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22_785F49FC.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omments/modernComment_1224_A2F05CEB.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22B_EE1A046B.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omments/modernComment_125A_A9CDDF6D.xml" ContentType="application/vnd.ms-powerpoint.comment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omments/modernComment_1270_E3955D99.xml" ContentType="application/vnd.ms-powerpoint.comment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omments/modernComment_1280_2A7C6F59.xml" ContentType="application/vnd.ms-powerpoint.comment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150"/>
  </p:notesMasterIdLst>
  <p:sldIdLst>
    <p:sldId id="4286" r:id="rId6"/>
    <p:sldId id="4618" r:id="rId7"/>
    <p:sldId id="4322" r:id="rId8"/>
    <p:sldId id="4619" r:id="rId9"/>
    <p:sldId id="4620" r:id="rId10"/>
    <p:sldId id="4621" r:id="rId11"/>
    <p:sldId id="4622" r:id="rId12"/>
    <p:sldId id="4623" r:id="rId13"/>
    <p:sldId id="4351" r:id="rId14"/>
    <p:sldId id="4323" r:id="rId15"/>
    <p:sldId id="4625" r:id="rId16"/>
    <p:sldId id="4624" r:id="rId17"/>
    <p:sldId id="4626" r:id="rId18"/>
    <p:sldId id="4627" r:id="rId19"/>
    <p:sldId id="4629" r:id="rId20"/>
    <p:sldId id="4628" r:id="rId21"/>
    <p:sldId id="4631" r:id="rId22"/>
    <p:sldId id="4630" r:id="rId23"/>
    <p:sldId id="4633" r:id="rId24"/>
    <p:sldId id="4632" r:id="rId25"/>
    <p:sldId id="4634" r:id="rId26"/>
    <p:sldId id="4635" r:id="rId27"/>
    <p:sldId id="4601" r:id="rId28"/>
    <p:sldId id="4636" r:id="rId29"/>
    <p:sldId id="4637" r:id="rId30"/>
    <p:sldId id="4638" r:id="rId31"/>
    <p:sldId id="4639" r:id="rId32"/>
    <p:sldId id="4640" r:id="rId33"/>
    <p:sldId id="4641" r:id="rId34"/>
    <p:sldId id="4643" r:id="rId35"/>
    <p:sldId id="4642" r:id="rId36"/>
    <p:sldId id="4644" r:id="rId37"/>
    <p:sldId id="4646" r:id="rId38"/>
    <p:sldId id="4647" r:id="rId39"/>
    <p:sldId id="4648" r:id="rId40"/>
    <p:sldId id="4650" r:id="rId41"/>
    <p:sldId id="4756" r:id="rId42"/>
    <p:sldId id="4651" r:id="rId43"/>
    <p:sldId id="4652" r:id="rId44"/>
    <p:sldId id="4649" r:id="rId45"/>
    <p:sldId id="4654" r:id="rId46"/>
    <p:sldId id="4655" r:id="rId47"/>
    <p:sldId id="4653" r:id="rId48"/>
    <p:sldId id="4658" r:id="rId49"/>
    <p:sldId id="4656" r:id="rId50"/>
    <p:sldId id="4657" r:id="rId51"/>
    <p:sldId id="4659" r:id="rId52"/>
    <p:sldId id="4661" r:id="rId53"/>
    <p:sldId id="4662" r:id="rId54"/>
    <p:sldId id="4663" r:id="rId55"/>
    <p:sldId id="4664" r:id="rId56"/>
    <p:sldId id="4660" r:id="rId57"/>
    <p:sldId id="4665" r:id="rId58"/>
    <p:sldId id="4666" r:id="rId59"/>
    <p:sldId id="4667" r:id="rId60"/>
    <p:sldId id="4668" r:id="rId61"/>
    <p:sldId id="4669" r:id="rId62"/>
    <p:sldId id="4670" r:id="rId63"/>
    <p:sldId id="4671" r:id="rId64"/>
    <p:sldId id="4672" r:id="rId65"/>
    <p:sldId id="4673" r:id="rId66"/>
    <p:sldId id="4674" r:id="rId67"/>
    <p:sldId id="4675" r:id="rId68"/>
    <p:sldId id="4676" r:id="rId69"/>
    <p:sldId id="4757" r:id="rId70"/>
    <p:sldId id="4677" r:id="rId71"/>
    <p:sldId id="4678" r:id="rId72"/>
    <p:sldId id="4679" r:id="rId73"/>
    <p:sldId id="4680" r:id="rId74"/>
    <p:sldId id="4681" r:id="rId75"/>
    <p:sldId id="4682" r:id="rId76"/>
    <p:sldId id="4683" r:id="rId77"/>
    <p:sldId id="4684" r:id="rId78"/>
    <p:sldId id="4685" r:id="rId79"/>
    <p:sldId id="4686" r:id="rId80"/>
    <p:sldId id="4688" r:id="rId81"/>
    <p:sldId id="4687" r:id="rId82"/>
    <p:sldId id="4689" r:id="rId83"/>
    <p:sldId id="4690" r:id="rId84"/>
    <p:sldId id="4691" r:id="rId85"/>
    <p:sldId id="4692" r:id="rId86"/>
    <p:sldId id="4693" r:id="rId87"/>
    <p:sldId id="4694" r:id="rId88"/>
    <p:sldId id="4695" r:id="rId89"/>
    <p:sldId id="4696" r:id="rId90"/>
    <p:sldId id="4698" r:id="rId91"/>
    <p:sldId id="4699" r:id="rId92"/>
    <p:sldId id="4700" r:id="rId93"/>
    <p:sldId id="4701" r:id="rId94"/>
    <p:sldId id="4702" r:id="rId95"/>
    <p:sldId id="4703" r:id="rId96"/>
    <p:sldId id="4704" r:id="rId97"/>
    <p:sldId id="4705" r:id="rId98"/>
    <p:sldId id="4707" r:id="rId99"/>
    <p:sldId id="4708" r:id="rId100"/>
    <p:sldId id="4709" r:id="rId101"/>
    <p:sldId id="4710" r:id="rId102"/>
    <p:sldId id="4711" r:id="rId103"/>
    <p:sldId id="4758" r:id="rId104"/>
    <p:sldId id="4712" r:id="rId105"/>
    <p:sldId id="4713" r:id="rId106"/>
    <p:sldId id="4714" r:id="rId107"/>
    <p:sldId id="4715" r:id="rId108"/>
    <p:sldId id="4716" r:id="rId109"/>
    <p:sldId id="4717" r:id="rId110"/>
    <p:sldId id="4719" r:id="rId111"/>
    <p:sldId id="4718" r:id="rId112"/>
    <p:sldId id="4720" r:id="rId113"/>
    <p:sldId id="4721" r:id="rId114"/>
    <p:sldId id="4722" r:id="rId115"/>
    <p:sldId id="4724" r:id="rId116"/>
    <p:sldId id="4723" r:id="rId117"/>
    <p:sldId id="4726" r:id="rId118"/>
    <p:sldId id="4759" r:id="rId119"/>
    <p:sldId id="4727" r:id="rId120"/>
    <p:sldId id="4728" r:id="rId121"/>
    <p:sldId id="4729" r:id="rId122"/>
    <p:sldId id="4730" r:id="rId123"/>
    <p:sldId id="4731" r:id="rId124"/>
    <p:sldId id="4732" r:id="rId125"/>
    <p:sldId id="4733" r:id="rId126"/>
    <p:sldId id="4734" r:id="rId127"/>
    <p:sldId id="4735" r:id="rId128"/>
    <p:sldId id="4736" r:id="rId129"/>
    <p:sldId id="4738" r:id="rId130"/>
    <p:sldId id="4739" r:id="rId131"/>
    <p:sldId id="4737" r:id="rId132"/>
    <p:sldId id="4741" r:id="rId133"/>
    <p:sldId id="4760" r:id="rId134"/>
    <p:sldId id="4743" r:id="rId135"/>
    <p:sldId id="4761" r:id="rId136"/>
    <p:sldId id="4744" r:id="rId137"/>
    <p:sldId id="4745" r:id="rId138"/>
    <p:sldId id="4746" r:id="rId139"/>
    <p:sldId id="4747" r:id="rId140"/>
    <p:sldId id="4748" r:id="rId141"/>
    <p:sldId id="4749" r:id="rId142"/>
    <p:sldId id="4750" r:id="rId143"/>
    <p:sldId id="4751" r:id="rId144"/>
    <p:sldId id="4752" r:id="rId145"/>
    <p:sldId id="4753" r:id="rId146"/>
    <p:sldId id="4754" r:id="rId147"/>
    <p:sldId id="4755" r:id="rId148"/>
    <p:sldId id="4263"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nstructional &amp; Learning Objectives, Competencies, Module Duration" id="{CF37E681-D32E-4C45-97BD-F9F6E43AC114}">
          <p14:sldIdLst>
            <p14:sldId id="4286"/>
            <p14:sldId id="4618"/>
            <p14:sldId id="4322"/>
            <p14:sldId id="4619"/>
            <p14:sldId id="4620"/>
            <p14:sldId id="4621"/>
            <p14:sldId id="4622"/>
            <p14:sldId id="4623"/>
            <p14:sldId id="4351"/>
          </p14:sldIdLst>
        </p14:section>
        <p14:section name="The Power of Data, Why Data Skills Matter" id="{AB31846D-EB88-4B5B-80F1-72A0EB66DFBB}">
          <p14:sldIdLst>
            <p14:sldId id="4323"/>
            <p14:sldId id="4625"/>
            <p14:sldId id="4624"/>
            <p14:sldId id="4626"/>
            <p14:sldId id="4627"/>
            <p14:sldId id="4629"/>
            <p14:sldId id="4628"/>
            <p14:sldId id="4631"/>
            <p14:sldId id="4630"/>
            <p14:sldId id="4633"/>
            <p14:sldId id="4632"/>
            <p14:sldId id="4634"/>
            <p14:sldId id="4635"/>
            <p14:sldId id="4601"/>
            <p14:sldId id="4636"/>
            <p14:sldId id="4637"/>
            <p14:sldId id="4638"/>
            <p14:sldId id="4639"/>
            <p14:sldId id="4640"/>
            <p14:sldId id="4641"/>
          </p14:sldIdLst>
        </p14:section>
        <p14:section name="Data Technology" id="{0186929D-9445-4B5F-9E7E-490CFAF4415D}">
          <p14:sldIdLst>
            <p14:sldId id="4643"/>
            <p14:sldId id="4642"/>
            <p14:sldId id="4644"/>
            <p14:sldId id="4646"/>
            <p14:sldId id="4647"/>
            <p14:sldId id="4648"/>
            <p14:sldId id="4650"/>
            <p14:sldId id="4756"/>
            <p14:sldId id="4651"/>
            <p14:sldId id="4652"/>
            <p14:sldId id="4649"/>
            <p14:sldId id="4654"/>
            <p14:sldId id="4655"/>
            <p14:sldId id="4653"/>
            <p14:sldId id="4658"/>
            <p14:sldId id="4656"/>
            <p14:sldId id="4657"/>
            <p14:sldId id="4659"/>
            <p14:sldId id="4661"/>
            <p14:sldId id="4662"/>
            <p14:sldId id="4663"/>
            <p14:sldId id="4664"/>
          </p14:sldIdLst>
        </p14:section>
        <p14:section name="Data Interpretation and Use" id="{66047A34-FAAD-4333-8AF6-B3271116AC03}">
          <p14:sldIdLst>
            <p14:sldId id="4660"/>
            <p14:sldId id="4665"/>
            <p14:sldId id="4666"/>
            <p14:sldId id="4667"/>
            <p14:sldId id="4668"/>
            <p14:sldId id="4669"/>
            <p14:sldId id="4670"/>
            <p14:sldId id="4671"/>
            <p14:sldId id="4672"/>
            <p14:sldId id="4673"/>
            <p14:sldId id="4674"/>
            <p14:sldId id="4675"/>
            <p14:sldId id="4676"/>
            <p14:sldId id="4757"/>
            <p14:sldId id="4677"/>
            <p14:sldId id="4678"/>
            <p14:sldId id="4679"/>
            <p14:sldId id="4680"/>
            <p14:sldId id="4681"/>
            <p14:sldId id="4682"/>
            <p14:sldId id="4683"/>
            <p14:sldId id="4684"/>
            <p14:sldId id="4685"/>
            <p14:sldId id="4686"/>
            <p14:sldId id="4688"/>
            <p14:sldId id="4687"/>
            <p14:sldId id="4689"/>
            <p14:sldId id="4690"/>
            <p14:sldId id="4691"/>
            <p14:sldId id="4692"/>
            <p14:sldId id="4693"/>
          </p14:sldIdLst>
        </p14:section>
        <p14:section name="Working with Data" id="{FD915481-53EE-4418-BB65-17672FFAB95E}">
          <p14:sldIdLst>
            <p14:sldId id="4694"/>
            <p14:sldId id="4695"/>
            <p14:sldId id="4696"/>
            <p14:sldId id="4698"/>
            <p14:sldId id="4699"/>
            <p14:sldId id="4700"/>
            <p14:sldId id="4701"/>
            <p14:sldId id="4702"/>
            <p14:sldId id="4703"/>
            <p14:sldId id="4704"/>
            <p14:sldId id="4705"/>
            <p14:sldId id="4707"/>
            <p14:sldId id="4708"/>
            <p14:sldId id="4709"/>
            <p14:sldId id="4710"/>
            <p14:sldId id="4711"/>
            <p14:sldId id="4758"/>
            <p14:sldId id="4712"/>
            <p14:sldId id="4713"/>
            <p14:sldId id="4714"/>
            <p14:sldId id="4715"/>
            <p14:sldId id="4716"/>
          </p14:sldIdLst>
        </p14:section>
        <p14:section name="Data for Strategy" id="{D8D1D019-B959-49EE-8ADB-79A385B0B6D6}">
          <p14:sldIdLst>
            <p14:sldId id="4717"/>
            <p14:sldId id="4719"/>
            <p14:sldId id="4718"/>
            <p14:sldId id="4720"/>
            <p14:sldId id="4721"/>
            <p14:sldId id="4722"/>
            <p14:sldId id="4724"/>
            <p14:sldId id="4723"/>
            <p14:sldId id="4726"/>
            <p14:sldId id="4759"/>
            <p14:sldId id="4727"/>
            <p14:sldId id="4728"/>
            <p14:sldId id="4729"/>
            <p14:sldId id="4730"/>
            <p14:sldId id="4731"/>
            <p14:sldId id="4732"/>
            <p14:sldId id="4733"/>
            <p14:sldId id="4734"/>
            <p14:sldId id="4735"/>
            <p14:sldId id="4736"/>
            <p14:sldId id="4738"/>
            <p14:sldId id="4739"/>
            <p14:sldId id="4737"/>
            <p14:sldId id="4741"/>
            <p14:sldId id="4760"/>
            <p14:sldId id="4743"/>
            <p14:sldId id="4761"/>
            <p14:sldId id="4744"/>
            <p14:sldId id="4745"/>
            <p14:sldId id="4746"/>
            <p14:sldId id="4747"/>
            <p14:sldId id="4748"/>
          </p14:sldIdLst>
        </p14:section>
        <p14:section name="References" id="{5DABEE60-1868-4903-ADC6-4D6A7E90DFD3}">
          <p14:sldIdLst>
            <p14:sldId id="4749"/>
            <p14:sldId id="4750"/>
            <p14:sldId id="4751"/>
            <p14:sldId id="4752"/>
            <p14:sldId id="4753"/>
            <p14:sldId id="4754"/>
            <p14:sldId id="4755"/>
            <p14:sldId id="4263"/>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C799F0-806B-B886-C51B-512AF491EE66}" name="Projects Dramblys" initials="PD" userId="b4120c6014c694b8" providerId="Windows Live"/>
  <p188:author id="{135443F7-6591-8E4A-63F5-A5765560A028}" name="Britta Aretz" initials="BA" userId="S::Britta@domhan-vision.com::d44015b6-e2aa-4420-9da4-c48debf4ec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8C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191" autoAdjust="0"/>
  </p:normalViewPr>
  <p:slideViewPr>
    <p:cSldViewPr snapToGrid="0" showGuides="1">
      <p:cViewPr>
        <p:scale>
          <a:sx n="100" d="100"/>
          <a:sy n="100" d="100"/>
        </p:scale>
        <p:origin x="990" y="210"/>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notesMaster" Target="notesMasters/notesMaster1.xml"/><Relationship Id="rId155" Type="http://schemas.microsoft.com/office/2018/10/relationships/authors" Target="author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tableStyles" Target="tableStyles.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s>
</file>

<file path=ppt/comments/modernComment_1222_785F49FC.xml><?xml version="1.0" encoding="utf-8"?>
<p188:cmLst xmlns:a="http://schemas.openxmlformats.org/drawingml/2006/main" xmlns:r="http://schemas.openxmlformats.org/officeDocument/2006/relationships" xmlns:p188="http://schemas.microsoft.com/office/powerpoint/2018/8/main">
  <p188:cm id="{DEAB2F2A-C325-4358-9D4E-A36F7751B86A}" authorId="{A2C799F0-806B-B886-C51B-512AF491EE66}" created="2022-11-15T09:48:54.640">
    <pc:sldMkLst xmlns:pc="http://schemas.microsoft.com/office/powerpoint/2013/main/command">
      <pc:docMk/>
      <pc:sldMk cId="2019510780" sldId="4642"/>
    </pc:sldMkLst>
    <p188:txBody>
      <a:bodyPr/>
      <a:lstStyle/>
      <a:p>
        <a:r>
          <a:rPr lang="es-ES"/>
          <a:t>Here the same, considerer that maybe if we convert to PDF the notes will be lost</a:t>
        </a:r>
      </a:p>
    </p188:txBody>
  </p188:cm>
</p188:cmLst>
</file>

<file path=ppt/comments/modernComment_1224_A2F05CEB.xml><?xml version="1.0" encoding="utf-8"?>
<p188:cmLst xmlns:a="http://schemas.openxmlformats.org/drawingml/2006/main" xmlns:r="http://schemas.openxmlformats.org/officeDocument/2006/relationships" xmlns:p188="http://schemas.microsoft.com/office/powerpoint/2018/8/main">
  <p188:cm id="{47B4D469-9E1C-4DF6-BB38-F531E1F2945F}" authorId="{A2C799F0-806B-B886-C51B-512AF491EE66}" created="2022-11-15T09:49:44.574">
    <ac:deMkLst xmlns:ac="http://schemas.microsoft.com/office/drawing/2013/main/command">
      <pc:docMk xmlns:pc="http://schemas.microsoft.com/office/powerpoint/2013/main/command"/>
      <pc:sldMk xmlns:pc="http://schemas.microsoft.com/office/powerpoint/2013/main/command" cId="2733661419" sldId="4644"/>
      <ac:spMk id="4" creationId="{9E0FD84C-0DB0-A747-9C28-9505FE9A7E00}"/>
    </ac:deMkLst>
    <p188:txBody>
      <a:bodyPr/>
      <a:lstStyle/>
      <a:p>
        <a:r>
          <a:rPr lang="es-ES"/>
          <a:t>Are there any examples of CRM that can be highlighted? </a:t>
        </a:r>
      </a:p>
    </p188:txBody>
  </p188:cm>
</p188:cmLst>
</file>

<file path=ppt/comments/modernComment_122B_EE1A046B.xml><?xml version="1.0" encoding="utf-8"?>
<p188:cmLst xmlns:a="http://schemas.openxmlformats.org/drawingml/2006/main" xmlns:r="http://schemas.openxmlformats.org/officeDocument/2006/relationships" xmlns:p188="http://schemas.microsoft.com/office/powerpoint/2018/8/main">
  <p188:cm id="{23692C87-E77D-4B8F-9E0D-21E741988B95}" authorId="{A2C799F0-806B-B886-C51B-512AF491EE66}" created="2022-11-15T09:51:16.227">
    <pc:sldMkLst xmlns:pc="http://schemas.microsoft.com/office/powerpoint/2013/main/command">
      <pc:docMk/>
      <pc:sldMk cId="3994682475" sldId="4651"/>
    </pc:sldMkLst>
    <p188:replyLst>
      <p188:reply id="{62C746A8-265C-409B-8CAE-3AC3FE2C566F}" authorId="{135443F7-6591-8E4A-63F5-A5765560A028}" created="2023-06-12T14:59:26.544">
        <p188:txBody>
          <a:bodyPr/>
          <a:lstStyle/>
          <a:p>
            <a:r>
              <a:rPr lang="de-DE"/>
              <a:t>Erledigt</a:t>
            </a:r>
          </a:p>
        </p188:txBody>
      </p188:reply>
    </p188:replyLst>
    <p188:txBody>
      <a:bodyPr/>
      <a:lstStyle/>
      <a:p>
        <a:r>
          <a:rPr lang="es-ES"/>
          <a:t>It seems that the two first links arent working anymore</a:t>
        </a:r>
      </a:p>
    </p188:txBody>
  </p188:cm>
</p188:cmLst>
</file>

<file path=ppt/comments/modernComment_125A_A9CDDF6D.xml><?xml version="1.0" encoding="utf-8"?>
<p188:cmLst xmlns:a="http://schemas.openxmlformats.org/drawingml/2006/main" xmlns:r="http://schemas.openxmlformats.org/officeDocument/2006/relationships" xmlns:p188="http://schemas.microsoft.com/office/powerpoint/2018/8/main">
  <p188:cm id="{615DDD06-8F42-408C-A048-82DDF9E400C1}" authorId="{A2C799F0-806B-B886-C51B-512AF491EE66}" created="2022-11-15T10:09:29.173">
    <pc:sldMkLst xmlns:pc="http://schemas.microsoft.com/office/powerpoint/2013/main/command">
      <pc:docMk/>
      <pc:sldMk cId="2848841581" sldId="4698"/>
    </pc:sldMkLst>
    <p188:txBody>
      <a:bodyPr/>
      <a:lstStyle/>
      <a:p>
        <a:r>
          <a:rPr lang="es-ES"/>
          <a:t>Overall, you could give more info about how to connect with people and how to keep and storage the information. 
Should an Excel document be feasible to collect the information or are any other programs that can be used to store data?</a:t>
        </a:r>
      </a:p>
    </p188:txBody>
  </p188:cm>
</p188:cmLst>
</file>

<file path=ppt/comments/modernComment_1270_E3955D99.xml><?xml version="1.0" encoding="utf-8"?>
<p188:cmLst xmlns:a="http://schemas.openxmlformats.org/drawingml/2006/main" xmlns:r="http://schemas.openxmlformats.org/officeDocument/2006/relationships" xmlns:p188="http://schemas.microsoft.com/office/powerpoint/2018/8/main">
  <p188:cm id="{C2A3BAEA-507D-47A8-83C9-E756C8301D71}" authorId="{A2C799F0-806B-B886-C51B-512AF491EE66}" created="2022-11-15T10:11:14.169">
    <ac:deMkLst xmlns:ac="http://schemas.microsoft.com/office/drawing/2013/main/command">
      <pc:docMk xmlns:pc="http://schemas.microsoft.com/office/powerpoint/2013/main/command"/>
      <pc:sldMk xmlns:pc="http://schemas.microsoft.com/office/powerpoint/2013/main/command" cId="3818216857" sldId="4720"/>
      <ac:spMk id="4" creationId="{9E0FD84C-0DB0-A747-9C28-9505FE9A7E00}"/>
    </ac:deMkLst>
    <p188:txBody>
      <a:bodyPr/>
      <a:lstStyle/>
      <a:p>
        <a:r>
          <a:rPr lang="es-ES"/>
          <a:t>Maybe provide an example, as hypothesis can be biased or not adjust to the objectives described. Therefore a handy step-by-step will be useful. </a:t>
        </a:r>
      </a:p>
    </p188:txBody>
  </p188:cm>
</p188:cmLst>
</file>

<file path=ppt/comments/modernComment_1280_2A7C6F59.xml><?xml version="1.0" encoding="utf-8"?>
<p188:cmLst xmlns:a="http://schemas.openxmlformats.org/drawingml/2006/main" xmlns:r="http://schemas.openxmlformats.org/officeDocument/2006/relationships" xmlns:p188="http://schemas.microsoft.com/office/powerpoint/2018/8/main">
  <p188:cm id="{298D0931-2D55-4D7A-A485-C66D76605FEB}" authorId="{A2C799F0-806B-B886-C51B-512AF491EE66}" created="2022-11-15T10:15:03.160">
    <ac:txMkLst xmlns:ac="http://schemas.microsoft.com/office/drawing/2013/main/command">
      <pc:docMk xmlns:pc="http://schemas.microsoft.com/office/powerpoint/2013/main/command"/>
      <pc:sldMk xmlns:pc="http://schemas.microsoft.com/office/powerpoint/2013/main/command" cId="712798041" sldId="4736"/>
      <ac:spMk id="13" creationId="{743AFC4E-C384-FF06-DF3E-7BE8C3344FDB}"/>
      <ac:txMk cp="29" len="10">
        <ac:context len="40" hash="3315643251"/>
      </ac:txMk>
    </ac:txMkLst>
    <p188:pos x="7756656" y="265224"/>
    <p188:txBody>
      <a:bodyPr/>
      <a:lstStyle/>
      <a:p>
        <a:r>
          <a:rPr lang="es-ES"/>
          <a:t>Maybe  you can add a short explanation of what BlockChain is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96333-61F0-416C-A0E0-1230C8011DF7}"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ZA"/>
        </a:p>
      </dgm:t>
    </dgm:pt>
    <dgm:pt modelId="{105DB9BB-DC58-44F8-BC00-0C8983D35F62}">
      <dgm:prSet phldrT="[Text]" custT="1"/>
      <dgm:spPr/>
      <dgm:t>
        <a:bodyPr/>
        <a:lstStyle/>
        <a:p>
          <a:r>
            <a:rPr lang="en-ZA" sz="2400" dirty="0">
              <a:effectLst>
                <a:outerShdw blurRad="38100" dist="38100" dir="2700000" algn="tl">
                  <a:srgbClr val="000000">
                    <a:alpha val="43137"/>
                  </a:srgbClr>
                </a:outerShdw>
              </a:effectLst>
            </a:rPr>
            <a:t>Datenschützer</a:t>
          </a:r>
        </a:p>
      </dgm:t>
    </dgm:pt>
    <dgm:pt modelId="{B5BE60CF-3D81-4F13-BCE5-7572894EFC20}" type="parTrans" cxnId="{2334F97A-1112-49B2-A30A-3A718CEC8B60}">
      <dgm:prSet/>
      <dgm:spPr/>
      <dgm:t>
        <a:bodyPr/>
        <a:lstStyle/>
        <a:p>
          <a:endParaRPr lang="en-ZA"/>
        </a:p>
      </dgm:t>
    </dgm:pt>
    <dgm:pt modelId="{9009D282-BD0A-47DE-8BC1-D8CF3E68AD3D}" type="sibTrans" cxnId="{2334F97A-1112-49B2-A30A-3A718CEC8B60}">
      <dgm:prSet/>
      <dgm:spPr/>
      <dgm:t>
        <a:bodyPr/>
        <a:lstStyle/>
        <a:p>
          <a:endParaRPr lang="en-ZA"/>
        </a:p>
      </dgm:t>
    </dgm:pt>
    <dgm:pt modelId="{74628715-70D9-4E5B-AAB8-7ED46AD313C4}">
      <dgm:prSet phldrT="[Text]" custT="1"/>
      <dgm:spPr/>
      <dgm:t>
        <a:bodyPr/>
        <a:lstStyle/>
        <a:p>
          <a:pPr rtl="0"/>
          <a:r>
            <a:rPr lang="en-GB" sz="2400" dirty="0" err="1">
              <a:solidFill>
                <a:srgbClr val="000000"/>
              </a:solidFill>
              <a:effectLst/>
            </a:rPr>
            <a:t>Nutzen</a:t>
          </a:r>
          <a:r>
            <a:rPr lang="en-GB" sz="2400" dirty="0">
              <a:solidFill>
                <a:srgbClr val="000000"/>
              </a:solidFill>
              <a:effectLst/>
            </a:rPr>
            <a:t> Sie Daten und Analysen intensiv für Ihre Entscheidungsfindung.</a:t>
          </a:r>
          <a:endParaRPr lang="en-ZA" sz="2400" dirty="0">
            <a:solidFill>
              <a:srgbClr val="000000"/>
            </a:solidFill>
            <a:effectLst/>
          </a:endParaRPr>
        </a:p>
      </dgm:t>
    </dgm:pt>
    <dgm:pt modelId="{C06EDF9D-D491-4EFD-93A3-2FB445DA8F8E}" type="parTrans" cxnId="{310B4329-0585-4EC7-8CDF-C3F048C0CCB2}">
      <dgm:prSet/>
      <dgm:spPr/>
      <dgm:t>
        <a:bodyPr/>
        <a:lstStyle/>
        <a:p>
          <a:endParaRPr lang="en-ZA"/>
        </a:p>
      </dgm:t>
    </dgm:pt>
    <dgm:pt modelId="{5F249EC5-57A8-4ED9-80B7-B5F9D0F8EC71}" type="sibTrans" cxnId="{310B4329-0585-4EC7-8CDF-C3F048C0CCB2}">
      <dgm:prSet/>
      <dgm:spPr/>
      <dgm:t>
        <a:bodyPr/>
        <a:lstStyle/>
        <a:p>
          <a:endParaRPr lang="en-ZA"/>
        </a:p>
      </dgm:t>
    </dgm:pt>
    <dgm:pt modelId="{D18B0A13-24DB-4BC8-A97A-ECA35EDD70D1}">
      <dgm:prSet custT="1"/>
      <dgm:spPr/>
      <dgm:t>
        <a:bodyPr/>
        <a:lstStyle/>
        <a:p>
          <a:r>
            <a:rPr lang="en-ZA" sz="2400" dirty="0">
              <a:effectLst>
                <a:outerShdw blurRad="38100" dist="38100" dir="2700000" algn="tl">
                  <a:srgbClr val="000000">
                    <a:alpha val="43137"/>
                  </a:srgbClr>
                </a:outerShdw>
              </a:effectLst>
              <a:latin typeface="Calibri Light" panose="020F0302020204030204"/>
            </a:rPr>
            <a:t>Daten</a:t>
          </a:r>
          <a:r>
            <a:rPr lang="en-ZA" sz="2400" dirty="0">
              <a:effectLst>
                <a:outerShdw blurRad="38100" dist="38100" dir="2700000" algn="tl">
                  <a:srgbClr val="000000">
                    <a:alpha val="43137"/>
                  </a:srgbClr>
                </a:outerShdw>
              </a:effectLst>
            </a:rPr>
            <a:t> Builders</a:t>
          </a:r>
        </a:p>
      </dgm:t>
    </dgm:pt>
    <dgm:pt modelId="{163F9A7E-C3C0-4E15-97BA-44B12502494B}" type="parTrans" cxnId="{CA7F0669-EEE2-47C2-9E3F-544F7FBF8AF1}">
      <dgm:prSet/>
      <dgm:spPr/>
      <dgm:t>
        <a:bodyPr/>
        <a:lstStyle/>
        <a:p>
          <a:endParaRPr lang="en-ZA"/>
        </a:p>
      </dgm:t>
    </dgm:pt>
    <dgm:pt modelId="{04D00F56-EEB5-4436-8582-FA840AF1C59B}" type="sibTrans" cxnId="{CA7F0669-EEE2-47C2-9E3F-544F7FBF8AF1}">
      <dgm:prSet/>
      <dgm:spPr/>
      <dgm:t>
        <a:bodyPr/>
        <a:lstStyle/>
        <a:p>
          <a:endParaRPr lang="en-ZA"/>
        </a:p>
      </dgm:t>
    </dgm:pt>
    <dgm:pt modelId="{598717C7-13F4-4455-A9D7-A7ADAF20FA51}">
      <dgm:prSet custT="1"/>
      <dgm:spPr/>
      <dgm:t>
        <a:bodyPr/>
        <a:lstStyle/>
        <a:p>
          <a:pPr rtl="0"/>
          <a:r>
            <a:rPr lang="en-GB" sz="2400" dirty="0" err="1">
              <a:solidFill>
                <a:srgbClr val="000000"/>
              </a:solidFill>
              <a:effectLst/>
            </a:rPr>
            <a:t>Verwenden</a:t>
          </a:r>
          <a:r>
            <a:rPr lang="en-GB" sz="2400" dirty="0">
              <a:solidFill>
                <a:srgbClr val="000000"/>
              </a:solidFill>
              <a:effectLst/>
            </a:rPr>
            <a:t> </a:t>
          </a:r>
          <a:r>
            <a:rPr lang="en-GB" sz="2400" dirty="0" err="1">
              <a:solidFill>
                <a:srgbClr val="000000"/>
              </a:solidFill>
              <a:effectLst/>
            </a:rPr>
            <a:t>große</a:t>
          </a:r>
          <a:r>
            <a:rPr lang="en-GB" sz="2400" dirty="0">
              <a:solidFill>
                <a:srgbClr val="000000"/>
              </a:solidFill>
              <a:effectLst/>
            </a:rPr>
            <a:t> </a:t>
          </a:r>
          <a:r>
            <a:rPr lang="en-GB" sz="2400" dirty="0" err="1">
              <a:solidFill>
                <a:srgbClr val="000000"/>
              </a:solidFill>
              <a:effectLst/>
            </a:rPr>
            <a:t>Datensätze</a:t>
          </a:r>
          <a:r>
            <a:rPr lang="en-GB" sz="2400" dirty="0">
              <a:solidFill>
                <a:srgbClr val="000000"/>
              </a:solidFill>
              <a:effectLst/>
            </a:rPr>
            <a:t>, die </a:t>
          </a:r>
          <a:r>
            <a:rPr lang="en-GB" sz="2400" dirty="0" err="1">
              <a:solidFill>
                <a:srgbClr val="000000"/>
              </a:solidFill>
              <a:effectLst/>
            </a:rPr>
            <a:t>dedizierte</a:t>
          </a:r>
          <a:r>
            <a:rPr lang="en-GB" sz="2400" dirty="0">
              <a:solidFill>
                <a:srgbClr val="000000"/>
              </a:solidFill>
              <a:effectLst/>
            </a:rPr>
            <a:t> Server für die parallele Verarbeitung erfordern.</a:t>
          </a:r>
          <a:endParaRPr lang="en-ZA" sz="2400" dirty="0">
            <a:solidFill>
              <a:srgbClr val="000000"/>
            </a:solidFill>
            <a:effectLst/>
          </a:endParaRPr>
        </a:p>
      </dgm:t>
    </dgm:pt>
    <dgm:pt modelId="{4A9AE695-F122-4287-BB9F-BC6500228CB1}" type="parTrans" cxnId="{AAD3E4DC-1998-4E2E-93BF-9CEED76DAD2F}">
      <dgm:prSet/>
      <dgm:spPr/>
      <dgm:t>
        <a:bodyPr/>
        <a:lstStyle/>
        <a:p>
          <a:endParaRPr lang="en-ZA"/>
        </a:p>
      </dgm:t>
    </dgm:pt>
    <dgm:pt modelId="{6C29CBD6-0E17-41A2-BDB3-822359D945F9}" type="sibTrans" cxnId="{AAD3E4DC-1998-4E2E-93BF-9CEED76DAD2F}">
      <dgm:prSet/>
      <dgm:spPr/>
      <dgm:t>
        <a:bodyPr/>
        <a:lstStyle/>
        <a:p>
          <a:endParaRPr lang="en-ZA"/>
        </a:p>
      </dgm:t>
    </dgm:pt>
    <dgm:pt modelId="{7B2AF63A-9B11-4DF3-BAA7-F3A2132F63F2}">
      <dgm:prSet custT="1"/>
      <dgm:spPr/>
      <dgm:t>
        <a:bodyPr/>
        <a:lstStyle/>
        <a:p>
          <a:r>
            <a:rPr lang="en-ZA" sz="2400" dirty="0">
              <a:effectLst>
                <a:outerShdw blurRad="38100" dist="38100" dir="2700000" algn="tl">
                  <a:srgbClr val="000000">
                    <a:alpha val="43137"/>
                  </a:srgbClr>
                </a:outerShdw>
              </a:effectLst>
              <a:latin typeface="Calibri Light" panose="020F0302020204030204"/>
            </a:rPr>
            <a:t>Daten</a:t>
          </a:r>
          <a:r>
            <a:rPr lang="en-ZA" sz="2400" dirty="0">
              <a:effectLst>
                <a:outerShdw blurRad="38100" dist="38100" dir="2700000" algn="tl">
                  <a:srgbClr val="000000">
                    <a:alpha val="43137"/>
                  </a:srgbClr>
                </a:outerShdw>
              </a:effectLst>
            </a:rPr>
            <a:t> Mixers</a:t>
          </a:r>
        </a:p>
      </dgm:t>
    </dgm:pt>
    <dgm:pt modelId="{53C02626-8140-403B-9DF6-D5DE44B0B7F3}" type="parTrans" cxnId="{49AB85F9-0635-44A8-A675-A1C5CDBCCC71}">
      <dgm:prSet/>
      <dgm:spPr/>
      <dgm:t>
        <a:bodyPr/>
        <a:lstStyle/>
        <a:p>
          <a:endParaRPr lang="en-ZA"/>
        </a:p>
      </dgm:t>
    </dgm:pt>
    <dgm:pt modelId="{F38FBF02-0F13-4758-AAAB-5220D0822E0D}" type="sibTrans" cxnId="{49AB85F9-0635-44A8-A675-A1C5CDBCCC71}">
      <dgm:prSet/>
      <dgm:spPr/>
      <dgm:t>
        <a:bodyPr/>
        <a:lstStyle/>
        <a:p>
          <a:endParaRPr lang="en-ZA"/>
        </a:p>
      </dgm:t>
    </dgm:pt>
    <dgm:pt modelId="{C1339724-90A4-4F2A-8882-8EFD6C62AF15}">
      <dgm:prSet custT="1"/>
      <dgm:spPr/>
      <dgm:t>
        <a:bodyPr/>
        <a:lstStyle/>
        <a:p>
          <a:pPr rtl="0"/>
          <a:r>
            <a:rPr lang="en-ZA" sz="2400" dirty="0">
              <a:solidFill>
                <a:srgbClr val="000000"/>
              </a:solidFill>
              <a:effectLst/>
            </a:rPr>
            <a:t>Kombinieren Daten aus einer Vielzahl von Quellen.</a:t>
          </a:r>
          <a:r>
            <a:rPr lang="en-ZA" sz="2400" dirty="0">
              <a:solidFill>
                <a:srgbClr val="000000"/>
              </a:solidFill>
              <a:effectLst/>
              <a:latin typeface="Calibri Light" panose="020F0302020204030204"/>
            </a:rPr>
            <a:t> </a:t>
          </a:r>
          <a:endParaRPr lang="en-ZA" sz="2400" dirty="0">
            <a:solidFill>
              <a:srgbClr val="000000"/>
            </a:solidFill>
            <a:effectLst/>
          </a:endParaRPr>
        </a:p>
      </dgm:t>
    </dgm:pt>
    <dgm:pt modelId="{999B95EC-5302-4260-8084-2BED21A853BC}" type="parTrans" cxnId="{61FA4DEF-D5DC-4FBF-89B7-417DEED72EDB}">
      <dgm:prSet/>
      <dgm:spPr/>
      <dgm:t>
        <a:bodyPr/>
        <a:lstStyle/>
        <a:p>
          <a:endParaRPr lang="en-ZA"/>
        </a:p>
      </dgm:t>
    </dgm:pt>
    <dgm:pt modelId="{BE640070-4355-42FA-B993-D7121B5D9907}" type="sibTrans" cxnId="{61FA4DEF-D5DC-4FBF-89B7-417DEED72EDB}">
      <dgm:prSet/>
      <dgm:spPr/>
      <dgm:t>
        <a:bodyPr/>
        <a:lstStyle/>
        <a:p>
          <a:endParaRPr lang="en-ZA"/>
        </a:p>
      </dgm:t>
    </dgm:pt>
    <dgm:pt modelId="{56E6CA4E-B7A1-427D-9538-F6AD13D01BE2}">
      <dgm:prSet custT="1"/>
      <dgm:spPr/>
      <dgm:t>
        <a:bodyPr/>
        <a:lstStyle/>
        <a:p>
          <a:r>
            <a:rPr lang="en-ZA" sz="2400" dirty="0">
              <a:effectLst>
                <a:outerShdw blurRad="38100" dist="38100" dir="2700000" algn="tl">
                  <a:srgbClr val="000000">
                    <a:alpha val="43137"/>
                  </a:srgbClr>
                </a:outerShdw>
              </a:effectLst>
            </a:rPr>
            <a:t>Datenphobiker</a:t>
          </a:r>
        </a:p>
      </dgm:t>
    </dgm:pt>
    <dgm:pt modelId="{1B4CFBF4-7F1B-4970-BE4F-EDF795C4E5C3}" type="parTrans" cxnId="{98079761-9A05-4AF2-AA3C-A8A669585F31}">
      <dgm:prSet/>
      <dgm:spPr/>
      <dgm:t>
        <a:bodyPr/>
        <a:lstStyle/>
        <a:p>
          <a:endParaRPr lang="en-ZA"/>
        </a:p>
      </dgm:t>
    </dgm:pt>
    <dgm:pt modelId="{34BB637E-CB68-49AD-B12B-DD3C88F6E5C4}" type="sibTrans" cxnId="{98079761-9A05-4AF2-AA3C-A8A669585F31}">
      <dgm:prSet/>
      <dgm:spPr/>
      <dgm:t>
        <a:bodyPr/>
        <a:lstStyle/>
        <a:p>
          <a:endParaRPr lang="en-ZA"/>
        </a:p>
      </dgm:t>
    </dgm:pt>
    <dgm:pt modelId="{8BBF2917-2817-4D40-B993-43B0EAAE97FB}">
      <dgm:prSet custT="1"/>
      <dgm:spPr/>
      <dgm:t>
        <a:bodyPr/>
        <a:lstStyle/>
        <a:p>
          <a:pPr rtl="0"/>
          <a:r>
            <a:rPr lang="en-GB" sz="2400" dirty="0" err="1">
              <a:solidFill>
                <a:srgbClr val="000000"/>
              </a:solidFill>
              <a:effectLst/>
            </a:rPr>
            <a:t>Arbeiten</a:t>
          </a:r>
          <a:r>
            <a:rPr lang="en-GB" sz="2400" dirty="0">
              <a:solidFill>
                <a:srgbClr val="000000"/>
              </a:solidFill>
              <a:effectLst/>
            </a:rPr>
            <a:t> </a:t>
          </a:r>
          <a:r>
            <a:rPr lang="en-GB" sz="2400" dirty="0" err="1">
              <a:solidFill>
                <a:srgbClr val="000000"/>
              </a:solidFill>
              <a:effectLst/>
            </a:rPr>
            <a:t>mit</a:t>
          </a:r>
          <a:r>
            <a:rPr lang="en-GB" sz="2400" dirty="0">
              <a:solidFill>
                <a:srgbClr val="000000"/>
              </a:solidFill>
              <a:effectLst/>
            </a:rPr>
            <a:t> </a:t>
          </a:r>
          <a:r>
            <a:rPr lang="en-GB" sz="2400" dirty="0" err="1">
              <a:solidFill>
                <a:srgbClr val="000000"/>
              </a:solidFill>
              <a:effectLst/>
            </a:rPr>
            <a:t>kleinen</a:t>
          </a:r>
          <a:r>
            <a:rPr lang="en-GB" sz="2400" dirty="0">
              <a:solidFill>
                <a:srgbClr val="000000"/>
              </a:solidFill>
              <a:effectLst/>
            </a:rPr>
            <a:t> </a:t>
          </a:r>
          <a:r>
            <a:rPr lang="en-GB" sz="2400" dirty="0" err="1">
              <a:solidFill>
                <a:srgbClr val="000000"/>
              </a:solidFill>
              <a:effectLst/>
            </a:rPr>
            <a:t>Datensätzen</a:t>
          </a:r>
          <a:r>
            <a:rPr lang="en-GB" sz="2400" dirty="0">
              <a:solidFill>
                <a:srgbClr val="000000"/>
              </a:solidFill>
              <a:effectLst/>
            </a:rPr>
            <a:t> und wenigen Datenquellen und verwenden keine Daten oder Analysen, um Entscheidungen zu treffen. </a:t>
          </a:r>
          <a:r>
            <a:rPr lang="en-GB" sz="2400" dirty="0">
              <a:solidFill>
                <a:srgbClr val="000000"/>
              </a:solidFill>
              <a:effectLst/>
              <a:latin typeface="Calibri Light" panose="020F0302020204030204"/>
            </a:rPr>
            <a:t> </a:t>
          </a:r>
          <a:endParaRPr lang="en-ZA" sz="2400" dirty="0">
            <a:solidFill>
              <a:srgbClr val="000000"/>
            </a:solidFill>
            <a:effectLst/>
          </a:endParaRPr>
        </a:p>
      </dgm:t>
    </dgm:pt>
    <dgm:pt modelId="{9AB3DA9D-D1A9-4553-9D8D-7937FDA1B1C1}" type="parTrans" cxnId="{310F7641-C24A-49F8-9592-8AB75E9D4633}">
      <dgm:prSet/>
      <dgm:spPr/>
      <dgm:t>
        <a:bodyPr/>
        <a:lstStyle/>
        <a:p>
          <a:endParaRPr lang="en-ZA"/>
        </a:p>
      </dgm:t>
    </dgm:pt>
    <dgm:pt modelId="{EBF402F4-84D3-42B7-84EE-782FD092686E}" type="sibTrans" cxnId="{310F7641-C24A-49F8-9592-8AB75E9D4633}">
      <dgm:prSet/>
      <dgm:spPr/>
      <dgm:t>
        <a:bodyPr/>
        <a:lstStyle/>
        <a:p>
          <a:endParaRPr lang="en-ZA"/>
        </a:p>
      </dgm:t>
    </dgm:pt>
    <dgm:pt modelId="{88ED5BFF-AB9D-41DE-875B-7940EAA70A0C}" type="pres">
      <dgm:prSet presAssocID="{00196333-61F0-416C-A0E0-1230C8011DF7}" presName="vert0" presStyleCnt="0">
        <dgm:presLayoutVars>
          <dgm:dir/>
          <dgm:animOne val="branch"/>
          <dgm:animLvl val="lvl"/>
        </dgm:presLayoutVars>
      </dgm:prSet>
      <dgm:spPr/>
    </dgm:pt>
    <dgm:pt modelId="{DCB50194-8DFC-4E41-9E8D-D99C7BD27F60}" type="pres">
      <dgm:prSet presAssocID="{105DB9BB-DC58-44F8-BC00-0C8983D35F62}" presName="thickLine" presStyleLbl="alignNode1" presStyleIdx="0" presStyleCnt="4"/>
      <dgm:spPr/>
    </dgm:pt>
    <dgm:pt modelId="{49230091-8008-4F33-9787-FFCFC5AD148F}" type="pres">
      <dgm:prSet presAssocID="{105DB9BB-DC58-44F8-BC00-0C8983D35F62}" presName="horz1" presStyleCnt="0"/>
      <dgm:spPr/>
    </dgm:pt>
    <dgm:pt modelId="{55D264F7-8B4B-4BA4-82AF-7CC56B8BCD17}" type="pres">
      <dgm:prSet presAssocID="{105DB9BB-DC58-44F8-BC00-0C8983D35F62}" presName="tx1" presStyleLbl="revTx" presStyleIdx="0" presStyleCnt="8"/>
      <dgm:spPr/>
    </dgm:pt>
    <dgm:pt modelId="{A26A4C78-C7FD-468A-816F-30915429CB4B}" type="pres">
      <dgm:prSet presAssocID="{105DB9BB-DC58-44F8-BC00-0C8983D35F62}" presName="vert1" presStyleCnt="0"/>
      <dgm:spPr/>
    </dgm:pt>
    <dgm:pt modelId="{C42D616A-5686-44C6-BDAA-8C2BE125BF12}" type="pres">
      <dgm:prSet presAssocID="{74628715-70D9-4E5B-AAB8-7ED46AD313C4}" presName="vertSpace2a" presStyleCnt="0"/>
      <dgm:spPr/>
    </dgm:pt>
    <dgm:pt modelId="{40808D08-BAC1-49F5-A258-CDA5E200ACD0}" type="pres">
      <dgm:prSet presAssocID="{74628715-70D9-4E5B-AAB8-7ED46AD313C4}" presName="horz2" presStyleCnt="0"/>
      <dgm:spPr/>
    </dgm:pt>
    <dgm:pt modelId="{12B38966-6097-4C48-88BF-B46807AA2079}" type="pres">
      <dgm:prSet presAssocID="{74628715-70D9-4E5B-AAB8-7ED46AD313C4}" presName="horzSpace2" presStyleCnt="0"/>
      <dgm:spPr/>
    </dgm:pt>
    <dgm:pt modelId="{84F0FE91-2E71-4FBE-A1B6-FFC922BFF2AD}" type="pres">
      <dgm:prSet presAssocID="{74628715-70D9-4E5B-AAB8-7ED46AD313C4}" presName="tx2" presStyleLbl="revTx" presStyleIdx="1" presStyleCnt="8"/>
      <dgm:spPr/>
    </dgm:pt>
    <dgm:pt modelId="{17BEF433-3678-4DFF-BC3B-5652EFBEE6B2}" type="pres">
      <dgm:prSet presAssocID="{74628715-70D9-4E5B-AAB8-7ED46AD313C4}" presName="vert2" presStyleCnt="0"/>
      <dgm:spPr/>
    </dgm:pt>
    <dgm:pt modelId="{90A702D6-1ECC-4276-9E96-0215876A10C7}" type="pres">
      <dgm:prSet presAssocID="{74628715-70D9-4E5B-AAB8-7ED46AD313C4}" presName="thinLine2b" presStyleLbl="callout" presStyleIdx="0" presStyleCnt="4"/>
      <dgm:spPr/>
    </dgm:pt>
    <dgm:pt modelId="{10049918-AE53-45C8-B596-139A9DCBEE21}" type="pres">
      <dgm:prSet presAssocID="{74628715-70D9-4E5B-AAB8-7ED46AD313C4}" presName="vertSpace2b" presStyleCnt="0"/>
      <dgm:spPr/>
    </dgm:pt>
    <dgm:pt modelId="{12880CEE-6DA4-4100-8C98-74A8D305B721}" type="pres">
      <dgm:prSet presAssocID="{D18B0A13-24DB-4BC8-A97A-ECA35EDD70D1}" presName="thickLine" presStyleLbl="alignNode1" presStyleIdx="1" presStyleCnt="4"/>
      <dgm:spPr/>
    </dgm:pt>
    <dgm:pt modelId="{CBCE7354-6A5E-4818-A24B-CE2D4872C4DA}" type="pres">
      <dgm:prSet presAssocID="{D18B0A13-24DB-4BC8-A97A-ECA35EDD70D1}" presName="horz1" presStyleCnt="0"/>
      <dgm:spPr/>
    </dgm:pt>
    <dgm:pt modelId="{9E9044C4-6391-4BD9-91E8-D97D09D454AE}" type="pres">
      <dgm:prSet presAssocID="{D18B0A13-24DB-4BC8-A97A-ECA35EDD70D1}" presName="tx1" presStyleLbl="revTx" presStyleIdx="2" presStyleCnt="8"/>
      <dgm:spPr/>
    </dgm:pt>
    <dgm:pt modelId="{8B99C86C-7CFD-442F-8B04-DBE3FD9A43AC}" type="pres">
      <dgm:prSet presAssocID="{D18B0A13-24DB-4BC8-A97A-ECA35EDD70D1}" presName="vert1" presStyleCnt="0"/>
      <dgm:spPr/>
    </dgm:pt>
    <dgm:pt modelId="{4EE43B99-2BC7-488B-8ABD-66EFB999428D}" type="pres">
      <dgm:prSet presAssocID="{598717C7-13F4-4455-A9D7-A7ADAF20FA51}" presName="vertSpace2a" presStyleCnt="0"/>
      <dgm:spPr/>
    </dgm:pt>
    <dgm:pt modelId="{077A18C7-0E9C-41E3-8A62-676C6C5018B4}" type="pres">
      <dgm:prSet presAssocID="{598717C7-13F4-4455-A9D7-A7ADAF20FA51}" presName="horz2" presStyleCnt="0"/>
      <dgm:spPr/>
    </dgm:pt>
    <dgm:pt modelId="{724F8A36-7E85-4FE5-93F6-D9964A4DB348}" type="pres">
      <dgm:prSet presAssocID="{598717C7-13F4-4455-A9D7-A7ADAF20FA51}" presName="horzSpace2" presStyleCnt="0"/>
      <dgm:spPr/>
    </dgm:pt>
    <dgm:pt modelId="{247A017C-2017-4E09-922A-BCAFFE50988D}" type="pres">
      <dgm:prSet presAssocID="{598717C7-13F4-4455-A9D7-A7ADAF20FA51}" presName="tx2" presStyleLbl="revTx" presStyleIdx="3" presStyleCnt="8"/>
      <dgm:spPr/>
    </dgm:pt>
    <dgm:pt modelId="{E36C3607-8D7F-4D76-BBD2-7955421F2BA2}" type="pres">
      <dgm:prSet presAssocID="{598717C7-13F4-4455-A9D7-A7ADAF20FA51}" presName="vert2" presStyleCnt="0"/>
      <dgm:spPr/>
    </dgm:pt>
    <dgm:pt modelId="{27463DA6-7330-43A6-8665-AA1FAB70D5C5}" type="pres">
      <dgm:prSet presAssocID="{598717C7-13F4-4455-A9D7-A7ADAF20FA51}" presName="thinLine2b" presStyleLbl="callout" presStyleIdx="1" presStyleCnt="4"/>
      <dgm:spPr/>
    </dgm:pt>
    <dgm:pt modelId="{DB6DA8D9-DD62-4CFF-80E0-0F1A9A2FCFE5}" type="pres">
      <dgm:prSet presAssocID="{598717C7-13F4-4455-A9D7-A7ADAF20FA51}" presName="vertSpace2b" presStyleCnt="0"/>
      <dgm:spPr/>
    </dgm:pt>
    <dgm:pt modelId="{988EB53C-98C2-455A-918C-0AD5D7F08027}" type="pres">
      <dgm:prSet presAssocID="{7B2AF63A-9B11-4DF3-BAA7-F3A2132F63F2}" presName="thickLine" presStyleLbl="alignNode1" presStyleIdx="2" presStyleCnt="4"/>
      <dgm:spPr/>
    </dgm:pt>
    <dgm:pt modelId="{6D55AE05-7B88-43DE-A6D5-DEFD96DF9363}" type="pres">
      <dgm:prSet presAssocID="{7B2AF63A-9B11-4DF3-BAA7-F3A2132F63F2}" presName="horz1" presStyleCnt="0"/>
      <dgm:spPr/>
    </dgm:pt>
    <dgm:pt modelId="{B9E26D21-C59E-4F49-B4C1-9403B8ECC5F3}" type="pres">
      <dgm:prSet presAssocID="{7B2AF63A-9B11-4DF3-BAA7-F3A2132F63F2}" presName="tx1" presStyleLbl="revTx" presStyleIdx="4" presStyleCnt="8"/>
      <dgm:spPr/>
    </dgm:pt>
    <dgm:pt modelId="{858A7F9A-E6E0-4CD1-8507-E120F458EAFB}" type="pres">
      <dgm:prSet presAssocID="{7B2AF63A-9B11-4DF3-BAA7-F3A2132F63F2}" presName="vert1" presStyleCnt="0"/>
      <dgm:spPr/>
    </dgm:pt>
    <dgm:pt modelId="{F69EF9A3-BAFA-4B9B-ACE4-473538F5F53C}" type="pres">
      <dgm:prSet presAssocID="{C1339724-90A4-4F2A-8882-8EFD6C62AF15}" presName="vertSpace2a" presStyleCnt="0"/>
      <dgm:spPr/>
    </dgm:pt>
    <dgm:pt modelId="{3F940876-E376-4E50-80B9-03816CF3F030}" type="pres">
      <dgm:prSet presAssocID="{C1339724-90A4-4F2A-8882-8EFD6C62AF15}" presName="horz2" presStyleCnt="0"/>
      <dgm:spPr/>
    </dgm:pt>
    <dgm:pt modelId="{4BDFDA6E-1066-4C40-AC2A-0844D601C2DC}" type="pres">
      <dgm:prSet presAssocID="{C1339724-90A4-4F2A-8882-8EFD6C62AF15}" presName="horzSpace2" presStyleCnt="0"/>
      <dgm:spPr/>
    </dgm:pt>
    <dgm:pt modelId="{9800C497-D5CB-4E9E-9699-0BBBA24E067C}" type="pres">
      <dgm:prSet presAssocID="{C1339724-90A4-4F2A-8882-8EFD6C62AF15}" presName="tx2" presStyleLbl="revTx" presStyleIdx="5" presStyleCnt="8"/>
      <dgm:spPr/>
    </dgm:pt>
    <dgm:pt modelId="{B600A285-67F5-4C7F-B627-D32CFF5CCE38}" type="pres">
      <dgm:prSet presAssocID="{C1339724-90A4-4F2A-8882-8EFD6C62AF15}" presName="vert2" presStyleCnt="0"/>
      <dgm:spPr/>
    </dgm:pt>
    <dgm:pt modelId="{C2F91489-08DA-402C-98CA-8CD02F851209}" type="pres">
      <dgm:prSet presAssocID="{C1339724-90A4-4F2A-8882-8EFD6C62AF15}" presName="thinLine2b" presStyleLbl="callout" presStyleIdx="2" presStyleCnt="4"/>
      <dgm:spPr/>
    </dgm:pt>
    <dgm:pt modelId="{D5002508-7251-499A-8393-836A0A44A01C}" type="pres">
      <dgm:prSet presAssocID="{C1339724-90A4-4F2A-8882-8EFD6C62AF15}" presName="vertSpace2b" presStyleCnt="0"/>
      <dgm:spPr/>
    </dgm:pt>
    <dgm:pt modelId="{67E10E2D-676B-4C16-BDA8-4C828482022F}" type="pres">
      <dgm:prSet presAssocID="{56E6CA4E-B7A1-427D-9538-F6AD13D01BE2}" presName="thickLine" presStyleLbl="alignNode1" presStyleIdx="3" presStyleCnt="4"/>
      <dgm:spPr/>
    </dgm:pt>
    <dgm:pt modelId="{7F22C941-284A-4B2A-91AC-A047B05454AB}" type="pres">
      <dgm:prSet presAssocID="{56E6CA4E-B7A1-427D-9538-F6AD13D01BE2}" presName="horz1" presStyleCnt="0"/>
      <dgm:spPr/>
    </dgm:pt>
    <dgm:pt modelId="{F5BFD7A9-2D3F-4DE7-9554-1A14B3859C8C}" type="pres">
      <dgm:prSet presAssocID="{56E6CA4E-B7A1-427D-9538-F6AD13D01BE2}" presName="tx1" presStyleLbl="revTx" presStyleIdx="6" presStyleCnt="8"/>
      <dgm:spPr/>
    </dgm:pt>
    <dgm:pt modelId="{204EFA64-D3BA-49CF-A370-FA6DF8E004A2}" type="pres">
      <dgm:prSet presAssocID="{56E6CA4E-B7A1-427D-9538-F6AD13D01BE2}" presName="vert1" presStyleCnt="0"/>
      <dgm:spPr/>
    </dgm:pt>
    <dgm:pt modelId="{0511B1E5-6524-42D1-90A7-C5D56B328869}" type="pres">
      <dgm:prSet presAssocID="{8BBF2917-2817-4D40-B993-43B0EAAE97FB}" presName="vertSpace2a" presStyleCnt="0"/>
      <dgm:spPr/>
    </dgm:pt>
    <dgm:pt modelId="{DCBE926F-BDFF-4359-86B8-E3253EAAF0E0}" type="pres">
      <dgm:prSet presAssocID="{8BBF2917-2817-4D40-B993-43B0EAAE97FB}" presName="horz2" presStyleCnt="0"/>
      <dgm:spPr/>
    </dgm:pt>
    <dgm:pt modelId="{D9FC389F-C037-4327-B8EF-C603A734759F}" type="pres">
      <dgm:prSet presAssocID="{8BBF2917-2817-4D40-B993-43B0EAAE97FB}" presName="horzSpace2" presStyleCnt="0"/>
      <dgm:spPr/>
    </dgm:pt>
    <dgm:pt modelId="{60A93187-5423-4B44-954E-AE9CDD16407B}" type="pres">
      <dgm:prSet presAssocID="{8BBF2917-2817-4D40-B993-43B0EAAE97FB}" presName="tx2" presStyleLbl="revTx" presStyleIdx="7" presStyleCnt="8"/>
      <dgm:spPr/>
    </dgm:pt>
    <dgm:pt modelId="{3F43D261-854B-4FA4-8AD3-5E5AC8B092BE}" type="pres">
      <dgm:prSet presAssocID="{8BBF2917-2817-4D40-B993-43B0EAAE97FB}" presName="vert2" presStyleCnt="0"/>
      <dgm:spPr/>
    </dgm:pt>
    <dgm:pt modelId="{BF1B621C-1C74-476E-9ACD-0ECC3776717E}" type="pres">
      <dgm:prSet presAssocID="{8BBF2917-2817-4D40-B993-43B0EAAE97FB}" presName="thinLine2b" presStyleLbl="callout" presStyleIdx="3" presStyleCnt="4"/>
      <dgm:spPr/>
    </dgm:pt>
    <dgm:pt modelId="{11D7CCF0-E7D0-4EC2-B0BF-7EBAF8ACDA85}" type="pres">
      <dgm:prSet presAssocID="{8BBF2917-2817-4D40-B993-43B0EAAE97FB}" presName="vertSpace2b" presStyleCnt="0"/>
      <dgm:spPr/>
    </dgm:pt>
  </dgm:ptLst>
  <dgm:cxnLst>
    <dgm:cxn modelId="{8772620E-E4E0-4193-8A04-450F3A2BD546}" type="presOf" srcId="{56E6CA4E-B7A1-427D-9538-F6AD13D01BE2}" destId="{F5BFD7A9-2D3F-4DE7-9554-1A14B3859C8C}" srcOrd="0" destOrd="0" presId="urn:microsoft.com/office/officeart/2008/layout/LinedList"/>
    <dgm:cxn modelId="{2223551D-EB35-4337-A3F6-C0DBAB930704}" type="presOf" srcId="{C1339724-90A4-4F2A-8882-8EFD6C62AF15}" destId="{9800C497-D5CB-4E9E-9699-0BBBA24E067C}" srcOrd="0" destOrd="0" presId="urn:microsoft.com/office/officeart/2008/layout/LinedList"/>
    <dgm:cxn modelId="{310B4329-0585-4EC7-8CDF-C3F048C0CCB2}" srcId="{105DB9BB-DC58-44F8-BC00-0C8983D35F62}" destId="{74628715-70D9-4E5B-AAB8-7ED46AD313C4}" srcOrd="0" destOrd="0" parTransId="{C06EDF9D-D491-4EFD-93A3-2FB445DA8F8E}" sibTransId="{5F249EC5-57A8-4ED9-80B7-B5F9D0F8EC71}"/>
    <dgm:cxn modelId="{310F7641-C24A-49F8-9592-8AB75E9D4633}" srcId="{56E6CA4E-B7A1-427D-9538-F6AD13D01BE2}" destId="{8BBF2917-2817-4D40-B993-43B0EAAE97FB}" srcOrd="0" destOrd="0" parTransId="{9AB3DA9D-D1A9-4553-9D8D-7937FDA1B1C1}" sibTransId="{EBF402F4-84D3-42B7-84EE-782FD092686E}"/>
    <dgm:cxn modelId="{98079761-9A05-4AF2-AA3C-A8A669585F31}" srcId="{00196333-61F0-416C-A0E0-1230C8011DF7}" destId="{56E6CA4E-B7A1-427D-9538-F6AD13D01BE2}" srcOrd="3" destOrd="0" parTransId="{1B4CFBF4-7F1B-4970-BE4F-EDF795C4E5C3}" sibTransId="{34BB637E-CB68-49AD-B12B-DD3C88F6E5C4}"/>
    <dgm:cxn modelId="{53244142-A79E-4B6F-A8C3-1CEC2FAF8042}" type="presOf" srcId="{105DB9BB-DC58-44F8-BC00-0C8983D35F62}" destId="{55D264F7-8B4B-4BA4-82AF-7CC56B8BCD17}" srcOrd="0" destOrd="0" presId="urn:microsoft.com/office/officeart/2008/layout/LinedList"/>
    <dgm:cxn modelId="{35F65F45-9C81-403D-9580-D8A123E7B9A5}" type="presOf" srcId="{74628715-70D9-4E5B-AAB8-7ED46AD313C4}" destId="{84F0FE91-2E71-4FBE-A1B6-FFC922BFF2AD}" srcOrd="0" destOrd="0" presId="urn:microsoft.com/office/officeart/2008/layout/LinedList"/>
    <dgm:cxn modelId="{CA7F0669-EEE2-47C2-9E3F-544F7FBF8AF1}" srcId="{00196333-61F0-416C-A0E0-1230C8011DF7}" destId="{D18B0A13-24DB-4BC8-A97A-ECA35EDD70D1}" srcOrd="1" destOrd="0" parTransId="{163F9A7E-C3C0-4E15-97BA-44B12502494B}" sibTransId="{04D00F56-EEB5-4436-8582-FA840AF1C59B}"/>
    <dgm:cxn modelId="{2334F97A-1112-49B2-A30A-3A718CEC8B60}" srcId="{00196333-61F0-416C-A0E0-1230C8011DF7}" destId="{105DB9BB-DC58-44F8-BC00-0C8983D35F62}" srcOrd="0" destOrd="0" parTransId="{B5BE60CF-3D81-4F13-BCE5-7572894EFC20}" sibTransId="{9009D282-BD0A-47DE-8BC1-D8CF3E68AD3D}"/>
    <dgm:cxn modelId="{1F0B298B-DEE6-440F-B4B5-4412B6FEA37E}" type="presOf" srcId="{8BBF2917-2817-4D40-B993-43B0EAAE97FB}" destId="{60A93187-5423-4B44-954E-AE9CDD16407B}" srcOrd="0" destOrd="0" presId="urn:microsoft.com/office/officeart/2008/layout/LinedList"/>
    <dgm:cxn modelId="{F57E78B0-17CA-4090-8361-6D078224B97F}" type="presOf" srcId="{00196333-61F0-416C-A0E0-1230C8011DF7}" destId="{88ED5BFF-AB9D-41DE-875B-7940EAA70A0C}" srcOrd="0" destOrd="0" presId="urn:microsoft.com/office/officeart/2008/layout/LinedList"/>
    <dgm:cxn modelId="{B4866CD7-E49D-48C3-AFCE-B93FDB9C5F8D}" type="presOf" srcId="{D18B0A13-24DB-4BC8-A97A-ECA35EDD70D1}" destId="{9E9044C4-6391-4BD9-91E8-D97D09D454AE}" srcOrd="0" destOrd="0" presId="urn:microsoft.com/office/officeart/2008/layout/LinedList"/>
    <dgm:cxn modelId="{AAD3E4DC-1998-4E2E-93BF-9CEED76DAD2F}" srcId="{D18B0A13-24DB-4BC8-A97A-ECA35EDD70D1}" destId="{598717C7-13F4-4455-A9D7-A7ADAF20FA51}" srcOrd="0" destOrd="0" parTransId="{4A9AE695-F122-4287-BB9F-BC6500228CB1}" sibTransId="{6C29CBD6-0E17-41A2-BDB3-822359D945F9}"/>
    <dgm:cxn modelId="{61FA4DEF-D5DC-4FBF-89B7-417DEED72EDB}" srcId="{7B2AF63A-9B11-4DF3-BAA7-F3A2132F63F2}" destId="{C1339724-90A4-4F2A-8882-8EFD6C62AF15}" srcOrd="0" destOrd="0" parTransId="{999B95EC-5302-4260-8084-2BED21A853BC}" sibTransId="{BE640070-4355-42FA-B993-D7121B5D9907}"/>
    <dgm:cxn modelId="{BF0CD1F1-282F-45AD-AB08-3EFA263DC5FF}" type="presOf" srcId="{7B2AF63A-9B11-4DF3-BAA7-F3A2132F63F2}" destId="{B9E26D21-C59E-4F49-B4C1-9403B8ECC5F3}" srcOrd="0" destOrd="0" presId="urn:microsoft.com/office/officeart/2008/layout/LinedList"/>
    <dgm:cxn modelId="{49AB85F9-0635-44A8-A675-A1C5CDBCCC71}" srcId="{00196333-61F0-416C-A0E0-1230C8011DF7}" destId="{7B2AF63A-9B11-4DF3-BAA7-F3A2132F63F2}" srcOrd="2" destOrd="0" parTransId="{53C02626-8140-403B-9DF6-D5DE44B0B7F3}" sibTransId="{F38FBF02-0F13-4758-AAAB-5220D0822E0D}"/>
    <dgm:cxn modelId="{4835B8F9-0E2D-442B-8B1C-ED4E193BED96}" type="presOf" srcId="{598717C7-13F4-4455-A9D7-A7ADAF20FA51}" destId="{247A017C-2017-4E09-922A-BCAFFE50988D}" srcOrd="0" destOrd="0" presId="urn:microsoft.com/office/officeart/2008/layout/LinedList"/>
    <dgm:cxn modelId="{7977121B-3902-4079-B710-437684C446A1}" type="presParOf" srcId="{88ED5BFF-AB9D-41DE-875B-7940EAA70A0C}" destId="{DCB50194-8DFC-4E41-9E8D-D99C7BD27F60}" srcOrd="0" destOrd="0" presId="urn:microsoft.com/office/officeart/2008/layout/LinedList"/>
    <dgm:cxn modelId="{DC4A781E-0409-41AC-A3D5-A51648583273}" type="presParOf" srcId="{88ED5BFF-AB9D-41DE-875B-7940EAA70A0C}" destId="{49230091-8008-4F33-9787-FFCFC5AD148F}" srcOrd="1" destOrd="0" presId="urn:microsoft.com/office/officeart/2008/layout/LinedList"/>
    <dgm:cxn modelId="{FF71BE31-4D44-403B-8B4F-D9A3D2C883FA}" type="presParOf" srcId="{49230091-8008-4F33-9787-FFCFC5AD148F}" destId="{55D264F7-8B4B-4BA4-82AF-7CC56B8BCD17}" srcOrd="0" destOrd="0" presId="urn:microsoft.com/office/officeart/2008/layout/LinedList"/>
    <dgm:cxn modelId="{7EA31997-CF61-4B6D-9A44-0F1C4BF6F0D7}" type="presParOf" srcId="{49230091-8008-4F33-9787-FFCFC5AD148F}" destId="{A26A4C78-C7FD-468A-816F-30915429CB4B}" srcOrd="1" destOrd="0" presId="urn:microsoft.com/office/officeart/2008/layout/LinedList"/>
    <dgm:cxn modelId="{FA5DFCAF-C35F-48DC-AB63-2ECDD8F9DA36}" type="presParOf" srcId="{A26A4C78-C7FD-468A-816F-30915429CB4B}" destId="{C42D616A-5686-44C6-BDAA-8C2BE125BF12}" srcOrd="0" destOrd="0" presId="urn:microsoft.com/office/officeart/2008/layout/LinedList"/>
    <dgm:cxn modelId="{308DC753-8D3D-4921-8B87-1BCDAA6C5809}" type="presParOf" srcId="{A26A4C78-C7FD-468A-816F-30915429CB4B}" destId="{40808D08-BAC1-49F5-A258-CDA5E200ACD0}" srcOrd="1" destOrd="0" presId="urn:microsoft.com/office/officeart/2008/layout/LinedList"/>
    <dgm:cxn modelId="{A220711E-405A-4F8F-92A7-2099C28EF85D}" type="presParOf" srcId="{40808D08-BAC1-49F5-A258-CDA5E200ACD0}" destId="{12B38966-6097-4C48-88BF-B46807AA2079}" srcOrd="0" destOrd="0" presId="urn:microsoft.com/office/officeart/2008/layout/LinedList"/>
    <dgm:cxn modelId="{87B2F2B8-71BA-4B44-924E-097BC51B650A}" type="presParOf" srcId="{40808D08-BAC1-49F5-A258-CDA5E200ACD0}" destId="{84F0FE91-2E71-4FBE-A1B6-FFC922BFF2AD}" srcOrd="1" destOrd="0" presId="urn:microsoft.com/office/officeart/2008/layout/LinedList"/>
    <dgm:cxn modelId="{09D883C9-7207-46FA-BC51-B6D59B21A436}" type="presParOf" srcId="{40808D08-BAC1-49F5-A258-CDA5E200ACD0}" destId="{17BEF433-3678-4DFF-BC3B-5652EFBEE6B2}" srcOrd="2" destOrd="0" presId="urn:microsoft.com/office/officeart/2008/layout/LinedList"/>
    <dgm:cxn modelId="{D4D01D88-F2AC-4C21-B446-B88EA24DDC4C}" type="presParOf" srcId="{A26A4C78-C7FD-468A-816F-30915429CB4B}" destId="{90A702D6-1ECC-4276-9E96-0215876A10C7}" srcOrd="2" destOrd="0" presId="urn:microsoft.com/office/officeart/2008/layout/LinedList"/>
    <dgm:cxn modelId="{497CDE1B-D8FD-4342-B756-2D9F1AF48DD3}" type="presParOf" srcId="{A26A4C78-C7FD-468A-816F-30915429CB4B}" destId="{10049918-AE53-45C8-B596-139A9DCBEE21}" srcOrd="3" destOrd="0" presId="urn:microsoft.com/office/officeart/2008/layout/LinedList"/>
    <dgm:cxn modelId="{3D8C9CF0-19C7-4E46-8312-CA8D4CBA58FB}" type="presParOf" srcId="{88ED5BFF-AB9D-41DE-875B-7940EAA70A0C}" destId="{12880CEE-6DA4-4100-8C98-74A8D305B721}" srcOrd="2" destOrd="0" presId="urn:microsoft.com/office/officeart/2008/layout/LinedList"/>
    <dgm:cxn modelId="{A2587B0B-CE9D-4FC0-8FCE-459E73C9B904}" type="presParOf" srcId="{88ED5BFF-AB9D-41DE-875B-7940EAA70A0C}" destId="{CBCE7354-6A5E-4818-A24B-CE2D4872C4DA}" srcOrd="3" destOrd="0" presId="urn:microsoft.com/office/officeart/2008/layout/LinedList"/>
    <dgm:cxn modelId="{6A6B8E3C-9E79-4AF7-8873-65281BC68C18}" type="presParOf" srcId="{CBCE7354-6A5E-4818-A24B-CE2D4872C4DA}" destId="{9E9044C4-6391-4BD9-91E8-D97D09D454AE}" srcOrd="0" destOrd="0" presId="urn:microsoft.com/office/officeart/2008/layout/LinedList"/>
    <dgm:cxn modelId="{75311786-00D3-4A26-880B-CD66C4DFAFC7}" type="presParOf" srcId="{CBCE7354-6A5E-4818-A24B-CE2D4872C4DA}" destId="{8B99C86C-7CFD-442F-8B04-DBE3FD9A43AC}" srcOrd="1" destOrd="0" presId="urn:microsoft.com/office/officeart/2008/layout/LinedList"/>
    <dgm:cxn modelId="{46414A46-466A-4847-A951-E51A4B0C4CAF}" type="presParOf" srcId="{8B99C86C-7CFD-442F-8B04-DBE3FD9A43AC}" destId="{4EE43B99-2BC7-488B-8ABD-66EFB999428D}" srcOrd="0" destOrd="0" presId="urn:microsoft.com/office/officeart/2008/layout/LinedList"/>
    <dgm:cxn modelId="{507F2DC1-B7A5-418F-A757-D502F50CF057}" type="presParOf" srcId="{8B99C86C-7CFD-442F-8B04-DBE3FD9A43AC}" destId="{077A18C7-0E9C-41E3-8A62-676C6C5018B4}" srcOrd="1" destOrd="0" presId="urn:microsoft.com/office/officeart/2008/layout/LinedList"/>
    <dgm:cxn modelId="{8822A7C5-B3C5-4ADE-A0A0-540987B49CDB}" type="presParOf" srcId="{077A18C7-0E9C-41E3-8A62-676C6C5018B4}" destId="{724F8A36-7E85-4FE5-93F6-D9964A4DB348}" srcOrd="0" destOrd="0" presId="urn:microsoft.com/office/officeart/2008/layout/LinedList"/>
    <dgm:cxn modelId="{4DB07A10-68A9-4457-8B38-F8FC1D0FCD4D}" type="presParOf" srcId="{077A18C7-0E9C-41E3-8A62-676C6C5018B4}" destId="{247A017C-2017-4E09-922A-BCAFFE50988D}" srcOrd="1" destOrd="0" presId="urn:microsoft.com/office/officeart/2008/layout/LinedList"/>
    <dgm:cxn modelId="{4524E5B2-8B5A-40AC-A105-4C0C1F4E3CEA}" type="presParOf" srcId="{077A18C7-0E9C-41E3-8A62-676C6C5018B4}" destId="{E36C3607-8D7F-4D76-BBD2-7955421F2BA2}" srcOrd="2" destOrd="0" presId="urn:microsoft.com/office/officeart/2008/layout/LinedList"/>
    <dgm:cxn modelId="{E90F5B0A-3793-4184-8AC9-D7DAEABC7001}" type="presParOf" srcId="{8B99C86C-7CFD-442F-8B04-DBE3FD9A43AC}" destId="{27463DA6-7330-43A6-8665-AA1FAB70D5C5}" srcOrd="2" destOrd="0" presId="urn:microsoft.com/office/officeart/2008/layout/LinedList"/>
    <dgm:cxn modelId="{6DBA0759-84F5-4EF9-8C5E-D6EC0072F400}" type="presParOf" srcId="{8B99C86C-7CFD-442F-8B04-DBE3FD9A43AC}" destId="{DB6DA8D9-DD62-4CFF-80E0-0F1A9A2FCFE5}" srcOrd="3" destOrd="0" presId="urn:microsoft.com/office/officeart/2008/layout/LinedList"/>
    <dgm:cxn modelId="{19734988-D55A-43ED-BBF9-768E78F2CDDD}" type="presParOf" srcId="{88ED5BFF-AB9D-41DE-875B-7940EAA70A0C}" destId="{988EB53C-98C2-455A-918C-0AD5D7F08027}" srcOrd="4" destOrd="0" presId="urn:microsoft.com/office/officeart/2008/layout/LinedList"/>
    <dgm:cxn modelId="{1D43F727-4076-41E9-8948-82A46E36CF71}" type="presParOf" srcId="{88ED5BFF-AB9D-41DE-875B-7940EAA70A0C}" destId="{6D55AE05-7B88-43DE-A6D5-DEFD96DF9363}" srcOrd="5" destOrd="0" presId="urn:microsoft.com/office/officeart/2008/layout/LinedList"/>
    <dgm:cxn modelId="{4FFBDC36-4FB9-40FE-857F-134E831A309F}" type="presParOf" srcId="{6D55AE05-7B88-43DE-A6D5-DEFD96DF9363}" destId="{B9E26D21-C59E-4F49-B4C1-9403B8ECC5F3}" srcOrd="0" destOrd="0" presId="urn:microsoft.com/office/officeart/2008/layout/LinedList"/>
    <dgm:cxn modelId="{1EE958DA-FD57-48CA-BF91-8774F9A3BC7E}" type="presParOf" srcId="{6D55AE05-7B88-43DE-A6D5-DEFD96DF9363}" destId="{858A7F9A-E6E0-4CD1-8507-E120F458EAFB}" srcOrd="1" destOrd="0" presId="urn:microsoft.com/office/officeart/2008/layout/LinedList"/>
    <dgm:cxn modelId="{C8F9959F-8179-4877-A22B-855160CF65A0}" type="presParOf" srcId="{858A7F9A-E6E0-4CD1-8507-E120F458EAFB}" destId="{F69EF9A3-BAFA-4B9B-ACE4-473538F5F53C}" srcOrd="0" destOrd="0" presId="urn:microsoft.com/office/officeart/2008/layout/LinedList"/>
    <dgm:cxn modelId="{BDEC5942-FD25-489A-A8B6-D02C948F3F69}" type="presParOf" srcId="{858A7F9A-E6E0-4CD1-8507-E120F458EAFB}" destId="{3F940876-E376-4E50-80B9-03816CF3F030}" srcOrd="1" destOrd="0" presId="urn:microsoft.com/office/officeart/2008/layout/LinedList"/>
    <dgm:cxn modelId="{B70C33D7-BBD4-456F-BAB3-73A36703B98B}" type="presParOf" srcId="{3F940876-E376-4E50-80B9-03816CF3F030}" destId="{4BDFDA6E-1066-4C40-AC2A-0844D601C2DC}" srcOrd="0" destOrd="0" presId="urn:microsoft.com/office/officeart/2008/layout/LinedList"/>
    <dgm:cxn modelId="{E2FF52E1-197F-47B4-A726-EC8A1AD3A4FE}" type="presParOf" srcId="{3F940876-E376-4E50-80B9-03816CF3F030}" destId="{9800C497-D5CB-4E9E-9699-0BBBA24E067C}" srcOrd="1" destOrd="0" presId="urn:microsoft.com/office/officeart/2008/layout/LinedList"/>
    <dgm:cxn modelId="{A957122C-43CB-4B0C-9687-636082E92EA6}" type="presParOf" srcId="{3F940876-E376-4E50-80B9-03816CF3F030}" destId="{B600A285-67F5-4C7F-B627-D32CFF5CCE38}" srcOrd="2" destOrd="0" presId="urn:microsoft.com/office/officeart/2008/layout/LinedList"/>
    <dgm:cxn modelId="{264F1FC5-7706-43A3-80D3-F527C4C43A80}" type="presParOf" srcId="{858A7F9A-E6E0-4CD1-8507-E120F458EAFB}" destId="{C2F91489-08DA-402C-98CA-8CD02F851209}" srcOrd="2" destOrd="0" presId="urn:microsoft.com/office/officeart/2008/layout/LinedList"/>
    <dgm:cxn modelId="{D86C1904-0452-4057-AA62-AED6EB8D9B29}" type="presParOf" srcId="{858A7F9A-E6E0-4CD1-8507-E120F458EAFB}" destId="{D5002508-7251-499A-8393-836A0A44A01C}" srcOrd="3" destOrd="0" presId="urn:microsoft.com/office/officeart/2008/layout/LinedList"/>
    <dgm:cxn modelId="{1FD4BC6A-C732-495E-9BE9-4C66678C9F89}" type="presParOf" srcId="{88ED5BFF-AB9D-41DE-875B-7940EAA70A0C}" destId="{67E10E2D-676B-4C16-BDA8-4C828482022F}" srcOrd="6" destOrd="0" presId="urn:microsoft.com/office/officeart/2008/layout/LinedList"/>
    <dgm:cxn modelId="{EC48BC5D-0117-4B52-A819-F1EC0F4D122E}" type="presParOf" srcId="{88ED5BFF-AB9D-41DE-875B-7940EAA70A0C}" destId="{7F22C941-284A-4B2A-91AC-A047B05454AB}" srcOrd="7" destOrd="0" presId="urn:microsoft.com/office/officeart/2008/layout/LinedList"/>
    <dgm:cxn modelId="{48B102ED-0E8D-4153-ADC1-E552E8CE6BD0}" type="presParOf" srcId="{7F22C941-284A-4B2A-91AC-A047B05454AB}" destId="{F5BFD7A9-2D3F-4DE7-9554-1A14B3859C8C}" srcOrd="0" destOrd="0" presId="urn:microsoft.com/office/officeart/2008/layout/LinedList"/>
    <dgm:cxn modelId="{9FD25FCA-52FF-419D-9308-7318E7AC2723}" type="presParOf" srcId="{7F22C941-284A-4B2A-91AC-A047B05454AB}" destId="{204EFA64-D3BA-49CF-A370-FA6DF8E004A2}" srcOrd="1" destOrd="0" presId="urn:microsoft.com/office/officeart/2008/layout/LinedList"/>
    <dgm:cxn modelId="{B053CBC8-59A9-4ADC-B6D9-E898EB48C13F}" type="presParOf" srcId="{204EFA64-D3BA-49CF-A370-FA6DF8E004A2}" destId="{0511B1E5-6524-42D1-90A7-C5D56B328869}" srcOrd="0" destOrd="0" presId="urn:microsoft.com/office/officeart/2008/layout/LinedList"/>
    <dgm:cxn modelId="{1E49BC84-9B31-4B54-B10F-61D2C6059935}" type="presParOf" srcId="{204EFA64-D3BA-49CF-A370-FA6DF8E004A2}" destId="{DCBE926F-BDFF-4359-86B8-E3253EAAF0E0}" srcOrd="1" destOrd="0" presId="urn:microsoft.com/office/officeart/2008/layout/LinedList"/>
    <dgm:cxn modelId="{31A5EE78-9AF2-4738-8A6E-47FA89126E74}" type="presParOf" srcId="{DCBE926F-BDFF-4359-86B8-E3253EAAF0E0}" destId="{D9FC389F-C037-4327-B8EF-C603A734759F}" srcOrd="0" destOrd="0" presId="urn:microsoft.com/office/officeart/2008/layout/LinedList"/>
    <dgm:cxn modelId="{5B16131E-54AB-4850-8251-A8AFCACA4537}" type="presParOf" srcId="{DCBE926F-BDFF-4359-86B8-E3253EAAF0E0}" destId="{60A93187-5423-4B44-954E-AE9CDD16407B}" srcOrd="1" destOrd="0" presId="urn:microsoft.com/office/officeart/2008/layout/LinedList"/>
    <dgm:cxn modelId="{800941D2-348F-47B2-9891-7FD5D0AFCA97}" type="presParOf" srcId="{DCBE926F-BDFF-4359-86B8-E3253EAAF0E0}" destId="{3F43D261-854B-4FA4-8AD3-5E5AC8B092BE}" srcOrd="2" destOrd="0" presId="urn:microsoft.com/office/officeart/2008/layout/LinedList"/>
    <dgm:cxn modelId="{96E8C391-8688-4DEE-A40B-A07431AF7802}" type="presParOf" srcId="{204EFA64-D3BA-49CF-A370-FA6DF8E004A2}" destId="{BF1B621C-1C74-476E-9ACD-0ECC3776717E}" srcOrd="2" destOrd="0" presId="urn:microsoft.com/office/officeart/2008/layout/LinedList"/>
    <dgm:cxn modelId="{1390A138-FBB6-423A-A966-C6FBA83452AB}" type="presParOf" srcId="{204EFA64-D3BA-49CF-A370-FA6DF8E004A2}" destId="{11D7CCF0-E7D0-4EC2-B0BF-7EBAF8ACDA8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56002C-43B8-4E3C-A01D-950CD65166B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09819DF-9D2B-468D-98B0-3551F47C9EDC}">
      <dgm:prSet phldrT="[Text]" custT="1"/>
      <dgm:spPr/>
      <dgm:t>
        <a:bodyPr/>
        <a:lstStyle/>
        <a:p>
          <a:pPr algn="l"/>
          <a:r>
            <a:rPr lang="en-GB" sz="2000" dirty="0">
              <a:effectLst>
                <a:outerShdw blurRad="38100" dist="38100" dir="2700000" algn="tl">
                  <a:srgbClr val="000000">
                    <a:alpha val="43137"/>
                  </a:srgbClr>
                </a:outerShdw>
              </a:effectLst>
            </a:rPr>
            <a:t>Beschreiben Sie die Art, den Umfang, den Kontext und die Zwecke der Verarbeitung</a:t>
          </a:r>
          <a:endParaRPr lang="en-ZA" sz="2000" dirty="0">
            <a:effectLst>
              <a:outerShdw blurRad="38100" dist="38100" dir="2700000" algn="tl">
                <a:srgbClr val="000000">
                  <a:alpha val="43137"/>
                </a:srgbClr>
              </a:outerShdw>
            </a:effectLst>
          </a:endParaRPr>
        </a:p>
      </dgm:t>
    </dgm:pt>
    <dgm:pt modelId="{51F0791A-DEFB-4AA7-8183-8BB02781A375}" type="parTrans" cxnId="{1066E7FF-C10D-4971-BA3D-D9F382F905A8}">
      <dgm:prSet/>
      <dgm:spPr/>
      <dgm:t>
        <a:bodyPr/>
        <a:lstStyle/>
        <a:p>
          <a:endParaRPr lang="en-ZA"/>
        </a:p>
      </dgm:t>
    </dgm:pt>
    <dgm:pt modelId="{C72112CA-2AEF-45C6-B57D-06BA2B3BB55F}" type="sibTrans" cxnId="{1066E7FF-C10D-4971-BA3D-D9F382F905A8}">
      <dgm:prSet/>
      <dgm:spPr/>
      <dgm:t>
        <a:bodyPr/>
        <a:lstStyle/>
        <a:p>
          <a:endParaRPr lang="en-ZA"/>
        </a:p>
      </dgm:t>
    </dgm:pt>
    <dgm:pt modelId="{BE9ECE73-C7F1-4FEE-89B9-0A057292D463}">
      <dgm:prSet custT="1"/>
      <dgm:spPr/>
      <dgm:t>
        <a:bodyPr/>
        <a:lstStyle/>
        <a:p>
          <a:pPr algn="l"/>
          <a:r>
            <a:rPr lang="en-GB" sz="2000" dirty="0">
              <a:effectLst>
                <a:outerShdw blurRad="38100" dist="38100" dir="2700000" algn="tl">
                  <a:srgbClr val="000000">
                    <a:alpha val="43137"/>
                  </a:srgbClr>
                </a:outerShdw>
              </a:effectLst>
            </a:rPr>
            <a:t>Bewertung der Notwendigkeit, der Verhältnismäßigkeit und der Maßnahmen zur Einhaltung der Vorschriften</a:t>
          </a:r>
          <a:endParaRPr lang="en-ZA" sz="2000" dirty="0">
            <a:effectLst>
              <a:outerShdw blurRad="38100" dist="38100" dir="2700000" algn="tl">
                <a:srgbClr val="000000">
                  <a:alpha val="43137"/>
                </a:srgbClr>
              </a:outerShdw>
            </a:effectLst>
          </a:endParaRPr>
        </a:p>
      </dgm:t>
    </dgm:pt>
    <dgm:pt modelId="{FCBBB996-37E3-4975-953B-C68D5C689586}" type="parTrans" cxnId="{A69CD03C-32F6-4101-90C9-AC87FC5FF1E7}">
      <dgm:prSet/>
      <dgm:spPr/>
      <dgm:t>
        <a:bodyPr/>
        <a:lstStyle/>
        <a:p>
          <a:endParaRPr lang="en-ZA"/>
        </a:p>
      </dgm:t>
    </dgm:pt>
    <dgm:pt modelId="{20CFAE82-87E7-4CEE-8426-7A2BA0FCA3BF}" type="sibTrans" cxnId="{A69CD03C-32F6-4101-90C9-AC87FC5FF1E7}">
      <dgm:prSet/>
      <dgm:spPr/>
      <dgm:t>
        <a:bodyPr/>
        <a:lstStyle/>
        <a:p>
          <a:endParaRPr lang="en-ZA"/>
        </a:p>
      </dgm:t>
    </dgm:pt>
    <dgm:pt modelId="{7BB5BD74-6F1E-4AAC-BCF5-6175A3DF7960}">
      <dgm:prSet custT="1"/>
      <dgm:spPr/>
      <dgm:t>
        <a:bodyPr/>
        <a:lstStyle/>
        <a:p>
          <a:pPr algn="l"/>
          <a:r>
            <a:rPr lang="en-GB" sz="2000" dirty="0">
              <a:effectLst>
                <a:outerShdw blurRad="38100" dist="38100" dir="2700000" algn="tl">
                  <a:srgbClr val="000000">
                    <a:alpha val="43137"/>
                  </a:srgbClr>
                </a:outerShdw>
              </a:effectLst>
            </a:rPr>
            <a:t>Identifizierung und Bewertung der Risiken für den Einzelnen</a:t>
          </a:r>
          <a:endParaRPr lang="en-ZA" sz="2000" dirty="0">
            <a:effectLst>
              <a:outerShdw blurRad="38100" dist="38100" dir="2700000" algn="tl">
                <a:srgbClr val="000000">
                  <a:alpha val="43137"/>
                </a:srgbClr>
              </a:outerShdw>
            </a:effectLst>
          </a:endParaRPr>
        </a:p>
      </dgm:t>
    </dgm:pt>
    <dgm:pt modelId="{43AA0902-2E8E-4ACA-971A-E9C23BAA6558}" type="parTrans" cxnId="{12D5E9FA-142E-4B7B-BF11-1D2D9C3FF2DA}">
      <dgm:prSet/>
      <dgm:spPr/>
      <dgm:t>
        <a:bodyPr/>
        <a:lstStyle/>
        <a:p>
          <a:endParaRPr lang="en-ZA"/>
        </a:p>
      </dgm:t>
    </dgm:pt>
    <dgm:pt modelId="{AC38FA90-A368-4DD9-BA13-489C3ACB1A35}" type="sibTrans" cxnId="{12D5E9FA-142E-4B7B-BF11-1D2D9C3FF2DA}">
      <dgm:prSet/>
      <dgm:spPr/>
      <dgm:t>
        <a:bodyPr/>
        <a:lstStyle/>
        <a:p>
          <a:endParaRPr lang="en-ZA"/>
        </a:p>
      </dgm:t>
    </dgm:pt>
    <dgm:pt modelId="{1A59C4B1-F4E7-4D71-B6DE-4922BDAF52A8}">
      <dgm:prSet custT="1"/>
      <dgm:spPr/>
      <dgm:t>
        <a:bodyPr/>
        <a:lstStyle/>
        <a:p>
          <a:r>
            <a:rPr lang="en-GB" sz="2000" dirty="0">
              <a:effectLst>
                <a:outerShdw blurRad="38100" dist="38100" dir="2700000" algn="tl">
                  <a:srgbClr val="000000">
                    <a:alpha val="43137"/>
                  </a:srgbClr>
                </a:outerShdw>
              </a:effectLst>
            </a:rPr>
            <a:t>Ermittlung etwaiger zusätzlicher Maßnahmen zur Minderung dieser Risiken</a:t>
          </a:r>
          <a:endParaRPr lang="en-ZA" sz="2000" dirty="0">
            <a:effectLst>
              <a:outerShdw blurRad="38100" dist="38100" dir="2700000" algn="tl">
                <a:srgbClr val="000000">
                  <a:alpha val="43137"/>
                </a:srgbClr>
              </a:outerShdw>
            </a:effectLst>
          </a:endParaRPr>
        </a:p>
      </dgm:t>
    </dgm:pt>
    <dgm:pt modelId="{6D60387D-BD0A-45C2-B7F6-BCC40EA80890}" type="parTrans" cxnId="{273851C1-8D27-438C-9A47-B59B7616F15F}">
      <dgm:prSet/>
      <dgm:spPr/>
      <dgm:t>
        <a:bodyPr/>
        <a:lstStyle/>
        <a:p>
          <a:endParaRPr lang="en-ZA"/>
        </a:p>
      </dgm:t>
    </dgm:pt>
    <dgm:pt modelId="{BCE48B09-B3D3-4070-9E20-BD5A353A539E}" type="sibTrans" cxnId="{273851C1-8D27-438C-9A47-B59B7616F15F}">
      <dgm:prSet/>
      <dgm:spPr/>
      <dgm:t>
        <a:bodyPr/>
        <a:lstStyle/>
        <a:p>
          <a:endParaRPr lang="en-ZA"/>
        </a:p>
      </dgm:t>
    </dgm:pt>
    <dgm:pt modelId="{77FC3E4A-1135-42B5-803B-B1608B29C9E2}" type="pres">
      <dgm:prSet presAssocID="{4C56002C-43B8-4E3C-A01D-950CD65166B7}" presName="diagram" presStyleCnt="0">
        <dgm:presLayoutVars>
          <dgm:dir/>
          <dgm:resizeHandles val="exact"/>
        </dgm:presLayoutVars>
      </dgm:prSet>
      <dgm:spPr/>
    </dgm:pt>
    <dgm:pt modelId="{FB01F2BE-574D-4558-9374-4495B0E5A04D}" type="pres">
      <dgm:prSet presAssocID="{D09819DF-9D2B-468D-98B0-3551F47C9EDC}" presName="node" presStyleLbl="node1" presStyleIdx="0" presStyleCnt="4" custScaleY="121989">
        <dgm:presLayoutVars>
          <dgm:bulletEnabled val="1"/>
        </dgm:presLayoutVars>
      </dgm:prSet>
      <dgm:spPr/>
    </dgm:pt>
    <dgm:pt modelId="{3EA9FC34-AC41-4574-AE8E-5E3DDFB58C40}" type="pres">
      <dgm:prSet presAssocID="{C72112CA-2AEF-45C6-B57D-06BA2B3BB55F}" presName="sibTrans" presStyleCnt="0"/>
      <dgm:spPr/>
    </dgm:pt>
    <dgm:pt modelId="{662805F4-09BC-4095-9D16-D5A4911BD8F8}" type="pres">
      <dgm:prSet presAssocID="{BE9ECE73-C7F1-4FEE-89B9-0A057292D463}" presName="node" presStyleLbl="node1" presStyleIdx="1" presStyleCnt="4" custScaleY="121989">
        <dgm:presLayoutVars>
          <dgm:bulletEnabled val="1"/>
        </dgm:presLayoutVars>
      </dgm:prSet>
      <dgm:spPr/>
    </dgm:pt>
    <dgm:pt modelId="{9104C868-61C2-4853-9930-EBCE28F74117}" type="pres">
      <dgm:prSet presAssocID="{20CFAE82-87E7-4CEE-8426-7A2BA0FCA3BF}" presName="sibTrans" presStyleCnt="0"/>
      <dgm:spPr/>
    </dgm:pt>
    <dgm:pt modelId="{A896728E-EA13-4952-B766-5326AABA1797}" type="pres">
      <dgm:prSet presAssocID="{7BB5BD74-6F1E-4AAC-BCF5-6175A3DF7960}" presName="node" presStyleLbl="node1" presStyleIdx="2" presStyleCnt="4" custScaleY="121989">
        <dgm:presLayoutVars>
          <dgm:bulletEnabled val="1"/>
        </dgm:presLayoutVars>
      </dgm:prSet>
      <dgm:spPr/>
    </dgm:pt>
    <dgm:pt modelId="{EAAAE866-4F6A-4B1E-8119-4E7D96AAED00}" type="pres">
      <dgm:prSet presAssocID="{AC38FA90-A368-4DD9-BA13-489C3ACB1A35}" presName="sibTrans" presStyleCnt="0"/>
      <dgm:spPr/>
    </dgm:pt>
    <dgm:pt modelId="{B2B65696-7A78-4456-9A4D-01E8388BAB00}" type="pres">
      <dgm:prSet presAssocID="{1A59C4B1-F4E7-4D71-B6DE-4922BDAF52A8}" presName="node" presStyleLbl="node1" presStyleIdx="3" presStyleCnt="4" custScaleY="121989">
        <dgm:presLayoutVars>
          <dgm:bulletEnabled val="1"/>
        </dgm:presLayoutVars>
      </dgm:prSet>
      <dgm:spPr/>
    </dgm:pt>
  </dgm:ptLst>
  <dgm:cxnLst>
    <dgm:cxn modelId="{37A0CA31-E8B2-42CA-AFFD-5AF1A978493A}" type="presOf" srcId="{4C56002C-43B8-4E3C-A01D-950CD65166B7}" destId="{77FC3E4A-1135-42B5-803B-B1608B29C9E2}" srcOrd="0" destOrd="0" presId="urn:microsoft.com/office/officeart/2005/8/layout/default"/>
    <dgm:cxn modelId="{A69CD03C-32F6-4101-90C9-AC87FC5FF1E7}" srcId="{4C56002C-43B8-4E3C-A01D-950CD65166B7}" destId="{BE9ECE73-C7F1-4FEE-89B9-0A057292D463}" srcOrd="1" destOrd="0" parTransId="{FCBBB996-37E3-4975-953B-C68D5C689586}" sibTransId="{20CFAE82-87E7-4CEE-8426-7A2BA0FCA3BF}"/>
    <dgm:cxn modelId="{B02CD56E-4FC2-4BC0-857B-45F5CADBFA91}" type="presOf" srcId="{1A59C4B1-F4E7-4D71-B6DE-4922BDAF52A8}" destId="{B2B65696-7A78-4456-9A4D-01E8388BAB00}" srcOrd="0" destOrd="0" presId="urn:microsoft.com/office/officeart/2005/8/layout/default"/>
    <dgm:cxn modelId="{8A6525AE-C423-4FC8-906A-0D9BB5911023}" type="presOf" srcId="{BE9ECE73-C7F1-4FEE-89B9-0A057292D463}" destId="{662805F4-09BC-4095-9D16-D5A4911BD8F8}" srcOrd="0" destOrd="0" presId="urn:microsoft.com/office/officeart/2005/8/layout/default"/>
    <dgm:cxn modelId="{83E2B5C0-2DA5-49C3-AE50-071B3E2CD18E}" type="presOf" srcId="{7BB5BD74-6F1E-4AAC-BCF5-6175A3DF7960}" destId="{A896728E-EA13-4952-B766-5326AABA1797}" srcOrd="0" destOrd="0" presId="urn:microsoft.com/office/officeart/2005/8/layout/default"/>
    <dgm:cxn modelId="{273851C1-8D27-438C-9A47-B59B7616F15F}" srcId="{4C56002C-43B8-4E3C-A01D-950CD65166B7}" destId="{1A59C4B1-F4E7-4D71-B6DE-4922BDAF52A8}" srcOrd="3" destOrd="0" parTransId="{6D60387D-BD0A-45C2-B7F6-BCC40EA80890}" sibTransId="{BCE48B09-B3D3-4070-9E20-BD5A353A539E}"/>
    <dgm:cxn modelId="{3EDDB8D5-9B72-4294-A6D7-88E4A0116420}" type="presOf" srcId="{D09819DF-9D2B-468D-98B0-3551F47C9EDC}" destId="{FB01F2BE-574D-4558-9374-4495B0E5A04D}" srcOrd="0" destOrd="0" presId="urn:microsoft.com/office/officeart/2005/8/layout/default"/>
    <dgm:cxn modelId="{12D5E9FA-142E-4B7B-BF11-1D2D9C3FF2DA}" srcId="{4C56002C-43B8-4E3C-A01D-950CD65166B7}" destId="{7BB5BD74-6F1E-4AAC-BCF5-6175A3DF7960}" srcOrd="2" destOrd="0" parTransId="{43AA0902-2E8E-4ACA-971A-E9C23BAA6558}" sibTransId="{AC38FA90-A368-4DD9-BA13-489C3ACB1A35}"/>
    <dgm:cxn modelId="{1066E7FF-C10D-4971-BA3D-D9F382F905A8}" srcId="{4C56002C-43B8-4E3C-A01D-950CD65166B7}" destId="{D09819DF-9D2B-468D-98B0-3551F47C9EDC}" srcOrd="0" destOrd="0" parTransId="{51F0791A-DEFB-4AA7-8183-8BB02781A375}" sibTransId="{C72112CA-2AEF-45C6-B57D-06BA2B3BB55F}"/>
    <dgm:cxn modelId="{F1D6E4EF-94FB-40E8-BE5D-94EC50932378}" type="presParOf" srcId="{77FC3E4A-1135-42B5-803B-B1608B29C9E2}" destId="{FB01F2BE-574D-4558-9374-4495B0E5A04D}" srcOrd="0" destOrd="0" presId="urn:microsoft.com/office/officeart/2005/8/layout/default"/>
    <dgm:cxn modelId="{D9038424-92DD-455E-A022-CD03899CCC5E}" type="presParOf" srcId="{77FC3E4A-1135-42B5-803B-B1608B29C9E2}" destId="{3EA9FC34-AC41-4574-AE8E-5E3DDFB58C40}" srcOrd="1" destOrd="0" presId="urn:microsoft.com/office/officeart/2005/8/layout/default"/>
    <dgm:cxn modelId="{1B7D54FB-DF86-4500-9FBC-6265AE0F9F0D}" type="presParOf" srcId="{77FC3E4A-1135-42B5-803B-B1608B29C9E2}" destId="{662805F4-09BC-4095-9D16-D5A4911BD8F8}" srcOrd="2" destOrd="0" presId="urn:microsoft.com/office/officeart/2005/8/layout/default"/>
    <dgm:cxn modelId="{D5FD4828-D851-443E-91DC-22B572D0D211}" type="presParOf" srcId="{77FC3E4A-1135-42B5-803B-B1608B29C9E2}" destId="{9104C868-61C2-4853-9930-EBCE28F74117}" srcOrd="3" destOrd="0" presId="urn:microsoft.com/office/officeart/2005/8/layout/default"/>
    <dgm:cxn modelId="{B61E099B-283F-43E0-91B9-04CCBE23A3F5}" type="presParOf" srcId="{77FC3E4A-1135-42B5-803B-B1608B29C9E2}" destId="{A896728E-EA13-4952-B766-5326AABA1797}" srcOrd="4" destOrd="0" presId="urn:microsoft.com/office/officeart/2005/8/layout/default"/>
    <dgm:cxn modelId="{8D57D076-FB77-4A6D-A723-C6998C808066}" type="presParOf" srcId="{77FC3E4A-1135-42B5-803B-B1608B29C9E2}" destId="{EAAAE866-4F6A-4B1E-8119-4E7D96AAED00}" srcOrd="5" destOrd="0" presId="urn:microsoft.com/office/officeart/2005/8/layout/default"/>
    <dgm:cxn modelId="{1CD0372C-DAE5-487A-A03C-4F1212884F0F}" type="presParOf" srcId="{77FC3E4A-1135-42B5-803B-B1608B29C9E2}" destId="{B2B65696-7A78-4456-9A4D-01E8388BAB0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0080F3-1E2E-49D2-A9A6-55146C358945}" type="doc">
      <dgm:prSet loTypeId="urn:microsoft.com/office/officeart/2005/8/layout/process1" loCatId="process" qsTypeId="urn:microsoft.com/office/officeart/2005/8/quickstyle/simple4" qsCatId="simple" csTypeId="urn:microsoft.com/office/officeart/2005/8/colors/accent1_2" csCatId="accent1" phldr="1"/>
      <dgm:spPr/>
    </dgm:pt>
    <dgm:pt modelId="{9FF1A6B8-0B00-4C4F-A4EB-8F0BCC53EA17}">
      <dgm:prSet phldrT="[Text]"/>
      <dgm:spPr/>
      <dgm:t>
        <a:bodyPr/>
        <a:lstStyle/>
        <a:p>
          <a:pPr rtl="0"/>
          <a:r>
            <a:rPr lang="en-ZA" dirty="0">
              <a:effectLst>
                <a:outerShdw blurRad="38100" dist="38100" dir="2700000" algn="tl">
                  <a:srgbClr val="000000">
                    <a:alpha val="43137"/>
                  </a:srgbClr>
                </a:outerShdw>
              </a:effectLst>
            </a:rPr>
            <a:t>1. </a:t>
          </a:r>
          <a:r>
            <a:rPr lang="en-ZA" dirty="0" err="1">
              <a:effectLst>
                <a:outerShdw blurRad="38100" dist="38100" dir="2700000" algn="tl">
                  <a:srgbClr val="000000">
                    <a:alpha val="43137"/>
                  </a:srgbClr>
                </a:outerShdw>
              </a:effectLst>
            </a:rPr>
            <a:t>Definieren</a:t>
          </a:r>
          <a:r>
            <a:rPr lang="en-ZA" dirty="0">
              <a:effectLst>
                <a:outerShdw blurRad="38100" dist="38100" dir="2700000" algn="tl">
                  <a:srgbClr val="000000">
                    <a:alpha val="43137"/>
                  </a:srgbClr>
                </a:outerShdw>
              </a:effectLst>
            </a:rPr>
            <a:t> Sie Ihr Ziel</a:t>
          </a:r>
        </a:p>
      </dgm:t>
    </dgm:pt>
    <dgm:pt modelId="{DAA20742-C458-4C56-BE04-5B70F06BBA8D}" type="parTrans" cxnId="{B7DB84D6-1D21-4EF4-83A2-3E617025E38E}">
      <dgm:prSet/>
      <dgm:spPr/>
      <dgm:t>
        <a:bodyPr/>
        <a:lstStyle/>
        <a:p>
          <a:endParaRPr lang="en-ZA"/>
        </a:p>
      </dgm:t>
    </dgm:pt>
    <dgm:pt modelId="{5FD8D1DC-51FB-4382-ADCF-3A706DD6CF5B}" type="sibTrans" cxnId="{B7DB84D6-1D21-4EF4-83A2-3E617025E38E}">
      <dgm:prSet/>
      <dgm:spPr/>
      <dgm:t>
        <a:bodyPr/>
        <a:lstStyle/>
        <a:p>
          <a:endParaRPr lang="en-ZA"/>
        </a:p>
      </dgm:t>
    </dgm:pt>
    <dgm:pt modelId="{F9CE198E-F533-434C-993E-B9681DDD7850}">
      <dgm:prSet/>
      <dgm:spPr/>
      <dgm:t>
        <a:bodyPr/>
        <a:lstStyle/>
        <a:p>
          <a:pPr rtl="0"/>
          <a:r>
            <a:rPr lang="en-GB" dirty="0">
              <a:effectLst>
                <a:outerShdw blurRad="38100" dist="38100" dir="2700000" algn="tl">
                  <a:srgbClr val="000000">
                    <a:alpha val="43137"/>
                  </a:srgbClr>
                </a:outerShdw>
              </a:effectLst>
            </a:rPr>
            <a:t>2. </a:t>
          </a:r>
          <a:r>
            <a:rPr lang="en-GB" dirty="0" err="1">
              <a:effectLst>
                <a:outerShdw blurRad="38100" dist="38100" dir="2700000" algn="tl">
                  <a:srgbClr val="000000">
                    <a:alpha val="43137"/>
                  </a:srgbClr>
                </a:outerShdw>
              </a:effectLst>
            </a:rPr>
            <a:t>Seien</a:t>
          </a:r>
          <a:r>
            <a:rPr lang="en-GB" dirty="0">
              <a:effectLst>
                <a:outerShdw blurRad="38100" dist="38100" dir="2700000" algn="tl">
                  <a:srgbClr val="000000">
                    <a:alpha val="43137"/>
                  </a:srgbClr>
                </a:outerShdw>
              </a:effectLst>
            </a:rPr>
            <a:t> Sie so spezifisch wie möglich</a:t>
          </a:r>
          <a:endParaRPr lang="en-ZA" dirty="0">
            <a:effectLst>
              <a:outerShdw blurRad="38100" dist="38100" dir="2700000" algn="tl">
                <a:srgbClr val="000000">
                  <a:alpha val="43137"/>
                </a:srgbClr>
              </a:outerShdw>
            </a:effectLst>
          </a:endParaRPr>
        </a:p>
      </dgm:t>
    </dgm:pt>
    <dgm:pt modelId="{AA39C1D6-5A13-434E-B68A-D5D35879C43A}" type="parTrans" cxnId="{DAF7C082-FBA0-43A9-BFB0-2405960DC00A}">
      <dgm:prSet/>
      <dgm:spPr/>
      <dgm:t>
        <a:bodyPr/>
        <a:lstStyle/>
        <a:p>
          <a:endParaRPr lang="en-ZA"/>
        </a:p>
      </dgm:t>
    </dgm:pt>
    <dgm:pt modelId="{ED387281-1280-40AA-8B19-D7E81F3D62C0}" type="sibTrans" cxnId="{DAF7C082-FBA0-43A9-BFB0-2405960DC00A}">
      <dgm:prSet/>
      <dgm:spPr/>
      <dgm:t>
        <a:bodyPr/>
        <a:lstStyle/>
        <a:p>
          <a:endParaRPr lang="en-ZA"/>
        </a:p>
      </dgm:t>
    </dgm:pt>
    <dgm:pt modelId="{D3E6B59C-1145-4590-B2B6-6E17D74D47A5}">
      <dgm:prSet/>
      <dgm:spPr/>
      <dgm:t>
        <a:bodyPr/>
        <a:lstStyle/>
        <a:p>
          <a:pPr rtl="0"/>
          <a:r>
            <a:rPr lang="en-GB" dirty="0">
              <a:effectLst>
                <a:outerShdw blurRad="38100" dist="38100" dir="2700000" algn="tl">
                  <a:srgbClr val="000000">
                    <a:alpha val="43137"/>
                  </a:srgbClr>
                </a:outerShdw>
              </a:effectLst>
            </a:rPr>
            <a:t>3. </a:t>
          </a:r>
          <a:r>
            <a:rPr lang="en-GB" dirty="0" err="1">
              <a:effectLst>
                <a:outerShdw blurRad="38100" dist="38100" dir="2700000" algn="tl">
                  <a:srgbClr val="000000">
                    <a:alpha val="43137"/>
                  </a:srgbClr>
                </a:outerShdw>
              </a:effectLst>
            </a:rPr>
            <a:t>Entscheiden</a:t>
          </a:r>
          <a:r>
            <a:rPr lang="en-GB" dirty="0">
              <a:effectLst>
                <a:outerShdw blurRad="38100" dist="38100" dir="2700000" algn="tl">
                  <a:srgbClr val="000000">
                    <a:alpha val="43137"/>
                  </a:srgbClr>
                </a:outerShdw>
              </a:effectLst>
            </a:rPr>
            <a:t> Sie, ob Sie die Datenerhebung anpassen oder erweitern müssen.</a:t>
          </a:r>
          <a:endParaRPr lang="en-ZA" dirty="0">
            <a:effectLst>
              <a:outerShdw blurRad="38100" dist="38100" dir="2700000" algn="tl">
                <a:srgbClr val="000000">
                  <a:alpha val="43137"/>
                </a:srgbClr>
              </a:outerShdw>
            </a:effectLst>
          </a:endParaRPr>
        </a:p>
      </dgm:t>
    </dgm:pt>
    <dgm:pt modelId="{98AFD530-2FED-4223-B4FC-5B2FDBFA51C3}" type="parTrans" cxnId="{C3B9A45A-B425-44E1-A89D-B39545F47144}">
      <dgm:prSet/>
      <dgm:spPr/>
      <dgm:t>
        <a:bodyPr/>
        <a:lstStyle/>
        <a:p>
          <a:endParaRPr lang="en-ZA"/>
        </a:p>
      </dgm:t>
    </dgm:pt>
    <dgm:pt modelId="{A5AE4FFA-E494-4026-8DB2-FF2E666503C1}" type="sibTrans" cxnId="{C3B9A45A-B425-44E1-A89D-B39545F47144}">
      <dgm:prSet/>
      <dgm:spPr/>
      <dgm:t>
        <a:bodyPr/>
        <a:lstStyle/>
        <a:p>
          <a:endParaRPr lang="en-ZA"/>
        </a:p>
      </dgm:t>
    </dgm:pt>
    <dgm:pt modelId="{63321131-7EED-4F9F-9755-E4144F83F1B9}" type="pres">
      <dgm:prSet presAssocID="{730080F3-1E2E-49D2-A9A6-55146C358945}" presName="Name0" presStyleCnt="0">
        <dgm:presLayoutVars>
          <dgm:dir/>
          <dgm:resizeHandles val="exact"/>
        </dgm:presLayoutVars>
      </dgm:prSet>
      <dgm:spPr/>
    </dgm:pt>
    <dgm:pt modelId="{7516EE60-C34A-4D09-A3A2-B7CB14577C06}" type="pres">
      <dgm:prSet presAssocID="{9FF1A6B8-0B00-4C4F-A4EB-8F0BCC53EA17}" presName="node" presStyleLbl="node1" presStyleIdx="0" presStyleCnt="3">
        <dgm:presLayoutVars>
          <dgm:bulletEnabled val="1"/>
        </dgm:presLayoutVars>
      </dgm:prSet>
      <dgm:spPr/>
    </dgm:pt>
    <dgm:pt modelId="{48B2439A-51E0-4C46-8B4E-3F658CED034A}" type="pres">
      <dgm:prSet presAssocID="{5FD8D1DC-51FB-4382-ADCF-3A706DD6CF5B}" presName="sibTrans" presStyleLbl="sibTrans2D1" presStyleIdx="0" presStyleCnt="2"/>
      <dgm:spPr/>
    </dgm:pt>
    <dgm:pt modelId="{9EC2A736-6454-48D9-8515-53FABB4E8846}" type="pres">
      <dgm:prSet presAssocID="{5FD8D1DC-51FB-4382-ADCF-3A706DD6CF5B}" presName="connectorText" presStyleLbl="sibTrans2D1" presStyleIdx="0" presStyleCnt="2"/>
      <dgm:spPr/>
    </dgm:pt>
    <dgm:pt modelId="{67E64387-A9E9-43DC-9EF3-56AD70127E5A}" type="pres">
      <dgm:prSet presAssocID="{F9CE198E-F533-434C-993E-B9681DDD7850}" presName="node" presStyleLbl="node1" presStyleIdx="1" presStyleCnt="3">
        <dgm:presLayoutVars>
          <dgm:bulletEnabled val="1"/>
        </dgm:presLayoutVars>
      </dgm:prSet>
      <dgm:spPr/>
    </dgm:pt>
    <dgm:pt modelId="{E094566B-4D87-4E1F-9326-56BCDC9886B3}" type="pres">
      <dgm:prSet presAssocID="{ED387281-1280-40AA-8B19-D7E81F3D62C0}" presName="sibTrans" presStyleLbl="sibTrans2D1" presStyleIdx="1" presStyleCnt="2"/>
      <dgm:spPr/>
    </dgm:pt>
    <dgm:pt modelId="{A7E19578-262D-4D22-8366-A2F3711323F6}" type="pres">
      <dgm:prSet presAssocID="{ED387281-1280-40AA-8B19-D7E81F3D62C0}" presName="connectorText" presStyleLbl="sibTrans2D1" presStyleIdx="1" presStyleCnt="2"/>
      <dgm:spPr/>
    </dgm:pt>
    <dgm:pt modelId="{C3E82436-2572-4E6B-95D4-0BADF4C92E71}" type="pres">
      <dgm:prSet presAssocID="{D3E6B59C-1145-4590-B2B6-6E17D74D47A5}" presName="node" presStyleLbl="node1" presStyleIdx="2" presStyleCnt="3">
        <dgm:presLayoutVars>
          <dgm:bulletEnabled val="1"/>
        </dgm:presLayoutVars>
      </dgm:prSet>
      <dgm:spPr/>
    </dgm:pt>
  </dgm:ptLst>
  <dgm:cxnLst>
    <dgm:cxn modelId="{4168E52D-4922-47CA-9E52-6A48EAF3BEB9}" type="presOf" srcId="{F9CE198E-F533-434C-993E-B9681DDD7850}" destId="{67E64387-A9E9-43DC-9EF3-56AD70127E5A}" srcOrd="0" destOrd="0" presId="urn:microsoft.com/office/officeart/2005/8/layout/process1"/>
    <dgm:cxn modelId="{8C1A6537-146A-4547-99F4-DEF94C9A3061}" type="presOf" srcId="{ED387281-1280-40AA-8B19-D7E81F3D62C0}" destId="{A7E19578-262D-4D22-8366-A2F3711323F6}" srcOrd="1" destOrd="0" presId="urn:microsoft.com/office/officeart/2005/8/layout/process1"/>
    <dgm:cxn modelId="{93C11441-C11B-46BD-BF11-962190BDEF3D}" type="presOf" srcId="{5FD8D1DC-51FB-4382-ADCF-3A706DD6CF5B}" destId="{9EC2A736-6454-48D9-8515-53FABB4E8846}" srcOrd="1" destOrd="0" presId="urn:microsoft.com/office/officeart/2005/8/layout/process1"/>
    <dgm:cxn modelId="{793F1A67-0829-4BD5-A0C8-B239AE5B19AF}" type="presOf" srcId="{D3E6B59C-1145-4590-B2B6-6E17D74D47A5}" destId="{C3E82436-2572-4E6B-95D4-0BADF4C92E71}" srcOrd="0" destOrd="0" presId="urn:microsoft.com/office/officeart/2005/8/layout/process1"/>
    <dgm:cxn modelId="{5594F651-82FD-45CF-9D14-FE27230B7605}" type="presOf" srcId="{5FD8D1DC-51FB-4382-ADCF-3A706DD6CF5B}" destId="{48B2439A-51E0-4C46-8B4E-3F658CED034A}" srcOrd="0" destOrd="0" presId="urn:microsoft.com/office/officeart/2005/8/layout/process1"/>
    <dgm:cxn modelId="{BCE95653-F6CD-4E94-861A-A95CE277A956}" type="presOf" srcId="{ED387281-1280-40AA-8B19-D7E81F3D62C0}" destId="{E094566B-4D87-4E1F-9326-56BCDC9886B3}" srcOrd="0" destOrd="0" presId="urn:microsoft.com/office/officeart/2005/8/layout/process1"/>
    <dgm:cxn modelId="{C3B9A45A-B425-44E1-A89D-B39545F47144}" srcId="{730080F3-1E2E-49D2-A9A6-55146C358945}" destId="{D3E6B59C-1145-4590-B2B6-6E17D74D47A5}" srcOrd="2" destOrd="0" parTransId="{98AFD530-2FED-4223-B4FC-5B2FDBFA51C3}" sibTransId="{A5AE4FFA-E494-4026-8DB2-FF2E666503C1}"/>
    <dgm:cxn modelId="{DAF7C082-FBA0-43A9-BFB0-2405960DC00A}" srcId="{730080F3-1E2E-49D2-A9A6-55146C358945}" destId="{F9CE198E-F533-434C-993E-B9681DDD7850}" srcOrd="1" destOrd="0" parTransId="{AA39C1D6-5A13-434E-B68A-D5D35879C43A}" sibTransId="{ED387281-1280-40AA-8B19-D7E81F3D62C0}"/>
    <dgm:cxn modelId="{C4FE7993-5957-4A3B-B22C-6D4667632F7D}" type="presOf" srcId="{730080F3-1E2E-49D2-A9A6-55146C358945}" destId="{63321131-7EED-4F9F-9755-E4144F83F1B9}" srcOrd="0" destOrd="0" presId="urn:microsoft.com/office/officeart/2005/8/layout/process1"/>
    <dgm:cxn modelId="{B7DB84D6-1D21-4EF4-83A2-3E617025E38E}" srcId="{730080F3-1E2E-49D2-A9A6-55146C358945}" destId="{9FF1A6B8-0B00-4C4F-A4EB-8F0BCC53EA17}" srcOrd="0" destOrd="0" parTransId="{DAA20742-C458-4C56-BE04-5B70F06BBA8D}" sibTransId="{5FD8D1DC-51FB-4382-ADCF-3A706DD6CF5B}"/>
    <dgm:cxn modelId="{CA6F2CEF-868D-40C4-9E0A-1C0791686DE4}" type="presOf" srcId="{9FF1A6B8-0B00-4C4F-A4EB-8F0BCC53EA17}" destId="{7516EE60-C34A-4D09-A3A2-B7CB14577C06}" srcOrd="0" destOrd="0" presId="urn:microsoft.com/office/officeart/2005/8/layout/process1"/>
    <dgm:cxn modelId="{F519A583-D430-48C8-9D2C-8FE49C5825F7}" type="presParOf" srcId="{63321131-7EED-4F9F-9755-E4144F83F1B9}" destId="{7516EE60-C34A-4D09-A3A2-B7CB14577C06}" srcOrd="0" destOrd="0" presId="urn:microsoft.com/office/officeart/2005/8/layout/process1"/>
    <dgm:cxn modelId="{A1739F8B-8F47-40FF-AFA2-1E5561A5F5A7}" type="presParOf" srcId="{63321131-7EED-4F9F-9755-E4144F83F1B9}" destId="{48B2439A-51E0-4C46-8B4E-3F658CED034A}" srcOrd="1" destOrd="0" presId="urn:microsoft.com/office/officeart/2005/8/layout/process1"/>
    <dgm:cxn modelId="{54C74530-C6A6-49B0-B74B-8E4BF1B77D4F}" type="presParOf" srcId="{48B2439A-51E0-4C46-8B4E-3F658CED034A}" destId="{9EC2A736-6454-48D9-8515-53FABB4E8846}" srcOrd="0" destOrd="0" presId="urn:microsoft.com/office/officeart/2005/8/layout/process1"/>
    <dgm:cxn modelId="{266ED574-6D10-4A3A-A5E6-A616F2539ED0}" type="presParOf" srcId="{63321131-7EED-4F9F-9755-E4144F83F1B9}" destId="{67E64387-A9E9-43DC-9EF3-56AD70127E5A}" srcOrd="2" destOrd="0" presId="urn:microsoft.com/office/officeart/2005/8/layout/process1"/>
    <dgm:cxn modelId="{B271FB18-3A85-4B3A-B23B-8A84E5D4A6D8}" type="presParOf" srcId="{63321131-7EED-4F9F-9755-E4144F83F1B9}" destId="{E094566B-4D87-4E1F-9326-56BCDC9886B3}" srcOrd="3" destOrd="0" presId="urn:microsoft.com/office/officeart/2005/8/layout/process1"/>
    <dgm:cxn modelId="{4C086DD9-9D8E-49D1-9428-E54750DA8EAF}" type="presParOf" srcId="{E094566B-4D87-4E1F-9326-56BCDC9886B3}" destId="{A7E19578-262D-4D22-8366-A2F3711323F6}" srcOrd="0" destOrd="0" presId="urn:microsoft.com/office/officeart/2005/8/layout/process1"/>
    <dgm:cxn modelId="{D5744D16-5797-4806-B993-6EB7E45A536D}" type="presParOf" srcId="{63321131-7EED-4F9F-9755-E4144F83F1B9}" destId="{C3E82436-2572-4E6B-95D4-0BADF4C92E7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FDF704-DE2F-4698-9BC4-3CC946C632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103E7D88-0C04-48C7-A1EE-0B77527072E5}">
      <dgm:prSet phldrT="[Text]" custT="1"/>
      <dgm:spPr/>
      <dgm:t>
        <a:bodyPr/>
        <a:lstStyle/>
        <a:p>
          <a:pPr rtl="0"/>
          <a:r>
            <a:rPr lang="en-ZA" sz="1800" dirty="0">
              <a:effectLst>
                <a:outerShdw blurRad="38100" dist="38100" dir="2700000" algn="tl">
                  <a:srgbClr val="000000">
                    <a:alpha val="43137"/>
                  </a:srgbClr>
                </a:outerShdw>
              </a:effectLst>
            </a:rPr>
            <a:t>1. Formulieren Sie die Frage neu.</a:t>
          </a:r>
        </a:p>
      </dgm:t>
    </dgm:pt>
    <dgm:pt modelId="{2EEF8F97-2DFC-4C6A-A601-8E2E4F7C795D}" type="parTrans" cxnId="{3706446C-5BA6-4B0D-A3C7-2179E2A3E510}">
      <dgm:prSet/>
      <dgm:spPr/>
      <dgm:t>
        <a:bodyPr/>
        <a:lstStyle/>
        <a:p>
          <a:endParaRPr lang="en-ZA"/>
        </a:p>
      </dgm:t>
    </dgm:pt>
    <dgm:pt modelId="{AED2A308-8CF5-4D98-9F94-6999DFF83603}" type="sibTrans" cxnId="{3706446C-5BA6-4B0D-A3C7-2179E2A3E510}">
      <dgm:prSet/>
      <dgm:spPr/>
      <dgm:t>
        <a:bodyPr/>
        <a:lstStyle/>
        <a:p>
          <a:endParaRPr lang="en-ZA"/>
        </a:p>
      </dgm:t>
    </dgm:pt>
    <dgm:pt modelId="{DC343D53-108C-4C07-9D4A-13DDCA8074AB}">
      <dgm:prSet custT="1"/>
      <dgm:spPr/>
      <dgm:t>
        <a:bodyPr/>
        <a:lstStyle/>
        <a:p>
          <a:pPr rtl="0"/>
          <a:r>
            <a:rPr lang="en-GB" sz="1800" dirty="0">
              <a:effectLst>
                <a:outerShdw blurRad="38100" dist="38100" dir="2700000" algn="tl">
                  <a:srgbClr val="000000">
                    <a:alpha val="43137"/>
                  </a:srgbClr>
                </a:outerShdw>
              </a:effectLst>
            </a:rPr>
            <a:t>2. </a:t>
          </a:r>
          <a:r>
            <a:rPr lang="en-GB" sz="1800" dirty="0" err="1">
              <a:effectLst>
                <a:outerShdw blurRad="38100" dist="38100" dir="2700000" algn="tl">
                  <a:srgbClr val="000000">
                    <a:alpha val="43137"/>
                  </a:srgbClr>
                </a:outerShdw>
              </a:effectLst>
            </a:rPr>
            <a:t>Überlegen</a:t>
          </a:r>
          <a:r>
            <a:rPr lang="en-GB" sz="1800" dirty="0">
              <a:effectLst>
                <a:outerShdw blurRad="38100" dist="38100" dir="2700000" algn="tl">
                  <a:srgbClr val="000000">
                    <a:alpha val="43137"/>
                  </a:srgbClr>
                </a:outerShdw>
              </a:effectLst>
            </a:rPr>
            <a:t> Sie </a:t>
          </a:r>
          <a:r>
            <a:rPr lang="en-GB" sz="1800" dirty="0" err="1">
              <a:effectLst>
                <a:outerShdw blurRad="38100" dist="38100" dir="2700000" algn="tl">
                  <a:srgbClr val="000000">
                    <a:alpha val="43137"/>
                  </a:srgbClr>
                </a:outerShdw>
              </a:effectLst>
            </a:rPr>
            <a:t>sich</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eine</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breitere</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oder</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engere</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Fassung</a:t>
          </a:r>
          <a:r>
            <a:rPr lang="en-GB" sz="1800" dirty="0">
              <a:effectLst>
                <a:outerShdw blurRad="38100" dist="38100" dir="2700000" algn="tl">
                  <a:srgbClr val="000000">
                    <a:alpha val="43137"/>
                  </a:srgbClr>
                </a:outerShdw>
              </a:effectLst>
            </a:rPr>
            <a:t> der Frage.</a:t>
          </a:r>
          <a:endParaRPr lang="en-ZA" sz="1800" dirty="0">
            <a:effectLst>
              <a:outerShdw blurRad="38100" dist="38100" dir="2700000" algn="tl">
                <a:srgbClr val="000000">
                  <a:alpha val="43137"/>
                </a:srgbClr>
              </a:outerShdw>
            </a:effectLst>
          </a:endParaRPr>
        </a:p>
      </dgm:t>
    </dgm:pt>
    <dgm:pt modelId="{5B56E3F2-AC64-4D7F-92C6-AD4563B916BB}" type="parTrans" cxnId="{7A1255CE-3DBE-4ACF-9C2C-652FF7167A32}">
      <dgm:prSet/>
      <dgm:spPr/>
      <dgm:t>
        <a:bodyPr/>
        <a:lstStyle/>
        <a:p>
          <a:endParaRPr lang="en-ZA"/>
        </a:p>
      </dgm:t>
    </dgm:pt>
    <dgm:pt modelId="{D53C20C1-3608-4564-A673-77E6C9B467D7}" type="sibTrans" cxnId="{7A1255CE-3DBE-4ACF-9C2C-652FF7167A32}">
      <dgm:prSet/>
      <dgm:spPr/>
      <dgm:t>
        <a:bodyPr/>
        <a:lstStyle/>
        <a:p>
          <a:endParaRPr lang="en-ZA"/>
        </a:p>
      </dgm:t>
    </dgm:pt>
    <dgm:pt modelId="{50420CA2-3CCB-4CE9-8E82-3F3DE34774DD}">
      <dgm:prSet custT="1"/>
      <dgm:spPr/>
      <dgm:t>
        <a:bodyPr/>
        <a:lstStyle/>
        <a:p>
          <a:pPr rtl="0"/>
          <a:r>
            <a:rPr lang="en-GB" sz="1800" dirty="0">
              <a:effectLst>
                <a:outerShdw blurRad="38100" dist="38100" dir="2700000" algn="tl">
                  <a:srgbClr val="000000">
                    <a:alpha val="43137"/>
                  </a:srgbClr>
                </a:outerShdw>
              </a:effectLst>
            </a:rPr>
            <a:t>3. </a:t>
          </a:r>
          <a:r>
            <a:rPr lang="en-GB" sz="1800" dirty="0" err="1">
              <a:effectLst>
                <a:outerShdw blurRad="38100" dist="38100" dir="2700000" algn="tl">
                  <a:srgbClr val="000000">
                    <a:alpha val="43137"/>
                  </a:srgbClr>
                </a:outerShdw>
              </a:effectLst>
            </a:rPr>
            <a:t>Formulieren</a:t>
          </a:r>
          <a:r>
            <a:rPr lang="en-GB" sz="1800" dirty="0">
              <a:effectLst>
                <a:outerShdw blurRad="38100" dist="38100" dir="2700000" algn="tl">
                  <a:srgbClr val="000000">
                    <a:alpha val="43137"/>
                  </a:srgbClr>
                </a:outerShdw>
              </a:effectLst>
            </a:rPr>
            <a:t> Sie </a:t>
          </a:r>
          <a:r>
            <a:rPr lang="en-GB" sz="1800" dirty="0" err="1">
              <a:effectLst>
                <a:outerShdw blurRad="38100" dist="38100" dir="2700000" algn="tl">
                  <a:srgbClr val="000000">
                    <a:alpha val="43137"/>
                  </a:srgbClr>
                </a:outerShdw>
              </a:effectLst>
            </a:rPr>
            <a:t>Ihre</a:t>
          </a:r>
          <a:r>
            <a:rPr lang="en-GB" sz="1800" dirty="0">
              <a:effectLst>
                <a:outerShdw blurRad="38100" dist="38100" dir="2700000" algn="tl">
                  <a:srgbClr val="000000">
                    <a:alpha val="43137"/>
                  </a:srgbClr>
                </a:outerShdw>
              </a:effectLst>
            </a:rPr>
            <a:t> Frage </a:t>
          </a:r>
          <a:r>
            <a:rPr lang="en-GB" sz="1800" dirty="0" err="1">
              <a:effectLst>
                <a:outerShdw blurRad="38100" dist="38100" dir="2700000" algn="tl">
                  <a:srgbClr val="000000">
                    <a:alpha val="43137"/>
                  </a:srgbClr>
                </a:outerShdw>
              </a:effectLst>
            </a:rPr>
            <a:t>aus</a:t>
          </a:r>
          <a:r>
            <a:rPr lang="en-GB" sz="1800" dirty="0">
              <a:effectLst>
                <a:outerShdw blurRad="38100" dist="38100" dir="2700000" algn="tl">
                  <a:srgbClr val="000000">
                    <a:alpha val="43137"/>
                  </a:srgbClr>
                </a:outerShdw>
              </a:effectLst>
            </a:rPr>
            <a:t> der </a:t>
          </a:r>
          <a:r>
            <a:rPr lang="en-GB" sz="1800" dirty="0" err="1">
              <a:effectLst>
                <a:outerShdw blurRad="38100" dist="38100" dir="2700000" algn="tl">
                  <a:srgbClr val="000000">
                    <a:alpha val="43137"/>
                  </a:srgbClr>
                </a:outerShdw>
              </a:effectLst>
            </a:rPr>
            <a:t>Perspektive</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verschiedener</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Interessengruppen</a:t>
          </a:r>
          <a:r>
            <a:rPr lang="en-GB" sz="1800" dirty="0">
              <a:effectLst>
                <a:outerShdw blurRad="38100" dist="38100" dir="2700000" algn="tl">
                  <a:srgbClr val="000000">
                    <a:alpha val="43137"/>
                  </a:srgbClr>
                </a:outerShdw>
              </a:effectLst>
            </a:rPr>
            <a:t> neu.</a:t>
          </a:r>
          <a:endParaRPr lang="en-ZA" sz="1800" dirty="0">
            <a:effectLst>
              <a:outerShdw blurRad="38100" dist="38100" dir="2700000" algn="tl">
                <a:srgbClr val="000000">
                  <a:alpha val="43137"/>
                </a:srgbClr>
              </a:outerShdw>
            </a:effectLst>
          </a:endParaRPr>
        </a:p>
      </dgm:t>
    </dgm:pt>
    <dgm:pt modelId="{D18248B9-4A30-4CE5-A236-5A06EA71F4E4}" type="parTrans" cxnId="{DDBB3F9C-F6CC-410E-A425-9C5289EA7BA6}">
      <dgm:prSet/>
      <dgm:spPr/>
      <dgm:t>
        <a:bodyPr/>
        <a:lstStyle/>
        <a:p>
          <a:endParaRPr lang="en-ZA"/>
        </a:p>
      </dgm:t>
    </dgm:pt>
    <dgm:pt modelId="{7EF2584F-5AA7-46A8-8A97-632680931D94}" type="sibTrans" cxnId="{DDBB3F9C-F6CC-410E-A425-9C5289EA7BA6}">
      <dgm:prSet/>
      <dgm:spPr/>
      <dgm:t>
        <a:bodyPr/>
        <a:lstStyle/>
        <a:p>
          <a:endParaRPr lang="en-ZA"/>
        </a:p>
      </dgm:t>
    </dgm:pt>
    <dgm:pt modelId="{C7BC0D97-E876-4A47-A36F-E8774ADC23B7}">
      <dgm:prSet custT="1"/>
      <dgm:spPr/>
      <dgm:t>
        <a:bodyPr/>
        <a:lstStyle/>
        <a:p>
          <a:pPr rtl="0"/>
          <a:r>
            <a:rPr lang="en-GB" sz="1800" dirty="0">
              <a:effectLst>
                <a:outerShdw blurRad="38100" dist="38100" dir="2700000" algn="tl">
                  <a:srgbClr val="000000">
                    <a:alpha val="43137"/>
                  </a:srgbClr>
                </a:outerShdw>
              </a:effectLst>
            </a:rPr>
            <a:t>4. Gehen Sie davon aus, dass es mehr als eine mögliche Lösung gibt.</a:t>
          </a:r>
          <a:endParaRPr lang="en-ZA" sz="1800" dirty="0">
            <a:effectLst>
              <a:outerShdw blurRad="38100" dist="38100" dir="2700000" algn="tl">
                <a:srgbClr val="000000">
                  <a:alpha val="43137"/>
                </a:srgbClr>
              </a:outerShdw>
            </a:effectLst>
          </a:endParaRPr>
        </a:p>
      </dgm:t>
    </dgm:pt>
    <dgm:pt modelId="{47000812-4135-4E30-8F6E-EBD13A833E9B}" type="parTrans" cxnId="{2458D74B-7F42-4AAE-93A3-1D6269A02A6A}">
      <dgm:prSet/>
      <dgm:spPr/>
      <dgm:t>
        <a:bodyPr/>
        <a:lstStyle/>
        <a:p>
          <a:endParaRPr lang="en-ZA"/>
        </a:p>
      </dgm:t>
    </dgm:pt>
    <dgm:pt modelId="{B8702C4B-E1BD-4928-A35B-1F08D6270DA2}" type="sibTrans" cxnId="{2458D74B-7F42-4AAE-93A3-1D6269A02A6A}">
      <dgm:prSet/>
      <dgm:spPr/>
      <dgm:t>
        <a:bodyPr/>
        <a:lstStyle/>
        <a:p>
          <a:endParaRPr lang="en-ZA"/>
        </a:p>
      </dgm:t>
    </dgm:pt>
    <dgm:pt modelId="{E3BBF0F9-D422-4696-8D66-FA107B2D9A8E}">
      <dgm:prSet custT="1"/>
      <dgm:spPr/>
      <dgm:t>
        <a:bodyPr/>
        <a:lstStyle/>
        <a:p>
          <a:r>
            <a:rPr lang="en-GB" sz="1800" dirty="0">
              <a:effectLst>
                <a:outerShdw blurRad="38100" dist="38100" dir="2700000" algn="tl">
                  <a:srgbClr val="000000">
                    <a:alpha val="43137"/>
                  </a:srgbClr>
                </a:outerShdw>
              </a:effectLst>
            </a:rPr>
            <a:t>5. Verwenden Sie die Sprache, um die Frage aufregender zu formulieren.</a:t>
          </a:r>
          <a:endParaRPr lang="en-ZA" sz="1800" dirty="0">
            <a:effectLst>
              <a:outerShdw blurRad="38100" dist="38100" dir="2700000" algn="tl">
                <a:srgbClr val="000000">
                  <a:alpha val="43137"/>
                </a:srgbClr>
              </a:outerShdw>
            </a:effectLst>
          </a:endParaRPr>
        </a:p>
      </dgm:t>
    </dgm:pt>
    <dgm:pt modelId="{310AA9F8-ABA2-4E14-AAA8-BE78C525F870}" type="parTrans" cxnId="{B334FB7A-2713-4891-97E5-4C88EAE01BE2}">
      <dgm:prSet/>
      <dgm:spPr/>
      <dgm:t>
        <a:bodyPr/>
        <a:lstStyle/>
        <a:p>
          <a:endParaRPr lang="en-ZA"/>
        </a:p>
      </dgm:t>
    </dgm:pt>
    <dgm:pt modelId="{B1E84436-8D0A-4226-84AC-C811F9968590}" type="sibTrans" cxnId="{B334FB7A-2713-4891-97E5-4C88EAE01BE2}">
      <dgm:prSet/>
      <dgm:spPr/>
      <dgm:t>
        <a:bodyPr/>
        <a:lstStyle/>
        <a:p>
          <a:endParaRPr lang="en-ZA"/>
        </a:p>
      </dgm:t>
    </dgm:pt>
    <dgm:pt modelId="{6CFB9749-7A13-428A-94E2-CB8187299283}">
      <dgm:prSet custT="1"/>
      <dgm:spPr/>
      <dgm:t>
        <a:bodyPr/>
        <a:lstStyle/>
        <a:p>
          <a:pPr rtl="0"/>
          <a:r>
            <a:rPr lang="en-GB" sz="1800" dirty="0">
              <a:effectLst>
                <a:outerShdw blurRad="38100" dist="38100" dir="2700000" algn="tl">
                  <a:srgbClr val="000000">
                    <a:alpha val="43137"/>
                  </a:srgbClr>
                </a:outerShdw>
              </a:effectLst>
            </a:rPr>
            <a:t>6. </a:t>
          </a:r>
          <a:r>
            <a:rPr lang="en-GB" sz="1800" dirty="0" err="1">
              <a:effectLst>
                <a:outerShdw blurRad="38100" dist="38100" dir="2700000" algn="tl">
                  <a:srgbClr val="000000">
                    <a:alpha val="43137"/>
                  </a:srgbClr>
                </a:outerShdw>
              </a:effectLst>
            </a:rPr>
            <a:t>Drehen</a:t>
          </a:r>
          <a:r>
            <a:rPr lang="en-GB" sz="1800" dirty="0">
              <a:effectLst>
                <a:outerShdw blurRad="38100" dist="38100" dir="2700000" algn="tl">
                  <a:srgbClr val="000000">
                    <a:alpha val="43137"/>
                  </a:srgbClr>
                </a:outerShdw>
              </a:effectLst>
            </a:rPr>
            <a:t> Sie die Frage um und </a:t>
          </a:r>
          <a:r>
            <a:rPr lang="en-GB" sz="1800" dirty="0" err="1">
              <a:effectLst>
                <a:outerShdw blurRad="38100" dist="38100" dir="2700000" algn="tl">
                  <a:srgbClr val="000000">
                    <a:alpha val="43137"/>
                  </a:srgbClr>
                </a:outerShdw>
              </a:effectLst>
            </a:rPr>
            <a:t>überlegen</a:t>
          </a:r>
          <a:r>
            <a:rPr lang="en-GB" sz="1800" dirty="0">
              <a:effectLst>
                <a:outerShdw blurRad="38100" dist="38100" dir="2700000" algn="tl">
                  <a:srgbClr val="000000">
                    <a:alpha val="43137"/>
                  </a:srgbClr>
                </a:outerShdw>
              </a:effectLst>
            </a:rPr>
            <a:t> Sie, was Sie tun </a:t>
          </a:r>
          <a:r>
            <a:rPr lang="en-GB" sz="1800" dirty="0" err="1">
              <a:effectLst>
                <a:outerShdw blurRad="38100" dist="38100" dir="2700000" algn="tl">
                  <a:srgbClr val="000000">
                    <a:alpha val="43137"/>
                  </a:srgbClr>
                </a:outerShdw>
              </a:effectLst>
            </a:rPr>
            <a:t>würden</a:t>
          </a:r>
          <a:r>
            <a:rPr lang="en-GB" sz="1800" dirty="0">
              <a:effectLst>
                <a:outerShdw blurRad="38100" dist="38100" dir="2700000" algn="tl">
                  <a:srgbClr val="000000">
                    <a:alpha val="43137"/>
                  </a:srgbClr>
                </a:outerShdw>
              </a:effectLst>
            </a:rPr>
            <a:t>, um </a:t>
          </a:r>
          <a:r>
            <a:rPr lang="en-GB" sz="1800" dirty="0" err="1">
              <a:effectLst>
                <a:outerShdw blurRad="38100" dist="38100" dir="2700000" algn="tl">
                  <a:srgbClr val="000000">
                    <a:alpha val="43137"/>
                  </a:srgbClr>
                </a:outerShdw>
              </a:effectLst>
            </a:rPr>
            <a:t>ein</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entgegengesetztes</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Ergebnis</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zu</a:t>
          </a:r>
          <a:r>
            <a:rPr lang="en-GB" sz="1800" dirty="0">
              <a:effectLst>
                <a:outerShdw blurRad="38100" dist="38100" dir="2700000" algn="tl">
                  <a:srgbClr val="000000">
                    <a:alpha val="43137"/>
                  </a:srgbClr>
                </a:outerShdw>
              </a:effectLst>
            </a:rPr>
            <a:t> </a:t>
          </a:r>
          <a:r>
            <a:rPr lang="en-GB" sz="1800" dirty="0" err="1">
              <a:effectLst>
                <a:outerShdw blurRad="38100" dist="38100" dir="2700000" algn="tl">
                  <a:srgbClr val="000000">
                    <a:alpha val="43137"/>
                  </a:srgbClr>
                </a:outerShdw>
              </a:effectLst>
            </a:rPr>
            <a:t>erzielen</a:t>
          </a:r>
          <a:r>
            <a:rPr lang="en-GB" sz="1800" dirty="0">
              <a:effectLst>
                <a:outerShdw blurRad="38100" dist="38100" dir="2700000" algn="tl">
                  <a:srgbClr val="000000">
                    <a:alpha val="43137"/>
                  </a:srgbClr>
                </a:outerShdw>
              </a:effectLst>
            </a:rPr>
            <a:t>.</a:t>
          </a:r>
          <a:endParaRPr lang="en-ZA" sz="1800" dirty="0">
            <a:effectLst>
              <a:outerShdw blurRad="38100" dist="38100" dir="2700000" algn="tl">
                <a:srgbClr val="000000">
                  <a:alpha val="43137"/>
                </a:srgbClr>
              </a:outerShdw>
            </a:effectLst>
          </a:endParaRPr>
        </a:p>
      </dgm:t>
    </dgm:pt>
    <dgm:pt modelId="{1071CFAB-669D-4404-8C5B-F01430A7D47C}" type="parTrans" cxnId="{373C6EF0-0378-4FC5-8E6E-18BFA3C2B834}">
      <dgm:prSet/>
      <dgm:spPr/>
      <dgm:t>
        <a:bodyPr/>
        <a:lstStyle/>
        <a:p>
          <a:endParaRPr lang="en-ZA"/>
        </a:p>
      </dgm:t>
    </dgm:pt>
    <dgm:pt modelId="{3B4BC3F6-A866-4644-82BC-099A93DFCA0F}" type="sibTrans" cxnId="{373C6EF0-0378-4FC5-8E6E-18BFA3C2B834}">
      <dgm:prSet/>
      <dgm:spPr/>
      <dgm:t>
        <a:bodyPr/>
        <a:lstStyle/>
        <a:p>
          <a:endParaRPr lang="en-ZA"/>
        </a:p>
      </dgm:t>
    </dgm:pt>
    <dgm:pt modelId="{75F6F45B-915A-47F4-9C85-A7BCF788F0DA}" type="pres">
      <dgm:prSet presAssocID="{7DFDF704-DE2F-4698-9BC4-3CC946C6324E}" presName="diagram" presStyleCnt="0">
        <dgm:presLayoutVars>
          <dgm:dir/>
          <dgm:resizeHandles val="exact"/>
        </dgm:presLayoutVars>
      </dgm:prSet>
      <dgm:spPr/>
    </dgm:pt>
    <dgm:pt modelId="{5BE19932-8067-4438-ACB8-58874A956FE8}" type="pres">
      <dgm:prSet presAssocID="{103E7D88-0C04-48C7-A1EE-0B77527072E5}" presName="node" presStyleLbl="node1" presStyleIdx="0" presStyleCnt="6">
        <dgm:presLayoutVars>
          <dgm:bulletEnabled val="1"/>
        </dgm:presLayoutVars>
      </dgm:prSet>
      <dgm:spPr/>
    </dgm:pt>
    <dgm:pt modelId="{D3302C40-A5A5-48B5-9F93-0CDA9F9A5C80}" type="pres">
      <dgm:prSet presAssocID="{AED2A308-8CF5-4D98-9F94-6999DFF83603}" presName="sibTrans" presStyleCnt="0"/>
      <dgm:spPr/>
    </dgm:pt>
    <dgm:pt modelId="{E0A6EAA3-D9F6-4150-8525-859323E9FA01}" type="pres">
      <dgm:prSet presAssocID="{DC343D53-108C-4C07-9D4A-13DDCA8074AB}" presName="node" presStyleLbl="node1" presStyleIdx="1" presStyleCnt="6">
        <dgm:presLayoutVars>
          <dgm:bulletEnabled val="1"/>
        </dgm:presLayoutVars>
      </dgm:prSet>
      <dgm:spPr/>
    </dgm:pt>
    <dgm:pt modelId="{072C3F8B-3C11-468A-9A48-DF72D541A9CD}" type="pres">
      <dgm:prSet presAssocID="{D53C20C1-3608-4564-A673-77E6C9B467D7}" presName="sibTrans" presStyleCnt="0"/>
      <dgm:spPr/>
    </dgm:pt>
    <dgm:pt modelId="{FC5996B8-A0D2-4BEA-9BAA-CC71FF8C7A9B}" type="pres">
      <dgm:prSet presAssocID="{50420CA2-3CCB-4CE9-8E82-3F3DE34774DD}" presName="node" presStyleLbl="node1" presStyleIdx="2" presStyleCnt="6">
        <dgm:presLayoutVars>
          <dgm:bulletEnabled val="1"/>
        </dgm:presLayoutVars>
      </dgm:prSet>
      <dgm:spPr/>
    </dgm:pt>
    <dgm:pt modelId="{1138F1BA-9AFF-45C4-9A96-0540AF36F495}" type="pres">
      <dgm:prSet presAssocID="{7EF2584F-5AA7-46A8-8A97-632680931D94}" presName="sibTrans" presStyleCnt="0"/>
      <dgm:spPr/>
    </dgm:pt>
    <dgm:pt modelId="{4C9F8E85-2A48-47DF-A9CF-6DABD2EE1A7C}" type="pres">
      <dgm:prSet presAssocID="{C7BC0D97-E876-4A47-A36F-E8774ADC23B7}" presName="node" presStyleLbl="node1" presStyleIdx="3" presStyleCnt="6">
        <dgm:presLayoutVars>
          <dgm:bulletEnabled val="1"/>
        </dgm:presLayoutVars>
      </dgm:prSet>
      <dgm:spPr/>
    </dgm:pt>
    <dgm:pt modelId="{F6728028-82CD-49F4-AE11-09BBDCA59FA5}" type="pres">
      <dgm:prSet presAssocID="{B8702C4B-E1BD-4928-A35B-1F08D6270DA2}" presName="sibTrans" presStyleCnt="0"/>
      <dgm:spPr/>
    </dgm:pt>
    <dgm:pt modelId="{086F071C-1E50-4F2C-8572-566F3BFA62B0}" type="pres">
      <dgm:prSet presAssocID="{E3BBF0F9-D422-4696-8D66-FA107B2D9A8E}" presName="node" presStyleLbl="node1" presStyleIdx="4" presStyleCnt="6">
        <dgm:presLayoutVars>
          <dgm:bulletEnabled val="1"/>
        </dgm:presLayoutVars>
      </dgm:prSet>
      <dgm:spPr/>
    </dgm:pt>
    <dgm:pt modelId="{00F99539-A1E9-4295-B119-560E6291B38C}" type="pres">
      <dgm:prSet presAssocID="{B1E84436-8D0A-4226-84AC-C811F9968590}" presName="sibTrans" presStyleCnt="0"/>
      <dgm:spPr/>
    </dgm:pt>
    <dgm:pt modelId="{F686311B-D1E7-4C50-BDBE-090812028122}" type="pres">
      <dgm:prSet presAssocID="{6CFB9749-7A13-428A-94E2-CB8187299283}" presName="node" presStyleLbl="node1" presStyleIdx="5" presStyleCnt="6">
        <dgm:presLayoutVars>
          <dgm:bulletEnabled val="1"/>
        </dgm:presLayoutVars>
      </dgm:prSet>
      <dgm:spPr/>
    </dgm:pt>
  </dgm:ptLst>
  <dgm:cxnLst>
    <dgm:cxn modelId="{60032400-582D-4528-B2C6-2918D66F0165}" type="presOf" srcId="{C7BC0D97-E876-4A47-A36F-E8774ADC23B7}" destId="{4C9F8E85-2A48-47DF-A9CF-6DABD2EE1A7C}" srcOrd="0" destOrd="0" presId="urn:microsoft.com/office/officeart/2005/8/layout/default"/>
    <dgm:cxn modelId="{A3973D2B-2E42-4328-B528-2B32C948EFF3}" type="presOf" srcId="{50420CA2-3CCB-4CE9-8E82-3F3DE34774DD}" destId="{FC5996B8-A0D2-4BEA-9BAA-CC71FF8C7A9B}" srcOrd="0" destOrd="0" presId="urn:microsoft.com/office/officeart/2005/8/layout/default"/>
    <dgm:cxn modelId="{2458D74B-7F42-4AAE-93A3-1D6269A02A6A}" srcId="{7DFDF704-DE2F-4698-9BC4-3CC946C6324E}" destId="{C7BC0D97-E876-4A47-A36F-E8774ADC23B7}" srcOrd="3" destOrd="0" parTransId="{47000812-4135-4E30-8F6E-EBD13A833E9B}" sibTransId="{B8702C4B-E1BD-4928-A35B-1F08D6270DA2}"/>
    <dgm:cxn modelId="{3706446C-5BA6-4B0D-A3C7-2179E2A3E510}" srcId="{7DFDF704-DE2F-4698-9BC4-3CC946C6324E}" destId="{103E7D88-0C04-48C7-A1EE-0B77527072E5}" srcOrd="0" destOrd="0" parTransId="{2EEF8F97-2DFC-4C6A-A601-8E2E4F7C795D}" sibTransId="{AED2A308-8CF5-4D98-9F94-6999DFF83603}"/>
    <dgm:cxn modelId="{AD3F2D54-4C55-40F8-958A-F12A8FF2E76F}" type="presOf" srcId="{6CFB9749-7A13-428A-94E2-CB8187299283}" destId="{F686311B-D1E7-4C50-BDBE-090812028122}" srcOrd="0" destOrd="0" presId="urn:microsoft.com/office/officeart/2005/8/layout/default"/>
    <dgm:cxn modelId="{20787957-EB1D-43E2-91D7-52C4354DCDCD}" type="presOf" srcId="{E3BBF0F9-D422-4696-8D66-FA107B2D9A8E}" destId="{086F071C-1E50-4F2C-8572-566F3BFA62B0}" srcOrd="0" destOrd="0" presId="urn:microsoft.com/office/officeart/2005/8/layout/default"/>
    <dgm:cxn modelId="{B334FB7A-2713-4891-97E5-4C88EAE01BE2}" srcId="{7DFDF704-DE2F-4698-9BC4-3CC946C6324E}" destId="{E3BBF0F9-D422-4696-8D66-FA107B2D9A8E}" srcOrd="4" destOrd="0" parTransId="{310AA9F8-ABA2-4E14-AAA8-BE78C525F870}" sibTransId="{B1E84436-8D0A-4226-84AC-C811F9968590}"/>
    <dgm:cxn modelId="{DDBB3F9C-F6CC-410E-A425-9C5289EA7BA6}" srcId="{7DFDF704-DE2F-4698-9BC4-3CC946C6324E}" destId="{50420CA2-3CCB-4CE9-8E82-3F3DE34774DD}" srcOrd="2" destOrd="0" parTransId="{D18248B9-4A30-4CE5-A236-5A06EA71F4E4}" sibTransId="{7EF2584F-5AA7-46A8-8A97-632680931D94}"/>
    <dgm:cxn modelId="{7B66F5AE-5A0B-4EF9-AF36-1B4C96C93DAE}" type="presOf" srcId="{DC343D53-108C-4C07-9D4A-13DDCA8074AB}" destId="{E0A6EAA3-D9F6-4150-8525-859323E9FA01}" srcOrd="0" destOrd="0" presId="urn:microsoft.com/office/officeart/2005/8/layout/default"/>
    <dgm:cxn modelId="{F6FF07B5-30DF-4025-9260-BCD07F46ABAB}" type="presOf" srcId="{103E7D88-0C04-48C7-A1EE-0B77527072E5}" destId="{5BE19932-8067-4438-ACB8-58874A956FE8}" srcOrd="0" destOrd="0" presId="urn:microsoft.com/office/officeart/2005/8/layout/default"/>
    <dgm:cxn modelId="{7A1255CE-3DBE-4ACF-9C2C-652FF7167A32}" srcId="{7DFDF704-DE2F-4698-9BC4-3CC946C6324E}" destId="{DC343D53-108C-4C07-9D4A-13DDCA8074AB}" srcOrd="1" destOrd="0" parTransId="{5B56E3F2-AC64-4D7F-92C6-AD4563B916BB}" sibTransId="{D53C20C1-3608-4564-A673-77E6C9B467D7}"/>
    <dgm:cxn modelId="{58BEB8D9-4F89-471F-B018-2D5D7768B406}" type="presOf" srcId="{7DFDF704-DE2F-4698-9BC4-3CC946C6324E}" destId="{75F6F45B-915A-47F4-9C85-A7BCF788F0DA}" srcOrd="0" destOrd="0" presId="urn:microsoft.com/office/officeart/2005/8/layout/default"/>
    <dgm:cxn modelId="{373C6EF0-0378-4FC5-8E6E-18BFA3C2B834}" srcId="{7DFDF704-DE2F-4698-9BC4-3CC946C6324E}" destId="{6CFB9749-7A13-428A-94E2-CB8187299283}" srcOrd="5" destOrd="0" parTransId="{1071CFAB-669D-4404-8C5B-F01430A7D47C}" sibTransId="{3B4BC3F6-A866-4644-82BC-099A93DFCA0F}"/>
    <dgm:cxn modelId="{D684CC38-C986-4986-AF06-D212FCC0490F}" type="presParOf" srcId="{75F6F45B-915A-47F4-9C85-A7BCF788F0DA}" destId="{5BE19932-8067-4438-ACB8-58874A956FE8}" srcOrd="0" destOrd="0" presId="urn:microsoft.com/office/officeart/2005/8/layout/default"/>
    <dgm:cxn modelId="{6D36F521-2F65-46C8-B8E8-AB60FF25E572}" type="presParOf" srcId="{75F6F45B-915A-47F4-9C85-A7BCF788F0DA}" destId="{D3302C40-A5A5-48B5-9F93-0CDA9F9A5C80}" srcOrd="1" destOrd="0" presId="urn:microsoft.com/office/officeart/2005/8/layout/default"/>
    <dgm:cxn modelId="{8ED7043E-D58C-420B-9A62-8F29DB91EF0B}" type="presParOf" srcId="{75F6F45B-915A-47F4-9C85-A7BCF788F0DA}" destId="{E0A6EAA3-D9F6-4150-8525-859323E9FA01}" srcOrd="2" destOrd="0" presId="urn:microsoft.com/office/officeart/2005/8/layout/default"/>
    <dgm:cxn modelId="{E0DED305-5490-4364-B2CD-BE6407BEB76F}" type="presParOf" srcId="{75F6F45B-915A-47F4-9C85-A7BCF788F0DA}" destId="{072C3F8B-3C11-468A-9A48-DF72D541A9CD}" srcOrd="3" destOrd="0" presId="urn:microsoft.com/office/officeart/2005/8/layout/default"/>
    <dgm:cxn modelId="{A31A990D-AC74-49CE-8C03-D41C79363B40}" type="presParOf" srcId="{75F6F45B-915A-47F4-9C85-A7BCF788F0DA}" destId="{FC5996B8-A0D2-4BEA-9BAA-CC71FF8C7A9B}" srcOrd="4" destOrd="0" presId="urn:microsoft.com/office/officeart/2005/8/layout/default"/>
    <dgm:cxn modelId="{CBD0527A-38E6-4B3E-A33E-EDD5906B05FE}" type="presParOf" srcId="{75F6F45B-915A-47F4-9C85-A7BCF788F0DA}" destId="{1138F1BA-9AFF-45C4-9A96-0540AF36F495}" srcOrd="5" destOrd="0" presId="urn:microsoft.com/office/officeart/2005/8/layout/default"/>
    <dgm:cxn modelId="{8588CCE3-492E-4B37-8CD9-27803A542B4D}" type="presParOf" srcId="{75F6F45B-915A-47F4-9C85-A7BCF788F0DA}" destId="{4C9F8E85-2A48-47DF-A9CF-6DABD2EE1A7C}" srcOrd="6" destOrd="0" presId="urn:microsoft.com/office/officeart/2005/8/layout/default"/>
    <dgm:cxn modelId="{553D2BD5-AAA0-49EE-9B2B-2A004FC326CD}" type="presParOf" srcId="{75F6F45B-915A-47F4-9C85-A7BCF788F0DA}" destId="{F6728028-82CD-49F4-AE11-09BBDCA59FA5}" srcOrd="7" destOrd="0" presId="urn:microsoft.com/office/officeart/2005/8/layout/default"/>
    <dgm:cxn modelId="{05F98FF9-A54D-4F99-951C-7C878261698D}" type="presParOf" srcId="{75F6F45B-915A-47F4-9C85-A7BCF788F0DA}" destId="{086F071C-1E50-4F2C-8572-566F3BFA62B0}" srcOrd="8" destOrd="0" presId="urn:microsoft.com/office/officeart/2005/8/layout/default"/>
    <dgm:cxn modelId="{DFC8119F-61A7-4847-BC1B-2083B95D4D36}" type="presParOf" srcId="{75F6F45B-915A-47F4-9C85-A7BCF788F0DA}" destId="{00F99539-A1E9-4295-B119-560E6291B38C}" srcOrd="9" destOrd="0" presId="urn:microsoft.com/office/officeart/2005/8/layout/default"/>
    <dgm:cxn modelId="{425C49E6-766B-41F6-A235-9BDF6FE6CB82}" type="presParOf" srcId="{75F6F45B-915A-47F4-9C85-A7BCF788F0DA}" destId="{F686311B-D1E7-4C50-BDBE-09081202812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pPr algn="l"/>
          <a:r>
            <a:rPr lang="en-ZA" sz="2400" dirty="0">
              <a:effectLst>
                <a:outerShdw blurRad="38100" dist="38100" dir="2700000" algn="tl">
                  <a:srgbClr val="000000">
                    <a:alpha val="43137"/>
                  </a:srgbClr>
                </a:outerShdw>
              </a:effectLst>
            </a:rPr>
            <a:t>Computer-</a:t>
          </a:r>
          <a:r>
            <a:rPr lang="en-ZA" sz="2400" dirty="0" err="1">
              <a:effectLst>
                <a:outerShdw blurRad="38100" dist="38100" dir="2700000" algn="tl">
                  <a:srgbClr val="000000">
                    <a:alpha val="43137"/>
                  </a:srgbClr>
                </a:outerShdw>
              </a:effectLst>
            </a:rPr>
            <a:t>unterstützte</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Aufgaben</a:t>
          </a:r>
          <a:endParaRPr lang="en-ZA" sz="2400" dirty="0">
            <a:effectLst>
              <a:outerShdw blurRad="38100" dist="38100" dir="2700000" algn="tl">
                <a:srgbClr val="000000">
                  <a:alpha val="43137"/>
                </a:srgbClr>
              </a:outerShdw>
            </a:effectLst>
          </a:endParaRP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B5886060-FCE7-4EB4-91D9-82AA7D4C1F92}">
      <dgm:prSet custT="1"/>
      <dgm:spPr/>
      <dgm:t>
        <a:bodyPr/>
        <a:lstStyle/>
        <a:p>
          <a:pPr algn="l"/>
          <a:r>
            <a:rPr lang="en-ZA" sz="2400" dirty="0" err="1">
              <a:effectLst>
                <a:outerShdw blurRad="38100" dist="38100" dir="2700000" algn="tl">
                  <a:srgbClr val="000000">
                    <a:alpha val="43137"/>
                  </a:srgbClr>
                </a:outerShdw>
              </a:effectLst>
            </a:rPr>
            <a:t>Produktpflege</a:t>
          </a:r>
        </a:p>
      </dgm:t>
    </dgm:pt>
    <dgm:pt modelId="{6EFB922E-2CD0-4033-A8D6-DA6ACAD944F4}" type="parTrans" cxnId="{288244F6-A0A1-4963-8DF4-F72B4B4FE4C6}">
      <dgm:prSet/>
      <dgm:spPr/>
      <dgm:t>
        <a:bodyPr/>
        <a:lstStyle/>
        <a:p>
          <a:endParaRPr lang="en-ZA"/>
        </a:p>
      </dgm:t>
    </dgm:pt>
    <dgm:pt modelId="{00D87BA5-8FDA-4835-A0A3-E3E844B95EAB}" type="sibTrans" cxnId="{288244F6-A0A1-4963-8DF4-F72B4B4FE4C6}">
      <dgm:prSet/>
      <dgm:spPr/>
      <dgm:t>
        <a:bodyPr/>
        <a:lstStyle/>
        <a:p>
          <a:endParaRPr lang="en-ZA"/>
        </a:p>
      </dgm:t>
    </dgm:pt>
    <dgm:pt modelId="{FA04E90E-94D1-4735-9326-3A45C2678A81}">
      <dgm:prSet custT="1"/>
      <dgm:spPr/>
      <dgm:t>
        <a:bodyPr/>
        <a:lstStyle/>
        <a:p>
          <a:pPr algn="l"/>
          <a:r>
            <a:rPr lang="en-ZA" sz="2400" dirty="0">
              <a:effectLst>
                <a:outerShdw blurRad="38100" dist="38100" dir="2700000" algn="tl">
                  <a:srgbClr val="000000">
                    <a:alpha val="43137"/>
                  </a:srgbClr>
                </a:outerShdw>
              </a:effectLst>
            </a:rPr>
            <a:t>Wissensaustausch - </a:t>
          </a:r>
          <a:r>
            <a:rPr lang="en-ZA" sz="2400" dirty="0" err="1">
              <a:effectLst>
                <a:outerShdw blurRad="38100" dist="38100" dir="2700000" algn="tl">
                  <a:srgbClr val="000000">
                    <a:alpha val="43137"/>
                  </a:srgbClr>
                </a:outerShdw>
              </a:effectLst>
            </a:rPr>
            <a:t>Aufzeichnung</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historischer</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Aufgaben</a:t>
          </a:r>
          <a:r>
            <a:rPr lang="en-ZA" sz="2400" dirty="0">
              <a:effectLst>
                <a:outerShdw blurRad="38100" dist="38100" dir="2700000" algn="tl">
                  <a:srgbClr val="000000">
                    <a:alpha val="43137"/>
                  </a:srgbClr>
                </a:outerShdw>
              </a:effectLst>
            </a:rPr>
            <a:t> für </a:t>
          </a:r>
          <a:r>
            <a:rPr lang="en-ZA" sz="2400" dirty="0" err="1">
              <a:effectLst>
                <a:outerShdw blurRad="38100" dist="38100" dir="2700000" algn="tl">
                  <a:srgbClr val="000000">
                    <a:alpha val="43137"/>
                  </a:srgbClr>
                </a:outerShdw>
              </a:effectLst>
            </a:rPr>
            <a:t>Schulungen</a:t>
          </a:r>
        </a:p>
      </dgm:t>
    </dgm:pt>
    <dgm:pt modelId="{541D6891-5DBC-4FB5-A392-6288EDB92D91}" type="parTrans" cxnId="{0A511244-DE9C-4297-A5A7-2FCB5E68B0D5}">
      <dgm:prSet/>
      <dgm:spPr/>
      <dgm:t>
        <a:bodyPr/>
        <a:lstStyle/>
        <a:p>
          <a:endParaRPr lang="en-ZA"/>
        </a:p>
      </dgm:t>
    </dgm:pt>
    <dgm:pt modelId="{B5BC9462-9A30-4785-B5DC-C35D1C9E8E0E}" type="sibTrans" cxnId="{0A511244-DE9C-4297-A5A7-2FCB5E68B0D5}">
      <dgm:prSet/>
      <dgm:spPr/>
      <dgm:t>
        <a:bodyPr/>
        <a:lstStyle/>
        <a:p>
          <a:endParaRPr lang="en-ZA"/>
        </a:p>
      </dgm:t>
    </dgm:pt>
    <dgm:pt modelId="{CCE34423-DDCF-4ACA-A3EB-90FB31D291FC}">
      <dgm:prSet custT="1"/>
      <dgm:spPr/>
      <dgm:t>
        <a:bodyPr/>
        <a:lstStyle/>
        <a:p>
          <a:r>
            <a:rPr lang="en-ZA" sz="2400" dirty="0">
              <a:effectLst>
                <a:outerShdw blurRad="38100" dist="38100" dir="2700000" algn="tl">
                  <a:srgbClr val="000000">
                    <a:alpha val="43137"/>
                  </a:srgbClr>
                </a:outerShdw>
              </a:effectLst>
            </a:rPr>
            <a:t>Vertrieb - </a:t>
          </a:r>
          <a:r>
            <a:rPr lang="en-ZA" sz="2400" dirty="0" err="1">
              <a:effectLst>
                <a:outerShdw blurRad="38100" dist="38100" dir="2700000" algn="tl">
                  <a:srgbClr val="000000">
                    <a:alpha val="43137"/>
                  </a:srgbClr>
                </a:outerShdw>
              </a:effectLst>
            </a:rPr>
            <a:t>Entwurf</a:t>
          </a:r>
        </a:p>
      </dgm:t>
    </dgm:pt>
    <dgm:pt modelId="{E60A4FCC-EC2A-4D57-8E53-9609155E5B7A}" type="parTrans" cxnId="{4F7DF206-1763-40DE-A7EA-D788E101A039}">
      <dgm:prSet/>
      <dgm:spPr/>
      <dgm:t>
        <a:bodyPr/>
        <a:lstStyle/>
        <a:p>
          <a:endParaRPr lang="en-ZA"/>
        </a:p>
      </dgm:t>
    </dgm:pt>
    <dgm:pt modelId="{0F8A09B7-7D81-4D7E-99BE-3E906044C565}" type="sibTrans" cxnId="{4F7DF206-1763-40DE-A7EA-D788E101A039}">
      <dgm:prSet/>
      <dgm:spPr/>
      <dgm:t>
        <a:bodyPr/>
        <a:lstStyle/>
        <a:p>
          <a:endParaRPr lang="en-ZA"/>
        </a:p>
      </dgm:t>
    </dgm:pt>
    <dgm:pt modelId="{AAE92261-779E-46C0-826A-42BDB3671FAA}">
      <dgm:prSet phldr="0"/>
      <dgm:spPr/>
      <dgm:t>
        <a:bodyPr/>
        <a:lstStyle/>
        <a:p>
          <a:pPr algn="l" rtl="0"/>
          <a:r>
            <a:rPr lang="en-ZA" dirty="0">
              <a:effectLst>
                <a:outerShdw blurRad="38100" dist="38100" dir="2700000" algn="tl">
                  <a:srgbClr val="000000">
                    <a:alpha val="43137"/>
                  </a:srgbClr>
                </a:outerShdw>
              </a:effectLst>
            </a:rPr>
            <a:t>Remote-Unterstützung</a:t>
          </a:r>
        </a:p>
      </dgm:t>
    </dgm:pt>
    <dgm:pt modelId="{47EB3A8F-A7DD-4DC6-A219-72DDABE6F48C}" type="parTrans" cxnId="{48DD014F-09B6-454A-B36F-531561C66234}">
      <dgm:prSet/>
      <dgm:spPr/>
    </dgm:pt>
    <dgm:pt modelId="{93B62A65-A5AB-400F-936F-1EA5EFFCFBBA}" type="sibTrans" cxnId="{48DD014F-09B6-454A-B36F-531561C66234}">
      <dgm:prSet/>
      <dgm:spPr/>
    </dgm:pt>
    <dgm:pt modelId="{D05C3290-782E-461B-A127-69974E9998B2}">
      <dgm:prSet phldr="0"/>
      <dgm:spPr/>
      <dgm:t>
        <a:bodyPr/>
        <a:lstStyle/>
        <a:p>
          <a:pPr algn="l"/>
          <a:r>
            <a:rPr lang="en-ZA" dirty="0">
              <a:effectLst>
                <a:outerShdw blurRad="38100" dist="38100" dir="2700000" algn="tl">
                  <a:srgbClr val="000000">
                    <a:alpha val="43137"/>
                  </a:srgbClr>
                </a:outerShdw>
              </a:effectLst>
            </a:rPr>
            <a:t>Training am Arbeitsplatz</a:t>
          </a:r>
        </a:p>
      </dgm:t>
    </dgm:pt>
    <dgm:pt modelId="{5D8E79DE-AF5C-4652-864D-9B197F51210E}" type="parTrans" cxnId="{5C61774B-B4B1-4899-A0F7-1D6915D1725F}">
      <dgm:prSet/>
      <dgm:spPr/>
    </dgm:pt>
    <dgm:pt modelId="{6FEE2355-5224-4885-88AF-1D4F80FC9C71}" type="sibTrans" cxnId="{5C61774B-B4B1-4899-A0F7-1D6915D1725F}">
      <dgm:prSet/>
      <dgm:spPr/>
    </dgm:pt>
    <dgm:pt modelId="{C2C92A36-73E0-4514-B6A2-89E657A976BD}">
      <dgm:prSet phldr="0"/>
      <dgm:spPr/>
      <dgm:t>
        <a:bodyPr/>
        <a:lstStyle/>
        <a:p>
          <a:pPr algn="l"/>
          <a:r>
            <a:rPr lang="en-ZA" dirty="0">
              <a:effectLst>
                <a:outerShdw blurRad="38100" dist="38100" dir="2700000" algn="tl">
                  <a:srgbClr val="000000">
                    <a:alpha val="43137"/>
                  </a:srgbClr>
                </a:outerShdw>
              </a:effectLst>
            </a:rPr>
            <a:t>Remote-Zusammenarbeit</a:t>
          </a:r>
        </a:p>
      </dgm:t>
    </dgm:pt>
    <dgm:pt modelId="{637AB91C-0293-4942-8104-A9E12A51CE31}" type="parTrans" cxnId="{2973112F-FA69-4EFA-835F-C9B4FDDD656B}">
      <dgm:prSet/>
      <dgm:spPr/>
    </dgm:pt>
    <dgm:pt modelId="{60E3E186-7FF2-4FDA-98ED-C36EC7667C2A}" type="sibTrans" cxnId="{2973112F-FA69-4EFA-835F-C9B4FDDD656B}">
      <dgm:prSet/>
      <dgm:spPr/>
    </dgm:pt>
    <dgm:pt modelId="{475BBAF3-48E0-4B79-9016-18D3BE652329}" type="pres">
      <dgm:prSet presAssocID="{87F0DA28-4728-4F5A-9107-96CE5365B509}" presName="diagram" presStyleCnt="0">
        <dgm:presLayoutVars>
          <dgm:dir/>
          <dgm:resizeHandles val="exact"/>
        </dgm:presLayoutVars>
      </dgm:prSet>
      <dgm:spPr/>
    </dgm:pt>
    <dgm:pt modelId="{189AD90F-AE2C-4C23-944B-C9D853EB6609}" type="pres">
      <dgm:prSet presAssocID="{AAE92261-779E-46C0-826A-42BDB3671FAA}" presName="node" presStyleLbl="node1" presStyleIdx="0" presStyleCnt="7">
        <dgm:presLayoutVars>
          <dgm:bulletEnabled val="1"/>
        </dgm:presLayoutVars>
      </dgm:prSet>
      <dgm:spPr/>
    </dgm:pt>
    <dgm:pt modelId="{C1DBA421-E8C1-49B8-B321-5DEA5AC2F86E}" type="pres">
      <dgm:prSet presAssocID="{93B62A65-A5AB-400F-936F-1EA5EFFCFBBA}" presName="sibTrans" presStyleCnt="0"/>
      <dgm:spPr/>
    </dgm:pt>
    <dgm:pt modelId="{03278808-52D1-4A2B-8D38-8E7D885DE84E}" type="pres">
      <dgm:prSet presAssocID="{D05C3290-782E-461B-A127-69974E9998B2}" presName="node" presStyleLbl="node1" presStyleIdx="1" presStyleCnt="7">
        <dgm:presLayoutVars>
          <dgm:bulletEnabled val="1"/>
        </dgm:presLayoutVars>
      </dgm:prSet>
      <dgm:spPr/>
    </dgm:pt>
    <dgm:pt modelId="{34146FAD-B931-4634-ABED-BC8B6861C001}" type="pres">
      <dgm:prSet presAssocID="{6FEE2355-5224-4885-88AF-1D4F80FC9C71}" presName="sibTrans" presStyleCnt="0"/>
      <dgm:spPr/>
    </dgm:pt>
    <dgm:pt modelId="{6DAC3FA3-6DF9-427F-AB1B-9804FC09FCC0}" type="pres">
      <dgm:prSet presAssocID="{C2C92A36-73E0-4514-B6A2-89E657A976BD}" presName="node" presStyleLbl="node1" presStyleIdx="2" presStyleCnt="7">
        <dgm:presLayoutVars>
          <dgm:bulletEnabled val="1"/>
        </dgm:presLayoutVars>
      </dgm:prSet>
      <dgm:spPr/>
    </dgm:pt>
    <dgm:pt modelId="{3AE73D5A-629E-4339-A9E2-04D3D65A2E78}" type="pres">
      <dgm:prSet presAssocID="{60E3E186-7FF2-4FDA-98ED-C36EC7667C2A}" presName="sibTrans" presStyleCnt="0"/>
      <dgm:spPr/>
    </dgm:pt>
    <dgm:pt modelId="{19A43C6D-F989-4C5D-861E-C690513145E3}" type="pres">
      <dgm:prSet presAssocID="{01C46814-A29B-4B29-8414-06635DC40897}" presName="node" presStyleLbl="node1" presStyleIdx="3" presStyleCnt="7" custScaleX="119255" custScaleY="113537">
        <dgm:presLayoutVars>
          <dgm:bulletEnabled val="1"/>
        </dgm:presLayoutVars>
      </dgm:prSet>
      <dgm:spPr/>
    </dgm:pt>
    <dgm:pt modelId="{6E2B5388-7B0D-471E-A701-6302A6D34A53}" type="pres">
      <dgm:prSet presAssocID="{3C8C4F06-4C70-49E8-8F7B-4F8A872E1473}" presName="sibTrans" presStyleCnt="0"/>
      <dgm:spPr/>
    </dgm:pt>
    <dgm:pt modelId="{0F4F184D-E78E-4511-8C61-4CE42614968C}" type="pres">
      <dgm:prSet presAssocID="{B5886060-FCE7-4EB4-91D9-82AA7D4C1F92}" presName="node" presStyleLbl="node1" presStyleIdx="4" presStyleCnt="7" custScaleX="119255" custScaleY="113537">
        <dgm:presLayoutVars>
          <dgm:bulletEnabled val="1"/>
        </dgm:presLayoutVars>
      </dgm:prSet>
      <dgm:spPr/>
    </dgm:pt>
    <dgm:pt modelId="{C1D2B086-B9AD-4794-9C7E-DA8EFAC70CC0}" type="pres">
      <dgm:prSet presAssocID="{00D87BA5-8FDA-4835-A0A3-E3E844B95EAB}" presName="sibTrans" presStyleCnt="0"/>
      <dgm:spPr/>
    </dgm:pt>
    <dgm:pt modelId="{BA517B32-0A94-44B0-ACC3-0C47903532B7}" type="pres">
      <dgm:prSet presAssocID="{FA04E90E-94D1-4735-9326-3A45C2678A81}" presName="node" presStyleLbl="node1" presStyleIdx="5" presStyleCnt="7" custScaleX="119255" custScaleY="113537">
        <dgm:presLayoutVars>
          <dgm:bulletEnabled val="1"/>
        </dgm:presLayoutVars>
      </dgm:prSet>
      <dgm:spPr/>
    </dgm:pt>
    <dgm:pt modelId="{97F0222C-5157-4AA2-8BF4-B0741C6130AC}" type="pres">
      <dgm:prSet presAssocID="{B5BC9462-9A30-4785-B5DC-C35D1C9E8E0E}" presName="sibTrans" presStyleCnt="0"/>
      <dgm:spPr/>
    </dgm:pt>
    <dgm:pt modelId="{0A396CB4-50A9-4D86-86E5-2BCCABFCBCCE}" type="pres">
      <dgm:prSet presAssocID="{CCE34423-DDCF-4ACA-A3EB-90FB31D291FC}" presName="node" presStyleLbl="node1" presStyleIdx="6" presStyleCnt="7" custScaleX="119255" custScaleY="113537">
        <dgm:presLayoutVars>
          <dgm:bulletEnabled val="1"/>
        </dgm:presLayoutVars>
      </dgm:prSet>
      <dgm:spPr/>
    </dgm:pt>
  </dgm:ptLst>
  <dgm:cxnLst>
    <dgm:cxn modelId="{4F7DF206-1763-40DE-A7EA-D788E101A039}" srcId="{87F0DA28-4728-4F5A-9107-96CE5365B509}" destId="{CCE34423-DDCF-4ACA-A3EB-90FB31D291FC}" srcOrd="6" destOrd="0" parTransId="{E60A4FCC-EC2A-4D57-8E53-9609155E5B7A}" sibTransId="{0F8A09B7-7D81-4D7E-99BE-3E906044C565}"/>
    <dgm:cxn modelId="{2973112F-FA69-4EFA-835F-C9B4FDDD656B}" srcId="{87F0DA28-4728-4F5A-9107-96CE5365B509}" destId="{C2C92A36-73E0-4514-B6A2-89E657A976BD}" srcOrd="2" destOrd="0" parTransId="{637AB91C-0293-4942-8104-A9E12A51CE31}" sibTransId="{60E3E186-7FF2-4FDA-98ED-C36EC7667C2A}"/>
    <dgm:cxn modelId="{FCCD2338-57D0-4AD1-A264-00BA038A6F73}" type="presOf" srcId="{AAE92261-779E-46C0-826A-42BDB3671FAA}" destId="{189AD90F-AE2C-4C23-944B-C9D853EB6609}" srcOrd="0" destOrd="0" presId="urn:microsoft.com/office/officeart/2005/8/layout/default"/>
    <dgm:cxn modelId="{0A511244-DE9C-4297-A5A7-2FCB5E68B0D5}" srcId="{87F0DA28-4728-4F5A-9107-96CE5365B509}" destId="{FA04E90E-94D1-4735-9326-3A45C2678A81}" srcOrd="5" destOrd="0" parTransId="{541D6891-5DBC-4FB5-A392-6288EDB92D91}" sibTransId="{B5BC9462-9A30-4785-B5DC-C35D1C9E8E0E}"/>
    <dgm:cxn modelId="{5C61774B-B4B1-4899-A0F7-1D6915D1725F}" srcId="{87F0DA28-4728-4F5A-9107-96CE5365B509}" destId="{D05C3290-782E-461B-A127-69974E9998B2}" srcOrd="1" destOrd="0" parTransId="{5D8E79DE-AF5C-4652-864D-9B197F51210E}" sibTransId="{6FEE2355-5224-4885-88AF-1D4F80FC9C71}"/>
    <dgm:cxn modelId="{48DD014F-09B6-454A-B36F-531561C66234}" srcId="{87F0DA28-4728-4F5A-9107-96CE5365B509}" destId="{AAE92261-779E-46C0-826A-42BDB3671FAA}" srcOrd="0" destOrd="0" parTransId="{47EB3A8F-A7DD-4DC6-A219-72DDABE6F48C}" sibTransId="{93B62A65-A5AB-400F-936F-1EA5EFFCFBBA}"/>
    <dgm:cxn modelId="{FA819078-6D0D-408D-9104-0E57FD565CB4}" type="presOf" srcId="{D05C3290-782E-461B-A127-69974E9998B2}" destId="{03278808-52D1-4A2B-8D38-8E7D885DE84E}" srcOrd="0" destOrd="0" presId="urn:microsoft.com/office/officeart/2005/8/layout/default"/>
    <dgm:cxn modelId="{4486D459-8705-416C-8BC6-F992D0BF20A9}" type="presOf" srcId="{FA04E90E-94D1-4735-9326-3A45C2678A81}" destId="{BA517B32-0A94-44B0-ACC3-0C47903532B7}" srcOrd="0" destOrd="0" presId="urn:microsoft.com/office/officeart/2005/8/layout/default"/>
    <dgm:cxn modelId="{60CB3288-6D94-49C8-A3AD-06BB4FE33588}" type="presOf" srcId="{01C46814-A29B-4B29-8414-06635DC40897}" destId="{19A43C6D-F989-4C5D-861E-C690513145E3}" srcOrd="0" destOrd="0" presId="urn:microsoft.com/office/officeart/2005/8/layout/default"/>
    <dgm:cxn modelId="{911D9EA2-56D4-4962-84CC-E104C2192FF5}" type="presOf" srcId="{CCE34423-DDCF-4ACA-A3EB-90FB31D291FC}" destId="{0A396CB4-50A9-4D86-86E5-2BCCABFCBCCE}" srcOrd="0" destOrd="0" presId="urn:microsoft.com/office/officeart/2005/8/layout/default"/>
    <dgm:cxn modelId="{E634C7C3-000F-4552-B59A-0D8276141F3A}" type="presOf" srcId="{C2C92A36-73E0-4514-B6A2-89E657A976BD}" destId="{6DAC3FA3-6DF9-427F-AB1B-9804FC09FCC0}" srcOrd="0" destOrd="0" presId="urn:microsoft.com/office/officeart/2005/8/layout/default"/>
    <dgm:cxn modelId="{E53F7AE8-FAA5-4B47-951D-F74654960E8E}" type="presOf" srcId="{B5886060-FCE7-4EB4-91D9-82AA7D4C1F92}" destId="{0F4F184D-E78E-4511-8C61-4CE42614968C}"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288244F6-A0A1-4963-8DF4-F72B4B4FE4C6}" srcId="{87F0DA28-4728-4F5A-9107-96CE5365B509}" destId="{B5886060-FCE7-4EB4-91D9-82AA7D4C1F92}" srcOrd="4" destOrd="0" parTransId="{6EFB922E-2CD0-4033-A8D6-DA6ACAD944F4}" sibTransId="{00D87BA5-8FDA-4835-A0A3-E3E844B95EAB}"/>
    <dgm:cxn modelId="{2CFBEAF8-3717-4F99-A2DD-D0EAF0977856}" srcId="{87F0DA28-4728-4F5A-9107-96CE5365B509}" destId="{01C46814-A29B-4B29-8414-06635DC40897}" srcOrd="3" destOrd="0" parTransId="{D3092FCF-3F46-47BF-908C-162FE7E4585E}" sibTransId="{3C8C4F06-4C70-49E8-8F7B-4F8A872E1473}"/>
    <dgm:cxn modelId="{51613D4B-C97C-41D3-A4FC-5EBAAB521687}" type="presParOf" srcId="{475BBAF3-48E0-4B79-9016-18D3BE652329}" destId="{189AD90F-AE2C-4C23-944B-C9D853EB6609}" srcOrd="0" destOrd="0" presId="urn:microsoft.com/office/officeart/2005/8/layout/default"/>
    <dgm:cxn modelId="{8A1A93B5-5A39-4226-AE80-7C5734090878}" type="presParOf" srcId="{475BBAF3-48E0-4B79-9016-18D3BE652329}" destId="{C1DBA421-E8C1-49B8-B321-5DEA5AC2F86E}" srcOrd="1" destOrd="0" presId="urn:microsoft.com/office/officeart/2005/8/layout/default"/>
    <dgm:cxn modelId="{98D39707-79F8-4939-8201-EAFDE8DE8371}" type="presParOf" srcId="{475BBAF3-48E0-4B79-9016-18D3BE652329}" destId="{03278808-52D1-4A2B-8D38-8E7D885DE84E}" srcOrd="2" destOrd="0" presId="urn:microsoft.com/office/officeart/2005/8/layout/default"/>
    <dgm:cxn modelId="{BE0BC63D-1DB4-4E4E-A2CE-25F0CAA30A03}" type="presParOf" srcId="{475BBAF3-48E0-4B79-9016-18D3BE652329}" destId="{34146FAD-B931-4634-ABED-BC8B6861C001}" srcOrd="3" destOrd="0" presId="urn:microsoft.com/office/officeart/2005/8/layout/default"/>
    <dgm:cxn modelId="{4C993C20-1811-4C60-A781-F8311407B302}" type="presParOf" srcId="{475BBAF3-48E0-4B79-9016-18D3BE652329}" destId="{6DAC3FA3-6DF9-427F-AB1B-9804FC09FCC0}" srcOrd="4" destOrd="0" presId="urn:microsoft.com/office/officeart/2005/8/layout/default"/>
    <dgm:cxn modelId="{347F82B3-086D-40EF-8AA5-AFFADBC804F0}" type="presParOf" srcId="{475BBAF3-48E0-4B79-9016-18D3BE652329}" destId="{3AE73D5A-629E-4339-A9E2-04D3D65A2E78}" srcOrd="5" destOrd="0" presId="urn:microsoft.com/office/officeart/2005/8/layout/default"/>
    <dgm:cxn modelId="{C7F1EB32-6884-4446-A9A9-6601D58CB799}" type="presParOf" srcId="{475BBAF3-48E0-4B79-9016-18D3BE652329}" destId="{19A43C6D-F989-4C5D-861E-C690513145E3}" srcOrd="6" destOrd="0" presId="urn:microsoft.com/office/officeart/2005/8/layout/default"/>
    <dgm:cxn modelId="{CF3222AA-9732-410A-A3C5-62819DDD679D}" type="presParOf" srcId="{475BBAF3-48E0-4B79-9016-18D3BE652329}" destId="{6E2B5388-7B0D-471E-A701-6302A6D34A53}" srcOrd="7" destOrd="0" presId="urn:microsoft.com/office/officeart/2005/8/layout/default"/>
    <dgm:cxn modelId="{5B153220-F839-4A78-AB13-226B4EB72311}" type="presParOf" srcId="{475BBAF3-48E0-4B79-9016-18D3BE652329}" destId="{0F4F184D-E78E-4511-8C61-4CE42614968C}" srcOrd="8" destOrd="0" presId="urn:microsoft.com/office/officeart/2005/8/layout/default"/>
    <dgm:cxn modelId="{660E8B89-25D8-4BFB-A616-4EAFC320FCB3}" type="presParOf" srcId="{475BBAF3-48E0-4B79-9016-18D3BE652329}" destId="{C1D2B086-B9AD-4794-9C7E-DA8EFAC70CC0}" srcOrd="9" destOrd="0" presId="urn:microsoft.com/office/officeart/2005/8/layout/default"/>
    <dgm:cxn modelId="{CB9E6239-8096-401A-A20A-7B2FC5DE25A4}" type="presParOf" srcId="{475BBAF3-48E0-4B79-9016-18D3BE652329}" destId="{BA517B32-0A94-44B0-ACC3-0C47903532B7}" srcOrd="10" destOrd="0" presId="urn:microsoft.com/office/officeart/2005/8/layout/default"/>
    <dgm:cxn modelId="{7B70640F-F713-4BA3-BC2E-1531CB66AD60}" type="presParOf" srcId="{475BBAF3-48E0-4B79-9016-18D3BE652329}" destId="{97F0222C-5157-4AA2-8BF4-B0741C6130AC}" srcOrd="11" destOrd="0" presId="urn:microsoft.com/office/officeart/2005/8/layout/default"/>
    <dgm:cxn modelId="{A6B94988-7BC5-4C6F-A306-AC8AFA7C6DD2}" type="presParOf" srcId="{475BBAF3-48E0-4B79-9016-18D3BE652329}" destId="{0A396CB4-50A9-4D86-86E5-2BCCABFCBCC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pPr algn="ctr" rtl="0"/>
          <a:r>
            <a:rPr lang="en-ZA" sz="2400" dirty="0" err="1">
              <a:effectLst>
                <a:outerShdw blurRad="38100" dist="38100" dir="2700000" algn="tl">
                  <a:srgbClr val="000000">
                    <a:alpha val="43137"/>
                  </a:srgbClr>
                </a:outerShdw>
              </a:effectLst>
            </a:rPr>
            <a:t>Virtuelle</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Touren</a:t>
          </a: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3D944BC8-15FF-4D26-ADA4-789310D3CC30}">
      <dgm:prSet custT="1"/>
      <dgm:spPr/>
      <dgm:t>
        <a:bodyPr/>
        <a:lstStyle/>
        <a:p>
          <a:pPr algn="ctr"/>
          <a:r>
            <a:rPr lang="en-ZA" sz="2400" dirty="0">
              <a:effectLst>
                <a:outerShdw blurRad="38100" dist="38100" dir="2700000" algn="tl">
                  <a:srgbClr val="000000">
                    <a:alpha val="43137"/>
                  </a:srgbClr>
                </a:outerShdw>
              </a:effectLst>
            </a:rPr>
            <a:t>Schulung der Sichtweise</a:t>
          </a:r>
        </a:p>
      </dgm:t>
    </dgm:pt>
    <dgm:pt modelId="{DC1D5C1B-62FD-4121-B1D7-805B376B8046}" type="parTrans" cxnId="{134FEA94-5ACD-44EF-855C-2267D0A636D4}">
      <dgm:prSet/>
      <dgm:spPr/>
      <dgm:t>
        <a:bodyPr/>
        <a:lstStyle/>
        <a:p>
          <a:endParaRPr lang="en-ZA"/>
        </a:p>
      </dgm:t>
    </dgm:pt>
    <dgm:pt modelId="{B6426F8D-E882-4F17-B45D-B79CAE22E72D}" type="sibTrans" cxnId="{134FEA94-5ACD-44EF-855C-2267D0A636D4}">
      <dgm:prSet/>
      <dgm:spPr/>
      <dgm:t>
        <a:bodyPr/>
        <a:lstStyle/>
        <a:p>
          <a:endParaRPr lang="en-ZA"/>
        </a:p>
      </dgm:t>
    </dgm:pt>
    <dgm:pt modelId="{6A633BDA-7FB0-4D51-993B-E4E9EC4C47D8}">
      <dgm:prSet custT="1"/>
      <dgm:spPr/>
      <dgm:t>
        <a:bodyPr/>
        <a:lstStyle/>
        <a:p>
          <a:pPr algn="ctr"/>
          <a:r>
            <a:rPr lang="en-ZA" sz="2400" dirty="0">
              <a:effectLst>
                <a:outerShdw blurRad="38100" dist="38100" dir="2700000" algn="tl">
                  <a:srgbClr val="000000">
                    <a:alpha val="43137"/>
                  </a:srgbClr>
                </a:outerShdw>
              </a:effectLst>
            </a:rPr>
            <a:t>Spiele</a:t>
          </a:r>
        </a:p>
      </dgm:t>
    </dgm:pt>
    <dgm:pt modelId="{442AC041-4253-458F-BB7C-C986E02768AB}" type="parTrans" cxnId="{99B44135-A86A-4A67-B5CD-7AAB06C367DA}">
      <dgm:prSet/>
      <dgm:spPr/>
      <dgm:t>
        <a:bodyPr/>
        <a:lstStyle/>
        <a:p>
          <a:endParaRPr lang="en-ZA"/>
        </a:p>
      </dgm:t>
    </dgm:pt>
    <dgm:pt modelId="{A89FA8AD-EA9E-4E0E-82B0-910DA5663B1B}" type="sibTrans" cxnId="{99B44135-A86A-4A67-B5CD-7AAB06C367DA}">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pt>
    <dgm:pt modelId="{19A43C6D-F989-4C5D-861E-C690513145E3}" type="pres">
      <dgm:prSet presAssocID="{01C46814-A29B-4B29-8414-06635DC40897}" presName="node" presStyleLbl="node1" presStyleIdx="0" presStyleCnt="3" custScaleX="119255" custScaleY="100726">
        <dgm:presLayoutVars>
          <dgm:bulletEnabled val="1"/>
        </dgm:presLayoutVars>
      </dgm:prSet>
      <dgm:spPr/>
    </dgm:pt>
    <dgm:pt modelId="{6E2B5388-7B0D-471E-A701-6302A6D34A53}" type="pres">
      <dgm:prSet presAssocID="{3C8C4F06-4C70-49E8-8F7B-4F8A872E1473}" presName="sibTrans" presStyleCnt="0"/>
      <dgm:spPr/>
    </dgm:pt>
    <dgm:pt modelId="{DE2FFBA3-7223-4E3F-8FC0-499709F9B5E7}" type="pres">
      <dgm:prSet presAssocID="{3D944BC8-15FF-4D26-ADA4-789310D3CC30}" presName="node" presStyleLbl="node1" presStyleIdx="1" presStyleCnt="3">
        <dgm:presLayoutVars>
          <dgm:bulletEnabled val="1"/>
        </dgm:presLayoutVars>
      </dgm:prSet>
      <dgm:spPr/>
    </dgm:pt>
    <dgm:pt modelId="{DEEE596D-6007-482F-A1E0-88490B569D1D}" type="pres">
      <dgm:prSet presAssocID="{B6426F8D-E882-4F17-B45D-B79CAE22E72D}" presName="sibTrans" presStyleCnt="0"/>
      <dgm:spPr/>
    </dgm:pt>
    <dgm:pt modelId="{4271505F-BE80-4F3B-8FF8-ED0807DC46BA}" type="pres">
      <dgm:prSet presAssocID="{6A633BDA-7FB0-4D51-993B-E4E9EC4C47D8}" presName="node" presStyleLbl="node1" presStyleIdx="2" presStyleCnt="3">
        <dgm:presLayoutVars>
          <dgm:bulletEnabled val="1"/>
        </dgm:presLayoutVars>
      </dgm:prSet>
      <dgm:spPr/>
    </dgm:pt>
  </dgm:ptLst>
  <dgm:cxnLst>
    <dgm:cxn modelId="{99B44135-A86A-4A67-B5CD-7AAB06C367DA}" srcId="{87F0DA28-4728-4F5A-9107-96CE5365B509}" destId="{6A633BDA-7FB0-4D51-993B-E4E9EC4C47D8}" srcOrd="2" destOrd="0" parTransId="{442AC041-4253-458F-BB7C-C986E02768AB}" sibTransId="{A89FA8AD-EA9E-4E0E-82B0-910DA5663B1B}"/>
    <dgm:cxn modelId="{D01E3F39-6ACE-421E-A322-3444E96B95DD}" type="presOf" srcId="{01C46814-A29B-4B29-8414-06635DC40897}" destId="{19A43C6D-F989-4C5D-861E-C690513145E3}" srcOrd="0" destOrd="0" presId="urn:microsoft.com/office/officeart/2005/8/layout/default"/>
    <dgm:cxn modelId="{134FEA94-5ACD-44EF-855C-2267D0A636D4}" srcId="{87F0DA28-4728-4F5A-9107-96CE5365B509}" destId="{3D944BC8-15FF-4D26-ADA4-789310D3CC30}" srcOrd="1" destOrd="0" parTransId="{DC1D5C1B-62FD-4121-B1D7-805B376B8046}" sibTransId="{B6426F8D-E882-4F17-B45D-B79CAE22E72D}"/>
    <dgm:cxn modelId="{A6E8AE9E-2DAF-4CBF-AD20-942E31E1F361}" type="presOf" srcId="{6A633BDA-7FB0-4D51-993B-E4E9EC4C47D8}" destId="{4271505F-BE80-4F3B-8FF8-ED0807DC46BA}" srcOrd="0" destOrd="0" presId="urn:microsoft.com/office/officeart/2005/8/layout/default"/>
    <dgm:cxn modelId="{F61103B5-E53C-47B5-8FB3-0A7A60EC13DD}" type="presOf" srcId="{3D944BC8-15FF-4D26-ADA4-789310D3CC30}" destId="{DE2FFBA3-7223-4E3F-8FC0-499709F9B5E7}"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2CFBEAF8-3717-4F99-A2DD-D0EAF0977856}" srcId="{87F0DA28-4728-4F5A-9107-96CE5365B509}" destId="{01C46814-A29B-4B29-8414-06635DC40897}" srcOrd="0" destOrd="0" parTransId="{D3092FCF-3F46-47BF-908C-162FE7E4585E}" sibTransId="{3C8C4F06-4C70-49E8-8F7B-4F8A872E1473}"/>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924F51A1-32AB-48E3-9C3D-193B1C4EF920}" type="presParOf" srcId="{475BBAF3-48E0-4B79-9016-18D3BE652329}" destId="{DE2FFBA3-7223-4E3F-8FC0-499709F9B5E7}" srcOrd="2" destOrd="0" presId="urn:microsoft.com/office/officeart/2005/8/layout/default"/>
    <dgm:cxn modelId="{C2A81DBA-9CB4-427B-B001-4AD598B8EA69}" type="presParOf" srcId="{475BBAF3-48E0-4B79-9016-18D3BE652329}" destId="{DEEE596D-6007-482F-A1E0-88490B569D1D}" srcOrd="3" destOrd="0" presId="urn:microsoft.com/office/officeart/2005/8/layout/default"/>
    <dgm:cxn modelId="{B1B14B63-E701-40D1-AB12-DDF7CF9FBF7B}" type="presParOf" srcId="{475BBAF3-48E0-4B79-9016-18D3BE652329}" destId="{4271505F-BE80-4F3B-8FF8-ED0807DC46B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3D4E8577-0CEA-4F6E-A762-1BB3B0DDD8A4}">
      <dgm:prSet phldrT="[Text]"/>
      <dgm:spPr/>
      <dgm:t>
        <a:bodyPr/>
        <a:lstStyle/>
        <a:p>
          <a:pPr algn="l" rtl="0"/>
          <a:r>
            <a:rPr lang="en-GB" dirty="0">
              <a:effectLst>
                <a:outerShdw blurRad="38100" dist="38100" dir="2700000" algn="tl">
                  <a:srgbClr val="000000">
                    <a:alpha val="43137"/>
                  </a:srgbClr>
                </a:outerShdw>
              </a:effectLst>
            </a:rPr>
            <a:t>Warum brauchen wir Virtual Reality? Brauchen wir sie? </a:t>
          </a:r>
          <a:endParaRPr lang="en-ZA" dirty="0">
            <a:effectLst>
              <a:outerShdw blurRad="38100" dist="38100" dir="2700000" algn="tl">
                <a:srgbClr val="000000">
                  <a:alpha val="43137"/>
                </a:srgbClr>
              </a:outerShdw>
            </a:effectLst>
          </a:endParaRPr>
        </a:p>
      </dgm:t>
    </dgm:pt>
    <dgm:pt modelId="{F061EED8-6C58-4F9A-AD3F-8D3CAA7261BE}" type="parTrans" cxnId="{A7C72B71-8B85-4739-8020-A09ACB1D760C}">
      <dgm:prSet/>
      <dgm:spPr/>
      <dgm:t>
        <a:bodyPr/>
        <a:lstStyle/>
        <a:p>
          <a:endParaRPr lang="en-ZA"/>
        </a:p>
      </dgm:t>
    </dgm:pt>
    <dgm:pt modelId="{66F00F28-F995-42F9-A188-31B0250DA6FE}" type="sibTrans" cxnId="{A7C72B71-8B85-4739-8020-A09ACB1D760C}">
      <dgm:prSet/>
      <dgm:spPr/>
      <dgm:t>
        <a:bodyPr/>
        <a:lstStyle/>
        <a:p>
          <a:endParaRPr lang="en-ZA"/>
        </a:p>
      </dgm:t>
    </dgm:pt>
    <dgm:pt modelId="{E4DB855F-0FCC-4165-8F8D-20B410287441}">
      <dgm:prSet/>
      <dgm:spPr/>
      <dgm:t>
        <a:bodyPr/>
        <a:lstStyle/>
        <a:p>
          <a:pPr algn="l" rtl="0"/>
          <a:r>
            <a:rPr lang="en-GB" dirty="0" err="1">
              <a:effectLst>
                <a:outerShdw blurRad="38100" dist="38100" dir="2700000" algn="tl">
                  <a:srgbClr val="000000">
                    <a:alpha val="43137"/>
                  </a:srgbClr>
                </a:outerShdw>
              </a:effectLst>
            </a:rPr>
            <a:t>Welchen</a:t>
          </a:r>
          <a:r>
            <a:rPr lang="en-GB" dirty="0">
              <a:effectLst>
                <a:outerShdw blurRad="38100" dist="38100" dir="2700000" algn="tl">
                  <a:srgbClr val="000000">
                    <a:alpha val="43137"/>
                  </a:srgbClr>
                </a:outerShdw>
              </a:effectLst>
            </a:rPr>
            <a:t> Zweck und welche Funktion wird sie erfüllen?</a:t>
          </a:r>
          <a:r>
            <a:rPr lang="en-GB" dirty="0">
              <a:effectLst>
                <a:outerShdw blurRad="38100" dist="38100" dir="2700000" algn="tl">
                  <a:srgbClr val="000000">
                    <a:alpha val="43137"/>
                  </a:srgbClr>
                </a:outerShdw>
              </a:effectLst>
              <a:latin typeface="Calibri Light" panose="020F0302020204030204"/>
            </a:rPr>
            <a:t> </a:t>
          </a:r>
          <a:endParaRPr lang="en-ZA" dirty="0">
            <a:effectLst>
              <a:outerShdw blurRad="38100" dist="38100" dir="2700000" algn="tl">
                <a:srgbClr val="000000">
                  <a:alpha val="43137"/>
                </a:srgbClr>
              </a:outerShdw>
            </a:effectLst>
          </a:endParaRPr>
        </a:p>
      </dgm:t>
    </dgm:pt>
    <dgm:pt modelId="{379C6C44-E71E-413D-B824-97041F23CCA9}" type="parTrans" cxnId="{6C99E182-0261-4564-A5B9-1812EEE0F8CA}">
      <dgm:prSet/>
      <dgm:spPr/>
      <dgm:t>
        <a:bodyPr/>
        <a:lstStyle/>
        <a:p>
          <a:endParaRPr lang="en-ZA"/>
        </a:p>
      </dgm:t>
    </dgm:pt>
    <dgm:pt modelId="{90644B11-8F3F-4090-8A87-43CE9FBC4315}" type="sibTrans" cxnId="{6C99E182-0261-4564-A5B9-1812EEE0F8CA}">
      <dgm:prSet/>
      <dgm:spPr/>
      <dgm:t>
        <a:bodyPr/>
        <a:lstStyle/>
        <a:p>
          <a:endParaRPr lang="en-ZA"/>
        </a:p>
      </dgm:t>
    </dgm:pt>
    <dgm:pt modelId="{5A2D7D95-8061-461A-87A2-165B11ACB049}">
      <dgm:prSet/>
      <dgm:spPr/>
      <dgm:t>
        <a:bodyPr/>
        <a:lstStyle/>
        <a:p>
          <a:pPr algn="l"/>
          <a:r>
            <a:rPr lang="en-GB" dirty="0">
              <a:effectLst>
                <a:outerShdw blurRad="38100" dist="38100" dir="2700000" algn="tl">
                  <a:srgbClr val="000000">
                    <a:alpha val="43137"/>
                  </a:srgbClr>
                </a:outerShdw>
              </a:effectLst>
            </a:rPr>
            <a:t>Wie </a:t>
          </a:r>
          <a:r>
            <a:rPr lang="en-GB" dirty="0" err="1">
              <a:effectLst>
                <a:outerShdw blurRad="38100" dist="38100" dir="2700000" algn="tl">
                  <a:srgbClr val="000000">
                    <a:alpha val="43137"/>
                  </a:srgbClr>
                </a:outerShdw>
              </a:effectLst>
            </a:rPr>
            <a:t>soll</a:t>
          </a:r>
          <a:r>
            <a:rPr lang="en-GB" dirty="0">
              <a:effectLst>
                <a:outerShdw blurRad="38100" dist="38100" dir="2700000" algn="tl">
                  <a:srgbClr val="000000">
                    <a:alpha val="43137"/>
                  </a:srgbClr>
                </a:outerShdw>
              </a:effectLst>
            </a:rPr>
            <a:t> die Technologie </a:t>
          </a:r>
          <a:r>
            <a:rPr lang="en-GB" dirty="0" err="1">
              <a:effectLst>
                <a:outerShdw blurRad="38100" dist="38100" dir="2700000" algn="tl">
                  <a:srgbClr val="000000">
                    <a:alpha val="43137"/>
                  </a:srgbClr>
                </a:outerShdw>
              </a:effectLst>
            </a:rPr>
            <a:t>genutzt</a:t>
          </a:r>
          <a:r>
            <a:rPr lang="en-GB" dirty="0">
              <a:effectLst>
                <a:outerShdw blurRad="38100" dist="38100" dir="2700000" algn="tl">
                  <a:srgbClr val="000000">
                    <a:alpha val="43137"/>
                  </a:srgbClr>
                </a:outerShdw>
              </a:effectLst>
            </a:rPr>
            <a:t> und </a:t>
          </a:r>
          <a:r>
            <a:rPr lang="en-GB" dirty="0" err="1">
              <a:effectLst>
                <a:outerShdw blurRad="38100" dist="38100" dir="2700000" algn="tl">
                  <a:srgbClr val="000000">
                    <a:alpha val="43137"/>
                  </a:srgbClr>
                </a:outerShdw>
              </a:effectLst>
            </a:rPr>
            <a:t>verwaltet</a:t>
          </a:r>
          <a:r>
            <a:rPr lang="en-GB" dirty="0">
              <a:effectLst>
                <a:outerShdw blurRad="38100" dist="38100" dir="2700000" algn="tl">
                  <a:srgbClr val="000000">
                    <a:alpha val="43137"/>
                  </a:srgbClr>
                </a:outerShdw>
              </a:effectLst>
            </a:rPr>
            <a:t> </a:t>
          </a:r>
          <a:r>
            <a:rPr lang="en-GB" dirty="0" err="1">
              <a:effectLst>
                <a:outerShdw blurRad="38100" dist="38100" dir="2700000" algn="tl">
                  <a:srgbClr val="000000">
                    <a:alpha val="43137"/>
                  </a:srgbClr>
                </a:outerShdw>
              </a:effectLst>
            </a:rPr>
            <a:t>werden</a:t>
          </a:r>
          <a:r>
            <a:rPr lang="en-GB" dirty="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dgm:t>
    </dgm:pt>
    <dgm:pt modelId="{9C3C5549-0DFD-403E-9B77-4D9D04492652}" type="parTrans" cxnId="{10BA5250-05EF-47D4-844B-C6B7B76DCC7C}">
      <dgm:prSet/>
      <dgm:spPr/>
      <dgm:t>
        <a:bodyPr/>
        <a:lstStyle/>
        <a:p>
          <a:endParaRPr lang="en-ZA"/>
        </a:p>
      </dgm:t>
    </dgm:pt>
    <dgm:pt modelId="{C15DB14C-C8C8-4A7A-874B-376451246381}" type="sibTrans" cxnId="{10BA5250-05EF-47D4-844B-C6B7B76DCC7C}">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pt>
    <dgm:pt modelId="{C191D585-F948-4F26-A7F5-EF1041DD9F3C}" type="pres">
      <dgm:prSet presAssocID="{3D4E8577-0CEA-4F6E-A762-1BB3B0DDD8A4}" presName="node" presStyleLbl="node1" presStyleIdx="0" presStyleCnt="3">
        <dgm:presLayoutVars>
          <dgm:bulletEnabled val="1"/>
        </dgm:presLayoutVars>
      </dgm:prSet>
      <dgm:spPr/>
    </dgm:pt>
    <dgm:pt modelId="{183543D3-D797-4297-BF8E-B45EFFE01657}" type="pres">
      <dgm:prSet presAssocID="{66F00F28-F995-42F9-A188-31B0250DA6FE}" presName="sibTrans" presStyleCnt="0"/>
      <dgm:spPr/>
    </dgm:pt>
    <dgm:pt modelId="{6B45D7C2-D064-461B-84CE-26CA5D7E1296}" type="pres">
      <dgm:prSet presAssocID="{E4DB855F-0FCC-4165-8F8D-20B410287441}" presName="node" presStyleLbl="node1" presStyleIdx="1" presStyleCnt="3">
        <dgm:presLayoutVars>
          <dgm:bulletEnabled val="1"/>
        </dgm:presLayoutVars>
      </dgm:prSet>
      <dgm:spPr/>
    </dgm:pt>
    <dgm:pt modelId="{CCB228D9-4F3F-4E35-BE24-1FB2897E14EB}" type="pres">
      <dgm:prSet presAssocID="{90644B11-8F3F-4090-8A87-43CE9FBC4315}" presName="sibTrans" presStyleCnt="0"/>
      <dgm:spPr/>
    </dgm:pt>
    <dgm:pt modelId="{C987D7B3-37BF-49AB-8829-06F6CB99D61F}" type="pres">
      <dgm:prSet presAssocID="{5A2D7D95-8061-461A-87A2-165B11ACB049}" presName="node" presStyleLbl="node1" presStyleIdx="2" presStyleCnt="3">
        <dgm:presLayoutVars>
          <dgm:bulletEnabled val="1"/>
        </dgm:presLayoutVars>
      </dgm:prSet>
      <dgm:spPr/>
    </dgm:pt>
  </dgm:ptLst>
  <dgm:cxnLst>
    <dgm:cxn modelId="{9DA6B426-58D3-48AB-A5CA-A2DCE43A6A7F}" type="presOf" srcId="{5A2D7D95-8061-461A-87A2-165B11ACB049}" destId="{C987D7B3-37BF-49AB-8829-06F6CB99D61F}" srcOrd="0" destOrd="0" presId="urn:microsoft.com/office/officeart/2005/8/layout/default"/>
    <dgm:cxn modelId="{10BA5250-05EF-47D4-844B-C6B7B76DCC7C}" srcId="{AF06D97F-2BCA-4E45-9797-1E7ACD4FFDDE}" destId="{5A2D7D95-8061-461A-87A2-165B11ACB049}" srcOrd="2" destOrd="0" parTransId="{9C3C5549-0DFD-403E-9B77-4D9D04492652}" sibTransId="{C15DB14C-C8C8-4A7A-874B-376451246381}"/>
    <dgm:cxn modelId="{A7C72B71-8B85-4739-8020-A09ACB1D760C}" srcId="{AF06D97F-2BCA-4E45-9797-1E7ACD4FFDDE}" destId="{3D4E8577-0CEA-4F6E-A762-1BB3B0DDD8A4}" srcOrd="0" destOrd="0" parTransId="{F061EED8-6C58-4F9A-AD3F-8D3CAA7261BE}" sibTransId="{66F00F28-F995-42F9-A188-31B0250DA6FE}"/>
    <dgm:cxn modelId="{6C99E182-0261-4564-A5B9-1812EEE0F8CA}" srcId="{AF06D97F-2BCA-4E45-9797-1E7ACD4FFDDE}" destId="{E4DB855F-0FCC-4165-8F8D-20B410287441}" srcOrd="1" destOrd="0" parTransId="{379C6C44-E71E-413D-B824-97041F23CCA9}" sibTransId="{90644B11-8F3F-4090-8A87-43CE9FBC4315}"/>
    <dgm:cxn modelId="{2A5377B3-0638-4948-8AC5-180D0529CB68}" type="presOf" srcId="{AF06D97F-2BCA-4E45-9797-1E7ACD4FFDDE}" destId="{6D77BC6D-2266-4447-A40D-B45DA44284FD}" srcOrd="0" destOrd="0" presId="urn:microsoft.com/office/officeart/2005/8/layout/default"/>
    <dgm:cxn modelId="{7F86D3B3-D039-4233-9CA6-B81B5FC50CF9}" type="presOf" srcId="{3D4E8577-0CEA-4F6E-A762-1BB3B0DDD8A4}" destId="{C191D585-F948-4F26-A7F5-EF1041DD9F3C}" srcOrd="0" destOrd="0" presId="urn:microsoft.com/office/officeart/2005/8/layout/default"/>
    <dgm:cxn modelId="{08FCBCB8-DCE6-4EA6-8511-2890C5001E44}" type="presOf" srcId="{E4DB855F-0FCC-4165-8F8D-20B410287441}" destId="{6B45D7C2-D064-461B-84CE-26CA5D7E1296}" srcOrd="0" destOrd="0" presId="urn:microsoft.com/office/officeart/2005/8/layout/default"/>
    <dgm:cxn modelId="{ED019DCC-25BE-41C4-816C-85F33AFD733E}" type="presParOf" srcId="{6D77BC6D-2266-4447-A40D-B45DA44284FD}" destId="{C191D585-F948-4F26-A7F5-EF1041DD9F3C}" srcOrd="0" destOrd="0" presId="urn:microsoft.com/office/officeart/2005/8/layout/default"/>
    <dgm:cxn modelId="{60C199E2-4B04-451E-823E-DBF09D50A98F}" type="presParOf" srcId="{6D77BC6D-2266-4447-A40D-B45DA44284FD}" destId="{183543D3-D797-4297-BF8E-B45EFFE01657}" srcOrd="1" destOrd="0" presId="urn:microsoft.com/office/officeart/2005/8/layout/default"/>
    <dgm:cxn modelId="{0B32770F-67DC-4FA3-987B-ED1D73769983}" type="presParOf" srcId="{6D77BC6D-2266-4447-A40D-B45DA44284FD}" destId="{6B45D7C2-D064-461B-84CE-26CA5D7E1296}" srcOrd="2" destOrd="0" presId="urn:microsoft.com/office/officeart/2005/8/layout/default"/>
    <dgm:cxn modelId="{CCBF9B92-E3A1-4D46-9947-54D70BC01AD8}" type="presParOf" srcId="{6D77BC6D-2266-4447-A40D-B45DA44284FD}" destId="{CCB228D9-4F3F-4E35-BE24-1FB2897E14EB}" srcOrd="3" destOrd="0" presId="urn:microsoft.com/office/officeart/2005/8/layout/default"/>
    <dgm:cxn modelId="{3BE412F2-845B-4689-95AA-81E5E845D0A4}" type="presParOf" srcId="{6D77BC6D-2266-4447-A40D-B45DA44284FD}" destId="{C987D7B3-37BF-49AB-8829-06F6CB99D61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93E7CECB-240D-4275-8563-E9218DE01599}">
      <dgm:prSet/>
      <dgm:spPr/>
      <dgm:t>
        <a:bodyPr/>
        <a:lstStyle/>
        <a:p>
          <a:pPr algn="l" rtl="0"/>
          <a:r>
            <a:rPr lang="en-GB" dirty="0">
              <a:effectLst>
                <a:outerShdw blurRad="38100" dist="38100" dir="2700000" algn="tl">
                  <a:srgbClr val="000000">
                    <a:alpha val="43137"/>
                  </a:srgbClr>
                </a:outerShdw>
              </a:effectLst>
            </a:rPr>
            <a:t>Wie werden diese Geräte in unsere bestehenden ICT-Ressourcen passen und zu welchen Kosten?</a:t>
          </a:r>
          <a:endParaRPr lang="en-ZA" dirty="0">
            <a:effectLst>
              <a:outerShdw blurRad="38100" dist="38100" dir="2700000" algn="tl">
                <a:srgbClr val="000000">
                  <a:alpha val="43137"/>
                </a:srgbClr>
              </a:outerShdw>
            </a:effectLst>
          </a:endParaRPr>
        </a:p>
      </dgm:t>
    </dgm:pt>
    <dgm:pt modelId="{1960E6AC-8F51-4BA6-8EB5-66DD10D58F86}" type="parTrans" cxnId="{4096C426-3A2B-43F1-8A7E-5E4A5B2644EA}">
      <dgm:prSet/>
      <dgm:spPr/>
      <dgm:t>
        <a:bodyPr/>
        <a:lstStyle/>
        <a:p>
          <a:endParaRPr lang="en-ZA"/>
        </a:p>
      </dgm:t>
    </dgm:pt>
    <dgm:pt modelId="{E92999CA-7EBF-49F3-BBBB-A104AD8DA11A}" type="sibTrans" cxnId="{4096C426-3A2B-43F1-8A7E-5E4A5B2644EA}">
      <dgm:prSet/>
      <dgm:spPr/>
      <dgm:t>
        <a:bodyPr/>
        <a:lstStyle/>
        <a:p>
          <a:endParaRPr lang="en-ZA"/>
        </a:p>
      </dgm:t>
    </dgm:pt>
    <dgm:pt modelId="{F621ED9D-EBE8-49D4-B94A-47AEB79C7A04}">
      <dgm:prSet/>
      <dgm:spPr/>
      <dgm:t>
        <a:bodyPr/>
        <a:lstStyle/>
        <a:p>
          <a:pPr algn="l" rtl="0"/>
          <a:r>
            <a:rPr lang="en-GB" dirty="0">
              <a:effectLst>
                <a:outerShdw blurRad="38100" dist="38100" dir="2700000" algn="tl">
                  <a:srgbClr val="000000">
                    <a:alpha val="43137"/>
                  </a:srgbClr>
                </a:outerShdw>
              </a:effectLst>
            </a:rPr>
            <a:t>Wie </a:t>
          </a:r>
          <a:r>
            <a:rPr lang="en-GB" dirty="0" err="1">
              <a:effectLst>
                <a:outerShdw blurRad="38100" dist="38100" dir="2700000" algn="tl">
                  <a:srgbClr val="000000">
                    <a:alpha val="43137"/>
                  </a:srgbClr>
                </a:outerShdw>
              </a:effectLst>
            </a:rPr>
            <a:t>werden</a:t>
          </a:r>
          <a:r>
            <a:rPr lang="en-GB" dirty="0">
              <a:effectLst>
                <a:outerShdw blurRad="38100" dist="38100" dir="2700000" algn="tl">
                  <a:srgbClr val="000000">
                    <a:alpha val="43137"/>
                  </a:srgbClr>
                </a:outerShdw>
              </a:effectLst>
            </a:rPr>
            <a:t> </a:t>
          </a:r>
          <a:r>
            <a:rPr lang="en-GB" dirty="0" err="1">
              <a:effectLst>
                <a:outerShdw blurRad="38100" dist="38100" dir="2700000" algn="tl">
                  <a:srgbClr val="000000">
                    <a:alpha val="43137"/>
                  </a:srgbClr>
                </a:outerShdw>
              </a:effectLst>
            </a:rPr>
            <a:t>wir</a:t>
          </a:r>
          <a:r>
            <a:rPr lang="en-GB" dirty="0">
              <a:effectLst>
                <a:outerShdw blurRad="38100" dist="38100" dir="2700000" algn="tl">
                  <a:srgbClr val="000000">
                    <a:alpha val="43137"/>
                  </a:srgbClr>
                </a:outerShdw>
              </a:effectLst>
            </a:rPr>
            <a:t> unsere Mitarbeiter für die Nutzung von VR schulen?</a:t>
          </a:r>
          <a:r>
            <a:rPr lang="en-GB" dirty="0">
              <a:effectLst>
                <a:outerShdw blurRad="38100" dist="38100" dir="2700000" algn="tl">
                  <a:srgbClr val="000000">
                    <a:alpha val="43137"/>
                  </a:srgbClr>
                </a:outerShdw>
              </a:effectLst>
              <a:latin typeface="Calibri Light" panose="020F0302020204030204"/>
            </a:rPr>
            <a:t> </a:t>
          </a:r>
          <a:endParaRPr lang="en-ZA" dirty="0">
            <a:effectLst>
              <a:outerShdw blurRad="38100" dist="38100" dir="2700000" algn="tl">
                <a:srgbClr val="000000">
                  <a:alpha val="43137"/>
                </a:srgbClr>
              </a:outerShdw>
            </a:effectLst>
          </a:endParaRPr>
        </a:p>
      </dgm:t>
    </dgm:pt>
    <dgm:pt modelId="{BE8582F3-AA07-4298-825B-7026F5AED068}" type="parTrans" cxnId="{5193604A-6084-4E3F-BCA0-3D338FA20399}">
      <dgm:prSet/>
      <dgm:spPr/>
      <dgm:t>
        <a:bodyPr/>
        <a:lstStyle/>
        <a:p>
          <a:endParaRPr lang="en-ZA"/>
        </a:p>
      </dgm:t>
    </dgm:pt>
    <dgm:pt modelId="{5EED2F00-9DDC-479E-B2F3-380F46BFD9B9}" type="sibTrans" cxnId="{5193604A-6084-4E3F-BCA0-3D338FA20399}">
      <dgm:prSet/>
      <dgm:spPr/>
      <dgm:t>
        <a:bodyPr/>
        <a:lstStyle/>
        <a:p>
          <a:endParaRPr lang="en-ZA"/>
        </a:p>
      </dgm:t>
    </dgm:pt>
    <dgm:pt modelId="{18320FA3-A1FF-4FC8-B6DA-B043FFFAD6F0}">
      <dgm:prSet/>
      <dgm:spPr/>
      <dgm:t>
        <a:bodyPr/>
        <a:lstStyle/>
        <a:p>
          <a:pPr algn="l"/>
          <a:r>
            <a:rPr lang="en-GB" dirty="0">
              <a:effectLst>
                <a:outerShdw blurRad="38100" dist="38100" dir="2700000" algn="tl">
                  <a:srgbClr val="000000">
                    <a:alpha val="43137"/>
                  </a:srgbClr>
                </a:outerShdw>
              </a:effectLst>
            </a:rPr>
            <a:t>Wie </a:t>
          </a:r>
          <a:r>
            <a:rPr lang="en-GB" dirty="0" err="1">
              <a:effectLst>
                <a:outerShdw blurRad="38100" dist="38100" dir="2700000" algn="tl">
                  <a:srgbClr val="000000">
                    <a:alpha val="43137"/>
                  </a:srgbClr>
                </a:outerShdw>
              </a:effectLst>
            </a:rPr>
            <a:t>würden</a:t>
          </a:r>
          <a:r>
            <a:rPr lang="en-GB" dirty="0">
              <a:effectLst>
                <a:outerShdw blurRad="38100" dist="38100" dir="2700000" algn="tl">
                  <a:srgbClr val="000000">
                    <a:alpha val="43137"/>
                  </a:srgbClr>
                </a:outerShdw>
              </a:effectLst>
            </a:rPr>
            <a:t> </a:t>
          </a:r>
          <a:r>
            <a:rPr lang="en-GB" dirty="0" err="1">
              <a:effectLst>
                <a:outerShdw blurRad="38100" dist="38100" dir="2700000" algn="tl">
                  <a:srgbClr val="000000">
                    <a:alpha val="43137"/>
                  </a:srgbClr>
                </a:outerShdw>
              </a:effectLst>
            </a:rPr>
            <a:t>wir</a:t>
          </a:r>
          <a:r>
            <a:rPr lang="en-GB" dirty="0">
              <a:effectLst>
                <a:outerShdw blurRad="38100" dist="38100" dir="2700000" algn="tl">
                  <a:srgbClr val="000000">
                    <a:alpha val="43137"/>
                  </a:srgbClr>
                </a:outerShdw>
              </a:effectLst>
            </a:rPr>
            <a:t> die verbesserten Ergebnisse messen?</a:t>
          </a:r>
          <a:endParaRPr lang="en-ZA" dirty="0">
            <a:effectLst>
              <a:outerShdw blurRad="38100" dist="38100" dir="2700000" algn="tl">
                <a:srgbClr val="000000">
                  <a:alpha val="43137"/>
                </a:srgbClr>
              </a:outerShdw>
            </a:effectLst>
          </a:endParaRPr>
        </a:p>
      </dgm:t>
    </dgm:pt>
    <dgm:pt modelId="{8A32152D-29B0-4FA1-B999-1F04D31C926A}" type="parTrans" cxnId="{AB71137B-7D05-42BD-B10D-21C84424BC21}">
      <dgm:prSet/>
      <dgm:spPr/>
      <dgm:t>
        <a:bodyPr/>
        <a:lstStyle/>
        <a:p>
          <a:endParaRPr lang="en-ZA"/>
        </a:p>
      </dgm:t>
    </dgm:pt>
    <dgm:pt modelId="{08EB1F28-EE94-47DD-BB4C-D936635E5F9B}" type="sibTrans" cxnId="{AB71137B-7D05-42BD-B10D-21C84424BC21}">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pt>
    <dgm:pt modelId="{2DC94318-DD2B-4993-8CD1-90ADFDF42CF1}" type="pres">
      <dgm:prSet presAssocID="{93E7CECB-240D-4275-8563-E9218DE01599}" presName="node" presStyleLbl="node1" presStyleIdx="0" presStyleCnt="3">
        <dgm:presLayoutVars>
          <dgm:bulletEnabled val="1"/>
        </dgm:presLayoutVars>
      </dgm:prSet>
      <dgm:spPr/>
    </dgm:pt>
    <dgm:pt modelId="{F804D61E-DD20-4DDC-8AFD-2E251C54A1D3}" type="pres">
      <dgm:prSet presAssocID="{E92999CA-7EBF-49F3-BBBB-A104AD8DA11A}" presName="sibTrans" presStyleCnt="0"/>
      <dgm:spPr/>
    </dgm:pt>
    <dgm:pt modelId="{0727BFD0-C6BF-4182-9525-47651B4129C5}" type="pres">
      <dgm:prSet presAssocID="{F621ED9D-EBE8-49D4-B94A-47AEB79C7A04}" presName="node" presStyleLbl="node1" presStyleIdx="1" presStyleCnt="3">
        <dgm:presLayoutVars>
          <dgm:bulletEnabled val="1"/>
        </dgm:presLayoutVars>
      </dgm:prSet>
      <dgm:spPr/>
    </dgm:pt>
    <dgm:pt modelId="{B7CC9B72-AFE8-40D9-82F2-FFA7C45ADBA3}" type="pres">
      <dgm:prSet presAssocID="{5EED2F00-9DDC-479E-B2F3-380F46BFD9B9}" presName="sibTrans" presStyleCnt="0"/>
      <dgm:spPr/>
    </dgm:pt>
    <dgm:pt modelId="{90828DDD-7E0D-4499-B411-012A56AC74C3}" type="pres">
      <dgm:prSet presAssocID="{18320FA3-A1FF-4FC8-B6DA-B043FFFAD6F0}" presName="node" presStyleLbl="node1" presStyleIdx="2" presStyleCnt="3">
        <dgm:presLayoutVars>
          <dgm:bulletEnabled val="1"/>
        </dgm:presLayoutVars>
      </dgm:prSet>
      <dgm:spPr/>
    </dgm:pt>
  </dgm:ptLst>
  <dgm:cxnLst>
    <dgm:cxn modelId="{4096C426-3A2B-43F1-8A7E-5E4A5B2644EA}" srcId="{AF06D97F-2BCA-4E45-9797-1E7ACD4FFDDE}" destId="{93E7CECB-240D-4275-8563-E9218DE01599}" srcOrd="0" destOrd="0" parTransId="{1960E6AC-8F51-4BA6-8EB5-66DD10D58F86}" sibTransId="{E92999CA-7EBF-49F3-BBBB-A104AD8DA11A}"/>
    <dgm:cxn modelId="{C1AAD12D-F40E-4341-9823-193992D60056}" type="presOf" srcId="{93E7CECB-240D-4275-8563-E9218DE01599}" destId="{2DC94318-DD2B-4993-8CD1-90ADFDF42CF1}" srcOrd="0" destOrd="0" presId="urn:microsoft.com/office/officeart/2005/8/layout/default"/>
    <dgm:cxn modelId="{5193604A-6084-4E3F-BCA0-3D338FA20399}" srcId="{AF06D97F-2BCA-4E45-9797-1E7ACD4FFDDE}" destId="{F621ED9D-EBE8-49D4-B94A-47AEB79C7A04}" srcOrd="1" destOrd="0" parTransId="{BE8582F3-AA07-4298-825B-7026F5AED068}" sibTransId="{5EED2F00-9DDC-479E-B2F3-380F46BFD9B9}"/>
    <dgm:cxn modelId="{AB71137B-7D05-42BD-B10D-21C84424BC21}" srcId="{AF06D97F-2BCA-4E45-9797-1E7ACD4FFDDE}" destId="{18320FA3-A1FF-4FC8-B6DA-B043FFFAD6F0}" srcOrd="2" destOrd="0" parTransId="{8A32152D-29B0-4FA1-B999-1F04D31C926A}" sibTransId="{08EB1F28-EE94-47DD-BB4C-D936635E5F9B}"/>
    <dgm:cxn modelId="{62942B81-4506-411C-A233-61D2437AE632}" type="presOf" srcId="{F621ED9D-EBE8-49D4-B94A-47AEB79C7A04}" destId="{0727BFD0-C6BF-4182-9525-47651B4129C5}" srcOrd="0" destOrd="0" presId="urn:microsoft.com/office/officeart/2005/8/layout/default"/>
    <dgm:cxn modelId="{DBF870AD-895B-4D5C-8898-694E6DDD59B3}" type="presOf" srcId="{18320FA3-A1FF-4FC8-B6DA-B043FFFAD6F0}" destId="{90828DDD-7E0D-4499-B411-012A56AC74C3}" srcOrd="0" destOrd="0" presId="urn:microsoft.com/office/officeart/2005/8/layout/default"/>
    <dgm:cxn modelId="{2A5377B3-0638-4948-8AC5-180D0529CB68}" type="presOf" srcId="{AF06D97F-2BCA-4E45-9797-1E7ACD4FFDDE}" destId="{6D77BC6D-2266-4447-A40D-B45DA44284FD}" srcOrd="0" destOrd="0" presId="urn:microsoft.com/office/officeart/2005/8/layout/default"/>
    <dgm:cxn modelId="{F81BB5DA-2CC5-42A9-AED9-8D8D02C35ADD}" type="presParOf" srcId="{6D77BC6D-2266-4447-A40D-B45DA44284FD}" destId="{2DC94318-DD2B-4993-8CD1-90ADFDF42CF1}" srcOrd="0" destOrd="0" presId="urn:microsoft.com/office/officeart/2005/8/layout/default"/>
    <dgm:cxn modelId="{728A8C56-E33B-43CB-AF32-31B3125512A9}" type="presParOf" srcId="{6D77BC6D-2266-4447-A40D-B45DA44284FD}" destId="{F804D61E-DD20-4DDC-8AFD-2E251C54A1D3}" srcOrd="1" destOrd="0" presId="urn:microsoft.com/office/officeart/2005/8/layout/default"/>
    <dgm:cxn modelId="{BF120D94-847D-487C-B7B7-405BFEE0EC75}" type="presParOf" srcId="{6D77BC6D-2266-4447-A40D-B45DA44284FD}" destId="{0727BFD0-C6BF-4182-9525-47651B4129C5}" srcOrd="2" destOrd="0" presId="urn:microsoft.com/office/officeart/2005/8/layout/default"/>
    <dgm:cxn modelId="{5C5BC821-B5B1-4E24-81E3-065BFD2CB83A}" type="presParOf" srcId="{6D77BC6D-2266-4447-A40D-B45DA44284FD}" destId="{B7CC9B72-AFE8-40D9-82F2-FFA7C45ADBA3}" srcOrd="3" destOrd="0" presId="urn:microsoft.com/office/officeart/2005/8/layout/default"/>
    <dgm:cxn modelId="{59A31F3C-8316-44F1-BBD1-85E6E0F325B2}" type="presParOf" srcId="{6D77BC6D-2266-4447-A40D-B45DA44284FD}" destId="{90828DDD-7E0D-4499-B411-012A56AC74C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317E6-5EA4-405E-90D9-D4396C95CEA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ZA"/>
        </a:p>
      </dgm:t>
    </dgm:pt>
    <dgm:pt modelId="{94A0770F-743B-4C1E-BC54-3BA3EFD3FBFB}">
      <dgm:prSet phldrT="[Text]" custT="1"/>
      <dgm:spPr/>
      <dgm:t>
        <a:bodyPr/>
        <a:lstStyle/>
        <a:p>
          <a:r>
            <a:rPr lang="de-DE" sz="2400" dirty="0">
              <a:solidFill>
                <a:schemeClr val="bg1"/>
              </a:solidFill>
              <a:effectLst>
                <a:outerShdw blurRad="38100" dist="38100" dir="2700000" algn="tl">
                  <a:srgbClr val="000000">
                    <a:alpha val="43137"/>
                  </a:srgbClr>
                </a:outerShdw>
              </a:effectLst>
            </a:rPr>
            <a:t>Management der Kundenbeziehungen</a:t>
          </a:r>
          <a:endParaRPr lang="en-ZA" sz="2400" dirty="0">
            <a:solidFill>
              <a:schemeClr val="bg1"/>
            </a:solidFill>
            <a:effectLst>
              <a:outerShdw blurRad="38100" dist="38100" dir="2700000" algn="tl">
                <a:srgbClr val="000000">
                  <a:alpha val="43137"/>
                </a:srgbClr>
              </a:outerShdw>
            </a:effectLst>
          </a:endParaRPr>
        </a:p>
      </dgm:t>
    </dgm:pt>
    <dgm:pt modelId="{0F1D8C03-4526-475A-A848-89896FE34D80}" type="parTrans" cxnId="{317CF1D4-7768-48D3-A439-FD00FB8254B8}">
      <dgm:prSet/>
      <dgm:spPr/>
      <dgm:t>
        <a:bodyPr/>
        <a:lstStyle/>
        <a:p>
          <a:endParaRPr lang="en-ZA"/>
        </a:p>
      </dgm:t>
    </dgm:pt>
    <dgm:pt modelId="{05359C02-FDAC-49C4-8754-6E5937F81A0D}" type="sibTrans" cxnId="{317CF1D4-7768-48D3-A439-FD00FB8254B8}">
      <dgm:prSet/>
      <dgm:spPr/>
      <dgm:t>
        <a:bodyPr/>
        <a:lstStyle/>
        <a:p>
          <a:endParaRPr lang="en-ZA"/>
        </a:p>
      </dgm:t>
    </dgm:pt>
    <dgm:pt modelId="{2A910406-DEBA-4833-958D-D3E96AA5F6EF}">
      <dgm:prSet phldrT="[Text]" custT="1"/>
      <dgm:spPr/>
      <dgm:t>
        <a:bodyPr/>
        <a:lstStyle/>
        <a:p>
          <a:pPr rtl="0"/>
          <a:r>
            <a:rPr lang="en-GB" sz="2400" dirty="0" err="1">
              <a:solidFill>
                <a:srgbClr val="000000"/>
              </a:solidFill>
              <a:effectLst/>
            </a:rPr>
            <a:t>Verfolgen</a:t>
          </a:r>
          <a:r>
            <a:rPr lang="en-GB" sz="2400" dirty="0">
              <a:solidFill>
                <a:srgbClr val="000000"/>
              </a:solidFill>
              <a:effectLst/>
            </a:rPr>
            <a:t> Sie das Kundenverhalten während des gesamten Verkaufszyklus, um aktuelle Bedürfnisse zu verstehen und zukünftige Bedürfnisse vorherzusagen.</a:t>
          </a:r>
          <a:endParaRPr lang="en-ZA" sz="2400" dirty="0">
            <a:solidFill>
              <a:srgbClr val="000000"/>
            </a:solidFill>
            <a:effectLst/>
          </a:endParaRPr>
        </a:p>
      </dgm:t>
    </dgm:pt>
    <dgm:pt modelId="{2C68814D-C1B1-4103-B16C-AA3F937FB76E}" type="parTrans" cxnId="{C64D72D1-83D6-4230-9F4F-170D408832A6}">
      <dgm:prSet/>
      <dgm:spPr/>
      <dgm:t>
        <a:bodyPr/>
        <a:lstStyle/>
        <a:p>
          <a:endParaRPr lang="en-ZA"/>
        </a:p>
      </dgm:t>
    </dgm:pt>
    <dgm:pt modelId="{7ED260A4-3C22-417E-9331-F3287C81EACA}" type="sibTrans" cxnId="{C64D72D1-83D6-4230-9F4F-170D408832A6}">
      <dgm:prSet/>
      <dgm:spPr/>
      <dgm:t>
        <a:bodyPr/>
        <a:lstStyle/>
        <a:p>
          <a:endParaRPr lang="en-ZA"/>
        </a:p>
      </dgm:t>
    </dgm:pt>
    <dgm:pt modelId="{DC19865A-3472-49C1-928E-383A8A200A53}">
      <dgm:prSet phldrT="[Text]" custT="1"/>
      <dgm:spPr/>
      <dgm:t>
        <a:bodyPr/>
        <a:lstStyle/>
        <a:p>
          <a:r>
            <a:rPr lang="en-ZA" sz="2400" dirty="0">
              <a:solidFill>
                <a:schemeClr val="bg1"/>
              </a:solidFill>
              <a:effectLst>
                <a:outerShdw blurRad="38100" dist="38100" dir="2700000" algn="tl">
                  <a:srgbClr val="000000">
                    <a:alpha val="43137"/>
                  </a:srgbClr>
                </a:outerShdw>
              </a:effectLst>
            </a:rPr>
            <a:t>Website &amp; Social Analytics</a:t>
          </a:r>
        </a:p>
      </dgm:t>
    </dgm:pt>
    <dgm:pt modelId="{1EC386A4-8E27-412C-81A3-2A23BE14E693}" type="parTrans" cxnId="{BB9BB75E-1987-4634-B3CE-B9D390B3247B}">
      <dgm:prSet/>
      <dgm:spPr/>
      <dgm:t>
        <a:bodyPr/>
        <a:lstStyle/>
        <a:p>
          <a:endParaRPr lang="en-ZA"/>
        </a:p>
      </dgm:t>
    </dgm:pt>
    <dgm:pt modelId="{14725A52-F6D5-4E8D-A990-C51FFB12CD29}" type="sibTrans" cxnId="{BB9BB75E-1987-4634-B3CE-B9D390B3247B}">
      <dgm:prSet/>
      <dgm:spPr/>
      <dgm:t>
        <a:bodyPr/>
        <a:lstStyle/>
        <a:p>
          <a:endParaRPr lang="en-ZA"/>
        </a:p>
      </dgm:t>
    </dgm:pt>
    <dgm:pt modelId="{52DB92BC-66B6-4B43-B994-603C4D275C6A}">
      <dgm:prSet custT="1"/>
      <dgm:spPr/>
      <dgm:t>
        <a:bodyPr/>
        <a:lstStyle/>
        <a:p>
          <a:r>
            <a:rPr lang="en-GB" sz="2400" dirty="0">
              <a:solidFill>
                <a:srgbClr val="000000"/>
              </a:solidFill>
              <a:effectLst/>
            </a:rPr>
            <a:t>Analysieren Sie den Website- und Social-Media-Verkehr und das Nutzerverhalten, um die Effektivität Ihrer digitalen Strategie zu bewerten und Marktkenntnisse zu gewinnen.</a:t>
          </a:r>
          <a:endParaRPr lang="en-ZA" sz="2400" dirty="0">
            <a:solidFill>
              <a:srgbClr val="000000"/>
            </a:solidFill>
            <a:effectLst/>
          </a:endParaRPr>
        </a:p>
      </dgm:t>
    </dgm:pt>
    <dgm:pt modelId="{B1D055EA-3022-40CF-BF26-94EAE89D3C89}" type="parTrans" cxnId="{FBCEB6D2-DC01-4B04-B080-133B30FB805F}">
      <dgm:prSet/>
      <dgm:spPr/>
      <dgm:t>
        <a:bodyPr/>
        <a:lstStyle/>
        <a:p>
          <a:endParaRPr lang="en-ZA"/>
        </a:p>
      </dgm:t>
    </dgm:pt>
    <dgm:pt modelId="{CB1DB64F-61CA-4E48-BB83-F761AD1B2D66}" type="sibTrans" cxnId="{FBCEB6D2-DC01-4B04-B080-133B30FB805F}">
      <dgm:prSet/>
      <dgm:spPr/>
      <dgm:t>
        <a:bodyPr/>
        <a:lstStyle/>
        <a:p>
          <a:endParaRPr lang="en-ZA"/>
        </a:p>
      </dgm:t>
    </dgm:pt>
    <dgm:pt modelId="{6F5CA5E0-14D1-4B53-8FB8-2529DB481C84}">
      <dgm:prSet custT="1"/>
      <dgm:spPr/>
      <dgm:t>
        <a:bodyPr/>
        <a:lstStyle/>
        <a:p>
          <a:r>
            <a:rPr lang="en-ZA" sz="2400" dirty="0">
              <a:effectLst>
                <a:outerShdw blurRad="38100" dist="38100" dir="2700000" algn="tl">
                  <a:srgbClr val="000000">
                    <a:alpha val="43137"/>
                  </a:srgbClr>
                </a:outerShdw>
              </a:effectLst>
            </a:rPr>
            <a:t>Webbasiertes VOIP</a:t>
          </a:r>
        </a:p>
      </dgm:t>
    </dgm:pt>
    <dgm:pt modelId="{E139C1CD-849A-4CAB-9BCC-EB337A9AB141}" type="parTrans" cxnId="{ECEA0120-3B41-4FF4-A350-9A4E8451F296}">
      <dgm:prSet/>
      <dgm:spPr/>
      <dgm:t>
        <a:bodyPr/>
        <a:lstStyle/>
        <a:p>
          <a:endParaRPr lang="en-ZA"/>
        </a:p>
      </dgm:t>
    </dgm:pt>
    <dgm:pt modelId="{05CA0854-A0CB-4EF4-A571-A7CE960B9D79}" type="sibTrans" cxnId="{ECEA0120-3B41-4FF4-A350-9A4E8451F296}">
      <dgm:prSet/>
      <dgm:spPr/>
      <dgm:t>
        <a:bodyPr/>
        <a:lstStyle/>
        <a:p>
          <a:endParaRPr lang="en-ZA"/>
        </a:p>
      </dgm:t>
    </dgm:pt>
    <dgm:pt modelId="{58E4369D-9AFD-4979-A8B5-A5A0F74DD5EB}">
      <dgm:prSet custT="1"/>
      <dgm:spPr/>
      <dgm:t>
        <a:bodyPr/>
        <a:lstStyle/>
        <a:p>
          <a:pPr rtl="0"/>
          <a:r>
            <a:rPr lang="en-GB" sz="2400" dirty="0">
              <a:solidFill>
                <a:srgbClr val="000000"/>
              </a:solidFill>
              <a:effectLst/>
            </a:rPr>
            <a:t>Überwachen Sie Quelle und Ziel eines Anrufs sowie die Leistung von Call Agents, um eine umfassende Palette von Produkten und Dienstleistungen zu bewerten.</a:t>
          </a:r>
          <a:endParaRPr lang="en-ZA" sz="2400" dirty="0">
            <a:solidFill>
              <a:srgbClr val="000000"/>
            </a:solidFill>
            <a:effectLst/>
          </a:endParaRPr>
        </a:p>
      </dgm:t>
    </dgm:pt>
    <dgm:pt modelId="{1C974D5D-8766-4424-A877-8B897AF2562D}" type="parTrans" cxnId="{4495AE6E-91AC-4AB3-8FBA-433C88C0509E}">
      <dgm:prSet/>
      <dgm:spPr/>
      <dgm:t>
        <a:bodyPr/>
        <a:lstStyle/>
        <a:p>
          <a:endParaRPr lang="en-ZA"/>
        </a:p>
      </dgm:t>
    </dgm:pt>
    <dgm:pt modelId="{4DBA7A67-BA9E-4629-823D-852C88B4EAEE}" type="sibTrans" cxnId="{4495AE6E-91AC-4AB3-8FBA-433C88C0509E}">
      <dgm:prSet/>
      <dgm:spPr/>
      <dgm:t>
        <a:bodyPr/>
        <a:lstStyle/>
        <a:p>
          <a:endParaRPr lang="en-ZA"/>
        </a:p>
      </dgm:t>
    </dgm:pt>
    <dgm:pt modelId="{7C08124A-5DAF-4E39-B6C4-EF8DC0D888F0}" type="pres">
      <dgm:prSet presAssocID="{606317E6-5EA4-405E-90D9-D4396C95CEAF}" presName="Name0" presStyleCnt="0">
        <dgm:presLayoutVars>
          <dgm:dir/>
          <dgm:animLvl val="lvl"/>
          <dgm:resizeHandles val="exact"/>
        </dgm:presLayoutVars>
      </dgm:prSet>
      <dgm:spPr/>
    </dgm:pt>
    <dgm:pt modelId="{50CC0CF1-3382-45C2-A38D-E3D9D08B1F88}" type="pres">
      <dgm:prSet presAssocID="{94A0770F-743B-4C1E-BC54-3BA3EFD3FBFB}" presName="composite" presStyleCnt="0"/>
      <dgm:spPr/>
    </dgm:pt>
    <dgm:pt modelId="{1B8FE036-D124-4BEA-8B0E-9489393AC1A5}" type="pres">
      <dgm:prSet presAssocID="{94A0770F-743B-4C1E-BC54-3BA3EFD3FBFB}" presName="parTx" presStyleLbl="alignNode1" presStyleIdx="0" presStyleCnt="3" custScaleY="100000">
        <dgm:presLayoutVars>
          <dgm:chMax val="0"/>
          <dgm:chPref val="0"/>
          <dgm:bulletEnabled val="1"/>
        </dgm:presLayoutVars>
      </dgm:prSet>
      <dgm:spPr/>
    </dgm:pt>
    <dgm:pt modelId="{FDF6B116-B8F9-405E-91F3-1C37C8FDDC58}" type="pres">
      <dgm:prSet presAssocID="{94A0770F-743B-4C1E-BC54-3BA3EFD3FBFB}" presName="desTx" presStyleLbl="alignAccFollowNode1" presStyleIdx="0" presStyleCnt="3">
        <dgm:presLayoutVars>
          <dgm:bulletEnabled val="1"/>
        </dgm:presLayoutVars>
      </dgm:prSet>
      <dgm:spPr/>
    </dgm:pt>
    <dgm:pt modelId="{8B4703CA-C9EA-4FAA-983B-E066F15070FB}" type="pres">
      <dgm:prSet presAssocID="{05359C02-FDAC-49C4-8754-6E5937F81A0D}" presName="space" presStyleCnt="0"/>
      <dgm:spPr/>
    </dgm:pt>
    <dgm:pt modelId="{DCD63A41-91CB-4382-B6B5-7564DC7C2D7B}" type="pres">
      <dgm:prSet presAssocID="{DC19865A-3472-49C1-928E-383A8A200A53}" presName="composite" presStyleCnt="0"/>
      <dgm:spPr/>
    </dgm:pt>
    <dgm:pt modelId="{DBDAD1EF-B43E-4338-9EBE-97CD11466680}" type="pres">
      <dgm:prSet presAssocID="{DC19865A-3472-49C1-928E-383A8A200A53}" presName="parTx" presStyleLbl="alignNode1" presStyleIdx="1" presStyleCnt="3" custScaleY="100000">
        <dgm:presLayoutVars>
          <dgm:chMax val="0"/>
          <dgm:chPref val="0"/>
          <dgm:bulletEnabled val="1"/>
        </dgm:presLayoutVars>
      </dgm:prSet>
      <dgm:spPr/>
    </dgm:pt>
    <dgm:pt modelId="{08A0D6E3-A5CC-4B7C-B27C-5AC881AB6C62}" type="pres">
      <dgm:prSet presAssocID="{DC19865A-3472-49C1-928E-383A8A200A53}" presName="desTx" presStyleLbl="alignAccFollowNode1" presStyleIdx="1" presStyleCnt="3">
        <dgm:presLayoutVars>
          <dgm:bulletEnabled val="1"/>
        </dgm:presLayoutVars>
      </dgm:prSet>
      <dgm:spPr/>
    </dgm:pt>
    <dgm:pt modelId="{ABFD7ECD-5B2C-4A39-A86C-19A18A4F9ACE}" type="pres">
      <dgm:prSet presAssocID="{14725A52-F6D5-4E8D-A990-C51FFB12CD29}" presName="space" presStyleCnt="0"/>
      <dgm:spPr/>
    </dgm:pt>
    <dgm:pt modelId="{3C85550F-895B-409D-B830-2077CAF6D187}" type="pres">
      <dgm:prSet presAssocID="{6F5CA5E0-14D1-4B53-8FB8-2529DB481C84}" presName="composite" presStyleCnt="0"/>
      <dgm:spPr/>
    </dgm:pt>
    <dgm:pt modelId="{0B3689E9-981C-4773-A361-439A45678CE8}" type="pres">
      <dgm:prSet presAssocID="{6F5CA5E0-14D1-4B53-8FB8-2529DB481C84}" presName="parTx" presStyleLbl="alignNode1" presStyleIdx="2" presStyleCnt="3" custScaleY="100000">
        <dgm:presLayoutVars>
          <dgm:chMax val="0"/>
          <dgm:chPref val="0"/>
          <dgm:bulletEnabled val="1"/>
        </dgm:presLayoutVars>
      </dgm:prSet>
      <dgm:spPr/>
    </dgm:pt>
    <dgm:pt modelId="{1E82BC35-14E1-4D5C-B59B-1687821861ED}" type="pres">
      <dgm:prSet presAssocID="{6F5CA5E0-14D1-4B53-8FB8-2529DB481C84}" presName="desTx" presStyleLbl="alignAccFollowNode1" presStyleIdx="2" presStyleCnt="3">
        <dgm:presLayoutVars>
          <dgm:bulletEnabled val="1"/>
        </dgm:presLayoutVars>
      </dgm:prSet>
      <dgm:spPr/>
    </dgm:pt>
  </dgm:ptLst>
  <dgm:cxnLst>
    <dgm:cxn modelId="{2100470D-C05B-4A36-846B-BAB6F250C74F}" type="presOf" srcId="{606317E6-5EA4-405E-90D9-D4396C95CEAF}" destId="{7C08124A-5DAF-4E39-B6C4-EF8DC0D888F0}" srcOrd="0" destOrd="0" presId="urn:microsoft.com/office/officeart/2005/8/layout/hList1"/>
    <dgm:cxn modelId="{ECEA0120-3B41-4FF4-A350-9A4E8451F296}" srcId="{606317E6-5EA4-405E-90D9-D4396C95CEAF}" destId="{6F5CA5E0-14D1-4B53-8FB8-2529DB481C84}" srcOrd="2" destOrd="0" parTransId="{E139C1CD-849A-4CAB-9BCC-EB337A9AB141}" sibTransId="{05CA0854-A0CB-4EF4-A571-A7CE960B9D79}"/>
    <dgm:cxn modelId="{63A9BB2A-14E1-4144-9965-EFD669A1F8DC}" type="presOf" srcId="{6F5CA5E0-14D1-4B53-8FB8-2529DB481C84}" destId="{0B3689E9-981C-4773-A361-439A45678CE8}" srcOrd="0" destOrd="0" presId="urn:microsoft.com/office/officeart/2005/8/layout/hList1"/>
    <dgm:cxn modelId="{42F3D938-74DC-4AD7-AE66-FEB7B33D738B}" type="presOf" srcId="{DC19865A-3472-49C1-928E-383A8A200A53}" destId="{DBDAD1EF-B43E-4338-9EBE-97CD11466680}" srcOrd="0" destOrd="0" presId="urn:microsoft.com/office/officeart/2005/8/layout/hList1"/>
    <dgm:cxn modelId="{BB9BB75E-1987-4634-B3CE-B9D390B3247B}" srcId="{606317E6-5EA4-405E-90D9-D4396C95CEAF}" destId="{DC19865A-3472-49C1-928E-383A8A200A53}" srcOrd="1" destOrd="0" parTransId="{1EC386A4-8E27-412C-81A3-2A23BE14E693}" sibTransId="{14725A52-F6D5-4E8D-A990-C51FFB12CD29}"/>
    <dgm:cxn modelId="{4495AE6E-91AC-4AB3-8FBA-433C88C0509E}" srcId="{6F5CA5E0-14D1-4B53-8FB8-2529DB481C84}" destId="{58E4369D-9AFD-4979-A8B5-A5A0F74DD5EB}" srcOrd="0" destOrd="0" parTransId="{1C974D5D-8766-4424-A877-8B897AF2562D}" sibTransId="{4DBA7A67-BA9E-4629-823D-852C88B4EAEE}"/>
    <dgm:cxn modelId="{876C1170-3FF1-4038-A0BF-63F8EA2091FA}" type="presOf" srcId="{94A0770F-743B-4C1E-BC54-3BA3EFD3FBFB}" destId="{1B8FE036-D124-4BEA-8B0E-9489393AC1A5}" srcOrd="0" destOrd="0" presId="urn:microsoft.com/office/officeart/2005/8/layout/hList1"/>
    <dgm:cxn modelId="{1CFC7D76-D629-4270-A754-D070D8C7648B}" type="presOf" srcId="{2A910406-DEBA-4833-958D-D3E96AA5F6EF}" destId="{FDF6B116-B8F9-405E-91F3-1C37C8FDDC58}" srcOrd="0" destOrd="0" presId="urn:microsoft.com/office/officeart/2005/8/layout/hList1"/>
    <dgm:cxn modelId="{DE8CCBB3-E408-4A38-B794-C7FAE4991840}" type="presOf" srcId="{58E4369D-9AFD-4979-A8B5-A5A0F74DD5EB}" destId="{1E82BC35-14E1-4D5C-B59B-1687821861ED}" srcOrd="0" destOrd="0" presId="urn:microsoft.com/office/officeart/2005/8/layout/hList1"/>
    <dgm:cxn modelId="{0226C2B6-A662-4202-B2F0-3AB7ED7D522C}" type="presOf" srcId="{52DB92BC-66B6-4B43-B994-603C4D275C6A}" destId="{08A0D6E3-A5CC-4B7C-B27C-5AC881AB6C62}" srcOrd="0" destOrd="0" presId="urn:microsoft.com/office/officeart/2005/8/layout/hList1"/>
    <dgm:cxn modelId="{C64D72D1-83D6-4230-9F4F-170D408832A6}" srcId="{94A0770F-743B-4C1E-BC54-3BA3EFD3FBFB}" destId="{2A910406-DEBA-4833-958D-D3E96AA5F6EF}" srcOrd="0" destOrd="0" parTransId="{2C68814D-C1B1-4103-B16C-AA3F937FB76E}" sibTransId="{7ED260A4-3C22-417E-9331-F3287C81EACA}"/>
    <dgm:cxn modelId="{FBCEB6D2-DC01-4B04-B080-133B30FB805F}" srcId="{DC19865A-3472-49C1-928E-383A8A200A53}" destId="{52DB92BC-66B6-4B43-B994-603C4D275C6A}" srcOrd="0" destOrd="0" parTransId="{B1D055EA-3022-40CF-BF26-94EAE89D3C89}" sibTransId="{CB1DB64F-61CA-4E48-BB83-F761AD1B2D66}"/>
    <dgm:cxn modelId="{317CF1D4-7768-48D3-A439-FD00FB8254B8}" srcId="{606317E6-5EA4-405E-90D9-D4396C95CEAF}" destId="{94A0770F-743B-4C1E-BC54-3BA3EFD3FBFB}" srcOrd="0" destOrd="0" parTransId="{0F1D8C03-4526-475A-A848-89896FE34D80}" sibTransId="{05359C02-FDAC-49C4-8754-6E5937F81A0D}"/>
    <dgm:cxn modelId="{9580FB19-6399-4817-ABC4-092160769959}" type="presParOf" srcId="{7C08124A-5DAF-4E39-B6C4-EF8DC0D888F0}" destId="{50CC0CF1-3382-45C2-A38D-E3D9D08B1F88}" srcOrd="0" destOrd="0" presId="urn:microsoft.com/office/officeart/2005/8/layout/hList1"/>
    <dgm:cxn modelId="{7E4E5595-5AFF-48CB-8287-4FDF7111E24E}" type="presParOf" srcId="{50CC0CF1-3382-45C2-A38D-E3D9D08B1F88}" destId="{1B8FE036-D124-4BEA-8B0E-9489393AC1A5}" srcOrd="0" destOrd="0" presId="urn:microsoft.com/office/officeart/2005/8/layout/hList1"/>
    <dgm:cxn modelId="{12E3CF37-10A0-4474-829D-DCEF8CBA2F88}" type="presParOf" srcId="{50CC0CF1-3382-45C2-A38D-E3D9D08B1F88}" destId="{FDF6B116-B8F9-405E-91F3-1C37C8FDDC58}" srcOrd="1" destOrd="0" presId="urn:microsoft.com/office/officeart/2005/8/layout/hList1"/>
    <dgm:cxn modelId="{E994505A-A5C1-4630-923A-CE5C82AC865D}" type="presParOf" srcId="{7C08124A-5DAF-4E39-B6C4-EF8DC0D888F0}" destId="{8B4703CA-C9EA-4FAA-983B-E066F15070FB}" srcOrd="1" destOrd="0" presId="urn:microsoft.com/office/officeart/2005/8/layout/hList1"/>
    <dgm:cxn modelId="{76ED4FE9-AB91-4483-8781-9823E92AE601}" type="presParOf" srcId="{7C08124A-5DAF-4E39-B6C4-EF8DC0D888F0}" destId="{DCD63A41-91CB-4382-B6B5-7564DC7C2D7B}" srcOrd="2" destOrd="0" presId="urn:microsoft.com/office/officeart/2005/8/layout/hList1"/>
    <dgm:cxn modelId="{AB7AAB69-809C-472E-BFEF-AB5576A45BE6}" type="presParOf" srcId="{DCD63A41-91CB-4382-B6B5-7564DC7C2D7B}" destId="{DBDAD1EF-B43E-4338-9EBE-97CD11466680}" srcOrd="0" destOrd="0" presId="urn:microsoft.com/office/officeart/2005/8/layout/hList1"/>
    <dgm:cxn modelId="{0B0165C2-D916-4F19-98CB-6F3B6DC66DBD}" type="presParOf" srcId="{DCD63A41-91CB-4382-B6B5-7564DC7C2D7B}" destId="{08A0D6E3-A5CC-4B7C-B27C-5AC881AB6C62}" srcOrd="1" destOrd="0" presId="urn:microsoft.com/office/officeart/2005/8/layout/hList1"/>
    <dgm:cxn modelId="{40579703-4B39-4778-AFFF-77DB96C3D73A}" type="presParOf" srcId="{7C08124A-5DAF-4E39-B6C4-EF8DC0D888F0}" destId="{ABFD7ECD-5B2C-4A39-A86C-19A18A4F9ACE}" srcOrd="3" destOrd="0" presId="urn:microsoft.com/office/officeart/2005/8/layout/hList1"/>
    <dgm:cxn modelId="{92EE41B8-398C-4A21-B787-ECFD37DF33C7}" type="presParOf" srcId="{7C08124A-5DAF-4E39-B6C4-EF8DC0D888F0}" destId="{3C85550F-895B-409D-B830-2077CAF6D187}" srcOrd="4" destOrd="0" presId="urn:microsoft.com/office/officeart/2005/8/layout/hList1"/>
    <dgm:cxn modelId="{CE401F07-E608-4309-90D8-E1FF854AC54D}" type="presParOf" srcId="{3C85550F-895B-409D-B830-2077CAF6D187}" destId="{0B3689E9-981C-4773-A361-439A45678CE8}" srcOrd="0" destOrd="0" presId="urn:microsoft.com/office/officeart/2005/8/layout/hList1"/>
    <dgm:cxn modelId="{E833C4D6-DEFC-47F8-A743-9C3FEB6C24C8}" type="presParOf" srcId="{3C85550F-895B-409D-B830-2077CAF6D187}" destId="{1E82BC35-14E1-4D5C-B59B-1687821861E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C6388-C7FC-4187-8AFA-E8D67D707F6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ZA"/>
        </a:p>
      </dgm:t>
    </dgm:pt>
    <dgm:pt modelId="{03595EFD-7CEA-461E-BC12-6A194B368C00}">
      <dgm:prSet phldrT="[Text]" custT="1"/>
      <dgm:spPr/>
      <dgm:t>
        <a:bodyPr/>
        <a:lstStyle/>
        <a:p>
          <a:pPr rtl="0"/>
          <a:r>
            <a:rPr lang="en-ZA" sz="2400" b="0" dirty="0">
              <a:effectLst>
                <a:outerShdw blurRad="38100" dist="38100" dir="2700000" algn="tl">
                  <a:srgbClr val="000000">
                    <a:alpha val="43137"/>
                  </a:srgbClr>
                </a:outerShdw>
              </a:effectLst>
            </a:rPr>
            <a:t>Maximierung der Datenerfassung</a:t>
          </a:r>
        </a:p>
      </dgm:t>
    </dgm:pt>
    <dgm:pt modelId="{22152D6C-AD90-4024-BF7B-CF44BD56A646}" type="parTrans" cxnId="{380E3D77-6DB2-4158-9DB3-E2CDB7F88939}">
      <dgm:prSet/>
      <dgm:spPr/>
      <dgm:t>
        <a:bodyPr/>
        <a:lstStyle/>
        <a:p>
          <a:endParaRPr lang="en-ZA"/>
        </a:p>
      </dgm:t>
    </dgm:pt>
    <dgm:pt modelId="{65924F63-4DED-4350-97A2-D91A93E4B28F}" type="sibTrans" cxnId="{380E3D77-6DB2-4158-9DB3-E2CDB7F88939}">
      <dgm:prSet/>
      <dgm:spPr/>
      <dgm:t>
        <a:bodyPr/>
        <a:lstStyle/>
        <a:p>
          <a:endParaRPr lang="en-ZA"/>
        </a:p>
      </dgm:t>
    </dgm:pt>
    <dgm:pt modelId="{40D933CB-DF17-443F-9C22-A8076928F615}">
      <dgm:prSet phldrT="[Text]" custT="1"/>
      <dgm:spPr/>
      <dgm:t>
        <a:bodyPr/>
        <a:lstStyle/>
        <a:p>
          <a:pPr rtl="0"/>
          <a:r>
            <a:rPr lang="en-GB" sz="1800" b="1" dirty="0">
              <a:solidFill>
                <a:srgbClr val="000000"/>
              </a:solidFill>
            </a:rPr>
            <a:t>Sorgen Sie </a:t>
          </a:r>
          <a:r>
            <a:rPr lang="en-GB" sz="1800" b="1" dirty="0" err="1">
              <a:solidFill>
                <a:srgbClr val="000000"/>
              </a:solidFill>
            </a:rPr>
            <a:t>dafür</a:t>
          </a:r>
          <a:r>
            <a:rPr lang="en-GB" sz="1800" b="1" dirty="0">
              <a:solidFill>
                <a:srgbClr val="000000"/>
              </a:solidFill>
            </a:rPr>
            <a:t>, </a:t>
          </a:r>
          <a:r>
            <a:rPr lang="en-GB" sz="1800" b="1" dirty="0" err="1">
              <a:solidFill>
                <a:srgbClr val="000000"/>
              </a:solidFill>
            </a:rPr>
            <a:t>dass</a:t>
          </a:r>
          <a:r>
            <a:rPr lang="en-GB" sz="1800" b="1" dirty="0">
              <a:solidFill>
                <a:srgbClr val="000000"/>
              </a:solidFill>
            </a:rPr>
            <a:t> die CRM-Software einfach zu bedienen ist. </a:t>
          </a:r>
          <a:r>
            <a:rPr lang="en-GB" sz="1800" dirty="0">
              <a:solidFill>
                <a:srgbClr val="000000"/>
              </a:solidFill>
            </a:rPr>
            <a:t>Finden Sie heraus, was die einzelnen Abteilungen mit dem CRM wirklich erreichen wollen, und passen Sie es an.</a:t>
          </a:r>
          <a:r>
            <a:rPr lang="en-GB" sz="1800" dirty="0">
              <a:solidFill>
                <a:srgbClr val="000000"/>
              </a:solidFill>
              <a:latin typeface="Calibri Light" panose="020F0302020204030204"/>
            </a:rPr>
            <a:t> </a:t>
          </a:r>
          <a:endParaRPr lang="en-ZA" sz="1800" dirty="0">
            <a:solidFill>
              <a:srgbClr val="000000"/>
            </a:solidFill>
          </a:endParaRPr>
        </a:p>
      </dgm:t>
    </dgm:pt>
    <dgm:pt modelId="{806F29A2-F206-41C1-AD97-6FFD63EB883A}" type="parTrans" cxnId="{D8881853-3C3E-46A1-AC72-62E280DC7AFE}">
      <dgm:prSet/>
      <dgm:spPr/>
      <dgm:t>
        <a:bodyPr/>
        <a:lstStyle/>
        <a:p>
          <a:endParaRPr lang="en-ZA"/>
        </a:p>
      </dgm:t>
    </dgm:pt>
    <dgm:pt modelId="{680FF979-5E6B-49EE-89E7-4E5465A7C5A4}" type="sibTrans" cxnId="{D8881853-3C3E-46A1-AC72-62E280DC7AFE}">
      <dgm:prSet/>
      <dgm:spPr/>
      <dgm:t>
        <a:bodyPr/>
        <a:lstStyle/>
        <a:p>
          <a:endParaRPr lang="en-ZA"/>
        </a:p>
      </dgm:t>
    </dgm:pt>
    <dgm:pt modelId="{4C7E3403-79D1-494C-ADFF-40C82FCD5820}">
      <dgm:prSet custT="1"/>
      <dgm:spPr/>
      <dgm:t>
        <a:bodyPr/>
        <a:lstStyle/>
        <a:p>
          <a:r>
            <a:rPr lang="en-ZA" sz="2400" b="0" dirty="0">
              <a:effectLst>
                <a:outerShdw blurRad="38100" dist="38100" dir="2700000" algn="tl">
                  <a:srgbClr val="000000">
                    <a:alpha val="43137"/>
                  </a:srgbClr>
                </a:outerShdw>
              </a:effectLst>
            </a:rPr>
            <a:t>Sichern Sie die Qualität der Daten</a:t>
          </a:r>
          <a:endParaRPr lang="en-ZA" sz="2400" dirty="0">
            <a:effectLst>
              <a:outerShdw blurRad="38100" dist="38100" dir="2700000" algn="tl">
                <a:srgbClr val="000000">
                  <a:alpha val="43137"/>
                </a:srgbClr>
              </a:outerShdw>
            </a:effectLst>
          </a:endParaRPr>
        </a:p>
      </dgm:t>
    </dgm:pt>
    <dgm:pt modelId="{8FAB2397-29BB-4A57-B507-AC10F900A7C7}" type="parTrans" cxnId="{ED804FC6-0C27-47C4-ADC8-0FAC96533CE8}">
      <dgm:prSet/>
      <dgm:spPr/>
      <dgm:t>
        <a:bodyPr/>
        <a:lstStyle/>
        <a:p>
          <a:endParaRPr lang="en-ZA"/>
        </a:p>
      </dgm:t>
    </dgm:pt>
    <dgm:pt modelId="{CE0DFC12-17D0-40C9-BAED-F4B7B186CD11}" type="sibTrans" cxnId="{ED804FC6-0C27-47C4-ADC8-0FAC96533CE8}">
      <dgm:prSet/>
      <dgm:spPr/>
      <dgm:t>
        <a:bodyPr/>
        <a:lstStyle/>
        <a:p>
          <a:endParaRPr lang="en-ZA"/>
        </a:p>
      </dgm:t>
    </dgm:pt>
    <dgm:pt modelId="{4F5815D4-C648-425B-9615-FE87F483969E}">
      <dgm:prSet custT="1"/>
      <dgm:spPr/>
      <dgm:t>
        <a:bodyPr/>
        <a:lstStyle/>
        <a:p>
          <a:r>
            <a:rPr lang="en-GB" sz="1800" b="1" dirty="0">
              <a:solidFill>
                <a:srgbClr val="000000"/>
              </a:solidFill>
            </a:rPr>
            <a:t>Integrieren Sie so viele Datenquellen wie möglich</a:t>
          </a:r>
          <a:r>
            <a:rPr lang="en-GB" sz="1800" dirty="0"/>
            <a:t>. </a:t>
          </a:r>
          <a:r>
            <a:rPr lang="en-GB" sz="1800" dirty="0">
              <a:solidFill>
                <a:srgbClr val="000000"/>
              </a:solidFill>
            </a:rPr>
            <a:t>Identifizieren Sie andere kundenseitige Systeme, die analysiert werden können, insbesondere soziale Medien.</a:t>
          </a:r>
          <a:endParaRPr lang="en-ZA" sz="1800" dirty="0">
            <a:solidFill>
              <a:srgbClr val="000000"/>
            </a:solidFill>
          </a:endParaRPr>
        </a:p>
      </dgm:t>
    </dgm:pt>
    <dgm:pt modelId="{9A0857EF-81F0-4DAA-BB51-B1E01F164331}" type="parTrans" cxnId="{F0BFE713-F870-4CA6-B365-E7636AC76106}">
      <dgm:prSet/>
      <dgm:spPr/>
      <dgm:t>
        <a:bodyPr/>
        <a:lstStyle/>
        <a:p>
          <a:endParaRPr lang="en-ZA"/>
        </a:p>
      </dgm:t>
    </dgm:pt>
    <dgm:pt modelId="{9E88AD0D-BBBA-4826-B302-B46E8D306315}" type="sibTrans" cxnId="{F0BFE713-F870-4CA6-B365-E7636AC76106}">
      <dgm:prSet/>
      <dgm:spPr/>
      <dgm:t>
        <a:bodyPr/>
        <a:lstStyle/>
        <a:p>
          <a:endParaRPr lang="en-ZA"/>
        </a:p>
      </dgm:t>
    </dgm:pt>
    <dgm:pt modelId="{684EF5D5-4D2A-44B7-A629-A591A519A5A1}">
      <dgm:prSet custT="1"/>
      <dgm:spPr/>
      <dgm:t>
        <a:bodyPr/>
        <a:lstStyle/>
        <a:p>
          <a:pPr rtl="0"/>
          <a:r>
            <a:rPr lang="en-GB" sz="1800" b="1" dirty="0">
              <a:solidFill>
                <a:srgbClr val="000000"/>
              </a:solidFill>
            </a:rPr>
            <a:t>Halten Sie sie auf dem neuesten Stand.</a:t>
          </a:r>
          <a:r>
            <a:rPr lang="en-GB" sz="1800" dirty="0">
              <a:solidFill>
                <a:srgbClr val="000000"/>
              </a:solidFill>
            </a:rPr>
            <a:t> Führen Sie einen einheitlichen Prozess zur Aktualisierung und Verwaltung von Kundendaten ein.</a:t>
          </a:r>
          <a:endParaRPr lang="en-ZA" sz="1800" dirty="0">
            <a:solidFill>
              <a:srgbClr val="000000"/>
            </a:solidFill>
          </a:endParaRPr>
        </a:p>
      </dgm:t>
    </dgm:pt>
    <dgm:pt modelId="{66EE835D-4B9C-4049-92C5-D62DE2C7BF48}" type="parTrans" cxnId="{639AD006-AA3C-425A-9EFA-5433DED3140E}">
      <dgm:prSet/>
      <dgm:spPr/>
      <dgm:t>
        <a:bodyPr/>
        <a:lstStyle/>
        <a:p>
          <a:endParaRPr lang="en-ZA"/>
        </a:p>
      </dgm:t>
    </dgm:pt>
    <dgm:pt modelId="{6467B8DB-8AD3-4C5B-B078-997A426AA279}" type="sibTrans" cxnId="{639AD006-AA3C-425A-9EFA-5433DED3140E}">
      <dgm:prSet/>
      <dgm:spPr/>
      <dgm:t>
        <a:bodyPr/>
        <a:lstStyle/>
        <a:p>
          <a:endParaRPr lang="en-ZA"/>
        </a:p>
      </dgm:t>
    </dgm:pt>
    <dgm:pt modelId="{0AE45F90-707C-4505-B409-470CD6BE8FDE}">
      <dgm:prSet custT="1"/>
      <dgm:spPr/>
      <dgm:t>
        <a:bodyPr/>
        <a:lstStyle/>
        <a:p>
          <a:r>
            <a:rPr lang="en-ZA" sz="2400" b="0" dirty="0">
              <a:effectLst>
                <a:outerShdw blurRad="38100" dist="38100" dir="2700000" algn="tl">
                  <a:srgbClr val="000000">
                    <a:alpha val="43137"/>
                  </a:srgbClr>
                </a:outerShdw>
              </a:effectLst>
            </a:rPr>
            <a:t>Analysieren Sie die Daten</a:t>
          </a:r>
          <a:endParaRPr lang="en-ZA" sz="2400" dirty="0">
            <a:effectLst>
              <a:outerShdw blurRad="38100" dist="38100" dir="2700000" algn="tl">
                <a:srgbClr val="000000">
                  <a:alpha val="43137"/>
                </a:srgbClr>
              </a:outerShdw>
            </a:effectLst>
          </a:endParaRPr>
        </a:p>
      </dgm:t>
    </dgm:pt>
    <dgm:pt modelId="{1AFDA3B2-C865-4DDF-989D-F26F1B78ABAD}" type="parTrans" cxnId="{94C2E9F2-F16A-42CA-B3AF-320D0006C11A}">
      <dgm:prSet/>
      <dgm:spPr/>
      <dgm:t>
        <a:bodyPr/>
        <a:lstStyle/>
        <a:p>
          <a:endParaRPr lang="en-ZA"/>
        </a:p>
      </dgm:t>
    </dgm:pt>
    <dgm:pt modelId="{39042B5F-A47B-44B1-9F2B-487DD8A47B0A}" type="sibTrans" cxnId="{94C2E9F2-F16A-42CA-B3AF-320D0006C11A}">
      <dgm:prSet/>
      <dgm:spPr/>
      <dgm:t>
        <a:bodyPr/>
        <a:lstStyle/>
        <a:p>
          <a:endParaRPr lang="en-ZA"/>
        </a:p>
      </dgm:t>
    </dgm:pt>
    <dgm:pt modelId="{25154DC3-BC11-47EF-8EFC-FFE002CADC24}">
      <dgm:prSet custT="1"/>
      <dgm:spPr/>
      <dgm:t>
        <a:bodyPr/>
        <a:lstStyle/>
        <a:p>
          <a:r>
            <a:rPr lang="en-GB" sz="1800" b="1" dirty="0">
              <a:solidFill>
                <a:srgbClr val="000000"/>
              </a:solidFill>
            </a:rPr>
            <a:t>Definieren Sie die Fragen, die Sie beantwortet haben möchten.</a:t>
          </a:r>
          <a:r>
            <a:rPr lang="en-GB" sz="1800" dirty="0">
              <a:solidFill>
                <a:srgbClr val="000000"/>
              </a:solidFill>
            </a:rPr>
            <a:t> Arbeiten Sie dann rückwärts, um die richtigen Analysen zu ermitteln...</a:t>
          </a:r>
          <a:endParaRPr lang="en-ZA" sz="1800" dirty="0">
            <a:solidFill>
              <a:srgbClr val="000000"/>
            </a:solidFill>
          </a:endParaRPr>
        </a:p>
      </dgm:t>
    </dgm:pt>
    <dgm:pt modelId="{7F20482E-48B3-40C4-B1BD-A16BF87A6F7B}" type="parTrans" cxnId="{CE967366-DB70-4994-97B1-B8F3C6B31D27}">
      <dgm:prSet/>
      <dgm:spPr/>
      <dgm:t>
        <a:bodyPr/>
        <a:lstStyle/>
        <a:p>
          <a:endParaRPr lang="en-ZA"/>
        </a:p>
      </dgm:t>
    </dgm:pt>
    <dgm:pt modelId="{F0DD6AD6-2915-42D2-AE67-D5B051DDE7B1}" type="sibTrans" cxnId="{CE967366-DB70-4994-97B1-B8F3C6B31D27}">
      <dgm:prSet/>
      <dgm:spPr/>
      <dgm:t>
        <a:bodyPr/>
        <a:lstStyle/>
        <a:p>
          <a:endParaRPr lang="en-ZA"/>
        </a:p>
      </dgm:t>
    </dgm:pt>
    <dgm:pt modelId="{3B286694-DD9C-48FF-8624-6AB001D3E9FE}" type="pres">
      <dgm:prSet presAssocID="{F11C6388-C7FC-4187-8AFA-E8D67D707F67}" presName="Name0" presStyleCnt="0">
        <dgm:presLayoutVars>
          <dgm:dir/>
          <dgm:animLvl val="lvl"/>
          <dgm:resizeHandles val="exact"/>
        </dgm:presLayoutVars>
      </dgm:prSet>
      <dgm:spPr/>
    </dgm:pt>
    <dgm:pt modelId="{D35A1252-C2B2-40D5-85A8-02D7BDB9C029}" type="pres">
      <dgm:prSet presAssocID="{03595EFD-7CEA-461E-BC12-6A194B368C00}" presName="composite" presStyleCnt="0"/>
      <dgm:spPr/>
    </dgm:pt>
    <dgm:pt modelId="{F65BACE1-F1FF-41AE-92E3-BB4FA0BB262B}" type="pres">
      <dgm:prSet presAssocID="{03595EFD-7CEA-461E-BC12-6A194B368C00}" presName="parTx" presStyleLbl="node1" presStyleIdx="0" presStyleCnt="3">
        <dgm:presLayoutVars>
          <dgm:chMax val="0"/>
          <dgm:chPref val="0"/>
          <dgm:bulletEnabled val="1"/>
        </dgm:presLayoutVars>
      </dgm:prSet>
      <dgm:spPr/>
    </dgm:pt>
    <dgm:pt modelId="{BE24EFFD-7FDB-4667-BDE5-F8B9C9420A36}" type="pres">
      <dgm:prSet presAssocID="{03595EFD-7CEA-461E-BC12-6A194B368C00}" presName="desTx" presStyleLbl="revTx" presStyleIdx="0" presStyleCnt="3">
        <dgm:presLayoutVars>
          <dgm:bulletEnabled val="1"/>
        </dgm:presLayoutVars>
      </dgm:prSet>
      <dgm:spPr/>
    </dgm:pt>
    <dgm:pt modelId="{48972D8C-6E3C-44D7-9BB3-546B27D6F406}" type="pres">
      <dgm:prSet presAssocID="{65924F63-4DED-4350-97A2-D91A93E4B28F}" presName="space" presStyleCnt="0"/>
      <dgm:spPr/>
    </dgm:pt>
    <dgm:pt modelId="{A5005A47-0EA8-4396-AD15-2CDDC390D8E8}" type="pres">
      <dgm:prSet presAssocID="{4C7E3403-79D1-494C-ADFF-40C82FCD5820}" presName="composite" presStyleCnt="0"/>
      <dgm:spPr/>
    </dgm:pt>
    <dgm:pt modelId="{1403170B-10D0-4024-A68B-B80202EB6CC6}" type="pres">
      <dgm:prSet presAssocID="{4C7E3403-79D1-494C-ADFF-40C82FCD5820}" presName="parTx" presStyleLbl="node1" presStyleIdx="1" presStyleCnt="3">
        <dgm:presLayoutVars>
          <dgm:chMax val="0"/>
          <dgm:chPref val="0"/>
          <dgm:bulletEnabled val="1"/>
        </dgm:presLayoutVars>
      </dgm:prSet>
      <dgm:spPr/>
    </dgm:pt>
    <dgm:pt modelId="{921737F3-1B00-40BC-8610-5B5C255313F0}" type="pres">
      <dgm:prSet presAssocID="{4C7E3403-79D1-494C-ADFF-40C82FCD5820}" presName="desTx" presStyleLbl="revTx" presStyleIdx="1" presStyleCnt="3">
        <dgm:presLayoutVars>
          <dgm:bulletEnabled val="1"/>
        </dgm:presLayoutVars>
      </dgm:prSet>
      <dgm:spPr/>
    </dgm:pt>
    <dgm:pt modelId="{3CB93F7B-5060-4279-B753-D1E98E262A03}" type="pres">
      <dgm:prSet presAssocID="{CE0DFC12-17D0-40C9-BAED-F4B7B186CD11}" presName="space" presStyleCnt="0"/>
      <dgm:spPr/>
    </dgm:pt>
    <dgm:pt modelId="{51F9ABD0-F62D-4E4C-96DF-65E6A3EC2B58}" type="pres">
      <dgm:prSet presAssocID="{0AE45F90-707C-4505-B409-470CD6BE8FDE}" presName="composite" presStyleCnt="0"/>
      <dgm:spPr/>
    </dgm:pt>
    <dgm:pt modelId="{EF08BAB7-719C-4AA5-A79C-D8C02D90A9E2}" type="pres">
      <dgm:prSet presAssocID="{0AE45F90-707C-4505-B409-470CD6BE8FDE}" presName="parTx" presStyleLbl="node1" presStyleIdx="2" presStyleCnt="3">
        <dgm:presLayoutVars>
          <dgm:chMax val="0"/>
          <dgm:chPref val="0"/>
          <dgm:bulletEnabled val="1"/>
        </dgm:presLayoutVars>
      </dgm:prSet>
      <dgm:spPr/>
    </dgm:pt>
    <dgm:pt modelId="{CA14E18A-2938-40C5-A68B-E7A6ABF16CBB}" type="pres">
      <dgm:prSet presAssocID="{0AE45F90-707C-4505-B409-470CD6BE8FDE}" presName="desTx" presStyleLbl="revTx" presStyleIdx="2" presStyleCnt="3">
        <dgm:presLayoutVars>
          <dgm:bulletEnabled val="1"/>
        </dgm:presLayoutVars>
      </dgm:prSet>
      <dgm:spPr/>
    </dgm:pt>
  </dgm:ptLst>
  <dgm:cxnLst>
    <dgm:cxn modelId="{639AD006-AA3C-425A-9EFA-5433DED3140E}" srcId="{4C7E3403-79D1-494C-ADFF-40C82FCD5820}" destId="{684EF5D5-4D2A-44B7-A629-A591A519A5A1}" srcOrd="1" destOrd="0" parTransId="{66EE835D-4B9C-4049-92C5-D62DE2C7BF48}" sibTransId="{6467B8DB-8AD3-4C5B-B078-997A426AA279}"/>
    <dgm:cxn modelId="{F0BFE713-F870-4CA6-B365-E7636AC76106}" srcId="{4C7E3403-79D1-494C-ADFF-40C82FCD5820}" destId="{4F5815D4-C648-425B-9615-FE87F483969E}" srcOrd="0" destOrd="0" parTransId="{9A0857EF-81F0-4DAA-BB51-B1E01F164331}" sibTransId="{9E88AD0D-BBBA-4826-B302-B46E8D306315}"/>
    <dgm:cxn modelId="{CE967366-DB70-4994-97B1-B8F3C6B31D27}" srcId="{0AE45F90-707C-4505-B409-470CD6BE8FDE}" destId="{25154DC3-BC11-47EF-8EFC-FFE002CADC24}" srcOrd="0" destOrd="0" parTransId="{7F20482E-48B3-40C4-B1BD-A16BF87A6F7B}" sibTransId="{F0DD6AD6-2915-42D2-AE67-D5B051DDE7B1}"/>
    <dgm:cxn modelId="{25E08651-AE59-439C-9B0C-0F2AEAA4C31D}" type="presOf" srcId="{40D933CB-DF17-443F-9C22-A8076928F615}" destId="{BE24EFFD-7FDB-4667-BDE5-F8B9C9420A36}" srcOrd="0" destOrd="0" presId="urn:microsoft.com/office/officeart/2005/8/layout/chevron1"/>
    <dgm:cxn modelId="{D8881853-3C3E-46A1-AC72-62E280DC7AFE}" srcId="{03595EFD-7CEA-461E-BC12-6A194B368C00}" destId="{40D933CB-DF17-443F-9C22-A8076928F615}" srcOrd="0" destOrd="0" parTransId="{806F29A2-F206-41C1-AD97-6FFD63EB883A}" sibTransId="{680FF979-5E6B-49EE-89E7-4E5465A7C5A4}"/>
    <dgm:cxn modelId="{380E3D77-6DB2-4158-9DB3-E2CDB7F88939}" srcId="{F11C6388-C7FC-4187-8AFA-E8D67D707F67}" destId="{03595EFD-7CEA-461E-BC12-6A194B368C00}" srcOrd="0" destOrd="0" parTransId="{22152D6C-AD90-4024-BF7B-CF44BD56A646}" sibTransId="{65924F63-4DED-4350-97A2-D91A93E4B28F}"/>
    <dgm:cxn modelId="{C5E41988-B69A-43BE-9399-7ED6E0858F5C}" type="presOf" srcId="{F11C6388-C7FC-4187-8AFA-E8D67D707F67}" destId="{3B286694-DD9C-48FF-8624-6AB001D3E9FE}" srcOrd="0" destOrd="0" presId="urn:microsoft.com/office/officeart/2005/8/layout/chevron1"/>
    <dgm:cxn modelId="{8FFB4D9B-C0BC-4E9E-97B8-DB65D3F040CB}" type="presOf" srcId="{4F5815D4-C648-425B-9615-FE87F483969E}" destId="{921737F3-1B00-40BC-8610-5B5C255313F0}" srcOrd="0" destOrd="0" presId="urn:microsoft.com/office/officeart/2005/8/layout/chevron1"/>
    <dgm:cxn modelId="{BDCCA6A0-7689-44BD-B651-3662D65F689D}" type="presOf" srcId="{684EF5D5-4D2A-44B7-A629-A591A519A5A1}" destId="{921737F3-1B00-40BC-8610-5B5C255313F0}" srcOrd="0" destOrd="1" presId="urn:microsoft.com/office/officeart/2005/8/layout/chevron1"/>
    <dgm:cxn modelId="{802BDCA8-3735-4736-A55C-9879C930321E}" type="presOf" srcId="{4C7E3403-79D1-494C-ADFF-40C82FCD5820}" destId="{1403170B-10D0-4024-A68B-B80202EB6CC6}" srcOrd="0" destOrd="0" presId="urn:microsoft.com/office/officeart/2005/8/layout/chevron1"/>
    <dgm:cxn modelId="{2E504BAB-BEFB-450F-8A63-E91C493F7490}" type="presOf" srcId="{03595EFD-7CEA-461E-BC12-6A194B368C00}" destId="{F65BACE1-F1FF-41AE-92E3-BB4FA0BB262B}" srcOrd="0" destOrd="0" presId="urn:microsoft.com/office/officeart/2005/8/layout/chevron1"/>
    <dgm:cxn modelId="{CBD09AB2-02B7-414F-93AF-E1ACA13598A2}" type="presOf" srcId="{25154DC3-BC11-47EF-8EFC-FFE002CADC24}" destId="{CA14E18A-2938-40C5-A68B-E7A6ABF16CBB}" srcOrd="0" destOrd="0" presId="urn:microsoft.com/office/officeart/2005/8/layout/chevron1"/>
    <dgm:cxn modelId="{BE11CBB5-BD8D-411B-BB93-F947B2F38D39}" type="presOf" srcId="{0AE45F90-707C-4505-B409-470CD6BE8FDE}" destId="{EF08BAB7-719C-4AA5-A79C-D8C02D90A9E2}" srcOrd="0" destOrd="0" presId="urn:microsoft.com/office/officeart/2005/8/layout/chevron1"/>
    <dgm:cxn modelId="{ED804FC6-0C27-47C4-ADC8-0FAC96533CE8}" srcId="{F11C6388-C7FC-4187-8AFA-E8D67D707F67}" destId="{4C7E3403-79D1-494C-ADFF-40C82FCD5820}" srcOrd="1" destOrd="0" parTransId="{8FAB2397-29BB-4A57-B507-AC10F900A7C7}" sibTransId="{CE0DFC12-17D0-40C9-BAED-F4B7B186CD11}"/>
    <dgm:cxn modelId="{94C2E9F2-F16A-42CA-B3AF-320D0006C11A}" srcId="{F11C6388-C7FC-4187-8AFA-E8D67D707F67}" destId="{0AE45F90-707C-4505-B409-470CD6BE8FDE}" srcOrd="2" destOrd="0" parTransId="{1AFDA3B2-C865-4DDF-989D-F26F1B78ABAD}" sibTransId="{39042B5F-A47B-44B1-9F2B-487DD8A47B0A}"/>
    <dgm:cxn modelId="{132A2FE2-7226-479B-9006-AE77F72C1650}" type="presParOf" srcId="{3B286694-DD9C-48FF-8624-6AB001D3E9FE}" destId="{D35A1252-C2B2-40D5-85A8-02D7BDB9C029}" srcOrd="0" destOrd="0" presId="urn:microsoft.com/office/officeart/2005/8/layout/chevron1"/>
    <dgm:cxn modelId="{8625C654-6E22-4316-AFAC-716E1B2B25E5}" type="presParOf" srcId="{D35A1252-C2B2-40D5-85A8-02D7BDB9C029}" destId="{F65BACE1-F1FF-41AE-92E3-BB4FA0BB262B}" srcOrd="0" destOrd="0" presId="urn:microsoft.com/office/officeart/2005/8/layout/chevron1"/>
    <dgm:cxn modelId="{3FFE7752-9DDD-41F9-96E3-17CFFE37FEF3}" type="presParOf" srcId="{D35A1252-C2B2-40D5-85A8-02D7BDB9C029}" destId="{BE24EFFD-7FDB-4667-BDE5-F8B9C9420A36}" srcOrd="1" destOrd="0" presId="urn:microsoft.com/office/officeart/2005/8/layout/chevron1"/>
    <dgm:cxn modelId="{FE47F978-BDB5-40C7-894B-D692A4A520B3}" type="presParOf" srcId="{3B286694-DD9C-48FF-8624-6AB001D3E9FE}" destId="{48972D8C-6E3C-44D7-9BB3-546B27D6F406}" srcOrd="1" destOrd="0" presId="urn:microsoft.com/office/officeart/2005/8/layout/chevron1"/>
    <dgm:cxn modelId="{5BFF26A3-5167-4FF8-813F-EFD459891C07}" type="presParOf" srcId="{3B286694-DD9C-48FF-8624-6AB001D3E9FE}" destId="{A5005A47-0EA8-4396-AD15-2CDDC390D8E8}" srcOrd="2" destOrd="0" presId="urn:microsoft.com/office/officeart/2005/8/layout/chevron1"/>
    <dgm:cxn modelId="{2A790017-43FD-469B-A268-5E8B23635E22}" type="presParOf" srcId="{A5005A47-0EA8-4396-AD15-2CDDC390D8E8}" destId="{1403170B-10D0-4024-A68B-B80202EB6CC6}" srcOrd="0" destOrd="0" presId="urn:microsoft.com/office/officeart/2005/8/layout/chevron1"/>
    <dgm:cxn modelId="{E12099B2-3491-4EB8-A070-C55D09965AAC}" type="presParOf" srcId="{A5005A47-0EA8-4396-AD15-2CDDC390D8E8}" destId="{921737F3-1B00-40BC-8610-5B5C255313F0}" srcOrd="1" destOrd="0" presId="urn:microsoft.com/office/officeart/2005/8/layout/chevron1"/>
    <dgm:cxn modelId="{1DFF5AA3-09FD-4EBE-BA1C-2FB4516A2FC1}" type="presParOf" srcId="{3B286694-DD9C-48FF-8624-6AB001D3E9FE}" destId="{3CB93F7B-5060-4279-B753-D1E98E262A03}" srcOrd="3" destOrd="0" presId="urn:microsoft.com/office/officeart/2005/8/layout/chevron1"/>
    <dgm:cxn modelId="{65A55F51-D51F-459B-A03D-89F567DDE26A}" type="presParOf" srcId="{3B286694-DD9C-48FF-8624-6AB001D3E9FE}" destId="{51F9ABD0-F62D-4E4C-96DF-65E6A3EC2B58}" srcOrd="4" destOrd="0" presId="urn:microsoft.com/office/officeart/2005/8/layout/chevron1"/>
    <dgm:cxn modelId="{3BDEECE4-A93C-4D35-B7FD-31ED26FB9069}" type="presParOf" srcId="{51F9ABD0-F62D-4E4C-96DF-65E6A3EC2B58}" destId="{EF08BAB7-719C-4AA5-A79C-D8C02D90A9E2}" srcOrd="0" destOrd="0" presId="urn:microsoft.com/office/officeart/2005/8/layout/chevron1"/>
    <dgm:cxn modelId="{013B8AA3-A480-4995-92D6-86999336DD71}" type="presParOf" srcId="{51F9ABD0-F62D-4E4C-96DF-65E6A3EC2B58}" destId="{CA14E18A-2938-40C5-A68B-E7A6ABF16CBB}"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EE57E-C291-45E0-AA26-541DDC5EEA69}"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81AAC45F-5910-40EE-81B7-E1F4D7FB2A54}">
      <dgm:prSet phldrT="[Text]" custT="1"/>
      <dgm:spPr/>
      <dgm:t>
        <a:bodyPr/>
        <a:lstStyle/>
        <a:p>
          <a:pPr rtl="0"/>
          <a:r>
            <a:rPr lang="en-ZA" sz="2400" dirty="0">
              <a:solidFill>
                <a:srgbClr val="000000"/>
              </a:solidFill>
            </a:rPr>
            <a:t>Verwalten des Anrufflusses</a:t>
          </a:r>
        </a:p>
      </dgm:t>
    </dgm:pt>
    <dgm:pt modelId="{AC067AA3-7395-4106-8406-B23AA53D4CA4}" type="parTrans" cxnId="{DCE01411-778D-481F-97A9-6FA3994441FB}">
      <dgm:prSet/>
      <dgm:spPr/>
      <dgm:t>
        <a:bodyPr/>
        <a:lstStyle/>
        <a:p>
          <a:endParaRPr lang="en-ZA"/>
        </a:p>
      </dgm:t>
    </dgm:pt>
    <dgm:pt modelId="{722E11D2-B045-416E-A7A4-CE221C0D26C2}" type="sibTrans" cxnId="{DCE01411-778D-481F-97A9-6FA3994441FB}">
      <dgm:prSet/>
      <dgm:spPr/>
      <dgm:t>
        <a:bodyPr/>
        <a:lstStyle/>
        <a:p>
          <a:endParaRPr lang="en-ZA"/>
        </a:p>
      </dgm:t>
    </dgm:pt>
    <dgm:pt modelId="{5E7EC915-8DF6-462C-87FD-AD03CEDAF120}">
      <dgm:prSet custT="1"/>
      <dgm:spPr/>
      <dgm:t>
        <a:bodyPr/>
        <a:lstStyle/>
        <a:p>
          <a:pPr rtl="0"/>
          <a:r>
            <a:rPr lang="en-ZA" sz="2400" dirty="0" err="1">
              <a:solidFill>
                <a:srgbClr val="000000"/>
              </a:solidFill>
            </a:rPr>
            <a:t>Kundeneinblicke</a:t>
          </a:r>
          <a:r>
            <a:rPr lang="en-ZA" sz="2400" dirty="0">
              <a:solidFill>
                <a:srgbClr val="000000"/>
              </a:solidFill>
            </a:rPr>
            <a:t> </a:t>
          </a:r>
          <a:r>
            <a:rPr lang="en-ZA" sz="2400" dirty="0" err="1">
              <a:solidFill>
                <a:srgbClr val="000000"/>
              </a:solidFill>
            </a:rPr>
            <a:t>gewinnen</a:t>
          </a:r>
          <a:endParaRPr lang="en-ZA" sz="2400" dirty="0">
            <a:solidFill>
              <a:srgbClr val="000000"/>
            </a:solidFill>
          </a:endParaRPr>
        </a:p>
      </dgm:t>
    </dgm:pt>
    <dgm:pt modelId="{E64E45BC-EC13-4471-B227-A1732C17FA1E}" type="parTrans" cxnId="{4BD98DA0-A708-4CE9-B3A9-8A0F4C5BB28C}">
      <dgm:prSet/>
      <dgm:spPr/>
      <dgm:t>
        <a:bodyPr/>
        <a:lstStyle/>
        <a:p>
          <a:endParaRPr lang="en-ZA"/>
        </a:p>
      </dgm:t>
    </dgm:pt>
    <dgm:pt modelId="{B1BC33A8-A3BA-459D-9F3D-2D14D03D0CDB}" type="sibTrans" cxnId="{4BD98DA0-A708-4CE9-B3A9-8A0F4C5BB28C}">
      <dgm:prSet/>
      <dgm:spPr/>
      <dgm:t>
        <a:bodyPr/>
        <a:lstStyle/>
        <a:p>
          <a:endParaRPr lang="en-ZA"/>
        </a:p>
      </dgm:t>
    </dgm:pt>
    <dgm:pt modelId="{43D36CB4-7805-45B5-8FB2-B69989407AFA}">
      <dgm:prSet custT="1"/>
      <dgm:spPr/>
      <dgm:t>
        <a:bodyPr/>
        <a:lstStyle/>
        <a:p>
          <a:pPr rtl="0"/>
          <a:r>
            <a:rPr lang="en-GB" sz="2400" dirty="0" err="1">
              <a:solidFill>
                <a:srgbClr val="000000"/>
              </a:solidFill>
            </a:rPr>
            <a:t>Erkennen</a:t>
          </a:r>
          <a:r>
            <a:rPr lang="en-GB" sz="2400" dirty="0">
              <a:solidFill>
                <a:srgbClr val="000000"/>
              </a:solidFill>
            </a:rPr>
            <a:t> von </a:t>
          </a:r>
          <a:r>
            <a:rPr lang="en-GB" sz="2400" dirty="0" err="1">
              <a:solidFill>
                <a:srgbClr val="000000"/>
              </a:solidFill>
            </a:rPr>
            <a:t>Korrekturmöglichkeiten</a:t>
          </a:r>
          <a:r>
            <a:rPr lang="en-GB" sz="2400" dirty="0">
              <a:solidFill>
                <a:srgbClr val="000000"/>
              </a:solidFill>
            </a:rPr>
            <a:t> und/</a:t>
          </a:r>
          <a:r>
            <a:rPr lang="en-GB" sz="2400" dirty="0" err="1">
              <a:solidFill>
                <a:srgbClr val="000000"/>
              </a:solidFill>
            </a:rPr>
            <a:t>oder</a:t>
          </a:r>
          <a:r>
            <a:rPr lang="en-GB" sz="2400" dirty="0">
              <a:solidFill>
                <a:srgbClr val="000000"/>
              </a:solidFill>
            </a:rPr>
            <a:t> </a:t>
          </a:r>
          <a:r>
            <a:rPr lang="en-GB" sz="2400" dirty="0" err="1">
              <a:solidFill>
                <a:srgbClr val="000000"/>
              </a:solidFill>
            </a:rPr>
            <a:t>Bedarf</a:t>
          </a:r>
          <a:r>
            <a:rPr lang="en-GB" sz="2400" dirty="0">
              <a:solidFill>
                <a:srgbClr val="000000"/>
              </a:solidFill>
            </a:rPr>
            <a:t> an </a:t>
          </a:r>
          <a:r>
            <a:rPr lang="en-GB" sz="2400" dirty="0" err="1">
              <a:solidFill>
                <a:srgbClr val="000000"/>
              </a:solidFill>
            </a:rPr>
            <a:t>Qualifizierungsmaßnahmen</a:t>
          </a:r>
          <a:endParaRPr lang="en-ZA" sz="2400" dirty="0" err="1">
            <a:solidFill>
              <a:srgbClr val="000000"/>
            </a:solidFill>
          </a:endParaRPr>
        </a:p>
      </dgm:t>
    </dgm:pt>
    <dgm:pt modelId="{63986A54-99BD-46BE-9AF2-47180EF8F888}" type="parTrans" cxnId="{FA4B5CFD-0024-4ACD-AE77-333D59D386DB}">
      <dgm:prSet/>
      <dgm:spPr/>
      <dgm:t>
        <a:bodyPr/>
        <a:lstStyle/>
        <a:p>
          <a:endParaRPr lang="en-ZA"/>
        </a:p>
      </dgm:t>
    </dgm:pt>
    <dgm:pt modelId="{188FE612-6DBF-421B-897E-9081B991E6EF}" type="sibTrans" cxnId="{FA4B5CFD-0024-4ACD-AE77-333D59D386DB}">
      <dgm:prSet/>
      <dgm:spPr/>
      <dgm:t>
        <a:bodyPr/>
        <a:lstStyle/>
        <a:p>
          <a:endParaRPr lang="en-ZA"/>
        </a:p>
      </dgm:t>
    </dgm:pt>
    <dgm:pt modelId="{7167D6D3-3723-4F6D-BA89-64D2D4FACF2C}">
      <dgm:prSet custT="1"/>
      <dgm:spPr/>
      <dgm:t>
        <a:bodyPr/>
        <a:lstStyle/>
        <a:p>
          <a:pPr rtl="0"/>
          <a:r>
            <a:rPr lang="en-ZA" sz="2400" dirty="0">
              <a:solidFill>
                <a:srgbClr val="000000"/>
              </a:solidFill>
            </a:rPr>
            <a:t>Erkennen von Leistungsträgern</a:t>
          </a:r>
        </a:p>
      </dgm:t>
    </dgm:pt>
    <dgm:pt modelId="{9E11AE57-2EA4-40A1-B5F3-AF5F413BF18D}" type="parTrans" cxnId="{4D25FCF6-4804-4382-B798-D7B7C5EE626F}">
      <dgm:prSet/>
      <dgm:spPr/>
      <dgm:t>
        <a:bodyPr/>
        <a:lstStyle/>
        <a:p>
          <a:endParaRPr lang="en-ZA"/>
        </a:p>
      </dgm:t>
    </dgm:pt>
    <dgm:pt modelId="{97EB9398-5AD5-4459-AD8A-EB7364B97509}" type="sibTrans" cxnId="{4D25FCF6-4804-4382-B798-D7B7C5EE626F}">
      <dgm:prSet/>
      <dgm:spPr/>
      <dgm:t>
        <a:bodyPr/>
        <a:lstStyle/>
        <a:p>
          <a:endParaRPr lang="en-ZA"/>
        </a:p>
      </dgm:t>
    </dgm:pt>
    <dgm:pt modelId="{98E3CE97-D7EE-4945-AC6E-0FE01317BA0F}" type="pres">
      <dgm:prSet presAssocID="{39EEE57E-C291-45E0-AA26-541DDC5EEA69}" presName="Name0" presStyleCnt="0">
        <dgm:presLayoutVars>
          <dgm:dir/>
          <dgm:resizeHandles val="exact"/>
        </dgm:presLayoutVars>
      </dgm:prSet>
      <dgm:spPr/>
    </dgm:pt>
    <dgm:pt modelId="{4A0B53F1-7698-4E2B-9DD7-E2267AF8DE47}" type="pres">
      <dgm:prSet presAssocID="{81AAC45F-5910-40EE-81B7-E1F4D7FB2A54}" presName="Name5" presStyleLbl="vennNode1" presStyleIdx="0" presStyleCnt="4">
        <dgm:presLayoutVars>
          <dgm:bulletEnabled val="1"/>
        </dgm:presLayoutVars>
      </dgm:prSet>
      <dgm:spPr/>
    </dgm:pt>
    <dgm:pt modelId="{C08BDD5D-2E3F-42C1-8BEC-2445D3B0A33D}" type="pres">
      <dgm:prSet presAssocID="{722E11D2-B045-416E-A7A4-CE221C0D26C2}" presName="space" presStyleCnt="0"/>
      <dgm:spPr/>
    </dgm:pt>
    <dgm:pt modelId="{7EE0428B-E237-491A-95B4-BE569D51A779}" type="pres">
      <dgm:prSet presAssocID="{5E7EC915-8DF6-462C-87FD-AD03CEDAF120}" presName="Name5" presStyleLbl="vennNode1" presStyleIdx="1" presStyleCnt="4">
        <dgm:presLayoutVars>
          <dgm:bulletEnabled val="1"/>
        </dgm:presLayoutVars>
      </dgm:prSet>
      <dgm:spPr/>
    </dgm:pt>
    <dgm:pt modelId="{EB9F49DF-AF61-4065-B086-408795D75EFF}" type="pres">
      <dgm:prSet presAssocID="{B1BC33A8-A3BA-459D-9F3D-2D14D03D0CDB}" presName="space" presStyleCnt="0"/>
      <dgm:spPr/>
    </dgm:pt>
    <dgm:pt modelId="{9B2DD8FE-1DDB-462C-8737-608E21F56437}" type="pres">
      <dgm:prSet presAssocID="{43D36CB4-7805-45B5-8FB2-B69989407AFA}" presName="Name5" presStyleLbl="vennNode1" presStyleIdx="2" presStyleCnt="4">
        <dgm:presLayoutVars>
          <dgm:bulletEnabled val="1"/>
        </dgm:presLayoutVars>
      </dgm:prSet>
      <dgm:spPr/>
    </dgm:pt>
    <dgm:pt modelId="{12253391-6687-48A2-BAF2-46411A4D11DC}" type="pres">
      <dgm:prSet presAssocID="{188FE612-6DBF-421B-897E-9081B991E6EF}" presName="space" presStyleCnt="0"/>
      <dgm:spPr/>
    </dgm:pt>
    <dgm:pt modelId="{A24BBED0-BA74-49F2-9829-9D53F3D59B1E}" type="pres">
      <dgm:prSet presAssocID="{7167D6D3-3723-4F6D-BA89-64D2D4FACF2C}" presName="Name5" presStyleLbl="vennNode1" presStyleIdx="3" presStyleCnt="4">
        <dgm:presLayoutVars>
          <dgm:bulletEnabled val="1"/>
        </dgm:presLayoutVars>
      </dgm:prSet>
      <dgm:spPr/>
    </dgm:pt>
  </dgm:ptLst>
  <dgm:cxnLst>
    <dgm:cxn modelId="{DCE01411-778D-481F-97A9-6FA3994441FB}" srcId="{39EEE57E-C291-45E0-AA26-541DDC5EEA69}" destId="{81AAC45F-5910-40EE-81B7-E1F4D7FB2A54}" srcOrd="0" destOrd="0" parTransId="{AC067AA3-7395-4106-8406-B23AA53D4CA4}" sibTransId="{722E11D2-B045-416E-A7A4-CE221C0D26C2}"/>
    <dgm:cxn modelId="{8C1B4913-45D2-499F-BE05-00B6A61E801A}" type="presOf" srcId="{43D36CB4-7805-45B5-8FB2-B69989407AFA}" destId="{9B2DD8FE-1DDB-462C-8737-608E21F56437}" srcOrd="0" destOrd="0" presId="urn:microsoft.com/office/officeart/2005/8/layout/venn3"/>
    <dgm:cxn modelId="{8FE12758-8EDD-47B2-A839-7210C4346F66}" type="presOf" srcId="{7167D6D3-3723-4F6D-BA89-64D2D4FACF2C}" destId="{A24BBED0-BA74-49F2-9829-9D53F3D59B1E}" srcOrd="0" destOrd="0" presId="urn:microsoft.com/office/officeart/2005/8/layout/venn3"/>
    <dgm:cxn modelId="{4BD98DA0-A708-4CE9-B3A9-8A0F4C5BB28C}" srcId="{39EEE57E-C291-45E0-AA26-541DDC5EEA69}" destId="{5E7EC915-8DF6-462C-87FD-AD03CEDAF120}" srcOrd="1" destOrd="0" parTransId="{E64E45BC-EC13-4471-B227-A1732C17FA1E}" sibTransId="{B1BC33A8-A3BA-459D-9F3D-2D14D03D0CDB}"/>
    <dgm:cxn modelId="{6E2DCDA2-B984-4301-A054-813D34448479}" type="presOf" srcId="{39EEE57E-C291-45E0-AA26-541DDC5EEA69}" destId="{98E3CE97-D7EE-4945-AC6E-0FE01317BA0F}" srcOrd="0" destOrd="0" presId="urn:microsoft.com/office/officeart/2005/8/layout/venn3"/>
    <dgm:cxn modelId="{4FEC3EB4-31B7-450A-A7F9-240DE1441803}" type="presOf" srcId="{81AAC45F-5910-40EE-81B7-E1F4D7FB2A54}" destId="{4A0B53F1-7698-4E2B-9DD7-E2267AF8DE47}" srcOrd="0" destOrd="0" presId="urn:microsoft.com/office/officeart/2005/8/layout/venn3"/>
    <dgm:cxn modelId="{865F9ACF-71F6-4759-918A-4BE5019F01F5}" type="presOf" srcId="{5E7EC915-8DF6-462C-87FD-AD03CEDAF120}" destId="{7EE0428B-E237-491A-95B4-BE569D51A779}" srcOrd="0" destOrd="0" presId="urn:microsoft.com/office/officeart/2005/8/layout/venn3"/>
    <dgm:cxn modelId="{4D25FCF6-4804-4382-B798-D7B7C5EE626F}" srcId="{39EEE57E-C291-45E0-AA26-541DDC5EEA69}" destId="{7167D6D3-3723-4F6D-BA89-64D2D4FACF2C}" srcOrd="3" destOrd="0" parTransId="{9E11AE57-2EA4-40A1-B5F3-AF5F413BF18D}" sibTransId="{97EB9398-5AD5-4459-AD8A-EB7364B97509}"/>
    <dgm:cxn modelId="{FA4B5CFD-0024-4ACD-AE77-333D59D386DB}" srcId="{39EEE57E-C291-45E0-AA26-541DDC5EEA69}" destId="{43D36CB4-7805-45B5-8FB2-B69989407AFA}" srcOrd="2" destOrd="0" parTransId="{63986A54-99BD-46BE-9AF2-47180EF8F888}" sibTransId="{188FE612-6DBF-421B-897E-9081B991E6EF}"/>
    <dgm:cxn modelId="{08C669F8-0334-482D-9C61-CA1FEB188772}" type="presParOf" srcId="{98E3CE97-D7EE-4945-AC6E-0FE01317BA0F}" destId="{4A0B53F1-7698-4E2B-9DD7-E2267AF8DE47}" srcOrd="0" destOrd="0" presId="urn:microsoft.com/office/officeart/2005/8/layout/venn3"/>
    <dgm:cxn modelId="{43351024-8186-418C-8776-DC8ED2161377}" type="presParOf" srcId="{98E3CE97-D7EE-4945-AC6E-0FE01317BA0F}" destId="{C08BDD5D-2E3F-42C1-8BEC-2445D3B0A33D}" srcOrd="1" destOrd="0" presId="urn:microsoft.com/office/officeart/2005/8/layout/venn3"/>
    <dgm:cxn modelId="{C73212BC-7C02-4512-83CA-BCC8F4D0D688}" type="presParOf" srcId="{98E3CE97-D7EE-4945-AC6E-0FE01317BA0F}" destId="{7EE0428B-E237-491A-95B4-BE569D51A779}" srcOrd="2" destOrd="0" presId="urn:microsoft.com/office/officeart/2005/8/layout/venn3"/>
    <dgm:cxn modelId="{4A0E6C2C-5CC4-40E5-B66F-3D8CE96D42C9}" type="presParOf" srcId="{98E3CE97-D7EE-4945-AC6E-0FE01317BA0F}" destId="{EB9F49DF-AF61-4065-B086-408795D75EFF}" srcOrd="3" destOrd="0" presId="urn:microsoft.com/office/officeart/2005/8/layout/venn3"/>
    <dgm:cxn modelId="{64204E04-AD8E-4542-BB7E-7E19C9ECD606}" type="presParOf" srcId="{98E3CE97-D7EE-4945-AC6E-0FE01317BA0F}" destId="{9B2DD8FE-1DDB-462C-8737-608E21F56437}" srcOrd="4" destOrd="0" presId="urn:microsoft.com/office/officeart/2005/8/layout/venn3"/>
    <dgm:cxn modelId="{8449B712-E467-4892-8A43-04E5CD08CC2B}" type="presParOf" srcId="{98E3CE97-D7EE-4945-AC6E-0FE01317BA0F}" destId="{12253391-6687-48A2-BAF2-46411A4D11DC}" srcOrd="5" destOrd="0" presId="urn:microsoft.com/office/officeart/2005/8/layout/venn3"/>
    <dgm:cxn modelId="{028638AE-2EE5-439F-A4CD-2A98CE507B93}" type="presParOf" srcId="{98E3CE97-D7EE-4945-AC6E-0FE01317BA0F}" destId="{A24BBED0-BA74-49F2-9829-9D53F3D59B1E}"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D1402-ACB5-4E5C-A1CC-353A45F6F782}" type="doc">
      <dgm:prSet loTypeId="urn:microsoft.com/office/officeart/2005/8/layout/hChevron3" loCatId="process" qsTypeId="urn:microsoft.com/office/officeart/2005/8/quickstyle/simple5" qsCatId="simple" csTypeId="urn:microsoft.com/office/officeart/2005/8/colors/accent1_2" csCatId="accent1" phldr="1"/>
      <dgm:spPr/>
    </dgm:pt>
    <dgm:pt modelId="{369B6172-18AE-499C-9C41-068914E3B689}">
      <dgm:prSet phldrT="[Text]" custT="1"/>
      <dgm:spPr/>
      <dgm:t>
        <a:bodyPr/>
        <a:lstStyle/>
        <a:p>
          <a:pPr algn="l" rtl="0"/>
          <a:r>
            <a:rPr lang="en-ZA" sz="2000" dirty="0">
              <a:effectLst>
                <a:outerShdw blurRad="38100" dist="38100" dir="2700000" algn="tl">
                  <a:srgbClr val="000000">
                    <a:alpha val="43137"/>
                  </a:srgbClr>
                </a:outerShdw>
              </a:effectLst>
            </a:rPr>
            <a:t>Strategie/Zieldefinition</a:t>
          </a:r>
        </a:p>
      </dgm:t>
    </dgm:pt>
    <dgm:pt modelId="{B7495674-CD3B-4861-8ED4-D43F9C11183C}" type="parTrans" cxnId="{5ABD7909-D14C-4EC8-95A5-F7800A49B67D}">
      <dgm:prSet/>
      <dgm:spPr/>
      <dgm:t>
        <a:bodyPr/>
        <a:lstStyle/>
        <a:p>
          <a:endParaRPr lang="en-ZA"/>
        </a:p>
      </dgm:t>
    </dgm:pt>
    <dgm:pt modelId="{01099E03-780C-4304-BD71-719228E88838}" type="sibTrans" cxnId="{5ABD7909-D14C-4EC8-95A5-F7800A49B67D}">
      <dgm:prSet/>
      <dgm:spPr/>
      <dgm:t>
        <a:bodyPr/>
        <a:lstStyle/>
        <a:p>
          <a:endParaRPr lang="en-ZA"/>
        </a:p>
      </dgm:t>
    </dgm:pt>
    <dgm:pt modelId="{4573A221-3B73-44F7-9501-67177A62F040}">
      <dgm:prSet phldrT="[Text]" custT="1"/>
      <dgm:spPr/>
      <dgm:t>
        <a:bodyPr/>
        <a:lstStyle/>
        <a:p>
          <a:pPr algn="l"/>
          <a:r>
            <a:rPr lang="en-ZA" sz="2000" dirty="0">
              <a:effectLst>
                <a:outerShdw blurRad="38100" dist="38100" dir="2700000" algn="tl">
                  <a:srgbClr val="000000">
                    <a:alpha val="43137"/>
                  </a:srgbClr>
                </a:outerShdw>
              </a:effectLst>
            </a:rPr>
            <a:t>Software-Bewertung</a:t>
          </a:r>
        </a:p>
      </dgm:t>
    </dgm:pt>
    <dgm:pt modelId="{25FFB198-8A33-4EE8-BD13-88ECE3DF08BD}" type="parTrans" cxnId="{0B91CA5E-404F-42EF-A5D1-D77C9D025BD2}">
      <dgm:prSet/>
      <dgm:spPr/>
      <dgm:t>
        <a:bodyPr/>
        <a:lstStyle/>
        <a:p>
          <a:endParaRPr lang="en-ZA"/>
        </a:p>
      </dgm:t>
    </dgm:pt>
    <dgm:pt modelId="{94B4C86F-27A3-4E2B-836A-4351573A60AA}" type="sibTrans" cxnId="{0B91CA5E-404F-42EF-A5D1-D77C9D025BD2}">
      <dgm:prSet/>
      <dgm:spPr/>
      <dgm:t>
        <a:bodyPr/>
        <a:lstStyle/>
        <a:p>
          <a:endParaRPr lang="en-ZA"/>
        </a:p>
      </dgm:t>
    </dgm:pt>
    <dgm:pt modelId="{18199202-34B1-416E-A874-653201EAFC87}">
      <dgm:prSet phldrT="[Text]" custT="1"/>
      <dgm:spPr/>
      <dgm:t>
        <a:bodyPr/>
        <a:lstStyle/>
        <a:p>
          <a:r>
            <a:rPr lang="en-ZA" sz="2000" dirty="0">
              <a:effectLst>
                <a:outerShdw blurRad="38100" dist="38100" dir="2700000" algn="tl">
                  <a:srgbClr val="000000">
                    <a:alpha val="43137"/>
                  </a:srgbClr>
                </a:outerShdw>
              </a:effectLst>
            </a:rPr>
            <a:t>Implementierung und Einsatz</a:t>
          </a:r>
        </a:p>
      </dgm:t>
    </dgm:pt>
    <dgm:pt modelId="{EF89B63C-1A5B-4A7E-A59D-A7D0870C0C45}" type="parTrans" cxnId="{69FFE2D3-8612-4766-8690-BAA2B94E2A50}">
      <dgm:prSet/>
      <dgm:spPr/>
      <dgm:t>
        <a:bodyPr/>
        <a:lstStyle/>
        <a:p>
          <a:endParaRPr lang="en-ZA"/>
        </a:p>
      </dgm:t>
    </dgm:pt>
    <dgm:pt modelId="{7898A050-ED54-4353-9803-7D5121895B23}" type="sibTrans" cxnId="{69FFE2D3-8612-4766-8690-BAA2B94E2A50}">
      <dgm:prSet/>
      <dgm:spPr/>
      <dgm:t>
        <a:bodyPr/>
        <a:lstStyle/>
        <a:p>
          <a:endParaRPr lang="en-ZA"/>
        </a:p>
      </dgm:t>
    </dgm:pt>
    <dgm:pt modelId="{8966B1F7-E9D5-44F9-A86C-6C6A7D645D79}">
      <dgm:prSet phldr="0"/>
      <dgm:spPr/>
      <dgm:t>
        <a:bodyPr/>
        <a:lstStyle/>
        <a:p>
          <a:pPr algn="l"/>
          <a:r>
            <a:rPr lang="en-ZA" dirty="0">
              <a:effectLst>
                <a:outerShdw blurRad="38100" dist="38100" dir="2700000" algn="tl">
                  <a:srgbClr val="000000">
                    <a:alpha val="43137"/>
                  </a:srgbClr>
                </a:outerShdw>
              </a:effectLst>
            </a:rPr>
            <a:t>Analyse der Anforderungen</a:t>
          </a:r>
        </a:p>
      </dgm:t>
    </dgm:pt>
    <dgm:pt modelId="{59A9F68D-DBF1-4621-973E-D8929005C7DB}" type="parTrans" cxnId="{94B99B3D-37EE-406F-B5C7-75EA78206084}">
      <dgm:prSet/>
      <dgm:spPr/>
    </dgm:pt>
    <dgm:pt modelId="{204E57B6-25CB-4263-8AA0-B2A0A17ADE72}" type="sibTrans" cxnId="{94B99B3D-37EE-406F-B5C7-75EA78206084}">
      <dgm:prSet/>
      <dgm:spPr/>
    </dgm:pt>
    <dgm:pt modelId="{A8CD54FD-1ABD-404E-925C-735F14E7B02D}" type="pres">
      <dgm:prSet presAssocID="{01FD1402-ACB5-4E5C-A1CC-353A45F6F782}" presName="Name0" presStyleCnt="0">
        <dgm:presLayoutVars>
          <dgm:dir/>
          <dgm:resizeHandles val="exact"/>
        </dgm:presLayoutVars>
      </dgm:prSet>
      <dgm:spPr/>
    </dgm:pt>
    <dgm:pt modelId="{2C5F1448-11FB-41ED-8DEC-FF12873F556D}" type="pres">
      <dgm:prSet presAssocID="{369B6172-18AE-499C-9C41-068914E3B689}" presName="parTxOnly" presStyleLbl="node1" presStyleIdx="0" presStyleCnt="4">
        <dgm:presLayoutVars>
          <dgm:bulletEnabled val="1"/>
        </dgm:presLayoutVars>
      </dgm:prSet>
      <dgm:spPr/>
    </dgm:pt>
    <dgm:pt modelId="{5DB243C3-7038-4D8A-9F2B-E13C146386F9}" type="pres">
      <dgm:prSet presAssocID="{01099E03-780C-4304-BD71-719228E88838}" presName="parSpace" presStyleCnt="0"/>
      <dgm:spPr/>
    </dgm:pt>
    <dgm:pt modelId="{13E256AF-1C0C-49A2-A93A-0D33E2987E0D}" type="pres">
      <dgm:prSet presAssocID="{8966B1F7-E9D5-44F9-A86C-6C6A7D645D79}" presName="parTxOnly" presStyleLbl="node1" presStyleIdx="1" presStyleCnt="4">
        <dgm:presLayoutVars>
          <dgm:bulletEnabled val="1"/>
        </dgm:presLayoutVars>
      </dgm:prSet>
      <dgm:spPr/>
    </dgm:pt>
    <dgm:pt modelId="{C1849ABB-4142-4005-9491-5CC6E1693517}" type="pres">
      <dgm:prSet presAssocID="{204E57B6-25CB-4263-8AA0-B2A0A17ADE72}" presName="parSpace" presStyleCnt="0"/>
      <dgm:spPr/>
    </dgm:pt>
    <dgm:pt modelId="{96451E2A-00C5-4683-9EE6-C9E7C3B9B468}" type="pres">
      <dgm:prSet presAssocID="{4573A221-3B73-44F7-9501-67177A62F040}" presName="parTxOnly" presStyleLbl="node1" presStyleIdx="2" presStyleCnt="4">
        <dgm:presLayoutVars>
          <dgm:bulletEnabled val="1"/>
        </dgm:presLayoutVars>
      </dgm:prSet>
      <dgm:spPr/>
    </dgm:pt>
    <dgm:pt modelId="{53302EF9-E15A-4D60-BE5C-313DB7124C55}" type="pres">
      <dgm:prSet presAssocID="{94B4C86F-27A3-4E2B-836A-4351573A60AA}" presName="parSpace" presStyleCnt="0"/>
      <dgm:spPr/>
    </dgm:pt>
    <dgm:pt modelId="{F7CF5E9F-FF37-493C-A2ED-D6790744888E}" type="pres">
      <dgm:prSet presAssocID="{18199202-34B1-416E-A874-653201EAFC87}" presName="parTxOnly" presStyleLbl="node1" presStyleIdx="3" presStyleCnt="4">
        <dgm:presLayoutVars>
          <dgm:bulletEnabled val="1"/>
        </dgm:presLayoutVars>
      </dgm:prSet>
      <dgm:spPr/>
    </dgm:pt>
  </dgm:ptLst>
  <dgm:cxnLst>
    <dgm:cxn modelId="{5ABD7909-D14C-4EC8-95A5-F7800A49B67D}" srcId="{01FD1402-ACB5-4E5C-A1CC-353A45F6F782}" destId="{369B6172-18AE-499C-9C41-068914E3B689}" srcOrd="0" destOrd="0" parTransId="{B7495674-CD3B-4861-8ED4-D43F9C11183C}" sibTransId="{01099E03-780C-4304-BD71-719228E88838}"/>
    <dgm:cxn modelId="{28E4B33B-FF4A-4D9D-A7CD-AEADB1C8EB24}" type="presOf" srcId="{01FD1402-ACB5-4E5C-A1CC-353A45F6F782}" destId="{A8CD54FD-1ABD-404E-925C-735F14E7B02D}" srcOrd="0" destOrd="0" presId="urn:microsoft.com/office/officeart/2005/8/layout/hChevron3"/>
    <dgm:cxn modelId="{94B99B3D-37EE-406F-B5C7-75EA78206084}" srcId="{01FD1402-ACB5-4E5C-A1CC-353A45F6F782}" destId="{8966B1F7-E9D5-44F9-A86C-6C6A7D645D79}" srcOrd="1" destOrd="0" parTransId="{59A9F68D-DBF1-4621-973E-D8929005C7DB}" sibTransId="{204E57B6-25CB-4263-8AA0-B2A0A17ADE72}"/>
    <dgm:cxn modelId="{0B91CA5E-404F-42EF-A5D1-D77C9D025BD2}" srcId="{01FD1402-ACB5-4E5C-A1CC-353A45F6F782}" destId="{4573A221-3B73-44F7-9501-67177A62F040}" srcOrd="2" destOrd="0" parTransId="{25FFB198-8A33-4EE8-BD13-88ECE3DF08BD}" sibTransId="{94B4C86F-27A3-4E2B-836A-4351573A60AA}"/>
    <dgm:cxn modelId="{163C2C73-8C13-45CF-A8C9-17FB0D230FD6}" type="presOf" srcId="{18199202-34B1-416E-A874-653201EAFC87}" destId="{F7CF5E9F-FF37-493C-A2ED-D6790744888E}" srcOrd="0" destOrd="0" presId="urn:microsoft.com/office/officeart/2005/8/layout/hChevron3"/>
    <dgm:cxn modelId="{0C076573-9C17-462A-8617-33157981C228}" type="presOf" srcId="{369B6172-18AE-499C-9C41-068914E3B689}" destId="{2C5F1448-11FB-41ED-8DEC-FF12873F556D}" srcOrd="0" destOrd="0" presId="urn:microsoft.com/office/officeart/2005/8/layout/hChevron3"/>
    <dgm:cxn modelId="{ADAB638A-24D6-4B31-9EBD-1C206EDA0244}" type="presOf" srcId="{8966B1F7-E9D5-44F9-A86C-6C6A7D645D79}" destId="{13E256AF-1C0C-49A2-A93A-0D33E2987E0D}" srcOrd="0" destOrd="0" presId="urn:microsoft.com/office/officeart/2005/8/layout/hChevron3"/>
    <dgm:cxn modelId="{69FFE2D3-8612-4766-8690-BAA2B94E2A50}" srcId="{01FD1402-ACB5-4E5C-A1CC-353A45F6F782}" destId="{18199202-34B1-416E-A874-653201EAFC87}" srcOrd="3" destOrd="0" parTransId="{EF89B63C-1A5B-4A7E-A59D-A7D0870C0C45}" sibTransId="{7898A050-ED54-4353-9803-7D5121895B23}"/>
    <dgm:cxn modelId="{0FEB49E9-FCA4-4A7F-B59B-C61174F50550}" type="presOf" srcId="{4573A221-3B73-44F7-9501-67177A62F040}" destId="{96451E2A-00C5-4683-9EE6-C9E7C3B9B468}" srcOrd="0" destOrd="0" presId="urn:microsoft.com/office/officeart/2005/8/layout/hChevron3"/>
    <dgm:cxn modelId="{5EC5D85A-0462-4EF9-808B-D5756BEEE9D6}" type="presParOf" srcId="{A8CD54FD-1ABD-404E-925C-735F14E7B02D}" destId="{2C5F1448-11FB-41ED-8DEC-FF12873F556D}" srcOrd="0" destOrd="0" presId="urn:microsoft.com/office/officeart/2005/8/layout/hChevron3"/>
    <dgm:cxn modelId="{9E49EB23-FE90-443B-98DB-075C8A8F384D}" type="presParOf" srcId="{A8CD54FD-1ABD-404E-925C-735F14E7B02D}" destId="{5DB243C3-7038-4D8A-9F2B-E13C146386F9}" srcOrd="1" destOrd="0" presId="urn:microsoft.com/office/officeart/2005/8/layout/hChevron3"/>
    <dgm:cxn modelId="{98F9F865-CA5F-430D-9E1B-22734D469B1E}" type="presParOf" srcId="{A8CD54FD-1ABD-404E-925C-735F14E7B02D}" destId="{13E256AF-1C0C-49A2-A93A-0D33E2987E0D}" srcOrd="2" destOrd="0" presId="urn:microsoft.com/office/officeart/2005/8/layout/hChevron3"/>
    <dgm:cxn modelId="{4335A4B9-4B4C-41BB-8FFC-EFE1D1A18D23}" type="presParOf" srcId="{A8CD54FD-1ABD-404E-925C-735F14E7B02D}" destId="{C1849ABB-4142-4005-9491-5CC6E1693517}" srcOrd="3" destOrd="0" presId="urn:microsoft.com/office/officeart/2005/8/layout/hChevron3"/>
    <dgm:cxn modelId="{E06F796D-A6D6-4828-A6CE-E867AA955101}" type="presParOf" srcId="{A8CD54FD-1ABD-404E-925C-735F14E7B02D}" destId="{96451E2A-00C5-4683-9EE6-C9E7C3B9B468}" srcOrd="4" destOrd="0" presId="urn:microsoft.com/office/officeart/2005/8/layout/hChevron3"/>
    <dgm:cxn modelId="{F1F55F44-FF6D-4FC0-8661-9343E8FE34D2}" type="presParOf" srcId="{A8CD54FD-1ABD-404E-925C-735F14E7B02D}" destId="{53302EF9-E15A-4D60-BE5C-313DB7124C55}" srcOrd="5" destOrd="0" presId="urn:microsoft.com/office/officeart/2005/8/layout/hChevron3"/>
    <dgm:cxn modelId="{773C802A-6342-4F1C-B378-8E9DA3DCBC68}" type="presParOf" srcId="{A8CD54FD-1ABD-404E-925C-735F14E7B02D}" destId="{F7CF5E9F-FF37-493C-A2ED-D6790744888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72C1DE-118E-490B-8F8D-76F4D3DB9D1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79F8CEF9-6C67-4B23-BDCC-EEC033105052}">
      <dgm:prSet phldrT="[Text]" custT="1"/>
      <dgm:spPr/>
      <dgm:t>
        <a:bodyPr/>
        <a:lstStyle/>
        <a:p>
          <a:pPr algn="l" rtl="0"/>
          <a:r>
            <a:rPr lang="en-GB" sz="2400" dirty="0">
              <a:solidFill>
                <a:srgbClr val="000000"/>
              </a:solidFill>
            </a:rPr>
            <a:t>Täglich gibt es weltweit mehr als 4.000 Ransomware-Angriffe.</a:t>
          </a:r>
          <a:r>
            <a:rPr lang="en-GB" sz="2400" dirty="0">
              <a:solidFill>
                <a:srgbClr val="000000"/>
              </a:solidFill>
              <a:latin typeface="Calibri Light" panose="020F0302020204030204"/>
            </a:rPr>
            <a:t> </a:t>
          </a:r>
          <a:endParaRPr lang="en-ZA" sz="2400" dirty="0">
            <a:solidFill>
              <a:srgbClr val="000000"/>
            </a:solidFill>
          </a:endParaRPr>
        </a:p>
      </dgm:t>
    </dgm:pt>
    <dgm:pt modelId="{F2EEA5F4-0799-4A97-83DE-931EB2D79D0F}" type="parTrans" cxnId="{D8E28AF5-2A8E-4CD2-989E-BB50284A2142}">
      <dgm:prSet/>
      <dgm:spPr/>
      <dgm:t>
        <a:bodyPr/>
        <a:lstStyle/>
        <a:p>
          <a:endParaRPr lang="en-ZA"/>
        </a:p>
      </dgm:t>
    </dgm:pt>
    <dgm:pt modelId="{B217C4A9-3B80-4CEF-B701-8F5B7DB2622E}" type="sibTrans" cxnId="{D8E28AF5-2A8E-4CD2-989E-BB50284A2142}">
      <dgm:prSet/>
      <dgm:spPr/>
      <dgm:t>
        <a:bodyPr/>
        <a:lstStyle/>
        <a:p>
          <a:endParaRPr lang="en-ZA"/>
        </a:p>
      </dgm:t>
    </dgm:pt>
    <dgm:pt modelId="{4786C160-5BD2-4A7D-B070-D67755268EB9}">
      <dgm:prSet phldrT="[Text]" custT="1"/>
      <dgm:spPr/>
      <dgm:t>
        <a:bodyPr/>
        <a:lstStyle/>
        <a:p>
          <a:pPr algn="l"/>
          <a:r>
            <a:rPr lang="en-GB" sz="2000" dirty="0" err="1">
              <a:solidFill>
                <a:srgbClr val="000000"/>
              </a:solidFill>
            </a:rPr>
            <a:t>Mindestens</a:t>
          </a:r>
          <a:r>
            <a:rPr lang="en-GB" sz="2000" dirty="0">
              <a:solidFill>
                <a:srgbClr val="000000"/>
              </a:solidFill>
            </a:rPr>
            <a:t> 80 % der Unternehmen in Europa haben 2016 mindestens einen Vorfall im Bereich der Cybersicherheit erlebt.</a:t>
          </a:r>
          <a:endParaRPr lang="en-ZA" sz="2000" dirty="0">
            <a:solidFill>
              <a:srgbClr val="000000"/>
            </a:solidFill>
          </a:endParaRPr>
        </a:p>
      </dgm:t>
    </dgm:pt>
    <dgm:pt modelId="{4F335FB9-27E0-44C0-B36C-BCF99A8BE2C9}" type="parTrans" cxnId="{1FC356AF-D33C-408E-A664-DF5B57103635}">
      <dgm:prSet/>
      <dgm:spPr/>
      <dgm:t>
        <a:bodyPr/>
        <a:lstStyle/>
        <a:p>
          <a:endParaRPr lang="en-ZA"/>
        </a:p>
      </dgm:t>
    </dgm:pt>
    <dgm:pt modelId="{598740F8-26A5-4264-AF03-17AD37F93D06}" type="sibTrans" cxnId="{1FC356AF-D33C-408E-A664-DF5B57103635}">
      <dgm:prSet/>
      <dgm:spPr/>
      <dgm:t>
        <a:bodyPr/>
        <a:lstStyle/>
        <a:p>
          <a:endParaRPr lang="en-ZA"/>
        </a:p>
      </dgm:t>
    </dgm:pt>
    <dgm:pt modelId="{8D03518A-BF66-4AC7-AA2D-A285B66E8B66}">
      <dgm:prSet phldrT="[Text]" custT="1"/>
      <dgm:spPr/>
      <dgm:t>
        <a:bodyPr/>
        <a:lstStyle/>
        <a:p>
          <a:r>
            <a:rPr lang="en-GB" sz="2000" dirty="0">
              <a:solidFill>
                <a:srgbClr val="000000"/>
              </a:solidFill>
            </a:rPr>
            <a:t>60 % der KMU, die Opfer von Cyberangriffen wurden, erholten sich nicht und schlossen innerhalb von 6 Monaten.</a:t>
          </a:r>
          <a:endParaRPr lang="en-ZA" sz="2000" dirty="0">
            <a:solidFill>
              <a:srgbClr val="000000"/>
            </a:solidFill>
          </a:endParaRPr>
        </a:p>
      </dgm:t>
    </dgm:pt>
    <dgm:pt modelId="{7882CF97-D1E8-4350-B388-7DA074F02B7D}" type="parTrans" cxnId="{D0B052D4-D412-4000-B70C-F5C31AC2A91D}">
      <dgm:prSet/>
      <dgm:spPr/>
      <dgm:t>
        <a:bodyPr/>
        <a:lstStyle/>
        <a:p>
          <a:endParaRPr lang="en-ZA"/>
        </a:p>
      </dgm:t>
    </dgm:pt>
    <dgm:pt modelId="{F66931A1-1586-46BF-8D8A-6A87499A3232}" type="sibTrans" cxnId="{D0B052D4-D412-4000-B70C-F5C31AC2A91D}">
      <dgm:prSet/>
      <dgm:spPr/>
      <dgm:t>
        <a:bodyPr/>
        <a:lstStyle/>
        <a:p>
          <a:endParaRPr lang="en-ZA"/>
        </a:p>
      </dgm:t>
    </dgm:pt>
    <dgm:pt modelId="{7BB8E493-7894-4B00-9962-A3B22036301B}" type="pres">
      <dgm:prSet presAssocID="{DE72C1DE-118E-490B-8F8D-76F4D3DB9D1D}" presName="Name0" presStyleCnt="0">
        <dgm:presLayoutVars>
          <dgm:dir/>
          <dgm:resizeHandles val="exact"/>
        </dgm:presLayoutVars>
      </dgm:prSet>
      <dgm:spPr/>
    </dgm:pt>
    <dgm:pt modelId="{2E4B6019-E746-408C-8ACB-50107C7584E0}" type="pres">
      <dgm:prSet presAssocID="{79F8CEF9-6C67-4B23-BDCC-EEC033105052}" presName="Name5" presStyleLbl="vennNode1" presStyleIdx="0" presStyleCnt="3">
        <dgm:presLayoutVars>
          <dgm:bulletEnabled val="1"/>
        </dgm:presLayoutVars>
      </dgm:prSet>
      <dgm:spPr/>
    </dgm:pt>
    <dgm:pt modelId="{6834C89A-F716-4B8C-967F-816FEF3CC74F}" type="pres">
      <dgm:prSet presAssocID="{B217C4A9-3B80-4CEF-B701-8F5B7DB2622E}" presName="space" presStyleCnt="0"/>
      <dgm:spPr/>
    </dgm:pt>
    <dgm:pt modelId="{1D5138B6-6D19-4475-B022-ABCB201FC3F8}" type="pres">
      <dgm:prSet presAssocID="{4786C160-5BD2-4A7D-B070-D67755268EB9}" presName="Name5" presStyleLbl="vennNode1" presStyleIdx="1" presStyleCnt="3">
        <dgm:presLayoutVars>
          <dgm:bulletEnabled val="1"/>
        </dgm:presLayoutVars>
      </dgm:prSet>
      <dgm:spPr/>
    </dgm:pt>
    <dgm:pt modelId="{9C26236D-3AE1-4F69-ACF6-9AB009C103CA}" type="pres">
      <dgm:prSet presAssocID="{598740F8-26A5-4264-AF03-17AD37F93D06}" presName="space" presStyleCnt="0"/>
      <dgm:spPr/>
    </dgm:pt>
    <dgm:pt modelId="{F6AA6628-4A8A-4CE9-BF62-6C67D795DB53}" type="pres">
      <dgm:prSet presAssocID="{8D03518A-BF66-4AC7-AA2D-A285B66E8B66}" presName="Name5" presStyleLbl="vennNode1" presStyleIdx="2" presStyleCnt="3">
        <dgm:presLayoutVars>
          <dgm:bulletEnabled val="1"/>
        </dgm:presLayoutVars>
      </dgm:prSet>
      <dgm:spPr/>
    </dgm:pt>
  </dgm:ptLst>
  <dgm:cxnLst>
    <dgm:cxn modelId="{3BFB270E-6C6D-4A75-AD3B-F75BF09EBDF4}" type="presOf" srcId="{DE72C1DE-118E-490B-8F8D-76F4D3DB9D1D}" destId="{7BB8E493-7894-4B00-9962-A3B22036301B}" srcOrd="0" destOrd="0" presId="urn:microsoft.com/office/officeart/2005/8/layout/venn3"/>
    <dgm:cxn modelId="{2C41E1A5-1BBA-4737-AC4C-1A830246E860}" type="presOf" srcId="{8D03518A-BF66-4AC7-AA2D-A285B66E8B66}" destId="{F6AA6628-4A8A-4CE9-BF62-6C67D795DB53}" srcOrd="0" destOrd="0" presId="urn:microsoft.com/office/officeart/2005/8/layout/venn3"/>
    <dgm:cxn modelId="{1FC356AF-D33C-408E-A664-DF5B57103635}" srcId="{DE72C1DE-118E-490B-8F8D-76F4D3DB9D1D}" destId="{4786C160-5BD2-4A7D-B070-D67755268EB9}" srcOrd="1" destOrd="0" parTransId="{4F335FB9-27E0-44C0-B36C-BCF99A8BE2C9}" sibTransId="{598740F8-26A5-4264-AF03-17AD37F93D06}"/>
    <dgm:cxn modelId="{12888EB8-7543-4133-AF7F-7A1E4659602E}" type="presOf" srcId="{79F8CEF9-6C67-4B23-BDCC-EEC033105052}" destId="{2E4B6019-E746-408C-8ACB-50107C7584E0}" srcOrd="0" destOrd="0" presId="urn:microsoft.com/office/officeart/2005/8/layout/venn3"/>
    <dgm:cxn modelId="{D0B052D4-D412-4000-B70C-F5C31AC2A91D}" srcId="{DE72C1DE-118E-490B-8F8D-76F4D3DB9D1D}" destId="{8D03518A-BF66-4AC7-AA2D-A285B66E8B66}" srcOrd="2" destOrd="0" parTransId="{7882CF97-D1E8-4350-B388-7DA074F02B7D}" sibTransId="{F66931A1-1586-46BF-8D8A-6A87499A3232}"/>
    <dgm:cxn modelId="{4E723BE3-269B-4C3B-BD65-7D4C3486B447}" type="presOf" srcId="{4786C160-5BD2-4A7D-B070-D67755268EB9}" destId="{1D5138B6-6D19-4475-B022-ABCB201FC3F8}" srcOrd="0" destOrd="0" presId="urn:microsoft.com/office/officeart/2005/8/layout/venn3"/>
    <dgm:cxn modelId="{D8E28AF5-2A8E-4CD2-989E-BB50284A2142}" srcId="{DE72C1DE-118E-490B-8F8D-76F4D3DB9D1D}" destId="{79F8CEF9-6C67-4B23-BDCC-EEC033105052}" srcOrd="0" destOrd="0" parTransId="{F2EEA5F4-0799-4A97-83DE-931EB2D79D0F}" sibTransId="{B217C4A9-3B80-4CEF-B701-8F5B7DB2622E}"/>
    <dgm:cxn modelId="{D07A2C49-8066-4AE6-A4BC-FFF4CDBF1B9B}" type="presParOf" srcId="{7BB8E493-7894-4B00-9962-A3B22036301B}" destId="{2E4B6019-E746-408C-8ACB-50107C7584E0}" srcOrd="0" destOrd="0" presId="urn:microsoft.com/office/officeart/2005/8/layout/venn3"/>
    <dgm:cxn modelId="{7F670EC5-0DC1-4CCA-AC9D-A20032E8C0C9}" type="presParOf" srcId="{7BB8E493-7894-4B00-9962-A3B22036301B}" destId="{6834C89A-F716-4B8C-967F-816FEF3CC74F}" srcOrd="1" destOrd="0" presId="urn:microsoft.com/office/officeart/2005/8/layout/venn3"/>
    <dgm:cxn modelId="{E648B993-1A7A-41B4-9B92-E1BECB2204C2}" type="presParOf" srcId="{7BB8E493-7894-4B00-9962-A3B22036301B}" destId="{1D5138B6-6D19-4475-B022-ABCB201FC3F8}" srcOrd="2" destOrd="0" presId="urn:microsoft.com/office/officeart/2005/8/layout/venn3"/>
    <dgm:cxn modelId="{BDE4CB58-503D-4950-AEBF-F1ADED073CD4}" type="presParOf" srcId="{7BB8E493-7894-4B00-9962-A3B22036301B}" destId="{9C26236D-3AE1-4F69-ACF6-9AB009C103CA}" srcOrd="3" destOrd="0" presId="urn:microsoft.com/office/officeart/2005/8/layout/venn3"/>
    <dgm:cxn modelId="{72EE0C13-7328-4E66-A917-80647E64DDF3}" type="presParOf" srcId="{7BB8E493-7894-4B00-9962-A3B22036301B}" destId="{F6AA6628-4A8A-4CE9-BF62-6C67D795DB5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BB0E3-5A8E-4869-8EE7-9F4B3B7A50A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248454F-B9DC-4B83-9FD7-FF3A63B79E5C}">
      <dgm:prSet phldrT="[Text]" custT="1"/>
      <dgm:spPr/>
      <dgm:t>
        <a:bodyPr/>
        <a:lstStyle/>
        <a:p>
          <a:pPr algn="l" rtl="0"/>
          <a:r>
            <a:rPr lang="en-ZA" sz="2400" b="0" dirty="0" err="1">
              <a:effectLst/>
            </a:rPr>
            <a:t>Finanzielle</a:t>
          </a:r>
          <a:r>
            <a:rPr lang="en-ZA" sz="2400" b="0" dirty="0">
              <a:effectLst/>
            </a:rPr>
            <a:t> </a:t>
          </a:r>
          <a:r>
            <a:rPr lang="en-ZA" sz="2400" dirty="0" err="1">
              <a:effectLst/>
            </a:rPr>
            <a:t>Informationen</a:t>
          </a:r>
          <a:endParaRPr lang="en-ZA" sz="2400" b="0" dirty="0" err="1">
            <a:effectLst/>
          </a:endParaRPr>
        </a:p>
      </dgm:t>
    </dgm:pt>
    <dgm:pt modelId="{B82B22C1-6C9F-4050-847A-3A7937177367}" type="parTrans" cxnId="{8631FE5A-122A-41D9-92B5-DC3D4308EA5A}">
      <dgm:prSet/>
      <dgm:spPr/>
      <dgm:t>
        <a:bodyPr/>
        <a:lstStyle/>
        <a:p>
          <a:endParaRPr lang="en-ZA"/>
        </a:p>
      </dgm:t>
    </dgm:pt>
    <dgm:pt modelId="{9E26986A-DBF0-47FC-8D33-C886DEC966FA}" type="sibTrans" cxnId="{8631FE5A-122A-41D9-92B5-DC3D4308EA5A}">
      <dgm:prSet/>
      <dgm:spPr/>
      <dgm:t>
        <a:bodyPr/>
        <a:lstStyle/>
        <a:p>
          <a:endParaRPr lang="en-ZA"/>
        </a:p>
      </dgm:t>
    </dgm:pt>
    <dgm:pt modelId="{159B54B4-C7F7-4010-A966-FDB96C8A1E01}">
      <dgm:prSet custT="1"/>
      <dgm:spPr/>
      <dgm:t>
        <a:bodyPr/>
        <a:lstStyle/>
        <a:p>
          <a:pPr algn="l"/>
          <a:r>
            <a:rPr lang="en-ZA" sz="1800" dirty="0" err="1"/>
            <a:t>Kreditkarte</a:t>
          </a:r>
          <a:endParaRPr lang="en-ZA" sz="1800" dirty="0"/>
        </a:p>
      </dgm:t>
    </dgm:pt>
    <dgm:pt modelId="{1956FDDB-0303-48A7-863C-1F74FE70687D}" type="parTrans" cxnId="{89FDDEBF-525A-4DBB-A49F-D9D6D4553DE5}">
      <dgm:prSet/>
      <dgm:spPr/>
      <dgm:t>
        <a:bodyPr/>
        <a:lstStyle/>
        <a:p>
          <a:endParaRPr lang="en-ZA"/>
        </a:p>
      </dgm:t>
    </dgm:pt>
    <dgm:pt modelId="{6B9CDDA1-0289-43C6-A7CB-3C3680E89101}" type="sibTrans" cxnId="{89FDDEBF-525A-4DBB-A49F-D9D6D4553DE5}">
      <dgm:prSet/>
      <dgm:spPr/>
      <dgm:t>
        <a:bodyPr/>
        <a:lstStyle/>
        <a:p>
          <a:endParaRPr lang="en-ZA"/>
        </a:p>
      </dgm:t>
    </dgm:pt>
    <dgm:pt modelId="{E79D748D-37F5-4F67-A2F2-DA4DCBDD3AAA}">
      <dgm:prSet custT="1"/>
      <dgm:spPr/>
      <dgm:t>
        <a:bodyPr/>
        <a:lstStyle/>
        <a:p>
          <a:pPr algn="l"/>
          <a:r>
            <a:rPr lang="en-ZA" sz="1800" dirty="0" err="1"/>
            <a:t>Kontodaten</a:t>
          </a:r>
          <a:endParaRPr lang="en-ZA" sz="1800" dirty="0"/>
        </a:p>
      </dgm:t>
    </dgm:pt>
    <dgm:pt modelId="{A46DFC5D-2B00-4284-99A4-6FB99CB2F169}" type="parTrans" cxnId="{20E1DAE6-4C34-4A52-B4F0-0CBB135ADBE5}">
      <dgm:prSet/>
      <dgm:spPr/>
      <dgm:t>
        <a:bodyPr/>
        <a:lstStyle/>
        <a:p>
          <a:endParaRPr lang="en-ZA"/>
        </a:p>
      </dgm:t>
    </dgm:pt>
    <dgm:pt modelId="{1C2CD055-614D-44B7-8F9E-1339CEB8AD7F}" type="sibTrans" cxnId="{20E1DAE6-4C34-4A52-B4F0-0CBB135ADBE5}">
      <dgm:prSet/>
      <dgm:spPr/>
      <dgm:t>
        <a:bodyPr/>
        <a:lstStyle/>
        <a:p>
          <a:endParaRPr lang="en-ZA"/>
        </a:p>
      </dgm:t>
    </dgm:pt>
    <dgm:pt modelId="{0FAA1281-C967-478C-A2F9-CD7D506B91D7}">
      <dgm:prSet custT="1"/>
      <dgm:spPr/>
      <dgm:t>
        <a:bodyPr/>
        <a:lstStyle/>
        <a:p>
          <a:r>
            <a:rPr lang="en-ZA" sz="1800" dirty="0"/>
            <a:t>Kundennummer</a:t>
          </a:r>
        </a:p>
      </dgm:t>
    </dgm:pt>
    <dgm:pt modelId="{037B77B8-ABF1-45FC-AFD5-ED45128CEA65}" type="parTrans" cxnId="{5B07E4DB-EE7F-4107-85EE-BDF379285F44}">
      <dgm:prSet/>
      <dgm:spPr/>
      <dgm:t>
        <a:bodyPr/>
        <a:lstStyle/>
        <a:p>
          <a:endParaRPr lang="en-ZA"/>
        </a:p>
      </dgm:t>
    </dgm:pt>
    <dgm:pt modelId="{B9811292-B256-473C-9918-4F0C883832EB}" type="sibTrans" cxnId="{5B07E4DB-EE7F-4107-85EE-BDF379285F44}">
      <dgm:prSet/>
      <dgm:spPr/>
      <dgm:t>
        <a:bodyPr/>
        <a:lstStyle/>
        <a:p>
          <a:endParaRPr lang="en-ZA"/>
        </a:p>
      </dgm:t>
    </dgm:pt>
    <dgm:pt modelId="{8DF2024F-0644-4FD7-B8E0-E5008E2494BA}">
      <dgm:prSet custT="1"/>
      <dgm:spPr/>
      <dgm:t>
        <a:bodyPr/>
        <a:lstStyle/>
        <a:p>
          <a:pPr algn="l"/>
          <a:r>
            <a:rPr lang="en-ZA" sz="1800" dirty="0"/>
            <a:t>E-Mail </a:t>
          </a:r>
          <a:r>
            <a:rPr lang="en-ZA" sz="1800" dirty="0" err="1"/>
            <a:t>Adresse</a:t>
          </a:r>
          <a:endParaRPr lang="en-ZA" sz="1800" dirty="0"/>
        </a:p>
      </dgm:t>
    </dgm:pt>
    <dgm:pt modelId="{E8E874A3-B368-4E07-8434-0EC9A789BC07}" type="parTrans" cxnId="{3F421EC4-B762-4249-A727-4D02F3A6CE9D}">
      <dgm:prSet/>
      <dgm:spPr/>
      <dgm:t>
        <a:bodyPr/>
        <a:lstStyle/>
        <a:p>
          <a:endParaRPr lang="en-ZA"/>
        </a:p>
      </dgm:t>
    </dgm:pt>
    <dgm:pt modelId="{F9BC953D-A80B-4899-BF49-CE2B88436EF2}" type="sibTrans" cxnId="{3F421EC4-B762-4249-A727-4D02F3A6CE9D}">
      <dgm:prSet/>
      <dgm:spPr/>
      <dgm:t>
        <a:bodyPr/>
        <a:lstStyle/>
        <a:p>
          <a:endParaRPr lang="en-ZA"/>
        </a:p>
      </dgm:t>
    </dgm:pt>
    <dgm:pt modelId="{04F68145-2406-47A4-9E62-59EDDDEC4D9C}">
      <dgm:prSet custT="1"/>
      <dgm:spPr/>
      <dgm:t>
        <a:bodyPr/>
        <a:lstStyle/>
        <a:p>
          <a:pPr algn="l"/>
          <a:r>
            <a:rPr lang="en-ZA" sz="1800" dirty="0" err="1"/>
            <a:t>Telefon</a:t>
          </a:r>
          <a:r>
            <a:rPr lang="en-ZA" sz="1800" dirty="0"/>
            <a:t>-Nummer</a:t>
          </a:r>
        </a:p>
      </dgm:t>
    </dgm:pt>
    <dgm:pt modelId="{68EDD821-04E6-4D72-938B-C2D9ADBFBA5C}" type="parTrans" cxnId="{6810976A-3F9D-40C2-BC18-1E007F55F911}">
      <dgm:prSet/>
      <dgm:spPr/>
      <dgm:t>
        <a:bodyPr/>
        <a:lstStyle/>
        <a:p>
          <a:endParaRPr lang="en-ZA"/>
        </a:p>
      </dgm:t>
    </dgm:pt>
    <dgm:pt modelId="{188614DB-7061-4921-AFF9-D75BA35FA966}" type="sibTrans" cxnId="{6810976A-3F9D-40C2-BC18-1E007F55F911}">
      <dgm:prSet/>
      <dgm:spPr/>
      <dgm:t>
        <a:bodyPr/>
        <a:lstStyle/>
        <a:p>
          <a:endParaRPr lang="en-ZA"/>
        </a:p>
      </dgm:t>
    </dgm:pt>
    <dgm:pt modelId="{BCFAF947-E560-4EAB-BB34-26480BBDC51F}">
      <dgm:prSet custT="1"/>
      <dgm:spPr/>
      <dgm:t>
        <a:bodyPr/>
        <a:lstStyle/>
        <a:p>
          <a:pPr algn="l"/>
          <a:r>
            <a:rPr lang="en-ZA" sz="1800" dirty="0"/>
            <a:t>IP-</a:t>
          </a:r>
          <a:r>
            <a:rPr lang="en-ZA" sz="1800" dirty="0" err="1"/>
            <a:t>Adresse</a:t>
          </a:r>
          <a:endParaRPr lang="en-ZA" sz="1800" dirty="0"/>
        </a:p>
      </dgm:t>
    </dgm:pt>
    <dgm:pt modelId="{07DA6AF9-7C95-4278-8B3C-02EC1154E6A8}" type="parTrans" cxnId="{775555B8-AB4C-45AE-BDA7-AAD680E5E4D6}">
      <dgm:prSet/>
      <dgm:spPr/>
      <dgm:t>
        <a:bodyPr/>
        <a:lstStyle/>
        <a:p>
          <a:endParaRPr lang="en-ZA"/>
        </a:p>
      </dgm:t>
    </dgm:pt>
    <dgm:pt modelId="{662E01A1-4E6E-436B-AB61-B622D29D1FF3}" type="sibTrans" cxnId="{775555B8-AB4C-45AE-BDA7-AAD680E5E4D6}">
      <dgm:prSet/>
      <dgm:spPr/>
      <dgm:t>
        <a:bodyPr/>
        <a:lstStyle/>
        <a:p>
          <a:endParaRPr lang="en-ZA"/>
        </a:p>
      </dgm:t>
    </dgm:pt>
    <dgm:pt modelId="{ACE171A2-2B15-47B5-A4A1-C80F11DDDA41}">
      <dgm:prSet custT="1"/>
      <dgm:spPr/>
      <dgm:t>
        <a:bodyPr/>
        <a:lstStyle/>
        <a:p>
          <a:r>
            <a:rPr lang="en-ZA" sz="1800" dirty="0" err="1"/>
            <a:t>Standortdaten</a:t>
          </a:r>
          <a:r>
            <a:rPr lang="en-ZA" sz="1800" dirty="0"/>
            <a:t> (GPS)</a:t>
          </a:r>
        </a:p>
      </dgm:t>
    </dgm:pt>
    <dgm:pt modelId="{F05226DC-DC99-44F3-89E9-9CC1D648BC7A}" type="parTrans" cxnId="{58D024A0-50F1-482A-9911-C454E31139D6}">
      <dgm:prSet/>
      <dgm:spPr/>
      <dgm:t>
        <a:bodyPr/>
        <a:lstStyle/>
        <a:p>
          <a:endParaRPr lang="en-ZA"/>
        </a:p>
      </dgm:t>
    </dgm:pt>
    <dgm:pt modelId="{597379A2-E5B0-4627-8B21-84615F6B8C1A}" type="sibTrans" cxnId="{58D024A0-50F1-482A-9911-C454E31139D6}">
      <dgm:prSet/>
      <dgm:spPr/>
      <dgm:t>
        <a:bodyPr/>
        <a:lstStyle/>
        <a:p>
          <a:endParaRPr lang="en-ZA"/>
        </a:p>
      </dgm:t>
    </dgm:pt>
    <dgm:pt modelId="{39B141C4-F15E-4246-8942-17D2C9E55BF3}">
      <dgm:prSet custT="1"/>
      <dgm:spPr/>
      <dgm:t>
        <a:bodyPr/>
        <a:lstStyle/>
        <a:p>
          <a:r>
            <a:rPr lang="en-ZA" sz="1800" dirty="0"/>
            <a:t>Erscheinungsbild</a:t>
          </a:r>
        </a:p>
      </dgm:t>
    </dgm:pt>
    <dgm:pt modelId="{31F1A3D6-EDCE-4102-910B-BAB9F768BA47}" type="parTrans" cxnId="{9EB1C4D8-D444-428A-B215-6C33936213BC}">
      <dgm:prSet/>
      <dgm:spPr/>
      <dgm:t>
        <a:bodyPr/>
        <a:lstStyle/>
        <a:p>
          <a:endParaRPr lang="en-ZA"/>
        </a:p>
      </dgm:t>
    </dgm:pt>
    <dgm:pt modelId="{EDACA788-611B-443C-8E39-0969F723B73E}" type="sibTrans" cxnId="{9EB1C4D8-D444-428A-B215-6C33936213BC}">
      <dgm:prSet/>
      <dgm:spPr/>
      <dgm:t>
        <a:bodyPr/>
        <a:lstStyle/>
        <a:p>
          <a:endParaRPr lang="en-ZA"/>
        </a:p>
      </dgm:t>
    </dgm:pt>
    <dgm:pt modelId="{F2F6A0F7-10D5-46CF-8562-983FC08B640B}">
      <dgm:prSet phldr="0" custT="1"/>
      <dgm:spPr/>
      <dgm:t>
        <a:bodyPr/>
        <a:lstStyle/>
        <a:p>
          <a:pPr algn="l"/>
          <a:r>
            <a:rPr lang="en-ZA" sz="2400" b="0" dirty="0">
              <a:effectLst>
                <a:outerShdw blurRad="38100" dist="38100" dir="2700000" algn="tl">
                  <a:srgbClr val="000000">
                    <a:alpha val="43137"/>
                  </a:srgbClr>
                </a:outerShdw>
              </a:effectLst>
            </a:rPr>
            <a:t>Kontaktinformationen</a:t>
          </a:r>
          <a:endParaRPr lang="en-ZA" sz="2400" dirty="0"/>
        </a:p>
      </dgm:t>
    </dgm:pt>
    <dgm:pt modelId="{8A10BC9A-D6C6-487D-B8A5-381144015DF3}" type="parTrans" cxnId="{21C942C8-0AF0-4E8E-917F-1ECEC8A7015E}">
      <dgm:prSet/>
      <dgm:spPr/>
      <dgm:t>
        <a:bodyPr/>
        <a:lstStyle/>
        <a:p>
          <a:endParaRPr lang="de-DE"/>
        </a:p>
      </dgm:t>
    </dgm:pt>
    <dgm:pt modelId="{FFBA41DE-56D7-4997-B300-1757AB316954}" type="sibTrans" cxnId="{21C942C8-0AF0-4E8E-917F-1ECEC8A7015E}">
      <dgm:prSet/>
      <dgm:spPr/>
      <dgm:t>
        <a:bodyPr/>
        <a:lstStyle/>
        <a:p>
          <a:endParaRPr lang="de-DE"/>
        </a:p>
      </dgm:t>
    </dgm:pt>
    <dgm:pt modelId="{F245F575-8968-47C8-9C28-27BFCF8AD175}">
      <dgm:prSet phldr="0" custT="1"/>
      <dgm:spPr/>
      <dgm:t>
        <a:bodyPr/>
        <a:lstStyle/>
        <a:p>
          <a:pPr algn="l"/>
          <a:r>
            <a:rPr lang="en-ZA" sz="1800" dirty="0"/>
            <a:t>Privatadresse</a:t>
          </a:r>
        </a:p>
      </dgm:t>
    </dgm:pt>
    <dgm:pt modelId="{6DCE1209-0F26-4288-A564-5286AF3D303E}" type="parTrans" cxnId="{D80B5BFC-B1A0-4599-8039-28FDDEE0F0E2}">
      <dgm:prSet/>
      <dgm:spPr/>
      <dgm:t>
        <a:bodyPr/>
        <a:lstStyle/>
        <a:p>
          <a:endParaRPr lang="de-DE"/>
        </a:p>
      </dgm:t>
    </dgm:pt>
    <dgm:pt modelId="{A9CFB79F-17DD-4148-9019-30013FB04F21}" type="sibTrans" cxnId="{D80B5BFC-B1A0-4599-8039-28FDDEE0F0E2}">
      <dgm:prSet/>
      <dgm:spPr/>
      <dgm:t>
        <a:bodyPr/>
        <a:lstStyle/>
        <a:p>
          <a:endParaRPr lang="de-DE"/>
        </a:p>
      </dgm:t>
    </dgm:pt>
    <dgm:pt modelId="{58C30715-31C8-46C6-B8E3-57676C60041D}">
      <dgm:prSet phldr="0" custT="1"/>
      <dgm:spPr/>
      <dgm:t>
        <a:bodyPr/>
        <a:lstStyle/>
        <a:p>
          <a:pPr algn="l" rtl="0"/>
          <a:r>
            <a:rPr lang="en-ZA" sz="2400" b="0" dirty="0">
              <a:effectLst>
                <a:outerShdw blurRad="38100" dist="38100" dir="2700000" algn="tl">
                  <a:srgbClr val="000000">
                    <a:alpha val="43137"/>
                  </a:srgbClr>
                </a:outerShdw>
              </a:effectLst>
            </a:rPr>
            <a:t>Andere</a:t>
          </a:r>
        </a:p>
      </dgm:t>
    </dgm:pt>
    <dgm:pt modelId="{6FEF9F2C-1CAF-4D4B-9395-004BB41E3E4A}" type="parTrans" cxnId="{6E6B22AD-2BB0-4B1F-90F6-0330D0778368}">
      <dgm:prSet/>
      <dgm:spPr/>
      <dgm:t>
        <a:bodyPr/>
        <a:lstStyle/>
        <a:p>
          <a:endParaRPr lang="de-DE"/>
        </a:p>
      </dgm:t>
    </dgm:pt>
    <dgm:pt modelId="{DA4C0533-A33A-4273-AC8A-09D297FB7A5A}" type="sibTrans" cxnId="{6E6B22AD-2BB0-4B1F-90F6-0330D0778368}">
      <dgm:prSet/>
      <dgm:spPr/>
      <dgm:t>
        <a:bodyPr/>
        <a:lstStyle/>
        <a:p>
          <a:endParaRPr lang="de-DE"/>
        </a:p>
      </dgm:t>
    </dgm:pt>
    <dgm:pt modelId="{140C87D2-9292-4BA6-8AEF-C2F362FD2DF2}">
      <dgm:prSet phldr="0" custT="1"/>
      <dgm:spPr/>
      <dgm:t>
        <a:bodyPr/>
        <a:lstStyle/>
        <a:p>
          <a:pPr algn="l"/>
          <a:r>
            <a:rPr lang="en-ZA" sz="1800" dirty="0" err="1"/>
            <a:t>Gesundheitsdaten</a:t>
          </a:r>
        </a:p>
      </dgm:t>
    </dgm:pt>
    <dgm:pt modelId="{1D30524F-F88B-40F9-8595-B2C17EC8D34A}" type="parTrans" cxnId="{F220FED0-7556-43C2-BD6A-FAF563DC8F9C}">
      <dgm:prSet/>
      <dgm:spPr/>
      <dgm:t>
        <a:bodyPr/>
        <a:lstStyle/>
        <a:p>
          <a:endParaRPr lang="de-DE"/>
        </a:p>
      </dgm:t>
    </dgm:pt>
    <dgm:pt modelId="{E4D8BC93-139F-4E84-A032-DE19C042641E}" type="sibTrans" cxnId="{F220FED0-7556-43C2-BD6A-FAF563DC8F9C}">
      <dgm:prSet/>
      <dgm:spPr/>
      <dgm:t>
        <a:bodyPr/>
        <a:lstStyle/>
        <a:p>
          <a:endParaRPr lang="de-DE"/>
        </a:p>
      </dgm:t>
    </dgm:pt>
    <dgm:pt modelId="{57BB7489-AE6E-46F6-8676-0F38C13FD569}">
      <dgm:prSet phldr="0" custT="1"/>
      <dgm:spPr/>
      <dgm:t>
        <a:bodyPr/>
        <a:lstStyle/>
        <a:p>
          <a:pPr algn="l"/>
          <a:r>
            <a:rPr lang="en-ZA" sz="1800" dirty="0" err="1"/>
            <a:t>Bonitätseinstufung</a:t>
          </a:r>
        </a:p>
      </dgm:t>
    </dgm:pt>
    <dgm:pt modelId="{AA2B7B66-F5A7-4322-B680-6069019634E7}" type="parTrans" cxnId="{8DE8FCE2-F70E-4926-AD17-4E67ACD2DD44}">
      <dgm:prSet/>
      <dgm:spPr/>
      <dgm:t>
        <a:bodyPr/>
        <a:lstStyle/>
        <a:p>
          <a:endParaRPr lang="de-DE"/>
        </a:p>
      </dgm:t>
    </dgm:pt>
    <dgm:pt modelId="{56A419A7-3126-4DEC-BCCC-59BC26200D35}" type="sibTrans" cxnId="{8DE8FCE2-F70E-4926-AD17-4E67ACD2DD44}">
      <dgm:prSet/>
      <dgm:spPr/>
      <dgm:t>
        <a:bodyPr/>
        <a:lstStyle/>
        <a:p>
          <a:endParaRPr lang="de-DE"/>
        </a:p>
      </dgm:t>
    </dgm:pt>
    <dgm:pt modelId="{FCA11B59-6E17-4014-8205-330CB24E50B0}">
      <dgm:prSet phldr="0" custT="1"/>
      <dgm:spPr/>
      <dgm:t>
        <a:bodyPr/>
        <a:lstStyle/>
        <a:p>
          <a:pPr algn="l"/>
          <a:r>
            <a:rPr lang="en-ZA" sz="1800" dirty="0" err="1"/>
            <a:t>Antworten</a:t>
          </a:r>
          <a:r>
            <a:rPr lang="en-ZA" sz="1800" dirty="0"/>
            <a:t> auf </a:t>
          </a:r>
          <a:r>
            <a:rPr lang="en-ZA" sz="1800" dirty="0" err="1"/>
            <a:t>Prüfungen</a:t>
          </a:r>
        </a:p>
      </dgm:t>
    </dgm:pt>
    <dgm:pt modelId="{AEDF13DF-08E1-4C78-AE4C-B26D350C10F5}" type="parTrans" cxnId="{DDB5CAF8-47A5-4677-B7E9-5078E1E22DBA}">
      <dgm:prSet/>
      <dgm:spPr/>
      <dgm:t>
        <a:bodyPr/>
        <a:lstStyle/>
        <a:p>
          <a:endParaRPr lang="de-DE"/>
        </a:p>
      </dgm:t>
    </dgm:pt>
    <dgm:pt modelId="{9D74708D-E0B5-4B08-86A0-DCFEF0D6686A}" type="sibTrans" cxnId="{DDB5CAF8-47A5-4677-B7E9-5078E1E22DBA}">
      <dgm:prSet/>
      <dgm:spPr/>
      <dgm:t>
        <a:bodyPr/>
        <a:lstStyle/>
        <a:p>
          <a:endParaRPr lang="de-DE"/>
        </a:p>
      </dgm:t>
    </dgm:pt>
    <dgm:pt modelId="{603C91D1-4774-40F5-B994-49884D8FFA03}" type="pres">
      <dgm:prSet presAssocID="{1A0BB0E3-5A8E-4869-8EE7-9F4B3B7A50A9}" presName="diagram" presStyleCnt="0">
        <dgm:presLayoutVars>
          <dgm:dir/>
          <dgm:resizeHandles val="exact"/>
        </dgm:presLayoutVars>
      </dgm:prSet>
      <dgm:spPr/>
    </dgm:pt>
    <dgm:pt modelId="{80A1D0D0-5605-40C8-95E6-0D2B51EA3D50}" type="pres">
      <dgm:prSet presAssocID="{D248454F-B9DC-4B83-9FD7-FF3A63B79E5C}" presName="node" presStyleLbl="node1" presStyleIdx="0" presStyleCnt="3" custScaleY="107397" custLinFactNeighborY="-552">
        <dgm:presLayoutVars>
          <dgm:bulletEnabled val="1"/>
        </dgm:presLayoutVars>
      </dgm:prSet>
      <dgm:spPr/>
    </dgm:pt>
    <dgm:pt modelId="{98197D3C-C10B-4191-B4CE-F23B551AFBD8}" type="pres">
      <dgm:prSet presAssocID="{9E26986A-DBF0-47FC-8D33-C886DEC966FA}" presName="sibTrans" presStyleCnt="0"/>
      <dgm:spPr/>
    </dgm:pt>
    <dgm:pt modelId="{1C6B4B27-7E4E-4606-9307-AA4E61B33E6C}" type="pres">
      <dgm:prSet presAssocID="{F2F6A0F7-10D5-46CF-8562-983FC08B640B}" presName="node" presStyleLbl="node1" presStyleIdx="1" presStyleCnt="3">
        <dgm:presLayoutVars>
          <dgm:bulletEnabled val="1"/>
        </dgm:presLayoutVars>
      </dgm:prSet>
      <dgm:spPr/>
    </dgm:pt>
    <dgm:pt modelId="{29BD9EC4-5FE0-4951-B807-7FB0E538DFCF}" type="pres">
      <dgm:prSet presAssocID="{FFBA41DE-56D7-4997-B300-1757AB316954}" presName="sibTrans" presStyleCnt="0"/>
      <dgm:spPr/>
    </dgm:pt>
    <dgm:pt modelId="{664811EA-A627-4FE7-B8CF-DD07A7A267C3}" type="pres">
      <dgm:prSet presAssocID="{58C30715-31C8-46C6-B8E3-57676C60041D}" presName="node" presStyleLbl="node1" presStyleIdx="2" presStyleCnt="3">
        <dgm:presLayoutVars>
          <dgm:bulletEnabled val="1"/>
        </dgm:presLayoutVars>
      </dgm:prSet>
      <dgm:spPr/>
    </dgm:pt>
  </dgm:ptLst>
  <dgm:cxnLst>
    <dgm:cxn modelId="{AFA12515-EF0F-468C-A0D4-FE8097FC2B97}" type="presOf" srcId="{ACE171A2-2B15-47B5-A4A1-C80F11DDDA41}" destId="{1C6B4B27-7E4E-4606-9307-AA4E61B33E6C}" srcOrd="0" destOrd="5" presId="urn:microsoft.com/office/officeart/2005/8/layout/default"/>
    <dgm:cxn modelId="{67B65E1A-E633-42CD-8980-ED3796EB197E}" type="presOf" srcId="{39B141C4-F15E-4246-8942-17D2C9E55BF3}" destId="{664811EA-A627-4FE7-B8CF-DD07A7A267C3}" srcOrd="0" destOrd="4" presId="urn:microsoft.com/office/officeart/2005/8/layout/default"/>
    <dgm:cxn modelId="{D4384824-BCDD-4767-B981-3C5DC116F137}" type="presOf" srcId="{1A0BB0E3-5A8E-4869-8EE7-9F4B3B7A50A9}" destId="{603C91D1-4774-40F5-B994-49884D8FFA03}" srcOrd="0" destOrd="0" presId="urn:microsoft.com/office/officeart/2005/8/layout/default"/>
    <dgm:cxn modelId="{CEBA2767-39D9-4469-9F51-EFB650BD62DB}" type="presOf" srcId="{140C87D2-9292-4BA6-8AEF-C2F362FD2DF2}" destId="{664811EA-A627-4FE7-B8CF-DD07A7A267C3}" srcOrd="0" destOrd="1" presId="urn:microsoft.com/office/officeart/2005/8/layout/default"/>
    <dgm:cxn modelId="{2657DF49-E810-4990-90FF-A4723A2539C7}" type="presOf" srcId="{58C30715-31C8-46C6-B8E3-57676C60041D}" destId="{664811EA-A627-4FE7-B8CF-DD07A7A267C3}" srcOrd="0" destOrd="0" presId="urn:microsoft.com/office/officeart/2005/8/layout/default"/>
    <dgm:cxn modelId="{6810976A-3F9D-40C2-BC18-1E007F55F911}" srcId="{F2F6A0F7-10D5-46CF-8562-983FC08B640B}" destId="{04F68145-2406-47A4-9E62-59EDDDEC4D9C}" srcOrd="2" destOrd="0" parTransId="{68EDD821-04E6-4D72-938B-C2D9ADBFBA5C}" sibTransId="{188614DB-7061-4921-AFF9-D75BA35FA966}"/>
    <dgm:cxn modelId="{65C85670-A4DA-4626-AA90-5072202494AE}" type="presOf" srcId="{BCFAF947-E560-4EAB-BB34-26480BBDC51F}" destId="{1C6B4B27-7E4E-4606-9307-AA4E61B33E6C}" srcOrd="0" destOrd="4" presId="urn:microsoft.com/office/officeart/2005/8/layout/default"/>
    <dgm:cxn modelId="{5238BC79-955B-4C27-9B69-622CBAAE5FB1}" type="presOf" srcId="{E79D748D-37F5-4F67-A2F2-DA4DCBDD3AAA}" destId="{80A1D0D0-5605-40C8-95E6-0D2B51EA3D50}" srcOrd="0" destOrd="2" presId="urn:microsoft.com/office/officeart/2005/8/layout/default"/>
    <dgm:cxn modelId="{8631FE5A-122A-41D9-92B5-DC3D4308EA5A}" srcId="{1A0BB0E3-5A8E-4869-8EE7-9F4B3B7A50A9}" destId="{D248454F-B9DC-4B83-9FD7-FF3A63B79E5C}" srcOrd="0" destOrd="0" parTransId="{B82B22C1-6C9F-4050-847A-3A7937177367}" sibTransId="{9E26986A-DBF0-47FC-8D33-C886DEC966FA}"/>
    <dgm:cxn modelId="{8714C088-6A59-49D8-ABA0-27433BFADF33}" type="presOf" srcId="{0FAA1281-C967-478C-A2F9-CD7D506B91D7}" destId="{80A1D0D0-5605-40C8-95E6-0D2B51EA3D50}" srcOrd="0" destOrd="3" presId="urn:microsoft.com/office/officeart/2005/8/layout/default"/>
    <dgm:cxn modelId="{EFAB1C95-EB2B-4A61-8074-7B58DAF1173B}" type="presOf" srcId="{57BB7489-AE6E-46F6-8676-0F38C13FD569}" destId="{664811EA-A627-4FE7-B8CF-DD07A7A267C3}" srcOrd="0" destOrd="2" presId="urn:microsoft.com/office/officeart/2005/8/layout/default"/>
    <dgm:cxn modelId="{38039C9B-501D-4DB9-B68C-E0C856B3F1C5}" type="presOf" srcId="{F245F575-8968-47C8-9C28-27BFCF8AD175}" destId="{1C6B4B27-7E4E-4606-9307-AA4E61B33E6C}" srcOrd="0" destOrd="1" presId="urn:microsoft.com/office/officeart/2005/8/layout/default"/>
    <dgm:cxn modelId="{29FC4B9D-8B05-4AB6-B606-BAA14412AF56}" type="presOf" srcId="{D248454F-B9DC-4B83-9FD7-FF3A63B79E5C}" destId="{80A1D0D0-5605-40C8-95E6-0D2B51EA3D50}" srcOrd="0" destOrd="0" presId="urn:microsoft.com/office/officeart/2005/8/layout/default"/>
    <dgm:cxn modelId="{58D024A0-50F1-482A-9911-C454E31139D6}" srcId="{F2F6A0F7-10D5-46CF-8562-983FC08B640B}" destId="{ACE171A2-2B15-47B5-A4A1-C80F11DDDA41}" srcOrd="4" destOrd="0" parTransId="{F05226DC-DC99-44F3-89E9-9CC1D648BC7A}" sibTransId="{597379A2-E5B0-4627-8B21-84615F6B8C1A}"/>
    <dgm:cxn modelId="{6E6B22AD-2BB0-4B1F-90F6-0330D0778368}" srcId="{1A0BB0E3-5A8E-4869-8EE7-9F4B3B7A50A9}" destId="{58C30715-31C8-46C6-B8E3-57676C60041D}" srcOrd="2" destOrd="0" parTransId="{6FEF9F2C-1CAF-4D4B-9395-004BB41E3E4A}" sibTransId="{DA4C0533-A33A-4273-AC8A-09D297FB7A5A}"/>
    <dgm:cxn modelId="{775555B8-AB4C-45AE-BDA7-AAD680E5E4D6}" srcId="{F2F6A0F7-10D5-46CF-8562-983FC08B640B}" destId="{BCFAF947-E560-4EAB-BB34-26480BBDC51F}" srcOrd="3" destOrd="0" parTransId="{07DA6AF9-7C95-4278-8B3C-02EC1154E6A8}" sibTransId="{662E01A1-4E6E-436B-AB61-B622D29D1FF3}"/>
    <dgm:cxn modelId="{7A8154BC-170E-42C7-BC2E-2145660E2F80}" type="presOf" srcId="{04F68145-2406-47A4-9E62-59EDDDEC4D9C}" destId="{1C6B4B27-7E4E-4606-9307-AA4E61B33E6C}" srcOrd="0" destOrd="3" presId="urn:microsoft.com/office/officeart/2005/8/layout/default"/>
    <dgm:cxn modelId="{89FDDEBF-525A-4DBB-A49F-D9D6D4553DE5}" srcId="{D248454F-B9DC-4B83-9FD7-FF3A63B79E5C}" destId="{159B54B4-C7F7-4010-A966-FDB96C8A1E01}" srcOrd="0" destOrd="0" parTransId="{1956FDDB-0303-48A7-863C-1F74FE70687D}" sibTransId="{6B9CDDA1-0289-43C6-A7CB-3C3680E89101}"/>
    <dgm:cxn modelId="{3F421EC4-B762-4249-A727-4D02F3A6CE9D}" srcId="{F2F6A0F7-10D5-46CF-8562-983FC08B640B}" destId="{8DF2024F-0644-4FD7-B8E0-E5008E2494BA}" srcOrd="1" destOrd="0" parTransId="{E8E874A3-B368-4E07-8434-0EC9A789BC07}" sibTransId="{F9BC953D-A80B-4899-BF49-CE2B88436EF2}"/>
    <dgm:cxn modelId="{3F853FC8-5C6C-4553-B286-723EA3C30607}" type="presOf" srcId="{8DF2024F-0644-4FD7-B8E0-E5008E2494BA}" destId="{1C6B4B27-7E4E-4606-9307-AA4E61B33E6C}" srcOrd="0" destOrd="2" presId="urn:microsoft.com/office/officeart/2005/8/layout/default"/>
    <dgm:cxn modelId="{21C942C8-0AF0-4E8E-917F-1ECEC8A7015E}" srcId="{1A0BB0E3-5A8E-4869-8EE7-9F4B3B7A50A9}" destId="{F2F6A0F7-10D5-46CF-8562-983FC08B640B}" srcOrd="1" destOrd="0" parTransId="{8A10BC9A-D6C6-487D-B8A5-381144015DF3}" sibTransId="{FFBA41DE-56D7-4997-B300-1757AB316954}"/>
    <dgm:cxn modelId="{F220FED0-7556-43C2-BD6A-FAF563DC8F9C}" srcId="{58C30715-31C8-46C6-B8E3-57676C60041D}" destId="{140C87D2-9292-4BA6-8AEF-C2F362FD2DF2}" srcOrd="0" destOrd="0" parTransId="{1D30524F-F88B-40F9-8595-B2C17EC8D34A}" sibTransId="{E4D8BC93-139F-4E84-A032-DE19C042641E}"/>
    <dgm:cxn modelId="{9EB1C4D8-D444-428A-B215-6C33936213BC}" srcId="{58C30715-31C8-46C6-B8E3-57676C60041D}" destId="{39B141C4-F15E-4246-8942-17D2C9E55BF3}" srcOrd="3" destOrd="0" parTransId="{31F1A3D6-EDCE-4102-910B-BAB9F768BA47}" sibTransId="{EDACA788-611B-443C-8E39-0969F723B73E}"/>
    <dgm:cxn modelId="{1B08DFD8-6147-4308-BBE7-86B708C354FD}" type="presOf" srcId="{FCA11B59-6E17-4014-8205-330CB24E50B0}" destId="{664811EA-A627-4FE7-B8CF-DD07A7A267C3}" srcOrd="0" destOrd="3" presId="urn:microsoft.com/office/officeart/2005/8/layout/default"/>
    <dgm:cxn modelId="{5B07E4DB-EE7F-4107-85EE-BDF379285F44}" srcId="{D248454F-B9DC-4B83-9FD7-FF3A63B79E5C}" destId="{0FAA1281-C967-478C-A2F9-CD7D506B91D7}" srcOrd="2" destOrd="0" parTransId="{037B77B8-ABF1-45FC-AFD5-ED45128CEA65}" sibTransId="{B9811292-B256-473C-9918-4F0C883832EB}"/>
    <dgm:cxn modelId="{97DFC8DC-78E0-4E24-8BD5-E1801F0C9F51}" type="presOf" srcId="{159B54B4-C7F7-4010-A966-FDB96C8A1E01}" destId="{80A1D0D0-5605-40C8-95E6-0D2B51EA3D50}" srcOrd="0" destOrd="1" presId="urn:microsoft.com/office/officeart/2005/8/layout/default"/>
    <dgm:cxn modelId="{8DE8FCE2-F70E-4926-AD17-4E67ACD2DD44}" srcId="{58C30715-31C8-46C6-B8E3-57676C60041D}" destId="{57BB7489-AE6E-46F6-8676-0F38C13FD569}" srcOrd="1" destOrd="0" parTransId="{AA2B7B66-F5A7-4322-B680-6069019634E7}" sibTransId="{56A419A7-3126-4DEC-BCCC-59BC26200D35}"/>
    <dgm:cxn modelId="{20E1DAE6-4C34-4A52-B4F0-0CBB135ADBE5}" srcId="{D248454F-B9DC-4B83-9FD7-FF3A63B79E5C}" destId="{E79D748D-37F5-4F67-A2F2-DA4DCBDD3AAA}" srcOrd="1" destOrd="0" parTransId="{A46DFC5D-2B00-4284-99A4-6FB99CB2F169}" sibTransId="{1C2CD055-614D-44B7-8F9E-1339CEB8AD7F}"/>
    <dgm:cxn modelId="{DDB5CAF8-47A5-4677-B7E9-5078E1E22DBA}" srcId="{58C30715-31C8-46C6-B8E3-57676C60041D}" destId="{FCA11B59-6E17-4014-8205-330CB24E50B0}" srcOrd="2" destOrd="0" parTransId="{AEDF13DF-08E1-4C78-AE4C-B26D350C10F5}" sibTransId="{9D74708D-E0B5-4B08-86A0-DCFEF0D6686A}"/>
    <dgm:cxn modelId="{D80B5BFC-B1A0-4599-8039-28FDDEE0F0E2}" srcId="{F2F6A0F7-10D5-46CF-8562-983FC08B640B}" destId="{F245F575-8968-47C8-9C28-27BFCF8AD175}" srcOrd="0" destOrd="0" parTransId="{6DCE1209-0F26-4288-A564-5286AF3D303E}" sibTransId="{A9CFB79F-17DD-4148-9019-30013FB04F21}"/>
    <dgm:cxn modelId="{263132FD-1501-4BBC-8BF3-1BD04BFF63F3}" type="presOf" srcId="{F2F6A0F7-10D5-46CF-8562-983FC08B640B}" destId="{1C6B4B27-7E4E-4606-9307-AA4E61B33E6C}" srcOrd="0" destOrd="0" presId="urn:microsoft.com/office/officeart/2005/8/layout/default"/>
    <dgm:cxn modelId="{55A3232A-E1CA-471D-98DF-447CE6FF3193}" type="presParOf" srcId="{603C91D1-4774-40F5-B994-49884D8FFA03}" destId="{80A1D0D0-5605-40C8-95E6-0D2B51EA3D50}" srcOrd="0" destOrd="0" presId="urn:microsoft.com/office/officeart/2005/8/layout/default"/>
    <dgm:cxn modelId="{CC0C7A6D-59B7-467F-AB43-C13E80950EC4}" type="presParOf" srcId="{603C91D1-4774-40F5-B994-49884D8FFA03}" destId="{98197D3C-C10B-4191-B4CE-F23B551AFBD8}" srcOrd="1" destOrd="0" presId="urn:microsoft.com/office/officeart/2005/8/layout/default"/>
    <dgm:cxn modelId="{635A3596-F682-4C32-8532-DD848DDDA300}" type="presParOf" srcId="{603C91D1-4774-40F5-B994-49884D8FFA03}" destId="{1C6B4B27-7E4E-4606-9307-AA4E61B33E6C}" srcOrd="2" destOrd="0" presId="urn:microsoft.com/office/officeart/2005/8/layout/default"/>
    <dgm:cxn modelId="{2E8334E2-6C31-4CD7-BD6E-57ADAB9CE75C}" type="presParOf" srcId="{603C91D1-4774-40F5-B994-49884D8FFA03}" destId="{29BD9EC4-5FE0-4951-B807-7FB0E538DFCF}" srcOrd="3" destOrd="0" presId="urn:microsoft.com/office/officeart/2005/8/layout/default"/>
    <dgm:cxn modelId="{F9E4EF61-A03D-4F09-925C-8D50B9850804}" type="presParOf" srcId="{603C91D1-4774-40F5-B994-49884D8FFA03}" destId="{664811EA-A627-4FE7-B8CF-DD07A7A267C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007CB-85A4-4F46-9EE7-0B47D8DB10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7279955-8929-4753-8E9D-6FC9AB031A63}">
      <dgm:prSet phldrT="[Text]" custT="1"/>
      <dgm:spPr/>
      <dgm:t>
        <a:bodyPr/>
        <a:lstStyle/>
        <a:p>
          <a:pPr algn="l" rtl="0"/>
          <a:r>
            <a:rPr lang="en-GB" sz="2400" dirty="0">
              <a:effectLst>
                <a:outerShdw blurRad="38100" dist="38100" dir="2700000" algn="tl">
                  <a:srgbClr val="000000">
                    <a:alpha val="43137"/>
                  </a:srgbClr>
                </a:outerShdw>
              </a:effectLst>
            </a:rPr>
            <a:t>Maximierung des Wertes von Informationen für die Organisation, indem sichergestellt wird, dass die Informationen zuverlässig, sicher und für die Entscheidungsfindung zugänglich sind</a:t>
          </a:r>
          <a:endParaRPr lang="en-ZA" sz="2400" dirty="0">
            <a:effectLst>
              <a:outerShdw blurRad="38100" dist="38100" dir="2700000" algn="tl">
                <a:srgbClr val="000000">
                  <a:alpha val="43137"/>
                </a:srgbClr>
              </a:outerShdw>
            </a:effectLst>
            <a:latin typeface="Calibri Light" panose="020F0302020204030204"/>
          </a:endParaRPr>
        </a:p>
      </dgm:t>
    </dgm:pt>
    <dgm:pt modelId="{63909FAA-7628-4439-801D-784F9FA53F47}" type="parTrans" cxnId="{6553E7A1-E7D4-4155-A002-9B030A3CCEF2}">
      <dgm:prSet/>
      <dgm:spPr/>
      <dgm:t>
        <a:bodyPr/>
        <a:lstStyle/>
        <a:p>
          <a:endParaRPr lang="en-ZA"/>
        </a:p>
      </dgm:t>
    </dgm:pt>
    <dgm:pt modelId="{C6BEAFD3-DB86-43F4-A9F9-B02693001A5B}" type="sibTrans" cxnId="{6553E7A1-E7D4-4155-A002-9B030A3CCEF2}">
      <dgm:prSet/>
      <dgm:spPr/>
      <dgm:t>
        <a:bodyPr/>
        <a:lstStyle/>
        <a:p>
          <a:endParaRPr lang="en-ZA"/>
        </a:p>
      </dgm:t>
    </dgm:pt>
    <dgm:pt modelId="{8E3AACF7-EBB7-45E9-B17C-B7FCED421F8B}">
      <dgm:prSet custT="1"/>
      <dgm:spPr/>
      <dgm:t>
        <a:bodyPr/>
        <a:lstStyle/>
        <a:p>
          <a:r>
            <a:rPr lang="en-GB" sz="2400" dirty="0">
              <a:effectLst>
                <a:outerShdw blurRad="38100" dist="38100" dir="2700000" algn="tl">
                  <a:srgbClr val="000000">
                    <a:alpha val="43137"/>
                  </a:srgbClr>
                </a:outerShdw>
              </a:effectLst>
            </a:rPr>
            <a:t>Schutz der </a:t>
          </a:r>
          <a:r>
            <a:rPr lang="en-GB" sz="2400" dirty="0" err="1">
              <a:effectLst>
                <a:outerShdw blurRad="38100" dist="38100" dir="2700000" algn="tl">
                  <a:srgbClr val="000000">
                    <a:alpha val="43137"/>
                  </a:srgbClr>
                </a:outerShdw>
              </a:effectLst>
            </a:rPr>
            <a:t>Informationen</a:t>
          </a:r>
          <a:r>
            <a:rPr lang="en-GB" sz="2400" dirty="0">
              <a:effectLst>
                <a:outerShdw blurRad="38100" dist="38100" dir="2700000" algn="tl">
                  <a:srgbClr val="000000">
                    <a:alpha val="43137"/>
                  </a:srgbClr>
                </a:outerShdw>
              </a:effectLst>
            </a:rPr>
            <a:t>, so </a:t>
          </a:r>
          <a:r>
            <a:rPr lang="en-GB" sz="2400" dirty="0" err="1">
              <a:effectLst>
                <a:outerShdw blurRad="38100" dist="38100" dir="2700000" algn="tl">
                  <a:srgbClr val="000000">
                    <a:alpha val="43137"/>
                  </a:srgbClr>
                </a:outerShdw>
              </a:effectLst>
            </a:rPr>
            <a:t>dass</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ihr</a:t>
          </a:r>
          <a:r>
            <a:rPr lang="en-GB" sz="2400" dirty="0">
              <a:effectLst>
                <a:outerShdw blurRad="38100" dist="38100" dir="2700000" algn="tl">
                  <a:srgbClr val="000000">
                    <a:alpha val="43137"/>
                  </a:srgbClr>
                </a:outerShdw>
              </a:effectLst>
            </a:rPr>
            <a:t> Wert für die Organisation </a:t>
          </a:r>
          <a:r>
            <a:rPr lang="en-GB" sz="2400" dirty="0" err="1">
              <a:effectLst>
                <a:outerShdw blurRad="38100" dist="38100" dir="2700000" algn="tl">
                  <a:srgbClr val="000000">
                    <a:alpha val="43137"/>
                  </a:srgbClr>
                </a:outerShdw>
              </a:effectLst>
            </a:rPr>
            <a:t>nicht</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durch</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technisches</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oder</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menschliches</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Versagen</a:t>
          </a:r>
          <a:r>
            <a:rPr lang="en-GB" sz="2400" dirty="0">
              <a:effectLst>
                <a:outerShdw blurRad="38100" dist="38100" dir="2700000" algn="tl">
                  <a:srgbClr val="000000">
                    <a:alpha val="43137"/>
                  </a:srgbClr>
                </a:outerShdw>
              </a:effectLst>
            </a:rPr>
            <a:t>, den </a:t>
          </a:r>
          <a:r>
            <a:rPr lang="en-GB" sz="2400" dirty="0" err="1">
              <a:effectLst>
                <a:outerShdw blurRad="38100" dist="38100" dir="2700000" algn="tl">
                  <a:srgbClr val="000000">
                    <a:alpha val="43137"/>
                  </a:srgbClr>
                </a:outerShdw>
              </a:effectLst>
            </a:rPr>
            <a:t>Verlust</a:t>
          </a:r>
          <a:r>
            <a:rPr lang="en-GB" sz="2400" dirty="0">
              <a:effectLst>
                <a:outerShdw blurRad="38100" dist="38100" dir="2700000" algn="tl">
                  <a:srgbClr val="000000">
                    <a:alpha val="43137"/>
                  </a:srgbClr>
                </a:outerShdw>
              </a:effectLst>
            </a:rPr>
            <a:t> der </a:t>
          </a:r>
          <a:r>
            <a:rPr lang="en-GB" sz="2400" dirty="0" err="1">
              <a:effectLst>
                <a:outerShdw blurRad="38100" dist="38100" dir="2700000" algn="tl">
                  <a:srgbClr val="000000">
                    <a:alpha val="43137"/>
                  </a:srgbClr>
                </a:outerShdw>
              </a:effectLst>
            </a:rPr>
            <a:t>rechtzeitigen</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DeepL</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unsachgemäße</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Verwendung</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oder</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Missgeschicke</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geschmälert</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wird</a:t>
          </a:r>
          <a:r>
            <a:rPr lang="en-GB" sz="2400" dirty="0">
              <a:effectLst>
                <a:outerShdw blurRad="38100" dist="38100" dir="2700000" algn="tl">
                  <a:srgbClr val="000000">
                    <a:alpha val="43137"/>
                  </a:srgbClr>
                </a:outerShdw>
              </a:effectLst>
            </a:rPr>
            <a:t>.</a:t>
          </a:r>
          <a:endParaRPr lang="en-ZA" sz="2400" dirty="0">
            <a:effectLst>
              <a:outerShdw blurRad="38100" dist="38100" dir="2700000" algn="tl">
                <a:srgbClr val="000000">
                  <a:alpha val="43137"/>
                </a:srgbClr>
              </a:outerShdw>
            </a:effectLst>
          </a:endParaRPr>
        </a:p>
      </dgm:t>
    </dgm:pt>
    <dgm:pt modelId="{BD2AFD01-4FA9-45EE-9695-6969421D5AA9}" type="parTrans" cxnId="{9F7E86F9-7FF1-4498-9F01-3D91D6E5D1A0}">
      <dgm:prSet/>
      <dgm:spPr/>
      <dgm:t>
        <a:bodyPr/>
        <a:lstStyle/>
        <a:p>
          <a:endParaRPr lang="en-ZA"/>
        </a:p>
      </dgm:t>
    </dgm:pt>
    <dgm:pt modelId="{88CB56AD-8E0B-4F33-A2A4-9E869CD01550}" type="sibTrans" cxnId="{9F7E86F9-7FF1-4498-9F01-3D91D6E5D1A0}">
      <dgm:prSet/>
      <dgm:spPr/>
      <dgm:t>
        <a:bodyPr/>
        <a:lstStyle/>
        <a:p>
          <a:endParaRPr lang="en-ZA"/>
        </a:p>
      </dgm:t>
    </dgm:pt>
    <dgm:pt modelId="{D8A5D8B6-3DC7-452C-A32B-85083BF8430A}" type="pres">
      <dgm:prSet presAssocID="{D16007CB-85A4-4F46-9EE7-0B47D8DB1009}" presName="diagram" presStyleCnt="0">
        <dgm:presLayoutVars>
          <dgm:dir/>
          <dgm:resizeHandles val="exact"/>
        </dgm:presLayoutVars>
      </dgm:prSet>
      <dgm:spPr/>
    </dgm:pt>
    <dgm:pt modelId="{C5218293-04D2-4DB5-A18F-25660B9E5D6A}" type="pres">
      <dgm:prSet presAssocID="{07279955-8929-4753-8E9D-6FC9AB031A63}" presName="node" presStyleLbl="node1" presStyleIdx="0" presStyleCnt="2">
        <dgm:presLayoutVars>
          <dgm:bulletEnabled val="1"/>
        </dgm:presLayoutVars>
      </dgm:prSet>
      <dgm:spPr/>
    </dgm:pt>
    <dgm:pt modelId="{4E1C7FE6-229C-4CBB-9772-0F24CD8A8DD3}" type="pres">
      <dgm:prSet presAssocID="{C6BEAFD3-DB86-43F4-A9F9-B02693001A5B}" presName="sibTrans" presStyleCnt="0"/>
      <dgm:spPr/>
    </dgm:pt>
    <dgm:pt modelId="{E62987DC-8F21-41D3-9885-2E27C23D6C08}" type="pres">
      <dgm:prSet presAssocID="{8E3AACF7-EBB7-45E9-B17C-B7FCED421F8B}" presName="node" presStyleLbl="node1" presStyleIdx="1" presStyleCnt="2">
        <dgm:presLayoutVars>
          <dgm:bulletEnabled val="1"/>
        </dgm:presLayoutVars>
      </dgm:prSet>
      <dgm:spPr/>
    </dgm:pt>
  </dgm:ptLst>
  <dgm:cxnLst>
    <dgm:cxn modelId="{995FE67C-54C5-41F5-A9EF-21CA03AA7B83}" type="presOf" srcId="{D16007CB-85A4-4F46-9EE7-0B47D8DB1009}" destId="{D8A5D8B6-3DC7-452C-A32B-85083BF8430A}" srcOrd="0" destOrd="0" presId="urn:microsoft.com/office/officeart/2005/8/layout/default"/>
    <dgm:cxn modelId="{6553E7A1-E7D4-4155-A002-9B030A3CCEF2}" srcId="{D16007CB-85A4-4F46-9EE7-0B47D8DB1009}" destId="{07279955-8929-4753-8E9D-6FC9AB031A63}" srcOrd="0" destOrd="0" parTransId="{63909FAA-7628-4439-801D-784F9FA53F47}" sibTransId="{C6BEAFD3-DB86-43F4-A9F9-B02693001A5B}"/>
    <dgm:cxn modelId="{D3922EB5-F52F-4525-B70C-780B767F13F7}" type="presOf" srcId="{8E3AACF7-EBB7-45E9-B17C-B7FCED421F8B}" destId="{E62987DC-8F21-41D3-9885-2E27C23D6C08}" srcOrd="0" destOrd="0" presId="urn:microsoft.com/office/officeart/2005/8/layout/default"/>
    <dgm:cxn modelId="{0EEDD6EC-88AB-4ADA-A698-E7B8D61C75D6}" type="presOf" srcId="{07279955-8929-4753-8E9D-6FC9AB031A63}" destId="{C5218293-04D2-4DB5-A18F-25660B9E5D6A}" srcOrd="0" destOrd="0" presId="urn:microsoft.com/office/officeart/2005/8/layout/default"/>
    <dgm:cxn modelId="{9F7E86F9-7FF1-4498-9F01-3D91D6E5D1A0}" srcId="{D16007CB-85A4-4F46-9EE7-0B47D8DB1009}" destId="{8E3AACF7-EBB7-45E9-B17C-B7FCED421F8B}" srcOrd="1" destOrd="0" parTransId="{BD2AFD01-4FA9-45EE-9695-6969421D5AA9}" sibTransId="{88CB56AD-8E0B-4F33-A2A4-9E869CD01550}"/>
    <dgm:cxn modelId="{8AD72463-EE77-45BC-A6C1-BAD4231C50B3}" type="presParOf" srcId="{D8A5D8B6-3DC7-452C-A32B-85083BF8430A}" destId="{C5218293-04D2-4DB5-A18F-25660B9E5D6A}" srcOrd="0" destOrd="0" presId="urn:microsoft.com/office/officeart/2005/8/layout/default"/>
    <dgm:cxn modelId="{2086475D-125F-4452-AA95-A3EC4C109017}" type="presParOf" srcId="{D8A5D8B6-3DC7-452C-A32B-85083BF8430A}" destId="{4E1C7FE6-229C-4CBB-9772-0F24CD8A8DD3}" srcOrd="1" destOrd="0" presId="urn:microsoft.com/office/officeart/2005/8/layout/default"/>
    <dgm:cxn modelId="{DAB1D504-839B-42ED-80C8-150795731AAE}" type="presParOf" srcId="{D8A5D8B6-3DC7-452C-A32B-85083BF8430A}" destId="{E62987DC-8F21-41D3-9885-2E27C23D6C08}"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BD705B-E8B9-419C-A34B-D431F2B49AB9}"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ZA"/>
        </a:p>
      </dgm:t>
    </dgm:pt>
    <dgm:pt modelId="{3B87238B-DBFC-46ED-AAF1-89FF8E8C0C5C}">
      <dgm:prSet phldrT="[Text]" custT="1"/>
      <dgm:spPr/>
      <dgm:t>
        <a:bodyPr/>
        <a:lstStyle/>
        <a:p>
          <a:pPr rtl="0"/>
          <a:r>
            <a:rPr lang="en-ZA" sz="2400" b="0" dirty="0">
              <a:effectLst>
                <a:outerShdw blurRad="38100" dist="38100" dir="2700000" algn="tl">
                  <a:srgbClr val="000000">
                    <a:alpha val="43137"/>
                  </a:srgbClr>
                </a:outerShdw>
              </a:effectLst>
            </a:rPr>
            <a:t>VERSTEHEN SIE IHR RISIKO</a:t>
          </a:r>
          <a:r>
            <a:rPr lang="en-ZA" sz="2400" b="1" dirty="0">
              <a:effectLst>
                <a:outerShdw blurRad="38100" dist="38100" dir="2700000" algn="tl">
                  <a:srgbClr val="000000">
                    <a:alpha val="43137"/>
                  </a:srgbClr>
                </a:outerShdw>
              </a:effectLst>
              <a:latin typeface="Calibri Light" panose="020F0302020204030204"/>
            </a:rPr>
            <a:t> </a:t>
          </a:r>
          <a:endParaRPr lang="en-ZA" sz="2400" b="1" dirty="0">
            <a:effectLst>
              <a:outerShdw blurRad="38100" dist="38100" dir="2700000" algn="tl">
                <a:srgbClr val="000000">
                  <a:alpha val="43137"/>
                </a:srgbClr>
              </a:outerShdw>
            </a:effectLst>
          </a:endParaRPr>
        </a:p>
      </dgm:t>
    </dgm:pt>
    <dgm:pt modelId="{30DDFD26-3C64-4FC0-8850-EC0508817BFE}" type="parTrans" cxnId="{BA2E2ADF-3061-4177-82A6-C2D50EDFA959}">
      <dgm:prSet/>
      <dgm:spPr/>
      <dgm:t>
        <a:bodyPr/>
        <a:lstStyle/>
        <a:p>
          <a:endParaRPr lang="en-ZA"/>
        </a:p>
      </dgm:t>
    </dgm:pt>
    <dgm:pt modelId="{DA5071FD-FC87-493B-AB2C-92176FA9F48D}" type="sibTrans" cxnId="{BA2E2ADF-3061-4177-82A6-C2D50EDFA959}">
      <dgm:prSet/>
      <dgm:spPr/>
      <dgm:t>
        <a:bodyPr/>
        <a:lstStyle/>
        <a:p>
          <a:endParaRPr lang="en-ZA"/>
        </a:p>
      </dgm:t>
    </dgm:pt>
    <dgm:pt modelId="{563CB1DB-BA01-4304-AD85-35832FB50FFA}">
      <dgm:prSet phldrT="[Text]" custT="1"/>
      <dgm:spPr/>
      <dgm:t>
        <a:bodyPr/>
        <a:lstStyle/>
        <a:p>
          <a:r>
            <a:rPr lang="en-ZA" sz="2400" b="0" dirty="0">
              <a:effectLst>
                <a:outerShdw blurRad="38100" dist="38100" dir="2700000" algn="tl">
                  <a:srgbClr val="000000">
                    <a:alpha val="43137"/>
                  </a:srgbClr>
                </a:outerShdw>
              </a:effectLst>
            </a:rPr>
            <a:t>MINIMIEREN SIE IHR RISIKO</a:t>
          </a:r>
          <a:endParaRPr lang="en-ZA" sz="2400" dirty="0">
            <a:effectLst>
              <a:outerShdw blurRad="38100" dist="38100" dir="2700000" algn="tl">
                <a:srgbClr val="000000">
                  <a:alpha val="43137"/>
                </a:srgbClr>
              </a:outerShdw>
            </a:effectLst>
          </a:endParaRPr>
        </a:p>
      </dgm:t>
    </dgm:pt>
    <dgm:pt modelId="{7711316B-C70B-45DB-9F6F-12B029494494}" type="parTrans" cxnId="{F4EF52C7-37BE-41BE-81AB-27153176351C}">
      <dgm:prSet/>
      <dgm:spPr/>
      <dgm:t>
        <a:bodyPr/>
        <a:lstStyle/>
        <a:p>
          <a:endParaRPr lang="en-ZA"/>
        </a:p>
      </dgm:t>
    </dgm:pt>
    <dgm:pt modelId="{604EB582-84E4-4883-A121-B46611E91BB6}" type="sibTrans" cxnId="{F4EF52C7-37BE-41BE-81AB-27153176351C}">
      <dgm:prSet/>
      <dgm:spPr/>
      <dgm:t>
        <a:bodyPr/>
        <a:lstStyle/>
        <a:p>
          <a:endParaRPr lang="en-ZA"/>
        </a:p>
      </dgm:t>
    </dgm:pt>
    <dgm:pt modelId="{4A569F37-D189-4F3A-841C-82ACDA2A2ED3}">
      <dgm:prSet phldrT="[Text]" custT="1"/>
      <dgm:spPr/>
      <dgm:t>
        <a:bodyPr/>
        <a:lstStyle/>
        <a:p>
          <a:pPr rtl="0"/>
          <a:r>
            <a:rPr lang="en-ZA" sz="2400" b="0" dirty="0">
              <a:effectLst>
                <a:outerShdw blurRad="38100" dist="38100" dir="2700000" algn="tl">
                  <a:srgbClr val="000000">
                    <a:alpha val="43137"/>
                  </a:srgbClr>
                </a:outerShdw>
              </a:effectLst>
            </a:rPr>
            <a:t>ERSTELLEN SIE EINEN REAKTIONSPLAN</a:t>
          </a:r>
          <a:r>
            <a:rPr lang="en-ZA" sz="2400" b="1" dirty="0">
              <a:effectLst>
                <a:outerShdw blurRad="38100" dist="38100" dir="2700000" algn="tl">
                  <a:srgbClr val="000000">
                    <a:alpha val="43137"/>
                  </a:srgbClr>
                </a:outerShdw>
              </a:effectLst>
              <a:latin typeface="Calibri Light" panose="020F0302020204030204"/>
            </a:rPr>
            <a:t> </a:t>
          </a:r>
          <a:endParaRPr lang="en-ZA" sz="2400" b="1" dirty="0">
            <a:effectLst>
              <a:outerShdw blurRad="38100" dist="38100" dir="2700000" algn="tl">
                <a:srgbClr val="000000">
                  <a:alpha val="43137"/>
                </a:srgbClr>
              </a:outerShdw>
            </a:effectLst>
          </a:endParaRPr>
        </a:p>
      </dgm:t>
    </dgm:pt>
    <dgm:pt modelId="{54F7E5A3-6DC3-477F-A0DE-2CF2112AD482}" type="parTrans" cxnId="{5C9BFE8B-484C-4F1A-86FD-9E5183EF02F5}">
      <dgm:prSet/>
      <dgm:spPr/>
      <dgm:t>
        <a:bodyPr/>
        <a:lstStyle/>
        <a:p>
          <a:endParaRPr lang="en-ZA"/>
        </a:p>
      </dgm:t>
    </dgm:pt>
    <dgm:pt modelId="{A3482509-F97C-4B8A-9192-F91B1889C600}" type="sibTrans" cxnId="{5C9BFE8B-484C-4F1A-86FD-9E5183EF02F5}">
      <dgm:prSet/>
      <dgm:spPr/>
      <dgm:t>
        <a:bodyPr/>
        <a:lstStyle/>
        <a:p>
          <a:endParaRPr lang="en-ZA"/>
        </a:p>
      </dgm:t>
    </dgm:pt>
    <dgm:pt modelId="{FB2C70A6-AE8C-4CD4-9754-18B1931D4B50}">
      <dgm:prSet custT="1"/>
      <dgm:spPr/>
      <dgm:t>
        <a:bodyPr/>
        <a:lstStyle/>
        <a:p>
          <a:r>
            <a:rPr lang="en-GB" sz="2000" dirty="0"/>
            <a:t>Prüfen Sie die wertvollsten Daten und Informationen; fragen Sie, wie sie gespeichert werden, wer Zugriff darauf hat und wie sie durch Technologie und Verfahren geschützt werden.</a:t>
          </a:r>
          <a:endParaRPr lang="en-ZA" sz="2000" dirty="0"/>
        </a:p>
      </dgm:t>
    </dgm:pt>
    <dgm:pt modelId="{5EB4E8F4-E72B-43CA-8FFF-DE3278B921CB}" type="parTrans" cxnId="{9832E294-0FBE-49AE-A4C9-01CCA118C8E2}">
      <dgm:prSet/>
      <dgm:spPr/>
      <dgm:t>
        <a:bodyPr/>
        <a:lstStyle/>
        <a:p>
          <a:endParaRPr lang="en-ZA"/>
        </a:p>
      </dgm:t>
    </dgm:pt>
    <dgm:pt modelId="{EE474343-656A-4D91-93FA-2E320DEEE4FD}" type="sibTrans" cxnId="{9832E294-0FBE-49AE-A4C9-01CCA118C8E2}">
      <dgm:prSet/>
      <dgm:spPr/>
      <dgm:t>
        <a:bodyPr/>
        <a:lstStyle/>
        <a:p>
          <a:endParaRPr lang="en-ZA"/>
        </a:p>
      </dgm:t>
    </dgm:pt>
    <dgm:pt modelId="{93E2A558-F2FA-43F4-B968-FE601BC27C43}">
      <dgm:prSet custT="1"/>
      <dgm:spPr/>
      <dgm:t>
        <a:bodyPr/>
        <a:lstStyle/>
        <a:p>
          <a:r>
            <a:rPr lang="en-GB" sz="2000" dirty="0"/>
            <a:t>Ergreifen Sie Maßnahmen, um die Schwachstellen in Ihrem derzeitigen System zu beseitigen.</a:t>
          </a:r>
          <a:endParaRPr lang="en-ZA" sz="2000" dirty="0"/>
        </a:p>
      </dgm:t>
    </dgm:pt>
    <dgm:pt modelId="{B1B3C4CF-E8A3-426C-8784-EC7055FD1C14}" type="parTrans" cxnId="{B11CBB97-821C-42A8-BE02-AC6CD613FFC2}">
      <dgm:prSet/>
      <dgm:spPr/>
      <dgm:t>
        <a:bodyPr/>
        <a:lstStyle/>
        <a:p>
          <a:endParaRPr lang="en-ZA"/>
        </a:p>
      </dgm:t>
    </dgm:pt>
    <dgm:pt modelId="{69DFC11D-F3F2-45E8-98FE-D1F5A304498D}" type="sibTrans" cxnId="{B11CBB97-821C-42A8-BE02-AC6CD613FFC2}">
      <dgm:prSet/>
      <dgm:spPr/>
      <dgm:t>
        <a:bodyPr/>
        <a:lstStyle/>
        <a:p>
          <a:endParaRPr lang="en-ZA"/>
        </a:p>
      </dgm:t>
    </dgm:pt>
    <dgm:pt modelId="{2DE4B9D5-5752-40B0-A532-F636E6B07A73}">
      <dgm:prSet custT="1"/>
      <dgm:spPr/>
      <dgm:t>
        <a:bodyPr/>
        <a:lstStyle/>
        <a:p>
          <a:pPr rtl="0"/>
          <a:r>
            <a:rPr lang="en-ZA" sz="2000" dirty="0"/>
            <a:t>Prüfen Sie gegebenenfalls eine Cyber-Versicherung</a:t>
          </a:r>
          <a:r>
            <a:rPr lang="en-ZA" sz="2000" dirty="0">
              <a:latin typeface="Calibri Light" panose="020F0302020204030204"/>
            </a:rPr>
            <a:t>.</a:t>
          </a:r>
          <a:endParaRPr lang="en-ZA" sz="2000" dirty="0"/>
        </a:p>
      </dgm:t>
    </dgm:pt>
    <dgm:pt modelId="{C1A3380C-31CB-47B5-8A31-B3D44D0808D4}" type="parTrans" cxnId="{AF70A3C6-6839-4755-91C1-89EBA57D14E4}">
      <dgm:prSet/>
      <dgm:spPr/>
      <dgm:t>
        <a:bodyPr/>
        <a:lstStyle/>
        <a:p>
          <a:endParaRPr lang="en-ZA"/>
        </a:p>
      </dgm:t>
    </dgm:pt>
    <dgm:pt modelId="{96842B97-4767-486D-A111-CE9F1822197B}" type="sibTrans" cxnId="{AF70A3C6-6839-4755-91C1-89EBA57D14E4}">
      <dgm:prSet/>
      <dgm:spPr/>
      <dgm:t>
        <a:bodyPr/>
        <a:lstStyle/>
        <a:p>
          <a:endParaRPr lang="en-ZA"/>
        </a:p>
      </dgm:t>
    </dgm:pt>
    <dgm:pt modelId="{4C9C0053-9475-494B-B511-98640A7CB732}">
      <dgm:prSet custT="1"/>
      <dgm:spPr/>
      <dgm:t>
        <a:bodyPr/>
        <a:lstStyle/>
        <a:p>
          <a:pPr rtl="0"/>
          <a:r>
            <a:rPr lang="en-GB" sz="2000" b="0" dirty="0" err="1">
              <a:effectLst/>
              <a:latin typeface="+mn-lt"/>
            </a:rPr>
            <a:t>Entwickeln</a:t>
          </a:r>
          <a:r>
            <a:rPr lang="en-GB" sz="2000" b="0" dirty="0">
              <a:effectLst/>
              <a:latin typeface="+mn-lt"/>
            </a:rPr>
            <a:t> Sie </a:t>
          </a:r>
          <a:r>
            <a:rPr lang="en-GB" sz="2000" b="0" dirty="0" err="1">
              <a:effectLst/>
              <a:latin typeface="+mn-lt"/>
            </a:rPr>
            <a:t>einen</a:t>
          </a:r>
          <a:r>
            <a:rPr lang="en-GB" sz="2000" b="0" dirty="0">
              <a:effectLst/>
              <a:latin typeface="+mn-lt"/>
            </a:rPr>
            <a:t> </a:t>
          </a:r>
          <a:r>
            <a:rPr lang="en-GB" sz="2000" b="0" dirty="0" err="1">
              <a:effectLst/>
              <a:latin typeface="+mn-lt"/>
            </a:rPr>
            <a:t>Aktionsplan</a:t>
          </a:r>
          <a:r>
            <a:rPr lang="en-GB" sz="2000" b="0" dirty="0">
              <a:effectLst/>
              <a:latin typeface="+mn-lt"/>
            </a:rPr>
            <a:t> für den Fall einer Datenpanne oder eines </a:t>
          </a:r>
          <a:r>
            <a:rPr lang="en-GB" sz="2000" b="0" dirty="0" err="1">
              <a:effectLst/>
              <a:latin typeface="+mn-lt"/>
            </a:rPr>
            <a:t>Zwischenfalls</a:t>
          </a:r>
          <a:r>
            <a:rPr lang="en-GB" sz="2000" b="0" dirty="0">
              <a:effectLst/>
              <a:latin typeface="+mn-lt"/>
            </a:rPr>
            <a:t>.</a:t>
          </a:r>
        </a:p>
      </dgm:t>
    </dgm:pt>
    <dgm:pt modelId="{2911CC57-D62D-441F-A834-13133DAF245F}" type="parTrans" cxnId="{09EB500C-6F6E-403A-98F6-0832D7AD7294}">
      <dgm:prSet/>
      <dgm:spPr/>
      <dgm:t>
        <a:bodyPr/>
        <a:lstStyle/>
        <a:p>
          <a:endParaRPr lang="en-ZA"/>
        </a:p>
      </dgm:t>
    </dgm:pt>
    <dgm:pt modelId="{35F0944D-33B4-4167-8367-EB7F096F2246}" type="sibTrans" cxnId="{09EB500C-6F6E-403A-98F6-0832D7AD7294}">
      <dgm:prSet/>
      <dgm:spPr/>
      <dgm:t>
        <a:bodyPr/>
        <a:lstStyle/>
        <a:p>
          <a:endParaRPr lang="en-ZA"/>
        </a:p>
      </dgm:t>
    </dgm:pt>
    <dgm:pt modelId="{4C4792DE-E8B6-4BE0-BEDA-A0078FFA26A3}">
      <dgm:prSet custT="1"/>
      <dgm:spPr/>
      <dgm:t>
        <a:bodyPr/>
        <a:lstStyle/>
        <a:p>
          <a:pPr algn="l">
            <a:buFontTx/>
            <a:buChar char="‒"/>
          </a:pPr>
          <a:r>
            <a:rPr lang="en-ZA" sz="2000" b="0" dirty="0">
              <a:effectLst/>
              <a:latin typeface="+mn-lt"/>
            </a:rPr>
            <a:t>Untersuchung und Behebung der Situation</a:t>
          </a:r>
        </a:p>
      </dgm:t>
    </dgm:pt>
    <dgm:pt modelId="{732F2098-651D-4099-A181-7A2F6FC9607E}" type="parTrans" cxnId="{BDDCC630-17D6-404C-966E-11CDBE1CDC3C}">
      <dgm:prSet/>
      <dgm:spPr/>
      <dgm:t>
        <a:bodyPr/>
        <a:lstStyle/>
        <a:p>
          <a:endParaRPr lang="en-ZA"/>
        </a:p>
      </dgm:t>
    </dgm:pt>
    <dgm:pt modelId="{D79F995C-4A6D-4A45-B913-8B80B78A4AF5}" type="sibTrans" cxnId="{BDDCC630-17D6-404C-966E-11CDBE1CDC3C}">
      <dgm:prSet/>
      <dgm:spPr/>
      <dgm:t>
        <a:bodyPr/>
        <a:lstStyle/>
        <a:p>
          <a:endParaRPr lang="en-ZA"/>
        </a:p>
      </dgm:t>
    </dgm:pt>
    <dgm:pt modelId="{48E0DF8C-D9DC-45AF-95DC-DB807E5C3B97}">
      <dgm:prSet custT="1"/>
      <dgm:spPr/>
      <dgm:t>
        <a:bodyPr/>
        <a:lstStyle/>
        <a:p>
          <a:pPr>
            <a:buFontTx/>
            <a:buChar char="‒"/>
          </a:pPr>
          <a:r>
            <a:rPr lang="en-ZA" sz="2000" b="0" dirty="0">
              <a:effectLst/>
              <a:latin typeface="+mn-lt"/>
            </a:rPr>
            <a:t>Information der Kunden</a:t>
          </a:r>
        </a:p>
      </dgm:t>
    </dgm:pt>
    <dgm:pt modelId="{B044947B-E1C3-4715-9286-BBD7BC05A75B}" type="parTrans" cxnId="{3343F498-4E3E-4D8E-B0E3-2E3F8240132B}">
      <dgm:prSet/>
      <dgm:spPr/>
      <dgm:t>
        <a:bodyPr/>
        <a:lstStyle/>
        <a:p>
          <a:endParaRPr lang="en-ZA"/>
        </a:p>
      </dgm:t>
    </dgm:pt>
    <dgm:pt modelId="{0FF479EA-7521-4C48-B8FC-443DA9FC8D71}" type="sibTrans" cxnId="{3343F498-4E3E-4D8E-B0E3-2E3F8240132B}">
      <dgm:prSet/>
      <dgm:spPr/>
      <dgm:t>
        <a:bodyPr/>
        <a:lstStyle/>
        <a:p>
          <a:endParaRPr lang="en-ZA"/>
        </a:p>
      </dgm:t>
    </dgm:pt>
    <dgm:pt modelId="{D70FF157-9718-4454-B3D0-0151417B312D}">
      <dgm:prSet phldr="0" custT="1"/>
      <dgm:spPr/>
      <dgm:t>
        <a:bodyPr/>
        <a:lstStyle/>
        <a:p>
          <a:pPr algn="l"/>
          <a:r>
            <a:rPr lang="en-ZA" sz="2000" b="0" dirty="0" err="1">
              <a:effectLst/>
              <a:latin typeface="+mn-lt"/>
            </a:rPr>
            <a:t>Rechtliche</a:t>
          </a:r>
          <a:r>
            <a:rPr lang="en-ZA" sz="2000" b="0" dirty="0">
              <a:effectLst/>
              <a:latin typeface="+mn-lt"/>
            </a:rPr>
            <a:t> </a:t>
          </a:r>
          <a:r>
            <a:rPr lang="en-ZA" sz="2000" b="0" dirty="0" err="1">
              <a:effectLst/>
              <a:latin typeface="+mn-lt"/>
            </a:rPr>
            <a:t>Reaktion</a:t>
          </a:r>
          <a:endParaRPr lang="en-GB" sz="2000" b="0" dirty="0">
            <a:effectLst/>
            <a:latin typeface="+mn-lt"/>
          </a:endParaRPr>
        </a:p>
      </dgm:t>
    </dgm:pt>
    <dgm:pt modelId="{863C5CCC-701F-4455-BF61-AA4CD999EF66}" type="parTrans" cxnId="{5E087BAA-510B-4842-93CD-F4B796BDEAB5}">
      <dgm:prSet/>
      <dgm:spPr/>
      <dgm:t>
        <a:bodyPr/>
        <a:lstStyle/>
        <a:p>
          <a:endParaRPr lang="de-DE"/>
        </a:p>
      </dgm:t>
    </dgm:pt>
    <dgm:pt modelId="{3FC2FF6F-605C-41CC-AF7C-BDC0E8BF06B7}" type="sibTrans" cxnId="{5E087BAA-510B-4842-93CD-F4B796BDEAB5}">
      <dgm:prSet/>
      <dgm:spPr/>
      <dgm:t>
        <a:bodyPr/>
        <a:lstStyle/>
        <a:p>
          <a:endParaRPr lang="de-DE"/>
        </a:p>
      </dgm:t>
    </dgm:pt>
    <dgm:pt modelId="{E0E86C19-993E-468F-AE0D-C2F5B7130B70}">
      <dgm:prSet custT="1"/>
      <dgm:spPr/>
      <dgm:t>
        <a:bodyPr/>
        <a:lstStyle/>
        <a:p>
          <a:pPr rtl="0"/>
          <a:r>
            <a:rPr lang="en-ZA" sz="2000" b="0" dirty="0">
              <a:effectLst/>
              <a:latin typeface="+mn-lt"/>
            </a:rPr>
            <a:t>Er </a:t>
          </a:r>
          <a:r>
            <a:rPr lang="en-ZA" sz="2000" b="0" dirty="0" err="1">
              <a:effectLst/>
              <a:latin typeface="+mn-lt"/>
            </a:rPr>
            <a:t>sollte</a:t>
          </a:r>
          <a:r>
            <a:rPr lang="en-ZA" sz="2000" b="0" dirty="0">
              <a:effectLst/>
              <a:latin typeface="+mn-lt"/>
            </a:rPr>
            <a:t> </a:t>
          </a:r>
          <a:r>
            <a:rPr lang="en-ZA" sz="2000" b="0" dirty="0" err="1">
              <a:effectLst/>
              <a:latin typeface="+mn-lt"/>
            </a:rPr>
            <a:t>Folgendes</a:t>
          </a:r>
          <a:r>
            <a:rPr lang="en-ZA" sz="2000" b="0" dirty="0">
              <a:effectLst/>
              <a:latin typeface="+mn-lt"/>
            </a:rPr>
            <a:t> </a:t>
          </a:r>
          <a:r>
            <a:rPr lang="en-ZA" sz="2000" b="0" dirty="0" err="1">
              <a:effectLst/>
              <a:latin typeface="+mn-lt"/>
            </a:rPr>
            <a:t>enthalten</a:t>
          </a:r>
          <a:r>
            <a:rPr lang="en-ZA" sz="2000" b="0" dirty="0">
              <a:effectLst/>
              <a:latin typeface="+mn-lt"/>
            </a:rPr>
            <a:t>: </a:t>
          </a:r>
          <a:endParaRPr lang="en-GB" sz="2000" b="0" dirty="0">
            <a:effectLst/>
            <a:latin typeface="+mn-lt"/>
          </a:endParaRPr>
        </a:p>
      </dgm:t>
    </dgm:pt>
    <dgm:pt modelId="{42D0CACC-A8CB-4363-BE67-467A7F25AD79}" type="parTrans" cxnId="{05B58438-7553-41C1-B7BB-28BD9C123108}">
      <dgm:prSet/>
      <dgm:spPr/>
      <dgm:t>
        <a:bodyPr/>
        <a:lstStyle/>
        <a:p>
          <a:endParaRPr lang="de-DE"/>
        </a:p>
      </dgm:t>
    </dgm:pt>
    <dgm:pt modelId="{CE75020C-C911-4AEE-9A41-49401F997D6C}" type="sibTrans" cxnId="{05B58438-7553-41C1-B7BB-28BD9C123108}">
      <dgm:prSet/>
      <dgm:spPr/>
      <dgm:t>
        <a:bodyPr/>
        <a:lstStyle/>
        <a:p>
          <a:endParaRPr lang="de-DE"/>
        </a:p>
      </dgm:t>
    </dgm:pt>
    <dgm:pt modelId="{A149982F-985E-41EA-8D2D-F4B6903D4639}" type="pres">
      <dgm:prSet presAssocID="{53BD705B-E8B9-419C-A34B-D431F2B49AB9}" presName="Name0" presStyleCnt="0">
        <dgm:presLayoutVars>
          <dgm:dir/>
          <dgm:animLvl val="lvl"/>
          <dgm:resizeHandles val="exact"/>
        </dgm:presLayoutVars>
      </dgm:prSet>
      <dgm:spPr/>
    </dgm:pt>
    <dgm:pt modelId="{BA3C1E7C-233E-48E0-A892-EAD0E16CD2EF}" type="pres">
      <dgm:prSet presAssocID="{3B87238B-DBFC-46ED-AAF1-89FF8E8C0C5C}" presName="composite" presStyleCnt="0"/>
      <dgm:spPr/>
    </dgm:pt>
    <dgm:pt modelId="{0837807C-11B7-484B-8B63-AEB37295ACC9}" type="pres">
      <dgm:prSet presAssocID="{3B87238B-DBFC-46ED-AAF1-89FF8E8C0C5C}" presName="parTx" presStyleLbl="alignNode1" presStyleIdx="0" presStyleCnt="3" custScaleY="100000">
        <dgm:presLayoutVars>
          <dgm:chMax val="0"/>
          <dgm:chPref val="0"/>
          <dgm:bulletEnabled val="1"/>
        </dgm:presLayoutVars>
      </dgm:prSet>
      <dgm:spPr/>
    </dgm:pt>
    <dgm:pt modelId="{3841C63F-20A9-405D-8400-50EB0D0AD9C5}" type="pres">
      <dgm:prSet presAssocID="{3B87238B-DBFC-46ED-AAF1-89FF8E8C0C5C}" presName="desTx" presStyleLbl="alignAccFollowNode1" presStyleIdx="0" presStyleCnt="3">
        <dgm:presLayoutVars>
          <dgm:bulletEnabled val="1"/>
        </dgm:presLayoutVars>
      </dgm:prSet>
      <dgm:spPr/>
    </dgm:pt>
    <dgm:pt modelId="{5ADB6B12-2FD0-4E99-9225-E024149E353B}" type="pres">
      <dgm:prSet presAssocID="{DA5071FD-FC87-493B-AB2C-92176FA9F48D}" presName="space" presStyleCnt="0"/>
      <dgm:spPr/>
    </dgm:pt>
    <dgm:pt modelId="{2B6C205A-CC41-42F1-877E-6C3D25F28032}" type="pres">
      <dgm:prSet presAssocID="{563CB1DB-BA01-4304-AD85-35832FB50FFA}" presName="composite" presStyleCnt="0"/>
      <dgm:spPr/>
    </dgm:pt>
    <dgm:pt modelId="{8C45BC25-012D-40FD-8FD9-0AED65D074E5}" type="pres">
      <dgm:prSet presAssocID="{563CB1DB-BA01-4304-AD85-35832FB50FFA}" presName="parTx" presStyleLbl="alignNode1" presStyleIdx="1" presStyleCnt="3" custScaleY="100000">
        <dgm:presLayoutVars>
          <dgm:chMax val="0"/>
          <dgm:chPref val="0"/>
          <dgm:bulletEnabled val="1"/>
        </dgm:presLayoutVars>
      </dgm:prSet>
      <dgm:spPr/>
    </dgm:pt>
    <dgm:pt modelId="{5E833DA4-4005-48DE-AA75-73B330E1F2AB}" type="pres">
      <dgm:prSet presAssocID="{563CB1DB-BA01-4304-AD85-35832FB50FFA}" presName="desTx" presStyleLbl="alignAccFollowNode1" presStyleIdx="1" presStyleCnt="3">
        <dgm:presLayoutVars>
          <dgm:bulletEnabled val="1"/>
        </dgm:presLayoutVars>
      </dgm:prSet>
      <dgm:spPr/>
    </dgm:pt>
    <dgm:pt modelId="{61F18077-109D-4C90-9F42-708520972468}" type="pres">
      <dgm:prSet presAssocID="{604EB582-84E4-4883-A121-B46611E91BB6}" presName="space" presStyleCnt="0"/>
      <dgm:spPr/>
    </dgm:pt>
    <dgm:pt modelId="{EF7D54A1-2002-45AF-AF88-EAC412A3653F}" type="pres">
      <dgm:prSet presAssocID="{4A569F37-D189-4F3A-841C-82ACDA2A2ED3}" presName="composite" presStyleCnt="0"/>
      <dgm:spPr/>
    </dgm:pt>
    <dgm:pt modelId="{082AE49D-BDD0-40E8-BABD-39B645BE44F3}" type="pres">
      <dgm:prSet presAssocID="{4A569F37-D189-4F3A-841C-82ACDA2A2ED3}" presName="parTx" presStyleLbl="alignNode1" presStyleIdx="2" presStyleCnt="3" custScaleY="100000">
        <dgm:presLayoutVars>
          <dgm:chMax val="0"/>
          <dgm:chPref val="0"/>
          <dgm:bulletEnabled val="1"/>
        </dgm:presLayoutVars>
      </dgm:prSet>
      <dgm:spPr/>
    </dgm:pt>
    <dgm:pt modelId="{05D8CF74-9B28-4FE3-9E2B-A79F4ADF6B6E}" type="pres">
      <dgm:prSet presAssocID="{4A569F37-D189-4F3A-841C-82ACDA2A2ED3}" presName="desTx" presStyleLbl="alignAccFollowNode1" presStyleIdx="2" presStyleCnt="3">
        <dgm:presLayoutVars>
          <dgm:bulletEnabled val="1"/>
        </dgm:presLayoutVars>
      </dgm:prSet>
      <dgm:spPr/>
    </dgm:pt>
  </dgm:ptLst>
  <dgm:cxnLst>
    <dgm:cxn modelId="{09EB500C-6F6E-403A-98F6-0832D7AD7294}" srcId="{4A569F37-D189-4F3A-841C-82ACDA2A2ED3}" destId="{4C9C0053-9475-494B-B511-98640A7CB732}" srcOrd="0" destOrd="0" parTransId="{2911CC57-D62D-441F-A834-13133DAF245F}" sibTransId="{35F0944D-33B4-4167-8367-EB7F096F2246}"/>
    <dgm:cxn modelId="{AAAD6420-14BE-4AA5-91A0-9239C7EC7587}" type="presOf" srcId="{E0E86C19-993E-468F-AE0D-C2F5B7130B70}" destId="{05D8CF74-9B28-4FE3-9E2B-A79F4ADF6B6E}" srcOrd="0" destOrd="1" presId="urn:microsoft.com/office/officeart/2005/8/layout/hList1"/>
    <dgm:cxn modelId="{6730CE2F-D557-4279-B4E2-7449AF90688C}" type="presOf" srcId="{D70FF157-9718-4454-B3D0-0151417B312D}" destId="{05D8CF74-9B28-4FE3-9E2B-A79F4ADF6B6E}" srcOrd="0" destOrd="2" presId="urn:microsoft.com/office/officeart/2005/8/layout/hList1"/>
    <dgm:cxn modelId="{BDDCC630-17D6-404C-966E-11CDBE1CDC3C}" srcId="{4A569F37-D189-4F3A-841C-82ACDA2A2ED3}" destId="{4C4792DE-E8B6-4BE0-BEDA-A0078FFA26A3}" srcOrd="2" destOrd="0" parTransId="{732F2098-651D-4099-A181-7A2F6FC9607E}" sibTransId="{D79F995C-4A6D-4A45-B913-8B80B78A4AF5}"/>
    <dgm:cxn modelId="{05B58438-7553-41C1-B7BB-28BD9C123108}" srcId="{4A569F37-D189-4F3A-841C-82ACDA2A2ED3}" destId="{E0E86C19-993E-468F-AE0D-C2F5B7130B70}" srcOrd="1" destOrd="0" parTransId="{42D0CACC-A8CB-4363-BE67-467A7F25AD79}" sibTransId="{CE75020C-C911-4AEE-9A41-49401F997D6C}"/>
    <dgm:cxn modelId="{BA5C1E64-A70A-4790-932E-BFCA2F3CE0C5}" type="presOf" srcId="{4C9C0053-9475-494B-B511-98640A7CB732}" destId="{05D8CF74-9B28-4FE3-9E2B-A79F4ADF6B6E}" srcOrd="0" destOrd="0" presId="urn:microsoft.com/office/officeart/2005/8/layout/hList1"/>
    <dgm:cxn modelId="{8BFE2266-C75B-4625-AB3E-411E43D23EC8}" type="presOf" srcId="{4A569F37-D189-4F3A-841C-82ACDA2A2ED3}" destId="{082AE49D-BDD0-40E8-BABD-39B645BE44F3}" srcOrd="0" destOrd="0" presId="urn:microsoft.com/office/officeart/2005/8/layout/hList1"/>
    <dgm:cxn modelId="{8EE42D46-770D-4D73-AC60-D54DFA8246FE}" type="presOf" srcId="{3B87238B-DBFC-46ED-AAF1-89FF8E8C0C5C}" destId="{0837807C-11B7-484B-8B63-AEB37295ACC9}" srcOrd="0" destOrd="0" presId="urn:microsoft.com/office/officeart/2005/8/layout/hList1"/>
    <dgm:cxn modelId="{FB65496E-68EE-4042-8B94-2A22D4B31250}" type="presOf" srcId="{4C4792DE-E8B6-4BE0-BEDA-A0078FFA26A3}" destId="{05D8CF74-9B28-4FE3-9E2B-A79F4ADF6B6E}" srcOrd="0" destOrd="3" presId="urn:microsoft.com/office/officeart/2005/8/layout/hList1"/>
    <dgm:cxn modelId="{5EEDCC7F-83CF-4934-A20A-36D0726AA4D9}" type="presOf" srcId="{48E0DF8C-D9DC-45AF-95DC-DB807E5C3B97}" destId="{05D8CF74-9B28-4FE3-9E2B-A79F4ADF6B6E}" srcOrd="0" destOrd="4" presId="urn:microsoft.com/office/officeart/2005/8/layout/hList1"/>
    <dgm:cxn modelId="{5C9BFE8B-484C-4F1A-86FD-9E5183EF02F5}" srcId="{53BD705B-E8B9-419C-A34B-D431F2B49AB9}" destId="{4A569F37-D189-4F3A-841C-82ACDA2A2ED3}" srcOrd="2" destOrd="0" parTransId="{54F7E5A3-6DC3-477F-A0DE-2CF2112AD482}" sibTransId="{A3482509-F97C-4B8A-9192-F91B1889C600}"/>
    <dgm:cxn modelId="{9832E294-0FBE-49AE-A4C9-01CCA118C8E2}" srcId="{3B87238B-DBFC-46ED-AAF1-89FF8E8C0C5C}" destId="{FB2C70A6-AE8C-4CD4-9754-18B1931D4B50}" srcOrd="0" destOrd="0" parTransId="{5EB4E8F4-E72B-43CA-8FFF-DE3278B921CB}" sibTransId="{EE474343-656A-4D91-93FA-2E320DEEE4FD}"/>
    <dgm:cxn modelId="{28A46B97-8626-4AC6-A8A0-258A8A38C14A}" type="presOf" srcId="{563CB1DB-BA01-4304-AD85-35832FB50FFA}" destId="{8C45BC25-012D-40FD-8FD9-0AED65D074E5}" srcOrd="0" destOrd="0" presId="urn:microsoft.com/office/officeart/2005/8/layout/hList1"/>
    <dgm:cxn modelId="{B11CBB97-821C-42A8-BE02-AC6CD613FFC2}" srcId="{563CB1DB-BA01-4304-AD85-35832FB50FFA}" destId="{93E2A558-F2FA-43F4-B968-FE601BC27C43}" srcOrd="0" destOrd="0" parTransId="{B1B3C4CF-E8A3-426C-8784-EC7055FD1C14}" sibTransId="{69DFC11D-F3F2-45E8-98FE-D1F5A304498D}"/>
    <dgm:cxn modelId="{3343F498-4E3E-4D8E-B0E3-2E3F8240132B}" srcId="{4A569F37-D189-4F3A-841C-82ACDA2A2ED3}" destId="{48E0DF8C-D9DC-45AF-95DC-DB807E5C3B97}" srcOrd="3" destOrd="0" parTransId="{B044947B-E1C3-4715-9286-BBD7BC05A75B}" sibTransId="{0FF479EA-7521-4C48-B8FC-443DA9FC8D71}"/>
    <dgm:cxn modelId="{5E087BAA-510B-4842-93CD-F4B796BDEAB5}" srcId="{E0E86C19-993E-468F-AE0D-C2F5B7130B70}" destId="{D70FF157-9718-4454-B3D0-0151417B312D}" srcOrd="0" destOrd="0" parTransId="{863C5CCC-701F-4455-BF61-AA4CD999EF66}" sibTransId="{3FC2FF6F-605C-41CC-AF7C-BDC0E8BF06B7}"/>
    <dgm:cxn modelId="{55092AB3-E870-45DB-84E6-57C5FDF98196}" type="presOf" srcId="{FB2C70A6-AE8C-4CD4-9754-18B1931D4B50}" destId="{3841C63F-20A9-405D-8400-50EB0D0AD9C5}" srcOrd="0" destOrd="0" presId="urn:microsoft.com/office/officeart/2005/8/layout/hList1"/>
    <dgm:cxn modelId="{AF70A3C6-6839-4755-91C1-89EBA57D14E4}" srcId="{563CB1DB-BA01-4304-AD85-35832FB50FFA}" destId="{2DE4B9D5-5752-40B0-A532-F636E6B07A73}" srcOrd="1" destOrd="0" parTransId="{C1A3380C-31CB-47B5-8A31-B3D44D0808D4}" sibTransId="{96842B97-4767-486D-A111-CE9F1822197B}"/>
    <dgm:cxn modelId="{F4EF52C7-37BE-41BE-81AB-27153176351C}" srcId="{53BD705B-E8B9-419C-A34B-D431F2B49AB9}" destId="{563CB1DB-BA01-4304-AD85-35832FB50FFA}" srcOrd="1" destOrd="0" parTransId="{7711316B-C70B-45DB-9F6F-12B029494494}" sibTransId="{604EB582-84E4-4883-A121-B46611E91BB6}"/>
    <dgm:cxn modelId="{BA2E2ADF-3061-4177-82A6-C2D50EDFA959}" srcId="{53BD705B-E8B9-419C-A34B-D431F2B49AB9}" destId="{3B87238B-DBFC-46ED-AAF1-89FF8E8C0C5C}" srcOrd="0" destOrd="0" parTransId="{30DDFD26-3C64-4FC0-8850-EC0508817BFE}" sibTransId="{DA5071FD-FC87-493B-AB2C-92176FA9F48D}"/>
    <dgm:cxn modelId="{A6AC93F4-9134-451C-A20A-3B843250CC43}" type="presOf" srcId="{53BD705B-E8B9-419C-A34B-D431F2B49AB9}" destId="{A149982F-985E-41EA-8D2D-F4B6903D4639}" srcOrd="0" destOrd="0" presId="urn:microsoft.com/office/officeart/2005/8/layout/hList1"/>
    <dgm:cxn modelId="{83747CFA-C896-4381-A5E5-E3B73286689C}" type="presOf" srcId="{2DE4B9D5-5752-40B0-A532-F636E6B07A73}" destId="{5E833DA4-4005-48DE-AA75-73B330E1F2AB}" srcOrd="0" destOrd="1" presId="urn:microsoft.com/office/officeart/2005/8/layout/hList1"/>
    <dgm:cxn modelId="{3F572FFE-83B1-4730-95CD-22AA703CB757}" type="presOf" srcId="{93E2A558-F2FA-43F4-B968-FE601BC27C43}" destId="{5E833DA4-4005-48DE-AA75-73B330E1F2AB}" srcOrd="0" destOrd="0" presId="urn:microsoft.com/office/officeart/2005/8/layout/hList1"/>
    <dgm:cxn modelId="{65C54590-3EC9-455E-ACEB-5C1A44A8E2D1}" type="presParOf" srcId="{A149982F-985E-41EA-8D2D-F4B6903D4639}" destId="{BA3C1E7C-233E-48E0-A892-EAD0E16CD2EF}" srcOrd="0" destOrd="0" presId="urn:microsoft.com/office/officeart/2005/8/layout/hList1"/>
    <dgm:cxn modelId="{B48C9C4D-AC7B-483A-A32F-04DB03B5B521}" type="presParOf" srcId="{BA3C1E7C-233E-48E0-A892-EAD0E16CD2EF}" destId="{0837807C-11B7-484B-8B63-AEB37295ACC9}" srcOrd="0" destOrd="0" presId="urn:microsoft.com/office/officeart/2005/8/layout/hList1"/>
    <dgm:cxn modelId="{15259289-291D-4133-8437-0D6381CD6504}" type="presParOf" srcId="{BA3C1E7C-233E-48E0-A892-EAD0E16CD2EF}" destId="{3841C63F-20A9-405D-8400-50EB0D0AD9C5}" srcOrd="1" destOrd="0" presId="urn:microsoft.com/office/officeart/2005/8/layout/hList1"/>
    <dgm:cxn modelId="{B1DD0A21-C9E3-49AA-8B8B-936E8BAEF583}" type="presParOf" srcId="{A149982F-985E-41EA-8D2D-F4B6903D4639}" destId="{5ADB6B12-2FD0-4E99-9225-E024149E353B}" srcOrd="1" destOrd="0" presId="urn:microsoft.com/office/officeart/2005/8/layout/hList1"/>
    <dgm:cxn modelId="{481F6C75-C6AD-47A2-857D-679A9809E38A}" type="presParOf" srcId="{A149982F-985E-41EA-8D2D-F4B6903D4639}" destId="{2B6C205A-CC41-42F1-877E-6C3D25F28032}" srcOrd="2" destOrd="0" presId="urn:microsoft.com/office/officeart/2005/8/layout/hList1"/>
    <dgm:cxn modelId="{7940BF91-C597-4D91-B7BC-FD2C1A0D9CAA}" type="presParOf" srcId="{2B6C205A-CC41-42F1-877E-6C3D25F28032}" destId="{8C45BC25-012D-40FD-8FD9-0AED65D074E5}" srcOrd="0" destOrd="0" presId="urn:microsoft.com/office/officeart/2005/8/layout/hList1"/>
    <dgm:cxn modelId="{7E9080E5-DC85-4D3C-96BA-CCF22F9B764B}" type="presParOf" srcId="{2B6C205A-CC41-42F1-877E-6C3D25F28032}" destId="{5E833DA4-4005-48DE-AA75-73B330E1F2AB}" srcOrd="1" destOrd="0" presId="urn:microsoft.com/office/officeart/2005/8/layout/hList1"/>
    <dgm:cxn modelId="{392E1DB2-E6C9-4F0A-BE9C-CF0A89F2B500}" type="presParOf" srcId="{A149982F-985E-41EA-8D2D-F4B6903D4639}" destId="{61F18077-109D-4C90-9F42-708520972468}" srcOrd="3" destOrd="0" presId="urn:microsoft.com/office/officeart/2005/8/layout/hList1"/>
    <dgm:cxn modelId="{421BF922-64F2-4CC1-95E5-1E81A2BBCF8A}" type="presParOf" srcId="{A149982F-985E-41EA-8D2D-F4B6903D4639}" destId="{EF7D54A1-2002-45AF-AF88-EAC412A3653F}" srcOrd="4" destOrd="0" presId="urn:microsoft.com/office/officeart/2005/8/layout/hList1"/>
    <dgm:cxn modelId="{F2B3F15B-907C-4A12-9FF8-A4614EA6AD8C}" type="presParOf" srcId="{EF7D54A1-2002-45AF-AF88-EAC412A3653F}" destId="{082AE49D-BDD0-40E8-BABD-39B645BE44F3}" srcOrd="0" destOrd="0" presId="urn:microsoft.com/office/officeart/2005/8/layout/hList1"/>
    <dgm:cxn modelId="{BC1B719E-71DB-4A77-917E-ACB76D7523D1}" type="presParOf" srcId="{EF7D54A1-2002-45AF-AF88-EAC412A3653F}" destId="{05D8CF74-9B28-4FE3-9E2B-A79F4ADF6B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0194-8DFC-4E41-9E8D-D99C7BD27F60}">
      <dsp:nvSpPr>
        <dsp:cNvPr id="0" name=""/>
        <dsp:cNvSpPr/>
      </dsp:nvSpPr>
      <dsp:spPr>
        <a:xfrm>
          <a:off x="0" y="0"/>
          <a:ext cx="110000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D264F7-8B4B-4BA4-82AF-7CC56B8BCD17}">
      <dsp:nvSpPr>
        <dsp:cNvPr id="0" name=""/>
        <dsp:cNvSpPr/>
      </dsp:nvSpPr>
      <dsp:spPr>
        <a:xfrm>
          <a:off x="0" y="0"/>
          <a:ext cx="2200009" cy="9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Datenschützer</a:t>
          </a:r>
        </a:p>
      </dsp:txBody>
      <dsp:txXfrm>
        <a:off x="0" y="0"/>
        <a:ext cx="2200009" cy="938927"/>
      </dsp:txXfrm>
    </dsp:sp>
    <dsp:sp modelId="{84F0FE91-2E71-4FBE-A1B6-FFC922BFF2AD}">
      <dsp:nvSpPr>
        <dsp:cNvPr id="0" name=""/>
        <dsp:cNvSpPr/>
      </dsp:nvSpPr>
      <dsp:spPr>
        <a:xfrm>
          <a:off x="2365010" y="42636"/>
          <a:ext cx="8635038" cy="8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GB" sz="2400" kern="1200" dirty="0" err="1">
              <a:solidFill>
                <a:srgbClr val="000000"/>
              </a:solidFill>
              <a:effectLst/>
            </a:rPr>
            <a:t>Nutzen</a:t>
          </a:r>
          <a:r>
            <a:rPr lang="en-GB" sz="2400" kern="1200" dirty="0">
              <a:solidFill>
                <a:srgbClr val="000000"/>
              </a:solidFill>
              <a:effectLst/>
            </a:rPr>
            <a:t> Sie Daten und Analysen intensiv für Ihre Entscheidungsfindung.</a:t>
          </a:r>
          <a:endParaRPr lang="en-ZA" sz="2400" kern="1200" dirty="0">
            <a:solidFill>
              <a:srgbClr val="000000"/>
            </a:solidFill>
            <a:effectLst/>
          </a:endParaRPr>
        </a:p>
      </dsp:txBody>
      <dsp:txXfrm>
        <a:off x="2365010" y="42636"/>
        <a:ext cx="8635038" cy="852736"/>
      </dsp:txXfrm>
    </dsp:sp>
    <dsp:sp modelId="{90A702D6-1ECC-4276-9E96-0215876A10C7}">
      <dsp:nvSpPr>
        <dsp:cNvPr id="0" name=""/>
        <dsp:cNvSpPr/>
      </dsp:nvSpPr>
      <dsp:spPr>
        <a:xfrm>
          <a:off x="2200009" y="895373"/>
          <a:ext cx="88000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2880CEE-6DA4-4100-8C98-74A8D305B721}">
      <dsp:nvSpPr>
        <dsp:cNvPr id="0" name=""/>
        <dsp:cNvSpPr/>
      </dsp:nvSpPr>
      <dsp:spPr>
        <a:xfrm>
          <a:off x="0" y="938927"/>
          <a:ext cx="110000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9044C4-6391-4BD9-91E8-D97D09D454AE}">
      <dsp:nvSpPr>
        <dsp:cNvPr id="0" name=""/>
        <dsp:cNvSpPr/>
      </dsp:nvSpPr>
      <dsp:spPr>
        <a:xfrm>
          <a:off x="0" y="938927"/>
          <a:ext cx="2200009" cy="9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latin typeface="Calibri Light" panose="020F0302020204030204"/>
            </a:rPr>
            <a:t>Daten</a:t>
          </a:r>
          <a:r>
            <a:rPr lang="en-ZA" sz="2400" kern="1200" dirty="0">
              <a:effectLst>
                <a:outerShdw blurRad="38100" dist="38100" dir="2700000" algn="tl">
                  <a:srgbClr val="000000">
                    <a:alpha val="43137"/>
                  </a:srgbClr>
                </a:outerShdw>
              </a:effectLst>
            </a:rPr>
            <a:t> Builders</a:t>
          </a:r>
        </a:p>
      </dsp:txBody>
      <dsp:txXfrm>
        <a:off x="0" y="938927"/>
        <a:ext cx="2200009" cy="938927"/>
      </dsp:txXfrm>
    </dsp:sp>
    <dsp:sp modelId="{247A017C-2017-4E09-922A-BCAFFE50988D}">
      <dsp:nvSpPr>
        <dsp:cNvPr id="0" name=""/>
        <dsp:cNvSpPr/>
      </dsp:nvSpPr>
      <dsp:spPr>
        <a:xfrm>
          <a:off x="2365010" y="981563"/>
          <a:ext cx="8635038" cy="8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GB" sz="2400" kern="1200" dirty="0" err="1">
              <a:solidFill>
                <a:srgbClr val="000000"/>
              </a:solidFill>
              <a:effectLst/>
            </a:rPr>
            <a:t>Verwenden</a:t>
          </a:r>
          <a:r>
            <a:rPr lang="en-GB" sz="2400" kern="1200" dirty="0">
              <a:solidFill>
                <a:srgbClr val="000000"/>
              </a:solidFill>
              <a:effectLst/>
            </a:rPr>
            <a:t> </a:t>
          </a:r>
          <a:r>
            <a:rPr lang="en-GB" sz="2400" kern="1200" dirty="0" err="1">
              <a:solidFill>
                <a:srgbClr val="000000"/>
              </a:solidFill>
              <a:effectLst/>
            </a:rPr>
            <a:t>große</a:t>
          </a:r>
          <a:r>
            <a:rPr lang="en-GB" sz="2400" kern="1200" dirty="0">
              <a:solidFill>
                <a:srgbClr val="000000"/>
              </a:solidFill>
              <a:effectLst/>
            </a:rPr>
            <a:t> </a:t>
          </a:r>
          <a:r>
            <a:rPr lang="en-GB" sz="2400" kern="1200" dirty="0" err="1">
              <a:solidFill>
                <a:srgbClr val="000000"/>
              </a:solidFill>
              <a:effectLst/>
            </a:rPr>
            <a:t>Datensätze</a:t>
          </a:r>
          <a:r>
            <a:rPr lang="en-GB" sz="2400" kern="1200" dirty="0">
              <a:solidFill>
                <a:srgbClr val="000000"/>
              </a:solidFill>
              <a:effectLst/>
            </a:rPr>
            <a:t>, die </a:t>
          </a:r>
          <a:r>
            <a:rPr lang="en-GB" sz="2400" kern="1200" dirty="0" err="1">
              <a:solidFill>
                <a:srgbClr val="000000"/>
              </a:solidFill>
              <a:effectLst/>
            </a:rPr>
            <a:t>dedizierte</a:t>
          </a:r>
          <a:r>
            <a:rPr lang="en-GB" sz="2400" kern="1200" dirty="0">
              <a:solidFill>
                <a:srgbClr val="000000"/>
              </a:solidFill>
              <a:effectLst/>
            </a:rPr>
            <a:t> Server für die parallele Verarbeitung erfordern.</a:t>
          </a:r>
          <a:endParaRPr lang="en-ZA" sz="2400" kern="1200" dirty="0">
            <a:solidFill>
              <a:srgbClr val="000000"/>
            </a:solidFill>
            <a:effectLst/>
          </a:endParaRPr>
        </a:p>
      </dsp:txBody>
      <dsp:txXfrm>
        <a:off x="2365010" y="981563"/>
        <a:ext cx="8635038" cy="852736"/>
      </dsp:txXfrm>
    </dsp:sp>
    <dsp:sp modelId="{27463DA6-7330-43A6-8665-AA1FAB70D5C5}">
      <dsp:nvSpPr>
        <dsp:cNvPr id="0" name=""/>
        <dsp:cNvSpPr/>
      </dsp:nvSpPr>
      <dsp:spPr>
        <a:xfrm>
          <a:off x="2200009" y="1834300"/>
          <a:ext cx="88000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88EB53C-98C2-455A-918C-0AD5D7F08027}">
      <dsp:nvSpPr>
        <dsp:cNvPr id="0" name=""/>
        <dsp:cNvSpPr/>
      </dsp:nvSpPr>
      <dsp:spPr>
        <a:xfrm>
          <a:off x="0" y="1877854"/>
          <a:ext cx="110000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E26D21-C59E-4F49-B4C1-9403B8ECC5F3}">
      <dsp:nvSpPr>
        <dsp:cNvPr id="0" name=""/>
        <dsp:cNvSpPr/>
      </dsp:nvSpPr>
      <dsp:spPr>
        <a:xfrm>
          <a:off x="0" y="1877854"/>
          <a:ext cx="2200009" cy="9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latin typeface="Calibri Light" panose="020F0302020204030204"/>
            </a:rPr>
            <a:t>Daten</a:t>
          </a:r>
          <a:r>
            <a:rPr lang="en-ZA" sz="2400" kern="1200" dirty="0">
              <a:effectLst>
                <a:outerShdw blurRad="38100" dist="38100" dir="2700000" algn="tl">
                  <a:srgbClr val="000000">
                    <a:alpha val="43137"/>
                  </a:srgbClr>
                </a:outerShdw>
              </a:effectLst>
            </a:rPr>
            <a:t> Mixers</a:t>
          </a:r>
        </a:p>
      </dsp:txBody>
      <dsp:txXfrm>
        <a:off x="0" y="1877854"/>
        <a:ext cx="2200009" cy="938927"/>
      </dsp:txXfrm>
    </dsp:sp>
    <dsp:sp modelId="{9800C497-D5CB-4E9E-9699-0BBBA24E067C}">
      <dsp:nvSpPr>
        <dsp:cNvPr id="0" name=""/>
        <dsp:cNvSpPr/>
      </dsp:nvSpPr>
      <dsp:spPr>
        <a:xfrm>
          <a:off x="2365010" y="1920490"/>
          <a:ext cx="8635038" cy="8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ZA" sz="2400" kern="1200" dirty="0">
              <a:solidFill>
                <a:srgbClr val="000000"/>
              </a:solidFill>
              <a:effectLst/>
            </a:rPr>
            <a:t>Kombinieren Daten aus einer Vielzahl von Quellen.</a:t>
          </a:r>
          <a:r>
            <a:rPr lang="en-ZA" sz="2400" kern="1200" dirty="0">
              <a:solidFill>
                <a:srgbClr val="000000"/>
              </a:solidFill>
              <a:effectLst/>
              <a:latin typeface="Calibri Light" panose="020F0302020204030204"/>
            </a:rPr>
            <a:t> </a:t>
          </a:r>
          <a:endParaRPr lang="en-ZA" sz="2400" kern="1200" dirty="0">
            <a:solidFill>
              <a:srgbClr val="000000"/>
            </a:solidFill>
            <a:effectLst/>
          </a:endParaRPr>
        </a:p>
      </dsp:txBody>
      <dsp:txXfrm>
        <a:off x="2365010" y="1920490"/>
        <a:ext cx="8635038" cy="852736"/>
      </dsp:txXfrm>
    </dsp:sp>
    <dsp:sp modelId="{C2F91489-08DA-402C-98CA-8CD02F851209}">
      <dsp:nvSpPr>
        <dsp:cNvPr id="0" name=""/>
        <dsp:cNvSpPr/>
      </dsp:nvSpPr>
      <dsp:spPr>
        <a:xfrm>
          <a:off x="2200009" y="2773227"/>
          <a:ext cx="88000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7E10E2D-676B-4C16-BDA8-4C828482022F}">
      <dsp:nvSpPr>
        <dsp:cNvPr id="0" name=""/>
        <dsp:cNvSpPr/>
      </dsp:nvSpPr>
      <dsp:spPr>
        <a:xfrm>
          <a:off x="0" y="2816781"/>
          <a:ext cx="110000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BFD7A9-2D3F-4DE7-9554-1A14B3859C8C}">
      <dsp:nvSpPr>
        <dsp:cNvPr id="0" name=""/>
        <dsp:cNvSpPr/>
      </dsp:nvSpPr>
      <dsp:spPr>
        <a:xfrm>
          <a:off x="0" y="2816781"/>
          <a:ext cx="2200009" cy="9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Datenphobiker</a:t>
          </a:r>
        </a:p>
      </dsp:txBody>
      <dsp:txXfrm>
        <a:off x="0" y="2816781"/>
        <a:ext cx="2200009" cy="938927"/>
      </dsp:txXfrm>
    </dsp:sp>
    <dsp:sp modelId="{60A93187-5423-4B44-954E-AE9CDD16407B}">
      <dsp:nvSpPr>
        <dsp:cNvPr id="0" name=""/>
        <dsp:cNvSpPr/>
      </dsp:nvSpPr>
      <dsp:spPr>
        <a:xfrm>
          <a:off x="2365010" y="2859417"/>
          <a:ext cx="8635038" cy="8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GB" sz="2400" kern="1200" dirty="0" err="1">
              <a:solidFill>
                <a:srgbClr val="000000"/>
              </a:solidFill>
              <a:effectLst/>
            </a:rPr>
            <a:t>Arbeiten</a:t>
          </a:r>
          <a:r>
            <a:rPr lang="en-GB" sz="2400" kern="1200" dirty="0">
              <a:solidFill>
                <a:srgbClr val="000000"/>
              </a:solidFill>
              <a:effectLst/>
            </a:rPr>
            <a:t> </a:t>
          </a:r>
          <a:r>
            <a:rPr lang="en-GB" sz="2400" kern="1200" dirty="0" err="1">
              <a:solidFill>
                <a:srgbClr val="000000"/>
              </a:solidFill>
              <a:effectLst/>
            </a:rPr>
            <a:t>mit</a:t>
          </a:r>
          <a:r>
            <a:rPr lang="en-GB" sz="2400" kern="1200" dirty="0">
              <a:solidFill>
                <a:srgbClr val="000000"/>
              </a:solidFill>
              <a:effectLst/>
            </a:rPr>
            <a:t> </a:t>
          </a:r>
          <a:r>
            <a:rPr lang="en-GB" sz="2400" kern="1200" dirty="0" err="1">
              <a:solidFill>
                <a:srgbClr val="000000"/>
              </a:solidFill>
              <a:effectLst/>
            </a:rPr>
            <a:t>kleinen</a:t>
          </a:r>
          <a:r>
            <a:rPr lang="en-GB" sz="2400" kern="1200" dirty="0">
              <a:solidFill>
                <a:srgbClr val="000000"/>
              </a:solidFill>
              <a:effectLst/>
            </a:rPr>
            <a:t> </a:t>
          </a:r>
          <a:r>
            <a:rPr lang="en-GB" sz="2400" kern="1200" dirty="0" err="1">
              <a:solidFill>
                <a:srgbClr val="000000"/>
              </a:solidFill>
              <a:effectLst/>
            </a:rPr>
            <a:t>Datensätzen</a:t>
          </a:r>
          <a:r>
            <a:rPr lang="en-GB" sz="2400" kern="1200" dirty="0">
              <a:solidFill>
                <a:srgbClr val="000000"/>
              </a:solidFill>
              <a:effectLst/>
            </a:rPr>
            <a:t> und wenigen Datenquellen und verwenden keine Daten oder Analysen, um Entscheidungen zu treffen. </a:t>
          </a:r>
          <a:r>
            <a:rPr lang="en-GB" sz="2400" kern="1200" dirty="0">
              <a:solidFill>
                <a:srgbClr val="000000"/>
              </a:solidFill>
              <a:effectLst/>
              <a:latin typeface="Calibri Light" panose="020F0302020204030204"/>
            </a:rPr>
            <a:t> </a:t>
          </a:r>
          <a:endParaRPr lang="en-ZA" sz="2400" kern="1200" dirty="0">
            <a:solidFill>
              <a:srgbClr val="000000"/>
            </a:solidFill>
            <a:effectLst/>
          </a:endParaRPr>
        </a:p>
      </dsp:txBody>
      <dsp:txXfrm>
        <a:off x="2365010" y="2859417"/>
        <a:ext cx="8635038" cy="852736"/>
      </dsp:txXfrm>
    </dsp:sp>
    <dsp:sp modelId="{BF1B621C-1C74-476E-9ACD-0ECC3776717E}">
      <dsp:nvSpPr>
        <dsp:cNvPr id="0" name=""/>
        <dsp:cNvSpPr/>
      </dsp:nvSpPr>
      <dsp:spPr>
        <a:xfrm>
          <a:off x="2200009" y="3712154"/>
          <a:ext cx="88000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F2BE-574D-4558-9374-4495B0E5A04D}">
      <dsp:nvSpPr>
        <dsp:cNvPr id="0" name=""/>
        <dsp:cNvSpPr/>
      </dsp:nvSpPr>
      <dsp:spPr>
        <a:xfrm>
          <a:off x="3383" y="1009413"/>
          <a:ext cx="2683945" cy="19644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effectLst>
                <a:outerShdw blurRad="38100" dist="38100" dir="2700000" algn="tl">
                  <a:srgbClr val="000000">
                    <a:alpha val="43137"/>
                  </a:srgbClr>
                </a:outerShdw>
              </a:effectLst>
            </a:rPr>
            <a:t>Beschreiben Sie die Art, den Umfang, den Kontext und die Zwecke der Verarbeitung</a:t>
          </a:r>
          <a:endParaRPr lang="en-ZA" sz="2000" kern="1200" dirty="0">
            <a:effectLst>
              <a:outerShdw blurRad="38100" dist="38100" dir="2700000" algn="tl">
                <a:srgbClr val="000000">
                  <a:alpha val="43137"/>
                </a:srgbClr>
              </a:outerShdw>
            </a:effectLst>
          </a:endParaRPr>
        </a:p>
      </dsp:txBody>
      <dsp:txXfrm>
        <a:off x="3383" y="1009413"/>
        <a:ext cx="2683945" cy="1964471"/>
      </dsp:txXfrm>
    </dsp:sp>
    <dsp:sp modelId="{662805F4-09BC-4095-9D16-D5A4911BD8F8}">
      <dsp:nvSpPr>
        <dsp:cNvPr id="0" name=""/>
        <dsp:cNvSpPr/>
      </dsp:nvSpPr>
      <dsp:spPr>
        <a:xfrm>
          <a:off x="2955723" y="1009413"/>
          <a:ext cx="2683945" cy="19644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effectLst>
                <a:outerShdw blurRad="38100" dist="38100" dir="2700000" algn="tl">
                  <a:srgbClr val="000000">
                    <a:alpha val="43137"/>
                  </a:srgbClr>
                </a:outerShdw>
              </a:effectLst>
            </a:rPr>
            <a:t>Bewertung der Notwendigkeit, der Verhältnismäßigkeit und der Maßnahmen zur Einhaltung der Vorschriften</a:t>
          </a:r>
          <a:endParaRPr lang="en-ZA" sz="2000" kern="1200" dirty="0">
            <a:effectLst>
              <a:outerShdw blurRad="38100" dist="38100" dir="2700000" algn="tl">
                <a:srgbClr val="000000">
                  <a:alpha val="43137"/>
                </a:srgbClr>
              </a:outerShdw>
            </a:effectLst>
          </a:endParaRPr>
        </a:p>
      </dsp:txBody>
      <dsp:txXfrm>
        <a:off x="2955723" y="1009413"/>
        <a:ext cx="2683945" cy="1964471"/>
      </dsp:txXfrm>
    </dsp:sp>
    <dsp:sp modelId="{A896728E-EA13-4952-B766-5326AABA1797}">
      <dsp:nvSpPr>
        <dsp:cNvPr id="0" name=""/>
        <dsp:cNvSpPr/>
      </dsp:nvSpPr>
      <dsp:spPr>
        <a:xfrm>
          <a:off x="5908064" y="1009413"/>
          <a:ext cx="2683945" cy="19644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effectLst>
                <a:outerShdw blurRad="38100" dist="38100" dir="2700000" algn="tl">
                  <a:srgbClr val="000000">
                    <a:alpha val="43137"/>
                  </a:srgbClr>
                </a:outerShdw>
              </a:effectLst>
            </a:rPr>
            <a:t>Identifizierung und Bewertung der Risiken für den Einzelnen</a:t>
          </a:r>
          <a:endParaRPr lang="en-ZA" sz="2000" kern="1200" dirty="0">
            <a:effectLst>
              <a:outerShdw blurRad="38100" dist="38100" dir="2700000" algn="tl">
                <a:srgbClr val="000000">
                  <a:alpha val="43137"/>
                </a:srgbClr>
              </a:outerShdw>
            </a:effectLst>
          </a:endParaRPr>
        </a:p>
      </dsp:txBody>
      <dsp:txXfrm>
        <a:off x="5908064" y="1009413"/>
        <a:ext cx="2683945" cy="1964471"/>
      </dsp:txXfrm>
    </dsp:sp>
    <dsp:sp modelId="{B2B65696-7A78-4456-9A4D-01E8388BAB00}">
      <dsp:nvSpPr>
        <dsp:cNvPr id="0" name=""/>
        <dsp:cNvSpPr/>
      </dsp:nvSpPr>
      <dsp:spPr>
        <a:xfrm>
          <a:off x="8860404" y="1009413"/>
          <a:ext cx="2683945" cy="19644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outerShdw blurRad="38100" dist="38100" dir="2700000" algn="tl">
                  <a:srgbClr val="000000">
                    <a:alpha val="43137"/>
                  </a:srgbClr>
                </a:outerShdw>
              </a:effectLst>
            </a:rPr>
            <a:t>Ermittlung etwaiger zusätzlicher Maßnahmen zur Minderung dieser Risiken</a:t>
          </a:r>
          <a:endParaRPr lang="en-ZA" sz="2000" kern="1200" dirty="0">
            <a:effectLst>
              <a:outerShdw blurRad="38100" dist="38100" dir="2700000" algn="tl">
                <a:srgbClr val="000000">
                  <a:alpha val="43137"/>
                </a:srgbClr>
              </a:outerShdw>
            </a:effectLst>
          </a:endParaRPr>
        </a:p>
      </dsp:txBody>
      <dsp:txXfrm>
        <a:off x="8860404" y="1009413"/>
        <a:ext cx="2683945" cy="19644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EE60-C34A-4D09-A3A2-B7CB14577C06}">
      <dsp:nvSpPr>
        <dsp:cNvPr id="0" name=""/>
        <dsp:cNvSpPr/>
      </dsp:nvSpPr>
      <dsp:spPr>
        <a:xfrm>
          <a:off x="9312"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ZA" sz="2100" kern="1200" dirty="0">
              <a:effectLst>
                <a:outerShdw blurRad="38100" dist="38100" dir="2700000" algn="tl">
                  <a:srgbClr val="000000">
                    <a:alpha val="43137"/>
                  </a:srgbClr>
                </a:outerShdw>
              </a:effectLst>
            </a:rPr>
            <a:t>1. </a:t>
          </a:r>
          <a:r>
            <a:rPr lang="en-ZA" sz="2100" kern="1200" dirty="0" err="1">
              <a:effectLst>
                <a:outerShdw blurRad="38100" dist="38100" dir="2700000" algn="tl">
                  <a:srgbClr val="000000">
                    <a:alpha val="43137"/>
                  </a:srgbClr>
                </a:outerShdw>
              </a:effectLst>
            </a:rPr>
            <a:t>Definieren</a:t>
          </a:r>
          <a:r>
            <a:rPr lang="en-ZA" sz="2100" kern="1200" dirty="0">
              <a:effectLst>
                <a:outerShdw blurRad="38100" dist="38100" dir="2700000" algn="tl">
                  <a:srgbClr val="000000">
                    <a:alpha val="43137"/>
                  </a:srgbClr>
                </a:outerShdw>
              </a:effectLst>
            </a:rPr>
            <a:t> Sie Ihr Ziel</a:t>
          </a:r>
        </a:p>
      </dsp:txBody>
      <dsp:txXfrm>
        <a:off x="58224" y="682951"/>
        <a:ext cx="2685495" cy="1572167"/>
      </dsp:txXfrm>
    </dsp:sp>
    <dsp:sp modelId="{48B2439A-51E0-4C46-8B4E-3F658CED034A}">
      <dsp:nvSpPr>
        <dsp:cNvPr id="0" name=""/>
        <dsp:cNvSpPr/>
      </dsp:nvSpPr>
      <dsp:spPr>
        <a:xfrm>
          <a:off x="3070963"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ZA" sz="1700" kern="1200"/>
        </a:p>
      </dsp:txBody>
      <dsp:txXfrm>
        <a:off x="3070963" y="1261956"/>
        <a:ext cx="413044" cy="414157"/>
      </dsp:txXfrm>
    </dsp:sp>
    <dsp:sp modelId="{67E64387-A9E9-43DC-9EF3-56AD70127E5A}">
      <dsp:nvSpPr>
        <dsp:cNvPr id="0" name=""/>
        <dsp:cNvSpPr/>
      </dsp:nvSpPr>
      <dsp:spPr>
        <a:xfrm>
          <a:off x="3905958"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effectLst>
                <a:outerShdw blurRad="38100" dist="38100" dir="2700000" algn="tl">
                  <a:srgbClr val="000000">
                    <a:alpha val="43137"/>
                  </a:srgbClr>
                </a:outerShdw>
              </a:effectLst>
            </a:rPr>
            <a:t>2. </a:t>
          </a:r>
          <a:r>
            <a:rPr lang="en-GB" sz="2100" kern="1200" dirty="0" err="1">
              <a:effectLst>
                <a:outerShdw blurRad="38100" dist="38100" dir="2700000" algn="tl">
                  <a:srgbClr val="000000">
                    <a:alpha val="43137"/>
                  </a:srgbClr>
                </a:outerShdw>
              </a:effectLst>
            </a:rPr>
            <a:t>Seien</a:t>
          </a:r>
          <a:r>
            <a:rPr lang="en-GB" sz="2100" kern="1200" dirty="0">
              <a:effectLst>
                <a:outerShdw blurRad="38100" dist="38100" dir="2700000" algn="tl">
                  <a:srgbClr val="000000">
                    <a:alpha val="43137"/>
                  </a:srgbClr>
                </a:outerShdw>
              </a:effectLst>
            </a:rPr>
            <a:t> Sie so spezifisch wie möglich</a:t>
          </a:r>
          <a:endParaRPr lang="en-ZA" sz="2100" kern="1200" dirty="0">
            <a:effectLst>
              <a:outerShdw blurRad="38100" dist="38100" dir="2700000" algn="tl">
                <a:srgbClr val="000000">
                  <a:alpha val="43137"/>
                </a:srgbClr>
              </a:outerShdw>
            </a:effectLst>
          </a:endParaRPr>
        </a:p>
      </dsp:txBody>
      <dsp:txXfrm>
        <a:off x="3954870" y="682951"/>
        <a:ext cx="2685495" cy="1572167"/>
      </dsp:txXfrm>
    </dsp:sp>
    <dsp:sp modelId="{E094566B-4D87-4E1F-9326-56BCDC9886B3}">
      <dsp:nvSpPr>
        <dsp:cNvPr id="0" name=""/>
        <dsp:cNvSpPr/>
      </dsp:nvSpPr>
      <dsp:spPr>
        <a:xfrm>
          <a:off x="6967609"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ZA" sz="1700" kern="1200"/>
        </a:p>
      </dsp:txBody>
      <dsp:txXfrm>
        <a:off x="6967609" y="1261956"/>
        <a:ext cx="413044" cy="414157"/>
      </dsp:txXfrm>
    </dsp:sp>
    <dsp:sp modelId="{C3E82436-2572-4E6B-95D4-0BADF4C92E71}">
      <dsp:nvSpPr>
        <dsp:cNvPr id="0" name=""/>
        <dsp:cNvSpPr/>
      </dsp:nvSpPr>
      <dsp:spPr>
        <a:xfrm>
          <a:off x="7802605"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effectLst>
                <a:outerShdw blurRad="38100" dist="38100" dir="2700000" algn="tl">
                  <a:srgbClr val="000000">
                    <a:alpha val="43137"/>
                  </a:srgbClr>
                </a:outerShdw>
              </a:effectLst>
            </a:rPr>
            <a:t>3. </a:t>
          </a:r>
          <a:r>
            <a:rPr lang="en-GB" sz="2100" kern="1200" dirty="0" err="1">
              <a:effectLst>
                <a:outerShdw blurRad="38100" dist="38100" dir="2700000" algn="tl">
                  <a:srgbClr val="000000">
                    <a:alpha val="43137"/>
                  </a:srgbClr>
                </a:outerShdw>
              </a:effectLst>
            </a:rPr>
            <a:t>Entscheiden</a:t>
          </a:r>
          <a:r>
            <a:rPr lang="en-GB" sz="2100" kern="1200" dirty="0">
              <a:effectLst>
                <a:outerShdw blurRad="38100" dist="38100" dir="2700000" algn="tl">
                  <a:srgbClr val="000000">
                    <a:alpha val="43137"/>
                  </a:srgbClr>
                </a:outerShdw>
              </a:effectLst>
            </a:rPr>
            <a:t> Sie, ob Sie die Datenerhebung anpassen oder erweitern müssen.</a:t>
          </a:r>
          <a:endParaRPr lang="en-ZA" sz="2100" kern="1200" dirty="0">
            <a:effectLst>
              <a:outerShdw blurRad="38100" dist="38100" dir="2700000" algn="tl">
                <a:srgbClr val="000000">
                  <a:alpha val="43137"/>
                </a:srgbClr>
              </a:outerShdw>
            </a:effectLst>
          </a:endParaRPr>
        </a:p>
      </dsp:txBody>
      <dsp:txXfrm>
        <a:off x="7851517" y="682951"/>
        <a:ext cx="2685495" cy="15721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9932-8067-4438-ACB8-58874A956FE8}">
      <dsp:nvSpPr>
        <dsp:cNvPr id="0" name=""/>
        <dsp:cNvSpPr/>
      </dsp:nvSpPr>
      <dsp:spPr>
        <a:xfrm>
          <a:off x="51486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ZA" sz="1800" kern="1200" dirty="0">
              <a:effectLst>
                <a:outerShdw blurRad="38100" dist="38100" dir="2700000" algn="tl">
                  <a:srgbClr val="000000">
                    <a:alpha val="43137"/>
                  </a:srgbClr>
                </a:outerShdw>
              </a:effectLst>
            </a:rPr>
            <a:t>1. Formulieren Sie die Frage neu.</a:t>
          </a:r>
        </a:p>
      </dsp:txBody>
      <dsp:txXfrm>
        <a:off x="514867" y="969"/>
        <a:ext cx="2365793" cy="1419476"/>
      </dsp:txXfrm>
    </dsp:sp>
    <dsp:sp modelId="{E0A6EAA3-D9F6-4150-8525-859323E9FA01}">
      <dsp:nvSpPr>
        <dsp:cNvPr id="0" name=""/>
        <dsp:cNvSpPr/>
      </dsp:nvSpPr>
      <dsp:spPr>
        <a:xfrm>
          <a:off x="3117241"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effectLst>
                <a:outerShdw blurRad="38100" dist="38100" dir="2700000" algn="tl">
                  <a:srgbClr val="000000">
                    <a:alpha val="43137"/>
                  </a:srgbClr>
                </a:outerShdw>
              </a:effectLst>
            </a:rPr>
            <a:t>2. </a:t>
          </a:r>
          <a:r>
            <a:rPr lang="en-GB" sz="1800" kern="1200" dirty="0" err="1">
              <a:effectLst>
                <a:outerShdw blurRad="38100" dist="38100" dir="2700000" algn="tl">
                  <a:srgbClr val="000000">
                    <a:alpha val="43137"/>
                  </a:srgbClr>
                </a:outerShdw>
              </a:effectLst>
            </a:rPr>
            <a:t>Überlegen</a:t>
          </a:r>
          <a:r>
            <a:rPr lang="en-GB" sz="1800" kern="1200" dirty="0">
              <a:effectLst>
                <a:outerShdw blurRad="38100" dist="38100" dir="2700000" algn="tl">
                  <a:srgbClr val="000000">
                    <a:alpha val="43137"/>
                  </a:srgbClr>
                </a:outerShdw>
              </a:effectLst>
            </a:rPr>
            <a:t> Sie </a:t>
          </a:r>
          <a:r>
            <a:rPr lang="en-GB" sz="1800" kern="1200" dirty="0" err="1">
              <a:effectLst>
                <a:outerShdw blurRad="38100" dist="38100" dir="2700000" algn="tl">
                  <a:srgbClr val="000000">
                    <a:alpha val="43137"/>
                  </a:srgbClr>
                </a:outerShdw>
              </a:effectLst>
            </a:rPr>
            <a:t>sich</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eine</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breitere</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oder</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engere</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Fassung</a:t>
          </a:r>
          <a:r>
            <a:rPr lang="en-GB" sz="1800" kern="1200" dirty="0">
              <a:effectLst>
                <a:outerShdw blurRad="38100" dist="38100" dir="2700000" algn="tl">
                  <a:srgbClr val="000000">
                    <a:alpha val="43137"/>
                  </a:srgbClr>
                </a:outerShdw>
              </a:effectLst>
            </a:rPr>
            <a:t> der Frage.</a:t>
          </a:r>
          <a:endParaRPr lang="en-ZA" sz="1800" kern="1200" dirty="0">
            <a:effectLst>
              <a:outerShdw blurRad="38100" dist="38100" dir="2700000" algn="tl">
                <a:srgbClr val="000000">
                  <a:alpha val="43137"/>
                </a:srgbClr>
              </a:outerShdw>
            </a:effectLst>
          </a:endParaRPr>
        </a:p>
      </dsp:txBody>
      <dsp:txXfrm>
        <a:off x="3117241" y="969"/>
        <a:ext cx="2365793" cy="1419476"/>
      </dsp:txXfrm>
    </dsp:sp>
    <dsp:sp modelId="{FC5996B8-A0D2-4BEA-9BAA-CC71FF8C7A9B}">
      <dsp:nvSpPr>
        <dsp:cNvPr id="0" name=""/>
        <dsp:cNvSpPr/>
      </dsp:nvSpPr>
      <dsp:spPr>
        <a:xfrm>
          <a:off x="5719614"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effectLst>
                <a:outerShdw blurRad="38100" dist="38100" dir="2700000" algn="tl">
                  <a:srgbClr val="000000">
                    <a:alpha val="43137"/>
                  </a:srgbClr>
                </a:outerShdw>
              </a:effectLst>
            </a:rPr>
            <a:t>3. </a:t>
          </a:r>
          <a:r>
            <a:rPr lang="en-GB" sz="1800" kern="1200" dirty="0" err="1">
              <a:effectLst>
                <a:outerShdw blurRad="38100" dist="38100" dir="2700000" algn="tl">
                  <a:srgbClr val="000000">
                    <a:alpha val="43137"/>
                  </a:srgbClr>
                </a:outerShdw>
              </a:effectLst>
            </a:rPr>
            <a:t>Formulieren</a:t>
          </a:r>
          <a:r>
            <a:rPr lang="en-GB" sz="1800" kern="1200" dirty="0">
              <a:effectLst>
                <a:outerShdw blurRad="38100" dist="38100" dir="2700000" algn="tl">
                  <a:srgbClr val="000000">
                    <a:alpha val="43137"/>
                  </a:srgbClr>
                </a:outerShdw>
              </a:effectLst>
            </a:rPr>
            <a:t> Sie </a:t>
          </a:r>
          <a:r>
            <a:rPr lang="en-GB" sz="1800" kern="1200" dirty="0" err="1">
              <a:effectLst>
                <a:outerShdw blurRad="38100" dist="38100" dir="2700000" algn="tl">
                  <a:srgbClr val="000000">
                    <a:alpha val="43137"/>
                  </a:srgbClr>
                </a:outerShdw>
              </a:effectLst>
            </a:rPr>
            <a:t>Ihre</a:t>
          </a:r>
          <a:r>
            <a:rPr lang="en-GB" sz="1800" kern="1200" dirty="0">
              <a:effectLst>
                <a:outerShdw blurRad="38100" dist="38100" dir="2700000" algn="tl">
                  <a:srgbClr val="000000">
                    <a:alpha val="43137"/>
                  </a:srgbClr>
                </a:outerShdw>
              </a:effectLst>
            </a:rPr>
            <a:t> Frage </a:t>
          </a:r>
          <a:r>
            <a:rPr lang="en-GB" sz="1800" kern="1200" dirty="0" err="1">
              <a:effectLst>
                <a:outerShdw blurRad="38100" dist="38100" dir="2700000" algn="tl">
                  <a:srgbClr val="000000">
                    <a:alpha val="43137"/>
                  </a:srgbClr>
                </a:outerShdw>
              </a:effectLst>
            </a:rPr>
            <a:t>aus</a:t>
          </a:r>
          <a:r>
            <a:rPr lang="en-GB" sz="1800" kern="1200" dirty="0">
              <a:effectLst>
                <a:outerShdw blurRad="38100" dist="38100" dir="2700000" algn="tl">
                  <a:srgbClr val="000000">
                    <a:alpha val="43137"/>
                  </a:srgbClr>
                </a:outerShdw>
              </a:effectLst>
            </a:rPr>
            <a:t> der </a:t>
          </a:r>
          <a:r>
            <a:rPr lang="en-GB" sz="1800" kern="1200" dirty="0" err="1">
              <a:effectLst>
                <a:outerShdw blurRad="38100" dist="38100" dir="2700000" algn="tl">
                  <a:srgbClr val="000000">
                    <a:alpha val="43137"/>
                  </a:srgbClr>
                </a:outerShdw>
              </a:effectLst>
            </a:rPr>
            <a:t>Perspektive</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verschiedener</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Interessengruppen</a:t>
          </a:r>
          <a:r>
            <a:rPr lang="en-GB" sz="1800" kern="1200" dirty="0">
              <a:effectLst>
                <a:outerShdw blurRad="38100" dist="38100" dir="2700000" algn="tl">
                  <a:srgbClr val="000000">
                    <a:alpha val="43137"/>
                  </a:srgbClr>
                </a:outerShdw>
              </a:effectLst>
            </a:rPr>
            <a:t> neu.</a:t>
          </a:r>
          <a:endParaRPr lang="en-ZA" sz="1800" kern="1200" dirty="0">
            <a:effectLst>
              <a:outerShdw blurRad="38100" dist="38100" dir="2700000" algn="tl">
                <a:srgbClr val="000000">
                  <a:alpha val="43137"/>
                </a:srgbClr>
              </a:outerShdw>
            </a:effectLst>
          </a:endParaRPr>
        </a:p>
      </dsp:txBody>
      <dsp:txXfrm>
        <a:off x="5719614" y="969"/>
        <a:ext cx="2365793" cy="1419476"/>
      </dsp:txXfrm>
    </dsp:sp>
    <dsp:sp modelId="{4C9F8E85-2A48-47DF-A9CF-6DABD2EE1A7C}">
      <dsp:nvSpPr>
        <dsp:cNvPr id="0" name=""/>
        <dsp:cNvSpPr/>
      </dsp:nvSpPr>
      <dsp:spPr>
        <a:xfrm>
          <a:off x="832198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effectLst>
                <a:outerShdw blurRad="38100" dist="38100" dir="2700000" algn="tl">
                  <a:srgbClr val="000000">
                    <a:alpha val="43137"/>
                  </a:srgbClr>
                </a:outerShdw>
              </a:effectLst>
            </a:rPr>
            <a:t>4. Gehen Sie davon aus, dass es mehr als eine mögliche Lösung gibt.</a:t>
          </a:r>
          <a:endParaRPr lang="en-ZA" sz="1800" kern="1200" dirty="0">
            <a:effectLst>
              <a:outerShdw blurRad="38100" dist="38100" dir="2700000" algn="tl">
                <a:srgbClr val="000000">
                  <a:alpha val="43137"/>
                </a:srgbClr>
              </a:outerShdw>
            </a:effectLst>
          </a:endParaRPr>
        </a:p>
      </dsp:txBody>
      <dsp:txXfrm>
        <a:off x="8321987" y="969"/>
        <a:ext cx="2365793" cy="1419476"/>
      </dsp:txXfrm>
    </dsp:sp>
    <dsp:sp modelId="{086F071C-1E50-4F2C-8572-566F3BFA62B0}">
      <dsp:nvSpPr>
        <dsp:cNvPr id="0" name=""/>
        <dsp:cNvSpPr/>
      </dsp:nvSpPr>
      <dsp:spPr>
        <a:xfrm>
          <a:off x="3117241"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effectLst>
                <a:outerShdw blurRad="38100" dist="38100" dir="2700000" algn="tl">
                  <a:srgbClr val="000000">
                    <a:alpha val="43137"/>
                  </a:srgbClr>
                </a:outerShdw>
              </a:effectLst>
            </a:rPr>
            <a:t>5. Verwenden Sie die Sprache, um die Frage aufregender zu formulieren.</a:t>
          </a:r>
          <a:endParaRPr lang="en-ZA" sz="1800" kern="1200" dirty="0">
            <a:effectLst>
              <a:outerShdw blurRad="38100" dist="38100" dir="2700000" algn="tl">
                <a:srgbClr val="000000">
                  <a:alpha val="43137"/>
                </a:srgbClr>
              </a:outerShdw>
            </a:effectLst>
          </a:endParaRPr>
        </a:p>
      </dsp:txBody>
      <dsp:txXfrm>
        <a:off x="3117241" y="1657024"/>
        <a:ext cx="2365793" cy="1419476"/>
      </dsp:txXfrm>
    </dsp:sp>
    <dsp:sp modelId="{F686311B-D1E7-4C50-BDBE-090812028122}">
      <dsp:nvSpPr>
        <dsp:cNvPr id="0" name=""/>
        <dsp:cNvSpPr/>
      </dsp:nvSpPr>
      <dsp:spPr>
        <a:xfrm>
          <a:off x="5719614"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effectLst>
                <a:outerShdw blurRad="38100" dist="38100" dir="2700000" algn="tl">
                  <a:srgbClr val="000000">
                    <a:alpha val="43137"/>
                  </a:srgbClr>
                </a:outerShdw>
              </a:effectLst>
            </a:rPr>
            <a:t>6. </a:t>
          </a:r>
          <a:r>
            <a:rPr lang="en-GB" sz="1800" kern="1200" dirty="0" err="1">
              <a:effectLst>
                <a:outerShdw blurRad="38100" dist="38100" dir="2700000" algn="tl">
                  <a:srgbClr val="000000">
                    <a:alpha val="43137"/>
                  </a:srgbClr>
                </a:outerShdw>
              </a:effectLst>
            </a:rPr>
            <a:t>Drehen</a:t>
          </a:r>
          <a:r>
            <a:rPr lang="en-GB" sz="1800" kern="1200" dirty="0">
              <a:effectLst>
                <a:outerShdw blurRad="38100" dist="38100" dir="2700000" algn="tl">
                  <a:srgbClr val="000000">
                    <a:alpha val="43137"/>
                  </a:srgbClr>
                </a:outerShdw>
              </a:effectLst>
            </a:rPr>
            <a:t> Sie die Frage um und </a:t>
          </a:r>
          <a:r>
            <a:rPr lang="en-GB" sz="1800" kern="1200" dirty="0" err="1">
              <a:effectLst>
                <a:outerShdw blurRad="38100" dist="38100" dir="2700000" algn="tl">
                  <a:srgbClr val="000000">
                    <a:alpha val="43137"/>
                  </a:srgbClr>
                </a:outerShdw>
              </a:effectLst>
            </a:rPr>
            <a:t>überlegen</a:t>
          </a:r>
          <a:r>
            <a:rPr lang="en-GB" sz="1800" kern="1200" dirty="0">
              <a:effectLst>
                <a:outerShdw blurRad="38100" dist="38100" dir="2700000" algn="tl">
                  <a:srgbClr val="000000">
                    <a:alpha val="43137"/>
                  </a:srgbClr>
                </a:outerShdw>
              </a:effectLst>
            </a:rPr>
            <a:t> Sie, was Sie tun </a:t>
          </a:r>
          <a:r>
            <a:rPr lang="en-GB" sz="1800" kern="1200" dirty="0" err="1">
              <a:effectLst>
                <a:outerShdw blurRad="38100" dist="38100" dir="2700000" algn="tl">
                  <a:srgbClr val="000000">
                    <a:alpha val="43137"/>
                  </a:srgbClr>
                </a:outerShdw>
              </a:effectLst>
            </a:rPr>
            <a:t>würden</a:t>
          </a:r>
          <a:r>
            <a:rPr lang="en-GB" sz="1800" kern="1200" dirty="0">
              <a:effectLst>
                <a:outerShdw blurRad="38100" dist="38100" dir="2700000" algn="tl">
                  <a:srgbClr val="000000">
                    <a:alpha val="43137"/>
                  </a:srgbClr>
                </a:outerShdw>
              </a:effectLst>
            </a:rPr>
            <a:t>, um </a:t>
          </a:r>
          <a:r>
            <a:rPr lang="en-GB" sz="1800" kern="1200" dirty="0" err="1">
              <a:effectLst>
                <a:outerShdw blurRad="38100" dist="38100" dir="2700000" algn="tl">
                  <a:srgbClr val="000000">
                    <a:alpha val="43137"/>
                  </a:srgbClr>
                </a:outerShdw>
              </a:effectLst>
            </a:rPr>
            <a:t>ein</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entgegengesetztes</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Ergebnis</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zu</a:t>
          </a:r>
          <a:r>
            <a:rPr lang="en-GB" sz="1800" kern="1200" dirty="0">
              <a:effectLst>
                <a:outerShdw blurRad="38100" dist="38100" dir="2700000" algn="tl">
                  <a:srgbClr val="000000">
                    <a:alpha val="43137"/>
                  </a:srgbClr>
                </a:outerShdw>
              </a:effectLst>
            </a:rPr>
            <a:t> </a:t>
          </a:r>
          <a:r>
            <a:rPr lang="en-GB" sz="1800" kern="1200" dirty="0" err="1">
              <a:effectLst>
                <a:outerShdw blurRad="38100" dist="38100" dir="2700000" algn="tl">
                  <a:srgbClr val="000000">
                    <a:alpha val="43137"/>
                  </a:srgbClr>
                </a:outerShdw>
              </a:effectLst>
            </a:rPr>
            <a:t>erzielen</a:t>
          </a:r>
          <a:r>
            <a:rPr lang="en-GB" sz="1800" kern="1200" dirty="0">
              <a:effectLst>
                <a:outerShdw blurRad="38100" dist="38100" dir="2700000" algn="tl">
                  <a:srgbClr val="000000">
                    <a:alpha val="43137"/>
                  </a:srgbClr>
                </a:outerShdw>
              </a:effectLst>
            </a:rPr>
            <a:t>.</a:t>
          </a:r>
          <a:endParaRPr lang="en-ZA" sz="1800" kern="1200" dirty="0">
            <a:effectLst>
              <a:outerShdw blurRad="38100" dist="38100" dir="2700000" algn="tl">
                <a:srgbClr val="000000">
                  <a:alpha val="43137"/>
                </a:srgbClr>
              </a:outerShdw>
            </a:effectLst>
          </a:endParaRPr>
        </a:p>
      </dsp:txBody>
      <dsp:txXfrm>
        <a:off x="5719614" y="1657024"/>
        <a:ext cx="2365793" cy="1419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AD90F-AE2C-4C23-944B-C9D853EB6609}">
      <dsp:nvSpPr>
        <dsp:cNvPr id="0" name=""/>
        <dsp:cNvSpPr/>
      </dsp:nvSpPr>
      <dsp:spPr>
        <a:xfrm>
          <a:off x="4378" y="397775"/>
          <a:ext cx="2426927" cy="14561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ZA" sz="2500" kern="1200" dirty="0">
              <a:effectLst>
                <a:outerShdw blurRad="38100" dist="38100" dir="2700000" algn="tl">
                  <a:srgbClr val="000000">
                    <a:alpha val="43137"/>
                  </a:srgbClr>
                </a:outerShdw>
              </a:effectLst>
            </a:rPr>
            <a:t>Remote-Unterstützung</a:t>
          </a:r>
        </a:p>
      </dsp:txBody>
      <dsp:txXfrm>
        <a:off x="4378" y="397775"/>
        <a:ext cx="2426927" cy="1456156"/>
      </dsp:txXfrm>
    </dsp:sp>
    <dsp:sp modelId="{03278808-52D1-4A2B-8D38-8E7D885DE84E}">
      <dsp:nvSpPr>
        <dsp:cNvPr id="0" name=""/>
        <dsp:cNvSpPr/>
      </dsp:nvSpPr>
      <dsp:spPr>
        <a:xfrm>
          <a:off x="2673998" y="397775"/>
          <a:ext cx="2426927" cy="14561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ZA" sz="2500" kern="1200" dirty="0">
              <a:effectLst>
                <a:outerShdw blurRad="38100" dist="38100" dir="2700000" algn="tl">
                  <a:srgbClr val="000000">
                    <a:alpha val="43137"/>
                  </a:srgbClr>
                </a:outerShdw>
              </a:effectLst>
            </a:rPr>
            <a:t>Training am Arbeitsplatz</a:t>
          </a:r>
        </a:p>
      </dsp:txBody>
      <dsp:txXfrm>
        <a:off x="2673998" y="397775"/>
        <a:ext cx="2426927" cy="1456156"/>
      </dsp:txXfrm>
    </dsp:sp>
    <dsp:sp modelId="{6DAC3FA3-6DF9-427F-AB1B-9804FC09FCC0}">
      <dsp:nvSpPr>
        <dsp:cNvPr id="0" name=""/>
        <dsp:cNvSpPr/>
      </dsp:nvSpPr>
      <dsp:spPr>
        <a:xfrm>
          <a:off x="5343618" y="397775"/>
          <a:ext cx="2426927" cy="14561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ZA" sz="2500" kern="1200" dirty="0">
              <a:effectLst>
                <a:outerShdw blurRad="38100" dist="38100" dir="2700000" algn="tl">
                  <a:srgbClr val="000000">
                    <a:alpha val="43137"/>
                  </a:srgbClr>
                </a:outerShdw>
              </a:effectLst>
            </a:rPr>
            <a:t>Remote-Zusammenarbeit</a:t>
          </a:r>
        </a:p>
      </dsp:txBody>
      <dsp:txXfrm>
        <a:off x="5343618" y="397775"/>
        <a:ext cx="2426927" cy="1456156"/>
      </dsp:txXfrm>
    </dsp:sp>
    <dsp:sp modelId="{19A43C6D-F989-4C5D-861E-C690513145E3}">
      <dsp:nvSpPr>
        <dsp:cNvPr id="0" name=""/>
        <dsp:cNvSpPr/>
      </dsp:nvSpPr>
      <dsp:spPr>
        <a:xfrm>
          <a:off x="8013238" y="299215"/>
          <a:ext cx="2894232" cy="16532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Computer-</a:t>
          </a:r>
          <a:r>
            <a:rPr lang="en-ZA" sz="2400" kern="1200" dirty="0" err="1">
              <a:effectLst>
                <a:outerShdw blurRad="38100" dist="38100" dir="2700000" algn="tl">
                  <a:srgbClr val="000000">
                    <a:alpha val="43137"/>
                  </a:srgbClr>
                </a:outerShdw>
              </a:effectLst>
            </a:rPr>
            <a:t>unterstützte</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Aufgaben</a:t>
          </a:r>
          <a:endParaRPr lang="en-ZA" sz="2400" kern="1200" dirty="0">
            <a:effectLst>
              <a:outerShdw blurRad="38100" dist="38100" dir="2700000" algn="tl">
                <a:srgbClr val="000000">
                  <a:alpha val="43137"/>
                </a:srgbClr>
              </a:outerShdw>
            </a:effectLst>
          </a:endParaRPr>
        </a:p>
      </dsp:txBody>
      <dsp:txXfrm>
        <a:off x="8013238" y="299215"/>
        <a:ext cx="2894232" cy="1653276"/>
      </dsp:txXfrm>
    </dsp:sp>
    <dsp:sp modelId="{0F4F184D-E78E-4511-8C61-4CE42614968C}">
      <dsp:nvSpPr>
        <dsp:cNvPr id="0" name=""/>
        <dsp:cNvSpPr/>
      </dsp:nvSpPr>
      <dsp:spPr>
        <a:xfrm>
          <a:off x="871883" y="2195184"/>
          <a:ext cx="2894232" cy="16532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Produktpflege</a:t>
          </a:r>
        </a:p>
      </dsp:txBody>
      <dsp:txXfrm>
        <a:off x="871883" y="2195184"/>
        <a:ext cx="2894232" cy="1653276"/>
      </dsp:txXfrm>
    </dsp:sp>
    <dsp:sp modelId="{BA517B32-0A94-44B0-ACC3-0C47903532B7}">
      <dsp:nvSpPr>
        <dsp:cNvPr id="0" name=""/>
        <dsp:cNvSpPr/>
      </dsp:nvSpPr>
      <dsp:spPr>
        <a:xfrm>
          <a:off x="4008808" y="2195184"/>
          <a:ext cx="2894232" cy="16532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Wissensaustausch - </a:t>
          </a:r>
          <a:r>
            <a:rPr lang="en-ZA" sz="2400" kern="1200" dirty="0" err="1">
              <a:effectLst>
                <a:outerShdw blurRad="38100" dist="38100" dir="2700000" algn="tl">
                  <a:srgbClr val="000000">
                    <a:alpha val="43137"/>
                  </a:srgbClr>
                </a:outerShdw>
              </a:effectLst>
            </a:rPr>
            <a:t>Aufzeichnung</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historischer</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Aufgaben</a:t>
          </a:r>
          <a:r>
            <a:rPr lang="en-ZA" sz="2400" kern="1200" dirty="0">
              <a:effectLst>
                <a:outerShdw blurRad="38100" dist="38100" dir="2700000" algn="tl">
                  <a:srgbClr val="000000">
                    <a:alpha val="43137"/>
                  </a:srgbClr>
                </a:outerShdw>
              </a:effectLst>
            </a:rPr>
            <a:t> für </a:t>
          </a:r>
          <a:r>
            <a:rPr lang="en-ZA" sz="2400" kern="1200" dirty="0" err="1">
              <a:effectLst>
                <a:outerShdw blurRad="38100" dist="38100" dir="2700000" algn="tl">
                  <a:srgbClr val="000000">
                    <a:alpha val="43137"/>
                  </a:srgbClr>
                </a:outerShdw>
              </a:effectLst>
            </a:rPr>
            <a:t>Schulungen</a:t>
          </a:r>
        </a:p>
      </dsp:txBody>
      <dsp:txXfrm>
        <a:off x="4008808" y="2195184"/>
        <a:ext cx="2894232" cy="1653276"/>
      </dsp:txXfrm>
    </dsp:sp>
    <dsp:sp modelId="{0A396CB4-50A9-4D86-86E5-2BCCABFCBCCE}">
      <dsp:nvSpPr>
        <dsp:cNvPr id="0" name=""/>
        <dsp:cNvSpPr/>
      </dsp:nvSpPr>
      <dsp:spPr>
        <a:xfrm>
          <a:off x="7145733" y="2195184"/>
          <a:ext cx="2894232" cy="16532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Vertrieb - </a:t>
          </a:r>
          <a:r>
            <a:rPr lang="en-ZA" sz="2400" kern="1200" dirty="0" err="1">
              <a:effectLst>
                <a:outerShdw blurRad="38100" dist="38100" dir="2700000" algn="tl">
                  <a:srgbClr val="000000">
                    <a:alpha val="43137"/>
                  </a:srgbClr>
                </a:outerShdw>
              </a:effectLst>
            </a:rPr>
            <a:t>Entwurf</a:t>
          </a:r>
        </a:p>
      </dsp:txBody>
      <dsp:txXfrm>
        <a:off x="7145733" y="2195184"/>
        <a:ext cx="2894232" cy="16532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915" y="1001714"/>
          <a:ext cx="3711114" cy="18807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Virtuelle</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Touren</a:t>
          </a:r>
        </a:p>
      </dsp:txBody>
      <dsp:txXfrm>
        <a:off x="5915" y="1001714"/>
        <a:ext cx="3711114" cy="1880704"/>
      </dsp:txXfrm>
    </dsp:sp>
    <dsp:sp modelId="{DE2FFBA3-7223-4E3F-8FC0-499709F9B5E7}">
      <dsp:nvSpPr>
        <dsp:cNvPr id="0" name=""/>
        <dsp:cNvSpPr/>
      </dsp:nvSpPr>
      <dsp:spPr>
        <a:xfrm>
          <a:off x="4028221"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Schulung der Sichtweise</a:t>
          </a:r>
        </a:p>
      </dsp:txBody>
      <dsp:txXfrm>
        <a:off x="4028221" y="1008491"/>
        <a:ext cx="3111915" cy="1867149"/>
      </dsp:txXfrm>
    </dsp:sp>
    <dsp:sp modelId="{4271505F-BE80-4F3B-8FF8-ED0807DC46BA}">
      <dsp:nvSpPr>
        <dsp:cNvPr id="0" name=""/>
        <dsp:cNvSpPr/>
      </dsp:nvSpPr>
      <dsp:spPr>
        <a:xfrm>
          <a:off x="7451328"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Spiele</a:t>
          </a:r>
        </a:p>
      </dsp:txBody>
      <dsp:txXfrm>
        <a:off x="7451328" y="1008491"/>
        <a:ext cx="3111915" cy="18671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1D585-F948-4F26-A7F5-EF1041DD9F3C}">
      <dsp:nvSpPr>
        <dsp:cNvPr id="0" name=""/>
        <dsp:cNvSpPr/>
      </dsp:nvSpPr>
      <dsp:spPr>
        <a:xfrm>
          <a:off x="1548819"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Warum brauchen wir Virtual Reality? Brauchen wir sie? </a:t>
          </a:r>
          <a:endParaRPr lang="en-ZA" sz="2400" kern="1200" dirty="0">
            <a:effectLst>
              <a:outerShdw blurRad="38100" dist="38100" dir="2700000" algn="tl">
                <a:srgbClr val="000000">
                  <a:alpha val="43137"/>
                </a:srgbClr>
              </a:outerShdw>
            </a:effectLst>
          </a:endParaRPr>
        </a:p>
      </dsp:txBody>
      <dsp:txXfrm>
        <a:off x="1548819" y="301"/>
        <a:ext cx="2592492" cy="1555495"/>
      </dsp:txXfrm>
    </dsp:sp>
    <dsp:sp modelId="{6B45D7C2-D064-461B-84CE-26CA5D7E1296}">
      <dsp:nvSpPr>
        <dsp:cNvPr id="0" name=""/>
        <dsp:cNvSpPr/>
      </dsp:nvSpPr>
      <dsp:spPr>
        <a:xfrm>
          <a:off x="4400562"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err="1">
              <a:effectLst>
                <a:outerShdw blurRad="38100" dist="38100" dir="2700000" algn="tl">
                  <a:srgbClr val="000000">
                    <a:alpha val="43137"/>
                  </a:srgbClr>
                </a:outerShdw>
              </a:effectLst>
            </a:rPr>
            <a:t>Welchen</a:t>
          </a:r>
          <a:r>
            <a:rPr lang="en-GB" sz="2400" kern="1200" dirty="0">
              <a:effectLst>
                <a:outerShdw blurRad="38100" dist="38100" dir="2700000" algn="tl">
                  <a:srgbClr val="000000">
                    <a:alpha val="43137"/>
                  </a:srgbClr>
                </a:outerShdw>
              </a:effectLst>
            </a:rPr>
            <a:t> Zweck und welche Funktion wird sie erfüllen?</a:t>
          </a:r>
          <a:r>
            <a:rPr lang="en-GB" sz="2400" kern="1200" dirty="0">
              <a:effectLst>
                <a:outerShdw blurRad="38100" dist="38100" dir="2700000" algn="tl">
                  <a:srgbClr val="000000">
                    <a:alpha val="43137"/>
                  </a:srgbClr>
                </a:outerShdw>
              </a:effectLst>
              <a:latin typeface="Calibri Light" panose="020F0302020204030204"/>
            </a:rPr>
            <a:t> </a:t>
          </a:r>
          <a:endParaRPr lang="en-ZA" sz="2400" kern="1200" dirty="0">
            <a:effectLst>
              <a:outerShdw blurRad="38100" dist="38100" dir="2700000" algn="tl">
                <a:srgbClr val="000000">
                  <a:alpha val="43137"/>
                </a:srgbClr>
              </a:outerShdw>
            </a:effectLst>
          </a:endParaRPr>
        </a:p>
      </dsp:txBody>
      <dsp:txXfrm>
        <a:off x="4400562" y="301"/>
        <a:ext cx="2592492" cy="1555495"/>
      </dsp:txXfrm>
    </dsp:sp>
    <dsp:sp modelId="{C987D7B3-37BF-49AB-8829-06F6CB99D61F}">
      <dsp:nvSpPr>
        <dsp:cNvPr id="0" name=""/>
        <dsp:cNvSpPr/>
      </dsp:nvSpPr>
      <dsp:spPr>
        <a:xfrm>
          <a:off x="7252304"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Wie </a:t>
          </a:r>
          <a:r>
            <a:rPr lang="en-GB" sz="2400" kern="1200" dirty="0" err="1">
              <a:effectLst>
                <a:outerShdw blurRad="38100" dist="38100" dir="2700000" algn="tl">
                  <a:srgbClr val="000000">
                    <a:alpha val="43137"/>
                  </a:srgbClr>
                </a:outerShdw>
              </a:effectLst>
            </a:rPr>
            <a:t>soll</a:t>
          </a:r>
          <a:r>
            <a:rPr lang="en-GB" sz="2400" kern="1200" dirty="0">
              <a:effectLst>
                <a:outerShdw blurRad="38100" dist="38100" dir="2700000" algn="tl">
                  <a:srgbClr val="000000">
                    <a:alpha val="43137"/>
                  </a:srgbClr>
                </a:outerShdw>
              </a:effectLst>
            </a:rPr>
            <a:t> die Technologie </a:t>
          </a:r>
          <a:r>
            <a:rPr lang="en-GB" sz="2400" kern="1200" dirty="0" err="1">
              <a:effectLst>
                <a:outerShdw blurRad="38100" dist="38100" dir="2700000" algn="tl">
                  <a:srgbClr val="000000">
                    <a:alpha val="43137"/>
                  </a:srgbClr>
                </a:outerShdw>
              </a:effectLst>
            </a:rPr>
            <a:t>genutzt</a:t>
          </a:r>
          <a:r>
            <a:rPr lang="en-GB" sz="2400" kern="1200" dirty="0">
              <a:effectLst>
                <a:outerShdw blurRad="38100" dist="38100" dir="2700000" algn="tl">
                  <a:srgbClr val="000000">
                    <a:alpha val="43137"/>
                  </a:srgbClr>
                </a:outerShdw>
              </a:effectLst>
            </a:rPr>
            <a:t> und </a:t>
          </a:r>
          <a:r>
            <a:rPr lang="en-GB" sz="2400" kern="1200" dirty="0" err="1">
              <a:effectLst>
                <a:outerShdw blurRad="38100" dist="38100" dir="2700000" algn="tl">
                  <a:srgbClr val="000000">
                    <a:alpha val="43137"/>
                  </a:srgbClr>
                </a:outerShdw>
              </a:effectLst>
            </a:rPr>
            <a:t>verwaltet</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werden</a:t>
          </a:r>
          <a:r>
            <a:rPr lang="en-GB" sz="2400" kern="1200" dirty="0">
              <a:effectLst>
                <a:outerShdw blurRad="38100" dist="38100" dir="2700000" algn="tl">
                  <a:srgbClr val="000000">
                    <a:alpha val="43137"/>
                  </a:srgbClr>
                </a:outerShdw>
              </a:effectLst>
            </a:rPr>
            <a:t>?</a:t>
          </a:r>
          <a:endParaRPr lang="en-ZA" sz="2400" kern="1200" dirty="0">
            <a:effectLst>
              <a:outerShdw blurRad="38100" dist="38100" dir="2700000" algn="tl">
                <a:srgbClr val="000000">
                  <a:alpha val="43137"/>
                </a:srgbClr>
              </a:outerShdw>
            </a:effectLst>
          </a:endParaRPr>
        </a:p>
      </dsp:txBody>
      <dsp:txXfrm>
        <a:off x="7252304" y="301"/>
        <a:ext cx="2592492" cy="15554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94318-DD2B-4993-8CD1-90ADFDF42CF1}">
      <dsp:nvSpPr>
        <dsp:cNvPr id="0" name=""/>
        <dsp:cNvSpPr/>
      </dsp:nvSpPr>
      <dsp:spPr>
        <a:xfrm>
          <a:off x="736700"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kern="1200" dirty="0">
              <a:effectLst>
                <a:outerShdw blurRad="38100" dist="38100" dir="2700000" algn="tl">
                  <a:srgbClr val="000000">
                    <a:alpha val="43137"/>
                  </a:srgbClr>
                </a:outerShdw>
              </a:effectLst>
            </a:rPr>
            <a:t>Wie werden diese Geräte in unsere bestehenden ICT-Ressourcen passen und zu welchen Kosten?</a:t>
          </a:r>
          <a:endParaRPr lang="en-ZA" sz="2200" kern="1200" dirty="0">
            <a:effectLst>
              <a:outerShdw blurRad="38100" dist="38100" dir="2700000" algn="tl">
                <a:srgbClr val="000000">
                  <a:alpha val="43137"/>
                </a:srgbClr>
              </a:outerShdw>
            </a:effectLst>
          </a:endParaRPr>
        </a:p>
      </dsp:txBody>
      <dsp:txXfrm>
        <a:off x="736700" y="1146"/>
        <a:ext cx="2850574" cy="1710344"/>
      </dsp:txXfrm>
    </dsp:sp>
    <dsp:sp modelId="{0727BFD0-C6BF-4182-9525-47651B4129C5}">
      <dsp:nvSpPr>
        <dsp:cNvPr id="0" name=""/>
        <dsp:cNvSpPr/>
      </dsp:nvSpPr>
      <dsp:spPr>
        <a:xfrm>
          <a:off x="3872331"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kern="1200" dirty="0">
              <a:effectLst>
                <a:outerShdw blurRad="38100" dist="38100" dir="2700000" algn="tl">
                  <a:srgbClr val="000000">
                    <a:alpha val="43137"/>
                  </a:srgbClr>
                </a:outerShdw>
              </a:effectLst>
            </a:rPr>
            <a:t>Wie </a:t>
          </a:r>
          <a:r>
            <a:rPr lang="en-GB" sz="2200" kern="1200" dirty="0" err="1">
              <a:effectLst>
                <a:outerShdw blurRad="38100" dist="38100" dir="2700000" algn="tl">
                  <a:srgbClr val="000000">
                    <a:alpha val="43137"/>
                  </a:srgbClr>
                </a:outerShdw>
              </a:effectLst>
            </a:rPr>
            <a:t>werden</a:t>
          </a:r>
          <a:r>
            <a:rPr lang="en-GB" sz="2200" kern="1200" dirty="0">
              <a:effectLst>
                <a:outerShdw blurRad="38100" dist="38100" dir="2700000" algn="tl">
                  <a:srgbClr val="000000">
                    <a:alpha val="43137"/>
                  </a:srgbClr>
                </a:outerShdw>
              </a:effectLst>
            </a:rPr>
            <a:t> </a:t>
          </a:r>
          <a:r>
            <a:rPr lang="en-GB" sz="2200" kern="1200" dirty="0" err="1">
              <a:effectLst>
                <a:outerShdw blurRad="38100" dist="38100" dir="2700000" algn="tl">
                  <a:srgbClr val="000000">
                    <a:alpha val="43137"/>
                  </a:srgbClr>
                </a:outerShdw>
              </a:effectLst>
            </a:rPr>
            <a:t>wir</a:t>
          </a:r>
          <a:r>
            <a:rPr lang="en-GB" sz="2200" kern="1200" dirty="0">
              <a:effectLst>
                <a:outerShdw blurRad="38100" dist="38100" dir="2700000" algn="tl">
                  <a:srgbClr val="000000">
                    <a:alpha val="43137"/>
                  </a:srgbClr>
                </a:outerShdw>
              </a:effectLst>
            </a:rPr>
            <a:t> unsere Mitarbeiter für die Nutzung von VR schulen?</a:t>
          </a:r>
          <a:r>
            <a:rPr lang="en-GB" sz="2200" kern="1200" dirty="0">
              <a:effectLst>
                <a:outerShdw blurRad="38100" dist="38100" dir="2700000" algn="tl">
                  <a:srgbClr val="000000">
                    <a:alpha val="43137"/>
                  </a:srgbClr>
                </a:outerShdw>
              </a:effectLst>
              <a:latin typeface="Calibri Light" panose="020F0302020204030204"/>
            </a:rPr>
            <a:t> </a:t>
          </a:r>
          <a:endParaRPr lang="en-ZA" sz="2200" kern="1200" dirty="0">
            <a:effectLst>
              <a:outerShdw blurRad="38100" dist="38100" dir="2700000" algn="tl">
                <a:srgbClr val="000000">
                  <a:alpha val="43137"/>
                </a:srgbClr>
              </a:outerShdw>
            </a:effectLst>
          </a:endParaRPr>
        </a:p>
      </dsp:txBody>
      <dsp:txXfrm>
        <a:off x="3872331" y="1146"/>
        <a:ext cx="2850574" cy="1710344"/>
      </dsp:txXfrm>
    </dsp:sp>
    <dsp:sp modelId="{90828DDD-7E0D-4499-B411-012A56AC74C3}">
      <dsp:nvSpPr>
        <dsp:cNvPr id="0" name=""/>
        <dsp:cNvSpPr/>
      </dsp:nvSpPr>
      <dsp:spPr>
        <a:xfrm>
          <a:off x="7007962"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effectLst>
                <a:outerShdw blurRad="38100" dist="38100" dir="2700000" algn="tl">
                  <a:srgbClr val="000000">
                    <a:alpha val="43137"/>
                  </a:srgbClr>
                </a:outerShdw>
              </a:effectLst>
            </a:rPr>
            <a:t>Wie </a:t>
          </a:r>
          <a:r>
            <a:rPr lang="en-GB" sz="2200" kern="1200" dirty="0" err="1">
              <a:effectLst>
                <a:outerShdw blurRad="38100" dist="38100" dir="2700000" algn="tl">
                  <a:srgbClr val="000000">
                    <a:alpha val="43137"/>
                  </a:srgbClr>
                </a:outerShdw>
              </a:effectLst>
            </a:rPr>
            <a:t>würden</a:t>
          </a:r>
          <a:r>
            <a:rPr lang="en-GB" sz="2200" kern="1200" dirty="0">
              <a:effectLst>
                <a:outerShdw blurRad="38100" dist="38100" dir="2700000" algn="tl">
                  <a:srgbClr val="000000">
                    <a:alpha val="43137"/>
                  </a:srgbClr>
                </a:outerShdw>
              </a:effectLst>
            </a:rPr>
            <a:t> </a:t>
          </a:r>
          <a:r>
            <a:rPr lang="en-GB" sz="2200" kern="1200" dirty="0" err="1">
              <a:effectLst>
                <a:outerShdw blurRad="38100" dist="38100" dir="2700000" algn="tl">
                  <a:srgbClr val="000000">
                    <a:alpha val="43137"/>
                  </a:srgbClr>
                </a:outerShdw>
              </a:effectLst>
            </a:rPr>
            <a:t>wir</a:t>
          </a:r>
          <a:r>
            <a:rPr lang="en-GB" sz="2200" kern="1200" dirty="0">
              <a:effectLst>
                <a:outerShdw blurRad="38100" dist="38100" dir="2700000" algn="tl">
                  <a:srgbClr val="000000">
                    <a:alpha val="43137"/>
                  </a:srgbClr>
                </a:outerShdw>
              </a:effectLst>
            </a:rPr>
            <a:t> die verbesserten Ergebnisse messen?</a:t>
          </a:r>
          <a:endParaRPr lang="en-ZA" sz="2200" kern="1200" dirty="0">
            <a:effectLst>
              <a:outerShdw blurRad="38100" dist="38100" dir="2700000" algn="tl">
                <a:srgbClr val="000000">
                  <a:alpha val="43137"/>
                </a:srgbClr>
              </a:outerShdw>
            </a:effectLst>
          </a:endParaRPr>
        </a:p>
      </dsp:txBody>
      <dsp:txXfrm>
        <a:off x="7007962" y="1146"/>
        <a:ext cx="2850574" cy="171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E036-D124-4BEA-8B0E-9489393AC1A5}">
      <dsp:nvSpPr>
        <dsp:cNvPr id="0" name=""/>
        <dsp:cNvSpPr/>
      </dsp:nvSpPr>
      <dsp:spPr>
        <a:xfrm>
          <a:off x="8922" y="-278284"/>
          <a:ext cx="3225083" cy="8969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effectLst>
                <a:outerShdw blurRad="38100" dist="38100" dir="2700000" algn="tl">
                  <a:srgbClr val="000000">
                    <a:alpha val="43137"/>
                  </a:srgbClr>
                </a:outerShdw>
              </a:effectLst>
            </a:rPr>
            <a:t>Management der Kundenbeziehungen</a:t>
          </a:r>
          <a:endParaRPr lang="en-ZA" sz="2400" kern="1200" dirty="0">
            <a:solidFill>
              <a:schemeClr val="bg1"/>
            </a:solidFill>
            <a:effectLst>
              <a:outerShdw blurRad="38100" dist="38100" dir="2700000" algn="tl">
                <a:srgbClr val="000000">
                  <a:alpha val="43137"/>
                </a:srgbClr>
              </a:outerShdw>
            </a:effectLst>
          </a:endParaRPr>
        </a:p>
      </dsp:txBody>
      <dsp:txXfrm>
        <a:off x="8922" y="-278284"/>
        <a:ext cx="3225083" cy="896912"/>
      </dsp:txXfrm>
    </dsp:sp>
    <dsp:sp modelId="{FDF6B116-B8F9-405E-91F3-1C37C8FDDC58}">
      <dsp:nvSpPr>
        <dsp:cNvPr id="0" name=""/>
        <dsp:cNvSpPr/>
      </dsp:nvSpPr>
      <dsp:spPr>
        <a:xfrm>
          <a:off x="8922" y="618627"/>
          <a:ext cx="3225083" cy="37331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GB" sz="2400" kern="1200" dirty="0" err="1">
              <a:solidFill>
                <a:srgbClr val="000000"/>
              </a:solidFill>
              <a:effectLst/>
            </a:rPr>
            <a:t>Verfolgen</a:t>
          </a:r>
          <a:r>
            <a:rPr lang="en-GB" sz="2400" kern="1200" dirty="0">
              <a:solidFill>
                <a:srgbClr val="000000"/>
              </a:solidFill>
              <a:effectLst/>
            </a:rPr>
            <a:t> Sie das Kundenverhalten während des gesamten Verkaufszyklus, um aktuelle Bedürfnisse zu verstehen und zukünftige Bedürfnisse vorherzusagen.</a:t>
          </a:r>
          <a:endParaRPr lang="en-ZA" sz="2400" kern="1200" dirty="0">
            <a:solidFill>
              <a:srgbClr val="000000"/>
            </a:solidFill>
            <a:effectLst/>
          </a:endParaRPr>
        </a:p>
      </dsp:txBody>
      <dsp:txXfrm>
        <a:off x="8922" y="618627"/>
        <a:ext cx="3225083" cy="3733199"/>
      </dsp:txXfrm>
    </dsp:sp>
    <dsp:sp modelId="{DBDAD1EF-B43E-4338-9EBE-97CD11466680}">
      <dsp:nvSpPr>
        <dsp:cNvPr id="0" name=""/>
        <dsp:cNvSpPr/>
      </dsp:nvSpPr>
      <dsp:spPr>
        <a:xfrm>
          <a:off x="3685076" y="-278284"/>
          <a:ext cx="3225083" cy="8969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bg1"/>
              </a:solidFill>
              <a:effectLst>
                <a:outerShdw blurRad="38100" dist="38100" dir="2700000" algn="tl">
                  <a:srgbClr val="000000">
                    <a:alpha val="43137"/>
                  </a:srgbClr>
                </a:outerShdw>
              </a:effectLst>
            </a:rPr>
            <a:t>Website &amp; Social Analytics</a:t>
          </a:r>
        </a:p>
      </dsp:txBody>
      <dsp:txXfrm>
        <a:off x="3685076" y="-278284"/>
        <a:ext cx="3225083" cy="896912"/>
      </dsp:txXfrm>
    </dsp:sp>
    <dsp:sp modelId="{08A0D6E3-A5CC-4B7C-B27C-5AC881AB6C62}">
      <dsp:nvSpPr>
        <dsp:cNvPr id="0" name=""/>
        <dsp:cNvSpPr/>
      </dsp:nvSpPr>
      <dsp:spPr>
        <a:xfrm>
          <a:off x="3685076" y="618627"/>
          <a:ext cx="3225083" cy="37331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solidFill>
                <a:srgbClr val="000000"/>
              </a:solidFill>
              <a:effectLst/>
            </a:rPr>
            <a:t>Analysieren Sie den Website- und Social-Media-Verkehr und das Nutzerverhalten, um die Effektivität Ihrer digitalen Strategie zu bewerten und Marktkenntnisse zu gewinnen.</a:t>
          </a:r>
          <a:endParaRPr lang="en-ZA" sz="2400" kern="1200" dirty="0">
            <a:solidFill>
              <a:srgbClr val="000000"/>
            </a:solidFill>
            <a:effectLst/>
          </a:endParaRPr>
        </a:p>
      </dsp:txBody>
      <dsp:txXfrm>
        <a:off x="3685076" y="618627"/>
        <a:ext cx="3225083" cy="3733199"/>
      </dsp:txXfrm>
    </dsp:sp>
    <dsp:sp modelId="{0B3689E9-981C-4773-A361-439A45678CE8}">
      <dsp:nvSpPr>
        <dsp:cNvPr id="0" name=""/>
        <dsp:cNvSpPr/>
      </dsp:nvSpPr>
      <dsp:spPr>
        <a:xfrm>
          <a:off x="7361231" y="-278284"/>
          <a:ext cx="3225083" cy="8969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Webbasiertes VOIP</a:t>
          </a:r>
        </a:p>
      </dsp:txBody>
      <dsp:txXfrm>
        <a:off x="7361231" y="-278284"/>
        <a:ext cx="3225083" cy="896912"/>
      </dsp:txXfrm>
    </dsp:sp>
    <dsp:sp modelId="{1E82BC35-14E1-4D5C-B59B-1687821861ED}">
      <dsp:nvSpPr>
        <dsp:cNvPr id="0" name=""/>
        <dsp:cNvSpPr/>
      </dsp:nvSpPr>
      <dsp:spPr>
        <a:xfrm>
          <a:off x="7361231" y="618627"/>
          <a:ext cx="3225083" cy="37331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GB" sz="2400" kern="1200" dirty="0">
              <a:solidFill>
                <a:srgbClr val="000000"/>
              </a:solidFill>
              <a:effectLst/>
            </a:rPr>
            <a:t>Überwachen Sie Quelle und Ziel eines Anrufs sowie die Leistung von Call Agents, um eine umfassende Palette von Produkten und Dienstleistungen zu bewerten.</a:t>
          </a:r>
          <a:endParaRPr lang="en-ZA" sz="2400" kern="1200" dirty="0">
            <a:solidFill>
              <a:srgbClr val="000000"/>
            </a:solidFill>
            <a:effectLst/>
          </a:endParaRPr>
        </a:p>
      </dsp:txBody>
      <dsp:txXfrm>
        <a:off x="7361231" y="618627"/>
        <a:ext cx="3225083" cy="3733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ACE1-F1FF-41AE-92E3-BB4FA0BB262B}">
      <dsp:nvSpPr>
        <dsp:cNvPr id="0" name=""/>
        <dsp:cNvSpPr/>
      </dsp:nvSpPr>
      <dsp:spPr>
        <a:xfrm>
          <a:off x="9057" y="0"/>
          <a:ext cx="3669566" cy="75719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rtl="0">
            <a:lnSpc>
              <a:spcPct val="90000"/>
            </a:lnSpc>
            <a:spcBef>
              <a:spcPct val="0"/>
            </a:spcBef>
            <a:spcAft>
              <a:spcPct val="35000"/>
            </a:spcAft>
            <a:buNone/>
          </a:pPr>
          <a:r>
            <a:rPr lang="en-ZA" sz="2400" b="0" kern="1200" dirty="0">
              <a:effectLst>
                <a:outerShdw blurRad="38100" dist="38100" dir="2700000" algn="tl">
                  <a:srgbClr val="000000">
                    <a:alpha val="43137"/>
                  </a:srgbClr>
                </a:outerShdw>
              </a:effectLst>
            </a:rPr>
            <a:t>Maximierung der Datenerfassung</a:t>
          </a:r>
        </a:p>
      </dsp:txBody>
      <dsp:txXfrm>
        <a:off x="387657" y="0"/>
        <a:ext cx="2912367" cy="757199"/>
      </dsp:txXfrm>
    </dsp:sp>
    <dsp:sp modelId="{BE24EFFD-7FDB-4667-BDE5-F8B9C9420A36}">
      <dsp:nvSpPr>
        <dsp:cNvPr id="0" name=""/>
        <dsp:cNvSpPr/>
      </dsp:nvSpPr>
      <dsp:spPr>
        <a:xfrm>
          <a:off x="9057" y="851849"/>
          <a:ext cx="2935653" cy="297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en-GB" sz="1800" b="1" kern="1200" dirty="0">
              <a:solidFill>
                <a:srgbClr val="000000"/>
              </a:solidFill>
            </a:rPr>
            <a:t>Sorgen Sie </a:t>
          </a:r>
          <a:r>
            <a:rPr lang="en-GB" sz="1800" b="1" kern="1200" dirty="0" err="1">
              <a:solidFill>
                <a:srgbClr val="000000"/>
              </a:solidFill>
            </a:rPr>
            <a:t>dafür</a:t>
          </a:r>
          <a:r>
            <a:rPr lang="en-GB" sz="1800" b="1" kern="1200" dirty="0">
              <a:solidFill>
                <a:srgbClr val="000000"/>
              </a:solidFill>
            </a:rPr>
            <a:t>, </a:t>
          </a:r>
          <a:r>
            <a:rPr lang="en-GB" sz="1800" b="1" kern="1200" dirty="0" err="1">
              <a:solidFill>
                <a:srgbClr val="000000"/>
              </a:solidFill>
            </a:rPr>
            <a:t>dass</a:t>
          </a:r>
          <a:r>
            <a:rPr lang="en-GB" sz="1800" b="1" kern="1200" dirty="0">
              <a:solidFill>
                <a:srgbClr val="000000"/>
              </a:solidFill>
            </a:rPr>
            <a:t> die CRM-Software einfach zu bedienen ist. </a:t>
          </a:r>
          <a:r>
            <a:rPr lang="en-GB" sz="1800" kern="1200" dirty="0">
              <a:solidFill>
                <a:srgbClr val="000000"/>
              </a:solidFill>
            </a:rPr>
            <a:t>Finden Sie heraus, was die einzelnen Abteilungen mit dem CRM wirklich erreichen wollen, und passen Sie es an.</a:t>
          </a:r>
          <a:r>
            <a:rPr lang="en-GB" sz="1800" kern="1200" dirty="0">
              <a:solidFill>
                <a:srgbClr val="000000"/>
              </a:solidFill>
              <a:latin typeface="Calibri Light" panose="020F0302020204030204"/>
            </a:rPr>
            <a:t> </a:t>
          </a:r>
          <a:endParaRPr lang="en-ZA" sz="1800" kern="1200" dirty="0">
            <a:solidFill>
              <a:srgbClr val="000000"/>
            </a:solidFill>
          </a:endParaRPr>
        </a:p>
      </dsp:txBody>
      <dsp:txXfrm>
        <a:off x="9057" y="851849"/>
        <a:ext cx="2935653" cy="2970002"/>
      </dsp:txXfrm>
    </dsp:sp>
    <dsp:sp modelId="{1403170B-10D0-4024-A68B-B80202EB6CC6}">
      <dsp:nvSpPr>
        <dsp:cNvPr id="0" name=""/>
        <dsp:cNvSpPr/>
      </dsp:nvSpPr>
      <dsp:spPr>
        <a:xfrm>
          <a:off x="3462835" y="0"/>
          <a:ext cx="3669566" cy="75719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b="0" kern="1200" dirty="0">
              <a:effectLst>
                <a:outerShdw blurRad="38100" dist="38100" dir="2700000" algn="tl">
                  <a:srgbClr val="000000">
                    <a:alpha val="43137"/>
                  </a:srgbClr>
                </a:outerShdw>
              </a:effectLst>
            </a:rPr>
            <a:t>Sichern Sie die Qualität der Daten</a:t>
          </a:r>
          <a:endParaRPr lang="en-ZA" sz="2400" kern="1200" dirty="0">
            <a:effectLst>
              <a:outerShdw blurRad="38100" dist="38100" dir="2700000" algn="tl">
                <a:srgbClr val="000000">
                  <a:alpha val="43137"/>
                </a:srgbClr>
              </a:outerShdw>
            </a:effectLst>
          </a:endParaRPr>
        </a:p>
      </dsp:txBody>
      <dsp:txXfrm>
        <a:off x="3841435" y="0"/>
        <a:ext cx="2912367" cy="757199"/>
      </dsp:txXfrm>
    </dsp:sp>
    <dsp:sp modelId="{921737F3-1B00-40BC-8610-5B5C255313F0}">
      <dsp:nvSpPr>
        <dsp:cNvPr id="0" name=""/>
        <dsp:cNvSpPr/>
      </dsp:nvSpPr>
      <dsp:spPr>
        <a:xfrm>
          <a:off x="3462835" y="851849"/>
          <a:ext cx="2935653" cy="297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solidFill>
                <a:srgbClr val="000000"/>
              </a:solidFill>
            </a:rPr>
            <a:t>Integrieren Sie so viele Datenquellen wie möglich</a:t>
          </a:r>
          <a:r>
            <a:rPr lang="en-GB" sz="1800" kern="1200" dirty="0"/>
            <a:t>. </a:t>
          </a:r>
          <a:r>
            <a:rPr lang="en-GB" sz="1800" kern="1200" dirty="0">
              <a:solidFill>
                <a:srgbClr val="000000"/>
              </a:solidFill>
            </a:rPr>
            <a:t>Identifizieren Sie andere kundenseitige Systeme, die analysiert werden können, insbesondere soziale Medien.</a:t>
          </a:r>
          <a:endParaRPr lang="en-ZA" sz="1800" kern="1200" dirty="0">
            <a:solidFill>
              <a:srgbClr val="000000"/>
            </a:solidFill>
          </a:endParaRPr>
        </a:p>
        <a:p>
          <a:pPr marL="171450" lvl="1" indent="-171450" algn="l" defTabSz="800100" rtl="0">
            <a:lnSpc>
              <a:spcPct val="90000"/>
            </a:lnSpc>
            <a:spcBef>
              <a:spcPct val="0"/>
            </a:spcBef>
            <a:spcAft>
              <a:spcPct val="15000"/>
            </a:spcAft>
            <a:buChar char="•"/>
          </a:pPr>
          <a:r>
            <a:rPr lang="en-GB" sz="1800" b="1" kern="1200" dirty="0">
              <a:solidFill>
                <a:srgbClr val="000000"/>
              </a:solidFill>
            </a:rPr>
            <a:t>Halten Sie sie auf dem neuesten Stand.</a:t>
          </a:r>
          <a:r>
            <a:rPr lang="en-GB" sz="1800" kern="1200" dirty="0">
              <a:solidFill>
                <a:srgbClr val="000000"/>
              </a:solidFill>
            </a:rPr>
            <a:t> Führen Sie einen einheitlichen Prozess zur Aktualisierung und Verwaltung von Kundendaten ein.</a:t>
          </a:r>
          <a:endParaRPr lang="en-ZA" sz="1800" kern="1200" dirty="0">
            <a:solidFill>
              <a:srgbClr val="000000"/>
            </a:solidFill>
          </a:endParaRPr>
        </a:p>
      </dsp:txBody>
      <dsp:txXfrm>
        <a:off x="3462835" y="851849"/>
        <a:ext cx="2935653" cy="2970002"/>
      </dsp:txXfrm>
    </dsp:sp>
    <dsp:sp modelId="{EF08BAB7-719C-4AA5-A79C-D8C02D90A9E2}">
      <dsp:nvSpPr>
        <dsp:cNvPr id="0" name=""/>
        <dsp:cNvSpPr/>
      </dsp:nvSpPr>
      <dsp:spPr>
        <a:xfrm>
          <a:off x="6916613" y="0"/>
          <a:ext cx="3669566" cy="75719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b="0" kern="1200" dirty="0">
              <a:effectLst>
                <a:outerShdw blurRad="38100" dist="38100" dir="2700000" algn="tl">
                  <a:srgbClr val="000000">
                    <a:alpha val="43137"/>
                  </a:srgbClr>
                </a:outerShdw>
              </a:effectLst>
            </a:rPr>
            <a:t>Analysieren Sie die Daten</a:t>
          </a:r>
          <a:endParaRPr lang="en-ZA" sz="2400" kern="1200" dirty="0">
            <a:effectLst>
              <a:outerShdw blurRad="38100" dist="38100" dir="2700000" algn="tl">
                <a:srgbClr val="000000">
                  <a:alpha val="43137"/>
                </a:srgbClr>
              </a:outerShdw>
            </a:effectLst>
          </a:endParaRPr>
        </a:p>
      </dsp:txBody>
      <dsp:txXfrm>
        <a:off x="7295213" y="0"/>
        <a:ext cx="2912367" cy="757199"/>
      </dsp:txXfrm>
    </dsp:sp>
    <dsp:sp modelId="{CA14E18A-2938-40C5-A68B-E7A6ABF16CBB}">
      <dsp:nvSpPr>
        <dsp:cNvPr id="0" name=""/>
        <dsp:cNvSpPr/>
      </dsp:nvSpPr>
      <dsp:spPr>
        <a:xfrm>
          <a:off x="6916613" y="851849"/>
          <a:ext cx="2935653" cy="297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solidFill>
                <a:srgbClr val="000000"/>
              </a:solidFill>
            </a:rPr>
            <a:t>Definieren Sie die Fragen, die Sie beantwortet haben möchten.</a:t>
          </a:r>
          <a:r>
            <a:rPr lang="en-GB" sz="1800" kern="1200" dirty="0">
              <a:solidFill>
                <a:srgbClr val="000000"/>
              </a:solidFill>
            </a:rPr>
            <a:t> Arbeiten Sie dann rückwärts, um die richtigen Analysen zu ermitteln...</a:t>
          </a:r>
          <a:endParaRPr lang="en-ZA" sz="1800" kern="1200" dirty="0">
            <a:solidFill>
              <a:srgbClr val="000000"/>
            </a:solidFill>
          </a:endParaRPr>
        </a:p>
      </dsp:txBody>
      <dsp:txXfrm>
        <a:off x="6916613" y="851849"/>
        <a:ext cx="2935653" cy="2970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B53F1-7698-4E2B-9DD7-E2267AF8DE47}">
      <dsp:nvSpPr>
        <dsp:cNvPr id="0" name=""/>
        <dsp:cNvSpPr/>
      </dsp:nvSpPr>
      <dsp:spPr>
        <a:xfrm>
          <a:off x="3104"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rgbClr val="000000"/>
              </a:solidFill>
            </a:rPr>
            <a:t>Verwalten des Anrufflusses</a:t>
          </a:r>
        </a:p>
      </dsp:txBody>
      <dsp:txXfrm>
        <a:off x="459200" y="1608219"/>
        <a:ext cx="2202228" cy="2202228"/>
      </dsp:txXfrm>
    </dsp:sp>
    <dsp:sp modelId="{7EE0428B-E237-491A-95B4-BE569D51A779}">
      <dsp:nvSpPr>
        <dsp:cNvPr id="0" name=""/>
        <dsp:cNvSpPr/>
      </dsp:nvSpPr>
      <dsp:spPr>
        <a:xfrm>
          <a:off x="2494640"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rtl="0">
            <a:lnSpc>
              <a:spcPct val="90000"/>
            </a:lnSpc>
            <a:spcBef>
              <a:spcPct val="0"/>
            </a:spcBef>
            <a:spcAft>
              <a:spcPct val="35000"/>
            </a:spcAft>
            <a:buNone/>
          </a:pPr>
          <a:r>
            <a:rPr lang="en-ZA" sz="2400" kern="1200" dirty="0" err="1">
              <a:solidFill>
                <a:srgbClr val="000000"/>
              </a:solidFill>
            </a:rPr>
            <a:t>Kundeneinblicke</a:t>
          </a:r>
          <a:r>
            <a:rPr lang="en-ZA" sz="2400" kern="1200" dirty="0">
              <a:solidFill>
                <a:srgbClr val="000000"/>
              </a:solidFill>
            </a:rPr>
            <a:t> </a:t>
          </a:r>
          <a:r>
            <a:rPr lang="en-ZA" sz="2400" kern="1200" dirty="0" err="1">
              <a:solidFill>
                <a:srgbClr val="000000"/>
              </a:solidFill>
            </a:rPr>
            <a:t>gewinnen</a:t>
          </a:r>
          <a:endParaRPr lang="en-ZA" sz="2400" kern="1200" dirty="0">
            <a:solidFill>
              <a:srgbClr val="000000"/>
            </a:solidFill>
          </a:endParaRPr>
        </a:p>
      </dsp:txBody>
      <dsp:txXfrm>
        <a:off x="2950736" y="1608219"/>
        <a:ext cx="2202228" cy="2202228"/>
      </dsp:txXfrm>
    </dsp:sp>
    <dsp:sp modelId="{9B2DD8FE-1DDB-462C-8737-608E21F56437}">
      <dsp:nvSpPr>
        <dsp:cNvPr id="0" name=""/>
        <dsp:cNvSpPr/>
      </dsp:nvSpPr>
      <dsp:spPr>
        <a:xfrm>
          <a:off x="4986176"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rtl="0">
            <a:lnSpc>
              <a:spcPct val="90000"/>
            </a:lnSpc>
            <a:spcBef>
              <a:spcPct val="0"/>
            </a:spcBef>
            <a:spcAft>
              <a:spcPct val="35000"/>
            </a:spcAft>
            <a:buNone/>
          </a:pPr>
          <a:r>
            <a:rPr lang="en-GB" sz="2400" kern="1200" dirty="0" err="1">
              <a:solidFill>
                <a:srgbClr val="000000"/>
              </a:solidFill>
            </a:rPr>
            <a:t>Erkennen</a:t>
          </a:r>
          <a:r>
            <a:rPr lang="en-GB" sz="2400" kern="1200" dirty="0">
              <a:solidFill>
                <a:srgbClr val="000000"/>
              </a:solidFill>
            </a:rPr>
            <a:t> von </a:t>
          </a:r>
          <a:r>
            <a:rPr lang="en-GB" sz="2400" kern="1200" dirty="0" err="1">
              <a:solidFill>
                <a:srgbClr val="000000"/>
              </a:solidFill>
            </a:rPr>
            <a:t>Korrekturmöglichkeiten</a:t>
          </a:r>
          <a:r>
            <a:rPr lang="en-GB" sz="2400" kern="1200" dirty="0">
              <a:solidFill>
                <a:srgbClr val="000000"/>
              </a:solidFill>
            </a:rPr>
            <a:t> und/</a:t>
          </a:r>
          <a:r>
            <a:rPr lang="en-GB" sz="2400" kern="1200" dirty="0" err="1">
              <a:solidFill>
                <a:srgbClr val="000000"/>
              </a:solidFill>
            </a:rPr>
            <a:t>oder</a:t>
          </a:r>
          <a:r>
            <a:rPr lang="en-GB" sz="2400" kern="1200" dirty="0">
              <a:solidFill>
                <a:srgbClr val="000000"/>
              </a:solidFill>
            </a:rPr>
            <a:t> </a:t>
          </a:r>
          <a:r>
            <a:rPr lang="en-GB" sz="2400" kern="1200" dirty="0" err="1">
              <a:solidFill>
                <a:srgbClr val="000000"/>
              </a:solidFill>
            </a:rPr>
            <a:t>Bedarf</a:t>
          </a:r>
          <a:r>
            <a:rPr lang="en-GB" sz="2400" kern="1200" dirty="0">
              <a:solidFill>
                <a:srgbClr val="000000"/>
              </a:solidFill>
            </a:rPr>
            <a:t> an </a:t>
          </a:r>
          <a:r>
            <a:rPr lang="en-GB" sz="2400" kern="1200" dirty="0" err="1">
              <a:solidFill>
                <a:srgbClr val="000000"/>
              </a:solidFill>
            </a:rPr>
            <a:t>Qualifizierungsmaßnahmen</a:t>
          </a:r>
          <a:endParaRPr lang="en-ZA" sz="2400" kern="1200" dirty="0" err="1">
            <a:solidFill>
              <a:srgbClr val="000000"/>
            </a:solidFill>
          </a:endParaRPr>
        </a:p>
      </dsp:txBody>
      <dsp:txXfrm>
        <a:off x="5442272" y="1608219"/>
        <a:ext cx="2202228" cy="2202228"/>
      </dsp:txXfrm>
    </dsp:sp>
    <dsp:sp modelId="{A24BBED0-BA74-49F2-9829-9D53F3D59B1E}">
      <dsp:nvSpPr>
        <dsp:cNvPr id="0" name=""/>
        <dsp:cNvSpPr/>
      </dsp:nvSpPr>
      <dsp:spPr>
        <a:xfrm>
          <a:off x="7477713"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rgbClr val="000000"/>
              </a:solidFill>
            </a:rPr>
            <a:t>Erkennen von Leistungsträgern</a:t>
          </a:r>
        </a:p>
      </dsp:txBody>
      <dsp:txXfrm>
        <a:off x="7933809" y="1608219"/>
        <a:ext cx="2202228" cy="2202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1448-11FB-41ED-8DEC-FF12873F556D}">
      <dsp:nvSpPr>
        <dsp:cNvPr id="0" name=""/>
        <dsp:cNvSpPr/>
      </dsp:nvSpPr>
      <dsp:spPr>
        <a:xfrm>
          <a:off x="3070" y="2010893"/>
          <a:ext cx="3080317" cy="123212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l" defTabSz="889000" rtl="0">
            <a:lnSpc>
              <a:spcPct val="90000"/>
            </a:lnSpc>
            <a:spcBef>
              <a:spcPct val="0"/>
            </a:spcBef>
            <a:spcAft>
              <a:spcPct val="35000"/>
            </a:spcAft>
            <a:buNone/>
          </a:pPr>
          <a:r>
            <a:rPr lang="en-ZA" sz="2000" kern="1200" dirty="0">
              <a:effectLst>
                <a:outerShdw blurRad="38100" dist="38100" dir="2700000" algn="tl">
                  <a:srgbClr val="000000">
                    <a:alpha val="43137"/>
                  </a:srgbClr>
                </a:outerShdw>
              </a:effectLst>
            </a:rPr>
            <a:t>Strategie/Zieldefinition</a:t>
          </a:r>
        </a:p>
      </dsp:txBody>
      <dsp:txXfrm>
        <a:off x="3070" y="2010893"/>
        <a:ext cx="2772286" cy="1232126"/>
      </dsp:txXfrm>
    </dsp:sp>
    <dsp:sp modelId="{13E256AF-1C0C-49A2-A93A-0D33E2987E0D}">
      <dsp:nvSpPr>
        <dsp:cNvPr id="0" name=""/>
        <dsp:cNvSpPr/>
      </dsp:nvSpPr>
      <dsp:spPr>
        <a:xfrm>
          <a:off x="2467323"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l" defTabSz="977900">
            <a:lnSpc>
              <a:spcPct val="90000"/>
            </a:lnSpc>
            <a:spcBef>
              <a:spcPct val="0"/>
            </a:spcBef>
            <a:spcAft>
              <a:spcPct val="35000"/>
            </a:spcAft>
            <a:buNone/>
          </a:pPr>
          <a:r>
            <a:rPr lang="en-ZA" sz="2200" kern="1200" dirty="0">
              <a:effectLst>
                <a:outerShdw blurRad="38100" dist="38100" dir="2700000" algn="tl">
                  <a:srgbClr val="000000">
                    <a:alpha val="43137"/>
                  </a:srgbClr>
                </a:outerShdw>
              </a:effectLst>
            </a:rPr>
            <a:t>Analyse der Anforderungen</a:t>
          </a:r>
        </a:p>
      </dsp:txBody>
      <dsp:txXfrm>
        <a:off x="3083386" y="2010893"/>
        <a:ext cx="1848191" cy="1232126"/>
      </dsp:txXfrm>
    </dsp:sp>
    <dsp:sp modelId="{96451E2A-00C5-4683-9EE6-C9E7C3B9B468}">
      <dsp:nvSpPr>
        <dsp:cNvPr id="0" name=""/>
        <dsp:cNvSpPr/>
      </dsp:nvSpPr>
      <dsp:spPr>
        <a:xfrm>
          <a:off x="4931577"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ZA" sz="2000" kern="1200" dirty="0">
              <a:effectLst>
                <a:outerShdw blurRad="38100" dist="38100" dir="2700000" algn="tl">
                  <a:srgbClr val="000000">
                    <a:alpha val="43137"/>
                  </a:srgbClr>
                </a:outerShdw>
              </a:effectLst>
            </a:rPr>
            <a:t>Software-Bewertung</a:t>
          </a:r>
        </a:p>
      </dsp:txBody>
      <dsp:txXfrm>
        <a:off x="5547640" y="2010893"/>
        <a:ext cx="1848191" cy="1232126"/>
      </dsp:txXfrm>
    </dsp:sp>
    <dsp:sp modelId="{F7CF5E9F-FF37-493C-A2ED-D6790744888E}">
      <dsp:nvSpPr>
        <dsp:cNvPr id="0" name=""/>
        <dsp:cNvSpPr/>
      </dsp:nvSpPr>
      <dsp:spPr>
        <a:xfrm>
          <a:off x="7395830"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a:effectLst>
                <a:outerShdw blurRad="38100" dist="38100" dir="2700000" algn="tl">
                  <a:srgbClr val="000000">
                    <a:alpha val="43137"/>
                  </a:srgbClr>
                </a:outerShdw>
              </a:effectLst>
            </a:rPr>
            <a:t>Implementierung und Einsatz</a:t>
          </a:r>
        </a:p>
      </dsp:txBody>
      <dsp:txXfrm>
        <a:off x="8011893" y="2010893"/>
        <a:ext cx="1848191" cy="1232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B6019-E746-408C-8ACB-50107C7584E0}">
      <dsp:nvSpPr>
        <dsp:cNvPr id="0" name=""/>
        <dsp:cNvSpPr/>
      </dsp:nvSpPr>
      <dsp:spPr>
        <a:xfrm>
          <a:off x="1330869" y="2458"/>
          <a:ext cx="3390215" cy="339021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575" tIns="30480" rIns="186575" bIns="30480" numCol="1" spcCol="1270" anchor="ctr" anchorCtr="0">
          <a:noAutofit/>
        </a:bodyPr>
        <a:lstStyle/>
        <a:p>
          <a:pPr marL="0" lvl="0" indent="0" algn="l" defTabSz="1066800" rtl="0">
            <a:lnSpc>
              <a:spcPct val="90000"/>
            </a:lnSpc>
            <a:spcBef>
              <a:spcPct val="0"/>
            </a:spcBef>
            <a:spcAft>
              <a:spcPct val="35000"/>
            </a:spcAft>
            <a:buNone/>
          </a:pPr>
          <a:r>
            <a:rPr lang="en-GB" sz="2400" kern="1200" dirty="0">
              <a:solidFill>
                <a:srgbClr val="000000"/>
              </a:solidFill>
            </a:rPr>
            <a:t>Täglich gibt es weltweit mehr als 4.000 Ransomware-Angriffe.</a:t>
          </a:r>
          <a:r>
            <a:rPr lang="en-GB" sz="2400" kern="1200" dirty="0">
              <a:solidFill>
                <a:srgbClr val="000000"/>
              </a:solidFill>
              <a:latin typeface="Calibri Light" panose="020F0302020204030204"/>
            </a:rPr>
            <a:t> </a:t>
          </a:r>
          <a:endParaRPr lang="en-ZA" sz="2400" kern="1200" dirty="0">
            <a:solidFill>
              <a:srgbClr val="000000"/>
            </a:solidFill>
          </a:endParaRPr>
        </a:p>
      </dsp:txBody>
      <dsp:txXfrm>
        <a:off x="1827354" y="498943"/>
        <a:ext cx="2397245" cy="2397245"/>
      </dsp:txXfrm>
    </dsp:sp>
    <dsp:sp modelId="{1D5138B6-6D19-4475-B022-ABCB201FC3F8}">
      <dsp:nvSpPr>
        <dsp:cNvPr id="0" name=""/>
        <dsp:cNvSpPr/>
      </dsp:nvSpPr>
      <dsp:spPr>
        <a:xfrm>
          <a:off x="4043041" y="2458"/>
          <a:ext cx="3390215" cy="339021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575" tIns="25400" rIns="186575" bIns="25400" numCol="1" spcCol="1270" anchor="ctr" anchorCtr="0">
          <a:noAutofit/>
        </a:bodyPr>
        <a:lstStyle/>
        <a:p>
          <a:pPr marL="0" lvl="0" indent="0" algn="l" defTabSz="889000">
            <a:lnSpc>
              <a:spcPct val="90000"/>
            </a:lnSpc>
            <a:spcBef>
              <a:spcPct val="0"/>
            </a:spcBef>
            <a:spcAft>
              <a:spcPct val="35000"/>
            </a:spcAft>
            <a:buNone/>
          </a:pPr>
          <a:r>
            <a:rPr lang="en-GB" sz="2000" kern="1200" dirty="0" err="1">
              <a:solidFill>
                <a:srgbClr val="000000"/>
              </a:solidFill>
            </a:rPr>
            <a:t>Mindestens</a:t>
          </a:r>
          <a:r>
            <a:rPr lang="en-GB" sz="2000" kern="1200" dirty="0">
              <a:solidFill>
                <a:srgbClr val="000000"/>
              </a:solidFill>
            </a:rPr>
            <a:t> 80 % der Unternehmen in Europa haben 2016 mindestens einen Vorfall im Bereich der Cybersicherheit erlebt.</a:t>
          </a:r>
          <a:endParaRPr lang="en-ZA" sz="2000" kern="1200" dirty="0">
            <a:solidFill>
              <a:srgbClr val="000000"/>
            </a:solidFill>
          </a:endParaRPr>
        </a:p>
      </dsp:txBody>
      <dsp:txXfrm>
        <a:off x="4539526" y="498943"/>
        <a:ext cx="2397245" cy="2397245"/>
      </dsp:txXfrm>
    </dsp:sp>
    <dsp:sp modelId="{F6AA6628-4A8A-4CE9-BF62-6C67D795DB53}">
      <dsp:nvSpPr>
        <dsp:cNvPr id="0" name=""/>
        <dsp:cNvSpPr/>
      </dsp:nvSpPr>
      <dsp:spPr>
        <a:xfrm>
          <a:off x="6755214" y="2458"/>
          <a:ext cx="3390215" cy="339021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575" tIns="25400" rIns="186575"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0000"/>
              </a:solidFill>
            </a:rPr>
            <a:t>60 % der KMU, die Opfer von Cyberangriffen wurden, erholten sich nicht und schlossen innerhalb von 6 Monaten.</a:t>
          </a:r>
          <a:endParaRPr lang="en-ZA" sz="2000" kern="1200" dirty="0">
            <a:solidFill>
              <a:srgbClr val="000000"/>
            </a:solidFill>
          </a:endParaRPr>
        </a:p>
      </dsp:txBody>
      <dsp:txXfrm>
        <a:off x="7251699" y="498943"/>
        <a:ext cx="2397245" cy="2397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D0D0-5605-40C8-95E6-0D2B51EA3D50}">
      <dsp:nvSpPr>
        <dsp:cNvPr id="0" name=""/>
        <dsp:cNvSpPr/>
      </dsp:nvSpPr>
      <dsp:spPr>
        <a:xfrm>
          <a:off x="0" y="508738"/>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ZA" sz="2400" b="0" kern="1200" dirty="0" err="1">
              <a:effectLst/>
            </a:rPr>
            <a:t>Finanzielle</a:t>
          </a:r>
          <a:r>
            <a:rPr lang="en-ZA" sz="2400" b="0" kern="1200" dirty="0">
              <a:effectLst/>
            </a:rPr>
            <a:t> </a:t>
          </a:r>
          <a:r>
            <a:rPr lang="en-ZA" sz="2400" kern="1200" dirty="0" err="1">
              <a:effectLst/>
            </a:rPr>
            <a:t>Informationen</a:t>
          </a:r>
          <a:endParaRPr lang="en-ZA" sz="2400" b="0" kern="1200" dirty="0" err="1">
            <a:effectLst/>
          </a:endParaRPr>
        </a:p>
        <a:p>
          <a:pPr marL="171450" lvl="1" indent="-171450" algn="l" defTabSz="800100">
            <a:lnSpc>
              <a:spcPct val="90000"/>
            </a:lnSpc>
            <a:spcBef>
              <a:spcPct val="0"/>
            </a:spcBef>
            <a:spcAft>
              <a:spcPct val="15000"/>
            </a:spcAft>
            <a:buChar char="•"/>
          </a:pPr>
          <a:r>
            <a:rPr lang="en-ZA" sz="1800" kern="1200" dirty="0" err="1"/>
            <a:t>Kreditkarte</a:t>
          </a:r>
          <a:endParaRPr lang="en-ZA" sz="1800" kern="1200" dirty="0"/>
        </a:p>
        <a:p>
          <a:pPr marL="171450" lvl="1" indent="-171450" algn="l" defTabSz="800100">
            <a:lnSpc>
              <a:spcPct val="90000"/>
            </a:lnSpc>
            <a:spcBef>
              <a:spcPct val="0"/>
            </a:spcBef>
            <a:spcAft>
              <a:spcPct val="15000"/>
            </a:spcAft>
            <a:buChar char="•"/>
          </a:pPr>
          <a:r>
            <a:rPr lang="en-ZA" sz="1800" kern="1200" dirty="0" err="1"/>
            <a:t>Kontodaten</a:t>
          </a:r>
          <a:endParaRPr lang="en-ZA" sz="1800" kern="1200" dirty="0"/>
        </a:p>
        <a:p>
          <a:pPr marL="171450" lvl="1" indent="-171450" algn="l" defTabSz="800100">
            <a:lnSpc>
              <a:spcPct val="90000"/>
            </a:lnSpc>
            <a:spcBef>
              <a:spcPct val="0"/>
            </a:spcBef>
            <a:spcAft>
              <a:spcPct val="15000"/>
            </a:spcAft>
            <a:buChar char="•"/>
          </a:pPr>
          <a:r>
            <a:rPr lang="en-ZA" sz="1800" kern="1200" dirty="0"/>
            <a:t>Kundennummer</a:t>
          </a:r>
        </a:p>
      </dsp:txBody>
      <dsp:txXfrm>
        <a:off x="0" y="508738"/>
        <a:ext cx="3311011" cy="2133556"/>
      </dsp:txXfrm>
    </dsp:sp>
    <dsp:sp modelId="{1C6B4B27-7E4E-4606-9307-AA4E61B33E6C}">
      <dsp:nvSpPr>
        <dsp:cNvPr id="0" name=""/>
        <dsp:cNvSpPr/>
      </dsp:nvSpPr>
      <dsp:spPr>
        <a:xfrm>
          <a:off x="3642112" y="593179"/>
          <a:ext cx="3311011" cy="19866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b="0" kern="1200" dirty="0">
              <a:effectLst>
                <a:outerShdw blurRad="38100" dist="38100" dir="2700000" algn="tl">
                  <a:srgbClr val="000000">
                    <a:alpha val="43137"/>
                  </a:srgbClr>
                </a:outerShdw>
              </a:effectLst>
            </a:rPr>
            <a:t>Kontaktinformationen</a:t>
          </a:r>
          <a:endParaRPr lang="en-ZA" sz="2400" kern="1200" dirty="0"/>
        </a:p>
        <a:p>
          <a:pPr marL="171450" lvl="1" indent="-171450" algn="l" defTabSz="800100">
            <a:lnSpc>
              <a:spcPct val="90000"/>
            </a:lnSpc>
            <a:spcBef>
              <a:spcPct val="0"/>
            </a:spcBef>
            <a:spcAft>
              <a:spcPct val="15000"/>
            </a:spcAft>
            <a:buChar char="•"/>
          </a:pPr>
          <a:r>
            <a:rPr lang="en-ZA" sz="1800" kern="1200" dirty="0"/>
            <a:t>Privatadresse</a:t>
          </a:r>
        </a:p>
        <a:p>
          <a:pPr marL="171450" lvl="1" indent="-171450" algn="l" defTabSz="800100">
            <a:lnSpc>
              <a:spcPct val="90000"/>
            </a:lnSpc>
            <a:spcBef>
              <a:spcPct val="0"/>
            </a:spcBef>
            <a:spcAft>
              <a:spcPct val="15000"/>
            </a:spcAft>
            <a:buChar char="•"/>
          </a:pPr>
          <a:r>
            <a:rPr lang="en-ZA" sz="1800" kern="1200" dirty="0"/>
            <a:t>E-Mail </a:t>
          </a:r>
          <a:r>
            <a:rPr lang="en-ZA" sz="1800" kern="1200" dirty="0" err="1"/>
            <a:t>Adresse</a:t>
          </a:r>
          <a:endParaRPr lang="en-ZA" sz="1800" kern="1200" dirty="0"/>
        </a:p>
        <a:p>
          <a:pPr marL="171450" lvl="1" indent="-171450" algn="l" defTabSz="800100">
            <a:lnSpc>
              <a:spcPct val="90000"/>
            </a:lnSpc>
            <a:spcBef>
              <a:spcPct val="0"/>
            </a:spcBef>
            <a:spcAft>
              <a:spcPct val="15000"/>
            </a:spcAft>
            <a:buChar char="•"/>
          </a:pPr>
          <a:r>
            <a:rPr lang="en-ZA" sz="1800" kern="1200" dirty="0" err="1"/>
            <a:t>Telefon</a:t>
          </a:r>
          <a:r>
            <a:rPr lang="en-ZA" sz="1800" kern="1200" dirty="0"/>
            <a:t>-Nummer</a:t>
          </a:r>
        </a:p>
        <a:p>
          <a:pPr marL="171450" lvl="1" indent="-171450" algn="l" defTabSz="800100">
            <a:lnSpc>
              <a:spcPct val="90000"/>
            </a:lnSpc>
            <a:spcBef>
              <a:spcPct val="0"/>
            </a:spcBef>
            <a:spcAft>
              <a:spcPct val="15000"/>
            </a:spcAft>
            <a:buChar char="•"/>
          </a:pPr>
          <a:r>
            <a:rPr lang="en-ZA" sz="1800" kern="1200" dirty="0"/>
            <a:t>IP-</a:t>
          </a:r>
          <a:r>
            <a:rPr lang="en-ZA" sz="1800" kern="1200" dirty="0" err="1"/>
            <a:t>Adresse</a:t>
          </a:r>
          <a:endParaRPr lang="en-ZA" sz="1800" kern="1200" dirty="0"/>
        </a:p>
        <a:p>
          <a:pPr marL="171450" lvl="1" indent="-171450" algn="l" defTabSz="800100">
            <a:lnSpc>
              <a:spcPct val="90000"/>
            </a:lnSpc>
            <a:spcBef>
              <a:spcPct val="0"/>
            </a:spcBef>
            <a:spcAft>
              <a:spcPct val="15000"/>
            </a:spcAft>
            <a:buChar char="•"/>
          </a:pPr>
          <a:r>
            <a:rPr lang="en-ZA" sz="1800" kern="1200" dirty="0" err="1"/>
            <a:t>Standortdaten</a:t>
          </a:r>
          <a:r>
            <a:rPr lang="en-ZA" sz="1800" kern="1200" dirty="0"/>
            <a:t> (GPS)</a:t>
          </a:r>
        </a:p>
      </dsp:txBody>
      <dsp:txXfrm>
        <a:off x="3642112" y="593179"/>
        <a:ext cx="3311011" cy="1986606"/>
      </dsp:txXfrm>
    </dsp:sp>
    <dsp:sp modelId="{664811EA-A627-4FE7-B8CF-DD07A7A267C3}">
      <dsp:nvSpPr>
        <dsp:cNvPr id="0" name=""/>
        <dsp:cNvSpPr/>
      </dsp:nvSpPr>
      <dsp:spPr>
        <a:xfrm>
          <a:off x="7284225" y="593179"/>
          <a:ext cx="3311011" cy="19866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ZA" sz="2400" b="0" kern="1200" dirty="0">
              <a:effectLst>
                <a:outerShdw blurRad="38100" dist="38100" dir="2700000" algn="tl">
                  <a:srgbClr val="000000">
                    <a:alpha val="43137"/>
                  </a:srgbClr>
                </a:outerShdw>
              </a:effectLst>
            </a:rPr>
            <a:t>Andere</a:t>
          </a:r>
        </a:p>
        <a:p>
          <a:pPr marL="171450" lvl="1" indent="-171450" algn="l" defTabSz="800100">
            <a:lnSpc>
              <a:spcPct val="90000"/>
            </a:lnSpc>
            <a:spcBef>
              <a:spcPct val="0"/>
            </a:spcBef>
            <a:spcAft>
              <a:spcPct val="15000"/>
            </a:spcAft>
            <a:buChar char="•"/>
          </a:pPr>
          <a:r>
            <a:rPr lang="en-ZA" sz="1800" kern="1200" dirty="0" err="1"/>
            <a:t>Gesundheitsdaten</a:t>
          </a:r>
        </a:p>
        <a:p>
          <a:pPr marL="171450" lvl="1" indent="-171450" algn="l" defTabSz="800100">
            <a:lnSpc>
              <a:spcPct val="90000"/>
            </a:lnSpc>
            <a:spcBef>
              <a:spcPct val="0"/>
            </a:spcBef>
            <a:spcAft>
              <a:spcPct val="15000"/>
            </a:spcAft>
            <a:buChar char="•"/>
          </a:pPr>
          <a:r>
            <a:rPr lang="en-ZA" sz="1800" kern="1200" dirty="0" err="1"/>
            <a:t>Bonitätseinstufung</a:t>
          </a:r>
        </a:p>
        <a:p>
          <a:pPr marL="171450" lvl="1" indent="-171450" algn="l" defTabSz="800100">
            <a:lnSpc>
              <a:spcPct val="90000"/>
            </a:lnSpc>
            <a:spcBef>
              <a:spcPct val="0"/>
            </a:spcBef>
            <a:spcAft>
              <a:spcPct val="15000"/>
            </a:spcAft>
            <a:buChar char="•"/>
          </a:pPr>
          <a:r>
            <a:rPr lang="en-ZA" sz="1800" kern="1200" dirty="0" err="1"/>
            <a:t>Antworten</a:t>
          </a:r>
          <a:r>
            <a:rPr lang="en-ZA" sz="1800" kern="1200" dirty="0"/>
            <a:t> auf </a:t>
          </a:r>
          <a:r>
            <a:rPr lang="en-ZA" sz="1800" kern="1200" dirty="0" err="1"/>
            <a:t>Prüfungen</a:t>
          </a:r>
        </a:p>
        <a:p>
          <a:pPr marL="171450" lvl="1" indent="-171450" algn="l" defTabSz="800100">
            <a:lnSpc>
              <a:spcPct val="90000"/>
            </a:lnSpc>
            <a:spcBef>
              <a:spcPct val="0"/>
            </a:spcBef>
            <a:spcAft>
              <a:spcPct val="15000"/>
            </a:spcAft>
            <a:buChar char="•"/>
          </a:pPr>
          <a:r>
            <a:rPr lang="en-ZA" sz="1800" kern="1200" dirty="0"/>
            <a:t>Erscheinungsbild</a:t>
          </a:r>
        </a:p>
      </dsp:txBody>
      <dsp:txXfrm>
        <a:off x="7284225" y="593179"/>
        <a:ext cx="3311011" cy="19866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18293-04D2-4DB5-A18F-25660B9E5D6A}">
      <dsp:nvSpPr>
        <dsp:cNvPr id="0" name=""/>
        <dsp:cNvSpPr/>
      </dsp:nvSpPr>
      <dsp:spPr>
        <a:xfrm>
          <a:off x="310520" y="626"/>
          <a:ext cx="5021759" cy="30130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Maximierung des Wertes von Informationen für die Organisation, indem sichergestellt wird, dass die Informationen zuverlässig, sicher und für die Entscheidungsfindung zugänglich sind</a:t>
          </a:r>
          <a:endParaRPr lang="en-ZA" sz="2400" kern="1200" dirty="0">
            <a:effectLst>
              <a:outerShdw blurRad="38100" dist="38100" dir="2700000" algn="tl">
                <a:srgbClr val="000000">
                  <a:alpha val="43137"/>
                </a:srgbClr>
              </a:outerShdw>
            </a:effectLst>
            <a:latin typeface="Calibri Light" panose="020F0302020204030204"/>
          </a:endParaRPr>
        </a:p>
      </dsp:txBody>
      <dsp:txXfrm>
        <a:off x="310520" y="626"/>
        <a:ext cx="5021759" cy="3013055"/>
      </dsp:txXfrm>
    </dsp:sp>
    <dsp:sp modelId="{E62987DC-8F21-41D3-9885-2E27C23D6C08}">
      <dsp:nvSpPr>
        <dsp:cNvPr id="0" name=""/>
        <dsp:cNvSpPr/>
      </dsp:nvSpPr>
      <dsp:spPr>
        <a:xfrm>
          <a:off x="5834455" y="626"/>
          <a:ext cx="5021759" cy="30130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Schutz der </a:t>
          </a:r>
          <a:r>
            <a:rPr lang="en-GB" sz="2400" kern="1200" dirty="0" err="1">
              <a:effectLst>
                <a:outerShdw blurRad="38100" dist="38100" dir="2700000" algn="tl">
                  <a:srgbClr val="000000">
                    <a:alpha val="43137"/>
                  </a:srgbClr>
                </a:outerShdw>
              </a:effectLst>
            </a:rPr>
            <a:t>Informationen</a:t>
          </a:r>
          <a:r>
            <a:rPr lang="en-GB" sz="2400" kern="1200" dirty="0">
              <a:effectLst>
                <a:outerShdw blurRad="38100" dist="38100" dir="2700000" algn="tl">
                  <a:srgbClr val="000000">
                    <a:alpha val="43137"/>
                  </a:srgbClr>
                </a:outerShdw>
              </a:effectLst>
            </a:rPr>
            <a:t>, so </a:t>
          </a:r>
          <a:r>
            <a:rPr lang="en-GB" sz="2400" kern="1200" dirty="0" err="1">
              <a:effectLst>
                <a:outerShdw blurRad="38100" dist="38100" dir="2700000" algn="tl">
                  <a:srgbClr val="000000">
                    <a:alpha val="43137"/>
                  </a:srgbClr>
                </a:outerShdw>
              </a:effectLst>
            </a:rPr>
            <a:t>dass</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ihr</a:t>
          </a:r>
          <a:r>
            <a:rPr lang="en-GB" sz="2400" kern="1200" dirty="0">
              <a:effectLst>
                <a:outerShdw blurRad="38100" dist="38100" dir="2700000" algn="tl">
                  <a:srgbClr val="000000">
                    <a:alpha val="43137"/>
                  </a:srgbClr>
                </a:outerShdw>
              </a:effectLst>
            </a:rPr>
            <a:t> Wert für die Organisation </a:t>
          </a:r>
          <a:r>
            <a:rPr lang="en-GB" sz="2400" kern="1200" dirty="0" err="1">
              <a:effectLst>
                <a:outerShdw blurRad="38100" dist="38100" dir="2700000" algn="tl">
                  <a:srgbClr val="000000">
                    <a:alpha val="43137"/>
                  </a:srgbClr>
                </a:outerShdw>
              </a:effectLst>
            </a:rPr>
            <a:t>nicht</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durch</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technisches</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oder</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menschliches</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Versagen</a:t>
          </a:r>
          <a:r>
            <a:rPr lang="en-GB" sz="2400" kern="1200" dirty="0">
              <a:effectLst>
                <a:outerShdw blurRad="38100" dist="38100" dir="2700000" algn="tl">
                  <a:srgbClr val="000000">
                    <a:alpha val="43137"/>
                  </a:srgbClr>
                </a:outerShdw>
              </a:effectLst>
            </a:rPr>
            <a:t>, den </a:t>
          </a:r>
          <a:r>
            <a:rPr lang="en-GB" sz="2400" kern="1200" dirty="0" err="1">
              <a:effectLst>
                <a:outerShdw blurRad="38100" dist="38100" dir="2700000" algn="tl">
                  <a:srgbClr val="000000">
                    <a:alpha val="43137"/>
                  </a:srgbClr>
                </a:outerShdw>
              </a:effectLst>
            </a:rPr>
            <a:t>Verlust</a:t>
          </a:r>
          <a:r>
            <a:rPr lang="en-GB" sz="2400" kern="1200" dirty="0">
              <a:effectLst>
                <a:outerShdw blurRad="38100" dist="38100" dir="2700000" algn="tl">
                  <a:srgbClr val="000000">
                    <a:alpha val="43137"/>
                  </a:srgbClr>
                </a:outerShdw>
              </a:effectLst>
            </a:rPr>
            <a:t> der </a:t>
          </a:r>
          <a:r>
            <a:rPr lang="en-GB" sz="2400" kern="1200" dirty="0" err="1">
              <a:effectLst>
                <a:outerShdw blurRad="38100" dist="38100" dir="2700000" algn="tl">
                  <a:srgbClr val="000000">
                    <a:alpha val="43137"/>
                  </a:srgbClr>
                </a:outerShdw>
              </a:effectLst>
            </a:rPr>
            <a:t>rechtzeitigen</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DeepL</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unsachgemäße</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Verwendung</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oder</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Missgeschicke</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geschmälert</a:t>
          </a:r>
          <a:r>
            <a:rPr lang="en-GB" sz="2400" kern="1200" dirty="0">
              <a:effectLst>
                <a:outerShdw blurRad="38100" dist="38100" dir="2700000" algn="tl">
                  <a:srgbClr val="000000">
                    <a:alpha val="43137"/>
                  </a:srgbClr>
                </a:outerShdw>
              </a:effectLst>
            </a:rPr>
            <a:t> </a:t>
          </a:r>
          <a:r>
            <a:rPr lang="en-GB" sz="2400" kern="1200" dirty="0" err="1">
              <a:effectLst>
                <a:outerShdw blurRad="38100" dist="38100" dir="2700000" algn="tl">
                  <a:srgbClr val="000000">
                    <a:alpha val="43137"/>
                  </a:srgbClr>
                </a:outerShdw>
              </a:effectLst>
            </a:rPr>
            <a:t>wird</a:t>
          </a:r>
          <a:r>
            <a:rPr lang="en-GB" sz="2400" kern="1200" dirty="0">
              <a:effectLst>
                <a:outerShdw blurRad="38100" dist="38100" dir="2700000" algn="tl">
                  <a:srgbClr val="000000">
                    <a:alpha val="43137"/>
                  </a:srgbClr>
                </a:outerShdw>
              </a:effectLst>
            </a:rPr>
            <a:t>.</a:t>
          </a:r>
          <a:endParaRPr lang="en-ZA" sz="2400" kern="1200" dirty="0">
            <a:effectLst>
              <a:outerShdw blurRad="38100" dist="38100" dir="2700000" algn="tl">
                <a:srgbClr val="000000">
                  <a:alpha val="43137"/>
                </a:srgbClr>
              </a:outerShdw>
            </a:effectLst>
          </a:endParaRPr>
        </a:p>
      </dsp:txBody>
      <dsp:txXfrm>
        <a:off x="5834455" y="626"/>
        <a:ext cx="5021759" cy="3013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807C-11B7-484B-8B63-AEB37295ACC9}">
      <dsp:nvSpPr>
        <dsp:cNvPr id="0" name=""/>
        <dsp:cNvSpPr/>
      </dsp:nvSpPr>
      <dsp:spPr>
        <a:xfrm>
          <a:off x="3574" y="4852"/>
          <a:ext cx="3484861" cy="1238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ZA" sz="2400" b="0" kern="1200" dirty="0">
              <a:effectLst>
                <a:outerShdw blurRad="38100" dist="38100" dir="2700000" algn="tl">
                  <a:srgbClr val="000000">
                    <a:alpha val="43137"/>
                  </a:srgbClr>
                </a:outerShdw>
              </a:effectLst>
            </a:rPr>
            <a:t>VERSTEHEN SIE IHR RISIKO</a:t>
          </a:r>
          <a:r>
            <a:rPr lang="en-ZA" sz="2400" b="1" kern="1200" dirty="0">
              <a:effectLst>
                <a:outerShdw blurRad="38100" dist="38100" dir="2700000" algn="tl">
                  <a:srgbClr val="000000">
                    <a:alpha val="43137"/>
                  </a:srgbClr>
                </a:outerShdw>
              </a:effectLst>
              <a:latin typeface="Calibri Light" panose="020F0302020204030204"/>
            </a:rPr>
            <a:t> </a:t>
          </a:r>
          <a:endParaRPr lang="en-ZA" sz="2400" b="1" kern="1200" dirty="0">
            <a:effectLst>
              <a:outerShdw blurRad="38100" dist="38100" dir="2700000" algn="tl">
                <a:srgbClr val="000000">
                  <a:alpha val="43137"/>
                </a:srgbClr>
              </a:outerShdw>
            </a:effectLst>
          </a:endParaRPr>
        </a:p>
      </dsp:txBody>
      <dsp:txXfrm>
        <a:off x="3574" y="4852"/>
        <a:ext cx="3484861" cy="1238400"/>
      </dsp:txXfrm>
    </dsp:sp>
    <dsp:sp modelId="{3841C63F-20A9-405D-8400-50EB0D0AD9C5}">
      <dsp:nvSpPr>
        <dsp:cNvPr id="0" name=""/>
        <dsp:cNvSpPr/>
      </dsp:nvSpPr>
      <dsp:spPr>
        <a:xfrm>
          <a:off x="3574" y="1243252"/>
          <a:ext cx="3484861" cy="329391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Prüfen Sie die wertvollsten Daten und Informationen; fragen Sie, wie sie gespeichert werden, wer Zugriff darauf hat und wie sie durch Technologie und Verfahren geschützt werden.</a:t>
          </a:r>
          <a:endParaRPr lang="en-ZA" sz="2000" kern="1200" dirty="0"/>
        </a:p>
      </dsp:txBody>
      <dsp:txXfrm>
        <a:off x="3574" y="1243252"/>
        <a:ext cx="3484861" cy="3293914"/>
      </dsp:txXfrm>
    </dsp:sp>
    <dsp:sp modelId="{8C45BC25-012D-40FD-8FD9-0AED65D074E5}">
      <dsp:nvSpPr>
        <dsp:cNvPr id="0" name=""/>
        <dsp:cNvSpPr/>
      </dsp:nvSpPr>
      <dsp:spPr>
        <a:xfrm>
          <a:off x="3976316" y="4852"/>
          <a:ext cx="3484861" cy="1238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b="0" kern="1200" dirty="0">
              <a:effectLst>
                <a:outerShdw blurRad="38100" dist="38100" dir="2700000" algn="tl">
                  <a:srgbClr val="000000">
                    <a:alpha val="43137"/>
                  </a:srgbClr>
                </a:outerShdw>
              </a:effectLst>
            </a:rPr>
            <a:t>MINIMIEREN SIE IHR RISIKO</a:t>
          </a:r>
          <a:endParaRPr lang="en-ZA" sz="2400" kern="1200" dirty="0">
            <a:effectLst>
              <a:outerShdw blurRad="38100" dist="38100" dir="2700000" algn="tl">
                <a:srgbClr val="000000">
                  <a:alpha val="43137"/>
                </a:srgbClr>
              </a:outerShdw>
            </a:effectLst>
          </a:endParaRPr>
        </a:p>
      </dsp:txBody>
      <dsp:txXfrm>
        <a:off x="3976316" y="4852"/>
        <a:ext cx="3484861" cy="1238400"/>
      </dsp:txXfrm>
    </dsp:sp>
    <dsp:sp modelId="{5E833DA4-4005-48DE-AA75-73B330E1F2AB}">
      <dsp:nvSpPr>
        <dsp:cNvPr id="0" name=""/>
        <dsp:cNvSpPr/>
      </dsp:nvSpPr>
      <dsp:spPr>
        <a:xfrm>
          <a:off x="3976316" y="1243252"/>
          <a:ext cx="3484861" cy="329391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Ergreifen Sie Maßnahmen, um die Schwachstellen in Ihrem derzeitigen System zu beseitigen.</a:t>
          </a:r>
          <a:endParaRPr lang="en-ZA" sz="2000" kern="1200" dirty="0"/>
        </a:p>
        <a:p>
          <a:pPr marL="228600" lvl="1" indent="-228600" algn="l" defTabSz="889000" rtl="0">
            <a:lnSpc>
              <a:spcPct val="90000"/>
            </a:lnSpc>
            <a:spcBef>
              <a:spcPct val="0"/>
            </a:spcBef>
            <a:spcAft>
              <a:spcPct val="15000"/>
            </a:spcAft>
            <a:buChar char="•"/>
          </a:pPr>
          <a:r>
            <a:rPr lang="en-ZA" sz="2000" kern="1200" dirty="0"/>
            <a:t>Prüfen Sie gegebenenfalls eine Cyber-Versicherung</a:t>
          </a:r>
          <a:r>
            <a:rPr lang="en-ZA" sz="2000" kern="1200" dirty="0">
              <a:latin typeface="Calibri Light" panose="020F0302020204030204"/>
            </a:rPr>
            <a:t>.</a:t>
          </a:r>
          <a:endParaRPr lang="en-ZA" sz="2000" kern="1200" dirty="0"/>
        </a:p>
      </dsp:txBody>
      <dsp:txXfrm>
        <a:off x="3976316" y="1243252"/>
        <a:ext cx="3484861" cy="3293914"/>
      </dsp:txXfrm>
    </dsp:sp>
    <dsp:sp modelId="{082AE49D-BDD0-40E8-BABD-39B645BE44F3}">
      <dsp:nvSpPr>
        <dsp:cNvPr id="0" name=""/>
        <dsp:cNvSpPr/>
      </dsp:nvSpPr>
      <dsp:spPr>
        <a:xfrm>
          <a:off x="7949059" y="4852"/>
          <a:ext cx="3484861" cy="1238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ZA" sz="2400" b="0" kern="1200" dirty="0">
              <a:effectLst>
                <a:outerShdw blurRad="38100" dist="38100" dir="2700000" algn="tl">
                  <a:srgbClr val="000000">
                    <a:alpha val="43137"/>
                  </a:srgbClr>
                </a:outerShdw>
              </a:effectLst>
            </a:rPr>
            <a:t>ERSTELLEN SIE EINEN REAKTIONSPLAN</a:t>
          </a:r>
          <a:r>
            <a:rPr lang="en-ZA" sz="2400" b="1" kern="1200" dirty="0">
              <a:effectLst>
                <a:outerShdw blurRad="38100" dist="38100" dir="2700000" algn="tl">
                  <a:srgbClr val="000000">
                    <a:alpha val="43137"/>
                  </a:srgbClr>
                </a:outerShdw>
              </a:effectLst>
              <a:latin typeface="Calibri Light" panose="020F0302020204030204"/>
            </a:rPr>
            <a:t> </a:t>
          </a:r>
          <a:endParaRPr lang="en-ZA" sz="2400" b="1" kern="1200" dirty="0">
            <a:effectLst>
              <a:outerShdw blurRad="38100" dist="38100" dir="2700000" algn="tl">
                <a:srgbClr val="000000">
                  <a:alpha val="43137"/>
                </a:srgbClr>
              </a:outerShdw>
            </a:effectLst>
          </a:endParaRPr>
        </a:p>
      </dsp:txBody>
      <dsp:txXfrm>
        <a:off x="7949059" y="4852"/>
        <a:ext cx="3484861" cy="1238400"/>
      </dsp:txXfrm>
    </dsp:sp>
    <dsp:sp modelId="{05D8CF74-9B28-4FE3-9E2B-A79F4ADF6B6E}">
      <dsp:nvSpPr>
        <dsp:cNvPr id="0" name=""/>
        <dsp:cNvSpPr/>
      </dsp:nvSpPr>
      <dsp:spPr>
        <a:xfrm>
          <a:off x="7949059" y="1243252"/>
          <a:ext cx="3484861" cy="329391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GB" sz="2000" b="0" kern="1200" dirty="0" err="1">
              <a:effectLst/>
              <a:latin typeface="+mn-lt"/>
            </a:rPr>
            <a:t>Entwickeln</a:t>
          </a:r>
          <a:r>
            <a:rPr lang="en-GB" sz="2000" b="0" kern="1200" dirty="0">
              <a:effectLst/>
              <a:latin typeface="+mn-lt"/>
            </a:rPr>
            <a:t> Sie </a:t>
          </a:r>
          <a:r>
            <a:rPr lang="en-GB" sz="2000" b="0" kern="1200" dirty="0" err="1">
              <a:effectLst/>
              <a:latin typeface="+mn-lt"/>
            </a:rPr>
            <a:t>einen</a:t>
          </a:r>
          <a:r>
            <a:rPr lang="en-GB" sz="2000" b="0" kern="1200" dirty="0">
              <a:effectLst/>
              <a:latin typeface="+mn-lt"/>
            </a:rPr>
            <a:t> </a:t>
          </a:r>
          <a:r>
            <a:rPr lang="en-GB" sz="2000" b="0" kern="1200" dirty="0" err="1">
              <a:effectLst/>
              <a:latin typeface="+mn-lt"/>
            </a:rPr>
            <a:t>Aktionsplan</a:t>
          </a:r>
          <a:r>
            <a:rPr lang="en-GB" sz="2000" b="0" kern="1200" dirty="0">
              <a:effectLst/>
              <a:latin typeface="+mn-lt"/>
            </a:rPr>
            <a:t> für den Fall einer Datenpanne oder eines </a:t>
          </a:r>
          <a:r>
            <a:rPr lang="en-GB" sz="2000" b="0" kern="1200" dirty="0" err="1">
              <a:effectLst/>
              <a:latin typeface="+mn-lt"/>
            </a:rPr>
            <a:t>Zwischenfalls</a:t>
          </a:r>
          <a:r>
            <a:rPr lang="en-GB" sz="2000" b="0" kern="1200" dirty="0">
              <a:effectLst/>
              <a:latin typeface="+mn-lt"/>
            </a:rPr>
            <a:t>.</a:t>
          </a:r>
        </a:p>
        <a:p>
          <a:pPr marL="228600" lvl="1" indent="-228600" algn="l" defTabSz="889000" rtl="0">
            <a:lnSpc>
              <a:spcPct val="90000"/>
            </a:lnSpc>
            <a:spcBef>
              <a:spcPct val="0"/>
            </a:spcBef>
            <a:spcAft>
              <a:spcPct val="15000"/>
            </a:spcAft>
            <a:buChar char="•"/>
          </a:pPr>
          <a:r>
            <a:rPr lang="en-ZA" sz="2000" b="0" kern="1200" dirty="0">
              <a:effectLst/>
              <a:latin typeface="+mn-lt"/>
            </a:rPr>
            <a:t>Er </a:t>
          </a:r>
          <a:r>
            <a:rPr lang="en-ZA" sz="2000" b="0" kern="1200" dirty="0" err="1">
              <a:effectLst/>
              <a:latin typeface="+mn-lt"/>
            </a:rPr>
            <a:t>sollte</a:t>
          </a:r>
          <a:r>
            <a:rPr lang="en-ZA" sz="2000" b="0" kern="1200" dirty="0">
              <a:effectLst/>
              <a:latin typeface="+mn-lt"/>
            </a:rPr>
            <a:t> </a:t>
          </a:r>
          <a:r>
            <a:rPr lang="en-ZA" sz="2000" b="0" kern="1200" dirty="0" err="1">
              <a:effectLst/>
              <a:latin typeface="+mn-lt"/>
            </a:rPr>
            <a:t>Folgendes</a:t>
          </a:r>
          <a:r>
            <a:rPr lang="en-ZA" sz="2000" b="0" kern="1200" dirty="0">
              <a:effectLst/>
              <a:latin typeface="+mn-lt"/>
            </a:rPr>
            <a:t> </a:t>
          </a:r>
          <a:r>
            <a:rPr lang="en-ZA" sz="2000" b="0" kern="1200" dirty="0" err="1">
              <a:effectLst/>
              <a:latin typeface="+mn-lt"/>
            </a:rPr>
            <a:t>enthalten</a:t>
          </a:r>
          <a:r>
            <a:rPr lang="en-ZA" sz="2000" b="0" kern="1200" dirty="0">
              <a:effectLst/>
              <a:latin typeface="+mn-lt"/>
            </a:rPr>
            <a:t>: </a:t>
          </a:r>
          <a:endParaRPr lang="en-GB" sz="2000" b="0" kern="1200" dirty="0">
            <a:effectLst/>
            <a:latin typeface="+mn-lt"/>
          </a:endParaRPr>
        </a:p>
        <a:p>
          <a:pPr marL="457200" lvl="2" indent="-228600" algn="l" defTabSz="889000">
            <a:lnSpc>
              <a:spcPct val="90000"/>
            </a:lnSpc>
            <a:spcBef>
              <a:spcPct val="0"/>
            </a:spcBef>
            <a:spcAft>
              <a:spcPct val="15000"/>
            </a:spcAft>
            <a:buChar char="•"/>
          </a:pPr>
          <a:r>
            <a:rPr lang="en-ZA" sz="2000" b="0" kern="1200" dirty="0" err="1">
              <a:effectLst/>
              <a:latin typeface="+mn-lt"/>
            </a:rPr>
            <a:t>Rechtliche</a:t>
          </a:r>
          <a:r>
            <a:rPr lang="en-ZA" sz="2000" b="0" kern="1200" dirty="0">
              <a:effectLst/>
              <a:latin typeface="+mn-lt"/>
            </a:rPr>
            <a:t> </a:t>
          </a:r>
          <a:r>
            <a:rPr lang="en-ZA" sz="2000" b="0" kern="1200" dirty="0" err="1">
              <a:effectLst/>
              <a:latin typeface="+mn-lt"/>
            </a:rPr>
            <a:t>Reaktion</a:t>
          </a:r>
          <a:endParaRPr lang="en-GB" sz="2000" b="0" kern="1200" dirty="0">
            <a:effectLst/>
            <a:latin typeface="+mn-lt"/>
          </a:endParaRPr>
        </a:p>
        <a:p>
          <a:pPr marL="228600" lvl="1" indent="-228600" algn="l" defTabSz="889000">
            <a:lnSpc>
              <a:spcPct val="90000"/>
            </a:lnSpc>
            <a:spcBef>
              <a:spcPct val="0"/>
            </a:spcBef>
            <a:spcAft>
              <a:spcPct val="15000"/>
            </a:spcAft>
            <a:buFontTx/>
            <a:buChar char="‒"/>
          </a:pPr>
          <a:r>
            <a:rPr lang="en-ZA" sz="2000" b="0" kern="1200" dirty="0">
              <a:effectLst/>
              <a:latin typeface="+mn-lt"/>
            </a:rPr>
            <a:t>Untersuchung und Behebung der Situation</a:t>
          </a:r>
        </a:p>
        <a:p>
          <a:pPr marL="228600" lvl="1" indent="-228600" algn="l" defTabSz="889000">
            <a:lnSpc>
              <a:spcPct val="90000"/>
            </a:lnSpc>
            <a:spcBef>
              <a:spcPct val="0"/>
            </a:spcBef>
            <a:spcAft>
              <a:spcPct val="15000"/>
            </a:spcAft>
            <a:buFontTx/>
            <a:buChar char="‒"/>
          </a:pPr>
          <a:r>
            <a:rPr lang="en-ZA" sz="2000" b="0" kern="1200" dirty="0">
              <a:effectLst/>
              <a:latin typeface="+mn-lt"/>
            </a:rPr>
            <a:t>Information der Kunden</a:t>
          </a:r>
        </a:p>
      </dsp:txBody>
      <dsp:txXfrm>
        <a:off x="7949059" y="1243252"/>
        <a:ext cx="3484861" cy="32939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45C7B-4759-4F58-BF11-72C60A32B74C}" type="datetimeFigureOut">
              <a:rPr lang="en-ZA" smtClean="0"/>
              <a:t>2023/06/12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183E0-EB93-48CE-85B8-15E1C2B0F48A}" type="slidenum">
              <a:rPr lang="en-ZA" smtClean="0"/>
              <a:t>‹Nr.›</a:t>
            </a:fld>
            <a:endParaRPr lang="en-ZA"/>
          </a:p>
        </p:txBody>
      </p:sp>
    </p:spTree>
    <p:extLst>
      <p:ext uri="{BB962C8B-B14F-4D97-AF65-F5344CB8AC3E}">
        <p14:creationId xmlns:p14="http://schemas.microsoft.com/office/powerpoint/2010/main" val="215861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artner.com/itglossary/big-dat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orbes.com/sites/gilpress/2014/09/03/12-big-data-definitions-whatsyours/#21c1558d13ae"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646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platform showcases preset documents and contracts for e-signature, that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Similar to some famous payment systems like PayPal the platform processes on- line payments and transactions. The payments for real estate services and property purchases are powered by smart contracts, then recorded and tracked on their blockchain.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 </a:t>
            </a: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126</a:t>
            </a:fld>
            <a:endParaRPr lang="en-ZA"/>
          </a:p>
        </p:txBody>
      </p:sp>
    </p:spTree>
    <p:extLst>
      <p:ext uri="{BB962C8B-B14F-4D97-AF65-F5344CB8AC3E}">
        <p14:creationId xmlns:p14="http://schemas.microsoft.com/office/powerpoint/2010/main" val="23856218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AR and VR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Augmented reality takes our current reality and adds something to it. It does not move us elsewhere. It simply “augments” our current state of presence, often with clear visors- snapchat filters,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Pokemon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 Google glasses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Virtual reality is able to transpose the user. In other words, bring us someplace else. Through closed visors or goggles, VR blocks out the room and puts our presence elsewhere – we’re talking about those boxy, closed headsets with high resolution displays, lenses and head-tracking sensors. They are designed to visually immerse the wearer in 360-degree videos and computer-generated animation with 3D audio and vibrating or rumbling accessories and controllers to enhance the effect</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7616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AR and VR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Augmented reality takes our current reality and adds something to it. It does not move us elsewhere. It simply “augments” our current state of presence, often with clear visors- snapchat filters,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Pokemon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 Google glasses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Virtual reality is able to transpose the user. In other words, bring us someplace else. Through closed visors or goggles, VR blocks out the room and puts our presence elsewhere – we’re talking about those boxy, closed headsets with high resolution displays, lenses and head-tracking sensors. They are designed to visually immerse the wearer in 360-degree videos and computer-generated animation with 3D audio and vibrating or rumbling accessories and controllers to enhance the effect</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72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129</a:t>
            </a:fld>
            <a:endParaRPr lang="en-ZA"/>
          </a:p>
        </p:txBody>
      </p:sp>
    </p:spTree>
    <p:extLst>
      <p:ext uri="{BB962C8B-B14F-4D97-AF65-F5344CB8AC3E}">
        <p14:creationId xmlns:p14="http://schemas.microsoft.com/office/powerpoint/2010/main" val="39317835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2434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3771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4660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45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9119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32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0871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5475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9618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384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0764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7814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2224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6963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5775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69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9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16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8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96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2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515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2. DATA TECHNOLOGIES Data tools are complex and heterogeneous. A plan of action for how data should be handled and moved, under what system, must therefore be developed. The goal is to make all current and future data, in any form, available for any application in the organization, in order to reduce complexity and enhance ease of access and leverage use.2 2.1 ENTRY LEVEL TOOLS All businesses, no matter what size, can benefit from competent use of CRMS, website and social analytics and web-based VOIP services. Making the most of your CRM 1. Make the CRM software easy to use. Find out what each employee or department really wants and what the CRM needs to do, and customize it to fit those needs. Provide CRM training to all employees.</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2. Integrate as many data sources as possible. Companies should never think of CRM as a standalone system, integrate their CRM with other client-facing or client-informing systems, and especially social media. 3. Keep it up to date. CRM systems are only as good as the data housed in them. Have a consistent process for updating and managing customer data 4. Start analyzing! Defining the kind of conclusions that you want to get, and work backwards from the expected results to the analyses that will provide those results (or prove otherwise). Website and social analytics Google Analytics is a free web analytics service offered by Google that tracks and reports website traffic. It provides in-depth look at your website performance and integrates with all of Google’s marketing products: Google Ads, Search Console, and Data Studio. Even though “web analytics” sounds like a very small area of your digital presence, the implications of Google Analytics are in fact huge.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Analysing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your website is the best way to give you a holistic view of the effectiveness of all the campaigns you are running to promote your product/services online. VOIP Use call tracking analytics to: • Monitor and manage call flow • Provide supervisors with real-time opportunities for immediate correction and guidance • Identify personnel and skills areas that need additional training • Recognize and promote high-performers •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peech</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analytics are gaining favor over transcripts as a performance metric due to both the delay involved in transcribing (versus call recordings) and the fact that many nuances, such as inflection, are not adequately addressed Speech analytics are gaining favor over transcripts as a performance metric due to both the delay involved in transcribing (versus call recordings) and the fact that many nuances, such as inflection, are not adequately addressed.</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0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5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98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55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3. WORKING IN THE CLOUD Whether you are using it to run applications that share photos to millions of mobile users or to support business critical operations, a cloud services platform provides rapid access to flexible and low cost IT resources. With cloud computing, you don’t need to make large upfront investments in hardware and spend a lot of time on the heavy lifting of managing that hardware. Instead, you can provision exactly the right type and size of computing resources you need to power your newest idea or operate your IT department. You can access as many resources as you need, almost instantly, and only pay for what you use. Cloud computing is based on resource pooling: companies serve a large number of customers using multitenancy systems, in which different resources are dynamically allocated and de-allocated according to demand. From the user’s end, it is not possible to know where the resource actually resides. 3.1 Benefits of working in the cloud ▪ Broad range technology frees up resources. Cloud services make it easy and fast to access a broad range technology such as compute, storage, databases, analytics, machine learning, and many other services on an as-needed basis. Helps companies focus IT resources on developing applications and transform customer experiences rather than managing infrastructure and data centers. ▪ Economical: Using the cloud allows you to trade capital expense (data centers, physical servers, etc.) for variable expense; you pay only for the service or the space you use. ▪ Accessible: The cloud allows access across a wide range of platforms and devices making resources more accessible and also more reliable. If the office network goes down, data are backed up to the cloud and still available on a tablet, for example. ▪ Scalable: The cloud’s ability to scale up or down means your company doesn’t have to hoard data or computing capacity for the rare instances where demand spikes. On-demand scalability is sometimes better expressed as elasticity. ▪ Security and risk management Setting up strategies to overcome cyber attacks, power outages or equipment failure, is difficult, and expensive. Having the data stored in cloud infrastructure will allow your organization to recover from disasters faster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36</a:t>
            </a:fld>
            <a:endParaRPr lang="en-ZA"/>
          </a:p>
        </p:txBody>
      </p:sp>
    </p:spTree>
    <p:extLst>
      <p:ext uri="{BB962C8B-B14F-4D97-AF65-F5344CB8AC3E}">
        <p14:creationId xmlns:p14="http://schemas.microsoft.com/office/powerpoint/2010/main" val="2011398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to choose how to store your data? When it comes to storing data, there is no 'one-size-fits-all' solution. Businesses must understand the amount and type of data they have along with the motivation behind storing the information. WHO needs access to which type of information? How often and how fast do we need to access the data? • When setting up processes, identify the organization's most important data and prioritize storage management resources appropriately. email may be a company's top priority, but storing and archiving email data for one particular group, say the executives, may be more critical than other groups • "Save money by only using your fastest storage, like SSD, for data that you actively use, and utilize less expensive platforms, like the cloud, to store your archival or backup data," WHAT type of data do we need to store? • Might we need to combine different data sets in the future?</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MUCH data do we have and by how much will it grow in the future? • Don't store redundant data. Many companies capture and store redundant data. This used to be a less of a problem when disk was expensive, but with capacity being more reasonably priced, the tendency is to store everything. HOW LONG do we need to store the data? • A data retention policy is a necessity for both internal data governance and legal compliance. Some of your data must be retained for many years, while other data may only be needed for days." HOW SECURE does the data need to be? What regulatory requirements need to be adhered to? • Have a disaster recovery plan. Whichever method or methods of backup you use, be sure to test them and be sure you can recover your data.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39</a:t>
            </a:fld>
            <a:endParaRPr lang="en-ZA"/>
          </a:p>
        </p:txBody>
      </p:sp>
    </p:spTree>
    <p:extLst>
      <p:ext uri="{BB962C8B-B14F-4D97-AF65-F5344CB8AC3E}">
        <p14:creationId xmlns:p14="http://schemas.microsoft.com/office/powerpoint/2010/main" val="1805740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Challenges of working in the cloud ▪ Migration. Migrating big data to the cloud presents various hurdles which require a concerted effort from managers and IT leaders. ▪ Less Direct Control over Data. Storing data remotely and using a third-party’s security and compliance protocols can be a big organizational change and may cause some discomfort. Understand and evaluate the provider’s protocols so you know what your roles and obligations are. ▪ Network dependency and latency. The availability of the data is highly reliant on network connection to the internet. The issue of latency (delays) in the cloud environment could come into play given the volume of data that’s being transferred, analyzed, and processed at any given time.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89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WHO ARE THE PRINCIPAL CLOUD PROVIDERS? There are many providers of cloud services for big data but we focus on the big three. Amazon is dominant. In a 2018 report, Synergy Research Group noted that spending on cloud infrastructure services jumped an astounding 51 percent over the prior year's quarter, noting: "AWS worldwide market share has held steady at around 33% for twelve quarters now, even as the market has almost tripled in size." 4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Datamation’s</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overview states: ▪ Amazon Web Services – With a vast tool set that continues to grow exponentially, Amazon’s capabilities are unmatched. Yet its cost structure can be confusing, and its singular focus on public cloud rather than hybrid cloud or private cloud means that interoperating with your data center isn't AWS's top priority.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Microsoft Azure – A close competitor to AWS with an exceptionally capable cloud infrastructure. If you’re an enterprise customer, Azure speaks your language – few companies have the enterprise background (and Windows support) as Microsoft. Azure knows you still run a data center, and the Azure platform works hard to interoperate with data centers; hybrid cloud is a true strength. ▪ Google Cloud – A well-funded underdog in the competition, Google entered the cloud market later and doesn't have the enterprise focus that helps draw corporate customers. But its technical expertise is profound, and its industry-leading tools in deep learning and artificial intelligence, machine learning and data analytics are significant advantages.</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42</a:t>
            </a:fld>
            <a:endParaRPr lang="en-ZA"/>
          </a:p>
        </p:txBody>
      </p:sp>
    </p:spTree>
    <p:extLst>
      <p:ext uri="{BB962C8B-B14F-4D97-AF65-F5344CB8AC3E}">
        <p14:creationId xmlns:p14="http://schemas.microsoft.com/office/powerpoint/2010/main" val="10752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81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63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729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55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927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616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75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DATA INTERPRETATION AND USE Having data is not enough. Analyzing data is not enough. It is vital to translate the insights gained from data into actions that support business growth. As with any good strategy, knowing when and how to apply it, when to change it, and how to measure its success are all critical for organizations to move from being ones that do data, to being truly data-driven. The cycle of using data is ongoing – it doesn’t just stop when the insights are presented but require in-depth discussion.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Analysing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data is a starting point, not an endpoint. In which chart is there a bigger difference? Data use arises from science, but it is also an art. Data is objective, but it can be presented subjectively. Given that data visualization is so important for making sense of large data and for driving decisions, it is important to understand how to go about it.</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4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76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Which way of displaying the data is most effective? You have to think about how you communicate data for your purposes AND how to communicate it clearly so your message is understood. In this example, the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coloured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chart is the easiest to understand. What changed? The original blue chart was “decluttered” – the axis and labels were removed and the blank space reduced. Then salient details were “emphasized” – the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colours</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were added to reflect a continuum of responses and the numbers were added to show relative values.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Conclusion: Any time you use data to convey something, you are essentially telling a story. It might be in a quarterly presentation for your board, in a formal program evaluation report, in an annual report to constituents. Storytelling with data is powerful, and it comes with an ethical imperative. Data can be easily manipulated to tell a story that is not there, or to minimize a story that is. It is important to start with the data and let it tell you the story, instead of crafting your story ahead of time and only selecting the data that supports it. For example, if you present a summary of a program evaluation that only highlights the successes and aspects of your service that people liked, and does not include the components that came up short and revealed areas for improvement, you are not telling the full story</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356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52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89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Why does Privacy matter? 1. Limit on Power. Privacy is a limit on government power, as well as the power of private sector companies. The more someone knows about us, the more power they can have over us. Personal data is used to make very important decisions in our lives. Personal data can be used to affect our reputations; and it can be used to influence our decisions and shape our behavior. It can be used as a tool to exercise control over us. And in the wrong hands, personal data can be used to cause us great harm.3 2 Freedoms. Privacy is key to freedom of thought and expression and helps protect our ability to associate with other people. A key component of freedom of association is the ability to do so with privacy if one chooses. Privacy is a critical component of a democratic society. 3. Rights to a Second Chance Many people are not static; they change and grow throughout their lives. There is a great value in the ability to have a second chance, to be able to move beyond a mistake, to be able to reinvent oneself. Privacy nurtures this ability. It allows people to grow and mature without being shackled with all the foolish things they might have done in the past Data protection is different to data privacy ▪ Privacy is a complicated issue relating to rights and freedoms enshrined under law. Data protection is different to data privacy. Protection is about securing data against unauthorized access.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COLLECTION: SOURCES OF DATA. Data can come from internal or external sources. What are the benefits of each source of data? Internal data sources, where data is created by the company, are typically easier to collect and can be more relevant for the company’s own purposes and insights.1 They’re free of cost to the company. can launch an array of big data initiatives without ever looking beyond their own walls External data is that acquired from outside the company. • Third party data – can be specific to your market or customers, but difficult to attain and/or expensive. • Open data –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government statistics, data related to social impact. Can be of great value but often requires more investment in analysis to p</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Small business owners face obstacles to investing in external data. Barriers include cost, their lack of expertise, or belief in their own market knowledge. Once they were given access to the data, most of the businesses were quick to formalize their approach to marketing planning. In this example the small businesses were able to access the external data for free. How much could they have paid for it to still be worthwhile?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rovide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insights of relevance. • Collectively-generated data. Many more business are participating in meetups and hackathons.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http://www.aunalytics.com/understanding-analytics-part-1-top-internal-sources-of-big-data/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https://www.conference-board.org/blog/post.cfm?post=2526</a:t>
            </a:r>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68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privacy is about authorized access — who has it and who defines it. Data protection is essentially a technical issue, whereas data privacy is a legal one. ▪ Technology alone cannot ensure the privacy of personal data. Most privacy protection protocols are still vulnerable to authorized individuals who might access the data. The burden on these authorized individuals is, above all, about privacy law, not technology.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57</a:t>
            </a:fld>
            <a:endParaRPr lang="en-ZA"/>
          </a:p>
        </p:txBody>
      </p:sp>
    </p:spTree>
    <p:extLst>
      <p:ext uri="{BB962C8B-B14F-4D97-AF65-F5344CB8AC3E}">
        <p14:creationId xmlns:p14="http://schemas.microsoft.com/office/powerpoint/2010/main" val="2755653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887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51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Personal data shall be: • processed lawfully, fairly and in a transparent (‘lawfulness, fairness and transparency’); • collected for specified, explicit and legitimate purposes and not further processed in a manner that is incompatible with those purposes; (‘purpose limitation’); • adequate, relevant and limited to what is necessary in relation to the purposes for which they are processed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minimisation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accurate and, where necessary, kept up to date (‘accuracy’); • kept in a form which permits identification of data subjects for no longer than is necessary for the purposes for which the personal data are processed (‘storage limitation’); • processed in a manner that ensures appropriate security of the personal data, including protection against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or unlawful processing and against accidental loss, destruction or damage, using appropriate technical or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measures (‘integrity and confidentiality’).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5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Personal data shall be: • processed lawfully, fairly and in a transparent (‘lawfulness, fairness and transparency’); • collected for specified, explicit and legitimate purposes and not further processed in a manner that is incompatible with those purposes; (‘purpose limitation’); • adequate, relevant and limited to what is necessary in relation to the purposes for which they are processed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minimisation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accurate and, where necessary, kept up to date (‘accuracy’); • kept in a form which permits identification of data subjects for no longer than is necessary for the purposes for which the personal data are processed (‘storage limitation’); • processed in a manner that ensures appropriate security of the personal data, including protection against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or unlawful processing and against accidental loss, destruction or damage, using appropriate technical or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measures (‘integrity and confidentiality’).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769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power of data is so large and can have such a big effect on our lives that we should imagine data not as Is and </a:t>
            </a:r>
            <a:r>
              <a:rPr lang="en-GB" dirty="0" err="1"/>
              <a:t>Os</a:t>
            </a:r>
            <a:r>
              <a:rPr lang="en-GB" dirty="0"/>
              <a:t> but as a digital soul. The concept of a ‘digital soul’ was described as the electronic representation of yourself. Creating a model for ownership and control of this idea is the big challenge to companies that hold data, as well as individuals and regulators Lessig’s Pathetic dot The pathetic dot theory or the New Chicago School theory was introduced by Lawrence Lessig in a 1998 article and popularized in his 1999 book, Code and Other Laws of Cyberspace. It is a socioeconomic theory of regulation.6 It discusses how lives of individuals (the pathetic dots in questions) are regulated by four forces: the law, social norms, the market, and architecture (technical infrastructure). The theory highlights how computer code is just one of the regulatory modalities that can alter behaviour, and so understanding other mechanisms such as the law, norms and ethics is vital for building technologies that do not result in unwanted behaviour. Data ethics is about going beyond the legislation and understanding how markets, norms and code interact to ensure we are ethical in our use of individual’s data. We must go beyond compliance, to using data in the best possible way for everyone involved. </a:t>
            </a: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63</a:t>
            </a:fld>
            <a:endParaRPr lang="en-ZA"/>
          </a:p>
        </p:txBody>
      </p:sp>
    </p:spTree>
    <p:extLst>
      <p:ext uri="{BB962C8B-B14F-4D97-AF65-F5344CB8AC3E}">
        <p14:creationId xmlns:p14="http://schemas.microsoft.com/office/powerpoint/2010/main" val="1838720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175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breaches are serious, and customers themselves demand ever better attention to data ethics, so we need to take data governance seriously. Companies need an emergency plan, but prevention is better than cure. There is no one-size-fits-all solution.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31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Definition: “… specification of decision rights and an accountability framework to encourage desirable behavior in the valuation, creation, storage, use, archival and deletion of information.” (Logan, 2010). In order words, it comprises a set of rules and guidance to how data or information is handled within an organization. (Quoted in Rising, Kristensen,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Tjerrild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-Hansen, 20148 ) Goals 1. maximize the value of information to the organization by ensuring that information is reliable, secure, and accessible for decision making 2. protect information so that its value to the organization is not diminished through technology or human error, loss of timely access, inappropriate use, or misadventure. Why is it information governance and not data governance? “Simply put, data refers to raw, unorganized facts. Think of data as bundles of bulk entries gathered and stored without context. Once context has been attributed to the data by stringing two or more pieces together in a meaningful way, it becomes information.”</a:t>
            </a: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68</a:t>
            </a:fld>
            <a:endParaRPr lang="en-ZA"/>
          </a:p>
        </p:txBody>
      </p:sp>
    </p:spTree>
    <p:extLst>
      <p:ext uri="{BB962C8B-B14F-4D97-AF65-F5344CB8AC3E}">
        <p14:creationId xmlns:p14="http://schemas.microsoft.com/office/powerpoint/2010/main" val="264377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COLLECTION: TYPES OF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Data</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is presented as a DATA SET. A data set is a grouping of information that's related to each other. • Data sets can be Quantitative or Qualitative. The difference seems stark but there can be lots of ways to have them interact. Qualitative data may be difficult to precisely measure and analyze. The data may be in the form of descriptive words that can be examined for patterns or meaning, sometimes through the use of coding. Coding allows the researcher to categorize qualitative data to identify themes that correspond with the research questions and to perform quantitative analysis. • Data can be Discrete or Continuous. • Data can be: • Nominal: Nominal data is qualitative; there is no inherent scale or value attached to the data. • Ordinal: Data that has a natural order, like a Likert scale where 1 means “hate it!” and 5 means “love it!” Just remember that the difference between ordinals (e.g., between 1 and 2 or between 3 and 4) is not necessarily equal. Often the distance between extreme like and dislike is greater than between feeling neutral or slightly positive or negative. • Interval: Data that has a natural order and the distance between each value is equal, like temperature. • Ratio: Data that has a natural order, equal distance between values and a natural zero point.</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6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 risk assessment helps you understand the areas you need to protect, those where you could be most vulnerable and potential worst-case scenarios. Start by auditing the data and information you hold that is most valuable. Then look at how you store this data, who has access to it and how it’s protected by technology and processes, to understand where you could be most at risk. If you’re not confident carrying out a risk assessment, then you might want to consider hiring an expert to do this for you. An effective response plan should include the following elements: • Your legal response: You need to outline how you’ll handle the legal aspects of the breach, for example informing the Information Commissioner’s Office (ICO) of the issue and defending your business against any claims of negligence. • Handling media queries: Your business could be the focus of media attention following a breach, so be ready to handle all external communications about what happened and how you’re handling it. You are likely to need professional PR expertise to do this effectively. • Finding out what happened: You’ll also need to have IT forensics experts on hand to find out what caused the breach, with a view to rectifying the problem quickly and ensure it doesn’t happen again. • Informing customers: Depending on your customer-base and the scale of the breach, you could have a lot of unpleasant phone calls to make! You’ll need to be ready with a way to handle this communication efficiently.</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70</a:t>
            </a:fld>
            <a:endParaRPr lang="en-ZA"/>
          </a:p>
        </p:txBody>
      </p:sp>
    </p:spTree>
    <p:extLst>
      <p:ext uri="{BB962C8B-B14F-4D97-AF65-F5344CB8AC3E}">
        <p14:creationId xmlns:p14="http://schemas.microsoft.com/office/powerpoint/2010/main" val="472585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63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599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068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773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009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126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30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503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9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62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245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30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124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64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7261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82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5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51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220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89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http://www.gartner.com/itglossary/big-data/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https://www.forbes.com/sites/gilpress/2014/09/03/12-big-data-definitions-whatsyours/#21c1558d13ae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834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803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43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656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Who should be in charge of data? </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work is a more skilled job than ever before.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Big data marks the shift from stocks of fixed structured data to flow of ever growing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unstructured data, and as a result, it also marks the change in labor demand from data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analyst to data scientists (Davenport, Barth &amp; Bean, 2013).3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Davenport and Patil (Davenport &amp; Patil, 2012) describe a data scientist as a hybrid of data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hacker, analyst, communicator, and trusted advisor.4 In other words, the skills are from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traditionally divergent areas now merged in a data focused profile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94</a:t>
            </a:fld>
            <a:endParaRPr lang="en-ZA"/>
          </a:p>
        </p:txBody>
      </p:sp>
    </p:spTree>
    <p:extLst>
      <p:ext uri="{BB962C8B-B14F-4D97-AF65-F5344CB8AC3E}">
        <p14:creationId xmlns:p14="http://schemas.microsoft.com/office/powerpoint/2010/main" val="3564054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95</a:t>
            </a:fld>
            <a:endParaRPr lang="en-ZA"/>
          </a:p>
        </p:txBody>
      </p:sp>
    </p:spTree>
    <p:extLst>
      <p:ext uri="{BB962C8B-B14F-4D97-AF65-F5344CB8AC3E}">
        <p14:creationId xmlns:p14="http://schemas.microsoft.com/office/powerpoint/2010/main" val="2041794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96</a:t>
            </a:fld>
            <a:endParaRPr lang="en-ZA"/>
          </a:p>
        </p:txBody>
      </p:sp>
    </p:spTree>
    <p:extLst>
      <p:ext uri="{BB962C8B-B14F-4D97-AF65-F5344CB8AC3E}">
        <p14:creationId xmlns:p14="http://schemas.microsoft.com/office/powerpoint/2010/main" val="23256508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Who should lead data strategy – IT / BUSINESS TRADE OFFS (source: Rising, Kristensen,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Tjerrild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-Hansen 2014). A survey on big data among Fortune 500 companies was conducted in 2013, which revealed that ownership for big data initiative sometimes resided within the business side and sometimes within the technology side (Bean and Kiron, 2013). Casey, Krishnamurthy &amp;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Abezgauz</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2013 present three different scenarios of working with big data and use a table created by partners of the management consulting firm formerly known as Booz &amp; Company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Firstly, they argue that while IT departments may posses the proper technical skills, they may lack the necessary business knowledge and have a tendency to focus on the perfecting the technological solution rather than providing business value.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Secondly, a business group – for instance finance or marketing - may be responsible for big data ensuring an alignment with the business strategy. However, they may not fully be able to leverage the potential in the technology, and there is the risk of silo thinking or poor architectural solutions. iii. Finally, they suggest that business and IT can collaborate in an matrix organization headed by a competent leader with knowledge within both fields. Although this has the highest potential, it is also the most challenging from an organizational view to facilitate interdisciplinary collaboration in a more complex and expensive structural setup Data lead options for a small business If you’re a small business, your options are even more limited, but you still need to put someone in charge. Option 1) look within the company to find potential candidates possessing some of the skills illustrated in figure X, and let them use their business knowledge to experiment with data using some of the freely available open source tools Option 2) look to an IT person with the data skills, and enhance their business knowledge to work with data in the business. You should also bear in mind that no matter who is put in charge, the toughest part of becoming a data driven organization is the change management: making people understand that they now need to do things differently. In many cases, you have to take the existing people and train them in new methods and new processes and new skills. In some cases, even that won’t work and you’ll need to supplement that group with new people who have grown up in a different environment or have a different way of thinking about the business.</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https://www.semanticscholar.org/paper/ADOPTION-OF-SUPPLY-CHAIN-ANALYTICS-IN-SMEs/b876d51ef281ccfb073ffb85ffa9ac0cfa532c1e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97</a:t>
            </a:fld>
            <a:endParaRPr lang="en-ZA"/>
          </a:p>
        </p:txBody>
      </p:sp>
    </p:spTree>
    <p:extLst>
      <p:ext uri="{BB962C8B-B14F-4D97-AF65-F5344CB8AC3E}">
        <p14:creationId xmlns:p14="http://schemas.microsoft.com/office/powerpoint/2010/main" val="159967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98</a:t>
            </a:fld>
            <a:endParaRPr lang="en-ZA"/>
          </a:p>
        </p:txBody>
      </p:sp>
    </p:spTree>
    <p:extLst>
      <p:ext uri="{BB962C8B-B14F-4D97-AF65-F5344CB8AC3E}">
        <p14:creationId xmlns:p14="http://schemas.microsoft.com/office/powerpoint/2010/main" val="21462354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1" i="0" u="none" strike="noStrike" kern="1200" cap="none" spc="0" normalizeH="0" baseline="0" noProof="0" dirty="0">
                <a:ln>
                  <a:noFill/>
                </a:ln>
                <a:solidFill>
                  <a:prstClr val="black"/>
                </a:solidFill>
                <a:effectLst/>
                <a:uLnTx/>
                <a:uFillTx/>
                <a:latin typeface="Calibri" panose="020F0502020204030204"/>
                <a:ea typeface="+mn-ea"/>
                <a:cs typeface="+mn-cs"/>
              </a:rPr>
              <a:t>ASK THE RIGHT QUESTIONS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Einstein believed the quality of the solution you generate is in direct proportion to your ability to identify the problem you hope to solve. With that in mind, he believed a key to productivity was to invest your time in defining the problem as opposed to jumping right into dreaming up solutions to it.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604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9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946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690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258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679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9900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731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7294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https://www.youtube.com/watch?v=QF5BOzA9FfU</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2298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289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9575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97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68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179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85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0060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START WITH A STORY Amazon (Source: Stanford, “Is Big Data Too Big for SMEs?”) Imagine you run a bricks and mortar bookstore. You’ve always been able to track the books being bought in your store. This is the data that is available to the physical retailers – you have stock levels and know how much of particular books are being bought when and for how much. But you don’t know by who. Unless you carry out time consuming surveys you have little information on the customer. Once retailing moved online, the amount of valuable data on customer buying behavior increased dramatically and created a new era of customer understanding. Amazon transformed the traditional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bricksand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-mortar retailer into and a data-driven ecommerce. Amazon could not only track what customers bought, but also what they showed interest in, how they navigated the webpage, how individuals reacted to promotions and similarities across different segments. Later on, Amazon developed algorithms to predict which books that are most likely for individual customers to buy next. The traditional bookstore couldn’t compete. Interpretation. Data means nothing if it can’t be understood and used. The data collection was important but it was the way that Amazon transformed the data into actionable strategies marked the difference. The utilization of Amazon’s visitor and transactional data yielded revolutionary customer insights, which was transformed into individual targeted marketing.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577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There is no doubt that we are in the midst of an ever-quickening digital revolution and if companies want to succeed, data skills and know how have to be at the heart of that mission. But this doesn’t mean firing all your employees and installing hardcore robotics everywhere. Here we take a look at the cutting-edge technologies for data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AI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Deep Learning: Neural Networks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IoT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SME leaders need to set the example by embracing data, analytics and digital. By doing that, they will enable new ways for their employees to access, collaborate and work which break down silos and drive analytics adoption across their businesses.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the right tools in place–from easy-to-consume dashboards and self-service solutions to advanced Artificial Intelligence–that deliver intelligence at the point where decisions are being made. That ability starts new conversations and inspires actions across teams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929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There is no doubt that we are in the midst of an ever-quickening digital revolution and if companies want to succeed, data skills and know how have to be at the heart of that mission. But this doesn’t mean firing all your employees and installing hardcore robotics everywhere. Here we take a look at the cutting-edge technologies for data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AI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Deep Learning: Neural Networks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IoT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SME leaders need to set the example by embracing data, analytics and digital. By doing that, they will enable new ways for their employees to access, collaborate and work which break down silos and drive analytics adoption across their businesses.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the right tools in place–from easy-to-consume dashboards and self-service solutions to advanced Artificial Intelligence–that deliver intelligence at the point where decisions are being made. That ability starts new conversations and inspires actions across teams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371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simple AI has been used in Business so far: applications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Customer Service / Sales o Answering basic questions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Correct redirecting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Automated marketing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Upselling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Specialised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Issue solving is faster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Reduce time on phone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Autoresponders and contacts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Logistics – warehouse management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Detecting Fraud o Area Code Detection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Out of Habit detection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Falsifying Credentials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Facial Recognition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Security Threat analysis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 User Data Abstraction o Automate meetings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Product Failure Predictions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Website Lead success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Potential Product suggestion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Predicting Area Failures o Machinery repair cycles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Nonoptimal production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Customer Patterns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Mass Monitoring o Production Output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Worker Health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Customer Service Speed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Acquisition Rates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Finance Risks o ROI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Audience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Future Working Capital Analysis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122</a:t>
            </a:fld>
            <a:endParaRPr lang="en-ZA"/>
          </a:p>
        </p:txBody>
      </p:sp>
    </p:spTree>
    <p:extLst>
      <p:ext uri="{BB962C8B-B14F-4D97-AF65-F5344CB8AC3E}">
        <p14:creationId xmlns:p14="http://schemas.microsoft.com/office/powerpoint/2010/main" val="28377098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Regulation o Built in law books </a:t>
            </a:r>
          </a:p>
          <a:p>
            <a:r>
              <a:rPr lang="en-ZA" dirty="0"/>
              <a:t>o Auto law updates </a:t>
            </a:r>
          </a:p>
          <a:p>
            <a:r>
              <a:rPr lang="en-ZA" dirty="0"/>
              <a:t>o Monitoring made easy </a:t>
            </a:r>
          </a:p>
          <a:p>
            <a:r>
              <a:rPr lang="en-ZA" dirty="0"/>
              <a:t>o Audit Compliance </a:t>
            </a:r>
          </a:p>
          <a:p>
            <a:endParaRPr lang="en-ZA" dirty="0"/>
          </a:p>
          <a:p>
            <a:r>
              <a:rPr lang="en-ZA" dirty="0"/>
              <a:t>Future Trends: </a:t>
            </a:r>
          </a:p>
          <a:p>
            <a:r>
              <a:rPr lang="en-ZA" dirty="0"/>
              <a:t>• Energy o Smart Metering </a:t>
            </a:r>
          </a:p>
          <a:p>
            <a:r>
              <a:rPr lang="en-ZA" dirty="0"/>
              <a:t>o Smart Grid </a:t>
            </a:r>
          </a:p>
          <a:p>
            <a:endParaRPr lang="en-ZA" dirty="0"/>
          </a:p>
          <a:p>
            <a:r>
              <a:rPr lang="en-ZA" dirty="0"/>
              <a:t>• Smart Agriculture o Climate conditions </a:t>
            </a:r>
          </a:p>
          <a:p>
            <a:r>
              <a:rPr lang="en-ZA" dirty="0"/>
              <a:t>o Soil health </a:t>
            </a:r>
          </a:p>
          <a:p>
            <a:r>
              <a:rPr lang="en-ZA" dirty="0"/>
              <a:t>o Plant health </a:t>
            </a:r>
          </a:p>
          <a:p>
            <a:r>
              <a:rPr lang="en-ZA" dirty="0"/>
              <a:t>o Animal Welfare </a:t>
            </a:r>
          </a:p>
          <a:p>
            <a:endParaRPr lang="en-ZA" dirty="0"/>
          </a:p>
          <a:p>
            <a:r>
              <a:rPr lang="en-ZA" dirty="0"/>
              <a:t>Benefits of AI for small business </a:t>
            </a:r>
          </a:p>
          <a:p>
            <a:r>
              <a:rPr lang="en-ZA" dirty="0"/>
              <a:t>Can demonstrate expansion areas </a:t>
            </a:r>
          </a:p>
          <a:p>
            <a:r>
              <a:rPr lang="en-ZA" dirty="0"/>
              <a:t>Customer understanding </a:t>
            </a:r>
          </a:p>
          <a:p>
            <a:r>
              <a:rPr lang="en-ZA" dirty="0"/>
              <a:t>Customer Service automation </a:t>
            </a:r>
          </a:p>
          <a:p>
            <a:r>
              <a:rPr lang="en-ZA" dirty="0"/>
              <a:t>Rapid improvement </a:t>
            </a:r>
          </a:p>
          <a:p>
            <a:r>
              <a:rPr lang="en-ZA" dirty="0"/>
              <a:t>Cheap – only needs data </a:t>
            </a:r>
          </a:p>
          <a:p>
            <a:r>
              <a:rPr lang="en-ZA" dirty="0"/>
              <a:t>Data can be sold – addendum (GDPR) </a:t>
            </a:r>
          </a:p>
          <a:p>
            <a:r>
              <a:rPr lang="en-ZA" dirty="0"/>
              <a:t>Ai RESULT DATA CAN BE SOLD </a:t>
            </a:r>
          </a:p>
          <a:p>
            <a:endParaRPr lang="en-ZA" dirty="0"/>
          </a:p>
          <a:p>
            <a:r>
              <a:rPr lang="en-ZA" dirty="0"/>
              <a:t>• Smart Supply Chains o Diagnostics – factory equipment </a:t>
            </a:r>
          </a:p>
          <a:p>
            <a:r>
              <a:rPr lang="en-ZA" dirty="0"/>
              <a:t>o JIT Ordering </a:t>
            </a:r>
          </a:p>
          <a:p>
            <a:r>
              <a:rPr lang="en-ZA" dirty="0"/>
              <a:t>o In-transit visibility </a:t>
            </a:r>
          </a:p>
          <a:p>
            <a:r>
              <a:rPr lang="en-ZA" dirty="0"/>
              <a:t>o Customer data </a:t>
            </a:r>
          </a:p>
          <a:p>
            <a:r>
              <a:rPr lang="en-ZA" dirty="0"/>
              <a:t>o Automating price plans </a:t>
            </a:r>
          </a:p>
          <a:p>
            <a:endParaRPr lang="en-ZA" dirty="0"/>
          </a:p>
          <a:p>
            <a:endParaRPr lang="en-ZA" dirty="0"/>
          </a:p>
          <a:p>
            <a:r>
              <a:rPr lang="en-ZA" dirty="0"/>
              <a:t>• Smart Transport o E-plates </a:t>
            </a:r>
          </a:p>
          <a:p>
            <a:r>
              <a:rPr lang="en-ZA" dirty="0"/>
              <a:t>o Weather monitoring </a:t>
            </a:r>
          </a:p>
          <a:p>
            <a:r>
              <a:rPr lang="en-ZA" dirty="0"/>
              <a:t>o Congestion / smart lights </a:t>
            </a:r>
          </a:p>
          <a:p>
            <a:r>
              <a:rPr lang="en-ZA" dirty="0"/>
              <a:t>o Engine health </a:t>
            </a:r>
          </a:p>
          <a:p>
            <a:r>
              <a:rPr lang="en-ZA" dirty="0"/>
              <a:t>o Driver health </a:t>
            </a:r>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123</a:t>
            </a:fld>
            <a:endParaRPr lang="en-ZA"/>
          </a:p>
        </p:txBody>
      </p:sp>
    </p:spTree>
    <p:extLst>
      <p:ext uri="{BB962C8B-B14F-4D97-AF65-F5344CB8AC3E}">
        <p14:creationId xmlns:p14="http://schemas.microsoft.com/office/powerpoint/2010/main" val="17869093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1" i="0" u="none" strike="noStrike" kern="1200" cap="none" spc="0" normalizeH="0" baseline="0" noProof="0" dirty="0">
                <a:ln>
                  <a:noFill/>
                </a:ln>
                <a:solidFill>
                  <a:prstClr val="black"/>
                </a:solidFill>
                <a:effectLst/>
                <a:uLnTx/>
                <a:uFillTx/>
                <a:latin typeface="Calibri" panose="020F0502020204030204"/>
                <a:ea typeface="+mn-ea"/>
                <a:cs typeface="+mn-cs"/>
              </a:rPr>
              <a:t>Key Benefits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Instantaneous: Blockchains built for speed can process and verify transactions more quickly than the alternative systems. This might seem counterintuitive, because the lemonade example makes it sound like everyone has to copy everything that happens to the chain. But in actuality, these transactions can get processed by computers in milliseconds 8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Transparency: Since everyone in a blockchain network has access to the ledger and the rulebook, nobody involved gets left behind. You can see who owned or paid or gave or did what, at various points in time, whenever you want or need. It’s a totally transparent system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Peer-2-Peer (P2P) Security : Communication occurs directly between peers without a central authority or middle man. Since everyone has a copy of the ledger that they use to validate the newest version, it’s a democratically secured system, too. There’s no single company or agency with extra power. Everyone is in charge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Programmable: The transactions can be programmed. Users can set up algorithms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and rules that automatically trigger transactions between nodes.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124</a:t>
            </a:fld>
            <a:endParaRPr lang="en-ZA"/>
          </a:p>
        </p:txBody>
      </p:sp>
    </p:spTree>
    <p:extLst>
      <p:ext uri="{BB962C8B-B14F-4D97-AF65-F5344CB8AC3E}">
        <p14:creationId xmlns:p14="http://schemas.microsoft.com/office/powerpoint/2010/main" val="32332711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platform showcases preset documents and contracts for e-signature, that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Similar to some famous payment systems like PayPal the platform processes on- line payments and transactions. The payments for real estate services and property purchases are powered by smart contracts, then recorded and tracked on their blockchain.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 </a:t>
            </a: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125</a:t>
            </a:fld>
            <a:endParaRPr lang="en-ZA"/>
          </a:p>
        </p:txBody>
      </p:sp>
    </p:spTree>
    <p:extLst>
      <p:ext uri="{BB962C8B-B14F-4D97-AF65-F5344CB8AC3E}">
        <p14:creationId xmlns:p14="http://schemas.microsoft.com/office/powerpoint/2010/main" val="388695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1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37317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59199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14459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9892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3157718"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2711688" y="3793520"/>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2777370"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2189283" y="2165202"/>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4920452"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4984607" y="3859203"/>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4396520" y="4286903"/>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AABC99"/>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5354262"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7113942" y="3793520"/>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7181152"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6593065" y="2165202"/>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7549280" y="3840873"/>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9310487"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9377697" y="3859203"/>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8789609" y="4286903"/>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4556690"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8957417"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6760031" y="4378291"/>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1698837" y="4349867"/>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6126529" y="4315970"/>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3916280" y="2393466"/>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8242371" y="2359569"/>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5" name="Freeform 34">
            <a:extLst>
              <a:ext uri="{FF2B5EF4-FFF2-40B4-BE49-F238E27FC236}">
                <a16:creationId xmlns:a16="http://schemas.microsoft.com/office/drawing/2014/main" id="{CE42815F-D3BC-ED41-BFE5-988CDFA369C9}"/>
              </a:ext>
            </a:extLst>
          </p:cNvPr>
          <p:cNvSpPr/>
          <p:nvPr userDrawn="1"/>
        </p:nvSpPr>
        <p:spPr>
          <a:xfrm>
            <a:off x="0" y="3854733"/>
            <a:ext cx="2598525" cy="233707"/>
          </a:xfrm>
          <a:custGeom>
            <a:avLst/>
            <a:gdLst>
              <a:gd name="connsiteX0" fmla="*/ 0 w 2598525"/>
              <a:gd name="connsiteY0" fmla="*/ 0 h 233707"/>
              <a:gd name="connsiteX1" fmla="*/ 939659 w 2598525"/>
              <a:gd name="connsiteY1" fmla="*/ 0 h 233707"/>
              <a:gd name="connsiteX2" fmla="*/ 1357163 w 2598525"/>
              <a:gd name="connsiteY2" fmla="*/ 0 h 233707"/>
              <a:gd name="connsiteX3" fmla="*/ 2596999 w 2598525"/>
              <a:gd name="connsiteY3" fmla="*/ 0 h 233707"/>
              <a:gd name="connsiteX4" fmla="*/ 2564951 w 2598525"/>
              <a:gd name="connsiteY4" fmla="*/ 115336 h 233707"/>
              <a:gd name="connsiteX5" fmla="*/ 2598525 w 2598525"/>
              <a:gd name="connsiteY5" fmla="*/ 233707 h 233707"/>
              <a:gd name="connsiteX6" fmla="*/ 1359557 w 2598525"/>
              <a:gd name="connsiteY6" fmla="*/ 233707 h 233707"/>
              <a:gd name="connsiteX7" fmla="*/ 938133 w 2598525"/>
              <a:gd name="connsiteY7" fmla="*/ 233707 h 233707"/>
              <a:gd name="connsiteX8" fmla="*/ 0 w 2598525"/>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525" h="233707">
                <a:moveTo>
                  <a:pt x="0" y="0"/>
                </a:moveTo>
                <a:lnTo>
                  <a:pt x="939659" y="0"/>
                </a:lnTo>
                <a:lnTo>
                  <a:pt x="1357163" y="0"/>
                </a:lnTo>
                <a:lnTo>
                  <a:pt x="2596999" y="0"/>
                </a:lnTo>
                <a:cubicBezTo>
                  <a:pt x="2575634" y="34904"/>
                  <a:pt x="2564951" y="74361"/>
                  <a:pt x="2564951" y="115336"/>
                </a:cubicBezTo>
                <a:cubicBezTo>
                  <a:pt x="2564951" y="160863"/>
                  <a:pt x="2578686" y="198803"/>
                  <a:pt x="2598525" y="233707"/>
                </a:cubicBezTo>
                <a:lnTo>
                  <a:pt x="1359557" y="233707"/>
                </a:lnTo>
                <a:lnTo>
                  <a:pt x="938133" y="233707"/>
                </a:lnTo>
                <a:lnTo>
                  <a:pt x="0" y="233707"/>
                </a:lnTo>
                <a:close/>
              </a:path>
            </a:pathLst>
          </a:custGeom>
          <a:solidFill>
            <a:srgbClr val="DAE0D2"/>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Text Box 5">
            <a:extLst>
              <a:ext uri="{FF2B5EF4-FFF2-40B4-BE49-F238E27FC236}">
                <a16:creationId xmlns:a16="http://schemas.microsoft.com/office/drawing/2014/main" id="{454F376A-9EA5-784D-A2D9-064CBC5701D6}"/>
              </a:ext>
            </a:extLst>
          </p:cNvPr>
          <p:cNvSpPr txBox="1"/>
          <p:nvPr userDrawn="1"/>
        </p:nvSpPr>
        <p:spPr>
          <a:xfrm rot="5400000">
            <a:off x="8660155" y="3120594"/>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dirty="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dirty="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dirty="0">
              <a:solidFill>
                <a:srgbClr val="0B582E"/>
              </a:solidFill>
              <a:effectLst/>
              <a:latin typeface="+mj-lt"/>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id="{ACC630CD-41A9-B345-9727-D1AC3080B4EA}"/>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Tree>
    <p:extLst>
      <p:ext uri="{BB962C8B-B14F-4D97-AF65-F5344CB8AC3E}">
        <p14:creationId xmlns:p14="http://schemas.microsoft.com/office/powerpoint/2010/main" val="2407534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79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05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1878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922721" y="92882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58018" y="92882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29559" y="184422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64856" y="184422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29559" y="269109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64856" y="269109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34740" y="358039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0037" y="358039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47274" y="443682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82571" y="443682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753180" y="432821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53180" y="348569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753180" y="26326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53180" y="175079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de-DE"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6E784DB8-78D5-91FB-8122-F84583AC3A92}"/>
              </a:ext>
            </a:extLst>
          </p:cNvPr>
          <p:cNvCxnSpPr>
            <a:cxnSpLocks/>
          </p:cNvCxnSpPr>
          <p:nvPr userDrawn="1"/>
        </p:nvCxnSpPr>
        <p:spPr>
          <a:xfrm flipH="1">
            <a:off x="5753180" y="525646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 Placeholder 25">
            <a:extLst>
              <a:ext uri="{FF2B5EF4-FFF2-40B4-BE49-F238E27FC236}">
                <a16:creationId xmlns:a16="http://schemas.microsoft.com/office/drawing/2014/main" id="{F6B4FF27-48CD-D36A-40E1-CB84EC992544}"/>
              </a:ext>
            </a:extLst>
          </p:cNvPr>
          <p:cNvSpPr>
            <a:spLocks noGrp="1"/>
          </p:cNvSpPr>
          <p:nvPr>
            <p:ph type="body" sz="quarter" idx="37" hasCustomPrompt="1"/>
          </p:nvPr>
        </p:nvSpPr>
        <p:spPr>
          <a:xfrm>
            <a:off x="5963584" y="533854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25" name="Text Placeholder 25">
            <a:extLst>
              <a:ext uri="{FF2B5EF4-FFF2-40B4-BE49-F238E27FC236}">
                <a16:creationId xmlns:a16="http://schemas.microsoft.com/office/drawing/2014/main" id="{559625EC-11F3-C1A4-693B-4BEFF2BDB251}"/>
              </a:ext>
            </a:extLst>
          </p:cNvPr>
          <p:cNvSpPr>
            <a:spLocks noGrp="1"/>
          </p:cNvSpPr>
          <p:nvPr>
            <p:ph type="body" sz="quarter" idx="38" hasCustomPrompt="1"/>
          </p:nvPr>
        </p:nvSpPr>
        <p:spPr>
          <a:xfrm>
            <a:off x="6798881" y="533854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65634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87467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854186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3995303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9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9479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31483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711240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095879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26589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458173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4092399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2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5126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274712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155435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6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51243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2555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3873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7"/>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4185289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9"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6"/>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13674483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0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80.xml"/><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microsoft.com/office/2018/10/relationships/comments" Target="../comments/modernComment_1270_E3955D99.xml"/><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forbes.com/sites/gilpress/2014/09/03/12-big-data-definitions-whats-yours/#79b0a05813ae" TargetMode="Externa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bcg.com/capabilities/big-data-advanced-analytics/transforming-business-models.aspx" TargetMode="External"/><Relationship Id="rId2" Type="http://schemas.openxmlformats.org/officeDocument/2006/relationships/notesSlide" Target="../notesSlides/notesSlide92.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youtube.com/watch?v=Pdycz6jJ0Vk" TargetMode="External"/></Relationships>
</file>

<file path=ppt/slides/_rels/slide1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ori.hhs.gov/education/products/n_illinois_u/datamanagement/dctopic.html"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microsoft.com/office/2018/10/relationships/comments" Target="../comments/modernComment_1280_2A7C6F59.xml"/><Relationship Id="rId2" Type="http://schemas.openxmlformats.org/officeDocument/2006/relationships/notesSlide" Target="../notesSlides/notesSlide98.xml"/><Relationship Id="rId1" Type="http://schemas.openxmlformats.org/officeDocument/2006/relationships/slideLayout" Target="../slideLayouts/slideLayout15.xml"/><Relationship Id="rId4" Type="http://schemas.openxmlformats.org/officeDocument/2006/relationships/hyperlink" Target="https://www.fundera.com/blog/blockchain-explained"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1.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2.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6.png"/><Relationship Id="rId7" Type="http://schemas.openxmlformats.org/officeDocument/2006/relationships/diagramColors" Target="../diagrams/colors15.xml"/><Relationship Id="rId2" Type="http://schemas.openxmlformats.org/officeDocument/2006/relationships/notesSlide" Target="../notesSlides/notesSlide105.xml"/><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3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6.png"/><Relationship Id="rId7" Type="http://schemas.openxmlformats.org/officeDocument/2006/relationships/diagramColors" Target="../diagrams/colors16.xml"/><Relationship Id="rId2" Type="http://schemas.openxmlformats.org/officeDocument/2006/relationships/notesSlide" Target="../notesSlides/notesSlide106.xml"/><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8.xml"/><Relationship Id="rId1" Type="http://schemas.openxmlformats.org/officeDocument/2006/relationships/video" Target="https://www.youtube.com/embed/QphJEO9ZX6s?feature=oembed" TargetMode="External"/><Relationship Id="rId6" Type="http://schemas.openxmlformats.org/officeDocument/2006/relationships/hyperlink" Target="https://www.youtube.com/watch?v=QphJEO9ZX6s&amp;feature=emb_logo" TargetMode="External"/><Relationship Id="rId5" Type="http://schemas.openxmlformats.org/officeDocument/2006/relationships/image" Target="../media/image62.jpeg"/><Relationship Id="rId4" Type="http://schemas.openxmlformats.org/officeDocument/2006/relationships/image" Target="../media/image16.png"/></Relationships>
</file>

<file path=ppt/slides/_rels/slide1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3" Type="http://schemas.openxmlformats.org/officeDocument/2006/relationships/hyperlink" Target="https://www.forbes.com/sites/gilpress/2014/09/03/12-big-data-definitions-whats-yours/#79b0a05813ae" TargetMode="External"/><Relationship Id="rId2" Type="http://schemas.openxmlformats.org/officeDocument/2006/relationships/notesSlide" Target="../notesSlides/notesSlide112.xml"/><Relationship Id="rId1" Type="http://schemas.openxmlformats.org/officeDocument/2006/relationships/slideLayout" Target="../slideLayouts/slideLayout8.xml"/><Relationship Id="rId6" Type="http://schemas.openxmlformats.org/officeDocument/2006/relationships/hyperlink" Target="https://securitytrails.com/blog/top-10-common-network-security-threats-explained" TargetMode="External"/><Relationship Id="rId5" Type="http://schemas.openxmlformats.org/officeDocument/2006/relationships/hyperlink" Target="https://www.europeanfiles.eu/industry/education-as-a-tool-against-cybercrime" TargetMode="External"/><Relationship Id="rId4" Type="http://schemas.openxmlformats.org/officeDocument/2006/relationships/hyperlink" Target="https://ori.hhs.gov/education/products/n_illinois_u/datamanagement/dctopic.html"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113.xml"/><Relationship Id="rId1" Type="http://schemas.openxmlformats.org/officeDocument/2006/relationships/slideLayout" Target="../slideLayouts/slideLayout8.xml"/><Relationship Id="rId6" Type="http://schemas.openxmlformats.org/officeDocument/2006/relationships/hyperlink" Target="https://web.stanford.edu/class/msande238/projects/2014/GainIT.pdf" TargetMode="External"/><Relationship Id="rId5" Type="http://schemas.openxmlformats.org/officeDocument/2006/relationships/hyperlink" Target="https://theodi.org/article/data-ethics-canvas/" TargetMode="External"/><Relationship Id="rId4" Type="http://schemas.openxmlformats.org/officeDocument/2006/relationships/hyperlink" Target="https://www.bpe.co.uk/services/need/data-protection-the-gdpr/brilliantly-simple-guide-to-the-gdpr/explaining-what-is-meant-by-conse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hyperlink" Target="https://www.researchgate.net/publication/269500452_The_Information_Artifact_in_IT_Governance_Toward_a_Theory_of_Information_Governance" TargetMode="External"/><Relationship Id="rId2" Type="http://schemas.openxmlformats.org/officeDocument/2006/relationships/notesSlide" Target="../notesSlides/notesSlide114.xml"/><Relationship Id="rId1" Type="http://schemas.openxmlformats.org/officeDocument/2006/relationships/slideLayout" Target="../slideLayouts/slideLayout8.xml"/><Relationship Id="rId6" Type="http://schemas.openxmlformats.org/officeDocument/2006/relationships/hyperlink" Target="https://cyberleninka.org/article/n/696646.pdf" TargetMode="External"/><Relationship Id="rId5" Type="http://schemas.openxmlformats.org/officeDocument/2006/relationships/hyperlink" Target="https://www.dataprotection.ie/en/organisations/know-your-obligations/data-protection-impact-assessments" TargetMode="External"/><Relationship Id="rId4" Type="http://schemas.openxmlformats.org/officeDocument/2006/relationships/hyperlink" Target="https://www.theguardian.com/books/2019/oct/04/shoshana-zuboff-surveillance-capitalism-assault-human-automomy-digital-privacy"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youtube.com/watch?v=2GrXTLe9ztA" TargetMode="External"/><Relationship Id="rId2" Type="http://schemas.openxmlformats.org/officeDocument/2006/relationships/notesSlide" Target="../notesSlides/notesSlide115.xml"/><Relationship Id="rId1" Type="http://schemas.openxmlformats.org/officeDocument/2006/relationships/slideLayout" Target="../slideLayouts/slideLayout8.xml"/><Relationship Id="rId5" Type="http://schemas.openxmlformats.org/officeDocument/2006/relationships/hyperlink" Target="https://www.youtube.com/watch?v=Pdycz6jJ0Vk" TargetMode="External"/><Relationship Id="rId4" Type="http://schemas.openxmlformats.org/officeDocument/2006/relationships/hyperlink" Target="https://www.informationweek.com/software/enterprise-applications/bigdata-6-real-life-business-cases/d/d-id/1320590?image_number=2&amp;piddl_msgorder=asc"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www.fundera.com/blog/blockchain-explained" TargetMode="External"/><Relationship Id="rId2" Type="http://schemas.openxmlformats.org/officeDocument/2006/relationships/notesSlide" Target="../notesSlides/notesSlide116.xml"/><Relationship Id="rId1" Type="http://schemas.openxmlformats.org/officeDocument/2006/relationships/slideLayout" Target="../slideLayouts/slideLayout8.xml"/><Relationship Id="rId5" Type="http://schemas.openxmlformats.org/officeDocument/2006/relationships/hyperlink" Target="https://www.youtube.com/watch?v=QphJEO9ZX6s&amp;feature=emb_logo" TargetMode="External"/><Relationship Id="rId4" Type="http://schemas.openxmlformats.org/officeDocument/2006/relationships/hyperlink" Target="https://www.vts.com/"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www.youtube.com/watch?v=hZLBcHYrIU4" TargetMode="External"/><Relationship Id="rId2" Type="http://schemas.openxmlformats.org/officeDocument/2006/relationships/notesSlide" Target="../notesSlides/notesSlide117.xml"/><Relationship Id="rId1" Type="http://schemas.openxmlformats.org/officeDocument/2006/relationships/slideLayout" Target="../slideLayouts/slideLayout8.xml"/><Relationship Id="rId4" Type="http://schemas.openxmlformats.org/officeDocument/2006/relationships/hyperlink" Target="https://www.ted.com/talks/vidas_raudonis_why_we_should_not_be_afraid_of_industrial_revolution" TargetMode="Externa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nesta.org.uk/report/skills-of-the-datavores-talent-and-the-data-revolu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222_785F49FC.xml"/><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224_A2F05CEB.xml"/><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png"/><Relationship Id="rId9" Type="http://schemas.microsoft.com/office/2007/relationships/diagramDrawing" Target="../diagrams/drawing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www.thelearningnuggets.com/getfile.php/5023494.1192.wlwmmijlk7titl/Google+Workspace+Page+-+Future+of+Work+Here+Today+.mp4" TargetMode="External"/><Relationship Id="rId7" Type="http://schemas.openxmlformats.org/officeDocument/2006/relationships/hyperlink" Target="https://www.thelearningnuggets.com/getfile.php/5023495.1192.jmjl77a7auzkip/Google+Workspace+Competitive+Cost+Saings+.mp4" TargetMode="External"/><Relationship Id="rId2" Type="http://schemas.microsoft.com/office/2018/10/relationships/comments" Target="../comments/modernComment_122B_EE1A046B.xml"/><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hyperlink" Target="https://www.thelearningnuggets.com/getfile.php/5023496.1192.tk7qquitskjmiq/Google+Workspace+Customer+Stories.mp4" TargetMode="Externa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3" Type="http://schemas.openxmlformats.org/officeDocument/2006/relationships/hyperlink" Target="Source:%20Own%20elaboration"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youtube.com/watch?v=hZLBcHYrIU4"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hyperlink" Target="https://www.europeanfiles.eu/industry/education-as-a-tool-against-cybercrime"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securitytrails.com/blog/top-10-common-network-security-threats-explained"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56.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1.sv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0.png"/><Relationship Id="rId9" Type="http://schemas.microsoft.com/office/2007/relationships/diagramDrawing" Target="../diagrams/drawing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www.bpe.co.uk/services/need/data-protection-the-gdpr/brilliantly-simple-guide-to-the-gdpr/explaining-what-is-meant-by-consent/"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theodi.org/article/data-ethics-canvas/" TargetMode="Externa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hyperlink" Target="https://web.stanford.edu/class/msande238/projects/2014/GainIT.pdf" TargetMode="External"/><Relationship Id="rId4" Type="http://schemas.openxmlformats.org/officeDocument/2006/relationships/image" Target="../media/image10.png"/><Relationship Id="rId9" Type="http://schemas.microsoft.com/office/2007/relationships/diagramDrawing" Target="../diagrams/drawing8.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hyperlink" Target="https://www.researchgate.net/publication/269500452_The_Information_Artifact_in_IT_Governance_Toward_a_Theory_of_Information_Governance"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hyperlink" Target="https://www.theguardian.com/books/2019/oct/04/shoshana-zuboff-surveillance-capitalism-assault-human-automomy-digital-privacy"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6.png"/><Relationship Id="rId7" Type="http://schemas.openxmlformats.org/officeDocument/2006/relationships/diagramColors" Target="../diagrams/colors10.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hyperlink" Target="https://www.dataprotection.ie/en/organisations/know-your-obligations/data-protection-impact-assessments"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hyperlink" Target="https://cyberleninka.org/article/n/696646.pdf"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microsoft.com/office/2018/10/relationships/comments" Target="../comments/modernComment_125A_A9CDDF6D.xml"/><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image" Target="../media/image47.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6209300" y="1781932"/>
            <a:ext cx="5278651" cy="697353"/>
          </a:xfrm>
        </p:spPr>
        <p:txBody>
          <a:bodyPr/>
          <a:lstStyle/>
          <a:p>
            <a:r>
              <a:rPr lang="en-IE" b="0" dirty="0" err="1"/>
              <a:t>Digitale</a:t>
            </a:r>
            <a:r>
              <a:rPr lang="en-IE" b="0" dirty="0"/>
              <a:t> &amp; Online-</a:t>
            </a:r>
            <a:r>
              <a:rPr lang="en-IE" b="0" dirty="0" err="1"/>
              <a:t>Sicherheit</a:t>
            </a:r>
            <a:endParaRPr lang="en-IE" b="0" dirty="0"/>
          </a:p>
        </p:txBody>
      </p:sp>
      <p:sp>
        <p:nvSpPr>
          <p:cNvPr id="2" name="Text Placeholder 1">
            <a:extLst>
              <a:ext uri="{FF2B5EF4-FFF2-40B4-BE49-F238E27FC236}">
                <a16:creationId xmlns:a16="http://schemas.microsoft.com/office/drawing/2014/main" id="{34F3A7B6-F37C-9AB5-FD36-8D288888F0BB}"/>
              </a:ext>
            </a:extLst>
          </p:cNvPr>
          <p:cNvSpPr>
            <a:spLocks noGrp="1"/>
          </p:cNvSpPr>
          <p:nvPr>
            <p:ph type="body" sz="quarter" idx="27"/>
          </p:nvPr>
        </p:nvSpPr>
        <p:spPr/>
        <p:txBody>
          <a:bodyPr/>
          <a:lstStyle/>
          <a:p>
            <a:r>
              <a:rPr lang="en-US" dirty="0" err="1"/>
              <a:t>www.</a:t>
            </a:r>
            <a:r>
              <a:rPr lang="en-US" sz="3600" b="1" dirty="0" err="1"/>
              <a:t>leaderseeds</a:t>
            </a:r>
            <a:r>
              <a:rPr lang="en-US" dirty="0" err="1"/>
              <a:t>.eu</a:t>
            </a:r>
            <a:endParaRPr lang="en-US" dirty="0"/>
          </a:p>
        </p:txBody>
      </p:sp>
      <p:sp>
        <p:nvSpPr>
          <p:cNvPr id="8" name="Text Placeholder 6">
            <a:extLst>
              <a:ext uri="{FF2B5EF4-FFF2-40B4-BE49-F238E27FC236}">
                <a16:creationId xmlns:a16="http://schemas.microsoft.com/office/drawing/2014/main" id="{2DF9FCBF-6297-4CA3-FCBF-E205AE639979}"/>
              </a:ext>
            </a:extLst>
          </p:cNvPr>
          <p:cNvSpPr txBox="1">
            <a:spLocks/>
          </p:cNvSpPr>
          <p:nvPr/>
        </p:nvSpPr>
        <p:spPr>
          <a:xfrm>
            <a:off x="6209299" y="3429000"/>
            <a:ext cx="5278651"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baseline="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0" dirty="0"/>
              <a:t>Modul 4</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US" dirty="0">
                <a:ea typeface="+mn-lt"/>
                <a:cs typeface="+mn-lt"/>
              </a:rPr>
              <a:t>Die Macht der Daten, </a:t>
            </a:r>
            <a:r>
              <a:rPr lang="en-US" dirty="0" err="1">
                <a:ea typeface="+mn-lt"/>
                <a:cs typeface="+mn-lt"/>
              </a:rPr>
              <a:t>warum</a:t>
            </a:r>
            <a:r>
              <a:rPr lang="en-US" dirty="0">
                <a:ea typeface="+mn-lt"/>
                <a:cs typeface="+mn-lt"/>
              </a:rPr>
              <a:t> </a:t>
            </a:r>
            <a:r>
              <a:rPr lang="en-US" dirty="0" err="1">
                <a:ea typeface="+mn-lt"/>
                <a:cs typeface="+mn-lt"/>
              </a:rPr>
              <a:t>Datenkompetenzen</a:t>
            </a:r>
            <a:r>
              <a:rPr lang="en-US" dirty="0">
                <a:ea typeface="+mn-lt"/>
                <a:cs typeface="+mn-lt"/>
              </a:rPr>
              <a:t> </a:t>
            </a:r>
            <a:r>
              <a:rPr lang="en-US" dirty="0" err="1">
                <a:ea typeface="+mn-lt"/>
                <a:cs typeface="+mn-lt"/>
              </a:rPr>
              <a:t>wichtig</a:t>
            </a:r>
            <a:r>
              <a:rPr lang="en-US" dirty="0">
                <a:ea typeface="+mn-lt"/>
                <a:cs typeface="+mn-lt"/>
              </a:rPr>
              <a:t> </a:t>
            </a:r>
            <a:r>
              <a:rPr lang="en-US" dirty="0" err="1">
                <a:ea typeface="+mn-lt"/>
                <a:cs typeface="+mn-lt"/>
              </a:rPr>
              <a:t>sind</a:t>
            </a:r>
            <a:endParaRPr lang="en-US" dirty="0" err="1"/>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a:buClr>
                <a:schemeClr val="accent2"/>
              </a:buClr>
              <a:buBlip>
                <a:blip r:embed="rId3"/>
              </a:buBlip>
            </a:pPr>
            <a:r>
              <a:rPr lang="en-GB" dirty="0">
                <a:ea typeface="+mn-lt"/>
                <a:cs typeface="+mn-lt"/>
              </a:rPr>
              <a:t>Eine </a:t>
            </a:r>
            <a:r>
              <a:rPr lang="en-GB" dirty="0" err="1">
                <a:ea typeface="+mn-lt"/>
                <a:cs typeface="+mn-lt"/>
              </a:rPr>
              <a:t>führende</a:t>
            </a:r>
            <a:r>
              <a:rPr lang="en-GB" dirty="0">
                <a:ea typeface="+mn-lt"/>
                <a:cs typeface="+mn-lt"/>
              </a:rPr>
              <a:t> </a:t>
            </a:r>
            <a:r>
              <a:rPr lang="en-GB" dirty="0" err="1">
                <a:ea typeface="+mn-lt"/>
                <a:cs typeface="+mn-lt"/>
              </a:rPr>
              <a:t>Windelmarke</a:t>
            </a:r>
            <a:r>
              <a:rPr lang="en-GB" dirty="0">
                <a:ea typeface="+mn-lt"/>
                <a:cs typeface="+mn-lt"/>
              </a:rPr>
              <a:t> </a:t>
            </a:r>
            <a:r>
              <a:rPr lang="en-GB" dirty="0" err="1">
                <a:ea typeface="+mn-lt"/>
                <a:cs typeface="+mn-lt"/>
              </a:rPr>
              <a:t>fragte</a:t>
            </a:r>
            <a:r>
              <a:rPr lang="en-GB" dirty="0">
                <a:ea typeface="+mn-lt"/>
                <a:cs typeface="+mn-lt"/>
              </a:rPr>
              <a:t>: "Was </a:t>
            </a:r>
            <a:r>
              <a:rPr lang="en-GB" dirty="0" err="1">
                <a:ea typeface="+mn-lt"/>
                <a:cs typeface="+mn-lt"/>
              </a:rPr>
              <a:t>ist</a:t>
            </a:r>
            <a:r>
              <a:rPr lang="en-GB" dirty="0">
                <a:ea typeface="+mn-lt"/>
                <a:cs typeface="+mn-lt"/>
              </a:rPr>
              <a:t> das </a:t>
            </a:r>
            <a:r>
              <a:rPr lang="en-GB" dirty="0" err="1">
                <a:ea typeface="+mn-lt"/>
                <a:cs typeface="+mn-lt"/>
              </a:rPr>
              <a:t>wichtigste</a:t>
            </a:r>
            <a:r>
              <a:rPr lang="en-GB" dirty="0">
                <a:ea typeface="+mn-lt"/>
                <a:cs typeface="+mn-lt"/>
              </a:rPr>
              <a:t> </a:t>
            </a:r>
            <a:r>
              <a:rPr lang="en-GB" dirty="0" err="1">
                <a:ea typeface="+mn-lt"/>
                <a:cs typeface="+mn-lt"/>
              </a:rPr>
              <a:t>Merkmal</a:t>
            </a:r>
            <a:r>
              <a:rPr lang="en-GB" dirty="0">
                <a:ea typeface="+mn-lt"/>
                <a:cs typeface="+mn-lt"/>
              </a:rPr>
              <a:t> </a:t>
            </a:r>
            <a:r>
              <a:rPr lang="en-GB" dirty="0" err="1">
                <a:ea typeface="+mn-lt"/>
                <a:cs typeface="+mn-lt"/>
              </a:rPr>
              <a:t>einer</a:t>
            </a:r>
            <a:r>
              <a:rPr lang="en-GB" dirty="0">
                <a:ea typeface="+mn-lt"/>
                <a:cs typeface="+mn-lt"/>
              </a:rPr>
              <a:t> Windel? </a:t>
            </a:r>
            <a:endParaRPr lang="en-US">
              <a:ea typeface="+mn-lt"/>
              <a:cs typeface="+mn-lt"/>
            </a:endParaRPr>
          </a:p>
          <a:p>
            <a:pPr>
              <a:buClr>
                <a:schemeClr val="accent2"/>
              </a:buClr>
              <a:buChar char="•"/>
            </a:pPr>
            <a:endParaRPr lang="en-GB"/>
          </a:p>
          <a:p>
            <a:pPr>
              <a:buClr>
                <a:schemeClr val="accent2"/>
              </a:buClr>
              <a:buFont typeface="Arial" panose="020B0604020202020204" pitchFamily="34" charset="0"/>
              <a:buChar char="•"/>
            </a:pPr>
            <a:r>
              <a:rPr lang="en-GB" dirty="0">
                <a:ea typeface="+mn-lt"/>
                <a:cs typeface="+mn-lt"/>
              </a:rPr>
              <a:t>Die </a:t>
            </a:r>
            <a:r>
              <a:rPr lang="en-GB" dirty="0" err="1">
                <a:ea typeface="+mn-lt"/>
                <a:cs typeface="+mn-lt"/>
              </a:rPr>
              <a:t>Antwort</a:t>
            </a:r>
            <a:r>
              <a:rPr lang="en-GB" dirty="0">
                <a:ea typeface="+mn-lt"/>
                <a:cs typeface="+mn-lt"/>
              </a:rPr>
              <a:t>: die </a:t>
            </a:r>
            <a:r>
              <a:rPr lang="en-GB" dirty="0" err="1">
                <a:ea typeface="+mn-lt"/>
                <a:cs typeface="+mn-lt"/>
              </a:rPr>
              <a:t>Saugfähigkeit</a:t>
            </a:r>
            <a:r>
              <a:rPr lang="en-GB" dirty="0">
                <a:ea typeface="+mn-lt"/>
                <a:cs typeface="+mn-lt"/>
              </a:rPr>
              <a:t>. </a:t>
            </a:r>
          </a:p>
          <a:p>
            <a:pPr>
              <a:buClr>
                <a:schemeClr val="accent2"/>
              </a:buClr>
              <a:buBlip>
                <a:blip r:embed="rId3"/>
              </a:buBlip>
            </a:pPr>
            <a:endParaRPr lang="en-GB"/>
          </a:p>
          <a:p>
            <a:pPr>
              <a:buClr>
                <a:schemeClr val="accent2"/>
              </a:buClr>
              <a:buBlip>
                <a:blip r:embed="rId3"/>
              </a:buBlip>
            </a:pPr>
            <a:r>
              <a:rPr lang="en-GB" dirty="0">
                <a:ea typeface="+mn-lt"/>
                <a:cs typeface="+mn-lt"/>
              </a:rPr>
              <a:t>Also </a:t>
            </a:r>
            <a:r>
              <a:rPr lang="en-GB" dirty="0" err="1">
                <a:ea typeface="+mn-lt"/>
                <a:cs typeface="+mn-lt"/>
              </a:rPr>
              <a:t>warb</a:t>
            </a:r>
            <a:r>
              <a:rPr lang="en-GB" dirty="0">
                <a:ea typeface="+mn-lt"/>
                <a:cs typeface="+mn-lt"/>
              </a:rPr>
              <a:t> das </a:t>
            </a:r>
            <a:r>
              <a:rPr lang="en-GB" dirty="0" err="1">
                <a:ea typeface="+mn-lt"/>
                <a:cs typeface="+mn-lt"/>
              </a:rPr>
              <a:t>Unternehmen</a:t>
            </a:r>
            <a:r>
              <a:rPr lang="en-GB" dirty="0">
                <a:ea typeface="+mn-lt"/>
                <a:cs typeface="+mn-lt"/>
              </a:rPr>
              <a:t> für seine </a:t>
            </a:r>
            <a:r>
              <a:rPr lang="en-GB" dirty="0" err="1">
                <a:ea typeface="+mn-lt"/>
                <a:cs typeface="+mn-lt"/>
              </a:rPr>
              <a:t>Windeln</a:t>
            </a:r>
            <a:r>
              <a:rPr lang="en-GB" dirty="0">
                <a:ea typeface="+mn-lt"/>
                <a:cs typeface="+mn-lt"/>
              </a:rPr>
              <a:t> </a:t>
            </a:r>
            <a:r>
              <a:rPr lang="en-GB" dirty="0" err="1">
                <a:ea typeface="+mn-lt"/>
                <a:cs typeface="+mn-lt"/>
              </a:rPr>
              <a:t>mit</a:t>
            </a:r>
            <a:r>
              <a:rPr lang="en-GB" dirty="0">
                <a:ea typeface="+mn-lt"/>
                <a:cs typeface="+mn-lt"/>
              </a:rPr>
              <a:t> der </a:t>
            </a:r>
            <a:r>
              <a:rPr lang="en-GB" dirty="0" err="1">
                <a:ea typeface="+mn-lt"/>
                <a:cs typeface="+mn-lt"/>
              </a:rPr>
              <a:t>Botschaft</a:t>
            </a:r>
            <a:r>
              <a:rPr lang="en-GB" dirty="0">
                <a:ea typeface="+mn-lt"/>
                <a:cs typeface="+mn-lt"/>
              </a:rPr>
              <a:t> der </a:t>
            </a:r>
            <a:r>
              <a:rPr lang="en-GB" dirty="0" err="1">
                <a:ea typeface="+mn-lt"/>
                <a:cs typeface="+mn-lt"/>
              </a:rPr>
              <a:t>Saugfähigkeit</a:t>
            </a:r>
            <a:r>
              <a:rPr lang="en-GB" dirty="0">
                <a:ea typeface="+mn-lt"/>
                <a:cs typeface="+mn-lt"/>
              </a:rPr>
              <a:t>. Aber </a:t>
            </a:r>
            <a:r>
              <a:rPr lang="en-GB" dirty="0" err="1">
                <a:ea typeface="+mn-lt"/>
                <a:cs typeface="+mn-lt"/>
              </a:rPr>
              <a:t>ihr</a:t>
            </a:r>
            <a:r>
              <a:rPr lang="en-GB" dirty="0">
                <a:ea typeface="+mn-lt"/>
                <a:cs typeface="+mn-lt"/>
              </a:rPr>
              <a:t> </a:t>
            </a:r>
            <a:r>
              <a:rPr lang="en-GB" dirty="0" err="1">
                <a:ea typeface="+mn-lt"/>
                <a:cs typeface="+mn-lt"/>
              </a:rPr>
              <a:t>Marktanteil</a:t>
            </a:r>
            <a:r>
              <a:rPr lang="en-GB" dirty="0">
                <a:ea typeface="+mn-lt"/>
                <a:cs typeface="+mn-lt"/>
              </a:rPr>
              <a:t> ging </a:t>
            </a:r>
            <a:r>
              <a:rPr lang="en-GB" dirty="0" err="1">
                <a:ea typeface="+mn-lt"/>
                <a:cs typeface="+mn-lt"/>
              </a:rPr>
              <a:t>zurück</a:t>
            </a:r>
            <a:r>
              <a:rPr lang="en-GB" dirty="0">
                <a:ea typeface="+mn-lt"/>
                <a:cs typeface="+mn-lt"/>
              </a:rPr>
              <a:t>.  </a:t>
            </a:r>
          </a:p>
          <a:p>
            <a:pPr>
              <a:buClr>
                <a:schemeClr val="accent2"/>
              </a:buClr>
              <a:buChar char="•"/>
            </a:pPr>
            <a:endParaRPr lang="en-GB"/>
          </a:p>
          <a:p>
            <a:pPr marL="342900" indent="-342900">
              <a:buClr>
                <a:schemeClr val="accent2"/>
              </a:buClr>
              <a:buFont typeface="Arial" panose="020B0604020202020204" pitchFamily="34" charset="0"/>
              <a:buChar char="•"/>
            </a:pPr>
            <a:r>
              <a:rPr lang="en-GB" dirty="0" err="1">
                <a:ea typeface="+mn-lt"/>
                <a:cs typeface="+mn-lt"/>
              </a:rPr>
              <a:t>Warum</a:t>
            </a:r>
            <a:r>
              <a:rPr lang="en-GB" dirty="0">
                <a:ea typeface="+mn-lt"/>
                <a:cs typeface="+mn-lt"/>
              </a:rPr>
              <a:t>?</a:t>
            </a:r>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a:t>
            </a:r>
            <a:r>
              <a:rPr lang="en-GB" dirty="0" err="1">
                <a:ea typeface="+mn-lt"/>
                <a:cs typeface="+mn-lt"/>
              </a:rPr>
              <a:t>richtigen</a:t>
            </a:r>
            <a:r>
              <a:rPr lang="en-GB" dirty="0">
                <a:ea typeface="+mn-lt"/>
                <a:cs typeface="+mn-lt"/>
              </a:rPr>
              <a:t> </a:t>
            </a:r>
            <a:r>
              <a:rPr lang="en-GB" dirty="0" err="1">
                <a:ea typeface="+mn-lt"/>
                <a:cs typeface="+mn-lt"/>
              </a:rPr>
              <a:t>Fragen</a:t>
            </a:r>
            <a:r>
              <a:rPr lang="en-GB" dirty="0">
                <a:ea typeface="+mn-lt"/>
                <a:cs typeface="+mn-lt"/>
              </a:rPr>
              <a:t> </a:t>
            </a:r>
            <a:r>
              <a:rPr lang="en-GB" dirty="0" err="1">
                <a:ea typeface="+mn-lt"/>
                <a:cs typeface="+mn-lt"/>
              </a:rPr>
              <a:t>stellen</a:t>
            </a:r>
            <a:endParaRPr lang="en-US" dirty="0" err="1"/>
          </a:p>
        </p:txBody>
      </p:sp>
    </p:spTree>
    <p:extLst>
      <p:ext uri="{BB962C8B-B14F-4D97-AF65-F5344CB8AC3E}">
        <p14:creationId xmlns:p14="http://schemas.microsoft.com/office/powerpoint/2010/main" val="33143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dirty="0">
                <a:ea typeface="+mn-lt"/>
                <a:cs typeface="+mn-lt"/>
              </a:rPr>
              <a:t>Wenn Sie </a:t>
            </a:r>
            <a:r>
              <a:rPr lang="en-GB" dirty="0" err="1">
                <a:ea typeface="+mn-lt"/>
                <a:cs typeface="+mn-lt"/>
              </a:rPr>
              <a:t>sich</a:t>
            </a:r>
            <a:r>
              <a:rPr lang="en-GB" dirty="0">
                <a:ea typeface="+mn-lt"/>
                <a:cs typeface="+mn-lt"/>
              </a:rPr>
              <a:t> auf </a:t>
            </a:r>
            <a:r>
              <a:rPr lang="en-GB" dirty="0" err="1">
                <a:ea typeface="+mn-lt"/>
                <a:cs typeface="+mn-lt"/>
              </a:rPr>
              <a:t>einen</a:t>
            </a:r>
            <a:r>
              <a:rPr lang="en-GB" dirty="0">
                <a:ea typeface="+mn-lt"/>
                <a:cs typeface="+mn-lt"/>
              </a:rPr>
              <a:t> </a:t>
            </a:r>
            <a:r>
              <a:rPr lang="en-GB" dirty="0" err="1">
                <a:ea typeface="+mn-lt"/>
                <a:cs typeface="+mn-lt"/>
              </a:rPr>
              <a:t>bestimmten</a:t>
            </a:r>
            <a:r>
              <a:rPr lang="en-GB" dirty="0">
                <a:ea typeface="+mn-lt"/>
                <a:cs typeface="+mn-lt"/>
              </a:rPr>
              <a:t> Zweck </a:t>
            </a:r>
            <a:r>
              <a:rPr lang="en-GB" dirty="0" err="1">
                <a:ea typeface="+mn-lt"/>
                <a:cs typeface="+mn-lt"/>
              </a:rPr>
              <a:t>festlegen</a:t>
            </a:r>
            <a:r>
              <a:rPr lang="en-GB" dirty="0">
                <a:ea typeface="+mn-lt"/>
                <a:cs typeface="+mn-lt"/>
              </a:rPr>
              <a:t>, </a:t>
            </a:r>
            <a:r>
              <a:rPr lang="en-GB" dirty="0" err="1">
                <a:ea typeface="+mn-lt"/>
                <a:cs typeface="+mn-lt"/>
              </a:rPr>
              <a:t>können</a:t>
            </a:r>
            <a:r>
              <a:rPr lang="en-GB" dirty="0">
                <a:ea typeface="+mn-lt"/>
                <a:cs typeface="+mn-lt"/>
              </a:rPr>
              <a:t> Sie </a:t>
            </a:r>
            <a:r>
              <a:rPr lang="en-GB" dirty="0" err="1">
                <a:ea typeface="+mn-lt"/>
                <a:cs typeface="+mn-lt"/>
              </a:rPr>
              <a:t>bestimmen</a:t>
            </a:r>
            <a:r>
              <a:rPr lang="en-GB" dirty="0">
                <a:ea typeface="+mn-lt"/>
                <a:cs typeface="+mn-lt"/>
              </a:rPr>
              <a:t>, </a:t>
            </a:r>
            <a:r>
              <a:rPr lang="en-GB" dirty="0" err="1">
                <a:ea typeface="+mn-lt"/>
                <a:cs typeface="+mn-lt"/>
              </a:rPr>
              <a:t>welche</a:t>
            </a:r>
            <a:r>
              <a:rPr lang="en-GB" dirty="0">
                <a:ea typeface="+mn-lt"/>
                <a:cs typeface="+mn-lt"/>
              </a:rPr>
              <a:t> Daten Sie </a:t>
            </a:r>
            <a:r>
              <a:rPr lang="en-GB" dirty="0" err="1">
                <a:ea typeface="+mn-lt"/>
                <a:cs typeface="+mn-lt"/>
              </a:rPr>
              <a:t>sammeln</a:t>
            </a:r>
            <a:r>
              <a:rPr lang="en-GB" dirty="0">
                <a:ea typeface="+mn-lt"/>
                <a:cs typeface="+mn-lt"/>
              </a:rPr>
              <a:t>, </a:t>
            </a:r>
            <a:r>
              <a:rPr lang="en-GB" dirty="0" err="1">
                <a:ea typeface="+mn-lt"/>
                <a:cs typeface="+mn-lt"/>
              </a:rPr>
              <a:t>wie</a:t>
            </a:r>
            <a:r>
              <a:rPr lang="en-GB" dirty="0">
                <a:ea typeface="+mn-lt"/>
                <a:cs typeface="+mn-lt"/>
              </a:rPr>
              <a:t> Sie </a:t>
            </a:r>
            <a:r>
              <a:rPr lang="en-GB" dirty="0" err="1">
                <a:ea typeface="+mn-lt"/>
                <a:cs typeface="+mn-lt"/>
              </a:rPr>
              <a:t>sie</a:t>
            </a:r>
            <a:r>
              <a:rPr lang="en-GB" dirty="0">
                <a:ea typeface="+mn-lt"/>
                <a:cs typeface="+mn-lt"/>
              </a:rPr>
              <a:t> </a:t>
            </a:r>
            <a:r>
              <a:rPr lang="en-GB" dirty="0" err="1">
                <a:ea typeface="+mn-lt"/>
                <a:cs typeface="+mn-lt"/>
              </a:rPr>
              <a:t>analysieren</a:t>
            </a:r>
            <a:r>
              <a:rPr lang="en-GB" dirty="0">
                <a:ea typeface="+mn-lt"/>
                <a:cs typeface="+mn-lt"/>
              </a:rPr>
              <a:t> und </a:t>
            </a:r>
            <a:r>
              <a:rPr lang="en-GB" dirty="0" err="1">
                <a:ea typeface="+mn-lt"/>
                <a:cs typeface="+mn-lt"/>
              </a:rPr>
              <a:t>wie</a:t>
            </a:r>
            <a:r>
              <a:rPr lang="en-GB" dirty="0">
                <a:ea typeface="+mn-lt"/>
                <a:cs typeface="+mn-lt"/>
              </a:rPr>
              <a:t> Sie die </a:t>
            </a:r>
            <a:r>
              <a:rPr lang="en-GB" dirty="0" err="1">
                <a:ea typeface="+mn-lt"/>
                <a:cs typeface="+mn-lt"/>
              </a:rPr>
              <a:t>Ergebnisse</a:t>
            </a:r>
            <a:r>
              <a:rPr lang="en-GB" dirty="0">
                <a:ea typeface="+mn-lt"/>
                <a:cs typeface="+mn-lt"/>
              </a:rPr>
              <a:t> für </a:t>
            </a:r>
            <a:r>
              <a:rPr lang="en-GB" dirty="0" err="1">
                <a:ea typeface="+mn-lt"/>
                <a:cs typeface="+mn-lt"/>
              </a:rPr>
              <a:t>Ihre</a:t>
            </a:r>
            <a:r>
              <a:rPr lang="en-GB" dirty="0">
                <a:ea typeface="+mn-lt"/>
                <a:cs typeface="+mn-lt"/>
              </a:rPr>
              <a:t> </a:t>
            </a:r>
            <a:r>
              <a:rPr lang="en-GB" dirty="0" err="1">
                <a:ea typeface="+mn-lt"/>
                <a:cs typeface="+mn-lt"/>
              </a:rPr>
              <a:t>Entscheidungsfindung</a:t>
            </a:r>
            <a:r>
              <a:rPr lang="en-GB" dirty="0">
                <a:ea typeface="+mn-lt"/>
                <a:cs typeface="+mn-lt"/>
              </a:rPr>
              <a:t> </a:t>
            </a:r>
            <a:r>
              <a:rPr lang="en-GB" dirty="0" err="1">
                <a:ea typeface="+mn-lt"/>
                <a:cs typeface="+mn-lt"/>
              </a:rPr>
              <a:t>nutzen</a:t>
            </a:r>
            <a:r>
              <a:rPr lang="en-GB" dirty="0">
                <a:ea typeface="+mn-lt"/>
                <a:cs typeface="+mn-lt"/>
              </a:rPr>
              <a:t>.</a:t>
            </a:r>
            <a:endParaRPr lang="en-US" dirty="0">
              <a:ea typeface="+mn-lt"/>
              <a:cs typeface="+mn-lt"/>
            </a:endParaRPr>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a:t>
            </a:r>
            <a:r>
              <a:rPr lang="en-GB" dirty="0" err="1">
                <a:ea typeface="+mn-lt"/>
                <a:cs typeface="+mn-lt"/>
              </a:rPr>
              <a:t>richtigen</a:t>
            </a:r>
            <a:r>
              <a:rPr lang="en-GB" dirty="0">
                <a:ea typeface="+mn-lt"/>
                <a:cs typeface="+mn-lt"/>
              </a:rPr>
              <a:t> </a:t>
            </a:r>
            <a:r>
              <a:rPr lang="en-GB" dirty="0" err="1">
                <a:ea typeface="+mn-lt"/>
                <a:cs typeface="+mn-lt"/>
              </a:rPr>
              <a:t>Fragen</a:t>
            </a:r>
            <a:r>
              <a:rPr lang="en-GB" dirty="0">
                <a:ea typeface="+mn-lt"/>
                <a:cs typeface="+mn-lt"/>
              </a:rPr>
              <a:t> </a:t>
            </a:r>
            <a:r>
              <a:rPr lang="en-GB" dirty="0" err="1">
                <a:ea typeface="+mn-lt"/>
                <a:cs typeface="+mn-lt"/>
              </a:rPr>
              <a:t>stellen</a:t>
            </a:r>
            <a:endParaRPr lang="en-US" dirty="0" err="1"/>
          </a:p>
        </p:txBody>
      </p:sp>
      <p:graphicFrame>
        <p:nvGraphicFramePr>
          <p:cNvPr id="2" name="Diagram 1">
            <a:extLst>
              <a:ext uri="{FF2B5EF4-FFF2-40B4-BE49-F238E27FC236}">
                <a16:creationId xmlns:a16="http://schemas.microsoft.com/office/drawing/2014/main" id="{3E1C0268-8CB1-5CB4-C33B-E56523C8ABEF}"/>
              </a:ext>
            </a:extLst>
          </p:cNvPr>
          <p:cNvGraphicFramePr/>
          <p:nvPr>
            <p:extLst>
              <p:ext uri="{D42A27DB-BD31-4B8C-83A1-F6EECF244321}">
                <p14:modId xmlns:p14="http://schemas.microsoft.com/office/powerpoint/2010/main" val="1188976467"/>
              </p:ext>
            </p:extLst>
          </p:nvPr>
        </p:nvGraphicFramePr>
        <p:xfrm>
          <a:off x="798381" y="2683239"/>
          <a:ext cx="10595237" cy="2938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8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7516EE60-C34A-4D09-A3A2-B7CB14577C0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48B2439A-51E0-4C46-8B4E-3F658CED034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67E64387-A9E9-43DC-9EF3-56AD70127E5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E094566B-4D87-4E1F-9326-56BCDC9886B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C3E82436-2572-4E6B-95D4-0BADF4C92E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dirty="0">
                <a:solidFill>
                  <a:schemeClr val="accent2"/>
                </a:solidFill>
                <a:ea typeface="+mn-lt"/>
                <a:cs typeface="+mn-lt"/>
              </a:rPr>
              <a:t>Um die Frage </a:t>
            </a:r>
            <a:r>
              <a:rPr lang="en-GB" dirty="0" err="1">
                <a:solidFill>
                  <a:schemeClr val="accent2"/>
                </a:solidFill>
                <a:ea typeface="+mn-lt"/>
                <a:cs typeface="+mn-lt"/>
              </a:rPr>
              <a:t>besser</a:t>
            </a:r>
            <a:r>
              <a:rPr lang="en-GB" dirty="0">
                <a:solidFill>
                  <a:schemeClr val="accent2"/>
                </a:solidFill>
                <a:ea typeface="+mn-lt"/>
                <a:cs typeface="+mn-lt"/>
              </a:rPr>
              <a:t> </a:t>
            </a:r>
            <a:r>
              <a:rPr lang="en-GB" dirty="0" err="1">
                <a:solidFill>
                  <a:schemeClr val="accent2"/>
                </a:solidFill>
                <a:ea typeface="+mn-lt"/>
                <a:cs typeface="+mn-lt"/>
              </a:rPr>
              <a:t>definieren</a:t>
            </a:r>
            <a:r>
              <a:rPr lang="en-GB" dirty="0">
                <a:solidFill>
                  <a:schemeClr val="accent2"/>
                </a:solidFill>
                <a:ea typeface="+mn-lt"/>
                <a:cs typeface="+mn-lt"/>
              </a:rPr>
              <a:t> </a:t>
            </a:r>
            <a:r>
              <a:rPr lang="en-GB" dirty="0" err="1">
                <a:solidFill>
                  <a:schemeClr val="accent2"/>
                </a:solidFill>
                <a:ea typeface="+mn-lt"/>
                <a:cs typeface="+mn-lt"/>
              </a:rPr>
              <a:t>zu</a:t>
            </a:r>
            <a:r>
              <a:rPr lang="en-GB" dirty="0">
                <a:solidFill>
                  <a:schemeClr val="accent2"/>
                </a:solidFill>
                <a:ea typeface="+mn-lt"/>
                <a:cs typeface="+mn-lt"/>
              </a:rPr>
              <a:t> </a:t>
            </a:r>
            <a:r>
              <a:rPr lang="en-GB" dirty="0" err="1">
                <a:solidFill>
                  <a:schemeClr val="accent2"/>
                </a:solidFill>
                <a:ea typeface="+mn-lt"/>
                <a:cs typeface="+mn-lt"/>
              </a:rPr>
              <a:t>können</a:t>
            </a:r>
            <a:r>
              <a:rPr lang="en-GB" dirty="0">
                <a:solidFill>
                  <a:schemeClr val="accent2"/>
                </a:solidFill>
                <a:ea typeface="+mn-lt"/>
                <a:cs typeface="+mn-lt"/>
              </a:rPr>
              <a:t>, </a:t>
            </a:r>
            <a:r>
              <a:rPr lang="en-GB" dirty="0" err="1">
                <a:solidFill>
                  <a:schemeClr val="accent2"/>
                </a:solidFill>
                <a:ea typeface="+mn-lt"/>
                <a:cs typeface="+mn-lt"/>
              </a:rPr>
              <a:t>können</a:t>
            </a:r>
            <a:r>
              <a:rPr lang="en-GB" dirty="0">
                <a:solidFill>
                  <a:schemeClr val="accent2"/>
                </a:solidFill>
                <a:ea typeface="+mn-lt"/>
                <a:cs typeface="+mn-lt"/>
              </a:rPr>
              <a:t> Sie den "Einstein" </a:t>
            </a:r>
            <a:r>
              <a:rPr lang="en-GB" dirty="0" err="1">
                <a:solidFill>
                  <a:schemeClr val="accent2"/>
                </a:solidFill>
                <a:ea typeface="+mn-lt"/>
                <a:cs typeface="+mn-lt"/>
              </a:rPr>
              <a:t>nach</a:t>
            </a:r>
            <a:r>
              <a:rPr lang="en-GB" dirty="0">
                <a:solidFill>
                  <a:schemeClr val="accent2"/>
                </a:solidFill>
                <a:ea typeface="+mn-lt"/>
                <a:cs typeface="+mn-lt"/>
              </a:rPr>
              <a:t> </a:t>
            </a:r>
            <a:r>
              <a:rPr lang="en-GB" dirty="0" err="1">
                <a:solidFill>
                  <a:schemeClr val="accent2"/>
                </a:solidFill>
                <a:ea typeface="+mn-lt"/>
                <a:cs typeface="+mn-lt"/>
              </a:rPr>
              <a:t>folgendem</a:t>
            </a:r>
            <a:r>
              <a:rPr lang="en-GB" dirty="0">
                <a:solidFill>
                  <a:schemeClr val="accent2"/>
                </a:solidFill>
                <a:ea typeface="+mn-lt"/>
                <a:cs typeface="+mn-lt"/>
              </a:rPr>
              <a:t> Schema </a:t>
            </a:r>
            <a:r>
              <a:rPr lang="en-GB" dirty="0" err="1">
                <a:solidFill>
                  <a:schemeClr val="accent2"/>
                </a:solidFill>
                <a:ea typeface="+mn-lt"/>
                <a:cs typeface="+mn-lt"/>
              </a:rPr>
              <a:t>erstellen</a:t>
            </a:r>
            <a:r>
              <a:rPr lang="en-GB" dirty="0">
                <a:solidFill>
                  <a:schemeClr val="accent2"/>
                </a:solidFill>
                <a:ea typeface="+mn-lt"/>
                <a:cs typeface="+mn-lt"/>
              </a:rPr>
              <a:t>:</a:t>
            </a:r>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a:t>
            </a:r>
            <a:r>
              <a:rPr lang="en-GB" dirty="0" err="1">
                <a:ea typeface="+mn-lt"/>
                <a:cs typeface="+mn-lt"/>
              </a:rPr>
              <a:t>richtigen</a:t>
            </a:r>
            <a:r>
              <a:rPr lang="en-GB" dirty="0">
                <a:ea typeface="+mn-lt"/>
                <a:cs typeface="+mn-lt"/>
              </a:rPr>
              <a:t> </a:t>
            </a:r>
            <a:r>
              <a:rPr lang="en-GB" dirty="0" err="1">
                <a:ea typeface="+mn-lt"/>
                <a:cs typeface="+mn-lt"/>
              </a:rPr>
              <a:t>Fragen</a:t>
            </a:r>
            <a:r>
              <a:rPr lang="en-GB" dirty="0">
                <a:ea typeface="+mn-lt"/>
                <a:cs typeface="+mn-lt"/>
              </a:rPr>
              <a:t> </a:t>
            </a:r>
            <a:r>
              <a:rPr lang="en-GB" dirty="0" err="1">
                <a:ea typeface="+mn-lt"/>
                <a:cs typeface="+mn-lt"/>
              </a:rPr>
              <a:t>stellen</a:t>
            </a:r>
            <a:endParaRPr lang="en-US" dirty="0" err="1"/>
          </a:p>
        </p:txBody>
      </p:sp>
      <p:graphicFrame>
        <p:nvGraphicFramePr>
          <p:cNvPr id="3" name="Diagram 2">
            <a:extLst>
              <a:ext uri="{FF2B5EF4-FFF2-40B4-BE49-F238E27FC236}">
                <a16:creationId xmlns:a16="http://schemas.microsoft.com/office/drawing/2014/main" id="{8A52F568-B675-6206-F902-0BF625D3FDAB}"/>
              </a:ext>
            </a:extLst>
          </p:cNvPr>
          <p:cNvGraphicFramePr/>
          <p:nvPr>
            <p:extLst>
              <p:ext uri="{D42A27DB-BD31-4B8C-83A1-F6EECF244321}">
                <p14:modId xmlns:p14="http://schemas.microsoft.com/office/powerpoint/2010/main" val="4140980441"/>
              </p:ext>
            </p:extLst>
          </p:nvPr>
        </p:nvGraphicFramePr>
        <p:xfrm>
          <a:off x="494674" y="2818152"/>
          <a:ext cx="11202649" cy="3077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46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BE19932-8067-4438-ACB8-58874A956F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0A6EAA3-D9F6-4150-8525-859323E9FA0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C5996B8-A0D2-4BEA-9BAA-CC71FF8C7A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C9F8E85-2A48-47DF-A9CF-6DABD2EE1A7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086F071C-1E50-4F2C-8572-566F3BFA62B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F686311B-D1E7-4C50-BDBE-09081202812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3"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dirty="0" err="1">
                <a:solidFill>
                  <a:schemeClr val="accent2"/>
                </a:solidFill>
                <a:ea typeface="+mn-lt"/>
                <a:cs typeface="+mn-lt"/>
              </a:rPr>
              <a:t>Wählen</a:t>
            </a:r>
            <a:r>
              <a:rPr lang="en-GB" dirty="0">
                <a:solidFill>
                  <a:schemeClr val="accent2"/>
                </a:solidFill>
                <a:ea typeface="+mn-lt"/>
                <a:cs typeface="+mn-lt"/>
              </a:rPr>
              <a:t> Sie </a:t>
            </a:r>
            <a:r>
              <a:rPr lang="en-GB" dirty="0" err="1">
                <a:solidFill>
                  <a:schemeClr val="accent2"/>
                </a:solidFill>
                <a:ea typeface="+mn-lt"/>
                <a:cs typeface="+mn-lt"/>
              </a:rPr>
              <a:t>eine</a:t>
            </a:r>
            <a:r>
              <a:rPr lang="en-GB" dirty="0">
                <a:solidFill>
                  <a:schemeClr val="accent2"/>
                </a:solidFill>
                <a:ea typeface="+mn-lt"/>
                <a:cs typeface="+mn-lt"/>
              </a:rPr>
              <a:t> der </a:t>
            </a:r>
            <a:r>
              <a:rPr lang="en-GB" dirty="0" err="1">
                <a:solidFill>
                  <a:schemeClr val="accent2"/>
                </a:solidFill>
                <a:ea typeface="+mn-lt"/>
                <a:cs typeface="+mn-lt"/>
              </a:rPr>
              <a:t>folgenden</a:t>
            </a:r>
            <a:r>
              <a:rPr lang="en-GB" dirty="0">
                <a:solidFill>
                  <a:schemeClr val="accent2"/>
                </a:solidFill>
                <a:ea typeface="+mn-lt"/>
                <a:cs typeface="+mn-lt"/>
              </a:rPr>
              <a:t> </a:t>
            </a:r>
            <a:r>
              <a:rPr lang="en-GB" dirty="0" err="1">
                <a:solidFill>
                  <a:schemeClr val="accent2"/>
                </a:solidFill>
                <a:ea typeface="+mn-lt"/>
                <a:cs typeface="+mn-lt"/>
              </a:rPr>
              <a:t>Situationen</a:t>
            </a:r>
            <a:r>
              <a:rPr lang="en-GB" dirty="0">
                <a:solidFill>
                  <a:schemeClr val="accent2"/>
                </a:solidFill>
                <a:ea typeface="+mn-lt"/>
                <a:cs typeface="+mn-lt"/>
              </a:rPr>
              <a:t> </a:t>
            </a:r>
            <a:r>
              <a:rPr lang="en-GB" dirty="0" err="1">
                <a:solidFill>
                  <a:schemeClr val="accent2"/>
                </a:solidFill>
                <a:ea typeface="+mn-lt"/>
                <a:cs typeface="+mn-lt"/>
              </a:rPr>
              <a:t>aus.</a:t>
            </a:r>
            <a:r>
              <a:rPr lang="en-GB" dirty="0">
                <a:solidFill>
                  <a:schemeClr val="accent2"/>
                </a:solidFill>
                <a:ea typeface="+mn-lt"/>
                <a:cs typeface="+mn-lt"/>
              </a:rPr>
              <a:t> </a:t>
            </a:r>
            <a:endParaRPr lang="en-US">
              <a:ea typeface="+mn-lt"/>
              <a:cs typeface="+mn-lt"/>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
        <p:nvSpPr>
          <p:cNvPr id="6" name="Rectangle 5">
            <a:extLst>
              <a:ext uri="{FF2B5EF4-FFF2-40B4-BE49-F238E27FC236}">
                <a16:creationId xmlns:a16="http://schemas.microsoft.com/office/drawing/2014/main" id="{26C9F476-FD27-1187-B31D-B528DF0BBCD5}"/>
              </a:ext>
            </a:extLst>
          </p:cNvPr>
          <p:cNvSpPr/>
          <p:nvPr/>
        </p:nvSpPr>
        <p:spPr>
          <a:xfrm>
            <a:off x="798381" y="2781039"/>
            <a:ext cx="4494393" cy="2972801"/>
          </a:xfrm>
          <a:prstGeom prst="rect">
            <a:avLst/>
          </a:prstGeom>
        </p:spPr>
        <p:txBody>
          <a:bodyPr wrap="square" lIns="91440" tIns="45720" rIns="91440" bIns="45720" anchor="t">
            <a:spAutoFit/>
          </a:bodyPr>
          <a:lstStyle/>
          <a:p>
            <a:pPr defTabSz="457200"/>
            <a:r>
              <a:rPr lang="en-US" sz="2400" b="1" dirty="0">
                <a:solidFill>
                  <a:srgbClr val="000000"/>
                </a:solidFill>
                <a:ea typeface="+mn-lt"/>
                <a:cs typeface="+mn-lt"/>
              </a:rPr>
              <a:t>SITUATION:</a:t>
            </a:r>
            <a:r>
              <a:rPr lang="en-US" sz="2400" dirty="0">
                <a:solidFill>
                  <a:srgbClr val="000000"/>
                </a:solidFill>
                <a:ea typeface="+mn-lt"/>
                <a:cs typeface="+mn-lt"/>
              </a:rPr>
              <a:t> Unser </a:t>
            </a:r>
            <a:r>
              <a:rPr lang="en-US" sz="2400" err="1">
                <a:solidFill>
                  <a:srgbClr val="000000"/>
                </a:solidFill>
                <a:ea typeface="+mn-lt"/>
                <a:cs typeface="+mn-lt"/>
              </a:rPr>
              <a:t>Unternehmen</a:t>
            </a:r>
            <a:r>
              <a:rPr lang="en-US" sz="2400" dirty="0">
                <a:solidFill>
                  <a:srgbClr val="000000"/>
                </a:solidFill>
                <a:ea typeface="+mn-lt"/>
                <a:cs typeface="+mn-lt"/>
              </a:rPr>
              <a:t> </a:t>
            </a:r>
            <a:r>
              <a:rPr lang="en-US" sz="2400" err="1">
                <a:solidFill>
                  <a:srgbClr val="000000"/>
                </a:solidFill>
                <a:ea typeface="+mn-lt"/>
                <a:cs typeface="+mn-lt"/>
              </a:rPr>
              <a:t>bietet</a:t>
            </a:r>
            <a:r>
              <a:rPr lang="en-US" sz="2400" dirty="0">
                <a:solidFill>
                  <a:srgbClr val="000000"/>
                </a:solidFill>
                <a:ea typeface="+mn-lt"/>
                <a:cs typeface="+mn-lt"/>
              </a:rPr>
              <a:t> </a:t>
            </a:r>
            <a:r>
              <a:rPr lang="en-US" sz="2400" err="1">
                <a:solidFill>
                  <a:srgbClr val="000000"/>
                </a:solidFill>
                <a:ea typeface="+mn-lt"/>
                <a:cs typeface="+mn-lt"/>
              </a:rPr>
              <a:t>zwei</a:t>
            </a:r>
            <a:r>
              <a:rPr lang="en-US" sz="2400" dirty="0">
                <a:solidFill>
                  <a:srgbClr val="000000"/>
                </a:solidFill>
                <a:ea typeface="+mn-lt"/>
                <a:cs typeface="+mn-lt"/>
              </a:rPr>
              <a:t> </a:t>
            </a:r>
            <a:r>
              <a:rPr lang="en-US" sz="2400" err="1">
                <a:solidFill>
                  <a:srgbClr val="000000"/>
                </a:solidFill>
                <a:ea typeface="+mn-lt"/>
                <a:cs typeface="+mn-lt"/>
              </a:rPr>
              <a:t>Urlaubsprogramme</a:t>
            </a:r>
            <a:r>
              <a:rPr lang="en-US" sz="2400" dirty="0">
                <a:solidFill>
                  <a:srgbClr val="000000"/>
                </a:solidFill>
                <a:ea typeface="+mn-lt"/>
                <a:cs typeface="+mn-lt"/>
              </a:rPr>
              <a:t> an - </a:t>
            </a:r>
            <a:r>
              <a:rPr lang="en-US" sz="2400" err="1">
                <a:solidFill>
                  <a:srgbClr val="000000"/>
                </a:solidFill>
                <a:ea typeface="+mn-lt"/>
                <a:cs typeface="+mn-lt"/>
              </a:rPr>
              <a:t>einen</a:t>
            </a:r>
            <a:r>
              <a:rPr lang="en-US" sz="2400" dirty="0">
                <a:solidFill>
                  <a:srgbClr val="000000"/>
                </a:solidFill>
                <a:ea typeface="+mn-lt"/>
                <a:cs typeface="+mn-lt"/>
              </a:rPr>
              <a:t> </a:t>
            </a:r>
            <a:r>
              <a:rPr lang="en-US" sz="2400" err="1">
                <a:solidFill>
                  <a:srgbClr val="000000"/>
                </a:solidFill>
                <a:ea typeface="+mn-lt"/>
                <a:cs typeface="+mn-lt"/>
              </a:rPr>
              <a:t>einwöchigen</a:t>
            </a:r>
            <a:r>
              <a:rPr lang="en-US" sz="2400" dirty="0">
                <a:solidFill>
                  <a:srgbClr val="000000"/>
                </a:solidFill>
                <a:ea typeface="+mn-lt"/>
                <a:cs typeface="+mn-lt"/>
              </a:rPr>
              <a:t> </a:t>
            </a:r>
            <a:r>
              <a:rPr lang="en-US" sz="2400" err="1">
                <a:solidFill>
                  <a:srgbClr val="000000"/>
                </a:solidFill>
                <a:ea typeface="+mn-lt"/>
                <a:cs typeface="+mn-lt"/>
              </a:rPr>
              <a:t>Aufenthalt</a:t>
            </a:r>
            <a:r>
              <a:rPr lang="en-US" sz="2400" dirty="0">
                <a:solidFill>
                  <a:srgbClr val="000000"/>
                </a:solidFill>
                <a:ea typeface="+mn-lt"/>
                <a:cs typeface="+mn-lt"/>
              </a:rPr>
              <a:t> und </a:t>
            </a:r>
            <a:r>
              <a:rPr lang="en-US" sz="2400" err="1">
                <a:solidFill>
                  <a:srgbClr val="000000"/>
                </a:solidFill>
                <a:ea typeface="+mn-lt"/>
                <a:cs typeface="+mn-lt"/>
              </a:rPr>
              <a:t>einen</a:t>
            </a:r>
            <a:r>
              <a:rPr lang="en-US" sz="2400" dirty="0">
                <a:solidFill>
                  <a:srgbClr val="000000"/>
                </a:solidFill>
                <a:ea typeface="+mn-lt"/>
                <a:cs typeface="+mn-lt"/>
              </a:rPr>
              <a:t> 10-tägigen </a:t>
            </a:r>
            <a:r>
              <a:rPr lang="en-US" sz="2400" err="1">
                <a:solidFill>
                  <a:srgbClr val="000000"/>
                </a:solidFill>
                <a:ea typeface="+mn-lt"/>
                <a:cs typeface="+mn-lt"/>
              </a:rPr>
              <a:t>Aufenthalt</a:t>
            </a:r>
            <a:r>
              <a:rPr lang="en-US" sz="2400" dirty="0">
                <a:solidFill>
                  <a:srgbClr val="000000"/>
                </a:solidFill>
                <a:ea typeface="+mn-lt"/>
                <a:cs typeface="+mn-lt"/>
              </a:rPr>
              <a:t>. Wir </a:t>
            </a:r>
            <a:r>
              <a:rPr lang="en-US" sz="2400" err="1">
                <a:solidFill>
                  <a:srgbClr val="000000"/>
                </a:solidFill>
                <a:ea typeface="+mn-lt"/>
                <a:cs typeface="+mn-lt"/>
              </a:rPr>
              <a:t>möchten</a:t>
            </a:r>
            <a:r>
              <a:rPr lang="en-US" sz="2400" dirty="0">
                <a:solidFill>
                  <a:srgbClr val="000000"/>
                </a:solidFill>
                <a:ea typeface="+mn-lt"/>
                <a:cs typeface="+mn-lt"/>
              </a:rPr>
              <a:t> </a:t>
            </a:r>
            <a:r>
              <a:rPr lang="en-US" sz="2400" err="1">
                <a:solidFill>
                  <a:srgbClr val="000000"/>
                </a:solidFill>
                <a:ea typeface="+mn-lt"/>
                <a:cs typeface="+mn-lt"/>
              </a:rPr>
              <a:t>herausfinden</a:t>
            </a:r>
            <a:r>
              <a:rPr lang="en-US" sz="2400" dirty="0">
                <a:solidFill>
                  <a:srgbClr val="000000"/>
                </a:solidFill>
                <a:ea typeface="+mn-lt"/>
                <a:cs typeface="+mn-lt"/>
              </a:rPr>
              <a:t>, </a:t>
            </a:r>
            <a:r>
              <a:rPr lang="en-US" sz="2400" err="1">
                <a:solidFill>
                  <a:srgbClr val="000000"/>
                </a:solidFill>
                <a:ea typeface="+mn-lt"/>
                <a:cs typeface="+mn-lt"/>
              </a:rPr>
              <a:t>ob</a:t>
            </a:r>
            <a:r>
              <a:rPr lang="en-US" sz="2400" dirty="0">
                <a:solidFill>
                  <a:srgbClr val="000000"/>
                </a:solidFill>
                <a:ea typeface="+mn-lt"/>
                <a:cs typeface="+mn-lt"/>
              </a:rPr>
              <a:t> das </a:t>
            </a:r>
            <a:r>
              <a:rPr lang="en-US" sz="2400" err="1">
                <a:solidFill>
                  <a:srgbClr val="000000"/>
                </a:solidFill>
                <a:ea typeface="+mn-lt"/>
                <a:cs typeface="+mn-lt"/>
              </a:rPr>
              <a:t>eine</a:t>
            </a:r>
            <a:r>
              <a:rPr lang="en-US" sz="2400" dirty="0">
                <a:solidFill>
                  <a:srgbClr val="000000"/>
                </a:solidFill>
                <a:ea typeface="+mn-lt"/>
                <a:cs typeface="+mn-lt"/>
              </a:rPr>
              <a:t> </a:t>
            </a:r>
            <a:r>
              <a:rPr lang="en-US" sz="2400" err="1">
                <a:solidFill>
                  <a:srgbClr val="000000"/>
                </a:solidFill>
                <a:ea typeface="+mn-lt"/>
                <a:cs typeface="+mn-lt"/>
              </a:rPr>
              <a:t>Programm</a:t>
            </a:r>
            <a:r>
              <a:rPr lang="en-US" sz="2400" dirty="0">
                <a:solidFill>
                  <a:srgbClr val="000000"/>
                </a:solidFill>
                <a:ea typeface="+mn-lt"/>
                <a:cs typeface="+mn-lt"/>
              </a:rPr>
              <a:t> </a:t>
            </a:r>
            <a:r>
              <a:rPr lang="en-US" sz="2400" err="1">
                <a:solidFill>
                  <a:srgbClr val="000000"/>
                </a:solidFill>
                <a:ea typeface="+mn-lt"/>
                <a:cs typeface="+mn-lt"/>
              </a:rPr>
              <a:t>profitabler</a:t>
            </a:r>
            <a:r>
              <a:rPr lang="en-US" sz="2400" dirty="0">
                <a:solidFill>
                  <a:srgbClr val="000000"/>
                </a:solidFill>
                <a:ea typeface="+mn-lt"/>
                <a:cs typeface="+mn-lt"/>
              </a:rPr>
              <a:t> </a:t>
            </a:r>
            <a:r>
              <a:rPr lang="en-US" sz="2400" err="1">
                <a:solidFill>
                  <a:srgbClr val="000000"/>
                </a:solidFill>
                <a:ea typeface="+mn-lt"/>
                <a:cs typeface="+mn-lt"/>
              </a:rPr>
              <a:t>ist</a:t>
            </a:r>
            <a:r>
              <a:rPr lang="en-US" sz="2400" dirty="0">
                <a:solidFill>
                  <a:srgbClr val="000000"/>
                </a:solidFill>
                <a:ea typeface="+mn-lt"/>
                <a:cs typeface="+mn-lt"/>
              </a:rPr>
              <a:t> </a:t>
            </a:r>
            <a:r>
              <a:rPr lang="en-US" sz="2400" err="1">
                <a:solidFill>
                  <a:srgbClr val="000000"/>
                </a:solidFill>
                <a:ea typeface="+mn-lt"/>
                <a:cs typeface="+mn-lt"/>
              </a:rPr>
              <a:t>als</a:t>
            </a:r>
            <a:r>
              <a:rPr lang="en-US" sz="2400" dirty="0">
                <a:solidFill>
                  <a:srgbClr val="000000"/>
                </a:solidFill>
                <a:ea typeface="+mn-lt"/>
                <a:cs typeface="+mn-lt"/>
              </a:rPr>
              <a:t> das </a:t>
            </a:r>
            <a:r>
              <a:rPr lang="en-US" sz="2400" err="1">
                <a:solidFill>
                  <a:srgbClr val="000000"/>
                </a:solidFill>
                <a:ea typeface="+mn-lt"/>
                <a:cs typeface="+mn-lt"/>
              </a:rPr>
              <a:t>andere</a:t>
            </a:r>
            <a:r>
              <a:rPr lang="en-US" sz="2400" dirty="0">
                <a:solidFill>
                  <a:srgbClr val="000000"/>
                </a:solidFill>
                <a:ea typeface="+mn-lt"/>
                <a:cs typeface="+mn-lt"/>
              </a:rPr>
              <a:t>.</a:t>
            </a:r>
            <a:endParaRPr lang="en-US" dirty="0">
              <a:solidFill>
                <a:srgbClr val="000000"/>
              </a:solidFill>
              <a:ea typeface="+mn-lt"/>
              <a:cs typeface="+mn-lt"/>
            </a:endParaRPr>
          </a:p>
          <a:p>
            <a:pPr defTabSz="457200"/>
            <a:endParaRPr lang="en-US" sz="1918" dirty="0">
              <a:solidFill>
                <a:prstClr val="black"/>
              </a:solidFill>
              <a:ea typeface="Calibri" charset="0"/>
              <a:cs typeface="Times New Roman" charset="0"/>
            </a:endParaRPr>
          </a:p>
        </p:txBody>
      </p:sp>
      <p:sp>
        <p:nvSpPr>
          <p:cNvPr id="7" name="Rectangle 6">
            <a:extLst>
              <a:ext uri="{FF2B5EF4-FFF2-40B4-BE49-F238E27FC236}">
                <a16:creationId xmlns:a16="http://schemas.microsoft.com/office/drawing/2014/main" id="{42AD01AC-0E27-D3E9-B92F-A8294A498144}"/>
              </a:ext>
            </a:extLst>
          </p:cNvPr>
          <p:cNvSpPr/>
          <p:nvPr/>
        </p:nvSpPr>
        <p:spPr>
          <a:xfrm>
            <a:off x="6296495" y="2781039"/>
            <a:ext cx="5097123" cy="2972801"/>
          </a:xfrm>
          <a:prstGeom prst="rect">
            <a:avLst/>
          </a:prstGeom>
        </p:spPr>
        <p:txBody>
          <a:bodyPr wrap="square" lIns="91440" tIns="45720" rIns="91440" bIns="45720" anchor="t">
            <a:spAutoFit/>
          </a:bodyPr>
          <a:lstStyle/>
          <a:p>
            <a:pPr defTabSz="457200"/>
            <a:r>
              <a:rPr lang="en-US" sz="2400" b="1" dirty="0">
                <a:solidFill>
                  <a:srgbClr val="000000"/>
                </a:solidFill>
                <a:ea typeface="+mn-lt"/>
                <a:cs typeface="+mn-lt"/>
              </a:rPr>
              <a:t>SITUATION: </a:t>
            </a:r>
            <a:r>
              <a:rPr lang="en-US" sz="2400" dirty="0">
                <a:solidFill>
                  <a:srgbClr val="000000"/>
                </a:solidFill>
                <a:ea typeface="+mn-lt"/>
                <a:cs typeface="+mn-lt"/>
              </a:rPr>
              <a:t>Wir </a:t>
            </a:r>
            <a:r>
              <a:rPr lang="en-US" sz="2400" dirty="0" err="1">
                <a:solidFill>
                  <a:srgbClr val="000000"/>
                </a:solidFill>
                <a:ea typeface="+mn-lt"/>
                <a:cs typeface="+mn-lt"/>
              </a:rPr>
              <a:t>entwickeln</a:t>
            </a:r>
            <a:r>
              <a:rPr lang="en-US" sz="2400" dirty="0">
                <a:solidFill>
                  <a:srgbClr val="000000"/>
                </a:solidFill>
                <a:ea typeface="+mn-lt"/>
                <a:cs typeface="+mn-lt"/>
              </a:rPr>
              <a:t> das </a:t>
            </a:r>
            <a:r>
              <a:rPr lang="en-US" sz="2400" dirty="0" err="1">
                <a:solidFill>
                  <a:srgbClr val="000000"/>
                </a:solidFill>
                <a:ea typeface="+mn-lt"/>
                <a:cs typeface="+mn-lt"/>
              </a:rPr>
              <a:t>Marketingbudget</a:t>
            </a:r>
            <a:r>
              <a:rPr lang="en-US" sz="2400" dirty="0">
                <a:solidFill>
                  <a:srgbClr val="000000"/>
                </a:solidFill>
                <a:ea typeface="+mn-lt"/>
                <a:cs typeface="+mn-lt"/>
              </a:rPr>
              <a:t> für das </a:t>
            </a:r>
            <a:r>
              <a:rPr lang="en-US" sz="2400" dirty="0" err="1">
                <a:solidFill>
                  <a:srgbClr val="000000"/>
                </a:solidFill>
                <a:ea typeface="+mn-lt"/>
                <a:cs typeface="+mn-lt"/>
              </a:rPr>
              <a:t>nächste</a:t>
            </a:r>
            <a:r>
              <a:rPr lang="en-US" sz="2400" dirty="0">
                <a:solidFill>
                  <a:srgbClr val="000000"/>
                </a:solidFill>
                <a:ea typeface="+mn-lt"/>
                <a:cs typeface="+mn-lt"/>
              </a:rPr>
              <a:t> Jahr und </a:t>
            </a:r>
            <a:r>
              <a:rPr lang="en-US" sz="2400" dirty="0" err="1">
                <a:solidFill>
                  <a:srgbClr val="000000"/>
                </a:solidFill>
                <a:ea typeface="+mn-lt"/>
                <a:cs typeface="+mn-lt"/>
              </a:rPr>
              <a:t>müssen</a:t>
            </a:r>
            <a:r>
              <a:rPr lang="en-US" sz="2400" dirty="0">
                <a:solidFill>
                  <a:srgbClr val="000000"/>
                </a:solidFill>
                <a:ea typeface="+mn-lt"/>
                <a:cs typeface="+mn-lt"/>
              </a:rPr>
              <a:t> </a:t>
            </a:r>
            <a:r>
              <a:rPr lang="en-US" sz="2400" dirty="0" err="1">
                <a:solidFill>
                  <a:srgbClr val="000000"/>
                </a:solidFill>
                <a:ea typeface="+mn-lt"/>
                <a:cs typeface="+mn-lt"/>
              </a:rPr>
              <a:t>entscheiden</a:t>
            </a:r>
            <a:r>
              <a:rPr lang="en-US" sz="2400" dirty="0">
                <a:solidFill>
                  <a:srgbClr val="000000"/>
                </a:solidFill>
                <a:ea typeface="+mn-lt"/>
                <a:cs typeface="+mn-lt"/>
              </a:rPr>
              <a:t>, </a:t>
            </a:r>
            <a:r>
              <a:rPr lang="en-US" sz="2400" dirty="0" err="1">
                <a:solidFill>
                  <a:srgbClr val="000000"/>
                </a:solidFill>
                <a:ea typeface="+mn-lt"/>
                <a:cs typeface="+mn-lt"/>
              </a:rPr>
              <a:t>wie</a:t>
            </a:r>
            <a:r>
              <a:rPr lang="en-US" sz="2400" dirty="0">
                <a:solidFill>
                  <a:srgbClr val="000000"/>
                </a:solidFill>
                <a:ea typeface="+mn-lt"/>
                <a:cs typeface="+mn-lt"/>
              </a:rPr>
              <a:t> </a:t>
            </a:r>
            <a:r>
              <a:rPr lang="en-US" sz="2400" dirty="0" err="1">
                <a:solidFill>
                  <a:srgbClr val="000000"/>
                </a:solidFill>
                <a:ea typeface="+mn-lt"/>
                <a:cs typeface="+mn-lt"/>
              </a:rPr>
              <a:t>viel</a:t>
            </a:r>
            <a:r>
              <a:rPr lang="en-US" sz="2400" dirty="0">
                <a:solidFill>
                  <a:srgbClr val="000000"/>
                </a:solidFill>
                <a:ea typeface="+mn-lt"/>
                <a:cs typeface="+mn-lt"/>
              </a:rPr>
              <a:t> </a:t>
            </a:r>
            <a:r>
              <a:rPr lang="en-US" sz="2400" dirty="0" err="1">
                <a:solidFill>
                  <a:srgbClr val="000000"/>
                </a:solidFill>
                <a:ea typeface="+mn-lt"/>
                <a:cs typeface="+mn-lt"/>
              </a:rPr>
              <a:t>wir</a:t>
            </a:r>
            <a:r>
              <a:rPr lang="en-US" sz="2400" dirty="0">
                <a:solidFill>
                  <a:srgbClr val="000000"/>
                </a:solidFill>
                <a:ea typeface="+mn-lt"/>
                <a:cs typeface="+mn-lt"/>
              </a:rPr>
              <a:t> für </a:t>
            </a:r>
            <a:r>
              <a:rPr lang="en-US" sz="2400" dirty="0" err="1">
                <a:solidFill>
                  <a:srgbClr val="000000"/>
                </a:solidFill>
                <a:ea typeface="+mn-lt"/>
                <a:cs typeface="+mn-lt"/>
              </a:rPr>
              <a:t>jedes</a:t>
            </a:r>
            <a:r>
              <a:rPr lang="en-US" sz="2400" dirty="0">
                <a:solidFill>
                  <a:srgbClr val="000000"/>
                </a:solidFill>
                <a:ea typeface="+mn-lt"/>
                <a:cs typeface="+mn-lt"/>
              </a:rPr>
              <a:t> </a:t>
            </a:r>
            <a:r>
              <a:rPr lang="en-US" sz="2400" dirty="0" err="1">
                <a:solidFill>
                  <a:srgbClr val="000000"/>
                </a:solidFill>
                <a:ea typeface="+mn-lt"/>
                <a:cs typeface="+mn-lt"/>
              </a:rPr>
              <a:t>unserer</a:t>
            </a:r>
            <a:r>
              <a:rPr lang="en-US" sz="2400" dirty="0">
                <a:solidFill>
                  <a:srgbClr val="000000"/>
                </a:solidFill>
                <a:ea typeface="+mn-lt"/>
                <a:cs typeface="+mn-lt"/>
              </a:rPr>
              <a:t> Produkte </a:t>
            </a:r>
            <a:r>
              <a:rPr lang="en-US" sz="2400" dirty="0" err="1">
                <a:solidFill>
                  <a:srgbClr val="000000"/>
                </a:solidFill>
                <a:ea typeface="+mn-lt"/>
                <a:cs typeface="+mn-lt"/>
              </a:rPr>
              <a:t>bereitstellen</a:t>
            </a:r>
            <a:r>
              <a:rPr lang="en-US" sz="2400" dirty="0">
                <a:solidFill>
                  <a:srgbClr val="000000"/>
                </a:solidFill>
                <a:ea typeface="+mn-lt"/>
                <a:cs typeface="+mn-lt"/>
              </a:rPr>
              <a:t> </a:t>
            </a:r>
            <a:r>
              <a:rPr lang="en-US" sz="2400" dirty="0" err="1">
                <a:solidFill>
                  <a:srgbClr val="000000"/>
                </a:solidFill>
                <a:ea typeface="+mn-lt"/>
                <a:cs typeface="+mn-lt"/>
              </a:rPr>
              <a:t>wollen</a:t>
            </a:r>
            <a:r>
              <a:rPr lang="en-US" sz="2400" dirty="0">
                <a:solidFill>
                  <a:srgbClr val="000000"/>
                </a:solidFill>
                <a:ea typeface="+mn-lt"/>
                <a:cs typeface="+mn-lt"/>
              </a:rPr>
              <a:t>. Wir </a:t>
            </a:r>
            <a:r>
              <a:rPr lang="en-US" sz="2400" dirty="0" err="1">
                <a:solidFill>
                  <a:srgbClr val="000000"/>
                </a:solidFill>
                <a:ea typeface="+mn-lt"/>
                <a:cs typeface="+mn-lt"/>
              </a:rPr>
              <a:t>möchten</a:t>
            </a:r>
            <a:r>
              <a:rPr lang="en-US" sz="2400" dirty="0">
                <a:solidFill>
                  <a:srgbClr val="000000"/>
                </a:solidFill>
                <a:ea typeface="+mn-lt"/>
                <a:cs typeface="+mn-lt"/>
              </a:rPr>
              <a:t> dies auf der </a:t>
            </a:r>
            <a:r>
              <a:rPr lang="en-US" sz="2400" dirty="0" err="1">
                <a:solidFill>
                  <a:srgbClr val="000000"/>
                </a:solidFill>
                <a:ea typeface="+mn-lt"/>
                <a:cs typeface="+mn-lt"/>
              </a:rPr>
              <a:t>Grundlage</a:t>
            </a:r>
            <a:r>
              <a:rPr lang="en-US" sz="2400" dirty="0">
                <a:solidFill>
                  <a:srgbClr val="000000"/>
                </a:solidFill>
                <a:ea typeface="+mn-lt"/>
                <a:cs typeface="+mn-lt"/>
              </a:rPr>
              <a:t> von </a:t>
            </a:r>
            <a:r>
              <a:rPr lang="en-US" sz="2400" dirty="0" err="1">
                <a:solidFill>
                  <a:srgbClr val="000000"/>
                </a:solidFill>
                <a:ea typeface="+mn-lt"/>
                <a:cs typeface="+mn-lt"/>
              </a:rPr>
              <a:t>Nachweisen</a:t>
            </a:r>
            <a:r>
              <a:rPr lang="en-US" sz="2400" dirty="0">
                <a:solidFill>
                  <a:srgbClr val="000000"/>
                </a:solidFill>
                <a:ea typeface="+mn-lt"/>
                <a:cs typeface="+mn-lt"/>
              </a:rPr>
              <a:t> für den </a:t>
            </a:r>
            <a:r>
              <a:rPr lang="en-US" sz="2400" dirty="0" err="1">
                <a:solidFill>
                  <a:srgbClr val="000000"/>
                </a:solidFill>
                <a:ea typeface="+mn-lt"/>
                <a:cs typeface="+mn-lt"/>
              </a:rPr>
              <a:t>Erfolg</a:t>
            </a:r>
            <a:r>
              <a:rPr lang="en-US" sz="2400" dirty="0">
                <a:solidFill>
                  <a:srgbClr val="000000"/>
                </a:solidFill>
                <a:ea typeface="+mn-lt"/>
                <a:cs typeface="+mn-lt"/>
              </a:rPr>
              <a:t> tun.</a:t>
            </a:r>
            <a:endParaRPr lang="en-US" dirty="0">
              <a:solidFill>
                <a:srgbClr val="000000"/>
              </a:solidFill>
              <a:ea typeface="+mn-lt"/>
              <a:cs typeface="+mn-lt"/>
            </a:endParaRPr>
          </a:p>
          <a:p>
            <a:pPr defTabSz="457200"/>
            <a:endParaRPr lang="en-US" sz="1918" dirty="0">
              <a:solidFill>
                <a:prstClr val="black"/>
              </a:solidFill>
              <a:ea typeface="Calibri" charset="0"/>
              <a:cs typeface="Times New Roman" charset="0"/>
            </a:endParaRPr>
          </a:p>
        </p:txBody>
      </p:sp>
    </p:spTree>
    <p:extLst>
      <p:ext uri="{BB962C8B-B14F-4D97-AF65-F5344CB8AC3E}">
        <p14:creationId xmlns:p14="http://schemas.microsoft.com/office/powerpoint/2010/main" val="3923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638656"/>
            <a:ext cx="10595237" cy="3995028"/>
          </a:xfrm>
        </p:spPr>
        <p:txBody>
          <a:bodyPr lIns="91440" tIns="45720" rIns="91440" bIns="45720" anchor="t"/>
          <a:lstStyle/>
          <a:p>
            <a:pPr marL="342900" indent="-342900">
              <a:buClr>
                <a:schemeClr val="accent2"/>
              </a:buClr>
              <a:buBlip>
                <a:blip r:embed="rId3"/>
              </a:buBlip>
            </a:pPr>
            <a:r>
              <a:rPr lang="en-GB" b="1" dirty="0">
                <a:solidFill>
                  <a:schemeClr val="accent2"/>
                </a:solidFill>
                <a:ea typeface="+mn-lt"/>
                <a:cs typeface="+mn-lt"/>
              </a:rPr>
              <a:t>Dann:</a:t>
            </a:r>
          </a:p>
          <a:p>
            <a:pPr marL="0" indent="0">
              <a:buClr>
                <a:schemeClr val="accent2"/>
              </a:buClr>
            </a:pPr>
            <a:endParaRPr lang="en-GB" b="1" dirty="0">
              <a:solidFill>
                <a:schemeClr val="accent2"/>
              </a:solidFill>
            </a:endParaRPr>
          </a:p>
          <a:p>
            <a:pPr marL="457200" indent="-457200">
              <a:buClr>
                <a:schemeClr val="accent2"/>
              </a:buClr>
              <a:buAutoNum type="alphaLcParenR"/>
            </a:pPr>
            <a:r>
              <a:rPr lang="en-GB" dirty="0" err="1">
                <a:ea typeface="+mn-lt"/>
                <a:cs typeface="+mn-lt"/>
              </a:rPr>
              <a:t>Definieren</a:t>
            </a:r>
            <a:r>
              <a:rPr lang="en-GB" dirty="0">
                <a:ea typeface="+mn-lt"/>
                <a:cs typeface="+mn-lt"/>
              </a:rPr>
              <a:t> Sie den Zweck der </a:t>
            </a:r>
            <a:r>
              <a:rPr lang="en-GB" dirty="0" err="1">
                <a:ea typeface="+mn-lt"/>
                <a:cs typeface="+mn-lt"/>
              </a:rPr>
              <a:t>Lösung</a:t>
            </a:r>
            <a:r>
              <a:rPr lang="en-GB" dirty="0">
                <a:ea typeface="+mn-lt"/>
                <a:cs typeface="+mn-lt"/>
              </a:rPr>
              <a:t> dieses Problems. </a:t>
            </a:r>
            <a:r>
              <a:rPr lang="en-GB" dirty="0" err="1">
                <a:ea typeface="+mn-lt"/>
                <a:cs typeface="+mn-lt"/>
              </a:rPr>
              <a:t>Welchen</a:t>
            </a:r>
            <a:r>
              <a:rPr lang="en-GB" dirty="0">
                <a:ea typeface="+mn-lt"/>
                <a:cs typeface="+mn-lt"/>
              </a:rPr>
              <a:t> </a:t>
            </a:r>
            <a:r>
              <a:rPr lang="en-GB" dirty="0" err="1">
                <a:ea typeface="+mn-lt"/>
                <a:cs typeface="+mn-lt"/>
              </a:rPr>
              <a:t>Mehrwert</a:t>
            </a:r>
            <a:r>
              <a:rPr lang="en-GB" dirty="0">
                <a:ea typeface="+mn-lt"/>
                <a:cs typeface="+mn-lt"/>
              </a:rPr>
              <a:t> </a:t>
            </a:r>
            <a:r>
              <a:rPr lang="en-GB" dirty="0" err="1">
                <a:ea typeface="+mn-lt"/>
                <a:cs typeface="+mn-lt"/>
              </a:rPr>
              <a:t>bringt</a:t>
            </a:r>
            <a:r>
              <a:rPr lang="en-GB" dirty="0">
                <a:ea typeface="+mn-lt"/>
                <a:cs typeface="+mn-lt"/>
              </a:rPr>
              <a:t> </a:t>
            </a:r>
            <a:r>
              <a:rPr lang="en-GB" dirty="0" err="1">
                <a:ea typeface="+mn-lt"/>
                <a:cs typeface="+mn-lt"/>
              </a:rPr>
              <a:t>sie</a:t>
            </a:r>
            <a:r>
              <a:rPr lang="en-GB" dirty="0">
                <a:ea typeface="+mn-lt"/>
                <a:cs typeface="+mn-lt"/>
              </a:rPr>
              <a:t> für das </a:t>
            </a:r>
            <a:r>
              <a:rPr lang="en-GB" dirty="0" err="1">
                <a:ea typeface="+mn-lt"/>
                <a:cs typeface="+mn-lt"/>
              </a:rPr>
              <a:t>Unternehmen</a:t>
            </a:r>
            <a:r>
              <a:rPr lang="en-GB" dirty="0">
                <a:ea typeface="+mn-lt"/>
                <a:cs typeface="+mn-lt"/>
              </a:rPr>
              <a:t>?</a:t>
            </a:r>
          </a:p>
          <a:p>
            <a:pPr marL="457200" indent="-457200">
              <a:buClr>
                <a:schemeClr val="accent2"/>
              </a:buClr>
              <a:buFont typeface="+mj-lt"/>
              <a:buAutoNum type="alphaLcParenR"/>
            </a:pPr>
            <a:endParaRPr lang="en-GB" dirty="0"/>
          </a:p>
          <a:p>
            <a:pPr marL="457200" indent="-457200">
              <a:buClr>
                <a:schemeClr val="accent2"/>
              </a:buClr>
              <a:buAutoNum type="alphaLcParenR"/>
            </a:pPr>
            <a:r>
              <a:rPr lang="en-GB" dirty="0">
                <a:ea typeface="+mn-lt"/>
                <a:cs typeface="+mn-lt"/>
              </a:rPr>
              <a:t>Listen Sie die </a:t>
            </a:r>
            <a:r>
              <a:rPr lang="en-GB" dirty="0" err="1">
                <a:ea typeface="+mn-lt"/>
                <a:cs typeface="+mn-lt"/>
              </a:rPr>
              <a:t>Fragen</a:t>
            </a:r>
            <a:r>
              <a:rPr lang="en-GB" dirty="0">
                <a:ea typeface="+mn-lt"/>
                <a:cs typeface="+mn-lt"/>
              </a:rPr>
              <a:t> auf, die Sie </a:t>
            </a:r>
            <a:r>
              <a:rPr lang="en-GB" dirty="0" err="1">
                <a:ea typeface="+mn-lt"/>
                <a:cs typeface="+mn-lt"/>
              </a:rPr>
              <a:t>stellen</a:t>
            </a:r>
            <a:r>
              <a:rPr lang="en-GB" dirty="0">
                <a:ea typeface="+mn-lt"/>
                <a:cs typeface="+mn-lt"/>
              </a:rPr>
              <a:t> </a:t>
            </a:r>
            <a:r>
              <a:rPr lang="en-GB" dirty="0" err="1">
                <a:ea typeface="+mn-lt"/>
                <a:cs typeface="+mn-lt"/>
              </a:rPr>
              <a:t>könnten</a:t>
            </a:r>
            <a:r>
              <a:rPr lang="en-GB" dirty="0">
                <a:ea typeface="+mn-lt"/>
                <a:cs typeface="+mn-lt"/>
              </a:rPr>
              <a:t>, um die </a:t>
            </a:r>
            <a:r>
              <a:rPr lang="en-GB" dirty="0" err="1">
                <a:ea typeface="+mn-lt"/>
                <a:cs typeface="+mn-lt"/>
              </a:rPr>
              <a:t>Antworten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erhalten</a:t>
            </a:r>
            <a:r>
              <a:rPr lang="en-GB" dirty="0">
                <a:ea typeface="+mn-lt"/>
                <a:cs typeface="+mn-lt"/>
              </a:rPr>
              <a:t>, die Sie </a:t>
            </a:r>
            <a:r>
              <a:rPr lang="en-GB" dirty="0" err="1">
                <a:ea typeface="+mn-lt"/>
                <a:cs typeface="+mn-lt"/>
              </a:rPr>
              <a:t>zur</a:t>
            </a:r>
            <a:r>
              <a:rPr lang="en-GB" dirty="0">
                <a:ea typeface="+mn-lt"/>
                <a:cs typeface="+mn-lt"/>
              </a:rPr>
              <a:t> </a:t>
            </a:r>
            <a:r>
              <a:rPr lang="en-GB" dirty="0" err="1">
                <a:ea typeface="+mn-lt"/>
                <a:cs typeface="+mn-lt"/>
              </a:rPr>
              <a:t>Lösung</a:t>
            </a:r>
            <a:r>
              <a:rPr lang="en-GB" dirty="0">
                <a:ea typeface="+mn-lt"/>
                <a:cs typeface="+mn-lt"/>
              </a:rPr>
              <a:t> des Problems </a:t>
            </a:r>
            <a:r>
              <a:rPr lang="en-GB" dirty="0" err="1">
                <a:ea typeface="+mn-lt"/>
                <a:cs typeface="+mn-lt"/>
              </a:rPr>
              <a:t>benötigen</a:t>
            </a:r>
            <a:r>
              <a:rPr lang="en-GB" dirty="0">
                <a:ea typeface="+mn-lt"/>
                <a:cs typeface="+mn-lt"/>
              </a:rPr>
              <a:t>.</a:t>
            </a:r>
          </a:p>
          <a:p>
            <a:pPr marL="457200" indent="-457200">
              <a:buClr>
                <a:schemeClr val="accent2"/>
              </a:buClr>
              <a:buFont typeface="+mj-lt"/>
              <a:buAutoNum type="alphaLcParenR"/>
            </a:pPr>
            <a:endParaRPr lang="en-GB" dirty="0"/>
          </a:p>
          <a:p>
            <a:pPr marL="457200" indent="-457200">
              <a:buClr>
                <a:schemeClr val="accent2"/>
              </a:buClr>
              <a:buAutoNum type="alphaLcParenR"/>
            </a:pPr>
            <a:r>
              <a:rPr lang="en-GB" dirty="0">
                <a:ea typeface="+mn-lt"/>
                <a:cs typeface="+mn-lt"/>
              </a:rPr>
              <a:t>Wenden Sie den "</a:t>
            </a:r>
            <a:r>
              <a:rPr lang="en-GB" dirty="0" err="1">
                <a:ea typeface="+mn-lt"/>
                <a:cs typeface="+mn-lt"/>
              </a:rPr>
              <a:t>Einsten</a:t>
            </a:r>
            <a:r>
              <a:rPr lang="en-GB" dirty="0">
                <a:ea typeface="+mn-lt"/>
                <a:cs typeface="+mn-lt"/>
              </a:rPr>
              <a:t>"-Ansatz an, um den </a:t>
            </a:r>
            <a:r>
              <a:rPr lang="en-GB" dirty="0" err="1">
                <a:ea typeface="+mn-lt"/>
                <a:cs typeface="+mn-lt"/>
              </a:rPr>
              <a:t>besten</a:t>
            </a:r>
            <a:r>
              <a:rPr lang="en-GB" dirty="0">
                <a:ea typeface="+mn-lt"/>
                <a:cs typeface="+mn-lt"/>
              </a:rPr>
              <a:t> Weg </a:t>
            </a:r>
            <a:r>
              <a:rPr lang="en-GB" dirty="0" err="1">
                <a:ea typeface="+mn-lt"/>
                <a:cs typeface="+mn-lt"/>
              </a:rPr>
              <a:t>zu</a:t>
            </a:r>
            <a:r>
              <a:rPr lang="en-GB" dirty="0">
                <a:ea typeface="+mn-lt"/>
                <a:cs typeface="+mn-lt"/>
              </a:rPr>
              <a:t> </a:t>
            </a:r>
            <a:r>
              <a:rPr lang="en-GB" dirty="0" err="1">
                <a:ea typeface="+mn-lt"/>
                <a:cs typeface="+mn-lt"/>
              </a:rPr>
              <a:t>finden</a:t>
            </a:r>
            <a:r>
              <a:rPr lang="en-GB" dirty="0">
                <a:ea typeface="+mn-lt"/>
                <a:cs typeface="+mn-lt"/>
              </a:rPr>
              <a:t>, die Frage </a:t>
            </a:r>
            <a:r>
              <a:rPr lang="en-GB" dirty="0" err="1">
                <a:ea typeface="+mn-lt"/>
                <a:cs typeface="+mn-lt"/>
              </a:rPr>
              <a:t>zu</a:t>
            </a:r>
            <a:r>
              <a:rPr lang="en-GB" dirty="0">
                <a:ea typeface="+mn-lt"/>
                <a:cs typeface="+mn-lt"/>
              </a:rPr>
              <a:t> </a:t>
            </a:r>
            <a:r>
              <a:rPr lang="en-GB" dirty="0" err="1">
                <a:ea typeface="+mn-lt"/>
                <a:cs typeface="+mn-lt"/>
              </a:rPr>
              <a:t>stellen</a:t>
            </a:r>
            <a:r>
              <a:rPr lang="en-GB" dirty="0">
                <a:ea typeface="+mn-lt"/>
                <a:cs typeface="+mn-lt"/>
              </a:rPr>
              <a:t>.</a:t>
            </a:r>
            <a:r>
              <a:rPr lang="en-GB" dirty="0"/>
              <a:t> </a:t>
            </a:r>
            <a:endParaRPr lang="en-GB" dirty="0">
              <a:solidFill>
                <a:schemeClr val="accent2"/>
              </a:solidFill>
              <a:cs typeface="Calibri" panose="020F0502020204030204"/>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27688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US" dirty="0">
                <a:ea typeface="+mn-lt"/>
                <a:cs typeface="+mn-lt"/>
              </a:rPr>
              <a:t>Daten für die </a:t>
            </a:r>
            <a:r>
              <a:rPr lang="en-US" dirty="0" err="1">
                <a:ea typeface="+mn-lt"/>
                <a:cs typeface="+mn-lt"/>
              </a:rPr>
              <a:t>Strategie</a:t>
            </a:r>
            <a:endParaRPr lang="en-US" dirty="0" err="1"/>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2386316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BFAF3-2D66-5F08-2F41-5F51222D4906}"/>
              </a:ext>
            </a:extLst>
          </p:cNvPr>
          <p:cNvSpPr txBox="1"/>
          <p:nvPr/>
        </p:nvSpPr>
        <p:spPr>
          <a:xfrm>
            <a:off x="1862191" y="160825"/>
            <a:ext cx="8540644" cy="1200329"/>
          </a:xfrm>
          <a:prstGeom prst="rect">
            <a:avLst/>
          </a:prstGeom>
          <a:noFill/>
        </p:spPr>
        <p:txBody>
          <a:bodyPr wrap="square" lIns="91440" tIns="45720" rIns="91440" bIns="45720" anchor="t">
            <a:spAutoFit/>
          </a:bodyPr>
          <a:lstStyle/>
          <a:p>
            <a:pPr algn="ctr"/>
            <a:r>
              <a:rPr lang="en-US" sz="3600" dirty="0">
                <a:solidFill>
                  <a:srgbClr val="000000"/>
                </a:solidFill>
                <a:ea typeface="+mn-lt"/>
                <a:cs typeface="+mn-lt"/>
              </a:rPr>
              <a:t>WIE SIE IHRE DATENSTRATEGIE STRATEGISCHER GESTALTEN KÖNNEN</a:t>
            </a:r>
            <a:r>
              <a:rPr kumimoji="0" lang="en-US" sz="3600" b="0" i="0" u="none" strike="noStrike" kern="1200" cap="none" spc="0" normalizeH="0" baseline="0" noProof="0" dirty="0">
                <a:ln>
                  <a:noFill/>
                </a:ln>
                <a:solidFill>
                  <a:srgbClr val="000000"/>
                </a:solidFill>
                <a:effectLst/>
                <a:uLnTx/>
                <a:uFillTx/>
                <a:ea typeface="+mn-lt"/>
                <a:cs typeface="+mn-lt"/>
              </a:rPr>
              <a:t>...</a:t>
            </a:r>
            <a:endParaRPr lang="en-US" dirty="0">
              <a:solidFill>
                <a:srgbClr val="000000"/>
              </a:solidFill>
              <a:ea typeface="+mn-lt"/>
              <a:cs typeface="+mn-lt"/>
            </a:endParaRPr>
          </a:p>
        </p:txBody>
      </p:sp>
      <p:sp>
        <p:nvSpPr>
          <p:cNvPr id="4" name="Rectangle 3">
            <a:extLst>
              <a:ext uri="{FF2B5EF4-FFF2-40B4-BE49-F238E27FC236}">
                <a16:creationId xmlns:a16="http://schemas.microsoft.com/office/drawing/2014/main" id="{7DC058C6-9919-B55E-4A99-6A3E89A83DB4}"/>
              </a:ext>
            </a:extLst>
          </p:cNvPr>
          <p:cNvSpPr/>
          <p:nvPr/>
        </p:nvSpPr>
        <p:spPr>
          <a:xfrm>
            <a:off x="236265" y="1005122"/>
            <a:ext cx="1906143" cy="4247317"/>
          </a:xfrm>
          <a:prstGeom prst="rect">
            <a:avLst/>
          </a:prstGeom>
          <a:noFill/>
          <a:ln>
            <a:solidFill>
              <a:schemeClr val="accent3">
                <a:lumMod val="50000"/>
              </a:schemeClr>
            </a:solidFill>
          </a:ln>
        </p:spPr>
        <p:txBody>
          <a:bodyPr wrap="square" lIns="91440" tIns="45720" rIns="91440" bIns="45720" anchor="t">
            <a:spAutoFit/>
          </a:bodyPr>
          <a:lstStyle/>
          <a:p>
            <a:pPr algn="ctr"/>
            <a:r>
              <a:rPr lang="en-US" b="1" dirty="0">
                <a:solidFill>
                  <a:srgbClr val="000000"/>
                </a:solidFill>
                <a:ea typeface="+mn-lt"/>
                <a:cs typeface="+mn-lt"/>
              </a:rPr>
              <a:t>EINEN BUSINESS CASE FÜR DATEN ERSTELLEN</a:t>
            </a:r>
            <a:endParaRPr lang="en-US" dirty="0">
              <a:solidFill>
                <a:srgbClr val="000000"/>
              </a:solidFill>
              <a:cs typeface="Calibri" panose="020F0502020204030204"/>
            </a:endParaRPr>
          </a:p>
          <a:p>
            <a:pPr algn="ctr"/>
            <a:endParaRPr lang="en-US" b="1" dirty="0">
              <a:solidFill>
                <a:srgbClr val="000000"/>
              </a:solidFill>
              <a:ea typeface="Calibri" charset="0"/>
              <a:cs typeface="Times New Roman" charset="0"/>
            </a:endParaRPr>
          </a:p>
          <a:p>
            <a:pPr algn="ctr"/>
            <a:r>
              <a:rPr lang="en-US" dirty="0" err="1">
                <a:solidFill>
                  <a:srgbClr val="000000"/>
                </a:solidFill>
                <a:ea typeface="+mn-lt"/>
                <a:cs typeface="+mn-lt"/>
              </a:rPr>
              <a:t>Überprüfen</a:t>
            </a:r>
            <a:r>
              <a:rPr lang="en-US" dirty="0">
                <a:solidFill>
                  <a:srgbClr val="000000"/>
                </a:solidFill>
                <a:ea typeface="+mn-lt"/>
                <a:cs typeface="+mn-lt"/>
              </a:rPr>
              <a:t> Sie </a:t>
            </a:r>
            <a:r>
              <a:rPr lang="en-US" dirty="0" err="1">
                <a:solidFill>
                  <a:srgbClr val="000000"/>
                </a:solidFill>
                <a:ea typeface="+mn-lt"/>
                <a:cs typeface="+mn-lt"/>
              </a:rPr>
              <a:t>Ihre</a:t>
            </a:r>
            <a:r>
              <a:rPr lang="en-US" dirty="0">
                <a:solidFill>
                  <a:srgbClr val="000000"/>
                </a:solidFill>
                <a:ea typeface="+mn-lt"/>
                <a:cs typeface="+mn-lt"/>
              </a:rPr>
              <a:t> </a:t>
            </a:r>
            <a:r>
              <a:rPr lang="en-US" dirty="0" err="1">
                <a:solidFill>
                  <a:srgbClr val="000000"/>
                </a:solidFill>
                <a:ea typeface="+mn-lt"/>
                <a:cs typeface="+mn-lt"/>
              </a:rPr>
              <a:t>Gesamtstrategie</a:t>
            </a:r>
            <a:r>
              <a:rPr lang="en-US" dirty="0">
                <a:solidFill>
                  <a:srgbClr val="000000"/>
                </a:solidFill>
                <a:ea typeface="+mn-lt"/>
                <a:cs typeface="+mn-lt"/>
              </a:rPr>
              <a:t>:</a:t>
            </a:r>
            <a:r>
              <a:rPr lang="en-US" dirty="0">
                <a:solidFill>
                  <a:srgbClr val="000000"/>
                </a:solidFill>
                <a:ea typeface="Calibri" charset="0"/>
                <a:cs typeface="Times New Roman"/>
              </a:rPr>
              <a:t> </a:t>
            </a:r>
            <a:endParaRPr lang="en-US" dirty="0"/>
          </a:p>
          <a:p>
            <a:pPr algn="ctr"/>
            <a:endParaRPr lang="en-US" dirty="0">
              <a:solidFill>
                <a:srgbClr val="000000"/>
              </a:solidFill>
              <a:ea typeface="Calibri" charset="0"/>
              <a:cs typeface="Times New Roman" charset="0"/>
            </a:endParaRPr>
          </a:p>
          <a:p>
            <a:pPr algn="ctr"/>
            <a:r>
              <a:rPr lang="en-US" dirty="0">
                <a:solidFill>
                  <a:srgbClr val="000000"/>
                </a:solidFill>
                <a:ea typeface="+mn-lt"/>
                <a:cs typeface="+mn-lt"/>
              </a:rPr>
              <a:t>Was </a:t>
            </a:r>
            <a:r>
              <a:rPr lang="en-US" dirty="0" err="1">
                <a:solidFill>
                  <a:srgbClr val="000000"/>
                </a:solidFill>
                <a:ea typeface="+mn-lt"/>
                <a:cs typeface="+mn-lt"/>
              </a:rPr>
              <a:t>sind</a:t>
            </a:r>
            <a:r>
              <a:rPr lang="en-US" dirty="0">
                <a:solidFill>
                  <a:srgbClr val="000000"/>
                </a:solidFill>
                <a:ea typeface="+mn-lt"/>
                <a:cs typeface="+mn-lt"/>
              </a:rPr>
              <a:t> die </a:t>
            </a:r>
            <a:r>
              <a:rPr lang="en-US" dirty="0" err="1">
                <a:solidFill>
                  <a:srgbClr val="000000"/>
                </a:solidFill>
                <a:ea typeface="+mn-lt"/>
                <a:cs typeface="+mn-lt"/>
              </a:rPr>
              <a:t>Hauptziele</a:t>
            </a:r>
            <a:r>
              <a:rPr lang="en-US" dirty="0">
                <a:solidFill>
                  <a:srgbClr val="000000"/>
                </a:solidFill>
                <a:ea typeface="+mn-lt"/>
                <a:cs typeface="+mn-lt"/>
              </a:rPr>
              <a:t> </a:t>
            </a:r>
            <a:r>
              <a:rPr lang="en-US" dirty="0" err="1">
                <a:solidFill>
                  <a:srgbClr val="000000"/>
                </a:solidFill>
                <a:ea typeface="+mn-lt"/>
                <a:cs typeface="+mn-lt"/>
              </a:rPr>
              <a:t>unseres</a:t>
            </a:r>
            <a:r>
              <a:rPr lang="en-US" dirty="0">
                <a:solidFill>
                  <a:srgbClr val="000000"/>
                </a:solidFill>
                <a:ea typeface="+mn-lt"/>
                <a:cs typeface="+mn-lt"/>
              </a:rPr>
              <a:t> </a:t>
            </a:r>
            <a:r>
              <a:rPr lang="en-US" dirty="0" err="1">
                <a:solidFill>
                  <a:srgbClr val="000000"/>
                </a:solidFill>
                <a:ea typeface="+mn-lt"/>
                <a:cs typeface="+mn-lt"/>
              </a:rPr>
              <a:t>Unternehmens</a:t>
            </a:r>
            <a:r>
              <a:rPr lang="en-US" dirty="0">
                <a:solidFill>
                  <a:srgbClr val="000000"/>
                </a:solidFill>
                <a:ea typeface="+mn-lt"/>
                <a:cs typeface="+mn-lt"/>
              </a:rPr>
              <a:t>?</a:t>
            </a:r>
            <a:r>
              <a:rPr lang="en-US" dirty="0">
                <a:ea typeface="+mn-lt"/>
                <a:cs typeface="+mn-lt"/>
              </a:rPr>
              <a:t> </a:t>
            </a:r>
          </a:p>
          <a:p>
            <a:pPr algn="ctr"/>
            <a:r>
              <a:rPr lang="en-US" dirty="0">
                <a:solidFill>
                  <a:srgbClr val="000000"/>
                </a:solidFill>
                <a:ea typeface="+mn-lt"/>
                <a:cs typeface="+mn-lt"/>
              </a:rPr>
              <a:t>Wie </a:t>
            </a:r>
            <a:r>
              <a:rPr lang="en-US" err="1">
                <a:solidFill>
                  <a:srgbClr val="000000"/>
                </a:solidFill>
                <a:ea typeface="+mn-lt"/>
                <a:cs typeface="+mn-lt"/>
              </a:rPr>
              <a:t>werden</a:t>
            </a:r>
            <a:r>
              <a:rPr lang="en-US" dirty="0">
                <a:solidFill>
                  <a:srgbClr val="000000"/>
                </a:solidFill>
                <a:ea typeface="+mn-lt"/>
                <a:cs typeface="+mn-lt"/>
              </a:rPr>
              <a:t> Sie den </a:t>
            </a:r>
            <a:r>
              <a:rPr lang="en-US" err="1">
                <a:solidFill>
                  <a:srgbClr val="000000"/>
                </a:solidFill>
                <a:ea typeface="+mn-lt"/>
                <a:cs typeface="+mn-lt"/>
              </a:rPr>
              <a:t>Erfolg</a:t>
            </a:r>
            <a:r>
              <a:rPr lang="en-US" dirty="0">
                <a:solidFill>
                  <a:srgbClr val="000000"/>
                </a:solidFill>
                <a:ea typeface="+mn-lt"/>
                <a:cs typeface="+mn-lt"/>
              </a:rPr>
              <a:t> </a:t>
            </a:r>
            <a:r>
              <a:rPr lang="en-US" err="1">
                <a:solidFill>
                  <a:srgbClr val="000000"/>
                </a:solidFill>
                <a:ea typeface="+mn-lt"/>
                <a:cs typeface="+mn-lt"/>
              </a:rPr>
              <a:t>messen</a:t>
            </a:r>
            <a:r>
              <a:rPr lang="en-US" dirty="0">
                <a:solidFill>
                  <a:srgbClr val="000000"/>
                </a:solidFill>
                <a:ea typeface="+mn-lt"/>
                <a:cs typeface="+mn-lt"/>
              </a:rPr>
              <a:t>?</a:t>
            </a:r>
          </a:p>
        </p:txBody>
      </p:sp>
      <p:sp>
        <p:nvSpPr>
          <p:cNvPr id="5" name="Rectangle 4">
            <a:extLst>
              <a:ext uri="{FF2B5EF4-FFF2-40B4-BE49-F238E27FC236}">
                <a16:creationId xmlns:a16="http://schemas.microsoft.com/office/drawing/2014/main" id="{3848B9F6-5F33-B3BE-B929-BED4F4DBA62F}"/>
              </a:ext>
            </a:extLst>
          </p:cNvPr>
          <p:cNvSpPr/>
          <p:nvPr/>
        </p:nvSpPr>
        <p:spPr>
          <a:xfrm>
            <a:off x="4916719" y="2411155"/>
            <a:ext cx="1904761" cy="2031325"/>
          </a:xfrm>
          <a:prstGeom prst="rect">
            <a:avLst/>
          </a:prstGeom>
          <a:ln>
            <a:solidFill>
              <a:srgbClr val="085156"/>
            </a:solidFill>
          </a:ln>
        </p:spPr>
        <p:txBody>
          <a:bodyPr wrap="square" lIns="91440" tIns="45720" rIns="91440" bIns="45720" anchor="t">
            <a:spAutoFit/>
          </a:bodyPr>
          <a:lstStyle/>
          <a:p>
            <a:pPr algn="ctr"/>
            <a:r>
              <a:rPr lang="en-US" b="1" dirty="0">
                <a:solidFill>
                  <a:srgbClr val="000000"/>
                </a:solidFill>
                <a:ea typeface="+mn-lt"/>
                <a:cs typeface="+mn-lt"/>
              </a:rPr>
              <a:t>DATENERHEBUNG</a:t>
            </a:r>
            <a:endParaRPr lang="en-US" b="1">
              <a:solidFill>
                <a:srgbClr val="000000"/>
              </a:solidFill>
              <a:cs typeface="Calibri"/>
            </a:endParaRPr>
          </a:p>
          <a:p>
            <a:pPr algn="ctr"/>
            <a:r>
              <a:rPr lang="en-US" dirty="0">
                <a:solidFill>
                  <a:srgbClr val="000000"/>
                </a:solidFill>
                <a:ea typeface="+mn-lt"/>
                <a:cs typeface="+mn-lt"/>
              </a:rPr>
              <a:t>Wie </a:t>
            </a:r>
            <a:r>
              <a:rPr lang="en-US" dirty="0" err="1">
                <a:solidFill>
                  <a:srgbClr val="000000"/>
                </a:solidFill>
                <a:ea typeface="+mn-lt"/>
                <a:cs typeface="+mn-lt"/>
              </a:rPr>
              <a:t>werden</a:t>
            </a:r>
            <a:r>
              <a:rPr lang="en-US" dirty="0">
                <a:solidFill>
                  <a:srgbClr val="000000"/>
                </a:solidFill>
                <a:ea typeface="+mn-lt"/>
                <a:cs typeface="+mn-lt"/>
              </a:rPr>
              <a:t> </a:t>
            </a:r>
            <a:r>
              <a:rPr lang="en-US" dirty="0" err="1">
                <a:solidFill>
                  <a:srgbClr val="000000"/>
                </a:solidFill>
                <a:ea typeface="+mn-lt"/>
                <a:cs typeface="+mn-lt"/>
              </a:rPr>
              <a:t>wir</a:t>
            </a:r>
            <a:r>
              <a:rPr lang="en-US" dirty="0">
                <a:solidFill>
                  <a:srgbClr val="000000"/>
                </a:solidFill>
                <a:ea typeface="+mn-lt"/>
                <a:cs typeface="+mn-lt"/>
              </a:rPr>
              <a:t> die Daten </a:t>
            </a:r>
            <a:r>
              <a:rPr lang="en-US" dirty="0" err="1">
                <a:solidFill>
                  <a:srgbClr val="000000"/>
                </a:solidFill>
                <a:ea typeface="+mn-lt"/>
                <a:cs typeface="+mn-lt"/>
              </a:rPr>
              <a:t>sammeln</a:t>
            </a:r>
            <a:r>
              <a:rPr lang="en-US" dirty="0">
                <a:solidFill>
                  <a:srgbClr val="000000"/>
                </a:solidFill>
                <a:ea typeface="+mn-lt"/>
                <a:cs typeface="+mn-lt"/>
              </a:rPr>
              <a:t>, die </a:t>
            </a:r>
            <a:r>
              <a:rPr lang="en-US" dirty="0" err="1">
                <a:solidFill>
                  <a:srgbClr val="000000"/>
                </a:solidFill>
                <a:ea typeface="+mn-lt"/>
                <a:cs typeface="+mn-lt"/>
              </a:rPr>
              <a:t>wir</a:t>
            </a:r>
            <a:r>
              <a:rPr lang="en-US" dirty="0">
                <a:solidFill>
                  <a:srgbClr val="000000"/>
                </a:solidFill>
                <a:ea typeface="+mn-lt"/>
                <a:cs typeface="+mn-lt"/>
              </a:rPr>
              <a:t> </a:t>
            </a:r>
            <a:r>
              <a:rPr lang="en-US" dirty="0" err="1">
                <a:solidFill>
                  <a:srgbClr val="000000"/>
                </a:solidFill>
                <a:ea typeface="+mn-lt"/>
                <a:cs typeface="+mn-lt"/>
              </a:rPr>
              <a:t>zur</a:t>
            </a:r>
            <a:r>
              <a:rPr lang="en-US" dirty="0">
                <a:solidFill>
                  <a:srgbClr val="000000"/>
                </a:solidFill>
                <a:ea typeface="+mn-lt"/>
                <a:cs typeface="+mn-lt"/>
              </a:rPr>
              <a:t> </a:t>
            </a:r>
            <a:r>
              <a:rPr lang="en-US" dirty="0" err="1">
                <a:solidFill>
                  <a:srgbClr val="000000"/>
                </a:solidFill>
                <a:ea typeface="+mn-lt"/>
                <a:cs typeface="+mn-lt"/>
              </a:rPr>
              <a:t>Beantwortung</a:t>
            </a:r>
            <a:r>
              <a:rPr lang="en-US" dirty="0">
                <a:solidFill>
                  <a:srgbClr val="000000"/>
                </a:solidFill>
                <a:ea typeface="+mn-lt"/>
                <a:cs typeface="+mn-lt"/>
              </a:rPr>
              <a:t> der </a:t>
            </a:r>
            <a:r>
              <a:rPr lang="en-US" dirty="0" err="1">
                <a:solidFill>
                  <a:srgbClr val="000000"/>
                </a:solidFill>
                <a:ea typeface="+mn-lt"/>
                <a:cs typeface="+mn-lt"/>
              </a:rPr>
              <a:t>Fragen</a:t>
            </a:r>
            <a:r>
              <a:rPr lang="en-US" dirty="0">
                <a:solidFill>
                  <a:srgbClr val="000000"/>
                </a:solidFill>
                <a:ea typeface="+mn-lt"/>
                <a:cs typeface="+mn-lt"/>
              </a:rPr>
              <a:t> </a:t>
            </a:r>
            <a:r>
              <a:rPr lang="en-US" dirty="0" err="1">
                <a:solidFill>
                  <a:srgbClr val="000000"/>
                </a:solidFill>
                <a:ea typeface="+mn-lt"/>
                <a:cs typeface="+mn-lt"/>
              </a:rPr>
              <a:t>benötigen</a:t>
            </a:r>
            <a:r>
              <a:rPr lang="en-US" dirty="0">
                <a:solidFill>
                  <a:srgbClr val="000000"/>
                </a:solidFill>
                <a:ea typeface="+mn-lt"/>
                <a:cs typeface="+mn-lt"/>
              </a:rPr>
              <a:t>?</a:t>
            </a:r>
          </a:p>
        </p:txBody>
      </p:sp>
      <p:sp>
        <p:nvSpPr>
          <p:cNvPr id="6" name="Rectangle 5">
            <a:extLst>
              <a:ext uri="{FF2B5EF4-FFF2-40B4-BE49-F238E27FC236}">
                <a16:creationId xmlns:a16="http://schemas.microsoft.com/office/drawing/2014/main" id="{3F38C7B0-9F79-0EBC-E1F8-88E14606F67F}"/>
              </a:ext>
            </a:extLst>
          </p:cNvPr>
          <p:cNvSpPr/>
          <p:nvPr/>
        </p:nvSpPr>
        <p:spPr>
          <a:xfrm>
            <a:off x="2300782" y="3366434"/>
            <a:ext cx="2306513" cy="1477328"/>
          </a:xfrm>
          <a:prstGeom prst="rect">
            <a:avLst/>
          </a:prstGeom>
          <a:noFill/>
          <a:ln>
            <a:solidFill>
              <a:schemeClr val="accent3">
                <a:lumMod val="50000"/>
              </a:schemeClr>
            </a:solidFill>
          </a:ln>
        </p:spPr>
        <p:txBody>
          <a:bodyPr wrap="square" lIns="91440" tIns="45720" rIns="91440" bIns="45720" anchor="t">
            <a:spAutoFit/>
          </a:bodyPr>
          <a:lstStyle/>
          <a:p>
            <a:pPr algn="ctr"/>
            <a:r>
              <a:rPr lang="en-US" b="1" dirty="0">
                <a:solidFill>
                  <a:srgbClr val="000000"/>
                </a:solidFill>
                <a:ea typeface="+mn-lt"/>
                <a:cs typeface="+mn-lt"/>
              </a:rPr>
              <a:t>DIE FRAGEN ZU DEN DATEN FESTLEGEN</a:t>
            </a:r>
            <a:endParaRPr lang="en-US" b="1" dirty="0">
              <a:solidFill>
                <a:srgbClr val="000000"/>
              </a:solidFill>
            </a:endParaRPr>
          </a:p>
          <a:p>
            <a:pPr algn="ctr"/>
            <a:r>
              <a:rPr lang="en-US" dirty="0">
                <a:solidFill>
                  <a:srgbClr val="000000"/>
                </a:solidFill>
                <a:ea typeface="+mn-lt"/>
                <a:cs typeface="+mn-lt"/>
              </a:rPr>
              <a:t>Was </a:t>
            </a:r>
            <a:r>
              <a:rPr lang="en-US" err="1">
                <a:solidFill>
                  <a:srgbClr val="000000"/>
                </a:solidFill>
                <a:ea typeface="+mn-lt"/>
                <a:cs typeface="+mn-lt"/>
              </a:rPr>
              <a:t>wollen</a:t>
            </a:r>
            <a:r>
              <a:rPr lang="en-US" dirty="0">
                <a:solidFill>
                  <a:srgbClr val="000000"/>
                </a:solidFill>
                <a:ea typeface="+mn-lt"/>
                <a:cs typeface="+mn-lt"/>
              </a:rPr>
              <a:t> </a:t>
            </a:r>
            <a:r>
              <a:rPr lang="en-US" err="1">
                <a:solidFill>
                  <a:srgbClr val="000000"/>
                </a:solidFill>
                <a:ea typeface="+mn-lt"/>
                <a:cs typeface="+mn-lt"/>
              </a:rPr>
              <a:t>wir</a:t>
            </a:r>
            <a:r>
              <a:rPr lang="en-US" dirty="0">
                <a:solidFill>
                  <a:srgbClr val="000000"/>
                </a:solidFill>
                <a:ea typeface="+mn-lt"/>
                <a:cs typeface="+mn-lt"/>
              </a:rPr>
              <a:t> </a:t>
            </a:r>
            <a:r>
              <a:rPr lang="en-US" err="1">
                <a:solidFill>
                  <a:srgbClr val="000000"/>
                </a:solidFill>
                <a:ea typeface="+mn-lt"/>
                <a:cs typeface="+mn-lt"/>
              </a:rPr>
              <a:t>herausfinden</a:t>
            </a:r>
            <a:r>
              <a:rPr lang="en-US" dirty="0">
                <a:solidFill>
                  <a:srgbClr val="000000"/>
                </a:solidFill>
                <a:ea typeface="+mn-lt"/>
                <a:cs typeface="+mn-lt"/>
              </a:rPr>
              <a:t>, das </a:t>
            </a:r>
            <a:r>
              <a:rPr lang="en-US" err="1">
                <a:solidFill>
                  <a:srgbClr val="000000"/>
                </a:solidFill>
                <a:ea typeface="+mn-lt"/>
                <a:cs typeface="+mn-lt"/>
              </a:rPr>
              <a:t>uns</a:t>
            </a:r>
            <a:r>
              <a:rPr lang="en-US" dirty="0">
                <a:solidFill>
                  <a:srgbClr val="000000"/>
                </a:solidFill>
                <a:ea typeface="+mn-lt"/>
                <a:cs typeface="+mn-lt"/>
              </a:rPr>
              <a:t> </a:t>
            </a:r>
            <a:r>
              <a:rPr lang="en-US" err="1">
                <a:solidFill>
                  <a:srgbClr val="000000"/>
                </a:solidFill>
                <a:ea typeface="+mn-lt"/>
                <a:cs typeface="+mn-lt"/>
              </a:rPr>
              <a:t>hilft</a:t>
            </a:r>
            <a:r>
              <a:rPr lang="en-US" dirty="0">
                <a:solidFill>
                  <a:srgbClr val="000000"/>
                </a:solidFill>
                <a:ea typeface="+mn-lt"/>
                <a:cs typeface="+mn-lt"/>
              </a:rPr>
              <a:t> </a:t>
            </a:r>
            <a:r>
              <a:rPr lang="en-US" err="1">
                <a:solidFill>
                  <a:srgbClr val="000000"/>
                </a:solidFill>
                <a:ea typeface="+mn-lt"/>
                <a:cs typeface="+mn-lt"/>
              </a:rPr>
              <a:t>zu</a:t>
            </a:r>
            <a:r>
              <a:rPr lang="en-US" dirty="0">
                <a:solidFill>
                  <a:srgbClr val="000000"/>
                </a:solidFill>
                <a:ea typeface="+mn-lt"/>
                <a:cs typeface="+mn-lt"/>
              </a:rPr>
              <a:t> </a:t>
            </a:r>
            <a:r>
              <a:rPr lang="en-US" err="1">
                <a:solidFill>
                  <a:srgbClr val="000000"/>
                </a:solidFill>
                <a:ea typeface="+mn-lt"/>
                <a:cs typeface="+mn-lt"/>
              </a:rPr>
              <a:t>wachsen</a:t>
            </a:r>
            <a:r>
              <a:rPr lang="en-US" dirty="0">
                <a:solidFill>
                  <a:srgbClr val="000000"/>
                </a:solidFill>
                <a:ea typeface="+mn-lt"/>
                <a:cs typeface="+mn-lt"/>
              </a:rPr>
              <a:t>?</a:t>
            </a:r>
          </a:p>
        </p:txBody>
      </p:sp>
      <p:sp>
        <p:nvSpPr>
          <p:cNvPr id="7" name="Rectangle 6">
            <a:extLst>
              <a:ext uri="{FF2B5EF4-FFF2-40B4-BE49-F238E27FC236}">
                <a16:creationId xmlns:a16="http://schemas.microsoft.com/office/drawing/2014/main" id="{6E484E1A-F97C-631C-EA0E-38383E05CBE8}"/>
              </a:ext>
            </a:extLst>
          </p:cNvPr>
          <p:cNvSpPr/>
          <p:nvPr/>
        </p:nvSpPr>
        <p:spPr>
          <a:xfrm>
            <a:off x="6920323" y="2411155"/>
            <a:ext cx="1343955" cy="2862322"/>
          </a:xfrm>
          <a:prstGeom prst="rect">
            <a:avLst/>
          </a:prstGeom>
          <a:ln>
            <a:solidFill>
              <a:srgbClr val="085156"/>
            </a:solidFill>
          </a:ln>
        </p:spPr>
        <p:txBody>
          <a:bodyPr wrap="square" lIns="91440" tIns="45720" rIns="91440" bIns="45720" anchor="t">
            <a:spAutoFit/>
          </a:bodyPr>
          <a:lstStyle/>
          <a:p>
            <a:pPr algn="ctr"/>
            <a:r>
              <a:rPr lang="en-US" b="1" dirty="0">
                <a:solidFill>
                  <a:srgbClr val="000000"/>
                </a:solidFill>
                <a:ea typeface="+mn-lt"/>
                <a:cs typeface="+mn-lt"/>
              </a:rPr>
              <a:t>DATEN - SPEICHERUNG</a:t>
            </a:r>
            <a:endParaRPr lang="en-US" b="1" dirty="0">
              <a:solidFill>
                <a:srgbClr val="000000"/>
              </a:solidFill>
            </a:endParaRPr>
          </a:p>
          <a:p>
            <a:pPr algn="ctr"/>
            <a:r>
              <a:rPr lang="en-US" dirty="0">
                <a:solidFill>
                  <a:srgbClr val="000000"/>
                </a:solidFill>
                <a:ea typeface="+mn-lt"/>
                <a:cs typeface="+mn-lt"/>
              </a:rPr>
              <a:t>Werden die Daten </a:t>
            </a:r>
            <a:r>
              <a:rPr lang="en-US" dirty="0" err="1">
                <a:solidFill>
                  <a:srgbClr val="000000"/>
                </a:solidFill>
                <a:ea typeface="+mn-lt"/>
                <a:cs typeface="+mn-lt"/>
              </a:rPr>
              <a:t>im</a:t>
            </a:r>
            <a:r>
              <a:rPr lang="en-US" dirty="0">
                <a:solidFill>
                  <a:srgbClr val="000000"/>
                </a:solidFill>
                <a:ea typeface="+mn-lt"/>
                <a:cs typeface="+mn-lt"/>
              </a:rPr>
              <a:t> </a:t>
            </a:r>
            <a:r>
              <a:rPr lang="en-US" dirty="0" err="1">
                <a:solidFill>
                  <a:srgbClr val="000000"/>
                </a:solidFill>
                <a:ea typeface="+mn-lt"/>
                <a:cs typeface="+mn-lt"/>
              </a:rPr>
              <a:t>richtigen</a:t>
            </a:r>
            <a:r>
              <a:rPr lang="en-US" dirty="0">
                <a:solidFill>
                  <a:srgbClr val="000000"/>
                </a:solidFill>
                <a:ea typeface="+mn-lt"/>
                <a:cs typeface="+mn-lt"/>
              </a:rPr>
              <a:t> </a:t>
            </a:r>
            <a:r>
              <a:rPr lang="en-US" dirty="0" err="1">
                <a:solidFill>
                  <a:srgbClr val="000000"/>
                </a:solidFill>
                <a:ea typeface="+mn-lt"/>
                <a:cs typeface="+mn-lt"/>
              </a:rPr>
              <a:t>Umfang</a:t>
            </a:r>
            <a:r>
              <a:rPr lang="en-US" dirty="0">
                <a:solidFill>
                  <a:srgbClr val="000000"/>
                </a:solidFill>
                <a:ea typeface="+mn-lt"/>
                <a:cs typeface="+mn-lt"/>
              </a:rPr>
              <a:t> und </a:t>
            </a:r>
            <a:r>
              <a:rPr lang="en-US" dirty="0" err="1">
                <a:solidFill>
                  <a:srgbClr val="000000"/>
                </a:solidFill>
                <a:ea typeface="+mn-lt"/>
                <a:cs typeface="+mn-lt"/>
              </a:rPr>
              <a:t>leicht</a:t>
            </a:r>
            <a:r>
              <a:rPr lang="en-US" dirty="0">
                <a:solidFill>
                  <a:srgbClr val="000000"/>
                </a:solidFill>
                <a:ea typeface="+mn-lt"/>
                <a:cs typeface="+mn-lt"/>
              </a:rPr>
              <a:t> </a:t>
            </a:r>
            <a:r>
              <a:rPr lang="en-US" dirty="0" err="1">
                <a:solidFill>
                  <a:srgbClr val="000000"/>
                </a:solidFill>
                <a:ea typeface="+mn-lt"/>
                <a:cs typeface="+mn-lt"/>
              </a:rPr>
              <a:t>zugänglich</a:t>
            </a:r>
            <a:r>
              <a:rPr lang="en-US" dirty="0">
                <a:solidFill>
                  <a:srgbClr val="000000"/>
                </a:solidFill>
                <a:ea typeface="+mn-lt"/>
                <a:cs typeface="+mn-lt"/>
              </a:rPr>
              <a:t> sein?</a:t>
            </a:r>
          </a:p>
        </p:txBody>
      </p:sp>
      <p:sp>
        <p:nvSpPr>
          <p:cNvPr id="8" name="Rectangle 7">
            <a:extLst>
              <a:ext uri="{FF2B5EF4-FFF2-40B4-BE49-F238E27FC236}">
                <a16:creationId xmlns:a16="http://schemas.microsoft.com/office/drawing/2014/main" id="{BBF8CB5F-8529-8695-85D1-FA6416670AA6}"/>
              </a:ext>
            </a:extLst>
          </p:cNvPr>
          <p:cNvSpPr/>
          <p:nvPr/>
        </p:nvSpPr>
        <p:spPr>
          <a:xfrm>
            <a:off x="2300783" y="1528997"/>
            <a:ext cx="2311335" cy="1754326"/>
          </a:xfrm>
          <a:prstGeom prst="rect">
            <a:avLst/>
          </a:prstGeom>
          <a:noFill/>
          <a:ln>
            <a:solidFill>
              <a:schemeClr val="accent3">
                <a:lumMod val="50000"/>
              </a:schemeClr>
            </a:solidFill>
          </a:ln>
        </p:spPr>
        <p:txBody>
          <a:bodyPr wrap="square" lIns="91440" tIns="45720" rIns="91440" bIns="45720" anchor="t">
            <a:spAutoFit/>
          </a:bodyPr>
          <a:lstStyle/>
          <a:p>
            <a:pPr algn="ctr"/>
            <a:r>
              <a:rPr lang="en-US" b="1" dirty="0">
                <a:solidFill>
                  <a:srgbClr val="000000"/>
                </a:solidFill>
                <a:ea typeface="+mn-lt"/>
                <a:cs typeface="+mn-lt"/>
              </a:rPr>
              <a:t>EIN DATEN-AUSTAUSCH DURCHFÜHREN</a:t>
            </a:r>
            <a:endParaRPr lang="en-US" b="1" dirty="0">
              <a:solidFill>
                <a:srgbClr val="000000"/>
              </a:solidFill>
            </a:endParaRPr>
          </a:p>
          <a:p>
            <a:pPr algn="ctr"/>
            <a:r>
              <a:rPr lang="en-US" dirty="0" err="1">
                <a:solidFill>
                  <a:srgbClr val="000000"/>
                </a:solidFill>
                <a:ea typeface="+mn-lt"/>
                <a:cs typeface="+mn-lt"/>
              </a:rPr>
              <a:t>Welche</a:t>
            </a:r>
            <a:r>
              <a:rPr lang="en-US" dirty="0">
                <a:solidFill>
                  <a:srgbClr val="000000"/>
                </a:solidFill>
                <a:ea typeface="+mn-lt"/>
                <a:cs typeface="+mn-lt"/>
              </a:rPr>
              <a:t> Daten </a:t>
            </a:r>
            <a:r>
              <a:rPr lang="en-US" dirty="0" err="1">
                <a:solidFill>
                  <a:srgbClr val="000000"/>
                </a:solidFill>
                <a:ea typeface="+mn-lt"/>
                <a:cs typeface="+mn-lt"/>
              </a:rPr>
              <a:t>haben</a:t>
            </a:r>
            <a:r>
              <a:rPr lang="en-US" dirty="0">
                <a:solidFill>
                  <a:srgbClr val="000000"/>
                </a:solidFill>
                <a:ea typeface="+mn-lt"/>
                <a:cs typeface="+mn-lt"/>
              </a:rPr>
              <a:t> </a:t>
            </a:r>
            <a:r>
              <a:rPr lang="en-US" dirty="0" err="1">
                <a:solidFill>
                  <a:srgbClr val="000000"/>
                </a:solidFill>
                <a:ea typeface="+mn-lt"/>
                <a:cs typeface="+mn-lt"/>
              </a:rPr>
              <a:t>wir</a:t>
            </a:r>
            <a:r>
              <a:rPr lang="en-US" dirty="0">
                <a:solidFill>
                  <a:srgbClr val="000000"/>
                </a:solidFill>
                <a:ea typeface="+mn-lt"/>
                <a:cs typeface="+mn-lt"/>
              </a:rPr>
              <a:t> </a:t>
            </a:r>
            <a:r>
              <a:rPr lang="en-US" dirty="0" err="1">
                <a:solidFill>
                  <a:srgbClr val="000000"/>
                </a:solidFill>
                <a:ea typeface="+mn-lt"/>
                <a:cs typeface="+mn-lt"/>
              </a:rPr>
              <a:t>bereits</a:t>
            </a:r>
            <a:r>
              <a:rPr lang="en-US" dirty="0">
                <a:solidFill>
                  <a:srgbClr val="000000"/>
                </a:solidFill>
                <a:ea typeface="+mn-lt"/>
                <a:cs typeface="+mn-lt"/>
              </a:rPr>
              <a:t> und </a:t>
            </a:r>
            <a:r>
              <a:rPr lang="en-US" dirty="0" err="1">
                <a:solidFill>
                  <a:srgbClr val="000000"/>
                </a:solidFill>
                <a:ea typeface="+mn-lt"/>
                <a:cs typeface="+mn-lt"/>
              </a:rPr>
              <a:t>wie</a:t>
            </a:r>
            <a:r>
              <a:rPr lang="en-US" dirty="0">
                <a:solidFill>
                  <a:srgbClr val="000000"/>
                </a:solidFill>
                <a:ea typeface="+mn-lt"/>
                <a:cs typeface="+mn-lt"/>
              </a:rPr>
              <a:t> </a:t>
            </a:r>
            <a:r>
              <a:rPr lang="en-US" dirty="0" err="1">
                <a:solidFill>
                  <a:srgbClr val="000000"/>
                </a:solidFill>
                <a:ea typeface="+mn-lt"/>
                <a:cs typeface="+mn-lt"/>
              </a:rPr>
              <a:t>nutzen</a:t>
            </a:r>
            <a:r>
              <a:rPr lang="en-US" dirty="0">
                <a:solidFill>
                  <a:srgbClr val="000000"/>
                </a:solidFill>
                <a:ea typeface="+mn-lt"/>
                <a:cs typeface="+mn-lt"/>
              </a:rPr>
              <a:t> </a:t>
            </a:r>
            <a:r>
              <a:rPr lang="en-US" dirty="0" err="1">
                <a:solidFill>
                  <a:srgbClr val="000000"/>
                </a:solidFill>
                <a:ea typeface="+mn-lt"/>
                <a:cs typeface="+mn-lt"/>
              </a:rPr>
              <a:t>wir</a:t>
            </a:r>
            <a:r>
              <a:rPr lang="en-US" dirty="0">
                <a:solidFill>
                  <a:srgbClr val="000000"/>
                </a:solidFill>
                <a:ea typeface="+mn-lt"/>
                <a:cs typeface="+mn-lt"/>
              </a:rPr>
              <a:t> </a:t>
            </a:r>
            <a:r>
              <a:rPr lang="en-US" dirty="0" err="1">
                <a:solidFill>
                  <a:srgbClr val="000000"/>
                </a:solidFill>
                <a:ea typeface="+mn-lt"/>
                <a:cs typeface="+mn-lt"/>
              </a:rPr>
              <a:t>sie</a:t>
            </a:r>
            <a:r>
              <a:rPr lang="en-US" dirty="0">
                <a:solidFill>
                  <a:srgbClr val="000000"/>
                </a:solidFill>
                <a:ea typeface="+mn-lt"/>
                <a:cs typeface="+mn-lt"/>
              </a:rPr>
              <a:t>?</a:t>
            </a:r>
          </a:p>
        </p:txBody>
      </p:sp>
      <p:sp>
        <p:nvSpPr>
          <p:cNvPr id="9" name="Rectangle 8">
            <a:extLst>
              <a:ext uri="{FF2B5EF4-FFF2-40B4-BE49-F238E27FC236}">
                <a16:creationId xmlns:a16="http://schemas.microsoft.com/office/drawing/2014/main" id="{C6ABB590-2D31-134A-9731-32B4DAD9A143}"/>
              </a:ext>
            </a:extLst>
          </p:cNvPr>
          <p:cNvSpPr/>
          <p:nvPr/>
        </p:nvSpPr>
        <p:spPr>
          <a:xfrm>
            <a:off x="8386934" y="2411155"/>
            <a:ext cx="1468899" cy="1754326"/>
          </a:xfrm>
          <a:prstGeom prst="rect">
            <a:avLst/>
          </a:prstGeom>
          <a:ln>
            <a:solidFill>
              <a:srgbClr val="085156"/>
            </a:solidFill>
          </a:ln>
        </p:spPr>
        <p:txBody>
          <a:bodyPr wrap="square" lIns="91440" tIns="45720" rIns="91440" bIns="45720" anchor="t">
            <a:spAutoFit/>
          </a:bodyPr>
          <a:lstStyle/>
          <a:p>
            <a:pPr algn="ctr"/>
            <a:r>
              <a:rPr lang="en-US" b="1" dirty="0">
                <a:solidFill>
                  <a:srgbClr val="000000"/>
                </a:solidFill>
                <a:ea typeface="+mn-lt"/>
                <a:cs typeface="+mn-lt"/>
              </a:rPr>
              <a:t>DATEN - </a:t>
            </a:r>
          </a:p>
          <a:p>
            <a:pPr algn="ctr"/>
            <a:r>
              <a:rPr lang="en-US" b="1" dirty="0">
                <a:solidFill>
                  <a:srgbClr val="000000"/>
                </a:solidFill>
                <a:ea typeface="+mn-lt"/>
                <a:cs typeface="+mn-lt"/>
              </a:rPr>
              <a:t>ANALYSE</a:t>
            </a:r>
            <a:endParaRPr lang="en-US" b="1" dirty="0">
              <a:solidFill>
                <a:srgbClr val="000000"/>
              </a:solidFill>
              <a:cs typeface="Calibri"/>
            </a:endParaRPr>
          </a:p>
          <a:p>
            <a:pPr algn="ctr"/>
            <a:r>
              <a:rPr lang="en-US" dirty="0" err="1">
                <a:solidFill>
                  <a:srgbClr val="000000"/>
                </a:solidFill>
                <a:ea typeface="+mn-lt"/>
                <a:cs typeface="+mn-lt"/>
              </a:rPr>
              <a:t>Welche</a:t>
            </a:r>
            <a:r>
              <a:rPr lang="en-US" dirty="0">
                <a:solidFill>
                  <a:srgbClr val="000000"/>
                </a:solidFill>
                <a:ea typeface="+mn-lt"/>
                <a:cs typeface="+mn-lt"/>
              </a:rPr>
              <a:t> </a:t>
            </a:r>
            <a:r>
              <a:rPr lang="en-US" dirty="0" err="1">
                <a:solidFill>
                  <a:srgbClr val="000000"/>
                </a:solidFill>
                <a:ea typeface="+mn-lt"/>
                <a:cs typeface="+mn-lt"/>
              </a:rPr>
              <a:t>Erkenntnisse</a:t>
            </a:r>
            <a:r>
              <a:rPr lang="en-US" dirty="0">
                <a:solidFill>
                  <a:srgbClr val="000000"/>
                </a:solidFill>
                <a:ea typeface="+mn-lt"/>
                <a:cs typeface="+mn-lt"/>
              </a:rPr>
              <a:t> </a:t>
            </a:r>
            <a:r>
              <a:rPr lang="en-US" dirty="0" err="1">
                <a:solidFill>
                  <a:srgbClr val="000000"/>
                </a:solidFill>
                <a:ea typeface="+mn-lt"/>
                <a:cs typeface="+mn-lt"/>
              </a:rPr>
              <a:t>liefern</a:t>
            </a:r>
            <a:r>
              <a:rPr lang="en-US" dirty="0">
                <a:solidFill>
                  <a:srgbClr val="000000"/>
                </a:solidFill>
                <a:ea typeface="+mn-lt"/>
                <a:cs typeface="+mn-lt"/>
              </a:rPr>
              <a:t> die Daten?</a:t>
            </a:r>
          </a:p>
        </p:txBody>
      </p:sp>
      <p:sp>
        <p:nvSpPr>
          <p:cNvPr id="10" name="Rectangle 9">
            <a:extLst>
              <a:ext uri="{FF2B5EF4-FFF2-40B4-BE49-F238E27FC236}">
                <a16:creationId xmlns:a16="http://schemas.microsoft.com/office/drawing/2014/main" id="{4DC83F84-FE84-B542-2AD9-86654DE1E55C}"/>
              </a:ext>
            </a:extLst>
          </p:cNvPr>
          <p:cNvSpPr/>
          <p:nvPr/>
        </p:nvSpPr>
        <p:spPr>
          <a:xfrm>
            <a:off x="9966583" y="2167435"/>
            <a:ext cx="1875647" cy="2585322"/>
          </a:xfrm>
          <a:prstGeom prst="rect">
            <a:avLst/>
          </a:prstGeom>
          <a:noFill/>
          <a:ln>
            <a:solidFill>
              <a:srgbClr val="085156"/>
            </a:solidFill>
          </a:ln>
        </p:spPr>
        <p:txBody>
          <a:bodyPr wrap="square" lIns="91440" tIns="45720" rIns="91440" bIns="45720" anchor="t">
            <a:spAutoFit/>
          </a:bodyPr>
          <a:lstStyle/>
          <a:p>
            <a:pPr algn="ctr"/>
            <a:r>
              <a:rPr lang="en-US" b="1" dirty="0">
                <a:solidFill>
                  <a:srgbClr val="000000"/>
                </a:solidFill>
                <a:ea typeface="+mn-lt"/>
                <a:cs typeface="+mn-lt"/>
              </a:rPr>
              <a:t>DATENAUSWERTUNG UND -VERWENDUNG</a:t>
            </a:r>
            <a:endParaRPr lang="en-US" dirty="0">
              <a:solidFill>
                <a:srgbClr val="000000"/>
              </a:solidFill>
              <a:cs typeface="Calibri" panose="020F0502020204030204"/>
            </a:endParaRPr>
          </a:p>
          <a:p>
            <a:pPr algn="ctr"/>
            <a:r>
              <a:rPr lang="en-US" dirty="0" err="1">
                <a:solidFill>
                  <a:srgbClr val="000000"/>
                </a:solidFill>
                <a:ea typeface="+mn-lt"/>
                <a:cs typeface="+mn-lt"/>
              </a:rPr>
              <a:t>Teilen</a:t>
            </a:r>
            <a:endParaRPr lang="en-US" dirty="0" err="1">
              <a:solidFill>
                <a:srgbClr val="000000"/>
              </a:solidFill>
              <a:cs typeface="Calibri"/>
            </a:endParaRPr>
          </a:p>
          <a:p>
            <a:pPr algn="ctr"/>
            <a:r>
              <a:rPr lang="en-US" dirty="0" err="1">
                <a:solidFill>
                  <a:srgbClr val="000000"/>
                </a:solidFill>
                <a:ea typeface="+mn-lt"/>
                <a:cs typeface="+mn-lt"/>
              </a:rPr>
              <a:t>Diskussion</a:t>
            </a:r>
            <a:endParaRPr lang="en-US" dirty="0" err="1">
              <a:solidFill>
                <a:srgbClr val="000000"/>
              </a:solidFill>
              <a:cs typeface="Calibri"/>
            </a:endParaRPr>
          </a:p>
          <a:p>
            <a:pPr algn="ctr"/>
            <a:r>
              <a:rPr lang="en-US" dirty="0" err="1">
                <a:solidFill>
                  <a:srgbClr val="000000"/>
                </a:solidFill>
                <a:ea typeface="+mn-lt"/>
                <a:cs typeface="+mn-lt"/>
              </a:rPr>
              <a:t>Entscheidung</a:t>
            </a:r>
            <a:endParaRPr lang="en-US" dirty="0" err="1">
              <a:solidFill>
                <a:srgbClr val="000000"/>
              </a:solidFill>
              <a:cs typeface="Calibri"/>
            </a:endParaRPr>
          </a:p>
          <a:p>
            <a:pPr algn="ctr"/>
            <a:r>
              <a:rPr lang="en-US" dirty="0" err="1">
                <a:solidFill>
                  <a:srgbClr val="000000"/>
                </a:solidFill>
                <a:ea typeface="+mn-lt"/>
                <a:cs typeface="+mn-lt"/>
              </a:rPr>
              <a:t>Umsetzung</a:t>
            </a:r>
            <a:endParaRPr lang="en-US" dirty="0" err="1">
              <a:solidFill>
                <a:srgbClr val="000000"/>
              </a:solidFill>
              <a:cs typeface="Calibri"/>
            </a:endParaRPr>
          </a:p>
          <a:p>
            <a:pPr algn="ctr"/>
            <a:r>
              <a:rPr lang="en-US" dirty="0" err="1">
                <a:solidFill>
                  <a:srgbClr val="000000"/>
                </a:solidFill>
                <a:ea typeface="+mn-lt"/>
                <a:cs typeface="+mn-lt"/>
              </a:rPr>
              <a:t>Bewertung</a:t>
            </a:r>
            <a:r>
              <a:rPr lang="en-US" dirty="0">
                <a:solidFill>
                  <a:srgbClr val="000000"/>
                </a:solidFill>
                <a:ea typeface="+mn-lt"/>
                <a:cs typeface="+mn-lt"/>
              </a:rPr>
              <a:t> und </a:t>
            </a:r>
            <a:r>
              <a:rPr lang="en-US" dirty="0" err="1">
                <a:solidFill>
                  <a:srgbClr val="000000"/>
                </a:solidFill>
                <a:ea typeface="+mn-lt"/>
                <a:cs typeface="+mn-lt"/>
              </a:rPr>
              <a:t>Anpassung</a:t>
            </a:r>
            <a:endParaRPr lang="en-US" dirty="0" err="1">
              <a:solidFill>
                <a:srgbClr val="000000"/>
              </a:solidFill>
            </a:endParaRPr>
          </a:p>
        </p:txBody>
      </p:sp>
      <p:grpSp>
        <p:nvGrpSpPr>
          <p:cNvPr id="22" name="Group 21">
            <a:extLst>
              <a:ext uri="{FF2B5EF4-FFF2-40B4-BE49-F238E27FC236}">
                <a16:creationId xmlns:a16="http://schemas.microsoft.com/office/drawing/2014/main" id="{679C43BD-314D-B9FD-5D6C-1FEABF53F435}"/>
              </a:ext>
            </a:extLst>
          </p:cNvPr>
          <p:cNvGrpSpPr/>
          <p:nvPr/>
        </p:nvGrpSpPr>
        <p:grpSpPr>
          <a:xfrm>
            <a:off x="4999227" y="5399189"/>
            <a:ext cx="6652024" cy="379946"/>
            <a:chOff x="4999227" y="5399189"/>
            <a:chExt cx="6652024" cy="379946"/>
          </a:xfrm>
        </p:grpSpPr>
        <p:sp>
          <p:nvSpPr>
            <p:cNvPr id="11" name="TextBox 10">
              <a:extLst>
                <a:ext uri="{FF2B5EF4-FFF2-40B4-BE49-F238E27FC236}">
                  <a16:creationId xmlns:a16="http://schemas.microsoft.com/office/drawing/2014/main" id="{9E55ECC9-F743-C8B2-EA62-C9C3AB5B90CC}"/>
                </a:ext>
              </a:extLst>
            </p:cNvPr>
            <p:cNvSpPr txBox="1"/>
            <p:nvPr/>
          </p:nvSpPr>
          <p:spPr>
            <a:xfrm>
              <a:off x="4999227" y="5399189"/>
              <a:ext cx="5468576" cy="379946"/>
            </a:xfrm>
            <a:prstGeom prst="rect">
              <a:avLst/>
            </a:prstGeom>
            <a:noFill/>
          </p:spPr>
          <p:txBody>
            <a:bodyPr wrap="square" lIns="91440" tIns="45720" rIns="91440" bIns="45720" rtlCol="0" anchor="t">
              <a:spAutoFit/>
            </a:bodyPr>
            <a:lstStyle/>
            <a:p>
              <a:r>
                <a:rPr lang="es-ES_tradnl" b="1" dirty="0">
                  <a:solidFill>
                    <a:srgbClr val="000000"/>
                  </a:solidFill>
                  <a:ea typeface="+mn-lt"/>
                  <a:cs typeface="+mn-lt"/>
                </a:rPr>
                <a:t>Die </a:t>
              </a:r>
              <a:r>
                <a:rPr lang="es-ES_tradnl" b="1" dirty="0" err="1">
                  <a:solidFill>
                    <a:srgbClr val="000000"/>
                  </a:solidFill>
                  <a:ea typeface="+mn-lt"/>
                  <a:cs typeface="+mn-lt"/>
                </a:rPr>
                <a:t>Datenwertschöpfungskette</a:t>
              </a:r>
              <a:r>
                <a:rPr lang="es-ES_tradnl" b="1" dirty="0">
                  <a:solidFill>
                    <a:srgbClr val="000000"/>
                  </a:solidFill>
                </a:rPr>
                <a:t> </a:t>
              </a:r>
              <a:endParaRPr lang="en-US" dirty="0"/>
            </a:p>
          </p:txBody>
        </p:sp>
        <p:cxnSp>
          <p:nvCxnSpPr>
            <p:cNvPr id="12" name="Straight Arrow Connector 11">
              <a:extLst>
                <a:ext uri="{FF2B5EF4-FFF2-40B4-BE49-F238E27FC236}">
                  <a16:creationId xmlns:a16="http://schemas.microsoft.com/office/drawing/2014/main" id="{7CAEEFF2-DAF4-4922-CE3B-BC287092DE2D}"/>
                </a:ext>
              </a:extLst>
            </p:cNvPr>
            <p:cNvCxnSpPr>
              <a:cxnSpLocks/>
            </p:cNvCxnSpPr>
            <p:nvPr/>
          </p:nvCxnSpPr>
          <p:spPr>
            <a:xfrm>
              <a:off x="5095310" y="5772541"/>
              <a:ext cx="65559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DEB4F33-20C6-7D74-226A-FFFF641BFB5B}"/>
              </a:ext>
            </a:extLst>
          </p:cNvPr>
          <p:cNvGrpSpPr/>
          <p:nvPr/>
        </p:nvGrpSpPr>
        <p:grpSpPr>
          <a:xfrm>
            <a:off x="232219" y="5392595"/>
            <a:ext cx="6055556" cy="386541"/>
            <a:chOff x="232219" y="5392595"/>
            <a:chExt cx="6055556" cy="386541"/>
          </a:xfrm>
        </p:grpSpPr>
        <p:sp>
          <p:nvSpPr>
            <p:cNvPr id="13" name="TextBox 12">
              <a:extLst>
                <a:ext uri="{FF2B5EF4-FFF2-40B4-BE49-F238E27FC236}">
                  <a16:creationId xmlns:a16="http://schemas.microsoft.com/office/drawing/2014/main" id="{141DAE79-3089-0CE7-0DDC-5B6D4E74B9CF}"/>
                </a:ext>
              </a:extLst>
            </p:cNvPr>
            <p:cNvSpPr txBox="1"/>
            <p:nvPr/>
          </p:nvSpPr>
          <p:spPr>
            <a:xfrm>
              <a:off x="232219" y="5392595"/>
              <a:ext cx="6055556" cy="379946"/>
            </a:xfrm>
            <a:prstGeom prst="rect">
              <a:avLst/>
            </a:prstGeom>
            <a:noFill/>
          </p:spPr>
          <p:txBody>
            <a:bodyPr wrap="square" lIns="91440" tIns="45720" rIns="91440" bIns="45720" rtlCol="0" anchor="t">
              <a:spAutoFit/>
            </a:bodyPr>
            <a:lstStyle/>
            <a:p>
              <a:r>
                <a:rPr lang="es-ES_tradnl" b="1" err="1">
                  <a:solidFill>
                    <a:srgbClr val="000000"/>
                  </a:solidFill>
                  <a:ea typeface="+mn-lt"/>
                  <a:cs typeface="+mn-lt"/>
                </a:rPr>
                <a:t>Erarbeitung</a:t>
              </a:r>
              <a:r>
                <a:rPr lang="es-ES_tradnl" b="1" dirty="0">
                  <a:solidFill>
                    <a:srgbClr val="000000"/>
                  </a:solidFill>
                  <a:ea typeface="+mn-lt"/>
                  <a:cs typeface="+mn-lt"/>
                </a:rPr>
                <a:t> </a:t>
              </a:r>
              <a:r>
                <a:rPr lang="es-ES_tradnl" b="1" err="1">
                  <a:solidFill>
                    <a:srgbClr val="000000"/>
                  </a:solidFill>
                  <a:ea typeface="+mn-lt"/>
                  <a:cs typeface="+mn-lt"/>
                </a:rPr>
                <a:t>einer</a:t>
              </a:r>
              <a:r>
                <a:rPr lang="es-ES_tradnl" b="1" dirty="0">
                  <a:solidFill>
                    <a:srgbClr val="000000"/>
                  </a:solidFill>
                  <a:ea typeface="+mn-lt"/>
                  <a:cs typeface="+mn-lt"/>
                </a:rPr>
                <a:t> </a:t>
              </a:r>
              <a:r>
                <a:rPr lang="es-ES_tradnl" b="1" err="1">
                  <a:solidFill>
                    <a:srgbClr val="000000"/>
                  </a:solidFill>
                  <a:ea typeface="+mn-lt"/>
                  <a:cs typeface="+mn-lt"/>
                </a:rPr>
                <a:t>Datenstrategie</a:t>
              </a:r>
              <a:endParaRPr lang="en-US" b="1" err="1">
                <a:solidFill>
                  <a:srgbClr val="000000"/>
                </a:solidFill>
              </a:endParaRPr>
            </a:p>
          </p:txBody>
        </p:sp>
        <p:cxnSp>
          <p:nvCxnSpPr>
            <p:cNvPr id="14" name="Straight Arrow Connector 13">
              <a:extLst>
                <a:ext uri="{FF2B5EF4-FFF2-40B4-BE49-F238E27FC236}">
                  <a16:creationId xmlns:a16="http://schemas.microsoft.com/office/drawing/2014/main" id="{E3D04B0E-2B00-AC31-FB81-6F8ED5A0A57D}"/>
                </a:ext>
              </a:extLst>
            </p:cNvPr>
            <p:cNvCxnSpPr>
              <a:cxnSpLocks/>
            </p:cNvCxnSpPr>
            <p:nvPr/>
          </p:nvCxnSpPr>
          <p:spPr>
            <a:xfrm>
              <a:off x="283890" y="5779136"/>
              <a:ext cx="43234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6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Stellen</a:t>
            </a:r>
            <a:r>
              <a:rPr lang="en-GB" b="1" dirty="0">
                <a:solidFill>
                  <a:schemeClr val="accent2"/>
                </a:solidFill>
                <a:ea typeface="+mn-lt"/>
                <a:cs typeface="+mn-lt"/>
              </a:rPr>
              <a:t> Sie </a:t>
            </a:r>
            <a:r>
              <a:rPr lang="en-GB" b="1" dirty="0" err="1">
                <a:solidFill>
                  <a:schemeClr val="accent2"/>
                </a:solidFill>
                <a:ea typeface="+mn-lt"/>
                <a:cs typeface="+mn-lt"/>
              </a:rPr>
              <a:t>sicher</a:t>
            </a:r>
            <a:r>
              <a:rPr lang="en-GB" b="1" dirty="0">
                <a:solidFill>
                  <a:schemeClr val="accent2"/>
                </a:solidFill>
                <a:ea typeface="+mn-lt"/>
                <a:cs typeface="+mn-lt"/>
              </a:rPr>
              <a:t>, </a:t>
            </a:r>
            <a:r>
              <a:rPr lang="en-GB" b="1" dirty="0" err="1">
                <a:solidFill>
                  <a:schemeClr val="accent2"/>
                </a:solidFill>
                <a:ea typeface="+mn-lt"/>
                <a:cs typeface="+mn-lt"/>
              </a:rPr>
              <a:t>dass</a:t>
            </a:r>
            <a:r>
              <a:rPr lang="en-GB" b="1" dirty="0">
                <a:solidFill>
                  <a:schemeClr val="accent2"/>
                </a:solidFill>
                <a:ea typeface="+mn-lt"/>
                <a:cs typeface="+mn-lt"/>
              </a:rPr>
              <a:t> Sie </a:t>
            </a:r>
            <a:r>
              <a:rPr lang="en-GB" b="1" dirty="0" err="1">
                <a:solidFill>
                  <a:schemeClr val="accent2"/>
                </a:solidFill>
                <a:ea typeface="+mn-lt"/>
                <a:cs typeface="+mn-lt"/>
              </a:rPr>
              <a:t>innerhalb</a:t>
            </a:r>
            <a:r>
              <a:rPr lang="en-GB" b="1" dirty="0">
                <a:solidFill>
                  <a:schemeClr val="accent2"/>
                </a:solidFill>
                <a:ea typeface="+mn-lt"/>
                <a:cs typeface="+mn-lt"/>
              </a:rPr>
              <a:t> von </a:t>
            </a:r>
            <a:r>
              <a:rPr lang="en-GB" b="1" dirty="0" err="1">
                <a:solidFill>
                  <a:schemeClr val="accent2"/>
                </a:solidFill>
                <a:ea typeface="+mn-lt"/>
                <a:cs typeface="+mn-lt"/>
              </a:rPr>
              <a:t>sechs</a:t>
            </a:r>
            <a:r>
              <a:rPr lang="en-GB" b="1" dirty="0">
                <a:solidFill>
                  <a:schemeClr val="accent2"/>
                </a:solidFill>
                <a:ea typeface="+mn-lt"/>
                <a:cs typeface="+mn-lt"/>
              </a:rPr>
              <a:t> bis </a:t>
            </a:r>
            <a:r>
              <a:rPr lang="en-GB" b="1" dirty="0" err="1">
                <a:solidFill>
                  <a:schemeClr val="accent2"/>
                </a:solidFill>
                <a:ea typeface="+mn-lt"/>
                <a:cs typeface="+mn-lt"/>
              </a:rPr>
              <a:t>neun</a:t>
            </a:r>
            <a:r>
              <a:rPr lang="en-GB" b="1" dirty="0">
                <a:solidFill>
                  <a:schemeClr val="accent2"/>
                </a:solidFill>
                <a:ea typeface="+mn-lt"/>
                <a:cs typeface="+mn-lt"/>
              </a:rPr>
              <a:t> </a:t>
            </a:r>
            <a:r>
              <a:rPr lang="en-GB" b="1" dirty="0" err="1">
                <a:solidFill>
                  <a:schemeClr val="accent2"/>
                </a:solidFill>
                <a:ea typeface="+mn-lt"/>
                <a:cs typeface="+mn-lt"/>
              </a:rPr>
              <a:t>Monaten</a:t>
            </a:r>
            <a:r>
              <a:rPr lang="en-GB" b="1" dirty="0">
                <a:solidFill>
                  <a:schemeClr val="accent2"/>
                </a:solidFill>
                <a:ea typeface="+mn-lt"/>
                <a:cs typeface="+mn-lt"/>
              </a:rPr>
              <a:t> </a:t>
            </a:r>
            <a:r>
              <a:rPr lang="en-GB" b="1" dirty="0" err="1">
                <a:solidFill>
                  <a:schemeClr val="accent2"/>
                </a:solidFill>
                <a:ea typeface="+mn-lt"/>
                <a:cs typeface="+mn-lt"/>
              </a:rPr>
              <a:t>nach</a:t>
            </a:r>
            <a:r>
              <a:rPr lang="en-GB" b="1" dirty="0">
                <a:solidFill>
                  <a:schemeClr val="accent2"/>
                </a:solidFill>
                <a:ea typeface="+mn-lt"/>
                <a:cs typeface="+mn-lt"/>
              </a:rPr>
              <a:t> </a:t>
            </a:r>
            <a:r>
              <a:rPr lang="en-GB" b="1" dirty="0" err="1">
                <a:solidFill>
                  <a:schemeClr val="accent2"/>
                </a:solidFill>
                <a:ea typeface="+mn-lt"/>
                <a:cs typeface="+mn-lt"/>
              </a:rPr>
              <a:t>Beginn</a:t>
            </a:r>
            <a:r>
              <a:rPr lang="en-GB" b="1" dirty="0">
                <a:solidFill>
                  <a:schemeClr val="accent2"/>
                </a:solidFill>
                <a:ea typeface="+mn-lt"/>
                <a:cs typeface="+mn-lt"/>
              </a:rPr>
              <a:t> </a:t>
            </a:r>
            <a:r>
              <a:rPr lang="en-GB" b="1" dirty="0" err="1">
                <a:solidFill>
                  <a:schemeClr val="accent2"/>
                </a:solidFill>
                <a:ea typeface="+mn-lt"/>
                <a:cs typeface="+mn-lt"/>
              </a:rPr>
              <a:t>eines</a:t>
            </a:r>
            <a:r>
              <a:rPr lang="en-GB" b="1" dirty="0">
                <a:solidFill>
                  <a:schemeClr val="accent2"/>
                </a:solidFill>
                <a:ea typeface="+mn-lt"/>
                <a:cs typeface="+mn-lt"/>
              </a:rPr>
              <a:t> </a:t>
            </a:r>
            <a:r>
              <a:rPr lang="en-GB" b="1" dirty="0" err="1">
                <a:solidFill>
                  <a:schemeClr val="accent2"/>
                </a:solidFill>
                <a:ea typeface="+mn-lt"/>
                <a:cs typeface="+mn-lt"/>
              </a:rPr>
              <a:t>Datenprojekts</a:t>
            </a:r>
            <a:r>
              <a:rPr lang="en-GB" b="1" dirty="0">
                <a:solidFill>
                  <a:schemeClr val="accent2"/>
                </a:solidFill>
                <a:ea typeface="+mn-lt"/>
                <a:cs typeface="+mn-lt"/>
              </a:rPr>
              <a:t> </a:t>
            </a:r>
            <a:r>
              <a:rPr lang="en-GB" b="1" dirty="0" err="1">
                <a:solidFill>
                  <a:schemeClr val="accent2"/>
                </a:solidFill>
                <a:ea typeface="+mn-lt"/>
                <a:cs typeface="+mn-lt"/>
              </a:rPr>
              <a:t>erste</a:t>
            </a:r>
            <a:r>
              <a:rPr lang="en-GB" b="1" dirty="0">
                <a:solidFill>
                  <a:schemeClr val="accent2"/>
                </a:solidFill>
                <a:ea typeface="+mn-lt"/>
                <a:cs typeface="+mn-lt"/>
              </a:rPr>
              <a:t> </a:t>
            </a:r>
            <a:r>
              <a:rPr lang="en-GB" b="1" dirty="0" err="1">
                <a:solidFill>
                  <a:schemeClr val="accent2"/>
                </a:solidFill>
                <a:ea typeface="+mn-lt"/>
                <a:cs typeface="+mn-lt"/>
              </a:rPr>
              <a:t>Vorteile</a:t>
            </a:r>
            <a:r>
              <a:rPr lang="en-GB" b="1" dirty="0">
                <a:solidFill>
                  <a:schemeClr val="accent2"/>
                </a:solidFill>
                <a:ea typeface="+mn-lt"/>
                <a:cs typeface="+mn-lt"/>
              </a:rPr>
              <a:t> für das </a:t>
            </a:r>
            <a:r>
              <a:rPr lang="en-GB" b="1" dirty="0" err="1">
                <a:solidFill>
                  <a:schemeClr val="accent2"/>
                </a:solidFill>
                <a:ea typeface="+mn-lt"/>
                <a:cs typeface="+mn-lt"/>
              </a:rPr>
              <a:t>Unternehmen</a:t>
            </a:r>
            <a:r>
              <a:rPr lang="en-GB" b="1" dirty="0">
                <a:solidFill>
                  <a:schemeClr val="accent2"/>
                </a:solidFill>
                <a:ea typeface="+mn-lt"/>
                <a:cs typeface="+mn-lt"/>
              </a:rPr>
              <a:t> </a:t>
            </a:r>
            <a:r>
              <a:rPr lang="en-GB" b="1" dirty="0" err="1">
                <a:solidFill>
                  <a:schemeClr val="accent2"/>
                </a:solidFill>
                <a:ea typeface="+mn-lt"/>
                <a:cs typeface="+mn-lt"/>
              </a:rPr>
              <a:t>erkennen</a:t>
            </a:r>
            <a:r>
              <a:rPr lang="en-GB" b="1" dirty="0">
                <a:solidFill>
                  <a:schemeClr val="accent2"/>
                </a:solidFill>
                <a:ea typeface="+mn-lt"/>
                <a:cs typeface="+mn-lt"/>
              </a:rPr>
              <a:t> </a:t>
            </a:r>
            <a:r>
              <a:rPr lang="en-GB" b="1" dirty="0" err="1">
                <a:solidFill>
                  <a:schemeClr val="accent2"/>
                </a:solidFill>
                <a:ea typeface="+mn-lt"/>
                <a:cs typeface="+mn-lt"/>
              </a:rPr>
              <a:t>können</a:t>
            </a:r>
            <a:r>
              <a:rPr lang="en-GB" b="1" dirty="0">
                <a:solidFill>
                  <a:schemeClr val="accent2"/>
                </a:solidFill>
                <a:ea typeface="+mn-lt"/>
                <a:cs typeface="+mn-lt"/>
              </a:rPr>
              <a:t>.</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err="1">
                <a:ea typeface="+mn-lt"/>
                <a:cs typeface="+mn-lt"/>
              </a:rPr>
              <a:t>Überprüfen</a:t>
            </a:r>
            <a:r>
              <a:rPr lang="en-GB" b="1" dirty="0">
                <a:ea typeface="+mn-lt"/>
                <a:cs typeface="+mn-lt"/>
              </a:rPr>
              <a:t> Sie die </a:t>
            </a:r>
            <a:r>
              <a:rPr lang="en-GB" b="1" dirty="0" err="1">
                <a:ea typeface="+mn-lt"/>
                <a:cs typeface="+mn-lt"/>
              </a:rPr>
              <a:t>Gesamtstrategie</a:t>
            </a:r>
            <a:r>
              <a:rPr lang="en-GB" b="1" dirty="0">
                <a:ea typeface="+mn-lt"/>
                <a:cs typeface="+mn-lt"/>
              </a:rPr>
              <a:t> </a:t>
            </a:r>
            <a:r>
              <a:rPr lang="en-GB" b="1" dirty="0" err="1">
                <a:ea typeface="+mn-lt"/>
                <a:cs typeface="+mn-lt"/>
              </a:rPr>
              <a:t>Ihres</a:t>
            </a:r>
            <a:r>
              <a:rPr lang="en-GB" b="1" dirty="0">
                <a:ea typeface="+mn-lt"/>
                <a:cs typeface="+mn-lt"/>
              </a:rPr>
              <a:t> </a:t>
            </a:r>
            <a:r>
              <a:rPr lang="en-GB" b="1" dirty="0" err="1">
                <a:ea typeface="+mn-lt"/>
                <a:cs typeface="+mn-lt"/>
              </a:rPr>
              <a:t>Unternehmens</a:t>
            </a:r>
            <a:r>
              <a:rPr lang="en-GB" b="1" dirty="0">
                <a:ea typeface="+mn-lt"/>
                <a:cs typeface="+mn-lt"/>
              </a:rPr>
              <a:t>.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err="1">
                <a:ea typeface="+mn-lt"/>
                <a:cs typeface="+mn-lt"/>
              </a:rPr>
              <a:t>Skizzieren</a:t>
            </a:r>
            <a:r>
              <a:rPr lang="en-GB" dirty="0">
                <a:ea typeface="+mn-lt"/>
                <a:cs typeface="+mn-lt"/>
              </a:rPr>
              <a:t> Sie die Ziele, die Sie in </a:t>
            </a:r>
            <a:r>
              <a:rPr lang="en-GB" dirty="0" err="1">
                <a:ea typeface="+mn-lt"/>
                <a:cs typeface="+mn-lt"/>
              </a:rPr>
              <a:t>Ihrem</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kurz</a:t>
            </a:r>
            <a:r>
              <a:rPr lang="en-GB" dirty="0">
                <a:ea typeface="+mn-lt"/>
                <a:cs typeface="+mn-lt"/>
              </a:rPr>
              <a:t>- und </a:t>
            </a:r>
            <a:r>
              <a:rPr lang="en-GB" dirty="0" err="1">
                <a:ea typeface="+mn-lt"/>
                <a:cs typeface="+mn-lt"/>
              </a:rPr>
              <a:t>langfristig</a:t>
            </a:r>
            <a:r>
              <a:rPr lang="en-GB" dirty="0">
                <a:ea typeface="+mn-lt"/>
                <a:cs typeface="+mn-lt"/>
              </a:rPr>
              <a:t> </a:t>
            </a:r>
            <a:r>
              <a:rPr lang="en-GB" dirty="0" err="1">
                <a:ea typeface="+mn-lt"/>
                <a:cs typeface="+mn-lt"/>
              </a:rPr>
              <a:t>erreichen</a:t>
            </a:r>
            <a:r>
              <a:rPr lang="en-GB" dirty="0">
                <a:ea typeface="+mn-lt"/>
                <a:cs typeface="+mn-lt"/>
              </a:rPr>
              <a:t> </a:t>
            </a:r>
            <a:r>
              <a:rPr lang="en-GB" dirty="0" err="1">
                <a:ea typeface="+mn-lt"/>
                <a:cs typeface="+mn-lt"/>
              </a:rPr>
              <a:t>wollen</a:t>
            </a:r>
            <a:r>
              <a:rPr lang="en-GB" dirty="0">
                <a:ea typeface="+mn-lt"/>
                <a:cs typeface="+mn-lt"/>
              </a:rPr>
              <a:t>. Machen Sie </a:t>
            </a:r>
            <a:r>
              <a:rPr lang="en-GB" dirty="0" err="1">
                <a:ea typeface="+mn-lt"/>
                <a:cs typeface="+mn-lt"/>
              </a:rPr>
              <a:t>sich</a:t>
            </a:r>
            <a:r>
              <a:rPr lang="en-GB" dirty="0">
                <a:ea typeface="+mn-lt"/>
                <a:cs typeface="+mn-lt"/>
              </a:rPr>
              <a:t> </a:t>
            </a:r>
            <a:r>
              <a:rPr lang="en-GB" dirty="0" err="1">
                <a:ea typeface="+mn-lt"/>
                <a:cs typeface="+mn-lt"/>
              </a:rPr>
              <a:t>ein</a:t>
            </a:r>
            <a:r>
              <a:rPr lang="en-GB" dirty="0">
                <a:ea typeface="+mn-lt"/>
                <a:cs typeface="+mn-lt"/>
              </a:rPr>
              <a:t> Bild </a:t>
            </a:r>
            <a:r>
              <a:rPr lang="en-GB" dirty="0" err="1">
                <a:ea typeface="+mn-lt"/>
                <a:cs typeface="+mn-lt"/>
              </a:rPr>
              <a:t>davon</a:t>
            </a:r>
            <a:r>
              <a:rPr lang="en-GB" dirty="0">
                <a:ea typeface="+mn-lt"/>
                <a:cs typeface="+mn-lt"/>
              </a:rPr>
              <a:t>, </a:t>
            </a:r>
            <a:r>
              <a:rPr lang="en-GB" dirty="0" err="1">
                <a:ea typeface="+mn-lt"/>
                <a:cs typeface="+mn-lt"/>
              </a:rPr>
              <a:t>wie</a:t>
            </a:r>
            <a:r>
              <a:rPr lang="en-GB" dirty="0">
                <a:ea typeface="+mn-lt"/>
                <a:cs typeface="+mn-lt"/>
              </a:rPr>
              <a:t> </a:t>
            </a:r>
            <a:r>
              <a:rPr lang="en-GB" dirty="0" err="1">
                <a:ea typeface="+mn-lt"/>
                <a:cs typeface="+mn-lt"/>
              </a:rPr>
              <a:t>Ihr</a:t>
            </a:r>
            <a:r>
              <a:rPr lang="en-GB" dirty="0">
                <a:ea typeface="+mn-lt"/>
                <a:cs typeface="+mn-lt"/>
              </a:rPr>
              <a:t> </a:t>
            </a:r>
            <a:r>
              <a:rPr lang="en-GB" dirty="0" err="1">
                <a:ea typeface="+mn-lt"/>
                <a:cs typeface="+mn-lt"/>
              </a:rPr>
              <a:t>zukünftiges</a:t>
            </a:r>
            <a:r>
              <a:rPr lang="en-GB" dirty="0">
                <a:ea typeface="+mn-lt"/>
                <a:cs typeface="+mn-lt"/>
              </a:rPr>
              <a:t> </a:t>
            </a:r>
            <a:r>
              <a:rPr lang="en-GB" dirty="0" err="1">
                <a:ea typeface="+mn-lt"/>
                <a:cs typeface="+mn-lt"/>
              </a:rPr>
              <a:t>Geschäft</a:t>
            </a:r>
            <a:r>
              <a:rPr lang="en-GB" dirty="0">
                <a:ea typeface="+mn-lt"/>
                <a:cs typeface="+mn-lt"/>
              </a:rPr>
              <a:t> </a:t>
            </a:r>
            <a:r>
              <a:rPr lang="en-GB" dirty="0" err="1">
                <a:ea typeface="+mn-lt"/>
                <a:cs typeface="+mn-lt"/>
              </a:rPr>
              <a:t>aussieht</a:t>
            </a:r>
            <a:r>
              <a:rPr lang="en-GB" dirty="0">
                <a:ea typeface="+mn-lt"/>
                <a:cs typeface="+mn-lt"/>
              </a:rPr>
              <a:t> - </a:t>
            </a:r>
            <a:r>
              <a:rPr lang="en-GB" dirty="0" err="1">
                <a:ea typeface="+mn-lt"/>
                <a:cs typeface="+mn-lt"/>
              </a:rPr>
              <a:t>wer</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Ihre</a:t>
            </a:r>
            <a:r>
              <a:rPr lang="en-GB" dirty="0">
                <a:ea typeface="+mn-lt"/>
                <a:cs typeface="+mn-lt"/>
              </a:rPr>
              <a:t> Kunden sein, was </a:t>
            </a:r>
            <a:r>
              <a:rPr lang="en-GB" dirty="0" err="1">
                <a:ea typeface="+mn-lt"/>
                <a:cs typeface="+mn-lt"/>
              </a:rPr>
              <a:t>werden</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kaufen</a:t>
            </a:r>
            <a:r>
              <a:rPr lang="en-GB" dirty="0">
                <a:ea typeface="+mn-lt"/>
                <a:cs typeface="+mn-lt"/>
              </a:rPr>
              <a:t>, wo und </a:t>
            </a:r>
            <a:r>
              <a:rPr lang="en-GB" dirty="0" err="1">
                <a:ea typeface="+mn-lt"/>
                <a:cs typeface="+mn-lt"/>
              </a:rPr>
              <a:t>wie</a:t>
            </a:r>
            <a:r>
              <a:rPr lang="en-GB" dirty="0">
                <a:ea typeface="+mn-lt"/>
                <a:cs typeface="+mn-lt"/>
              </a:rPr>
              <a:t>?</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Erstellen</a:t>
            </a:r>
            <a:r>
              <a:rPr lang="en-GB" dirty="0">
                <a:ea typeface="+mn-lt"/>
                <a:cs typeface="+mn-lt"/>
              </a:rPr>
              <a:t> Sie </a:t>
            </a:r>
            <a:r>
              <a:rPr lang="en-GB" dirty="0" err="1">
                <a:ea typeface="+mn-lt"/>
                <a:cs typeface="+mn-lt"/>
              </a:rPr>
              <a:t>einen</a:t>
            </a:r>
            <a:r>
              <a:rPr lang="en-GB" dirty="0">
                <a:ea typeface="+mn-lt"/>
                <a:cs typeface="+mn-lt"/>
              </a:rPr>
              <a:t> Business Case für Daten</a:t>
            </a:r>
            <a:endParaRPr lang="en-US" dirty="0"/>
          </a:p>
        </p:txBody>
      </p:sp>
    </p:spTree>
    <p:extLst>
      <p:ext uri="{BB962C8B-B14F-4D97-AF65-F5344CB8AC3E}">
        <p14:creationId xmlns:p14="http://schemas.microsoft.com/office/powerpoint/2010/main" val="184224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457200" indent="-457200">
              <a:buClr>
                <a:schemeClr val="accent2"/>
              </a:buClr>
              <a:buFont typeface="Arial" panose="020B0604020202020204" pitchFamily="34" charset="0"/>
              <a:buChar char="•"/>
            </a:pPr>
            <a:r>
              <a:rPr lang="en-GB" b="1" dirty="0" err="1">
                <a:ea typeface="+mn-lt"/>
                <a:cs typeface="+mn-lt"/>
              </a:rPr>
              <a:t>Stellen</a:t>
            </a:r>
            <a:r>
              <a:rPr lang="en-GB" b="1" dirty="0">
                <a:ea typeface="+mn-lt"/>
                <a:cs typeface="+mn-lt"/>
              </a:rPr>
              <a:t> Sie </a:t>
            </a:r>
            <a:r>
              <a:rPr lang="en-GB" b="1" dirty="0" err="1">
                <a:ea typeface="+mn-lt"/>
                <a:cs typeface="+mn-lt"/>
              </a:rPr>
              <a:t>eine</a:t>
            </a:r>
            <a:r>
              <a:rPr lang="en-GB" b="1" dirty="0">
                <a:ea typeface="+mn-lt"/>
                <a:cs typeface="+mn-lt"/>
              </a:rPr>
              <a:t> </a:t>
            </a:r>
            <a:r>
              <a:rPr lang="en-GB" b="1" dirty="0" err="1">
                <a:ea typeface="+mn-lt"/>
                <a:cs typeface="+mn-lt"/>
              </a:rPr>
              <a:t>Hypothese</a:t>
            </a:r>
            <a:r>
              <a:rPr lang="en-GB" b="1" dirty="0">
                <a:ea typeface="+mn-lt"/>
                <a:cs typeface="+mn-lt"/>
              </a:rPr>
              <a:t> auf</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err="1">
                <a:ea typeface="+mn-lt"/>
                <a:cs typeface="+mn-lt"/>
              </a:rPr>
              <a:t>Entwickeln</a:t>
            </a:r>
            <a:r>
              <a:rPr lang="en-GB" dirty="0">
                <a:ea typeface="+mn-lt"/>
                <a:cs typeface="+mn-lt"/>
              </a:rPr>
              <a:t> Sie </a:t>
            </a:r>
            <a:r>
              <a:rPr lang="en-GB" dirty="0" err="1">
                <a:ea typeface="+mn-lt"/>
                <a:cs typeface="+mn-lt"/>
              </a:rPr>
              <a:t>eine</a:t>
            </a:r>
            <a:r>
              <a:rPr lang="en-GB" dirty="0">
                <a:ea typeface="+mn-lt"/>
                <a:cs typeface="+mn-lt"/>
              </a:rPr>
              <a:t> </a:t>
            </a:r>
            <a:r>
              <a:rPr lang="en-GB" dirty="0" err="1">
                <a:ea typeface="+mn-lt"/>
                <a:cs typeface="+mn-lt"/>
              </a:rPr>
              <a:t>Theorie</a:t>
            </a:r>
            <a:r>
              <a:rPr lang="en-GB" dirty="0">
                <a:ea typeface="+mn-lt"/>
                <a:cs typeface="+mn-lt"/>
              </a:rPr>
              <a:t> </a:t>
            </a:r>
            <a:r>
              <a:rPr lang="en-GB" dirty="0" err="1">
                <a:ea typeface="+mn-lt"/>
                <a:cs typeface="+mn-lt"/>
              </a:rPr>
              <a:t>darüber</a:t>
            </a:r>
            <a:r>
              <a:rPr lang="en-GB" dirty="0">
                <a:ea typeface="+mn-lt"/>
                <a:cs typeface="+mn-lt"/>
              </a:rPr>
              <a:t>, </a:t>
            </a:r>
            <a:r>
              <a:rPr lang="en-GB" dirty="0" err="1">
                <a:ea typeface="+mn-lt"/>
                <a:cs typeface="+mn-lt"/>
              </a:rPr>
              <a:t>wie</a:t>
            </a:r>
            <a:r>
              <a:rPr lang="en-GB" dirty="0">
                <a:ea typeface="+mn-lt"/>
                <a:cs typeface="+mn-lt"/>
              </a:rPr>
              <a:t> die Daten Ihnen </a:t>
            </a:r>
            <a:r>
              <a:rPr lang="en-GB" dirty="0" err="1">
                <a:ea typeface="+mn-lt"/>
                <a:cs typeface="+mn-lt"/>
              </a:rPr>
              <a:t>helfen</a:t>
            </a:r>
            <a:r>
              <a:rPr lang="en-GB" dirty="0">
                <a:ea typeface="+mn-lt"/>
                <a:cs typeface="+mn-lt"/>
              </a:rPr>
              <a:t> </a:t>
            </a:r>
            <a:r>
              <a:rPr lang="en-GB" dirty="0" err="1">
                <a:ea typeface="+mn-lt"/>
                <a:cs typeface="+mn-lt"/>
              </a:rPr>
              <a:t>werden</a:t>
            </a:r>
            <a:r>
              <a:rPr lang="en-GB" dirty="0">
                <a:ea typeface="+mn-lt"/>
                <a:cs typeface="+mn-lt"/>
              </a:rPr>
              <a:t>, die </a:t>
            </a:r>
            <a:r>
              <a:rPr lang="en-GB" dirty="0" err="1">
                <a:ea typeface="+mn-lt"/>
                <a:cs typeface="+mn-lt"/>
              </a:rPr>
              <a:t>angestrebten</a:t>
            </a:r>
            <a:r>
              <a:rPr lang="en-GB" dirty="0">
                <a:ea typeface="+mn-lt"/>
                <a:cs typeface="+mn-lt"/>
              </a:rPr>
              <a:t> Ziele </a:t>
            </a:r>
            <a:r>
              <a:rPr lang="en-GB" dirty="0" err="1">
                <a:ea typeface="+mn-lt"/>
                <a:cs typeface="+mn-lt"/>
              </a:rPr>
              <a:t>zu</a:t>
            </a:r>
            <a:r>
              <a:rPr lang="en-GB" dirty="0">
                <a:ea typeface="+mn-lt"/>
                <a:cs typeface="+mn-lt"/>
              </a:rPr>
              <a:t> </a:t>
            </a:r>
            <a:r>
              <a:rPr lang="en-GB" dirty="0" err="1">
                <a:ea typeface="+mn-lt"/>
                <a:cs typeface="+mn-lt"/>
              </a:rPr>
              <a:t>erreichen</a:t>
            </a:r>
            <a:r>
              <a:rPr lang="en-GB" dirty="0">
                <a:ea typeface="+mn-lt"/>
                <a:cs typeface="+mn-lt"/>
              </a:rPr>
              <a:t>.  </a:t>
            </a:r>
            <a:r>
              <a:rPr lang="en-GB" dirty="0" err="1">
                <a:ea typeface="+mn-lt"/>
                <a:cs typeface="+mn-lt"/>
              </a:rPr>
              <a:t>Welche</a:t>
            </a:r>
            <a:r>
              <a:rPr lang="en-GB" dirty="0">
                <a:ea typeface="+mn-lt"/>
                <a:cs typeface="+mn-lt"/>
              </a:rPr>
              <a:t> Art von Daten </a:t>
            </a:r>
            <a:r>
              <a:rPr lang="en-GB" dirty="0" err="1">
                <a:ea typeface="+mn-lt"/>
                <a:cs typeface="+mn-lt"/>
              </a:rPr>
              <a:t>wird</a:t>
            </a:r>
            <a:r>
              <a:rPr lang="en-GB" dirty="0">
                <a:ea typeface="+mn-lt"/>
                <a:cs typeface="+mn-lt"/>
              </a:rPr>
              <a:t> Ihnen </a:t>
            </a:r>
            <a:r>
              <a:rPr lang="en-GB" dirty="0" err="1">
                <a:ea typeface="+mn-lt"/>
                <a:cs typeface="+mn-lt"/>
              </a:rPr>
              <a:t>helfen</a:t>
            </a:r>
            <a:r>
              <a:rPr lang="en-GB" dirty="0">
                <a:ea typeface="+mn-lt"/>
                <a:cs typeface="+mn-lt"/>
              </a:rPr>
              <a:t>, </a:t>
            </a:r>
            <a:r>
              <a:rPr lang="en-GB" dirty="0" err="1">
                <a:ea typeface="+mn-lt"/>
                <a:cs typeface="+mn-lt"/>
              </a:rPr>
              <a:t>Ihr</a:t>
            </a:r>
            <a:r>
              <a:rPr lang="en-GB" dirty="0">
                <a:ea typeface="+mn-lt"/>
                <a:cs typeface="+mn-lt"/>
              </a:rPr>
              <a:t> Ziel </a:t>
            </a:r>
            <a:r>
              <a:rPr lang="en-GB" dirty="0" err="1">
                <a:ea typeface="+mn-lt"/>
                <a:cs typeface="+mn-lt"/>
              </a:rPr>
              <a:t>zu</a:t>
            </a:r>
            <a:r>
              <a:rPr lang="en-GB" dirty="0">
                <a:ea typeface="+mn-lt"/>
                <a:cs typeface="+mn-lt"/>
              </a:rPr>
              <a:t> </a:t>
            </a:r>
            <a:r>
              <a:rPr lang="en-GB" dirty="0" err="1">
                <a:ea typeface="+mn-lt"/>
                <a:cs typeface="+mn-lt"/>
              </a:rPr>
              <a:t>erreichen</a:t>
            </a:r>
            <a:r>
              <a:rPr lang="en-GB" dirty="0">
                <a:ea typeface="+mn-lt"/>
                <a:cs typeface="+mn-lt"/>
              </a:rPr>
              <a:t>? </a:t>
            </a:r>
            <a:r>
              <a:rPr lang="en-GB" dirty="0" err="1">
                <a:ea typeface="+mn-lt"/>
                <a:cs typeface="+mn-lt"/>
              </a:rPr>
              <a:t>Benötigen</a:t>
            </a:r>
            <a:r>
              <a:rPr lang="en-GB" dirty="0">
                <a:ea typeface="+mn-lt"/>
                <a:cs typeface="+mn-lt"/>
              </a:rPr>
              <a:t> Sie </a:t>
            </a:r>
            <a:r>
              <a:rPr lang="en-GB" dirty="0" err="1">
                <a:ea typeface="+mn-lt"/>
                <a:cs typeface="+mn-lt"/>
              </a:rPr>
              <a:t>mehr</a:t>
            </a:r>
            <a:r>
              <a:rPr lang="en-GB" dirty="0">
                <a:ea typeface="+mn-lt"/>
                <a:cs typeface="+mn-lt"/>
              </a:rPr>
              <a:t> Daten, </a:t>
            </a:r>
            <a:r>
              <a:rPr lang="en-GB" dirty="0" err="1">
                <a:ea typeface="+mn-lt"/>
                <a:cs typeface="+mn-lt"/>
              </a:rPr>
              <a:t>eine</a:t>
            </a:r>
            <a:r>
              <a:rPr lang="en-GB" dirty="0">
                <a:ea typeface="+mn-lt"/>
                <a:cs typeface="+mn-lt"/>
              </a:rPr>
              <a:t> </a:t>
            </a:r>
            <a:r>
              <a:rPr lang="en-GB" dirty="0" err="1">
                <a:ea typeface="+mn-lt"/>
                <a:cs typeface="+mn-lt"/>
              </a:rPr>
              <a:t>bessere</a:t>
            </a:r>
            <a:r>
              <a:rPr lang="en-GB" dirty="0">
                <a:ea typeface="+mn-lt"/>
                <a:cs typeface="+mn-lt"/>
              </a:rPr>
              <a:t> </a:t>
            </a:r>
            <a:r>
              <a:rPr lang="en-GB" dirty="0" err="1">
                <a:ea typeface="+mn-lt"/>
                <a:cs typeface="+mn-lt"/>
              </a:rPr>
              <a:t>Qualität</a:t>
            </a:r>
            <a:r>
              <a:rPr lang="en-GB" dirty="0">
                <a:ea typeface="+mn-lt"/>
                <a:cs typeface="+mn-lt"/>
              </a:rPr>
              <a:t> der Daten </a:t>
            </a:r>
            <a:r>
              <a:rPr lang="en-GB" dirty="0" err="1">
                <a:ea typeface="+mn-lt"/>
                <a:cs typeface="+mn-lt"/>
              </a:rPr>
              <a:t>oder</a:t>
            </a:r>
            <a:r>
              <a:rPr lang="en-GB" dirty="0">
                <a:ea typeface="+mn-lt"/>
                <a:cs typeface="+mn-lt"/>
              </a:rPr>
              <a:t> </a:t>
            </a:r>
            <a:r>
              <a:rPr lang="en-GB" dirty="0" err="1">
                <a:ea typeface="+mn-lt"/>
                <a:cs typeface="+mn-lt"/>
              </a:rPr>
              <a:t>einfach</a:t>
            </a:r>
            <a:r>
              <a:rPr lang="en-GB" dirty="0">
                <a:ea typeface="+mn-lt"/>
                <a:cs typeface="+mn-lt"/>
              </a:rPr>
              <a:t> </a:t>
            </a:r>
            <a:r>
              <a:rPr lang="en-GB" dirty="0" err="1">
                <a:ea typeface="+mn-lt"/>
                <a:cs typeface="+mn-lt"/>
              </a:rPr>
              <a:t>nur</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bessere</a:t>
            </a:r>
            <a:r>
              <a:rPr lang="en-GB" dirty="0">
                <a:ea typeface="+mn-lt"/>
                <a:cs typeface="+mn-lt"/>
              </a:rPr>
              <a:t> </a:t>
            </a:r>
            <a:r>
              <a:rPr lang="en-GB" dirty="0" err="1">
                <a:ea typeface="+mn-lt"/>
                <a:cs typeface="+mn-lt"/>
              </a:rPr>
              <a:t>Nutzung</a:t>
            </a:r>
            <a:r>
              <a:rPr lang="en-GB" dirty="0">
                <a:ea typeface="+mn-lt"/>
                <a:cs typeface="+mn-lt"/>
              </a:rPr>
              <a:t> der </a:t>
            </a:r>
            <a:r>
              <a:rPr lang="en-GB" dirty="0" err="1">
                <a:ea typeface="+mn-lt"/>
                <a:cs typeface="+mn-lt"/>
              </a:rPr>
              <a:t>bereits</a:t>
            </a:r>
            <a:r>
              <a:rPr lang="en-GB" dirty="0">
                <a:ea typeface="+mn-lt"/>
                <a:cs typeface="+mn-lt"/>
              </a:rPr>
              <a:t> </a:t>
            </a:r>
            <a:r>
              <a:rPr lang="en-GB" dirty="0" err="1">
                <a:ea typeface="+mn-lt"/>
                <a:cs typeface="+mn-lt"/>
              </a:rPr>
              <a:t>vorhandenen</a:t>
            </a:r>
            <a:r>
              <a:rPr lang="en-GB" dirty="0">
                <a:ea typeface="+mn-lt"/>
                <a:cs typeface="+mn-lt"/>
              </a:rPr>
              <a:t> Daten?</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Erstellen</a:t>
            </a:r>
            <a:r>
              <a:rPr lang="en-GB" dirty="0">
                <a:ea typeface="+mn-lt"/>
                <a:cs typeface="+mn-lt"/>
              </a:rPr>
              <a:t> Sie </a:t>
            </a:r>
            <a:r>
              <a:rPr lang="en-GB" dirty="0" err="1">
                <a:ea typeface="+mn-lt"/>
                <a:cs typeface="+mn-lt"/>
              </a:rPr>
              <a:t>einen</a:t>
            </a:r>
            <a:r>
              <a:rPr lang="en-GB" dirty="0">
                <a:ea typeface="+mn-lt"/>
                <a:cs typeface="+mn-lt"/>
              </a:rPr>
              <a:t> Business Case für Daten</a:t>
            </a:r>
          </a:p>
          <a:p>
            <a:endParaRPr lang="en-GB" dirty="0">
              <a:cs typeface="Calibri"/>
            </a:endParaRPr>
          </a:p>
        </p:txBody>
      </p:sp>
    </p:spTree>
    <p:extLst>
      <p:ext uri="{BB962C8B-B14F-4D97-AF65-F5344CB8AC3E}">
        <p14:creationId xmlns:p14="http://schemas.microsoft.com/office/powerpoint/2010/main" val="38182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extLst>
    <p:ext uri="{6950BFC3-D8DA-4A85-94F7-54DA5524770B}">
      <p188:commentRel xmlns:p188="http://schemas.microsoft.com/office/powerpoint/2018/8/main" r:id="rId3"/>
    </p:ext>
  </p:extLs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457200" indent="-457200">
              <a:buClr>
                <a:schemeClr val="accent2"/>
              </a:buClr>
              <a:buFont typeface="Arial" panose="020B0604020202020204" pitchFamily="34" charset="0"/>
              <a:buChar char="•"/>
            </a:pPr>
            <a:r>
              <a:rPr lang="en-GB" b="1" dirty="0" err="1">
                <a:ea typeface="+mn-lt"/>
                <a:cs typeface="+mn-lt"/>
              </a:rPr>
              <a:t>Definieren</a:t>
            </a:r>
            <a:r>
              <a:rPr lang="en-GB" b="1" dirty="0">
                <a:ea typeface="+mn-lt"/>
                <a:cs typeface="+mn-lt"/>
              </a:rPr>
              <a:t> Sie den </a:t>
            </a:r>
            <a:r>
              <a:rPr lang="en-GB" b="1" dirty="0" err="1">
                <a:ea typeface="+mn-lt"/>
                <a:cs typeface="+mn-lt"/>
              </a:rPr>
              <a:t>Unternehmenswert</a:t>
            </a:r>
            <a:endParaRPr lang="en-GB" b="1">
              <a:ea typeface="+mn-lt"/>
              <a:cs typeface="+mn-lt"/>
            </a:endParaRP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ea typeface="+mn-lt"/>
                <a:cs typeface="+mn-lt"/>
              </a:rPr>
              <a:t>Legen Sie den </a:t>
            </a:r>
            <a:r>
              <a:rPr lang="en-GB" dirty="0" err="1">
                <a:ea typeface="+mn-lt"/>
                <a:cs typeface="+mn-lt"/>
              </a:rPr>
              <a:t>Nutzen</a:t>
            </a:r>
            <a:r>
              <a:rPr lang="en-GB" dirty="0">
                <a:ea typeface="+mn-lt"/>
                <a:cs typeface="+mn-lt"/>
              </a:rPr>
              <a:t> fest, den Sie </a:t>
            </a:r>
            <a:r>
              <a:rPr lang="en-GB" dirty="0" err="1">
                <a:ea typeface="+mn-lt"/>
                <a:cs typeface="+mn-lt"/>
              </a:rPr>
              <a:t>sich</a:t>
            </a:r>
            <a:r>
              <a:rPr lang="en-GB" dirty="0">
                <a:ea typeface="+mn-lt"/>
                <a:cs typeface="+mn-lt"/>
              </a:rPr>
              <a:t> von der </a:t>
            </a:r>
            <a:r>
              <a:rPr lang="en-GB" dirty="0" err="1">
                <a:ea typeface="+mn-lt"/>
                <a:cs typeface="+mn-lt"/>
              </a:rPr>
              <a:t>Nutzung</a:t>
            </a:r>
            <a:r>
              <a:rPr lang="en-GB" dirty="0">
                <a:ea typeface="+mn-lt"/>
                <a:cs typeface="+mn-lt"/>
              </a:rPr>
              <a:t> von Daten </a:t>
            </a:r>
            <a:r>
              <a:rPr lang="en-GB" dirty="0" err="1">
                <a:ea typeface="+mn-lt"/>
                <a:cs typeface="+mn-lt"/>
              </a:rPr>
              <a:t>im</a:t>
            </a:r>
            <a:r>
              <a:rPr lang="en-GB" dirty="0">
                <a:ea typeface="+mn-lt"/>
                <a:cs typeface="+mn-lt"/>
              </a:rPr>
              <a:t> </a:t>
            </a:r>
            <a:r>
              <a:rPr lang="en-GB" dirty="0" err="1">
                <a:ea typeface="+mn-lt"/>
                <a:cs typeface="+mn-lt"/>
              </a:rPr>
              <a:t>Hinblick</a:t>
            </a:r>
            <a:r>
              <a:rPr lang="en-GB" dirty="0">
                <a:ea typeface="+mn-lt"/>
                <a:cs typeface="+mn-lt"/>
              </a:rPr>
              <a:t> auf </a:t>
            </a:r>
            <a:r>
              <a:rPr lang="en-GB" dirty="0" err="1">
                <a:ea typeface="+mn-lt"/>
                <a:cs typeface="+mn-lt"/>
              </a:rPr>
              <a:t>Ihre</a:t>
            </a:r>
            <a:r>
              <a:rPr lang="en-GB" dirty="0">
                <a:ea typeface="+mn-lt"/>
                <a:cs typeface="+mn-lt"/>
              </a:rPr>
              <a:t> </a:t>
            </a:r>
            <a:r>
              <a:rPr lang="en-GB" dirty="0" err="1">
                <a:ea typeface="+mn-lt"/>
                <a:cs typeface="+mn-lt"/>
              </a:rPr>
              <a:t>Gesamtziele</a:t>
            </a:r>
            <a:r>
              <a:rPr lang="en-GB" dirty="0">
                <a:ea typeface="+mn-lt"/>
                <a:cs typeface="+mn-lt"/>
              </a:rPr>
              <a:t> </a:t>
            </a:r>
            <a:r>
              <a:rPr lang="en-GB" dirty="0" err="1">
                <a:ea typeface="+mn-lt"/>
                <a:cs typeface="+mn-lt"/>
              </a:rPr>
              <a:t>versprechen</a:t>
            </a:r>
            <a:r>
              <a:rPr lang="en-GB" dirty="0">
                <a:ea typeface="+mn-lt"/>
                <a:cs typeface="+mn-lt"/>
              </a:rPr>
              <a:t> (z. B. </a:t>
            </a:r>
            <a:r>
              <a:rPr lang="en-GB" dirty="0" err="1">
                <a:ea typeface="+mn-lt"/>
                <a:cs typeface="+mn-lt"/>
              </a:rPr>
              <a:t>Umsatzsteigerung</a:t>
            </a:r>
            <a:r>
              <a:rPr lang="en-GB" dirty="0">
                <a:ea typeface="+mn-lt"/>
                <a:cs typeface="+mn-lt"/>
              </a:rPr>
              <a:t>, Zeitersparnis </a:t>
            </a:r>
            <a:r>
              <a:rPr lang="en-GB" dirty="0" err="1">
                <a:ea typeface="+mn-lt"/>
                <a:cs typeface="+mn-lt"/>
              </a:rPr>
              <a:t>usw</a:t>
            </a:r>
            <a:r>
              <a:rPr lang="en-GB" dirty="0">
                <a:ea typeface="+mn-lt"/>
                <a:cs typeface="+mn-lt"/>
              </a:rPr>
              <a:t>.). </a:t>
            </a:r>
            <a:r>
              <a:rPr lang="en-GB" dirty="0" err="1">
                <a:ea typeface="+mn-lt"/>
                <a:cs typeface="+mn-lt"/>
              </a:rPr>
              <a:t>Kommunizieren</a:t>
            </a:r>
            <a:r>
              <a:rPr lang="en-GB" dirty="0">
                <a:ea typeface="+mn-lt"/>
                <a:cs typeface="+mn-lt"/>
              </a:rPr>
              <a:t> Sie dies </a:t>
            </a:r>
            <a:r>
              <a:rPr lang="en-GB" dirty="0" err="1">
                <a:ea typeface="+mn-lt"/>
                <a:cs typeface="+mn-lt"/>
              </a:rPr>
              <a:t>klar</a:t>
            </a:r>
            <a:r>
              <a:rPr lang="en-GB" dirty="0">
                <a:ea typeface="+mn-lt"/>
                <a:cs typeface="+mn-lt"/>
              </a:rPr>
              <a:t> und </a:t>
            </a:r>
            <a:r>
              <a:rPr lang="en-GB" dirty="0" err="1">
                <a:ea typeface="+mn-lt"/>
                <a:cs typeface="+mn-lt"/>
              </a:rPr>
              <a:t>stellen</a:t>
            </a:r>
            <a:r>
              <a:rPr lang="en-GB" dirty="0">
                <a:ea typeface="+mn-lt"/>
                <a:cs typeface="+mn-lt"/>
              </a:rPr>
              <a:t> Sie den Wert, der für </a:t>
            </a:r>
            <a:r>
              <a:rPr lang="en-GB" dirty="0" err="1">
                <a:ea typeface="+mn-lt"/>
                <a:cs typeface="+mn-lt"/>
              </a:rPr>
              <a:t>Ihr</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geschaffen</a:t>
            </a:r>
            <a:r>
              <a:rPr lang="en-GB" dirty="0">
                <a:ea typeface="+mn-lt"/>
                <a:cs typeface="+mn-lt"/>
              </a:rPr>
              <a:t> </a:t>
            </a:r>
            <a:r>
              <a:rPr lang="en-GB" dirty="0" err="1">
                <a:ea typeface="+mn-lt"/>
                <a:cs typeface="+mn-lt"/>
              </a:rPr>
              <a:t>wird</a:t>
            </a:r>
            <a:r>
              <a:rPr lang="en-GB" dirty="0">
                <a:ea typeface="+mn-lt"/>
                <a:cs typeface="+mn-lt"/>
              </a:rPr>
              <a:t>, in </a:t>
            </a:r>
            <a:r>
              <a:rPr lang="en-GB" dirty="0" err="1">
                <a:ea typeface="+mn-lt"/>
                <a:cs typeface="+mn-lt"/>
              </a:rPr>
              <a:t>quantitativer</a:t>
            </a:r>
            <a:r>
              <a:rPr lang="en-GB" dirty="0">
                <a:ea typeface="+mn-lt"/>
                <a:cs typeface="+mn-lt"/>
              </a:rPr>
              <a:t> und </a:t>
            </a:r>
            <a:r>
              <a:rPr lang="en-GB" dirty="0" err="1">
                <a:ea typeface="+mn-lt"/>
                <a:cs typeface="+mn-lt"/>
              </a:rPr>
              <a:t>qualitativer</a:t>
            </a:r>
            <a:r>
              <a:rPr lang="en-GB" dirty="0">
                <a:ea typeface="+mn-lt"/>
                <a:cs typeface="+mn-lt"/>
              </a:rPr>
              <a:t> </a:t>
            </a:r>
            <a:r>
              <a:rPr lang="en-GB" dirty="0" err="1">
                <a:ea typeface="+mn-lt"/>
                <a:cs typeface="+mn-lt"/>
              </a:rPr>
              <a:t>Hinsicht</a:t>
            </a:r>
            <a:r>
              <a:rPr lang="en-GB" dirty="0">
                <a:ea typeface="+mn-lt"/>
                <a:cs typeface="+mn-lt"/>
              </a:rPr>
              <a:t> </a:t>
            </a:r>
            <a:r>
              <a:rPr lang="en-GB" dirty="0" err="1">
                <a:ea typeface="+mn-lt"/>
                <a:cs typeface="+mn-lt"/>
              </a:rPr>
              <a:t>dar</a:t>
            </a:r>
            <a:r>
              <a:rPr lang="en-GB" dirty="0">
                <a:ea typeface="+mn-lt"/>
                <a:cs typeface="+mn-lt"/>
              </a:rPr>
              <a:t>.</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Erstellen</a:t>
            </a:r>
            <a:r>
              <a:rPr lang="en-GB" dirty="0">
                <a:ea typeface="+mn-lt"/>
                <a:cs typeface="+mn-lt"/>
              </a:rPr>
              <a:t> Sie </a:t>
            </a:r>
            <a:r>
              <a:rPr lang="en-GB" dirty="0" err="1">
                <a:ea typeface="+mn-lt"/>
                <a:cs typeface="+mn-lt"/>
              </a:rPr>
              <a:t>einen</a:t>
            </a:r>
            <a:r>
              <a:rPr lang="en-GB" dirty="0">
                <a:ea typeface="+mn-lt"/>
                <a:cs typeface="+mn-lt"/>
              </a:rPr>
              <a:t> Business Case für Daten</a:t>
            </a:r>
          </a:p>
          <a:p>
            <a:endParaRPr lang="en-GB" dirty="0">
              <a:cs typeface="Calibri"/>
            </a:endParaRPr>
          </a:p>
        </p:txBody>
      </p:sp>
      <p:sp>
        <p:nvSpPr>
          <p:cNvPr id="6" name="Rectangle 5">
            <a:extLst>
              <a:ext uri="{FF2B5EF4-FFF2-40B4-BE49-F238E27FC236}">
                <a16:creationId xmlns:a16="http://schemas.microsoft.com/office/drawing/2014/main" id="{AA8CA534-461E-B4E5-94CF-BDD007305593}"/>
              </a:ext>
            </a:extLst>
          </p:cNvPr>
          <p:cNvSpPr/>
          <p:nvPr/>
        </p:nvSpPr>
        <p:spPr>
          <a:xfrm>
            <a:off x="798381" y="5587845"/>
            <a:ext cx="4953000" cy="307777"/>
          </a:xfrm>
          <a:prstGeom prst="rect">
            <a:avLst/>
          </a:prstGeom>
        </p:spPr>
        <p:txBody>
          <a:bodyPr>
            <a:spAutoFit/>
          </a:bodyPr>
          <a:lstStyle/>
          <a:p>
            <a:r>
              <a:rPr lang="en-US" sz="1400" dirty="0">
                <a:solidFill>
                  <a:srgbClr val="000000"/>
                </a:solidFill>
              </a:rPr>
              <a:t>Source: McKinsey  &amp; Company, 2013 (Notes below).</a:t>
            </a:r>
          </a:p>
        </p:txBody>
      </p:sp>
    </p:spTree>
    <p:extLst>
      <p:ext uri="{BB962C8B-B14F-4D97-AF65-F5344CB8AC3E}">
        <p14:creationId xmlns:p14="http://schemas.microsoft.com/office/powerpoint/2010/main" val="22019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B211FAB-6DA8-6DFD-865C-114444F138EC}"/>
              </a:ext>
            </a:extLst>
          </p:cNvPr>
          <p:cNvCxnSpPr>
            <a:cxnSpLocks/>
          </p:cNvCxnSpPr>
          <p:nvPr/>
        </p:nvCxnSpPr>
        <p:spPr>
          <a:xfrm>
            <a:off x="9319" y="3430893"/>
            <a:ext cx="12190254"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5" name="Rounded Rectangle 7">
            <a:extLst>
              <a:ext uri="{FF2B5EF4-FFF2-40B4-BE49-F238E27FC236}">
                <a16:creationId xmlns:a16="http://schemas.microsoft.com/office/drawing/2014/main" id="{C2883453-1725-3DC1-DAFC-8DEFE321F5AD}"/>
              </a:ext>
            </a:extLst>
          </p:cNvPr>
          <p:cNvSpPr/>
          <p:nvPr/>
        </p:nvSpPr>
        <p:spPr>
          <a:xfrm>
            <a:off x="473072" y="3254226"/>
            <a:ext cx="1096270" cy="398901"/>
          </a:xfrm>
          <a:prstGeom prst="roundRect">
            <a:avLst/>
          </a:prstGeom>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defTabSz="742950"/>
            <a:r>
              <a:rPr lang="en-US" sz="1300" dirty="0">
                <a:solidFill>
                  <a:schemeClr val="tx2"/>
                </a:solidFill>
                <a:latin typeface="Calibri" panose="020F0502020204030204"/>
              </a:rPr>
              <a:t>300 v. Chr.</a:t>
            </a:r>
          </a:p>
        </p:txBody>
      </p:sp>
      <p:cxnSp>
        <p:nvCxnSpPr>
          <p:cNvPr id="4" name="Straight Connector 3">
            <a:extLst>
              <a:ext uri="{FF2B5EF4-FFF2-40B4-BE49-F238E27FC236}">
                <a16:creationId xmlns:a16="http://schemas.microsoft.com/office/drawing/2014/main" id="{4F860A58-F6B4-7A14-C979-245B56CC4D19}"/>
              </a:ext>
            </a:extLst>
          </p:cNvPr>
          <p:cNvCxnSpPr>
            <a:cxnSpLocks/>
          </p:cNvCxnSpPr>
          <p:nvPr/>
        </p:nvCxnSpPr>
        <p:spPr>
          <a:xfrm>
            <a:off x="1039937" y="3061416"/>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5C43E2-CEFB-2566-5A4A-CD27A57D85C4}"/>
              </a:ext>
            </a:extLst>
          </p:cNvPr>
          <p:cNvCxnSpPr>
            <a:cxnSpLocks/>
          </p:cNvCxnSpPr>
          <p:nvPr/>
        </p:nvCxnSpPr>
        <p:spPr>
          <a:xfrm>
            <a:off x="3067168"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7" name="Rounded Rectangle 9">
            <a:extLst>
              <a:ext uri="{FF2B5EF4-FFF2-40B4-BE49-F238E27FC236}">
                <a16:creationId xmlns:a16="http://schemas.microsoft.com/office/drawing/2014/main" id="{C1BF665C-06ED-1F20-C017-69BD4B166EFF}"/>
              </a:ext>
            </a:extLst>
          </p:cNvPr>
          <p:cNvSpPr/>
          <p:nvPr/>
        </p:nvSpPr>
        <p:spPr>
          <a:xfrm>
            <a:off x="2674334"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1663</a:t>
            </a:r>
          </a:p>
        </p:txBody>
      </p:sp>
      <p:cxnSp>
        <p:nvCxnSpPr>
          <p:cNvPr id="8" name="Straight Connector 7">
            <a:extLst>
              <a:ext uri="{FF2B5EF4-FFF2-40B4-BE49-F238E27FC236}">
                <a16:creationId xmlns:a16="http://schemas.microsoft.com/office/drawing/2014/main" id="{ABE47A86-70BB-9FE6-A546-868E0F8BD0B6}"/>
              </a:ext>
            </a:extLst>
          </p:cNvPr>
          <p:cNvCxnSpPr>
            <a:cxnSpLocks/>
          </p:cNvCxnSpPr>
          <p:nvPr/>
        </p:nvCxnSpPr>
        <p:spPr>
          <a:xfrm>
            <a:off x="5155238" y="3048553"/>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9" name="Rounded Rectangle 11">
            <a:extLst>
              <a:ext uri="{FF2B5EF4-FFF2-40B4-BE49-F238E27FC236}">
                <a16:creationId xmlns:a16="http://schemas.microsoft.com/office/drawing/2014/main" id="{1BF49A4C-7ECB-E959-861F-5C42175E9A56}"/>
              </a:ext>
            </a:extLst>
          </p:cNvPr>
          <p:cNvSpPr/>
          <p:nvPr/>
        </p:nvSpPr>
        <p:spPr>
          <a:xfrm>
            <a:off x="4808291" y="3239452"/>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1989</a:t>
            </a:r>
          </a:p>
        </p:txBody>
      </p:sp>
      <p:cxnSp>
        <p:nvCxnSpPr>
          <p:cNvPr id="10" name="Straight Connector 9">
            <a:extLst>
              <a:ext uri="{FF2B5EF4-FFF2-40B4-BE49-F238E27FC236}">
                <a16:creationId xmlns:a16="http://schemas.microsoft.com/office/drawing/2014/main" id="{817143A7-A728-4522-0869-9AC77840EADC}"/>
              </a:ext>
            </a:extLst>
          </p:cNvPr>
          <p:cNvCxnSpPr>
            <a:cxnSpLocks/>
          </p:cNvCxnSpPr>
          <p:nvPr/>
        </p:nvCxnSpPr>
        <p:spPr>
          <a:xfrm>
            <a:off x="7125214"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1" name="Rounded Rectangle 13">
            <a:extLst>
              <a:ext uri="{FF2B5EF4-FFF2-40B4-BE49-F238E27FC236}">
                <a16:creationId xmlns:a16="http://schemas.microsoft.com/office/drawing/2014/main" id="{113FC0A5-67BD-7795-44D0-16A168562324}"/>
              </a:ext>
            </a:extLst>
          </p:cNvPr>
          <p:cNvSpPr/>
          <p:nvPr/>
        </p:nvSpPr>
        <p:spPr>
          <a:xfrm>
            <a:off x="6712773"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1997</a:t>
            </a:r>
          </a:p>
        </p:txBody>
      </p:sp>
      <p:cxnSp>
        <p:nvCxnSpPr>
          <p:cNvPr id="12" name="Straight Connector 11">
            <a:extLst>
              <a:ext uri="{FF2B5EF4-FFF2-40B4-BE49-F238E27FC236}">
                <a16:creationId xmlns:a16="http://schemas.microsoft.com/office/drawing/2014/main" id="{39715F02-E54F-55D4-E097-FA6426637D52}"/>
              </a:ext>
            </a:extLst>
          </p:cNvPr>
          <p:cNvCxnSpPr>
            <a:cxnSpLocks/>
          </p:cNvCxnSpPr>
          <p:nvPr/>
        </p:nvCxnSpPr>
        <p:spPr>
          <a:xfrm>
            <a:off x="9201740" y="3080501"/>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3" name="Rounded Rectangle 15">
            <a:extLst>
              <a:ext uri="{FF2B5EF4-FFF2-40B4-BE49-F238E27FC236}">
                <a16:creationId xmlns:a16="http://schemas.microsoft.com/office/drawing/2014/main" id="{E0D828B0-86E5-5C18-5853-D36E885B4624}"/>
              </a:ext>
            </a:extLst>
          </p:cNvPr>
          <p:cNvSpPr/>
          <p:nvPr/>
        </p:nvSpPr>
        <p:spPr>
          <a:xfrm>
            <a:off x="8816838" y="3253035"/>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2005</a:t>
            </a:r>
          </a:p>
        </p:txBody>
      </p:sp>
      <p:cxnSp>
        <p:nvCxnSpPr>
          <p:cNvPr id="14" name="Straight Connector 13">
            <a:extLst>
              <a:ext uri="{FF2B5EF4-FFF2-40B4-BE49-F238E27FC236}">
                <a16:creationId xmlns:a16="http://schemas.microsoft.com/office/drawing/2014/main" id="{80EFF27F-B516-8151-ED2E-898ED1B191B6}"/>
              </a:ext>
            </a:extLst>
          </p:cNvPr>
          <p:cNvCxnSpPr>
            <a:cxnSpLocks/>
          </p:cNvCxnSpPr>
          <p:nvPr/>
        </p:nvCxnSpPr>
        <p:spPr>
          <a:xfrm>
            <a:off x="11060715" y="3652657"/>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5" name="Rounded Rectangle 17">
            <a:extLst>
              <a:ext uri="{FF2B5EF4-FFF2-40B4-BE49-F238E27FC236}">
                <a16:creationId xmlns:a16="http://schemas.microsoft.com/office/drawing/2014/main" id="{CC4D4B11-797B-8046-0767-C8BBDA1C212F}"/>
              </a:ext>
            </a:extLst>
          </p:cNvPr>
          <p:cNvSpPr/>
          <p:nvPr/>
        </p:nvSpPr>
        <p:spPr>
          <a:xfrm>
            <a:off x="10645645"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2015</a:t>
            </a:r>
          </a:p>
        </p:txBody>
      </p:sp>
      <p:sp>
        <p:nvSpPr>
          <p:cNvPr id="16" name="Text Box 57">
            <a:extLst>
              <a:ext uri="{FF2B5EF4-FFF2-40B4-BE49-F238E27FC236}">
                <a16:creationId xmlns:a16="http://schemas.microsoft.com/office/drawing/2014/main" id="{059FFFC2-FBDB-AC13-46E7-33D85F003C22}"/>
              </a:ext>
            </a:extLst>
          </p:cNvPr>
          <p:cNvSpPr txBox="1"/>
          <p:nvPr/>
        </p:nvSpPr>
        <p:spPr>
          <a:xfrm>
            <a:off x="6069699" y="3842097"/>
            <a:ext cx="2439061" cy="182920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295" tIns="37148" rIns="74295" bIns="37148" numCol="1" spcCol="0" rtlCol="0" fromWordArt="0" anchor="t" anchorCtr="0" forceAA="0" compatLnSpc="1">
            <a:prstTxWarp prst="textNoShape">
              <a:avLst/>
            </a:prstTxWarp>
            <a:noAutofit/>
          </a:bodyPr>
          <a:lstStyle/>
          <a:p>
            <a:pPr algn="ctr" defTabSz="742950"/>
            <a:r>
              <a:rPr lang="en-US" sz="1400" dirty="0">
                <a:ea typeface="+mn-lt"/>
                <a:cs typeface="+mn-lt"/>
              </a:rPr>
              <a:t>Die </a:t>
            </a:r>
            <a:r>
              <a:rPr lang="en-US" sz="1400" dirty="0" err="1">
                <a:ea typeface="+mn-lt"/>
                <a:cs typeface="+mn-lt"/>
              </a:rPr>
              <a:t>erste</a:t>
            </a:r>
            <a:r>
              <a:rPr lang="en-US" sz="1400" dirty="0">
                <a:ea typeface="+mn-lt"/>
                <a:cs typeface="+mn-lt"/>
              </a:rPr>
              <a:t> </a:t>
            </a:r>
            <a:r>
              <a:rPr lang="en-US" sz="1400" dirty="0" err="1">
                <a:ea typeface="+mn-lt"/>
                <a:cs typeface="+mn-lt"/>
              </a:rPr>
              <a:t>dokumentierte</a:t>
            </a:r>
            <a:r>
              <a:rPr lang="en-US" sz="1400" dirty="0">
                <a:ea typeface="+mn-lt"/>
                <a:cs typeface="+mn-lt"/>
              </a:rPr>
              <a:t> </a:t>
            </a:r>
            <a:r>
              <a:rPr lang="en-US" sz="1400" dirty="0" err="1">
                <a:ea typeface="+mn-lt"/>
                <a:cs typeface="+mn-lt"/>
              </a:rPr>
              <a:t>Verwendung</a:t>
            </a:r>
            <a:r>
              <a:rPr lang="en-US" sz="1400" dirty="0">
                <a:ea typeface="+mn-lt"/>
                <a:cs typeface="+mn-lt"/>
              </a:rPr>
              <a:t> des </a:t>
            </a:r>
            <a:r>
              <a:rPr lang="en-US" sz="1400" dirty="0" err="1">
                <a:ea typeface="+mn-lt"/>
                <a:cs typeface="+mn-lt"/>
              </a:rPr>
              <a:t>Begriffs</a:t>
            </a:r>
            <a:r>
              <a:rPr lang="en-US" sz="1400" dirty="0">
                <a:ea typeface="+mn-lt"/>
                <a:cs typeface="+mn-lt"/>
              </a:rPr>
              <a:t> "Big Data" </a:t>
            </a:r>
            <a:r>
              <a:rPr lang="en-US" sz="1400" dirty="0" err="1">
                <a:ea typeface="+mn-lt"/>
                <a:cs typeface="+mn-lt"/>
              </a:rPr>
              <a:t>erschien</a:t>
            </a:r>
            <a:r>
              <a:rPr lang="en-US" sz="1400" dirty="0">
                <a:ea typeface="+mn-lt"/>
                <a:cs typeface="+mn-lt"/>
              </a:rPr>
              <a:t> 1997 in </a:t>
            </a:r>
            <a:r>
              <a:rPr lang="en-US" sz="1400" dirty="0" err="1">
                <a:ea typeface="+mn-lt"/>
                <a:cs typeface="+mn-lt"/>
              </a:rPr>
              <a:t>einem</a:t>
            </a:r>
            <a:r>
              <a:rPr lang="en-US" sz="1400" dirty="0">
                <a:ea typeface="+mn-lt"/>
                <a:cs typeface="+mn-lt"/>
              </a:rPr>
              <a:t> Papier von </a:t>
            </a:r>
            <a:r>
              <a:rPr lang="en-US" sz="1400" dirty="0" err="1">
                <a:ea typeface="+mn-lt"/>
                <a:cs typeface="+mn-lt"/>
              </a:rPr>
              <a:t>Wissenschaftlern</a:t>
            </a:r>
            <a:r>
              <a:rPr lang="en-US" sz="1400" dirty="0">
                <a:ea typeface="+mn-lt"/>
                <a:cs typeface="+mn-lt"/>
              </a:rPr>
              <a:t> der NASA. Sie </a:t>
            </a:r>
            <a:r>
              <a:rPr lang="en-US" sz="1400" dirty="0" err="1">
                <a:ea typeface="+mn-lt"/>
                <a:cs typeface="+mn-lt"/>
              </a:rPr>
              <a:t>beschrieben</a:t>
            </a:r>
            <a:r>
              <a:rPr lang="en-US" sz="1400" dirty="0">
                <a:ea typeface="+mn-lt"/>
                <a:cs typeface="+mn-lt"/>
              </a:rPr>
              <a:t> das Problem der </a:t>
            </a:r>
            <a:r>
              <a:rPr lang="en-US" sz="1400" dirty="0" err="1">
                <a:ea typeface="+mn-lt"/>
                <a:cs typeface="+mn-lt"/>
              </a:rPr>
              <a:t>Visualisierung</a:t>
            </a:r>
            <a:r>
              <a:rPr lang="en-US" sz="1400" dirty="0">
                <a:ea typeface="+mn-lt"/>
                <a:cs typeface="+mn-lt"/>
              </a:rPr>
              <a:t> </a:t>
            </a:r>
            <a:r>
              <a:rPr lang="en-US" sz="1400" dirty="0" err="1">
                <a:ea typeface="+mn-lt"/>
                <a:cs typeface="+mn-lt"/>
              </a:rPr>
              <a:t>großer</a:t>
            </a:r>
            <a:r>
              <a:rPr lang="en-US" sz="1400" dirty="0">
                <a:ea typeface="+mn-lt"/>
                <a:cs typeface="+mn-lt"/>
              </a:rPr>
              <a:t> </a:t>
            </a:r>
            <a:r>
              <a:rPr lang="en-US" sz="1400" dirty="0" err="1">
                <a:ea typeface="+mn-lt"/>
                <a:cs typeface="+mn-lt"/>
              </a:rPr>
              <a:t>Datensätze</a:t>
            </a:r>
            <a:r>
              <a:rPr lang="en-US" sz="1400" dirty="0">
                <a:ea typeface="+mn-lt"/>
                <a:cs typeface="+mn-lt"/>
              </a:rPr>
              <a:t>, die </a:t>
            </a:r>
            <a:r>
              <a:rPr lang="en-US" sz="1400" dirty="0" err="1">
                <a:ea typeface="+mn-lt"/>
                <a:cs typeface="+mn-lt"/>
              </a:rPr>
              <a:t>nicht</a:t>
            </a:r>
            <a:r>
              <a:rPr lang="en-US" sz="1400" dirty="0">
                <a:ea typeface="+mn-lt"/>
                <a:cs typeface="+mn-lt"/>
              </a:rPr>
              <a:t> auf </a:t>
            </a:r>
            <a:r>
              <a:rPr lang="en-US" sz="1400" dirty="0" err="1">
                <a:ea typeface="+mn-lt"/>
                <a:cs typeface="+mn-lt"/>
              </a:rPr>
              <a:t>lokale</a:t>
            </a:r>
            <a:r>
              <a:rPr lang="en-US" sz="1400" dirty="0">
                <a:ea typeface="+mn-lt"/>
                <a:cs typeface="+mn-lt"/>
              </a:rPr>
              <a:t> </a:t>
            </a:r>
            <a:r>
              <a:rPr lang="en-US" sz="1400" dirty="0" err="1">
                <a:ea typeface="+mn-lt"/>
                <a:cs typeface="+mn-lt"/>
              </a:rPr>
              <a:t>Festplattenspeicher</a:t>
            </a:r>
            <a:r>
              <a:rPr lang="en-US" sz="1400" dirty="0">
                <a:ea typeface="+mn-lt"/>
                <a:cs typeface="+mn-lt"/>
              </a:rPr>
              <a:t> </a:t>
            </a:r>
            <a:r>
              <a:rPr lang="en-US" sz="1400" dirty="0" err="1">
                <a:ea typeface="+mn-lt"/>
                <a:cs typeface="+mn-lt"/>
              </a:rPr>
              <a:t>passen</a:t>
            </a:r>
            <a:r>
              <a:rPr lang="en-US" sz="1400" dirty="0">
                <a:ea typeface="+mn-lt"/>
                <a:cs typeface="+mn-lt"/>
              </a:rPr>
              <a:t>, </a:t>
            </a:r>
            <a:r>
              <a:rPr lang="en-US" sz="1400" dirty="0" err="1">
                <a:ea typeface="+mn-lt"/>
                <a:cs typeface="+mn-lt"/>
              </a:rPr>
              <a:t>als</a:t>
            </a:r>
            <a:r>
              <a:rPr lang="en-US" sz="1400" dirty="0">
                <a:ea typeface="+mn-lt"/>
                <a:cs typeface="+mn-lt"/>
              </a:rPr>
              <a:t> "das Problem von Big Data".*</a:t>
            </a:r>
            <a:endParaRPr lang="en-US" dirty="0"/>
          </a:p>
          <a:p>
            <a:pPr algn="ctr" defTabSz="742950"/>
            <a:endParaRPr lang="en-US" sz="1400" dirty="0">
              <a:solidFill>
                <a:srgbClr val="085156"/>
              </a:solidFill>
              <a:latin typeface="Calibri" panose="020F0502020204030204"/>
              <a:ea typeface="Calibri" charset="0"/>
              <a:cs typeface="Times New Roman" charset="0"/>
            </a:endParaRPr>
          </a:p>
          <a:p>
            <a:pPr algn="ctr" defTabSz="742950"/>
            <a:endParaRPr lang="en-US" sz="1400" dirty="0">
              <a:solidFill>
                <a:srgbClr val="085156"/>
              </a:solidFill>
              <a:latin typeface="Calibri" panose="020F0502020204030204"/>
              <a:ea typeface="Calibri" charset="0"/>
              <a:cs typeface="Times New Roman" charset="0"/>
            </a:endParaRPr>
          </a:p>
        </p:txBody>
      </p:sp>
      <p:sp>
        <p:nvSpPr>
          <p:cNvPr id="17" name="Rectangle 16">
            <a:extLst>
              <a:ext uri="{FF2B5EF4-FFF2-40B4-BE49-F238E27FC236}">
                <a16:creationId xmlns:a16="http://schemas.microsoft.com/office/drawing/2014/main" id="{42738875-0EB0-91D8-DC1E-35D9D757794E}"/>
              </a:ext>
            </a:extLst>
          </p:cNvPr>
          <p:cNvSpPr/>
          <p:nvPr/>
        </p:nvSpPr>
        <p:spPr>
          <a:xfrm>
            <a:off x="101021" y="786719"/>
            <a:ext cx="1951765" cy="2246769"/>
          </a:xfrm>
          <a:prstGeom prst="rect">
            <a:avLst/>
          </a:prstGeom>
        </p:spPr>
        <p:txBody>
          <a:bodyPr wrap="square" lIns="91440" tIns="45720" rIns="91440" bIns="45720" anchor="b">
            <a:spAutoFit/>
          </a:bodyPr>
          <a:lstStyle/>
          <a:p>
            <a:pPr algn="ctr" defTabSz="742950"/>
            <a:r>
              <a:rPr lang="en-IE" sz="1400" dirty="0">
                <a:ea typeface="+mn-lt"/>
                <a:cs typeface="+mn-lt"/>
              </a:rPr>
              <a:t>Die </a:t>
            </a:r>
            <a:r>
              <a:rPr lang="en-IE" sz="1400" dirty="0" err="1">
                <a:ea typeface="+mn-lt"/>
                <a:cs typeface="+mn-lt"/>
              </a:rPr>
              <a:t>Bibliothek</a:t>
            </a:r>
            <a:r>
              <a:rPr lang="en-IE" sz="1400" dirty="0">
                <a:ea typeface="+mn-lt"/>
                <a:cs typeface="+mn-lt"/>
              </a:rPr>
              <a:t> von Alexandria </a:t>
            </a:r>
            <a:r>
              <a:rPr lang="en-IE" sz="1400" dirty="0" err="1">
                <a:ea typeface="+mn-lt"/>
                <a:cs typeface="+mn-lt"/>
              </a:rPr>
              <a:t>ist</a:t>
            </a:r>
            <a:r>
              <a:rPr lang="en-IE" sz="1400" dirty="0">
                <a:ea typeface="+mn-lt"/>
                <a:cs typeface="+mn-lt"/>
              </a:rPr>
              <a:t> </a:t>
            </a:r>
            <a:r>
              <a:rPr lang="en-IE" sz="1400" dirty="0" err="1">
                <a:ea typeface="+mn-lt"/>
                <a:cs typeface="+mn-lt"/>
              </a:rPr>
              <a:t>vielleicht</a:t>
            </a:r>
            <a:r>
              <a:rPr lang="en-IE" sz="1400" dirty="0">
                <a:ea typeface="+mn-lt"/>
                <a:cs typeface="+mn-lt"/>
              </a:rPr>
              <a:t> die</a:t>
            </a:r>
            <a:r>
              <a:rPr lang="en-IE" sz="1400" b="1" dirty="0">
                <a:ea typeface="+mn-lt"/>
                <a:cs typeface="+mn-lt"/>
              </a:rPr>
              <a:t> </a:t>
            </a:r>
            <a:r>
              <a:rPr lang="en-IE" sz="1400" b="1" dirty="0" err="1">
                <a:ea typeface="+mn-lt"/>
                <a:cs typeface="+mn-lt"/>
              </a:rPr>
              <a:t>größte</a:t>
            </a:r>
            <a:r>
              <a:rPr lang="en-IE" sz="1400" b="1" dirty="0">
                <a:ea typeface="+mn-lt"/>
                <a:cs typeface="+mn-lt"/>
              </a:rPr>
              <a:t> </a:t>
            </a:r>
            <a:r>
              <a:rPr lang="en-IE" sz="1400" b="1" dirty="0" err="1">
                <a:ea typeface="+mn-lt"/>
                <a:cs typeface="+mn-lt"/>
              </a:rPr>
              <a:t>Datensammlung</a:t>
            </a:r>
            <a:r>
              <a:rPr lang="en-IE" sz="1400" b="1" dirty="0">
                <a:ea typeface="+mn-lt"/>
                <a:cs typeface="+mn-lt"/>
              </a:rPr>
              <a:t> der </a:t>
            </a:r>
            <a:r>
              <a:rPr lang="en-IE" sz="1400" b="1" dirty="0" err="1">
                <a:ea typeface="+mn-lt"/>
                <a:cs typeface="+mn-lt"/>
              </a:rPr>
              <a:t>antiken</a:t>
            </a:r>
            <a:r>
              <a:rPr lang="en-IE" sz="1400" b="1" dirty="0">
                <a:ea typeface="+mn-lt"/>
                <a:cs typeface="+mn-lt"/>
              </a:rPr>
              <a:t> Welt. Sie </a:t>
            </a:r>
            <a:r>
              <a:rPr lang="en-IE" sz="1400" b="1" dirty="0" err="1">
                <a:ea typeface="+mn-lt"/>
                <a:cs typeface="+mn-lt"/>
              </a:rPr>
              <a:t>enthält</a:t>
            </a:r>
            <a:r>
              <a:rPr lang="en-IE" sz="1400" b="1" dirty="0">
                <a:ea typeface="+mn-lt"/>
                <a:cs typeface="+mn-lt"/>
              </a:rPr>
              <a:t> bis </a:t>
            </a:r>
            <a:r>
              <a:rPr lang="en-IE" sz="1400" b="1" dirty="0" err="1">
                <a:ea typeface="+mn-lt"/>
                <a:cs typeface="+mn-lt"/>
              </a:rPr>
              <a:t>zu</a:t>
            </a:r>
            <a:r>
              <a:rPr lang="en-IE" sz="1400" b="1" dirty="0">
                <a:ea typeface="+mn-lt"/>
                <a:cs typeface="+mn-lt"/>
              </a:rPr>
              <a:t> </a:t>
            </a:r>
            <a:r>
              <a:rPr lang="en-IE" sz="1400" b="1" dirty="0" err="1">
                <a:ea typeface="+mn-lt"/>
                <a:cs typeface="+mn-lt"/>
              </a:rPr>
              <a:t>einer</a:t>
            </a:r>
            <a:r>
              <a:rPr lang="en-IE" sz="1400" b="1" dirty="0">
                <a:ea typeface="+mn-lt"/>
                <a:cs typeface="+mn-lt"/>
              </a:rPr>
              <a:t> </a:t>
            </a:r>
            <a:r>
              <a:rPr lang="en-IE" sz="1400" b="1" dirty="0" err="1">
                <a:ea typeface="+mn-lt"/>
                <a:cs typeface="+mn-lt"/>
              </a:rPr>
              <a:t>halben</a:t>
            </a:r>
            <a:r>
              <a:rPr lang="en-IE" sz="1400" b="1" dirty="0">
                <a:ea typeface="+mn-lt"/>
                <a:cs typeface="+mn-lt"/>
              </a:rPr>
              <a:t> Million </a:t>
            </a:r>
            <a:r>
              <a:rPr lang="en-IE" sz="1400" b="1" dirty="0" err="1">
                <a:ea typeface="+mn-lt"/>
                <a:cs typeface="+mn-lt"/>
              </a:rPr>
              <a:t>Schriftrollen</a:t>
            </a:r>
            <a:r>
              <a:rPr lang="en-IE" sz="1400" dirty="0">
                <a:ea typeface="+mn-lt"/>
                <a:cs typeface="+mn-lt"/>
              </a:rPr>
              <a:t> und </a:t>
            </a:r>
            <a:r>
              <a:rPr lang="en-IE" sz="1400" dirty="0" err="1">
                <a:ea typeface="+mn-lt"/>
                <a:cs typeface="+mn-lt"/>
              </a:rPr>
              <a:t>deckt</a:t>
            </a:r>
            <a:r>
              <a:rPr lang="en-IE" sz="1400" dirty="0">
                <a:ea typeface="+mn-lt"/>
                <a:cs typeface="+mn-lt"/>
              </a:rPr>
              <a:t> </a:t>
            </a:r>
            <a:r>
              <a:rPr lang="en-IE" sz="1400" dirty="0" err="1">
                <a:ea typeface="+mn-lt"/>
                <a:cs typeface="+mn-lt"/>
              </a:rPr>
              <a:t>alles</a:t>
            </a:r>
            <a:r>
              <a:rPr lang="en-IE" sz="1400" dirty="0">
                <a:ea typeface="+mn-lt"/>
                <a:cs typeface="+mn-lt"/>
              </a:rPr>
              <a:t> ab, was </a:t>
            </a:r>
            <a:r>
              <a:rPr lang="en-IE" sz="1400" dirty="0" err="1">
                <a:ea typeface="+mn-lt"/>
                <a:cs typeface="+mn-lt"/>
              </a:rPr>
              <a:t>wir</a:t>
            </a:r>
            <a:r>
              <a:rPr lang="en-IE" sz="1400" dirty="0">
                <a:ea typeface="+mn-lt"/>
                <a:cs typeface="+mn-lt"/>
              </a:rPr>
              <a:t> bis </a:t>
            </a:r>
            <a:r>
              <a:rPr lang="en-IE" sz="1400" dirty="0" err="1">
                <a:ea typeface="+mn-lt"/>
                <a:cs typeface="+mn-lt"/>
              </a:rPr>
              <a:t>jetzt</a:t>
            </a:r>
            <a:r>
              <a:rPr lang="en-IE" sz="1400" dirty="0">
                <a:ea typeface="+mn-lt"/>
                <a:cs typeface="+mn-lt"/>
              </a:rPr>
              <a:t> </a:t>
            </a:r>
            <a:r>
              <a:rPr lang="en-IE" sz="1400" dirty="0" err="1">
                <a:ea typeface="+mn-lt"/>
                <a:cs typeface="+mn-lt"/>
              </a:rPr>
              <a:t>gelernt</a:t>
            </a:r>
            <a:r>
              <a:rPr lang="en-IE" sz="1400" dirty="0">
                <a:ea typeface="+mn-lt"/>
                <a:cs typeface="+mn-lt"/>
              </a:rPr>
              <a:t> </a:t>
            </a:r>
            <a:r>
              <a:rPr lang="en-IE" sz="1400" dirty="0" err="1">
                <a:ea typeface="+mn-lt"/>
                <a:cs typeface="+mn-lt"/>
              </a:rPr>
              <a:t>haben</a:t>
            </a:r>
            <a:r>
              <a:rPr lang="en-IE" sz="1400" dirty="0">
                <a:ea typeface="+mn-lt"/>
                <a:cs typeface="+mn-lt"/>
              </a:rPr>
              <a:t>.</a:t>
            </a:r>
            <a:endParaRPr lang="en-US" dirty="0">
              <a:ea typeface="+mn-lt"/>
              <a:cs typeface="+mn-lt"/>
            </a:endParaRPr>
          </a:p>
        </p:txBody>
      </p:sp>
      <p:sp>
        <p:nvSpPr>
          <p:cNvPr id="18" name="Rectangle 17">
            <a:extLst>
              <a:ext uri="{FF2B5EF4-FFF2-40B4-BE49-F238E27FC236}">
                <a16:creationId xmlns:a16="http://schemas.microsoft.com/office/drawing/2014/main" id="{EFADB28E-C361-DE99-1AC6-8C1F8509A679}"/>
              </a:ext>
            </a:extLst>
          </p:cNvPr>
          <p:cNvSpPr/>
          <p:nvPr/>
        </p:nvSpPr>
        <p:spPr>
          <a:xfrm>
            <a:off x="3718321" y="630301"/>
            <a:ext cx="2852908" cy="2462213"/>
          </a:xfrm>
          <a:prstGeom prst="rect">
            <a:avLst/>
          </a:prstGeom>
        </p:spPr>
        <p:txBody>
          <a:bodyPr wrap="square" lIns="91440" tIns="45720" rIns="91440" bIns="45720" anchor="b">
            <a:spAutoFit/>
          </a:bodyPr>
          <a:lstStyle/>
          <a:p>
            <a:pPr algn="ctr" defTabSz="742950"/>
            <a:r>
              <a:rPr lang="en-IE" sz="1400" b="1" dirty="0" err="1">
                <a:ea typeface="+mn-lt"/>
                <a:cs typeface="+mn-lt"/>
              </a:rPr>
              <a:t>Möglicherweise</a:t>
            </a:r>
            <a:r>
              <a:rPr lang="en-IE" sz="1400" b="1" dirty="0">
                <a:ea typeface="+mn-lt"/>
                <a:cs typeface="+mn-lt"/>
              </a:rPr>
              <a:t> die </a:t>
            </a:r>
            <a:r>
              <a:rPr lang="en-IE" sz="1400" b="1" dirty="0" err="1">
                <a:ea typeface="+mn-lt"/>
                <a:cs typeface="+mn-lt"/>
              </a:rPr>
              <a:t>erste</a:t>
            </a:r>
            <a:r>
              <a:rPr lang="en-IE" sz="1400" b="1" dirty="0">
                <a:ea typeface="+mn-lt"/>
                <a:cs typeface="+mn-lt"/>
              </a:rPr>
              <a:t> </a:t>
            </a:r>
            <a:r>
              <a:rPr lang="en-IE" sz="1400" b="1" dirty="0" err="1">
                <a:ea typeface="+mn-lt"/>
                <a:cs typeface="+mn-lt"/>
              </a:rPr>
              <a:t>Verwendung</a:t>
            </a:r>
            <a:r>
              <a:rPr lang="en-IE" sz="1400" b="1" dirty="0">
                <a:ea typeface="+mn-lt"/>
                <a:cs typeface="+mn-lt"/>
              </a:rPr>
              <a:t> des </a:t>
            </a:r>
            <a:r>
              <a:rPr lang="en-IE" sz="1400" b="1" dirty="0" err="1">
                <a:ea typeface="+mn-lt"/>
                <a:cs typeface="+mn-lt"/>
              </a:rPr>
              <a:t>Begriffs</a:t>
            </a:r>
            <a:r>
              <a:rPr lang="en-IE" sz="1400" b="1" dirty="0">
                <a:ea typeface="+mn-lt"/>
                <a:cs typeface="+mn-lt"/>
              </a:rPr>
              <a:t> Big Data in der </a:t>
            </a:r>
            <a:r>
              <a:rPr lang="en-IE" sz="1400" b="1" dirty="0" err="1">
                <a:ea typeface="+mn-lt"/>
                <a:cs typeface="+mn-lt"/>
              </a:rPr>
              <a:t>heutigen</a:t>
            </a:r>
            <a:r>
              <a:rPr lang="en-IE" sz="1400" b="1" dirty="0">
                <a:ea typeface="+mn-lt"/>
                <a:cs typeface="+mn-lt"/>
              </a:rPr>
              <a:t> Form</a:t>
            </a:r>
            <a:r>
              <a:rPr lang="en-IE" sz="1400" dirty="0">
                <a:ea typeface="+mn-lt"/>
                <a:cs typeface="+mn-lt"/>
              </a:rPr>
              <a:t>. Der Autor Erik Larson </a:t>
            </a:r>
            <a:r>
              <a:rPr lang="en-IE" sz="1400" dirty="0" err="1">
                <a:ea typeface="+mn-lt"/>
                <a:cs typeface="+mn-lt"/>
              </a:rPr>
              <a:t>spekulierte</a:t>
            </a:r>
            <a:r>
              <a:rPr lang="en-IE" sz="1400" dirty="0">
                <a:ea typeface="+mn-lt"/>
                <a:cs typeface="+mn-lt"/>
              </a:rPr>
              <a:t> </a:t>
            </a:r>
            <a:r>
              <a:rPr lang="en-IE" sz="1400" dirty="0" err="1">
                <a:ea typeface="+mn-lt"/>
                <a:cs typeface="+mn-lt"/>
              </a:rPr>
              <a:t>über</a:t>
            </a:r>
            <a:r>
              <a:rPr lang="en-IE" sz="1400" dirty="0">
                <a:ea typeface="+mn-lt"/>
                <a:cs typeface="+mn-lt"/>
              </a:rPr>
              <a:t> den Ursprung der Junk-Mail, die er </a:t>
            </a:r>
            <a:r>
              <a:rPr lang="en-IE" sz="1400" dirty="0" err="1">
                <a:ea typeface="+mn-lt"/>
                <a:cs typeface="+mn-lt"/>
              </a:rPr>
              <a:t>erhält</a:t>
            </a:r>
            <a:r>
              <a:rPr lang="en-IE" sz="1400" dirty="0">
                <a:ea typeface="+mn-lt"/>
                <a:cs typeface="+mn-lt"/>
              </a:rPr>
              <a:t>. Er </a:t>
            </a:r>
            <a:r>
              <a:rPr lang="en-IE" sz="1400" dirty="0" err="1">
                <a:ea typeface="+mn-lt"/>
                <a:cs typeface="+mn-lt"/>
              </a:rPr>
              <a:t>schreibt</a:t>
            </a:r>
            <a:r>
              <a:rPr lang="en-IE" sz="1400" dirty="0">
                <a:ea typeface="+mn-lt"/>
                <a:cs typeface="+mn-lt"/>
              </a:rPr>
              <a:t>: "Die </a:t>
            </a:r>
            <a:r>
              <a:rPr lang="en-IE" sz="1400" dirty="0" err="1">
                <a:ea typeface="+mn-lt"/>
                <a:cs typeface="+mn-lt"/>
              </a:rPr>
              <a:t>Verwalter</a:t>
            </a:r>
            <a:r>
              <a:rPr lang="en-IE" sz="1400" dirty="0">
                <a:ea typeface="+mn-lt"/>
                <a:cs typeface="+mn-lt"/>
              </a:rPr>
              <a:t> von Big Data </a:t>
            </a:r>
            <a:r>
              <a:rPr lang="en-IE" sz="1400" dirty="0" err="1">
                <a:ea typeface="+mn-lt"/>
                <a:cs typeface="+mn-lt"/>
              </a:rPr>
              <a:t>behaupten</a:t>
            </a:r>
            <a:r>
              <a:rPr lang="en-IE" sz="1400" dirty="0">
                <a:ea typeface="+mn-lt"/>
                <a:cs typeface="+mn-lt"/>
              </a:rPr>
              <a:t>, </a:t>
            </a:r>
            <a:r>
              <a:rPr lang="en-IE" sz="1400" dirty="0" err="1">
                <a:ea typeface="+mn-lt"/>
                <a:cs typeface="+mn-lt"/>
              </a:rPr>
              <a:t>sie</a:t>
            </a:r>
            <a:r>
              <a:rPr lang="en-IE" sz="1400" dirty="0">
                <a:ea typeface="+mn-lt"/>
                <a:cs typeface="+mn-lt"/>
              </a:rPr>
              <a:t> </a:t>
            </a:r>
            <a:r>
              <a:rPr lang="en-IE" sz="1400" dirty="0" err="1">
                <a:ea typeface="+mn-lt"/>
                <a:cs typeface="+mn-lt"/>
              </a:rPr>
              <a:t>täten</a:t>
            </a:r>
            <a:r>
              <a:rPr lang="en-IE" sz="1400" dirty="0">
                <a:ea typeface="+mn-lt"/>
                <a:cs typeface="+mn-lt"/>
              </a:rPr>
              <a:t> dies </a:t>
            </a:r>
            <a:r>
              <a:rPr lang="en-IE" sz="1400" dirty="0" err="1">
                <a:ea typeface="+mn-lt"/>
                <a:cs typeface="+mn-lt"/>
              </a:rPr>
              <a:t>zum</a:t>
            </a:r>
            <a:r>
              <a:rPr lang="en-IE" sz="1400" dirty="0">
                <a:ea typeface="+mn-lt"/>
                <a:cs typeface="+mn-lt"/>
              </a:rPr>
              <a:t> </a:t>
            </a:r>
            <a:r>
              <a:rPr lang="en-IE" sz="1400" dirty="0" err="1">
                <a:ea typeface="+mn-lt"/>
                <a:cs typeface="+mn-lt"/>
              </a:rPr>
              <a:t>Nutzen</a:t>
            </a:r>
            <a:r>
              <a:rPr lang="en-IE" sz="1400" dirty="0">
                <a:ea typeface="+mn-lt"/>
                <a:cs typeface="+mn-lt"/>
              </a:rPr>
              <a:t> der </a:t>
            </a:r>
            <a:r>
              <a:rPr lang="en-IE" sz="1400" dirty="0" err="1">
                <a:ea typeface="+mn-lt"/>
                <a:cs typeface="+mn-lt"/>
              </a:rPr>
              <a:t>Verbraucher</a:t>
            </a:r>
            <a:r>
              <a:rPr lang="en-IE" sz="1400" dirty="0">
                <a:ea typeface="+mn-lt"/>
                <a:cs typeface="+mn-lt"/>
              </a:rPr>
              <a:t>. Aber Daten </a:t>
            </a:r>
            <a:r>
              <a:rPr lang="en-IE" sz="1400" dirty="0" err="1">
                <a:ea typeface="+mn-lt"/>
                <a:cs typeface="+mn-lt"/>
              </a:rPr>
              <a:t>können</a:t>
            </a:r>
            <a:r>
              <a:rPr lang="en-IE" sz="1400" dirty="0">
                <a:ea typeface="+mn-lt"/>
                <a:cs typeface="+mn-lt"/>
              </a:rPr>
              <a:t> </a:t>
            </a:r>
            <a:r>
              <a:rPr lang="en-IE" sz="1400" dirty="0" err="1">
                <a:ea typeface="+mn-lt"/>
                <a:cs typeface="+mn-lt"/>
              </a:rPr>
              <a:t>auch</a:t>
            </a:r>
            <a:r>
              <a:rPr lang="en-IE" sz="1400" dirty="0">
                <a:ea typeface="+mn-lt"/>
                <a:cs typeface="+mn-lt"/>
              </a:rPr>
              <a:t> für </a:t>
            </a:r>
            <a:r>
              <a:rPr lang="en-IE" sz="1400" dirty="0" err="1">
                <a:ea typeface="+mn-lt"/>
                <a:cs typeface="+mn-lt"/>
              </a:rPr>
              <a:t>andere</a:t>
            </a:r>
            <a:r>
              <a:rPr lang="en-IE" sz="1400" dirty="0">
                <a:ea typeface="+mn-lt"/>
                <a:cs typeface="+mn-lt"/>
              </a:rPr>
              <a:t> </a:t>
            </a:r>
            <a:r>
              <a:rPr lang="en-IE" sz="1400" dirty="0" err="1">
                <a:ea typeface="+mn-lt"/>
                <a:cs typeface="+mn-lt"/>
              </a:rPr>
              <a:t>Zwecke</a:t>
            </a:r>
            <a:r>
              <a:rPr lang="en-IE" sz="1400" dirty="0">
                <a:ea typeface="+mn-lt"/>
                <a:cs typeface="+mn-lt"/>
              </a:rPr>
              <a:t> </a:t>
            </a:r>
            <a:r>
              <a:rPr lang="en-IE" sz="1400" dirty="0" err="1">
                <a:ea typeface="+mn-lt"/>
                <a:cs typeface="+mn-lt"/>
              </a:rPr>
              <a:t>verwendet</a:t>
            </a:r>
            <a:r>
              <a:rPr lang="en-IE" sz="1400" dirty="0">
                <a:ea typeface="+mn-lt"/>
                <a:cs typeface="+mn-lt"/>
              </a:rPr>
              <a:t> </a:t>
            </a:r>
            <a:r>
              <a:rPr lang="en-IE" sz="1400" dirty="0" err="1">
                <a:ea typeface="+mn-lt"/>
                <a:cs typeface="+mn-lt"/>
              </a:rPr>
              <a:t>werden</a:t>
            </a:r>
            <a:r>
              <a:rPr lang="en-IE" sz="1400" dirty="0">
                <a:ea typeface="+mn-lt"/>
                <a:cs typeface="+mn-lt"/>
              </a:rPr>
              <a:t> </a:t>
            </a:r>
            <a:r>
              <a:rPr lang="en-IE" sz="1400" dirty="0" err="1">
                <a:ea typeface="+mn-lt"/>
                <a:cs typeface="+mn-lt"/>
              </a:rPr>
              <a:t>als</a:t>
            </a:r>
            <a:r>
              <a:rPr lang="en-IE" sz="1400" dirty="0">
                <a:ea typeface="+mn-lt"/>
                <a:cs typeface="+mn-lt"/>
              </a:rPr>
              <a:t> </a:t>
            </a:r>
            <a:r>
              <a:rPr lang="en-IE" sz="1400" dirty="0" err="1">
                <a:ea typeface="+mn-lt"/>
                <a:cs typeface="+mn-lt"/>
              </a:rPr>
              <a:t>ursprünglich</a:t>
            </a:r>
            <a:r>
              <a:rPr lang="en-IE" sz="1400" dirty="0">
                <a:ea typeface="+mn-lt"/>
                <a:cs typeface="+mn-lt"/>
              </a:rPr>
              <a:t> </a:t>
            </a:r>
            <a:r>
              <a:rPr lang="en-IE" sz="1400" dirty="0" err="1">
                <a:ea typeface="+mn-lt"/>
                <a:cs typeface="+mn-lt"/>
              </a:rPr>
              <a:t>beabsichtigt</a:t>
            </a:r>
            <a:r>
              <a:rPr lang="en-IE" sz="1400" dirty="0">
                <a:ea typeface="+mn-lt"/>
                <a:cs typeface="+mn-lt"/>
              </a:rPr>
              <a:t>. </a:t>
            </a:r>
            <a:endParaRPr lang="en-US">
              <a:ea typeface="+mn-lt"/>
              <a:cs typeface="+mn-lt"/>
            </a:endParaRPr>
          </a:p>
        </p:txBody>
      </p:sp>
      <p:sp>
        <p:nvSpPr>
          <p:cNvPr id="19" name="Rectangle 18">
            <a:extLst>
              <a:ext uri="{FF2B5EF4-FFF2-40B4-BE49-F238E27FC236}">
                <a16:creationId xmlns:a16="http://schemas.microsoft.com/office/drawing/2014/main" id="{F5685044-A8E9-1770-CFCF-E3080B9638CC}"/>
              </a:ext>
            </a:extLst>
          </p:cNvPr>
          <p:cNvSpPr/>
          <p:nvPr/>
        </p:nvSpPr>
        <p:spPr>
          <a:xfrm>
            <a:off x="1816012" y="3873394"/>
            <a:ext cx="2606813" cy="2031325"/>
          </a:xfrm>
          <a:prstGeom prst="rect">
            <a:avLst/>
          </a:prstGeom>
        </p:spPr>
        <p:txBody>
          <a:bodyPr wrap="square" lIns="91440" tIns="45720" rIns="91440" bIns="45720" anchor="t">
            <a:spAutoFit/>
          </a:bodyPr>
          <a:lstStyle/>
          <a:p>
            <a:pPr algn="ctr" defTabSz="742950"/>
            <a:r>
              <a:rPr lang="en-IE" sz="1400" dirty="0">
                <a:ea typeface="+mn-lt"/>
                <a:cs typeface="+mn-lt"/>
              </a:rPr>
              <a:t>In London </a:t>
            </a:r>
            <a:r>
              <a:rPr lang="en-IE" sz="1400" dirty="0" err="1">
                <a:ea typeface="+mn-lt"/>
                <a:cs typeface="+mn-lt"/>
              </a:rPr>
              <a:t>führt</a:t>
            </a:r>
            <a:r>
              <a:rPr lang="en-IE" sz="1400" dirty="0">
                <a:ea typeface="+mn-lt"/>
                <a:cs typeface="+mn-lt"/>
              </a:rPr>
              <a:t> John </a:t>
            </a:r>
            <a:r>
              <a:rPr lang="en-IE" sz="1400" dirty="0" err="1">
                <a:ea typeface="+mn-lt"/>
                <a:cs typeface="+mn-lt"/>
              </a:rPr>
              <a:t>Graunt</a:t>
            </a:r>
            <a:r>
              <a:rPr lang="en-IE" sz="1400" dirty="0">
                <a:ea typeface="+mn-lt"/>
                <a:cs typeface="+mn-lt"/>
              </a:rPr>
              <a:t> das </a:t>
            </a:r>
            <a:r>
              <a:rPr lang="en-IE" sz="1400" b="1" dirty="0" err="1">
                <a:ea typeface="+mn-lt"/>
                <a:cs typeface="+mn-lt"/>
              </a:rPr>
              <a:t>erste</a:t>
            </a:r>
            <a:r>
              <a:rPr lang="en-IE" sz="1400" b="1" dirty="0">
                <a:ea typeface="+mn-lt"/>
                <a:cs typeface="+mn-lt"/>
              </a:rPr>
              <a:t> </a:t>
            </a:r>
            <a:r>
              <a:rPr lang="en-IE" sz="1400" b="1" dirty="0" err="1">
                <a:ea typeface="+mn-lt"/>
                <a:cs typeface="+mn-lt"/>
              </a:rPr>
              <a:t>aufgezeichnete</a:t>
            </a:r>
            <a:r>
              <a:rPr lang="en-IE" sz="1400" b="1" dirty="0">
                <a:ea typeface="+mn-lt"/>
                <a:cs typeface="+mn-lt"/>
              </a:rPr>
              <a:t> Experiment </a:t>
            </a:r>
            <a:r>
              <a:rPr lang="en-IE" sz="1400" b="1" dirty="0" err="1">
                <a:ea typeface="+mn-lt"/>
                <a:cs typeface="+mn-lt"/>
              </a:rPr>
              <a:t>zur</a:t>
            </a:r>
            <a:r>
              <a:rPr lang="en-IE" sz="1400" b="1" dirty="0">
                <a:ea typeface="+mn-lt"/>
                <a:cs typeface="+mn-lt"/>
              </a:rPr>
              <a:t> </a:t>
            </a:r>
            <a:r>
              <a:rPr lang="en-IE" sz="1400" b="1" dirty="0" err="1">
                <a:ea typeface="+mn-lt"/>
                <a:cs typeface="+mn-lt"/>
              </a:rPr>
              <a:t>statistischen</a:t>
            </a:r>
            <a:r>
              <a:rPr lang="en-IE" sz="1400" b="1" dirty="0">
                <a:ea typeface="+mn-lt"/>
                <a:cs typeface="+mn-lt"/>
              </a:rPr>
              <a:t> </a:t>
            </a:r>
            <a:r>
              <a:rPr lang="en-IE" sz="1400" b="1" dirty="0" err="1">
                <a:ea typeface="+mn-lt"/>
                <a:cs typeface="+mn-lt"/>
              </a:rPr>
              <a:t>Datenanalyse</a:t>
            </a:r>
            <a:r>
              <a:rPr lang="en-IE" sz="1400" b="1" dirty="0">
                <a:ea typeface="+mn-lt"/>
                <a:cs typeface="+mn-lt"/>
              </a:rPr>
              <a:t> </a:t>
            </a:r>
            <a:r>
              <a:rPr lang="en-IE" sz="1400" b="1" dirty="0" err="1">
                <a:ea typeface="+mn-lt"/>
                <a:cs typeface="+mn-lt"/>
              </a:rPr>
              <a:t>durch</a:t>
            </a:r>
            <a:r>
              <a:rPr lang="en-IE" sz="1400" dirty="0">
                <a:ea typeface="+mn-lt"/>
                <a:cs typeface="+mn-lt"/>
              </a:rPr>
              <a:t>. Durch die </a:t>
            </a:r>
            <a:r>
              <a:rPr lang="en-IE" sz="1400" dirty="0" err="1">
                <a:ea typeface="+mn-lt"/>
                <a:cs typeface="+mn-lt"/>
              </a:rPr>
              <a:t>Aufzeichnung</a:t>
            </a:r>
            <a:r>
              <a:rPr lang="en-IE" sz="1400" dirty="0">
                <a:ea typeface="+mn-lt"/>
                <a:cs typeface="+mn-lt"/>
              </a:rPr>
              <a:t> von </a:t>
            </a:r>
            <a:r>
              <a:rPr lang="en-IE" sz="1400" dirty="0" err="1">
                <a:ea typeface="+mn-lt"/>
                <a:cs typeface="+mn-lt"/>
              </a:rPr>
              <a:t>Informationen</a:t>
            </a:r>
            <a:r>
              <a:rPr lang="en-IE" sz="1400" dirty="0">
                <a:ea typeface="+mn-lt"/>
                <a:cs typeface="+mn-lt"/>
              </a:rPr>
              <a:t> </a:t>
            </a:r>
            <a:r>
              <a:rPr lang="en-IE" sz="1400" dirty="0" err="1">
                <a:ea typeface="+mn-lt"/>
                <a:cs typeface="+mn-lt"/>
              </a:rPr>
              <a:t>über</a:t>
            </a:r>
            <a:r>
              <a:rPr lang="en-IE" sz="1400" dirty="0">
                <a:ea typeface="+mn-lt"/>
                <a:cs typeface="+mn-lt"/>
              </a:rPr>
              <a:t> die </a:t>
            </a:r>
            <a:r>
              <a:rPr lang="en-IE" sz="1400" dirty="0" err="1">
                <a:ea typeface="+mn-lt"/>
                <a:cs typeface="+mn-lt"/>
              </a:rPr>
              <a:t>Sterblichkeitsrate</a:t>
            </a:r>
            <a:r>
              <a:rPr lang="en-IE" sz="1400" dirty="0">
                <a:ea typeface="+mn-lt"/>
                <a:cs typeface="+mn-lt"/>
              </a:rPr>
              <a:t> </a:t>
            </a:r>
            <a:r>
              <a:rPr lang="en-IE" sz="1400" dirty="0" err="1">
                <a:ea typeface="+mn-lt"/>
                <a:cs typeface="+mn-lt"/>
              </a:rPr>
              <a:t>wollte</a:t>
            </a:r>
            <a:r>
              <a:rPr lang="en-IE" sz="1400" dirty="0">
                <a:ea typeface="+mn-lt"/>
                <a:cs typeface="+mn-lt"/>
              </a:rPr>
              <a:t> er </a:t>
            </a:r>
            <a:r>
              <a:rPr lang="en-IE" sz="1400" dirty="0" err="1">
                <a:ea typeface="+mn-lt"/>
                <a:cs typeface="+mn-lt"/>
              </a:rPr>
              <a:t>ein</a:t>
            </a:r>
            <a:r>
              <a:rPr lang="en-IE" sz="1400" dirty="0">
                <a:ea typeface="+mn-lt"/>
                <a:cs typeface="+mn-lt"/>
              </a:rPr>
              <a:t> </a:t>
            </a:r>
            <a:r>
              <a:rPr lang="en-IE" sz="1400" dirty="0" err="1">
                <a:ea typeface="+mn-lt"/>
                <a:cs typeface="+mn-lt"/>
              </a:rPr>
              <a:t>Frühwarnsystem</a:t>
            </a:r>
            <a:r>
              <a:rPr lang="en-IE" sz="1400" dirty="0">
                <a:ea typeface="+mn-lt"/>
                <a:cs typeface="+mn-lt"/>
              </a:rPr>
              <a:t> für die </a:t>
            </a:r>
            <a:r>
              <a:rPr lang="en-IE" sz="1400" dirty="0" err="1">
                <a:ea typeface="+mn-lt"/>
                <a:cs typeface="+mn-lt"/>
              </a:rPr>
              <a:t>Beulenpest</a:t>
            </a:r>
            <a:r>
              <a:rPr lang="en-IE" sz="1400" dirty="0">
                <a:ea typeface="+mn-lt"/>
                <a:cs typeface="+mn-lt"/>
              </a:rPr>
              <a:t> </a:t>
            </a:r>
            <a:r>
              <a:rPr lang="en-IE" sz="1400" dirty="0" err="1">
                <a:ea typeface="+mn-lt"/>
                <a:cs typeface="+mn-lt"/>
              </a:rPr>
              <a:t>entwickeln</a:t>
            </a:r>
            <a:r>
              <a:rPr lang="en-IE" sz="1400" dirty="0">
                <a:ea typeface="+mn-lt"/>
                <a:cs typeface="+mn-lt"/>
              </a:rPr>
              <a:t>, die in Europa </a:t>
            </a:r>
            <a:r>
              <a:rPr lang="en-IE" sz="1400" dirty="0" err="1">
                <a:ea typeface="+mn-lt"/>
                <a:cs typeface="+mn-lt"/>
              </a:rPr>
              <a:t>wütete</a:t>
            </a:r>
            <a:r>
              <a:rPr lang="en-IE" sz="1400" dirty="0">
                <a:ea typeface="+mn-lt"/>
                <a:cs typeface="+mn-lt"/>
              </a:rPr>
              <a:t>.</a:t>
            </a:r>
            <a:r>
              <a:rPr lang="en-IE" sz="1400" dirty="0">
                <a:solidFill>
                  <a:srgbClr val="085156"/>
                </a:solidFill>
                <a:latin typeface="Calibri" panose="020F0502020204030204"/>
              </a:rPr>
              <a:t> </a:t>
            </a:r>
            <a:endParaRPr lang="en-US" dirty="0"/>
          </a:p>
        </p:txBody>
      </p:sp>
      <p:sp>
        <p:nvSpPr>
          <p:cNvPr id="20" name="Rectangle 19">
            <a:extLst>
              <a:ext uri="{FF2B5EF4-FFF2-40B4-BE49-F238E27FC236}">
                <a16:creationId xmlns:a16="http://schemas.microsoft.com/office/drawing/2014/main" id="{F57F62DE-D4AF-905D-FC6B-4D65690E9E22}"/>
              </a:ext>
            </a:extLst>
          </p:cNvPr>
          <p:cNvSpPr/>
          <p:nvPr/>
        </p:nvSpPr>
        <p:spPr>
          <a:xfrm>
            <a:off x="10033030" y="3867486"/>
            <a:ext cx="1976809" cy="1815882"/>
          </a:xfrm>
          <a:prstGeom prst="rect">
            <a:avLst/>
          </a:prstGeom>
        </p:spPr>
        <p:txBody>
          <a:bodyPr wrap="square" lIns="91440" tIns="45720" rIns="91440" bIns="45720" anchor="t">
            <a:spAutoFit/>
          </a:bodyPr>
          <a:lstStyle/>
          <a:p>
            <a:pPr algn="ctr" defTabSz="742950"/>
            <a:r>
              <a:rPr lang="en-IE" sz="1400" dirty="0">
                <a:ea typeface="+mn-lt"/>
                <a:cs typeface="+mn-lt"/>
              </a:rPr>
              <a:t>Google </a:t>
            </a:r>
            <a:r>
              <a:rPr lang="en-IE" sz="1400" dirty="0" err="1">
                <a:ea typeface="+mn-lt"/>
                <a:cs typeface="+mn-lt"/>
              </a:rPr>
              <a:t>ist</a:t>
            </a:r>
            <a:r>
              <a:rPr lang="en-IE" sz="1400" dirty="0">
                <a:ea typeface="+mn-lt"/>
                <a:cs typeface="+mn-lt"/>
              </a:rPr>
              <a:t> das </a:t>
            </a:r>
            <a:r>
              <a:rPr lang="en-IE" sz="1400" b="1" dirty="0" err="1">
                <a:ea typeface="+mn-lt"/>
                <a:cs typeface="+mn-lt"/>
              </a:rPr>
              <a:t>größte</a:t>
            </a:r>
            <a:r>
              <a:rPr lang="en-IE" sz="1400" b="1" dirty="0">
                <a:ea typeface="+mn-lt"/>
                <a:cs typeface="+mn-lt"/>
              </a:rPr>
              <a:t> Big-Data-Unternehmen der Welt</a:t>
            </a:r>
            <a:r>
              <a:rPr lang="en-IE" sz="1400" dirty="0">
                <a:ea typeface="+mn-lt"/>
                <a:cs typeface="+mn-lt"/>
              </a:rPr>
              <a:t>, das 10 </a:t>
            </a:r>
            <a:r>
              <a:rPr lang="en-IE" sz="1400" dirty="0" err="1">
                <a:ea typeface="+mn-lt"/>
                <a:cs typeface="+mn-lt"/>
              </a:rPr>
              <a:t>Milliarden</a:t>
            </a:r>
            <a:r>
              <a:rPr lang="en-IE" sz="1400" dirty="0">
                <a:ea typeface="+mn-lt"/>
                <a:cs typeface="+mn-lt"/>
              </a:rPr>
              <a:t> Gigabyte an Daten </a:t>
            </a:r>
            <a:r>
              <a:rPr lang="en-IE" sz="1400" dirty="0" err="1">
                <a:ea typeface="+mn-lt"/>
                <a:cs typeface="+mn-lt"/>
              </a:rPr>
              <a:t>speichert</a:t>
            </a:r>
            <a:r>
              <a:rPr lang="en-IE" sz="1400" dirty="0">
                <a:ea typeface="+mn-lt"/>
                <a:cs typeface="+mn-lt"/>
              </a:rPr>
              <a:t> und </a:t>
            </a:r>
            <a:r>
              <a:rPr lang="en-IE" sz="1400" dirty="0" err="1">
                <a:ea typeface="+mn-lt"/>
                <a:cs typeface="+mn-lt"/>
              </a:rPr>
              <a:t>täglich</a:t>
            </a:r>
            <a:r>
              <a:rPr lang="en-IE" sz="1400" dirty="0">
                <a:ea typeface="+mn-lt"/>
                <a:cs typeface="+mn-lt"/>
              </a:rPr>
              <a:t> </a:t>
            </a:r>
            <a:r>
              <a:rPr lang="en-IE" sz="1400" dirty="0" err="1">
                <a:ea typeface="+mn-lt"/>
                <a:cs typeface="+mn-lt"/>
              </a:rPr>
              <a:t>etwa</a:t>
            </a:r>
            <a:r>
              <a:rPr lang="en-IE" sz="1400" dirty="0">
                <a:ea typeface="+mn-lt"/>
                <a:cs typeface="+mn-lt"/>
              </a:rPr>
              <a:t> 3,5 </a:t>
            </a:r>
            <a:r>
              <a:rPr lang="en-IE" sz="1400" dirty="0" err="1">
                <a:ea typeface="+mn-lt"/>
                <a:cs typeface="+mn-lt"/>
              </a:rPr>
              <a:t>Milliarden</a:t>
            </a:r>
            <a:r>
              <a:rPr lang="en-IE" sz="1400" dirty="0">
                <a:ea typeface="+mn-lt"/>
                <a:cs typeface="+mn-lt"/>
              </a:rPr>
              <a:t> </a:t>
            </a:r>
            <a:r>
              <a:rPr lang="en-IE" sz="1400" dirty="0" err="1">
                <a:ea typeface="+mn-lt"/>
                <a:cs typeface="+mn-lt"/>
              </a:rPr>
              <a:t>Anfragen</a:t>
            </a:r>
            <a:r>
              <a:rPr lang="en-IE" sz="1400" dirty="0">
                <a:ea typeface="+mn-lt"/>
                <a:cs typeface="+mn-lt"/>
              </a:rPr>
              <a:t> </a:t>
            </a:r>
            <a:r>
              <a:rPr lang="en-IE" sz="1400" dirty="0" err="1">
                <a:ea typeface="+mn-lt"/>
                <a:cs typeface="+mn-lt"/>
              </a:rPr>
              <a:t>verarbeitet</a:t>
            </a:r>
            <a:endParaRPr lang="en-US" dirty="0" err="1"/>
          </a:p>
        </p:txBody>
      </p:sp>
      <p:sp>
        <p:nvSpPr>
          <p:cNvPr id="21" name="Rectangle 20">
            <a:extLst>
              <a:ext uri="{FF2B5EF4-FFF2-40B4-BE49-F238E27FC236}">
                <a16:creationId xmlns:a16="http://schemas.microsoft.com/office/drawing/2014/main" id="{78B64539-25C2-DC08-2605-229907651672}"/>
              </a:ext>
            </a:extLst>
          </p:cNvPr>
          <p:cNvSpPr/>
          <p:nvPr/>
        </p:nvSpPr>
        <p:spPr>
          <a:xfrm>
            <a:off x="8130866" y="812540"/>
            <a:ext cx="2025241" cy="2246769"/>
          </a:xfrm>
          <a:prstGeom prst="rect">
            <a:avLst/>
          </a:prstGeom>
        </p:spPr>
        <p:txBody>
          <a:bodyPr wrap="square" lIns="91440" tIns="45720" rIns="91440" bIns="45720" anchor="b">
            <a:spAutoFit/>
          </a:bodyPr>
          <a:lstStyle/>
          <a:p>
            <a:pPr algn="ctr" defTabSz="742950"/>
            <a:r>
              <a:rPr lang="en-IE" sz="1400" dirty="0" err="1">
                <a:ea typeface="+mn-lt"/>
                <a:cs typeface="+mn-lt"/>
              </a:rPr>
              <a:t>Kommentatoren</a:t>
            </a:r>
            <a:r>
              <a:rPr lang="en-IE" sz="1400" dirty="0">
                <a:ea typeface="+mn-lt"/>
                <a:cs typeface="+mn-lt"/>
              </a:rPr>
              <a:t> </a:t>
            </a:r>
            <a:r>
              <a:rPr lang="en-IE" sz="1400" dirty="0" err="1">
                <a:ea typeface="+mn-lt"/>
                <a:cs typeface="+mn-lt"/>
              </a:rPr>
              <a:t>verkünden</a:t>
            </a:r>
            <a:r>
              <a:rPr lang="en-IE" sz="1400" dirty="0">
                <a:ea typeface="+mn-lt"/>
                <a:cs typeface="+mn-lt"/>
              </a:rPr>
              <a:t>, </a:t>
            </a:r>
            <a:r>
              <a:rPr lang="en-IE" sz="1400" dirty="0" err="1">
                <a:ea typeface="+mn-lt"/>
                <a:cs typeface="+mn-lt"/>
              </a:rPr>
              <a:t>dass</a:t>
            </a:r>
            <a:r>
              <a:rPr lang="en-IE" sz="1400" dirty="0">
                <a:ea typeface="+mn-lt"/>
                <a:cs typeface="+mn-lt"/>
              </a:rPr>
              <a:t> </a:t>
            </a:r>
            <a:r>
              <a:rPr lang="en-IE" sz="1400" dirty="0" err="1">
                <a:ea typeface="+mn-lt"/>
                <a:cs typeface="+mn-lt"/>
              </a:rPr>
              <a:t>wir</a:t>
            </a:r>
            <a:r>
              <a:rPr lang="en-IE" sz="1400" dirty="0">
                <a:ea typeface="+mn-lt"/>
                <a:cs typeface="+mn-lt"/>
              </a:rPr>
              <a:t> </a:t>
            </a:r>
            <a:r>
              <a:rPr lang="en-IE" sz="1400" dirty="0" err="1">
                <a:ea typeface="+mn-lt"/>
                <a:cs typeface="+mn-lt"/>
              </a:rPr>
              <a:t>Zeugen</a:t>
            </a:r>
            <a:r>
              <a:rPr lang="en-IE" sz="1400" dirty="0">
                <a:ea typeface="+mn-lt"/>
                <a:cs typeface="+mn-lt"/>
              </a:rPr>
              <a:t> der </a:t>
            </a:r>
            <a:r>
              <a:rPr lang="en-IE" sz="1400" dirty="0" err="1">
                <a:ea typeface="+mn-lt"/>
                <a:cs typeface="+mn-lt"/>
              </a:rPr>
              <a:t>Geburt</a:t>
            </a:r>
            <a:r>
              <a:rPr lang="en-IE" sz="1400" dirty="0">
                <a:ea typeface="+mn-lt"/>
                <a:cs typeface="+mn-lt"/>
              </a:rPr>
              <a:t> des "Web 2.0" </a:t>
            </a:r>
            <a:r>
              <a:rPr lang="en-IE" sz="1400" dirty="0" err="1">
                <a:ea typeface="+mn-lt"/>
                <a:cs typeface="+mn-lt"/>
              </a:rPr>
              <a:t>werden</a:t>
            </a:r>
            <a:r>
              <a:rPr lang="en-IE" sz="1400" dirty="0">
                <a:ea typeface="+mn-lt"/>
                <a:cs typeface="+mn-lt"/>
              </a:rPr>
              <a:t> - des </a:t>
            </a:r>
            <a:r>
              <a:rPr lang="en-IE" sz="1400" dirty="0" err="1">
                <a:ea typeface="+mn-lt"/>
                <a:cs typeface="+mn-lt"/>
              </a:rPr>
              <a:t>nutzergenerierten</a:t>
            </a:r>
            <a:r>
              <a:rPr lang="en-IE" sz="1400" dirty="0">
                <a:ea typeface="+mn-lt"/>
                <a:cs typeface="+mn-lt"/>
              </a:rPr>
              <a:t> Webs, in </a:t>
            </a:r>
            <a:r>
              <a:rPr lang="en-IE" sz="1400" dirty="0" err="1">
                <a:ea typeface="+mn-lt"/>
                <a:cs typeface="+mn-lt"/>
              </a:rPr>
              <a:t>dem</a:t>
            </a:r>
            <a:r>
              <a:rPr lang="en-IE" sz="1400" dirty="0">
                <a:ea typeface="+mn-lt"/>
                <a:cs typeface="+mn-lt"/>
              </a:rPr>
              <a:t> der </a:t>
            </a:r>
            <a:r>
              <a:rPr lang="en-IE" sz="1400" b="1" dirty="0" err="1">
                <a:ea typeface="+mn-lt"/>
                <a:cs typeface="+mn-lt"/>
              </a:rPr>
              <a:t>Großteil</a:t>
            </a:r>
            <a:r>
              <a:rPr lang="en-IE" sz="1400" b="1" dirty="0">
                <a:ea typeface="+mn-lt"/>
                <a:cs typeface="+mn-lt"/>
              </a:rPr>
              <a:t> der </a:t>
            </a:r>
            <a:r>
              <a:rPr lang="en-IE" sz="1400" b="1" dirty="0" err="1">
                <a:ea typeface="+mn-lt"/>
                <a:cs typeface="+mn-lt"/>
              </a:rPr>
              <a:t>Inhalte</a:t>
            </a:r>
            <a:r>
              <a:rPr lang="en-IE" sz="1400" b="1" dirty="0">
                <a:ea typeface="+mn-lt"/>
                <a:cs typeface="+mn-lt"/>
              </a:rPr>
              <a:t> von den </a:t>
            </a:r>
            <a:r>
              <a:rPr lang="en-IE" sz="1400" b="1" dirty="0" err="1">
                <a:ea typeface="+mn-lt"/>
                <a:cs typeface="+mn-lt"/>
              </a:rPr>
              <a:t>Nutzern</a:t>
            </a:r>
            <a:r>
              <a:rPr lang="en-IE" sz="1400" b="1" dirty="0">
                <a:ea typeface="+mn-lt"/>
                <a:cs typeface="+mn-lt"/>
              </a:rPr>
              <a:t> der </a:t>
            </a:r>
            <a:r>
              <a:rPr lang="en-IE" sz="1400" b="1" dirty="0" err="1">
                <a:ea typeface="+mn-lt"/>
                <a:cs typeface="+mn-lt"/>
              </a:rPr>
              <a:t>Dienste</a:t>
            </a:r>
            <a:r>
              <a:rPr lang="en-IE" sz="1400" b="1" dirty="0">
                <a:ea typeface="+mn-lt"/>
                <a:cs typeface="+mn-lt"/>
              </a:rPr>
              <a:t> und </a:t>
            </a:r>
            <a:r>
              <a:rPr lang="en-IE" sz="1400" b="1" dirty="0" err="1">
                <a:ea typeface="+mn-lt"/>
                <a:cs typeface="+mn-lt"/>
              </a:rPr>
              <a:t>nicht</a:t>
            </a:r>
            <a:r>
              <a:rPr lang="en-IE" sz="1400" b="1" dirty="0">
                <a:ea typeface="+mn-lt"/>
                <a:cs typeface="+mn-lt"/>
              </a:rPr>
              <a:t> von den </a:t>
            </a:r>
            <a:r>
              <a:rPr lang="en-IE" sz="1400" b="1" dirty="0" err="1">
                <a:ea typeface="+mn-lt"/>
                <a:cs typeface="+mn-lt"/>
              </a:rPr>
              <a:t>Dienstanbietern</a:t>
            </a:r>
            <a:r>
              <a:rPr lang="en-IE" sz="1400" dirty="0">
                <a:ea typeface="+mn-lt"/>
                <a:cs typeface="+mn-lt"/>
              </a:rPr>
              <a:t> </a:t>
            </a:r>
            <a:r>
              <a:rPr lang="en-IE" sz="1400" dirty="0" err="1">
                <a:ea typeface="+mn-lt"/>
                <a:cs typeface="+mn-lt"/>
              </a:rPr>
              <a:t>selbst</a:t>
            </a:r>
            <a:r>
              <a:rPr lang="en-IE" sz="1400" dirty="0">
                <a:ea typeface="+mn-lt"/>
                <a:cs typeface="+mn-lt"/>
              </a:rPr>
              <a:t> </a:t>
            </a:r>
            <a:r>
              <a:rPr lang="en-IE" sz="1400" dirty="0" err="1">
                <a:ea typeface="+mn-lt"/>
                <a:cs typeface="+mn-lt"/>
              </a:rPr>
              <a:t>bereitgestellt</a:t>
            </a:r>
            <a:r>
              <a:rPr lang="en-IE" sz="1400" dirty="0">
                <a:ea typeface="+mn-lt"/>
                <a:cs typeface="+mn-lt"/>
              </a:rPr>
              <a:t> </a:t>
            </a:r>
            <a:r>
              <a:rPr lang="en-IE" sz="1400" dirty="0" err="1">
                <a:ea typeface="+mn-lt"/>
                <a:cs typeface="+mn-lt"/>
              </a:rPr>
              <a:t>wird</a:t>
            </a:r>
            <a:endParaRPr lang="en-US" dirty="0" err="1"/>
          </a:p>
        </p:txBody>
      </p:sp>
      <p:sp>
        <p:nvSpPr>
          <p:cNvPr id="22" name="Rectangle 21">
            <a:extLst>
              <a:ext uri="{FF2B5EF4-FFF2-40B4-BE49-F238E27FC236}">
                <a16:creationId xmlns:a16="http://schemas.microsoft.com/office/drawing/2014/main" id="{644A7ED6-933E-04C1-EB4D-BB7E81111180}"/>
              </a:ext>
            </a:extLst>
          </p:cNvPr>
          <p:cNvSpPr/>
          <p:nvPr/>
        </p:nvSpPr>
        <p:spPr>
          <a:xfrm>
            <a:off x="55170" y="6150053"/>
            <a:ext cx="12098552" cy="347729"/>
          </a:xfrm>
          <a:prstGeom prst="rect">
            <a:avLst/>
          </a:prstGeom>
        </p:spPr>
        <p:txBody>
          <a:bodyPr wrap="square">
            <a:spAutoFit/>
          </a:bodyPr>
          <a:lstStyle/>
          <a:p>
            <a:pPr algn="ctr" defTabSz="742950"/>
            <a:r>
              <a:rPr lang="en-US" sz="1400" dirty="0">
                <a:solidFill>
                  <a:srgbClr val="085156"/>
                </a:solidFill>
                <a:latin typeface="Calibri" panose="020F0502020204030204"/>
                <a:ea typeface="Times New Roman" charset="0"/>
                <a:cs typeface="Times New Roman" charset="0"/>
                <a:hlinkClick r:id="rId2">
                  <a:extLst>
                    <a:ext uri="{A12FA001-AC4F-418D-AE19-62706E023703}">
                      <ahyp:hlinkClr xmlns:ahyp="http://schemas.microsoft.com/office/drawing/2018/hyperlinkcolor" val="tx"/>
                    </a:ext>
                  </a:extLst>
                </a:hlinkClick>
              </a:rPr>
              <a:t>*https://www.forbes.com/sites/gilpress/2014/09/03/12-big-data-definitions-whats-yours/#79b0a05813ae</a:t>
            </a:r>
            <a:endParaRPr lang="en-US" sz="1400" dirty="0">
              <a:solidFill>
                <a:srgbClr val="085156"/>
              </a:solidFill>
              <a:latin typeface="Calibri" panose="020F0502020204030204"/>
              <a:ea typeface="Calibri" charset="0"/>
              <a:cs typeface="Times New Roman" charset="0"/>
            </a:endParaRPr>
          </a:p>
        </p:txBody>
      </p:sp>
      <p:sp>
        <p:nvSpPr>
          <p:cNvPr id="23" name="Text Placeholder 2">
            <a:extLst>
              <a:ext uri="{FF2B5EF4-FFF2-40B4-BE49-F238E27FC236}">
                <a16:creationId xmlns:a16="http://schemas.microsoft.com/office/drawing/2014/main" id="{FD3D562E-73D9-363C-C3D7-F4212CF989FD}"/>
              </a:ext>
            </a:extLst>
          </p:cNvPr>
          <p:cNvSpPr txBox="1">
            <a:spLocks/>
          </p:cNvSpPr>
          <p:nvPr/>
        </p:nvSpPr>
        <p:spPr>
          <a:xfrm>
            <a:off x="0" y="-1"/>
            <a:ext cx="12199573" cy="496718"/>
          </a:xfrm>
          <a:prstGeom prst="rect">
            <a:avLst/>
          </a:prstGeom>
          <a:solidFill>
            <a:schemeClr val="accent4">
              <a:lumMod val="50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742950">
              <a:spcBef>
                <a:spcPts val="813"/>
              </a:spcBef>
              <a:buNone/>
            </a:pPr>
            <a:r>
              <a:rPr lang="es-ES_tradnl" sz="2600" dirty="0">
                <a:solidFill>
                  <a:schemeClr val="bg1"/>
                </a:solidFill>
                <a:ea typeface="+mn-lt"/>
                <a:cs typeface="+mn-lt"/>
              </a:rPr>
              <a:t>DIE ENTWICKLUNG DER DATEN</a:t>
            </a:r>
            <a:endParaRPr lang="en-US" dirty="0">
              <a:solidFill>
                <a:schemeClr val="bg1"/>
              </a:solidFill>
            </a:endParaRPr>
          </a:p>
        </p:txBody>
      </p:sp>
    </p:spTree>
    <p:extLst>
      <p:ext uri="{BB962C8B-B14F-4D97-AF65-F5344CB8AC3E}">
        <p14:creationId xmlns:p14="http://schemas.microsoft.com/office/powerpoint/2010/main" val="12342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6" grpId="0"/>
      <p:bldP spid="17" grpId="0"/>
      <p:bldP spid="18" grpId="0"/>
      <p:bldP spid="19" grpId="0"/>
      <p:bldP spid="20" grpId="0"/>
      <p:bldP spid="21" grpId="0"/>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a:solidFill>
                  <a:schemeClr val="accent2"/>
                </a:solidFill>
                <a:ea typeface="+mn-lt"/>
                <a:cs typeface="+mn-lt"/>
              </a:rPr>
              <a:t>Wenn Sie </a:t>
            </a:r>
            <a:r>
              <a:rPr lang="en-GB" b="1" dirty="0" err="1">
                <a:solidFill>
                  <a:schemeClr val="accent2"/>
                </a:solidFill>
                <a:ea typeface="+mn-lt"/>
                <a:cs typeface="+mn-lt"/>
              </a:rPr>
              <a:t>wissen</a:t>
            </a:r>
            <a:r>
              <a:rPr lang="en-GB" b="1" dirty="0">
                <a:solidFill>
                  <a:schemeClr val="accent2"/>
                </a:solidFill>
                <a:ea typeface="+mn-lt"/>
                <a:cs typeface="+mn-lt"/>
              </a:rPr>
              <a:t>, wo Sie </a:t>
            </a:r>
            <a:r>
              <a:rPr lang="en-GB" b="1" dirty="0" err="1">
                <a:solidFill>
                  <a:schemeClr val="accent2"/>
                </a:solidFill>
                <a:ea typeface="+mn-lt"/>
                <a:cs typeface="+mn-lt"/>
              </a:rPr>
              <a:t>sind</a:t>
            </a:r>
            <a:r>
              <a:rPr lang="en-GB" b="1" dirty="0">
                <a:solidFill>
                  <a:schemeClr val="accent2"/>
                </a:solidFill>
                <a:ea typeface="+mn-lt"/>
                <a:cs typeface="+mn-lt"/>
              </a:rPr>
              <a:t>, </a:t>
            </a:r>
            <a:r>
              <a:rPr lang="en-GB" b="1" dirty="0" err="1">
                <a:solidFill>
                  <a:schemeClr val="accent2"/>
                </a:solidFill>
                <a:ea typeface="+mn-lt"/>
                <a:cs typeface="+mn-lt"/>
              </a:rPr>
              <a:t>wird</a:t>
            </a:r>
            <a:r>
              <a:rPr lang="en-GB" b="1" dirty="0">
                <a:solidFill>
                  <a:schemeClr val="accent2"/>
                </a:solidFill>
                <a:ea typeface="+mn-lt"/>
                <a:cs typeface="+mn-lt"/>
              </a:rPr>
              <a:t> es </a:t>
            </a:r>
            <a:r>
              <a:rPr lang="en-GB" b="1" dirty="0" err="1">
                <a:solidFill>
                  <a:schemeClr val="accent2"/>
                </a:solidFill>
                <a:ea typeface="+mn-lt"/>
                <a:cs typeface="+mn-lt"/>
              </a:rPr>
              <a:t>leichter</a:t>
            </a:r>
            <a:r>
              <a:rPr lang="en-GB" b="1" dirty="0">
                <a:solidFill>
                  <a:schemeClr val="accent2"/>
                </a:solidFill>
                <a:ea typeface="+mn-lt"/>
                <a:cs typeface="+mn-lt"/>
              </a:rPr>
              <a:t> sein, </a:t>
            </a:r>
            <a:r>
              <a:rPr lang="en-GB" b="1" dirty="0" err="1">
                <a:solidFill>
                  <a:schemeClr val="accent2"/>
                </a:solidFill>
                <a:ea typeface="+mn-lt"/>
                <a:cs typeface="+mn-lt"/>
              </a:rPr>
              <a:t>Ihr</a:t>
            </a:r>
            <a:r>
              <a:rPr lang="en-GB" b="1" dirty="0">
                <a:solidFill>
                  <a:schemeClr val="accent2"/>
                </a:solidFill>
                <a:ea typeface="+mn-lt"/>
                <a:cs typeface="+mn-lt"/>
              </a:rPr>
              <a:t> Ziel </a:t>
            </a:r>
            <a:r>
              <a:rPr lang="en-GB" b="1" dirty="0" err="1">
                <a:solidFill>
                  <a:schemeClr val="accent2"/>
                </a:solidFill>
                <a:ea typeface="+mn-lt"/>
                <a:cs typeface="+mn-lt"/>
              </a:rPr>
              <a:t>zu</a:t>
            </a:r>
            <a:r>
              <a:rPr lang="en-GB" b="1" dirty="0">
                <a:solidFill>
                  <a:schemeClr val="accent2"/>
                </a:solidFill>
                <a:ea typeface="+mn-lt"/>
                <a:cs typeface="+mn-lt"/>
              </a:rPr>
              <a:t> </a:t>
            </a:r>
            <a:r>
              <a:rPr lang="en-GB" b="1" dirty="0" err="1">
                <a:solidFill>
                  <a:schemeClr val="accent2"/>
                </a:solidFill>
                <a:ea typeface="+mn-lt"/>
                <a:cs typeface="+mn-lt"/>
              </a:rPr>
              <a:t>erreichen</a:t>
            </a:r>
            <a:r>
              <a:rPr lang="en-GB" b="1" dirty="0">
                <a:solidFill>
                  <a:schemeClr val="accent2"/>
                </a:solidFill>
                <a:ea typeface="+mn-lt"/>
                <a:cs typeface="+mn-lt"/>
              </a:rPr>
              <a:t>.</a:t>
            </a:r>
            <a:endParaRPr lang="en-US" b="1">
              <a:solidFill>
                <a:schemeClr val="accent2"/>
              </a:solidFill>
              <a:ea typeface="+mn-lt"/>
              <a:cs typeface="+mn-lt"/>
            </a:endParaRP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err="1">
                <a:ea typeface="+mn-lt"/>
                <a:cs typeface="+mn-lt"/>
              </a:rPr>
              <a:t>Finden</a:t>
            </a:r>
            <a:r>
              <a:rPr lang="en-GB" b="1" dirty="0">
                <a:ea typeface="+mn-lt"/>
                <a:cs typeface="+mn-lt"/>
              </a:rPr>
              <a:t> Sie </a:t>
            </a:r>
            <a:r>
              <a:rPr lang="en-GB" b="1" dirty="0" err="1">
                <a:ea typeface="+mn-lt"/>
                <a:cs typeface="+mn-lt"/>
              </a:rPr>
              <a:t>heraus</a:t>
            </a:r>
            <a:r>
              <a:rPr lang="en-GB" b="1" dirty="0">
                <a:ea typeface="+mn-lt"/>
                <a:cs typeface="+mn-lt"/>
              </a:rPr>
              <a:t>, </a:t>
            </a:r>
            <a:r>
              <a:rPr lang="en-GB" b="1" dirty="0" err="1">
                <a:ea typeface="+mn-lt"/>
                <a:cs typeface="+mn-lt"/>
              </a:rPr>
              <a:t>welche</a:t>
            </a:r>
            <a:r>
              <a:rPr lang="en-GB" b="1" dirty="0">
                <a:ea typeface="+mn-lt"/>
                <a:cs typeface="+mn-lt"/>
              </a:rPr>
              <a:t> Daten Sie </a:t>
            </a:r>
            <a:r>
              <a:rPr lang="en-GB" b="1" dirty="0" err="1">
                <a:ea typeface="+mn-lt"/>
                <a:cs typeface="+mn-lt"/>
              </a:rPr>
              <a:t>haben</a:t>
            </a:r>
            <a:r>
              <a:rPr lang="en-GB" b="1" dirty="0">
                <a:ea typeface="+mn-lt"/>
                <a:cs typeface="+mn-lt"/>
              </a:rPr>
              <a:t> und wo </a:t>
            </a:r>
            <a:r>
              <a:rPr lang="en-GB" b="1" dirty="0" err="1">
                <a:ea typeface="+mn-lt"/>
                <a:cs typeface="+mn-lt"/>
              </a:rPr>
              <a:t>sie</a:t>
            </a:r>
            <a:r>
              <a:rPr lang="en-GB" b="1" dirty="0">
                <a:ea typeface="+mn-lt"/>
                <a:cs typeface="+mn-lt"/>
              </a:rPr>
              <a:t> </a:t>
            </a:r>
            <a:r>
              <a:rPr lang="en-GB" b="1" dirty="0" err="1">
                <a:ea typeface="+mn-lt"/>
                <a:cs typeface="+mn-lt"/>
              </a:rPr>
              <a:t>sind</a:t>
            </a:r>
            <a:endParaRPr lang="en-GB" b="1">
              <a:ea typeface="+mn-lt"/>
              <a:cs typeface="+mn-lt"/>
            </a:endParaRP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err="1">
                <a:ea typeface="+mn-lt"/>
                <a:cs typeface="+mn-lt"/>
              </a:rPr>
              <a:t>Erstellen</a:t>
            </a:r>
            <a:r>
              <a:rPr lang="en-GB" dirty="0">
                <a:ea typeface="+mn-lt"/>
                <a:cs typeface="+mn-lt"/>
              </a:rPr>
              <a:t> Sie </a:t>
            </a:r>
            <a:r>
              <a:rPr lang="en-GB" dirty="0" err="1">
                <a:ea typeface="+mn-lt"/>
                <a:cs typeface="+mn-lt"/>
              </a:rPr>
              <a:t>eine</a:t>
            </a:r>
            <a:r>
              <a:rPr lang="en-GB" dirty="0">
                <a:ea typeface="+mn-lt"/>
                <a:cs typeface="+mn-lt"/>
              </a:rPr>
              <a:t> </a:t>
            </a:r>
            <a:r>
              <a:rPr lang="en-GB" dirty="0" err="1">
                <a:ea typeface="+mn-lt"/>
                <a:cs typeface="+mn-lt"/>
              </a:rPr>
              <a:t>Liste</a:t>
            </a:r>
            <a:r>
              <a:rPr lang="en-GB" dirty="0">
                <a:ea typeface="+mn-lt"/>
                <a:cs typeface="+mn-lt"/>
              </a:rPr>
              <a:t> der </a:t>
            </a:r>
            <a:r>
              <a:rPr lang="en-GB" dirty="0" err="1">
                <a:ea typeface="+mn-lt"/>
                <a:cs typeface="+mn-lt"/>
              </a:rPr>
              <a:t>verschiedenen</a:t>
            </a:r>
            <a:r>
              <a:rPr lang="en-GB" dirty="0">
                <a:ea typeface="+mn-lt"/>
                <a:cs typeface="+mn-lt"/>
              </a:rPr>
              <a:t> </a:t>
            </a:r>
            <a:r>
              <a:rPr lang="en-GB" dirty="0" err="1">
                <a:ea typeface="+mn-lt"/>
                <a:cs typeface="+mn-lt"/>
              </a:rPr>
              <a:t>Arten</a:t>
            </a:r>
            <a:r>
              <a:rPr lang="en-GB" dirty="0">
                <a:ea typeface="+mn-lt"/>
                <a:cs typeface="+mn-lt"/>
              </a:rPr>
              <a:t> von </a:t>
            </a:r>
            <a:r>
              <a:rPr lang="en-GB" dirty="0" err="1">
                <a:ea typeface="+mn-lt"/>
                <a:cs typeface="+mn-lt"/>
              </a:rPr>
              <a:t>Datenbeständen</a:t>
            </a:r>
            <a:r>
              <a:rPr lang="en-GB" dirty="0">
                <a:ea typeface="+mn-lt"/>
                <a:cs typeface="+mn-lt"/>
              </a:rPr>
              <a:t> in </a:t>
            </a:r>
            <a:r>
              <a:rPr lang="en-GB" dirty="0" err="1">
                <a:ea typeface="+mn-lt"/>
                <a:cs typeface="+mn-lt"/>
              </a:rPr>
              <a:t>Ihrem</a:t>
            </a:r>
            <a:r>
              <a:rPr lang="en-GB" dirty="0">
                <a:ea typeface="+mn-lt"/>
                <a:cs typeface="+mn-lt"/>
              </a:rPr>
              <a:t> </a:t>
            </a:r>
            <a:r>
              <a:rPr lang="en-GB" dirty="0" err="1">
                <a:ea typeface="+mn-lt"/>
                <a:cs typeface="+mn-lt"/>
              </a:rPr>
              <a:t>Unternehmen</a:t>
            </a:r>
            <a:r>
              <a:rPr lang="en-GB" dirty="0">
                <a:ea typeface="+mn-lt"/>
                <a:cs typeface="+mn-lt"/>
              </a:rPr>
              <a:t> und wo </a:t>
            </a:r>
            <a:r>
              <a:rPr lang="en-GB" dirty="0" err="1">
                <a:ea typeface="+mn-lt"/>
                <a:cs typeface="+mn-lt"/>
              </a:rPr>
              <a:t>diese</a:t>
            </a:r>
            <a:r>
              <a:rPr lang="en-GB" dirty="0">
                <a:ea typeface="+mn-lt"/>
                <a:cs typeface="+mn-lt"/>
              </a:rPr>
              <a:t> </a:t>
            </a:r>
            <a:r>
              <a:rPr lang="en-GB" dirty="0" err="1">
                <a:ea typeface="+mn-lt"/>
                <a:cs typeface="+mn-lt"/>
              </a:rPr>
              <a:t>derzeit</a:t>
            </a:r>
            <a:r>
              <a:rPr lang="en-GB" dirty="0">
                <a:ea typeface="+mn-lt"/>
                <a:cs typeface="+mn-lt"/>
              </a:rPr>
              <a:t> </a:t>
            </a:r>
            <a:r>
              <a:rPr lang="en-GB" dirty="0" err="1">
                <a:ea typeface="+mn-lt"/>
                <a:cs typeface="+mn-lt"/>
              </a:rPr>
              <a:t>gespeichert</a:t>
            </a:r>
            <a:r>
              <a:rPr lang="en-GB" dirty="0">
                <a:ea typeface="+mn-lt"/>
                <a:cs typeface="+mn-lt"/>
              </a:rPr>
              <a:t> </a:t>
            </a:r>
            <a:r>
              <a:rPr lang="en-GB" dirty="0" err="1">
                <a:ea typeface="+mn-lt"/>
                <a:cs typeface="+mn-lt"/>
              </a:rPr>
              <a:t>sind</a:t>
            </a:r>
            <a:r>
              <a:rPr lang="en-GB" dirty="0">
                <a:ea typeface="+mn-lt"/>
                <a:cs typeface="+mn-lt"/>
              </a:rPr>
              <a:t> </a:t>
            </a:r>
            <a:r>
              <a:rPr lang="en-GB" dirty="0" err="1">
                <a:ea typeface="+mn-lt"/>
                <a:cs typeface="+mn-lt"/>
              </a:rPr>
              <a:t>bzw</a:t>
            </a:r>
            <a:r>
              <a:rPr lang="en-GB" dirty="0">
                <a:ea typeface="+mn-lt"/>
                <a:cs typeface="+mn-lt"/>
              </a:rPr>
              <a:t>. auf </a:t>
            </a:r>
            <a:r>
              <a:rPr lang="en-GB" dirty="0" err="1">
                <a:ea typeface="+mn-lt"/>
                <a:cs typeface="+mn-lt"/>
              </a:rPr>
              <a:t>sie</a:t>
            </a:r>
            <a:r>
              <a:rPr lang="en-GB" dirty="0">
                <a:ea typeface="+mn-lt"/>
                <a:cs typeface="+mn-lt"/>
              </a:rPr>
              <a:t> </a:t>
            </a:r>
            <a:r>
              <a:rPr lang="en-GB" dirty="0" err="1">
                <a:ea typeface="+mn-lt"/>
                <a:cs typeface="+mn-lt"/>
              </a:rPr>
              <a:t>zugegriffen</a:t>
            </a:r>
            <a:r>
              <a:rPr lang="en-GB" dirty="0">
                <a:ea typeface="+mn-lt"/>
                <a:cs typeface="+mn-lt"/>
              </a:rPr>
              <a:t> </a:t>
            </a:r>
            <a:r>
              <a:rPr lang="en-GB" dirty="0" err="1">
                <a:ea typeface="+mn-lt"/>
                <a:cs typeface="+mn-lt"/>
              </a:rPr>
              <a:t>wird</a:t>
            </a:r>
            <a:r>
              <a:rPr lang="en-GB" dirty="0">
                <a:ea typeface="+mn-lt"/>
                <a:cs typeface="+mn-lt"/>
              </a:rPr>
              <a:t>. </a:t>
            </a:r>
            <a:r>
              <a:rPr lang="en-GB" dirty="0" err="1">
                <a:ea typeface="+mn-lt"/>
                <a:cs typeface="+mn-lt"/>
              </a:rPr>
              <a:t>Datenbestände</a:t>
            </a:r>
            <a:r>
              <a:rPr lang="en-GB" dirty="0">
                <a:ea typeface="+mn-lt"/>
                <a:cs typeface="+mn-lt"/>
              </a:rPr>
              <a:t> </a:t>
            </a:r>
            <a:r>
              <a:rPr lang="en-GB" dirty="0" err="1">
                <a:ea typeface="+mn-lt"/>
                <a:cs typeface="+mn-lt"/>
              </a:rPr>
              <a:t>können</a:t>
            </a:r>
            <a:r>
              <a:rPr lang="en-GB" dirty="0">
                <a:ea typeface="+mn-lt"/>
                <a:cs typeface="+mn-lt"/>
              </a:rPr>
              <a:t> an </a:t>
            </a:r>
            <a:r>
              <a:rPr lang="en-GB" dirty="0" err="1">
                <a:ea typeface="+mn-lt"/>
                <a:cs typeface="+mn-lt"/>
              </a:rPr>
              <a:t>verschiedenen</a:t>
            </a:r>
            <a:r>
              <a:rPr lang="en-GB" dirty="0">
                <a:ea typeface="+mn-lt"/>
                <a:cs typeface="+mn-lt"/>
              </a:rPr>
              <a:t> Orten und </a:t>
            </a:r>
            <a:r>
              <a:rPr lang="en-GB" dirty="0" err="1">
                <a:ea typeface="+mn-lt"/>
                <a:cs typeface="+mn-lt"/>
              </a:rPr>
              <a:t>mit</a:t>
            </a:r>
            <a:r>
              <a:rPr lang="en-GB" dirty="0">
                <a:ea typeface="+mn-lt"/>
                <a:cs typeface="+mn-lt"/>
              </a:rPr>
              <a:t> </a:t>
            </a:r>
            <a:r>
              <a:rPr lang="en-GB" dirty="0" err="1">
                <a:ea typeface="+mn-lt"/>
                <a:cs typeface="+mn-lt"/>
              </a:rPr>
              <a:t>verschiedenen</a:t>
            </a:r>
            <a:r>
              <a:rPr lang="en-GB" dirty="0">
                <a:ea typeface="+mn-lt"/>
                <a:cs typeface="+mn-lt"/>
              </a:rPr>
              <a:t> </a:t>
            </a:r>
            <a:r>
              <a:rPr lang="en-GB" dirty="0" err="1">
                <a:ea typeface="+mn-lt"/>
                <a:cs typeface="+mn-lt"/>
              </a:rPr>
              <a:t>Anwendungen</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Programmen</a:t>
            </a:r>
            <a:r>
              <a:rPr lang="en-GB" dirty="0">
                <a:ea typeface="+mn-lt"/>
                <a:cs typeface="+mn-lt"/>
              </a:rPr>
              <a:t> </a:t>
            </a:r>
            <a:r>
              <a:rPr lang="en-GB" dirty="0" err="1">
                <a:ea typeface="+mn-lt"/>
                <a:cs typeface="+mn-lt"/>
              </a:rPr>
              <a:t>gespeichert</a:t>
            </a:r>
            <a:r>
              <a:rPr lang="en-GB" dirty="0">
                <a:ea typeface="+mn-lt"/>
                <a:cs typeface="+mn-lt"/>
              </a:rPr>
              <a:t> sein.</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Durchführung</a:t>
            </a:r>
            <a:r>
              <a:rPr lang="en-GB" dirty="0">
                <a:ea typeface="+mn-lt"/>
                <a:cs typeface="+mn-lt"/>
              </a:rPr>
              <a:t> </a:t>
            </a:r>
            <a:r>
              <a:rPr lang="en-GB" dirty="0" err="1">
                <a:ea typeface="+mn-lt"/>
                <a:cs typeface="+mn-lt"/>
              </a:rPr>
              <a:t>eines</a:t>
            </a:r>
            <a:r>
              <a:rPr lang="en-GB" dirty="0">
                <a:ea typeface="+mn-lt"/>
                <a:cs typeface="+mn-lt"/>
              </a:rPr>
              <a:t> Daten-Audits</a:t>
            </a:r>
            <a:endParaRPr lang="en-US" dirty="0"/>
          </a:p>
        </p:txBody>
      </p:sp>
    </p:spTree>
    <p:extLst>
      <p:ext uri="{BB962C8B-B14F-4D97-AF65-F5344CB8AC3E}">
        <p14:creationId xmlns:p14="http://schemas.microsoft.com/office/powerpoint/2010/main" val="35514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457200" indent="-457200">
              <a:buClr>
                <a:schemeClr val="accent2"/>
              </a:buClr>
              <a:buFont typeface="Arial" panose="020B0604020202020204" pitchFamily="34" charset="0"/>
              <a:buChar char="•"/>
            </a:pPr>
            <a:r>
              <a:rPr lang="en-GB" b="1" dirty="0" err="1">
                <a:ea typeface="+mn-lt"/>
                <a:cs typeface="+mn-lt"/>
              </a:rPr>
              <a:t>Befragung</a:t>
            </a:r>
            <a:r>
              <a:rPr lang="en-GB" b="1" dirty="0">
                <a:ea typeface="+mn-lt"/>
                <a:cs typeface="+mn-lt"/>
              </a:rPr>
              <a:t> der </a:t>
            </a:r>
            <a:r>
              <a:rPr lang="en-GB" b="1" dirty="0" err="1">
                <a:ea typeface="+mn-lt"/>
                <a:cs typeface="+mn-lt"/>
              </a:rPr>
              <a:t>Hauptakteure</a:t>
            </a:r>
            <a:r>
              <a:rPr lang="en-GB" b="1" dirty="0">
                <a:ea typeface="+mn-lt"/>
                <a:cs typeface="+mn-lt"/>
              </a:rPr>
              <a:t>, um </a:t>
            </a:r>
            <a:r>
              <a:rPr lang="en-GB" b="1" dirty="0" err="1">
                <a:ea typeface="+mn-lt"/>
                <a:cs typeface="+mn-lt"/>
              </a:rPr>
              <a:t>herauszufinden</a:t>
            </a:r>
            <a:r>
              <a:rPr lang="en-GB" b="1" dirty="0">
                <a:ea typeface="+mn-lt"/>
                <a:cs typeface="+mn-lt"/>
              </a:rPr>
              <a:t>, </a:t>
            </a:r>
            <a:r>
              <a:rPr lang="en-GB" b="1" dirty="0" err="1">
                <a:ea typeface="+mn-lt"/>
                <a:cs typeface="+mn-lt"/>
              </a:rPr>
              <a:t>wie</a:t>
            </a:r>
            <a:r>
              <a:rPr lang="en-GB" b="1" dirty="0">
                <a:ea typeface="+mn-lt"/>
                <a:cs typeface="+mn-lt"/>
              </a:rPr>
              <a:t> die Daten </a:t>
            </a:r>
            <a:r>
              <a:rPr lang="en-GB" b="1" dirty="0" err="1">
                <a:ea typeface="+mn-lt"/>
                <a:cs typeface="+mn-lt"/>
              </a:rPr>
              <a:t>verwendet</a:t>
            </a:r>
            <a:r>
              <a:rPr lang="en-GB" b="1" dirty="0">
                <a:ea typeface="+mn-lt"/>
                <a:cs typeface="+mn-lt"/>
              </a:rPr>
              <a:t> </a:t>
            </a:r>
            <a:r>
              <a:rPr lang="en-GB" b="1" dirty="0" err="1">
                <a:ea typeface="+mn-lt"/>
                <a:cs typeface="+mn-lt"/>
              </a:rPr>
              <a:t>werden</a:t>
            </a:r>
            <a:endParaRPr lang="en-US" b="1" dirty="0" err="1"/>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err="1">
                <a:ea typeface="+mn-lt"/>
                <a:cs typeface="+mn-lt"/>
              </a:rPr>
              <a:t>Befragen</a:t>
            </a:r>
            <a:r>
              <a:rPr lang="en-GB" dirty="0">
                <a:ea typeface="+mn-lt"/>
                <a:cs typeface="+mn-lt"/>
              </a:rPr>
              <a:t> Sie Manager und Mitarbeiter, um </a:t>
            </a:r>
            <a:r>
              <a:rPr lang="en-GB" dirty="0" err="1">
                <a:ea typeface="+mn-lt"/>
                <a:cs typeface="+mn-lt"/>
              </a:rPr>
              <a:t>herauszufinden</a:t>
            </a:r>
            <a:r>
              <a:rPr lang="en-GB" dirty="0">
                <a:ea typeface="+mn-lt"/>
                <a:cs typeface="+mn-lt"/>
              </a:rPr>
              <a:t>, </a:t>
            </a:r>
            <a:r>
              <a:rPr lang="en-GB" dirty="0" err="1">
                <a:ea typeface="+mn-lt"/>
                <a:cs typeface="+mn-lt"/>
              </a:rPr>
              <a:t>welche</a:t>
            </a:r>
            <a:r>
              <a:rPr lang="en-GB" dirty="0">
                <a:ea typeface="+mn-lt"/>
                <a:cs typeface="+mn-lt"/>
              </a:rPr>
              <a:t> Daten </a:t>
            </a:r>
            <a:r>
              <a:rPr lang="en-GB" dirty="0" err="1">
                <a:ea typeface="+mn-lt"/>
                <a:cs typeface="+mn-lt"/>
              </a:rPr>
              <a:t>sie</a:t>
            </a:r>
            <a:r>
              <a:rPr lang="en-GB" dirty="0">
                <a:ea typeface="+mn-lt"/>
                <a:cs typeface="+mn-lt"/>
              </a:rPr>
              <a:t> </a:t>
            </a:r>
            <a:r>
              <a:rPr lang="en-GB" dirty="0" err="1">
                <a:ea typeface="+mn-lt"/>
                <a:cs typeface="+mn-lt"/>
              </a:rPr>
              <a:t>haben</a:t>
            </a:r>
            <a:r>
              <a:rPr lang="en-GB" dirty="0">
                <a:ea typeface="+mn-lt"/>
                <a:cs typeface="+mn-lt"/>
              </a:rPr>
              <a:t>, </a:t>
            </a:r>
            <a:r>
              <a:rPr lang="en-GB" dirty="0" err="1">
                <a:ea typeface="+mn-lt"/>
                <a:cs typeface="+mn-lt"/>
              </a:rPr>
              <a:t>wie</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diese</a:t>
            </a:r>
            <a:r>
              <a:rPr lang="en-GB" dirty="0">
                <a:ea typeface="+mn-lt"/>
                <a:cs typeface="+mn-lt"/>
              </a:rPr>
              <a:t> </a:t>
            </a:r>
            <a:r>
              <a:rPr lang="en-GB" dirty="0" err="1">
                <a:ea typeface="+mn-lt"/>
                <a:cs typeface="+mn-lt"/>
              </a:rPr>
              <a:t>nutzen</a:t>
            </a:r>
            <a:r>
              <a:rPr lang="en-GB" dirty="0">
                <a:ea typeface="+mn-lt"/>
                <a:cs typeface="+mn-lt"/>
              </a:rPr>
              <a:t> und </a:t>
            </a:r>
            <a:r>
              <a:rPr lang="en-GB" dirty="0" err="1">
                <a:ea typeface="+mn-lt"/>
                <a:cs typeface="+mn-lt"/>
              </a:rPr>
              <a:t>mit</a:t>
            </a:r>
            <a:r>
              <a:rPr lang="en-GB" dirty="0">
                <a:ea typeface="+mn-lt"/>
                <a:cs typeface="+mn-lt"/>
              </a:rPr>
              <a:t> </a:t>
            </a:r>
            <a:r>
              <a:rPr lang="en-GB" dirty="0" err="1">
                <a:ea typeface="+mn-lt"/>
                <a:cs typeface="+mn-lt"/>
              </a:rPr>
              <a:t>welchen</a:t>
            </a:r>
            <a:r>
              <a:rPr lang="en-GB" dirty="0">
                <a:ea typeface="+mn-lt"/>
                <a:cs typeface="+mn-lt"/>
              </a:rPr>
              <a:t> </a:t>
            </a:r>
            <a:r>
              <a:rPr lang="en-GB" dirty="0" err="1">
                <a:ea typeface="+mn-lt"/>
                <a:cs typeface="+mn-lt"/>
              </a:rPr>
              <a:t>Problemen</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konfrontiert</a:t>
            </a:r>
            <a:r>
              <a:rPr lang="en-GB" dirty="0">
                <a:ea typeface="+mn-lt"/>
                <a:cs typeface="+mn-lt"/>
              </a:rPr>
              <a:t> </a:t>
            </a:r>
            <a:r>
              <a:rPr lang="en-GB" dirty="0" err="1">
                <a:ea typeface="+mn-lt"/>
                <a:cs typeface="+mn-lt"/>
              </a:rPr>
              <a:t>sind</a:t>
            </a:r>
            <a:r>
              <a:rPr lang="en-GB" dirty="0">
                <a:ea typeface="+mn-lt"/>
                <a:cs typeface="+mn-lt"/>
              </a:rPr>
              <a:t>. </a:t>
            </a:r>
            <a:r>
              <a:rPr lang="en-GB" dirty="0" err="1">
                <a:ea typeface="+mn-lt"/>
                <a:cs typeface="+mn-lt"/>
              </a:rPr>
              <a:t>Untersuchen</a:t>
            </a:r>
            <a:r>
              <a:rPr lang="en-GB" dirty="0">
                <a:ea typeface="+mn-lt"/>
                <a:cs typeface="+mn-lt"/>
              </a:rPr>
              <a:t> Sie, </a:t>
            </a:r>
            <a:r>
              <a:rPr lang="en-GB" dirty="0" err="1">
                <a:ea typeface="+mn-lt"/>
                <a:cs typeface="+mn-lt"/>
              </a:rPr>
              <a:t>inwiefern</a:t>
            </a:r>
            <a:r>
              <a:rPr lang="en-GB" dirty="0">
                <a:ea typeface="+mn-lt"/>
                <a:cs typeface="+mn-lt"/>
              </a:rPr>
              <a:t> Daten </a:t>
            </a:r>
            <a:r>
              <a:rPr lang="en-GB" dirty="0" err="1">
                <a:ea typeface="+mn-lt"/>
                <a:cs typeface="+mn-lt"/>
              </a:rPr>
              <a:t>einen</a:t>
            </a:r>
            <a:r>
              <a:rPr lang="en-GB" dirty="0">
                <a:ea typeface="+mn-lt"/>
                <a:cs typeface="+mn-lt"/>
              </a:rPr>
              <a:t> </a:t>
            </a:r>
            <a:r>
              <a:rPr lang="en-GB" dirty="0" err="1">
                <a:ea typeface="+mn-lt"/>
                <a:cs typeface="+mn-lt"/>
              </a:rPr>
              <a:t>Mehrwert</a:t>
            </a:r>
            <a:r>
              <a:rPr lang="en-GB" dirty="0">
                <a:ea typeface="+mn-lt"/>
                <a:cs typeface="+mn-lt"/>
              </a:rPr>
              <a:t> für </a:t>
            </a:r>
            <a:r>
              <a:rPr lang="en-GB" dirty="0" err="1">
                <a:ea typeface="+mn-lt"/>
                <a:cs typeface="+mn-lt"/>
              </a:rPr>
              <a:t>ihre</a:t>
            </a:r>
            <a:r>
              <a:rPr lang="en-GB" dirty="0">
                <a:ea typeface="+mn-lt"/>
                <a:cs typeface="+mn-lt"/>
              </a:rPr>
              <a:t> Arbeit </a:t>
            </a:r>
            <a:r>
              <a:rPr lang="en-GB" dirty="0" err="1">
                <a:ea typeface="+mn-lt"/>
                <a:cs typeface="+mn-lt"/>
              </a:rPr>
              <a:t>darstellen</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darstellen</a:t>
            </a:r>
            <a:r>
              <a:rPr lang="en-GB" dirty="0">
                <a:ea typeface="+mn-lt"/>
                <a:cs typeface="+mn-lt"/>
              </a:rPr>
              <a:t> </a:t>
            </a:r>
            <a:r>
              <a:rPr lang="en-GB" dirty="0" err="1">
                <a:ea typeface="+mn-lt"/>
                <a:cs typeface="+mn-lt"/>
              </a:rPr>
              <a:t>könnten</a:t>
            </a:r>
            <a:r>
              <a:rPr lang="en-GB" dirty="0">
                <a:ea typeface="+mn-lt"/>
                <a:cs typeface="+mn-lt"/>
              </a:rPr>
              <a:t>.</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Durchführung</a:t>
            </a:r>
            <a:r>
              <a:rPr lang="en-GB" dirty="0">
                <a:ea typeface="+mn-lt"/>
                <a:cs typeface="+mn-lt"/>
              </a:rPr>
              <a:t> </a:t>
            </a:r>
            <a:r>
              <a:rPr lang="en-GB" dirty="0" err="1">
                <a:ea typeface="+mn-lt"/>
                <a:cs typeface="+mn-lt"/>
              </a:rPr>
              <a:t>eines</a:t>
            </a:r>
            <a:r>
              <a:rPr lang="en-GB" dirty="0">
                <a:ea typeface="+mn-lt"/>
                <a:cs typeface="+mn-lt"/>
              </a:rPr>
              <a:t> Daten-Audits</a:t>
            </a:r>
          </a:p>
          <a:p>
            <a:endParaRPr lang="en-GB" dirty="0">
              <a:cs typeface="Calibri"/>
            </a:endParaRPr>
          </a:p>
        </p:txBody>
      </p:sp>
    </p:spTree>
    <p:extLst>
      <p:ext uri="{BB962C8B-B14F-4D97-AF65-F5344CB8AC3E}">
        <p14:creationId xmlns:p14="http://schemas.microsoft.com/office/powerpoint/2010/main" val="27602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457200" indent="-457200">
              <a:buClr>
                <a:schemeClr val="accent2"/>
              </a:buClr>
              <a:buFont typeface="Arial" panose="020B0604020202020204" pitchFamily="34" charset="0"/>
              <a:buChar char="•"/>
            </a:pPr>
            <a:r>
              <a:rPr lang="en-GB" b="1" dirty="0" err="1">
                <a:ea typeface="+mn-lt"/>
                <a:cs typeface="+mn-lt"/>
              </a:rPr>
              <a:t>Prioritäten</a:t>
            </a:r>
            <a:r>
              <a:rPr lang="en-GB" b="1" dirty="0">
                <a:ea typeface="+mn-lt"/>
                <a:cs typeface="+mn-lt"/>
              </a:rPr>
              <a:t> </a:t>
            </a:r>
            <a:r>
              <a:rPr lang="en-GB" b="1" dirty="0" err="1">
                <a:ea typeface="+mn-lt"/>
                <a:cs typeface="+mn-lt"/>
              </a:rPr>
              <a:t>setzen</a:t>
            </a:r>
            <a:r>
              <a:rPr lang="en-GB" b="1" dirty="0">
                <a:ea typeface="+mn-lt"/>
                <a:cs typeface="+mn-lt"/>
              </a:rPr>
              <a:t> und </a:t>
            </a:r>
            <a:r>
              <a:rPr lang="en-GB" b="1" dirty="0" err="1">
                <a:ea typeface="+mn-lt"/>
                <a:cs typeface="+mn-lt"/>
              </a:rPr>
              <a:t>organisieren</a:t>
            </a:r>
            <a:endParaRPr lang="en-GB" b="1" dirty="0" err="1"/>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err="1">
                <a:ea typeface="+mn-lt"/>
                <a:cs typeface="+mn-lt"/>
              </a:rPr>
              <a:t>Ordnen</a:t>
            </a:r>
            <a:r>
              <a:rPr lang="en-GB" dirty="0">
                <a:ea typeface="+mn-lt"/>
                <a:cs typeface="+mn-lt"/>
              </a:rPr>
              <a:t> Sie alle Daten </a:t>
            </a:r>
            <a:r>
              <a:rPr lang="en-GB" dirty="0" err="1">
                <a:ea typeface="+mn-lt"/>
                <a:cs typeface="+mn-lt"/>
              </a:rPr>
              <a:t>nach</a:t>
            </a:r>
            <a:r>
              <a:rPr lang="en-GB" dirty="0">
                <a:ea typeface="+mn-lt"/>
                <a:cs typeface="+mn-lt"/>
              </a:rPr>
              <a:t> </a:t>
            </a:r>
            <a:r>
              <a:rPr lang="en-GB" dirty="0" err="1">
                <a:ea typeface="+mn-lt"/>
                <a:cs typeface="+mn-lt"/>
              </a:rPr>
              <a:t>ihrem</a:t>
            </a:r>
            <a:r>
              <a:rPr lang="en-GB" dirty="0">
                <a:ea typeface="+mn-lt"/>
                <a:cs typeface="+mn-lt"/>
              </a:rPr>
              <a:t> Wert für </a:t>
            </a:r>
            <a:r>
              <a:rPr lang="en-GB" dirty="0" err="1">
                <a:ea typeface="+mn-lt"/>
                <a:cs typeface="+mn-lt"/>
              </a:rPr>
              <a:t>Ihr</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Welche</a:t>
            </a:r>
            <a:r>
              <a:rPr lang="en-GB" dirty="0">
                <a:ea typeface="+mn-lt"/>
                <a:cs typeface="+mn-lt"/>
              </a:rPr>
              <a:t> Daten </a:t>
            </a:r>
            <a:r>
              <a:rPr lang="en-GB" dirty="0" err="1">
                <a:ea typeface="+mn-lt"/>
                <a:cs typeface="+mn-lt"/>
              </a:rPr>
              <a:t>sind</a:t>
            </a:r>
            <a:r>
              <a:rPr lang="en-GB" dirty="0">
                <a:ea typeface="+mn-lt"/>
                <a:cs typeface="+mn-lt"/>
              </a:rPr>
              <a:t> z. B. am </a:t>
            </a:r>
            <a:r>
              <a:rPr lang="en-GB" dirty="0" err="1">
                <a:ea typeface="+mn-lt"/>
                <a:cs typeface="+mn-lt"/>
              </a:rPr>
              <a:t>gewinnbringendsten</a:t>
            </a:r>
            <a:r>
              <a:rPr lang="en-GB" dirty="0">
                <a:ea typeface="+mn-lt"/>
                <a:cs typeface="+mn-lt"/>
              </a:rPr>
              <a:t>? (Ein </a:t>
            </a:r>
            <a:r>
              <a:rPr lang="en-GB" dirty="0" err="1">
                <a:ea typeface="+mn-lt"/>
                <a:cs typeface="+mn-lt"/>
              </a:rPr>
              <a:t>webbasiertes</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würde</a:t>
            </a:r>
            <a:r>
              <a:rPr lang="en-GB" dirty="0">
                <a:ea typeface="+mn-lt"/>
                <a:cs typeface="+mn-lt"/>
              </a:rPr>
              <a:t> z. B. E-Mail-</a:t>
            </a:r>
            <a:r>
              <a:rPr lang="en-GB" dirty="0" err="1">
                <a:ea typeface="+mn-lt"/>
                <a:cs typeface="+mn-lt"/>
              </a:rPr>
              <a:t>Adressen</a:t>
            </a:r>
            <a:r>
              <a:rPr lang="en-GB" dirty="0">
                <a:ea typeface="+mn-lt"/>
                <a:cs typeface="+mn-lt"/>
              </a:rPr>
              <a:t> </a:t>
            </a:r>
            <a:r>
              <a:rPr lang="en-GB" dirty="0" err="1">
                <a:ea typeface="+mn-lt"/>
                <a:cs typeface="+mn-lt"/>
              </a:rPr>
              <a:t>gegenüber</a:t>
            </a:r>
            <a:r>
              <a:rPr lang="en-GB" dirty="0">
                <a:ea typeface="+mn-lt"/>
                <a:cs typeface="+mn-lt"/>
              </a:rPr>
              <a:t> </a:t>
            </a:r>
            <a:r>
              <a:rPr lang="en-GB" dirty="0" err="1">
                <a:ea typeface="+mn-lt"/>
                <a:cs typeface="+mn-lt"/>
              </a:rPr>
              <a:t>Postadressen</a:t>
            </a:r>
            <a:r>
              <a:rPr lang="en-GB" dirty="0">
                <a:ea typeface="+mn-lt"/>
                <a:cs typeface="+mn-lt"/>
              </a:rPr>
              <a:t> </a:t>
            </a:r>
            <a:r>
              <a:rPr lang="en-GB" dirty="0" err="1">
                <a:ea typeface="+mn-lt"/>
                <a:cs typeface="+mn-lt"/>
              </a:rPr>
              <a:t>bevorzugen</a:t>
            </a:r>
            <a:r>
              <a:rPr lang="en-GB" dirty="0">
                <a:ea typeface="+mn-lt"/>
                <a:cs typeface="+mn-lt"/>
              </a:rPr>
              <a:t>).</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t> </a:t>
            </a:r>
            <a:r>
              <a:rPr lang="en-GB" dirty="0" err="1">
                <a:ea typeface="+mn-lt"/>
                <a:cs typeface="+mn-lt"/>
              </a:rPr>
              <a:t>Durchführung</a:t>
            </a:r>
            <a:r>
              <a:rPr lang="en-GB" dirty="0">
                <a:ea typeface="+mn-lt"/>
                <a:cs typeface="+mn-lt"/>
              </a:rPr>
              <a:t> </a:t>
            </a:r>
            <a:r>
              <a:rPr lang="en-GB" dirty="0" err="1">
                <a:ea typeface="+mn-lt"/>
                <a:cs typeface="+mn-lt"/>
              </a:rPr>
              <a:t>eines</a:t>
            </a:r>
            <a:r>
              <a:rPr lang="en-GB" dirty="0">
                <a:ea typeface="+mn-lt"/>
                <a:cs typeface="+mn-lt"/>
              </a:rPr>
              <a:t> Daten-Audits</a:t>
            </a:r>
          </a:p>
          <a:p>
            <a:endParaRPr lang="en-GB" dirty="0">
              <a:cs typeface="Calibri"/>
            </a:endParaRPr>
          </a:p>
        </p:txBody>
      </p:sp>
    </p:spTree>
    <p:extLst>
      <p:ext uri="{BB962C8B-B14F-4D97-AF65-F5344CB8AC3E}">
        <p14:creationId xmlns:p14="http://schemas.microsoft.com/office/powerpoint/2010/main" val="30134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457200" indent="-457200">
              <a:buClr>
                <a:schemeClr val="accent2"/>
              </a:buClr>
              <a:buFont typeface="Arial" panose="020B0604020202020204" pitchFamily="34" charset="0"/>
              <a:buChar char="•"/>
            </a:pPr>
            <a:r>
              <a:rPr lang="en-GB" b="1" dirty="0" err="1">
                <a:ea typeface="+mn-lt"/>
                <a:cs typeface="+mn-lt"/>
              </a:rPr>
              <a:t>Lücken</a:t>
            </a:r>
            <a:r>
              <a:rPr lang="en-GB" b="1" dirty="0">
                <a:ea typeface="+mn-lt"/>
                <a:cs typeface="+mn-lt"/>
              </a:rPr>
              <a:t> </a:t>
            </a:r>
            <a:r>
              <a:rPr lang="en-GB" b="1" dirty="0" err="1">
                <a:ea typeface="+mn-lt"/>
                <a:cs typeface="+mn-lt"/>
              </a:rPr>
              <a:t>aufdecken</a:t>
            </a:r>
            <a:endParaRPr lang="en-GB" b="1" dirty="0" err="1"/>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err="1">
                <a:ea typeface="+mn-lt"/>
                <a:cs typeface="+mn-lt"/>
              </a:rPr>
              <a:t>Sehen</a:t>
            </a:r>
            <a:r>
              <a:rPr lang="en-GB" dirty="0">
                <a:ea typeface="+mn-lt"/>
                <a:cs typeface="+mn-lt"/>
              </a:rPr>
              <a:t> Sie </a:t>
            </a:r>
            <a:r>
              <a:rPr lang="en-GB" dirty="0" err="1">
                <a:ea typeface="+mn-lt"/>
                <a:cs typeface="+mn-lt"/>
              </a:rPr>
              <a:t>sich</a:t>
            </a:r>
            <a:r>
              <a:rPr lang="en-GB" dirty="0">
                <a:ea typeface="+mn-lt"/>
                <a:cs typeface="+mn-lt"/>
              </a:rPr>
              <a:t> die </a:t>
            </a:r>
            <a:r>
              <a:rPr lang="en-GB" dirty="0" err="1">
                <a:ea typeface="+mn-lt"/>
                <a:cs typeface="+mn-lt"/>
              </a:rPr>
              <a:t>vorhandenen</a:t>
            </a:r>
            <a:r>
              <a:rPr lang="en-GB" dirty="0">
                <a:ea typeface="+mn-lt"/>
                <a:cs typeface="+mn-lt"/>
              </a:rPr>
              <a:t> Daten an und </a:t>
            </a:r>
            <a:r>
              <a:rPr lang="en-GB" dirty="0" err="1">
                <a:ea typeface="+mn-lt"/>
                <a:cs typeface="+mn-lt"/>
              </a:rPr>
              <a:t>prüfen</a:t>
            </a:r>
            <a:r>
              <a:rPr lang="en-GB" dirty="0">
                <a:ea typeface="+mn-lt"/>
                <a:cs typeface="+mn-lt"/>
              </a:rPr>
              <a:t> Sie, </a:t>
            </a:r>
            <a:r>
              <a:rPr lang="en-GB" dirty="0" err="1">
                <a:ea typeface="+mn-lt"/>
                <a:cs typeface="+mn-lt"/>
              </a:rPr>
              <a:t>inwieweit</a:t>
            </a:r>
            <a:r>
              <a:rPr lang="en-GB" dirty="0">
                <a:ea typeface="+mn-lt"/>
                <a:cs typeface="+mn-lt"/>
              </a:rPr>
              <a:t> </a:t>
            </a:r>
            <a:r>
              <a:rPr lang="en-GB" dirty="0" err="1">
                <a:ea typeface="+mn-lt"/>
                <a:cs typeface="+mn-lt"/>
              </a:rPr>
              <a:t>sie</a:t>
            </a:r>
            <a:r>
              <a:rPr lang="en-GB" dirty="0">
                <a:ea typeface="+mn-lt"/>
                <a:cs typeface="+mn-lt"/>
              </a:rPr>
              <a:t> für </a:t>
            </a:r>
            <a:r>
              <a:rPr lang="en-GB" dirty="0" err="1">
                <a:ea typeface="+mn-lt"/>
                <a:cs typeface="+mn-lt"/>
              </a:rPr>
              <a:t>wichtige</a:t>
            </a:r>
            <a:r>
              <a:rPr lang="en-GB" dirty="0">
                <a:ea typeface="+mn-lt"/>
                <a:cs typeface="+mn-lt"/>
              </a:rPr>
              <a:t> </a:t>
            </a:r>
            <a:r>
              <a:rPr lang="en-GB" dirty="0" err="1">
                <a:ea typeface="+mn-lt"/>
                <a:cs typeface="+mn-lt"/>
              </a:rPr>
              <a:t>Bereiche</a:t>
            </a:r>
            <a:r>
              <a:rPr lang="en-GB" dirty="0">
                <a:ea typeface="+mn-lt"/>
                <a:cs typeface="+mn-lt"/>
              </a:rPr>
              <a:t> </a:t>
            </a:r>
            <a:r>
              <a:rPr lang="en-GB" dirty="0" err="1">
                <a:ea typeface="+mn-lt"/>
                <a:cs typeface="+mn-lt"/>
              </a:rPr>
              <a:t>Ihres</a:t>
            </a:r>
            <a:r>
              <a:rPr lang="en-GB" dirty="0">
                <a:ea typeface="+mn-lt"/>
                <a:cs typeface="+mn-lt"/>
              </a:rPr>
              <a:t> </a:t>
            </a:r>
            <a:r>
              <a:rPr lang="en-GB" dirty="0" err="1">
                <a:ea typeface="+mn-lt"/>
                <a:cs typeface="+mn-lt"/>
              </a:rPr>
              <a:t>Unternehmens</a:t>
            </a:r>
            <a:r>
              <a:rPr lang="en-GB" dirty="0">
                <a:ea typeface="+mn-lt"/>
                <a:cs typeface="+mn-lt"/>
              </a:rPr>
              <a:t> von </a:t>
            </a:r>
            <a:r>
              <a:rPr lang="en-GB" dirty="0" err="1">
                <a:ea typeface="+mn-lt"/>
                <a:cs typeface="+mn-lt"/>
              </a:rPr>
              <a:t>Nutzen</a:t>
            </a:r>
            <a:r>
              <a:rPr lang="en-GB" dirty="0">
                <a:ea typeface="+mn-lt"/>
                <a:cs typeface="+mn-lt"/>
              </a:rPr>
              <a:t> </a:t>
            </a:r>
            <a:r>
              <a:rPr lang="en-GB" dirty="0" err="1">
                <a:ea typeface="+mn-lt"/>
                <a:cs typeface="+mn-lt"/>
              </a:rPr>
              <a:t>sind</a:t>
            </a:r>
            <a:r>
              <a:rPr lang="en-GB" dirty="0">
                <a:ea typeface="+mn-lt"/>
                <a:cs typeface="+mn-lt"/>
              </a:rPr>
              <a:t>. Werden </a:t>
            </a:r>
            <a:r>
              <a:rPr lang="en-GB" dirty="0" err="1">
                <a:ea typeface="+mn-lt"/>
                <a:cs typeface="+mn-lt"/>
              </a:rPr>
              <a:t>wertvolle</a:t>
            </a:r>
            <a:r>
              <a:rPr lang="en-GB" dirty="0">
                <a:ea typeface="+mn-lt"/>
                <a:cs typeface="+mn-lt"/>
              </a:rPr>
              <a:t> Daten </a:t>
            </a:r>
            <a:r>
              <a:rPr lang="en-GB" dirty="0" err="1">
                <a:ea typeface="+mn-lt"/>
                <a:cs typeface="+mn-lt"/>
              </a:rPr>
              <a:t>vergeudet</a:t>
            </a:r>
            <a:r>
              <a:rPr lang="en-GB" dirty="0">
                <a:ea typeface="+mn-lt"/>
                <a:cs typeface="+mn-lt"/>
              </a:rPr>
              <a:t>? </a:t>
            </a:r>
            <a:r>
              <a:rPr lang="en-GB" dirty="0" err="1">
                <a:ea typeface="+mn-lt"/>
                <a:cs typeface="+mn-lt"/>
              </a:rPr>
              <a:t>Gibt</a:t>
            </a:r>
            <a:r>
              <a:rPr lang="en-GB" dirty="0">
                <a:ea typeface="+mn-lt"/>
                <a:cs typeface="+mn-lt"/>
              </a:rPr>
              <a:t> es Daten, die Sie </a:t>
            </a:r>
            <a:r>
              <a:rPr lang="en-GB" dirty="0" err="1">
                <a:ea typeface="+mn-lt"/>
                <a:cs typeface="+mn-lt"/>
              </a:rPr>
              <a:t>benötigen</a:t>
            </a:r>
            <a:r>
              <a:rPr lang="en-GB" dirty="0">
                <a:ea typeface="+mn-lt"/>
                <a:cs typeface="+mn-lt"/>
              </a:rPr>
              <a:t>, </a:t>
            </a:r>
            <a:r>
              <a:rPr lang="en-GB" dirty="0" err="1">
                <a:ea typeface="+mn-lt"/>
                <a:cs typeface="+mn-lt"/>
              </a:rPr>
              <a:t>aber</a:t>
            </a:r>
            <a:r>
              <a:rPr lang="en-GB" dirty="0">
                <a:ea typeface="+mn-lt"/>
                <a:cs typeface="+mn-lt"/>
              </a:rPr>
              <a:t> </a:t>
            </a:r>
            <a:r>
              <a:rPr lang="en-GB" dirty="0" err="1">
                <a:ea typeface="+mn-lt"/>
                <a:cs typeface="+mn-lt"/>
              </a:rPr>
              <a:t>nicht</a:t>
            </a:r>
            <a:r>
              <a:rPr lang="en-GB" dirty="0">
                <a:ea typeface="+mn-lt"/>
                <a:cs typeface="+mn-lt"/>
              </a:rPr>
              <a:t> </a:t>
            </a:r>
            <a:r>
              <a:rPr lang="en-GB" dirty="0" err="1">
                <a:ea typeface="+mn-lt"/>
                <a:cs typeface="+mn-lt"/>
              </a:rPr>
              <a:t>haben</a:t>
            </a:r>
            <a:r>
              <a:rPr lang="en-GB" dirty="0">
                <a:ea typeface="+mn-lt"/>
                <a:cs typeface="+mn-lt"/>
              </a:rPr>
              <a:t>?</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Durchführung</a:t>
            </a:r>
            <a:r>
              <a:rPr lang="en-GB" dirty="0">
                <a:ea typeface="+mn-lt"/>
                <a:cs typeface="+mn-lt"/>
              </a:rPr>
              <a:t> </a:t>
            </a:r>
            <a:r>
              <a:rPr lang="en-GB" dirty="0" err="1">
                <a:ea typeface="+mn-lt"/>
                <a:cs typeface="+mn-lt"/>
              </a:rPr>
              <a:t>eines</a:t>
            </a:r>
            <a:r>
              <a:rPr lang="en-GB" dirty="0">
                <a:ea typeface="+mn-lt"/>
                <a:cs typeface="+mn-lt"/>
              </a:rPr>
              <a:t> Daten-Audits</a:t>
            </a:r>
          </a:p>
          <a:p>
            <a:endParaRPr lang="en-GB" dirty="0">
              <a:cs typeface="Calibri"/>
            </a:endParaRPr>
          </a:p>
        </p:txBody>
      </p:sp>
      <p:sp>
        <p:nvSpPr>
          <p:cNvPr id="6" name="Rectangle 5">
            <a:extLst>
              <a:ext uri="{FF2B5EF4-FFF2-40B4-BE49-F238E27FC236}">
                <a16:creationId xmlns:a16="http://schemas.microsoft.com/office/drawing/2014/main" id="{D945D7F0-D02E-FD79-AB11-F35A407276A3}"/>
              </a:ext>
            </a:extLst>
          </p:cNvPr>
          <p:cNvSpPr/>
          <p:nvPr/>
        </p:nvSpPr>
        <p:spPr>
          <a:xfrm>
            <a:off x="1252680" y="5480516"/>
            <a:ext cx="2111475"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400" kern="0" dirty="0">
                <a:solidFill>
                  <a:prstClr val="black"/>
                </a:solidFill>
                <a:ea typeface="Calibri" charset="0"/>
                <a:cs typeface="Times New Roman" charset="0"/>
              </a:rPr>
              <a:t>Quelle</a:t>
            </a:r>
            <a:r>
              <a:rPr kumimoji="0" lang="en-US" sz="1400" b="0" i="0" u="none" strike="noStrike" kern="0" cap="none" spc="0" normalizeH="0" baseline="0" noProof="0" dirty="0">
                <a:ln>
                  <a:noFill/>
                </a:ln>
                <a:solidFill>
                  <a:prstClr val="black"/>
                </a:solidFill>
                <a:effectLst/>
                <a:uLnTx/>
                <a:uFillTx/>
                <a:ea typeface="Calibri" charset="0"/>
                <a:cs typeface="Times New Roman" charset="0"/>
              </a:rPr>
              <a:t>: Massa &amp; Company</a:t>
            </a:r>
            <a:endParaRPr kumimoji="0" lang="es-ES_tradnl"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293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lIns="91440" tIns="45720" rIns="91440" bIns="45720" anchor="ctr">
            <a:normAutofit/>
          </a:bodyPr>
          <a:lstStyle/>
          <a:p>
            <a:r>
              <a:rPr lang="en-GB" dirty="0">
                <a:ea typeface="+mn-lt"/>
                <a:cs typeface="+mn-lt"/>
              </a:rPr>
              <a:t>"Die Aufgabe der </a:t>
            </a:r>
            <a:r>
              <a:rPr lang="en-GB" dirty="0" err="1">
                <a:ea typeface="+mn-lt"/>
                <a:cs typeface="+mn-lt"/>
              </a:rPr>
              <a:t>Führung</a:t>
            </a:r>
            <a:r>
              <a:rPr lang="en-GB" dirty="0">
                <a:ea typeface="+mn-lt"/>
                <a:cs typeface="+mn-lt"/>
              </a:rPr>
              <a:t> </a:t>
            </a:r>
            <a:r>
              <a:rPr lang="en-GB" dirty="0" err="1">
                <a:ea typeface="+mn-lt"/>
                <a:cs typeface="+mn-lt"/>
              </a:rPr>
              <a:t>ist</a:t>
            </a:r>
            <a:r>
              <a:rPr lang="en-GB" dirty="0">
                <a:ea typeface="+mn-lt"/>
                <a:cs typeface="+mn-lt"/>
              </a:rPr>
              <a:t> es, </a:t>
            </a:r>
            <a:r>
              <a:rPr lang="en-GB" dirty="0" err="1">
                <a:ea typeface="+mn-lt"/>
                <a:cs typeface="+mn-lt"/>
              </a:rPr>
              <a:t>mehr</a:t>
            </a:r>
            <a:r>
              <a:rPr lang="en-GB" dirty="0">
                <a:ea typeface="+mn-lt"/>
                <a:cs typeface="+mn-lt"/>
              </a:rPr>
              <a:t> </a:t>
            </a:r>
            <a:r>
              <a:rPr lang="en-GB" dirty="0" err="1">
                <a:ea typeface="+mn-lt"/>
                <a:cs typeface="+mn-lt"/>
              </a:rPr>
              <a:t>Führungspersönlichkeiten</a:t>
            </a:r>
            <a:r>
              <a:rPr lang="en-GB" dirty="0">
                <a:ea typeface="+mn-lt"/>
                <a:cs typeface="+mn-lt"/>
              </a:rPr>
              <a:t> </a:t>
            </a:r>
            <a:r>
              <a:rPr lang="en-GB" dirty="0" err="1">
                <a:ea typeface="+mn-lt"/>
                <a:cs typeface="+mn-lt"/>
              </a:rPr>
              <a:t>hervorzubringen</a:t>
            </a:r>
            <a:r>
              <a:rPr lang="en-GB" dirty="0">
                <a:ea typeface="+mn-lt"/>
                <a:cs typeface="+mn-lt"/>
              </a:rPr>
              <a:t>, </a:t>
            </a:r>
            <a:r>
              <a:rPr lang="en-GB" dirty="0" err="1">
                <a:ea typeface="+mn-lt"/>
                <a:cs typeface="+mn-lt"/>
              </a:rPr>
              <a:t>nicht</a:t>
            </a:r>
            <a:r>
              <a:rPr lang="en-GB" dirty="0">
                <a:ea typeface="+mn-lt"/>
                <a:cs typeface="+mn-lt"/>
              </a:rPr>
              <a:t> </a:t>
            </a:r>
            <a:r>
              <a:rPr lang="en-GB" dirty="0" err="1">
                <a:ea typeface="+mn-lt"/>
                <a:cs typeface="+mn-lt"/>
              </a:rPr>
              <a:t>mehr</a:t>
            </a:r>
            <a:r>
              <a:rPr lang="en-GB" dirty="0">
                <a:ea typeface="+mn-lt"/>
                <a:cs typeface="+mn-lt"/>
              </a:rPr>
              <a:t> </a:t>
            </a:r>
            <a:r>
              <a:rPr lang="en-GB" dirty="0" err="1">
                <a:ea typeface="+mn-lt"/>
                <a:cs typeface="+mn-lt"/>
              </a:rPr>
              <a:t>Mitläufer</a:t>
            </a:r>
            <a:r>
              <a:rPr lang="en-GB" dirty="0">
                <a:ea typeface="+mn-lt"/>
                <a:cs typeface="+mn-lt"/>
              </a:rPr>
              <a:t>."</a:t>
            </a:r>
            <a:endParaRPr lang="en-US"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Ralph</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Nader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Hands holding each othe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9974" r="9974"/>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3042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64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Was verstehen </a:t>
            </a:r>
            <a:r>
              <a:rPr lang="en-GB" dirty="0" err="1">
                <a:ea typeface="+mn-lt"/>
                <a:cs typeface="+mn-lt"/>
              </a:rPr>
              <a:t>wir</a:t>
            </a:r>
            <a:r>
              <a:rPr lang="en-GB" dirty="0">
                <a:ea typeface="+mn-lt"/>
                <a:cs typeface="+mn-lt"/>
              </a:rPr>
              <a:t> </a:t>
            </a:r>
            <a:r>
              <a:rPr lang="en-GB" dirty="0" err="1">
                <a:ea typeface="+mn-lt"/>
                <a:cs typeface="+mn-lt"/>
              </a:rPr>
              <a:t>unter</a:t>
            </a:r>
            <a:r>
              <a:rPr lang="en-GB" dirty="0">
                <a:ea typeface="+mn-lt"/>
                <a:cs typeface="+mn-lt"/>
              </a:rPr>
              <a:t> </a:t>
            </a:r>
            <a:r>
              <a:rPr lang="en-GB" dirty="0" err="1">
                <a:ea typeface="+mn-lt"/>
                <a:cs typeface="+mn-lt"/>
              </a:rPr>
              <a:t>datengesteuertem</a:t>
            </a:r>
            <a:r>
              <a:rPr lang="en-GB" dirty="0">
                <a:ea typeface="+mn-lt"/>
                <a:cs typeface="+mn-lt"/>
              </a:rPr>
              <a:t> </a:t>
            </a:r>
            <a:r>
              <a:rPr lang="en-GB" dirty="0" err="1">
                <a:ea typeface="+mn-lt"/>
                <a:cs typeface="+mn-lt"/>
              </a:rPr>
              <a:t>Wachstum</a:t>
            </a:r>
            <a:r>
              <a:rPr lang="en-GB" dirty="0">
                <a:ea typeface="+mn-lt"/>
                <a:cs typeface="+mn-lt"/>
              </a:rPr>
              <a:t>?</a:t>
            </a:r>
            <a:endParaRPr lang="en-US" dirty="0">
              <a:ea typeface="+mn-lt"/>
              <a:cs typeface="+mn-lt"/>
            </a:endParaRPr>
          </a:p>
        </p:txBody>
      </p:sp>
      <p:grpSp>
        <p:nvGrpSpPr>
          <p:cNvPr id="11" name="Group 10">
            <a:extLst>
              <a:ext uri="{FF2B5EF4-FFF2-40B4-BE49-F238E27FC236}">
                <a16:creationId xmlns:a16="http://schemas.microsoft.com/office/drawing/2014/main" id="{9B2A0407-2CF2-9A32-C660-4D54586EA012}"/>
              </a:ext>
            </a:extLst>
          </p:cNvPr>
          <p:cNvGrpSpPr/>
          <p:nvPr/>
        </p:nvGrpSpPr>
        <p:grpSpPr>
          <a:xfrm>
            <a:off x="2486273" y="2095475"/>
            <a:ext cx="7292480" cy="2656761"/>
            <a:chOff x="2486273" y="2095475"/>
            <a:chExt cx="7292480" cy="2656761"/>
          </a:xfrm>
        </p:grpSpPr>
        <p:sp>
          <p:nvSpPr>
            <p:cNvPr id="9" name="Oval 41">
              <a:extLst>
                <a:ext uri="{FF2B5EF4-FFF2-40B4-BE49-F238E27FC236}">
                  <a16:creationId xmlns:a16="http://schemas.microsoft.com/office/drawing/2014/main" id="{16589561-275C-3F6E-A0CE-9C3CE1020DCF}"/>
                </a:ext>
              </a:extLst>
            </p:cNvPr>
            <p:cNvSpPr>
              <a:spLocks noChangeArrowheads="1"/>
            </p:cNvSpPr>
            <p:nvPr/>
          </p:nvSpPr>
          <p:spPr bwMode="auto">
            <a:xfrm>
              <a:off x="5669473" y="2095475"/>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0" name="Text Placeholder 23">
              <a:extLst>
                <a:ext uri="{FF2B5EF4-FFF2-40B4-BE49-F238E27FC236}">
                  <a16:creationId xmlns:a16="http://schemas.microsoft.com/office/drawing/2014/main" id="{8BEEA3AD-B6C4-8CED-E4DD-DA6B27773959}"/>
                </a:ext>
              </a:extLst>
            </p:cNvPr>
            <p:cNvSpPr txBox="1">
              <a:spLocks/>
            </p:cNvSpPr>
            <p:nvPr/>
          </p:nvSpPr>
          <p:spPr>
            <a:xfrm>
              <a:off x="2486273" y="3054702"/>
              <a:ext cx="7292480" cy="1697534"/>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400" dirty="0" err="1">
                  <a:ea typeface="+mn-lt"/>
                  <a:cs typeface="+mn-lt"/>
                </a:rPr>
                <a:t>Nutzung</a:t>
              </a:r>
              <a:r>
                <a:rPr lang="en-US" sz="2400" dirty="0">
                  <a:ea typeface="+mn-lt"/>
                  <a:cs typeface="+mn-lt"/>
                </a:rPr>
                <a:t> der </a:t>
              </a:r>
              <a:r>
                <a:rPr lang="en-US" sz="2400" dirty="0" err="1">
                  <a:ea typeface="+mn-lt"/>
                  <a:cs typeface="+mn-lt"/>
                </a:rPr>
                <a:t>Datenanalyse</a:t>
              </a:r>
              <a:r>
                <a:rPr lang="en-US" sz="2400" dirty="0">
                  <a:ea typeface="+mn-lt"/>
                  <a:cs typeface="+mn-lt"/>
                </a:rPr>
                <a:t> und -</a:t>
              </a:r>
              <a:r>
                <a:rPr kumimoji="0" lang="en-US" sz="2400" b="0" i="0" u="none" strike="noStrike" kern="1200" cap="none" spc="0" normalizeH="0" baseline="0" noProof="0" dirty="0">
                  <a:ln>
                    <a:noFill/>
                  </a:ln>
                  <a:effectLst/>
                  <a:uLnTx/>
                  <a:uFillTx/>
                  <a:ea typeface="+mn-lt"/>
                  <a:cs typeface="+mn-lt"/>
                </a:rPr>
                <a:t>interpretation</a:t>
              </a:r>
              <a:r>
                <a:rPr lang="en-US" sz="2400" dirty="0">
                  <a:ea typeface="+mn-lt"/>
                  <a:cs typeface="+mn-lt"/>
                </a:rPr>
                <a:t>, um verwertbare Erkenntnisse über die Unternehmensleistung und </a:t>
              </a:r>
              <a:r>
                <a:rPr lang="en-US" sz="2400" dirty="0" err="1">
                  <a:ea typeface="+mn-lt"/>
                  <a:cs typeface="+mn-lt"/>
                </a:rPr>
                <a:t>Marktchancen</a:t>
              </a:r>
              <a:r>
                <a:rPr lang="en-US" sz="2400" dirty="0">
                  <a:ea typeface="+mn-lt"/>
                  <a:cs typeface="+mn-lt"/>
                </a:rPr>
                <a:t> </a:t>
              </a:r>
              <a:r>
                <a:rPr lang="en-US" sz="2400" dirty="0" err="1">
                  <a:ea typeface="+mn-lt"/>
                  <a:cs typeface="+mn-lt"/>
                </a:rPr>
                <a:t>zu</a:t>
              </a:r>
              <a:r>
                <a:rPr lang="en-US" sz="2400" dirty="0">
                  <a:ea typeface="+mn-lt"/>
                  <a:cs typeface="+mn-lt"/>
                </a:rPr>
                <a:t> </a:t>
              </a:r>
              <a:r>
                <a:rPr lang="en-US" sz="2400" dirty="0" err="1">
                  <a:ea typeface="+mn-lt"/>
                  <a:cs typeface="+mn-lt"/>
                </a:rPr>
                <a:t>gewinnen</a:t>
              </a:r>
              <a:r>
                <a:rPr kumimoji="0" lang="en-US" sz="2400" b="0" i="0" u="none" strike="noStrike" kern="1200" cap="none" spc="0" normalizeH="0" baseline="0" noProof="0" dirty="0">
                  <a:ln>
                    <a:noFill/>
                  </a:ln>
                  <a:effectLst/>
                  <a:uLnTx/>
                  <a:uFillTx/>
                  <a:ea typeface="+mn-lt"/>
                  <a:cs typeface="+mn-lt"/>
                </a:rPr>
                <a:t>.</a:t>
              </a:r>
              <a:endParaRPr lang="en-US" dirty="0">
                <a:ea typeface="+mn-lt"/>
                <a:cs typeface="+mn-lt"/>
              </a:endParaRPr>
            </a:p>
          </p:txBody>
        </p:sp>
      </p:grpSp>
    </p:spTree>
    <p:extLst>
      <p:ext uri="{BB962C8B-B14F-4D97-AF65-F5344CB8AC3E}">
        <p14:creationId xmlns:p14="http://schemas.microsoft.com/office/powerpoint/2010/main" val="9076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9139A373-0891-A3D5-9098-2C8055453564}"/>
              </a:ext>
            </a:extLst>
          </p:cNvPr>
          <p:cNvSpPr txBox="1">
            <a:spLocks/>
          </p:cNvSpPr>
          <p:nvPr/>
        </p:nvSpPr>
        <p:spPr>
          <a:xfrm>
            <a:off x="834894" y="191976"/>
            <a:ext cx="10595237" cy="80365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rgbClr val="000000"/>
                </a:solidFill>
                <a:ea typeface="+mn-lt"/>
                <a:cs typeface="+mn-lt"/>
              </a:rPr>
              <a:t>Was </a:t>
            </a:r>
            <a:r>
              <a:rPr lang="en-GB" sz="3600" dirty="0" err="1">
                <a:solidFill>
                  <a:srgbClr val="000000"/>
                </a:solidFill>
                <a:ea typeface="+mn-lt"/>
                <a:cs typeface="+mn-lt"/>
              </a:rPr>
              <a:t>bedeutet</a:t>
            </a:r>
            <a:r>
              <a:rPr lang="en-GB" sz="3600" dirty="0">
                <a:solidFill>
                  <a:srgbClr val="000000"/>
                </a:solidFill>
                <a:ea typeface="+mn-lt"/>
                <a:cs typeface="+mn-lt"/>
              </a:rPr>
              <a:t> </a:t>
            </a:r>
            <a:r>
              <a:rPr lang="en-GB" sz="3600" dirty="0" err="1">
                <a:solidFill>
                  <a:srgbClr val="000000"/>
                </a:solidFill>
                <a:ea typeface="+mn-lt"/>
                <a:cs typeface="+mn-lt"/>
              </a:rPr>
              <a:t>datengesteuertes</a:t>
            </a:r>
            <a:r>
              <a:rPr lang="en-GB" sz="3600" dirty="0">
                <a:solidFill>
                  <a:srgbClr val="000000"/>
                </a:solidFill>
                <a:ea typeface="+mn-lt"/>
                <a:cs typeface="+mn-lt"/>
              </a:rPr>
              <a:t> </a:t>
            </a:r>
            <a:r>
              <a:rPr lang="en-GB" sz="3600" dirty="0" err="1">
                <a:solidFill>
                  <a:srgbClr val="000000"/>
                </a:solidFill>
                <a:ea typeface="+mn-lt"/>
                <a:cs typeface="+mn-lt"/>
              </a:rPr>
              <a:t>Wachstum</a:t>
            </a:r>
            <a:r>
              <a:rPr lang="en-GB" sz="3600" dirty="0">
                <a:solidFill>
                  <a:srgbClr val="000000"/>
                </a:solidFill>
                <a:ea typeface="+mn-lt"/>
                <a:cs typeface="+mn-lt"/>
              </a:rPr>
              <a:t>?</a:t>
            </a:r>
            <a:endParaRPr lang="en-US">
              <a:solidFill>
                <a:srgbClr val="086D6E"/>
              </a:solidFill>
              <a:ea typeface="+mn-lt"/>
              <a:cs typeface="+mn-lt"/>
            </a:endParaRPr>
          </a:p>
        </p:txBody>
      </p:sp>
      <p:grpSp>
        <p:nvGrpSpPr>
          <p:cNvPr id="19" name="Group 18">
            <a:extLst>
              <a:ext uri="{FF2B5EF4-FFF2-40B4-BE49-F238E27FC236}">
                <a16:creationId xmlns:a16="http://schemas.microsoft.com/office/drawing/2014/main" id="{EA75EF7E-BC1E-8B12-AF01-6E8C64D3FD38}"/>
              </a:ext>
            </a:extLst>
          </p:cNvPr>
          <p:cNvGrpSpPr/>
          <p:nvPr/>
        </p:nvGrpSpPr>
        <p:grpSpPr>
          <a:xfrm>
            <a:off x="6667559" y="1168397"/>
            <a:ext cx="4420057" cy="1753281"/>
            <a:chOff x="6667559" y="1418428"/>
            <a:chExt cx="4420057" cy="1753281"/>
          </a:xfrm>
        </p:grpSpPr>
        <p:sp>
          <p:nvSpPr>
            <p:cNvPr id="4" name="Oval 41">
              <a:extLst>
                <a:ext uri="{FF2B5EF4-FFF2-40B4-BE49-F238E27FC236}">
                  <a16:creationId xmlns:a16="http://schemas.microsoft.com/office/drawing/2014/main" id="{B78CA90C-39D0-8C7C-10C4-F365E3216EEF}"/>
                </a:ext>
              </a:extLst>
            </p:cNvPr>
            <p:cNvSpPr>
              <a:spLocks noChangeArrowheads="1"/>
            </p:cNvSpPr>
            <p:nvPr/>
          </p:nvSpPr>
          <p:spPr bwMode="auto">
            <a:xfrm>
              <a:off x="8255490" y="1418428"/>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dirty="0">
                <a:ln>
                  <a:noFill/>
                </a:ln>
                <a:solidFill>
                  <a:prstClr val="black"/>
                </a:solidFill>
                <a:effectLst/>
                <a:uLnTx/>
                <a:uFillTx/>
                <a:latin typeface="Lucida Grande" charset="0"/>
                <a:ea typeface="ＭＳ Ｐゴシック" charset="-128"/>
                <a:cs typeface="ＭＳ Ｐゴシック" charset="-128"/>
              </a:endParaRPr>
            </a:p>
          </p:txBody>
        </p:sp>
        <p:sp>
          <p:nvSpPr>
            <p:cNvPr id="5" name="Text Placeholder 23">
              <a:extLst>
                <a:ext uri="{FF2B5EF4-FFF2-40B4-BE49-F238E27FC236}">
                  <a16:creationId xmlns:a16="http://schemas.microsoft.com/office/drawing/2014/main" id="{2C2F23FB-0FF8-7AFC-7958-ADB0EE7EB600}"/>
                </a:ext>
              </a:extLst>
            </p:cNvPr>
            <p:cNvSpPr txBox="1">
              <a:spLocks/>
            </p:cNvSpPr>
            <p:nvPr/>
          </p:nvSpPr>
          <p:spPr>
            <a:xfrm>
              <a:off x="6667559" y="2322001"/>
              <a:ext cx="4163616" cy="849708"/>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400" b="1" dirty="0">
                  <a:solidFill>
                    <a:srgbClr val="000000"/>
                  </a:solidFill>
                  <a:effectLst>
                    <a:outerShdw blurRad="38100" dist="38100" dir="2700000" algn="tl">
                      <a:srgbClr val="000000">
                        <a:alpha val="43137"/>
                      </a:srgbClr>
                    </a:outerShdw>
                  </a:effectLst>
                  <a:ea typeface="+mn-lt"/>
                  <a:cs typeface="+mn-lt"/>
                </a:rPr>
                <a:t>Daten für die </a:t>
              </a:r>
              <a:r>
                <a:rPr lang="en-US" sz="2400" b="1" dirty="0" err="1">
                  <a:solidFill>
                    <a:srgbClr val="000000"/>
                  </a:solidFill>
                  <a:effectLst>
                    <a:outerShdw blurRad="38100" dist="38100" dir="2700000" algn="tl">
                      <a:srgbClr val="000000">
                        <a:alpha val="43137"/>
                      </a:srgbClr>
                    </a:outerShdw>
                  </a:effectLst>
                  <a:ea typeface="+mn-lt"/>
                  <a:cs typeface="+mn-lt"/>
                </a:rPr>
                <a:t>Produktentwicklung</a:t>
              </a:r>
              <a:endParaRPr lang="en-US" b="1" dirty="0" err="1">
                <a:solidFill>
                  <a:srgbClr val="000000"/>
                </a:solidFill>
                <a:ea typeface="+mn-ea"/>
                <a:cs typeface="+mn-cs"/>
              </a:endParaRPr>
            </a:p>
          </p:txBody>
        </p:sp>
        <p:cxnSp>
          <p:nvCxnSpPr>
            <p:cNvPr id="6" name="Straight Connector 5">
              <a:extLst>
                <a:ext uri="{FF2B5EF4-FFF2-40B4-BE49-F238E27FC236}">
                  <a16:creationId xmlns:a16="http://schemas.microsoft.com/office/drawing/2014/main" id="{B08FF2B3-5D2A-C825-E959-3ACAFAF9779D}"/>
                </a:ext>
              </a:extLst>
            </p:cNvPr>
            <p:cNvCxnSpPr>
              <a:cxnSpLocks/>
            </p:cNvCxnSpPr>
            <p:nvPr/>
          </p:nvCxnSpPr>
          <p:spPr>
            <a:xfrm flipH="1">
              <a:off x="6667559" y="3171709"/>
              <a:ext cx="4420057" cy="0"/>
            </a:xfrm>
            <a:prstGeom prst="line">
              <a:avLst/>
            </a:prstGeom>
            <a:noFill/>
            <a:ln w="12700" cap="flat" cmpd="sng" algn="ctr">
              <a:solidFill>
                <a:schemeClr val="accent4"/>
              </a:solidFill>
              <a:prstDash val="solid"/>
              <a:miter lim="800000"/>
            </a:ln>
            <a:effectLst/>
          </p:spPr>
        </p:cxnSp>
      </p:grpSp>
      <p:grpSp>
        <p:nvGrpSpPr>
          <p:cNvPr id="18" name="Group 17">
            <a:extLst>
              <a:ext uri="{FF2B5EF4-FFF2-40B4-BE49-F238E27FC236}">
                <a16:creationId xmlns:a16="http://schemas.microsoft.com/office/drawing/2014/main" id="{7C487FEB-CEF0-BC58-FDBD-63602E54967E}"/>
              </a:ext>
            </a:extLst>
          </p:cNvPr>
          <p:cNvGrpSpPr/>
          <p:nvPr/>
        </p:nvGrpSpPr>
        <p:grpSpPr>
          <a:xfrm>
            <a:off x="1826867" y="1218918"/>
            <a:ext cx="3845582" cy="1702760"/>
            <a:chOff x="1850680" y="1468949"/>
            <a:chExt cx="3845582" cy="1702760"/>
          </a:xfrm>
        </p:grpSpPr>
        <p:sp>
          <p:nvSpPr>
            <p:cNvPr id="7" name="Oval 41">
              <a:extLst>
                <a:ext uri="{FF2B5EF4-FFF2-40B4-BE49-F238E27FC236}">
                  <a16:creationId xmlns:a16="http://schemas.microsoft.com/office/drawing/2014/main" id="{53D08B65-E9E0-F005-71B9-D99EC75C9EAF}"/>
                </a:ext>
              </a:extLst>
            </p:cNvPr>
            <p:cNvSpPr>
              <a:spLocks noChangeArrowheads="1"/>
            </p:cNvSpPr>
            <p:nvPr/>
          </p:nvSpPr>
          <p:spPr bwMode="auto">
            <a:xfrm>
              <a:off x="3346944" y="1468949"/>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prstClr val="black"/>
                </a:solidFill>
                <a:effectLst/>
                <a:uLnTx/>
                <a:uFillTx/>
                <a:latin typeface="Lucida Grande" charset="0"/>
                <a:ea typeface="ＭＳ Ｐゴシック" charset="-128"/>
                <a:cs typeface="ＭＳ Ｐゴシック" charset="-128"/>
              </a:endParaRPr>
            </a:p>
          </p:txBody>
        </p:sp>
        <p:sp>
          <p:nvSpPr>
            <p:cNvPr id="8" name="Text Placeholder 23">
              <a:extLst>
                <a:ext uri="{FF2B5EF4-FFF2-40B4-BE49-F238E27FC236}">
                  <a16:creationId xmlns:a16="http://schemas.microsoft.com/office/drawing/2014/main" id="{230D767C-BBF3-479C-DAFD-8C7939E4B7A7}"/>
                </a:ext>
              </a:extLst>
            </p:cNvPr>
            <p:cNvSpPr txBox="1">
              <a:spLocks/>
            </p:cNvSpPr>
            <p:nvPr/>
          </p:nvSpPr>
          <p:spPr>
            <a:xfrm>
              <a:off x="2236392" y="2289715"/>
              <a:ext cx="3074157" cy="849708"/>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400" b="1" dirty="0">
                  <a:solidFill>
                    <a:srgbClr val="000000"/>
                  </a:solidFill>
                  <a:effectLst>
                    <a:outerShdw blurRad="38100" dist="38100" dir="2700000" algn="tl">
                      <a:srgbClr val="000000">
                        <a:alpha val="43137"/>
                      </a:srgbClr>
                    </a:outerShdw>
                  </a:effectLst>
                  <a:ea typeface="+mn-lt"/>
                  <a:cs typeface="+mn-lt"/>
                </a:rPr>
                <a:t>Daten für </a:t>
              </a:r>
              <a:r>
                <a:rPr lang="en-US" sz="2400" b="1" dirty="0" err="1">
                  <a:solidFill>
                    <a:srgbClr val="000000"/>
                  </a:solidFill>
                  <a:effectLst>
                    <a:outerShdw blurRad="38100" dist="38100" dir="2700000" algn="tl">
                      <a:srgbClr val="000000">
                        <a:alpha val="43137"/>
                      </a:srgbClr>
                    </a:outerShdw>
                  </a:effectLst>
                  <a:ea typeface="+mn-lt"/>
                  <a:cs typeface="+mn-lt"/>
                </a:rPr>
                <a:t>Leistung</a:t>
              </a:r>
              <a:endParaRPr lang="en-US" b="1">
                <a:solidFill>
                  <a:srgbClr val="000000"/>
                </a:solidFill>
                <a:cs typeface="Calibri"/>
              </a:endParaRPr>
            </a:p>
          </p:txBody>
        </p:sp>
        <p:cxnSp>
          <p:nvCxnSpPr>
            <p:cNvPr id="9" name="Straight Connector 8">
              <a:extLst>
                <a:ext uri="{FF2B5EF4-FFF2-40B4-BE49-F238E27FC236}">
                  <a16:creationId xmlns:a16="http://schemas.microsoft.com/office/drawing/2014/main" id="{880B8584-D645-24E5-DEE5-DF41338536BA}"/>
                </a:ext>
              </a:extLst>
            </p:cNvPr>
            <p:cNvCxnSpPr>
              <a:cxnSpLocks/>
            </p:cNvCxnSpPr>
            <p:nvPr/>
          </p:nvCxnSpPr>
          <p:spPr>
            <a:xfrm flipH="1">
              <a:off x="1850680" y="3171709"/>
              <a:ext cx="3845582"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sp>
        <p:nvSpPr>
          <p:cNvPr id="10" name="TextBox 9">
            <a:extLst>
              <a:ext uri="{FF2B5EF4-FFF2-40B4-BE49-F238E27FC236}">
                <a16:creationId xmlns:a16="http://schemas.microsoft.com/office/drawing/2014/main" id="{2AD54460-865C-EF03-2CA9-C076272D5467}"/>
              </a:ext>
            </a:extLst>
          </p:cNvPr>
          <p:cNvSpPr txBox="1"/>
          <p:nvPr/>
        </p:nvSpPr>
        <p:spPr>
          <a:xfrm>
            <a:off x="1678383" y="3177933"/>
            <a:ext cx="4452919" cy="2862322"/>
          </a:xfrm>
          <a:prstGeom prst="rect">
            <a:avLst/>
          </a:prstGeom>
          <a:noFill/>
        </p:spPr>
        <p:txBody>
          <a:bodyPr wrap="square" lIns="91440" tIns="45720" rIns="91440" bIns="45720" rtlCol="0" anchor="t">
            <a:spAutoFit/>
          </a:bodyPr>
          <a:lstStyle/>
          <a:p>
            <a:pPr marL="342900" indent="-342900" defTabSz="457200">
              <a:buFont typeface="Arial"/>
              <a:buChar char="•"/>
              <a:defRPr/>
            </a:pPr>
            <a:r>
              <a:rPr lang="es-ES_tradnl" sz="2000" kern="0" dirty="0">
                <a:solidFill>
                  <a:srgbClr val="000000"/>
                </a:solidFill>
                <a:ea typeface="+mn-lt"/>
                <a:cs typeface="+mn-lt"/>
              </a:rPr>
              <a:t>Der </a:t>
            </a:r>
            <a:r>
              <a:rPr lang="es-ES_tradnl" sz="2000" kern="0" dirty="0" err="1">
                <a:solidFill>
                  <a:srgbClr val="000000"/>
                </a:solidFill>
                <a:ea typeface="+mn-lt"/>
                <a:cs typeface="+mn-lt"/>
              </a:rPr>
              <a:t>Schwerpunkt</a:t>
            </a:r>
            <a:r>
              <a:rPr lang="es-ES_tradnl" sz="2000" kern="0" dirty="0">
                <a:solidFill>
                  <a:srgbClr val="000000"/>
                </a:solidFill>
                <a:ea typeface="+mn-lt"/>
                <a:cs typeface="+mn-lt"/>
              </a:rPr>
              <a:t> </a:t>
            </a:r>
            <a:r>
              <a:rPr lang="es-ES_tradnl" sz="2000" kern="0" dirty="0" err="1">
                <a:solidFill>
                  <a:srgbClr val="000000"/>
                </a:solidFill>
                <a:ea typeface="+mn-lt"/>
                <a:cs typeface="+mn-lt"/>
              </a:rPr>
              <a:t>liegt</a:t>
            </a:r>
            <a:r>
              <a:rPr lang="es-ES_tradnl" sz="2000" kern="0" dirty="0">
                <a:solidFill>
                  <a:srgbClr val="000000"/>
                </a:solidFill>
                <a:ea typeface="+mn-lt"/>
                <a:cs typeface="+mn-lt"/>
              </a:rPr>
              <a:t> </a:t>
            </a:r>
            <a:r>
              <a:rPr lang="es-ES_tradnl" sz="2000" kern="0" dirty="0" err="1">
                <a:solidFill>
                  <a:srgbClr val="000000"/>
                </a:solidFill>
                <a:ea typeface="+mn-lt"/>
                <a:cs typeface="+mn-lt"/>
              </a:rPr>
              <a:t>auf</a:t>
            </a:r>
            <a:r>
              <a:rPr lang="es-ES_tradnl" sz="2000" kern="0" dirty="0">
                <a:solidFill>
                  <a:srgbClr val="000000"/>
                </a:solidFill>
                <a:ea typeface="+mn-lt"/>
                <a:cs typeface="+mn-lt"/>
              </a:rPr>
              <a:t> </a:t>
            </a:r>
            <a:r>
              <a:rPr lang="es-ES_tradnl" sz="2000" kern="0" dirty="0" err="1">
                <a:solidFill>
                  <a:srgbClr val="000000"/>
                </a:solidFill>
                <a:ea typeface="+mn-lt"/>
                <a:cs typeface="+mn-lt"/>
              </a:rPr>
              <a:t>der</a:t>
            </a:r>
            <a:r>
              <a:rPr lang="es-ES_tradnl" sz="2000" kern="0" dirty="0">
                <a:solidFill>
                  <a:srgbClr val="000000"/>
                </a:solidFill>
                <a:ea typeface="+mn-lt"/>
                <a:cs typeface="+mn-lt"/>
              </a:rPr>
              <a:t> </a:t>
            </a:r>
            <a:r>
              <a:rPr lang="es-ES_tradnl" sz="2000" kern="0" dirty="0" err="1">
                <a:solidFill>
                  <a:srgbClr val="000000"/>
                </a:solidFill>
                <a:ea typeface="+mn-lt"/>
                <a:cs typeface="+mn-lt"/>
              </a:rPr>
              <a:t>Effizienz</a:t>
            </a:r>
            <a:r>
              <a:rPr lang="es-ES_tradnl" sz="2000" kern="0" dirty="0">
                <a:solidFill>
                  <a:srgbClr val="000000"/>
                </a:solidFill>
                <a:ea typeface="+mn-lt"/>
                <a:cs typeface="+mn-lt"/>
              </a:rPr>
              <a:t> </a:t>
            </a:r>
            <a:r>
              <a:rPr lang="es-ES_tradnl" sz="2000" kern="0" dirty="0" err="1">
                <a:solidFill>
                  <a:srgbClr val="000000"/>
                </a:solidFill>
                <a:ea typeface="+mn-lt"/>
                <a:cs typeface="+mn-lt"/>
              </a:rPr>
              <a:t>der</a:t>
            </a:r>
            <a:r>
              <a:rPr lang="es-ES_tradnl" sz="2000" kern="0" dirty="0">
                <a:solidFill>
                  <a:srgbClr val="000000"/>
                </a:solidFill>
                <a:ea typeface="+mn-lt"/>
                <a:cs typeface="+mn-lt"/>
              </a:rPr>
              <a:t> </a:t>
            </a:r>
            <a:r>
              <a:rPr lang="es-ES_tradnl" sz="2000" kern="0" dirty="0" err="1">
                <a:solidFill>
                  <a:srgbClr val="000000"/>
                </a:solidFill>
                <a:ea typeface="+mn-lt"/>
                <a:cs typeface="+mn-lt"/>
              </a:rPr>
              <a:t>Prozesse</a:t>
            </a:r>
            <a:r>
              <a:rPr lang="es-ES_tradnl" sz="2000" kern="0" dirty="0">
                <a:solidFill>
                  <a:srgbClr val="000000"/>
                </a:solidFill>
                <a:ea typeface="+mn-lt"/>
                <a:cs typeface="+mn-lt"/>
              </a:rPr>
              <a:t> </a:t>
            </a:r>
            <a:r>
              <a:rPr lang="es-ES_tradnl" sz="2000" kern="0" dirty="0" err="1">
                <a:solidFill>
                  <a:srgbClr val="000000"/>
                </a:solidFill>
                <a:ea typeface="+mn-lt"/>
                <a:cs typeface="+mn-lt"/>
              </a:rPr>
              <a:t>und</a:t>
            </a:r>
            <a:r>
              <a:rPr lang="es-ES_tradnl" sz="2000" kern="0" dirty="0">
                <a:solidFill>
                  <a:srgbClr val="000000"/>
                </a:solidFill>
                <a:ea typeface="+mn-lt"/>
                <a:cs typeface="+mn-lt"/>
              </a:rPr>
              <a:t> </a:t>
            </a:r>
            <a:r>
              <a:rPr lang="es-ES_tradnl" sz="2000" kern="0" dirty="0" err="1">
                <a:solidFill>
                  <a:srgbClr val="000000"/>
                </a:solidFill>
                <a:ea typeface="+mn-lt"/>
                <a:cs typeface="+mn-lt"/>
              </a:rPr>
              <a:t>der</a:t>
            </a:r>
            <a:r>
              <a:rPr lang="es-ES_tradnl" sz="2000" kern="0" dirty="0">
                <a:solidFill>
                  <a:srgbClr val="000000"/>
                </a:solidFill>
                <a:ea typeface="+mn-lt"/>
                <a:cs typeface="+mn-lt"/>
              </a:rPr>
              <a:t> </a:t>
            </a:r>
            <a:r>
              <a:rPr lang="es-ES_tradnl" sz="2000" kern="0" dirty="0" err="1">
                <a:solidFill>
                  <a:srgbClr val="000000"/>
                </a:solidFill>
                <a:ea typeface="+mn-lt"/>
                <a:cs typeface="+mn-lt"/>
              </a:rPr>
              <a:t>Programmdurchführung</a:t>
            </a:r>
            <a:r>
              <a:rPr kumimoji="0" lang="es-ES_tradnl" sz="2000" b="0" i="0" u="none" strike="noStrike" kern="0" cap="none" spc="0" normalizeH="0" baseline="0" noProof="0" dirty="0">
                <a:ln>
                  <a:noFill/>
                </a:ln>
                <a:solidFill>
                  <a:srgbClr val="000000"/>
                </a:solidFill>
                <a:effectLst/>
                <a:uLnTx/>
                <a:uFillTx/>
                <a:ea typeface="+mn-lt"/>
                <a:cs typeface="+mn-lt"/>
              </a:rPr>
              <a:t>.</a:t>
            </a:r>
            <a:r>
              <a:rPr lang="es-ES_tradnl" sz="2000" kern="0" dirty="0">
                <a:solidFill>
                  <a:srgbClr val="000000"/>
                </a:solidFill>
                <a:ea typeface="+mn-lt"/>
                <a:cs typeface="+mn-lt"/>
              </a:rPr>
              <a:t> </a:t>
            </a:r>
            <a:endParaRPr lang="en-US">
              <a:solidFill>
                <a:srgbClr val="000000"/>
              </a:solidFill>
              <a:ea typeface="+mn-lt"/>
              <a:cs typeface="+mn-lt"/>
            </a:endParaRPr>
          </a:p>
          <a:p>
            <a:pPr marL="342900" indent="-342900" defTabSz="457200">
              <a:buFont typeface="Arial"/>
              <a:buChar char="•"/>
              <a:defRPr/>
            </a:pPr>
            <a:r>
              <a:rPr lang="es-ES_tradnl" sz="2000" kern="0" dirty="0" err="1">
                <a:solidFill>
                  <a:srgbClr val="000000"/>
                </a:solidFill>
                <a:ea typeface="+mn-lt"/>
                <a:cs typeface="+mn-lt"/>
              </a:rPr>
              <a:t>Verwendet</a:t>
            </a:r>
            <a:r>
              <a:rPr lang="es-ES_tradnl" sz="2000" kern="0" dirty="0">
                <a:solidFill>
                  <a:srgbClr val="000000"/>
                </a:solidFill>
                <a:ea typeface="+mn-lt"/>
                <a:cs typeface="+mn-lt"/>
              </a:rPr>
              <a:t> </a:t>
            </a:r>
            <a:r>
              <a:rPr lang="es-ES_tradnl" sz="2000" kern="0" dirty="0" err="1">
                <a:solidFill>
                  <a:srgbClr val="000000"/>
                </a:solidFill>
                <a:ea typeface="+mn-lt"/>
                <a:cs typeface="+mn-lt"/>
              </a:rPr>
              <a:t>vorwiegend</a:t>
            </a:r>
            <a:r>
              <a:rPr lang="es-ES_tradnl" sz="2000" kern="0" dirty="0">
                <a:solidFill>
                  <a:srgbClr val="000000"/>
                </a:solidFill>
                <a:ea typeface="+mn-lt"/>
                <a:cs typeface="+mn-lt"/>
              </a:rPr>
              <a:t> </a:t>
            </a:r>
            <a:r>
              <a:rPr kumimoji="0" lang="es-ES_tradnl" sz="2000" b="0" i="0" u="none" strike="noStrike" kern="0" cap="none" spc="0" normalizeH="0" baseline="0" noProof="0" dirty="0" err="1">
                <a:ln>
                  <a:noFill/>
                </a:ln>
                <a:solidFill>
                  <a:srgbClr val="000000"/>
                </a:solidFill>
                <a:effectLst/>
                <a:uLnTx/>
                <a:uFillTx/>
                <a:ea typeface="+mn-lt"/>
                <a:cs typeface="+mn-lt"/>
              </a:rPr>
              <a:t>quantitative</a:t>
            </a:r>
            <a:r>
              <a:rPr kumimoji="0" lang="es-ES_tradnl" sz="2000" b="0" i="0" u="none" strike="noStrike" kern="0" cap="none" spc="0" normalizeH="0" baseline="0" noProof="0" dirty="0">
                <a:ln>
                  <a:noFill/>
                </a:ln>
                <a:solidFill>
                  <a:srgbClr val="000000"/>
                </a:solidFill>
                <a:effectLst/>
                <a:uLnTx/>
                <a:uFillTx/>
                <a:ea typeface="+mn-lt"/>
                <a:cs typeface="+mn-lt"/>
              </a:rPr>
              <a:t> </a:t>
            </a:r>
            <a:r>
              <a:rPr lang="es-ES_tradnl" sz="2000" kern="0" dirty="0">
                <a:solidFill>
                  <a:srgbClr val="000000"/>
                </a:solidFill>
                <a:ea typeface="+mn-lt"/>
                <a:cs typeface="+mn-lt"/>
              </a:rPr>
              <a:t>Output-Daten</a:t>
            </a:r>
            <a:endParaRPr lang="es-ES_tradnl">
              <a:solidFill>
                <a:srgbClr val="000000"/>
              </a:solidFill>
              <a:cs typeface="Calibri" panose="020F0502020204030204"/>
            </a:endParaRPr>
          </a:p>
          <a:p>
            <a:pPr marL="342900" indent="-342900" defTabSz="457200">
              <a:buFont typeface="Arial"/>
              <a:buChar char="•"/>
              <a:defRPr/>
            </a:pPr>
            <a:r>
              <a:rPr lang="es-ES_tradnl" sz="2000" kern="0" dirty="0" err="1">
                <a:solidFill>
                  <a:srgbClr val="000000"/>
                </a:solidFill>
                <a:ea typeface="+mn-lt"/>
                <a:cs typeface="+mn-lt"/>
              </a:rPr>
              <a:t>Hat</a:t>
            </a:r>
            <a:r>
              <a:rPr lang="es-ES_tradnl" sz="2000" kern="0" dirty="0">
                <a:solidFill>
                  <a:srgbClr val="000000"/>
                </a:solidFill>
                <a:ea typeface="+mn-lt"/>
                <a:cs typeface="+mn-lt"/>
              </a:rPr>
              <a:t> </a:t>
            </a:r>
            <a:r>
              <a:rPr lang="es-ES_tradnl" sz="2000" kern="0" dirty="0" err="1">
                <a:solidFill>
                  <a:srgbClr val="000000"/>
                </a:solidFill>
                <a:ea typeface="+mn-lt"/>
                <a:cs typeface="+mn-lt"/>
              </a:rPr>
              <a:t>eine</a:t>
            </a:r>
            <a:r>
              <a:rPr lang="es-ES_tradnl" sz="2000" kern="0" dirty="0">
                <a:solidFill>
                  <a:srgbClr val="000000"/>
                </a:solidFill>
                <a:ea typeface="+mn-lt"/>
                <a:cs typeface="+mn-lt"/>
              </a:rPr>
              <a:t> MONITORING-</a:t>
            </a:r>
            <a:r>
              <a:rPr lang="es-ES_tradnl" sz="2000" kern="0" dirty="0" err="1">
                <a:solidFill>
                  <a:srgbClr val="000000"/>
                </a:solidFill>
                <a:ea typeface="+mn-lt"/>
                <a:cs typeface="+mn-lt"/>
              </a:rPr>
              <a:t>Funktion</a:t>
            </a:r>
            <a:endParaRPr lang="es-ES_tradnl">
              <a:solidFill>
                <a:srgbClr val="000000"/>
              </a:solidFill>
              <a:cs typeface="Calibri" panose="020F0502020204030204"/>
            </a:endParaRPr>
          </a:p>
          <a:p>
            <a:pPr marL="342900" indent="-342900" defTabSz="457200">
              <a:buFont typeface="Arial"/>
              <a:buChar char="•"/>
              <a:defRPr/>
            </a:pPr>
            <a:r>
              <a:rPr lang="es-ES_tradnl" sz="2000" kern="0" dirty="0" err="1">
                <a:solidFill>
                  <a:srgbClr val="000000"/>
                </a:solidFill>
                <a:ea typeface="+mn-lt"/>
                <a:cs typeface="+mn-lt"/>
              </a:rPr>
              <a:t>Beantwortet</a:t>
            </a:r>
            <a:r>
              <a:rPr lang="es-ES_tradnl" sz="2000" kern="0" dirty="0">
                <a:solidFill>
                  <a:srgbClr val="000000"/>
                </a:solidFill>
                <a:ea typeface="+mn-lt"/>
                <a:cs typeface="+mn-lt"/>
              </a:rPr>
              <a:t> die </a:t>
            </a:r>
            <a:r>
              <a:rPr lang="es-ES_tradnl" sz="2000" kern="0" dirty="0" err="1">
                <a:solidFill>
                  <a:srgbClr val="000000"/>
                </a:solidFill>
                <a:ea typeface="+mn-lt"/>
                <a:cs typeface="+mn-lt"/>
              </a:rPr>
              <a:t>Frage</a:t>
            </a:r>
            <a:r>
              <a:rPr lang="es-ES_tradnl" sz="2000" kern="0" dirty="0">
                <a:solidFill>
                  <a:srgbClr val="000000"/>
                </a:solidFill>
                <a:ea typeface="+mn-lt"/>
                <a:cs typeface="+mn-lt"/>
              </a:rPr>
              <a:t> "Tun </a:t>
            </a:r>
            <a:r>
              <a:rPr lang="es-ES_tradnl" sz="2000" kern="0" dirty="0" err="1">
                <a:solidFill>
                  <a:srgbClr val="000000"/>
                </a:solidFill>
                <a:ea typeface="+mn-lt"/>
                <a:cs typeface="+mn-lt"/>
              </a:rPr>
              <a:t>wir</a:t>
            </a:r>
            <a:r>
              <a:rPr lang="es-ES_tradnl" sz="2000" kern="0" dirty="0">
                <a:solidFill>
                  <a:srgbClr val="000000"/>
                </a:solidFill>
                <a:ea typeface="+mn-lt"/>
                <a:cs typeface="+mn-lt"/>
              </a:rPr>
              <a:t> die </a:t>
            </a:r>
            <a:r>
              <a:rPr lang="es-ES_tradnl" sz="2000" kern="0" dirty="0" err="1">
                <a:solidFill>
                  <a:srgbClr val="000000"/>
                </a:solidFill>
                <a:ea typeface="+mn-lt"/>
                <a:cs typeface="+mn-lt"/>
              </a:rPr>
              <a:t>Dinge</a:t>
            </a:r>
            <a:r>
              <a:rPr lang="es-ES_tradnl" sz="2000" kern="0" dirty="0">
                <a:solidFill>
                  <a:srgbClr val="000000"/>
                </a:solidFill>
                <a:ea typeface="+mn-lt"/>
                <a:cs typeface="+mn-lt"/>
              </a:rPr>
              <a:t> </a:t>
            </a:r>
            <a:r>
              <a:rPr lang="es-ES_tradnl" sz="2000" kern="0" dirty="0" err="1">
                <a:solidFill>
                  <a:srgbClr val="000000"/>
                </a:solidFill>
                <a:ea typeface="+mn-lt"/>
                <a:cs typeface="+mn-lt"/>
              </a:rPr>
              <a:t>nach</a:t>
            </a:r>
            <a:r>
              <a:rPr lang="es-ES_tradnl" sz="2000" kern="0" dirty="0">
                <a:solidFill>
                  <a:srgbClr val="000000"/>
                </a:solidFill>
                <a:ea typeface="+mn-lt"/>
                <a:cs typeface="+mn-lt"/>
              </a:rPr>
              <a:t> </a:t>
            </a:r>
            <a:r>
              <a:rPr lang="es-ES_tradnl" sz="2000" kern="0" dirty="0" err="1">
                <a:solidFill>
                  <a:srgbClr val="000000"/>
                </a:solidFill>
                <a:ea typeface="+mn-lt"/>
                <a:cs typeface="+mn-lt"/>
              </a:rPr>
              <a:t>bestem</a:t>
            </a:r>
            <a:r>
              <a:rPr lang="es-ES_tradnl" sz="2000" kern="0" dirty="0">
                <a:solidFill>
                  <a:srgbClr val="000000"/>
                </a:solidFill>
                <a:ea typeface="+mn-lt"/>
                <a:cs typeface="+mn-lt"/>
              </a:rPr>
              <a:t> </a:t>
            </a:r>
            <a:r>
              <a:rPr lang="es-ES_tradnl" sz="2000" kern="0" dirty="0" err="1">
                <a:solidFill>
                  <a:srgbClr val="000000"/>
                </a:solidFill>
                <a:ea typeface="+mn-lt"/>
                <a:cs typeface="+mn-lt"/>
              </a:rPr>
              <a:t>Wissen</a:t>
            </a:r>
            <a:r>
              <a:rPr lang="es-ES_tradnl" sz="2000" kern="0" dirty="0">
                <a:solidFill>
                  <a:srgbClr val="000000"/>
                </a:solidFill>
                <a:ea typeface="+mn-lt"/>
                <a:cs typeface="+mn-lt"/>
              </a:rPr>
              <a:t> </a:t>
            </a:r>
            <a:r>
              <a:rPr lang="es-ES_tradnl" sz="2000" kern="0" dirty="0" err="1">
                <a:solidFill>
                  <a:srgbClr val="000000"/>
                </a:solidFill>
                <a:ea typeface="+mn-lt"/>
                <a:cs typeface="+mn-lt"/>
              </a:rPr>
              <a:t>und</a:t>
            </a:r>
            <a:r>
              <a:rPr lang="es-ES_tradnl" sz="2000" kern="0" dirty="0">
                <a:solidFill>
                  <a:srgbClr val="000000"/>
                </a:solidFill>
                <a:ea typeface="+mn-lt"/>
                <a:cs typeface="+mn-lt"/>
              </a:rPr>
              <a:t> </a:t>
            </a:r>
            <a:r>
              <a:rPr lang="es-ES_tradnl" sz="2000" kern="0" dirty="0" err="1">
                <a:solidFill>
                  <a:srgbClr val="000000"/>
                </a:solidFill>
                <a:ea typeface="+mn-lt"/>
                <a:cs typeface="+mn-lt"/>
              </a:rPr>
              <a:t>Gewissen</a:t>
            </a:r>
            <a:r>
              <a:rPr kumimoji="0" lang="es-ES_tradnl" sz="2000" b="0" i="0" u="none" strike="noStrike" kern="0" cap="none" spc="0" normalizeH="0" baseline="0" noProof="0" dirty="0">
                <a:ln>
                  <a:noFill/>
                </a:ln>
                <a:solidFill>
                  <a:srgbClr val="000000"/>
                </a:solidFill>
                <a:effectLst/>
                <a:uLnTx/>
                <a:uFillTx/>
                <a:ea typeface="+mn-lt"/>
                <a:cs typeface="+mn-lt"/>
              </a:rPr>
              <a:t>?</a:t>
            </a:r>
            <a:endParaRPr lang="es-ES_tradnl" dirty="0">
              <a:solidFill>
                <a:srgbClr val="000000"/>
              </a:solidFill>
              <a:ea typeface="+mn-lt"/>
              <a:cs typeface="+mn-lt"/>
            </a:endParaRPr>
          </a:p>
        </p:txBody>
      </p:sp>
      <p:sp>
        <p:nvSpPr>
          <p:cNvPr id="11" name="TextBox 10">
            <a:extLst>
              <a:ext uri="{FF2B5EF4-FFF2-40B4-BE49-F238E27FC236}">
                <a16:creationId xmlns:a16="http://schemas.microsoft.com/office/drawing/2014/main" id="{3177CFE2-E2BD-722C-9FA5-AF4824DEF244}"/>
              </a:ext>
            </a:extLst>
          </p:cNvPr>
          <p:cNvSpPr txBox="1"/>
          <p:nvPr/>
        </p:nvSpPr>
        <p:spPr>
          <a:xfrm>
            <a:off x="6667559" y="3101417"/>
            <a:ext cx="4420056" cy="3170099"/>
          </a:xfrm>
          <a:prstGeom prst="rect">
            <a:avLst/>
          </a:prstGeom>
          <a:noFill/>
        </p:spPr>
        <p:txBody>
          <a:bodyPr wrap="square" lIns="91440" tIns="45720" rIns="91440" bIns="45720" rtlCol="0" anchor="t">
            <a:spAutoFit/>
          </a:bodyPr>
          <a:lstStyle/>
          <a:p>
            <a:pPr marL="342900" indent="-342900" defTabSz="457200">
              <a:buFont typeface="Arial"/>
              <a:buChar char="•"/>
              <a:defRPr/>
            </a:pPr>
            <a:r>
              <a:rPr lang="es-ES_tradnl" sz="2000" kern="0" dirty="0" err="1">
                <a:solidFill>
                  <a:srgbClr val="000000"/>
                </a:solidFill>
                <a:ea typeface="+mn-lt"/>
                <a:cs typeface="+mn-lt"/>
              </a:rPr>
              <a:t>Konzentriert</a:t>
            </a:r>
            <a:r>
              <a:rPr lang="es-ES_tradnl" sz="2000" kern="0" dirty="0">
                <a:solidFill>
                  <a:srgbClr val="000000"/>
                </a:solidFill>
                <a:ea typeface="+mn-lt"/>
                <a:cs typeface="+mn-lt"/>
              </a:rPr>
              <a:t> </a:t>
            </a:r>
            <a:r>
              <a:rPr lang="es-ES_tradnl" sz="2000" kern="0" dirty="0" err="1">
                <a:solidFill>
                  <a:srgbClr val="000000"/>
                </a:solidFill>
                <a:ea typeface="+mn-lt"/>
                <a:cs typeface="+mn-lt"/>
              </a:rPr>
              <a:t>sich</a:t>
            </a:r>
            <a:r>
              <a:rPr lang="es-ES_tradnl" sz="2000" kern="0" dirty="0">
                <a:solidFill>
                  <a:srgbClr val="000000"/>
                </a:solidFill>
                <a:ea typeface="+mn-lt"/>
                <a:cs typeface="+mn-lt"/>
              </a:rPr>
              <a:t> </a:t>
            </a:r>
            <a:r>
              <a:rPr lang="es-ES_tradnl" sz="2000" kern="0" dirty="0" err="1">
                <a:solidFill>
                  <a:srgbClr val="000000"/>
                </a:solidFill>
                <a:ea typeface="+mn-lt"/>
                <a:cs typeface="+mn-lt"/>
              </a:rPr>
              <a:t>auf</a:t>
            </a:r>
            <a:r>
              <a:rPr lang="es-ES_tradnl" sz="2000" kern="0" dirty="0">
                <a:solidFill>
                  <a:srgbClr val="000000"/>
                </a:solidFill>
                <a:ea typeface="+mn-lt"/>
                <a:cs typeface="+mn-lt"/>
              </a:rPr>
              <a:t> die </a:t>
            </a:r>
            <a:r>
              <a:rPr lang="es-ES_tradnl" sz="2000" kern="0" dirty="0" err="1">
                <a:solidFill>
                  <a:srgbClr val="000000"/>
                </a:solidFill>
                <a:ea typeface="+mn-lt"/>
                <a:cs typeface="+mn-lt"/>
              </a:rPr>
              <a:t>Gestaltung</a:t>
            </a:r>
            <a:r>
              <a:rPr lang="es-ES_tradnl" sz="2000" kern="0" dirty="0">
                <a:solidFill>
                  <a:srgbClr val="000000"/>
                </a:solidFill>
                <a:ea typeface="+mn-lt"/>
                <a:cs typeface="+mn-lt"/>
              </a:rPr>
              <a:t> </a:t>
            </a:r>
            <a:r>
              <a:rPr lang="es-ES_tradnl" sz="2000" kern="0" dirty="0" err="1">
                <a:solidFill>
                  <a:srgbClr val="000000"/>
                </a:solidFill>
                <a:ea typeface="+mn-lt"/>
                <a:cs typeface="+mn-lt"/>
              </a:rPr>
              <a:t>von</a:t>
            </a:r>
            <a:r>
              <a:rPr lang="es-ES_tradnl" sz="2000" kern="0" dirty="0">
                <a:solidFill>
                  <a:srgbClr val="000000"/>
                </a:solidFill>
                <a:ea typeface="+mn-lt"/>
                <a:cs typeface="+mn-lt"/>
              </a:rPr>
              <a:t> </a:t>
            </a:r>
            <a:r>
              <a:rPr lang="es-ES_tradnl" sz="2000" kern="0" dirty="0" err="1">
                <a:solidFill>
                  <a:srgbClr val="000000"/>
                </a:solidFill>
                <a:ea typeface="+mn-lt"/>
                <a:cs typeface="+mn-lt"/>
              </a:rPr>
              <a:t>Produkten</a:t>
            </a:r>
            <a:r>
              <a:rPr lang="es-ES_tradnl" sz="2000" kern="0" dirty="0">
                <a:solidFill>
                  <a:srgbClr val="000000"/>
                </a:solidFill>
                <a:ea typeface="+mn-lt"/>
                <a:cs typeface="+mn-lt"/>
              </a:rPr>
              <a:t> </a:t>
            </a:r>
            <a:r>
              <a:rPr lang="es-ES_tradnl" sz="2000" kern="0" dirty="0" err="1">
                <a:solidFill>
                  <a:srgbClr val="000000"/>
                </a:solidFill>
                <a:ea typeface="+mn-lt"/>
                <a:cs typeface="+mn-lt"/>
              </a:rPr>
              <a:t>und</a:t>
            </a:r>
            <a:r>
              <a:rPr lang="es-ES_tradnl" sz="2000" kern="0" dirty="0">
                <a:solidFill>
                  <a:srgbClr val="000000"/>
                </a:solidFill>
                <a:ea typeface="+mn-lt"/>
                <a:cs typeface="+mn-lt"/>
              </a:rPr>
              <a:t> </a:t>
            </a:r>
            <a:r>
              <a:rPr lang="es-ES_tradnl" sz="2000" kern="0" dirty="0" err="1">
                <a:solidFill>
                  <a:srgbClr val="000000"/>
                </a:solidFill>
                <a:ea typeface="+mn-lt"/>
                <a:cs typeface="+mn-lt"/>
              </a:rPr>
              <a:t>Dienstleistungen</a:t>
            </a:r>
            <a:r>
              <a:rPr lang="es-ES_tradnl" sz="2000" kern="0" dirty="0">
                <a:solidFill>
                  <a:srgbClr val="000000"/>
                </a:solidFill>
                <a:ea typeface="+mn-lt"/>
                <a:cs typeface="+mn-lt"/>
              </a:rPr>
              <a:t> </a:t>
            </a:r>
            <a:r>
              <a:rPr lang="es-ES_tradnl" sz="2000" kern="0" dirty="0" err="1">
                <a:solidFill>
                  <a:srgbClr val="000000"/>
                </a:solidFill>
                <a:ea typeface="+mn-lt"/>
                <a:cs typeface="+mn-lt"/>
              </a:rPr>
              <a:t>und</a:t>
            </a:r>
            <a:r>
              <a:rPr lang="es-ES_tradnl" sz="2000" kern="0" dirty="0">
                <a:solidFill>
                  <a:srgbClr val="000000"/>
                </a:solidFill>
                <a:ea typeface="+mn-lt"/>
                <a:cs typeface="+mn-lt"/>
              </a:rPr>
              <a:t> </a:t>
            </a:r>
            <a:r>
              <a:rPr lang="es-ES_tradnl" sz="2000" kern="0" dirty="0" err="1">
                <a:solidFill>
                  <a:srgbClr val="000000"/>
                </a:solidFill>
                <a:ea typeface="+mn-lt"/>
                <a:cs typeface="+mn-lt"/>
              </a:rPr>
              <a:t>langfristige</a:t>
            </a:r>
            <a:r>
              <a:rPr lang="es-ES_tradnl" sz="2000" kern="0" dirty="0">
                <a:solidFill>
                  <a:srgbClr val="000000"/>
                </a:solidFill>
                <a:ea typeface="+mn-lt"/>
                <a:cs typeface="+mn-lt"/>
              </a:rPr>
              <a:t> </a:t>
            </a:r>
            <a:r>
              <a:rPr lang="es-ES_tradnl" sz="2000" kern="0" dirty="0" err="1">
                <a:solidFill>
                  <a:srgbClr val="000000"/>
                </a:solidFill>
                <a:ea typeface="+mn-lt"/>
                <a:cs typeface="+mn-lt"/>
              </a:rPr>
              <a:t>Auswirkungen</a:t>
            </a:r>
            <a:endParaRPr lang="en-US" dirty="0" err="1">
              <a:solidFill>
                <a:srgbClr val="000000"/>
              </a:solidFill>
              <a:cs typeface="Calibri" panose="020F0502020204030204"/>
            </a:endParaRPr>
          </a:p>
          <a:p>
            <a:pPr marL="342900" indent="-342900" defTabSz="457200">
              <a:buFont typeface="Arial"/>
              <a:buChar char="•"/>
              <a:defRPr/>
            </a:pPr>
            <a:r>
              <a:rPr lang="es-ES_tradnl" sz="2000" kern="0" dirty="0" err="1">
                <a:solidFill>
                  <a:srgbClr val="000000"/>
                </a:solidFill>
                <a:ea typeface="+mn-lt"/>
                <a:cs typeface="+mn-lt"/>
              </a:rPr>
              <a:t>Verwendet</a:t>
            </a:r>
            <a:r>
              <a:rPr lang="es-ES_tradnl" sz="2000" kern="0" dirty="0">
                <a:solidFill>
                  <a:srgbClr val="000000"/>
                </a:solidFill>
                <a:ea typeface="+mn-lt"/>
                <a:cs typeface="+mn-lt"/>
              </a:rPr>
              <a:t> </a:t>
            </a:r>
            <a:r>
              <a:rPr lang="es-ES_tradnl" sz="2000" kern="0" dirty="0" err="1">
                <a:solidFill>
                  <a:srgbClr val="000000"/>
                </a:solidFill>
                <a:ea typeface="+mn-lt"/>
                <a:cs typeface="+mn-lt"/>
              </a:rPr>
              <a:t>sowohl</a:t>
            </a:r>
            <a:r>
              <a:rPr lang="es-ES_tradnl" sz="2000" kern="0" dirty="0">
                <a:solidFill>
                  <a:srgbClr val="000000"/>
                </a:solidFill>
                <a:ea typeface="+mn-lt"/>
                <a:cs typeface="+mn-lt"/>
              </a:rPr>
              <a:t> </a:t>
            </a:r>
            <a:r>
              <a:rPr lang="es-ES_tradnl" sz="2000" kern="0" dirty="0" err="1">
                <a:solidFill>
                  <a:srgbClr val="000000"/>
                </a:solidFill>
                <a:ea typeface="+mn-lt"/>
                <a:cs typeface="+mn-lt"/>
              </a:rPr>
              <a:t>quantitative</a:t>
            </a:r>
            <a:r>
              <a:rPr lang="es-ES_tradnl" sz="2000" kern="0" dirty="0">
                <a:solidFill>
                  <a:srgbClr val="000000"/>
                </a:solidFill>
                <a:ea typeface="+mn-lt"/>
                <a:cs typeface="+mn-lt"/>
              </a:rPr>
              <a:t> </a:t>
            </a:r>
            <a:r>
              <a:rPr lang="es-ES_tradnl" sz="2000" kern="0" dirty="0" err="1">
                <a:solidFill>
                  <a:srgbClr val="000000"/>
                </a:solidFill>
                <a:ea typeface="+mn-lt"/>
                <a:cs typeface="+mn-lt"/>
              </a:rPr>
              <a:t>als</a:t>
            </a:r>
            <a:r>
              <a:rPr lang="es-ES_tradnl" sz="2000" kern="0" dirty="0">
                <a:solidFill>
                  <a:srgbClr val="000000"/>
                </a:solidFill>
                <a:ea typeface="+mn-lt"/>
                <a:cs typeface="+mn-lt"/>
              </a:rPr>
              <a:t> </a:t>
            </a:r>
            <a:r>
              <a:rPr lang="es-ES_tradnl" sz="2000" kern="0" dirty="0" err="1">
                <a:solidFill>
                  <a:srgbClr val="000000"/>
                </a:solidFill>
                <a:ea typeface="+mn-lt"/>
                <a:cs typeface="+mn-lt"/>
              </a:rPr>
              <a:t>auch</a:t>
            </a:r>
            <a:r>
              <a:rPr lang="es-ES_tradnl" sz="2000" kern="0" dirty="0">
                <a:solidFill>
                  <a:srgbClr val="000000"/>
                </a:solidFill>
                <a:ea typeface="+mn-lt"/>
                <a:cs typeface="+mn-lt"/>
              </a:rPr>
              <a:t> </a:t>
            </a:r>
            <a:r>
              <a:rPr kumimoji="0" lang="es-ES_tradnl" sz="2000" b="0" i="0" u="none" strike="noStrike" kern="0" cap="none" spc="0" normalizeH="0" baseline="0" noProof="0" dirty="0" err="1">
                <a:ln>
                  <a:noFill/>
                </a:ln>
                <a:solidFill>
                  <a:srgbClr val="000000"/>
                </a:solidFill>
                <a:effectLst/>
                <a:uLnTx/>
                <a:uFillTx/>
                <a:ea typeface="+mn-lt"/>
                <a:cs typeface="+mn-lt"/>
              </a:rPr>
              <a:t>qualitative</a:t>
            </a:r>
            <a:r>
              <a:rPr kumimoji="0" lang="es-ES_tradnl" sz="2000" b="0" i="0" u="none" strike="noStrike" kern="0" cap="none" spc="0" normalizeH="0" baseline="0" noProof="0" dirty="0">
                <a:ln>
                  <a:noFill/>
                </a:ln>
                <a:solidFill>
                  <a:srgbClr val="000000"/>
                </a:solidFill>
                <a:effectLst/>
                <a:uLnTx/>
                <a:uFillTx/>
                <a:ea typeface="+mn-lt"/>
                <a:cs typeface="+mn-lt"/>
              </a:rPr>
              <a:t> </a:t>
            </a:r>
            <a:r>
              <a:rPr lang="es-ES_tradnl" sz="2000" kern="0" dirty="0">
                <a:solidFill>
                  <a:srgbClr val="000000"/>
                </a:solidFill>
                <a:ea typeface="+mn-lt"/>
                <a:cs typeface="+mn-lt"/>
              </a:rPr>
              <a:t>Daten</a:t>
            </a:r>
            <a:r>
              <a:rPr kumimoji="0" lang="es-ES_tradnl" sz="2000" b="0" i="0" u="none" strike="noStrike" kern="0" cap="none" spc="0" normalizeH="0" baseline="0" noProof="0" dirty="0">
                <a:ln>
                  <a:noFill/>
                </a:ln>
                <a:solidFill>
                  <a:srgbClr val="000000"/>
                </a:solidFill>
                <a:effectLst/>
                <a:uLnTx/>
                <a:uFillTx/>
                <a:ea typeface="+mn-lt"/>
                <a:cs typeface="+mn-lt"/>
              </a:rPr>
              <a:t>, </a:t>
            </a:r>
            <a:r>
              <a:rPr lang="es-ES_tradnl" sz="2000" kern="0" dirty="0" err="1">
                <a:solidFill>
                  <a:srgbClr val="000000"/>
                </a:solidFill>
                <a:ea typeface="+mn-lt"/>
                <a:cs typeface="+mn-lt"/>
              </a:rPr>
              <a:t>sowohl</a:t>
            </a:r>
            <a:r>
              <a:rPr lang="es-ES_tradnl" sz="2000" kern="0" dirty="0">
                <a:solidFill>
                  <a:srgbClr val="000000"/>
                </a:solidFill>
                <a:ea typeface="+mn-lt"/>
                <a:cs typeface="+mn-lt"/>
              </a:rPr>
              <a:t> </a:t>
            </a:r>
            <a:r>
              <a:rPr lang="es-ES_tradnl" sz="2000" kern="0" dirty="0" err="1">
                <a:solidFill>
                  <a:srgbClr val="000000"/>
                </a:solidFill>
                <a:ea typeface="+mn-lt"/>
                <a:cs typeface="+mn-lt"/>
              </a:rPr>
              <a:t>zu</a:t>
            </a:r>
            <a:r>
              <a:rPr lang="es-ES_tradnl" sz="2000" kern="0" dirty="0">
                <a:solidFill>
                  <a:srgbClr val="000000"/>
                </a:solidFill>
                <a:ea typeface="+mn-lt"/>
                <a:cs typeface="+mn-lt"/>
              </a:rPr>
              <a:t> den </a:t>
            </a:r>
            <a:r>
              <a:rPr lang="es-ES_tradnl" sz="2000" kern="0" dirty="0" err="1">
                <a:solidFill>
                  <a:srgbClr val="000000"/>
                </a:solidFill>
                <a:ea typeface="+mn-lt"/>
                <a:cs typeface="+mn-lt"/>
              </a:rPr>
              <a:t>Ergebnissen</a:t>
            </a:r>
            <a:r>
              <a:rPr lang="es-ES_tradnl" sz="2000" kern="0" dirty="0">
                <a:solidFill>
                  <a:srgbClr val="000000"/>
                </a:solidFill>
                <a:ea typeface="+mn-lt"/>
                <a:cs typeface="+mn-lt"/>
              </a:rPr>
              <a:t> </a:t>
            </a:r>
            <a:r>
              <a:rPr lang="es-ES_tradnl" sz="2000" kern="0" dirty="0" err="1">
                <a:solidFill>
                  <a:srgbClr val="000000"/>
                </a:solidFill>
                <a:ea typeface="+mn-lt"/>
                <a:cs typeface="+mn-lt"/>
              </a:rPr>
              <a:t>als</a:t>
            </a:r>
            <a:r>
              <a:rPr lang="es-ES_tradnl" sz="2000" kern="0" dirty="0">
                <a:solidFill>
                  <a:srgbClr val="000000"/>
                </a:solidFill>
                <a:ea typeface="+mn-lt"/>
                <a:cs typeface="+mn-lt"/>
              </a:rPr>
              <a:t> </a:t>
            </a:r>
            <a:r>
              <a:rPr lang="es-ES_tradnl" sz="2000" kern="0" dirty="0" err="1">
                <a:solidFill>
                  <a:srgbClr val="000000"/>
                </a:solidFill>
                <a:ea typeface="+mn-lt"/>
                <a:cs typeface="+mn-lt"/>
              </a:rPr>
              <a:t>auch</a:t>
            </a:r>
            <a:r>
              <a:rPr lang="es-ES_tradnl" sz="2000" kern="0" dirty="0">
                <a:solidFill>
                  <a:srgbClr val="000000"/>
                </a:solidFill>
                <a:ea typeface="+mn-lt"/>
                <a:cs typeface="+mn-lt"/>
              </a:rPr>
              <a:t> </a:t>
            </a:r>
            <a:r>
              <a:rPr lang="es-ES_tradnl" sz="2000" kern="0" dirty="0" err="1">
                <a:solidFill>
                  <a:srgbClr val="000000"/>
                </a:solidFill>
                <a:ea typeface="+mn-lt"/>
                <a:cs typeface="+mn-lt"/>
              </a:rPr>
              <a:t>zu</a:t>
            </a:r>
            <a:r>
              <a:rPr lang="es-ES_tradnl" sz="2000" kern="0" dirty="0">
                <a:solidFill>
                  <a:srgbClr val="000000"/>
                </a:solidFill>
                <a:ea typeface="+mn-lt"/>
                <a:cs typeface="+mn-lt"/>
              </a:rPr>
              <a:t> den </a:t>
            </a:r>
            <a:r>
              <a:rPr lang="es-ES_tradnl" sz="2000" kern="0" dirty="0" err="1">
                <a:solidFill>
                  <a:srgbClr val="000000"/>
                </a:solidFill>
                <a:ea typeface="+mn-lt"/>
                <a:cs typeface="+mn-lt"/>
              </a:rPr>
              <a:t>Auswirkungen</a:t>
            </a:r>
            <a:endParaRPr lang="es-ES_tradnl" dirty="0" err="1">
              <a:solidFill>
                <a:srgbClr val="000000"/>
              </a:solidFill>
              <a:cs typeface="Calibri" panose="020F0502020204030204"/>
            </a:endParaRPr>
          </a:p>
          <a:p>
            <a:pPr marL="342900" indent="-342900" defTabSz="457200">
              <a:buFont typeface="Arial"/>
              <a:buChar char="•"/>
              <a:defRPr/>
            </a:pPr>
            <a:r>
              <a:rPr lang="es-ES_tradnl" sz="2000" kern="0" dirty="0" err="1">
                <a:solidFill>
                  <a:srgbClr val="000000"/>
                </a:solidFill>
                <a:ea typeface="+mn-lt"/>
                <a:cs typeface="+mn-lt"/>
              </a:rPr>
              <a:t>Hat</a:t>
            </a:r>
            <a:r>
              <a:rPr lang="es-ES_tradnl" sz="2000" kern="0" dirty="0">
                <a:solidFill>
                  <a:srgbClr val="000000"/>
                </a:solidFill>
                <a:ea typeface="+mn-lt"/>
                <a:cs typeface="+mn-lt"/>
              </a:rPr>
              <a:t> </a:t>
            </a:r>
            <a:r>
              <a:rPr lang="es-ES_tradnl" sz="2000" kern="0" dirty="0" err="1">
                <a:solidFill>
                  <a:srgbClr val="000000"/>
                </a:solidFill>
                <a:ea typeface="+mn-lt"/>
                <a:cs typeface="+mn-lt"/>
              </a:rPr>
              <a:t>eine</a:t>
            </a:r>
            <a:r>
              <a:rPr lang="es-ES_tradnl" sz="2000" kern="0" dirty="0">
                <a:solidFill>
                  <a:srgbClr val="000000"/>
                </a:solidFill>
                <a:ea typeface="+mn-lt"/>
                <a:cs typeface="+mn-lt"/>
              </a:rPr>
              <a:t> </a:t>
            </a:r>
            <a:r>
              <a:rPr lang="es-ES_tradnl" sz="2000" kern="0" dirty="0" err="1">
                <a:solidFill>
                  <a:srgbClr val="000000"/>
                </a:solidFill>
                <a:ea typeface="+mn-lt"/>
                <a:cs typeface="+mn-lt"/>
              </a:rPr>
              <a:t>EVALUIERENde</a:t>
            </a:r>
            <a:r>
              <a:rPr lang="es-ES_tradnl" sz="2000" kern="0" dirty="0">
                <a:solidFill>
                  <a:srgbClr val="000000"/>
                </a:solidFill>
                <a:ea typeface="+mn-lt"/>
                <a:cs typeface="+mn-lt"/>
              </a:rPr>
              <a:t> </a:t>
            </a:r>
            <a:r>
              <a:rPr lang="es-ES_tradnl" sz="2000" kern="0" dirty="0" err="1">
                <a:solidFill>
                  <a:srgbClr val="000000"/>
                </a:solidFill>
                <a:ea typeface="+mn-lt"/>
                <a:cs typeface="+mn-lt"/>
              </a:rPr>
              <a:t>Funktion</a:t>
            </a:r>
            <a:endParaRPr lang="es-ES_tradnl" dirty="0" err="1">
              <a:solidFill>
                <a:srgbClr val="000000"/>
              </a:solidFill>
              <a:cs typeface="Calibri" panose="020F0502020204030204"/>
            </a:endParaRPr>
          </a:p>
          <a:p>
            <a:pPr marL="342900" indent="-342900" defTabSz="457200">
              <a:buFont typeface="Arial"/>
              <a:buChar char="•"/>
              <a:defRPr/>
            </a:pPr>
            <a:r>
              <a:rPr lang="es-ES_tradnl" sz="2000" kern="0" err="1">
                <a:solidFill>
                  <a:srgbClr val="000000"/>
                </a:solidFill>
                <a:ea typeface="+mn-lt"/>
                <a:cs typeface="+mn-lt"/>
              </a:rPr>
              <a:t>Beantwortet</a:t>
            </a:r>
            <a:r>
              <a:rPr lang="es-ES_tradnl" sz="2000" kern="0" dirty="0">
                <a:solidFill>
                  <a:srgbClr val="000000"/>
                </a:solidFill>
                <a:ea typeface="+mn-lt"/>
                <a:cs typeface="+mn-lt"/>
              </a:rPr>
              <a:t> die </a:t>
            </a:r>
            <a:r>
              <a:rPr lang="es-ES_tradnl" sz="2000" kern="0" err="1">
                <a:solidFill>
                  <a:srgbClr val="000000"/>
                </a:solidFill>
                <a:ea typeface="+mn-lt"/>
                <a:cs typeface="+mn-lt"/>
              </a:rPr>
              <a:t>Frage</a:t>
            </a:r>
            <a:r>
              <a:rPr lang="es-ES_tradnl" sz="2000" kern="0" dirty="0">
                <a:solidFill>
                  <a:srgbClr val="000000"/>
                </a:solidFill>
                <a:ea typeface="+mn-lt"/>
                <a:cs typeface="+mn-lt"/>
              </a:rPr>
              <a:t>: "Tun </a:t>
            </a:r>
            <a:r>
              <a:rPr lang="es-ES_tradnl" sz="2000" kern="0" err="1">
                <a:solidFill>
                  <a:srgbClr val="000000"/>
                </a:solidFill>
                <a:ea typeface="+mn-lt"/>
                <a:cs typeface="+mn-lt"/>
              </a:rPr>
              <a:t>wir</a:t>
            </a:r>
            <a:r>
              <a:rPr lang="es-ES_tradnl" sz="2000" kern="0" dirty="0">
                <a:solidFill>
                  <a:srgbClr val="000000"/>
                </a:solidFill>
                <a:ea typeface="+mn-lt"/>
                <a:cs typeface="+mn-lt"/>
              </a:rPr>
              <a:t> die </a:t>
            </a:r>
            <a:r>
              <a:rPr lang="es-ES_tradnl" sz="2000" kern="0" err="1">
                <a:solidFill>
                  <a:srgbClr val="000000"/>
                </a:solidFill>
                <a:ea typeface="+mn-lt"/>
                <a:cs typeface="+mn-lt"/>
              </a:rPr>
              <a:t>richtigen</a:t>
            </a:r>
            <a:r>
              <a:rPr lang="es-ES_tradnl" sz="2000" kern="0" dirty="0">
                <a:solidFill>
                  <a:srgbClr val="000000"/>
                </a:solidFill>
                <a:ea typeface="+mn-lt"/>
                <a:cs typeface="+mn-lt"/>
              </a:rPr>
              <a:t> </a:t>
            </a:r>
            <a:r>
              <a:rPr lang="es-ES_tradnl" sz="2000" kern="0" err="1">
                <a:solidFill>
                  <a:srgbClr val="000000"/>
                </a:solidFill>
                <a:ea typeface="+mn-lt"/>
                <a:cs typeface="+mn-lt"/>
              </a:rPr>
              <a:t>Dinge</a:t>
            </a:r>
            <a:r>
              <a:rPr lang="es-ES_tradnl" sz="2000" kern="0" dirty="0">
                <a:solidFill>
                  <a:srgbClr val="000000"/>
                </a:solidFill>
                <a:ea typeface="+mn-lt"/>
                <a:cs typeface="+mn-lt"/>
              </a:rPr>
              <a:t>?"</a:t>
            </a:r>
            <a:endParaRPr lang="es-ES_tradnl" dirty="0">
              <a:solidFill>
                <a:srgbClr val="000000"/>
              </a:solidFill>
              <a:cs typeface="Calibri" panose="020F0502020204030204"/>
            </a:endParaRPr>
          </a:p>
        </p:txBody>
      </p:sp>
    </p:spTree>
    <p:extLst>
      <p:ext uri="{BB962C8B-B14F-4D97-AF65-F5344CB8AC3E}">
        <p14:creationId xmlns:p14="http://schemas.microsoft.com/office/powerpoint/2010/main" val="30071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a:ea typeface="+mn-lt"/>
                <a:cs typeface="+mn-lt"/>
              </a:rPr>
              <a:t>Daten </a:t>
            </a:r>
            <a:r>
              <a:rPr lang="en-GB" b="1" dirty="0" err="1">
                <a:ea typeface="+mn-lt"/>
                <a:cs typeface="+mn-lt"/>
              </a:rPr>
              <a:t>können</a:t>
            </a:r>
            <a:r>
              <a:rPr lang="en-GB" b="1" dirty="0">
                <a:ea typeface="+mn-lt"/>
                <a:cs typeface="+mn-lt"/>
              </a:rPr>
              <a:t> </a:t>
            </a:r>
            <a:r>
              <a:rPr lang="en-GB" b="1" dirty="0" err="1">
                <a:ea typeface="+mn-lt"/>
                <a:cs typeface="+mn-lt"/>
              </a:rPr>
              <a:t>transformativ</a:t>
            </a:r>
            <a:r>
              <a:rPr lang="en-GB" b="1" dirty="0">
                <a:ea typeface="+mn-lt"/>
                <a:cs typeface="+mn-lt"/>
              </a:rPr>
              <a:t> </a:t>
            </a:r>
            <a:r>
              <a:rPr lang="en-GB" b="1" dirty="0" err="1">
                <a:ea typeface="+mn-lt"/>
                <a:cs typeface="+mn-lt"/>
              </a:rPr>
              <a:t>werden</a:t>
            </a:r>
            <a:r>
              <a:rPr lang="en-GB" dirty="0">
                <a:ea typeface="+mn-lt"/>
                <a:cs typeface="+mn-lt"/>
              </a:rPr>
              <a:t>. </a:t>
            </a:r>
            <a:r>
              <a:rPr lang="en-GB" dirty="0" err="1">
                <a:ea typeface="+mn-lt"/>
                <a:cs typeface="+mn-lt"/>
              </a:rPr>
              <a:t>Unternehmen</a:t>
            </a:r>
            <a:r>
              <a:rPr lang="en-GB" dirty="0">
                <a:ea typeface="+mn-lt"/>
                <a:cs typeface="+mn-lt"/>
              </a:rPr>
              <a:t>, die das </a:t>
            </a:r>
            <a:r>
              <a:rPr lang="en-GB" dirty="0" err="1">
                <a:ea typeface="+mn-lt"/>
                <a:cs typeface="+mn-lt"/>
              </a:rPr>
              <a:t>gesamte</a:t>
            </a:r>
            <a:r>
              <a:rPr lang="en-GB" dirty="0">
                <a:ea typeface="+mn-lt"/>
                <a:cs typeface="+mn-lt"/>
              </a:rPr>
              <a:t> Spektrum der </a:t>
            </a:r>
            <a:r>
              <a:rPr lang="en-GB" dirty="0" err="1">
                <a:ea typeface="+mn-lt"/>
                <a:cs typeface="+mn-lt"/>
              </a:rPr>
              <a:t>verfügbaren</a:t>
            </a:r>
            <a:r>
              <a:rPr lang="en-GB" dirty="0">
                <a:ea typeface="+mn-lt"/>
                <a:cs typeface="+mn-lt"/>
              </a:rPr>
              <a:t> </a:t>
            </a:r>
            <a:r>
              <a:rPr lang="en-GB" dirty="0" err="1">
                <a:ea typeface="+mn-lt"/>
                <a:cs typeface="+mn-lt"/>
              </a:rPr>
              <a:t>Möglichkeiten</a:t>
            </a:r>
            <a:r>
              <a:rPr lang="en-GB" dirty="0">
                <a:ea typeface="+mn-lt"/>
                <a:cs typeface="+mn-lt"/>
              </a:rPr>
              <a:t> </a:t>
            </a:r>
            <a:r>
              <a:rPr lang="en-GB" dirty="0" err="1">
                <a:ea typeface="+mn-lt"/>
                <a:cs typeface="+mn-lt"/>
              </a:rPr>
              <a:t>nutzen</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nicht</a:t>
            </a:r>
            <a:r>
              <a:rPr lang="en-GB" dirty="0">
                <a:ea typeface="+mn-lt"/>
                <a:cs typeface="+mn-lt"/>
              </a:rPr>
              <a:t> </a:t>
            </a:r>
            <a:r>
              <a:rPr lang="en-GB" dirty="0" err="1">
                <a:ea typeface="+mn-lt"/>
                <a:cs typeface="+mn-lt"/>
              </a:rPr>
              <a:t>nur</a:t>
            </a:r>
            <a:r>
              <a:rPr lang="en-GB" dirty="0">
                <a:ea typeface="+mn-lt"/>
                <a:cs typeface="+mn-lt"/>
              </a:rPr>
              <a:t> </a:t>
            </a:r>
            <a:r>
              <a:rPr lang="en-GB" dirty="0" err="1">
                <a:ea typeface="+mn-lt"/>
                <a:cs typeface="+mn-lt"/>
              </a:rPr>
              <a:t>einen</a:t>
            </a:r>
            <a:r>
              <a:rPr lang="en-GB" dirty="0">
                <a:ea typeface="+mn-lt"/>
                <a:cs typeface="+mn-lt"/>
              </a:rPr>
              <a:t> </a:t>
            </a:r>
            <a:r>
              <a:rPr lang="en-GB" dirty="0" err="1">
                <a:ea typeface="+mn-lt"/>
                <a:cs typeface="+mn-lt"/>
              </a:rPr>
              <a:t>Wettbewerbsvorteil</a:t>
            </a:r>
            <a:r>
              <a:rPr lang="en-GB" dirty="0">
                <a:ea typeface="+mn-lt"/>
                <a:cs typeface="+mn-lt"/>
              </a:rPr>
              <a:t> </a:t>
            </a:r>
            <a:r>
              <a:rPr lang="en-GB" dirty="0" err="1">
                <a:ea typeface="+mn-lt"/>
                <a:cs typeface="+mn-lt"/>
              </a:rPr>
              <a:t>erlangen</a:t>
            </a:r>
            <a:r>
              <a:rPr lang="en-GB" dirty="0">
                <a:ea typeface="+mn-lt"/>
                <a:cs typeface="+mn-lt"/>
              </a:rPr>
              <a:t>, </a:t>
            </a:r>
            <a:r>
              <a:rPr lang="en-GB" dirty="0" err="1">
                <a:ea typeface="+mn-lt"/>
                <a:cs typeface="+mn-lt"/>
              </a:rPr>
              <a:t>sondern</a:t>
            </a:r>
            <a:r>
              <a:rPr lang="en-GB" dirty="0">
                <a:ea typeface="+mn-lt"/>
                <a:cs typeface="+mn-lt"/>
              </a:rPr>
              <a:t> </a:t>
            </a:r>
            <a:r>
              <a:rPr lang="en-GB" dirty="0" err="1">
                <a:ea typeface="+mn-lt"/>
                <a:cs typeface="+mn-lt"/>
              </a:rPr>
              <a:t>auch</a:t>
            </a:r>
            <a:r>
              <a:rPr lang="en-GB" dirty="0">
                <a:ea typeface="+mn-lt"/>
                <a:cs typeface="+mn-lt"/>
              </a:rPr>
              <a:t> </a:t>
            </a:r>
            <a:r>
              <a:rPr lang="en-GB" dirty="0" err="1">
                <a:ea typeface="+mn-lt"/>
                <a:cs typeface="+mn-lt"/>
              </a:rPr>
              <a:t>ihre</a:t>
            </a:r>
            <a:r>
              <a:rPr lang="en-GB" dirty="0">
                <a:ea typeface="+mn-lt"/>
                <a:cs typeface="+mn-lt"/>
              </a:rPr>
              <a:t> </a:t>
            </a:r>
            <a:r>
              <a:rPr lang="en-GB" dirty="0" err="1">
                <a:ea typeface="+mn-lt"/>
                <a:cs typeface="+mn-lt"/>
              </a:rPr>
              <a:t>Geschäftsmodelle</a:t>
            </a:r>
            <a:r>
              <a:rPr lang="en-GB" dirty="0">
                <a:ea typeface="+mn-lt"/>
                <a:cs typeface="+mn-lt"/>
              </a:rPr>
              <a:t> und </a:t>
            </a:r>
            <a:r>
              <a:rPr lang="en-GB" dirty="0" err="1">
                <a:ea typeface="+mn-lt"/>
                <a:cs typeface="+mn-lt"/>
              </a:rPr>
              <a:t>Branchen</a:t>
            </a:r>
            <a:r>
              <a:rPr lang="en-GB" dirty="0">
                <a:ea typeface="+mn-lt"/>
                <a:cs typeface="+mn-lt"/>
              </a:rPr>
              <a:t> </a:t>
            </a:r>
            <a:r>
              <a:rPr lang="en-GB" dirty="0" err="1">
                <a:ea typeface="+mn-lt"/>
                <a:cs typeface="+mn-lt"/>
              </a:rPr>
              <a:t>umgestalten</a:t>
            </a:r>
            <a:r>
              <a:rPr lang="en-GB" dirty="0">
                <a:ea typeface="+mn-lt"/>
                <a:cs typeface="+mn-lt"/>
              </a:rPr>
              <a:t>, </a:t>
            </a:r>
            <a:r>
              <a:rPr lang="en-GB" dirty="0" err="1">
                <a:ea typeface="+mn-lt"/>
                <a:cs typeface="+mn-lt"/>
              </a:rPr>
              <a:t>indem</a:t>
            </a:r>
            <a:r>
              <a:rPr lang="en-GB" dirty="0">
                <a:ea typeface="+mn-lt"/>
                <a:cs typeface="+mn-lt"/>
              </a:rPr>
              <a:t> </a:t>
            </a:r>
            <a:r>
              <a:rPr lang="en-GB" dirty="0" err="1">
                <a:ea typeface="+mn-lt"/>
                <a:cs typeface="+mn-lt"/>
              </a:rPr>
              <a:t>sie</a:t>
            </a:r>
            <a:r>
              <a:rPr lang="en-GB" dirty="0">
                <a:ea typeface="+mn-lt"/>
                <a:cs typeface="+mn-lt"/>
              </a:rPr>
              <a:t> das </a:t>
            </a:r>
            <a:r>
              <a:rPr lang="en-GB" dirty="0" err="1">
                <a:ea typeface="+mn-lt"/>
                <a:cs typeface="+mn-lt"/>
              </a:rPr>
              <a:t>Wachstum</a:t>
            </a:r>
            <a:r>
              <a:rPr lang="en-GB" dirty="0">
                <a:ea typeface="+mn-lt"/>
                <a:cs typeface="+mn-lt"/>
              </a:rPr>
              <a:t> in </a:t>
            </a:r>
            <a:r>
              <a:rPr lang="en-GB" dirty="0" err="1">
                <a:ea typeface="+mn-lt"/>
                <a:cs typeface="+mn-lt"/>
              </a:rPr>
              <a:t>neuen</a:t>
            </a:r>
            <a:r>
              <a:rPr lang="en-GB" dirty="0">
                <a:ea typeface="+mn-lt"/>
                <a:cs typeface="+mn-lt"/>
              </a:rPr>
              <a:t> </a:t>
            </a:r>
            <a:r>
              <a:rPr lang="en-GB" dirty="0" err="1">
                <a:ea typeface="+mn-lt"/>
                <a:cs typeface="+mn-lt"/>
              </a:rPr>
              <a:t>Sektoren</a:t>
            </a:r>
            <a:r>
              <a:rPr lang="en-GB" dirty="0">
                <a:ea typeface="+mn-lt"/>
                <a:cs typeface="+mn-lt"/>
              </a:rPr>
              <a:t> und auf </a:t>
            </a:r>
            <a:r>
              <a:rPr lang="en-GB" dirty="0" err="1">
                <a:ea typeface="+mn-lt"/>
                <a:cs typeface="+mn-lt"/>
              </a:rPr>
              <a:t>neue</a:t>
            </a:r>
            <a:r>
              <a:rPr lang="en-GB" dirty="0">
                <a:ea typeface="+mn-lt"/>
                <a:cs typeface="+mn-lt"/>
              </a:rPr>
              <a:t> Weise </a:t>
            </a:r>
            <a:r>
              <a:rPr lang="en-GB" dirty="0" err="1">
                <a:ea typeface="+mn-lt"/>
                <a:cs typeface="+mn-lt"/>
              </a:rPr>
              <a:t>vorantreiben</a:t>
            </a:r>
            <a:r>
              <a:rPr lang="en-GB" dirty="0">
                <a:ea typeface="+mn-lt"/>
                <a:cs typeface="+mn-lt"/>
              </a:rPr>
              <a:t>. </a:t>
            </a:r>
            <a:endParaRPr lang="en-US">
              <a:ea typeface="+mn-lt"/>
              <a:cs typeface="+mn-lt"/>
            </a:endParaRPr>
          </a:p>
          <a:p>
            <a:pPr marL="342900" indent="-342900">
              <a:buClr>
                <a:schemeClr val="accent2"/>
              </a:buClr>
              <a:buFont typeface="Arial" panose="020B0604020202020204" pitchFamily="34" charset="0"/>
              <a:buChar char="•"/>
            </a:pPr>
            <a:r>
              <a:rPr lang="en-GB" dirty="0"/>
              <a:t>Boston Consulting Group</a:t>
            </a:r>
          </a:p>
          <a:p>
            <a:pPr marL="342900" indent="-342900">
              <a:buClr>
                <a:schemeClr val="accent2"/>
              </a:buClr>
              <a:buFont typeface="Arial" panose="020B0604020202020204" pitchFamily="34" charset="0"/>
              <a:buChar char="•"/>
            </a:pPr>
            <a:endParaRPr lang="en-GB" dirty="0"/>
          </a:p>
          <a:p>
            <a:pPr marL="0" indent="0">
              <a:buClr>
                <a:schemeClr val="accent2"/>
              </a:buCl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pPr algn="ctr"/>
            <a:r>
              <a:rPr lang="en-GB" dirty="0">
                <a:ea typeface="+mn-lt"/>
                <a:cs typeface="+mn-lt"/>
              </a:rPr>
              <a:t>Was </a:t>
            </a:r>
            <a:r>
              <a:rPr lang="en-GB" dirty="0" err="1">
                <a:ea typeface="+mn-lt"/>
                <a:cs typeface="+mn-lt"/>
              </a:rPr>
              <a:t>bedeutet</a:t>
            </a:r>
            <a:r>
              <a:rPr lang="en-GB" dirty="0">
                <a:ea typeface="+mn-lt"/>
                <a:cs typeface="+mn-lt"/>
              </a:rPr>
              <a:t> </a:t>
            </a:r>
            <a:r>
              <a:rPr lang="en-GB" dirty="0" err="1">
                <a:ea typeface="+mn-lt"/>
                <a:cs typeface="+mn-lt"/>
              </a:rPr>
              <a:t>datengesteuertes</a:t>
            </a:r>
            <a:r>
              <a:rPr lang="en-GB" dirty="0">
                <a:ea typeface="+mn-lt"/>
                <a:cs typeface="+mn-lt"/>
              </a:rPr>
              <a:t> </a:t>
            </a:r>
            <a:r>
              <a:rPr lang="en-GB" dirty="0" err="1">
                <a:ea typeface="+mn-lt"/>
                <a:cs typeface="+mn-lt"/>
              </a:rPr>
              <a:t>Wachstum</a:t>
            </a:r>
            <a:r>
              <a:rPr lang="en-GB" dirty="0">
                <a:ea typeface="+mn-lt"/>
                <a:cs typeface="+mn-lt"/>
              </a:rPr>
              <a:t>?</a:t>
            </a:r>
          </a:p>
          <a:p>
            <a:endParaRPr lang="en-GB" dirty="0">
              <a:cs typeface="Calibri"/>
            </a:endParaRPr>
          </a:p>
        </p:txBody>
      </p:sp>
      <p:sp>
        <p:nvSpPr>
          <p:cNvPr id="10" name="Rectangle 9">
            <a:extLst>
              <a:ext uri="{FF2B5EF4-FFF2-40B4-BE49-F238E27FC236}">
                <a16:creationId xmlns:a16="http://schemas.microsoft.com/office/drawing/2014/main" id="{72C46E0A-B682-3416-B81F-3FEA0B937B76}"/>
              </a:ext>
            </a:extLst>
          </p:cNvPr>
          <p:cNvSpPr/>
          <p:nvPr/>
        </p:nvSpPr>
        <p:spPr>
          <a:xfrm>
            <a:off x="5758480" y="5408619"/>
            <a:ext cx="483921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solidFill>
                  <a:schemeClr val="accent2">
                    <a:lumMod val="75000"/>
                  </a:schemeClr>
                </a:solidFill>
                <a:hlinkClick r:id="rId4">
                  <a:extLst>
                    <a:ext uri="{A12FA001-AC4F-418D-AE19-62706E023703}">
                      <ahyp:hlinkClr xmlns:ahyp="http://schemas.microsoft.com/office/drawing/2018/hyperlinkcolor" val="tx"/>
                    </a:ext>
                  </a:extLst>
                </a:hlinkClick>
              </a:rPr>
              <a:t>https://www.youtube.com/watch?v=Pdycz6jJ0Vk</a:t>
            </a:r>
            <a:r>
              <a:rPr lang="en-ZA" dirty="0">
                <a:solidFill>
                  <a:schemeClr val="accent2">
                    <a:lumMod val="75000"/>
                  </a:schemeClr>
                </a:solidFill>
              </a:rPr>
              <a:t> </a:t>
            </a:r>
          </a:p>
        </p:txBody>
      </p:sp>
      <p:sp>
        <p:nvSpPr>
          <p:cNvPr id="11" name="Rectangle 10">
            <a:extLst>
              <a:ext uri="{FF2B5EF4-FFF2-40B4-BE49-F238E27FC236}">
                <a16:creationId xmlns:a16="http://schemas.microsoft.com/office/drawing/2014/main" id="{6A7C402C-A050-E703-B414-EF2F25669171}"/>
              </a:ext>
            </a:extLst>
          </p:cNvPr>
          <p:cNvSpPr/>
          <p:nvPr/>
        </p:nvSpPr>
        <p:spPr>
          <a:xfrm>
            <a:off x="1690742" y="5410034"/>
            <a:ext cx="3950825" cy="369332"/>
          </a:xfrm>
          <a:prstGeom prst="rect">
            <a:avLst/>
          </a:prstGeom>
          <a:solidFill>
            <a:schemeClr val="accent2"/>
          </a:solidFill>
        </p:spPr>
        <p:txBody>
          <a:bodyPr wrap="none" lIns="91440" tIns="45720" rIns="91440" bIns="45720" anchor="t">
            <a:spAutoFit/>
          </a:bodyPr>
          <a:lstStyle/>
          <a:p>
            <a:r>
              <a:rPr lang="lt-LT" dirty="0" err="1">
                <a:solidFill>
                  <a:schemeClr val="bg1"/>
                </a:solidFill>
                <a:ea typeface="+mn-lt"/>
                <a:cs typeface="+mn-lt"/>
              </a:rPr>
              <a:t>Datentransformation</a:t>
            </a:r>
            <a:r>
              <a:rPr lang="lt-LT" dirty="0">
                <a:solidFill>
                  <a:schemeClr val="bg1"/>
                </a:solidFill>
                <a:ea typeface="+mn-lt"/>
                <a:cs typeface="+mn-lt"/>
              </a:rPr>
              <a:t> und </a:t>
            </a:r>
            <a:r>
              <a:rPr lang="lt-LT" dirty="0" err="1">
                <a:solidFill>
                  <a:schemeClr val="bg1"/>
                </a:solidFill>
                <a:ea typeface="+mn-lt"/>
                <a:cs typeface="+mn-lt"/>
              </a:rPr>
              <a:t>Nutzung</a:t>
            </a:r>
            <a:r>
              <a:rPr lang="lt-LT" dirty="0">
                <a:solidFill>
                  <a:schemeClr val="bg1"/>
                </a:solidFill>
                <a:ea typeface="+mn-lt"/>
                <a:cs typeface="+mn-lt"/>
              </a:rPr>
              <a:t> </a:t>
            </a:r>
            <a:r>
              <a:rPr lang="lt-LT" dirty="0" err="1">
                <a:solidFill>
                  <a:schemeClr val="bg1"/>
                </a:solidFill>
                <a:ea typeface="+mn-lt"/>
                <a:cs typeface="+mn-lt"/>
              </a:rPr>
              <a:t>in</a:t>
            </a:r>
            <a:r>
              <a:rPr lang="lt-LT" dirty="0">
                <a:solidFill>
                  <a:schemeClr val="bg1"/>
                </a:solidFill>
                <a:ea typeface="+mn-lt"/>
                <a:cs typeface="+mn-lt"/>
              </a:rPr>
              <a:t> VR</a:t>
            </a:r>
            <a:endParaRPr lang="en-US">
              <a:solidFill>
                <a:schemeClr val="bg1"/>
              </a:solidFill>
              <a:ea typeface="+mn-lt"/>
              <a:cs typeface="+mn-lt"/>
            </a:endParaRPr>
          </a:p>
        </p:txBody>
      </p:sp>
      <p:pic>
        <p:nvPicPr>
          <p:cNvPr id="12" name="Gráfico 3" descr="Cámara de vídeo con relleno sólido">
            <a:extLst>
              <a:ext uri="{FF2B5EF4-FFF2-40B4-BE49-F238E27FC236}">
                <a16:creationId xmlns:a16="http://schemas.microsoft.com/office/drawing/2014/main" id="{9E24A798-0A4A-C391-B110-A4BA71FE16D6}"/>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404" y="5107615"/>
            <a:ext cx="749300" cy="749300"/>
          </a:xfrm>
          <a:prstGeom prst="rect">
            <a:avLst/>
          </a:prstGeom>
        </p:spPr>
      </p:pic>
      <p:sp>
        <p:nvSpPr>
          <p:cNvPr id="13" name="Rectangle 12">
            <a:extLst>
              <a:ext uri="{FF2B5EF4-FFF2-40B4-BE49-F238E27FC236}">
                <a16:creationId xmlns:a16="http://schemas.microsoft.com/office/drawing/2014/main" id="{34F4E51C-382A-163B-5066-6BE9C01615AD}"/>
              </a:ext>
            </a:extLst>
          </p:cNvPr>
          <p:cNvSpPr/>
          <p:nvPr/>
        </p:nvSpPr>
        <p:spPr>
          <a:xfrm>
            <a:off x="1167801" y="4224659"/>
            <a:ext cx="9721681" cy="307777"/>
          </a:xfrm>
          <a:prstGeom prst="rect">
            <a:avLst/>
          </a:prstGeom>
        </p:spPr>
        <p:txBody>
          <a:bodyPr wrap="square">
            <a:spAutoFit/>
          </a:bodyPr>
          <a:lstStyle/>
          <a:p>
            <a:r>
              <a:rPr lang="en-IE" sz="1400" dirty="0">
                <a:solidFill>
                  <a:srgbClr val="000000"/>
                </a:solidFill>
              </a:rPr>
              <a:t>Quelle:</a:t>
            </a:r>
            <a:r>
              <a:rPr lang="en-IE" sz="1400" dirty="0"/>
              <a:t> </a:t>
            </a:r>
            <a:r>
              <a:rPr lang="en-IE" sz="1400" dirty="0">
                <a:solidFill>
                  <a:schemeClr val="accent2">
                    <a:lumMod val="75000"/>
                  </a:schemeClr>
                </a:solidFill>
                <a:hlinkClick r:id="rId7">
                  <a:extLst>
                    <a:ext uri="{A12FA001-AC4F-418D-AE19-62706E023703}">
                      <ahyp:hlinkClr xmlns:ahyp="http://schemas.microsoft.com/office/drawing/2018/hyperlinkcolor" val="tx"/>
                    </a:ext>
                  </a:extLst>
                </a:hlinkClick>
              </a:rPr>
              <a:t>https://www.bcg.com/capabilities/big-data-advanced-analytics/transforming-business-models.aspx</a:t>
            </a:r>
            <a:endParaRPr lang="en-IE" sz="1400" dirty="0">
              <a:solidFill>
                <a:schemeClr val="accent2">
                  <a:lumMod val="75000"/>
                </a:schemeClr>
              </a:solidFill>
            </a:endParaRPr>
          </a:p>
        </p:txBody>
      </p:sp>
    </p:spTree>
    <p:extLst>
      <p:ext uri="{BB962C8B-B14F-4D97-AF65-F5344CB8AC3E}">
        <p14:creationId xmlns:p14="http://schemas.microsoft.com/office/powerpoint/2010/main" val="353941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P spid="1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A0C6742-844C-04BF-74AA-8BA75CD52D7F}"/>
              </a:ext>
            </a:extLst>
          </p:cNvPr>
          <p:cNvGrpSpPr/>
          <p:nvPr/>
        </p:nvGrpSpPr>
        <p:grpSpPr>
          <a:xfrm>
            <a:off x="4592128" y="2944655"/>
            <a:ext cx="3072612" cy="2685861"/>
            <a:chOff x="4592128" y="2944655"/>
            <a:chExt cx="3072612" cy="2685861"/>
          </a:xfrm>
        </p:grpSpPr>
        <p:sp>
          <p:nvSpPr>
            <p:cNvPr id="9" name="Oval 8">
              <a:extLst>
                <a:ext uri="{FF2B5EF4-FFF2-40B4-BE49-F238E27FC236}">
                  <a16:creationId xmlns:a16="http://schemas.microsoft.com/office/drawing/2014/main" id="{2DC6D26A-5DFB-027F-D454-FCBF922B6100}"/>
                </a:ext>
              </a:extLst>
            </p:cNvPr>
            <p:cNvSpPr/>
            <p:nvPr/>
          </p:nvSpPr>
          <p:spPr>
            <a:xfrm>
              <a:off x="4592128" y="2944655"/>
              <a:ext cx="3072612" cy="2685861"/>
            </a:xfrm>
            <a:prstGeom prst="ellipse">
              <a:avLst/>
            </a:prstGeom>
            <a:solidFill>
              <a:sysClr val="window" lastClr="FFFFFF"/>
            </a:solidFill>
            <a:ln w="28575" cap="flat" cmpd="sng" algn="ctr">
              <a:solidFill>
                <a:srgbClr val="085156"/>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F2FBB5-A517-FC2C-0138-4C8F1A4BE4C3}"/>
                </a:ext>
              </a:extLst>
            </p:cNvPr>
            <p:cNvSpPr/>
            <p:nvPr/>
          </p:nvSpPr>
          <p:spPr>
            <a:xfrm>
              <a:off x="4644848" y="3502814"/>
              <a:ext cx="2897983" cy="1569660"/>
            </a:xfrm>
            <a:prstGeom prst="rect">
              <a:avLst/>
            </a:prstGeom>
            <a:noFill/>
          </p:spPr>
          <p:txBody>
            <a:bodyPr wrap="square" lIns="91440" tIns="45720" rIns="91440" bIns="45720" anchor="t">
              <a:spAutoFit/>
            </a:bodyPr>
            <a:lstStyle/>
            <a:p>
              <a:pPr algn="ctr" defTabSz="457200"/>
              <a:r>
                <a:rPr lang="en-US" sz="3200" dirty="0">
                  <a:ea typeface="+mn-lt"/>
                  <a:cs typeface="+mn-lt"/>
                </a:rPr>
                <a:t>5 WEGE ZUR ERSCHLIESSUNG VON WERTEN</a:t>
              </a:r>
              <a:endParaRPr lang="en-US" sz="3200" dirty="0"/>
            </a:p>
          </p:txBody>
        </p:sp>
      </p:grpSp>
      <p:grpSp>
        <p:nvGrpSpPr>
          <p:cNvPr id="38" name="Group 37">
            <a:extLst>
              <a:ext uri="{FF2B5EF4-FFF2-40B4-BE49-F238E27FC236}">
                <a16:creationId xmlns:a16="http://schemas.microsoft.com/office/drawing/2014/main" id="{867FAC69-C7BE-DB49-3EB3-25F83238F35C}"/>
              </a:ext>
            </a:extLst>
          </p:cNvPr>
          <p:cNvGrpSpPr/>
          <p:nvPr/>
        </p:nvGrpSpPr>
        <p:grpSpPr>
          <a:xfrm>
            <a:off x="7109408" y="514630"/>
            <a:ext cx="4830243" cy="3197286"/>
            <a:chOff x="7109408" y="514630"/>
            <a:chExt cx="4830243" cy="3197286"/>
          </a:xfrm>
        </p:grpSpPr>
        <p:sp>
          <p:nvSpPr>
            <p:cNvPr id="5" name="Oval 4">
              <a:extLst>
                <a:ext uri="{FF2B5EF4-FFF2-40B4-BE49-F238E27FC236}">
                  <a16:creationId xmlns:a16="http://schemas.microsoft.com/office/drawing/2014/main" id="{BF3EFA92-21B6-DFDB-8274-DB2F425B4FEF}"/>
                </a:ext>
              </a:extLst>
            </p:cNvPr>
            <p:cNvSpPr/>
            <p:nvPr/>
          </p:nvSpPr>
          <p:spPr>
            <a:xfrm>
              <a:off x="8095554" y="514630"/>
              <a:ext cx="3680841" cy="2904480"/>
            </a:xfrm>
            <a:prstGeom prst="ellipse">
              <a:avLst/>
            </a:prstGeom>
            <a:solidFill>
              <a:schemeClr val="accent4">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34EEB4B-47FF-5916-F963-A71F598DA9E3}"/>
                </a:ext>
              </a:extLst>
            </p:cNvPr>
            <p:cNvCxnSpPr>
              <a:cxnSpLocks/>
            </p:cNvCxnSpPr>
            <p:nvPr/>
          </p:nvCxnSpPr>
          <p:spPr>
            <a:xfrm flipV="1">
              <a:off x="7554332" y="2636745"/>
              <a:ext cx="773841" cy="652045"/>
            </a:xfrm>
            <a:prstGeom prst="line">
              <a:avLst/>
            </a:prstGeom>
            <a:noFill/>
            <a:ln w="28575" cap="flat" cmpd="sng" algn="ctr">
              <a:solidFill>
                <a:srgbClr val="085156"/>
              </a:solidFill>
              <a:prstDash val="sysDot"/>
              <a:miter lim="800000"/>
            </a:ln>
            <a:effectLst/>
          </p:spPr>
        </p:cxnSp>
        <p:sp>
          <p:nvSpPr>
            <p:cNvPr id="11" name="Oval 10">
              <a:extLst>
                <a:ext uri="{FF2B5EF4-FFF2-40B4-BE49-F238E27FC236}">
                  <a16:creationId xmlns:a16="http://schemas.microsoft.com/office/drawing/2014/main" id="{5194690D-086F-D532-D26E-AE0456622836}"/>
                </a:ext>
              </a:extLst>
            </p:cNvPr>
            <p:cNvSpPr/>
            <p:nvPr/>
          </p:nvSpPr>
          <p:spPr>
            <a:xfrm>
              <a:off x="7109408" y="3175093"/>
              <a:ext cx="572472" cy="536823"/>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Tools">
              <a:extLst>
                <a:ext uri="{FF2B5EF4-FFF2-40B4-BE49-F238E27FC236}">
                  <a16:creationId xmlns:a16="http://schemas.microsoft.com/office/drawing/2014/main" id="{716D7D5F-1215-3318-E7EF-A92A8EB6F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8196" y="3296845"/>
              <a:ext cx="322042" cy="301988"/>
            </a:xfrm>
            <a:prstGeom prst="rect">
              <a:avLst/>
            </a:prstGeom>
          </p:spPr>
        </p:pic>
        <p:sp>
          <p:nvSpPr>
            <p:cNvPr id="19" name="Rectangle 18">
              <a:extLst>
                <a:ext uri="{FF2B5EF4-FFF2-40B4-BE49-F238E27FC236}">
                  <a16:creationId xmlns:a16="http://schemas.microsoft.com/office/drawing/2014/main" id="{2EDBA3B7-1AC9-FCC0-CD13-F9A71AAF531E}"/>
                </a:ext>
              </a:extLst>
            </p:cNvPr>
            <p:cNvSpPr/>
            <p:nvPr/>
          </p:nvSpPr>
          <p:spPr>
            <a:xfrm>
              <a:off x="7854467" y="704723"/>
              <a:ext cx="4085184" cy="2431435"/>
            </a:xfrm>
            <a:prstGeom prst="rect">
              <a:avLst/>
            </a:prstGeom>
            <a:noFill/>
          </p:spPr>
          <p:txBody>
            <a:bodyPr wrap="square" lIns="91440" tIns="45720" rIns="91440" bIns="45720" anchor="t">
              <a:spAutoFit/>
            </a:bodyPr>
            <a:lstStyle/>
            <a:p>
              <a:pPr algn="ctr" defTabSz="457200"/>
              <a:r>
                <a:rPr lang="en-US" sz="2000" dirty="0">
                  <a:solidFill>
                    <a:schemeClr val="bg1"/>
                  </a:solidFill>
                  <a:effectLst>
                    <a:outerShdw blurRad="38100" dist="38100" dir="2700000" algn="tl">
                      <a:srgbClr val="000000">
                        <a:alpha val="43137"/>
                      </a:srgbClr>
                    </a:outerShdw>
                  </a:effectLst>
                  <a:ea typeface="+mn-lt"/>
                  <a:cs typeface="+mn-lt"/>
                </a:rPr>
                <a:t>4. GESCHÄFTSMODELL UMWANDLUNG</a:t>
              </a:r>
              <a:endParaRPr lang="en-US" dirty="0">
                <a:solidFill>
                  <a:schemeClr val="bg1"/>
                </a:solidFill>
              </a:endParaRPr>
            </a:p>
            <a:p>
              <a:pPr algn="ctr" defTabSz="457200"/>
              <a:r>
                <a:rPr lang="en-US" sz="1400" dirty="0" err="1">
                  <a:solidFill>
                    <a:schemeClr val="bg1"/>
                  </a:solidFill>
                  <a:ea typeface="+mn-lt"/>
                  <a:cs typeface="+mn-lt"/>
                </a:rPr>
                <a:t>Verändert</a:t>
              </a:r>
              <a:r>
                <a:rPr lang="en-US" sz="1400" dirty="0">
                  <a:solidFill>
                    <a:schemeClr val="bg1"/>
                  </a:solidFill>
                  <a:ea typeface="+mn-lt"/>
                  <a:cs typeface="+mn-lt"/>
                </a:rPr>
                <a:t> Big Data die relative </a:t>
              </a:r>
            </a:p>
            <a:p>
              <a:pPr algn="ctr" defTabSz="457200"/>
              <a:r>
                <a:rPr lang="en-US" sz="1400" dirty="0" err="1">
                  <a:solidFill>
                    <a:schemeClr val="bg1"/>
                  </a:solidFill>
                  <a:ea typeface="+mn-lt"/>
                  <a:cs typeface="+mn-lt"/>
                </a:rPr>
                <a:t>Wettbewerbsfähigkeit</a:t>
              </a:r>
              <a:r>
                <a:rPr lang="en-US" sz="1400" dirty="0">
                  <a:solidFill>
                    <a:schemeClr val="bg1"/>
                  </a:solidFill>
                  <a:ea typeface="+mn-lt"/>
                  <a:cs typeface="+mn-lt"/>
                </a:rPr>
                <a:t> der </a:t>
              </a:r>
              <a:r>
                <a:rPr lang="en-US" sz="1400" dirty="0" err="1">
                  <a:solidFill>
                    <a:schemeClr val="bg1"/>
                  </a:solidFill>
                  <a:ea typeface="+mn-lt"/>
                  <a:cs typeface="+mn-lt"/>
                </a:rPr>
                <a:t>Akteure</a:t>
              </a:r>
              <a:r>
                <a:rPr lang="en-US" sz="1400" dirty="0">
                  <a:solidFill>
                    <a:schemeClr val="bg1"/>
                  </a:solidFill>
                  <a:ea typeface="+mn-lt"/>
                  <a:cs typeface="+mn-lt"/>
                </a:rPr>
                <a:t> in </a:t>
              </a:r>
              <a:r>
                <a:rPr lang="en-US" sz="1400" dirty="0" err="1">
                  <a:solidFill>
                    <a:schemeClr val="bg1"/>
                  </a:solidFill>
                  <a:ea typeface="+mn-lt"/>
                  <a:cs typeface="+mn-lt"/>
                </a:rPr>
                <a:t>unserer</a:t>
              </a:r>
              <a:r>
                <a:rPr lang="en-US" sz="1400" dirty="0">
                  <a:solidFill>
                    <a:schemeClr val="bg1"/>
                  </a:solidFill>
                  <a:ea typeface="+mn-lt"/>
                  <a:cs typeface="+mn-lt"/>
                </a:rPr>
                <a:t> Branche?</a:t>
              </a:r>
              <a:endParaRPr lang="en-US">
                <a:solidFill>
                  <a:schemeClr val="bg1"/>
                </a:solidFill>
              </a:endParaRPr>
            </a:p>
            <a:p>
              <a:pPr algn="ctr" defTabSz="457200"/>
              <a:r>
                <a:rPr lang="en-US" sz="1400" dirty="0" err="1">
                  <a:solidFill>
                    <a:schemeClr val="bg1"/>
                  </a:solidFill>
                  <a:ea typeface="+mn-lt"/>
                  <a:cs typeface="+mn-lt"/>
                </a:rPr>
                <a:t>Welche</a:t>
              </a:r>
              <a:r>
                <a:rPr lang="en-US" sz="1400" dirty="0">
                  <a:solidFill>
                    <a:schemeClr val="bg1"/>
                  </a:solidFill>
                  <a:ea typeface="+mn-lt"/>
                  <a:cs typeface="+mn-lt"/>
                </a:rPr>
                <a:t> </a:t>
              </a:r>
              <a:r>
                <a:rPr lang="en-US" sz="1400" dirty="0" err="1">
                  <a:solidFill>
                    <a:schemeClr val="bg1"/>
                  </a:solidFill>
                  <a:ea typeface="+mn-lt"/>
                  <a:cs typeface="+mn-lt"/>
                </a:rPr>
                <a:t>neuen</a:t>
              </a:r>
              <a:r>
                <a:rPr lang="en-US" sz="1400" dirty="0">
                  <a:solidFill>
                    <a:schemeClr val="bg1"/>
                  </a:solidFill>
                  <a:ea typeface="+mn-lt"/>
                  <a:cs typeface="+mn-lt"/>
                </a:rPr>
                <a:t> </a:t>
              </a:r>
              <a:r>
                <a:rPr lang="en-US" sz="1400" dirty="0" err="1">
                  <a:solidFill>
                    <a:schemeClr val="bg1"/>
                  </a:solidFill>
                  <a:ea typeface="+mn-lt"/>
                  <a:cs typeface="+mn-lt"/>
                </a:rPr>
                <a:t>Datenquellen</a:t>
              </a:r>
              <a:r>
                <a:rPr lang="en-US" sz="1400" dirty="0">
                  <a:solidFill>
                    <a:schemeClr val="bg1"/>
                  </a:solidFill>
                  <a:ea typeface="+mn-lt"/>
                  <a:cs typeface="+mn-lt"/>
                </a:rPr>
                <a:t> </a:t>
              </a:r>
              <a:r>
                <a:rPr lang="en-US" sz="1400" dirty="0" err="1">
                  <a:solidFill>
                    <a:schemeClr val="bg1"/>
                  </a:solidFill>
                  <a:ea typeface="+mn-lt"/>
                  <a:cs typeface="+mn-lt"/>
                </a:rPr>
                <a:t>sind</a:t>
              </a:r>
              <a:r>
                <a:rPr lang="en-US" sz="1400" dirty="0">
                  <a:solidFill>
                    <a:schemeClr val="bg1"/>
                  </a:solidFill>
                  <a:ea typeface="+mn-lt"/>
                  <a:cs typeface="+mn-lt"/>
                </a:rPr>
                <a:t> in der Branche </a:t>
              </a:r>
              <a:r>
                <a:rPr lang="en-US" sz="1400" dirty="0" err="1">
                  <a:solidFill>
                    <a:schemeClr val="bg1"/>
                  </a:solidFill>
                  <a:ea typeface="+mn-lt"/>
                  <a:cs typeface="+mn-lt"/>
                </a:rPr>
                <a:t>verfügbar</a:t>
              </a:r>
              <a:r>
                <a:rPr lang="en-US" sz="1400" dirty="0">
                  <a:solidFill>
                    <a:schemeClr val="bg1"/>
                  </a:solidFill>
                  <a:ea typeface="+mn-lt"/>
                  <a:cs typeface="+mn-lt"/>
                </a:rPr>
                <a:t>?</a:t>
              </a:r>
            </a:p>
            <a:p>
              <a:pPr algn="ctr" defTabSz="457200"/>
              <a:r>
                <a:rPr lang="en-US" sz="1400" dirty="0" err="1">
                  <a:solidFill>
                    <a:schemeClr val="bg1"/>
                  </a:solidFill>
                  <a:ea typeface="+mn-lt"/>
                  <a:cs typeface="+mn-lt"/>
                </a:rPr>
                <a:t>Könnten</a:t>
              </a:r>
              <a:r>
                <a:rPr lang="en-US" sz="1400" dirty="0">
                  <a:solidFill>
                    <a:schemeClr val="bg1"/>
                  </a:solidFill>
                  <a:ea typeface="+mn-lt"/>
                  <a:cs typeface="+mn-lt"/>
                </a:rPr>
                <a:t> </a:t>
              </a:r>
              <a:r>
                <a:rPr lang="en-US" sz="1400" dirty="0" err="1">
                  <a:solidFill>
                    <a:schemeClr val="bg1"/>
                  </a:solidFill>
                  <a:ea typeface="+mn-lt"/>
                  <a:cs typeface="+mn-lt"/>
                </a:rPr>
                <a:t>wir</a:t>
              </a:r>
              <a:r>
                <a:rPr lang="en-US" sz="1400" dirty="0">
                  <a:solidFill>
                    <a:schemeClr val="bg1"/>
                  </a:solidFill>
                  <a:ea typeface="+mn-lt"/>
                  <a:cs typeface="+mn-lt"/>
                </a:rPr>
                <a:t> </a:t>
              </a:r>
              <a:r>
                <a:rPr lang="en-US" sz="1400" dirty="0" err="1">
                  <a:solidFill>
                    <a:schemeClr val="bg1"/>
                  </a:solidFill>
                  <a:ea typeface="+mn-lt"/>
                  <a:cs typeface="+mn-lt"/>
                </a:rPr>
                <a:t>wettbewerbsfähiger</a:t>
              </a:r>
              <a:r>
                <a:rPr lang="en-US" sz="1400" dirty="0">
                  <a:solidFill>
                    <a:schemeClr val="bg1"/>
                  </a:solidFill>
                  <a:ea typeface="+mn-lt"/>
                  <a:cs typeface="+mn-lt"/>
                </a:rPr>
                <a:t> sein, </a:t>
              </a:r>
              <a:r>
                <a:rPr lang="en-US" sz="1400" dirty="0" err="1">
                  <a:solidFill>
                    <a:schemeClr val="bg1"/>
                  </a:solidFill>
                  <a:ea typeface="+mn-lt"/>
                  <a:cs typeface="+mn-lt"/>
                </a:rPr>
                <a:t>wenn</a:t>
              </a:r>
              <a:r>
                <a:rPr lang="en-US" sz="1400" dirty="0">
                  <a:solidFill>
                    <a:schemeClr val="bg1"/>
                  </a:solidFill>
                  <a:ea typeface="+mn-lt"/>
                  <a:cs typeface="+mn-lt"/>
                </a:rPr>
                <a:t> </a:t>
              </a:r>
            </a:p>
            <a:p>
              <a:pPr algn="ctr" defTabSz="457200"/>
              <a:r>
                <a:rPr lang="en-US" sz="1400" dirty="0" err="1">
                  <a:solidFill>
                    <a:schemeClr val="bg1"/>
                  </a:solidFill>
                  <a:ea typeface="+mn-lt"/>
                  <a:cs typeface="+mn-lt"/>
                </a:rPr>
                <a:t>wir</a:t>
              </a:r>
              <a:r>
                <a:rPr lang="en-US" sz="1400" dirty="0">
                  <a:solidFill>
                    <a:schemeClr val="bg1"/>
                  </a:solidFill>
                  <a:ea typeface="+mn-lt"/>
                  <a:cs typeface="+mn-lt"/>
                </a:rPr>
                <a:t> in </a:t>
              </a:r>
              <a:r>
                <a:rPr lang="en-US" sz="1400" dirty="0" err="1">
                  <a:solidFill>
                    <a:schemeClr val="bg1"/>
                  </a:solidFill>
                  <a:ea typeface="+mn-lt"/>
                  <a:cs typeface="+mn-lt"/>
                </a:rPr>
                <a:t>datengesteuertes</a:t>
              </a:r>
              <a:r>
                <a:rPr lang="en-US" sz="1400" dirty="0">
                  <a:solidFill>
                    <a:schemeClr val="bg1"/>
                  </a:solidFill>
                  <a:ea typeface="+mn-lt"/>
                  <a:cs typeface="+mn-lt"/>
                </a:rPr>
                <a:t> </a:t>
              </a:r>
              <a:r>
                <a:rPr lang="en-US" sz="1400" dirty="0" err="1">
                  <a:solidFill>
                    <a:schemeClr val="bg1"/>
                  </a:solidFill>
                  <a:ea typeface="+mn-lt"/>
                  <a:cs typeface="+mn-lt"/>
                </a:rPr>
                <a:t>Geschäftsmodell</a:t>
              </a:r>
              <a:endParaRPr lang="en-US" dirty="0" err="1">
                <a:solidFill>
                  <a:schemeClr val="bg1"/>
                </a:solidFill>
                <a:ea typeface="+mn-lt"/>
                <a:cs typeface="+mn-lt"/>
              </a:endParaRPr>
            </a:p>
            <a:p>
              <a:pPr algn="ctr" defTabSz="457200"/>
              <a:r>
                <a:rPr lang="en-US" sz="1400" dirty="0">
                  <a:solidFill>
                    <a:schemeClr val="bg1"/>
                  </a:solidFill>
                  <a:ea typeface="+mn-lt"/>
                  <a:cs typeface="+mn-lt"/>
                </a:rPr>
                <a:t> </a:t>
              </a:r>
              <a:r>
                <a:rPr lang="en-US" sz="1400" dirty="0" err="1">
                  <a:solidFill>
                    <a:schemeClr val="bg1"/>
                  </a:solidFill>
                  <a:ea typeface="+mn-lt"/>
                  <a:cs typeface="+mn-lt"/>
                </a:rPr>
                <a:t>nutzen</a:t>
              </a:r>
              <a:r>
                <a:rPr lang="en-US" sz="1400" dirty="0">
                  <a:solidFill>
                    <a:schemeClr val="bg1"/>
                  </a:solidFill>
                  <a:ea typeface="+mn-lt"/>
                  <a:cs typeface="+mn-lt"/>
                </a:rPr>
                <a:t>?</a:t>
              </a:r>
              <a:endParaRPr lang="en-US">
                <a:solidFill>
                  <a:schemeClr val="bg1"/>
                </a:solidFill>
                <a:cs typeface="Calibri"/>
              </a:endParaRPr>
            </a:p>
          </p:txBody>
        </p:sp>
      </p:grpSp>
      <p:grpSp>
        <p:nvGrpSpPr>
          <p:cNvPr id="39" name="Group 38">
            <a:extLst>
              <a:ext uri="{FF2B5EF4-FFF2-40B4-BE49-F238E27FC236}">
                <a16:creationId xmlns:a16="http://schemas.microsoft.com/office/drawing/2014/main" id="{ACB29CB7-0301-7FF0-D4AF-73B8C9FE407B}"/>
              </a:ext>
            </a:extLst>
          </p:cNvPr>
          <p:cNvGrpSpPr/>
          <p:nvPr/>
        </p:nvGrpSpPr>
        <p:grpSpPr>
          <a:xfrm>
            <a:off x="7217326" y="3465514"/>
            <a:ext cx="4879735" cy="2693774"/>
            <a:chOff x="7217326" y="3465514"/>
            <a:chExt cx="4879735" cy="2693774"/>
          </a:xfrm>
        </p:grpSpPr>
        <p:sp>
          <p:nvSpPr>
            <p:cNvPr id="3" name="Oval 2">
              <a:extLst>
                <a:ext uri="{FF2B5EF4-FFF2-40B4-BE49-F238E27FC236}">
                  <a16:creationId xmlns:a16="http://schemas.microsoft.com/office/drawing/2014/main" id="{2C03756F-DA77-BF92-FFA3-13205FD0A46D}"/>
                </a:ext>
              </a:extLst>
            </p:cNvPr>
            <p:cNvSpPr/>
            <p:nvPr/>
          </p:nvSpPr>
          <p:spPr>
            <a:xfrm>
              <a:off x="8268084" y="3465514"/>
              <a:ext cx="3828977" cy="2693774"/>
            </a:xfrm>
            <a:prstGeom prst="ellipse">
              <a:avLst/>
            </a:prstGeom>
            <a:solidFill>
              <a:schemeClr val="accent4"/>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0BB2CE0-DAF3-625D-EF37-FA8F158F6426}"/>
                </a:ext>
              </a:extLst>
            </p:cNvPr>
            <p:cNvCxnSpPr>
              <a:cxnSpLocks/>
            </p:cNvCxnSpPr>
            <p:nvPr/>
          </p:nvCxnSpPr>
          <p:spPr>
            <a:xfrm flipH="1">
              <a:off x="7556169" y="4522030"/>
              <a:ext cx="740153" cy="366223"/>
            </a:xfrm>
            <a:prstGeom prst="line">
              <a:avLst/>
            </a:prstGeom>
            <a:noFill/>
            <a:ln w="28575" cap="flat" cmpd="sng" algn="ctr">
              <a:solidFill>
                <a:srgbClr val="085156"/>
              </a:solidFill>
              <a:prstDash val="sysDot"/>
              <a:miter lim="800000"/>
            </a:ln>
            <a:effectLst/>
          </p:spPr>
        </p:cxnSp>
        <p:sp>
          <p:nvSpPr>
            <p:cNvPr id="15" name="Oval 14">
              <a:extLst>
                <a:ext uri="{FF2B5EF4-FFF2-40B4-BE49-F238E27FC236}">
                  <a16:creationId xmlns:a16="http://schemas.microsoft.com/office/drawing/2014/main" id="{651970DA-1048-4732-F7A8-A13BBC5C2C46}"/>
                </a:ext>
              </a:extLst>
            </p:cNvPr>
            <p:cNvSpPr/>
            <p:nvPr/>
          </p:nvSpPr>
          <p:spPr>
            <a:xfrm>
              <a:off x="7217326" y="4694694"/>
              <a:ext cx="572472" cy="536823"/>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Magnifying glass">
              <a:extLst>
                <a:ext uri="{FF2B5EF4-FFF2-40B4-BE49-F238E27FC236}">
                  <a16:creationId xmlns:a16="http://schemas.microsoft.com/office/drawing/2014/main" id="{9B8DEDA5-7078-776E-1ECC-032CA6EABC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7087" y="4808455"/>
              <a:ext cx="322042" cy="301988"/>
            </a:xfrm>
            <a:prstGeom prst="rect">
              <a:avLst/>
            </a:prstGeom>
          </p:spPr>
        </p:pic>
        <p:sp>
          <p:nvSpPr>
            <p:cNvPr id="20" name="Rectangle 19">
              <a:extLst>
                <a:ext uri="{FF2B5EF4-FFF2-40B4-BE49-F238E27FC236}">
                  <a16:creationId xmlns:a16="http://schemas.microsoft.com/office/drawing/2014/main" id="{0E8A7102-4416-C1A8-1C6B-C5863D814790}"/>
                </a:ext>
              </a:extLst>
            </p:cNvPr>
            <p:cNvSpPr/>
            <p:nvPr/>
          </p:nvSpPr>
          <p:spPr>
            <a:xfrm>
              <a:off x="8374017" y="3532703"/>
              <a:ext cx="3645346" cy="2531462"/>
            </a:xfrm>
            <a:prstGeom prst="rect">
              <a:avLst/>
            </a:prstGeom>
            <a:noFill/>
          </p:spPr>
          <p:txBody>
            <a:bodyPr wrap="square" lIns="91440" tIns="45720" rIns="91440" bIns="45720" anchor="t">
              <a:spAutoFit/>
            </a:bodyPr>
            <a:lstStyle/>
            <a:p>
              <a:pPr algn="ctr" defTabSz="457200"/>
              <a:r>
                <a:rPr lang="en-US" sz="2000" dirty="0">
                  <a:solidFill>
                    <a:schemeClr val="bg1"/>
                  </a:solidFill>
                  <a:effectLst>
                    <a:outerShdw blurRad="38100" dist="38100" dir="2700000" algn="tl">
                      <a:srgbClr val="000000">
                        <a:alpha val="43137"/>
                      </a:srgbClr>
                    </a:outerShdw>
                  </a:effectLst>
                  <a:ea typeface="+mn-lt"/>
                  <a:cs typeface="+mn-lt"/>
                </a:rPr>
                <a:t>5. DATA-CENTRIC UNTERNEHMENSGRÜNDUNG</a:t>
              </a:r>
              <a:endParaRPr lang="en-US" dirty="0">
                <a:solidFill>
                  <a:schemeClr val="bg1"/>
                </a:solidFill>
              </a:endParaRPr>
            </a:p>
            <a:p>
              <a:pPr algn="ctr" defTabSz="457200"/>
              <a:endParaRPr lang="en-US" sz="650" dirty="0">
                <a:solidFill>
                  <a:schemeClr val="bg1"/>
                </a:solidFill>
                <a:ea typeface="Calibri" charset="0"/>
                <a:cs typeface="Calibri" charset="0"/>
              </a:endParaRPr>
            </a:p>
            <a:p>
              <a:pPr algn="ctr" defTabSz="457200"/>
              <a:r>
                <a:rPr lang="en-US" sz="1400" dirty="0" err="1">
                  <a:solidFill>
                    <a:schemeClr val="bg1"/>
                  </a:solidFill>
                  <a:ea typeface="+mn-lt"/>
                  <a:cs typeface="+mn-lt"/>
                </a:rPr>
                <a:t>Erzeugen</a:t>
              </a:r>
              <a:r>
                <a:rPr lang="en-US" sz="1400" dirty="0">
                  <a:solidFill>
                    <a:schemeClr val="bg1"/>
                  </a:solidFill>
                  <a:ea typeface="+mn-lt"/>
                  <a:cs typeface="+mn-lt"/>
                </a:rPr>
                <a:t> </a:t>
              </a:r>
              <a:r>
                <a:rPr lang="en-US" sz="1400" dirty="0" err="1">
                  <a:solidFill>
                    <a:schemeClr val="bg1"/>
                  </a:solidFill>
                  <a:ea typeface="+mn-lt"/>
                  <a:cs typeface="+mn-lt"/>
                </a:rPr>
                <a:t>wir</a:t>
              </a:r>
              <a:r>
                <a:rPr lang="en-US" sz="1400" dirty="0">
                  <a:solidFill>
                    <a:schemeClr val="bg1"/>
                  </a:solidFill>
                  <a:ea typeface="+mn-lt"/>
                  <a:cs typeface="+mn-lt"/>
                </a:rPr>
                <a:t> </a:t>
              </a:r>
              <a:r>
                <a:rPr lang="en-US" sz="1400" dirty="0" err="1">
                  <a:solidFill>
                    <a:schemeClr val="bg1"/>
                  </a:solidFill>
                  <a:ea typeface="+mn-lt"/>
                  <a:cs typeface="+mn-lt"/>
                </a:rPr>
                <a:t>große</a:t>
              </a:r>
              <a:r>
                <a:rPr lang="en-US" sz="1400" dirty="0">
                  <a:solidFill>
                    <a:schemeClr val="bg1"/>
                  </a:solidFill>
                  <a:ea typeface="+mn-lt"/>
                  <a:cs typeface="+mn-lt"/>
                </a:rPr>
                <a:t> Mengen an Daten?</a:t>
              </a:r>
            </a:p>
            <a:p>
              <a:pPr algn="ctr" defTabSz="457200"/>
              <a:r>
                <a:rPr lang="en-US" sz="1400" dirty="0" err="1">
                  <a:solidFill>
                    <a:schemeClr val="bg1"/>
                  </a:solidFill>
                  <a:ea typeface="+mn-lt"/>
                  <a:cs typeface="+mn-lt"/>
                </a:rPr>
                <a:t>Könnten</a:t>
              </a:r>
              <a:r>
                <a:rPr lang="en-US" sz="1400" dirty="0">
                  <a:solidFill>
                    <a:schemeClr val="bg1"/>
                  </a:solidFill>
                  <a:ea typeface="+mn-lt"/>
                  <a:cs typeface="+mn-lt"/>
                </a:rPr>
                <a:t> </a:t>
              </a:r>
              <a:r>
                <a:rPr lang="en-US" sz="1400" dirty="0" err="1">
                  <a:solidFill>
                    <a:schemeClr val="bg1"/>
                  </a:solidFill>
                  <a:ea typeface="+mn-lt"/>
                  <a:cs typeface="+mn-lt"/>
                </a:rPr>
                <a:t>diese</a:t>
              </a:r>
              <a:r>
                <a:rPr lang="en-US" sz="1400" dirty="0">
                  <a:solidFill>
                    <a:schemeClr val="bg1"/>
                  </a:solidFill>
                  <a:ea typeface="+mn-lt"/>
                  <a:cs typeface="+mn-lt"/>
                </a:rPr>
                <a:t> Daten für </a:t>
              </a:r>
              <a:r>
                <a:rPr lang="en-US" sz="1400" dirty="0" err="1">
                  <a:solidFill>
                    <a:schemeClr val="bg1"/>
                  </a:solidFill>
                  <a:ea typeface="+mn-lt"/>
                  <a:cs typeface="+mn-lt"/>
                </a:rPr>
                <a:t>andere</a:t>
              </a:r>
              <a:r>
                <a:rPr lang="en-US" sz="1400" dirty="0">
                  <a:solidFill>
                    <a:schemeClr val="bg1"/>
                  </a:solidFill>
                  <a:ea typeface="+mn-lt"/>
                  <a:cs typeface="+mn-lt"/>
                </a:rPr>
                <a:t> </a:t>
              </a:r>
              <a:r>
                <a:rPr lang="en-US" sz="1400" dirty="0" err="1">
                  <a:solidFill>
                    <a:schemeClr val="bg1"/>
                  </a:solidFill>
                  <a:ea typeface="+mn-lt"/>
                  <a:cs typeface="+mn-lt"/>
                </a:rPr>
                <a:t>Organisationen</a:t>
              </a:r>
              <a:r>
                <a:rPr lang="en-US" sz="1400" dirty="0">
                  <a:solidFill>
                    <a:schemeClr val="bg1"/>
                  </a:solidFill>
                  <a:ea typeface="+mn-lt"/>
                  <a:cs typeface="+mn-lt"/>
                </a:rPr>
                <a:t> </a:t>
              </a:r>
              <a:r>
                <a:rPr lang="en-US" sz="1400" dirty="0" err="1">
                  <a:solidFill>
                    <a:schemeClr val="bg1"/>
                  </a:solidFill>
                  <a:ea typeface="+mn-lt"/>
                  <a:cs typeface="+mn-lt"/>
                </a:rPr>
                <a:t>innerhalb</a:t>
              </a:r>
              <a:r>
                <a:rPr lang="en-US" sz="1400" dirty="0">
                  <a:solidFill>
                    <a:schemeClr val="bg1"/>
                  </a:solidFill>
                  <a:ea typeface="+mn-lt"/>
                  <a:cs typeface="+mn-lt"/>
                </a:rPr>
                <a:t> und </a:t>
              </a:r>
              <a:r>
                <a:rPr lang="en-US" sz="1400" dirty="0" err="1">
                  <a:solidFill>
                    <a:schemeClr val="bg1"/>
                  </a:solidFill>
                  <a:ea typeface="+mn-lt"/>
                  <a:cs typeface="+mn-lt"/>
                </a:rPr>
                <a:t>außerhalb</a:t>
              </a:r>
              <a:r>
                <a:rPr lang="en-US" sz="1400" dirty="0">
                  <a:solidFill>
                    <a:schemeClr val="bg1"/>
                  </a:solidFill>
                  <a:ea typeface="+mn-lt"/>
                  <a:cs typeface="+mn-lt"/>
                </a:rPr>
                <a:t> der Branche von </a:t>
              </a:r>
              <a:r>
                <a:rPr lang="en-US" sz="1400" dirty="0" err="1">
                  <a:solidFill>
                    <a:schemeClr val="bg1"/>
                  </a:solidFill>
                  <a:ea typeface="+mn-lt"/>
                  <a:cs typeface="+mn-lt"/>
                </a:rPr>
                <a:t>Nutzen</a:t>
              </a:r>
              <a:r>
                <a:rPr lang="en-US" sz="1400" dirty="0">
                  <a:solidFill>
                    <a:schemeClr val="bg1"/>
                  </a:solidFill>
                  <a:ea typeface="+mn-lt"/>
                  <a:cs typeface="+mn-lt"/>
                </a:rPr>
                <a:t> sein?</a:t>
              </a:r>
            </a:p>
            <a:p>
              <a:pPr algn="ctr" defTabSz="457200"/>
              <a:r>
                <a:rPr lang="en-US" sz="1400" err="1">
                  <a:solidFill>
                    <a:schemeClr val="bg1"/>
                  </a:solidFill>
                  <a:ea typeface="+mn-lt"/>
                  <a:cs typeface="+mn-lt"/>
                </a:rPr>
                <a:t>Könnten</a:t>
              </a:r>
              <a:r>
                <a:rPr lang="en-US" sz="1400" dirty="0">
                  <a:solidFill>
                    <a:schemeClr val="bg1"/>
                  </a:solidFill>
                  <a:ea typeface="+mn-lt"/>
                  <a:cs typeface="+mn-lt"/>
                </a:rPr>
                <a:t> </a:t>
              </a:r>
              <a:r>
                <a:rPr lang="en-US" sz="1400" err="1">
                  <a:solidFill>
                    <a:schemeClr val="bg1"/>
                  </a:solidFill>
                  <a:ea typeface="+mn-lt"/>
                  <a:cs typeface="+mn-lt"/>
                </a:rPr>
                <a:t>sie</a:t>
              </a:r>
              <a:r>
                <a:rPr lang="en-US" sz="1400" dirty="0">
                  <a:solidFill>
                    <a:schemeClr val="bg1"/>
                  </a:solidFill>
                  <a:ea typeface="+mn-lt"/>
                  <a:cs typeface="+mn-lt"/>
                </a:rPr>
                <a:t> von </a:t>
              </a:r>
              <a:r>
                <a:rPr lang="en-US" sz="1400" err="1">
                  <a:solidFill>
                    <a:schemeClr val="bg1"/>
                  </a:solidFill>
                  <a:ea typeface="+mn-lt"/>
                  <a:cs typeface="+mn-lt"/>
                </a:rPr>
                <a:t>anderen</a:t>
              </a:r>
              <a:r>
                <a:rPr lang="en-US" sz="1400" dirty="0">
                  <a:solidFill>
                    <a:schemeClr val="bg1"/>
                  </a:solidFill>
                  <a:ea typeface="+mn-lt"/>
                  <a:cs typeface="+mn-lt"/>
                </a:rPr>
                <a:t> </a:t>
              </a:r>
              <a:r>
                <a:rPr lang="en-US" sz="1400" err="1">
                  <a:solidFill>
                    <a:schemeClr val="bg1"/>
                  </a:solidFill>
                  <a:ea typeface="+mn-lt"/>
                  <a:cs typeface="+mn-lt"/>
                </a:rPr>
                <a:t>Unternehmen</a:t>
              </a:r>
              <a:r>
                <a:rPr lang="en-US" sz="1400" dirty="0">
                  <a:solidFill>
                    <a:schemeClr val="bg1"/>
                  </a:solidFill>
                  <a:ea typeface="+mn-lt"/>
                  <a:cs typeface="+mn-lt"/>
                </a:rPr>
                <a:t> </a:t>
              </a:r>
              <a:r>
                <a:rPr lang="en-US" sz="1400" err="1">
                  <a:solidFill>
                    <a:schemeClr val="bg1"/>
                  </a:solidFill>
                  <a:ea typeface="+mn-lt"/>
                  <a:cs typeface="+mn-lt"/>
                </a:rPr>
                <a:t>genutzt</a:t>
              </a:r>
              <a:r>
                <a:rPr lang="en-US" sz="1400" dirty="0">
                  <a:solidFill>
                    <a:schemeClr val="bg1"/>
                  </a:solidFill>
                  <a:ea typeface="+mn-lt"/>
                  <a:cs typeface="+mn-lt"/>
                </a:rPr>
                <a:t> </a:t>
              </a:r>
              <a:r>
                <a:rPr lang="en-US" sz="1400" err="1">
                  <a:solidFill>
                    <a:schemeClr val="bg1"/>
                  </a:solidFill>
                  <a:ea typeface="+mn-lt"/>
                  <a:cs typeface="+mn-lt"/>
                </a:rPr>
                <a:t>werden</a:t>
              </a:r>
              <a:r>
                <a:rPr lang="en-US" sz="1400" dirty="0">
                  <a:solidFill>
                    <a:schemeClr val="bg1"/>
                  </a:solidFill>
                  <a:ea typeface="+mn-lt"/>
                  <a:cs typeface="+mn-lt"/>
                </a:rPr>
                <a:t> </a:t>
              </a:r>
              <a:r>
                <a:rPr lang="en-US" sz="1400" err="1">
                  <a:solidFill>
                    <a:schemeClr val="bg1"/>
                  </a:solidFill>
                  <a:ea typeface="+mn-lt"/>
                  <a:cs typeface="+mn-lt"/>
                </a:rPr>
                <a:t>Unternehmen</a:t>
              </a:r>
              <a:r>
                <a:rPr lang="en-US" sz="1400" dirty="0">
                  <a:solidFill>
                    <a:schemeClr val="bg1"/>
                  </a:solidFill>
                  <a:ea typeface="+mn-lt"/>
                  <a:cs typeface="+mn-lt"/>
                </a:rPr>
                <a:t> </a:t>
              </a:r>
              <a:r>
                <a:rPr lang="en-US" sz="1400" err="1">
                  <a:solidFill>
                    <a:schemeClr val="bg1"/>
                  </a:solidFill>
                  <a:ea typeface="+mn-lt"/>
                  <a:cs typeface="+mn-lt"/>
                </a:rPr>
                <a:t>genutzt</a:t>
              </a:r>
              <a:r>
                <a:rPr lang="en-US" sz="1400" dirty="0">
                  <a:solidFill>
                    <a:schemeClr val="bg1"/>
                  </a:solidFill>
                  <a:ea typeface="+mn-lt"/>
                  <a:cs typeface="+mn-lt"/>
                </a:rPr>
                <a:t> </a:t>
              </a:r>
              <a:r>
                <a:rPr lang="en-US" sz="1400" err="1">
                  <a:solidFill>
                    <a:schemeClr val="bg1"/>
                  </a:solidFill>
                  <a:ea typeface="+mn-lt"/>
                  <a:cs typeface="+mn-lt"/>
                </a:rPr>
                <a:t>werden</a:t>
              </a:r>
              <a:r>
                <a:rPr lang="en-US" sz="1400" dirty="0">
                  <a:solidFill>
                    <a:schemeClr val="bg1"/>
                  </a:solidFill>
                  <a:ea typeface="+mn-lt"/>
                  <a:cs typeface="+mn-lt"/>
                </a:rPr>
                <a:t>, </a:t>
              </a:r>
              <a:r>
                <a:rPr lang="en-US" sz="1400" err="1">
                  <a:solidFill>
                    <a:schemeClr val="bg1"/>
                  </a:solidFill>
                  <a:ea typeface="+mn-lt"/>
                  <a:cs typeface="+mn-lt"/>
                </a:rPr>
                <a:t>ohne</a:t>
              </a:r>
              <a:r>
                <a:rPr lang="en-US" sz="1400" dirty="0">
                  <a:solidFill>
                    <a:schemeClr val="bg1"/>
                  </a:solidFill>
                  <a:ea typeface="+mn-lt"/>
                  <a:cs typeface="+mn-lt"/>
                </a:rPr>
                <a:t> den </a:t>
              </a:r>
              <a:r>
                <a:rPr lang="en-US" sz="1400" err="1">
                  <a:solidFill>
                    <a:schemeClr val="bg1"/>
                  </a:solidFill>
                  <a:ea typeface="+mn-lt"/>
                  <a:cs typeface="+mn-lt"/>
                </a:rPr>
                <a:t>Ohne</a:t>
              </a:r>
              <a:r>
                <a:rPr lang="en-US" sz="1400" dirty="0">
                  <a:solidFill>
                    <a:schemeClr val="bg1"/>
                  </a:solidFill>
                  <a:ea typeface="+mn-lt"/>
                  <a:cs typeface="+mn-lt"/>
                </a:rPr>
                <a:t> </a:t>
              </a:r>
              <a:r>
                <a:rPr lang="en-US" sz="1400" err="1">
                  <a:solidFill>
                    <a:schemeClr val="bg1"/>
                  </a:solidFill>
                  <a:ea typeface="+mn-lt"/>
                  <a:cs typeface="+mn-lt"/>
                </a:rPr>
                <a:t>unseren</a:t>
              </a:r>
              <a:r>
                <a:rPr lang="en-US" sz="1400" dirty="0">
                  <a:solidFill>
                    <a:schemeClr val="bg1"/>
                  </a:solidFill>
                  <a:ea typeface="+mn-lt"/>
                  <a:cs typeface="+mn-lt"/>
                </a:rPr>
                <a:t> </a:t>
              </a:r>
            </a:p>
            <a:p>
              <a:pPr algn="ctr" defTabSz="457200"/>
              <a:r>
                <a:rPr lang="en-US" sz="1400" err="1">
                  <a:solidFill>
                    <a:schemeClr val="bg1"/>
                  </a:solidFill>
                  <a:ea typeface="+mn-lt"/>
                  <a:cs typeface="+mn-lt"/>
                </a:rPr>
                <a:t>Kernvorteil</a:t>
              </a:r>
              <a:r>
                <a:rPr lang="en-US" sz="1400" dirty="0">
                  <a:solidFill>
                    <a:schemeClr val="bg1"/>
                  </a:solidFill>
                  <a:ea typeface="+mn-lt"/>
                  <a:cs typeface="+mn-lt"/>
                </a:rPr>
                <a:t> </a:t>
              </a:r>
              <a:r>
                <a:rPr lang="en-US" sz="1400" err="1">
                  <a:solidFill>
                    <a:schemeClr val="bg1"/>
                  </a:solidFill>
                  <a:ea typeface="+mn-lt"/>
                  <a:cs typeface="+mn-lt"/>
                </a:rPr>
                <a:t>zu</a:t>
              </a:r>
              <a:r>
                <a:rPr lang="en-US" sz="1400" dirty="0">
                  <a:solidFill>
                    <a:schemeClr val="bg1"/>
                  </a:solidFill>
                  <a:ea typeface="+mn-lt"/>
                  <a:cs typeface="+mn-lt"/>
                </a:rPr>
                <a:t> </a:t>
              </a:r>
              <a:r>
                <a:rPr lang="en-US" sz="1400" err="1">
                  <a:solidFill>
                    <a:schemeClr val="bg1"/>
                  </a:solidFill>
                  <a:ea typeface="+mn-lt"/>
                  <a:cs typeface="+mn-lt"/>
                </a:rPr>
                <a:t>zerstören</a:t>
              </a:r>
              <a:r>
                <a:rPr lang="en-US" sz="1400" dirty="0">
                  <a:solidFill>
                    <a:schemeClr val="bg1"/>
                  </a:solidFill>
                  <a:ea typeface="+mn-lt"/>
                  <a:cs typeface="+mn-lt"/>
                </a:rPr>
                <a:t>?</a:t>
              </a:r>
              <a:endParaRPr lang="en-US">
                <a:solidFill>
                  <a:schemeClr val="bg1"/>
                </a:solidFill>
              </a:endParaRPr>
            </a:p>
          </p:txBody>
        </p:sp>
      </p:grpSp>
      <p:grpSp>
        <p:nvGrpSpPr>
          <p:cNvPr id="34" name="Group 33">
            <a:extLst>
              <a:ext uri="{FF2B5EF4-FFF2-40B4-BE49-F238E27FC236}">
                <a16:creationId xmlns:a16="http://schemas.microsoft.com/office/drawing/2014/main" id="{8D5791EE-B8F6-7B42-2372-7E280D50438D}"/>
              </a:ext>
            </a:extLst>
          </p:cNvPr>
          <p:cNvGrpSpPr/>
          <p:nvPr/>
        </p:nvGrpSpPr>
        <p:grpSpPr>
          <a:xfrm>
            <a:off x="105927" y="908007"/>
            <a:ext cx="5050821" cy="2832839"/>
            <a:chOff x="105927" y="908007"/>
            <a:chExt cx="5050821" cy="2832839"/>
          </a:xfrm>
        </p:grpSpPr>
        <p:sp>
          <p:nvSpPr>
            <p:cNvPr id="4" name="Oval 3">
              <a:extLst>
                <a:ext uri="{FF2B5EF4-FFF2-40B4-BE49-F238E27FC236}">
                  <a16:creationId xmlns:a16="http://schemas.microsoft.com/office/drawing/2014/main" id="{C39247CB-5EAC-F8FA-3D3E-5D96CCCF8715}"/>
                </a:ext>
              </a:extLst>
            </p:cNvPr>
            <p:cNvSpPr/>
            <p:nvPr/>
          </p:nvSpPr>
          <p:spPr>
            <a:xfrm>
              <a:off x="105927" y="908007"/>
              <a:ext cx="3896111" cy="2624696"/>
            </a:xfrm>
            <a:prstGeom prst="ellipse">
              <a:avLst/>
            </a:prstGeom>
            <a:solidFill>
              <a:schemeClr val="accent2"/>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D5B9267-8356-4D6F-0A28-A621DE458313}"/>
                </a:ext>
              </a:extLst>
            </p:cNvPr>
            <p:cNvSpPr/>
            <p:nvPr/>
          </p:nvSpPr>
          <p:spPr>
            <a:xfrm>
              <a:off x="241396" y="1001888"/>
              <a:ext cx="3570145" cy="2215991"/>
            </a:xfrm>
            <a:prstGeom prst="rect">
              <a:avLst/>
            </a:prstGeom>
            <a:noFill/>
          </p:spPr>
          <p:txBody>
            <a:bodyPr wrap="square" lIns="91440" tIns="45720" rIns="91440" bIns="45720" anchor="t">
              <a:spAutoFit/>
            </a:bodyPr>
            <a:lstStyle/>
            <a:p>
              <a:pPr algn="ctr" defTabSz="457200"/>
              <a:r>
                <a:rPr lang="en-US" sz="2000" dirty="0">
                  <a:solidFill>
                    <a:schemeClr val="bg1"/>
                  </a:solidFill>
                  <a:effectLst>
                    <a:outerShdw blurRad="38100" dist="38100" dir="2700000" algn="tl">
                      <a:srgbClr val="000000">
                        <a:alpha val="43137"/>
                      </a:srgbClr>
                    </a:outerShdw>
                  </a:effectLst>
                  <a:ea typeface="+mn-lt"/>
                  <a:cs typeface="+mn-lt"/>
                </a:rPr>
                <a:t>2. INFORMATIONEN</a:t>
              </a:r>
              <a:endParaRPr lang="en-US" dirty="0">
                <a:solidFill>
                  <a:schemeClr val="bg1"/>
                </a:solidFill>
                <a:ea typeface="+mn-lt"/>
                <a:cs typeface="+mn-lt"/>
              </a:endParaRPr>
            </a:p>
            <a:p>
              <a:pPr algn="ctr" defTabSz="457200"/>
              <a:r>
                <a:rPr lang="en-US" sz="2000" dirty="0">
                  <a:solidFill>
                    <a:schemeClr val="bg1"/>
                  </a:solidFill>
                  <a:effectLst>
                    <a:outerShdw blurRad="38100" dist="38100" dir="2700000" algn="tl">
                      <a:srgbClr val="000000">
                        <a:alpha val="43137"/>
                      </a:srgbClr>
                    </a:outerShdw>
                  </a:effectLst>
                  <a:ea typeface="+mn-lt"/>
                  <a:cs typeface="+mn-lt"/>
                </a:rPr>
                <a:t>MANAGEMENT</a:t>
              </a:r>
              <a:endParaRPr lang="en-US" dirty="0">
                <a:solidFill>
                  <a:schemeClr val="bg1"/>
                </a:solidFill>
                <a:ea typeface="+mn-lt"/>
                <a:cs typeface="+mn-lt"/>
              </a:endParaRPr>
            </a:p>
            <a:p>
              <a:pPr algn="ctr" defTabSz="457200"/>
              <a:r>
                <a:rPr lang="en-US" sz="1400" dirty="0" err="1">
                  <a:solidFill>
                    <a:schemeClr val="bg1"/>
                  </a:solidFill>
                  <a:ea typeface="+mn-lt"/>
                  <a:cs typeface="+mn-lt"/>
                </a:rPr>
                <a:t>Welche</a:t>
              </a:r>
              <a:r>
                <a:rPr lang="en-US" sz="1400" dirty="0">
                  <a:solidFill>
                    <a:schemeClr val="bg1"/>
                  </a:solidFill>
                  <a:ea typeface="+mn-lt"/>
                  <a:cs typeface="+mn-lt"/>
                </a:rPr>
                <a:t> </a:t>
              </a:r>
              <a:r>
                <a:rPr lang="en-US" sz="1400" dirty="0" err="1">
                  <a:solidFill>
                    <a:schemeClr val="bg1"/>
                  </a:solidFill>
                  <a:ea typeface="+mn-lt"/>
                  <a:cs typeface="+mn-lt"/>
                </a:rPr>
                <a:t>Echtzeit-Informationen</a:t>
              </a:r>
              <a:r>
                <a:rPr lang="en-US" sz="1400" dirty="0">
                  <a:solidFill>
                    <a:schemeClr val="bg1"/>
                  </a:solidFill>
                  <a:ea typeface="+mn-lt"/>
                  <a:cs typeface="+mn-lt"/>
                </a:rPr>
                <a:t> </a:t>
              </a:r>
              <a:r>
                <a:rPr lang="en-US" sz="1400" dirty="0" err="1">
                  <a:solidFill>
                    <a:schemeClr val="bg1"/>
                  </a:solidFill>
                  <a:ea typeface="+mn-lt"/>
                  <a:cs typeface="+mn-lt"/>
                </a:rPr>
                <a:t>würden</a:t>
              </a:r>
              <a:endParaRPr lang="en-US" sz="1400">
                <a:solidFill>
                  <a:schemeClr val="bg1"/>
                </a:solidFill>
                <a:cs typeface="Calibri"/>
              </a:endParaRPr>
            </a:p>
            <a:p>
              <a:pPr algn="ctr" defTabSz="457200"/>
              <a:r>
                <a:rPr lang="en-US" sz="1400" dirty="0" err="1">
                  <a:solidFill>
                    <a:schemeClr val="bg1"/>
                  </a:solidFill>
                  <a:ea typeface="+mn-lt"/>
                  <a:cs typeface="+mn-lt"/>
                </a:rPr>
                <a:t>Führungskräften</a:t>
              </a:r>
              <a:r>
                <a:rPr lang="en-US" sz="1400" dirty="0">
                  <a:solidFill>
                    <a:schemeClr val="bg1"/>
                  </a:solidFill>
                  <a:ea typeface="+mn-lt"/>
                  <a:cs typeface="+mn-lt"/>
                </a:rPr>
                <a:t> </a:t>
              </a:r>
              <a:r>
                <a:rPr lang="en-US" sz="1400" dirty="0" err="1">
                  <a:solidFill>
                    <a:schemeClr val="bg1"/>
                  </a:solidFill>
                  <a:ea typeface="+mn-lt"/>
                  <a:cs typeface="+mn-lt"/>
                </a:rPr>
                <a:t>ermöglichen</a:t>
              </a:r>
              <a:r>
                <a:rPr lang="en-US" sz="1400" dirty="0">
                  <a:solidFill>
                    <a:schemeClr val="bg1"/>
                  </a:solidFill>
                  <a:ea typeface="+mn-lt"/>
                  <a:cs typeface="+mn-lt"/>
                </a:rPr>
                <a:t>, </a:t>
              </a:r>
              <a:r>
                <a:rPr lang="en-US" sz="1400" dirty="0" err="1">
                  <a:solidFill>
                    <a:schemeClr val="bg1"/>
                  </a:solidFill>
                  <a:ea typeface="+mn-lt"/>
                  <a:cs typeface="+mn-lt"/>
                </a:rPr>
                <a:t>bessere</a:t>
              </a:r>
              <a:endParaRPr lang="en-US" sz="1400">
                <a:solidFill>
                  <a:schemeClr val="bg1"/>
                </a:solidFill>
                <a:cs typeface="Calibri"/>
              </a:endParaRPr>
            </a:p>
            <a:p>
              <a:pPr algn="ctr" defTabSz="457200"/>
              <a:r>
                <a:rPr lang="en-US" sz="1400" dirty="0" err="1">
                  <a:solidFill>
                    <a:schemeClr val="bg1"/>
                  </a:solidFill>
                  <a:ea typeface="+mn-lt"/>
                  <a:cs typeface="+mn-lt"/>
                </a:rPr>
                <a:t>Entscheidungen</a:t>
              </a:r>
              <a:r>
                <a:rPr lang="en-US" sz="1400" dirty="0">
                  <a:solidFill>
                    <a:schemeClr val="bg1"/>
                  </a:solidFill>
                  <a:ea typeface="+mn-lt"/>
                  <a:cs typeface="+mn-lt"/>
                </a:rPr>
                <a:t> </a:t>
              </a:r>
              <a:r>
                <a:rPr lang="en-US" sz="1400" dirty="0" err="1">
                  <a:solidFill>
                    <a:schemeClr val="bg1"/>
                  </a:solidFill>
                  <a:ea typeface="+mn-lt"/>
                  <a:cs typeface="+mn-lt"/>
                </a:rPr>
                <a:t>zu</a:t>
              </a:r>
              <a:r>
                <a:rPr lang="en-US" sz="1400" dirty="0">
                  <a:solidFill>
                    <a:schemeClr val="bg1"/>
                  </a:solidFill>
                  <a:ea typeface="+mn-lt"/>
                  <a:cs typeface="+mn-lt"/>
                </a:rPr>
                <a:t> </a:t>
              </a:r>
              <a:r>
                <a:rPr lang="en-US" sz="1400" dirty="0" err="1">
                  <a:solidFill>
                    <a:schemeClr val="bg1"/>
                  </a:solidFill>
                  <a:ea typeface="+mn-lt"/>
                  <a:cs typeface="+mn-lt"/>
                </a:rPr>
                <a:t>treffen</a:t>
              </a:r>
              <a:r>
                <a:rPr lang="en-US" sz="1400" dirty="0">
                  <a:solidFill>
                    <a:schemeClr val="bg1"/>
                  </a:solidFill>
                  <a:ea typeface="+mn-lt"/>
                  <a:cs typeface="+mn-lt"/>
                </a:rPr>
                <a:t>, die </a:t>
              </a:r>
              <a:r>
                <a:rPr lang="en-US" sz="1400" dirty="0" err="1">
                  <a:solidFill>
                    <a:schemeClr val="bg1"/>
                  </a:solidFill>
                  <a:ea typeface="+mn-lt"/>
                  <a:cs typeface="+mn-lt"/>
                </a:rPr>
                <a:t>sich</a:t>
              </a:r>
              <a:r>
                <a:rPr lang="en-US" sz="1400" dirty="0">
                  <a:solidFill>
                    <a:schemeClr val="bg1"/>
                  </a:solidFill>
                  <a:ea typeface="+mn-lt"/>
                  <a:cs typeface="+mn-lt"/>
                </a:rPr>
                <a:t> auf das </a:t>
              </a:r>
              <a:r>
                <a:rPr lang="en-US" sz="1400" dirty="0" err="1">
                  <a:solidFill>
                    <a:schemeClr val="bg1"/>
                  </a:solidFill>
                  <a:ea typeface="+mn-lt"/>
                  <a:cs typeface="+mn-lt"/>
                </a:rPr>
                <a:t>Endergebnis</a:t>
              </a:r>
              <a:r>
                <a:rPr lang="en-US" sz="1400" dirty="0">
                  <a:solidFill>
                    <a:schemeClr val="bg1"/>
                  </a:solidFill>
                  <a:ea typeface="+mn-lt"/>
                  <a:cs typeface="+mn-lt"/>
                </a:rPr>
                <a:t> </a:t>
              </a:r>
              <a:r>
                <a:rPr lang="en-US" sz="1400" dirty="0" err="1">
                  <a:solidFill>
                    <a:schemeClr val="bg1"/>
                  </a:solidFill>
                  <a:ea typeface="+mn-lt"/>
                  <a:cs typeface="+mn-lt"/>
                </a:rPr>
                <a:t>auswirken</a:t>
              </a:r>
              <a:r>
                <a:rPr lang="en-US" sz="1400" dirty="0">
                  <a:solidFill>
                    <a:schemeClr val="bg1"/>
                  </a:solidFill>
                  <a:ea typeface="+mn-lt"/>
                  <a:cs typeface="+mn-lt"/>
                </a:rPr>
                <a:t>?</a:t>
              </a:r>
            </a:p>
            <a:p>
              <a:pPr algn="ctr" defTabSz="457200"/>
              <a:r>
                <a:rPr lang="en-US" sz="1400" dirty="0">
                  <a:solidFill>
                    <a:schemeClr val="bg1"/>
                  </a:solidFill>
                  <a:ea typeface="+mn-lt"/>
                  <a:cs typeface="+mn-lt"/>
                </a:rPr>
                <a:t>Wie </a:t>
              </a:r>
              <a:r>
                <a:rPr lang="en-US" sz="1400" dirty="0" err="1">
                  <a:solidFill>
                    <a:schemeClr val="bg1"/>
                  </a:solidFill>
                  <a:ea typeface="+mn-lt"/>
                  <a:cs typeface="+mn-lt"/>
                </a:rPr>
                <a:t>viele</a:t>
              </a:r>
              <a:r>
                <a:rPr lang="en-US" sz="1400" dirty="0">
                  <a:solidFill>
                    <a:schemeClr val="bg1"/>
                  </a:solidFill>
                  <a:ea typeface="+mn-lt"/>
                  <a:cs typeface="+mn-lt"/>
                </a:rPr>
                <a:t> und </a:t>
              </a:r>
              <a:r>
                <a:rPr lang="en-US" sz="1400" dirty="0" err="1">
                  <a:solidFill>
                    <a:schemeClr val="bg1"/>
                  </a:solidFill>
                  <a:ea typeface="+mn-lt"/>
                  <a:cs typeface="+mn-lt"/>
                </a:rPr>
                <a:t>welche</a:t>
              </a:r>
              <a:r>
                <a:rPr lang="en-US" sz="1400" dirty="0">
                  <a:solidFill>
                    <a:schemeClr val="bg1"/>
                  </a:solidFill>
                  <a:ea typeface="+mn-lt"/>
                  <a:cs typeface="+mn-lt"/>
                </a:rPr>
                <a:t> der </a:t>
              </a:r>
              <a:r>
                <a:rPr lang="en-US" sz="1400" dirty="0" err="1">
                  <a:solidFill>
                    <a:schemeClr val="bg1"/>
                  </a:solidFill>
                  <a:ea typeface="+mn-lt"/>
                  <a:cs typeface="+mn-lt"/>
                </a:rPr>
                <a:t>vielen</a:t>
              </a:r>
              <a:r>
                <a:rPr lang="en-US" sz="1400" dirty="0">
                  <a:solidFill>
                    <a:schemeClr val="bg1"/>
                  </a:solidFill>
                  <a:ea typeface="+mn-lt"/>
                  <a:cs typeface="+mn-lt"/>
                </a:rPr>
                <a:t> Daten</a:t>
              </a:r>
              <a:endParaRPr lang="en-US" sz="1400">
                <a:solidFill>
                  <a:schemeClr val="bg1"/>
                </a:solidFill>
                <a:cs typeface="Calibri"/>
              </a:endParaRPr>
            </a:p>
            <a:p>
              <a:pPr algn="ctr" defTabSz="457200"/>
              <a:r>
                <a:rPr lang="en-US" sz="1400" dirty="0" err="1">
                  <a:solidFill>
                    <a:schemeClr val="bg1"/>
                  </a:solidFill>
                  <a:ea typeface="+mn-lt"/>
                  <a:cs typeface="+mn-lt"/>
                </a:rPr>
                <a:t>werden</a:t>
              </a:r>
              <a:r>
                <a:rPr lang="en-US" sz="1400" dirty="0">
                  <a:solidFill>
                    <a:schemeClr val="bg1"/>
                  </a:solidFill>
                  <a:ea typeface="+mn-lt"/>
                  <a:cs typeface="+mn-lt"/>
                </a:rPr>
                <a:t> </a:t>
              </a:r>
              <a:r>
                <a:rPr lang="en-US" sz="1400" dirty="0" err="1">
                  <a:solidFill>
                    <a:schemeClr val="bg1"/>
                  </a:solidFill>
                  <a:ea typeface="+mn-lt"/>
                  <a:cs typeface="+mn-lt"/>
                </a:rPr>
                <a:t>nicht</a:t>
              </a:r>
              <a:r>
                <a:rPr lang="en-US" sz="1400" dirty="0">
                  <a:solidFill>
                    <a:schemeClr val="bg1"/>
                  </a:solidFill>
                  <a:ea typeface="+mn-lt"/>
                  <a:cs typeface="+mn-lt"/>
                </a:rPr>
                <a:t> </a:t>
              </a:r>
              <a:r>
                <a:rPr lang="en-US" sz="1400" dirty="0" err="1">
                  <a:solidFill>
                    <a:schemeClr val="bg1"/>
                  </a:solidFill>
                  <a:ea typeface="+mn-lt"/>
                  <a:cs typeface="+mn-lt"/>
                </a:rPr>
                <a:t>genutzt</a:t>
              </a:r>
              <a:r>
                <a:rPr lang="en-US" sz="1400" dirty="0">
                  <a:solidFill>
                    <a:schemeClr val="bg1"/>
                  </a:solidFill>
                  <a:ea typeface="+mn-lt"/>
                  <a:cs typeface="+mn-lt"/>
                </a:rPr>
                <a:t>, um die</a:t>
              </a:r>
              <a:endParaRPr lang="en-US" sz="1400">
                <a:solidFill>
                  <a:schemeClr val="bg1"/>
                </a:solidFill>
                <a:cs typeface="Calibri"/>
              </a:endParaRPr>
            </a:p>
            <a:p>
              <a:pPr algn="ctr" defTabSz="457200"/>
              <a:r>
                <a:rPr lang="en-US" sz="1400" err="1">
                  <a:solidFill>
                    <a:schemeClr val="bg1"/>
                  </a:solidFill>
                  <a:ea typeface="+mn-lt"/>
                  <a:cs typeface="+mn-lt"/>
                </a:rPr>
                <a:t>Entscheidungsfindung</a:t>
              </a:r>
              <a:r>
                <a:rPr lang="en-US" sz="1400" dirty="0">
                  <a:solidFill>
                    <a:schemeClr val="bg1"/>
                  </a:solidFill>
                  <a:ea typeface="+mn-lt"/>
                  <a:cs typeface="+mn-lt"/>
                </a:rPr>
                <a:t>?</a:t>
              </a:r>
            </a:p>
          </p:txBody>
        </p:sp>
        <p:cxnSp>
          <p:nvCxnSpPr>
            <p:cNvPr id="23" name="Straight Connector 22">
              <a:extLst>
                <a:ext uri="{FF2B5EF4-FFF2-40B4-BE49-F238E27FC236}">
                  <a16:creationId xmlns:a16="http://schemas.microsoft.com/office/drawing/2014/main" id="{4E079948-DD30-D126-2F13-6B186ED4B9AA}"/>
                </a:ext>
              </a:extLst>
            </p:cNvPr>
            <p:cNvCxnSpPr>
              <a:cxnSpLocks/>
            </p:cNvCxnSpPr>
            <p:nvPr/>
          </p:nvCxnSpPr>
          <p:spPr>
            <a:xfrm flipH="1" flipV="1">
              <a:off x="3913473" y="2670842"/>
              <a:ext cx="802734" cy="685692"/>
            </a:xfrm>
            <a:prstGeom prst="line">
              <a:avLst/>
            </a:prstGeom>
            <a:noFill/>
            <a:ln w="28575" cap="flat" cmpd="sng" algn="ctr">
              <a:solidFill>
                <a:srgbClr val="085156"/>
              </a:solidFill>
              <a:prstDash val="sysDot"/>
              <a:miter lim="800000"/>
            </a:ln>
            <a:effectLst/>
          </p:spPr>
        </p:cxnSp>
        <p:sp>
          <p:nvSpPr>
            <p:cNvPr id="24" name="Oval 23">
              <a:extLst>
                <a:ext uri="{FF2B5EF4-FFF2-40B4-BE49-F238E27FC236}">
                  <a16:creationId xmlns:a16="http://schemas.microsoft.com/office/drawing/2014/main" id="{570142D8-CD9B-3D1A-EE1B-D06D02210F70}"/>
                </a:ext>
              </a:extLst>
            </p:cNvPr>
            <p:cNvSpPr/>
            <p:nvPr/>
          </p:nvSpPr>
          <p:spPr>
            <a:xfrm>
              <a:off x="4584276" y="3204023"/>
              <a:ext cx="572472" cy="536823"/>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Document">
              <a:extLst>
                <a:ext uri="{FF2B5EF4-FFF2-40B4-BE49-F238E27FC236}">
                  <a16:creationId xmlns:a16="http://schemas.microsoft.com/office/drawing/2014/main" id="{4B230A8F-9B3C-8BAC-86CC-20F7810CA5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9490" y="3323075"/>
              <a:ext cx="322042" cy="301988"/>
            </a:xfrm>
            <a:prstGeom prst="rect">
              <a:avLst/>
            </a:prstGeom>
          </p:spPr>
        </p:pic>
      </p:grpSp>
      <p:grpSp>
        <p:nvGrpSpPr>
          <p:cNvPr id="33" name="Group 32">
            <a:extLst>
              <a:ext uri="{FF2B5EF4-FFF2-40B4-BE49-F238E27FC236}">
                <a16:creationId xmlns:a16="http://schemas.microsoft.com/office/drawing/2014/main" id="{A50FD11E-0A9C-F536-76AA-BD40036D69A3}"/>
              </a:ext>
            </a:extLst>
          </p:cNvPr>
          <p:cNvGrpSpPr/>
          <p:nvPr/>
        </p:nvGrpSpPr>
        <p:grpSpPr>
          <a:xfrm>
            <a:off x="273895" y="3666839"/>
            <a:ext cx="4783334" cy="2601859"/>
            <a:chOff x="273895" y="3666839"/>
            <a:chExt cx="4783334" cy="2601859"/>
          </a:xfrm>
        </p:grpSpPr>
        <p:grpSp>
          <p:nvGrpSpPr>
            <p:cNvPr id="32" name="Group 31">
              <a:extLst>
                <a:ext uri="{FF2B5EF4-FFF2-40B4-BE49-F238E27FC236}">
                  <a16:creationId xmlns:a16="http://schemas.microsoft.com/office/drawing/2014/main" id="{412A6B15-DF40-EC24-D2D3-9313C40AE1ED}"/>
                </a:ext>
              </a:extLst>
            </p:cNvPr>
            <p:cNvGrpSpPr/>
            <p:nvPr/>
          </p:nvGrpSpPr>
          <p:grpSpPr>
            <a:xfrm>
              <a:off x="273895" y="3666839"/>
              <a:ext cx="3854753" cy="2601859"/>
              <a:chOff x="273895" y="3666839"/>
              <a:chExt cx="3854753" cy="2601859"/>
            </a:xfrm>
          </p:grpSpPr>
          <p:sp>
            <p:nvSpPr>
              <p:cNvPr id="2" name="Oval 1">
                <a:extLst>
                  <a:ext uri="{FF2B5EF4-FFF2-40B4-BE49-F238E27FC236}">
                    <a16:creationId xmlns:a16="http://schemas.microsoft.com/office/drawing/2014/main" id="{703D9BE0-54D2-EA68-EEEE-AD751991C7A2}"/>
                  </a:ext>
                </a:extLst>
              </p:cNvPr>
              <p:cNvSpPr/>
              <p:nvPr/>
            </p:nvSpPr>
            <p:spPr>
              <a:xfrm>
                <a:off x="273895" y="3666839"/>
                <a:ext cx="3854753" cy="2601859"/>
              </a:xfrm>
              <a:prstGeom prst="ellipse">
                <a:avLst/>
              </a:prstGeom>
              <a:solidFill>
                <a:schemeClr val="accent2">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0A23EBD-6EB3-21AC-62EE-8908E3E67718}"/>
                  </a:ext>
                </a:extLst>
              </p:cNvPr>
              <p:cNvSpPr/>
              <p:nvPr/>
            </p:nvSpPr>
            <p:spPr>
              <a:xfrm>
                <a:off x="354199" y="3874047"/>
                <a:ext cx="3694144" cy="2008242"/>
              </a:xfrm>
              <a:prstGeom prst="rect">
                <a:avLst/>
              </a:prstGeom>
              <a:noFill/>
            </p:spPr>
            <p:txBody>
              <a:bodyPr wrap="square" lIns="91440" tIns="45720" rIns="91440" bIns="45720" anchor="t">
                <a:spAutoFit/>
              </a:bodyPr>
              <a:lstStyle/>
              <a:p>
                <a:pPr algn="ctr" defTabSz="457200"/>
                <a:r>
                  <a:rPr lang="en-US" sz="2000" dirty="0">
                    <a:solidFill>
                      <a:schemeClr val="bg1"/>
                    </a:solidFill>
                    <a:effectLst>
                      <a:outerShdw blurRad="38100" dist="38100" dir="2700000" algn="tl">
                        <a:srgbClr val="000000">
                          <a:alpha val="43137"/>
                        </a:srgbClr>
                      </a:outerShdw>
                    </a:effectLst>
                    <a:ea typeface="+mn-lt"/>
                    <a:cs typeface="+mn-lt"/>
                  </a:rPr>
                  <a:t>1. PROZESSANALYTIK</a:t>
                </a:r>
                <a:endParaRPr lang="en-US" dirty="0">
                  <a:solidFill>
                    <a:schemeClr val="bg1"/>
                  </a:solidFill>
                  <a:cs typeface="Calibri"/>
                </a:endParaRPr>
              </a:p>
              <a:p>
                <a:pPr marL="278130" indent="-278130" algn="ctr" defTabSz="457200">
                  <a:buAutoNum type="arabicPeriod"/>
                </a:pPr>
                <a:endParaRPr lang="en-US" sz="650" dirty="0">
                  <a:solidFill>
                    <a:schemeClr val="bg1"/>
                  </a:solidFill>
                  <a:ea typeface="+mn-lt"/>
                  <a:cs typeface="+mn-lt"/>
                </a:endParaRPr>
              </a:p>
              <a:p>
                <a:pPr algn="ctr" defTabSz="457200"/>
                <a:r>
                  <a:rPr lang="en-US" sz="1400" dirty="0">
                    <a:solidFill>
                      <a:schemeClr val="bg1"/>
                    </a:solidFill>
                    <a:ea typeface="+mn-lt"/>
                    <a:cs typeface="+mn-lt"/>
                  </a:rPr>
                  <a:t>Wie </a:t>
                </a:r>
                <a:r>
                  <a:rPr lang="en-US" sz="1400" dirty="0" err="1">
                    <a:solidFill>
                      <a:schemeClr val="bg1"/>
                    </a:solidFill>
                    <a:ea typeface="+mn-lt"/>
                    <a:cs typeface="+mn-lt"/>
                  </a:rPr>
                  <a:t>können</a:t>
                </a:r>
                <a:r>
                  <a:rPr lang="en-US" sz="1400" dirty="0">
                    <a:solidFill>
                      <a:schemeClr val="bg1"/>
                    </a:solidFill>
                    <a:ea typeface="+mn-lt"/>
                    <a:cs typeface="+mn-lt"/>
                  </a:rPr>
                  <a:t> </a:t>
                </a:r>
                <a:r>
                  <a:rPr lang="en-US" sz="1400" dirty="0" err="1">
                    <a:solidFill>
                      <a:schemeClr val="bg1"/>
                    </a:solidFill>
                    <a:ea typeface="+mn-lt"/>
                    <a:cs typeface="+mn-lt"/>
                  </a:rPr>
                  <a:t>wir</a:t>
                </a:r>
                <a:r>
                  <a:rPr lang="en-US" sz="1400" dirty="0">
                    <a:solidFill>
                      <a:schemeClr val="bg1"/>
                    </a:solidFill>
                    <a:ea typeface="+mn-lt"/>
                    <a:cs typeface="+mn-lt"/>
                  </a:rPr>
                  <a:t> die Analytik in die </a:t>
                </a:r>
                <a:r>
                  <a:rPr lang="en-US" sz="1400" dirty="0" err="1">
                    <a:solidFill>
                      <a:schemeClr val="bg1"/>
                    </a:solidFill>
                    <a:ea typeface="+mn-lt"/>
                    <a:cs typeface="+mn-lt"/>
                  </a:rPr>
                  <a:t>täglichen</a:t>
                </a:r>
                <a:r>
                  <a:rPr lang="en-US" sz="1400" dirty="0">
                    <a:solidFill>
                      <a:schemeClr val="bg1"/>
                    </a:solidFill>
                    <a:ea typeface="+mn-lt"/>
                    <a:cs typeface="+mn-lt"/>
                  </a:rPr>
                  <a:t> </a:t>
                </a:r>
                <a:r>
                  <a:rPr lang="en-US" sz="1400" dirty="0" err="1">
                    <a:solidFill>
                      <a:schemeClr val="bg1"/>
                    </a:solidFill>
                    <a:ea typeface="+mn-lt"/>
                    <a:cs typeface="+mn-lt"/>
                  </a:rPr>
                  <a:t>Prozesse</a:t>
                </a:r>
                <a:r>
                  <a:rPr lang="en-US" sz="1400" dirty="0">
                    <a:solidFill>
                      <a:schemeClr val="bg1"/>
                    </a:solidFill>
                    <a:ea typeface="+mn-lt"/>
                    <a:cs typeface="+mn-lt"/>
                  </a:rPr>
                  <a:t> </a:t>
                </a:r>
                <a:r>
                  <a:rPr lang="en-US" sz="1400" dirty="0" err="1">
                    <a:solidFill>
                      <a:schemeClr val="bg1"/>
                    </a:solidFill>
                    <a:ea typeface="+mn-lt"/>
                    <a:cs typeface="+mn-lt"/>
                  </a:rPr>
                  <a:t>integrieren</a:t>
                </a:r>
                <a:r>
                  <a:rPr lang="en-US" sz="1400" dirty="0">
                    <a:solidFill>
                      <a:schemeClr val="bg1"/>
                    </a:solidFill>
                    <a:ea typeface="+mn-lt"/>
                    <a:cs typeface="+mn-lt"/>
                  </a:rPr>
                  <a:t>?</a:t>
                </a:r>
              </a:p>
              <a:p>
                <a:pPr algn="ctr" defTabSz="457200"/>
                <a:r>
                  <a:rPr lang="en-US" sz="1400" err="1">
                    <a:solidFill>
                      <a:schemeClr val="bg1"/>
                    </a:solidFill>
                    <a:ea typeface="+mn-lt"/>
                    <a:cs typeface="+mn-lt"/>
                  </a:rPr>
                  <a:t>Welche</a:t>
                </a:r>
                <a:r>
                  <a:rPr lang="en-US" sz="1400" dirty="0">
                    <a:solidFill>
                      <a:schemeClr val="bg1"/>
                    </a:solidFill>
                    <a:ea typeface="+mn-lt"/>
                    <a:cs typeface="+mn-lt"/>
                  </a:rPr>
                  <a:t> </a:t>
                </a:r>
                <a:r>
                  <a:rPr lang="en-US" sz="1400" err="1">
                    <a:solidFill>
                      <a:schemeClr val="bg1"/>
                    </a:solidFill>
                    <a:ea typeface="+mn-lt"/>
                    <a:cs typeface="+mn-lt"/>
                  </a:rPr>
                  <a:t>Prozesse</a:t>
                </a:r>
                <a:r>
                  <a:rPr lang="en-US" sz="1400" dirty="0">
                    <a:solidFill>
                      <a:schemeClr val="bg1"/>
                    </a:solidFill>
                    <a:ea typeface="+mn-lt"/>
                    <a:cs typeface="+mn-lt"/>
                  </a:rPr>
                  <a:t> </a:t>
                </a:r>
                <a:r>
                  <a:rPr lang="en-US" sz="1400" err="1">
                    <a:solidFill>
                      <a:schemeClr val="bg1"/>
                    </a:solidFill>
                    <a:ea typeface="+mn-lt"/>
                    <a:cs typeface="+mn-lt"/>
                  </a:rPr>
                  <a:t>können</a:t>
                </a:r>
                <a:r>
                  <a:rPr lang="en-US" sz="1400" dirty="0">
                    <a:solidFill>
                      <a:schemeClr val="bg1"/>
                    </a:solidFill>
                    <a:ea typeface="+mn-lt"/>
                    <a:cs typeface="+mn-lt"/>
                  </a:rPr>
                  <a:t> von </a:t>
                </a:r>
                <a:r>
                  <a:rPr lang="en-US" sz="1400" err="1">
                    <a:solidFill>
                      <a:schemeClr val="bg1"/>
                    </a:solidFill>
                    <a:ea typeface="+mn-lt"/>
                    <a:cs typeface="+mn-lt"/>
                  </a:rPr>
                  <a:t>einer</a:t>
                </a:r>
                <a:r>
                  <a:rPr lang="en-US" sz="1400" dirty="0">
                    <a:solidFill>
                      <a:schemeClr val="bg1"/>
                    </a:solidFill>
                    <a:ea typeface="+mn-lt"/>
                    <a:cs typeface="+mn-lt"/>
                  </a:rPr>
                  <a:t> </a:t>
                </a:r>
                <a:r>
                  <a:rPr lang="en-US" sz="1400" err="1">
                    <a:solidFill>
                      <a:schemeClr val="bg1"/>
                    </a:solidFill>
                    <a:ea typeface="+mn-lt"/>
                    <a:cs typeface="+mn-lt"/>
                  </a:rPr>
                  <a:t>automatischen</a:t>
                </a:r>
                <a:r>
                  <a:rPr lang="en-US" sz="1400" dirty="0">
                    <a:solidFill>
                      <a:schemeClr val="bg1"/>
                    </a:solidFill>
                    <a:ea typeface="+mn-lt"/>
                    <a:cs typeface="+mn-lt"/>
                  </a:rPr>
                  <a:t>, </a:t>
                </a:r>
                <a:r>
                  <a:rPr lang="en-US" sz="1400" err="1">
                    <a:solidFill>
                      <a:schemeClr val="bg1"/>
                    </a:solidFill>
                    <a:ea typeface="+mn-lt"/>
                    <a:cs typeface="+mn-lt"/>
                  </a:rPr>
                  <a:t>wiederholbaren</a:t>
                </a:r>
                <a:r>
                  <a:rPr lang="en-US" sz="1400" dirty="0">
                    <a:solidFill>
                      <a:schemeClr val="bg1"/>
                    </a:solidFill>
                    <a:ea typeface="+mn-lt"/>
                    <a:cs typeface="+mn-lt"/>
                  </a:rPr>
                  <a:t> Analyse in </a:t>
                </a:r>
                <a:r>
                  <a:rPr lang="en-US" sz="1400" err="1">
                    <a:solidFill>
                      <a:schemeClr val="bg1"/>
                    </a:solidFill>
                    <a:ea typeface="+mn-lt"/>
                    <a:cs typeface="+mn-lt"/>
                  </a:rPr>
                  <a:t>Echtzeit</a:t>
                </a:r>
                <a:r>
                  <a:rPr lang="en-US" sz="1400" dirty="0">
                    <a:solidFill>
                      <a:schemeClr val="bg1"/>
                    </a:solidFill>
                    <a:ea typeface="+mn-lt"/>
                    <a:cs typeface="+mn-lt"/>
                  </a:rPr>
                  <a:t> </a:t>
                </a:r>
                <a:r>
                  <a:rPr lang="en-US" sz="1400" err="1">
                    <a:solidFill>
                      <a:schemeClr val="bg1"/>
                    </a:solidFill>
                    <a:ea typeface="+mn-lt"/>
                    <a:cs typeface="+mn-lt"/>
                  </a:rPr>
                  <a:t>profitieren</a:t>
                </a:r>
                <a:r>
                  <a:rPr lang="en-US" sz="1400" dirty="0">
                    <a:solidFill>
                      <a:schemeClr val="bg1"/>
                    </a:solidFill>
                    <a:ea typeface="+mn-lt"/>
                    <a:cs typeface="+mn-lt"/>
                  </a:rPr>
                  <a:t>?</a:t>
                </a:r>
              </a:p>
              <a:p>
                <a:pPr algn="ctr" defTabSz="457200"/>
                <a:r>
                  <a:rPr lang="en-US" sz="1400" dirty="0" err="1">
                    <a:solidFill>
                      <a:schemeClr val="bg1"/>
                    </a:solidFill>
                    <a:ea typeface="+mn-lt"/>
                    <a:cs typeface="+mn-lt"/>
                  </a:rPr>
                  <a:t>Könnten</a:t>
                </a:r>
                <a:r>
                  <a:rPr lang="en-US" sz="1400" dirty="0">
                    <a:solidFill>
                      <a:schemeClr val="bg1"/>
                    </a:solidFill>
                    <a:ea typeface="+mn-lt"/>
                    <a:cs typeface="+mn-lt"/>
                  </a:rPr>
                  <a:t> </a:t>
                </a:r>
                <a:r>
                  <a:rPr lang="en-US" sz="1400" dirty="0" err="1">
                    <a:solidFill>
                      <a:schemeClr val="bg1"/>
                    </a:solidFill>
                    <a:ea typeface="+mn-lt"/>
                    <a:cs typeface="+mn-lt"/>
                  </a:rPr>
                  <a:t>unsere</a:t>
                </a:r>
                <a:r>
                  <a:rPr lang="en-US" sz="1400" dirty="0">
                    <a:solidFill>
                      <a:schemeClr val="bg1"/>
                    </a:solidFill>
                    <a:ea typeface="+mn-lt"/>
                    <a:cs typeface="+mn-lt"/>
                  </a:rPr>
                  <a:t> Back-End-Systeme</a:t>
                </a:r>
                <a:endParaRPr lang="en-US" sz="1400">
                  <a:solidFill>
                    <a:schemeClr val="bg1"/>
                  </a:solidFill>
                  <a:cs typeface="Calibri"/>
                </a:endParaRPr>
              </a:p>
              <a:p>
                <a:pPr algn="ctr" defTabSz="457200"/>
                <a:r>
                  <a:rPr lang="en-US" sz="1400" dirty="0">
                    <a:solidFill>
                      <a:schemeClr val="bg1"/>
                    </a:solidFill>
                    <a:ea typeface="+mn-lt"/>
                    <a:cs typeface="+mn-lt"/>
                  </a:rPr>
                  <a:t>von </a:t>
                </a:r>
                <a:r>
                  <a:rPr lang="en-US" sz="1400" err="1">
                    <a:solidFill>
                      <a:schemeClr val="bg1"/>
                    </a:solidFill>
                    <a:ea typeface="+mn-lt"/>
                    <a:cs typeface="+mn-lt"/>
                  </a:rPr>
                  <a:t>Datenanalysen</a:t>
                </a:r>
                <a:r>
                  <a:rPr lang="en-US" sz="1400" dirty="0">
                    <a:solidFill>
                      <a:schemeClr val="bg1"/>
                    </a:solidFill>
                    <a:ea typeface="+mn-lt"/>
                    <a:cs typeface="+mn-lt"/>
                  </a:rPr>
                  <a:t> </a:t>
                </a:r>
                <a:r>
                  <a:rPr lang="en-US" sz="1400" err="1">
                    <a:solidFill>
                      <a:schemeClr val="bg1"/>
                    </a:solidFill>
                    <a:ea typeface="+mn-lt"/>
                    <a:cs typeface="+mn-lt"/>
                  </a:rPr>
                  <a:t>profitieren</a:t>
                </a:r>
                <a:r>
                  <a:rPr lang="en-US" sz="1400" dirty="0">
                    <a:solidFill>
                      <a:schemeClr val="bg1"/>
                    </a:solidFill>
                    <a:ea typeface="+mn-lt"/>
                    <a:cs typeface="+mn-lt"/>
                  </a:rPr>
                  <a:t>?</a:t>
                </a:r>
              </a:p>
            </p:txBody>
          </p:sp>
        </p:grpSp>
        <p:grpSp>
          <p:nvGrpSpPr>
            <p:cNvPr id="31" name="Group 30">
              <a:extLst>
                <a:ext uri="{FF2B5EF4-FFF2-40B4-BE49-F238E27FC236}">
                  <a16:creationId xmlns:a16="http://schemas.microsoft.com/office/drawing/2014/main" id="{A22492A5-256A-BB5B-2511-8BFC47AAC39E}"/>
                </a:ext>
              </a:extLst>
            </p:cNvPr>
            <p:cNvGrpSpPr/>
            <p:nvPr/>
          </p:nvGrpSpPr>
          <p:grpSpPr>
            <a:xfrm>
              <a:off x="4005232" y="4513590"/>
              <a:ext cx="1051997" cy="707568"/>
              <a:chOff x="4005232" y="4513590"/>
              <a:chExt cx="1051997" cy="707568"/>
            </a:xfrm>
          </p:grpSpPr>
          <p:cxnSp>
            <p:nvCxnSpPr>
              <p:cNvPr id="26" name="Straight Connector 25">
                <a:extLst>
                  <a:ext uri="{FF2B5EF4-FFF2-40B4-BE49-F238E27FC236}">
                    <a16:creationId xmlns:a16="http://schemas.microsoft.com/office/drawing/2014/main" id="{F2A9D293-A73D-BB4D-F8F4-3BDF1496EB61}"/>
                  </a:ext>
                </a:extLst>
              </p:cNvPr>
              <p:cNvCxnSpPr>
                <a:cxnSpLocks/>
              </p:cNvCxnSpPr>
              <p:nvPr/>
            </p:nvCxnSpPr>
            <p:spPr>
              <a:xfrm>
                <a:off x="4005232" y="4513590"/>
                <a:ext cx="740153" cy="366223"/>
              </a:xfrm>
              <a:prstGeom prst="line">
                <a:avLst/>
              </a:prstGeom>
              <a:noFill/>
              <a:ln w="28575" cap="flat" cmpd="sng" algn="ctr">
                <a:solidFill>
                  <a:srgbClr val="085156"/>
                </a:solidFill>
                <a:prstDash val="sysDot"/>
                <a:miter lim="800000"/>
              </a:ln>
              <a:effectLst/>
            </p:spPr>
          </p:cxnSp>
          <p:sp>
            <p:nvSpPr>
              <p:cNvPr id="27" name="Oval 26">
                <a:extLst>
                  <a:ext uri="{FF2B5EF4-FFF2-40B4-BE49-F238E27FC236}">
                    <a16:creationId xmlns:a16="http://schemas.microsoft.com/office/drawing/2014/main" id="{1090E5A9-B24E-7B28-57F4-C51B7CD0CB33}"/>
                  </a:ext>
                </a:extLst>
              </p:cNvPr>
              <p:cNvSpPr/>
              <p:nvPr/>
            </p:nvSpPr>
            <p:spPr>
              <a:xfrm>
                <a:off x="4484757" y="4684335"/>
                <a:ext cx="572472" cy="536823"/>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chemeClr val="accent2">
                      <a:lumMod val="75000"/>
                    </a:schemeClr>
                  </a:solidFill>
                  <a:effectLst/>
                  <a:uLnTx/>
                  <a:uFillTx/>
                  <a:latin typeface="Calibri" panose="020F0502020204030204"/>
                  <a:ea typeface="+mn-ea"/>
                  <a:cs typeface="+mn-cs"/>
                </a:endParaRPr>
              </a:p>
            </p:txBody>
          </p:sp>
          <p:pic>
            <p:nvPicPr>
              <p:cNvPr id="28" name="Graphic 27" descr="Single gear">
                <a:extLst>
                  <a:ext uri="{FF2B5EF4-FFF2-40B4-BE49-F238E27FC236}">
                    <a16:creationId xmlns:a16="http://schemas.microsoft.com/office/drawing/2014/main" id="{0D8D0ECE-0056-D210-2CB9-0B7995C831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47874" y="4757010"/>
                <a:ext cx="439561" cy="412189"/>
              </a:xfrm>
              <a:prstGeom prst="rect">
                <a:avLst/>
              </a:prstGeom>
            </p:spPr>
          </p:pic>
        </p:grpSp>
      </p:grpSp>
      <p:grpSp>
        <p:nvGrpSpPr>
          <p:cNvPr id="29" name="Group 28">
            <a:extLst>
              <a:ext uri="{FF2B5EF4-FFF2-40B4-BE49-F238E27FC236}">
                <a16:creationId xmlns:a16="http://schemas.microsoft.com/office/drawing/2014/main" id="{76E23481-AB93-37B7-D0C8-BD5EA187C6B2}"/>
              </a:ext>
            </a:extLst>
          </p:cNvPr>
          <p:cNvGrpSpPr/>
          <p:nvPr/>
        </p:nvGrpSpPr>
        <p:grpSpPr>
          <a:xfrm>
            <a:off x="3978226" y="-3926"/>
            <a:ext cx="4062860" cy="3181052"/>
            <a:chOff x="4002038" y="67511"/>
            <a:chExt cx="4062860" cy="3181052"/>
          </a:xfrm>
        </p:grpSpPr>
        <p:grpSp>
          <p:nvGrpSpPr>
            <p:cNvPr id="36" name="Group 35">
              <a:extLst>
                <a:ext uri="{FF2B5EF4-FFF2-40B4-BE49-F238E27FC236}">
                  <a16:creationId xmlns:a16="http://schemas.microsoft.com/office/drawing/2014/main" id="{D08EBF67-2371-26EE-0A43-E139F6CB197F}"/>
                </a:ext>
              </a:extLst>
            </p:cNvPr>
            <p:cNvGrpSpPr/>
            <p:nvPr/>
          </p:nvGrpSpPr>
          <p:grpSpPr>
            <a:xfrm>
              <a:off x="4002038" y="67511"/>
              <a:ext cx="4062860" cy="2857747"/>
              <a:chOff x="4002038" y="67511"/>
              <a:chExt cx="4062860" cy="2857747"/>
            </a:xfrm>
          </p:grpSpPr>
          <p:cxnSp>
            <p:nvCxnSpPr>
              <p:cNvPr id="8" name="Straight Connector 7">
                <a:extLst>
                  <a:ext uri="{FF2B5EF4-FFF2-40B4-BE49-F238E27FC236}">
                    <a16:creationId xmlns:a16="http://schemas.microsoft.com/office/drawing/2014/main" id="{5B9CFA39-883A-4F99-D20A-C32157FF02EA}"/>
                  </a:ext>
                </a:extLst>
              </p:cNvPr>
              <p:cNvCxnSpPr>
                <a:cxnSpLocks/>
              </p:cNvCxnSpPr>
              <p:nvPr/>
            </p:nvCxnSpPr>
            <p:spPr>
              <a:xfrm>
                <a:off x="6123605" y="1805990"/>
                <a:ext cx="0" cy="1119268"/>
              </a:xfrm>
              <a:prstGeom prst="line">
                <a:avLst/>
              </a:prstGeom>
              <a:noFill/>
              <a:ln w="28575" cap="flat" cmpd="sng" algn="ctr">
                <a:solidFill>
                  <a:srgbClr val="085156"/>
                </a:solidFill>
                <a:prstDash val="sysDot"/>
                <a:miter lim="800000"/>
              </a:ln>
              <a:effectLst/>
            </p:spPr>
          </p:cxnSp>
          <p:sp>
            <p:nvSpPr>
              <p:cNvPr id="21" name="Oval 20">
                <a:extLst>
                  <a:ext uri="{FF2B5EF4-FFF2-40B4-BE49-F238E27FC236}">
                    <a16:creationId xmlns:a16="http://schemas.microsoft.com/office/drawing/2014/main" id="{9DBD6B5B-4151-0FA0-23E2-30A162ED6477}"/>
                  </a:ext>
                </a:extLst>
              </p:cNvPr>
              <p:cNvSpPr/>
              <p:nvPr/>
            </p:nvSpPr>
            <p:spPr>
              <a:xfrm>
                <a:off x="4002038" y="67511"/>
                <a:ext cx="4062860" cy="2493920"/>
              </a:xfrm>
              <a:prstGeom prst="ellipse">
                <a:avLst/>
              </a:prstGeom>
              <a:solidFill>
                <a:schemeClr val="accent3">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F3A8EA5-1C94-AB1E-82FC-0E88C6E3278F}"/>
                  </a:ext>
                </a:extLst>
              </p:cNvPr>
              <p:cNvSpPr/>
              <p:nvPr/>
            </p:nvSpPr>
            <p:spPr>
              <a:xfrm>
                <a:off x="4104425" y="269918"/>
                <a:ext cx="3853293" cy="2000548"/>
              </a:xfrm>
              <a:prstGeom prst="rect">
                <a:avLst/>
              </a:prstGeom>
              <a:noFill/>
            </p:spPr>
            <p:txBody>
              <a:bodyPr wrap="square" lIns="91440" tIns="45720" rIns="91440" bIns="45720" anchor="t">
                <a:spAutoFit/>
              </a:bodyPr>
              <a:lstStyle/>
              <a:p>
                <a:pPr algn="ctr" defTabSz="457200"/>
                <a:r>
                  <a:rPr lang="en-US" sz="2000" dirty="0">
                    <a:solidFill>
                      <a:schemeClr val="bg1"/>
                    </a:solidFill>
                    <a:effectLst>
                      <a:outerShdw blurRad="38100" dist="38100" dir="2700000" algn="tl">
                        <a:srgbClr val="000000">
                          <a:alpha val="43137"/>
                        </a:srgbClr>
                      </a:outerShdw>
                    </a:effectLst>
                    <a:ea typeface="+mn-lt"/>
                    <a:cs typeface="+mn-lt"/>
                  </a:rPr>
                  <a:t>3. STRATEGISCH ANALYTIK</a:t>
                </a:r>
                <a:endParaRPr lang="en-US" dirty="0">
                  <a:solidFill>
                    <a:schemeClr val="bg1"/>
                  </a:solidFill>
                  <a:ea typeface="+mn-lt"/>
                  <a:cs typeface="+mn-lt"/>
                </a:endParaRPr>
              </a:p>
              <a:p>
                <a:pPr algn="ctr" defTabSz="457200"/>
                <a:r>
                  <a:rPr lang="en-US" sz="2000" dirty="0">
                    <a:solidFill>
                      <a:schemeClr val="bg1"/>
                    </a:solidFill>
                    <a:effectLst>
                      <a:outerShdw blurRad="38100" dist="38100" dir="2700000" algn="tl">
                        <a:srgbClr val="000000">
                          <a:alpha val="43137"/>
                        </a:srgbClr>
                      </a:outerShdw>
                    </a:effectLst>
                    <a:ea typeface="+mn-lt"/>
                    <a:cs typeface="+mn-lt"/>
                  </a:rPr>
                  <a:t> FÜR WERT</a:t>
                </a:r>
                <a:endParaRPr lang="en-US" dirty="0">
                  <a:solidFill>
                    <a:schemeClr val="bg1"/>
                  </a:solidFill>
                  <a:cs typeface="Calibri"/>
                </a:endParaRPr>
              </a:p>
              <a:p>
                <a:pPr algn="ctr" defTabSz="457200"/>
                <a:r>
                  <a:rPr lang="en-US" sz="1400" dirty="0" err="1">
                    <a:solidFill>
                      <a:schemeClr val="bg1"/>
                    </a:solidFill>
                    <a:ea typeface="+mn-lt"/>
                    <a:cs typeface="+mn-lt"/>
                  </a:rPr>
                  <a:t>Welche</a:t>
                </a:r>
                <a:r>
                  <a:rPr lang="en-US" sz="1400" dirty="0">
                    <a:solidFill>
                      <a:schemeClr val="bg1"/>
                    </a:solidFill>
                    <a:ea typeface="+mn-lt"/>
                    <a:cs typeface="+mn-lt"/>
                  </a:rPr>
                  <a:t> </a:t>
                </a:r>
                <a:r>
                  <a:rPr lang="en-US" sz="1400" dirty="0" err="1">
                    <a:solidFill>
                      <a:schemeClr val="bg1"/>
                    </a:solidFill>
                    <a:ea typeface="+mn-lt"/>
                    <a:cs typeface="+mn-lt"/>
                  </a:rPr>
                  <a:t>wichtigen</a:t>
                </a:r>
                <a:r>
                  <a:rPr lang="en-US" sz="1400" dirty="0">
                    <a:solidFill>
                      <a:schemeClr val="bg1"/>
                    </a:solidFill>
                    <a:ea typeface="+mn-lt"/>
                    <a:cs typeface="+mn-lt"/>
                  </a:rPr>
                  <a:t> </a:t>
                </a:r>
                <a:r>
                  <a:rPr lang="en-US" sz="1400" dirty="0" err="1">
                    <a:solidFill>
                      <a:schemeClr val="bg1"/>
                    </a:solidFill>
                    <a:ea typeface="+mn-lt"/>
                    <a:cs typeface="+mn-lt"/>
                  </a:rPr>
                  <a:t>Entscheidungen</a:t>
                </a:r>
                <a:r>
                  <a:rPr lang="en-US" sz="1400" dirty="0">
                    <a:solidFill>
                      <a:schemeClr val="bg1"/>
                    </a:solidFill>
                    <a:ea typeface="+mn-lt"/>
                    <a:cs typeface="+mn-lt"/>
                  </a:rPr>
                  <a:t> </a:t>
                </a:r>
                <a:r>
                  <a:rPr lang="en-US" sz="1400" dirty="0" err="1">
                    <a:solidFill>
                      <a:schemeClr val="bg1"/>
                    </a:solidFill>
                    <a:ea typeface="+mn-lt"/>
                    <a:cs typeface="+mn-lt"/>
                  </a:rPr>
                  <a:t>sind</a:t>
                </a:r>
                <a:r>
                  <a:rPr lang="en-US" sz="1400" dirty="0">
                    <a:solidFill>
                      <a:schemeClr val="bg1"/>
                    </a:solidFill>
                    <a:ea typeface="+mn-lt"/>
                    <a:cs typeface="+mn-lt"/>
                  </a:rPr>
                  <a:t> am </a:t>
                </a:r>
                <a:r>
                  <a:rPr lang="en-US" sz="1400" dirty="0" err="1">
                    <a:solidFill>
                      <a:schemeClr val="bg1"/>
                    </a:solidFill>
                    <a:ea typeface="+mn-lt"/>
                    <a:cs typeface="+mn-lt"/>
                  </a:rPr>
                  <a:t>wertvollsten</a:t>
                </a:r>
                <a:r>
                  <a:rPr lang="en-US" sz="1400" dirty="0">
                    <a:solidFill>
                      <a:schemeClr val="bg1"/>
                    </a:solidFill>
                    <a:ea typeface="+mn-lt"/>
                    <a:cs typeface="+mn-lt"/>
                  </a:rPr>
                  <a:t>? </a:t>
                </a:r>
                <a:r>
                  <a:rPr lang="en-US" sz="1400" dirty="0" err="1">
                    <a:solidFill>
                      <a:schemeClr val="bg1"/>
                    </a:solidFill>
                    <a:ea typeface="+mn-lt"/>
                    <a:cs typeface="+mn-lt"/>
                  </a:rPr>
                  <a:t>Welche</a:t>
                </a:r>
                <a:r>
                  <a:rPr lang="en-US" sz="1400" dirty="0">
                    <a:solidFill>
                      <a:schemeClr val="bg1"/>
                    </a:solidFill>
                    <a:ea typeface="+mn-lt"/>
                    <a:cs typeface="+mn-lt"/>
                  </a:rPr>
                  <a:t> </a:t>
                </a:r>
                <a:r>
                  <a:rPr lang="en-US" sz="1400" dirty="0" err="1">
                    <a:solidFill>
                      <a:schemeClr val="bg1"/>
                    </a:solidFill>
                    <a:ea typeface="+mn-lt"/>
                    <a:cs typeface="+mn-lt"/>
                  </a:rPr>
                  <a:t>neuen</a:t>
                </a:r>
                <a:r>
                  <a:rPr lang="en-US" sz="1400" dirty="0">
                    <a:solidFill>
                      <a:schemeClr val="bg1"/>
                    </a:solidFill>
                    <a:ea typeface="+mn-lt"/>
                    <a:cs typeface="+mn-lt"/>
                  </a:rPr>
                  <a:t> Daten </a:t>
                </a:r>
                <a:r>
                  <a:rPr lang="en-US" sz="1400" dirty="0" err="1">
                    <a:solidFill>
                      <a:schemeClr val="bg1"/>
                    </a:solidFill>
                    <a:ea typeface="+mn-lt"/>
                    <a:cs typeface="+mn-lt"/>
                  </a:rPr>
                  <a:t>sind</a:t>
                </a:r>
                <a:r>
                  <a:rPr lang="en-US" sz="1400" dirty="0">
                    <a:solidFill>
                      <a:schemeClr val="bg1"/>
                    </a:solidFill>
                    <a:ea typeface="+mn-lt"/>
                    <a:cs typeface="+mn-lt"/>
                  </a:rPr>
                  <a:t> </a:t>
                </a:r>
                <a:r>
                  <a:rPr lang="en-US" sz="1400" dirty="0" err="1">
                    <a:solidFill>
                      <a:schemeClr val="bg1"/>
                    </a:solidFill>
                    <a:ea typeface="+mn-lt"/>
                    <a:cs typeface="+mn-lt"/>
                  </a:rPr>
                  <a:t>verfügbar</a:t>
                </a:r>
                <a:r>
                  <a:rPr lang="en-US" sz="1400" dirty="0">
                    <a:solidFill>
                      <a:schemeClr val="bg1"/>
                    </a:solidFill>
                    <a:ea typeface="+mn-lt"/>
                    <a:cs typeface="+mn-lt"/>
                  </a:rPr>
                  <a:t>, die </a:t>
                </a:r>
                <a:r>
                  <a:rPr lang="en-US" sz="1400" dirty="0" err="1">
                    <a:solidFill>
                      <a:schemeClr val="bg1"/>
                    </a:solidFill>
                    <a:ea typeface="+mn-lt"/>
                    <a:cs typeface="+mn-lt"/>
                  </a:rPr>
                  <a:t>bisher</a:t>
                </a:r>
                <a:r>
                  <a:rPr lang="en-US" sz="1400" dirty="0">
                    <a:solidFill>
                      <a:schemeClr val="bg1"/>
                    </a:solidFill>
                    <a:ea typeface="+mn-lt"/>
                    <a:cs typeface="+mn-lt"/>
                  </a:rPr>
                  <a:t> </a:t>
                </a:r>
                <a:r>
                  <a:rPr lang="en-US" sz="1400" dirty="0" err="1">
                    <a:solidFill>
                      <a:schemeClr val="bg1"/>
                    </a:solidFill>
                    <a:ea typeface="+mn-lt"/>
                    <a:cs typeface="+mn-lt"/>
                  </a:rPr>
                  <a:t>nicht</a:t>
                </a:r>
                <a:r>
                  <a:rPr lang="en-US" sz="1400" dirty="0">
                    <a:solidFill>
                      <a:schemeClr val="bg1"/>
                    </a:solidFill>
                    <a:ea typeface="+mn-lt"/>
                    <a:cs typeface="+mn-lt"/>
                  </a:rPr>
                  <a:t> die </a:t>
                </a:r>
                <a:r>
                  <a:rPr lang="en-US" sz="1400" dirty="0" err="1">
                    <a:solidFill>
                      <a:schemeClr val="bg1"/>
                    </a:solidFill>
                    <a:ea typeface="+mn-lt"/>
                    <a:cs typeface="+mn-lt"/>
                  </a:rPr>
                  <a:t>bei</a:t>
                </a:r>
                <a:r>
                  <a:rPr lang="en-US" sz="1400" dirty="0">
                    <a:solidFill>
                      <a:schemeClr val="bg1"/>
                    </a:solidFill>
                    <a:ea typeface="+mn-lt"/>
                    <a:cs typeface="+mn-lt"/>
                  </a:rPr>
                  <a:t> </a:t>
                </a:r>
                <a:r>
                  <a:rPr lang="en-US" sz="1400" dirty="0" err="1">
                    <a:solidFill>
                      <a:schemeClr val="bg1"/>
                    </a:solidFill>
                    <a:ea typeface="+mn-lt"/>
                    <a:cs typeface="+mn-lt"/>
                  </a:rPr>
                  <a:t>diesen</a:t>
                </a:r>
                <a:r>
                  <a:rPr lang="en-US" sz="1400" dirty="0">
                    <a:solidFill>
                      <a:schemeClr val="bg1"/>
                    </a:solidFill>
                    <a:ea typeface="+mn-lt"/>
                    <a:cs typeface="+mn-lt"/>
                  </a:rPr>
                  <a:t> </a:t>
                </a:r>
                <a:r>
                  <a:rPr lang="en-US" sz="1400" dirty="0" err="1">
                    <a:solidFill>
                      <a:schemeClr val="bg1"/>
                    </a:solidFill>
                    <a:ea typeface="+mn-lt"/>
                    <a:cs typeface="+mn-lt"/>
                  </a:rPr>
                  <a:t>Entscheidungen</a:t>
                </a:r>
                <a:r>
                  <a:rPr lang="en-US" sz="1400" dirty="0">
                    <a:solidFill>
                      <a:schemeClr val="bg1"/>
                    </a:solidFill>
                    <a:ea typeface="+mn-lt"/>
                    <a:cs typeface="+mn-lt"/>
                  </a:rPr>
                  <a:t> </a:t>
                </a:r>
                <a:r>
                  <a:rPr lang="en-US" sz="1400" dirty="0" err="1">
                    <a:solidFill>
                      <a:schemeClr val="bg1"/>
                    </a:solidFill>
                    <a:ea typeface="+mn-lt"/>
                    <a:cs typeface="+mn-lt"/>
                  </a:rPr>
                  <a:t>noch</a:t>
                </a:r>
                <a:r>
                  <a:rPr lang="en-US" sz="1400" dirty="0">
                    <a:solidFill>
                      <a:schemeClr val="bg1"/>
                    </a:solidFill>
                    <a:ea typeface="+mn-lt"/>
                    <a:cs typeface="+mn-lt"/>
                  </a:rPr>
                  <a:t> </a:t>
                </a:r>
                <a:r>
                  <a:rPr lang="en-US" sz="1400" dirty="0" err="1">
                    <a:solidFill>
                      <a:schemeClr val="bg1"/>
                    </a:solidFill>
                    <a:ea typeface="+mn-lt"/>
                    <a:cs typeface="+mn-lt"/>
                  </a:rPr>
                  <a:t>nicht</a:t>
                </a:r>
                <a:r>
                  <a:rPr lang="en-US" sz="1400" dirty="0">
                    <a:solidFill>
                      <a:schemeClr val="bg1"/>
                    </a:solidFill>
                    <a:ea typeface="+mn-lt"/>
                    <a:cs typeface="+mn-lt"/>
                  </a:rPr>
                  <a:t> </a:t>
                </a:r>
                <a:r>
                  <a:rPr lang="en-US" sz="1400" dirty="0" err="1">
                    <a:solidFill>
                      <a:schemeClr val="bg1"/>
                    </a:solidFill>
                    <a:ea typeface="+mn-lt"/>
                    <a:cs typeface="+mn-lt"/>
                  </a:rPr>
                  <a:t>verwendet</a:t>
                </a:r>
                <a:r>
                  <a:rPr lang="en-US" sz="1400" dirty="0">
                    <a:solidFill>
                      <a:schemeClr val="bg1"/>
                    </a:solidFill>
                    <a:ea typeface="+mn-lt"/>
                    <a:cs typeface="+mn-lt"/>
                  </a:rPr>
                  <a:t> </a:t>
                </a:r>
                <a:r>
                  <a:rPr lang="en-US" sz="1400" dirty="0" err="1">
                    <a:solidFill>
                      <a:schemeClr val="bg1"/>
                    </a:solidFill>
                    <a:ea typeface="+mn-lt"/>
                    <a:cs typeface="+mn-lt"/>
                  </a:rPr>
                  <a:t>wurden</a:t>
                </a:r>
                <a:r>
                  <a:rPr lang="en-US" sz="1400" dirty="0">
                    <a:solidFill>
                      <a:schemeClr val="bg1"/>
                    </a:solidFill>
                    <a:ea typeface="+mn-lt"/>
                    <a:cs typeface="+mn-lt"/>
                  </a:rPr>
                  <a:t>? </a:t>
                </a:r>
                <a:r>
                  <a:rPr lang="en-US" sz="1400" dirty="0" err="1">
                    <a:solidFill>
                      <a:schemeClr val="bg1"/>
                    </a:solidFill>
                    <a:ea typeface="+mn-lt"/>
                    <a:cs typeface="+mn-lt"/>
                  </a:rPr>
                  <a:t>Welche</a:t>
                </a:r>
                <a:r>
                  <a:rPr lang="en-US" sz="1400" dirty="0">
                    <a:solidFill>
                      <a:schemeClr val="bg1"/>
                    </a:solidFill>
                    <a:ea typeface="+mn-lt"/>
                    <a:cs typeface="+mn-lt"/>
                  </a:rPr>
                  <a:t> </a:t>
                </a:r>
                <a:r>
                  <a:rPr lang="en-US" sz="1400" dirty="0" err="1">
                    <a:solidFill>
                      <a:schemeClr val="bg1"/>
                    </a:solidFill>
                    <a:ea typeface="+mn-lt"/>
                    <a:cs typeface="+mn-lt"/>
                  </a:rPr>
                  <a:t>neuen</a:t>
                </a:r>
                <a:r>
                  <a:rPr lang="en-US" sz="1400" dirty="0">
                    <a:solidFill>
                      <a:schemeClr val="bg1"/>
                    </a:solidFill>
                    <a:ea typeface="+mn-lt"/>
                    <a:cs typeface="+mn-lt"/>
                  </a:rPr>
                  <a:t> </a:t>
                </a:r>
                <a:r>
                  <a:rPr lang="en-US" sz="1400" dirty="0" err="1">
                    <a:solidFill>
                      <a:schemeClr val="bg1"/>
                    </a:solidFill>
                    <a:ea typeface="+mn-lt"/>
                    <a:cs typeface="+mn-lt"/>
                  </a:rPr>
                  <a:t>Analysetechniken</a:t>
                </a:r>
                <a:r>
                  <a:rPr lang="en-US" sz="1400" dirty="0">
                    <a:solidFill>
                      <a:schemeClr val="bg1"/>
                    </a:solidFill>
                    <a:ea typeface="+mn-lt"/>
                    <a:cs typeface="+mn-lt"/>
                  </a:rPr>
                  <a:t> </a:t>
                </a:r>
                <a:r>
                  <a:rPr lang="en-US" sz="1400" dirty="0" err="1">
                    <a:solidFill>
                      <a:schemeClr val="bg1"/>
                    </a:solidFill>
                    <a:ea typeface="+mn-lt"/>
                    <a:cs typeface="+mn-lt"/>
                  </a:rPr>
                  <a:t>sind</a:t>
                </a:r>
                <a:r>
                  <a:rPr lang="en-US" sz="1400" dirty="0">
                    <a:solidFill>
                      <a:schemeClr val="bg1"/>
                    </a:solidFill>
                    <a:ea typeface="+mn-lt"/>
                    <a:cs typeface="+mn-lt"/>
                  </a:rPr>
                  <a:t> </a:t>
                </a:r>
                <a:r>
                  <a:rPr lang="en-US" sz="1400" dirty="0" err="1">
                    <a:solidFill>
                      <a:schemeClr val="bg1"/>
                    </a:solidFill>
                    <a:ea typeface="+mn-lt"/>
                    <a:cs typeface="+mn-lt"/>
                  </a:rPr>
                  <a:t>noch</a:t>
                </a:r>
                <a:r>
                  <a:rPr lang="en-US" sz="1400" dirty="0">
                    <a:solidFill>
                      <a:schemeClr val="bg1"/>
                    </a:solidFill>
                    <a:ea typeface="+mn-lt"/>
                    <a:cs typeface="+mn-lt"/>
                  </a:rPr>
                  <a:t> </a:t>
                </a:r>
                <a:r>
                  <a:rPr lang="en-US" sz="1400" dirty="0" err="1">
                    <a:solidFill>
                      <a:schemeClr val="bg1"/>
                    </a:solidFill>
                    <a:ea typeface="+mn-lt"/>
                    <a:cs typeface="+mn-lt"/>
                  </a:rPr>
                  <a:t>nicht</a:t>
                </a:r>
                <a:endParaRPr lang="en-US" sz="1400">
                  <a:solidFill>
                    <a:schemeClr val="bg1"/>
                  </a:solidFill>
                  <a:cs typeface="Calibri"/>
                </a:endParaRPr>
              </a:p>
              <a:p>
                <a:pPr algn="ctr" defTabSz="457200"/>
                <a:r>
                  <a:rPr lang="en-US" sz="1400" dirty="0" err="1">
                    <a:solidFill>
                      <a:schemeClr val="bg1"/>
                    </a:solidFill>
                    <a:ea typeface="+mn-lt"/>
                    <a:cs typeface="+mn-lt"/>
                  </a:rPr>
                  <a:t>wurden</a:t>
                </a:r>
                <a:r>
                  <a:rPr lang="en-US" sz="1400" dirty="0">
                    <a:solidFill>
                      <a:schemeClr val="bg1"/>
                    </a:solidFill>
                    <a:ea typeface="+mn-lt"/>
                    <a:cs typeface="+mn-lt"/>
                  </a:rPr>
                  <a:t> </a:t>
                </a:r>
                <a:r>
                  <a:rPr lang="en-US" sz="1400" dirty="0" err="1">
                    <a:solidFill>
                      <a:schemeClr val="bg1"/>
                    </a:solidFill>
                    <a:ea typeface="+mn-lt"/>
                    <a:cs typeface="+mn-lt"/>
                  </a:rPr>
                  <a:t>noch</a:t>
                </a:r>
                <a:r>
                  <a:rPr lang="en-US" sz="1400" dirty="0">
                    <a:solidFill>
                      <a:schemeClr val="bg1"/>
                    </a:solidFill>
                    <a:ea typeface="+mn-lt"/>
                    <a:cs typeface="+mn-lt"/>
                  </a:rPr>
                  <a:t> </a:t>
                </a:r>
                <a:r>
                  <a:rPr lang="en-US" sz="1400" dirty="0" err="1">
                    <a:solidFill>
                      <a:schemeClr val="bg1"/>
                    </a:solidFill>
                    <a:ea typeface="+mn-lt"/>
                    <a:cs typeface="+mn-lt"/>
                  </a:rPr>
                  <a:t>nicht</a:t>
                </a:r>
                <a:r>
                  <a:rPr lang="en-US" sz="1400" dirty="0">
                    <a:solidFill>
                      <a:schemeClr val="bg1"/>
                    </a:solidFill>
                    <a:ea typeface="+mn-lt"/>
                    <a:cs typeface="+mn-lt"/>
                  </a:rPr>
                  <a:t> </a:t>
                </a:r>
                <a:r>
                  <a:rPr lang="en-US" sz="1400" dirty="0" err="1">
                    <a:solidFill>
                      <a:schemeClr val="bg1"/>
                    </a:solidFill>
                    <a:ea typeface="+mn-lt"/>
                    <a:cs typeface="+mn-lt"/>
                  </a:rPr>
                  <a:t>vollständig</a:t>
                </a:r>
                <a:r>
                  <a:rPr lang="en-US" sz="1400" dirty="0">
                    <a:solidFill>
                      <a:schemeClr val="bg1"/>
                    </a:solidFill>
                    <a:ea typeface="+mn-lt"/>
                    <a:cs typeface="+mn-lt"/>
                  </a:rPr>
                  <a:t> </a:t>
                </a:r>
                <a:r>
                  <a:rPr lang="en-US" sz="1400" dirty="0" err="1">
                    <a:solidFill>
                      <a:schemeClr val="bg1"/>
                    </a:solidFill>
                    <a:ea typeface="+mn-lt"/>
                    <a:cs typeface="+mn-lt"/>
                  </a:rPr>
                  <a:t>angewendet</a:t>
                </a:r>
                <a:r>
                  <a:rPr lang="en-US" sz="1400" dirty="0">
                    <a:solidFill>
                      <a:schemeClr val="bg1"/>
                    </a:solidFill>
                    <a:ea typeface="+mn-lt"/>
                    <a:cs typeface="+mn-lt"/>
                  </a:rPr>
                  <a:t>?</a:t>
                </a:r>
              </a:p>
            </p:txBody>
          </p:sp>
        </p:grpSp>
        <p:grpSp>
          <p:nvGrpSpPr>
            <p:cNvPr id="35" name="Group 34">
              <a:extLst>
                <a:ext uri="{FF2B5EF4-FFF2-40B4-BE49-F238E27FC236}">
                  <a16:creationId xmlns:a16="http://schemas.microsoft.com/office/drawing/2014/main" id="{96F7644F-3449-2559-3983-E76A50AC394A}"/>
                </a:ext>
              </a:extLst>
            </p:cNvPr>
            <p:cNvGrpSpPr/>
            <p:nvPr/>
          </p:nvGrpSpPr>
          <p:grpSpPr>
            <a:xfrm>
              <a:off x="5820180" y="2711740"/>
              <a:ext cx="572472" cy="536823"/>
              <a:chOff x="5820180" y="2711740"/>
              <a:chExt cx="572472" cy="536823"/>
            </a:xfrm>
          </p:grpSpPr>
          <p:sp>
            <p:nvSpPr>
              <p:cNvPr id="13" name="Oval 12">
                <a:extLst>
                  <a:ext uri="{FF2B5EF4-FFF2-40B4-BE49-F238E27FC236}">
                    <a16:creationId xmlns:a16="http://schemas.microsoft.com/office/drawing/2014/main" id="{3DFDDD71-7CED-D088-6A6F-706AFAF41A60}"/>
                  </a:ext>
                </a:extLst>
              </p:cNvPr>
              <p:cNvSpPr/>
              <p:nvPr/>
            </p:nvSpPr>
            <p:spPr>
              <a:xfrm>
                <a:off x="5820180" y="2711740"/>
                <a:ext cx="572472" cy="536823"/>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Presentation with media">
                <a:extLst>
                  <a:ext uri="{FF2B5EF4-FFF2-40B4-BE49-F238E27FC236}">
                    <a16:creationId xmlns:a16="http://schemas.microsoft.com/office/drawing/2014/main" id="{893E8A14-CA7E-8194-6471-5765837ECA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8024" y="2798868"/>
                <a:ext cx="416783" cy="390830"/>
              </a:xfrm>
              <a:prstGeom prst="rect">
                <a:avLst/>
              </a:prstGeom>
            </p:spPr>
          </p:pic>
        </p:grpSp>
      </p:grpSp>
    </p:spTree>
    <p:extLst>
      <p:ext uri="{BB962C8B-B14F-4D97-AF65-F5344CB8AC3E}">
        <p14:creationId xmlns:p14="http://schemas.microsoft.com/office/powerpoint/2010/main" val="30331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Szenenbild</a:t>
            </a:r>
            <a:r>
              <a:rPr lang="en-GB" b="1" dirty="0">
                <a:solidFill>
                  <a:schemeClr val="accent2"/>
                </a:solidFill>
                <a:ea typeface="+mn-lt"/>
                <a:cs typeface="+mn-lt"/>
              </a:rPr>
              <a:t> </a:t>
            </a:r>
            <a:r>
              <a:rPr lang="en-GB" b="1" dirty="0" err="1">
                <a:solidFill>
                  <a:schemeClr val="accent2"/>
                </a:solidFill>
                <a:ea typeface="+mn-lt"/>
                <a:cs typeface="+mn-lt"/>
              </a:rPr>
              <a:t>Fallstudie</a:t>
            </a:r>
            <a:endParaRPr lang="en-GB" b="1" dirty="0" err="1">
              <a:solidFill>
                <a:schemeClr val="accent2"/>
              </a:solidFill>
            </a:endParaRP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a:t>Amazon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ea typeface="+mn-lt"/>
                <a:cs typeface="+mn-lt"/>
              </a:rPr>
              <a:t>Das </a:t>
            </a:r>
            <a:r>
              <a:rPr lang="en-GB" dirty="0" err="1">
                <a:ea typeface="+mn-lt"/>
                <a:cs typeface="+mn-lt"/>
              </a:rPr>
              <a:t>Sammeln</a:t>
            </a:r>
            <a:r>
              <a:rPr lang="en-GB" dirty="0">
                <a:ea typeface="+mn-lt"/>
                <a:cs typeface="+mn-lt"/>
              </a:rPr>
              <a:t> von Daten </a:t>
            </a:r>
            <a:r>
              <a:rPr lang="en-GB" dirty="0" err="1">
                <a:ea typeface="+mn-lt"/>
                <a:cs typeface="+mn-lt"/>
              </a:rPr>
              <a:t>ist</a:t>
            </a:r>
            <a:r>
              <a:rPr lang="en-GB" dirty="0">
                <a:ea typeface="+mn-lt"/>
                <a:cs typeface="+mn-lt"/>
              </a:rPr>
              <a:t> </a:t>
            </a:r>
            <a:r>
              <a:rPr lang="en-GB" dirty="0" err="1">
                <a:ea typeface="+mn-lt"/>
                <a:cs typeface="+mn-lt"/>
              </a:rPr>
              <a:t>wichtig</a:t>
            </a:r>
            <a:r>
              <a:rPr lang="en-GB" dirty="0">
                <a:ea typeface="+mn-lt"/>
                <a:cs typeface="+mn-lt"/>
              </a:rPr>
              <a:t>, </a:t>
            </a:r>
            <a:r>
              <a:rPr lang="en-GB" dirty="0" err="1">
                <a:ea typeface="+mn-lt"/>
                <a:cs typeface="+mn-lt"/>
              </a:rPr>
              <a:t>aber</a:t>
            </a:r>
            <a:r>
              <a:rPr lang="en-GB" dirty="0">
                <a:ea typeface="+mn-lt"/>
                <a:cs typeface="+mn-lt"/>
              </a:rPr>
              <a:t> es </a:t>
            </a:r>
            <a:r>
              <a:rPr lang="en-GB" dirty="0" err="1">
                <a:ea typeface="+mn-lt"/>
                <a:cs typeface="+mn-lt"/>
              </a:rPr>
              <a:t>ist</a:t>
            </a:r>
            <a:r>
              <a:rPr lang="en-GB" dirty="0">
                <a:ea typeface="+mn-lt"/>
                <a:cs typeface="+mn-lt"/>
              </a:rPr>
              <a:t> die Art und Weise, </a:t>
            </a:r>
            <a:r>
              <a:rPr lang="en-GB" dirty="0" err="1">
                <a:ea typeface="+mn-lt"/>
                <a:cs typeface="+mn-lt"/>
              </a:rPr>
              <a:t>wie</a:t>
            </a:r>
            <a:r>
              <a:rPr lang="en-GB" dirty="0">
                <a:ea typeface="+mn-lt"/>
                <a:cs typeface="+mn-lt"/>
              </a:rPr>
              <a:t> Amazon die </a:t>
            </a:r>
            <a:r>
              <a:rPr lang="en-GB" dirty="0" err="1">
                <a:ea typeface="+mn-lt"/>
                <a:cs typeface="+mn-lt"/>
              </a:rPr>
              <a:t>Erkenntnisse</a:t>
            </a:r>
            <a:r>
              <a:rPr lang="en-GB" dirty="0">
                <a:ea typeface="+mn-lt"/>
                <a:cs typeface="+mn-lt"/>
              </a:rPr>
              <a:t> seiner Kunden in </a:t>
            </a:r>
            <a:r>
              <a:rPr lang="en-GB" dirty="0" err="1">
                <a:ea typeface="+mn-lt"/>
                <a:cs typeface="+mn-lt"/>
              </a:rPr>
              <a:t>ein</a:t>
            </a:r>
            <a:r>
              <a:rPr lang="en-GB" dirty="0">
                <a:ea typeface="+mn-lt"/>
                <a:cs typeface="+mn-lt"/>
              </a:rPr>
              <a:t> </a:t>
            </a:r>
            <a:r>
              <a:rPr lang="en-GB" dirty="0" err="1">
                <a:ea typeface="+mn-lt"/>
                <a:cs typeface="+mn-lt"/>
              </a:rPr>
              <a:t>neues</a:t>
            </a:r>
            <a:r>
              <a:rPr lang="en-GB" dirty="0">
                <a:ea typeface="+mn-lt"/>
                <a:cs typeface="+mn-lt"/>
              </a:rPr>
              <a:t> </a:t>
            </a:r>
            <a:r>
              <a:rPr lang="en-GB" dirty="0" err="1">
                <a:ea typeface="+mn-lt"/>
                <a:cs typeface="+mn-lt"/>
              </a:rPr>
              <a:t>personalisiertes</a:t>
            </a:r>
            <a:r>
              <a:rPr lang="en-GB" dirty="0">
                <a:ea typeface="+mn-lt"/>
                <a:cs typeface="+mn-lt"/>
              </a:rPr>
              <a:t> </a:t>
            </a:r>
            <a:r>
              <a:rPr lang="en-GB" dirty="0" err="1">
                <a:ea typeface="+mn-lt"/>
                <a:cs typeface="+mn-lt"/>
              </a:rPr>
              <a:t>Servicemodell</a:t>
            </a:r>
            <a:r>
              <a:rPr lang="en-GB" dirty="0">
                <a:ea typeface="+mn-lt"/>
                <a:cs typeface="+mn-lt"/>
              </a:rPr>
              <a:t> </a:t>
            </a:r>
            <a:r>
              <a:rPr lang="en-GB" dirty="0" err="1">
                <a:ea typeface="+mn-lt"/>
                <a:cs typeface="+mn-lt"/>
              </a:rPr>
              <a:t>umwandelt</a:t>
            </a:r>
            <a:r>
              <a:rPr lang="en-GB" dirty="0">
                <a:ea typeface="+mn-lt"/>
                <a:cs typeface="+mn-lt"/>
              </a:rPr>
              <a:t>, die das Wach</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34266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4403207" cy="3995028"/>
          </a:xfrm>
        </p:spPr>
        <p:txBody>
          <a:bodyPr lIns="91440" tIns="45720" rIns="91440" bIns="45720" anchor="t"/>
          <a:lstStyle/>
          <a:p>
            <a:pPr marL="342900" indent="-342900">
              <a:buBlip>
                <a:blip r:embed="rId3"/>
              </a:buBlip>
            </a:pPr>
            <a:r>
              <a:rPr lang="en-GB" dirty="0">
                <a:ea typeface="+mn-lt"/>
                <a:cs typeface="+mn-lt"/>
              </a:rPr>
              <a:t>Der </a:t>
            </a:r>
            <a:r>
              <a:rPr lang="en-GB" dirty="0" err="1">
                <a:ea typeface="+mn-lt"/>
                <a:cs typeface="+mn-lt"/>
              </a:rPr>
              <a:t>Prozess</a:t>
            </a:r>
            <a:r>
              <a:rPr lang="en-GB" dirty="0">
                <a:ea typeface="+mn-lt"/>
                <a:cs typeface="+mn-lt"/>
              </a:rPr>
              <a:t> der </a:t>
            </a:r>
            <a:r>
              <a:rPr lang="en-GB" dirty="0" err="1">
                <a:ea typeface="+mn-lt"/>
                <a:cs typeface="+mn-lt"/>
              </a:rPr>
              <a:t>systematischen</a:t>
            </a:r>
            <a:r>
              <a:rPr lang="en-GB" dirty="0">
                <a:ea typeface="+mn-lt"/>
                <a:cs typeface="+mn-lt"/>
              </a:rPr>
              <a:t> </a:t>
            </a:r>
            <a:r>
              <a:rPr lang="en-GB" dirty="0" err="1">
                <a:ea typeface="+mn-lt"/>
                <a:cs typeface="+mn-lt"/>
              </a:rPr>
              <a:t>Erfassung</a:t>
            </a:r>
            <a:r>
              <a:rPr lang="en-GB" dirty="0">
                <a:ea typeface="+mn-lt"/>
                <a:cs typeface="+mn-lt"/>
              </a:rPr>
              <a:t> von </a:t>
            </a:r>
            <a:r>
              <a:rPr lang="en-GB" dirty="0" err="1">
                <a:ea typeface="+mn-lt"/>
                <a:cs typeface="+mn-lt"/>
              </a:rPr>
              <a:t>Informationen</a:t>
            </a:r>
            <a:r>
              <a:rPr lang="en-GB" dirty="0">
                <a:ea typeface="+mn-lt"/>
                <a:cs typeface="+mn-lt"/>
              </a:rPr>
              <a:t> </a:t>
            </a:r>
            <a:r>
              <a:rPr lang="en-GB" dirty="0" err="1">
                <a:ea typeface="+mn-lt"/>
                <a:cs typeface="+mn-lt"/>
              </a:rPr>
              <a:t>über</a:t>
            </a:r>
            <a:r>
              <a:rPr lang="en-GB" dirty="0">
                <a:ea typeface="+mn-lt"/>
                <a:cs typeface="+mn-lt"/>
              </a:rPr>
              <a:t> </a:t>
            </a:r>
            <a:r>
              <a:rPr lang="en-GB" dirty="0" err="1">
                <a:ea typeface="+mn-lt"/>
                <a:cs typeface="+mn-lt"/>
              </a:rPr>
              <a:t>Variablen</a:t>
            </a:r>
            <a:r>
              <a:rPr lang="en-GB" dirty="0">
                <a:ea typeface="+mn-lt"/>
                <a:cs typeface="+mn-lt"/>
              </a:rPr>
              <a:t> von Interesse.</a:t>
            </a:r>
          </a:p>
          <a:p>
            <a:pPr marL="342900" indent="-342900">
              <a:buBlip>
                <a:blip r:embed="rId3"/>
              </a:buBlip>
            </a:pPr>
            <a:r>
              <a:rPr lang="en-GB" dirty="0">
                <a:ea typeface="+mn-lt"/>
                <a:cs typeface="+mn-lt"/>
              </a:rPr>
              <a:t>Was </a:t>
            </a:r>
            <a:r>
              <a:rPr lang="en-GB" dirty="0" err="1">
                <a:ea typeface="+mn-lt"/>
                <a:cs typeface="+mn-lt"/>
              </a:rPr>
              <a:t>sind</a:t>
            </a:r>
            <a:r>
              <a:rPr lang="en-GB" dirty="0">
                <a:ea typeface="+mn-lt"/>
                <a:cs typeface="+mn-lt"/>
              </a:rPr>
              <a:t> die </a:t>
            </a:r>
            <a:r>
              <a:rPr lang="en-GB" dirty="0" err="1">
                <a:ea typeface="+mn-lt"/>
                <a:cs typeface="+mn-lt"/>
              </a:rPr>
              <a:t>Vor</a:t>
            </a:r>
            <a:r>
              <a:rPr lang="en-GB" dirty="0">
                <a:ea typeface="+mn-lt"/>
                <a:cs typeface="+mn-lt"/>
              </a:rPr>
              <a:t>- und </a:t>
            </a:r>
            <a:r>
              <a:rPr lang="en-GB" dirty="0" err="1">
                <a:ea typeface="+mn-lt"/>
                <a:cs typeface="+mn-lt"/>
              </a:rPr>
              <a:t>Nachteile</a:t>
            </a:r>
            <a:r>
              <a:rPr lang="en-GB" dirty="0">
                <a:ea typeface="+mn-lt"/>
                <a:cs typeface="+mn-lt"/>
              </a:rPr>
              <a:t> der </a:t>
            </a:r>
            <a:r>
              <a:rPr lang="en-GB" dirty="0" err="1">
                <a:ea typeface="+mn-lt"/>
                <a:cs typeface="+mn-lt"/>
              </a:rPr>
              <a:t>einzelnen</a:t>
            </a:r>
            <a:r>
              <a:rPr lang="en-GB" dirty="0">
                <a:ea typeface="+mn-lt"/>
                <a:cs typeface="+mn-lt"/>
              </a:rPr>
              <a:t> </a:t>
            </a:r>
            <a:r>
              <a:rPr lang="en-GB" dirty="0" err="1">
                <a:ea typeface="+mn-lt"/>
                <a:cs typeface="+mn-lt"/>
              </a:rPr>
              <a:t>Datenquellen</a:t>
            </a:r>
            <a:r>
              <a:rPr lang="en-GB" dirty="0">
                <a:ea typeface="+mn-lt"/>
                <a:cs typeface="+mn-lt"/>
              </a:rPr>
              <a:t>? </a:t>
            </a:r>
          </a:p>
          <a:p>
            <a:pPr marL="342900" indent="-342900">
              <a:buBlip>
                <a:blip r:embed="rId3"/>
              </a:buBlip>
            </a:pPr>
            <a:endParaRPr lang="en-GB" sz="1400" dirty="0">
              <a:solidFill>
                <a:prstClr val="black"/>
              </a:solidFill>
            </a:endParaRPr>
          </a:p>
          <a:p>
            <a:pPr marL="0" indent="0"/>
            <a:r>
              <a:rPr lang="en-IE" sz="1400" dirty="0">
                <a:solidFill>
                  <a:prstClr val="black"/>
                </a:solidFill>
              </a:rPr>
              <a:t>Source: </a:t>
            </a:r>
            <a:r>
              <a:rPr lang="en-IE" sz="1400" dirty="0">
                <a:solidFill>
                  <a:schemeClr val="accent2">
                    <a:lumMod val="75000"/>
                  </a:schemeClr>
                </a:solidFill>
                <a:hlinkClick r:id="rId4">
                  <a:extLst>
                    <a:ext uri="{A12FA001-AC4F-418D-AE19-62706E023703}">
                      <ahyp:hlinkClr xmlns:ahyp="http://schemas.microsoft.com/office/drawing/2018/hyperlinkcolor" val="tx"/>
                    </a:ext>
                  </a:extLst>
                </a:hlinkClick>
              </a:rPr>
              <a:t>https://ori.hhs.gov/education/products/n_illinois_u/datamanagement/dctopic.html</a:t>
            </a:r>
            <a:r>
              <a:rPr lang="en-IE" sz="1400" dirty="0">
                <a:solidFill>
                  <a:schemeClr val="accent2">
                    <a:lumMod val="75000"/>
                  </a:schemeClr>
                </a:solidFill>
              </a:rPr>
              <a:t> </a:t>
            </a:r>
          </a:p>
          <a:p>
            <a:pPr marL="342900" indent="-342900">
              <a:buBlip>
                <a:blip r:embed="rId5"/>
              </a:buBlip>
            </a:pPr>
            <a:endParaRPr lang="en-GB" dirty="0"/>
          </a:p>
          <a:p>
            <a:pPr marL="342900" indent="-342900">
              <a:buBlip>
                <a:blip r:embed="rId5"/>
              </a:buBlip>
            </a:pPr>
            <a:endParaRPr lang="en-GB" dirty="0"/>
          </a:p>
          <a:p>
            <a:pPr marL="342900" indent="-342900">
              <a:buBlip>
                <a:blip r:embed="rId5"/>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err="1">
                <a:ea typeface="+mn-lt"/>
                <a:cs typeface="+mn-lt"/>
              </a:rPr>
              <a:t>Datenerhebung</a:t>
            </a:r>
            <a:endParaRPr lang="en-US" dirty="0" err="1"/>
          </a:p>
        </p:txBody>
      </p:sp>
      <p:grpSp>
        <p:nvGrpSpPr>
          <p:cNvPr id="2" name="Group 1">
            <a:extLst>
              <a:ext uri="{FF2B5EF4-FFF2-40B4-BE49-F238E27FC236}">
                <a16:creationId xmlns:a16="http://schemas.microsoft.com/office/drawing/2014/main" id="{3CABB70B-7B36-6076-37C8-BE6B435E9376}"/>
              </a:ext>
            </a:extLst>
          </p:cNvPr>
          <p:cNvGrpSpPr/>
          <p:nvPr/>
        </p:nvGrpSpPr>
        <p:grpSpPr>
          <a:xfrm>
            <a:off x="5482528" y="1139492"/>
            <a:ext cx="6253270" cy="4507096"/>
            <a:chOff x="3141111" y="868468"/>
            <a:chExt cx="6253270" cy="4507096"/>
          </a:xfrm>
        </p:grpSpPr>
        <p:sp>
          <p:nvSpPr>
            <p:cNvPr id="15" name="TextBox 14">
              <a:extLst>
                <a:ext uri="{FF2B5EF4-FFF2-40B4-BE49-F238E27FC236}">
                  <a16:creationId xmlns:a16="http://schemas.microsoft.com/office/drawing/2014/main" id="{A35524B8-396C-B8B4-95AE-25EBF4666904}"/>
                </a:ext>
              </a:extLst>
            </p:cNvPr>
            <p:cNvSpPr txBox="1"/>
            <p:nvPr/>
          </p:nvSpPr>
          <p:spPr>
            <a:xfrm>
              <a:off x="4437167" y="868468"/>
              <a:ext cx="3538490" cy="542456"/>
            </a:xfrm>
            <a:prstGeom prst="rect">
              <a:avLst/>
            </a:prstGeom>
            <a:noFill/>
          </p:spPr>
          <p:txBody>
            <a:bodyPr wrap="square" lIns="91440" tIns="45720" rIns="91440" bIns="45720" rtlCol="0" anchor="t">
              <a:spAutoFit/>
            </a:bodyPr>
            <a:lstStyle/>
            <a:p>
              <a:pPr algn="ctr" defTabSz="457200">
                <a:defRPr/>
              </a:pPr>
              <a:r>
                <a:rPr lang="es-ES_tradnl" sz="2900" kern="0" dirty="0">
                  <a:solidFill>
                    <a:srgbClr val="018C06"/>
                  </a:solidFill>
                  <a:ea typeface="+mn-lt"/>
                  <a:cs typeface="+mn-lt"/>
                </a:rPr>
                <a:t>DATENQUELLEN</a:t>
              </a:r>
              <a:r>
                <a:rPr lang="es-ES_tradnl" sz="2900" b="1" kern="0" dirty="0">
                  <a:solidFill>
                    <a:srgbClr val="00B050"/>
                  </a:solidFill>
                </a:rPr>
                <a:t> </a:t>
              </a:r>
              <a:endParaRPr lang="en-US" dirty="0">
                <a:solidFill>
                  <a:srgbClr val="00B050"/>
                </a:solidFill>
              </a:endParaRPr>
            </a:p>
          </p:txBody>
        </p:sp>
        <p:sp>
          <p:nvSpPr>
            <p:cNvPr id="16" name="TextBox 15">
              <a:extLst>
                <a:ext uri="{FF2B5EF4-FFF2-40B4-BE49-F238E27FC236}">
                  <a16:creationId xmlns:a16="http://schemas.microsoft.com/office/drawing/2014/main" id="{FEDBE15A-6F49-925D-D22F-2A6AED455B21}"/>
                </a:ext>
              </a:extLst>
            </p:cNvPr>
            <p:cNvSpPr txBox="1"/>
            <p:nvPr/>
          </p:nvSpPr>
          <p:spPr>
            <a:xfrm>
              <a:off x="3141111" y="1983325"/>
              <a:ext cx="2911152" cy="442429"/>
            </a:xfrm>
            <a:prstGeom prst="rect">
              <a:avLst/>
            </a:prstGeom>
            <a:solidFill>
              <a:srgbClr val="70AD47">
                <a:lumMod val="40000"/>
                <a:lumOff val="60000"/>
              </a:srgbClr>
            </a:solidFill>
            <a:ln>
              <a:solidFill>
                <a:srgbClr val="70AD47">
                  <a:lumMod val="40000"/>
                  <a:lumOff val="60000"/>
                </a:srgbClr>
              </a:solidFill>
            </a:ln>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_tradnl" sz="2250" b="1" kern="0" dirty="0" err="1">
                  <a:solidFill>
                    <a:srgbClr val="000000"/>
                  </a:solidFill>
                </a:rPr>
                <a:t>Intern</a:t>
              </a:r>
              <a:endParaRPr lang="es-ES_tradnl" sz="2250" b="1" i="0" u="none" strike="noStrike" kern="0" cap="none" spc="0" normalizeH="0" baseline="0" noProof="0">
                <a:ln>
                  <a:noFill/>
                </a:ln>
                <a:solidFill>
                  <a:srgbClr val="000000"/>
                </a:solidFill>
                <a:effectLst/>
                <a:uLnTx/>
                <a:uFillTx/>
                <a:cs typeface="Calibri"/>
              </a:endParaRPr>
            </a:p>
          </p:txBody>
        </p:sp>
        <p:sp>
          <p:nvSpPr>
            <p:cNvPr id="17" name="TextBox 16">
              <a:extLst>
                <a:ext uri="{FF2B5EF4-FFF2-40B4-BE49-F238E27FC236}">
                  <a16:creationId xmlns:a16="http://schemas.microsoft.com/office/drawing/2014/main" id="{F92110A1-EC53-D704-2F19-EB54404B35D1}"/>
                </a:ext>
              </a:extLst>
            </p:cNvPr>
            <p:cNvSpPr txBox="1"/>
            <p:nvPr/>
          </p:nvSpPr>
          <p:spPr>
            <a:xfrm>
              <a:off x="6807104" y="1983325"/>
              <a:ext cx="2587277" cy="442429"/>
            </a:xfrm>
            <a:prstGeom prst="rect">
              <a:avLst/>
            </a:prstGeom>
            <a:solidFill>
              <a:srgbClr val="70AD47">
                <a:lumMod val="40000"/>
                <a:lumOff val="60000"/>
              </a:srgbClr>
            </a:solidFill>
            <a:ln>
              <a:solidFill>
                <a:srgbClr val="70AD47">
                  <a:lumMod val="40000"/>
                  <a:lumOff val="60000"/>
                </a:srgbClr>
              </a:solidFill>
            </a:ln>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_tradnl" sz="2250" b="1" kern="0" dirty="0" err="1">
                  <a:solidFill>
                    <a:srgbClr val="000000"/>
                  </a:solidFill>
                </a:rPr>
                <a:t>Extern</a:t>
              </a:r>
              <a:endParaRPr kumimoji="0" lang="es-ES_tradnl" sz="2275" b="1" i="0" u="none" strike="noStrike" kern="0" cap="none" spc="0" normalizeH="0" baseline="0" noProof="0" dirty="0" err="1">
                <a:ln>
                  <a:noFill/>
                </a:ln>
                <a:solidFill>
                  <a:srgbClr val="000000"/>
                </a:solidFill>
                <a:effectLst/>
                <a:uLnTx/>
                <a:uFillTx/>
              </a:endParaRPr>
            </a:p>
          </p:txBody>
        </p:sp>
        <p:sp>
          <p:nvSpPr>
            <p:cNvPr id="18" name="TextBox 17">
              <a:extLst>
                <a:ext uri="{FF2B5EF4-FFF2-40B4-BE49-F238E27FC236}">
                  <a16:creationId xmlns:a16="http://schemas.microsoft.com/office/drawing/2014/main" id="{258D993C-B76B-8A21-2ED3-9F55A0B2D7C1}"/>
                </a:ext>
              </a:extLst>
            </p:cNvPr>
            <p:cNvSpPr txBox="1"/>
            <p:nvPr/>
          </p:nvSpPr>
          <p:spPr>
            <a:xfrm>
              <a:off x="6807104" y="2568432"/>
              <a:ext cx="2587277" cy="1592744"/>
            </a:xfrm>
            <a:prstGeom prst="rect">
              <a:avLst/>
            </a:prstGeom>
            <a:solidFill>
              <a:sysClr val="window" lastClr="FFFFFF"/>
            </a:solidFill>
          </p:spPr>
          <p:txBody>
            <a:bodyPr wrap="square" lIns="91440" tIns="45720" rIns="91440" bIns="45720" rtlCol="0" anchor="t">
              <a:spAutoFit/>
            </a:bodyPr>
            <a:lstStyle/>
            <a:p>
              <a:pPr marL="342900" indent="-342900" defTabSz="457200">
                <a:buFont typeface="Arial" panose="020B0604020202020204" pitchFamily="34" charset="0"/>
                <a:buChar char="•"/>
                <a:defRPr/>
              </a:pPr>
              <a:r>
                <a:rPr lang="es-ES_tradnl" sz="1950" kern="0" dirty="0" err="1">
                  <a:solidFill>
                    <a:srgbClr val="000000"/>
                  </a:solidFill>
                  <a:ea typeface="+mn-lt"/>
                  <a:cs typeface="+mn-lt"/>
                </a:rPr>
                <a:t>Dritte</a:t>
              </a:r>
              <a:r>
                <a:rPr lang="es-ES_tradnl" sz="1950" kern="0" dirty="0">
                  <a:solidFill>
                    <a:srgbClr val="000000"/>
                  </a:solidFill>
                  <a:ea typeface="+mn-lt"/>
                  <a:cs typeface="+mn-lt"/>
                </a:rPr>
                <a:t> </a:t>
              </a:r>
              <a:r>
                <a:rPr lang="es-ES_tradnl" sz="1950" kern="0" dirty="0" err="1">
                  <a:solidFill>
                    <a:srgbClr val="000000"/>
                  </a:solidFill>
                  <a:ea typeface="+mn-lt"/>
                  <a:cs typeface="+mn-lt"/>
                </a:rPr>
                <a:t>Partei</a:t>
              </a:r>
              <a:r>
                <a:rPr lang="es-ES_tradnl" sz="1950" kern="0" dirty="0">
                  <a:solidFill>
                    <a:srgbClr val="000000"/>
                  </a:solidFill>
                  <a:ea typeface="+mn-lt"/>
                  <a:cs typeface="+mn-lt"/>
                </a:rPr>
                <a:t> </a:t>
              </a:r>
              <a:r>
                <a:rPr lang="es-ES_tradnl" sz="1950" kern="0" dirty="0" err="1">
                  <a:solidFill>
                    <a:srgbClr val="000000"/>
                  </a:solidFill>
                  <a:ea typeface="+mn-lt"/>
                  <a:cs typeface="+mn-lt"/>
                </a:rPr>
                <a:t>geschützte</a:t>
              </a:r>
              <a:r>
                <a:rPr lang="es-ES_tradnl" sz="1950" kern="0" dirty="0">
                  <a:solidFill>
                    <a:srgbClr val="000000"/>
                  </a:solidFill>
                  <a:ea typeface="+mn-lt"/>
                  <a:cs typeface="+mn-lt"/>
                </a:rPr>
                <a:t> Daten</a:t>
              </a:r>
            </a:p>
            <a:p>
              <a:pPr marL="342900" indent="-342900" defTabSz="457200">
                <a:buFont typeface="Arial" panose="020B0604020202020204" pitchFamily="34" charset="0"/>
                <a:buChar char="•"/>
                <a:defRPr/>
              </a:pPr>
              <a:r>
                <a:rPr lang="es-ES_tradnl" sz="1950" kern="0" dirty="0" err="1">
                  <a:solidFill>
                    <a:srgbClr val="000000"/>
                  </a:solidFill>
                  <a:ea typeface="+mn-lt"/>
                  <a:cs typeface="+mn-lt"/>
                </a:rPr>
                <a:t>Offene</a:t>
              </a:r>
              <a:r>
                <a:rPr lang="es-ES_tradnl" sz="1950" kern="0" dirty="0">
                  <a:solidFill>
                    <a:srgbClr val="000000"/>
                  </a:solidFill>
                  <a:ea typeface="+mn-lt"/>
                  <a:cs typeface="+mn-lt"/>
                </a:rPr>
                <a:t> Daten</a:t>
              </a:r>
              <a:endParaRPr lang="en-US" sz="1950" kern="0" dirty="0">
                <a:solidFill>
                  <a:srgbClr val="000000"/>
                </a:solidFill>
                <a:ea typeface="+mn-lt"/>
                <a:cs typeface="+mn-lt"/>
              </a:endParaRPr>
            </a:p>
            <a:p>
              <a:pPr marL="342900" indent="-342900" defTabSz="457200">
                <a:buFont typeface="Arial" panose="020B0604020202020204" pitchFamily="34" charset="0"/>
                <a:buChar char="•"/>
                <a:defRPr/>
              </a:pPr>
              <a:r>
                <a:rPr lang="en-US" sz="1950" kern="0" dirty="0" err="1">
                  <a:solidFill>
                    <a:srgbClr val="000000"/>
                  </a:solidFill>
                  <a:ea typeface="+mn-lt"/>
                  <a:cs typeface="+mn-lt"/>
                </a:rPr>
                <a:t>Kollektiv</a:t>
              </a:r>
              <a:r>
                <a:rPr lang="en-US" sz="1950" kern="0" dirty="0">
                  <a:solidFill>
                    <a:srgbClr val="000000"/>
                  </a:solidFill>
                  <a:ea typeface="+mn-lt"/>
                  <a:cs typeface="+mn-lt"/>
                </a:rPr>
                <a:t> </a:t>
              </a:r>
              <a:r>
                <a:rPr lang="en-US" sz="1950" kern="0" dirty="0" err="1">
                  <a:solidFill>
                    <a:srgbClr val="000000"/>
                  </a:solidFill>
                  <a:ea typeface="+mn-lt"/>
                  <a:cs typeface="+mn-lt"/>
                </a:rPr>
                <a:t>erqeugte</a:t>
              </a:r>
              <a:r>
                <a:rPr lang="en-US" sz="1950" kern="0" dirty="0">
                  <a:solidFill>
                    <a:srgbClr val="000000"/>
                  </a:solidFill>
                  <a:ea typeface="+mn-lt"/>
                  <a:cs typeface="+mn-lt"/>
                </a:rPr>
                <a:t> </a:t>
              </a:r>
              <a:r>
                <a:rPr lang="en-US" sz="1950" kern="0" dirty="0" err="1">
                  <a:solidFill>
                    <a:srgbClr val="000000"/>
                  </a:solidFill>
                  <a:ea typeface="+mn-lt"/>
                  <a:cs typeface="+mn-lt"/>
                </a:rPr>
                <a:t>Daten</a:t>
              </a:r>
              <a:endParaRPr lang="es-ES_tradnl" sz="1950" kern="0" dirty="0">
                <a:solidFill>
                  <a:srgbClr val="000000"/>
                </a:solidFill>
                <a:ea typeface="+mn-lt"/>
                <a:cs typeface="+mn-lt"/>
              </a:endParaRPr>
            </a:p>
          </p:txBody>
        </p:sp>
        <p:sp>
          <p:nvSpPr>
            <p:cNvPr id="19" name="Rectangle 18">
              <a:extLst>
                <a:ext uri="{FF2B5EF4-FFF2-40B4-BE49-F238E27FC236}">
                  <a16:creationId xmlns:a16="http://schemas.microsoft.com/office/drawing/2014/main" id="{8DD017E2-7577-B08C-9C94-9FF9C4961375}"/>
                </a:ext>
              </a:extLst>
            </p:cNvPr>
            <p:cNvSpPr/>
            <p:nvPr/>
          </p:nvSpPr>
          <p:spPr>
            <a:xfrm>
              <a:off x="3141112" y="2582492"/>
              <a:ext cx="2911152" cy="2793072"/>
            </a:xfrm>
            <a:prstGeom prst="rect">
              <a:avLst/>
            </a:prstGeom>
            <a:solidFill>
              <a:sysClr val="window" lastClr="FFFFFF"/>
            </a:solidFill>
          </p:spPr>
          <p:txBody>
            <a:bodyPr wrap="square" lIns="91440" tIns="45720" rIns="91440" bIns="45720" anchor="t">
              <a:spAutoFit/>
            </a:bodyPr>
            <a:lstStyle/>
            <a:p>
              <a:pPr marL="342900" indent="-342900" defTabSz="457200">
                <a:buFont typeface="Arial"/>
                <a:buChar char="•"/>
                <a:defRPr/>
              </a:pPr>
              <a:r>
                <a:rPr lang="en-US" sz="1950" kern="0" dirty="0" err="1">
                  <a:solidFill>
                    <a:srgbClr val="000000"/>
                  </a:solidFill>
                  <a:ea typeface="+mn-lt"/>
                  <a:cs typeface="+mn-lt"/>
                </a:rPr>
                <a:t>Unternehmensdaten</a:t>
              </a:r>
              <a:endParaRPr lang="en-US" dirty="0" err="1">
                <a:solidFill>
                  <a:srgbClr val="000000"/>
                </a:solidFill>
                <a:cs typeface="Calibri"/>
              </a:endParaRPr>
            </a:p>
            <a:p>
              <a:pPr marL="342900" indent="-342900" defTabSz="457200">
                <a:buFont typeface="Arial"/>
                <a:buChar char="•"/>
                <a:defRPr/>
              </a:pPr>
              <a:r>
                <a:rPr lang="en-US" sz="1950" kern="0" dirty="0">
                  <a:solidFill>
                    <a:srgbClr val="000000"/>
                  </a:solidFill>
                  <a:ea typeface="+mn-lt"/>
                  <a:cs typeface="+mn-lt"/>
                </a:rPr>
                <a:t>Daten der Mitarbeiter</a:t>
              </a:r>
              <a:endParaRPr lang="en-US" dirty="0">
                <a:solidFill>
                  <a:srgbClr val="000000"/>
                </a:solidFill>
                <a:cs typeface="Calibri"/>
              </a:endParaRPr>
            </a:p>
            <a:p>
              <a:pPr marL="342900" indent="-342900" defTabSz="457200">
                <a:buFont typeface="Arial"/>
                <a:buChar char="•"/>
                <a:defRPr/>
              </a:pPr>
              <a:r>
                <a:rPr lang="en-US" sz="1950" kern="0" dirty="0" err="1">
                  <a:solidFill>
                    <a:srgbClr val="000000"/>
                  </a:solidFill>
                  <a:ea typeface="+mn-lt"/>
                  <a:cs typeface="+mn-lt"/>
                </a:rPr>
                <a:t>Kundenkontaktdaten</a:t>
              </a:r>
              <a:endParaRPr lang="en-US" dirty="0" err="1">
                <a:solidFill>
                  <a:srgbClr val="000000"/>
                </a:solidFill>
                <a:cs typeface="Calibri"/>
              </a:endParaRPr>
            </a:p>
            <a:p>
              <a:pPr marL="342900" lvl="0" indent="-342900" defTabSz="457200">
                <a:lnSpc>
                  <a:spcPct val="100000"/>
                </a:lnSpc>
                <a:spcBef>
                  <a:spcPts val="0"/>
                </a:spcBef>
                <a:spcAft>
                  <a:spcPts val="0"/>
                </a:spcAft>
                <a:buClrTx/>
                <a:buSzTx/>
                <a:buFont typeface="Arial"/>
                <a:buChar char="•"/>
                <a:tabLst/>
                <a:defRPr/>
              </a:pPr>
              <a:r>
                <a:rPr lang="en-US" sz="1950" kern="0" dirty="0" err="1">
                  <a:solidFill>
                    <a:srgbClr val="000000"/>
                  </a:solidFill>
                  <a:ea typeface="+mn-lt"/>
                  <a:cs typeface="+mn-lt"/>
                </a:rPr>
                <a:t>Kundenverlaufsdaten</a:t>
              </a:r>
              <a:endParaRPr lang="en-US" dirty="0" err="1">
                <a:solidFill>
                  <a:srgbClr val="000000"/>
                </a:solidFill>
                <a:cs typeface="Calibri"/>
              </a:endParaRPr>
            </a:p>
            <a:p>
              <a:pPr marL="342900" lvl="0" indent="-342900" defTabSz="457200">
                <a:lnSpc>
                  <a:spcPct val="100000"/>
                </a:lnSpc>
                <a:spcBef>
                  <a:spcPts val="0"/>
                </a:spcBef>
                <a:spcAft>
                  <a:spcPts val="0"/>
                </a:spcAft>
                <a:buClrTx/>
                <a:buSzTx/>
                <a:buFont typeface="Arial"/>
                <a:buChar char="•"/>
                <a:tabLst/>
                <a:defRPr/>
              </a:pPr>
              <a:r>
                <a:rPr lang="en-US" sz="1950" kern="0" dirty="0" err="1">
                  <a:solidFill>
                    <a:srgbClr val="000000"/>
                  </a:solidFill>
                  <a:ea typeface="+mn-lt"/>
                  <a:cs typeface="+mn-lt"/>
                </a:rPr>
                <a:t>Qualitätsmanagement</a:t>
              </a:r>
              <a:r>
                <a:rPr lang="en-US" sz="1950" kern="0" dirty="0">
                  <a:solidFill>
                    <a:srgbClr val="000000"/>
                  </a:solidFill>
                  <a:ea typeface="+mn-lt"/>
                  <a:cs typeface="+mn-lt"/>
                </a:rPr>
                <a:t>-Daten</a:t>
              </a:r>
              <a:endParaRPr lang="en-US" dirty="0">
                <a:solidFill>
                  <a:srgbClr val="000000"/>
                </a:solidFill>
                <a:cs typeface="Calibri"/>
              </a:endParaRPr>
            </a:p>
            <a:p>
              <a:pPr marL="342900" indent="-342900" defTabSz="457200">
                <a:buFont typeface="Arial"/>
                <a:buChar char="•"/>
                <a:defRPr/>
              </a:pPr>
              <a:r>
                <a:rPr lang="en-US" sz="1950" kern="0" dirty="0" err="1">
                  <a:solidFill>
                    <a:srgbClr val="000000"/>
                  </a:solidFill>
                  <a:ea typeface="+mn-lt"/>
                  <a:cs typeface="+mn-lt"/>
                </a:rPr>
                <a:t>Buchhaltungsdaten</a:t>
              </a:r>
              <a:endParaRPr lang="en-US" dirty="0" err="1">
                <a:solidFill>
                  <a:srgbClr val="000000"/>
                </a:solidFill>
                <a:cs typeface="Calibri"/>
              </a:endParaRPr>
            </a:p>
            <a:p>
              <a:pPr marL="342900" indent="-342900" defTabSz="457200">
                <a:buFont typeface="Arial"/>
                <a:buChar char="•"/>
                <a:defRPr/>
              </a:pPr>
              <a:r>
                <a:rPr lang="en-US" sz="1950" kern="0" dirty="0">
                  <a:solidFill>
                    <a:srgbClr val="000000"/>
                  </a:solidFill>
                  <a:ea typeface="+mn-lt"/>
                  <a:cs typeface="+mn-lt"/>
                </a:rPr>
                <a:t>Daten </a:t>
              </a:r>
              <a:r>
                <a:rPr lang="en-US" sz="1950" kern="0" dirty="0" err="1">
                  <a:solidFill>
                    <a:srgbClr val="000000"/>
                  </a:solidFill>
                  <a:ea typeface="+mn-lt"/>
                  <a:cs typeface="+mn-lt"/>
                </a:rPr>
                <a:t>aus</a:t>
              </a:r>
              <a:r>
                <a:rPr lang="en-US" sz="1950" kern="0" dirty="0">
                  <a:solidFill>
                    <a:srgbClr val="000000"/>
                  </a:solidFill>
                  <a:ea typeface="+mn-lt"/>
                  <a:cs typeface="+mn-lt"/>
                </a:rPr>
                <a:t> </a:t>
              </a:r>
              <a:r>
                <a:rPr lang="en-US" sz="1950" kern="0" dirty="0" err="1">
                  <a:solidFill>
                    <a:srgbClr val="000000"/>
                  </a:solidFill>
                  <a:ea typeface="+mn-lt"/>
                  <a:cs typeface="+mn-lt"/>
                </a:rPr>
                <a:t>sozialen</a:t>
              </a:r>
              <a:r>
                <a:rPr lang="en-US" sz="1950" kern="0" dirty="0">
                  <a:solidFill>
                    <a:srgbClr val="000000"/>
                  </a:solidFill>
                  <a:ea typeface="+mn-lt"/>
                  <a:cs typeface="+mn-lt"/>
                </a:rPr>
                <a:t> </a:t>
              </a:r>
              <a:r>
                <a:rPr lang="en-US" sz="1950" kern="0" dirty="0" err="1">
                  <a:solidFill>
                    <a:srgbClr val="000000"/>
                  </a:solidFill>
                  <a:ea typeface="+mn-lt"/>
                  <a:cs typeface="+mn-lt"/>
                </a:rPr>
                <a:t>Netzwerken</a:t>
              </a:r>
              <a:r>
                <a:rPr lang="en-US" sz="1950" kern="0" dirty="0">
                  <a:solidFill>
                    <a:srgbClr val="000000"/>
                  </a:solidFill>
                  <a:ea typeface="+mn-lt"/>
                  <a:cs typeface="+mn-lt"/>
                </a:rPr>
                <a:t> </a:t>
              </a:r>
              <a:endParaRPr lang="en-US">
                <a:ea typeface="+mn-lt"/>
                <a:cs typeface="+mn-lt"/>
              </a:endParaRPr>
            </a:p>
          </p:txBody>
        </p:sp>
        <p:sp>
          <p:nvSpPr>
            <p:cNvPr id="22" name="Bent-Up Arrow 15">
              <a:extLst>
                <a:ext uri="{FF2B5EF4-FFF2-40B4-BE49-F238E27FC236}">
                  <a16:creationId xmlns:a16="http://schemas.microsoft.com/office/drawing/2014/main" id="{0B69201E-A64F-400B-F00B-600A65224566}"/>
                </a:ext>
              </a:extLst>
            </p:cNvPr>
            <p:cNvSpPr/>
            <p:nvPr/>
          </p:nvSpPr>
          <p:spPr>
            <a:xfrm rot="10800000">
              <a:off x="4282703" y="1478088"/>
              <a:ext cx="1923710"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Bent-Up Arrow 16">
              <a:extLst>
                <a:ext uri="{FF2B5EF4-FFF2-40B4-BE49-F238E27FC236}">
                  <a16:creationId xmlns:a16="http://schemas.microsoft.com/office/drawing/2014/main" id="{AB016139-F1B1-E88E-1D41-6F0334DCF2B3}"/>
                </a:ext>
              </a:extLst>
            </p:cNvPr>
            <p:cNvSpPr/>
            <p:nvPr/>
          </p:nvSpPr>
          <p:spPr>
            <a:xfrm rot="10800000" flipH="1">
              <a:off x="6338289" y="1478087"/>
              <a:ext cx="1762454"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6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dirty="0">
                <a:ea typeface="+mn-lt"/>
                <a:cs typeface="+mn-lt"/>
              </a:rPr>
              <a:t>Es </a:t>
            </a:r>
            <a:r>
              <a:rPr lang="en-GB" dirty="0" err="1">
                <a:ea typeface="+mn-lt"/>
                <a:cs typeface="+mn-lt"/>
              </a:rPr>
              <a:t>besteht</a:t>
            </a:r>
            <a:r>
              <a:rPr lang="en-GB" dirty="0">
                <a:ea typeface="+mn-lt"/>
                <a:cs typeface="+mn-lt"/>
              </a:rPr>
              <a:t> </a:t>
            </a:r>
            <a:r>
              <a:rPr lang="en-GB" dirty="0" err="1">
                <a:ea typeface="+mn-lt"/>
                <a:cs typeface="+mn-lt"/>
              </a:rPr>
              <a:t>kein</a:t>
            </a:r>
            <a:r>
              <a:rPr lang="en-GB" dirty="0">
                <a:ea typeface="+mn-lt"/>
                <a:cs typeface="+mn-lt"/>
              </a:rPr>
              <a:t> Zweifel </a:t>
            </a:r>
            <a:r>
              <a:rPr lang="en-GB" dirty="0" err="1">
                <a:ea typeface="+mn-lt"/>
                <a:cs typeface="+mn-lt"/>
              </a:rPr>
              <a:t>daran</a:t>
            </a:r>
            <a:r>
              <a:rPr lang="en-GB" dirty="0">
                <a:ea typeface="+mn-lt"/>
                <a:cs typeface="+mn-lt"/>
              </a:rPr>
              <a:t>, </a:t>
            </a:r>
            <a:r>
              <a:rPr lang="en-GB" dirty="0" err="1">
                <a:ea typeface="+mn-lt"/>
                <a:cs typeface="+mn-lt"/>
              </a:rPr>
              <a:t>dass</a:t>
            </a:r>
            <a:r>
              <a:rPr lang="en-GB" dirty="0">
                <a:ea typeface="+mn-lt"/>
                <a:cs typeface="+mn-lt"/>
              </a:rPr>
              <a:t> </a:t>
            </a:r>
            <a:r>
              <a:rPr lang="en-GB" dirty="0" err="1">
                <a:ea typeface="+mn-lt"/>
                <a:cs typeface="+mn-lt"/>
              </a:rPr>
              <a:t>wir</a:t>
            </a:r>
            <a:r>
              <a:rPr lang="en-GB" dirty="0">
                <a:ea typeface="+mn-lt"/>
                <a:cs typeface="+mn-lt"/>
              </a:rPr>
              <a:t> </a:t>
            </a:r>
            <a:r>
              <a:rPr lang="en-GB" dirty="0" err="1">
                <a:ea typeface="+mn-lt"/>
                <a:cs typeface="+mn-lt"/>
              </a:rPr>
              <a:t>uns</a:t>
            </a:r>
            <a:r>
              <a:rPr lang="en-GB" dirty="0">
                <a:ea typeface="+mn-lt"/>
                <a:cs typeface="+mn-lt"/>
              </a:rPr>
              <a:t> </a:t>
            </a:r>
            <a:r>
              <a:rPr lang="en-GB" dirty="0" err="1">
                <a:ea typeface="+mn-lt"/>
                <a:cs typeface="+mn-lt"/>
              </a:rPr>
              <a:t>inmitten</a:t>
            </a:r>
            <a:r>
              <a:rPr lang="en-GB" dirty="0">
                <a:ea typeface="+mn-lt"/>
                <a:cs typeface="+mn-lt"/>
              </a:rPr>
              <a:t> </a:t>
            </a:r>
            <a:r>
              <a:rPr lang="en-GB" dirty="0" err="1">
                <a:ea typeface="+mn-lt"/>
                <a:cs typeface="+mn-lt"/>
              </a:rPr>
              <a:t>einer</a:t>
            </a:r>
            <a:r>
              <a:rPr lang="en-GB" dirty="0">
                <a:ea typeface="+mn-lt"/>
                <a:cs typeface="+mn-lt"/>
              </a:rPr>
              <a:t> </a:t>
            </a:r>
            <a:r>
              <a:rPr lang="en-GB" dirty="0" err="1">
                <a:ea typeface="+mn-lt"/>
                <a:cs typeface="+mn-lt"/>
              </a:rPr>
              <a:t>sich</a:t>
            </a:r>
            <a:r>
              <a:rPr lang="en-GB" dirty="0">
                <a:ea typeface="+mn-lt"/>
                <a:cs typeface="+mn-lt"/>
              </a:rPr>
              <a:t> </a:t>
            </a:r>
            <a:r>
              <a:rPr lang="en-GB" dirty="0" err="1">
                <a:ea typeface="+mn-lt"/>
                <a:cs typeface="+mn-lt"/>
              </a:rPr>
              <a:t>immer</a:t>
            </a:r>
            <a:r>
              <a:rPr lang="en-GB" dirty="0">
                <a:ea typeface="+mn-lt"/>
                <a:cs typeface="+mn-lt"/>
              </a:rPr>
              <a:t> </a:t>
            </a:r>
            <a:r>
              <a:rPr lang="en-GB" dirty="0" err="1">
                <a:ea typeface="+mn-lt"/>
                <a:cs typeface="+mn-lt"/>
              </a:rPr>
              <a:t>schneller</a:t>
            </a:r>
            <a:r>
              <a:rPr lang="en-GB" dirty="0">
                <a:ea typeface="+mn-lt"/>
                <a:cs typeface="+mn-lt"/>
              </a:rPr>
              <a:t> </a:t>
            </a:r>
            <a:r>
              <a:rPr lang="en-GB" dirty="0" err="1">
                <a:ea typeface="+mn-lt"/>
                <a:cs typeface="+mn-lt"/>
              </a:rPr>
              <a:t>vollziehenden</a:t>
            </a:r>
            <a:r>
              <a:rPr lang="en-GB" dirty="0">
                <a:ea typeface="+mn-lt"/>
                <a:cs typeface="+mn-lt"/>
              </a:rPr>
              <a:t> </a:t>
            </a:r>
            <a:r>
              <a:rPr lang="en-GB" dirty="0" err="1">
                <a:ea typeface="+mn-lt"/>
                <a:cs typeface="+mn-lt"/>
              </a:rPr>
              <a:t>digitalen</a:t>
            </a:r>
            <a:r>
              <a:rPr lang="en-GB" dirty="0">
                <a:ea typeface="+mn-lt"/>
                <a:cs typeface="+mn-lt"/>
              </a:rPr>
              <a:t> Revolution </a:t>
            </a:r>
            <a:r>
              <a:rPr lang="en-GB" dirty="0" err="1">
                <a:ea typeface="+mn-lt"/>
                <a:cs typeface="+mn-lt"/>
              </a:rPr>
              <a:t>befinden</a:t>
            </a:r>
            <a:r>
              <a:rPr lang="en-GB" dirty="0">
                <a:ea typeface="+mn-lt"/>
                <a:cs typeface="+mn-lt"/>
              </a:rPr>
              <a:t>, und </a:t>
            </a:r>
            <a:r>
              <a:rPr lang="en-GB" dirty="0" err="1">
                <a:ea typeface="+mn-lt"/>
                <a:cs typeface="+mn-lt"/>
              </a:rPr>
              <a:t>wenn</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erfolgreich</a:t>
            </a:r>
            <a:r>
              <a:rPr lang="en-GB" dirty="0">
                <a:ea typeface="+mn-lt"/>
                <a:cs typeface="+mn-lt"/>
              </a:rPr>
              <a:t> sein </a:t>
            </a:r>
            <a:r>
              <a:rPr lang="en-GB" dirty="0" err="1">
                <a:ea typeface="+mn-lt"/>
                <a:cs typeface="+mn-lt"/>
              </a:rPr>
              <a:t>wollen</a:t>
            </a:r>
            <a:r>
              <a:rPr lang="en-GB" dirty="0">
                <a:ea typeface="+mn-lt"/>
                <a:cs typeface="+mn-lt"/>
              </a:rPr>
              <a:t>, </a:t>
            </a:r>
            <a:r>
              <a:rPr lang="en-GB" dirty="0" err="1">
                <a:ea typeface="+mn-lt"/>
                <a:cs typeface="+mn-lt"/>
              </a:rPr>
              <a:t>dann</a:t>
            </a:r>
            <a:r>
              <a:rPr lang="en-GB" dirty="0">
                <a:ea typeface="+mn-lt"/>
                <a:cs typeface="+mn-lt"/>
              </a:rPr>
              <a:t> </a:t>
            </a:r>
            <a:r>
              <a:rPr lang="en-GB" dirty="0" err="1">
                <a:ea typeface="+mn-lt"/>
                <a:cs typeface="+mn-lt"/>
              </a:rPr>
              <a:t>müssen</a:t>
            </a:r>
            <a:r>
              <a:rPr lang="en-GB" dirty="0">
                <a:ea typeface="+mn-lt"/>
                <a:cs typeface="+mn-lt"/>
              </a:rPr>
              <a:t> </a:t>
            </a:r>
            <a:r>
              <a:rPr lang="en-GB" dirty="0" err="1">
                <a:ea typeface="+mn-lt"/>
                <a:cs typeface="+mn-lt"/>
              </a:rPr>
              <a:t>Datenkompetenz</a:t>
            </a:r>
            <a:r>
              <a:rPr lang="en-GB" dirty="0">
                <a:ea typeface="+mn-lt"/>
                <a:cs typeface="+mn-lt"/>
              </a:rPr>
              <a:t> und Know-how </a:t>
            </a:r>
            <a:r>
              <a:rPr lang="en-GB" dirty="0" err="1">
                <a:ea typeface="+mn-lt"/>
                <a:cs typeface="+mn-lt"/>
              </a:rPr>
              <a:t>im</a:t>
            </a:r>
            <a:r>
              <a:rPr lang="en-GB" dirty="0">
                <a:ea typeface="+mn-lt"/>
                <a:cs typeface="+mn-lt"/>
              </a:rPr>
              <a:t> </a:t>
            </a:r>
            <a:r>
              <a:rPr lang="en-GB" dirty="0" err="1">
                <a:ea typeface="+mn-lt"/>
                <a:cs typeface="+mn-lt"/>
              </a:rPr>
              <a:t>Mittelpunkt</a:t>
            </a:r>
            <a:r>
              <a:rPr lang="en-GB" dirty="0">
                <a:ea typeface="+mn-lt"/>
                <a:cs typeface="+mn-lt"/>
              </a:rPr>
              <a:t> </a:t>
            </a:r>
            <a:r>
              <a:rPr lang="en-GB" dirty="0" err="1">
                <a:ea typeface="+mn-lt"/>
                <a:cs typeface="+mn-lt"/>
              </a:rPr>
              <a:t>dieser</a:t>
            </a:r>
            <a:r>
              <a:rPr lang="en-GB" dirty="0">
                <a:ea typeface="+mn-lt"/>
                <a:cs typeface="+mn-lt"/>
              </a:rPr>
              <a:t> Mission </a:t>
            </a:r>
            <a:r>
              <a:rPr lang="en-GB" dirty="0" err="1">
                <a:ea typeface="+mn-lt"/>
                <a:cs typeface="+mn-lt"/>
              </a:rPr>
              <a:t>stehen</a:t>
            </a:r>
            <a:r>
              <a:rPr lang="en-GB" dirty="0">
                <a:ea typeface="+mn-lt"/>
                <a:cs typeface="+mn-lt"/>
              </a:rPr>
              <a:t>. Das </a:t>
            </a:r>
            <a:r>
              <a:rPr lang="en-GB" dirty="0" err="1">
                <a:ea typeface="+mn-lt"/>
                <a:cs typeface="+mn-lt"/>
              </a:rPr>
              <a:t>heißt</a:t>
            </a:r>
            <a:r>
              <a:rPr lang="en-GB" dirty="0">
                <a:ea typeface="+mn-lt"/>
                <a:cs typeface="+mn-lt"/>
              </a:rPr>
              <a:t> </a:t>
            </a:r>
            <a:r>
              <a:rPr lang="en-GB" dirty="0" err="1">
                <a:ea typeface="+mn-lt"/>
                <a:cs typeface="+mn-lt"/>
              </a:rPr>
              <a:t>aber</a:t>
            </a:r>
            <a:r>
              <a:rPr lang="en-GB" dirty="0">
                <a:ea typeface="+mn-lt"/>
                <a:cs typeface="+mn-lt"/>
              </a:rPr>
              <a:t> </a:t>
            </a:r>
            <a:r>
              <a:rPr lang="en-GB" dirty="0" err="1">
                <a:ea typeface="+mn-lt"/>
                <a:cs typeface="+mn-lt"/>
              </a:rPr>
              <a:t>nicht</a:t>
            </a:r>
            <a:r>
              <a:rPr lang="en-GB" dirty="0">
                <a:ea typeface="+mn-lt"/>
                <a:cs typeface="+mn-lt"/>
              </a:rPr>
              <a:t>, </a:t>
            </a:r>
            <a:r>
              <a:rPr lang="en-GB" dirty="0" err="1">
                <a:ea typeface="+mn-lt"/>
                <a:cs typeface="+mn-lt"/>
              </a:rPr>
              <a:t>dass</a:t>
            </a:r>
            <a:r>
              <a:rPr lang="en-GB" dirty="0">
                <a:ea typeface="+mn-lt"/>
                <a:cs typeface="+mn-lt"/>
              </a:rPr>
              <a:t> man alle Mitarbeiter </a:t>
            </a:r>
            <a:r>
              <a:rPr lang="en-GB" dirty="0" err="1">
                <a:ea typeface="+mn-lt"/>
                <a:cs typeface="+mn-lt"/>
              </a:rPr>
              <a:t>entlässt</a:t>
            </a:r>
            <a:r>
              <a:rPr lang="en-GB" dirty="0">
                <a:ea typeface="+mn-lt"/>
                <a:cs typeface="+mn-lt"/>
              </a:rPr>
              <a:t> und </a:t>
            </a:r>
            <a:r>
              <a:rPr lang="en-GB" dirty="0" err="1">
                <a:ea typeface="+mn-lt"/>
                <a:cs typeface="+mn-lt"/>
              </a:rPr>
              <a:t>überall</a:t>
            </a:r>
            <a:r>
              <a:rPr lang="en-GB" dirty="0">
                <a:ea typeface="+mn-lt"/>
                <a:cs typeface="+mn-lt"/>
              </a:rPr>
              <a:t> Hardcore-Roboter </a:t>
            </a:r>
            <a:r>
              <a:rPr lang="en-GB" dirty="0" err="1">
                <a:ea typeface="+mn-lt"/>
                <a:cs typeface="+mn-lt"/>
              </a:rPr>
              <a:t>einsetzt</a:t>
            </a:r>
            <a:r>
              <a:rPr lang="en-GB" dirty="0">
                <a:ea typeface="+mn-lt"/>
                <a:cs typeface="+mn-lt"/>
              </a:rPr>
              <a:t>. </a:t>
            </a:r>
            <a:endParaRPr lang="en-GB">
              <a:ea typeface="+mn-lt"/>
              <a:cs typeface="+mn-lt"/>
            </a:endParaRPr>
          </a:p>
          <a:p>
            <a:pPr marL="342900" indent="-342900">
              <a:buClr>
                <a:schemeClr val="accent2"/>
              </a:buClr>
              <a:buBlip>
                <a:blip r:embed="rId3"/>
              </a:buBlip>
            </a:pPr>
            <a:endParaRPr lang="en-GB" dirty="0"/>
          </a:p>
          <a:p>
            <a:pPr marL="342900" indent="-342900">
              <a:buClr>
                <a:schemeClr val="accent2"/>
              </a:buClr>
              <a:buBlip>
                <a:blip r:embed="rId3"/>
              </a:buBlip>
            </a:pPr>
            <a:r>
              <a:rPr lang="en-GB" dirty="0">
                <a:ea typeface="+mn-lt"/>
                <a:cs typeface="+mn-lt"/>
              </a:rPr>
              <a:t>SME-</a:t>
            </a:r>
            <a:r>
              <a:rPr lang="en-GB" dirty="0" err="1">
                <a:ea typeface="+mn-lt"/>
                <a:cs typeface="+mn-lt"/>
              </a:rPr>
              <a:t>Führungskräfte</a:t>
            </a:r>
            <a:r>
              <a:rPr lang="en-GB" dirty="0">
                <a:ea typeface="+mn-lt"/>
                <a:cs typeface="+mn-lt"/>
              </a:rPr>
              <a:t> </a:t>
            </a:r>
            <a:r>
              <a:rPr lang="en-GB" dirty="0" err="1">
                <a:ea typeface="+mn-lt"/>
                <a:cs typeface="+mn-lt"/>
              </a:rPr>
              <a:t>müssen</a:t>
            </a:r>
            <a:r>
              <a:rPr lang="en-GB" dirty="0">
                <a:ea typeface="+mn-lt"/>
                <a:cs typeface="+mn-lt"/>
              </a:rPr>
              <a:t> </a:t>
            </a:r>
            <a:r>
              <a:rPr lang="en-GB" dirty="0" err="1">
                <a:ea typeface="+mn-lt"/>
                <a:cs typeface="+mn-lt"/>
              </a:rPr>
              <a:t>mit</a:t>
            </a:r>
            <a:r>
              <a:rPr lang="en-GB" dirty="0">
                <a:ea typeface="+mn-lt"/>
                <a:cs typeface="+mn-lt"/>
              </a:rPr>
              <a:t> </a:t>
            </a:r>
            <a:r>
              <a:rPr lang="en-GB" dirty="0" err="1">
                <a:ea typeface="+mn-lt"/>
                <a:cs typeface="+mn-lt"/>
              </a:rPr>
              <a:t>gutem</a:t>
            </a:r>
            <a:r>
              <a:rPr lang="en-GB" dirty="0">
                <a:ea typeface="+mn-lt"/>
                <a:cs typeface="+mn-lt"/>
              </a:rPr>
              <a:t> </a:t>
            </a:r>
            <a:r>
              <a:rPr lang="en-GB" dirty="0" err="1">
                <a:ea typeface="+mn-lt"/>
                <a:cs typeface="+mn-lt"/>
              </a:rPr>
              <a:t>Beispiel</a:t>
            </a:r>
            <a:r>
              <a:rPr lang="en-GB" dirty="0">
                <a:ea typeface="+mn-lt"/>
                <a:cs typeface="+mn-lt"/>
              </a:rPr>
              <a:t> </a:t>
            </a:r>
            <a:r>
              <a:rPr lang="en-GB" dirty="0" err="1">
                <a:ea typeface="+mn-lt"/>
                <a:cs typeface="+mn-lt"/>
              </a:rPr>
              <a:t>vorangehen</a:t>
            </a:r>
            <a:r>
              <a:rPr lang="en-GB" dirty="0">
                <a:ea typeface="+mn-lt"/>
                <a:cs typeface="+mn-lt"/>
              </a:rPr>
              <a:t>, </a:t>
            </a:r>
            <a:r>
              <a:rPr lang="en-GB" dirty="0" err="1">
                <a:ea typeface="+mn-lt"/>
                <a:cs typeface="+mn-lt"/>
              </a:rPr>
              <a:t>indem</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sich</a:t>
            </a:r>
            <a:r>
              <a:rPr lang="en-GB" dirty="0">
                <a:ea typeface="+mn-lt"/>
                <a:cs typeface="+mn-lt"/>
              </a:rPr>
              <a:t> Daten, </a:t>
            </a:r>
            <a:r>
              <a:rPr lang="en-GB" dirty="0" err="1">
                <a:ea typeface="+mn-lt"/>
                <a:cs typeface="+mn-lt"/>
              </a:rPr>
              <a:t>Analysen</a:t>
            </a:r>
            <a:r>
              <a:rPr lang="en-GB" dirty="0">
                <a:ea typeface="+mn-lt"/>
                <a:cs typeface="+mn-lt"/>
              </a:rPr>
              <a:t> und </a:t>
            </a:r>
            <a:r>
              <a:rPr lang="en-GB" dirty="0" err="1">
                <a:ea typeface="+mn-lt"/>
                <a:cs typeface="+mn-lt"/>
              </a:rPr>
              <a:t>digitale</a:t>
            </a:r>
            <a:r>
              <a:rPr lang="en-GB" dirty="0">
                <a:ea typeface="+mn-lt"/>
                <a:cs typeface="+mn-lt"/>
              </a:rPr>
              <a:t> </a:t>
            </a:r>
            <a:r>
              <a:rPr lang="en-GB" dirty="0" err="1">
                <a:ea typeface="+mn-lt"/>
                <a:cs typeface="+mn-lt"/>
              </a:rPr>
              <a:t>Technologien</a:t>
            </a:r>
            <a:r>
              <a:rPr lang="en-GB" dirty="0">
                <a:ea typeface="+mn-lt"/>
                <a:cs typeface="+mn-lt"/>
              </a:rPr>
              <a:t> </a:t>
            </a:r>
            <a:r>
              <a:rPr lang="en-GB" dirty="0" err="1">
                <a:ea typeface="+mn-lt"/>
                <a:cs typeface="+mn-lt"/>
              </a:rPr>
              <a:t>zu</a:t>
            </a:r>
            <a:r>
              <a:rPr lang="en-GB" dirty="0">
                <a:ea typeface="+mn-lt"/>
                <a:cs typeface="+mn-lt"/>
              </a:rPr>
              <a:t> eigen </a:t>
            </a:r>
            <a:r>
              <a:rPr lang="en-GB" dirty="0" err="1">
                <a:ea typeface="+mn-lt"/>
                <a:cs typeface="+mn-lt"/>
              </a:rPr>
              <a:t>machen</a:t>
            </a:r>
            <a:r>
              <a:rPr lang="en-GB" dirty="0">
                <a:ea typeface="+mn-lt"/>
                <a:cs typeface="+mn-lt"/>
              </a:rPr>
              <a:t>. Auf </a:t>
            </a:r>
            <a:r>
              <a:rPr lang="en-GB" dirty="0" err="1">
                <a:ea typeface="+mn-lt"/>
                <a:cs typeface="+mn-lt"/>
              </a:rPr>
              <a:t>diese</a:t>
            </a:r>
            <a:r>
              <a:rPr lang="en-GB" dirty="0">
                <a:ea typeface="+mn-lt"/>
                <a:cs typeface="+mn-lt"/>
              </a:rPr>
              <a:t> Weise </a:t>
            </a:r>
            <a:r>
              <a:rPr lang="en-GB" dirty="0" err="1">
                <a:ea typeface="+mn-lt"/>
                <a:cs typeface="+mn-lt"/>
              </a:rPr>
              <a:t>ermöglichen</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ihren</a:t>
            </a:r>
            <a:r>
              <a:rPr lang="en-GB" dirty="0">
                <a:ea typeface="+mn-lt"/>
                <a:cs typeface="+mn-lt"/>
              </a:rPr>
              <a:t> Mitarbeitern </a:t>
            </a:r>
            <a:r>
              <a:rPr lang="en-GB" dirty="0" err="1">
                <a:ea typeface="+mn-lt"/>
                <a:cs typeface="+mn-lt"/>
              </a:rPr>
              <a:t>neue</a:t>
            </a:r>
            <a:r>
              <a:rPr lang="en-GB" dirty="0">
                <a:ea typeface="+mn-lt"/>
                <a:cs typeface="+mn-lt"/>
              </a:rPr>
              <a:t> </a:t>
            </a:r>
            <a:r>
              <a:rPr lang="en-GB" dirty="0" err="1">
                <a:ea typeface="+mn-lt"/>
                <a:cs typeface="+mn-lt"/>
              </a:rPr>
              <a:t>Möglichkeiten</a:t>
            </a:r>
            <a:r>
              <a:rPr lang="en-GB" dirty="0">
                <a:ea typeface="+mn-lt"/>
                <a:cs typeface="+mn-lt"/>
              </a:rPr>
              <a:t> des </a:t>
            </a:r>
            <a:r>
              <a:rPr lang="en-GB" dirty="0" err="1">
                <a:ea typeface="+mn-lt"/>
                <a:cs typeface="+mn-lt"/>
              </a:rPr>
              <a:t>Zugangs</a:t>
            </a:r>
            <a:r>
              <a:rPr lang="en-GB" dirty="0">
                <a:ea typeface="+mn-lt"/>
                <a:cs typeface="+mn-lt"/>
              </a:rPr>
              <a:t>, der Zusammenarbeit und der Arbeit, die Silos </a:t>
            </a:r>
            <a:r>
              <a:rPr lang="en-GB" dirty="0" err="1">
                <a:ea typeface="+mn-lt"/>
                <a:cs typeface="+mn-lt"/>
              </a:rPr>
              <a:t>aufbrechen</a:t>
            </a:r>
            <a:r>
              <a:rPr lang="en-GB" dirty="0">
                <a:ea typeface="+mn-lt"/>
                <a:cs typeface="+mn-lt"/>
              </a:rPr>
              <a:t> und die </a:t>
            </a:r>
            <a:r>
              <a:rPr lang="en-GB" dirty="0" err="1">
                <a:ea typeface="+mn-lt"/>
                <a:cs typeface="+mn-lt"/>
              </a:rPr>
              <a:t>Akzeptanz</a:t>
            </a:r>
            <a:r>
              <a:rPr lang="en-GB" dirty="0">
                <a:ea typeface="+mn-lt"/>
                <a:cs typeface="+mn-lt"/>
              </a:rPr>
              <a:t> von </a:t>
            </a:r>
            <a:r>
              <a:rPr lang="en-GB" dirty="0" err="1">
                <a:ea typeface="+mn-lt"/>
                <a:cs typeface="+mn-lt"/>
              </a:rPr>
              <a:t>Analysen</a:t>
            </a:r>
            <a:r>
              <a:rPr lang="en-GB" dirty="0">
                <a:ea typeface="+mn-lt"/>
                <a:cs typeface="+mn-lt"/>
              </a:rPr>
              <a:t> in </a:t>
            </a:r>
            <a:r>
              <a:rPr lang="en-GB" dirty="0" err="1">
                <a:ea typeface="+mn-lt"/>
                <a:cs typeface="+mn-lt"/>
              </a:rPr>
              <a:t>ihrem</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fördern</a:t>
            </a:r>
            <a:r>
              <a:rPr lang="en-GB" dirty="0">
                <a:ea typeface="+mn-lt"/>
                <a:cs typeface="+mn-lt"/>
              </a:rPr>
              <a:t>. </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Zukunft der Daten</a:t>
            </a:r>
            <a:endParaRPr lang="en-US" dirty="0"/>
          </a:p>
        </p:txBody>
      </p:sp>
    </p:spTree>
    <p:extLst>
      <p:ext uri="{BB962C8B-B14F-4D97-AF65-F5344CB8AC3E}">
        <p14:creationId xmlns:p14="http://schemas.microsoft.com/office/powerpoint/2010/main" val="19670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dirty="0">
                <a:ea typeface="+mn-lt"/>
                <a:cs typeface="+mn-lt"/>
              </a:rPr>
              <a:t>Sie </a:t>
            </a:r>
            <a:r>
              <a:rPr lang="en-GB" dirty="0" err="1">
                <a:ea typeface="+mn-lt"/>
                <a:cs typeface="+mn-lt"/>
              </a:rPr>
              <a:t>müssen</a:t>
            </a:r>
            <a:r>
              <a:rPr lang="en-GB" dirty="0">
                <a:ea typeface="+mn-lt"/>
                <a:cs typeface="+mn-lt"/>
              </a:rPr>
              <a:t> </a:t>
            </a:r>
            <a:r>
              <a:rPr lang="en-GB" dirty="0" err="1">
                <a:ea typeface="+mn-lt"/>
                <a:cs typeface="+mn-lt"/>
              </a:rPr>
              <a:t>über</a:t>
            </a:r>
            <a:r>
              <a:rPr lang="en-GB" dirty="0">
                <a:ea typeface="+mn-lt"/>
                <a:cs typeface="+mn-lt"/>
              </a:rPr>
              <a:t> die </a:t>
            </a:r>
            <a:r>
              <a:rPr lang="en-GB" dirty="0" err="1">
                <a:ea typeface="+mn-lt"/>
                <a:cs typeface="+mn-lt"/>
              </a:rPr>
              <a:t>richtigen</a:t>
            </a:r>
            <a:r>
              <a:rPr lang="en-GB" dirty="0">
                <a:ea typeface="+mn-lt"/>
                <a:cs typeface="+mn-lt"/>
              </a:rPr>
              <a:t> Tools </a:t>
            </a:r>
            <a:r>
              <a:rPr lang="en-GB" dirty="0" err="1">
                <a:ea typeface="+mn-lt"/>
                <a:cs typeface="+mn-lt"/>
              </a:rPr>
              <a:t>verfügen</a:t>
            </a:r>
            <a:r>
              <a:rPr lang="en-GB" dirty="0">
                <a:ea typeface="+mn-lt"/>
                <a:cs typeface="+mn-lt"/>
              </a:rPr>
              <a:t> - von </a:t>
            </a:r>
            <a:r>
              <a:rPr lang="en-GB" dirty="0" err="1">
                <a:ea typeface="+mn-lt"/>
                <a:cs typeface="+mn-lt"/>
              </a:rPr>
              <a:t>einfach</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bedienenden</a:t>
            </a:r>
            <a:r>
              <a:rPr lang="en-GB" dirty="0">
                <a:ea typeface="+mn-lt"/>
                <a:cs typeface="+mn-lt"/>
              </a:rPr>
              <a:t> Dashboards und Self-Service-</a:t>
            </a:r>
            <a:r>
              <a:rPr lang="en-GB" dirty="0" err="1">
                <a:ea typeface="+mn-lt"/>
                <a:cs typeface="+mn-lt"/>
              </a:rPr>
              <a:t>Lösungen</a:t>
            </a:r>
            <a:r>
              <a:rPr lang="en-GB" dirty="0">
                <a:ea typeface="+mn-lt"/>
                <a:cs typeface="+mn-lt"/>
              </a:rPr>
              <a:t> bis </a:t>
            </a:r>
            <a:r>
              <a:rPr lang="en-GB" dirty="0" err="1">
                <a:ea typeface="+mn-lt"/>
                <a:cs typeface="+mn-lt"/>
              </a:rPr>
              <a:t>hin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fortschrittlicher</a:t>
            </a:r>
            <a:r>
              <a:rPr lang="en-GB" dirty="0">
                <a:ea typeface="+mn-lt"/>
                <a:cs typeface="+mn-lt"/>
              </a:rPr>
              <a:t> </a:t>
            </a:r>
            <a:r>
              <a:rPr lang="en-GB" dirty="0" err="1">
                <a:ea typeface="+mn-lt"/>
                <a:cs typeface="+mn-lt"/>
              </a:rPr>
              <a:t>künstlicher</a:t>
            </a:r>
            <a:r>
              <a:rPr lang="en-GB" dirty="0">
                <a:ea typeface="+mn-lt"/>
                <a:cs typeface="+mn-lt"/>
              </a:rPr>
              <a:t> </a:t>
            </a:r>
            <a:r>
              <a:rPr lang="en-GB" dirty="0" err="1">
                <a:ea typeface="+mn-lt"/>
                <a:cs typeface="+mn-lt"/>
              </a:rPr>
              <a:t>Intelligenz</a:t>
            </a:r>
            <a:r>
              <a:rPr lang="en-GB" dirty="0">
                <a:ea typeface="+mn-lt"/>
                <a:cs typeface="+mn-lt"/>
              </a:rPr>
              <a:t> -, die </a:t>
            </a:r>
            <a:r>
              <a:rPr lang="en-GB" dirty="0" err="1">
                <a:ea typeface="+mn-lt"/>
                <a:cs typeface="+mn-lt"/>
              </a:rPr>
              <a:t>Intelligenz</a:t>
            </a:r>
            <a:r>
              <a:rPr lang="en-GB" dirty="0">
                <a:ea typeface="+mn-lt"/>
                <a:cs typeface="+mn-lt"/>
              </a:rPr>
              <a:t> an </a:t>
            </a:r>
            <a:r>
              <a:rPr lang="en-GB" dirty="0" err="1">
                <a:ea typeface="+mn-lt"/>
                <a:cs typeface="+mn-lt"/>
              </a:rPr>
              <a:t>dem</a:t>
            </a:r>
            <a:r>
              <a:rPr lang="en-GB" dirty="0">
                <a:ea typeface="+mn-lt"/>
                <a:cs typeface="+mn-lt"/>
              </a:rPr>
              <a:t> </a:t>
            </a:r>
            <a:r>
              <a:rPr lang="en-GB" dirty="0" err="1">
                <a:ea typeface="+mn-lt"/>
                <a:cs typeface="+mn-lt"/>
              </a:rPr>
              <a:t>Punkt</a:t>
            </a:r>
            <a:r>
              <a:rPr lang="en-GB" dirty="0">
                <a:ea typeface="+mn-lt"/>
                <a:cs typeface="+mn-lt"/>
              </a:rPr>
              <a:t> </a:t>
            </a:r>
            <a:r>
              <a:rPr lang="en-GB" dirty="0" err="1">
                <a:ea typeface="+mn-lt"/>
                <a:cs typeface="+mn-lt"/>
              </a:rPr>
              <a:t>liefern</a:t>
            </a:r>
            <a:r>
              <a:rPr lang="en-GB" dirty="0">
                <a:ea typeface="+mn-lt"/>
                <a:cs typeface="+mn-lt"/>
              </a:rPr>
              <a:t>, an </a:t>
            </a:r>
            <a:r>
              <a:rPr lang="en-GB" dirty="0" err="1">
                <a:ea typeface="+mn-lt"/>
                <a:cs typeface="+mn-lt"/>
              </a:rPr>
              <a:t>dem</a:t>
            </a:r>
            <a:r>
              <a:rPr lang="en-GB" dirty="0">
                <a:ea typeface="+mn-lt"/>
                <a:cs typeface="+mn-lt"/>
              </a:rPr>
              <a:t> </a:t>
            </a:r>
            <a:r>
              <a:rPr lang="en-GB" dirty="0" err="1">
                <a:ea typeface="+mn-lt"/>
                <a:cs typeface="+mn-lt"/>
              </a:rPr>
              <a:t>Entscheidungen</a:t>
            </a:r>
            <a:r>
              <a:rPr lang="en-GB" dirty="0">
                <a:ea typeface="+mn-lt"/>
                <a:cs typeface="+mn-lt"/>
              </a:rPr>
              <a:t> </a:t>
            </a:r>
            <a:r>
              <a:rPr lang="en-GB" dirty="0" err="1">
                <a:ea typeface="+mn-lt"/>
                <a:cs typeface="+mn-lt"/>
              </a:rPr>
              <a:t>getroffen</a:t>
            </a:r>
            <a:r>
              <a:rPr lang="en-GB" dirty="0">
                <a:ea typeface="+mn-lt"/>
                <a:cs typeface="+mn-lt"/>
              </a:rPr>
              <a:t> </a:t>
            </a:r>
            <a:r>
              <a:rPr lang="en-GB" dirty="0" err="1">
                <a:ea typeface="+mn-lt"/>
                <a:cs typeface="+mn-lt"/>
              </a:rPr>
              <a:t>werden</a:t>
            </a:r>
            <a:r>
              <a:rPr lang="en-GB" dirty="0">
                <a:ea typeface="+mn-lt"/>
                <a:cs typeface="+mn-lt"/>
              </a:rPr>
              <a:t>. </a:t>
            </a:r>
            <a:endParaRPr lang="en-GB">
              <a:ea typeface="+mn-lt"/>
              <a:cs typeface="+mn-lt"/>
            </a:endParaRPr>
          </a:p>
          <a:p>
            <a:pPr marL="342900" indent="-342900">
              <a:buClr>
                <a:schemeClr val="accent2"/>
              </a:buClr>
              <a:buBlip>
                <a:blip r:embed="rId3"/>
              </a:buBlip>
            </a:pPr>
            <a:endParaRPr lang="en-GB" dirty="0"/>
          </a:p>
          <a:p>
            <a:pPr marL="342900" indent="-342900">
              <a:buClr>
                <a:schemeClr val="accent2"/>
              </a:buClr>
              <a:buBlip>
                <a:blip r:embed="rId3"/>
              </a:buBlip>
            </a:pPr>
            <a:r>
              <a:rPr lang="en-GB" dirty="0" err="1">
                <a:ea typeface="+mn-lt"/>
                <a:cs typeface="+mn-lt"/>
              </a:rPr>
              <a:t>Diese</a:t>
            </a:r>
            <a:r>
              <a:rPr lang="en-GB" dirty="0">
                <a:ea typeface="+mn-lt"/>
                <a:cs typeface="+mn-lt"/>
              </a:rPr>
              <a:t> </a:t>
            </a:r>
            <a:r>
              <a:rPr lang="en-GB" dirty="0" err="1">
                <a:ea typeface="+mn-lt"/>
                <a:cs typeface="+mn-lt"/>
              </a:rPr>
              <a:t>Fähigkeit</a:t>
            </a:r>
            <a:r>
              <a:rPr lang="en-GB" dirty="0">
                <a:ea typeface="+mn-lt"/>
                <a:cs typeface="+mn-lt"/>
              </a:rPr>
              <a:t> </a:t>
            </a:r>
            <a:r>
              <a:rPr lang="en-GB" dirty="0" err="1">
                <a:ea typeface="+mn-lt"/>
                <a:cs typeface="+mn-lt"/>
              </a:rPr>
              <a:t>setzt</a:t>
            </a:r>
            <a:r>
              <a:rPr lang="en-GB" dirty="0">
                <a:ea typeface="+mn-lt"/>
                <a:cs typeface="+mn-lt"/>
              </a:rPr>
              <a:t> </a:t>
            </a:r>
            <a:r>
              <a:rPr lang="en-GB" dirty="0" err="1">
                <a:ea typeface="+mn-lt"/>
                <a:cs typeface="+mn-lt"/>
              </a:rPr>
              <a:t>neue</a:t>
            </a:r>
            <a:r>
              <a:rPr lang="en-GB" dirty="0">
                <a:ea typeface="+mn-lt"/>
                <a:cs typeface="+mn-lt"/>
              </a:rPr>
              <a:t> </a:t>
            </a:r>
            <a:r>
              <a:rPr lang="en-GB" dirty="0" err="1">
                <a:ea typeface="+mn-lt"/>
                <a:cs typeface="+mn-lt"/>
              </a:rPr>
              <a:t>Gespräche</a:t>
            </a:r>
            <a:r>
              <a:rPr lang="en-GB" dirty="0">
                <a:ea typeface="+mn-lt"/>
                <a:cs typeface="+mn-lt"/>
              </a:rPr>
              <a:t> in Gang und </a:t>
            </a:r>
            <a:r>
              <a:rPr lang="en-GB" dirty="0" err="1">
                <a:ea typeface="+mn-lt"/>
                <a:cs typeface="+mn-lt"/>
              </a:rPr>
              <a:t>inspiriert</a:t>
            </a:r>
            <a:r>
              <a:rPr lang="en-GB" dirty="0">
                <a:ea typeface="+mn-lt"/>
                <a:cs typeface="+mn-lt"/>
              </a:rPr>
              <a:t> die SME </a:t>
            </a:r>
            <a:r>
              <a:rPr lang="en-GB" dirty="0" err="1">
                <a:ea typeface="+mn-lt"/>
                <a:cs typeface="+mn-lt"/>
              </a:rPr>
              <a:t>zum</a:t>
            </a:r>
            <a:r>
              <a:rPr lang="en-GB" dirty="0">
                <a:ea typeface="+mn-lt"/>
                <a:cs typeface="+mn-lt"/>
              </a:rPr>
              <a:t> </a:t>
            </a:r>
            <a:r>
              <a:rPr lang="en-GB" dirty="0" err="1">
                <a:ea typeface="+mn-lt"/>
                <a:cs typeface="+mn-lt"/>
              </a:rPr>
              <a:t>Handeln</a:t>
            </a:r>
            <a:r>
              <a:rPr lang="en-GB" dirty="0">
                <a:ea typeface="+mn-lt"/>
                <a:cs typeface="+mn-lt"/>
              </a:rPr>
              <a:t>.</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Zukunft der Daten</a:t>
            </a:r>
            <a:endParaRPr lang="en-US" dirty="0"/>
          </a:p>
        </p:txBody>
      </p:sp>
    </p:spTree>
    <p:extLst>
      <p:ext uri="{BB962C8B-B14F-4D97-AF65-F5344CB8AC3E}">
        <p14:creationId xmlns:p14="http://schemas.microsoft.com/office/powerpoint/2010/main" val="35977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548992" y="999670"/>
            <a:ext cx="1942814" cy="887259"/>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IE" sz="1800" dirty="0" err="1">
                <a:solidFill>
                  <a:schemeClr val="bg1"/>
                </a:solidFill>
                <a:effectLst>
                  <a:outerShdw blurRad="38100" dist="38100" dir="2700000" algn="tl">
                    <a:srgbClr val="000000">
                      <a:alpha val="43137"/>
                    </a:srgbClr>
                  </a:outerShdw>
                </a:effectLst>
                <a:ea typeface="+mn-lt"/>
                <a:cs typeface="+mn-lt"/>
              </a:rPr>
              <a:t>Aufdeckung</a:t>
            </a:r>
            <a:r>
              <a:rPr lang="en-IE" sz="1800" dirty="0">
                <a:solidFill>
                  <a:schemeClr val="bg1"/>
                </a:solidFill>
                <a:effectLst>
                  <a:outerShdw blurRad="38100" dist="38100" dir="2700000" algn="tl">
                    <a:srgbClr val="000000">
                      <a:alpha val="43137"/>
                    </a:srgbClr>
                  </a:outerShdw>
                </a:effectLst>
                <a:ea typeface="+mn-lt"/>
                <a:cs typeface="+mn-lt"/>
              </a:rPr>
              <a:t> von </a:t>
            </a:r>
            <a:r>
              <a:rPr lang="en-IE" sz="1800" dirty="0" err="1">
                <a:solidFill>
                  <a:schemeClr val="bg1"/>
                </a:solidFill>
                <a:effectLst>
                  <a:outerShdw blurRad="38100" dist="38100" dir="2700000" algn="tl">
                    <a:srgbClr val="000000">
                      <a:alpha val="43137"/>
                    </a:srgbClr>
                  </a:outerShdw>
                </a:effectLst>
                <a:ea typeface="+mn-lt"/>
                <a:cs typeface="+mn-lt"/>
              </a:rPr>
              <a:t>Betrug</a:t>
            </a:r>
            <a:endParaRPr lang="en-US" sz="1800" dirty="0">
              <a:solidFill>
                <a:schemeClr val="bg1"/>
              </a:solidFill>
              <a:latin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3359440" y="1533921"/>
            <a:ext cx="2359531" cy="158456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lgn="l" defTabSz="914400">
              <a:lnSpc>
                <a:spcPct val="90000"/>
              </a:lnSpc>
              <a:spcBef>
                <a:spcPts val="0"/>
              </a:spcBef>
              <a:spcAft>
                <a:spcPts val="0"/>
              </a:spcAft>
              <a:buClrTx/>
              <a:buSzTx/>
              <a:buFont typeface="Arial" panose="020B0604020202020204" pitchFamily="34" charset="0"/>
              <a:buChar char="•"/>
              <a:tabLst/>
              <a:defRPr/>
            </a:pPr>
            <a:r>
              <a:rPr lang="en-IE" sz="1800" dirty="0" err="1">
                <a:solidFill>
                  <a:srgbClr val="000000"/>
                </a:solidFill>
                <a:ea typeface="+mn-lt"/>
                <a:cs typeface="+mn-lt"/>
              </a:rPr>
              <a:t>Bereichscode-Erkennung</a:t>
            </a:r>
            <a:endParaRPr lang="en-US" dirty="0">
              <a:solidFill>
                <a:srgbClr val="000000"/>
              </a:solidFill>
              <a:cs typeface="Calibri"/>
            </a:endParaRPr>
          </a:p>
          <a:p>
            <a:pPr>
              <a:spcBef>
                <a:spcPts val="0"/>
              </a:spcBef>
              <a:defRPr/>
            </a:pPr>
            <a:r>
              <a:rPr lang="en-IE" sz="1800" dirty="0" err="1">
                <a:solidFill>
                  <a:srgbClr val="000000"/>
                </a:solidFill>
                <a:ea typeface="+mn-lt"/>
                <a:cs typeface="+mn-lt"/>
              </a:rPr>
              <a:t>Erkennung</a:t>
            </a:r>
            <a:r>
              <a:rPr lang="en-IE" sz="1800" dirty="0">
                <a:solidFill>
                  <a:srgbClr val="000000"/>
                </a:solidFill>
                <a:ea typeface="+mn-lt"/>
                <a:cs typeface="+mn-lt"/>
              </a:rPr>
              <a:t> </a:t>
            </a:r>
            <a:r>
              <a:rPr lang="en-IE" sz="1800" dirty="0" err="1">
                <a:solidFill>
                  <a:srgbClr val="000000"/>
                </a:solidFill>
                <a:ea typeface="+mn-lt"/>
                <a:cs typeface="+mn-lt"/>
              </a:rPr>
              <a:t>aus</a:t>
            </a:r>
            <a:r>
              <a:rPr lang="en-IE" sz="1800" dirty="0">
                <a:solidFill>
                  <a:srgbClr val="000000"/>
                </a:solidFill>
                <a:ea typeface="+mn-lt"/>
                <a:cs typeface="+mn-lt"/>
              </a:rPr>
              <a:t> </a:t>
            </a:r>
            <a:r>
              <a:rPr lang="en-IE" sz="1800" dirty="0" err="1">
                <a:solidFill>
                  <a:srgbClr val="000000"/>
                </a:solidFill>
                <a:ea typeface="+mn-lt"/>
                <a:cs typeface="+mn-lt"/>
              </a:rPr>
              <a:t>Gewohnheit</a:t>
            </a:r>
            <a:endParaRPr lang="en-IE" dirty="0">
              <a:solidFill>
                <a:srgbClr val="000000"/>
              </a:solidFill>
              <a:cs typeface="Calibri"/>
            </a:endParaRPr>
          </a:p>
          <a:p>
            <a:pPr>
              <a:spcBef>
                <a:spcPts val="0"/>
              </a:spcBef>
              <a:defRPr/>
            </a:pPr>
            <a:r>
              <a:rPr lang="en-IE" sz="1800" dirty="0" err="1">
                <a:solidFill>
                  <a:srgbClr val="000000"/>
                </a:solidFill>
                <a:ea typeface="+mn-lt"/>
                <a:cs typeface="+mn-lt"/>
              </a:rPr>
              <a:t>Fälschung</a:t>
            </a:r>
            <a:r>
              <a:rPr lang="en-IE" sz="1800" dirty="0">
                <a:solidFill>
                  <a:srgbClr val="000000"/>
                </a:solidFill>
                <a:ea typeface="+mn-lt"/>
                <a:cs typeface="+mn-lt"/>
              </a:rPr>
              <a:t> von </a:t>
            </a:r>
            <a:r>
              <a:rPr lang="en-IE" sz="1800" dirty="0" err="1">
                <a:solidFill>
                  <a:srgbClr val="000000"/>
                </a:solidFill>
                <a:ea typeface="+mn-lt"/>
                <a:cs typeface="+mn-lt"/>
              </a:rPr>
              <a:t>Berechtigungsnachweisen</a:t>
            </a:r>
            <a:endParaRPr lang="en-IE" dirty="0">
              <a:solidFill>
                <a:srgbClr val="000000"/>
              </a:solidFill>
              <a:cs typeface="Calibri"/>
            </a:endParaRPr>
          </a:p>
          <a:p>
            <a:pPr>
              <a:spcBef>
                <a:spcPts val="0"/>
              </a:spcBef>
              <a:defRPr/>
            </a:pPr>
            <a:r>
              <a:rPr lang="en-IE" sz="1800" dirty="0" err="1">
                <a:solidFill>
                  <a:srgbClr val="000000"/>
                </a:solidFill>
                <a:ea typeface="+mn-lt"/>
                <a:cs typeface="+mn-lt"/>
              </a:rPr>
              <a:t>Erkennung</a:t>
            </a:r>
            <a:r>
              <a:rPr lang="en-IE" sz="1800" dirty="0">
                <a:solidFill>
                  <a:srgbClr val="000000"/>
                </a:solidFill>
                <a:ea typeface="+mn-lt"/>
                <a:cs typeface="+mn-lt"/>
              </a:rPr>
              <a:t> von </a:t>
            </a:r>
            <a:r>
              <a:rPr lang="en-IE" sz="1800" dirty="0" err="1">
                <a:solidFill>
                  <a:srgbClr val="000000"/>
                </a:solidFill>
                <a:ea typeface="+mn-lt"/>
                <a:cs typeface="+mn-lt"/>
              </a:rPr>
              <a:t>Gesichtern</a:t>
            </a:r>
            <a:endParaRPr lang="en-IE" dirty="0">
              <a:solidFill>
                <a:srgbClr val="000000"/>
              </a:solidFill>
              <a:cs typeface="Calibri"/>
            </a:endParaRPr>
          </a:p>
          <a:p>
            <a:pPr>
              <a:spcBef>
                <a:spcPts val="0"/>
              </a:spcBef>
              <a:defRPr/>
            </a:pPr>
            <a:r>
              <a:rPr lang="en-IE" sz="1800" dirty="0">
                <a:solidFill>
                  <a:srgbClr val="000000"/>
                </a:solidFill>
                <a:ea typeface="+mn-lt"/>
                <a:cs typeface="+mn-lt"/>
              </a:rPr>
              <a:t>Analyse von </a:t>
            </a:r>
            <a:r>
              <a:rPr lang="en-IE" sz="1800" dirty="0" err="1">
                <a:solidFill>
                  <a:srgbClr val="000000"/>
                </a:solidFill>
                <a:ea typeface="+mn-lt"/>
                <a:cs typeface="+mn-lt"/>
              </a:rPr>
              <a:t>Sicherheitsbedrohungen</a:t>
            </a:r>
            <a:endParaRPr lang="en-IE" dirty="0" err="1">
              <a:solidFill>
                <a:srgbClr val="000000"/>
              </a:solidFill>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907790" y="995630"/>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IE" sz="1800" dirty="0" err="1">
                <a:solidFill>
                  <a:schemeClr val="bg1"/>
                </a:solidFill>
                <a:effectLst>
                  <a:outerShdw blurRad="38100" dist="38100" dir="2700000" algn="tl">
                    <a:srgbClr val="000000">
                      <a:alpha val="43137"/>
                    </a:srgbClr>
                  </a:outerShdw>
                </a:effectLst>
                <a:ea typeface="+mn-lt"/>
                <a:cs typeface="+mn-lt"/>
              </a:rPr>
              <a:t>Vorhersage</a:t>
            </a:r>
            <a:r>
              <a:rPr lang="en-IE" sz="1800" dirty="0">
                <a:solidFill>
                  <a:schemeClr val="bg1"/>
                </a:solidFill>
                <a:effectLst>
                  <a:outerShdw blurRad="38100" dist="38100" dir="2700000" algn="tl">
                    <a:srgbClr val="000000">
                      <a:alpha val="43137"/>
                    </a:srgbClr>
                  </a:outerShdw>
                </a:effectLst>
                <a:ea typeface="+mn-lt"/>
                <a:cs typeface="+mn-lt"/>
              </a:rPr>
              <a:t> von </a:t>
            </a:r>
            <a:r>
              <a:rPr lang="en-IE" sz="1800" dirty="0" err="1">
                <a:solidFill>
                  <a:schemeClr val="bg1"/>
                </a:solidFill>
                <a:effectLst>
                  <a:outerShdw blurRad="38100" dist="38100" dir="2700000" algn="tl">
                    <a:srgbClr val="000000">
                      <a:alpha val="43137"/>
                    </a:srgbClr>
                  </a:outerShdw>
                </a:effectLst>
                <a:ea typeface="+mn-lt"/>
                <a:cs typeface="+mn-lt"/>
              </a:rPr>
              <a:t>Fehlern</a:t>
            </a:r>
            <a:endParaRPr lang="en-US" sz="1800" dirty="0">
              <a:solidFill>
                <a:schemeClr val="bg1"/>
              </a:solidFill>
              <a:cs typeface="Calibri"/>
            </a:endParaRP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8014609" y="2314497"/>
            <a:ext cx="1773325" cy="164746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IE" sz="1800" dirty="0" err="1">
                <a:solidFill>
                  <a:srgbClr val="000000"/>
                </a:solidFill>
                <a:ea typeface="+mn-lt"/>
                <a:cs typeface="+mn-lt"/>
              </a:rPr>
              <a:t>Reparaturzyklen</a:t>
            </a:r>
            <a:r>
              <a:rPr lang="en-IE" sz="1800" dirty="0">
                <a:solidFill>
                  <a:srgbClr val="000000"/>
                </a:solidFill>
                <a:ea typeface="+mn-lt"/>
                <a:cs typeface="+mn-lt"/>
              </a:rPr>
              <a:t> von Maschinen</a:t>
            </a:r>
            <a:endParaRPr lang="en-US" sz="1800">
              <a:solidFill>
                <a:srgbClr val="000000"/>
              </a:solidFill>
              <a:cs typeface="Calibri"/>
            </a:endParaRPr>
          </a:p>
          <a:p>
            <a:pPr>
              <a:spcBef>
                <a:spcPts val="0"/>
              </a:spcBef>
              <a:defRPr/>
            </a:pPr>
            <a:r>
              <a:rPr lang="en-IE" sz="1800" dirty="0" err="1">
                <a:solidFill>
                  <a:srgbClr val="000000"/>
                </a:solidFill>
                <a:ea typeface="+mn-lt"/>
                <a:cs typeface="+mn-lt"/>
              </a:rPr>
              <a:t>Nicht-optimale</a:t>
            </a:r>
            <a:r>
              <a:rPr lang="en-IE" sz="1800" dirty="0">
                <a:solidFill>
                  <a:srgbClr val="000000"/>
                </a:solidFill>
                <a:ea typeface="+mn-lt"/>
                <a:cs typeface="+mn-lt"/>
              </a:rPr>
              <a:t> </a:t>
            </a:r>
            <a:r>
              <a:rPr lang="en-IE" sz="1800" dirty="0" err="1">
                <a:solidFill>
                  <a:srgbClr val="000000"/>
                </a:solidFill>
                <a:ea typeface="+mn-lt"/>
                <a:cs typeface="+mn-lt"/>
              </a:rPr>
              <a:t>Produktion</a:t>
            </a:r>
            <a:endParaRPr lang="en-IE" sz="1800">
              <a:solidFill>
                <a:srgbClr val="000000"/>
              </a:solidFill>
              <a:cs typeface="Calibri"/>
            </a:endParaRPr>
          </a:p>
          <a:p>
            <a:pPr marL="228600" marR="0" lvl="0" indent="-228600" algn="l" defTabSz="914400">
              <a:lnSpc>
                <a:spcPct val="90000"/>
              </a:lnSpc>
              <a:spcBef>
                <a:spcPts val="0"/>
              </a:spcBef>
              <a:spcAft>
                <a:spcPts val="0"/>
              </a:spcAft>
              <a:buClrTx/>
              <a:buSzTx/>
              <a:buFont typeface="Arial" panose="020B0604020202020204" pitchFamily="34" charset="0"/>
              <a:buChar char="•"/>
              <a:tabLst/>
              <a:defRPr/>
            </a:pPr>
            <a:r>
              <a:rPr lang="en-IE" sz="1800" dirty="0">
                <a:solidFill>
                  <a:srgbClr val="000000"/>
                </a:solidFill>
                <a:ea typeface="+mn-lt"/>
                <a:cs typeface="+mn-lt"/>
              </a:rPr>
              <a:t>Kunden-Muster</a:t>
            </a:r>
            <a:endParaRPr lang="en-IE" sz="1800">
              <a:solidFill>
                <a:srgbClr val="000000"/>
              </a:solidFill>
              <a:cs typeface="Calibri" panose="020F0502020204030204"/>
            </a:endParaRP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3492838" y="4718327"/>
            <a:ext cx="2057422" cy="905919"/>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IE" sz="1800" dirty="0">
                <a:solidFill>
                  <a:schemeClr val="bg1"/>
                </a:solidFill>
                <a:effectLst>
                  <a:outerShdw blurRad="38100" dist="38100" dir="2700000" algn="tl">
                    <a:srgbClr val="000000">
                      <a:alpha val="43137"/>
                    </a:srgbClr>
                  </a:outerShdw>
                </a:effectLst>
                <a:ea typeface="+mn-lt"/>
                <a:cs typeface="+mn-lt"/>
              </a:rPr>
              <a:t>Vertrieb </a:t>
            </a:r>
            <a:r>
              <a:rPr kumimoji="0" lang="en-IE" sz="1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a typeface="+mn-lt"/>
                <a:cs typeface="+mn-lt"/>
              </a:rPr>
              <a:t>&amp; </a:t>
            </a:r>
            <a:r>
              <a:rPr lang="en-IE" sz="1800" dirty="0" err="1">
                <a:solidFill>
                  <a:schemeClr val="bg1"/>
                </a:solidFill>
                <a:effectLst>
                  <a:outerShdw blurRad="38100" dist="38100" dir="2700000" algn="tl">
                    <a:srgbClr val="000000">
                      <a:alpha val="43137"/>
                    </a:srgbClr>
                  </a:outerShdw>
                </a:effectLst>
                <a:ea typeface="+mn-lt"/>
                <a:cs typeface="+mn-lt"/>
              </a:rPr>
              <a:t>Kundenservice</a:t>
            </a:r>
            <a:endParaRPr lang="en-US" sz="1800" dirty="0">
              <a:solidFill>
                <a:schemeClr val="bg1"/>
              </a:solidFill>
              <a:cs typeface="Calibri" panose="020F0502020204030204"/>
            </a:endParaRP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474969" y="1998125"/>
            <a:ext cx="2515120" cy="193692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IE" sz="1800" dirty="0" err="1">
                <a:solidFill>
                  <a:srgbClr val="000000"/>
                </a:solidFill>
                <a:ea typeface="+mn-lt"/>
                <a:cs typeface="+mn-lt"/>
              </a:rPr>
              <a:t>Beantwortung</a:t>
            </a:r>
            <a:r>
              <a:rPr lang="en-IE" sz="1800" dirty="0">
                <a:solidFill>
                  <a:srgbClr val="000000"/>
                </a:solidFill>
                <a:ea typeface="+mn-lt"/>
                <a:cs typeface="+mn-lt"/>
              </a:rPr>
              <a:t> </a:t>
            </a:r>
            <a:r>
              <a:rPr lang="en-IE" sz="1800" dirty="0" err="1">
                <a:solidFill>
                  <a:srgbClr val="000000"/>
                </a:solidFill>
                <a:ea typeface="+mn-lt"/>
                <a:cs typeface="+mn-lt"/>
              </a:rPr>
              <a:t>grundlegender</a:t>
            </a:r>
            <a:r>
              <a:rPr lang="en-IE" sz="1800" dirty="0">
                <a:solidFill>
                  <a:srgbClr val="000000"/>
                </a:solidFill>
                <a:ea typeface="+mn-lt"/>
                <a:cs typeface="+mn-lt"/>
              </a:rPr>
              <a:t> </a:t>
            </a:r>
            <a:r>
              <a:rPr lang="en-IE" sz="1800" dirty="0" err="1">
                <a:solidFill>
                  <a:srgbClr val="000000"/>
                </a:solidFill>
                <a:ea typeface="+mn-lt"/>
                <a:cs typeface="+mn-lt"/>
              </a:rPr>
              <a:t>Fragen</a:t>
            </a:r>
            <a:endParaRPr lang="en-US" dirty="0" err="1">
              <a:solidFill>
                <a:srgbClr val="000000"/>
              </a:solidFill>
              <a:cs typeface="Calibri"/>
            </a:endParaRPr>
          </a:p>
          <a:p>
            <a:pPr>
              <a:lnSpc>
                <a:spcPct val="100000"/>
              </a:lnSpc>
              <a:spcBef>
                <a:spcPts val="0"/>
              </a:spcBef>
              <a:defRPr/>
            </a:pPr>
            <a:r>
              <a:rPr lang="en-IE" sz="1800" dirty="0" err="1">
                <a:solidFill>
                  <a:srgbClr val="000000"/>
                </a:solidFill>
                <a:ea typeface="+mn-lt"/>
                <a:cs typeface="+mn-lt"/>
              </a:rPr>
              <a:t>Korrekte</a:t>
            </a:r>
            <a:r>
              <a:rPr lang="en-IE" sz="1800" dirty="0">
                <a:solidFill>
                  <a:srgbClr val="000000"/>
                </a:solidFill>
                <a:ea typeface="+mn-lt"/>
                <a:cs typeface="+mn-lt"/>
              </a:rPr>
              <a:t> </a:t>
            </a:r>
            <a:r>
              <a:rPr lang="en-IE" sz="1800" dirty="0" err="1">
                <a:solidFill>
                  <a:srgbClr val="000000"/>
                </a:solidFill>
                <a:ea typeface="+mn-lt"/>
                <a:cs typeface="+mn-lt"/>
              </a:rPr>
              <a:t>Weiterleitung</a:t>
            </a:r>
            <a:endParaRPr lang="en-IE" dirty="0" err="1">
              <a:solidFill>
                <a:srgbClr val="000000"/>
              </a:solidFill>
              <a:cs typeface="Calibri"/>
            </a:endParaRPr>
          </a:p>
          <a:p>
            <a:pPr>
              <a:lnSpc>
                <a:spcPct val="100000"/>
              </a:lnSpc>
              <a:spcBef>
                <a:spcPts val="0"/>
              </a:spcBef>
              <a:defRPr/>
            </a:pPr>
            <a:r>
              <a:rPr lang="en-IE" sz="1800" err="1">
                <a:solidFill>
                  <a:srgbClr val="000000"/>
                </a:solidFill>
                <a:ea typeface="+mn-lt"/>
                <a:cs typeface="+mn-lt"/>
              </a:rPr>
              <a:t>Automatisiertes</a:t>
            </a:r>
            <a:r>
              <a:rPr lang="en-IE" sz="1800" dirty="0">
                <a:solidFill>
                  <a:srgbClr val="000000"/>
                </a:solidFill>
                <a:ea typeface="+mn-lt"/>
                <a:cs typeface="+mn-lt"/>
              </a:rPr>
              <a:t> Marketing</a:t>
            </a:r>
            <a:endParaRPr lang="en-IE" dirty="0">
              <a:solidFill>
                <a:srgbClr val="000000"/>
              </a:solidFill>
              <a:cs typeface="Calibri"/>
            </a:endParaRPr>
          </a:p>
          <a:p>
            <a:pPr marL="228600" lvl="0" indent="-228600" algn="l" defTabSz="914400">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rgbClr val="000000"/>
                </a:solidFill>
                <a:effectLst/>
                <a:uLnTx/>
                <a:uFillTx/>
                <a:ea typeface="+mn-lt"/>
                <a:cs typeface="+mn-lt"/>
              </a:rPr>
              <a:t>Upselling</a:t>
            </a:r>
            <a:endParaRPr lang="en-IE" dirty="0">
              <a:solidFill>
                <a:srgbClr val="000000"/>
              </a:solidFill>
              <a:ea typeface="+mn-lt"/>
              <a:cs typeface="+mn-lt"/>
            </a:endParaRPr>
          </a:p>
          <a:p>
            <a:pPr>
              <a:lnSpc>
                <a:spcPct val="100000"/>
              </a:lnSpc>
              <a:spcBef>
                <a:spcPts val="0"/>
              </a:spcBef>
              <a:defRPr/>
            </a:pPr>
            <a:r>
              <a:rPr lang="en-IE" sz="1800" err="1">
                <a:solidFill>
                  <a:srgbClr val="000000"/>
                </a:solidFill>
                <a:ea typeface="+mn-lt"/>
                <a:cs typeface="+mn-lt"/>
              </a:rPr>
              <a:t>Spezialisierte</a:t>
            </a:r>
            <a:r>
              <a:rPr lang="en-IE" sz="1800" dirty="0">
                <a:solidFill>
                  <a:srgbClr val="000000"/>
                </a:solidFill>
                <a:ea typeface="+mn-lt"/>
                <a:cs typeface="+mn-lt"/>
              </a:rPr>
              <a:t> </a:t>
            </a:r>
            <a:r>
              <a:rPr lang="en-IE" sz="1800" err="1">
                <a:solidFill>
                  <a:srgbClr val="000000"/>
                </a:solidFill>
                <a:ea typeface="+mn-lt"/>
                <a:cs typeface="+mn-lt"/>
              </a:rPr>
              <a:t>Problemlösung</a:t>
            </a:r>
            <a:r>
              <a:rPr lang="en-IE" sz="1800" dirty="0">
                <a:solidFill>
                  <a:srgbClr val="000000"/>
                </a:solidFill>
                <a:ea typeface="+mn-lt"/>
                <a:cs typeface="+mn-lt"/>
              </a:rPr>
              <a:t> </a:t>
            </a:r>
            <a:r>
              <a:rPr lang="en-IE" sz="1800" err="1">
                <a:solidFill>
                  <a:srgbClr val="000000"/>
                </a:solidFill>
                <a:ea typeface="+mn-lt"/>
                <a:cs typeface="+mn-lt"/>
              </a:rPr>
              <a:t>ist</a:t>
            </a:r>
            <a:r>
              <a:rPr lang="en-IE" sz="1800" dirty="0">
                <a:solidFill>
                  <a:srgbClr val="000000"/>
                </a:solidFill>
                <a:ea typeface="+mn-lt"/>
                <a:cs typeface="+mn-lt"/>
              </a:rPr>
              <a:t> </a:t>
            </a:r>
            <a:r>
              <a:rPr lang="en-IE" sz="1800" err="1">
                <a:solidFill>
                  <a:srgbClr val="000000"/>
                </a:solidFill>
                <a:ea typeface="+mn-lt"/>
                <a:cs typeface="+mn-lt"/>
              </a:rPr>
              <a:t>schneller</a:t>
            </a:r>
            <a:endParaRPr lang="en-IE" err="1">
              <a:solidFill>
                <a:srgbClr val="000000"/>
              </a:solidFill>
              <a:cs typeface="Calibri"/>
            </a:endParaRPr>
          </a:p>
          <a:p>
            <a:pPr>
              <a:lnSpc>
                <a:spcPct val="100000"/>
              </a:lnSpc>
              <a:spcBef>
                <a:spcPts val="0"/>
              </a:spcBef>
              <a:defRPr/>
            </a:pPr>
            <a:r>
              <a:rPr lang="en-IE" sz="1800" dirty="0">
                <a:solidFill>
                  <a:srgbClr val="000000"/>
                </a:solidFill>
                <a:ea typeface="+mn-lt"/>
                <a:cs typeface="+mn-lt"/>
              </a:rPr>
              <a:t>Weniger Zeit am </a:t>
            </a:r>
            <a:r>
              <a:rPr lang="en-IE" sz="1800" err="1">
                <a:solidFill>
                  <a:srgbClr val="000000"/>
                </a:solidFill>
                <a:ea typeface="+mn-lt"/>
                <a:cs typeface="+mn-lt"/>
              </a:rPr>
              <a:t>Telefon</a:t>
            </a:r>
            <a:endParaRPr lang="en-IE" err="1">
              <a:solidFill>
                <a:srgbClr val="000000"/>
              </a:solidFill>
              <a:cs typeface="Calibri"/>
            </a:endParaRPr>
          </a:p>
          <a:p>
            <a:pPr>
              <a:lnSpc>
                <a:spcPct val="100000"/>
              </a:lnSpc>
              <a:spcBef>
                <a:spcPts val="0"/>
              </a:spcBef>
              <a:defRPr/>
            </a:pPr>
            <a:r>
              <a:rPr lang="en-IE" sz="1800" dirty="0">
                <a:solidFill>
                  <a:srgbClr val="000000"/>
                </a:solidFill>
                <a:ea typeface="+mn-lt"/>
                <a:cs typeface="+mn-lt"/>
              </a:rPr>
              <a:t>Autoresponder und </a:t>
            </a:r>
            <a:r>
              <a:rPr lang="en-IE" sz="1800" err="1">
                <a:solidFill>
                  <a:srgbClr val="000000"/>
                </a:solidFill>
                <a:ea typeface="+mn-lt"/>
                <a:cs typeface="+mn-lt"/>
              </a:rPr>
              <a:t>Kontakte</a:t>
            </a:r>
            <a:endParaRPr lang="en-IE" err="1">
              <a:solidFill>
                <a:srgbClr val="000000"/>
              </a:solidFill>
              <a:cs typeface="Calibri"/>
            </a:endParaRPr>
          </a:p>
          <a:p>
            <a:pPr>
              <a:lnSpc>
                <a:spcPct val="100000"/>
              </a:lnSpc>
              <a:spcBef>
                <a:spcPts val="0"/>
              </a:spcBef>
              <a:defRPr/>
            </a:pPr>
            <a:r>
              <a:rPr lang="en-IE" sz="1800" dirty="0">
                <a:solidFill>
                  <a:srgbClr val="000000"/>
                </a:solidFill>
                <a:ea typeface="+mn-lt"/>
                <a:cs typeface="+mn-lt"/>
              </a:rPr>
              <a:t>Logistik - </a:t>
            </a:r>
            <a:r>
              <a:rPr lang="en-IE" sz="1800" err="1">
                <a:solidFill>
                  <a:srgbClr val="000000"/>
                </a:solidFill>
                <a:ea typeface="+mn-lt"/>
                <a:cs typeface="+mn-lt"/>
              </a:rPr>
              <a:t>Lagerverwaltung</a:t>
            </a:r>
            <a:endParaRPr lang="en-IE" err="1">
              <a:solidFill>
                <a:srgbClr val="000000"/>
              </a:solidFill>
              <a:cs typeface="Calibri"/>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b="0" i="0" u="none" strike="noStrike" kern="1200" cap="none" spc="0" normalizeH="0" baseline="0" noProof="0" dirty="0">
              <a:ln>
                <a:noFill/>
              </a:ln>
              <a:solidFill>
                <a:prstClr val="black"/>
              </a:solidFill>
              <a:effectLst/>
              <a:uLnTx/>
              <a:uFillTx/>
              <a:latin typeface="Calibri" panose="020F0502020204030204"/>
              <a:cs typeface="Calibri"/>
            </a:endParaRP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8121998" y="4730233"/>
            <a:ext cx="1665936"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a:lnSpc>
                <a:spcPct val="90000"/>
              </a:lnSpc>
              <a:spcBef>
                <a:spcPts val="1000"/>
              </a:spcBef>
              <a:spcAft>
                <a:spcPts val="0"/>
              </a:spcAft>
              <a:buNone/>
              <a:tabLst/>
              <a:defRPr/>
            </a:pPr>
            <a:r>
              <a:rPr lang="en-IE" sz="1800" dirty="0" err="1">
                <a:solidFill>
                  <a:schemeClr val="bg1"/>
                </a:solidFill>
                <a:effectLst>
                  <a:outerShdw blurRad="38100" dist="38100" dir="2700000" algn="tl">
                    <a:srgbClr val="000000">
                      <a:alpha val="43137"/>
                    </a:srgbClr>
                  </a:outerShdw>
                </a:effectLst>
                <a:ea typeface="+mn-lt"/>
                <a:cs typeface="+mn-lt"/>
              </a:rPr>
              <a:t>Massen-überwachung</a:t>
            </a:r>
            <a:endParaRPr lang="en-US" sz="1800" dirty="0">
              <a:solidFill>
                <a:schemeClr val="bg1"/>
              </a:solidFill>
              <a:cs typeface="Calibri"/>
            </a:endParaRP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907790" y="2314590"/>
            <a:ext cx="2084672" cy="265554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lgn="l" defTabSz="914400">
              <a:lnSpc>
                <a:spcPct val="90000"/>
              </a:lnSpc>
              <a:spcBef>
                <a:spcPts val="0"/>
              </a:spcBef>
              <a:spcAft>
                <a:spcPts val="0"/>
              </a:spcAft>
              <a:buClrTx/>
              <a:buSzTx/>
              <a:buFont typeface="Arial" panose="020B0604020202020204" pitchFamily="34" charset="0"/>
              <a:buChar char="•"/>
              <a:tabLst/>
              <a:defRPr/>
            </a:pPr>
            <a:r>
              <a:rPr lang="en-IE" sz="1800" dirty="0" err="1">
                <a:solidFill>
                  <a:srgbClr val="000000"/>
                </a:solidFill>
                <a:ea typeface="+mn-lt"/>
                <a:cs typeface="+mn-lt"/>
              </a:rPr>
              <a:t>Produktionsleist-ung</a:t>
            </a:r>
            <a:endParaRPr lang="en-US" sz="1800">
              <a:solidFill>
                <a:srgbClr val="000000"/>
              </a:solidFill>
              <a:cs typeface="Calibri"/>
            </a:endParaRPr>
          </a:p>
          <a:p>
            <a:pPr>
              <a:spcBef>
                <a:spcPts val="0"/>
              </a:spcBef>
              <a:defRPr/>
            </a:pPr>
            <a:r>
              <a:rPr lang="en-IE" sz="1800" dirty="0">
                <a:solidFill>
                  <a:srgbClr val="000000"/>
                </a:solidFill>
                <a:ea typeface="+mn-lt"/>
                <a:cs typeface="+mn-lt"/>
              </a:rPr>
              <a:t>Gesundheit der Mitarbeiter</a:t>
            </a:r>
            <a:endParaRPr lang="en-IE" sz="1800">
              <a:solidFill>
                <a:srgbClr val="000000"/>
              </a:solidFill>
              <a:cs typeface="Calibri"/>
            </a:endParaRPr>
          </a:p>
          <a:p>
            <a:pPr>
              <a:spcBef>
                <a:spcPts val="0"/>
              </a:spcBef>
              <a:defRPr/>
            </a:pPr>
            <a:r>
              <a:rPr lang="en-IE" sz="1800" dirty="0" err="1">
                <a:solidFill>
                  <a:srgbClr val="000000"/>
                </a:solidFill>
                <a:ea typeface="+mn-lt"/>
                <a:cs typeface="+mn-lt"/>
              </a:rPr>
              <a:t>Kundenservice</a:t>
            </a:r>
            <a:r>
              <a:rPr lang="en-IE" sz="1800" dirty="0">
                <a:solidFill>
                  <a:srgbClr val="000000"/>
                </a:solidFill>
                <a:ea typeface="+mn-lt"/>
                <a:cs typeface="+mn-lt"/>
              </a:rPr>
              <a:t> </a:t>
            </a:r>
            <a:r>
              <a:rPr lang="en-IE" sz="1800" dirty="0" err="1">
                <a:solidFill>
                  <a:srgbClr val="000000"/>
                </a:solidFill>
                <a:ea typeface="+mn-lt"/>
                <a:cs typeface="+mn-lt"/>
              </a:rPr>
              <a:t>Geschwindigkeit</a:t>
            </a:r>
            <a:endParaRPr lang="en-IE" sz="1800">
              <a:solidFill>
                <a:srgbClr val="000000"/>
              </a:solidFill>
              <a:cs typeface="Calibri"/>
            </a:endParaRPr>
          </a:p>
          <a:p>
            <a:pPr marL="228600" marR="0" lvl="0" indent="-228600" algn="l" defTabSz="914400">
              <a:lnSpc>
                <a:spcPct val="90000"/>
              </a:lnSpc>
              <a:spcBef>
                <a:spcPts val="0"/>
              </a:spcBef>
              <a:spcAft>
                <a:spcPts val="0"/>
              </a:spcAft>
              <a:buClrTx/>
              <a:buSzTx/>
              <a:buFont typeface="Arial" panose="020B0604020202020204" pitchFamily="34" charset="0"/>
              <a:buChar char="•"/>
              <a:tabLst/>
              <a:defRPr/>
            </a:pPr>
            <a:r>
              <a:rPr lang="en-IE" sz="1800" dirty="0" err="1">
                <a:solidFill>
                  <a:srgbClr val="000000"/>
                </a:solidFill>
                <a:ea typeface="+mn-lt"/>
                <a:cs typeface="+mn-lt"/>
              </a:rPr>
              <a:t>Akquisitionsraten</a:t>
            </a:r>
            <a:endParaRPr lang="en-IE" sz="1800">
              <a:solidFill>
                <a:srgbClr val="000000"/>
              </a:solidFill>
              <a:cs typeface="Calibri"/>
            </a:endParaRP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6059482" y="1005030"/>
            <a:ext cx="1569116" cy="1082728"/>
          </a:xfrm>
          <a:prstGeom prst="rect">
            <a:avLst/>
          </a:prstGeom>
        </p:spPr>
        <p:style>
          <a:lnRef idx="0">
            <a:schemeClr val="accent2"/>
          </a:lnRef>
          <a:fillRef idx="3">
            <a:schemeClr val="accent2"/>
          </a:fillRef>
          <a:effectRef idx="3">
            <a:schemeClr val="accent2"/>
          </a:effectRef>
          <a:fontRef idx="minor">
            <a:schemeClr val="lt1"/>
          </a:fontRef>
        </p:style>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IE" sz="1800" dirty="0" err="1">
                <a:solidFill>
                  <a:schemeClr val="bg1"/>
                </a:solidFill>
                <a:effectLst>
                  <a:outerShdw blurRad="38100" dist="38100" dir="2700000" algn="tl">
                    <a:srgbClr val="000000">
                      <a:alpha val="43137"/>
                    </a:srgbClr>
                  </a:outerShdw>
                </a:effectLst>
                <a:ea typeface="+mn-lt"/>
                <a:cs typeface="+mn-lt"/>
              </a:rPr>
              <a:t>Abstraktion</a:t>
            </a:r>
            <a:r>
              <a:rPr lang="en-IE" sz="1800" dirty="0">
                <a:solidFill>
                  <a:schemeClr val="bg1"/>
                </a:solidFill>
                <a:effectLst>
                  <a:outerShdw blurRad="38100" dist="38100" dir="2700000" algn="tl">
                    <a:srgbClr val="000000">
                      <a:alpha val="43137"/>
                    </a:srgbClr>
                  </a:outerShdw>
                </a:effectLst>
                <a:ea typeface="+mn-lt"/>
                <a:cs typeface="+mn-lt"/>
              </a:rPr>
              <a:t> von </a:t>
            </a:r>
            <a:r>
              <a:rPr lang="en-IE" sz="1800" dirty="0" err="1">
                <a:solidFill>
                  <a:schemeClr val="bg1"/>
                </a:solidFill>
                <a:effectLst>
                  <a:outerShdw blurRad="38100" dist="38100" dir="2700000" algn="tl">
                    <a:srgbClr val="000000">
                      <a:alpha val="43137"/>
                    </a:srgbClr>
                  </a:outerShdw>
                </a:effectLst>
                <a:ea typeface="+mn-lt"/>
                <a:cs typeface="+mn-lt"/>
              </a:rPr>
              <a:t>Benutzer-daten</a:t>
            </a:r>
            <a:endParaRPr kumimoji="0" lang="en-IE"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935255" y="2198696"/>
            <a:ext cx="2045894" cy="281938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IE" sz="1800" dirty="0">
                <a:solidFill>
                  <a:srgbClr val="000000"/>
                </a:solidFill>
                <a:ea typeface="+mn-lt"/>
                <a:cs typeface="+mn-lt"/>
              </a:rPr>
              <a:t>Meetings </a:t>
            </a:r>
            <a:r>
              <a:rPr lang="en-IE" sz="1800" dirty="0" err="1">
                <a:solidFill>
                  <a:srgbClr val="000000"/>
                </a:solidFill>
                <a:ea typeface="+mn-lt"/>
                <a:cs typeface="+mn-lt"/>
              </a:rPr>
              <a:t>automatisieren</a:t>
            </a:r>
            <a:endParaRPr lang="en-IE" sz="1800" b="0" i="0" u="none" strike="noStrike" kern="1200" cap="none" spc="0" normalizeH="0" baseline="0" noProof="0">
              <a:ln>
                <a:noFill/>
              </a:ln>
              <a:solidFill>
                <a:srgbClr val="000000"/>
              </a:solidFill>
              <a:effectLst/>
              <a:uLnTx/>
              <a:uFillTx/>
              <a:latin typeface="Calibri" panose="020F0502020204030204"/>
              <a:cs typeface="Calibri" panose="020F0502020204030204"/>
            </a:endParaRPr>
          </a:p>
          <a:p>
            <a:pPr>
              <a:spcBef>
                <a:spcPts val="0"/>
              </a:spcBef>
              <a:defRPr/>
            </a:pPr>
            <a:r>
              <a:rPr lang="en-IE" sz="1800" err="1">
                <a:solidFill>
                  <a:srgbClr val="000000"/>
                </a:solidFill>
                <a:ea typeface="+mn-lt"/>
                <a:cs typeface="+mn-lt"/>
              </a:rPr>
              <a:t>Vorhersage</a:t>
            </a:r>
            <a:r>
              <a:rPr lang="en-IE" sz="1800" dirty="0">
                <a:solidFill>
                  <a:srgbClr val="000000"/>
                </a:solidFill>
                <a:ea typeface="+mn-lt"/>
                <a:cs typeface="+mn-lt"/>
              </a:rPr>
              <a:t> von </a:t>
            </a:r>
            <a:r>
              <a:rPr lang="en-IE" sz="1800" err="1">
                <a:solidFill>
                  <a:srgbClr val="000000"/>
                </a:solidFill>
                <a:ea typeface="+mn-lt"/>
                <a:cs typeface="+mn-lt"/>
              </a:rPr>
              <a:t>Produktfehlern</a:t>
            </a:r>
            <a:endParaRPr lang="en-IE" sz="1800">
              <a:solidFill>
                <a:srgbClr val="000000"/>
              </a:solidFill>
              <a:cs typeface="Calibri" panose="020F0502020204030204"/>
            </a:endParaRPr>
          </a:p>
          <a:p>
            <a:pPr marL="228600" lvl="0" indent="-228600" algn="l" defTabSz="914400">
              <a:lnSpc>
                <a:spcPct val="9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rgbClr val="000000"/>
                </a:solidFill>
                <a:effectLst/>
                <a:uLnTx/>
                <a:uFillTx/>
                <a:ea typeface="+mn-lt"/>
                <a:cs typeface="+mn-lt"/>
              </a:rPr>
              <a:t>Website Lead </a:t>
            </a:r>
            <a:r>
              <a:rPr lang="en-IE" sz="1800" err="1">
                <a:solidFill>
                  <a:srgbClr val="000000"/>
                </a:solidFill>
                <a:ea typeface="+mn-lt"/>
                <a:cs typeface="+mn-lt"/>
              </a:rPr>
              <a:t>Erfolg</a:t>
            </a:r>
            <a:endParaRPr lang="en-IE" sz="1800">
              <a:solidFill>
                <a:srgbClr val="000000"/>
              </a:solidFill>
              <a:cs typeface="Calibri" panose="020F0502020204030204"/>
            </a:endParaRPr>
          </a:p>
          <a:p>
            <a:pPr>
              <a:spcBef>
                <a:spcPts val="0"/>
              </a:spcBef>
              <a:defRPr/>
            </a:pPr>
            <a:r>
              <a:rPr lang="en-IE" sz="1800" err="1">
                <a:solidFill>
                  <a:srgbClr val="000000"/>
                </a:solidFill>
                <a:ea typeface="+mn-lt"/>
                <a:cs typeface="+mn-lt"/>
              </a:rPr>
              <a:t>Potenzieller</a:t>
            </a:r>
            <a:r>
              <a:rPr lang="en-IE" sz="1800" dirty="0">
                <a:solidFill>
                  <a:srgbClr val="000000"/>
                </a:solidFill>
                <a:ea typeface="+mn-lt"/>
                <a:cs typeface="+mn-lt"/>
              </a:rPr>
              <a:t> </a:t>
            </a:r>
            <a:r>
              <a:rPr lang="en-IE" sz="1800" err="1">
                <a:solidFill>
                  <a:srgbClr val="000000"/>
                </a:solidFill>
                <a:ea typeface="+mn-lt"/>
                <a:cs typeface="+mn-lt"/>
              </a:rPr>
              <a:t>Produktvorschlag</a:t>
            </a:r>
            <a:endParaRPr lang="en-IE" sz="1800" err="1">
              <a:solidFill>
                <a:srgbClr val="000000"/>
              </a:solidFill>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rgbClr val="000000"/>
                </a:solidFill>
                <a:ea typeface="+mn-lt"/>
                <a:cs typeface="+mn-lt"/>
              </a:rPr>
              <a:t>Was </a:t>
            </a:r>
            <a:r>
              <a:rPr lang="en-GB" sz="3600" dirty="0" err="1">
                <a:solidFill>
                  <a:srgbClr val="000000"/>
                </a:solidFill>
                <a:ea typeface="+mn-lt"/>
                <a:cs typeface="+mn-lt"/>
              </a:rPr>
              <a:t>bedeutet</a:t>
            </a:r>
            <a:r>
              <a:rPr lang="en-GB" sz="3600" dirty="0">
                <a:solidFill>
                  <a:srgbClr val="000000"/>
                </a:solidFill>
                <a:ea typeface="+mn-lt"/>
                <a:cs typeface="+mn-lt"/>
              </a:rPr>
              <a:t> </a:t>
            </a:r>
            <a:r>
              <a:rPr lang="en-GB" sz="3600" dirty="0" err="1">
                <a:solidFill>
                  <a:srgbClr val="000000"/>
                </a:solidFill>
                <a:ea typeface="+mn-lt"/>
                <a:cs typeface="+mn-lt"/>
              </a:rPr>
              <a:t>datengesteuertes</a:t>
            </a:r>
            <a:r>
              <a:rPr lang="en-GB" sz="3600" dirty="0">
                <a:solidFill>
                  <a:srgbClr val="000000"/>
                </a:solidFill>
                <a:ea typeface="+mn-lt"/>
                <a:cs typeface="+mn-lt"/>
              </a:rPr>
              <a:t> </a:t>
            </a:r>
            <a:r>
              <a:rPr lang="en-GB" sz="3600" dirty="0" err="1">
                <a:solidFill>
                  <a:srgbClr val="000000"/>
                </a:solidFill>
                <a:ea typeface="+mn-lt"/>
                <a:cs typeface="+mn-lt"/>
              </a:rPr>
              <a:t>Wachstum</a:t>
            </a:r>
            <a:r>
              <a:rPr lang="en-GB" sz="3600" dirty="0">
                <a:solidFill>
                  <a:srgbClr val="000000"/>
                </a:solidFill>
                <a:ea typeface="+mn-lt"/>
                <a:cs typeface="+mn-lt"/>
              </a:rPr>
              <a:t>?</a:t>
            </a:r>
            <a:endParaRPr lang="en-US" dirty="0">
              <a:solidFill>
                <a:srgbClr val="000000"/>
              </a:solidFill>
              <a:ea typeface="+mn-lt"/>
              <a:cs typeface="+mn-lt"/>
            </a:endParaRPr>
          </a:p>
        </p:txBody>
      </p:sp>
    </p:spTree>
    <p:extLst>
      <p:ext uri="{BB962C8B-B14F-4D97-AF65-F5344CB8AC3E}">
        <p14:creationId xmlns:p14="http://schemas.microsoft.com/office/powerpoint/2010/main" val="11668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810883" y="1109854"/>
            <a:ext cx="2121406" cy="875353"/>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1800" dirty="0" err="1">
                <a:solidFill>
                  <a:schemeClr val="bg1"/>
                </a:solidFill>
                <a:ea typeface="+mn-lt"/>
                <a:cs typeface="+mn-lt"/>
              </a:rPr>
              <a:t>Verordnung</a:t>
            </a:r>
            <a:endParaRPr lang="en-US" sz="1800" dirty="0" err="1">
              <a:solidFill>
                <a:schemeClr val="bg1"/>
              </a:solidFill>
              <a:cs typeface="Calibri"/>
            </a:endParaRP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2932289" y="2255239"/>
            <a:ext cx="2121407" cy="158456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800" dirty="0" err="1">
                <a:solidFill>
                  <a:srgbClr val="000000"/>
                </a:solidFill>
                <a:ea typeface="+mn-lt"/>
                <a:cs typeface="+mn-lt"/>
              </a:rPr>
              <a:t>Integrierte</a:t>
            </a:r>
            <a:r>
              <a:rPr lang="en-GB" sz="1800" dirty="0">
                <a:solidFill>
                  <a:srgbClr val="000000"/>
                </a:solidFill>
                <a:ea typeface="+mn-lt"/>
                <a:cs typeface="+mn-lt"/>
              </a:rPr>
              <a:t> </a:t>
            </a:r>
            <a:r>
              <a:rPr lang="en-GB" sz="1800" dirty="0" err="1">
                <a:solidFill>
                  <a:srgbClr val="000000"/>
                </a:solidFill>
                <a:ea typeface="+mn-lt"/>
                <a:cs typeface="+mn-lt"/>
              </a:rPr>
              <a:t>Gesetzesbücher</a:t>
            </a:r>
            <a:endParaRPr lang="en-US" dirty="0">
              <a:solidFill>
                <a:srgbClr val="000000"/>
              </a:solidFill>
              <a:cs typeface="Calibri"/>
            </a:endParaRPr>
          </a:p>
          <a:p>
            <a:pPr>
              <a:defRPr/>
            </a:pPr>
            <a:r>
              <a:rPr lang="en-GB" sz="1800" dirty="0" err="1">
                <a:solidFill>
                  <a:srgbClr val="000000"/>
                </a:solidFill>
                <a:ea typeface="+mn-lt"/>
                <a:cs typeface="+mn-lt"/>
              </a:rPr>
              <a:t>Automatische</a:t>
            </a:r>
            <a:r>
              <a:rPr lang="en-GB" sz="1800" dirty="0">
                <a:solidFill>
                  <a:srgbClr val="000000"/>
                </a:solidFill>
                <a:ea typeface="+mn-lt"/>
                <a:cs typeface="+mn-lt"/>
              </a:rPr>
              <a:t> </a:t>
            </a:r>
            <a:r>
              <a:rPr lang="en-GB" sz="1800" dirty="0" err="1">
                <a:solidFill>
                  <a:srgbClr val="000000"/>
                </a:solidFill>
                <a:ea typeface="+mn-lt"/>
                <a:cs typeface="+mn-lt"/>
              </a:rPr>
              <a:t>Gesetzesaktualisierung</a:t>
            </a:r>
            <a:endParaRPr lang="en-GB" dirty="0">
              <a:solidFill>
                <a:srgbClr val="000000"/>
              </a:solidFill>
              <a:cs typeface="Calibri"/>
            </a:endParaRPr>
          </a:p>
          <a:p>
            <a:pPr>
              <a:defRPr/>
            </a:pPr>
            <a:r>
              <a:rPr lang="en-GB" sz="1800" dirty="0">
                <a:solidFill>
                  <a:srgbClr val="000000"/>
                </a:solidFill>
                <a:ea typeface="+mn-lt"/>
                <a:cs typeface="+mn-lt"/>
              </a:rPr>
              <a:t>Monitoring </a:t>
            </a:r>
            <a:r>
              <a:rPr lang="en-GB" sz="1800" dirty="0" err="1">
                <a:solidFill>
                  <a:srgbClr val="000000"/>
                </a:solidFill>
                <a:ea typeface="+mn-lt"/>
                <a:cs typeface="+mn-lt"/>
              </a:rPr>
              <a:t>leicht</a:t>
            </a:r>
            <a:r>
              <a:rPr lang="en-GB" sz="1800" dirty="0">
                <a:solidFill>
                  <a:srgbClr val="000000"/>
                </a:solidFill>
                <a:ea typeface="+mn-lt"/>
                <a:cs typeface="+mn-lt"/>
              </a:rPr>
              <a:t> </a:t>
            </a:r>
            <a:r>
              <a:rPr lang="en-GB" sz="1800" dirty="0" err="1">
                <a:solidFill>
                  <a:srgbClr val="000000"/>
                </a:solidFill>
                <a:ea typeface="+mn-lt"/>
                <a:cs typeface="+mn-lt"/>
              </a:rPr>
              <a:t>gemacht</a:t>
            </a:r>
            <a:endParaRPr lang="en-GB" dirty="0">
              <a:solidFill>
                <a:srgbClr val="000000"/>
              </a:solidFill>
              <a:cs typeface="Calibri"/>
            </a:endParaRPr>
          </a:p>
          <a:p>
            <a:pPr lvl="0">
              <a:defRPr/>
            </a:pPr>
            <a:r>
              <a:rPr lang="en-GB" sz="1800" dirty="0">
                <a:solidFill>
                  <a:srgbClr val="000000"/>
                </a:solidFill>
                <a:ea typeface="+mn-lt"/>
                <a:cs typeface="+mn-lt"/>
              </a:rPr>
              <a:t>Audit-</a:t>
            </a:r>
            <a:r>
              <a:rPr lang="en-GB" sz="1800" dirty="0" err="1">
                <a:solidFill>
                  <a:srgbClr val="000000"/>
                </a:solidFill>
                <a:ea typeface="+mn-lt"/>
                <a:cs typeface="+mn-lt"/>
              </a:rPr>
              <a:t>Einhaltung</a:t>
            </a:r>
            <a:endParaRPr lang="en-GB" dirty="0">
              <a:solidFill>
                <a:srgbClr val="000000"/>
              </a:solidFill>
              <a:cs typeface="Calibri"/>
            </a:endParaRPr>
          </a:p>
          <a:p>
            <a:pPr lvl="0">
              <a:defRPr/>
            </a:pPr>
            <a:endParaRPr lang="en-GB" sz="1800" dirty="0">
              <a:solidFill>
                <a:prstClr val="black"/>
              </a:solidFill>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559332" y="1105814"/>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1800" dirty="0" err="1">
                <a:solidFill>
                  <a:schemeClr val="bg1"/>
                </a:solidFill>
                <a:ea typeface="+mn-lt"/>
                <a:cs typeface="+mn-lt"/>
              </a:rPr>
              <a:t>Energie</a:t>
            </a:r>
            <a:endParaRPr lang="en-US" sz="1800" dirty="0">
              <a:solidFill>
                <a:schemeClr val="bg1"/>
              </a:solidFill>
              <a:cs typeface="Calibri"/>
            </a:endParaRP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7503009" y="3516041"/>
            <a:ext cx="2110018" cy="66715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IE" sz="1800" dirty="0" err="1">
                <a:solidFill>
                  <a:srgbClr val="000000"/>
                </a:solidFill>
                <a:ea typeface="+mn-lt"/>
                <a:cs typeface="+mn-lt"/>
              </a:rPr>
              <a:t>Intelligente</a:t>
            </a:r>
            <a:r>
              <a:rPr lang="en-IE" sz="1800" dirty="0">
                <a:solidFill>
                  <a:srgbClr val="000000"/>
                </a:solidFill>
                <a:ea typeface="+mn-lt"/>
                <a:cs typeface="+mn-lt"/>
              </a:rPr>
              <a:t> </a:t>
            </a:r>
            <a:r>
              <a:rPr lang="en-IE" sz="1800" dirty="0" err="1">
                <a:solidFill>
                  <a:srgbClr val="000000"/>
                </a:solidFill>
                <a:ea typeface="+mn-lt"/>
                <a:cs typeface="+mn-lt"/>
              </a:rPr>
              <a:t>Messung</a:t>
            </a:r>
            <a:endParaRPr lang="en-IE" sz="1800">
              <a:solidFill>
                <a:srgbClr val="000000"/>
              </a:solidFill>
              <a:cs typeface="Calibri"/>
            </a:endParaRPr>
          </a:p>
          <a:p>
            <a:pPr>
              <a:defRPr/>
            </a:pPr>
            <a:r>
              <a:rPr lang="en-IE" sz="1800" dirty="0" err="1">
                <a:solidFill>
                  <a:srgbClr val="000000"/>
                </a:solidFill>
                <a:ea typeface="+mn-lt"/>
                <a:cs typeface="+mn-lt"/>
              </a:rPr>
              <a:t>Intelligentes</a:t>
            </a:r>
            <a:r>
              <a:rPr lang="en-IE" sz="1800" dirty="0">
                <a:solidFill>
                  <a:srgbClr val="000000"/>
                </a:solidFill>
                <a:ea typeface="+mn-lt"/>
                <a:cs typeface="+mn-lt"/>
              </a:rPr>
              <a:t> </a:t>
            </a:r>
            <a:r>
              <a:rPr lang="en-IE" sz="1800" dirty="0" err="1">
                <a:solidFill>
                  <a:srgbClr val="000000"/>
                </a:solidFill>
                <a:ea typeface="+mn-lt"/>
                <a:cs typeface="+mn-lt"/>
              </a:rPr>
              <a:t>Netzwerk</a:t>
            </a:r>
            <a:endParaRPr lang="en-IE" sz="1800" dirty="0" err="1">
              <a:solidFill>
                <a:srgbClr val="000000"/>
              </a:solidFill>
            </a:endParaRP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2932289" y="4840417"/>
            <a:ext cx="2319359" cy="963794"/>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IE" sz="1800" dirty="0" err="1">
                <a:solidFill>
                  <a:schemeClr val="bg1"/>
                </a:solidFill>
                <a:ea typeface="+mn-lt"/>
                <a:cs typeface="+mn-lt"/>
              </a:rPr>
              <a:t>Intelligente</a:t>
            </a:r>
            <a:r>
              <a:rPr lang="en-IE" sz="1800" dirty="0">
                <a:solidFill>
                  <a:schemeClr val="bg1"/>
                </a:solidFill>
                <a:ea typeface="+mn-lt"/>
                <a:cs typeface="+mn-lt"/>
              </a:rPr>
              <a:t> </a:t>
            </a:r>
            <a:r>
              <a:rPr lang="en-IE" sz="1800" dirty="0" err="1">
                <a:solidFill>
                  <a:schemeClr val="bg1"/>
                </a:solidFill>
                <a:ea typeface="+mn-lt"/>
                <a:cs typeface="+mn-lt"/>
              </a:rPr>
              <a:t>Landwirtschaft</a:t>
            </a:r>
            <a:endParaRPr lang="en-US" sz="1800" dirty="0" err="1">
              <a:solidFill>
                <a:schemeClr val="bg1"/>
              </a:solidFill>
              <a:cs typeface="Calibri"/>
            </a:endParaRP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784485" y="2144028"/>
            <a:ext cx="2515120" cy="193692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1800" dirty="0" err="1">
                <a:solidFill>
                  <a:srgbClr val="000000"/>
                </a:solidFill>
                <a:ea typeface="+mn-lt"/>
                <a:cs typeface="+mn-lt"/>
              </a:rPr>
              <a:t>Klimaverhältnisse</a:t>
            </a:r>
            <a:endParaRPr lang="en-US">
              <a:solidFill>
                <a:srgbClr val="000000"/>
              </a:solidFill>
              <a:cs typeface="Calibri"/>
            </a:endParaRPr>
          </a:p>
          <a:p>
            <a:pPr lvl="0">
              <a:defRPr/>
            </a:pPr>
            <a:r>
              <a:rPr lang="en-GB" sz="1800" dirty="0" err="1">
                <a:solidFill>
                  <a:srgbClr val="000000"/>
                </a:solidFill>
                <a:ea typeface="+mn-lt"/>
                <a:cs typeface="+mn-lt"/>
              </a:rPr>
              <a:t>Bodenqualität</a:t>
            </a:r>
            <a:endParaRPr lang="en-GB">
              <a:solidFill>
                <a:srgbClr val="000000"/>
              </a:solidFill>
              <a:cs typeface="Calibri"/>
            </a:endParaRPr>
          </a:p>
          <a:p>
            <a:pPr lvl="0">
              <a:defRPr/>
            </a:pPr>
            <a:r>
              <a:rPr lang="en-GB" sz="1800" dirty="0" err="1">
                <a:solidFill>
                  <a:srgbClr val="000000"/>
                </a:solidFill>
                <a:ea typeface="+mn-lt"/>
                <a:cs typeface="+mn-lt"/>
              </a:rPr>
              <a:t>Pflanzengesundheit</a:t>
            </a:r>
            <a:endParaRPr lang="en-GB">
              <a:solidFill>
                <a:srgbClr val="000000"/>
              </a:solidFill>
              <a:cs typeface="Calibri"/>
            </a:endParaRPr>
          </a:p>
          <a:p>
            <a:pPr lvl="0">
              <a:defRPr/>
            </a:pPr>
            <a:r>
              <a:rPr lang="en-GB" sz="1800" dirty="0" err="1">
                <a:solidFill>
                  <a:srgbClr val="000000"/>
                </a:solidFill>
                <a:ea typeface="+mn-lt"/>
                <a:cs typeface="+mn-lt"/>
              </a:rPr>
              <a:t>Tierschutz</a:t>
            </a:r>
            <a:endParaRPr lang="en-GB">
              <a:solidFill>
                <a:srgbClr val="086D6E"/>
              </a:solidFill>
              <a:cs typeface="Calibri" panose="020F0502020204030204"/>
            </a:endParaRP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7503009" y="4840417"/>
            <a:ext cx="2056323"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1800" dirty="0" err="1">
                <a:solidFill>
                  <a:schemeClr val="bg1"/>
                </a:solidFill>
                <a:ea typeface="+mn-lt"/>
                <a:cs typeface="+mn-lt"/>
              </a:rPr>
              <a:t>Intelligenter</a:t>
            </a:r>
            <a:r>
              <a:rPr lang="en-IE" sz="1800" dirty="0">
                <a:solidFill>
                  <a:schemeClr val="bg1"/>
                </a:solidFill>
                <a:ea typeface="+mn-lt"/>
                <a:cs typeface="+mn-lt"/>
              </a:rPr>
              <a:t> Transport</a:t>
            </a:r>
            <a:endParaRPr lang="en-US" sz="1800" dirty="0">
              <a:solidFill>
                <a:schemeClr val="bg1"/>
              </a:solidFill>
              <a:ea typeface="+mn-lt"/>
              <a:cs typeface="+mn-lt"/>
            </a:endParaRP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613027" y="2428723"/>
            <a:ext cx="2370814" cy="252601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1800" dirty="0">
                <a:solidFill>
                  <a:srgbClr val="000000"/>
                </a:solidFill>
                <a:ea typeface="+mn-lt"/>
                <a:cs typeface="+mn-lt"/>
              </a:rPr>
              <a:t>E-Schilder</a:t>
            </a:r>
            <a:endParaRPr lang="en-GB" sz="1800">
              <a:solidFill>
                <a:srgbClr val="000000"/>
              </a:solidFill>
              <a:cs typeface="Calibri"/>
            </a:endParaRPr>
          </a:p>
          <a:p>
            <a:pPr lvl="0">
              <a:defRPr/>
            </a:pPr>
            <a:r>
              <a:rPr lang="en-GB" sz="1800" dirty="0" err="1">
                <a:solidFill>
                  <a:srgbClr val="000000"/>
                </a:solidFill>
                <a:ea typeface="+mn-lt"/>
                <a:cs typeface="+mn-lt"/>
              </a:rPr>
              <a:t>Wetterüberwachung</a:t>
            </a:r>
            <a:endParaRPr lang="en-GB" sz="1800">
              <a:solidFill>
                <a:srgbClr val="000000"/>
              </a:solidFill>
              <a:cs typeface="Calibri"/>
            </a:endParaRPr>
          </a:p>
          <a:p>
            <a:pPr>
              <a:defRPr/>
            </a:pPr>
            <a:r>
              <a:rPr lang="en-GB" sz="1800" dirty="0">
                <a:solidFill>
                  <a:srgbClr val="000000"/>
                </a:solidFill>
                <a:ea typeface="+mn-lt"/>
                <a:cs typeface="+mn-lt"/>
              </a:rPr>
              <a:t>Stau / Smart Lights</a:t>
            </a:r>
            <a:endParaRPr lang="en-GB" sz="1800">
              <a:solidFill>
                <a:srgbClr val="000000"/>
              </a:solidFill>
              <a:cs typeface="Calibri"/>
            </a:endParaRPr>
          </a:p>
          <a:p>
            <a:pPr lvl="0">
              <a:defRPr/>
            </a:pPr>
            <a:r>
              <a:rPr lang="en-GB" sz="1800" dirty="0" err="1">
                <a:solidFill>
                  <a:srgbClr val="000000"/>
                </a:solidFill>
                <a:ea typeface="+mn-lt"/>
                <a:cs typeface="+mn-lt"/>
              </a:rPr>
              <a:t>Motorzustand</a:t>
            </a:r>
            <a:endParaRPr lang="en-GB" sz="1800">
              <a:solidFill>
                <a:srgbClr val="000000"/>
              </a:solidFill>
              <a:cs typeface="Calibri"/>
            </a:endParaRPr>
          </a:p>
          <a:p>
            <a:pPr>
              <a:defRPr/>
            </a:pPr>
            <a:r>
              <a:rPr lang="en-GB" sz="1800" dirty="0">
                <a:solidFill>
                  <a:srgbClr val="000000"/>
                </a:solidFill>
                <a:ea typeface="+mn-lt"/>
                <a:cs typeface="+mn-lt"/>
              </a:rPr>
              <a:t>Gesundheit des Fahrers</a:t>
            </a:r>
            <a:endParaRPr lang="en-GB" sz="1800">
              <a:solidFill>
                <a:srgbClr val="000000"/>
              </a:solidFill>
              <a:cs typeface="Calibri"/>
            </a:endParaRP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5251648" y="1115986"/>
            <a:ext cx="2121406" cy="1207924"/>
          </a:xfrm>
          <a:prstGeom prst="rect">
            <a:avLst/>
          </a:prstGeom>
        </p:spPr>
        <p:style>
          <a:lnRef idx="0">
            <a:schemeClr val="accent2"/>
          </a:lnRef>
          <a:fillRef idx="3">
            <a:schemeClr val="accent2"/>
          </a:fillRef>
          <a:effectRef idx="3">
            <a:schemeClr val="accent2"/>
          </a:effectRef>
          <a:fontRef idx="minor">
            <a:schemeClr val="lt1"/>
          </a:fontRef>
        </p:style>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IE" sz="1800" dirty="0" err="1">
                <a:solidFill>
                  <a:schemeClr val="bg1"/>
                </a:solidFill>
                <a:ea typeface="+mn-lt"/>
                <a:cs typeface="+mn-lt"/>
              </a:rPr>
              <a:t>Intelligente</a:t>
            </a:r>
            <a:r>
              <a:rPr lang="en-IE" sz="1800" dirty="0">
                <a:solidFill>
                  <a:schemeClr val="bg1"/>
                </a:solidFill>
                <a:ea typeface="+mn-lt"/>
                <a:cs typeface="+mn-lt"/>
              </a:rPr>
              <a:t> </a:t>
            </a:r>
            <a:r>
              <a:rPr lang="en-IE" sz="1800" dirty="0" err="1">
                <a:solidFill>
                  <a:schemeClr val="bg1"/>
                </a:solidFill>
                <a:ea typeface="+mn-lt"/>
                <a:cs typeface="+mn-lt"/>
              </a:rPr>
              <a:t>Lieferketten</a:t>
            </a:r>
            <a:endParaRPr lang="en-US" sz="1800" dirty="0" err="1">
              <a:solidFill>
                <a:schemeClr val="bg1"/>
              </a:solidFill>
            </a:endParaRP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253292" y="2518987"/>
            <a:ext cx="2321154" cy="2533634"/>
          </a:xfrm>
          <a:prstGeom prst="rect">
            <a:avLst/>
          </a:prstGeom>
        </p:spPr>
        <p:txBody>
          <a:bodyPr lIns="91440" tIns="45720" rIns="91440" bIns="4572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3300" dirty="0">
                <a:solidFill>
                  <a:srgbClr val="000000"/>
                </a:solidFill>
                <a:ea typeface="+mn-lt"/>
                <a:cs typeface="+mn-lt"/>
              </a:rPr>
              <a:t>Diagnostik - </a:t>
            </a:r>
            <a:r>
              <a:rPr lang="en-GB" sz="3300" dirty="0" err="1">
                <a:solidFill>
                  <a:srgbClr val="000000"/>
                </a:solidFill>
                <a:ea typeface="+mn-lt"/>
                <a:cs typeface="+mn-lt"/>
              </a:rPr>
              <a:t>Betriebsausstattung</a:t>
            </a:r>
            <a:endParaRPr lang="en-US" dirty="0" err="1">
              <a:solidFill>
                <a:srgbClr val="000000"/>
              </a:solidFill>
              <a:cs typeface="Calibri"/>
            </a:endParaRPr>
          </a:p>
          <a:p>
            <a:pPr lvl="0">
              <a:defRPr/>
            </a:pPr>
            <a:r>
              <a:rPr lang="en-GB" sz="3300" dirty="0">
                <a:solidFill>
                  <a:srgbClr val="000000"/>
                </a:solidFill>
                <a:ea typeface="+mn-lt"/>
                <a:cs typeface="+mn-lt"/>
              </a:rPr>
              <a:t>JIT-</a:t>
            </a:r>
            <a:r>
              <a:rPr lang="en-GB" sz="3300" err="1">
                <a:solidFill>
                  <a:srgbClr val="000000"/>
                </a:solidFill>
                <a:ea typeface="+mn-lt"/>
                <a:cs typeface="+mn-lt"/>
              </a:rPr>
              <a:t>Bestellung</a:t>
            </a:r>
            <a:endParaRPr lang="en-GB" err="1">
              <a:solidFill>
                <a:srgbClr val="000000"/>
              </a:solidFill>
              <a:cs typeface="Calibri"/>
            </a:endParaRPr>
          </a:p>
          <a:p>
            <a:pPr lvl="0">
              <a:defRPr/>
            </a:pPr>
            <a:r>
              <a:rPr lang="en-GB" sz="3300" dirty="0">
                <a:solidFill>
                  <a:srgbClr val="000000"/>
                </a:solidFill>
                <a:ea typeface="+mn-lt"/>
                <a:cs typeface="+mn-lt"/>
              </a:rPr>
              <a:t>In-Transit-</a:t>
            </a:r>
            <a:r>
              <a:rPr lang="en-GB" sz="3300" err="1">
                <a:solidFill>
                  <a:srgbClr val="000000"/>
                </a:solidFill>
                <a:ea typeface="+mn-lt"/>
                <a:cs typeface="+mn-lt"/>
              </a:rPr>
              <a:t>Sichtbarkeit</a:t>
            </a:r>
            <a:endParaRPr lang="en-GB" err="1">
              <a:solidFill>
                <a:srgbClr val="000000"/>
              </a:solidFill>
              <a:cs typeface="Calibri"/>
            </a:endParaRPr>
          </a:p>
          <a:p>
            <a:pPr lvl="0">
              <a:defRPr/>
            </a:pPr>
            <a:r>
              <a:rPr lang="en-GB" sz="3300" err="1">
                <a:solidFill>
                  <a:srgbClr val="000000"/>
                </a:solidFill>
                <a:ea typeface="+mn-lt"/>
                <a:cs typeface="+mn-lt"/>
              </a:rPr>
              <a:t>Kundendaten</a:t>
            </a:r>
            <a:endParaRPr lang="en-GB" err="1">
              <a:solidFill>
                <a:srgbClr val="000000"/>
              </a:solidFill>
              <a:cs typeface="Calibri"/>
            </a:endParaRPr>
          </a:p>
          <a:p>
            <a:pPr>
              <a:defRPr/>
            </a:pPr>
            <a:r>
              <a:rPr lang="en-GB" sz="3300" err="1">
                <a:solidFill>
                  <a:srgbClr val="000000"/>
                </a:solidFill>
                <a:ea typeface="+mn-lt"/>
                <a:cs typeface="+mn-lt"/>
              </a:rPr>
              <a:t>Automatisierung</a:t>
            </a:r>
            <a:r>
              <a:rPr lang="en-GB" sz="3300" dirty="0">
                <a:solidFill>
                  <a:srgbClr val="000000"/>
                </a:solidFill>
                <a:ea typeface="+mn-lt"/>
                <a:cs typeface="+mn-lt"/>
              </a:rPr>
              <a:t> von </a:t>
            </a:r>
            <a:r>
              <a:rPr lang="en-GB" sz="3300" err="1">
                <a:solidFill>
                  <a:srgbClr val="000000"/>
                </a:solidFill>
                <a:ea typeface="+mn-lt"/>
                <a:cs typeface="+mn-lt"/>
              </a:rPr>
              <a:t>Preisplänen</a:t>
            </a:r>
            <a:endParaRPr lang="en-GB" err="1">
              <a:solidFill>
                <a:srgbClr val="000000"/>
              </a:solidFill>
            </a:endParaRP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799175" y="49101"/>
            <a:ext cx="10595237" cy="80365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err="1">
                <a:solidFill>
                  <a:srgbClr val="000000"/>
                </a:solidFill>
                <a:ea typeface="+mn-lt"/>
                <a:cs typeface="+mn-lt"/>
              </a:rPr>
              <a:t>Künstliche</a:t>
            </a:r>
            <a:r>
              <a:rPr lang="en-GB" sz="3600" dirty="0">
                <a:solidFill>
                  <a:srgbClr val="000000"/>
                </a:solidFill>
                <a:ea typeface="+mn-lt"/>
                <a:cs typeface="+mn-lt"/>
              </a:rPr>
              <a:t> </a:t>
            </a:r>
            <a:r>
              <a:rPr lang="en-GB" sz="3600" dirty="0" err="1">
                <a:solidFill>
                  <a:srgbClr val="000000"/>
                </a:solidFill>
                <a:ea typeface="+mn-lt"/>
                <a:cs typeface="+mn-lt"/>
              </a:rPr>
              <a:t>Intelligenz</a:t>
            </a:r>
            <a:r>
              <a:rPr lang="en-GB" sz="3600" dirty="0">
                <a:solidFill>
                  <a:srgbClr val="000000"/>
                </a:solidFill>
                <a:ea typeface="+mn-lt"/>
                <a:cs typeface="+mn-lt"/>
              </a:rPr>
              <a:t> für </a:t>
            </a:r>
            <a:r>
              <a:rPr lang="en-GB" sz="3600" dirty="0" err="1">
                <a:solidFill>
                  <a:srgbClr val="000000"/>
                </a:solidFill>
                <a:ea typeface="+mn-lt"/>
                <a:cs typeface="+mn-lt"/>
              </a:rPr>
              <a:t>Unternehmen</a:t>
            </a:r>
            <a:r>
              <a:rPr lang="en-GB" sz="3600" dirty="0">
                <a:solidFill>
                  <a:srgbClr val="000000"/>
                </a:solidFill>
                <a:ea typeface="+mn-lt"/>
                <a:cs typeface="+mn-lt"/>
              </a:rPr>
              <a:t>: </a:t>
            </a:r>
            <a:r>
              <a:rPr lang="en-GB" sz="3600" dirty="0" err="1">
                <a:solidFill>
                  <a:srgbClr val="000000"/>
                </a:solidFill>
                <a:ea typeface="+mn-lt"/>
                <a:cs typeface="+mn-lt"/>
              </a:rPr>
              <a:t>Zukünftige</a:t>
            </a:r>
            <a:r>
              <a:rPr lang="en-GB" sz="3600" dirty="0">
                <a:solidFill>
                  <a:srgbClr val="000000"/>
                </a:solidFill>
                <a:ea typeface="+mn-lt"/>
                <a:cs typeface="+mn-lt"/>
              </a:rPr>
              <a:t> Trends</a:t>
            </a:r>
            <a:endParaRPr lang="en-US" dirty="0">
              <a:solidFill>
                <a:srgbClr val="000000"/>
              </a:solidFill>
              <a:ea typeface="+mn-lt"/>
              <a:cs typeface="+mn-lt"/>
            </a:endParaRPr>
          </a:p>
        </p:txBody>
      </p:sp>
    </p:spTree>
    <p:extLst>
      <p:ext uri="{BB962C8B-B14F-4D97-AF65-F5344CB8AC3E}">
        <p14:creationId xmlns:p14="http://schemas.microsoft.com/office/powerpoint/2010/main" val="20481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rgbClr val="000000"/>
                </a:solidFill>
                <a:ea typeface="+mn-lt"/>
                <a:cs typeface="+mn-lt"/>
              </a:rPr>
              <a:t>Die </a:t>
            </a:r>
            <a:r>
              <a:rPr lang="en-GB" sz="3600" dirty="0" err="1">
                <a:solidFill>
                  <a:srgbClr val="000000"/>
                </a:solidFill>
                <a:ea typeface="+mn-lt"/>
                <a:cs typeface="+mn-lt"/>
              </a:rPr>
              <a:t>wichtigsten</a:t>
            </a:r>
            <a:r>
              <a:rPr lang="en-GB" sz="3600" dirty="0">
                <a:solidFill>
                  <a:srgbClr val="000000"/>
                </a:solidFill>
                <a:ea typeface="+mn-lt"/>
                <a:cs typeface="+mn-lt"/>
              </a:rPr>
              <a:t> </a:t>
            </a:r>
            <a:r>
              <a:rPr lang="en-GB" sz="3600" dirty="0" err="1">
                <a:solidFill>
                  <a:srgbClr val="000000"/>
                </a:solidFill>
                <a:ea typeface="+mn-lt"/>
                <a:cs typeface="+mn-lt"/>
              </a:rPr>
              <a:t>Vorteile</a:t>
            </a:r>
            <a:r>
              <a:rPr lang="en-GB" sz="3600" dirty="0">
                <a:solidFill>
                  <a:srgbClr val="000000"/>
                </a:solidFill>
                <a:ea typeface="+mn-lt"/>
                <a:cs typeface="+mn-lt"/>
              </a:rPr>
              <a:t> von Blockchain</a:t>
            </a:r>
            <a:endParaRPr lang="en-US" dirty="0">
              <a:solidFill>
                <a:srgbClr val="000000"/>
              </a:solidFill>
              <a:ea typeface="+mn-lt"/>
              <a:cs typeface="+mn-lt"/>
            </a:endParaRPr>
          </a:p>
        </p:txBody>
      </p:sp>
      <p:sp>
        <p:nvSpPr>
          <p:cNvPr id="18" name="Text Placeholder 3">
            <a:extLst>
              <a:ext uri="{FF2B5EF4-FFF2-40B4-BE49-F238E27FC236}">
                <a16:creationId xmlns:a16="http://schemas.microsoft.com/office/drawing/2014/main" id="{734FB578-9D8C-5461-E0F5-61C85901A933}"/>
              </a:ext>
            </a:extLst>
          </p:cNvPr>
          <p:cNvSpPr txBox="1">
            <a:spLocks/>
          </p:cNvSpPr>
          <p:nvPr/>
        </p:nvSpPr>
        <p:spPr>
          <a:xfrm>
            <a:off x="932461" y="3088081"/>
            <a:ext cx="3673383" cy="231346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kumimoji="0" lang="en-GB" sz="1800" b="0" i="0" u="none" strike="noStrike" kern="1200" cap="none" spc="0" normalizeH="0" baseline="0" noProof="0" dirty="0">
                <a:ln>
                  <a:noFill/>
                </a:ln>
                <a:solidFill>
                  <a:srgbClr val="000000"/>
                </a:solidFill>
                <a:effectLst/>
                <a:uLnTx/>
                <a:uFillTx/>
                <a:ea typeface="+mn-lt"/>
                <a:cs typeface="+mn-lt"/>
              </a:rPr>
              <a:t>Blockchains</a:t>
            </a:r>
            <a:r>
              <a:rPr lang="en-GB" sz="1800" dirty="0">
                <a:solidFill>
                  <a:srgbClr val="000000"/>
                </a:solidFill>
                <a:ea typeface="+mn-lt"/>
                <a:cs typeface="+mn-lt"/>
              </a:rPr>
              <a:t>, die auf </a:t>
            </a:r>
            <a:r>
              <a:rPr lang="en-GB" sz="1800" err="1">
                <a:solidFill>
                  <a:srgbClr val="000000"/>
                </a:solidFill>
                <a:ea typeface="+mn-lt"/>
                <a:cs typeface="+mn-lt"/>
              </a:rPr>
              <a:t>Geschwindigkeit</a:t>
            </a:r>
            <a:r>
              <a:rPr lang="en-GB" sz="1800" dirty="0">
                <a:solidFill>
                  <a:srgbClr val="000000"/>
                </a:solidFill>
                <a:ea typeface="+mn-lt"/>
                <a:cs typeface="+mn-lt"/>
              </a:rPr>
              <a:t> </a:t>
            </a:r>
            <a:r>
              <a:rPr lang="en-GB" sz="1800" err="1">
                <a:solidFill>
                  <a:srgbClr val="000000"/>
                </a:solidFill>
                <a:ea typeface="+mn-lt"/>
                <a:cs typeface="+mn-lt"/>
              </a:rPr>
              <a:t>ausgelegt</a:t>
            </a:r>
            <a:r>
              <a:rPr lang="en-GB" sz="1800" dirty="0">
                <a:solidFill>
                  <a:srgbClr val="000000"/>
                </a:solidFill>
                <a:ea typeface="+mn-lt"/>
                <a:cs typeface="+mn-lt"/>
              </a:rPr>
              <a:t> </a:t>
            </a:r>
            <a:r>
              <a:rPr lang="en-GB" sz="1800" err="1">
                <a:solidFill>
                  <a:srgbClr val="000000"/>
                </a:solidFill>
                <a:ea typeface="+mn-lt"/>
                <a:cs typeface="+mn-lt"/>
              </a:rPr>
              <a:t>sind</a:t>
            </a:r>
            <a:r>
              <a:rPr lang="en-GB" sz="1800" dirty="0">
                <a:solidFill>
                  <a:srgbClr val="000000"/>
                </a:solidFill>
                <a:ea typeface="+mn-lt"/>
                <a:cs typeface="+mn-lt"/>
              </a:rPr>
              <a:t>, </a:t>
            </a:r>
            <a:r>
              <a:rPr lang="en-GB" sz="1800" err="1">
                <a:solidFill>
                  <a:srgbClr val="000000"/>
                </a:solidFill>
                <a:ea typeface="+mn-lt"/>
                <a:cs typeface="+mn-lt"/>
              </a:rPr>
              <a:t>können</a:t>
            </a:r>
            <a:r>
              <a:rPr lang="en-GB" sz="1800" dirty="0">
                <a:solidFill>
                  <a:srgbClr val="000000"/>
                </a:solidFill>
                <a:ea typeface="+mn-lt"/>
                <a:cs typeface="+mn-lt"/>
              </a:rPr>
              <a:t> </a:t>
            </a:r>
            <a:r>
              <a:rPr lang="en-GB" sz="1800" err="1">
                <a:solidFill>
                  <a:srgbClr val="000000"/>
                </a:solidFill>
                <a:ea typeface="+mn-lt"/>
                <a:cs typeface="+mn-lt"/>
              </a:rPr>
              <a:t>Transaktionen</a:t>
            </a:r>
            <a:r>
              <a:rPr lang="en-GB" sz="1800" dirty="0">
                <a:solidFill>
                  <a:srgbClr val="000000"/>
                </a:solidFill>
                <a:ea typeface="+mn-lt"/>
                <a:cs typeface="+mn-lt"/>
              </a:rPr>
              <a:t> </a:t>
            </a:r>
            <a:r>
              <a:rPr lang="en-GB" sz="1800" err="1">
                <a:solidFill>
                  <a:srgbClr val="000000"/>
                </a:solidFill>
                <a:ea typeface="+mn-lt"/>
                <a:cs typeface="+mn-lt"/>
              </a:rPr>
              <a:t>schneller</a:t>
            </a:r>
            <a:r>
              <a:rPr lang="en-GB" sz="1800" dirty="0">
                <a:solidFill>
                  <a:srgbClr val="000000"/>
                </a:solidFill>
                <a:ea typeface="+mn-lt"/>
                <a:cs typeface="+mn-lt"/>
              </a:rPr>
              <a:t> </a:t>
            </a:r>
            <a:r>
              <a:rPr lang="en-GB" sz="1800" err="1">
                <a:solidFill>
                  <a:srgbClr val="000000"/>
                </a:solidFill>
                <a:ea typeface="+mn-lt"/>
                <a:cs typeface="+mn-lt"/>
              </a:rPr>
              <a:t>verarbeiten</a:t>
            </a:r>
            <a:r>
              <a:rPr lang="en-GB" sz="1800" dirty="0">
                <a:solidFill>
                  <a:srgbClr val="000000"/>
                </a:solidFill>
                <a:ea typeface="+mn-lt"/>
                <a:cs typeface="+mn-lt"/>
              </a:rPr>
              <a:t> und </a:t>
            </a:r>
            <a:r>
              <a:rPr lang="en-GB" sz="1800" err="1">
                <a:solidFill>
                  <a:srgbClr val="000000"/>
                </a:solidFill>
                <a:ea typeface="+mn-lt"/>
                <a:cs typeface="+mn-lt"/>
              </a:rPr>
              <a:t>verifizieren</a:t>
            </a:r>
            <a:r>
              <a:rPr lang="en-GB" sz="1800" dirty="0">
                <a:solidFill>
                  <a:srgbClr val="000000"/>
                </a:solidFill>
                <a:ea typeface="+mn-lt"/>
                <a:cs typeface="+mn-lt"/>
              </a:rPr>
              <a:t> </a:t>
            </a:r>
            <a:r>
              <a:rPr lang="en-GB" sz="1800" err="1">
                <a:solidFill>
                  <a:srgbClr val="000000"/>
                </a:solidFill>
                <a:ea typeface="+mn-lt"/>
                <a:cs typeface="+mn-lt"/>
              </a:rPr>
              <a:t>als</a:t>
            </a:r>
            <a:r>
              <a:rPr lang="en-GB" sz="1800" dirty="0">
                <a:solidFill>
                  <a:srgbClr val="000000"/>
                </a:solidFill>
                <a:ea typeface="+mn-lt"/>
                <a:cs typeface="+mn-lt"/>
              </a:rPr>
              <a:t> die </a:t>
            </a:r>
            <a:r>
              <a:rPr lang="en-GB" sz="1800" err="1">
                <a:solidFill>
                  <a:srgbClr val="000000"/>
                </a:solidFill>
                <a:ea typeface="+mn-lt"/>
                <a:cs typeface="+mn-lt"/>
              </a:rPr>
              <a:t>alternativen</a:t>
            </a:r>
            <a:r>
              <a:rPr lang="en-GB" sz="1800" dirty="0">
                <a:solidFill>
                  <a:srgbClr val="000000"/>
                </a:solidFill>
                <a:ea typeface="+mn-lt"/>
                <a:cs typeface="+mn-lt"/>
              </a:rPr>
              <a:t> Systeme</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Das mag </a:t>
            </a:r>
            <a:r>
              <a:rPr lang="en-GB" sz="1800" err="1">
                <a:solidFill>
                  <a:srgbClr val="000000"/>
                </a:solidFill>
                <a:ea typeface="+mn-lt"/>
                <a:cs typeface="+mn-lt"/>
              </a:rPr>
              <a:t>kontraintuitiv</a:t>
            </a:r>
            <a:r>
              <a:rPr lang="en-GB" sz="1800" dirty="0">
                <a:solidFill>
                  <a:srgbClr val="000000"/>
                </a:solidFill>
                <a:ea typeface="+mn-lt"/>
                <a:cs typeface="+mn-lt"/>
              </a:rPr>
              <a:t> </a:t>
            </a:r>
            <a:r>
              <a:rPr lang="en-GB" sz="1800" err="1">
                <a:solidFill>
                  <a:srgbClr val="000000"/>
                </a:solidFill>
                <a:ea typeface="+mn-lt"/>
                <a:cs typeface="+mn-lt"/>
              </a:rPr>
              <a:t>erscheinen</a:t>
            </a:r>
            <a:r>
              <a:rPr lang="en-GB" sz="1800" dirty="0">
                <a:solidFill>
                  <a:srgbClr val="000000"/>
                </a:solidFill>
                <a:ea typeface="+mn-lt"/>
                <a:cs typeface="+mn-lt"/>
              </a:rPr>
              <a:t>, </a:t>
            </a:r>
            <a:r>
              <a:rPr lang="en-GB" sz="1800" err="1">
                <a:solidFill>
                  <a:srgbClr val="000000"/>
                </a:solidFill>
                <a:ea typeface="+mn-lt"/>
                <a:cs typeface="+mn-lt"/>
              </a:rPr>
              <a:t>denn</a:t>
            </a:r>
            <a:r>
              <a:rPr lang="en-GB" sz="1800" dirty="0">
                <a:solidFill>
                  <a:srgbClr val="000000"/>
                </a:solidFill>
                <a:ea typeface="+mn-lt"/>
                <a:cs typeface="+mn-lt"/>
              </a:rPr>
              <a:t> das </a:t>
            </a:r>
            <a:r>
              <a:rPr lang="en-GB" sz="1800" err="1">
                <a:solidFill>
                  <a:srgbClr val="000000"/>
                </a:solidFill>
                <a:ea typeface="+mn-lt"/>
                <a:cs typeface="+mn-lt"/>
              </a:rPr>
              <a:t>Limonaden-Beispiel</a:t>
            </a:r>
            <a:r>
              <a:rPr lang="en-GB" sz="1800" dirty="0">
                <a:solidFill>
                  <a:srgbClr val="000000"/>
                </a:solidFill>
                <a:ea typeface="+mn-lt"/>
                <a:cs typeface="+mn-lt"/>
              </a:rPr>
              <a:t> </a:t>
            </a:r>
            <a:r>
              <a:rPr lang="en-GB" sz="1800" err="1">
                <a:solidFill>
                  <a:srgbClr val="000000"/>
                </a:solidFill>
                <a:ea typeface="+mn-lt"/>
                <a:cs typeface="+mn-lt"/>
              </a:rPr>
              <a:t>lässt</a:t>
            </a:r>
            <a:r>
              <a:rPr lang="en-GB" sz="1800" dirty="0">
                <a:solidFill>
                  <a:srgbClr val="000000"/>
                </a:solidFill>
                <a:ea typeface="+mn-lt"/>
                <a:cs typeface="+mn-lt"/>
              </a:rPr>
              <a:t> es so </a:t>
            </a:r>
            <a:r>
              <a:rPr lang="en-GB" sz="1800" err="1">
                <a:solidFill>
                  <a:srgbClr val="000000"/>
                </a:solidFill>
                <a:ea typeface="+mn-lt"/>
                <a:cs typeface="+mn-lt"/>
              </a:rPr>
              <a:t>klingen</a:t>
            </a:r>
            <a:r>
              <a:rPr lang="en-GB" sz="1800" dirty="0">
                <a:solidFill>
                  <a:srgbClr val="000000"/>
                </a:solidFill>
                <a:ea typeface="+mn-lt"/>
                <a:cs typeface="+mn-lt"/>
              </a:rPr>
              <a:t>, </a:t>
            </a:r>
            <a:r>
              <a:rPr lang="en-GB" sz="1800" err="1">
                <a:solidFill>
                  <a:srgbClr val="000000"/>
                </a:solidFill>
                <a:ea typeface="+mn-lt"/>
                <a:cs typeface="+mn-lt"/>
              </a:rPr>
              <a:t>als</a:t>
            </a:r>
            <a:r>
              <a:rPr lang="en-GB" sz="1800" dirty="0">
                <a:solidFill>
                  <a:srgbClr val="000000"/>
                </a:solidFill>
                <a:ea typeface="+mn-lt"/>
                <a:cs typeface="+mn-lt"/>
              </a:rPr>
              <a:t> </a:t>
            </a:r>
            <a:r>
              <a:rPr lang="en-GB" sz="1800" err="1">
                <a:solidFill>
                  <a:srgbClr val="000000"/>
                </a:solidFill>
                <a:ea typeface="+mn-lt"/>
                <a:cs typeface="+mn-lt"/>
              </a:rPr>
              <a:t>müsse</a:t>
            </a:r>
            <a:r>
              <a:rPr lang="en-GB" sz="1800" dirty="0">
                <a:solidFill>
                  <a:srgbClr val="000000"/>
                </a:solidFill>
                <a:ea typeface="+mn-lt"/>
                <a:cs typeface="+mn-lt"/>
              </a:rPr>
              <a:t> </a:t>
            </a:r>
            <a:r>
              <a:rPr lang="en-GB" sz="1800" err="1">
                <a:solidFill>
                  <a:srgbClr val="000000"/>
                </a:solidFill>
                <a:ea typeface="+mn-lt"/>
                <a:cs typeface="+mn-lt"/>
              </a:rPr>
              <a:t>jeder</a:t>
            </a:r>
            <a:r>
              <a:rPr lang="en-GB" sz="1800" dirty="0">
                <a:solidFill>
                  <a:srgbClr val="000000"/>
                </a:solidFill>
                <a:ea typeface="+mn-lt"/>
                <a:cs typeface="+mn-lt"/>
              </a:rPr>
              <a:t> </a:t>
            </a:r>
            <a:r>
              <a:rPr lang="en-GB" sz="1800" err="1">
                <a:solidFill>
                  <a:srgbClr val="000000"/>
                </a:solidFill>
                <a:ea typeface="+mn-lt"/>
                <a:cs typeface="+mn-lt"/>
              </a:rPr>
              <a:t>alles</a:t>
            </a:r>
            <a:r>
              <a:rPr lang="en-GB" sz="1800" dirty="0">
                <a:solidFill>
                  <a:srgbClr val="000000"/>
                </a:solidFill>
                <a:ea typeface="+mn-lt"/>
                <a:cs typeface="+mn-lt"/>
              </a:rPr>
              <a:t> </a:t>
            </a:r>
            <a:r>
              <a:rPr lang="en-GB" sz="1800" err="1">
                <a:solidFill>
                  <a:srgbClr val="000000"/>
                </a:solidFill>
                <a:ea typeface="+mn-lt"/>
                <a:cs typeface="+mn-lt"/>
              </a:rPr>
              <a:t>kopieren</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was in der Kette </a:t>
            </a:r>
            <a:r>
              <a:rPr lang="en-GB" sz="1800" dirty="0" err="1">
                <a:solidFill>
                  <a:srgbClr val="000000"/>
                </a:solidFill>
                <a:ea typeface="+mn-lt"/>
                <a:cs typeface="+mn-lt"/>
              </a:rPr>
              <a:t>passiert</a:t>
            </a:r>
            <a:r>
              <a:rPr kumimoji="0" lang="en-GB" sz="1800" b="0" i="0" u="none" strike="noStrike" kern="1200" cap="none" spc="0" normalizeH="0" baseline="0" noProof="0" dirty="0">
                <a:ln>
                  <a:noFill/>
                </a:ln>
                <a:solidFill>
                  <a:srgbClr val="000000"/>
                </a:solidFill>
                <a:effectLst/>
                <a:uLnTx/>
                <a:uFillTx/>
                <a:ea typeface="+mn-lt"/>
                <a:cs typeface="+mn-lt"/>
              </a:rPr>
              <a:t>.</a:t>
            </a:r>
            <a:r>
              <a:rPr lang="en-GB" sz="1800" dirty="0">
                <a:solidFill>
                  <a:srgbClr val="000000"/>
                </a:solidFill>
                <a:ea typeface="+mn-lt"/>
                <a:cs typeface="+mn-lt"/>
              </a:rPr>
              <a:t> Aber </a:t>
            </a:r>
            <a:r>
              <a:rPr kumimoji="0" lang="en-GB" sz="1800" b="0" i="0" u="none" strike="noStrike" kern="1200" cap="none" spc="0" normalizeH="0" baseline="0" noProof="0" dirty="0">
                <a:ln>
                  <a:noFill/>
                </a:ln>
                <a:solidFill>
                  <a:srgbClr val="000000"/>
                </a:solidFill>
                <a:effectLst/>
                <a:uLnTx/>
                <a:uFillTx/>
                <a:ea typeface="+mn-lt"/>
                <a:cs typeface="+mn-lt"/>
              </a:rPr>
              <a:t>in </a:t>
            </a:r>
            <a:r>
              <a:rPr lang="en-GB" sz="1800" dirty="0" err="1">
                <a:solidFill>
                  <a:srgbClr val="000000"/>
                </a:solidFill>
                <a:ea typeface="+mn-lt"/>
                <a:cs typeface="+mn-lt"/>
              </a:rPr>
              <a:t>Wirklichkeit</a:t>
            </a:r>
            <a:r>
              <a:rPr lang="en-GB" sz="1800" dirty="0">
                <a:solidFill>
                  <a:srgbClr val="000000"/>
                </a:solidFill>
                <a:ea typeface="+mn-lt"/>
                <a:cs typeface="+mn-lt"/>
              </a:rPr>
              <a:t> </a:t>
            </a:r>
            <a:r>
              <a:rPr lang="en-GB" sz="1800" dirty="0" err="1">
                <a:solidFill>
                  <a:srgbClr val="000000"/>
                </a:solidFill>
                <a:ea typeface="+mn-lt"/>
                <a:cs typeface="+mn-lt"/>
              </a:rPr>
              <a:t>können</a:t>
            </a:r>
            <a:r>
              <a:rPr lang="en-GB" sz="1800" dirty="0">
                <a:solidFill>
                  <a:srgbClr val="000000"/>
                </a:solidFill>
                <a:ea typeface="+mn-lt"/>
                <a:cs typeface="+mn-lt"/>
              </a:rPr>
              <a:t> </a:t>
            </a:r>
            <a:r>
              <a:rPr lang="en-GB" sz="1800" dirty="0" err="1">
                <a:solidFill>
                  <a:srgbClr val="000000"/>
                </a:solidFill>
                <a:ea typeface="+mn-lt"/>
                <a:cs typeface="+mn-lt"/>
              </a:rPr>
              <a:t>diese</a:t>
            </a:r>
            <a:r>
              <a:rPr lang="en-GB" sz="1800" dirty="0">
                <a:solidFill>
                  <a:srgbClr val="000000"/>
                </a:solidFill>
                <a:ea typeface="+mn-lt"/>
                <a:cs typeface="+mn-lt"/>
              </a:rPr>
              <a:t> </a:t>
            </a:r>
            <a:r>
              <a:rPr lang="en-GB" sz="1800" dirty="0" err="1">
                <a:solidFill>
                  <a:srgbClr val="000000"/>
                </a:solidFill>
                <a:ea typeface="+mn-lt"/>
                <a:cs typeface="+mn-lt"/>
              </a:rPr>
              <a:t>Transaktionen</a:t>
            </a:r>
            <a:r>
              <a:rPr lang="en-GB" sz="1800" dirty="0">
                <a:solidFill>
                  <a:srgbClr val="000000"/>
                </a:solidFill>
                <a:ea typeface="+mn-lt"/>
                <a:cs typeface="+mn-lt"/>
              </a:rPr>
              <a:t> von </a:t>
            </a:r>
            <a:r>
              <a:rPr lang="en-GB" sz="1800" dirty="0" err="1">
                <a:solidFill>
                  <a:srgbClr val="000000"/>
                </a:solidFill>
                <a:ea typeface="+mn-lt"/>
                <a:cs typeface="+mn-lt"/>
              </a:rPr>
              <a:t>Computern</a:t>
            </a:r>
            <a:r>
              <a:rPr lang="en-GB" sz="1800" dirty="0">
                <a:solidFill>
                  <a:srgbClr val="000000"/>
                </a:solidFill>
                <a:ea typeface="+mn-lt"/>
                <a:cs typeface="+mn-lt"/>
              </a:rPr>
              <a:t> </a:t>
            </a:r>
            <a:r>
              <a:rPr kumimoji="0" lang="en-GB" sz="1800" b="0" i="0" u="none" strike="noStrike" kern="1200" cap="none" spc="0" normalizeH="0" baseline="0" noProof="0" dirty="0">
                <a:ln>
                  <a:noFill/>
                </a:ln>
                <a:solidFill>
                  <a:srgbClr val="000000"/>
                </a:solidFill>
                <a:effectLst/>
                <a:uLnTx/>
                <a:uFillTx/>
                <a:ea typeface="+mn-lt"/>
                <a:cs typeface="+mn-lt"/>
              </a:rPr>
              <a:t>in </a:t>
            </a:r>
            <a:r>
              <a:rPr lang="en-GB" sz="1800" dirty="0" err="1">
                <a:solidFill>
                  <a:srgbClr val="000000"/>
                </a:solidFill>
                <a:ea typeface="+mn-lt"/>
                <a:cs typeface="+mn-lt"/>
              </a:rPr>
              <a:t>Millisekunden</a:t>
            </a:r>
            <a:r>
              <a:rPr lang="en-GB" sz="1800" dirty="0">
                <a:solidFill>
                  <a:srgbClr val="000000"/>
                </a:solidFill>
                <a:ea typeface="+mn-lt"/>
                <a:cs typeface="+mn-lt"/>
              </a:rPr>
              <a:t> </a:t>
            </a:r>
            <a:r>
              <a:rPr lang="en-GB" sz="1800" dirty="0" err="1">
                <a:solidFill>
                  <a:srgbClr val="000000"/>
                </a:solidFill>
                <a:ea typeface="+mn-lt"/>
                <a:cs typeface="+mn-lt"/>
              </a:rPr>
              <a:t>verarbeitet</a:t>
            </a:r>
            <a:r>
              <a:rPr lang="en-GB" sz="1800" dirty="0">
                <a:solidFill>
                  <a:srgbClr val="000000"/>
                </a:solidFill>
                <a:ea typeface="+mn-lt"/>
                <a:cs typeface="+mn-lt"/>
              </a:rPr>
              <a:t> </a:t>
            </a:r>
            <a:r>
              <a:rPr lang="en-GB" sz="1800" dirty="0" err="1">
                <a:solidFill>
                  <a:srgbClr val="000000"/>
                </a:solidFill>
                <a:ea typeface="+mn-lt"/>
                <a:cs typeface="+mn-lt"/>
              </a:rPr>
              <a:t>werden</a:t>
            </a:r>
            <a:endParaRPr lang="en-US" dirty="0" err="1">
              <a:solidFill>
                <a:srgbClr val="000000"/>
              </a:solidFill>
              <a:ea typeface="+mn-ea"/>
              <a:cs typeface="+mn-cs"/>
            </a:endParaRPr>
          </a:p>
        </p:txBody>
      </p:sp>
      <p:sp>
        <p:nvSpPr>
          <p:cNvPr id="20" name="Text Placeholder 5">
            <a:extLst>
              <a:ext uri="{FF2B5EF4-FFF2-40B4-BE49-F238E27FC236}">
                <a16:creationId xmlns:a16="http://schemas.microsoft.com/office/drawing/2014/main" id="{3A481795-0A27-F91E-2D1B-C0E59998BACB}"/>
              </a:ext>
            </a:extLst>
          </p:cNvPr>
          <p:cNvSpPr txBox="1">
            <a:spLocks/>
          </p:cNvSpPr>
          <p:nvPr/>
        </p:nvSpPr>
        <p:spPr>
          <a:xfrm>
            <a:off x="4819980" y="3077011"/>
            <a:ext cx="3059693" cy="247005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GB" sz="1800" dirty="0">
                <a:solidFill>
                  <a:srgbClr val="000000"/>
                </a:solidFill>
                <a:ea typeface="+mn-lt"/>
                <a:cs typeface="+mn-lt"/>
              </a:rPr>
              <a:t>Da </a:t>
            </a:r>
            <a:r>
              <a:rPr lang="en-GB" sz="1800" dirty="0" err="1">
                <a:solidFill>
                  <a:srgbClr val="000000"/>
                </a:solidFill>
                <a:ea typeface="+mn-lt"/>
                <a:cs typeface="+mn-lt"/>
              </a:rPr>
              <a:t>jeder</a:t>
            </a:r>
            <a:r>
              <a:rPr lang="en-GB" sz="1800" dirty="0">
                <a:solidFill>
                  <a:srgbClr val="000000"/>
                </a:solidFill>
                <a:ea typeface="+mn-lt"/>
                <a:cs typeface="+mn-lt"/>
              </a:rPr>
              <a:t> </a:t>
            </a:r>
            <a:r>
              <a:rPr kumimoji="0" lang="en-GB" sz="1800" b="0" i="0" u="none" strike="noStrike" kern="1200" cap="none" spc="0" normalizeH="0" baseline="0" noProof="0" dirty="0">
                <a:ln>
                  <a:noFill/>
                </a:ln>
                <a:solidFill>
                  <a:srgbClr val="000000"/>
                </a:solidFill>
                <a:effectLst/>
                <a:uLnTx/>
                <a:uFillTx/>
                <a:ea typeface="+mn-lt"/>
                <a:cs typeface="+mn-lt"/>
              </a:rPr>
              <a:t>in </a:t>
            </a:r>
            <a:r>
              <a:rPr lang="en-GB" sz="1800" dirty="0" err="1">
                <a:solidFill>
                  <a:srgbClr val="000000"/>
                </a:solidFill>
                <a:ea typeface="+mn-lt"/>
                <a:cs typeface="+mn-lt"/>
              </a:rPr>
              <a:t>einem</a:t>
            </a:r>
            <a:r>
              <a:rPr lang="en-GB" sz="1800" dirty="0">
                <a:solidFill>
                  <a:srgbClr val="000000"/>
                </a:solidFill>
                <a:ea typeface="+mn-lt"/>
                <a:cs typeface="+mn-lt"/>
              </a:rPr>
              <a:t> Blockchain-Netz </a:t>
            </a:r>
            <a:r>
              <a:rPr lang="en-GB" sz="1800" dirty="0" err="1">
                <a:solidFill>
                  <a:srgbClr val="000000"/>
                </a:solidFill>
                <a:ea typeface="+mn-lt"/>
                <a:cs typeface="+mn-lt"/>
              </a:rPr>
              <a:t>Zugriff</a:t>
            </a:r>
            <a:r>
              <a:rPr lang="en-GB" sz="1800" dirty="0">
                <a:solidFill>
                  <a:srgbClr val="000000"/>
                </a:solidFill>
                <a:ea typeface="+mn-lt"/>
                <a:cs typeface="+mn-lt"/>
              </a:rPr>
              <a:t> auf das </a:t>
            </a:r>
            <a:r>
              <a:rPr lang="en-GB" sz="1800" dirty="0" err="1">
                <a:solidFill>
                  <a:srgbClr val="000000"/>
                </a:solidFill>
                <a:ea typeface="+mn-lt"/>
                <a:cs typeface="+mn-lt"/>
              </a:rPr>
              <a:t>Hauptbuch</a:t>
            </a:r>
            <a:r>
              <a:rPr lang="en-GB" sz="1800" dirty="0">
                <a:solidFill>
                  <a:srgbClr val="000000"/>
                </a:solidFill>
                <a:ea typeface="+mn-lt"/>
                <a:cs typeface="+mn-lt"/>
              </a:rPr>
              <a:t> und das </a:t>
            </a:r>
            <a:r>
              <a:rPr lang="en-GB" sz="1800" dirty="0" err="1">
                <a:solidFill>
                  <a:srgbClr val="000000"/>
                </a:solidFill>
                <a:ea typeface="+mn-lt"/>
                <a:cs typeface="+mn-lt"/>
              </a:rPr>
              <a:t>Regelwerk</a:t>
            </a:r>
            <a:r>
              <a:rPr lang="en-GB" sz="1800" dirty="0">
                <a:solidFill>
                  <a:srgbClr val="000000"/>
                </a:solidFill>
                <a:ea typeface="+mn-lt"/>
                <a:cs typeface="+mn-lt"/>
              </a:rPr>
              <a:t> hat</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err="1">
                <a:solidFill>
                  <a:srgbClr val="000000"/>
                </a:solidFill>
                <a:ea typeface="+mn-lt"/>
                <a:cs typeface="+mn-lt"/>
              </a:rPr>
              <a:t>bleibt</a:t>
            </a:r>
            <a:r>
              <a:rPr lang="en-GB" sz="1800" dirty="0">
                <a:solidFill>
                  <a:srgbClr val="000000"/>
                </a:solidFill>
                <a:ea typeface="+mn-lt"/>
                <a:cs typeface="+mn-lt"/>
              </a:rPr>
              <a:t> </a:t>
            </a:r>
            <a:r>
              <a:rPr lang="en-GB" sz="1800" dirty="0" err="1">
                <a:solidFill>
                  <a:srgbClr val="000000"/>
                </a:solidFill>
                <a:ea typeface="+mn-lt"/>
                <a:cs typeface="+mn-lt"/>
              </a:rPr>
              <a:t>niemand</a:t>
            </a:r>
            <a:r>
              <a:rPr lang="en-GB" sz="1800" dirty="0">
                <a:solidFill>
                  <a:srgbClr val="000000"/>
                </a:solidFill>
                <a:ea typeface="+mn-lt"/>
                <a:cs typeface="+mn-lt"/>
              </a:rPr>
              <a:t> auf der </a:t>
            </a:r>
            <a:r>
              <a:rPr lang="en-GB" sz="1800" dirty="0" err="1">
                <a:solidFill>
                  <a:srgbClr val="000000"/>
                </a:solidFill>
                <a:ea typeface="+mn-lt"/>
                <a:cs typeface="+mn-lt"/>
              </a:rPr>
              <a:t>Strecke</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Man </a:t>
            </a:r>
            <a:r>
              <a:rPr lang="en-GB" sz="1800" dirty="0" err="1">
                <a:solidFill>
                  <a:srgbClr val="000000"/>
                </a:solidFill>
                <a:ea typeface="+mn-lt"/>
                <a:cs typeface="+mn-lt"/>
              </a:rPr>
              <a:t>kann</a:t>
            </a:r>
            <a:r>
              <a:rPr lang="en-GB" sz="1800" dirty="0">
                <a:solidFill>
                  <a:srgbClr val="000000"/>
                </a:solidFill>
                <a:ea typeface="+mn-lt"/>
                <a:cs typeface="+mn-lt"/>
              </a:rPr>
              <a:t> </a:t>
            </a:r>
            <a:r>
              <a:rPr lang="en-GB" sz="1800" dirty="0" err="1">
                <a:solidFill>
                  <a:srgbClr val="000000"/>
                </a:solidFill>
                <a:ea typeface="+mn-lt"/>
                <a:cs typeface="+mn-lt"/>
              </a:rPr>
              <a:t>zu</a:t>
            </a:r>
            <a:r>
              <a:rPr lang="en-GB" sz="1800" dirty="0">
                <a:solidFill>
                  <a:srgbClr val="000000"/>
                </a:solidFill>
                <a:ea typeface="+mn-lt"/>
                <a:cs typeface="+mn-lt"/>
              </a:rPr>
              <a:t> </a:t>
            </a:r>
            <a:r>
              <a:rPr lang="en-GB" sz="1800" dirty="0" err="1">
                <a:solidFill>
                  <a:srgbClr val="000000"/>
                </a:solidFill>
                <a:ea typeface="+mn-lt"/>
                <a:cs typeface="+mn-lt"/>
              </a:rPr>
              <a:t>jedem</a:t>
            </a:r>
            <a:r>
              <a:rPr lang="en-GB" sz="1800" dirty="0">
                <a:solidFill>
                  <a:srgbClr val="000000"/>
                </a:solidFill>
                <a:ea typeface="+mn-lt"/>
                <a:cs typeface="+mn-lt"/>
              </a:rPr>
              <a:t> </a:t>
            </a:r>
            <a:r>
              <a:rPr lang="en-GB" sz="1800" dirty="0" err="1">
                <a:solidFill>
                  <a:srgbClr val="000000"/>
                </a:solidFill>
                <a:ea typeface="+mn-lt"/>
                <a:cs typeface="+mn-lt"/>
              </a:rPr>
              <a:t>Zeitpunkt</a:t>
            </a:r>
            <a:r>
              <a:rPr lang="en-GB" sz="1800" dirty="0">
                <a:solidFill>
                  <a:srgbClr val="000000"/>
                </a:solidFill>
                <a:ea typeface="+mn-lt"/>
                <a:cs typeface="+mn-lt"/>
              </a:rPr>
              <a:t> </a:t>
            </a:r>
            <a:r>
              <a:rPr lang="en-GB" sz="1800" dirty="0" err="1">
                <a:solidFill>
                  <a:srgbClr val="000000"/>
                </a:solidFill>
                <a:ea typeface="+mn-lt"/>
                <a:cs typeface="+mn-lt"/>
              </a:rPr>
              <a:t>sehen</a:t>
            </a:r>
            <a:r>
              <a:rPr lang="en-GB" sz="1800" dirty="0">
                <a:solidFill>
                  <a:srgbClr val="000000"/>
                </a:solidFill>
                <a:ea typeface="+mn-lt"/>
                <a:cs typeface="+mn-lt"/>
              </a:rPr>
              <a:t>, </a:t>
            </a:r>
            <a:r>
              <a:rPr lang="en-GB" sz="1800" dirty="0" err="1">
                <a:solidFill>
                  <a:srgbClr val="000000"/>
                </a:solidFill>
                <a:ea typeface="+mn-lt"/>
                <a:cs typeface="+mn-lt"/>
              </a:rPr>
              <a:t>wer</a:t>
            </a:r>
            <a:r>
              <a:rPr lang="en-GB" sz="1800" dirty="0">
                <a:solidFill>
                  <a:srgbClr val="000000"/>
                </a:solidFill>
                <a:ea typeface="+mn-lt"/>
                <a:cs typeface="+mn-lt"/>
              </a:rPr>
              <a:t> was </a:t>
            </a:r>
            <a:r>
              <a:rPr lang="en-GB" sz="1800" dirty="0" err="1">
                <a:solidFill>
                  <a:srgbClr val="000000"/>
                </a:solidFill>
                <a:ea typeface="+mn-lt"/>
                <a:cs typeface="+mn-lt"/>
              </a:rPr>
              <a:t>besaß</a:t>
            </a:r>
            <a:r>
              <a:rPr lang="en-GB" sz="1800" dirty="0">
                <a:solidFill>
                  <a:srgbClr val="000000"/>
                </a:solidFill>
                <a:ea typeface="+mn-lt"/>
                <a:cs typeface="+mn-lt"/>
              </a:rPr>
              <a:t>, </a:t>
            </a:r>
            <a:r>
              <a:rPr lang="en-GB" sz="1800" dirty="0" err="1">
                <a:solidFill>
                  <a:srgbClr val="000000"/>
                </a:solidFill>
                <a:ea typeface="+mn-lt"/>
                <a:cs typeface="+mn-lt"/>
              </a:rPr>
              <a:t>bezahlte</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gab </a:t>
            </a:r>
            <a:r>
              <a:rPr lang="en-GB" sz="1800" dirty="0" err="1">
                <a:solidFill>
                  <a:srgbClr val="000000"/>
                </a:solidFill>
                <a:ea typeface="+mn-lt"/>
                <a:cs typeface="+mn-lt"/>
              </a:rPr>
              <a:t>oder</a:t>
            </a:r>
            <a:r>
              <a:rPr lang="en-GB" sz="1800" dirty="0">
                <a:solidFill>
                  <a:srgbClr val="000000"/>
                </a:solidFill>
                <a:ea typeface="+mn-lt"/>
                <a:cs typeface="+mn-lt"/>
              </a:rPr>
              <a:t> tat</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err="1">
                <a:solidFill>
                  <a:srgbClr val="000000"/>
                </a:solidFill>
                <a:ea typeface="+mn-lt"/>
                <a:cs typeface="+mn-lt"/>
              </a:rPr>
              <a:t>wann</a:t>
            </a:r>
            <a:r>
              <a:rPr lang="en-GB" sz="1800" dirty="0">
                <a:solidFill>
                  <a:srgbClr val="000000"/>
                </a:solidFill>
                <a:ea typeface="+mn-lt"/>
                <a:cs typeface="+mn-lt"/>
              </a:rPr>
              <a:t> </a:t>
            </a:r>
            <a:r>
              <a:rPr lang="en-GB" sz="1800" dirty="0" err="1">
                <a:solidFill>
                  <a:srgbClr val="000000"/>
                </a:solidFill>
                <a:ea typeface="+mn-lt"/>
                <a:cs typeface="+mn-lt"/>
              </a:rPr>
              <a:t>immer</a:t>
            </a:r>
            <a:r>
              <a:rPr lang="en-GB" sz="1800" dirty="0">
                <a:solidFill>
                  <a:srgbClr val="000000"/>
                </a:solidFill>
                <a:ea typeface="+mn-lt"/>
                <a:cs typeface="+mn-lt"/>
              </a:rPr>
              <a:t> man will </a:t>
            </a:r>
            <a:r>
              <a:rPr lang="en-GB" sz="1800" dirty="0" err="1">
                <a:solidFill>
                  <a:srgbClr val="000000"/>
                </a:solidFill>
                <a:ea typeface="+mn-lt"/>
                <a:cs typeface="+mn-lt"/>
              </a:rPr>
              <a:t>oder</a:t>
            </a:r>
            <a:r>
              <a:rPr lang="en-GB" sz="1800" dirty="0">
                <a:solidFill>
                  <a:srgbClr val="000000"/>
                </a:solidFill>
                <a:ea typeface="+mn-lt"/>
                <a:cs typeface="+mn-lt"/>
              </a:rPr>
              <a:t> muss</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Es </a:t>
            </a:r>
            <a:r>
              <a:rPr lang="en-GB" sz="1800" dirty="0" err="1">
                <a:solidFill>
                  <a:srgbClr val="000000"/>
                </a:solidFill>
                <a:ea typeface="+mn-lt"/>
                <a:cs typeface="+mn-lt"/>
              </a:rPr>
              <a:t>ist</a:t>
            </a:r>
            <a:r>
              <a:rPr lang="en-GB" sz="1800" dirty="0">
                <a:solidFill>
                  <a:srgbClr val="000000"/>
                </a:solidFill>
                <a:ea typeface="+mn-lt"/>
                <a:cs typeface="+mn-lt"/>
              </a:rPr>
              <a:t> </a:t>
            </a:r>
            <a:r>
              <a:rPr lang="en-GB" sz="1800" dirty="0" err="1">
                <a:solidFill>
                  <a:srgbClr val="000000"/>
                </a:solidFill>
                <a:ea typeface="+mn-lt"/>
                <a:cs typeface="+mn-lt"/>
              </a:rPr>
              <a:t>ein</a:t>
            </a:r>
            <a:r>
              <a:rPr lang="en-GB" sz="1800" dirty="0">
                <a:solidFill>
                  <a:srgbClr val="000000"/>
                </a:solidFill>
                <a:ea typeface="+mn-lt"/>
                <a:cs typeface="+mn-lt"/>
              </a:rPr>
              <a:t> </a:t>
            </a:r>
            <a:r>
              <a:rPr lang="en-GB" sz="1800" dirty="0" err="1">
                <a:solidFill>
                  <a:srgbClr val="000000"/>
                </a:solidFill>
                <a:ea typeface="+mn-lt"/>
                <a:cs typeface="+mn-lt"/>
              </a:rPr>
              <a:t>völlig</a:t>
            </a:r>
            <a:r>
              <a:rPr lang="en-GB" sz="1800" dirty="0">
                <a:solidFill>
                  <a:srgbClr val="000000"/>
                </a:solidFill>
                <a:ea typeface="+mn-lt"/>
                <a:cs typeface="+mn-lt"/>
              </a:rPr>
              <a:t> </a:t>
            </a:r>
            <a:r>
              <a:rPr lang="en-GB" sz="1800" dirty="0" err="1">
                <a:solidFill>
                  <a:srgbClr val="000000"/>
                </a:solidFill>
                <a:ea typeface="+mn-lt"/>
                <a:cs typeface="+mn-lt"/>
              </a:rPr>
              <a:t>transparentes</a:t>
            </a:r>
            <a:r>
              <a:rPr lang="en-GB" sz="1800" dirty="0">
                <a:solidFill>
                  <a:srgbClr val="000000"/>
                </a:solidFill>
                <a:ea typeface="+mn-lt"/>
                <a:cs typeface="+mn-lt"/>
              </a:rPr>
              <a:t> System</a:t>
            </a:r>
            <a:endParaRPr lang="en-US" dirty="0">
              <a:solidFill>
                <a:srgbClr val="000000"/>
              </a:solidFill>
              <a:ea typeface="+mn-ea"/>
              <a:cs typeface="+mn-cs"/>
            </a:endParaRPr>
          </a:p>
        </p:txBody>
      </p:sp>
      <p:sp>
        <p:nvSpPr>
          <p:cNvPr id="22" name="Text Placeholder 7">
            <a:extLst>
              <a:ext uri="{FF2B5EF4-FFF2-40B4-BE49-F238E27FC236}">
                <a16:creationId xmlns:a16="http://schemas.microsoft.com/office/drawing/2014/main" id="{FA9C4E83-E197-9458-2B9D-6104468E2182}"/>
              </a:ext>
            </a:extLst>
          </p:cNvPr>
          <p:cNvSpPr txBox="1">
            <a:spLocks/>
          </p:cNvSpPr>
          <p:nvPr/>
        </p:nvSpPr>
        <p:spPr>
          <a:xfrm>
            <a:off x="8117187" y="3075791"/>
            <a:ext cx="3370770" cy="232049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GB" sz="1800" dirty="0">
                <a:solidFill>
                  <a:srgbClr val="000000"/>
                </a:solidFill>
                <a:ea typeface="+mn-lt"/>
                <a:cs typeface="+mn-lt"/>
              </a:rPr>
              <a:t>Die Kommunikation </a:t>
            </a:r>
            <a:r>
              <a:rPr lang="en-GB" sz="1800" dirty="0" err="1">
                <a:solidFill>
                  <a:srgbClr val="000000"/>
                </a:solidFill>
                <a:ea typeface="+mn-lt"/>
                <a:cs typeface="+mn-lt"/>
              </a:rPr>
              <a:t>erfolgt</a:t>
            </a:r>
            <a:r>
              <a:rPr lang="en-GB" sz="1800" dirty="0">
                <a:solidFill>
                  <a:srgbClr val="000000"/>
                </a:solidFill>
                <a:ea typeface="+mn-lt"/>
                <a:cs typeface="+mn-lt"/>
              </a:rPr>
              <a:t> </a:t>
            </a:r>
            <a:r>
              <a:rPr lang="en-GB" sz="1800" dirty="0" err="1">
                <a:solidFill>
                  <a:srgbClr val="000000"/>
                </a:solidFill>
                <a:ea typeface="+mn-lt"/>
                <a:cs typeface="+mn-lt"/>
              </a:rPr>
              <a:t>direkt</a:t>
            </a:r>
            <a:r>
              <a:rPr lang="en-GB" sz="1800" dirty="0">
                <a:solidFill>
                  <a:srgbClr val="000000"/>
                </a:solidFill>
                <a:ea typeface="+mn-lt"/>
                <a:cs typeface="+mn-lt"/>
              </a:rPr>
              <a:t> </a:t>
            </a:r>
            <a:r>
              <a:rPr lang="en-GB" sz="1800" dirty="0" err="1">
                <a:solidFill>
                  <a:srgbClr val="000000"/>
                </a:solidFill>
                <a:ea typeface="+mn-lt"/>
                <a:cs typeface="+mn-lt"/>
              </a:rPr>
              <a:t>zwischen</a:t>
            </a:r>
            <a:r>
              <a:rPr lang="en-GB" sz="1800" dirty="0">
                <a:solidFill>
                  <a:srgbClr val="000000"/>
                </a:solidFill>
                <a:ea typeface="+mn-lt"/>
                <a:cs typeface="+mn-lt"/>
              </a:rPr>
              <a:t> den </a:t>
            </a:r>
            <a:r>
              <a:rPr lang="en-GB" sz="1800" dirty="0" err="1">
                <a:solidFill>
                  <a:srgbClr val="000000"/>
                </a:solidFill>
                <a:ea typeface="+mn-lt"/>
                <a:cs typeface="+mn-lt"/>
              </a:rPr>
              <a:t>Teilnehmern</a:t>
            </a:r>
            <a:r>
              <a:rPr lang="en-GB" sz="1800" dirty="0">
                <a:solidFill>
                  <a:srgbClr val="000000"/>
                </a:solidFill>
                <a:ea typeface="+mn-lt"/>
                <a:cs typeface="+mn-lt"/>
              </a:rPr>
              <a:t>, </a:t>
            </a:r>
            <a:r>
              <a:rPr lang="en-GB" sz="1800" dirty="0" err="1">
                <a:solidFill>
                  <a:srgbClr val="000000"/>
                </a:solidFill>
                <a:ea typeface="+mn-lt"/>
                <a:cs typeface="+mn-lt"/>
              </a:rPr>
              <a:t>ohne</a:t>
            </a:r>
            <a:r>
              <a:rPr lang="en-GB" sz="1800" dirty="0">
                <a:solidFill>
                  <a:srgbClr val="000000"/>
                </a:solidFill>
                <a:ea typeface="+mn-lt"/>
                <a:cs typeface="+mn-lt"/>
              </a:rPr>
              <a:t> </a:t>
            </a:r>
            <a:r>
              <a:rPr lang="en-GB" sz="1800" dirty="0" err="1">
                <a:solidFill>
                  <a:srgbClr val="000000"/>
                </a:solidFill>
                <a:ea typeface="+mn-lt"/>
                <a:cs typeface="+mn-lt"/>
              </a:rPr>
              <a:t>eine</a:t>
            </a:r>
            <a:r>
              <a:rPr lang="en-GB" sz="1800" dirty="0">
                <a:solidFill>
                  <a:srgbClr val="000000"/>
                </a:solidFill>
                <a:ea typeface="+mn-lt"/>
                <a:cs typeface="+mn-lt"/>
              </a:rPr>
              <a:t> </a:t>
            </a:r>
            <a:r>
              <a:rPr lang="en-GB" sz="1800" dirty="0" err="1">
                <a:solidFill>
                  <a:srgbClr val="000000"/>
                </a:solidFill>
                <a:ea typeface="+mn-lt"/>
                <a:cs typeface="+mn-lt"/>
              </a:rPr>
              <a:t>zentrale</a:t>
            </a:r>
            <a:r>
              <a:rPr lang="en-GB" sz="1800" dirty="0">
                <a:solidFill>
                  <a:srgbClr val="000000"/>
                </a:solidFill>
                <a:ea typeface="+mn-lt"/>
                <a:cs typeface="+mn-lt"/>
              </a:rPr>
              <a:t> </a:t>
            </a:r>
            <a:r>
              <a:rPr lang="en-GB" sz="1800" dirty="0" err="1">
                <a:solidFill>
                  <a:srgbClr val="000000"/>
                </a:solidFill>
                <a:ea typeface="+mn-lt"/>
                <a:cs typeface="+mn-lt"/>
              </a:rPr>
              <a:t>Behörde</a:t>
            </a:r>
            <a:r>
              <a:rPr lang="en-GB" sz="1800" dirty="0">
                <a:solidFill>
                  <a:srgbClr val="000000"/>
                </a:solidFill>
                <a:ea typeface="+mn-lt"/>
                <a:cs typeface="+mn-lt"/>
              </a:rPr>
              <a:t> </a:t>
            </a:r>
            <a:r>
              <a:rPr lang="en-GB" sz="1800" dirty="0" err="1">
                <a:solidFill>
                  <a:srgbClr val="000000"/>
                </a:solidFill>
                <a:ea typeface="+mn-lt"/>
                <a:cs typeface="+mn-lt"/>
              </a:rPr>
              <a:t>oder</a:t>
            </a:r>
            <a:r>
              <a:rPr lang="en-GB" sz="1800" dirty="0">
                <a:solidFill>
                  <a:srgbClr val="000000"/>
                </a:solidFill>
                <a:ea typeface="+mn-lt"/>
                <a:cs typeface="+mn-lt"/>
              </a:rPr>
              <a:t> </a:t>
            </a:r>
            <a:r>
              <a:rPr lang="en-GB" sz="1800" dirty="0" err="1">
                <a:solidFill>
                  <a:srgbClr val="000000"/>
                </a:solidFill>
                <a:ea typeface="+mn-lt"/>
                <a:cs typeface="+mn-lt"/>
              </a:rPr>
              <a:t>einen</a:t>
            </a:r>
            <a:r>
              <a:rPr lang="en-GB" sz="1800" dirty="0">
                <a:solidFill>
                  <a:srgbClr val="000000"/>
                </a:solidFill>
                <a:ea typeface="+mn-lt"/>
                <a:cs typeface="+mn-lt"/>
              </a:rPr>
              <a:t> </a:t>
            </a:r>
            <a:r>
              <a:rPr lang="en-GB" sz="1800" dirty="0" err="1">
                <a:solidFill>
                  <a:srgbClr val="000000"/>
                </a:solidFill>
                <a:ea typeface="+mn-lt"/>
                <a:cs typeface="+mn-lt"/>
              </a:rPr>
              <a:t>Mittelsmann</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Da </a:t>
            </a:r>
            <a:r>
              <a:rPr lang="en-GB" sz="1800" dirty="0" err="1">
                <a:solidFill>
                  <a:srgbClr val="000000"/>
                </a:solidFill>
                <a:ea typeface="+mn-lt"/>
                <a:cs typeface="+mn-lt"/>
              </a:rPr>
              <a:t>jeder</a:t>
            </a:r>
            <a:r>
              <a:rPr lang="en-GB" sz="1800" dirty="0">
                <a:solidFill>
                  <a:srgbClr val="000000"/>
                </a:solidFill>
                <a:ea typeface="+mn-lt"/>
                <a:cs typeface="+mn-lt"/>
              </a:rPr>
              <a:t> </a:t>
            </a:r>
            <a:r>
              <a:rPr lang="en-GB" sz="1800" dirty="0" err="1">
                <a:solidFill>
                  <a:srgbClr val="000000"/>
                </a:solidFill>
                <a:ea typeface="+mn-lt"/>
                <a:cs typeface="+mn-lt"/>
              </a:rPr>
              <a:t>eine</a:t>
            </a:r>
            <a:r>
              <a:rPr lang="en-GB" sz="1800" dirty="0">
                <a:solidFill>
                  <a:srgbClr val="000000"/>
                </a:solidFill>
                <a:ea typeface="+mn-lt"/>
                <a:cs typeface="+mn-lt"/>
              </a:rPr>
              <a:t> </a:t>
            </a:r>
            <a:r>
              <a:rPr lang="en-GB" sz="1800" dirty="0" err="1">
                <a:solidFill>
                  <a:srgbClr val="000000"/>
                </a:solidFill>
                <a:ea typeface="+mn-lt"/>
                <a:cs typeface="+mn-lt"/>
              </a:rPr>
              <a:t>Kopie</a:t>
            </a:r>
            <a:r>
              <a:rPr lang="en-GB" sz="1800" dirty="0">
                <a:solidFill>
                  <a:srgbClr val="000000"/>
                </a:solidFill>
                <a:ea typeface="+mn-lt"/>
                <a:cs typeface="+mn-lt"/>
              </a:rPr>
              <a:t> des </a:t>
            </a:r>
            <a:r>
              <a:rPr lang="en-GB" sz="1800" dirty="0" err="1">
                <a:solidFill>
                  <a:srgbClr val="000000"/>
                </a:solidFill>
                <a:ea typeface="+mn-lt"/>
                <a:cs typeface="+mn-lt"/>
              </a:rPr>
              <a:t>Hauptbuchs</a:t>
            </a:r>
            <a:r>
              <a:rPr lang="en-GB" sz="1800" dirty="0">
                <a:solidFill>
                  <a:srgbClr val="000000"/>
                </a:solidFill>
                <a:ea typeface="+mn-lt"/>
                <a:cs typeface="+mn-lt"/>
              </a:rPr>
              <a:t> </a:t>
            </a:r>
            <a:r>
              <a:rPr lang="en-GB" sz="1800" dirty="0" err="1">
                <a:solidFill>
                  <a:srgbClr val="000000"/>
                </a:solidFill>
                <a:ea typeface="+mn-lt"/>
                <a:cs typeface="+mn-lt"/>
              </a:rPr>
              <a:t>besitzt</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die er </a:t>
            </a:r>
            <a:r>
              <a:rPr lang="en-GB" sz="1800" dirty="0" err="1">
                <a:solidFill>
                  <a:srgbClr val="000000"/>
                </a:solidFill>
                <a:ea typeface="+mn-lt"/>
                <a:cs typeface="+mn-lt"/>
              </a:rPr>
              <a:t>zur</a:t>
            </a:r>
            <a:r>
              <a:rPr lang="en-GB" sz="1800" dirty="0">
                <a:solidFill>
                  <a:srgbClr val="000000"/>
                </a:solidFill>
                <a:ea typeface="+mn-lt"/>
                <a:cs typeface="+mn-lt"/>
              </a:rPr>
              <a:t> </a:t>
            </a:r>
            <a:r>
              <a:rPr lang="en-GB" sz="1800" dirty="0" err="1">
                <a:solidFill>
                  <a:srgbClr val="000000"/>
                </a:solidFill>
                <a:ea typeface="+mn-lt"/>
                <a:cs typeface="+mn-lt"/>
              </a:rPr>
              <a:t>Validierung</a:t>
            </a:r>
            <a:r>
              <a:rPr lang="en-GB" sz="1800" dirty="0">
                <a:solidFill>
                  <a:srgbClr val="000000"/>
                </a:solidFill>
                <a:ea typeface="+mn-lt"/>
                <a:cs typeface="+mn-lt"/>
              </a:rPr>
              <a:t> der </a:t>
            </a:r>
            <a:r>
              <a:rPr lang="en-GB" sz="1800" dirty="0" err="1">
                <a:solidFill>
                  <a:srgbClr val="000000"/>
                </a:solidFill>
                <a:ea typeface="+mn-lt"/>
                <a:cs typeface="+mn-lt"/>
              </a:rPr>
              <a:t>neuesten</a:t>
            </a:r>
            <a:r>
              <a:rPr lang="en-GB" sz="1800" dirty="0">
                <a:solidFill>
                  <a:srgbClr val="000000"/>
                </a:solidFill>
                <a:ea typeface="+mn-lt"/>
                <a:cs typeface="+mn-lt"/>
              </a:rPr>
              <a:t> Version </a:t>
            </a:r>
            <a:r>
              <a:rPr lang="en-GB" sz="1800" dirty="0" err="1">
                <a:solidFill>
                  <a:srgbClr val="000000"/>
                </a:solidFill>
                <a:ea typeface="+mn-lt"/>
                <a:cs typeface="+mn-lt"/>
              </a:rPr>
              <a:t>verwendet</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err="1">
                <a:solidFill>
                  <a:srgbClr val="000000"/>
                </a:solidFill>
                <a:ea typeface="+mn-lt"/>
                <a:cs typeface="+mn-lt"/>
              </a:rPr>
              <a:t>handelt</a:t>
            </a:r>
            <a:r>
              <a:rPr lang="en-GB" sz="1800" dirty="0">
                <a:solidFill>
                  <a:srgbClr val="000000"/>
                </a:solidFill>
                <a:ea typeface="+mn-lt"/>
                <a:cs typeface="+mn-lt"/>
              </a:rPr>
              <a:t> es </a:t>
            </a:r>
            <a:r>
              <a:rPr lang="en-GB" sz="1800" dirty="0" err="1">
                <a:solidFill>
                  <a:srgbClr val="000000"/>
                </a:solidFill>
                <a:ea typeface="+mn-lt"/>
                <a:cs typeface="+mn-lt"/>
              </a:rPr>
              <a:t>sich</a:t>
            </a:r>
            <a:r>
              <a:rPr lang="en-GB" sz="1800" dirty="0">
                <a:solidFill>
                  <a:srgbClr val="000000"/>
                </a:solidFill>
                <a:ea typeface="+mn-lt"/>
                <a:cs typeface="+mn-lt"/>
              </a:rPr>
              <a:t> </a:t>
            </a:r>
            <a:r>
              <a:rPr lang="en-GB" sz="1800" dirty="0" err="1">
                <a:solidFill>
                  <a:srgbClr val="000000"/>
                </a:solidFill>
                <a:ea typeface="+mn-lt"/>
                <a:cs typeface="+mn-lt"/>
              </a:rPr>
              <a:t>auch</a:t>
            </a:r>
            <a:r>
              <a:rPr lang="en-GB" sz="1800" dirty="0">
                <a:solidFill>
                  <a:srgbClr val="000000"/>
                </a:solidFill>
                <a:ea typeface="+mn-lt"/>
                <a:cs typeface="+mn-lt"/>
              </a:rPr>
              <a:t> um </a:t>
            </a:r>
            <a:r>
              <a:rPr lang="en-GB" sz="1800" dirty="0" err="1">
                <a:solidFill>
                  <a:srgbClr val="000000"/>
                </a:solidFill>
                <a:ea typeface="+mn-lt"/>
                <a:cs typeface="+mn-lt"/>
              </a:rPr>
              <a:t>ein</a:t>
            </a:r>
            <a:r>
              <a:rPr lang="en-GB" sz="1800" dirty="0">
                <a:solidFill>
                  <a:srgbClr val="000000"/>
                </a:solidFill>
                <a:ea typeface="+mn-lt"/>
                <a:cs typeface="+mn-lt"/>
              </a:rPr>
              <a:t> </a:t>
            </a:r>
            <a:r>
              <a:rPr lang="en-GB" sz="1800" dirty="0" err="1">
                <a:solidFill>
                  <a:srgbClr val="000000"/>
                </a:solidFill>
                <a:ea typeface="+mn-lt"/>
                <a:cs typeface="+mn-lt"/>
              </a:rPr>
              <a:t>demokratisch</a:t>
            </a:r>
            <a:r>
              <a:rPr lang="en-GB" sz="1800" dirty="0">
                <a:solidFill>
                  <a:srgbClr val="000000"/>
                </a:solidFill>
                <a:ea typeface="+mn-lt"/>
                <a:cs typeface="+mn-lt"/>
              </a:rPr>
              <a:t> </a:t>
            </a:r>
            <a:r>
              <a:rPr lang="en-GB" sz="1800" dirty="0" err="1">
                <a:solidFill>
                  <a:srgbClr val="000000"/>
                </a:solidFill>
                <a:ea typeface="+mn-lt"/>
                <a:cs typeface="+mn-lt"/>
              </a:rPr>
              <a:t>gesichertes</a:t>
            </a:r>
            <a:r>
              <a:rPr lang="en-GB" sz="1800" dirty="0">
                <a:solidFill>
                  <a:srgbClr val="000000"/>
                </a:solidFill>
                <a:ea typeface="+mn-lt"/>
                <a:cs typeface="+mn-lt"/>
              </a:rPr>
              <a:t> System</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Es </a:t>
            </a:r>
            <a:r>
              <a:rPr lang="en-GB" sz="1800" dirty="0" err="1">
                <a:solidFill>
                  <a:srgbClr val="000000"/>
                </a:solidFill>
                <a:ea typeface="+mn-lt"/>
                <a:cs typeface="+mn-lt"/>
              </a:rPr>
              <a:t>gibt</a:t>
            </a:r>
            <a:r>
              <a:rPr lang="en-GB" sz="1800" dirty="0">
                <a:solidFill>
                  <a:srgbClr val="000000"/>
                </a:solidFill>
                <a:ea typeface="+mn-lt"/>
                <a:cs typeface="+mn-lt"/>
              </a:rPr>
              <a:t> </a:t>
            </a:r>
            <a:r>
              <a:rPr lang="en-GB" sz="1800" dirty="0" err="1">
                <a:solidFill>
                  <a:srgbClr val="000000"/>
                </a:solidFill>
                <a:ea typeface="+mn-lt"/>
                <a:cs typeface="+mn-lt"/>
              </a:rPr>
              <a:t>kein</a:t>
            </a:r>
            <a:r>
              <a:rPr lang="en-GB" sz="1800" dirty="0">
                <a:solidFill>
                  <a:srgbClr val="000000"/>
                </a:solidFill>
                <a:ea typeface="+mn-lt"/>
                <a:cs typeface="+mn-lt"/>
              </a:rPr>
              <a:t> </a:t>
            </a:r>
            <a:r>
              <a:rPr lang="en-GB" sz="1800" dirty="0" err="1">
                <a:solidFill>
                  <a:srgbClr val="000000"/>
                </a:solidFill>
                <a:ea typeface="+mn-lt"/>
                <a:cs typeface="+mn-lt"/>
              </a:rPr>
              <a:t>einzelnes</a:t>
            </a:r>
            <a:r>
              <a:rPr lang="en-GB" sz="1800" dirty="0">
                <a:solidFill>
                  <a:srgbClr val="000000"/>
                </a:solidFill>
                <a:ea typeface="+mn-lt"/>
                <a:cs typeface="+mn-lt"/>
              </a:rPr>
              <a:t> </a:t>
            </a:r>
            <a:r>
              <a:rPr lang="en-GB" sz="1800" dirty="0" err="1">
                <a:solidFill>
                  <a:srgbClr val="000000"/>
                </a:solidFill>
                <a:ea typeface="+mn-lt"/>
                <a:cs typeface="+mn-lt"/>
              </a:rPr>
              <a:t>Unternehmen</a:t>
            </a:r>
            <a:r>
              <a:rPr lang="en-GB" sz="1800" dirty="0">
                <a:solidFill>
                  <a:srgbClr val="000000"/>
                </a:solidFill>
                <a:ea typeface="+mn-lt"/>
                <a:cs typeface="+mn-lt"/>
              </a:rPr>
              <a:t> </a:t>
            </a:r>
            <a:r>
              <a:rPr lang="en-GB" sz="1800" dirty="0" err="1">
                <a:solidFill>
                  <a:srgbClr val="000000"/>
                </a:solidFill>
                <a:ea typeface="+mn-lt"/>
                <a:cs typeface="+mn-lt"/>
              </a:rPr>
              <a:t>oder</a:t>
            </a:r>
            <a:r>
              <a:rPr lang="en-GB" sz="1800" dirty="0">
                <a:solidFill>
                  <a:srgbClr val="000000"/>
                </a:solidFill>
                <a:ea typeface="+mn-lt"/>
                <a:cs typeface="+mn-lt"/>
              </a:rPr>
              <a:t> </a:t>
            </a:r>
            <a:r>
              <a:rPr lang="en-GB" sz="1800" dirty="0" err="1">
                <a:solidFill>
                  <a:srgbClr val="000000"/>
                </a:solidFill>
                <a:ea typeface="+mn-lt"/>
                <a:cs typeface="+mn-lt"/>
              </a:rPr>
              <a:t>eine</a:t>
            </a:r>
            <a:r>
              <a:rPr lang="en-GB" sz="1800" dirty="0">
                <a:solidFill>
                  <a:srgbClr val="000000"/>
                </a:solidFill>
                <a:ea typeface="+mn-lt"/>
                <a:cs typeface="+mn-lt"/>
              </a:rPr>
              <a:t> </a:t>
            </a:r>
            <a:r>
              <a:rPr lang="en-GB" sz="1800" dirty="0" err="1">
                <a:solidFill>
                  <a:srgbClr val="000000"/>
                </a:solidFill>
                <a:ea typeface="+mn-lt"/>
                <a:cs typeface="+mn-lt"/>
              </a:rPr>
              <a:t>Behörde</a:t>
            </a:r>
            <a:r>
              <a:rPr lang="en-GB" sz="1800" dirty="0">
                <a:solidFill>
                  <a:srgbClr val="000000"/>
                </a:solidFill>
                <a:ea typeface="+mn-lt"/>
                <a:cs typeface="+mn-lt"/>
              </a:rPr>
              <a:t> </a:t>
            </a:r>
            <a:r>
              <a:rPr lang="en-GB" sz="1800" dirty="0" err="1">
                <a:solidFill>
                  <a:srgbClr val="000000"/>
                </a:solidFill>
                <a:ea typeface="+mn-lt"/>
                <a:cs typeface="+mn-lt"/>
              </a:rPr>
              <a:t>mit</a:t>
            </a:r>
            <a:r>
              <a:rPr lang="en-GB" sz="1800" dirty="0">
                <a:solidFill>
                  <a:srgbClr val="000000"/>
                </a:solidFill>
                <a:ea typeface="+mn-lt"/>
                <a:cs typeface="+mn-lt"/>
              </a:rPr>
              <a:t> </a:t>
            </a:r>
            <a:r>
              <a:rPr lang="en-GB" sz="1800" dirty="0" err="1">
                <a:solidFill>
                  <a:srgbClr val="000000"/>
                </a:solidFill>
                <a:ea typeface="+mn-lt"/>
                <a:cs typeface="+mn-lt"/>
              </a:rPr>
              <a:t>zusätzlicher</a:t>
            </a:r>
            <a:r>
              <a:rPr lang="en-GB" sz="1800" dirty="0">
                <a:solidFill>
                  <a:srgbClr val="000000"/>
                </a:solidFill>
                <a:ea typeface="+mn-lt"/>
                <a:cs typeface="+mn-lt"/>
              </a:rPr>
              <a:t> Macht</a:t>
            </a:r>
            <a:r>
              <a:rPr kumimoji="0" lang="en-GB" sz="1800" b="0" i="0" u="none" strike="noStrike" kern="1200" cap="none" spc="0" normalizeH="0" baseline="0" noProof="0" dirty="0">
                <a:ln>
                  <a:noFill/>
                </a:ln>
                <a:solidFill>
                  <a:srgbClr val="000000"/>
                </a:solidFill>
                <a:effectLst/>
                <a:uLnTx/>
                <a:uFillTx/>
                <a:ea typeface="+mn-lt"/>
                <a:cs typeface="+mn-lt"/>
              </a:rPr>
              <a:t>. </a:t>
            </a:r>
            <a:r>
              <a:rPr lang="en-GB" sz="1800" dirty="0">
                <a:solidFill>
                  <a:srgbClr val="000000"/>
                </a:solidFill>
                <a:ea typeface="+mn-lt"/>
                <a:cs typeface="+mn-lt"/>
              </a:rPr>
              <a:t>Jeder </a:t>
            </a:r>
            <a:r>
              <a:rPr lang="en-GB" sz="1800" dirty="0" err="1">
                <a:solidFill>
                  <a:srgbClr val="000000"/>
                </a:solidFill>
                <a:ea typeface="+mn-lt"/>
                <a:cs typeface="+mn-lt"/>
              </a:rPr>
              <a:t>ist</a:t>
            </a:r>
            <a:r>
              <a:rPr lang="en-GB" sz="1800" dirty="0">
                <a:solidFill>
                  <a:srgbClr val="000000"/>
                </a:solidFill>
                <a:ea typeface="+mn-lt"/>
                <a:cs typeface="+mn-lt"/>
              </a:rPr>
              <a:t> </a:t>
            </a:r>
            <a:r>
              <a:rPr lang="en-GB" sz="1800" dirty="0" err="1">
                <a:solidFill>
                  <a:srgbClr val="000000"/>
                </a:solidFill>
                <a:ea typeface="+mn-lt"/>
                <a:cs typeface="+mn-lt"/>
              </a:rPr>
              <a:t>verantwortlich</a:t>
            </a:r>
            <a:endParaRPr lang="en-US" dirty="0" err="1">
              <a:solidFill>
                <a:srgbClr val="000000"/>
              </a:solidFill>
              <a:ea typeface="+mn-ea"/>
              <a:cs typeface="+mn-cs"/>
            </a:endParaRPr>
          </a:p>
        </p:txBody>
      </p:sp>
      <p:grpSp>
        <p:nvGrpSpPr>
          <p:cNvPr id="27" name="Group 26">
            <a:extLst>
              <a:ext uri="{FF2B5EF4-FFF2-40B4-BE49-F238E27FC236}">
                <a16:creationId xmlns:a16="http://schemas.microsoft.com/office/drawing/2014/main" id="{D319DE35-5149-D63F-9012-6C764F31F5C8}"/>
              </a:ext>
            </a:extLst>
          </p:cNvPr>
          <p:cNvGrpSpPr/>
          <p:nvPr/>
        </p:nvGrpSpPr>
        <p:grpSpPr>
          <a:xfrm>
            <a:off x="1039902" y="1253492"/>
            <a:ext cx="3223287" cy="1987482"/>
            <a:chOff x="1000363" y="1379095"/>
            <a:chExt cx="3223287" cy="1987482"/>
          </a:xfrm>
        </p:grpSpPr>
        <p:sp>
          <p:nvSpPr>
            <p:cNvPr id="14" name="Oval 41">
              <a:extLst>
                <a:ext uri="{FF2B5EF4-FFF2-40B4-BE49-F238E27FC236}">
                  <a16:creationId xmlns:a16="http://schemas.microsoft.com/office/drawing/2014/main" id="{D6F1E70D-BE99-65ED-4D39-5097F174A045}"/>
                </a:ext>
              </a:extLst>
            </p:cNvPr>
            <p:cNvSpPr>
              <a:spLocks noChangeArrowheads="1"/>
            </p:cNvSpPr>
            <p:nvPr/>
          </p:nvSpPr>
          <p:spPr bwMode="auto">
            <a:xfrm>
              <a:off x="2165716" y="1379095"/>
              <a:ext cx="942377" cy="901461"/>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7" name="Text Placeholder 2">
              <a:extLst>
                <a:ext uri="{FF2B5EF4-FFF2-40B4-BE49-F238E27FC236}">
                  <a16:creationId xmlns:a16="http://schemas.microsoft.com/office/drawing/2014/main" id="{11525C0B-EBC2-2A94-9621-9B5732C2F70E}"/>
                </a:ext>
              </a:extLst>
            </p:cNvPr>
            <p:cNvSpPr txBox="1">
              <a:spLocks/>
            </p:cNvSpPr>
            <p:nvPr/>
          </p:nvSpPr>
          <p:spPr>
            <a:xfrm>
              <a:off x="1107058" y="2468650"/>
              <a:ext cx="3059693" cy="8979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a:lnSpc>
                  <a:spcPct val="90000"/>
                </a:lnSpc>
                <a:spcBef>
                  <a:spcPts val="1000"/>
                </a:spcBef>
                <a:spcAft>
                  <a:spcPts val="0"/>
                </a:spcAft>
                <a:buNone/>
                <a:tabLst/>
                <a:defRPr/>
              </a:pPr>
              <a:r>
                <a:rPr lang="es-ES_tradnl" sz="2250" b="1" dirty="0">
                  <a:solidFill>
                    <a:srgbClr val="000000"/>
                  </a:solidFill>
                  <a:effectLst>
                    <a:outerShdw blurRad="38100" dist="38100" dir="2700000" algn="tl">
                      <a:srgbClr val="000000">
                        <a:alpha val="43137"/>
                      </a:srgbClr>
                    </a:outerShdw>
                  </a:effectLst>
                  <a:ea typeface="+mn-lt"/>
                  <a:cs typeface="+mn-lt"/>
                </a:rPr>
                <a:t>SOFORT</a:t>
              </a:r>
              <a:endParaRPr lang="en-US" b="1" dirty="0">
                <a:solidFill>
                  <a:srgbClr val="000000"/>
                </a:solidFill>
              </a:endParaRPr>
            </a:p>
          </p:txBody>
        </p:sp>
        <p:cxnSp>
          <p:nvCxnSpPr>
            <p:cNvPr id="23" name="Straight Connector 22">
              <a:extLst>
                <a:ext uri="{FF2B5EF4-FFF2-40B4-BE49-F238E27FC236}">
                  <a16:creationId xmlns:a16="http://schemas.microsoft.com/office/drawing/2014/main" id="{C10B2093-11AC-CACE-BF65-56972AB5532B}"/>
                </a:ext>
              </a:extLst>
            </p:cNvPr>
            <p:cNvCxnSpPr/>
            <p:nvPr/>
          </p:nvCxnSpPr>
          <p:spPr>
            <a:xfrm flipH="1">
              <a:off x="1000363" y="2910406"/>
              <a:ext cx="3223287" cy="0"/>
            </a:xfrm>
            <a:prstGeom prst="line">
              <a:avLst/>
            </a:prstGeom>
            <a:solidFill>
              <a:schemeClr val="accent3">
                <a:lumMod val="50000"/>
              </a:schemeClr>
            </a:solidFill>
            <a:ln w="12700" cap="flat" cmpd="sng" algn="ctr">
              <a:solidFill>
                <a:schemeClr val="accent3">
                  <a:lumMod val="50000"/>
                </a:schemeClr>
              </a:solidFill>
              <a:prstDash val="solid"/>
              <a:miter lim="800000"/>
            </a:ln>
            <a:effectLst/>
          </p:spPr>
        </p:cxnSp>
      </p:grpSp>
      <p:grpSp>
        <p:nvGrpSpPr>
          <p:cNvPr id="28" name="Group 27">
            <a:extLst>
              <a:ext uri="{FF2B5EF4-FFF2-40B4-BE49-F238E27FC236}">
                <a16:creationId xmlns:a16="http://schemas.microsoft.com/office/drawing/2014/main" id="{8657C409-E7C7-4E77-74AB-41EFC4F77BD4}"/>
              </a:ext>
            </a:extLst>
          </p:cNvPr>
          <p:cNvGrpSpPr/>
          <p:nvPr/>
        </p:nvGrpSpPr>
        <p:grpSpPr>
          <a:xfrm>
            <a:off x="4488060" y="1253492"/>
            <a:ext cx="3223287" cy="1987482"/>
            <a:chOff x="4436231" y="1379095"/>
            <a:chExt cx="3223287" cy="1987482"/>
          </a:xfrm>
        </p:grpSpPr>
        <p:sp>
          <p:nvSpPr>
            <p:cNvPr id="15" name="Oval 41">
              <a:extLst>
                <a:ext uri="{FF2B5EF4-FFF2-40B4-BE49-F238E27FC236}">
                  <a16:creationId xmlns:a16="http://schemas.microsoft.com/office/drawing/2014/main" id="{5704812A-27FB-7C19-092A-294327720E8F}"/>
                </a:ext>
              </a:extLst>
            </p:cNvPr>
            <p:cNvSpPr>
              <a:spLocks noChangeArrowheads="1"/>
            </p:cNvSpPr>
            <p:nvPr/>
          </p:nvSpPr>
          <p:spPr bwMode="auto">
            <a:xfrm>
              <a:off x="5601585" y="1379095"/>
              <a:ext cx="942377" cy="901461"/>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9" name="Text Placeholder 4">
              <a:extLst>
                <a:ext uri="{FF2B5EF4-FFF2-40B4-BE49-F238E27FC236}">
                  <a16:creationId xmlns:a16="http://schemas.microsoft.com/office/drawing/2014/main" id="{D5CDFF8F-1FE9-063F-9212-8B0FBAE3FCDD}"/>
                </a:ext>
              </a:extLst>
            </p:cNvPr>
            <p:cNvSpPr txBox="1">
              <a:spLocks/>
            </p:cNvSpPr>
            <p:nvPr/>
          </p:nvSpPr>
          <p:spPr>
            <a:xfrm>
              <a:off x="4542927"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TRANSPARENZ</a:t>
              </a:r>
            </a:p>
          </p:txBody>
        </p:sp>
        <p:cxnSp>
          <p:nvCxnSpPr>
            <p:cNvPr id="24" name="Straight Connector 23">
              <a:extLst>
                <a:ext uri="{FF2B5EF4-FFF2-40B4-BE49-F238E27FC236}">
                  <a16:creationId xmlns:a16="http://schemas.microsoft.com/office/drawing/2014/main" id="{17E9202B-650E-3C42-30D3-D9817229D150}"/>
                </a:ext>
              </a:extLst>
            </p:cNvPr>
            <p:cNvCxnSpPr/>
            <p:nvPr/>
          </p:nvCxnSpPr>
          <p:spPr>
            <a:xfrm flipH="1">
              <a:off x="4436231" y="2910406"/>
              <a:ext cx="3223287"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grpSp>
        <p:nvGrpSpPr>
          <p:cNvPr id="29" name="Group 28">
            <a:extLst>
              <a:ext uri="{FF2B5EF4-FFF2-40B4-BE49-F238E27FC236}">
                <a16:creationId xmlns:a16="http://schemas.microsoft.com/office/drawing/2014/main" id="{E266FF6C-6DBB-5E62-1189-EE372A6F1400}"/>
              </a:ext>
            </a:extLst>
          </p:cNvPr>
          <p:cNvGrpSpPr/>
          <p:nvPr/>
        </p:nvGrpSpPr>
        <p:grpSpPr>
          <a:xfrm>
            <a:off x="8006044" y="1253492"/>
            <a:ext cx="4038978" cy="1531311"/>
            <a:chOff x="7978795" y="1379095"/>
            <a:chExt cx="4038978" cy="1531311"/>
          </a:xfrm>
        </p:grpSpPr>
        <p:sp>
          <p:nvSpPr>
            <p:cNvPr id="16" name="Oval 41">
              <a:extLst>
                <a:ext uri="{FF2B5EF4-FFF2-40B4-BE49-F238E27FC236}">
                  <a16:creationId xmlns:a16="http://schemas.microsoft.com/office/drawing/2014/main" id="{542CFB9B-E308-289B-F464-4F660E5D6E4D}"/>
                </a:ext>
              </a:extLst>
            </p:cNvPr>
            <p:cNvSpPr>
              <a:spLocks noChangeArrowheads="1"/>
            </p:cNvSpPr>
            <p:nvPr/>
          </p:nvSpPr>
          <p:spPr bwMode="auto">
            <a:xfrm>
              <a:off x="9218102" y="1379095"/>
              <a:ext cx="942377" cy="901461"/>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21" name="Text Placeholder 6">
              <a:extLst>
                <a:ext uri="{FF2B5EF4-FFF2-40B4-BE49-F238E27FC236}">
                  <a16:creationId xmlns:a16="http://schemas.microsoft.com/office/drawing/2014/main" id="{F99CCC10-881C-FA87-60A1-A96BE563B096}"/>
                </a:ext>
              </a:extLst>
            </p:cNvPr>
            <p:cNvSpPr txBox="1">
              <a:spLocks/>
            </p:cNvSpPr>
            <p:nvPr/>
          </p:nvSpPr>
          <p:spPr>
            <a:xfrm>
              <a:off x="8248289" y="2468650"/>
              <a:ext cx="3769484" cy="3527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s-ES_tradnl" sz="2194"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PEER-2-PEER SECURITY</a:t>
              </a:r>
            </a:p>
          </p:txBody>
        </p:sp>
        <p:cxnSp>
          <p:nvCxnSpPr>
            <p:cNvPr id="25" name="Straight Connector 24">
              <a:extLst>
                <a:ext uri="{FF2B5EF4-FFF2-40B4-BE49-F238E27FC236}">
                  <a16:creationId xmlns:a16="http://schemas.microsoft.com/office/drawing/2014/main" id="{0D08C457-36FC-4CA4-8FAE-473FB2AE7985}"/>
                </a:ext>
              </a:extLst>
            </p:cNvPr>
            <p:cNvCxnSpPr>
              <a:cxnSpLocks/>
            </p:cNvCxnSpPr>
            <p:nvPr/>
          </p:nvCxnSpPr>
          <p:spPr>
            <a:xfrm flipH="1">
              <a:off x="7978795" y="2910406"/>
              <a:ext cx="3451336" cy="0"/>
            </a:xfrm>
            <a:prstGeom prst="line">
              <a:avLst/>
            </a:prstGeom>
            <a:noFill/>
            <a:ln w="6350" cap="flat" cmpd="sng" algn="ctr">
              <a:solidFill>
                <a:schemeClr val="accent3"/>
              </a:solidFill>
              <a:prstDash val="solid"/>
              <a:miter lim="800000"/>
            </a:ln>
            <a:effectLst/>
          </p:spPr>
        </p:cxnSp>
      </p:grpSp>
      <p:sp>
        <p:nvSpPr>
          <p:cNvPr id="26" name="Rectangle 25">
            <a:extLst>
              <a:ext uri="{FF2B5EF4-FFF2-40B4-BE49-F238E27FC236}">
                <a16:creationId xmlns:a16="http://schemas.microsoft.com/office/drawing/2014/main" id="{2005E7F1-7C74-EBA8-BF23-F27B2EC8BBBB}"/>
              </a:ext>
            </a:extLst>
          </p:cNvPr>
          <p:cNvSpPr/>
          <p:nvPr/>
        </p:nvSpPr>
        <p:spPr>
          <a:xfrm>
            <a:off x="76374" y="6117321"/>
            <a:ext cx="4722768"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IE" sz="1400" kern="0" noProof="0" dirty="0">
                <a:solidFill>
                  <a:prstClr val="black"/>
                </a:solidFill>
              </a:rPr>
              <a:t>Quelle</a:t>
            </a:r>
            <a:r>
              <a:rPr kumimoji="0" lang="en-IE" sz="1400" b="0" i="0" u="none" strike="noStrike" kern="0" cap="none" spc="0" normalizeH="0" baseline="0" noProof="0" dirty="0">
                <a:ln>
                  <a:noFill/>
                </a:ln>
                <a:solidFill>
                  <a:prstClr val="black"/>
                </a:solidFill>
                <a:effectLst/>
                <a:uLnTx/>
                <a:uFillTx/>
              </a:rPr>
              <a:t>: </a:t>
            </a:r>
            <a:r>
              <a:rPr kumimoji="0" lang="en-IE" sz="1400" b="0" i="0" u="none" strike="noStrike" kern="0" cap="none" spc="0" normalizeH="0" baseline="0" noProof="0" dirty="0">
                <a:ln>
                  <a:noFill/>
                </a:ln>
                <a:solidFill>
                  <a:schemeClr val="accent2">
                    <a:lumMod val="75000"/>
                  </a:schemeClr>
                </a:solidFill>
                <a:effectLst/>
                <a:uLnTx/>
                <a:uFillTx/>
                <a:hlinkClick r:id="rId4">
                  <a:extLst>
                    <a:ext uri="{A12FA001-AC4F-418D-AE19-62706E023703}">
                      <ahyp:hlinkClr xmlns:ahyp="http://schemas.microsoft.com/office/drawing/2018/hyperlinkcolor" val="tx"/>
                    </a:ext>
                  </a:extLst>
                </a:hlinkClick>
              </a:rPr>
              <a:t>https://www.fundera.com/blog/blockchain-explained</a:t>
            </a:r>
            <a:r>
              <a:rPr kumimoji="0" lang="en-IE" sz="1400" b="0" i="0" u="none" strike="noStrike" kern="0" cap="none" spc="0" normalizeH="0" baseline="0" noProof="0" dirty="0">
                <a:ln>
                  <a:noFill/>
                </a:ln>
                <a:solidFill>
                  <a:schemeClr val="accent2">
                    <a:lumMod val="75000"/>
                  </a:schemeClr>
                </a:solidFill>
                <a:effectLst/>
                <a:uLnTx/>
                <a:uFillTx/>
              </a:rPr>
              <a:t> </a:t>
            </a:r>
          </a:p>
        </p:txBody>
      </p:sp>
    </p:spTree>
    <p:extLst>
      <p:ext uri="{BB962C8B-B14F-4D97-AF65-F5344CB8AC3E}">
        <p14:creationId xmlns:p14="http://schemas.microsoft.com/office/powerpoint/2010/main" val="7127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6" grpId="0"/>
    </p:bldLst>
  </p:timing>
  <p:extLst>
    <p:ext uri="{6950BFC3-D8DA-4A85-94F7-54DA5524770B}">
      <p188:commentRel xmlns:p188="http://schemas.microsoft.com/office/powerpoint/2018/8/main" r:id="rId3"/>
    </p:ext>
  </p:extLs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a:lnSpc>
                <a:spcPct val="90000"/>
              </a:lnSpc>
              <a:spcBef>
                <a:spcPts val="1000"/>
              </a:spcBef>
              <a:spcAft>
                <a:spcPts val="0"/>
              </a:spcAft>
              <a:buNone/>
              <a:tabLst/>
              <a:defRPr/>
            </a:pPr>
            <a:r>
              <a:rPr lang="en-US" sz="2900" b="1" dirty="0">
                <a:solidFill>
                  <a:srgbClr val="000000"/>
                </a:solidFill>
                <a:ea typeface="+mj-lt"/>
                <a:cs typeface="+mj-lt"/>
              </a:rPr>
              <a:t>Mini-</a:t>
            </a:r>
            <a:r>
              <a:rPr lang="en-US" sz="2900" b="1" dirty="0" err="1">
                <a:solidFill>
                  <a:srgbClr val="000000"/>
                </a:solidFill>
                <a:ea typeface="+mj-lt"/>
                <a:cs typeface="+mj-lt"/>
              </a:rPr>
              <a:t>Fallstudie</a:t>
            </a:r>
            <a:r>
              <a:rPr kumimoji="0" lang="en-US" sz="2900" b="1" i="0" u="none" strike="noStrike" kern="1200" cap="none" spc="0" normalizeH="0" baseline="0" noProof="0" dirty="0">
                <a:ln>
                  <a:noFill/>
                </a:ln>
                <a:solidFill>
                  <a:srgbClr val="000000"/>
                </a:solidFill>
                <a:effectLst/>
                <a:uLnTx/>
                <a:uFillTx/>
                <a:ea typeface="+mj-lt"/>
                <a:cs typeface="+mj-lt"/>
              </a:rPr>
              <a:t> 5.2.: VTS SOFTWARE, NEW YORK</a:t>
            </a:r>
            <a:endParaRPr lang="en-US" sz="2900" b="1" dirty="0">
              <a:solidFill>
                <a:srgbClr val="000000"/>
              </a:solidFill>
              <a:ea typeface="+mj-lt"/>
              <a:cs typeface="+mj-lt"/>
            </a:endParaRPr>
          </a:p>
        </p:txBody>
      </p:sp>
      <p:sp>
        <p:nvSpPr>
          <p:cNvPr id="37" name="TextBox 36">
            <a:extLst>
              <a:ext uri="{FF2B5EF4-FFF2-40B4-BE49-F238E27FC236}">
                <a16:creationId xmlns:a16="http://schemas.microsoft.com/office/drawing/2014/main" id="{34EAA214-C0D0-04EF-3DAD-CE364A33AD20}"/>
              </a:ext>
            </a:extLst>
          </p:cNvPr>
          <p:cNvSpPr txBox="1"/>
          <p:nvPr/>
        </p:nvSpPr>
        <p:spPr>
          <a:xfrm>
            <a:off x="492711" y="1423570"/>
            <a:ext cx="11206578" cy="5593967"/>
          </a:xfrm>
          <a:prstGeom prst="rect">
            <a:avLst/>
          </a:prstGeom>
          <a:noFill/>
        </p:spPr>
        <p:txBody>
          <a:bodyPr wrap="square" lIns="91440" tIns="45720" rIns="91440" bIns="45720" rtlCol="0" anchor="t">
            <a:spAutoFit/>
          </a:bodyPr>
          <a:lstStyle/>
          <a:p>
            <a:pPr marL="342900" indent="-342900" defTabSz="457200">
              <a:buClr>
                <a:schemeClr val="accent2"/>
              </a:buClr>
              <a:buFont typeface="Arial" panose="020B0604020202020204" pitchFamily="34" charset="0"/>
              <a:buChar char="•"/>
              <a:defRPr/>
            </a:pPr>
            <a:r>
              <a:rPr kumimoji="0" lang="en-IE" sz="2400" b="0" i="0" u="none" strike="noStrike" kern="0" cap="none" spc="0" normalizeH="0" baseline="0" noProof="0" dirty="0">
                <a:ln>
                  <a:noFill/>
                </a:ln>
                <a:solidFill>
                  <a:srgbClr val="000000"/>
                </a:solidFill>
                <a:effectLst/>
                <a:uLnTx/>
                <a:uFillTx/>
                <a:ea typeface="+mn-lt"/>
                <a:cs typeface="+mn-lt"/>
              </a:rPr>
              <a:t>VTS </a:t>
            </a:r>
            <a:r>
              <a:rPr lang="en-IE" sz="2400" kern="0" dirty="0" err="1">
                <a:solidFill>
                  <a:srgbClr val="000000"/>
                </a:solidFill>
                <a:ea typeface="+mn-lt"/>
                <a:cs typeface="+mn-lt"/>
              </a:rPr>
              <a:t>ist</a:t>
            </a:r>
            <a:r>
              <a:rPr lang="en-IE" sz="2400" kern="0" dirty="0">
                <a:solidFill>
                  <a:srgbClr val="000000"/>
                </a:solidFill>
                <a:ea typeface="+mn-lt"/>
                <a:cs typeface="+mn-lt"/>
              </a:rPr>
              <a:t> </a:t>
            </a:r>
            <a:r>
              <a:rPr lang="en-IE" sz="2400" kern="0" dirty="0" err="1">
                <a:solidFill>
                  <a:srgbClr val="000000"/>
                </a:solidFill>
                <a:ea typeface="+mn-lt"/>
                <a:cs typeface="+mn-lt"/>
              </a:rPr>
              <a:t>ein</a:t>
            </a:r>
            <a:r>
              <a:rPr lang="en-IE" sz="2400" kern="0" dirty="0">
                <a:solidFill>
                  <a:srgbClr val="000000"/>
                </a:solidFill>
                <a:ea typeface="+mn-lt"/>
                <a:cs typeface="+mn-lt"/>
              </a:rPr>
              <a:t> </a:t>
            </a:r>
            <a:r>
              <a:rPr lang="en-IE" sz="2400" kern="0" dirty="0" err="1">
                <a:solidFill>
                  <a:srgbClr val="000000"/>
                </a:solidFill>
                <a:ea typeface="+mn-lt"/>
                <a:cs typeface="+mn-lt"/>
              </a:rPr>
              <a:t>Softwareunternehmen</a:t>
            </a:r>
            <a:r>
              <a:rPr lang="en-IE" sz="2400" kern="0" dirty="0">
                <a:solidFill>
                  <a:srgbClr val="000000"/>
                </a:solidFill>
                <a:ea typeface="+mn-lt"/>
                <a:cs typeface="+mn-lt"/>
              </a:rPr>
              <a:t> </a:t>
            </a:r>
            <a:r>
              <a:rPr lang="en-IE" sz="2400" kern="0" dirty="0" err="1">
                <a:solidFill>
                  <a:srgbClr val="000000"/>
                </a:solidFill>
                <a:ea typeface="+mn-lt"/>
                <a:cs typeface="+mn-lt"/>
              </a:rPr>
              <a:t>im</a:t>
            </a:r>
            <a:r>
              <a:rPr lang="en-IE" sz="2400" kern="0" dirty="0">
                <a:solidFill>
                  <a:srgbClr val="000000"/>
                </a:solidFill>
                <a:ea typeface="+mn-lt"/>
                <a:cs typeface="+mn-lt"/>
              </a:rPr>
              <a:t> Raum </a:t>
            </a:r>
            <a:r>
              <a:rPr kumimoji="0" lang="en-IE" sz="2400" b="0" i="0" u="none" strike="noStrike" kern="0" cap="none" spc="0" normalizeH="0" baseline="0" noProof="0" dirty="0">
                <a:ln>
                  <a:noFill/>
                </a:ln>
                <a:solidFill>
                  <a:srgbClr val="000000"/>
                </a:solidFill>
                <a:effectLst/>
                <a:uLnTx/>
                <a:uFillTx/>
                <a:ea typeface="+mn-lt"/>
                <a:cs typeface="+mn-lt"/>
              </a:rPr>
              <a:t>New York City</a:t>
            </a:r>
            <a:r>
              <a:rPr lang="en-IE" sz="2400" kern="0" dirty="0">
                <a:solidFill>
                  <a:srgbClr val="000000"/>
                </a:solidFill>
                <a:ea typeface="+mn-lt"/>
                <a:cs typeface="+mn-lt"/>
              </a:rPr>
              <a:t>, das </a:t>
            </a:r>
            <a:r>
              <a:rPr lang="en-IE" sz="2400" kern="0" dirty="0" err="1">
                <a:solidFill>
                  <a:srgbClr val="000000"/>
                </a:solidFill>
                <a:ea typeface="+mn-lt"/>
                <a:cs typeface="+mn-lt"/>
              </a:rPr>
              <a:t>eine</a:t>
            </a:r>
            <a:r>
              <a:rPr kumimoji="0" lang="en-IE" sz="2400" b="0" i="0" u="none" strike="noStrike" kern="0" cap="none" spc="0" normalizeH="0" baseline="0" noProof="0" dirty="0">
                <a:ln>
                  <a:noFill/>
                </a:ln>
                <a:solidFill>
                  <a:srgbClr val="000000"/>
                </a:solidFill>
                <a:effectLst/>
                <a:uLnTx/>
                <a:uFillTx/>
                <a:ea typeface="+mn-lt"/>
                <a:cs typeface="+mn-lt"/>
              </a:rPr>
              <a:t> innovative </a:t>
            </a:r>
            <a:r>
              <a:rPr lang="en-IE" sz="2400" kern="0" dirty="0" err="1">
                <a:solidFill>
                  <a:srgbClr val="000000"/>
                </a:solidFill>
                <a:ea typeface="+mn-lt"/>
                <a:cs typeface="+mn-lt"/>
              </a:rPr>
              <a:t>Plattform</a:t>
            </a:r>
            <a:r>
              <a:rPr lang="en-IE" sz="2400" kern="0" dirty="0">
                <a:solidFill>
                  <a:srgbClr val="000000"/>
                </a:solidFill>
                <a:ea typeface="+mn-lt"/>
                <a:cs typeface="+mn-lt"/>
              </a:rPr>
              <a:t> für den </a:t>
            </a:r>
            <a:r>
              <a:rPr lang="en-IE" sz="2400" kern="0" dirty="0" err="1">
                <a:solidFill>
                  <a:srgbClr val="000000"/>
                </a:solidFill>
                <a:ea typeface="+mn-lt"/>
                <a:cs typeface="+mn-lt"/>
              </a:rPr>
              <a:t>Finanzsektor</a:t>
            </a:r>
            <a:r>
              <a:rPr lang="en-IE" sz="2400" kern="0" dirty="0">
                <a:solidFill>
                  <a:srgbClr val="000000"/>
                </a:solidFill>
                <a:ea typeface="+mn-lt"/>
                <a:cs typeface="+mn-lt"/>
              </a:rPr>
              <a:t> </a:t>
            </a:r>
            <a:r>
              <a:rPr lang="en-IE" sz="2400" kern="0" dirty="0" err="1">
                <a:solidFill>
                  <a:srgbClr val="000000"/>
                </a:solidFill>
                <a:ea typeface="+mn-lt"/>
                <a:cs typeface="+mn-lt"/>
              </a:rPr>
              <a:t>entwickelt</a:t>
            </a:r>
            <a:r>
              <a:rPr lang="en-IE" sz="2400" kern="0" dirty="0">
                <a:solidFill>
                  <a:srgbClr val="000000"/>
                </a:solidFill>
                <a:ea typeface="+mn-lt"/>
                <a:cs typeface="+mn-lt"/>
              </a:rPr>
              <a:t> hat</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a:solidFill>
                  <a:srgbClr val="000000"/>
                </a:solidFill>
                <a:ea typeface="+mn-lt"/>
                <a:cs typeface="+mn-lt"/>
              </a:rPr>
              <a:t>Die </a:t>
            </a:r>
            <a:r>
              <a:rPr lang="en-IE" sz="2400" kern="0" dirty="0" err="1">
                <a:solidFill>
                  <a:srgbClr val="000000"/>
                </a:solidFill>
                <a:ea typeface="+mn-lt"/>
                <a:cs typeface="+mn-lt"/>
              </a:rPr>
              <a:t>Plattform</a:t>
            </a:r>
            <a:r>
              <a:rPr lang="en-IE" sz="2400" kern="0" dirty="0">
                <a:solidFill>
                  <a:srgbClr val="000000"/>
                </a:solidFill>
                <a:ea typeface="+mn-lt"/>
                <a:cs typeface="+mn-lt"/>
              </a:rPr>
              <a:t> </a:t>
            </a:r>
            <a:r>
              <a:rPr lang="en-IE" sz="2400" kern="0" dirty="0" err="1">
                <a:solidFill>
                  <a:srgbClr val="000000"/>
                </a:solidFill>
                <a:ea typeface="+mn-lt"/>
                <a:cs typeface="+mn-lt"/>
              </a:rPr>
              <a:t>dient</a:t>
            </a:r>
            <a:r>
              <a:rPr lang="en-IE" sz="2400" kern="0" dirty="0">
                <a:solidFill>
                  <a:srgbClr val="000000"/>
                </a:solidFill>
                <a:ea typeface="+mn-lt"/>
                <a:cs typeface="+mn-lt"/>
              </a:rPr>
              <a:t> </a:t>
            </a:r>
            <a:r>
              <a:rPr lang="en-IE" sz="2400" kern="0" dirty="0" err="1">
                <a:solidFill>
                  <a:srgbClr val="000000"/>
                </a:solidFill>
                <a:ea typeface="+mn-lt"/>
                <a:cs typeface="+mn-lt"/>
              </a:rPr>
              <a:t>als</a:t>
            </a:r>
            <a:r>
              <a:rPr lang="en-IE" sz="2400" kern="0" dirty="0">
                <a:solidFill>
                  <a:srgbClr val="000000"/>
                </a:solidFill>
                <a:ea typeface="+mn-lt"/>
                <a:cs typeface="+mn-lt"/>
              </a:rPr>
              <a:t> </a:t>
            </a:r>
            <a:r>
              <a:rPr lang="en-IE" sz="2400" kern="0" dirty="0" err="1">
                <a:solidFill>
                  <a:srgbClr val="000000"/>
                </a:solidFill>
                <a:ea typeface="+mn-lt"/>
                <a:cs typeface="+mn-lt"/>
              </a:rPr>
              <a:t>Marktplatz</a:t>
            </a:r>
            <a:r>
              <a:rPr lang="en-IE" sz="2400" kern="0" dirty="0">
                <a:solidFill>
                  <a:srgbClr val="000000"/>
                </a:solidFill>
                <a:ea typeface="+mn-lt"/>
                <a:cs typeface="+mn-lt"/>
              </a:rPr>
              <a:t> für Banken, die </a:t>
            </a:r>
            <a:r>
              <a:rPr lang="en-IE" sz="2400" kern="0" dirty="0" err="1">
                <a:solidFill>
                  <a:srgbClr val="000000"/>
                </a:solidFill>
                <a:ea typeface="+mn-lt"/>
                <a:cs typeface="+mn-lt"/>
              </a:rPr>
              <a:t>ihre</a:t>
            </a:r>
            <a:r>
              <a:rPr lang="en-IE" sz="2400" kern="0" dirty="0">
                <a:solidFill>
                  <a:srgbClr val="000000"/>
                </a:solidFill>
                <a:ea typeface="+mn-lt"/>
                <a:cs typeface="+mn-lt"/>
              </a:rPr>
              <a:t> </a:t>
            </a:r>
            <a:r>
              <a:rPr lang="en-IE" sz="2400" kern="0" dirty="0" err="1">
                <a:solidFill>
                  <a:srgbClr val="000000"/>
                </a:solidFill>
                <a:ea typeface="+mn-lt"/>
                <a:cs typeface="+mn-lt"/>
              </a:rPr>
              <a:t>Immobilien</a:t>
            </a:r>
            <a:r>
              <a:rPr lang="en-IE" sz="2400" kern="0" dirty="0">
                <a:solidFill>
                  <a:srgbClr val="000000"/>
                </a:solidFill>
                <a:ea typeface="+mn-lt"/>
                <a:cs typeface="+mn-lt"/>
              </a:rPr>
              <a:t> </a:t>
            </a:r>
            <a:r>
              <a:rPr lang="en-IE" sz="2400" kern="0" dirty="0" err="1">
                <a:solidFill>
                  <a:srgbClr val="000000"/>
                </a:solidFill>
                <a:ea typeface="+mn-lt"/>
                <a:cs typeface="+mn-lt"/>
              </a:rPr>
              <a:t>direkt</a:t>
            </a:r>
            <a:r>
              <a:rPr lang="en-IE" sz="2400" kern="0" dirty="0">
                <a:solidFill>
                  <a:srgbClr val="000000"/>
                </a:solidFill>
                <a:ea typeface="+mn-lt"/>
                <a:cs typeface="+mn-lt"/>
              </a:rPr>
              <a:t> an </a:t>
            </a:r>
            <a:r>
              <a:rPr lang="en-IE" sz="2400" kern="0" dirty="0" err="1">
                <a:solidFill>
                  <a:srgbClr val="000000"/>
                </a:solidFill>
                <a:ea typeface="+mn-lt"/>
                <a:cs typeface="+mn-lt"/>
              </a:rPr>
              <a:t>Hauskäufer</a:t>
            </a:r>
            <a:r>
              <a:rPr lang="en-IE" sz="2400" kern="0" dirty="0">
                <a:solidFill>
                  <a:srgbClr val="000000"/>
                </a:solidFill>
                <a:ea typeface="+mn-lt"/>
                <a:cs typeface="+mn-lt"/>
              </a:rPr>
              <a:t> und </a:t>
            </a:r>
            <a:r>
              <a:rPr lang="en-IE" sz="2400" kern="0" dirty="0" err="1">
                <a:solidFill>
                  <a:srgbClr val="000000"/>
                </a:solidFill>
                <a:ea typeface="+mn-lt"/>
                <a:cs typeface="+mn-lt"/>
              </a:rPr>
              <a:t>Bauträger</a:t>
            </a:r>
            <a:r>
              <a:rPr lang="en-IE" sz="2400" kern="0" dirty="0">
                <a:solidFill>
                  <a:srgbClr val="000000"/>
                </a:solidFill>
                <a:ea typeface="+mn-lt"/>
                <a:cs typeface="+mn-lt"/>
              </a:rPr>
              <a:t> </a:t>
            </a:r>
            <a:r>
              <a:rPr lang="en-IE" sz="2400" kern="0" dirty="0" err="1">
                <a:solidFill>
                  <a:srgbClr val="000000"/>
                </a:solidFill>
                <a:ea typeface="+mn-lt"/>
                <a:cs typeface="+mn-lt"/>
              </a:rPr>
              <a:t>anzeigen</a:t>
            </a:r>
            <a:r>
              <a:rPr lang="en-IE" sz="2400" kern="0" dirty="0">
                <a:solidFill>
                  <a:srgbClr val="000000"/>
                </a:solidFill>
                <a:ea typeface="+mn-lt"/>
                <a:cs typeface="+mn-lt"/>
              </a:rPr>
              <a:t> und </a:t>
            </a:r>
            <a:r>
              <a:rPr lang="en-IE" sz="2400" kern="0" dirty="0" err="1">
                <a:solidFill>
                  <a:srgbClr val="000000"/>
                </a:solidFill>
                <a:ea typeface="+mn-lt"/>
                <a:cs typeface="+mn-lt"/>
              </a:rPr>
              <a:t>verkaufen</a:t>
            </a:r>
            <a:r>
              <a:rPr lang="en-IE" sz="2400" kern="0" dirty="0">
                <a:solidFill>
                  <a:srgbClr val="000000"/>
                </a:solidFill>
                <a:ea typeface="+mn-lt"/>
                <a:cs typeface="+mn-lt"/>
              </a:rPr>
              <a:t> </a:t>
            </a:r>
            <a:r>
              <a:rPr lang="en-IE" sz="2400" kern="0" dirty="0" err="1">
                <a:solidFill>
                  <a:srgbClr val="000000"/>
                </a:solidFill>
                <a:ea typeface="+mn-lt"/>
                <a:cs typeface="+mn-lt"/>
              </a:rPr>
              <a:t>können</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a:solidFill>
                  <a:srgbClr val="000000"/>
                </a:solidFill>
                <a:ea typeface="+mn-lt"/>
                <a:cs typeface="+mn-lt"/>
              </a:rPr>
              <a:t>Der </a:t>
            </a:r>
            <a:r>
              <a:rPr lang="en-IE" sz="2400" kern="0" dirty="0" err="1">
                <a:solidFill>
                  <a:srgbClr val="000000"/>
                </a:solidFill>
                <a:ea typeface="+mn-lt"/>
                <a:cs typeface="+mn-lt"/>
              </a:rPr>
              <a:t>Verkauf</a:t>
            </a:r>
            <a:r>
              <a:rPr lang="en-IE" sz="2400" kern="0" dirty="0">
                <a:solidFill>
                  <a:srgbClr val="000000"/>
                </a:solidFill>
                <a:ea typeface="+mn-lt"/>
                <a:cs typeface="+mn-lt"/>
              </a:rPr>
              <a:t> von </a:t>
            </a:r>
            <a:r>
              <a:rPr lang="en-IE" sz="2400" kern="0" dirty="0" err="1">
                <a:solidFill>
                  <a:srgbClr val="000000"/>
                </a:solidFill>
                <a:ea typeface="+mn-lt"/>
                <a:cs typeface="+mn-lt"/>
              </a:rPr>
              <a:t>Immobilien</a:t>
            </a:r>
            <a:r>
              <a:rPr lang="en-IE" sz="2400" kern="0" dirty="0">
                <a:solidFill>
                  <a:srgbClr val="000000"/>
                </a:solidFill>
                <a:ea typeface="+mn-lt"/>
                <a:cs typeface="+mn-lt"/>
              </a:rPr>
              <a:t> </a:t>
            </a:r>
            <a:r>
              <a:rPr lang="en-IE" sz="2400" kern="0" dirty="0" err="1">
                <a:solidFill>
                  <a:srgbClr val="000000"/>
                </a:solidFill>
                <a:ea typeface="+mn-lt"/>
                <a:cs typeface="+mn-lt"/>
              </a:rPr>
              <a:t>erfolgt</a:t>
            </a:r>
            <a:r>
              <a:rPr lang="en-IE" sz="2400" kern="0" dirty="0">
                <a:solidFill>
                  <a:srgbClr val="000000"/>
                </a:solidFill>
                <a:ea typeface="+mn-lt"/>
                <a:cs typeface="+mn-lt"/>
              </a:rPr>
              <a:t> digital</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err="1">
                <a:solidFill>
                  <a:srgbClr val="000000"/>
                </a:solidFill>
                <a:ea typeface="+mn-lt"/>
                <a:cs typeface="+mn-lt"/>
              </a:rPr>
              <a:t>wird</a:t>
            </a:r>
            <a:r>
              <a:rPr lang="en-IE" sz="2400" kern="0" dirty="0">
                <a:solidFill>
                  <a:srgbClr val="000000"/>
                </a:solidFill>
                <a:ea typeface="+mn-lt"/>
                <a:cs typeface="+mn-lt"/>
              </a:rPr>
              <a:t> </a:t>
            </a:r>
            <a:r>
              <a:rPr lang="en-IE" sz="2400" kern="0" dirty="0" err="1">
                <a:solidFill>
                  <a:srgbClr val="000000"/>
                </a:solidFill>
                <a:ea typeface="+mn-lt"/>
                <a:cs typeface="+mn-lt"/>
              </a:rPr>
              <a:t>durch</a:t>
            </a:r>
            <a:r>
              <a:rPr lang="en-IE" sz="2400" kern="0" dirty="0">
                <a:solidFill>
                  <a:srgbClr val="000000"/>
                </a:solidFill>
                <a:ea typeface="+mn-lt"/>
                <a:cs typeface="+mn-lt"/>
              </a:rPr>
              <a:t> </a:t>
            </a:r>
            <a:r>
              <a:rPr lang="en-IE" sz="2400" kern="0" dirty="0" err="1">
                <a:solidFill>
                  <a:srgbClr val="000000"/>
                </a:solidFill>
                <a:ea typeface="+mn-lt"/>
                <a:cs typeface="+mn-lt"/>
              </a:rPr>
              <a:t>intelligente</a:t>
            </a:r>
            <a:r>
              <a:rPr lang="en-IE" sz="2400" kern="0" dirty="0">
                <a:solidFill>
                  <a:srgbClr val="000000"/>
                </a:solidFill>
                <a:ea typeface="+mn-lt"/>
                <a:cs typeface="+mn-lt"/>
              </a:rPr>
              <a:t> </a:t>
            </a:r>
            <a:r>
              <a:rPr lang="en-IE" sz="2400" kern="0" dirty="0" err="1">
                <a:solidFill>
                  <a:srgbClr val="000000"/>
                </a:solidFill>
                <a:ea typeface="+mn-lt"/>
                <a:cs typeface="+mn-lt"/>
              </a:rPr>
              <a:t>Verträge</a:t>
            </a:r>
            <a:r>
              <a:rPr lang="en-IE" sz="2400" kern="0" dirty="0">
                <a:solidFill>
                  <a:srgbClr val="000000"/>
                </a:solidFill>
                <a:ea typeface="+mn-lt"/>
                <a:cs typeface="+mn-lt"/>
              </a:rPr>
              <a:t> </a:t>
            </a:r>
            <a:r>
              <a:rPr lang="en-IE" sz="2400" kern="0" dirty="0" err="1">
                <a:solidFill>
                  <a:srgbClr val="000000"/>
                </a:solidFill>
                <a:ea typeface="+mn-lt"/>
                <a:cs typeface="+mn-lt"/>
              </a:rPr>
              <a:t>initiiert</a:t>
            </a:r>
            <a:r>
              <a:rPr lang="en-IE" sz="2400" kern="0" dirty="0">
                <a:solidFill>
                  <a:srgbClr val="000000"/>
                </a:solidFill>
                <a:ea typeface="+mn-lt"/>
                <a:cs typeface="+mn-lt"/>
              </a:rPr>
              <a:t> und in </a:t>
            </a:r>
            <a:r>
              <a:rPr lang="en-IE" sz="2400" kern="0" dirty="0" err="1">
                <a:solidFill>
                  <a:srgbClr val="000000"/>
                </a:solidFill>
                <a:ea typeface="+mn-lt"/>
                <a:cs typeface="+mn-lt"/>
              </a:rPr>
              <a:t>einer</a:t>
            </a:r>
            <a:r>
              <a:rPr lang="en-IE" sz="2400" kern="0" dirty="0">
                <a:solidFill>
                  <a:srgbClr val="000000"/>
                </a:solidFill>
                <a:ea typeface="+mn-lt"/>
                <a:cs typeface="+mn-lt"/>
              </a:rPr>
              <a:t> </a:t>
            </a:r>
            <a:r>
              <a:rPr lang="en-IE" sz="2400" kern="0" dirty="0" err="1">
                <a:solidFill>
                  <a:srgbClr val="000000"/>
                </a:solidFill>
                <a:ea typeface="+mn-lt"/>
                <a:cs typeface="+mn-lt"/>
              </a:rPr>
              <a:t>privaten</a:t>
            </a:r>
            <a:r>
              <a:rPr lang="en-IE" sz="2400" kern="0" dirty="0">
                <a:solidFill>
                  <a:srgbClr val="000000"/>
                </a:solidFill>
                <a:ea typeface="+mn-lt"/>
                <a:cs typeface="+mn-lt"/>
              </a:rPr>
              <a:t> Blockchain </a:t>
            </a:r>
            <a:r>
              <a:rPr lang="en-IE" sz="2400" kern="0" dirty="0" err="1">
                <a:solidFill>
                  <a:srgbClr val="000000"/>
                </a:solidFill>
                <a:ea typeface="+mn-lt"/>
                <a:cs typeface="+mn-lt"/>
              </a:rPr>
              <a:t>aufgezeichnet</a:t>
            </a:r>
            <a:r>
              <a:rPr kumimoji="0" lang="en-IE" sz="2400" i="0" u="none" strike="noStrike" kern="0" cap="none" spc="0" normalizeH="0" baseline="0" noProof="0" dirty="0">
                <a:ln>
                  <a:noFill/>
                </a:ln>
                <a:solidFill>
                  <a:srgbClr val="000000"/>
                </a:solidFill>
                <a:effectLst/>
                <a:uLnTx/>
                <a:uFillTx/>
                <a:ea typeface="+mn-lt"/>
                <a:cs typeface="+mn-lt"/>
              </a:rPr>
              <a:t>. </a:t>
            </a:r>
            <a:r>
              <a:rPr lang="en-IE" sz="2400" kern="0" dirty="0">
                <a:solidFill>
                  <a:srgbClr val="000000"/>
                </a:solidFill>
                <a:ea typeface="+mn-lt"/>
                <a:cs typeface="+mn-lt"/>
              </a:rPr>
              <a:t> </a:t>
            </a:r>
            <a:r>
              <a:rPr kumimoji="0" lang="en-IE" sz="2400" b="1" i="0" u="none" strike="noStrike" kern="0" cap="none" spc="0" normalizeH="0" baseline="0" noProof="0" dirty="0">
                <a:ln>
                  <a:noFill/>
                </a:ln>
                <a:solidFill>
                  <a:srgbClr val="000000"/>
                </a:solidFill>
                <a:effectLst/>
                <a:uLnTx/>
                <a:uFillTx/>
              </a:rPr>
              <a:t> </a:t>
            </a:r>
            <a:endParaRPr lang="en-IE" sz="2400" b="0" i="0" u="none" strike="noStrike" kern="0" cap="none" spc="0" normalizeH="0" baseline="0" noProof="0">
              <a:ln>
                <a:noFill/>
              </a:ln>
              <a:solidFill>
                <a:srgbClr val="000000"/>
              </a:solidFill>
              <a:effectLst/>
              <a:uLnTx/>
              <a:uFillTx/>
              <a:cs typeface="Calibri"/>
            </a:endParaRPr>
          </a:p>
          <a:p>
            <a:pPr marR="0" lvl="0" defTabSz="457200" eaLnBrk="1" fontAlgn="auto" latinLnBrk="0" hangingPunct="1">
              <a:lnSpc>
                <a:spcPct val="100000"/>
              </a:lnSpc>
              <a:spcBef>
                <a:spcPts val="0"/>
              </a:spcBef>
              <a:spcAft>
                <a:spcPts val="0"/>
              </a:spcAft>
              <a:buClr>
                <a:schemeClr val="accent2"/>
              </a:buClr>
              <a:buSzTx/>
              <a:tabLst/>
              <a:defRPr/>
            </a:pPr>
            <a:endParaRPr kumimoji="0" lang="en-IE" sz="2400" b="0" i="0" u="none" strike="noStrike" kern="0" cap="none" spc="0" normalizeH="0" baseline="0" noProof="0" dirty="0">
              <a:ln>
                <a:noFill/>
              </a:ln>
              <a:solidFill>
                <a:prstClr val="black"/>
              </a:solidFill>
              <a:effectLst/>
              <a:uLnTx/>
              <a:uFillTx/>
            </a:endParaRPr>
          </a:p>
          <a:p>
            <a:pPr marL="342900" indent="-342900" defTabSz="457200">
              <a:buClr>
                <a:schemeClr val="accent2"/>
              </a:buClr>
              <a:buFont typeface="Arial" panose="020B0604020202020204" pitchFamily="34" charset="0"/>
              <a:buChar char="•"/>
              <a:defRPr/>
            </a:pPr>
            <a:r>
              <a:rPr lang="en-IE" sz="2400" kern="0" dirty="0">
                <a:solidFill>
                  <a:srgbClr val="000000"/>
                </a:solidFill>
                <a:ea typeface="+mn-lt"/>
                <a:cs typeface="+mn-lt"/>
              </a:rPr>
              <a:t>Auf der </a:t>
            </a:r>
            <a:r>
              <a:rPr lang="en-IE" sz="2400" kern="0" dirty="0" err="1">
                <a:solidFill>
                  <a:srgbClr val="000000"/>
                </a:solidFill>
                <a:ea typeface="+mn-lt"/>
                <a:cs typeface="+mn-lt"/>
              </a:rPr>
              <a:t>Plattform</a:t>
            </a:r>
            <a:r>
              <a:rPr lang="en-IE" sz="2400" kern="0" dirty="0">
                <a:solidFill>
                  <a:srgbClr val="000000"/>
                </a:solidFill>
                <a:ea typeface="+mn-lt"/>
                <a:cs typeface="+mn-lt"/>
              </a:rPr>
              <a:t> </a:t>
            </a:r>
            <a:r>
              <a:rPr lang="en-IE" sz="2400" kern="0" dirty="0" err="1">
                <a:solidFill>
                  <a:srgbClr val="000000"/>
                </a:solidFill>
                <a:ea typeface="+mn-lt"/>
                <a:cs typeface="+mn-lt"/>
              </a:rPr>
              <a:t>werden</a:t>
            </a:r>
            <a:r>
              <a:rPr lang="en-IE" sz="2400" kern="0" dirty="0">
                <a:solidFill>
                  <a:srgbClr val="000000"/>
                </a:solidFill>
                <a:ea typeface="+mn-lt"/>
                <a:cs typeface="+mn-lt"/>
              </a:rPr>
              <a:t> </a:t>
            </a:r>
            <a:r>
              <a:rPr lang="en-IE" sz="2400" kern="0" dirty="0" err="1">
                <a:solidFill>
                  <a:srgbClr val="000000"/>
                </a:solidFill>
                <a:ea typeface="+mn-lt"/>
                <a:cs typeface="+mn-lt"/>
              </a:rPr>
              <a:t>voreingestellte</a:t>
            </a:r>
            <a:r>
              <a:rPr lang="en-IE" sz="2400" kern="0" dirty="0">
                <a:solidFill>
                  <a:srgbClr val="000000"/>
                </a:solidFill>
                <a:ea typeface="+mn-lt"/>
                <a:cs typeface="+mn-lt"/>
              </a:rPr>
              <a:t> </a:t>
            </a:r>
            <a:r>
              <a:rPr lang="en-IE" sz="2400" kern="0" dirty="0" err="1">
                <a:solidFill>
                  <a:srgbClr val="000000"/>
                </a:solidFill>
                <a:ea typeface="+mn-lt"/>
                <a:cs typeface="+mn-lt"/>
              </a:rPr>
              <a:t>Dokumente</a:t>
            </a:r>
            <a:r>
              <a:rPr lang="en-IE" sz="2400" kern="0" dirty="0">
                <a:solidFill>
                  <a:srgbClr val="000000"/>
                </a:solidFill>
                <a:ea typeface="+mn-lt"/>
                <a:cs typeface="+mn-lt"/>
              </a:rPr>
              <a:t> und </a:t>
            </a:r>
            <a:r>
              <a:rPr lang="en-IE" sz="2400" kern="0" dirty="0" err="1">
                <a:solidFill>
                  <a:srgbClr val="000000"/>
                </a:solidFill>
                <a:ea typeface="+mn-lt"/>
                <a:cs typeface="+mn-lt"/>
              </a:rPr>
              <a:t>Verträge</a:t>
            </a:r>
            <a:r>
              <a:rPr lang="en-IE" sz="2400" kern="0" dirty="0">
                <a:solidFill>
                  <a:srgbClr val="000000"/>
                </a:solidFill>
                <a:ea typeface="+mn-lt"/>
                <a:cs typeface="+mn-lt"/>
              </a:rPr>
              <a:t> </a:t>
            </a:r>
            <a:r>
              <a:rPr lang="en-IE" sz="2400" kern="0" dirty="0" err="1">
                <a:solidFill>
                  <a:srgbClr val="000000"/>
                </a:solidFill>
                <a:ea typeface="+mn-lt"/>
                <a:cs typeface="+mn-lt"/>
              </a:rPr>
              <a:t>zur</a:t>
            </a:r>
            <a:r>
              <a:rPr lang="en-IE" sz="2400" kern="0" dirty="0">
                <a:solidFill>
                  <a:srgbClr val="000000"/>
                </a:solidFill>
                <a:ea typeface="+mn-lt"/>
                <a:cs typeface="+mn-lt"/>
              </a:rPr>
              <a:t> </a:t>
            </a:r>
            <a:r>
              <a:rPr lang="en-IE" sz="2400" kern="0" dirty="0" err="1">
                <a:solidFill>
                  <a:srgbClr val="000000"/>
                </a:solidFill>
                <a:ea typeface="+mn-lt"/>
                <a:cs typeface="+mn-lt"/>
              </a:rPr>
              <a:t>elektronischen</a:t>
            </a:r>
            <a:r>
              <a:rPr lang="en-IE" sz="2400" kern="0" dirty="0">
                <a:solidFill>
                  <a:srgbClr val="000000"/>
                </a:solidFill>
                <a:ea typeface="+mn-lt"/>
                <a:cs typeface="+mn-lt"/>
              </a:rPr>
              <a:t> </a:t>
            </a:r>
            <a:r>
              <a:rPr lang="en-IE" sz="2400" kern="0" dirty="0" err="1">
                <a:solidFill>
                  <a:srgbClr val="000000"/>
                </a:solidFill>
                <a:ea typeface="+mn-lt"/>
                <a:cs typeface="+mn-lt"/>
              </a:rPr>
              <a:t>Unterzeichnung</a:t>
            </a:r>
            <a:r>
              <a:rPr lang="en-IE" sz="2400" kern="0" dirty="0">
                <a:solidFill>
                  <a:srgbClr val="000000"/>
                </a:solidFill>
                <a:ea typeface="+mn-lt"/>
                <a:cs typeface="+mn-lt"/>
              </a:rPr>
              <a:t> </a:t>
            </a:r>
            <a:r>
              <a:rPr lang="en-IE" sz="2400" kern="0" dirty="0" err="1">
                <a:solidFill>
                  <a:srgbClr val="000000"/>
                </a:solidFill>
                <a:ea typeface="+mn-lt"/>
                <a:cs typeface="+mn-lt"/>
              </a:rPr>
              <a:t>angeboten</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a:solidFill>
                  <a:srgbClr val="000000"/>
                </a:solidFill>
                <a:ea typeface="+mn-lt"/>
                <a:cs typeface="+mn-lt"/>
              </a:rPr>
              <a:t>die den </a:t>
            </a:r>
            <a:r>
              <a:rPr lang="en-IE" sz="2400" kern="0" dirty="0" err="1">
                <a:solidFill>
                  <a:srgbClr val="000000"/>
                </a:solidFill>
                <a:ea typeface="+mn-lt"/>
                <a:cs typeface="+mn-lt"/>
              </a:rPr>
              <a:t>Aufwand</a:t>
            </a:r>
            <a:r>
              <a:rPr lang="en-IE" sz="2400" kern="0" dirty="0">
                <a:solidFill>
                  <a:srgbClr val="000000"/>
                </a:solidFill>
                <a:ea typeface="+mn-lt"/>
                <a:cs typeface="+mn-lt"/>
              </a:rPr>
              <a:t> für die </a:t>
            </a:r>
            <a:r>
              <a:rPr lang="en-IE" sz="2400" kern="0" dirty="0" err="1">
                <a:solidFill>
                  <a:srgbClr val="000000"/>
                </a:solidFill>
                <a:ea typeface="+mn-lt"/>
                <a:cs typeface="+mn-lt"/>
              </a:rPr>
              <a:t>Nachbereitung</a:t>
            </a:r>
            <a:r>
              <a:rPr lang="en-IE" sz="2400" kern="0" dirty="0">
                <a:solidFill>
                  <a:srgbClr val="000000"/>
                </a:solidFill>
                <a:ea typeface="+mn-lt"/>
                <a:cs typeface="+mn-lt"/>
              </a:rPr>
              <a:t> </a:t>
            </a:r>
            <a:r>
              <a:rPr lang="en-IE" sz="2400" kern="0" dirty="0" err="1">
                <a:solidFill>
                  <a:srgbClr val="000000"/>
                </a:solidFill>
                <a:ea typeface="+mn-lt"/>
                <a:cs typeface="+mn-lt"/>
              </a:rPr>
              <a:t>minimieren</a:t>
            </a:r>
            <a:r>
              <a:rPr lang="en-IE" sz="2400" kern="0" dirty="0">
                <a:solidFill>
                  <a:srgbClr val="000000"/>
                </a:solidFill>
                <a:ea typeface="+mn-lt"/>
                <a:cs typeface="+mn-lt"/>
              </a:rPr>
              <a:t> und den </a:t>
            </a:r>
            <a:r>
              <a:rPr lang="en-IE" sz="2400" kern="0" dirty="0" err="1">
                <a:solidFill>
                  <a:srgbClr val="000000"/>
                </a:solidFill>
                <a:ea typeface="+mn-lt"/>
                <a:cs typeface="+mn-lt"/>
              </a:rPr>
              <a:t>Unterzeichnungsprozess</a:t>
            </a:r>
            <a:r>
              <a:rPr lang="en-IE" sz="2400" kern="0" dirty="0">
                <a:solidFill>
                  <a:srgbClr val="000000"/>
                </a:solidFill>
                <a:ea typeface="+mn-lt"/>
                <a:cs typeface="+mn-lt"/>
              </a:rPr>
              <a:t> für Banken und </a:t>
            </a:r>
            <a:r>
              <a:rPr lang="en-IE" sz="2400" kern="0" dirty="0" err="1">
                <a:solidFill>
                  <a:srgbClr val="000000"/>
                </a:solidFill>
                <a:ea typeface="+mn-lt"/>
                <a:cs typeface="+mn-lt"/>
              </a:rPr>
              <a:t>Hauskäufer</a:t>
            </a:r>
            <a:r>
              <a:rPr lang="en-IE" sz="2400" kern="0" dirty="0">
                <a:solidFill>
                  <a:srgbClr val="000000"/>
                </a:solidFill>
                <a:ea typeface="+mn-lt"/>
                <a:cs typeface="+mn-lt"/>
              </a:rPr>
              <a:t> </a:t>
            </a:r>
            <a:r>
              <a:rPr lang="en-IE" sz="2400" kern="0" dirty="0" err="1">
                <a:solidFill>
                  <a:srgbClr val="000000"/>
                </a:solidFill>
                <a:ea typeface="+mn-lt"/>
                <a:cs typeface="+mn-lt"/>
              </a:rPr>
              <a:t>vereinfachen</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a:solidFill>
                  <a:srgbClr val="000000"/>
                </a:solidFill>
                <a:ea typeface="+mn-lt"/>
                <a:cs typeface="+mn-lt"/>
              </a:rPr>
              <a:t>Alle </a:t>
            </a:r>
            <a:r>
              <a:rPr lang="en-IE" sz="2400" kern="0" dirty="0" err="1">
                <a:solidFill>
                  <a:srgbClr val="000000"/>
                </a:solidFill>
                <a:ea typeface="+mn-lt"/>
                <a:cs typeface="+mn-lt"/>
              </a:rPr>
              <a:t>Dokumente</a:t>
            </a:r>
            <a:r>
              <a:rPr lang="en-IE" sz="2400" kern="0" dirty="0">
                <a:solidFill>
                  <a:srgbClr val="000000"/>
                </a:solidFill>
                <a:ea typeface="+mn-lt"/>
                <a:cs typeface="+mn-lt"/>
              </a:rPr>
              <a:t> </a:t>
            </a:r>
            <a:r>
              <a:rPr lang="en-IE" sz="2400" kern="0" dirty="0" err="1">
                <a:solidFill>
                  <a:srgbClr val="000000"/>
                </a:solidFill>
                <a:ea typeface="+mn-lt"/>
                <a:cs typeface="+mn-lt"/>
              </a:rPr>
              <a:t>werden</a:t>
            </a:r>
            <a:r>
              <a:rPr lang="en-IE" sz="2400" kern="0" dirty="0">
                <a:solidFill>
                  <a:srgbClr val="000000"/>
                </a:solidFill>
                <a:ea typeface="+mn-lt"/>
                <a:cs typeface="+mn-lt"/>
              </a:rPr>
              <a:t> in der Blockchain </a:t>
            </a:r>
            <a:r>
              <a:rPr lang="en-IE" sz="2400" kern="0" dirty="0" err="1">
                <a:solidFill>
                  <a:srgbClr val="000000"/>
                </a:solidFill>
                <a:ea typeface="+mn-lt"/>
                <a:cs typeface="+mn-lt"/>
              </a:rPr>
              <a:t>aufgezeichnet</a:t>
            </a:r>
            <a:r>
              <a:rPr lang="en-IE" sz="2400" kern="0" dirty="0">
                <a:solidFill>
                  <a:srgbClr val="000000"/>
                </a:solidFill>
                <a:ea typeface="+mn-lt"/>
                <a:cs typeface="+mn-lt"/>
              </a:rPr>
              <a:t> und </a:t>
            </a:r>
            <a:r>
              <a:rPr lang="en-IE" sz="2400" kern="0" dirty="0" err="1">
                <a:solidFill>
                  <a:srgbClr val="000000"/>
                </a:solidFill>
                <a:ea typeface="+mn-lt"/>
                <a:cs typeface="+mn-lt"/>
              </a:rPr>
              <a:t>nachverfolgt</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a:solidFill>
                  <a:srgbClr val="000000"/>
                </a:solidFill>
                <a:ea typeface="+mn-lt"/>
                <a:cs typeface="+mn-lt"/>
              </a:rPr>
              <a:t>Die </a:t>
            </a:r>
            <a:r>
              <a:rPr lang="en-IE" sz="2400" kern="0" dirty="0" err="1">
                <a:solidFill>
                  <a:srgbClr val="000000"/>
                </a:solidFill>
                <a:ea typeface="+mn-lt"/>
                <a:cs typeface="+mn-lt"/>
              </a:rPr>
              <a:t>Nutzer</a:t>
            </a:r>
            <a:r>
              <a:rPr lang="en-IE" sz="2400" kern="0" dirty="0">
                <a:solidFill>
                  <a:srgbClr val="000000"/>
                </a:solidFill>
                <a:ea typeface="+mn-lt"/>
                <a:cs typeface="+mn-lt"/>
              </a:rPr>
              <a:t> </a:t>
            </a:r>
            <a:r>
              <a:rPr lang="en-IE" sz="2400" kern="0" dirty="0" err="1">
                <a:solidFill>
                  <a:srgbClr val="000000"/>
                </a:solidFill>
                <a:ea typeface="+mn-lt"/>
                <a:cs typeface="+mn-lt"/>
              </a:rPr>
              <a:t>können</a:t>
            </a:r>
            <a:r>
              <a:rPr lang="en-IE" sz="2400" kern="0" dirty="0">
                <a:solidFill>
                  <a:srgbClr val="000000"/>
                </a:solidFill>
                <a:ea typeface="+mn-lt"/>
                <a:cs typeface="+mn-lt"/>
              </a:rPr>
              <a:t> Profile </a:t>
            </a:r>
            <a:r>
              <a:rPr lang="en-IE" sz="2400" kern="0" dirty="0" err="1">
                <a:solidFill>
                  <a:srgbClr val="000000"/>
                </a:solidFill>
                <a:ea typeface="+mn-lt"/>
                <a:cs typeface="+mn-lt"/>
              </a:rPr>
              <a:t>durchsuchen</a:t>
            </a:r>
            <a:r>
              <a:rPr lang="en-IE" sz="2400" kern="0" dirty="0">
                <a:solidFill>
                  <a:srgbClr val="000000"/>
                </a:solidFill>
                <a:ea typeface="+mn-lt"/>
                <a:cs typeface="+mn-lt"/>
              </a:rPr>
              <a:t> und </a:t>
            </a:r>
            <a:r>
              <a:rPr lang="en-IE" sz="2400" kern="0" dirty="0" err="1">
                <a:solidFill>
                  <a:srgbClr val="000000"/>
                </a:solidFill>
                <a:ea typeface="+mn-lt"/>
                <a:cs typeface="+mn-lt"/>
              </a:rPr>
              <a:t>sich</a:t>
            </a:r>
            <a:r>
              <a:rPr lang="en-IE" sz="2400" kern="0" dirty="0">
                <a:solidFill>
                  <a:srgbClr val="000000"/>
                </a:solidFill>
                <a:ea typeface="+mn-lt"/>
                <a:cs typeface="+mn-lt"/>
              </a:rPr>
              <a:t> </a:t>
            </a:r>
            <a:r>
              <a:rPr lang="en-IE" sz="2400" kern="0" dirty="0" err="1">
                <a:solidFill>
                  <a:srgbClr val="000000"/>
                </a:solidFill>
                <a:ea typeface="+mn-lt"/>
                <a:cs typeface="+mn-lt"/>
              </a:rPr>
              <a:t>direkt</a:t>
            </a:r>
            <a:r>
              <a:rPr lang="en-IE" sz="2400" kern="0" dirty="0">
                <a:solidFill>
                  <a:srgbClr val="000000"/>
                </a:solidFill>
                <a:ea typeface="+mn-lt"/>
                <a:cs typeface="+mn-lt"/>
              </a:rPr>
              <a:t> </a:t>
            </a:r>
            <a:r>
              <a:rPr lang="en-IE" sz="2400" kern="0" dirty="0" err="1">
                <a:solidFill>
                  <a:srgbClr val="000000"/>
                </a:solidFill>
                <a:ea typeface="+mn-lt"/>
                <a:cs typeface="+mn-lt"/>
              </a:rPr>
              <a:t>mit</a:t>
            </a:r>
            <a:r>
              <a:rPr lang="en-IE" sz="2400" kern="0" dirty="0">
                <a:solidFill>
                  <a:srgbClr val="000000"/>
                </a:solidFill>
                <a:ea typeface="+mn-lt"/>
                <a:cs typeface="+mn-lt"/>
              </a:rPr>
              <a:t> </a:t>
            </a:r>
            <a:r>
              <a:rPr lang="en-IE" sz="2400" kern="0" dirty="0" err="1">
                <a:solidFill>
                  <a:srgbClr val="000000"/>
                </a:solidFill>
                <a:ea typeface="+mn-lt"/>
                <a:cs typeface="+mn-lt"/>
              </a:rPr>
              <a:t>Immobilienmaklern</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err="1">
                <a:solidFill>
                  <a:srgbClr val="000000"/>
                </a:solidFill>
                <a:ea typeface="+mn-lt"/>
                <a:cs typeface="+mn-lt"/>
              </a:rPr>
              <a:t>Agenten</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err="1">
                <a:solidFill>
                  <a:srgbClr val="000000"/>
                </a:solidFill>
                <a:ea typeface="+mn-lt"/>
                <a:cs typeface="+mn-lt"/>
              </a:rPr>
              <a:t>Anwälten</a:t>
            </a:r>
            <a:r>
              <a:rPr kumimoji="0" lang="en-IE" sz="2400" b="0" i="0" u="none" strike="noStrike" kern="0" cap="none" spc="0" normalizeH="0" baseline="0" noProof="0" dirty="0">
                <a:ln>
                  <a:noFill/>
                </a:ln>
                <a:solidFill>
                  <a:srgbClr val="000000"/>
                </a:solidFill>
                <a:effectLst/>
                <a:uLnTx/>
                <a:uFillTx/>
                <a:ea typeface="+mn-lt"/>
                <a:cs typeface="+mn-lt"/>
              </a:rPr>
              <a:t>, </a:t>
            </a:r>
            <a:r>
              <a:rPr lang="en-IE" sz="2400" kern="0" dirty="0" err="1">
                <a:solidFill>
                  <a:srgbClr val="000000"/>
                </a:solidFill>
                <a:ea typeface="+mn-lt"/>
                <a:cs typeface="+mn-lt"/>
              </a:rPr>
              <a:t>Inspektoren</a:t>
            </a:r>
            <a:r>
              <a:rPr lang="en-IE" sz="2400" kern="0" dirty="0">
                <a:solidFill>
                  <a:srgbClr val="000000"/>
                </a:solidFill>
                <a:ea typeface="+mn-lt"/>
                <a:cs typeface="+mn-lt"/>
              </a:rPr>
              <a:t> und </a:t>
            </a:r>
            <a:r>
              <a:rPr lang="en-IE" sz="2400" kern="0" dirty="0" err="1">
                <a:solidFill>
                  <a:srgbClr val="000000"/>
                </a:solidFill>
                <a:ea typeface="+mn-lt"/>
                <a:cs typeface="+mn-lt"/>
              </a:rPr>
              <a:t>anderen</a:t>
            </a:r>
            <a:r>
              <a:rPr lang="en-IE" sz="2400" kern="0" dirty="0">
                <a:solidFill>
                  <a:srgbClr val="000000"/>
                </a:solidFill>
                <a:ea typeface="+mn-lt"/>
                <a:cs typeface="+mn-lt"/>
              </a:rPr>
              <a:t> </a:t>
            </a:r>
            <a:r>
              <a:rPr lang="en-IE" sz="2400" kern="0" dirty="0" err="1">
                <a:solidFill>
                  <a:srgbClr val="000000"/>
                </a:solidFill>
                <a:ea typeface="+mn-lt"/>
                <a:cs typeface="+mn-lt"/>
              </a:rPr>
              <a:t>Fachleuten</a:t>
            </a:r>
            <a:r>
              <a:rPr lang="en-IE" sz="2400" kern="0" dirty="0">
                <a:solidFill>
                  <a:srgbClr val="000000"/>
                </a:solidFill>
                <a:ea typeface="+mn-lt"/>
                <a:cs typeface="+mn-lt"/>
              </a:rPr>
              <a:t> in </a:t>
            </a:r>
            <a:r>
              <a:rPr lang="en-IE" sz="2400" kern="0" dirty="0" err="1">
                <a:solidFill>
                  <a:srgbClr val="000000"/>
                </a:solidFill>
                <a:ea typeface="+mn-lt"/>
                <a:cs typeface="+mn-lt"/>
              </a:rPr>
              <a:t>Verbindung</a:t>
            </a:r>
            <a:r>
              <a:rPr lang="en-IE" sz="2400" kern="0" dirty="0">
                <a:solidFill>
                  <a:srgbClr val="000000"/>
                </a:solidFill>
                <a:ea typeface="+mn-lt"/>
                <a:cs typeface="+mn-lt"/>
              </a:rPr>
              <a:t> </a:t>
            </a:r>
            <a:r>
              <a:rPr lang="en-IE" sz="2400" kern="0" dirty="0" err="1">
                <a:solidFill>
                  <a:srgbClr val="000000"/>
                </a:solidFill>
                <a:ea typeface="+mn-lt"/>
                <a:cs typeface="+mn-lt"/>
              </a:rPr>
              <a:t>setzen</a:t>
            </a:r>
            <a:r>
              <a:rPr kumimoji="0" lang="en-IE" sz="2400" b="0" i="0" u="none" strike="noStrike" kern="0" cap="none" spc="0" normalizeH="0" baseline="0" noProof="0" dirty="0">
                <a:ln>
                  <a:noFill/>
                </a:ln>
                <a:solidFill>
                  <a:srgbClr val="000000"/>
                </a:solidFill>
                <a:effectLst/>
                <a:uLnTx/>
                <a:uFillTx/>
                <a:ea typeface="+mn-lt"/>
                <a:cs typeface="+mn-lt"/>
              </a:rPr>
              <a:t>.</a:t>
            </a:r>
            <a:r>
              <a:rPr lang="en-IE" sz="2400" kern="0" dirty="0">
                <a:solidFill>
                  <a:srgbClr val="000000"/>
                </a:solidFill>
                <a:ea typeface="+mn-lt"/>
                <a:cs typeface="+mn-lt"/>
              </a:rPr>
              <a:t> </a:t>
            </a:r>
            <a:r>
              <a:rPr lang="en-IE" sz="2400" kern="0" dirty="0">
                <a:ea typeface="+mn-lt"/>
                <a:cs typeface="+mn-lt"/>
              </a:rPr>
              <a:t> </a:t>
            </a:r>
            <a:br>
              <a:rPr lang="en-IE" sz="2400" kern="0" dirty="0">
                <a:ea typeface="+mn-lt"/>
                <a:cs typeface="+mn-lt"/>
              </a:rPr>
            </a:br>
            <a:endParaRPr lang="en-IE" sz="2400" b="0" i="0" u="none" strike="noStrike" kern="0" cap="none" spc="0" normalizeH="0" baseline="0" noProof="0" dirty="0">
              <a:ln>
                <a:noFill/>
              </a:ln>
              <a:effectLst/>
              <a:uLnTx/>
              <a:uFillTx/>
              <a:ea typeface="+mn-lt"/>
              <a:cs typeface="+mn-lt"/>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625" b="1"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39" name="Rectangle 38">
            <a:extLst>
              <a:ext uri="{FF2B5EF4-FFF2-40B4-BE49-F238E27FC236}">
                <a16:creationId xmlns:a16="http://schemas.microsoft.com/office/drawing/2014/main" id="{697AE8F0-EE81-10CB-BFB6-E2A392FD8D76}"/>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lang="en-IE" sz="1400" kern="0" dirty="0">
                <a:solidFill>
                  <a:prstClr val="black"/>
                </a:solidFill>
              </a:rPr>
              <a:t>Quelle</a:t>
            </a:r>
            <a:r>
              <a:rPr kumimoji="0" lang="en-IE" sz="1400" b="0" i="0" u="none" strike="noStrike" kern="0" cap="none" spc="0" normalizeH="0" baseline="0" noProof="0" dirty="0">
                <a:ln>
                  <a:noFill/>
                </a:ln>
                <a:solidFill>
                  <a:prstClr val="black"/>
                </a:solidFill>
                <a:effectLst/>
                <a:uLnTx/>
                <a:uFillTx/>
              </a:rPr>
              <a:t>: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37355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900" b="1" dirty="0">
                <a:solidFill>
                  <a:srgbClr val="000000"/>
                </a:solidFill>
                <a:ea typeface="+mj-lt"/>
                <a:cs typeface="+mj-lt"/>
              </a:rPr>
              <a:t>Mini-</a:t>
            </a:r>
            <a:r>
              <a:rPr lang="en-US" sz="2900" b="1" dirty="0" err="1">
                <a:solidFill>
                  <a:srgbClr val="000000"/>
                </a:solidFill>
                <a:ea typeface="+mj-lt"/>
                <a:cs typeface="+mj-lt"/>
              </a:rPr>
              <a:t>Fallstudie</a:t>
            </a:r>
            <a:r>
              <a:rPr lang="en-US" sz="2900" b="1" dirty="0">
                <a:solidFill>
                  <a:srgbClr val="000000"/>
                </a:solidFill>
                <a:ea typeface="+mj-lt"/>
                <a:cs typeface="+mj-lt"/>
              </a:rPr>
              <a:t> </a:t>
            </a:r>
            <a:r>
              <a:rPr kumimoji="0" lang="en-US" sz="2900" b="1" i="0" u="none" strike="noStrike" kern="1200" cap="none" spc="0" normalizeH="0" baseline="0" noProof="0" dirty="0">
                <a:ln>
                  <a:noFill/>
                </a:ln>
                <a:solidFill>
                  <a:srgbClr val="000000"/>
                </a:solidFill>
                <a:effectLst/>
                <a:uLnTx/>
                <a:uFillTx/>
                <a:ea typeface="+mj-lt"/>
                <a:cs typeface="+mj-lt"/>
              </a:rPr>
              <a:t>5.2</a:t>
            </a:r>
            <a:r>
              <a:rPr lang="en-US" sz="2900" b="1" dirty="0">
                <a:solidFill>
                  <a:srgbClr val="000000"/>
                </a:solidFill>
                <a:ea typeface="+mj-lt"/>
                <a:cs typeface="+mj-lt"/>
              </a:rPr>
              <a:t>: </a:t>
            </a:r>
            <a:r>
              <a:rPr kumimoji="0" lang="en-US" sz="2900" b="1" i="0" u="none" strike="noStrike" kern="1200" cap="none" spc="0" normalizeH="0" baseline="0" noProof="0" dirty="0">
                <a:ln>
                  <a:noFill/>
                </a:ln>
                <a:solidFill>
                  <a:srgbClr val="000000"/>
                </a:solidFill>
                <a:effectLst/>
                <a:uLnTx/>
                <a:uFillTx/>
                <a:ea typeface="+mj-lt"/>
                <a:cs typeface="+mj-lt"/>
              </a:rPr>
              <a:t>VTS SOFTWARE, NEW YORK (</a:t>
            </a:r>
            <a:r>
              <a:rPr lang="en-US" sz="2900" b="1" dirty="0">
                <a:solidFill>
                  <a:srgbClr val="000000"/>
                </a:solidFill>
                <a:ea typeface="+mj-lt"/>
                <a:cs typeface="+mj-lt"/>
              </a:rPr>
              <a:t>Forts</a:t>
            </a:r>
            <a:r>
              <a:rPr kumimoji="0" lang="en-US" sz="2900" b="1" i="0" u="none" strike="noStrike" kern="1200" cap="none" spc="0" normalizeH="0" baseline="0" noProof="0" dirty="0">
                <a:ln>
                  <a:noFill/>
                </a:ln>
                <a:solidFill>
                  <a:srgbClr val="000000"/>
                </a:solidFill>
                <a:effectLst/>
                <a:uLnTx/>
                <a:uFillTx/>
                <a:ea typeface="+mj-lt"/>
                <a:cs typeface="+mj-lt"/>
              </a:rPr>
              <a:t>.)</a:t>
            </a:r>
            <a:endParaRPr lang="en-US" sz="2900" b="1" dirty="0">
              <a:solidFill>
                <a:srgbClr val="000000"/>
              </a:solidFill>
              <a:ea typeface="+mj-lt"/>
              <a:cs typeface="+mj-lt"/>
            </a:endParaRPr>
          </a:p>
        </p:txBody>
      </p:sp>
      <p:sp>
        <p:nvSpPr>
          <p:cNvPr id="38" name="TextBox 37">
            <a:extLst>
              <a:ext uri="{FF2B5EF4-FFF2-40B4-BE49-F238E27FC236}">
                <a16:creationId xmlns:a16="http://schemas.microsoft.com/office/drawing/2014/main" id="{55C3FBB0-CE4D-A9DD-3BC4-304231011476}"/>
              </a:ext>
            </a:extLst>
          </p:cNvPr>
          <p:cNvSpPr txBox="1"/>
          <p:nvPr/>
        </p:nvSpPr>
        <p:spPr>
          <a:xfrm>
            <a:off x="492975" y="1517429"/>
            <a:ext cx="11154381" cy="5161349"/>
          </a:xfrm>
          <a:prstGeom prst="rect">
            <a:avLst/>
          </a:prstGeom>
          <a:noFill/>
        </p:spPr>
        <p:txBody>
          <a:bodyPr wrap="square" lIns="91440" tIns="45720" rIns="91440" bIns="45720" rtlCol="0" anchor="t">
            <a:spAutoFit/>
          </a:bodyPr>
          <a:lstStyle/>
          <a:p>
            <a:pPr marL="285750" indent="-285750" defTabSz="457200">
              <a:buClr>
                <a:schemeClr val="accent2"/>
              </a:buClr>
              <a:buFont typeface="Arial" panose="020B0604020202020204" pitchFamily="34" charset="0"/>
              <a:buChar char="•"/>
              <a:defRPr/>
            </a:pPr>
            <a:r>
              <a:rPr lang="en-IE" sz="2400" kern="0" dirty="0" err="1">
                <a:solidFill>
                  <a:srgbClr val="000000"/>
                </a:solidFill>
                <a:ea typeface="+mn-lt"/>
                <a:cs typeface="+mn-lt"/>
              </a:rPr>
              <a:t>Ähnlich</a:t>
            </a:r>
            <a:r>
              <a:rPr lang="en-IE" sz="2400" kern="0" dirty="0">
                <a:solidFill>
                  <a:srgbClr val="000000"/>
                </a:solidFill>
                <a:ea typeface="+mn-lt"/>
                <a:cs typeface="+mn-lt"/>
              </a:rPr>
              <a:t> </a:t>
            </a:r>
            <a:r>
              <a:rPr lang="en-IE" sz="2400" kern="0" dirty="0" err="1">
                <a:solidFill>
                  <a:srgbClr val="000000"/>
                </a:solidFill>
                <a:ea typeface="+mn-lt"/>
                <a:cs typeface="+mn-lt"/>
              </a:rPr>
              <a:t>wie</a:t>
            </a:r>
            <a:r>
              <a:rPr lang="en-IE" sz="2400" kern="0" dirty="0">
                <a:solidFill>
                  <a:srgbClr val="000000"/>
                </a:solidFill>
                <a:ea typeface="+mn-lt"/>
                <a:cs typeface="+mn-lt"/>
              </a:rPr>
              <a:t> </a:t>
            </a:r>
            <a:r>
              <a:rPr lang="en-IE" sz="2400" kern="0" dirty="0" err="1">
                <a:solidFill>
                  <a:srgbClr val="000000"/>
                </a:solidFill>
                <a:ea typeface="+mn-lt"/>
                <a:cs typeface="+mn-lt"/>
              </a:rPr>
              <a:t>bei</a:t>
            </a:r>
            <a:r>
              <a:rPr lang="en-IE" sz="2400" kern="0" dirty="0">
                <a:solidFill>
                  <a:srgbClr val="000000"/>
                </a:solidFill>
                <a:ea typeface="+mn-lt"/>
                <a:cs typeface="+mn-lt"/>
              </a:rPr>
              <a:t> </a:t>
            </a:r>
            <a:r>
              <a:rPr lang="en-IE" sz="2400" kern="0" dirty="0" err="1">
                <a:solidFill>
                  <a:srgbClr val="000000"/>
                </a:solidFill>
                <a:ea typeface="+mn-lt"/>
                <a:cs typeface="+mn-lt"/>
              </a:rPr>
              <a:t>einigen</a:t>
            </a:r>
            <a:r>
              <a:rPr lang="en-IE" sz="2400" kern="0" dirty="0">
                <a:solidFill>
                  <a:srgbClr val="000000"/>
                </a:solidFill>
                <a:ea typeface="+mn-lt"/>
                <a:cs typeface="+mn-lt"/>
              </a:rPr>
              <a:t> </a:t>
            </a:r>
            <a:r>
              <a:rPr lang="en-IE" sz="2400" kern="0" dirty="0" err="1">
                <a:solidFill>
                  <a:srgbClr val="000000"/>
                </a:solidFill>
                <a:ea typeface="+mn-lt"/>
                <a:cs typeface="+mn-lt"/>
              </a:rPr>
              <a:t>bekannten</a:t>
            </a:r>
            <a:r>
              <a:rPr lang="en-IE" sz="2400" kern="0" dirty="0">
                <a:solidFill>
                  <a:srgbClr val="000000"/>
                </a:solidFill>
                <a:ea typeface="+mn-lt"/>
                <a:cs typeface="+mn-lt"/>
              </a:rPr>
              <a:t> </a:t>
            </a:r>
            <a:r>
              <a:rPr lang="en-IE" sz="2400" kern="0" dirty="0" err="1">
                <a:solidFill>
                  <a:srgbClr val="000000"/>
                </a:solidFill>
                <a:ea typeface="+mn-lt"/>
                <a:cs typeface="+mn-lt"/>
              </a:rPr>
              <a:t>Zahlungssystemen</a:t>
            </a:r>
            <a:r>
              <a:rPr lang="en-IE" sz="2400" kern="0" dirty="0">
                <a:solidFill>
                  <a:srgbClr val="000000"/>
                </a:solidFill>
                <a:ea typeface="+mn-lt"/>
                <a:cs typeface="+mn-lt"/>
              </a:rPr>
              <a:t> </a:t>
            </a:r>
            <a:r>
              <a:rPr lang="en-IE" sz="2400" kern="0" dirty="0" err="1">
                <a:solidFill>
                  <a:srgbClr val="000000"/>
                </a:solidFill>
                <a:ea typeface="+mn-lt"/>
                <a:cs typeface="+mn-lt"/>
              </a:rPr>
              <a:t>wie</a:t>
            </a:r>
            <a:r>
              <a:rPr lang="en-IE" sz="2400" kern="0" dirty="0">
                <a:solidFill>
                  <a:srgbClr val="000000"/>
                </a:solidFill>
                <a:ea typeface="+mn-lt"/>
                <a:cs typeface="+mn-lt"/>
              </a:rPr>
              <a:t> PayPal </a:t>
            </a:r>
            <a:r>
              <a:rPr lang="en-IE" sz="2400" kern="0" dirty="0" err="1">
                <a:solidFill>
                  <a:srgbClr val="000000"/>
                </a:solidFill>
                <a:ea typeface="+mn-lt"/>
                <a:cs typeface="+mn-lt"/>
              </a:rPr>
              <a:t>verarbeitet</a:t>
            </a:r>
            <a:r>
              <a:rPr lang="en-IE" sz="2400" kern="0" dirty="0">
                <a:solidFill>
                  <a:srgbClr val="000000"/>
                </a:solidFill>
                <a:ea typeface="+mn-lt"/>
                <a:cs typeface="+mn-lt"/>
              </a:rPr>
              <a:t> die </a:t>
            </a:r>
            <a:r>
              <a:rPr lang="en-IE" sz="2400" kern="0" dirty="0" err="1">
                <a:solidFill>
                  <a:srgbClr val="000000"/>
                </a:solidFill>
                <a:ea typeface="+mn-lt"/>
                <a:cs typeface="+mn-lt"/>
              </a:rPr>
              <a:t>Plattform</a:t>
            </a:r>
            <a:r>
              <a:rPr lang="en-IE" sz="2400" kern="0" dirty="0">
                <a:solidFill>
                  <a:srgbClr val="000000"/>
                </a:solidFill>
                <a:ea typeface="+mn-lt"/>
                <a:cs typeface="+mn-lt"/>
              </a:rPr>
              <a:t> Online-</a:t>
            </a:r>
            <a:r>
              <a:rPr lang="en-IE" sz="2400" kern="0" dirty="0" err="1">
                <a:solidFill>
                  <a:srgbClr val="000000"/>
                </a:solidFill>
                <a:ea typeface="+mn-lt"/>
                <a:cs typeface="+mn-lt"/>
              </a:rPr>
              <a:t>Zahlungen</a:t>
            </a:r>
            <a:r>
              <a:rPr lang="en-IE" sz="2400" kern="0" dirty="0">
                <a:solidFill>
                  <a:srgbClr val="000000"/>
                </a:solidFill>
                <a:ea typeface="+mn-lt"/>
                <a:cs typeface="+mn-lt"/>
              </a:rPr>
              <a:t> und -</a:t>
            </a:r>
            <a:r>
              <a:rPr lang="en-IE" sz="2400" kern="0" dirty="0" err="1">
                <a:solidFill>
                  <a:srgbClr val="000000"/>
                </a:solidFill>
                <a:ea typeface="+mn-lt"/>
                <a:cs typeface="+mn-lt"/>
              </a:rPr>
              <a:t>Transaktionen</a:t>
            </a:r>
            <a:r>
              <a:rPr lang="en-IE" sz="2400" kern="0" dirty="0">
                <a:solidFill>
                  <a:srgbClr val="000000"/>
                </a:solidFill>
                <a:ea typeface="+mn-lt"/>
                <a:cs typeface="+mn-lt"/>
              </a:rPr>
              <a:t>. Die </a:t>
            </a:r>
            <a:r>
              <a:rPr lang="en-IE" sz="2400" kern="0" dirty="0" err="1">
                <a:solidFill>
                  <a:srgbClr val="000000"/>
                </a:solidFill>
                <a:ea typeface="+mn-lt"/>
                <a:cs typeface="+mn-lt"/>
              </a:rPr>
              <a:t>Zahlungen</a:t>
            </a:r>
            <a:r>
              <a:rPr lang="en-IE" sz="2400" kern="0" dirty="0">
                <a:solidFill>
                  <a:srgbClr val="000000"/>
                </a:solidFill>
                <a:ea typeface="+mn-lt"/>
                <a:cs typeface="+mn-lt"/>
              </a:rPr>
              <a:t> für </a:t>
            </a:r>
            <a:r>
              <a:rPr lang="en-IE" sz="2400" kern="0" dirty="0" err="1">
                <a:solidFill>
                  <a:srgbClr val="000000"/>
                </a:solidFill>
                <a:ea typeface="+mn-lt"/>
                <a:cs typeface="+mn-lt"/>
              </a:rPr>
              <a:t>Immobiliendienstleistungen</a:t>
            </a:r>
            <a:r>
              <a:rPr lang="en-IE" sz="2400" kern="0" dirty="0">
                <a:solidFill>
                  <a:srgbClr val="000000"/>
                </a:solidFill>
                <a:ea typeface="+mn-lt"/>
                <a:cs typeface="+mn-lt"/>
              </a:rPr>
              <a:t> und </a:t>
            </a:r>
            <a:r>
              <a:rPr lang="en-IE" sz="2400" kern="0" dirty="0" err="1">
                <a:solidFill>
                  <a:srgbClr val="000000"/>
                </a:solidFill>
                <a:ea typeface="+mn-lt"/>
                <a:cs typeface="+mn-lt"/>
              </a:rPr>
              <a:t>Immobilienkäufe</a:t>
            </a:r>
            <a:r>
              <a:rPr lang="en-IE" sz="2400" kern="0" dirty="0">
                <a:solidFill>
                  <a:srgbClr val="000000"/>
                </a:solidFill>
                <a:ea typeface="+mn-lt"/>
                <a:cs typeface="+mn-lt"/>
              </a:rPr>
              <a:t> </a:t>
            </a:r>
            <a:r>
              <a:rPr lang="en-IE" sz="2400" kern="0" dirty="0" err="1">
                <a:solidFill>
                  <a:srgbClr val="000000"/>
                </a:solidFill>
                <a:ea typeface="+mn-lt"/>
                <a:cs typeface="+mn-lt"/>
              </a:rPr>
              <a:t>werden</a:t>
            </a:r>
            <a:r>
              <a:rPr lang="en-IE" sz="2400" kern="0" dirty="0">
                <a:solidFill>
                  <a:srgbClr val="000000"/>
                </a:solidFill>
                <a:ea typeface="+mn-lt"/>
                <a:cs typeface="+mn-lt"/>
              </a:rPr>
              <a:t> </a:t>
            </a:r>
            <a:r>
              <a:rPr lang="en-IE" sz="2400" kern="0" dirty="0" err="1">
                <a:solidFill>
                  <a:srgbClr val="000000"/>
                </a:solidFill>
                <a:ea typeface="+mn-lt"/>
                <a:cs typeface="+mn-lt"/>
              </a:rPr>
              <a:t>über</a:t>
            </a:r>
            <a:r>
              <a:rPr lang="en-IE" sz="2400" kern="0" dirty="0">
                <a:solidFill>
                  <a:srgbClr val="000000"/>
                </a:solidFill>
                <a:ea typeface="+mn-lt"/>
                <a:cs typeface="+mn-lt"/>
              </a:rPr>
              <a:t> Smart Contracts </a:t>
            </a:r>
            <a:r>
              <a:rPr lang="en-IE" sz="2400" kern="0" dirty="0" err="1">
                <a:solidFill>
                  <a:srgbClr val="000000"/>
                </a:solidFill>
                <a:ea typeface="+mn-lt"/>
                <a:cs typeface="+mn-lt"/>
              </a:rPr>
              <a:t>abgewickelt</a:t>
            </a:r>
            <a:r>
              <a:rPr lang="en-IE" sz="2400" kern="0" dirty="0">
                <a:solidFill>
                  <a:srgbClr val="000000"/>
                </a:solidFill>
                <a:ea typeface="+mn-lt"/>
                <a:cs typeface="+mn-lt"/>
              </a:rPr>
              <a:t> und </a:t>
            </a:r>
            <a:r>
              <a:rPr lang="en-IE" sz="2400" kern="0" dirty="0" err="1">
                <a:solidFill>
                  <a:srgbClr val="000000"/>
                </a:solidFill>
                <a:ea typeface="+mn-lt"/>
                <a:cs typeface="+mn-lt"/>
              </a:rPr>
              <a:t>dann</a:t>
            </a:r>
            <a:r>
              <a:rPr lang="en-IE" sz="2400" kern="0" dirty="0">
                <a:solidFill>
                  <a:srgbClr val="000000"/>
                </a:solidFill>
                <a:ea typeface="+mn-lt"/>
                <a:cs typeface="+mn-lt"/>
              </a:rPr>
              <a:t> auf der Blockchain </a:t>
            </a:r>
            <a:r>
              <a:rPr lang="en-IE" sz="2400" kern="0" dirty="0" err="1">
                <a:solidFill>
                  <a:srgbClr val="000000"/>
                </a:solidFill>
                <a:ea typeface="+mn-lt"/>
                <a:cs typeface="+mn-lt"/>
              </a:rPr>
              <a:t>aufgezeichnet</a:t>
            </a:r>
            <a:r>
              <a:rPr lang="en-IE" sz="2400" kern="0" dirty="0">
                <a:solidFill>
                  <a:srgbClr val="000000"/>
                </a:solidFill>
                <a:ea typeface="+mn-lt"/>
                <a:cs typeface="+mn-lt"/>
              </a:rPr>
              <a:t> und </a:t>
            </a:r>
            <a:r>
              <a:rPr lang="en-IE" sz="2400" kern="0" dirty="0" err="1">
                <a:solidFill>
                  <a:srgbClr val="000000"/>
                </a:solidFill>
                <a:ea typeface="+mn-lt"/>
                <a:cs typeface="+mn-lt"/>
              </a:rPr>
              <a:t>nachverfolgt</a:t>
            </a:r>
            <a:r>
              <a:rPr lang="en-IE" sz="2400" kern="0" dirty="0">
                <a:solidFill>
                  <a:srgbClr val="000000"/>
                </a:solidFill>
                <a:ea typeface="+mn-lt"/>
                <a:cs typeface="+mn-lt"/>
              </a:rPr>
              <a:t>. </a:t>
            </a:r>
            <a:endParaRPr lang="en-IE" sz="2400" b="0" i="0" u="none" strike="noStrike" kern="0" cap="none" spc="0" normalizeH="0" baseline="0" noProof="0">
              <a:ln>
                <a:noFill/>
              </a:ln>
              <a:solidFill>
                <a:srgbClr val="000000"/>
              </a:solidFill>
              <a:effectLst/>
              <a:uLnTx/>
              <a:uFillTx/>
              <a:cs typeface="Calibri"/>
            </a:endParaRPr>
          </a:p>
          <a:p>
            <a:pPr marL="285750" indent="-285750" defTabSz="457200">
              <a:buClr>
                <a:srgbClr val="0D9390"/>
              </a:buClr>
              <a:buFont typeface="Arial" panose="020B0604020202020204" pitchFamily="34" charset="0"/>
              <a:buChar char="•"/>
              <a:defRPr/>
            </a:pPr>
            <a:endParaRPr lang="en-IE" sz="2400" kern="0" dirty="0">
              <a:solidFill>
                <a:srgbClr val="000000"/>
              </a:solidFill>
              <a:ea typeface="+mn-lt"/>
              <a:cs typeface="+mn-lt"/>
            </a:endParaRPr>
          </a:p>
          <a:p>
            <a:pPr marL="342900" indent="-342900" defTabSz="457200">
              <a:buFont typeface="Arial"/>
              <a:buChar char="•"/>
              <a:defRPr/>
            </a:pPr>
            <a:r>
              <a:rPr lang="en-IE" sz="2400" kern="0" dirty="0">
                <a:ea typeface="+mn-lt"/>
                <a:cs typeface="+mn-lt"/>
              </a:rPr>
              <a:t>Die </a:t>
            </a:r>
            <a:r>
              <a:rPr lang="en-IE" sz="2400" kern="0" err="1">
                <a:ea typeface="+mn-lt"/>
                <a:cs typeface="+mn-lt"/>
              </a:rPr>
              <a:t>Nutzer</a:t>
            </a:r>
            <a:r>
              <a:rPr lang="en-IE" sz="2400" kern="0" dirty="0">
                <a:ea typeface="+mn-lt"/>
                <a:cs typeface="+mn-lt"/>
              </a:rPr>
              <a:t> </a:t>
            </a:r>
            <a:r>
              <a:rPr lang="en-IE" sz="2400" kern="0" err="1">
                <a:ea typeface="+mn-lt"/>
                <a:cs typeface="+mn-lt"/>
              </a:rPr>
              <a:t>können</a:t>
            </a:r>
            <a:r>
              <a:rPr lang="en-IE" sz="2400" kern="0" dirty="0">
                <a:ea typeface="+mn-lt"/>
                <a:cs typeface="+mn-lt"/>
              </a:rPr>
              <a:t> </a:t>
            </a:r>
            <a:r>
              <a:rPr lang="en-IE" sz="2400" kern="0" err="1">
                <a:ea typeface="+mn-lt"/>
                <a:cs typeface="+mn-lt"/>
              </a:rPr>
              <a:t>außerdem</a:t>
            </a:r>
            <a:r>
              <a:rPr lang="en-IE" sz="2400" kern="0" dirty="0">
                <a:ea typeface="+mn-lt"/>
                <a:cs typeface="+mn-lt"/>
              </a:rPr>
              <a:t> </a:t>
            </a:r>
            <a:r>
              <a:rPr lang="en-IE" sz="2400" kern="0" err="1">
                <a:ea typeface="+mn-lt"/>
                <a:cs typeface="+mn-lt"/>
              </a:rPr>
              <a:t>aktuelle</a:t>
            </a:r>
            <a:r>
              <a:rPr lang="en-IE" sz="2400" kern="0" dirty="0">
                <a:ea typeface="+mn-lt"/>
                <a:cs typeface="+mn-lt"/>
              </a:rPr>
              <a:t> Grundrisse</a:t>
            </a:r>
            <a:r>
              <a:rPr kumimoji="0" lang="en-IE" sz="2400" b="0" i="0" u="none" strike="noStrike" kern="0" cap="none" spc="0" normalizeH="0" baseline="0" noProof="0" dirty="0">
                <a:ln>
                  <a:noFill/>
                </a:ln>
                <a:effectLst/>
                <a:uLnTx/>
                <a:uFillTx/>
                <a:ea typeface="+mn-lt"/>
                <a:cs typeface="+mn-lt"/>
              </a:rPr>
              <a:t>, </a:t>
            </a:r>
            <a:r>
              <a:rPr lang="en-IE" sz="2400" kern="0" err="1">
                <a:ea typeface="+mn-lt"/>
                <a:cs typeface="+mn-lt"/>
              </a:rPr>
              <a:t>Immobilienfotos</a:t>
            </a:r>
            <a:r>
              <a:rPr kumimoji="0" lang="en-IE" sz="2400" b="0" i="0" u="none" strike="noStrike" kern="0" cap="none" spc="0" normalizeH="0" baseline="0" noProof="0" dirty="0">
                <a:ln>
                  <a:noFill/>
                </a:ln>
                <a:effectLst/>
                <a:uLnTx/>
                <a:uFillTx/>
                <a:ea typeface="+mn-lt"/>
                <a:cs typeface="+mn-lt"/>
              </a:rPr>
              <a:t>,</a:t>
            </a:r>
            <a:r>
              <a:rPr lang="en-IE" sz="2400" kern="0" dirty="0">
                <a:ea typeface="+mn-lt"/>
                <a:cs typeface="+mn-lt"/>
              </a:rPr>
              <a:t> 3D-Besichtigungen</a:t>
            </a:r>
            <a:r>
              <a:rPr kumimoji="0" lang="en-IE" sz="2400" b="0" i="0" u="none" strike="noStrike" kern="0" cap="none" spc="0" normalizeH="0" baseline="0" noProof="0" dirty="0">
                <a:ln>
                  <a:noFill/>
                </a:ln>
                <a:effectLst/>
                <a:uLnTx/>
                <a:uFillTx/>
                <a:ea typeface="+mn-lt"/>
                <a:cs typeface="+mn-lt"/>
              </a:rPr>
              <a:t>, </a:t>
            </a:r>
            <a:r>
              <a:rPr lang="en-IE" sz="2400" kern="0" err="1">
                <a:ea typeface="+mn-lt"/>
                <a:cs typeface="+mn-lt"/>
              </a:rPr>
              <a:t>digitale</a:t>
            </a:r>
            <a:r>
              <a:rPr lang="en-IE" sz="2400" kern="0" dirty="0">
                <a:ea typeface="+mn-lt"/>
                <a:cs typeface="+mn-lt"/>
              </a:rPr>
              <a:t> Videos und </a:t>
            </a:r>
            <a:r>
              <a:rPr lang="en-IE" sz="2400" kern="0" err="1">
                <a:ea typeface="+mn-lt"/>
                <a:cs typeface="+mn-lt"/>
              </a:rPr>
              <a:t>Drohnenaufnahmen</a:t>
            </a:r>
            <a:r>
              <a:rPr lang="en-IE" sz="2400" kern="0" dirty="0">
                <a:ea typeface="+mn-lt"/>
                <a:cs typeface="+mn-lt"/>
              </a:rPr>
              <a:t> der </a:t>
            </a:r>
            <a:r>
              <a:rPr lang="en-IE" sz="2400" kern="0" err="1">
                <a:ea typeface="+mn-lt"/>
                <a:cs typeface="+mn-lt"/>
              </a:rPr>
              <a:t>Immobilien</a:t>
            </a:r>
            <a:r>
              <a:rPr lang="en-IE" sz="2400" kern="0" dirty="0">
                <a:ea typeface="+mn-lt"/>
                <a:cs typeface="+mn-lt"/>
              </a:rPr>
              <a:t> </a:t>
            </a:r>
            <a:r>
              <a:rPr lang="en-IE" sz="2400" kern="0" err="1">
                <a:ea typeface="+mn-lt"/>
                <a:cs typeface="+mn-lt"/>
              </a:rPr>
              <a:t>einsehen</a:t>
            </a:r>
            <a:r>
              <a:rPr kumimoji="0" lang="en-IE" sz="2400" b="0" i="0" u="none" strike="noStrike" kern="0" cap="none" spc="0" normalizeH="0" baseline="0" noProof="0" dirty="0">
                <a:ln>
                  <a:noFill/>
                </a:ln>
                <a:effectLst/>
                <a:uLnTx/>
                <a:uFillTx/>
                <a:ea typeface="+mn-lt"/>
                <a:cs typeface="+mn-lt"/>
              </a:rPr>
              <a:t>.</a:t>
            </a:r>
            <a:r>
              <a:rPr lang="en-IE" sz="2400" kern="0" dirty="0">
                <a:ea typeface="+mn-lt"/>
                <a:cs typeface="+mn-lt"/>
              </a:rPr>
              <a:t> </a:t>
            </a:r>
            <a:r>
              <a:rPr lang="en-IE" sz="2400" kern="0" err="1">
                <a:ea typeface="+mn-lt"/>
                <a:cs typeface="+mn-lt"/>
              </a:rPr>
              <a:t>Außerdem</a:t>
            </a:r>
            <a:r>
              <a:rPr lang="en-IE" sz="2400" kern="0" dirty="0">
                <a:ea typeface="+mn-lt"/>
                <a:cs typeface="+mn-lt"/>
              </a:rPr>
              <a:t> </a:t>
            </a:r>
            <a:r>
              <a:rPr lang="en-IE" sz="2400" kern="0" err="1">
                <a:ea typeface="+mn-lt"/>
                <a:cs typeface="+mn-lt"/>
              </a:rPr>
              <a:t>erhalten</a:t>
            </a:r>
            <a:r>
              <a:rPr lang="en-IE" sz="2400" kern="0" dirty="0">
                <a:ea typeface="+mn-lt"/>
                <a:cs typeface="+mn-lt"/>
              </a:rPr>
              <a:t> </a:t>
            </a:r>
            <a:r>
              <a:rPr lang="en-IE" sz="2400" kern="0" err="1">
                <a:ea typeface="+mn-lt"/>
                <a:cs typeface="+mn-lt"/>
              </a:rPr>
              <a:t>sie</a:t>
            </a:r>
            <a:r>
              <a:rPr lang="en-IE" sz="2400" kern="0" dirty="0">
                <a:ea typeface="+mn-lt"/>
                <a:cs typeface="+mn-lt"/>
              </a:rPr>
              <a:t> </a:t>
            </a:r>
            <a:r>
              <a:rPr lang="en-IE" sz="2400" kern="0" err="1">
                <a:ea typeface="+mn-lt"/>
                <a:cs typeface="+mn-lt"/>
              </a:rPr>
              <a:t>eine</a:t>
            </a:r>
            <a:r>
              <a:rPr lang="en-IE" sz="2400" kern="0" dirty="0">
                <a:ea typeface="+mn-lt"/>
                <a:cs typeface="+mn-lt"/>
              </a:rPr>
              <a:t> </a:t>
            </a:r>
            <a:r>
              <a:rPr lang="en-IE" sz="2400" kern="0" err="1">
                <a:ea typeface="+mn-lt"/>
                <a:cs typeface="+mn-lt"/>
              </a:rPr>
              <a:t>sichere</a:t>
            </a:r>
            <a:r>
              <a:rPr lang="en-IE" sz="2400" kern="0" dirty="0">
                <a:ea typeface="+mn-lt"/>
                <a:cs typeface="+mn-lt"/>
              </a:rPr>
              <a:t> Online-</a:t>
            </a:r>
            <a:r>
              <a:rPr lang="en-IE" sz="2400" kern="0" err="1">
                <a:ea typeface="+mn-lt"/>
                <a:cs typeface="+mn-lt"/>
              </a:rPr>
              <a:t>Geldbörse</a:t>
            </a:r>
            <a:r>
              <a:rPr kumimoji="0" lang="en-IE" sz="2400" b="0" i="0" u="none" strike="noStrike" kern="0" cap="none" spc="0" normalizeH="0" baseline="0" noProof="0" dirty="0">
                <a:ln>
                  <a:noFill/>
                </a:ln>
                <a:effectLst/>
                <a:uLnTx/>
                <a:uFillTx/>
                <a:ea typeface="+mn-lt"/>
                <a:cs typeface="+mn-lt"/>
              </a:rPr>
              <a:t>. </a:t>
            </a:r>
            <a:r>
              <a:rPr lang="en-IE" sz="2400" kern="0" dirty="0">
                <a:ea typeface="+mn-lt"/>
                <a:cs typeface="+mn-lt"/>
              </a:rPr>
              <a:t>Sie </a:t>
            </a:r>
            <a:r>
              <a:rPr lang="en-IE" sz="2400" kern="0" err="1">
                <a:ea typeface="+mn-lt"/>
                <a:cs typeface="+mn-lt"/>
              </a:rPr>
              <a:t>können</a:t>
            </a:r>
            <a:r>
              <a:rPr lang="en-IE" sz="2400" kern="0" dirty="0">
                <a:ea typeface="+mn-lt"/>
                <a:cs typeface="+mn-lt"/>
              </a:rPr>
              <a:t> </a:t>
            </a:r>
            <a:r>
              <a:rPr lang="en-IE" sz="2400" kern="0" err="1">
                <a:ea typeface="+mn-lt"/>
                <a:cs typeface="+mn-lt"/>
              </a:rPr>
              <a:t>digitale</a:t>
            </a:r>
            <a:r>
              <a:rPr lang="en-IE" sz="2400" kern="0" dirty="0">
                <a:ea typeface="+mn-lt"/>
                <a:cs typeface="+mn-lt"/>
              </a:rPr>
              <a:t> </a:t>
            </a:r>
            <a:r>
              <a:rPr lang="en-IE" sz="2400" kern="0" err="1">
                <a:ea typeface="+mn-lt"/>
                <a:cs typeface="+mn-lt"/>
              </a:rPr>
              <a:t>Zahlungen</a:t>
            </a:r>
            <a:r>
              <a:rPr lang="en-IE" sz="2400" kern="0" dirty="0">
                <a:ea typeface="+mn-lt"/>
                <a:cs typeface="+mn-lt"/>
              </a:rPr>
              <a:t> an </a:t>
            </a:r>
            <a:r>
              <a:rPr lang="en-IE" sz="2400" kern="0" err="1">
                <a:ea typeface="+mn-lt"/>
                <a:cs typeface="+mn-lt"/>
              </a:rPr>
              <a:t>andere</a:t>
            </a:r>
            <a:r>
              <a:rPr lang="en-IE" sz="2400" kern="0" dirty="0">
                <a:ea typeface="+mn-lt"/>
                <a:cs typeface="+mn-lt"/>
              </a:rPr>
              <a:t> </a:t>
            </a:r>
            <a:r>
              <a:rPr lang="en-IE" sz="2400" kern="0" err="1">
                <a:ea typeface="+mn-lt"/>
                <a:cs typeface="+mn-lt"/>
              </a:rPr>
              <a:t>Nutzer</a:t>
            </a:r>
            <a:r>
              <a:rPr lang="en-IE" sz="2400" kern="0" dirty="0">
                <a:ea typeface="+mn-lt"/>
                <a:cs typeface="+mn-lt"/>
              </a:rPr>
              <a:t> auf der </a:t>
            </a:r>
            <a:r>
              <a:rPr lang="en-IE" sz="2400" kern="0" err="1">
                <a:ea typeface="+mn-lt"/>
                <a:cs typeface="+mn-lt"/>
              </a:rPr>
              <a:t>Plattform</a:t>
            </a:r>
            <a:r>
              <a:rPr lang="en-IE" sz="2400" kern="0" dirty="0">
                <a:ea typeface="+mn-lt"/>
                <a:cs typeface="+mn-lt"/>
              </a:rPr>
              <a:t> </a:t>
            </a:r>
            <a:r>
              <a:rPr lang="en-IE" sz="2400" kern="0" err="1">
                <a:ea typeface="+mn-lt"/>
                <a:cs typeface="+mn-lt"/>
              </a:rPr>
              <a:t>speichern</a:t>
            </a:r>
            <a:r>
              <a:rPr lang="en-IE" sz="2400" kern="0" dirty="0">
                <a:ea typeface="+mn-lt"/>
                <a:cs typeface="+mn-lt"/>
              </a:rPr>
              <a:t>, </a:t>
            </a:r>
            <a:r>
              <a:rPr lang="en-IE" sz="2400" kern="0" err="1">
                <a:ea typeface="+mn-lt"/>
                <a:cs typeface="+mn-lt"/>
              </a:rPr>
              <a:t>empfangen</a:t>
            </a:r>
            <a:r>
              <a:rPr lang="en-IE" sz="2400" kern="0" dirty="0">
                <a:ea typeface="+mn-lt"/>
                <a:cs typeface="+mn-lt"/>
              </a:rPr>
              <a:t> </a:t>
            </a:r>
            <a:r>
              <a:rPr lang="en-IE" sz="2400" kern="0" err="1">
                <a:ea typeface="+mn-lt"/>
                <a:cs typeface="+mn-lt"/>
              </a:rPr>
              <a:t>oder</a:t>
            </a:r>
            <a:r>
              <a:rPr lang="en-IE" sz="2400" kern="0" dirty="0">
                <a:ea typeface="+mn-lt"/>
                <a:cs typeface="+mn-lt"/>
              </a:rPr>
              <a:t> </a:t>
            </a:r>
            <a:r>
              <a:rPr lang="en-IE" sz="2400" kern="0" err="1">
                <a:ea typeface="+mn-lt"/>
                <a:cs typeface="+mn-lt"/>
              </a:rPr>
              <a:t>senden</a:t>
            </a:r>
            <a:r>
              <a:rPr kumimoji="0" lang="en-IE" sz="2400" b="0" i="0" u="none" strike="noStrike" kern="0" cap="none" spc="0" normalizeH="0" baseline="0" noProof="0" dirty="0">
                <a:ln>
                  <a:noFill/>
                </a:ln>
                <a:effectLst/>
                <a:uLnTx/>
                <a:uFillTx/>
                <a:ea typeface="+mn-lt"/>
                <a:cs typeface="+mn-lt"/>
              </a:rPr>
              <a:t>, </a:t>
            </a:r>
            <a:r>
              <a:rPr lang="en-IE" sz="2400" kern="0" err="1">
                <a:ea typeface="+mn-lt"/>
                <a:cs typeface="+mn-lt"/>
              </a:rPr>
              <a:t>wobei</a:t>
            </a:r>
            <a:r>
              <a:rPr lang="en-IE" sz="2400" kern="0" dirty="0">
                <a:ea typeface="+mn-lt"/>
                <a:cs typeface="+mn-lt"/>
              </a:rPr>
              <a:t> alle </a:t>
            </a:r>
            <a:r>
              <a:rPr lang="en-IE" sz="2400" kern="0" err="1">
                <a:ea typeface="+mn-lt"/>
                <a:cs typeface="+mn-lt"/>
              </a:rPr>
              <a:t>Zahlungen</a:t>
            </a:r>
            <a:r>
              <a:rPr lang="en-IE" sz="2400" kern="0" dirty="0">
                <a:ea typeface="+mn-lt"/>
                <a:cs typeface="+mn-lt"/>
              </a:rPr>
              <a:t> auf </a:t>
            </a:r>
            <a:r>
              <a:rPr lang="en-IE" sz="2400" kern="0" err="1">
                <a:ea typeface="+mn-lt"/>
                <a:cs typeface="+mn-lt"/>
              </a:rPr>
              <a:t>ihrer</a:t>
            </a:r>
            <a:r>
              <a:rPr lang="en-IE" sz="2400" kern="0" dirty="0">
                <a:ea typeface="+mn-lt"/>
                <a:cs typeface="+mn-lt"/>
              </a:rPr>
              <a:t> </a:t>
            </a:r>
            <a:r>
              <a:rPr lang="en-IE" sz="2400" kern="0" err="1">
                <a:ea typeface="+mn-lt"/>
                <a:cs typeface="+mn-lt"/>
              </a:rPr>
              <a:t>privaten</a:t>
            </a:r>
            <a:r>
              <a:rPr lang="en-IE" sz="2400" kern="0" dirty="0">
                <a:ea typeface="+mn-lt"/>
                <a:cs typeface="+mn-lt"/>
              </a:rPr>
              <a:t> Blockchain </a:t>
            </a:r>
            <a:r>
              <a:rPr lang="en-IE" sz="2400" kern="0" err="1">
                <a:ea typeface="+mn-lt"/>
                <a:cs typeface="+mn-lt"/>
              </a:rPr>
              <a:t>aufgezeichnet</a:t>
            </a:r>
            <a:r>
              <a:rPr lang="en-IE" sz="2400" kern="0" dirty="0">
                <a:ea typeface="+mn-lt"/>
                <a:cs typeface="+mn-lt"/>
              </a:rPr>
              <a:t> und </a:t>
            </a:r>
            <a:r>
              <a:rPr lang="en-IE" sz="2400" kern="0" err="1">
                <a:ea typeface="+mn-lt"/>
                <a:cs typeface="+mn-lt"/>
              </a:rPr>
              <a:t>nachverfolgt</a:t>
            </a:r>
            <a:r>
              <a:rPr lang="en-IE" sz="2400" kern="0" dirty="0">
                <a:ea typeface="+mn-lt"/>
                <a:cs typeface="+mn-lt"/>
              </a:rPr>
              <a:t> </a:t>
            </a:r>
            <a:r>
              <a:rPr lang="en-IE" sz="2400" kern="0" err="1">
                <a:ea typeface="+mn-lt"/>
                <a:cs typeface="+mn-lt"/>
              </a:rPr>
              <a:t>werden</a:t>
            </a:r>
            <a:r>
              <a:rPr kumimoji="0" lang="en-IE" sz="2400" b="0" i="0" u="none" strike="noStrike" kern="0" cap="none" spc="0" normalizeH="0" baseline="0" noProof="0" dirty="0">
                <a:ln>
                  <a:noFill/>
                </a:ln>
                <a:effectLst/>
                <a:uLnTx/>
                <a:uFillTx/>
                <a:ea typeface="+mn-lt"/>
                <a:cs typeface="+mn-lt"/>
              </a:rPr>
              <a:t>.</a:t>
            </a:r>
            <a:endParaRPr lang="en-IE" dirty="0">
              <a:ea typeface="+mn-lt"/>
              <a:cs typeface="+mn-lt"/>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IE" sz="1463" b="0"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IE" sz="1463" b="0"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IE" sz="1463" b="0"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625"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12" name="Rectangle 11">
            <a:extLst>
              <a:ext uri="{FF2B5EF4-FFF2-40B4-BE49-F238E27FC236}">
                <a16:creationId xmlns:a16="http://schemas.microsoft.com/office/drawing/2014/main" id="{C83D1844-B7B8-DA71-FE01-B40DAA84BC18}"/>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lang="en-IE" sz="1400" kern="0" dirty="0">
                <a:solidFill>
                  <a:prstClr val="black"/>
                </a:solidFill>
              </a:rPr>
              <a:t>Quelle</a:t>
            </a:r>
            <a:r>
              <a:rPr kumimoji="0" lang="en-IE" sz="1400" b="0" i="0" u="none" strike="noStrike" kern="0" cap="none" spc="0" normalizeH="0" baseline="0" noProof="0" dirty="0">
                <a:ln>
                  <a:noFill/>
                </a:ln>
                <a:solidFill>
                  <a:prstClr val="black"/>
                </a:solidFill>
                <a:effectLst/>
                <a:uLnTx/>
                <a:uFillTx/>
              </a:rPr>
              <a:t>: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18648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Einsatzmöglichkeiten</a:t>
            </a:r>
            <a:r>
              <a:rPr lang="en-GB" dirty="0">
                <a:ea typeface="+mn-lt"/>
                <a:cs typeface="+mn-lt"/>
              </a:rPr>
              <a:t> für AR Now</a:t>
            </a:r>
            <a:endParaRPr lang="en-US" dirty="0">
              <a:ea typeface="+mn-lt"/>
              <a:cs typeface="+mn-lt"/>
            </a:endParaRPr>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893939268"/>
              </p:ext>
            </p:extLst>
          </p:nvPr>
        </p:nvGraphicFramePr>
        <p:xfrm>
          <a:off x="640075" y="1565257"/>
          <a:ext cx="10911849" cy="4147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5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89AD90F-AE2C-4C23-944B-C9D853EB660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3278808-52D1-4A2B-8D38-8E7D885DE84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DAC3FA3-6DF9-427F-AB1B-9804FC09FCC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9A43C6D-F989-4C5D-861E-C690513145E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F4F184D-E78E-4511-8C61-4CE42614968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A517B32-0A94-44B0-ACC3-0C47903532B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A396CB4-50A9-4D86-86E5-2BCCABFCBCC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Einsatzmöglichkeiten</a:t>
            </a:r>
            <a:r>
              <a:rPr lang="en-GB" dirty="0">
                <a:ea typeface="+mn-lt"/>
                <a:cs typeface="+mn-lt"/>
              </a:rPr>
              <a:t> für VR Now</a:t>
            </a:r>
            <a:endParaRPr lang="en-US" dirty="0">
              <a:ea typeface="+mn-lt"/>
              <a:cs typeface="+mn-lt"/>
            </a:endParaRPr>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615189833"/>
              </p:ext>
            </p:extLst>
          </p:nvPr>
        </p:nvGraphicFramePr>
        <p:xfrm>
          <a:off x="824459" y="1828799"/>
          <a:ext cx="10569159" cy="388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5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9A43C6D-F989-4C5D-861E-C690513145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E2FFBA3-7223-4E3F-8FC0-499709F9B5E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271505F-BE80-4F3B-8FF8-ED0807DC46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lIns="91440" tIns="45720" rIns="91440" bIns="45720" anchor="ctr">
            <a:normAutofit/>
          </a:bodyPr>
          <a:lstStyle/>
          <a:p>
            <a:r>
              <a:rPr lang="en-GB" dirty="0">
                <a:ea typeface="+mn-lt"/>
                <a:cs typeface="+mn-lt"/>
              </a:rPr>
              <a:t>"</a:t>
            </a:r>
            <a:r>
              <a:rPr lang="en-GB" dirty="0" err="1">
                <a:ea typeface="+mn-lt"/>
                <a:cs typeface="+mn-lt"/>
              </a:rPr>
              <a:t>Erkenne</a:t>
            </a:r>
            <a:r>
              <a:rPr lang="en-GB" dirty="0">
                <a:ea typeface="+mn-lt"/>
                <a:cs typeface="+mn-lt"/>
              </a:rPr>
              <a:t> </a:t>
            </a:r>
            <a:r>
              <a:rPr lang="en-GB" dirty="0" err="1">
                <a:ea typeface="+mn-lt"/>
                <a:cs typeface="+mn-lt"/>
              </a:rPr>
              <a:t>deine</a:t>
            </a:r>
            <a:r>
              <a:rPr lang="en-GB" dirty="0">
                <a:ea typeface="+mn-lt"/>
                <a:cs typeface="+mn-lt"/>
              </a:rPr>
              <a:t> </a:t>
            </a:r>
            <a:r>
              <a:rPr lang="en-GB" dirty="0" err="1">
                <a:ea typeface="+mn-lt"/>
                <a:cs typeface="+mn-lt"/>
              </a:rPr>
              <a:t>Probleme</a:t>
            </a:r>
            <a:r>
              <a:rPr lang="en-GB" dirty="0">
                <a:ea typeface="+mn-lt"/>
                <a:cs typeface="+mn-lt"/>
              </a:rPr>
              <a:t>, </a:t>
            </a:r>
            <a:r>
              <a:rPr lang="en-GB" dirty="0" err="1">
                <a:ea typeface="+mn-lt"/>
                <a:cs typeface="+mn-lt"/>
              </a:rPr>
              <a:t>aber</a:t>
            </a:r>
            <a:r>
              <a:rPr lang="en-GB" dirty="0">
                <a:ea typeface="+mn-lt"/>
                <a:cs typeface="+mn-lt"/>
              </a:rPr>
              <a:t> gib </a:t>
            </a:r>
            <a:r>
              <a:rPr lang="en-GB" dirty="0" err="1">
                <a:ea typeface="+mn-lt"/>
                <a:cs typeface="+mn-lt"/>
              </a:rPr>
              <a:t>deine</a:t>
            </a:r>
            <a:r>
              <a:rPr lang="en-GB" dirty="0">
                <a:ea typeface="+mn-lt"/>
                <a:cs typeface="+mn-lt"/>
              </a:rPr>
              <a:t> Kraft und Energie für </a:t>
            </a:r>
            <a:r>
              <a:rPr lang="en-GB" dirty="0" err="1">
                <a:ea typeface="+mn-lt"/>
                <a:cs typeface="+mn-lt"/>
              </a:rPr>
              <a:t>Lösungen</a:t>
            </a:r>
            <a:r>
              <a:rPr lang="en-GB" dirty="0">
                <a:ea typeface="+mn-lt"/>
                <a:cs typeface="+mn-lt"/>
              </a:rPr>
              <a:t> </a:t>
            </a:r>
            <a:r>
              <a:rPr lang="en-GB" dirty="0" err="1">
                <a:ea typeface="+mn-lt"/>
                <a:cs typeface="+mn-lt"/>
              </a:rPr>
              <a:t>aus</a:t>
            </a:r>
            <a:r>
              <a:rPr lang="en-GB" dirty="0">
                <a:ea typeface="+mn-lt"/>
                <a:cs typeface="+mn-lt"/>
              </a:rPr>
              <a:t>"</a:t>
            </a:r>
            <a:endParaRPr lang="en-US"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Tony Robbin</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Industrial worker welding">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3">
            <a:grayscl/>
            <a:extLst>
              <a:ext uri="{28A0092B-C50C-407E-A947-70E740481C1C}">
                <a14:useLocalDpi xmlns:a14="http://schemas.microsoft.com/office/drawing/2010/main" val="0"/>
              </a:ext>
            </a:extLst>
          </a:blip>
          <a:srcRect l="18675" r="18675"/>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0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lIns="91440" tIns="45720" rIns="91440" bIns="45720" anchor="t"/>
          <a:lstStyle/>
          <a:p>
            <a:pPr>
              <a:buBlip>
                <a:blip r:embed="rId3"/>
              </a:buBlip>
            </a:pPr>
            <a:r>
              <a:rPr lang="en-GB" dirty="0">
                <a:ea typeface="+mn-lt"/>
                <a:cs typeface="+mn-lt"/>
              </a:rPr>
              <a:t>Der </a:t>
            </a:r>
            <a:r>
              <a:rPr lang="en-GB" dirty="0" err="1">
                <a:ea typeface="+mn-lt"/>
                <a:cs typeface="+mn-lt"/>
              </a:rPr>
              <a:t>Prozess</a:t>
            </a:r>
            <a:r>
              <a:rPr lang="en-GB" dirty="0">
                <a:ea typeface="+mn-lt"/>
                <a:cs typeface="+mn-lt"/>
              </a:rPr>
              <a:t> der </a:t>
            </a:r>
            <a:r>
              <a:rPr lang="en-GB" dirty="0" err="1">
                <a:ea typeface="+mn-lt"/>
                <a:cs typeface="+mn-lt"/>
              </a:rPr>
              <a:t>systematischen</a:t>
            </a:r>
            <a:r>
              <a:rPr lang="en-GB" dirty="0">
                <a:ea typeface="+mn-lt"/>
                <a:cs typeface="+mn-lt"/>
              </a:rPr>
              <a:t> </a:t>
            </a:r>
            <a:r>
              <a:rPr lang="en-GB" dirty="0" err="1">
                <a:ea typeface="+mn-lt"/>
                <a:cs typeface="+mn-lt"/>
              </a:rPr>
              <a:t>Erfassung</a:t>
            </a:r>
            <a:r>
              <a:rPr lang="en-GB" dirty="0">
                <a:ea typeface="+mn-lt"/>
                <a:cs typeface="+mn-lt"/>
              </a:rPr>
              <a:t> von </a:t>
            </a:r>
            <a:r>
              <a:rPr lang="en-GB" dirty="0" err="1">
                <a:ea typeface="+mn-lt"/>
                <a:cs typeface="+mn-lt"/>
              </a:rPr>
              <a:t>Informationen</a:t>
            </a:r>
            <a:r>
              <a:rPr lang="en-GB" dirty="0">
                <a:ea typeface="+mn-lt"/>
                <a:cs typeface="+mn-lt"/>
              </a:rPr>
              <a:t> </a:t>
            </a:r>
            <a:r>
              <a:rPr lang="en-GB" dirty="0" err="1">
                <a:ea typeface="+mn-lt"/>
                <a:cs typeface="+mn-lt"/>
              </a:rPr>
              <a:t>über</a:t>
            </a:r>
            <a:r>
              <a:rPr lang="en-GB" dirty="0">
                <a:ea typeface="+mn-lt"/>
                <a:cs typeface="+mn-lt"/>
              </a:rPr>
              <a:t> </a:t>
            </a:r>
            <a:r>
              <a:rPr lang="en-GB" dirty="0" err="1">
                <a:ea typeface="+mn-lt"/>
                <a:cs typeface="+mn-lt"/>
              </a:rPr>
              <a:t>Variablen</a:t>
            </a:r>
            <a:r>
              <a:rPr lang="en-GB" dirty="0">
                <a:ea typeface="+mn-lt"/>
                <a:cs typeface="+mn-lt"/>
              </a:rPr>
              <a:t> von Interesse.</a:t>
            </a:r>
            <a:endParaRPr lang="en-US" dirty="0">
              <a:ea typeface="+mn-lt"/>
              <a:cs typeface="+mn-lt"/>
            </a:endParaRPr>
          </a:p>
          <a:p>
            <a:pPr>
              <a:buBlip>
                <a:blip r:embed="rId3"/>
              </a:buBlip>
            </a:pPr>
            <a:r>
              <a:rPr lang="en-GB" dirty="0">
                <a:ea typeface="+mn-lt"/>
                <a:cs typeface="+mn-lt"/>
              </a:rPr>
              <a:t>Was </a:t>
            </a:r>
            <a:r>
              <a:rPr lang="en-GB" dirty="0" err="1">
                <a:ea typeface="+mn-lt"/>
                <a:cs typeface="+mn-lt"/>
              </a:rPr>
              <a:t>sind</a:t>
            </a:r>
            <a:r>
              <a:rPr lang="en-GB" dirty="0">
                <a:ea typeface="+mn-lt"/>
                <a:cs typeface="+mn-lt"/>
              </a:rPr>
              <a:t> die </a:t>
            </a:r>
            <a:r>
              <a:rPr lang="en-GB" dirty="0" err="1">
                <a:ea typeface="+mn-lt"/>
                <a:cs typeface="+mn-lt"/>
              </a:rPr>
              <a:t>Vor</a:t>
            </a:r>
            <a:r>
              <a:rPr lang="en-GB" dirty="0">
                <a:ea typeface="+mn-lt"/>
                <a:cs typeface="+mn-lt"/>
              </a:rPr>
              <a:t>- und </a:t>
            </a:r>
            <a:r>
              <a:rPr lang="en-GB" dirty="0" err="1">
                <a:ea typeface="+mn-lt"/>
                <a:cs typeface="+mn-lt"/>
              </a:rPr>
              <a:t>Nachteile</a:t>
            </a:r>
            <a:r>
              <a:rPr lang="en-GB" dirty="0">
                <a:ea typeface="+mn-lt"/>
                <a:cs typeface="+mn-lt"/>
              </a:rPr>
              <a:t> der </a:t>
            </a:r>
            <a:r>
              <a:rPr lang="en-GB" dirty="0" err="1">
                <a:ea typeface="+mn-lt"/>
                <a:cs typeface="+mn-lt"/>
              </a:rPr>
              <a:t>einzelnen</a:t>
            </a:r>
            <a:r>
              <a:rPr lang="en-GB" dirty="0">
                <a:ea typeface="+mn-lt"/>
                <a:cs typeface="+mn-lt"/>
              </a:rPr>
              <a:t> </a:t>
            </a:r>
            <a:r>
              <a:rPr lang="en-GB" dirty="0" err="1">
                <a:ea typeface="+mn-lt"/>
                <a:cs typeface="+mn-lt"/>
              </a:rPr>
              <a:t>Datenquellen</a:t>
            </a:r>
            <a:r>
              <a:rPr lang="en-GB" dirty="0">
                <a:ea typeface="+mn-lt"/>
                <a:cs typeface="+mn-lt"/>
              </a:rPr>
              <a:t>? </a:t>
            </a:r>
            <a:endParaRPr lang="en-US" dirty="0">
              <a:ea typeface="+mn-lt"/>
              <a:cs typeface="+mn-lt"/>
            </a:endParaRP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err="1">
                <a:ea typeface="+mn-lt"/>
                <a:cs typeface="+mn-lt"/>
              </a:rPr>
              <a:t>Datenerhebung</a:t>
            </a:r>
            <a:endParaRPr lang="en-US" dirty="0" err="1"/>
          </a:p>
        </p:txBody>
      </p:sp>
      <p:grpSp>
        <p:nvGrpSpPr>
          <p:cNvPr id="3" name="Group 2">
            <a:extLst>
              <a:ext uri="{FF2B5EF4-FFF2-40B4-BE49-F238E27FC236}">
                <a16:creationId xmlns:a16="http://schemas.microsoft.com/office/drawing/2014/main" id="{2433868F-90C4-790D-E542-3E6E86B19A3A}"/>
              </a:ext>
            </a:extLst>
          </p:cNvPr>
          <p:cNvGrpSpPr/>
          <p:nvPr/>
        </p:nvGrpSpPr>
        <p:grpSpPr>
          <a:xfrm>
            <a:off x="5479577" y="838375"/>
            <a:ext cx="6427092" cy="4761012"/>
            <a:chOff x="3141111" y="868468"/>
            <a:chExt cx="6427092" cy="4761012"/>
          </a:xfrm>
        </p:grpSpPr>
        <p:sp>
          <p:nvSpPr>
            <p:cNvPr id="14" name="TextBox 13">
              <a:extLst>
                <a:ext uri="{FF2B5EF4-FFF2-40B4-BE49-F238E27FC236}">
                  <a16:creationId xmlns:a16="http://schemas.microsoft.com/office/drawing/2014/main" id="{F63AAC14-2C94-FF88-A8F2-7C54B2AEDBC2}"/>
                </a:ext>
              </a:extLst>
            </p:cNvPr>
            <p:cNvSpPr txBox="1"/>
            <p:nvPr/>
          </p:nvSpPr>
          <p:spPr>
            <a:xfrm>
              <a:off x="4437167" y="868468"/>
              <a:ext cx="3538490" cy="542456"/>
            </a:xfrm>
            <a:prstGeom prst="rect">
              <a:avLst/>
            </a:prstGeom>
            <a:noFill/>
          </p:spPr>
          <p:txBody>
            <a:bodyPr wrap="square" lIns="91440" tIns="45720" rIns="91440" bIns="45720" rtlCol="0" anchor="t">
              <a:spAutoFit/>
            </a:bodyPr>
            <a:lstStyle/>
            <a:p>
              <a:pPr algn="ctr" defTabSz="457200">
                <a:defRPr/>
              </a:pPr>
              <a:r>
                <a:rPr lang="es-ES_tradnl" sz="2900" b="1" kern="0" dirty="0">
                  <a:solidFill>
                    <a:srgbClr val="70AD47"/>
                  </a:solidFill>
                </a:rPr>
                <a:t>DATENQUELLEN </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24" name="TextBox 23">
              <a:extLst>
                <a:ext uri="{FF2B5EF4-FFF2-40B4-BE49-F238E27FC236}">
                  <a16:creationId xmlns:a16="http://schemas.microsoft.com/office/drawing/2014/main" id="{7F48B9A1-BEFA-BEAE-15FB-8EE5973E8F6E}"/>
                </a:ext>
              </a:extLst>
            </p:cNvPr>
            <p:cNvSpPr txBox="1"/>
            <p:nvPr/>
          </p:nvSpPr>
          <p:spPr>
            <a:xfrm>
              <a:off x="3141111" y="1983325"/>
              <a:ext cx="2911152" cy="44242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_tradnl" sz="2250" kern="0" dirty="0" err="1">
                  <a:solidFill>
                    <a:srgbClr val="000000"/>
                  </a:solidFill>
                  <a:latin typeface="Calibri" panose="020F0502020204030204"/>
                </a:rPr>
                <a:t>Quantitativ</a:t>
              </a:r>
              <a:endParaRPr kumimoji="0" lang="es-ES_tradnl" sz="2275" b="0" i="0" u="none" strike="noStrike" kern="0" cap="none" spc="0" normalizeH="0" baseline="0" noProof="0" dirty="0" err="1">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74E4E3C-59B7-0A17-C029-BA7E0F57FEB8}"/>
                </a:ext>
              </a:extLst>
            </p:cNvPr>
            <p:cNvSpPr txBox="1"/>
            <p:nvPr/>
          </p:nvSpPr>
          <p:spPr>
            <a:xfrm>
              <a:off x="6807104" y="1983325"/>
              <a:ext cx="2587277" cy="442429"/>
            </a:xfrm>
            <a:prstGeom prst="rect">
              <a:avLst/>
            </a:prstGeom>
            <a:solidFill>
              <a:srgbClr val="70AD47"/>
            </a:solidFill>
            <a:ln w="19050" cap="flat" cmpd="sng" algn="ctr">
              <a:solidFill>
                <a:sysClr val="window" lastClr="FFFFFF"/>
              </a:solidFill>
              <a:prstDash val="solid"/>
              <a:miter lim="800000"/>
            </a:ln>
            <a:effectLst/>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_tradnl" sz="2250" kern="0" dirty="0" err="1">
                  <a:solidFill>
                    <a:srgbClr val="000000"/>
                  </a:solidFill>
                  <a:latin typeface="Calibri" panose="020F0502020204030204"/>
                </a:rPr>
                <a:t>Qualitativ</a:t>
              </a:r>
              <a:endParaRPr kumimoji="0" lang="es-ES_tradnl" sz="2275" b="0" i="0" u="none" strike="noStrike" kern="0" cap="none" spc="0" normalizeH="0" baseline="0" noProof="0" dirty="0" err="1">
                <a:ln>
                  <a:noFill/>
                </a:ln>
                <a:solidFill>
                  <a:srgbClr val="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78419CD-36A5-DB08-B0FD-659AA6A98CF0}"/>
                </a:ext>
              </a:extLst>
            </p:cNvPr>
            <p:cNvSpPr txBox="1"/>
            <p:nvPr/>
          </p:nvSpPr>
          <p:spPr>
            <a:xfrm>
              <a:off x="6330855" y="2582492"/>
              <a:ext cx="3237348" cy="3046988"/>
            </a:xfrm>
            <a:prstGeom prst="rect">
              <a:avLst/>
            </a:prstGeom>
            <a:solidFill>
              <a:sysClr val="window" lastClr="FFFFFF"/>
            </a:solidFill>
          </p:spPr>
          <p:txBody>
            <a:bodyPr wrap="square" lIns="91440" tIns="45720" rIns="91440" bIns="45720" rtlCol="0" anchor="t">
              <a:spAutoFit/>
            </a:bodyPr>
            <a:lstStyle/>
            <a:p>
              <a:pPr marL="285750" indent="-285750" defTabSz="457200">
                <a:buFont typeface="Arial"/>
                <a:buChar char="•"/>
                <a:defRPr/>
              </a:pPr>
              <a:r>
                <a:rPr lang="en-US" sz="1600" kern="0" dirty="0" err="1">
                  <a:solidFill>
                    <a:srgbClr val="000000"/>
                  </a:solidFill>
                  <a:ea typeface="+mn-lt"/>
                  <a:cs typeface="+mn-lt"/>
                </a:rPr>
                <a:t>Nicht</a:t>
              </a:r>
              <a:r>
                <a:rPr lang="en-US" sz="1600" kern="0" dirty="0">
                  <a:solidFill>
                    <a:srgbClr val="000000"/>
                  </a:solidFill>
                  <a:ea typeface="+mn-lt"/>
                  <a:cs typeface="+mn-lt"/>
                </a:rPr>
                <a:t> </a:t>
              </a:r>
              <a:r>
                <a:rPr lang="en-US" sz="1600" kern="0" dirty="0" err="1">
                  <a:solidFill>
                    <a:srgbClr val="000000"/>
                  </a:solidFill>
                  <a:ea typeface="+mn-lt"/>
                  <a:cs typeface="+mn-lt"/>
                </a:rPr>
                <a:t>statistisch</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err="1">
                  <a:solidFill>
                    <a:srgbClr val="000000"/>
                  </a:solidFill>
                  <a:ea typeface="+mn-lt"/>
                  <a:cs typeface="+mn-lt"/>
                </a:rPr>
                <a:t>typischerweise</a:t>
              </a:r>
              <a:r>
                <a:rPr lang="en-US" sz="1600" kern="0" dirty="0">
                  <a:solidFill>
                    <a:srgbClr val="000000"/>
                  </a:solidFill>
                  <a:ea typeface="+mn-lt"/>
                  <a:cs typeface="+mn-lt"/>
                </a:rPr>
                <a:t> </a:t>
              </a:r>
              <a:r>
                <a:rPr lang="en-US" sz="1600" kern="0" dirty="0" err="1">
                  <a:solidFill>
                    <a:srgbClr val="000000"/>
                  </a:solidFill>
                  <a:ea typeface="+mn-lt"/>
                  <a:cs typeface="+mn-lt"/>
                </a:rPr>
                <a:t>unstrukturiert</a:t>
              </a:r>
              <a:r>
                <a:rPr lang="en-US" sz="1600" kern="0" dirty="0">
                  <a:solidFill>
                    <a:srgbClr val="000000"/>
                  </a:solidFill>
                  <a:ea typeface="+mn-lt"/>
                  <a:cs typeface="+mn-lt"/>
                </a:rPr>
                <a:t> </a:t>
              </a:r>
              <a:r>
                <a:rPr lang="en-US" sz="1600" kern="0" dirty="0" err="1">
                  <a:solidFill>
                    <a:srgbClr val="000000"/>
                  </a:solidFill>
                  <a:ea typeface="+mn-lt"/>
                  <a:cs typeface="+mn-lt"/>
                </a:rPr>
                <a:t>oder</a:t>
              </a:r>
              <a:r>
                <a:rPr lang="en-US" sz="1600" kern="0" dirty="0">
                  <a:solidFill>
                    <a:srgbClr val="000000"/>
                  </a:solidFill>
                  <a:ea typeface="+mn-lt"/>
                  <a:cs typeface="+mn-lt"/>
                </a:rPr>
                <a:t> </a:t>
              </a:r>
              <a:r>
                <a:rPr lang="en-US" sz="1600" kern="0" dirty="0" err="1">
                  <a:solidFill>
                    <a:srgbClr val="000000"/>
                  </a:solidFill>
                  <a:ea typeface="+mn-lt"/>
                  <a:cs typeface="+mn-lt"/>
                </a:rPr>
                <a:t>halbstrukturiert</a:t>
              </a:r>
              <a:r>
                <a:rPr kumimoji="0" lang="en-US" sz="1600" b="0" i="0" u="none" strike="noStrike" kern="0" cap="none" spc="0" normalizeH="0" baseline="0" noProof="0" dirty="0">
                  <a:ln>
                    <a:noFill/>
                  </a:ln>
                  <a:solidFill>
                    <a:srgbClr val="000000"/>
                  </a:solidFill>
                  <a:effectLst/>
                  <a:uLnTx/>
                  <a:uFillTx/>
                  <a:ea typeface="+mn-lt"/>
                  <a:cs typeface="+mn-lt"/>
                </a:rPr>
                <a:t>.</a:t>
              </a:r>
              <a:r>
                <a:rPr lang="en-US" sz="1600" kern="0" dirty="0">
                  <a:solidFill>
                    <a:srgbClr val="000000"/>
                  </a:solidFill>
                  <a:ea typeface="+mn-lt"/>
                  <a:cs typeface="+mn-lt"/>
                </a:rPr>
                <a:t> </a:t>
              </a:r>
              <a:endParaRPr lang="en-US" dirty="0">
                <a:solidFill>
                  <a:srgbClr val="000000"/>
                </a:solidFill>
                <a:cs typeface="Calibri" panose="020F0502020204030204"/>
              </a:endParaRPr>
            </a:p>
            <a:p>
              <a:pPr marL="285750" indent="-285750" defTabSz="457200">
                <a:buFont typeface="Arial"/>
                <a:buChar char="•"/>
                <a:defRPr/>
              </a:pPr>
              <a:r>
                <a:rPr lang="en-US" sz="1600" kern="0" dirty="0" err="1">
                  <a:solidFill>
                    <a:srgbClr val="000000"/>
                  </a:solidFill>
                  <a:ea typeface="+mn-lt"/>
                  <a:cs typeface="+mn-lt"/>
                </a:rPr>
                <a:t>Beschreibend</a:t>
              </a:r>
              <a:r>
                <a:rPr lang="en-US" sz="1600" kern="0" dirty="0">
                  <a:solidFill>
                    <a:srgbClr val="000000"/>
                  </a:solidFill>
                  <a:ea typeface="+mn-lt"/>
                  <a:cs typeface="+mn-lt"/>
                </a:rPr>
                <a:t> und </a:t>
              </a:r>
              <a:r>
                <a:rPr lang="en-US" sz="1600" kern="0" dirty="0" err="1">
                  <a:solidFill>
                    <a:srgbClr val="000000"/>
                  </a:solidFill>
                  <a:ea typeface="+mn-lt"/>
                  <a:cs typeface="+mn-lt"/>
                </a:rPr>
                <a:t>konzeptionell</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err="1">
                  <a:solidFill>
                    <a:srgbClr val="000000"/>
                  </a:solidFill>
                  <a:ea typeface="+mn-lt"/>
                  <a:cs typeface="+mn-lt"/>
                </a:rPr>
                <a:t>enthält</a:t>
              </a:r>
              <a:r>
                <a:rPr lang="en-US" sz="1600" kern="0" dirty="0">
                  <a:solidFill>
                    <a:srgbClr val="000000"/>
                  </a:solidFill>
                  <a:ea typeface="+mn-lt"/>
                  <a:cs typeface="+mn-lt"/>
                </a:rPr>
                <a:t> </a:t>
              </a:r>
              <a:r>
                <a:rPr lang="en-US" sz="1600" kern="0" dirty="0" err="1">
                  <a:solidFill>
                    <a:srgbClr val="000000"/>
                  </a:solidFill>
                  <a:ea typeface="+mn-lt"/>
                  <a:cs typeface="+mn-lt"/>
                </a:rPr>
                <a:t>Eigenschaften</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a:solidFill>
                    <a:srgbClr val="000000"/>
                  </a:solidFill>
                  <a:ea typeface="+mn-lt"/>
                  <a:cs typeface="+mn-lt"/>
                </a:rPr>
                <a:t>Attribute</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err="1">
                  <a:solidFill>
                    <a:srgbClr val="000000"/>
                  </a:solidFill>
                  <a:ea typeface="+mn-lt"/>
                  <a:cs typeface="+mn-lt"/>
                </a:rPr>
                <a:t>Bezeichnungen</a:t>
              </a:r>
              <a:r>
                <a:rPr lang="en-US" sz="1600" kern="0" dirty="0">
                  <a:solidFill>
                    <a:srgbClr val="000000"/>
                  </a:solidFill>
                  <a:ea typeface="+mn-lt"/>
                  <a:cs typeface="+mn-lt"/>
                </a:rPr>
                <a:t> und </a:t>
              </a:r>
              <a:r>
                <a:rPr lang="en-US" sz="1600" kern="0" dirty="0" err="1">
                  <a:solidFill>
                    <a:srgbClr val="000000"/>
                  </a:solidFill>
                  <a:ea typeface="+mn-lt"/>
                  <a:cs typeface="+mn-lt"/>
                </a:rPr>
                <a:t>andere</a:t>
              </a:r>
              <a:r>
                <a:rPr lang="en-US" sz="1600" kern="0" dirty="0">
                  <a:solidFill>
                    <a:srgbClr val="000000"/>
                  </a:solidFill>
                  <a:ea typeface="+mn-lt"/>
                  <a:cs typeface="+mn-lt"/>
                </a:rPr>
                <a:t> </a:t>
              </a:r>
              <a:r>
                <a:rPr lang="en-US" sz="1600" kern="0" dirty="0" err="1">
                  <a:solidFill>
                    <a:srgbClr val="000000"/>
                  </a:solidFill>
                  <a:ea typeface="+mn-lt"/>
                  <a:cs typeface="+mn-lt"/>
                </a:rPr>
                <a:t>Identifikatoren</a:t>
              </a:r>
              <a:r>
                <a:rPr kumimoji="0" lang="en-US" sz="1600" b="0" i="0" u="none" strike="noStrike" kern="0" cap="none" spc="0" normalizeH="0" baseline="0" noProof="0" dirty="0">
                  <a:ln>
                    <a:noFill/>
                  </a:ln>
                  <a:solidFill>
                    <a:srgbClr val="000000"/>
                  </a:solidFill>
                  <a:effectLst/>
                  <a:uLnTx/>
                  <a:uFillTx/>
                  <a:ea typeface="+mn-lt"/>
                  <a:cs typeface="+mn-lt"/>
                </a:rPr>
                <a:t>.</a:t>
              </a:r>
              <a:endParaRPr lang="en-US" dirty="0">
                <a:solidFill>
                  <a:srgbClr val="000000"/>
                </a:solidFill>
                <a:cs typeface="Calibri" panose="020F0502020204030204"/>
              </a:endParaRPr>
            </a:p>
            <a:p>
              <a:pPr marL="285750" indent="-285750" defTabSz="457200">
                <a:buFont typeface="Arial"/>
                <a:buChar char="•"/>
                <a:defRPr/>
              </a:pPr>
              <a:r>
                <a:rPr lang="en-US" sz="1600" kern="0" dirty="0" err="1">
                  <a:solidFill>
                    <a:srgbClr val="000000"/>
                  </a:solidFill>
                  <a:ea typeface="+mn-lt"/>
                  <a:cs typeface="+mn-lt"/>
                </a:rPr>
                <a:t>Eignet</a:t>
              </a:r>
              <a:r>
                <a:rPr lang="en-US" sz="1600" kern="0" dirty="0">
                  <a:solidFill>
                    <a:srgbClr val="000000"/>
                  </a:solidFill>
                  <a:ea typeface="+mn-lt"/>
                  <a:cs typeface="+mn-lt"/>
                </a:rPr>
                <a:t> </a:t>
              </a:r>
              <a:r>
                <a:rPr lang="en-US" sz="1600" kern="0" dirty="0" err="1">
                  <a:solidFill>
                    <a:srgbClr val="000000"/>
                  </a:solidFill>
                  <a:ea typeface="+mn-lt"/>
                  <a:cs typeface="+mn-lt"/>
                </a:rPr>
                <a:t>sich</a:t>
              </a:r>
              <a:r>
                <a:rPr lang="en-US" sz="1600" kern="0" dirty="0">
                  <a:solidFill>
                    <a:srgbClr val="000000"/>
                  </a:solidFill>
                  <a:ea typeface="+mn-lt"/>
                  <a:cs typeface="+mn-lt"/>
                </a:rPr>
                <a:t> gut </a:t>
              </a:r>
              <a:r>
                <a:rPr lang="en-US" sz="1600" kern="0" dirty="0" err="1">
                  <a:solidFill>
                    <a:srgbClr val="000000"/>
                  </a:solidFill>
                  <a:ea typeface="+mn-lt"/>
                  <a:cs typeface="+mn-lt"/>
                </a:rPr>
                <a:t>zur</a:t>
              </a:r>
              <a:r>
                <a:rPr lang="en-US" sz="1600" kern="0" dirty="0">
                  <a:solidFill>
                    <a:srgbClr val="000000"/>
                  </a:solidFill>
                  <a:ea typeface="+mn-lt"/>
                  <a:cs typeface="+mn-lt"/>
                </a:rPr>
                <a:t> </a:t>
              </a:r>
              <a:r>
                <a:rPr lang="en-US" sz="1600" kern="0" dirty="0" err="1">
                  <a:solidFill>
                    <a:srgbClr val="000000"/>
                  </a:solidFill>
                  <a:ea typeface="+mn-lt"/>
                  <a:cs typeface="+mn-lt"/>
                </a:rPr>
                <a:t>Beantwortung</a:t>
              </a:r>
              <a:r>
                <a:rPr lang="en-US" sz="1600" kern="0" dirty="0">
                  <a:solidFill>
                    <a:srgbClr val="000000"/>
                  </a:solidFill>
                  <a:ea typeface="+mn-lt"/>
                  <a:cs typeface="+mn-lt"/>
                </a:rPr>
                <a:t> von "</a:t>
              </a:r>
              <a:r>
                <a:rPr lang="en-US" sz="1600" kern="0" dirty="0" err="1">
                  <a:solidFill>
                    <a:srgbClr val="000000"/>
                  </a:solidFill>
                  <a:ea typeface="+mn-lt"/>
                  <a:cs typeface="+mn-lt"/>
                </a:rPr>
                <a:t>Warum</a:t>
              </a:r>
              <a:r>
                <a:rPr lang="en-US" sz="1600" kern="0" dirty="0">
                  <a:solidFill>
                    <a:srgbClr val="000000"/>
                  </a:solidFill>
                  <a:ea typeface="+mn-lt"/>
                  <a:cs typeface="+mn-lt"/>
                </a:rPr>
                <a:t>?"-</a:t>
              </a:r>
              <a:r>
                <a:rPr lang="en-US" sz="1600" kern="0" dirty="0" err="1">
                  <a:solidFill>
                    <a:srgbClr val="000000"/>
                  </a:solidFill>
                  <a:ea typeface="+mn-lt"/>
                  <a:cs typeface="+mn-lt"/>
                </a:rPr>
                <a:t>Fragen</a:t>
              </a:r>
              <a:r>
                <a:rPr lang="en-US" sz="1600" kern="0" dirty="0">
                  <a:solidFill>
                    <a:srgbClr val="000000"/>
                  </a:solidFill>
                  <a:ea typeface="+mn-lt"/>
                  <a:cs typeface="+mn-lt"/>
                </a:rPr>
                <a:t> und </a:t>
              </a:r>
              <a:r>
                <a:rPr lang="en-US" sz="1600" kern="0" dirty="0" err="1">
                  <a:solidFill>
                    <a:srgbClr val="000000"/>
                  </a:solidFill>
                  <a:ea typeface="+mn-lt"/>
                  <a:cs typeface="+mn-lt"/>
                </a:rPr>
                <a:t>wird</a:t>
              </a:r>
              <a:r>
                <a:rPr lang="en-US" sz="1600" kern="0" dirty="0">
                  <a:solidFill>
                    <a:srgbClr val="000000"/>
                  </a:solidFill>
                  <a:ea typeface="+mn-lt"/>
                  <a:cs typeface="+mn-lt"/>
                </a:rPr>
                <a:t> für </a:t>
              </a:r>
              <a:r>
                <a:rPr lang="en-US" sz="1600" kern="0" dirty="0" err="1">
                  <a:solidFill>
                    <a:srgbClr val="000000"/>
                  </a:solidFill>
                  <a:ea typeface="+mn-lt"/>
                  <a:cs typeface="+mn-lt"/>
                </a:rPr>
                <a:t>Theorien</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err="1">
                  <a:solidFill>
                    <a:srgbClr val="000000"/>
                  </a:solidFill>
                  <a:ea typeface="+mn-lt"/>
                  <a:cs typeface="+mn-lt"/>
                </a:rPr>
                <a:t>Interpretationen</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a:solidFill>
                    <a:srgbClr val="000000"/>
                  </a:solidFill>
                  <a:ea typeface="+mn-lt"/>
                  <a:cs typeface="+mn-lt"/>
                </a:rPr>
                <a:t>die </a:t>
              </a:r>
              <a:r>
                <a:rPr lang="en-US" sz="1600" kern="0" dirty="0" err="1">
                  <a:solidFill>
                    <a:srgbClr val="000000"/>
                  </a:solidFill>
                  <a:ea typeface="+mn-lt"/>
                  <a:cs typeface="+mn-lt"/>
                </a:rPr>
                <a:t>Entwicklung</a:t>
              </a:r>
              <a:r>
                <a:rPr lang="en-US" sz="1600" kern="0" dirty="0">
                  <a:solidFill>
                    <a:srgbClr val="000000"/>
                  </a:solidFill>
                  <a:ea typeface="+mn-lt"/>
                  <a:cs typeface="+mn-lt"/>
                </a:rPr>
                <a:t> von </a:t>
              </a:r>
              <a:r>
                <a:rPr lang="en-US" sz="1600" kern="0" dirty="0" err="1">
                  <a:solidFill>
                    <a:srgbClr val="000000"/>
                  </a:solidFill>
                  <a:ea typeface="+mn-lt"/>
                  <a:cs typeface="+mn-lt"/>
                </a:rPr>
                <a:t>Hypothesen</a:t>
              </a:r>
              <a:r>
                <a:rPr lang="en-US" sz="1600" kern="0" dirty="0">
                  <a:solidFill>
                    <a:srgbClr val="000000"/>
                  </a:solidFill>
                  <a:ea typeface="+mn-lt"/>
                  <a:cs typeface="+mn-lt"/>
                </a:rPr>
                <a:t> und </a:t>
              </a:r>
              <a:r>
                <a:rPr lang="en-US" sz="1600" kern="0" dirty="0" err="1">
                  <a:solidFill>
                    <a:srgbClr val="000000"/>
                  </a:solidFill>
                  <a:ea typeface="+mn-lt"/>
                  <a:cs typeface="+mn-lt"/>
                </a:rPr>
                <a:t>mehr</a:t>
              </a:r>
              <a:r>
                <a:rPr lang="en-US" sz="1600" kern="0" dirty="0">
                  <a:solidFill>
                    <a:srgbClr val="000000"/>
                  </a:solidFill>
                  <a:ea typeface="+mn-lt"/>
                  <a:cs typeface="+mn-lt"/>
                </a:rPr>
                <a:t> </a:t>
              </a:r>
              <a:r>
                <a:rPr lang="en-US" sz="1600" kern="0" dirty="0" err="1">
                  <a:solidFill>
                    <a:srgbClr val="000000"/>
                  </a:solidFill>
                  <a:ea typeface="+mn-lt"/>
                  <a:cs typeface="+mn-lt"/>
                </a:rPr>
                <a:t>verwendet</a:t>
              </a:r>
              <a:r>
                <a:rPr kumimoji="0" lang="en-US" sz="1600" b="0" i="0" u="none" strike="noStrike" kern="0" cap="none" spc="0" normalizeH="0" baseline="0" noProof="0" dirty="0">
                  <a:ln>
                    <a:noFill/>
                  </a:ln>
                  <a:solidFill>
                    <a:srgbClr val="000000"/>
                  </a:solidFill>
                  <a:effectLst/>
                  <a:uLnTx/>
                  <a:uFillTx/>
                  <a:ea typeface="+mn-lt"/>
                  <a:cs typeface="+mn-lt"/>
                </a:rPr>
                <a:t>.</a:t>
              </a:r>
              <a:endParaRPr lang="en-US" sz="1600" dirty="0">
                <a:solidFill>
                  <a:srgbClr val="000000"/>
                </a:solidFill>
                <a:ea typeface="+mn-lt"/>
                <a:cs typeface="+mn-lt"/>
              </a:endParaRPr>
            </a:p>
          </p:txBody>
        </p:sp>
        <p:sp>
          <p:nvSpPr>
            <p:cNvPr id="27" name="Rectangle 26">
              <a:extLst>
                <a:ext uri="{FF2B5EF4-FFF2-40B4-BE49-F238E27FC236}">
                  <a16:creationId xmlns:a16="http://schemas.microsoft.com/office/drawing/2014/main" id="{2CDED94F-0F7C-1E90-750B-368591B09B6C}"/>
                </a:ext>
              </a:extLst>
            </p:cNvPr>
            <p:cNvSpPr/>
            <p:nvPr/>
          </p:nvSpPr>
          <p:spPr>
            <a:xfrm>
              <a:off x="3141112" y="2582492"/>
              <a:ext cx="2911152" cy="2554545"/>
            </a:xfrm>
            <a:prstGeom prst="rect">
              <a:avLst/>
            </a:prstGeom>
            <a:solidFill>
              <a:sysClr val="window" lastClr="FFFFFF"/>
            </a:solidFill>
          </p:spPr>
          <p:txBody>
            <a:bodyPr wrap="square" lIns="91440" tIns="45720" rIns="91440" bIns="45720" anchor="t">
              <a:spAutoFit/>
            </a:bodyPr>
            <a:lstStyle/>
            <a:p>
              <a:pPr marL="285750" indent="-285750" defTabSz="457200">
                <a:buFont typeface="Arial"/>
                <a:buChar char="•"/>
                <a:defRPr/>
              </a:pPr>
              <a:r>
                <a:rPr lang="en-US" sz="1600" kern="0" dirty="0" err="1">
                  <a:solidFill>
                    <a:srgbClr val="000000"/>
                  </a:solidFill>
                  <a:ea typeface="+mn-lt"/>
                  <a:cs typeface="+mn-lt"/>
                </a:rPr>
                <a:t>Statistisch</a:t>
              </a:r>
              <a:r>
                <a:rPr lang="en-US" sz="1600" kern="0" dirty="0">
                  <a:solidFill>
                    <a:srgbClr val="000000"/>
                  </a:solidFill>
                  <a:ea typeface="+mn-lt"/>
                  <a:cs typeface="+mn-lt"/>
                </a:rPr>
                <a:t> und </a:t>
              </a:r>
              <a:r>
                <a:rPr lang="en-US" sz="1600" kern="0" dirty="0" err="1">
                  <a:solidFill>
                    <a:srgbClr val="000000"/>
                  </a:solidFill>
                  <a:ea typeface="+mn-lt"/>
                  <a:cs typeface="+mn-lt"/>
                </a:rPr>
                <a:t>typisch</a:t>
              </a:r>
              <a:r>
                <a:rPr lang="en-US" sz="1600" kern="0" dirty="0">
                  <a:solidFill>
                    <a:srgbClr val="000000"/>
                  </a:solidFill>
                  <a:ea typeface="+mn-lt"/>
                  <a:cs typeface="+mn-lt"/>
                </a:rPr>
                <a:t> </a:t>
              </a:r>
              <a:r>
                <a:rPr lang="en-US" sz="1600" kern="0" dirty="0" err="1">
                  <a:solidFill>
                    <a:srgbClr val="000000"/>
                  </a:solidFill>
                  <a:ea typeface="+mn-lt"/>
                  <a:cs typeface="+mn-lt"/>
                </a:rPr>
                <a:t>strukturiert</a:t>
              </a:r>
              <a:r>
                <a:rPr kumimoji="0" lang="en-US" sz="1600" b="0" i="0" u="none" strike="noStrike" kern="0" cap="none" spc="0" normalizeH="0" baseline="0" noProof="0" dirty="0">
                  <a:ln>
                    <a:noFill/>
                  </a:ln>
                  <a:solidFill>
                    <a:srgbClr val="000000"/>
                  </a:solidFill>
                  <a:effectLst/>
                  <a:uLnTx/>
                  <a:uFillTx/>
                  <a:ea typeface="+mn-lt"/>
                  <a:cs typeface="+mn-lt"/>
                </a:rPr>
                <a:t>.</a:t>
              </a:r>
              <a:endParaRPr lang="en-US" dirty="0">
                <a:solidFill>
                  <a:srgbClr val="000000"/>
                </a:solidFill>
                <a:cs typeface="Calibri"/>
              </a:endParaRPr>
            </a:p>
            <a:p>
              <a:pPr marL="285750" indent="-285750" defTabSz="457200">
                <a:buFont typeface="Arial"/>
                <a:buChar char="•"/>
                <a:defRPr/>
              </a:pPr>
              <a:r>
                <a:rPr lang="en-US" sz="1600" kern="0" dirty="0" err="1">
                  <a:solidFill>
                    <a:srgbClr val="000000"/>
                  </a:solidFill>
                  <a:ea typeface="+mn-lt"/>
                  <a:cs typeface="+mn-lt"/>
                </a:rPr>
                <a:t>Beinhaltet</a:t>
              </a:r>
              <a:r>
                <a:rPr lang="en-US" sz="1600" kern="0" dirty="0">
                  <a:solidFill>
                    <a:srgbClr val="000000"/>
                  </a:solidFill>
                  <a:ea typeface="+mn-lt"/>
                  <a:cs typeface="+mn-lt"/>
                </a:rPr>
                <a:t> Zahlen und </a:t>
              </a:r>
              <a:r>
                <a:rPr lang="en-US" sz="1600" kern="0" dirty="0" err="1">
                  <a:solidFill>
                    <a:srgbClr val="000000"/>
                  </a:solidFill>
                  <a:ea typeface="+mn-lt"/>
                  <a:cs typeface="+mn-lt"/>
                </a:rPr>
                <a:t>Werte</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a:solidFill>
                    <a:srgbClr val="000000"/>
                  </a:solidFill>
                  <a:ea typeface="+mn-lt"/>
                  <a:cs typeface="+mn-lt"/>
                </a:rPr>
                <a:t>die </a:t>
              </a:r>
              <a:r>
                <a:rPr lang="en-US" sz="1600" kern="0" dirty="0" err="1">
                  <a:solidFill>
                    <a:srgbClr val="000000"/>
                  </a:solidFill>
                  <a:ea typeface="+mn-lt"/>
                  <a:cs typeface="+mn-lt"/>
                </a:rPr>
                <a:t>gezählt</a:t>
              </a:r>
              <a:r>
                <a:rPr lang="en-US" sz="1600" kern="0" dirty="0">
                  <a:solidFill>
                    <a:srgbClr val="000000"/>
                  </a:solidFill>
                  <a:ea typeface="+mn-lt"/>
                  <a:cs typeface="+mn-lt"/>
                </a:rPr>
                <a:t> und </a:t>
              </a:r>
              <a:r>
                <a:rPr lang="en-US" sz="1600" kern="0" dirty="0" err="1">
                  <a:solidFill>
                    <a:srgbClr val="000000"/>
                  </a:solidFill>
                  <a:ea typeface="+mn-lt"/>
                  <a:cs typeface="+mn-lt"/>
                </a:rPr>
                <a:t>gemessen</a:t>
              </a:r>
              <a:r>
                <a:rPr lang="en-US" sz="1600" kern="0" dirty="0">
                  <a:solidFill>
                    <a:srgbClr val="000000"/>
                  </a:solidFill>
                  <a:ea typeface="+mn-lt"/>
                  <a:cs typeface="+mn-lt"/>
                </a:rPr>
                <a:t> </a:t>
              </a:r>
              <a:r>
                <a:rPr lang="en-US" sz="1600" kern="0" dirty="0" err="1">
                  <a:solidFill>
                    <a:srgbClr val="000000"/>
                  </a:solidFill>
                  <a:ea typeface="+mn-lt"/>
                  <a:cs typeface="+mn-lt"/>
                </a:rPr>
                <a:t>werden</a:t>
              </a:r>
              <a:r>
                <a:rPr lang="en-US" sz="1600" kern="0" dirty="0">
                  <a:solidFill>
                    <a:srgbClr val="000000"/>
                  </a:solidFill>
                  <a:ea typeface="+mn-lt"/>
                  <a:cs typeface="+mn-lt"/>
                </a:rPr>
                <a:t> </a:t>
              </a:r>
              <a:r>
                <a:rPr lang="en-US" sz="1600" kern="0" dirty="0" err="1">
                  <a:solidFill>
                    <a:srgbClr val="000000"/>
                  </a:solidFill>
                  <a:ea typeface="+mn-lt"/>
                  <a:cs typeface="+mn-lt"/>
                </a:rPr>
                <a:t>können</a:t>
              </a:r>
              <a:r>
                <a:rPr kumimoji="0" lang="en-US" sz="1600" b="0" i="0" u="none" strike="noStrike" kern="0" cap="none" spc="0" normalizeH="0" baseline="0" noProof="0" dirty="0">
                  <a:ln>
                    <a:noFill/>
                  </a:ln>
                  <a:solidFill>
                    <a:srgbClr val="000000"/>
                  </a:solidFill>
                  <a:effectLst/>
                  <a:uLnTx/>
                  <a:uFillTx/>
                  <a:ea typeface="+mn-lt"/>
                  <a:cs typeface="+mn-lt"/>
                </a:rPr>
                <a:t>.</a:t>
              </a:r>
              <a:endParaRPr lang="en-US" dirty="0">
                <a:solidFill>
                  <a:srgbClr val="000000"/>
                </a:solidFill>
                <a:cs typeface="Calibri"/>
              </a:endParaRPr>
            </a:p>
            <a:p>
              <a:pPr marL="285750" indent="-285750" defTabSz="457200">
                <a:buFont typeface="Arial"/>
                <a:buChar char="•"/>
                <a:defRPr/>
              </a:pPr>
              <a:r>
                <a:rPr lang="en-US" sz="1600" kern="0" dirty="0">
                  <a:solidFill>
                    <a:srgbClr val="000000"/>
                  </a:solidFill>
                  <a:ea typeface="+mn-lt"/>
                  <a:cs typeface="+mn-lt"/>
                </a:rPr>
                <a:t>Gut </a:t>
              </a:r>
              <a:r>
                <a:rPr lang="en-US" sz="1600" kern="0" dirty="0" err="1">
                  <a:solidFill>
                    <a:srgbClr val="000000"/>
                  </a:solidFill>
                  <a:ea typeface="+mn-lt"/>
                  <a:cs typeface="+mn-lt"/>
                </a:rPr>
                <a:t>geeignet</a:t>
              </a:r>
              <a:r>
                <a:rPr lang="en-US" sz="1600" kern="0" dirty="0">
                  <a:solidFill>
                    <a:srgbClr val="000000"/>
                  </a:solidFill>
                  <a:ea typeface="+mn-lt"/>
                  <a:cs typeface="+mn-lt"/>
                </a:rPr>
                <a:t> </a:t>
              </a:r>
              <a:r>
                <a:rPr lang="en-US" sz="1600" kern="0" dirty="0" err="1">
                  <a:solidFill>
                    <a:srgbClr val="000000"/>
                  </a:solidFill>
                  <a:ea typeface="+mn-lt"/>
                  <a:cs typeface="+mn-lt"/>
                </a:rPr>
                <a:t>zur</a:t>
              </a:r>
              <a:r>
                <a:rPr lang="en-US" sz="1600" kern="0" dirty="0">
                  <a:solidFill>
                    <a:srgbClr val="000000"/>
                  </a:solidFill>
                  <a:ea typeface="+mn-lt"/>
                  <a:cs typeface="+mn-lt"/>
                </a:rPr>
                <a:t> </a:t>
              </a:r>
              <a:r>
                <a:rPr lang="en-US" sz="1600" kern="0" dirty="0" err="1">
                  <a:solidFill>
                    <a:srgbClr val="000000"/>
                  </a:solidFill>
                  <a:ea typeface="+mn-lt"/>
                  <a:cs typeface="+mn-lt"/>
                </a:rPr>
                <a:t>Beantwortung</a:t>
              </a:r>
              <a:r>
                <a:rPr lang="en-US" sz="1600" kern="0" dirty="0">
                  <a:solidFill>
                    <a:srgbClr val="000000"/>
                  </a:solidFill>
                  <a:ea typeface="+mn-lt"/>
                  <a:cs typeface="+mn-lt"/>
                </a:rPr>
                <a:t> von </a:t>
              </a:r>
              <a:r>
                <a:rPr lang="en-US" sz="1600" kern="0" dirty="0" err="1">
                  <a:solidFill>
                    <a:srgbClr val="000000"/>
                  </a:solidFill>
                  <a:ea typeface="+mn-lt"/>
                  <a:cs typeface="+mn-lt"/>
                </a:rPr>
                <a:t>Fragen</a:t>
              </a:r>
              <a:r>
                <a:rPr lang="en-US" sz="1600" kern="0" dirty="0">
                  <a:solidFill>
                    <a:srgbClr val="000000"/>
                  </a:solidFill>
                  <a:ea typeface="+mn-lt"/>
                  <a:cs typeface="+mn-lt"/>
                </a:rPr>
                <a:t> </a:t>
              </a:r>
              <a:r>
                <a:rPr lang="en-US" sz="1600" kern="0" dirty="0" err="1">
                  <a:solidFill>
                    <a:srgbClr val="000000"/>
                  </a:solidFill>
                  <a:ea typeface="+mn-lt"/>
                  <a:cs typeface="+mn-lt"/>
                </a:rPr>
                <a:t>wie</a:t>
              </a:r>
              <a:r>
                <a:rPr lang="en-US" sz="1600" kern="0" dirty="0">
                  <a:solidFill>
                    <a:srgbClr val="000000"/>
                  </a:solidFill>
                  <a:ea typeface="+mn-lt"/>
                  <a:cs typeface="+mn-lt"/>
                </a:rPr>
                <a:t> "</a:t>
              </a:r>
              <a:r>
                <a:rPr lang="en-US" sz="1600" kern="0" dirty="0" err="1">
                  <a:solidFill>
                    <a:srgbClr val="000000"/>
                  </a:solidFill>
                  <a:ea typeface="+mn-lt"/>
                  <a:cs typeface="+mn-lt"/>
                </a:rPr>
                <a:t>wie</a:t>
              </a:r>
              <a:r>
                <a:rPr lang="en-US" sz="1600" kern="0" dirty="0">
                  <a:solidFill>
                    <a:srgbClr val="000000"/>
                  </a:solidFill>
                  <a:ea typeface="+mn-lt"/>
                  <a:cs typeface="+mn-lt"/>
                </a:rPr>
                <a:t> </a:t>
              </a:r>
              <a:r>
                <a:rPr lang="en-US" sz="1600" kern="0" dirty="0" err="1">
                  <a:solidFill>
                    <a:srgbClr val="000000"/>
                  </a:solidFill>
                  <a:ea typeface="+mn-lt"/>
                  <a:cs typeface="+mn-lt"/>
                </a:rPr>
                <a:t>viel</a:t>
              </a:r>
              <a:r>
                <a:rPr lang="en-US" sz="1600" kern="0" dirty="0">
                  <a:solidFill>
                    <a:srgbClr val="000000"/>
                  </a:solidFill>
                  <a:ea typeface="+mn-lt"/>
                  <a:cs typeface="+mn-lt"/>
                </a:rPr>
                <a:t>" </a:t>
              </a:r>
              <a:r>
                <a:rPr lang="en-US" sz="1600" kern="0" dirty="0" err="1">
                  <a:solidFill>
                    <a:srgbClr val="000000"/>
                  </a:solidFill>
                  <a:ea typeface="+mn-lt"/>
                  <a:cs typeface="+mn-lt"/>
                </a:rPr>
                <a:t>oder</a:t>
              </a:r>
              <a:r>
                <a:rPr lang="en-US" sz="1600" kern="0" dirty="0">
                  <a:solidFill>
                    <a:srgbClr val="000000"/>
                  </a:solidFill>
                  <a:ea typeface="+mn-lt"/>
                  <a:cs typeface="+mn-lt"/>
                </a:rPr>
                <a:t> "</a:t>
              </a:r>
              <a:r>
                <a:rPr lang="en-US" sz="1600" kern="0" dirty="0" err="1">
                  <a:solidFill>
                    <a:srgbClr val="000000"/>
                  </a:solidFill>
                  <a:ea typeface="+mn-lt"/>
                  <a:cs typeface="+mn-lt"/>
                </a:rPr>
                <a:t>wie</a:t>
              </a:r>
              <a:r>
                <a:rPr lang="en-US" sz="1600" kern="0" dirty="0">
                  <a:solidFill>
                    <a:srgbClr val="000000"/>
                  </a:solidFill>
                  <a:ea typeface="+mn-lt"/>
                  <a:cs typeface="+mn-lt"/>
                </a:rPr>
                <a:t> </a:t>
              </a:r>
              <a:r>
                <a:rPr lang="en-US" sz="1600" kern="0" dirty="0" err="1">
                  <a:solidFill>
                    <a:srgbClr val="000000"/>
                  </a:solidFill>
                  <a:ea typeface="+mn-lt"/>
                  <a:cs typeface="+mn-lt"/>
                </a:rPr>
                <a:t>viele</a:t>
              </a:r>
              <a:r>
                <a:rPr lang="en-US" sz="1600" kern="0" dirty="0">
                  <a:solidFill>
                    <a:srgbClr val="000000"/>
                  </a:solidFill>
                  <a:ea typeface="+mn-lt"/>
                  <a:cs typeface="+mn-lt"/>
                </a:rPr>
                <a:t>" und </a:t>
              </a:r>
              <a:r>
                <a:rPr lang="en-US" sz="1600" kern="0" dirty="0" err="1">
                  <a:solidFill>
                    <a:srgbClr val="000000"/>
                  </a:solidFill>
                  <a:ea typeface="+mn-lt"/>
                  <a:cs typeface="+mn-lt"/>
                </a:rPr>
                <a:t>liefert</a:t>
              </a:r>
              <a:r>
                <a:rPr lang="en-US" sz="1600" kern="0" dirty="0">
                  <a:solidFill>
                    <a:srgbClr val="000000"/>
                  </a:solidFill>
                  <a:ea typeface="+mn-lt"/>
                  <a:cs typeface="+mn-lt"/>
                </a:rPr>
                <a:t> </a:t>
              </a:r>
              <a:r>
                <a:rPr lang="en-US" sz="1600" kern="0" dirty="0" err="1">
                  <a:solidFill>
                    <a:srgbClr val="000000"/>
                  </a:solidFill>
                  <a:ea typeface="+mn-lt"/>
                  <a:cs typeface="+mn-lt"/>
                </a:rPr>
                <a:t>schlüssige</a:t>
              </a:r>
              <a:r>
                <a:rPr lang="en-US" sz="1600" kern="0" dirty="0">
                  <a:solidFill>
                    <a:srgbClr val="000000"/>
                  </a:solidFill>
                  <a:ea typeface="+mn-lt"/>
                  <a:cs typeface="+mn-lt"/>
                </a:rPr>
                <a:t> </a:t>
              </a:r>
              <a:r>
                <a:rPr lang="en-US" sz="1600" kern="0" dirty="0" err="1">
                  <a:solidFill>
                    <a:srgbClr val="000000"/>
                  </a:solidFill>
                  <a:ea typeface="+mn-lt"/>
                  <a:cs typeface="+mn-lt"/>
                </a:rPr>
                <a:t>Informationen</a:t>
              </a:r>
              <a:r>
                <a:rPr kumimoji="0" lang="en-US" sz="1600" b="0" i="0" u="none" strike="noStrike" kern="0" cap="none" spc="0" normalizeH="0" baseline="0" noProof="0" dirty="0">
                  <a:ln>
                    <a:noFill/>
                  </a:ln>
                  <a:solidFill>
                    <a:srgbClr val="000000"/>
                  </a:solidFill>
                  <a:effectLst/>
                  <a:uLnTx/>
                  <a:uFillTx/>
                  <a:ea typeface="+mn-lt"/>
                  <a:cs typeface="+mn-lt"/>
                </a:rPr>
                <a:t>.</a:t>
              </a:r>
              <a:endParaRPr lang="en-US" sz="1600" dirty="0">
                <a:solidFill>
                  <a:srgbClr val="000000"/>
                </a:solidFill>
                <a:ea typeface="+mn-lt"/>
                <a:cs typeface="+mn-lt"/>
              </a:endParaRPr>
            </a:p>
          </p:txBody>
        </p:sp>
        <p:sp>
          <p:nvSpPr>
            <p:cNvPr id="28" name="Bent-Up Arrow 24">
              <a:extLst>
                <a:ext uri="{FF2B5EF4-FFF2-40B4-BE49-F238E27FC236}">
                  <a16:creationId xmlns:a16="http://schemas.microsoft.com/office/drawing/2014/main" id="{7F8F9F9B-2B21-EE41-018D-B861D9D1B147}"/>
                </a:ext>
              </a:extLst>
            </p:cNvPr>
            <p:cNvSpPr/>
            <p:nvPr/>
          </p:nvSpPr>
          <p:spPr>
            <a:xfrm rot="10800000">
              <a:off x="4282703" y="1478088"/>
              <a:ext cx="1923710"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Bent-Up Arrow 25">
              <a:extLst>
                <a:ext uri="{FF2B5EF4-FFF2-40B4-BE49-F238E27FC236}">
                  <a16:creationId xmlns:a16="http://schemas.microsoft.com/office/drawing/2014/main" id="{CB221BD4-4A58-1A9D-60E2-E1CB6F6FE217}"/>
                </a:ext>
              </a:extLst>
            </p:cNvPr>
            <p:cNvSpPr/>
            <p:nvPr/>
          </p:nvSpPr>
          <p:spPr>
            <a:xfrm rot="10800000" flipH="1">
              <a:off x="6338289" y="1478087"/>
              <a:ext cx="1762454"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371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Wichtige</a:t>
            </a:r>
            <a:r>
              <a:rPr lang="en-GB" b="1" dirty="0">
                <a:solidFill>
                  <a:schemeClr val="accent2"/>
                </a:solidFill>
                <a:ea typeface="+mn-lt"/>
                <a:cs typeface="+mn-lt"/>
              </a:rPr>
              <a:t> </a:t>
            </a:r>
            <a:r>
              <a:rPr lang="en-GB" b="1" dirty="0" err="1">
                <a:solidFill>
                  <a:schemeClr val="accent2"/>
                </a:solidFill>
                <a:ea typeface="+mn-lt"/>
                <a:cs typeface="+mn-lt"/>
              </a:rPr>
              <a:t>Überlegungen</a:t>
            </a:r>
            <a:endParaRPr lang="en-US" b="1">
              <a:solidFill>
                <a:schemeClr val="accent2"/>
              </a:solidFill>
              <a:cs typeface="Calibri" panose="020F0502020204030204"/>
            </a:endParaRPr>
          </a:p>
          <a:p>
            <a:pPr marL="342900" indent="-342900">
              <a:buClr>
                <a:schemeClr val="accent2"/>
              </a:buClr>
              <a:buBlip>
                <a:blip r:embed="rId3"/>
              </a:buBlip>
            </a:pPr>
            <a:endParaRPr lang="en-GB" b="1" dirty="0">
              <a:solidFill>
                <a:schemeClr val="accent2"/>
              </a:solidFill>
            </a:endParaRPr>
          </a:p>
          <a:p>
            <a:pPr marL="342900" indent="-342900">
              <a:buClr>
                <a:schemeClr val="accent2"/>
              </a:buClr>
              <a:buFont typeface="Arial" panose="020B0604020202020204" pitchFamily="34" charset="0"/>
              <a:buChar char="•"/>
            </a:pPr>
            <a:r>
              <a:rPr lang="en-GB" dirty="0">
                <a:ea typeface="+mn-lt"/>
                <a:cs typeface="+mn-lt"/>
              </a:rPr>
              <a:t>Bevor </a:t>
            </a:r>
            <a:r>
              <a:rPr lang="en-GB" dirty="0" err="1">
                <a:ea typeface="+mn-lt"/>
                <a:cs typeface="+mn-lt"/>
              </a:rPr>
              <a:t>eine</a:t>
            </a:r>
            <a:r>
              <a:rPr lang="en-GB" dirty="0">
                <a:ea typeface="+mn-lt"/>
                <a:cs typeface="+mn-lt"/>
              </a:rPr>
              <a:t> </a:t>
            </a:r>
            <a:r>
              <a:rPr lang="en-GB" dirty="0" err="1">
                <a:ea typeface="+mn-lt"/>
                <a:cs typeface="+mn-lt"/>
              </a:rPr>
              <a:t>brandneue</a:t>
            </a:r>
            <a:r>
              <a:rPr lang="en-GB" dirty="0">
                <a:ea typeface="+mn-lt"/>
                <a:cs typeface="+mn-lt"/>
              </a:rPr>
              <a:t> Technologie </a:t>
            </a:r>
            <a:r>
              <a:rPr lang="en-GB" dirty="0" err="1">
                <a:ea typeface="+mn-lt"/>
                <a:cs typeface="+mn-lt"/>
              </a:rPr>
              <a:t>wie</a:t>
            </a:r>
            <a:r>
              <a:rPr lang="en-GB" dirty="0">
                <a:ea typeface="+mn-lt"/>
                <a:cs typeface="+mn-lt"/>
              </a:rPr>
              <a:t> die </a:t>
            </a:r>
            <a:r>
              <a:rPr lang="en-GB" dirty="0" err="1">
                <a:ea typeface="+mn-lt"/>
                <a:cs typeface="+mn-lt"/>
              </a:rPr>
              <a:t>virtuelle</a:t>
            </a:r>
            <a:r>
              <a:rPr lang="en-GB" dirty="0">
                <a:ea typeface="+mn-lt"/>
                <a:cs typeface="+mn-lt"/>
              </a:rPr>
              <a:t> </a:t>
            </a:r>
            <a:r>
              <a:rPr lang="en-GB" dirty="0" err="1">
                <a:ea typeface="+mn-lt"/>
                <a:cs typeface="+mn-lt"/>
              </a:rPr>
              <a:t>Realität</a:t>
            </a:r>
            <a:r>
              <a:rPr lang="en-GB" dirty="0">
                <a:ea typeface="+mn-lt"/>
                <a:cs typeface="+mn-lt"/>
              </a:rPr>
              <a:t> </a:t>
            </a:r>
            <a:r>
              <a:rPr lang="en-GB" dirty="0" err="1">
                <a:ea typeface="+mn-lt"/>
                <a:cs typeface="+mn-lt"/>
              </a:rPr>
              <a:t>eingeführt</a:t>
            </a:r>
            <a:r>
              <a:rPr lang="en-GB" dirty="0">
                <a:ea typeface="+mn-lt"/>
                <a:cs typeface="+mn-lt"/>
              </a:rPr>
              <a:t> </a:t>
            </a:r>
            <a:r>
              <a:rPr lang="en-GB" dirty="0" err="1">
                <a:ea typeface="+mn-lt"/>
                <a:cs typeface="+mn-lt"/>
              </a:rPr>
              <a:t>wird</a:t>
            </a:r>
            <a:r>
              <a:rPr lang="en-GB" dirty="0">
                <a:ea typeface="+mn-lt"/>
                <a:cs typeface="+mn-lt"/>
              </a:rPr>
              <a:t>, </a:t>
            </a:r>
            <a:r>
              <a:rPr lang="en-GB" dirty="0" err="1">
                <a:ea typeface="+mn-lt"/>
                <a:cs typeface="+mn-lt"/>
              </a:rPr>
              <a:t>müssen</a:t>
            </a:r>
            <a:r>
              <a:rPr lang="en-GB" dirty="0">
                <a:ea typeface="+mn-lt"/>
                <a:cs typeface="+mn-lt"/>
              </a:rPr>
              <a:t> </a:t>
            </a:r>
            <a:r>
              <a:rPr lang="en-GB" dirty="0" err="1">
                <a:ea typeface="+mn-lt"/>
                <a:cs typeface="+mn-lt"/>
              </a:rPr>
              <a:t>eine</a:t>
            </a:r>
            <a:r>
              <a:rPr lang="en-GB" dirty="0">
                <a:ea typeface="+mn-lt"/>
                <a:cs typeface="+mn-lt"/>
              </a:rPr>
              <a:t> Reihe von </a:t>
            </a:r>
            <a:r>
              <a:rPr lang="en-GB" dirty="0" err="1">
                <a:ea typeface="+mn-lt"/>
                <a:cs typeface="+mn-lt"/>
              </a:rPr>
              <a:t>Schlüsselfragen</a:t>
            </a:r>
            <a:r>
              <a:rPr lang="en-GB" dirty="0">
                <a:ea typeface="+mn-lt"/>
                <a:cs typeface="+mn-lt"/>
              </a:rPr>
              <a:t> </a:t>
            </a:r>
            <a:r>
              <a:rPr lang="en-GB" dirty="0" err="1">
                <a:ea typeface="+mn-lt"/>
                <a:cs typeface="+mn-lt"/>
              </a:rPr>
              <a:t>berücksichtigt</a:t>
            </a:r>
            <a:r>
              <a:rPr lang="en-GB" dirty="0">
                <a:ea typeface="+mn-lt"/>
                <a:cs typeface="+mn-lt"/>
              </a:rPr>
              <a:t> </a:t>
            </a:r>
            <a:r>
              <a:rPr lang="en-GB" dirty="0" err="1">
                <a:ea typeface="+mn-lt"/>
                <a:cs typeface="+mn-lt"/>
              </a:rPr>
              <a:t>werden</a:t>
            </a:r>
            <a:r>
              <a:rPr lang="en-GB" dirty="0">
                <a:ea typeface="+mn-lt"/>
                <a:cs typeface="+mn-lt"/>
              </a:rPr>
              <a:t>: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1980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err="1">
                <a:solidFill>
                  <a:schemeClr val="accent2"/>
                </a:solidFill>
                <a:ea typeface="+mn-lt"/>
                <a:cs typeface="+mn-lt"/>
              </a:rPr>
              <a:t>Wichtige</a:t>
            </a:r>
            <a:r>
              <a:rPr lang="en-GB" b="1" dirty="0">
                <a:solidFill>
                  <a:schemeClr val="accent2"/>
                </a:solidFill>
                <a:ea typeface="+mn-lt"/>
                <a:cs typeface="+mn-lt"/>
              </a:rPr>
              <a:t> </a:t>
            </a:r>
            <a:r>
              <a:rPr lang="en-GB" b="1" err="1">
                <a:solidFill>
                  <a:schemeClr val="accent2"/>
                </a:solidFill>
                <a:ea typeface="+mn-lt"/>
                <a:cs typeface="+mn-lt"/>
              </a:rPr>
              <a:t>Überlegungen</a:t>
            </a:r>
            <a:r>
              <a:rPr lang="en-GB" b="1" dirty="0">
                <a:solidFill>
                  <a:schemeClr val="accent2"/>
                </a:solidFill>
                <a:ea typeface="+mn-lt"/>
                <a:cs typeface="+mn-lt"/>
              </a:rPr>
              <a:t> (Forts.)</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b="1" dirty="0" err="1">
                <a:ea typeface="+mn-lt"/>
                <a:cs typeface="+mn-lt"/>
              </a:rPr>
              <a:t>Nehmen</a:t>
            </a:r>
            <a:r>
              <a:rPr lang="en-GB" b="1" dirty="0">
                <a:ea typeface="+mn-lt"/>
                <a:cs typeface="+mn-lt"/>
              </a:rPr>
              <a:t> Sie </a:t>
            </a:r>
            <a:r>
              <a:rPr lang="en-GB" b="1" dirty="0" err="1">
                <a:ea typeface="+mn-lt"/>
                <a:cs typeface="+mn-lt"/>
              </a:rPr>
              <a:t>sich</a:t>
            </a:r>
            <a:r>
              <a:rPr lang="en-GB" b="1" dirty="0">
                <a:ea typeface="+mn-lt"/>
                <a:cs typeface="+mn-lt"/>
              </a:rPr>
              <a:t> </a:t>
            </a:r>
            <a:r>
              <a:rPr lang="en-GB" b="1" dirty="0" err="1">
                <a:ea typeface="+mn-lt"/>
                <a:cs typeface="+mn-lt"/>
              </a:rPr>
              <a:t>ein</a:t>
            </a:r>
            <a:r>
              <a:rPr lang="en-GB" b="1" dirty="0">
                <a:ea typeface="+mn-lt"/>
                <a:cs typeface="+mn-lt"/>
              </a:rPr>
              <a:t> </a:t>
            </a:r>
            <a:r>
              <a:rPr lang="en-GB" b="1" dirty="0" err="1">
                <a:ea typeface="+mn-lt"/>
                <a:cs typeface="+mn-lt"/>
              </a:rPr>
              <a:t>paar</a:t>
            </a:r>
            <a:r>
              <a:rPr lang="en-GB" b="1" dirty="0">
                <a:ea typeface="+mn-lt"/>
                <a:cs typeface="+mn-lt"/>
              </a:rPr>
              <a:t> </a:t>
            </a:r>
            <a:r>
              <a:rPr lang="en-GB" b="1" dirty="0" err="1">
                <a:ea typeface="+mn-lt"/>
                <a:cs typeface="+mn-lt"/>
              </a:rPr>
              <a:t>Minuten</a:t>
            </a:r>
            <a:r>
              <a:rPr lang="en-GB" b="1" dirty="0">
                <a:ea typeface="+mn-lt"/>
                <a:cs typeface="+mn-lt"/>
              </a:rPr>
              <a:t> Zeit, um </a:t>
            </a:r>
            <a:r>
              <a:rPr lang="en-GB" b="1" dirty="0" err="1">
                <a:ea typeface="+mn-lt"/>
                <a:cs typeface="+mn-lt"/>
              </a:rPr>
              <a:t>zu</a:t>
            </a:r>
            <a:r>
              <a:rPr lang="en-GB" b="1" dirty="0">
                <a:ea typeface="+mn-lt"/>
                <a:cs typeface="+mn-lt"/>
              </a:rPr>
              <a:t> </a:t>
            </a:r>
            <a:r>
              <a:rPr lang="en-GB" b="1" dirty="0" err="1">
                <a:ea typeface="+mn-lt"/>
                <a:cs typeface="+mn-lt"/>
              </a:rPr>
              <a:t>diskutieren</a:t>
            </a:r>
            <a:r>
              <a:rPr lang="en-GB" b="1" dirty="0">
                <a:ea typeface="+mn-lt"/>
                <a:cs typeface="+mn-lt"/>
              </a:rPr>
              <a:t>: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1590745243"/>
              </p:ext>
            </p:extLst>
          </p:nvPr>
        </p:nvGraphicFramePr>
        <p:xfrm>
          <a:off x="-385769" y="3465513"/>
          <a:ext cx="11393617" cy="1556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93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C191D585-F948-4F26-A7F5-EF1041DD9F3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6B45D7C2-D064-461B-84CE-26CA5D7E129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C987D7B3-37BF-49AB-8829-06F6CB99D6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Wichtige</a:t>
            </a:r>
            <a:r>
              <a:rPr lang="en-GB" b="1" dirty="0">
                <a:solidFill>
                  <a:schemeClr val="accent2"/>
                </a:solidFill>
                <a:ea typeface="+mn-lt"/>
                <a:cs typeface="+mn-lt"/>
              </a:rPr>
              <a:t> </a:t>
            </a:r>
            <a:r>
              <a:rPr lang="en-GB" b="1" dirty="0" err="1">
                <a:solidFill>
                  <a:schemeClr val="accent2"/>
                </a:solidFill>
                <a:ea typeface="+mn-lt"/>
                <a:cs typeface="+mn-lt"/>
              </a:rPr>
              <a:t>Überlegungen</a:t>
            </a:r>
            <a:r>
              <a:rPr lang="en-GB" b="1" dirty="0">
                <a:solidFill>
                  <a:schemeClr val="accent2"/>
                </a:solidFill>
                <a:ea typeface="+mn-lt"/>
                <a:cs typeface="+mn-lt"/>
              </a:rPr>
              <a:t> (Forts.)</a:t>
            </a:r>
            <a:endParaRPr lang="en-US" dirty="0">
              <a:solidFill>
                <a:schemeClr val="accent2"/>
              </a:solidFill>
              <a:ea typeface="+mn-lt"/>
              <a:cs typeface="+mn-lt"/>
            </a:endParaRPr>
          </a:p>
          <a:p>
            <a:pPr marL="342900" indent="-342900">
              <a:buClr>
                <a:schemeClr val="accent2"/>
              </a:buClr>
              <a:buBlip>
                <a:blip r:embed="rId3"/>
              </a:buBlip>
            </a:pPr>
            <a:endParaRPr lang="en-GB" b="1" dirty="0">
              <a:solidFill>
                <a:schemeClr val="accent2"/>
              </a:solidFill>
            </a:endParaRPr>
          </a:p>
          <a:p>
            <a:pPr marL="342900" indent="-342900">
              <a:buClr>
                <a:schemeClr val="accent2"/>
              </a:buClr>
              <a:buFont typeface="Arial" panose="020B0604020202020204" pitchFamily="34" charset="0"/>
              <a:buChar char="•"/>
            </a:pPr>
            <a:r>
              <a:rPr lang="en-GB" b="1" dirty="0" err="1">
                <a:ea typeface="+mn-lt"/>
                <a:cs typeface="+mn-lt"/>
              </a:rPr>
              <a:t>Diskussion</a:t>
            </a:r>
            <a:r>
              <a:rPr lang="en-GB" b="1" dirty="0">
                <a:ea typeface="+mn-lt"/>
                <a:cs typeface="+mn-lt"/>
              </a:rPr>
              <a:t> (Forts.):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1201183595"/>
              </p:ext>
            </p:extLst>
          </p:nvPr>
        </p:nvGraphicFramePr>
        <p:xfrm>
          <a:off x="365099" y="3429000"/>
          <a:ext cx="10595237" cy="1712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2DC94318-DD2B-4993-8CD1-90ADFDF42C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727BFD0-C6BF-4182-9525-47651B4129C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0828DDD-7E0D-4499-B411-012A56AC74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Wichtige</a:t>
            </a:r>
            <a:r>
              <a:rPr lang="en-GB" b="1" dirty="0">
                <a:solidFill>
                  <a:schemeClr val="accent2"/>
                </a:solidFill>
                <a:ea typeface="+mn-lt"/>
                <a:cs typeface="+mn-lt"/>
              </a:rPr>
              <a:t> </a:t>
            </a:r>
            <a:r>
              <a:rPr lang="en-GB" b="1" dirty="0" err="1">
                <a:solidFill>
                  <a:schemeClr val="accent2"/>
                </a:solidFill>
                <a:ea typeface="+mn-lt"/>
                <a:cs typeface="+mn-lt"/>
              </a:rPr>
              <a:t>Überlegungen</a:t>
            </a:r>
            <a:r>
              <a:rPr lang="en-GB" b="1" dirty="0">
                <a:solidFill>
                  <a:schemeClr val="accent2"/>
                </a:solidFill>
                <a:ea typeface="+mn-lt"/>
                <a:cs typeface="+mn-lt"/>
              </a:rPr>
              <a:t> (Forts.)</a:t>
            </a:r>
            <a:endParaRPr lang="en-US" b="1" dirty="0">
              <a:solidFill>
                <a:schemeClr val="accent2"/>
              </a:solidFill>
              <a:ea typeface="+mn-lt"/>
              <a:cs typeface="+mn-lt"/>
            </a:endParaRPr>
          </a:p>
          <a:p>
            <a:pPr marL="342900" indent="-342900">
              <a:buClr>
                <a:schemeClr val="accent2"/>
              </a:buClr>
              <a:buChar char="•"/>
            </a:pPr>
            <a:endParaRPr lang="en-GB" b="1" dirty="0">
              <a:solidFill>
                <a:schemeClr val="accent2"/>
              </a:solidFill>
              <a:cs typeface="Calibri"/>
            </a:endParaRPr>
          </a:p>
          <a:p>
            <a:pPr marL="342900" indent="-342900">
              <a:buClr>
                <a:schemeClr val="accent2"/>
              </a:buClr>
              <a:buFont typeface="Arial" panose="020B0604020202020204" pitchFamily="34" charset="0"/>
              <a:buChar char="•"/>
            </a:pPr>
            <a:r>
              <a:rPr lang="en-GB" dirty="0">
                <a:ea typeface="+mn-lt"/>
                <a:cs typeface="+mn-lt"/>
              </a:rPr>
              <a:t>Es </a:t>
            </a:r>
            <a:r>
              <a:rPr lang="en-GB" dirty="0" err="1">
                <a:ea typeface="+mn-lt"/>
                <a:cs typeface="+mn-lt"/>
              </a:rPr>
              <a:t>ist</a:t>
            </a:r>
            <a:r>
              <a:rPr lang="en-GB" dirty="0">
                <a:ea typeface="+mn-lt"/>
                <a:cs typeface="+mn-lt"/>
              </a:rPr>
              <a:t> </a:t>
            </a:r>
            <a:r>
              <a:rPr lang="en-GB" dirty="0" err="1">
                <a:ea typeface="+mn-lt"/>
                <a:cs typeface="+mn-lt"/>
              </a:rPr>
              <a:t>wichtig</a:t>
            </a:r>
            <a:r>
              <a:rPr lang="en-GB" dirty="0">
                <a:ea typeface="+mn-lt"/>
                <a:cs typeface="+mn-lt"/>
              </a:rPr>
              <a:t>, </a:t>
            </a:r>
            <a:r>
              <a:rPr lang="en-GB" dirty="0" err="1">
                <a:ea typeface="+mn-lt"/>
                <a:cs typeface="+mn-lt"/>
              </a:rPr>
              <a:t>diese</a:t>
            </a:r>
            <a:r>
              <a:rPr lang="en-GB" dirty="0">
                <a:ea typeface="+mn-lt"/>
                <a:cs typeface="+mn-lt"/>
              </a:rPr>
              <a:t> und </a:t>
            </a:r>
            <a:r>
              <a:rPr lang="en-GB" dirty="0" err="1">
                <a:ea typeface="+mn-lt"/>
                <a:cs typeface="+mn-lt"/>
              </a:rPr>
              <a:t>weitere</a:t>
            </a:r>
            <a:r>
              <a:rPr lang="en-GB" dirty="0">
                <a:ea typeface="+mn-lt"/>
                <a:cs typeface="+mn-lt"/>
              </a:rPr>
              <a:t> </a:t>
            </a:r>
            <a:r>
              <a:rPr lang="en-GB" dirty="0" err="1">
                <a:ea typeface="+mn-lt"/>
                <a:cs typeface="+mn-lt"/>
              </a:rPr>
              <a:t>Fragen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bedenken</a:t>
            </a:r>
            <a:r>
              <a:rPr lang="en-GB" dirty="0">
                <a:ea typeface="+mn-lt"/>
                <a:cs typeface="+mn-lt"/>
              </a:rPr>
              <a:t> und </a:t>
            </a:r>
            <a:r>
              <a:rPr lang="en-GB" dirty="0" err="1">
                <a:ea typeface="+mn-lt"/>
                <a:cs typeface="+mn-lt"/>
              </a:rPr>
              <a:t>genau</a:t>
            </a:r>
            <a:r>
              <a:rPr lang="en-GB" dirty="0">
                <a:ea typeface="+mn-lt"/>
                <a:cs typeface="+mn-lt"/>
              </a:rPr>
              <a:t> </a:t>
            </a:r>
            <a:r>
              <a:rPr lang="en-GB" dirty="0" err="1">
                <a:ea typeface="+mn-lt"/>
                <a:cs typeface="+mn-lt"/>
              </a:rPr>
              <a:t>zu</a:t>
            </a:r>
            <a:r>
              <a:rPr lang="en-GB" dirty="0">
                <a:ea typeface="+mn-lt"/>
                <a:cs typeface="+mn-lt"/>
              </a:rPr>
              <a:t> verstehen, </a:t>
            </a:r>
            <a:r>
              <a:rPr lang="en-GB" dirty="0" err="1">
                <a:ea typeface="+mn-lt"/>
                <a:cs typeface="+mn-lt"/>
              </a:rPr>
              <a:t>wie</a:t>
            </a:r>
            <a:r>
              <a:rPr lang="en-GB" dirty="0">
                <a:ea typeface="+mn-lt"/>
                <a:cs typeface="+mn-lt"/>
              </a:rPr>
              <a:t> Virtual Reality in </a:t>
            </a:r>
            <a:r>
              <a:rPr lang="en-GB" dirty="0" err="1">
                <a:ea typeface="+mn-lt"/>
                <a:cs typeface="+mn-lt"/>
              </a:rPr>
              <a:t>einer</a:t>
            </a:r>
            <a:r>
              <a:rPr lang="en-GB" dirty="0">
                <a:ea typeface="+mn-lt"/>
                <a:cs typeface="+mn-lt"/>
              </a:rPr>
              <a:t> </a:t>
            </a:r>
            <a:r>
              <a:rPr lang="en-GB" dirty="0" err="1">
                <a:ea typeface="+mn-lt"/>
                <a:cs typeface="+mn-lt"/>
              </a:rPr>
              <a:t>Bildungseinrichtung</a:t>
            </a:r>
            <a:r>
              <a:rPr lang="en-GB" dirty="0">
                <a:ea typeface="+mn-lt"/>
                <a:cs typeface="+mn-lt"/>
              </a:rPr>
              <a:t> </a:t>
            </a:r>
            <a:r>
              <a:rPr lang="en-GB" dirty="0" err="1">
                <a:ea typeface="+mn-lt"/>
                <a:cs typeface="+mn-lt"/>
              </a:rPr>
              <a:t>eingesetzt</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kann</a:t>
            </a:r>
            <a:r>
              <a:rPr lang="en-GB" dirty="0">
                <a:ea typeface="+mn-lt"/>
                <a:cs typeface="+mn-lt"/>
              </a:rPr>
              <a:t>.</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7967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5092753" cy="3995028"/>
          </a:xfrm>
        </p:spPr>
        <p:txBody>
          <a:bodyPr lIns="91440" tIns="45720" rIns="91440" bIns="45720" anchor="t"/>
          <a:lstStyle/>
          <a:p>
            <a:pPr marL="342900" indent="-342900">
              <a:buClr>
                <a:schemeClr val="accent2"/>
              </a:buClr>
              <a:buBlip>
                <a:blip r:embed="rId4"/>
              </a:buBlip>
            </a:pPr>
            <a:r>
              <a:rPr lang="en-GB" b="1" err="1">
                <a:solidFill>
                  <a:schemeClr val="accent2"/>
                </a:solidFill>
                <a:ea typeface="+mn-lt"/>
                <a:cs typeface="+mn-lt"/>
              </a:rPr>
              <a:t>Schauen</a:t>
            </a:r>
            <a:r>
              <a:rPr lang="en-GB" b="1" dirty="0">
                <a:solidFill>
                  <a:schemeClr val="accent2"/>
                </a:solidFill>
                <a:ea typeface="+mn-lt"/>
                <a:cs typeface="+mn-lt"/>
              </a:rPr>
              <a:t> Sie </a:t>
            </a:r>
            <a:r>
              <a:rPr lang="en-GB" b="1" err="1">
                <a:solidFill>
                  <a:schemeClr val="accent2"/>
                </a:solidFill>
                <a:ea typeface="+mn-lt"/>
                <a:cs typeface="+mn-lt"/>
              </a:rPr>
              <a:t>sich</a:t>
            </a:r>
            <a:r>
              <a:rPr lang="en-GB" b="1" dirty="0">
                <a:solidFill>
                  <a:schemeClr val="accent2"/>
                </a:solidFill>
                <a:ea typeface="+mn-lt"/>
                <a:cs typeface="+mn-lt"/>
              </a:rPr>
              <a:t> dieses Video an</a:t>
            </a:r>
            <a:endParaRPr lang="en-GB" b="1" dirty="0">
              <a:solidFill>
                <a:schemeClr val="accent2"/>
              </a:solidFill>
            </a:endParaRPr>
          </a:p>
          <a:p>
            <a:pPr marL="342900" indent="-342900">
              <a:buClr>
                <a:schemeClr val="accent2"/>
              </a:buClr>
              <a:buBlip>
                <a:blip r:embed="rId4"/>
              </a:buBlip>
            </a:pPr>
            <a:endParaRPr lang="en-GB" b="1" dirty="0">
              <a:solidFill>
                <a:schemeClr val="accent2"/>
              </a:solidFill>
            </a:endParaRPr>
          </a:p>
          <a:p>
            <a:pPr marL="342900" indent="-342900">
              <a:buClr>
                <a:schemeClr val="accent2"/>
              </a:buClr>
              <a:buBlip>
                <a:blip r:embed="rId4"/>
              </a:buBlip>
            </a:pPr>
            <a:r>
              <a:rPr lang="en-GB" b="1" dirty="0" err="1">
                <a:solidFill>
                  <a:schemeClr val="accent2"/>
                </a:solidFill>
                <a:ea typeface="+mn-lt"/>
                <a:cs typeface="+mn-lt"/>
              </a:rPr>
              <a:t>Nehmen</a:t>
            </a:r>
            <a:r>
              <a:rPr lang="en-GB" b="1" dirty="0">
                <a:solidFill>
                  <a:schemeClr val="accent2"/>
                </a:solidFill>
                <a:ea typeface="+mn-lt"/>
                <a:cs typeface="+mn-lt"/>
              </a:rPr>
              <a:t> Sie </a:t>
            </a:r>
            <a:r>
              <a:rPr lang="en-GB" b="1" dirty="0" err="1">
                <a:solidFill>
                  <a:schemeClr val="accent2"/>
                </a:solidFill>
                <a:ea typeface="+mn-lt"/>
                <a:cs typeface="+mn-lt"/>
              </a:rPr>
              <a:t>sich</a:t>
            </a:r>
            <a:r>
              <a:rPr lang="en-GB" b="1" dirty="0">
                <a:solidFill>
                  <a:schemeClr val="accent2"/>
                </a:solidFill>
                <a:ea typeface="+mn-lt"/>
                <a:cs typeface="+mn-lt"/>
              </a:rPr>
              <a:t> </a:t>
            </a:r>
            <a:r>
              <a:rPr lang="en-GB" b="1" dirty="0" err="1">
                <a:solidFill>
                  <a:schemeClr val="accent2"/>
                </a:solidFill>
                <a:ea typeface="+mn-lt"/>
                <a:cs typeface="+mn-lt"/>
              </a:rPr>
              <a:t>ein</a:t>
            </a:r>
            <a:r>
              <a:rPr lang="en-GB" b="1" dirty="0">
                <a:solidFill>
                  <a:schemeClr val="accent2"/>
                </a:solidFill>
                <a:ea typeface="+mn-lt"/>
                <a:cs typeface="+mn-lt"/>
              </a:rPr>
              <a:t> </a:t>
            </a:r>
            <a:r>
              <a:rPr lang="en-GB" b="1" dirty="0" err="1">
                <a:solidFill>
                  <a:schemeClr val="accent2"/>
                </a:solidFill>
                <a:ea typeface="+mn-lt"/>
                <a:cs typeface="+mn-lt"/>
              </a:rPr>
              <a:t>paar</a:t>
            </a:r>
            <a:r>
              <a:rPr lang="en-GB" b="1" dirty="0">
                <a:solidFill>
                  <a:schemeClr val="accent2"/>
                </a:solidFill>
                <a:ea typeface="+mn-lt"/>
                <a:cs typeface="+mn-lt"/>
              </a:rPr>
              <a:t> </a:t>
            </a:r>
            <a:r>
              <a:rPr lang="en-GB" b="1" dirty="0" err="1">
                <a:solidFill>
                  <a:schemeClr val="accent2"/>
                </a:solidFill>
                <a:ea typeface="+mn-lt"/>
                <a:cs typeface="+mn-lt"/>
              </a:rPr>
              <a:t>Minuten</a:t>
            </a:r>
            <a:r>
              <a:rPr lang="en-GB" b="1" dirty="0">
                <a:solidFill>
                  <a:schemeClr val="accent2"/>
                </a:solidFill>
                <a:ea typeface="+mn-lt"/>
                <a:cs typeface="+mn-lt"/>
              </a:rPr>
              <a:t> Zeit für </a:t>
            </a:r>
            <a:r>
              <a:rPr lang="en-GB" b="1" dirty="0" err="1">
                <a:solidFill>
                  <a:schemeClr val="accent2"/>
                </a:solidFill>
                <a:ea typeface="+mn-lt"/>
                <a:cs typeface="+mn-lt"/>
              </a:rPr>
              <a:t>eine</a:t>
            </a:r>
            <a:r>
              <a:rPr lang="en-GB" b="1" dirty="0">
                <a:solidFill>
                  <a:schemeClr val="accent2"/>
                </a:solidFill>
                <a:ea typeface="+mn-lt"/>
                <a:cs typeface="+mn-lt"/>
              </a:rPr>
              <a:t> </a:t>
            </a:r>
            <a:r>
              <a:rPr lang="en-GB" b="1" dirty="0" err="1">
                <a:solidFill>
                  <a:schemeClr val="accent2"/>
                </a:solidFill>
                <a:ea typeface="+mn-lt"/>
                <a:cs typeface="+mn-lt"/>
              </a:rPr>
              <a:t>Diskussion</a:t>
            </a:r>
            <a:r>
              <a:rPr lang="en-GB" b="1" dirty="0">
                <a:solidFill>
                  <a:schemeClr val="accent2"/>
                </a:solidFill>
                <a:ea typeface="+mn-lt"/>
                <a:cs typeface="+mn-lt"/>
              </a:rPr>
              <a:t>: </a:t>
            </a:r>
          </a:p>
          <a:p>
            <a:pPr marL="0" indent="0">
              <a:buClr>
                <a:schemeClr val="accent2"/>
              </a:buClr>
            </a:pPr>
            <a:endParaRPr lang="en-GB" b="1" dirty="0">
              <a:solidFill>
                <a:schemeClr val="accent2"/>
              </a:solidFill>
            </a:endParaRPr>
          </a:p>
          <a:p>
            <a:pPr marL="342900" indent="-342900">
              <a:buClr>
                <a:schemeClr val="accent2"/>
              </a:buClr>
              <a:buFont typeface="Arial" panose="020B0604020202020204" pitchFamily="34" charset="0"/>
              <a:buChar char="•"/>
            </a:pPr>
            <a:r>
              <a:rPr lang="en-GB" dirty="0">
                <a:ea typeface="+mn-lt"/>
                <a:cs typeface="+mn-lt"/>
              </a:rPr>
              <a:t>Wie </a:t>
            </a:r>
            <a:r>
              <a:rPr lang="en-GB" dirty="0" err="1">
                <a:ea typeface="+mn-lt"/>
                <a:cs typeface="+mn-lt"/>
              </a:rPr>
              <a:t>könnte</a:t>
            </a:r>
            <a:r>
              <a:rPr lang="en-GB" dirty="0">
                <a:ea typeface="+mn-lt"/>
                <a:cs typeface="+mn-lt"/>
              </a:rPr>
              <a:t> </a:t>
            </a:r>
            <a:r>
              <a:rPr lang="en-GB" dirty="0" err="1">
                <a:ea typeface="+mn-lt"/>
                <a:cs typeface="+mn-lt"/>
              </a:rPr>
              <a:t>Ihr</a:t>
            </a:r>
            <a:r>
              <a:rPr lang="en-GB" dirty="0">
                <a:ea typeface="+mn-lt"/>
                <a:cs typeface="+mn-lt"/>
              </a:rPr>
              <a:t> </a:t>
            </a:r>
            <a:r>
              <a:rPr lang="en-GB" dirty="0" err="1">
                <a:ea typeface="+mn-lt"/>
                <a:cs typeface="+mn-lt"/>
              </a:rPr>
              <a:t>Unternehmen</a:t>
            </a:r>
            <a:r>
              <a:rPr lang="en-GB" dirty="0">
                <a:ea typeface="+mn-lt"/>
                <a:cs typeface="+mn-lt"/>
              </a:rPr>
              <a:t> die Blockchain-Technologie </a:t>
            </a:r>
            <a:r>
              <a:rPr lang="en-GB" dirty="0" err="1">
                <a:ea typeface="+mn-lt"/>
                <a:cs typeface="+mn-lt"/>
              </a:rPr>
              <a:t>nutzen</a:t>
            </a:r>
            <a:r>
              <a:rPr lang="en-GB" dirty="0">
                <a:ea typeface="+mn-lt"/>
                <a:cs typeface="+mn-lt"/>
              </a:rPr>
              <a:t>?</a:t>
            </a:r>
          </a:p>
          <a:p>
            <a:pPr marL="342900" indent="-342900">
              <a:buClr>
                <a:schemeClr val="accent2"/>
              </a:buClr>
              <a:buFont typeface="Arial" panose="020B0604020202020204" pitchFamily="34" charset="0"/>
              <a:buChar char="•"/>
            </a:pPr>
            <a:r>
              <a:rPr lang="en-GB" dirty="0" err="1">
                <a:ea typeface="+mn-lt"/>
                <a:cs typeface="+mn-lt"/>
              </a:rPr>
              <a:t>Welche</a:t>
            </a:r>
            <a:r>
              <a:rPr lang="en-GB" dirty="0">
                <a:ea typeface="+mn-lt"/>
                <a:cs typeface="+mn-lt"/>
              </a:rPr>
              <a:t> Daten </a:t>
            </a:r>
            <a:r>
              <a:rPr lang="en-GB" dirty="0" err="1">
                <a:ea typeface="+mn-lt"/>
                <a:cs typeface="+mn-lt"/>
              </a:rPr>
              <a:t>würde</a:t>
            </a:r>
            <a:r>
              <a:rPr lang="en-GB" dirty="0">
                <a:ea typeface="+mn-lt"/>
                <a:cs typeface="+mn-lt"/>
              </a:rPr>
              <a:t> </a:t>
            </a:r>
            <a:r>
              <a:rPr lang="en-GB" dirty="0" err="1">
                <a:ea typeface="+mn-lt"/>
                <a:cs typeface="+mn-lt"/>
              </a:rPr>
              <a:t>Ihre</a:t>
            </a:r>
            <a:r>
              <a:rPr lang="en-GB" dirty="0">
                <a:ea typeface="+mn-lt"/>
                <a:cs typeface="+mn-lt"/>
              </a:rPr>
              <a:t> Blockchain </a:t>
            </a:r>
            <a:r>
              <a:rPr lang="en-GB" dirty="0" err="1">
                <a:ea typeface="+mn-lt"/>
                <a:cs typeface="+mn-lt"/>
              </a:rPr>
              <a:t>aufzeichnen</a:t>
            </a:r>
            <a:r>
              <a:rPr lang="en-GB" dirty="0">
                <a:ea typeface="+mn-lt"/>
                <a:cs typeface="+mn-lt"/>
              </a:rPr>
              <a:t> </a:t>
            </a:r>
            <a:r>
              <a:rPr lang="en-GB" dirty="0" err="1">
                <a:ea typeface="+mn-lt"/>
                <a:cs typeface="+mn-lt"/>
              </a:rPr>
              <a:t>müssen</a:t>
            </a:r>
            <a:r>
              <a:rPr lang="en-GB" dirty="0">
                <a:ea typeface="+mn-lt"/>
                <a:cs typeface="+mn-lt"/>
              </a:rPr>
              <a:t>? </a:t>
            </a:r>
            <a:endParaRPr lang="en-GB" b="1">
              <a:ea typeface="+mn-lt"/>
              <a:cs typeface="+mn-lt"/>
            </a:endParaRP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Blockchain</a:t>
            </a:r>
          </a:p>
        </p:txBody>
      </p:sp>
      <p:pic>
        <p:nvPicPr>
          <p:cNvPr id="6" name="Online Media 1" title="Blockchain Explained">
            <a:hlinkClick r:id="" action="ppaction://media"/>
            <a:extLst>
              <a:ext uri="{FF2B5EF4-FFF2-40B4-BE49-F238E27FC236}">
                <a16:creationId xmlns:a16="http://schemas.microsoft.com/office/drawing/2014/main" id="{33C6FBEE-4C46-488D-898C-F95051DA067E}"/>
              </a:ext>
            </a:extLst>
          </p:cNvPr>
          <p:cNvPicPr>
            <a:picLocks noRot="1" noChangeAspect="1"/>
          </p:cNvPicPr>
          <p:nvPr>
            <a:videoFile r:link="rId1"/>
          </p:nvPr>
        </p:nvPicPr>
        <p:blipFill>
          <a:blip r:embed="rId5"/>
          <a:stretch>
            <a:fillRect/>
          </a:stretch>
        </p:blipFill>
        <p:spPr>
          <a:xfrm>
            <a:off x="6300868" y="1900594"/>
            <a:ext cx="4953000" cy="2786063"/>
          </a:xfrm>
          <a:prstGeom prst="rect">
            <a:avLst/>
          </a:prstGeom>
        </p:spPr>
      </p:pic>
      <p:sp>
        <p:nvSpPr>
          <p:cNvPr id="7" name="Rectangle 6">
            <a:extLst>
              <a:ext uri="{FF2B5EF4-FFF2-40B4-BE49-F238E27FC236}">
                <a16:creationId xmlns:a16="http://schemas.microsoft.com/office/drawing/2014/main" id="{42D86AFB-BC04-4072-B556-1A526EAEBF7B}"/>
              </a:ext>
            </a:extLst>
          </p:cNvPr>
          <p:cNvSpPr/>
          <p:nvPr/>
        </p:nvSpPr>
        <p:spPr>
          <a:xfrm>
            <a:off x="6230993" y="4686657"/>
            <a:ext cx="5092750"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IE" sz="1400" kern="0" dirty="0">
                <a:solidFill>
                  <a:prstClr val="black"/>
                </a:solidFill>
              </a:rPr>
              <a:t>Quelle</a:t>
            </a:r>
            <a:r>
              <a:rPr kumimoji="0" lang="en-IE" sz="1400" b="0" i="0" u="none" strike="noStrike" kern="0" cap="none" spc="0" normalizeH="0" baseline="0" noProof="0" dirty="0">
                <a:ln>
                  <a:noFill/>
                </a:ln>
                <a:solidFill>
                  <a:prstClr val="black"/>
                </a:solidFill>
                <a:effectLst/>
                <a:uLnTx/>
                <a:uFillTx/>
              </a:rPr>
              <a:t>: </a:t>
            </a:r>
            <a:r>
              <a:rPr kumimoji="0" lang="en-IE" sz="1400" b="0" i="0" u="none" strike="noStrike" kern="0" cap="none" spc="0" normalizeH="0" baseline="0" noProof="0" dirty="0">
                <a:ln>
                  <a:noFill/>
                </a:ln>
                <a:solidFill>
                  <a:schemeClr val="accent1">
                    <a:lumMod val="75000"/>
                  </a:schemeClr>
                </a:solidFill>
                <a:effectLst/>
                <a:uLnTx/>
                <a:uFillTx/>
                <a:hlinkClick r:id="rId6">
                  <a:extLst>
                    <a:ext uri="{A12FA001-AC4F-418D-AE19-62706E023703}">
                      <ahyp:hlinkClr xmlns:ahyp="http://schemas.microsoft.com/office/drawing/2018/hyperlinkcolor" val="tx"/>
                    </a:ext>
                  </a:extLst>
                </a:hlinkClick>
              </a:rPr>
              <a:t>https://www.youtube.com/watch?v=QphJEO9ZX6s&amp;feature=emb_logo</a:t>
            </a:r>
            <a:endParaRPr kumimoji="0" lang="en-IE" sz="1400" b="0" i="0" u="none" strike="noStrike" kern="0" cap="none" spc="0" normalizeH="0" baseline="0" noProof="0" dirty="0">
              <a:ln>
                <a:noFill/>
              </a:ln>
              <a:solidFill>
                <a:schemeClr val="accent1">
                  <a:lumMod val="75000"/>
                </a:schemeClr>
              </a:solidFill>
              <a:effectLst/>
              <a:uLnTx/>
              <a:uFillTx/>
            </a:endParaRPr>
          </a:p>
        </p:txBody>
      </p:sp>
    </p:spTree>
    <p:extLst>
      <p:ext uri="{BB962C8B-B14F-4D97-AF65-F5344CB8AC3E}">
        <p14:creationId xmlns:p14="http://schemas.microsoft.com/office/powerpoint/2010/main" val="27064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childTnLst>
        </p:cTn>
      </p:par>
    </p:tnLst>
    <p:bldLst>
      <p:bldP spid="5" grpId="0" uiExpand="1" build="p"/>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3706"/>
            <a:ext cx="10595237" cy="3995028"/>
          </a:xfrm>
        </p:spPr>
        <p:txBody>
          <a:bodyPr lIns="91440" tIns="45720" rIns="91440" bIns="45720" anchor="t"/>
          <a:lstStyle/>
          <a:p>
            <a:pPr marL="342900" indent="-342900">
              <a:buClr>
                <a:schemeClr val="accent2"/>
              </a:buClr>
              <a:buBlip>
                <a:blip r:embed="rId3"/>
              </a:buBlip>
            </a:pPr>
            <a:r>
              <a:rPr lang="en-GB" dirty="0">
                <a:ea typeface="+mn-lt"/>
                <a:cs typeface="+mn-lt"/>
              </a:rPr>
              <a:t>Bitte </a:t>
            </a:r>
            <a:r>
              <a:rPr lang="en-GB" dirty="0" err="1">
                <a:ea typeface="+mn-lt"/>
                <a:cs typeface="+mn-lt"/>
              </a:rPr>
              <a:t>fügen</a:t>
            </a:r>
            <a:r>
              <a:rPr lang="en-GB" dirty="0">
                <a:ea typeface="+mn-lt"/>
                <a:cs typeface="+mn-lt"/>
              </a:rPr>
              <a:t> Sie die </a:t>
            </a:r>
            <a:r>
              <a:rPr lang="en-GB" dirty="0" err="1">
                <a:ea typeface="+mn-lt"/>
                <a:cs typeface="+mn-lt"/>
              </a:rPr>
              <a:t>vorgeschlagene</a:t>
            </a:r>
            <a:r>
              <a:rPr lang="en-GB" dirty="0">
                <a:ea typeface="+mn-lt"/>
                <a:cs typeface="+mn-lt"/>
              </a:rPr>
              <a:t> </a:t>
            </a:r>
            <a:r>
              <a:rPr lang="en-GB" dirty="0" err="1">
                <a:ea typeface="+mn-lt"/>
                <a:cs typeface="+mn-lt"/>
              </a:rPr>
              <a:t>praktische</a:t>
            </a:r>
            <a:r>
              <a:rPr lang="en-GB" dirty="0">
                <a:ea typeface="+mn-lt"/>
                <a:cs typeface="+mn-lt"/>
              </a:rPr>
              <a:t> </a:t>
            </a:r>
            <a:r>
              <a:rPr lang="en-GB" dirty="0" err="1">
                <a:ea typeface="+mn-lt"/>
                <a:cs typeface="+mn-lt"/>
              </a:rPr>
              <a:t>Übung</a:t>
            </a:r>
            <a:r>
              <a:rPr lang="en-GB" dirty="0">
                <a:ea typeface="+mn-lt"/>
                <a:cs typeface="+mn-lt"/>
              </a:rPr>
              <a:t>, die </a:t>
            </a:r>
            <a:r>
              <a:rPr lang="en-GB" dirty="0" err="1">
                <a:ea typeface="+mn-lt"/>
                <a:cs typeface="+mn-lt"/>
              </a:rPr>
              <a:t>Vorbereitung</a:t>
            </a:r>
            <a:r>
              <a:rPr lang="en-GB" dirty="0">
                <a:ea typeface="+mn-lt"/>
                <a:cs typeface="+mn-lt"/>
              </a:rPr>
              <a:t> auf die </a:t>
            </a:r>
            <a:r>
              <a:rPr lang="en-GB" dirty="0" err="1">
                <a:ea typeface="+mn-lt"/>
                <a:cs typeface="+mn-lt"/>
              </a:rPr>
              <a:t>Bewertung</a:t>
            </a:r>
            <a:r>
              <a:rPr lang="en-GB" dirty="0">
                <a:ea typeface="+mn-lt"/>
                <a:cs typeface="+mn-lt"/>
              </a:rPr>
              <a:t> und </a:t>
            </a:r>
            <a:r>
              <a:rPr lang="en-GB" dirty="0" err="1">
                <a:ea typeface="+mn-lt"/>
                <a:cs typeface="+mn-lt"/>
              </a:rPr>
              <a:t>andere</a:t>
            </a:r>
            <a:r>
              <a:rPr lang="en-GB" dirty="0">
                <a:ea typeface="+mn-lt"/>
                <a:cs typeface="+mn-lt"/>
              </a:rPr>
              <a:t> </a:t>
            </a:r>
            <a:r>
              <a:rPr lang="en-GB" dirty="0" err="1">
                <a:ea typeface="+mn-lt"/>
                <a:cs typeface="+mn-lt"/>
              </a:rPr>
              <a:t>individuelle</a:t>
            </a:r>
            <a:r>
              <a:rPr lang="en-GB" dirty="0">
                <a:ea typeface="+mn-lt"/>
                <a:cs typeface="+mn-lt"/>
              </a:rPr>
              <a:t> </a:t>
            </a:r>
            <a:r>
              <a:rPr lang="en-GB" dirty="0" err="1">
                <a:ea typeface="+mn-lt"/>
                <a:cs typeface="+mn-lt"/>
              </a:rPr>
              <a:t>Studien</a:t>
            </a:r>
            <a:r>
              <a:rPr lang="en-GB" dirty="0">
                <a:ea typeface="+mn-lt"/>
                <a:cs typeface="+mn-lt"/>
              </a:rPr>
              <a:t> </a:t>
            </a:r>
            <a:r>
              <a:rPr lang="en-GB" dirty="0" err="1">
                <a:ea typeface="+mn-lt"/>
                <a:cs typeface="+mn-lt"/>
              </a:rPr>
              <a:t>hinzu</a:t>
            </a:r>
            <a:r>
              <a:rPr lang="en-GB" dirty="0">
                <a:ea typeface="+mn-lt"/>
                <a:cs typeface="+mn-lt"/>
              </a:rPr>
              <a:t>.</a:t>
            </a:r>
          </a:p>
          <a:p>
            <a:pPr marL="342900" indent="-342900">
              <a:buClr>
                <a:schemeClr val="accent2"/>
              </a:buClr>
              <a:buBlip>
                <a:blip r:embed="rId3"/>
              </a:buBlip>
            </a:pPr>
            <a:endParaRPr lang="en-GB" dirty="0"/>
          </a:p>
          <a:p>
            <a:pPr marL="342900" indent="-342900">
              <a:buClr>
                <a:schemeClr val="accent2"/>
              </a:buClr>
              <a:buBlip>
                <a:blip r:embed="rId3"/>
              </a:buBlip>
            </a:pPr>
            <a:r>
              <a:rPr lang="en-GB" dirty="0">
                <a:ea typeface="+mn-lt"/>
                <a:cs typeface="+mn-lt"/>
              </a:rPr>
              <a:t>Zum </a:t>
            </a:r>
            <a:r>
              <a:rPr lang="en-GB" dirty="0" err="1">
                <a:ea typeface="+mn-lt"/>
                <a:cs typeface="+mn-lt"/>
              </a:rPr>
              <a:t>Beispiel</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Kursarbeit</a:t>
            </a:r>
            <a:r>
              <a:rPr lang="en-GB" dirty="0">
                <a:ea typeface="+mn-lt"/>
                <a:cs typeface="+mn-lt"/>
              </a:rPr>
              <a:t> </a:t>
            </a:r>
            <a:r>
              <a:rPr lang="en-GB" dirty="0" err="1">
                <a:ea typeface="+mn-lt"/>
                <a:cs typeface="+mn-lt"/>
              </a:rPr>
              <a:t>zur</a:t>
            </a:r>
            <a:r>
              <a:rPr lang="en-GB" dirty="0">
                <a:ea typeface="+mn-lt"/>
                <a:cs typeface="+mn-lt"/>
              </a:rPr>
              <a:t> </a:t>
            </a:r>
            <a:r>
              <a:rPr lang="en-GB" dirty="0" err="1">
                <a:ea typeface="+mn-lt"/>
                <a:cs typeface="+mn-lt"/>
              </a:rPr>
              <a:t>Entwicklung</a:t>
            </a:r>
            <a:r>
              <a:rPr lang="en-GB" dirty="0">
                <a:ea typeface="+mn-lt"/>
                <a:cs typeface="+mn-lt"/>
              </a:rPr>
              <a:t> und </a:t>
            </a:r>
            <a:r>
              <a:rPr lang="en-GB" dirty="0" err="1">
                <a:ea typeface="+mn-lt"/>
                <a:cs typeface="+mn-lt"/>
              </a:rPr>
              <a:t>Umsetzung</a:t>
            </a:r>
            <a:r>
              <a:rPr lang="en-GB" dirty="0">
                <a:ea typeface="+mn-lt"/>
                <a:cs typeface="+mn-lt"/>
              </a:rPr>
              <a:t> </a:t>
            </a:r>
            <a:r>
              <a:rPr lang="en-GB" dirty="0" err="1">
                <a:ea typeface="+mn-lt"/>
                <a:cs typeface="+mn-lt"/>
              </a:rPr>
              <a:t>eines</a:t>
            </a:r>
            <a:r>
              <a:rPr lang="en-GB" dirty="0">
                <a:ea typeface="+mn-lt"/>
                <a:cs typeface="+mn-lt"/>
              </a:rPr>
              <a:t> </a:t>
            </a:r>
            <a:r>
              <a:rPr lang="en-GB" dirty="0" err="1">
                <a:ea typeface="+mn-lt"/>
                <a:cs typeface="+mn-lt"/>
              </a:rPr>
              <a:t>innovativen</a:t>
            </a:r>
            <a:r>
              <a:rPr lang="en-GB" dirty="0">
                <a:ea typeface="+mn-lt"/>
                <a:cs typeface="+mn-lt"/>
              </a:rPr>
              <a:t> Projekts </a:t>
            </a:r>
            <a:r>
              <a:rPr lang="en-GB" dirty="0" err="1">
                <a:ea typeface="+mn-lt"/>
                <a:cs typeface="+mn-lt"/>
              </a:rPr>
              <a:t>mit</a:t>
            </a:r>
            <a:r>
              <a:rPr lang="en-GB" dirty="0">
                <a:ea typeface="+mn-lt"/>
                <a:cs typeface="+mn-lt"/>
              </a:rPr>
              <a:t> </a:t>
            </a:r>
            <a:r>
              <a:rPr lang="en-GB" dirty="0" err="1">
                <a:ea typeface="+mn-lt"/>
                <a:cs typeface="+mn-lt"/>
              </a:rPr>
              <a:t>einem</a:t>
            </a:r>
            <a:r>
              <a:rPr lang="en-GB" dirty="0">
                <a:ea typeface="+mn-lt"/>
                <a:cs typeface="+mn-lt"/>
              </a:rPr>
              <a:t> </a:t>
            </a:r>
            <a:r>
              <a:rPr lang="en-GB" dirty="0" err="1">
                <a:ea typeface="+mn-lt"/>
                <a:cs typeface="+mn-lt"/>
              </a:rPr>
              <a:t>herausforderungsbasierten</a:t>
            </a:r>
            <a:r>
              <a:rPr lang="en-GB" dirty="0">
                <a:ea typeface="+mn-lt"/>
                <a:cs typeface="+mn-lt"/>
              </a:rPr>
              <a:t> Ansatz. Es </a:t>
            </a:r>
            <a:r>
              <a:rPr lang="en-GB" dirty="0" err="1">
                <a:ea typeface="+mn-lt"/>
                <a:cs typeface="+mn-lt"/>
              </a:rPr>
              <a:t>wird</a:t>
            </a:r>
            <a:r>
              <a:rPr lang="en-GB" dirty="0">
                <a:ea typeface="+mn-lt"/>
                <a:cs typeface="+mn-lt"/>
              </a:rPr>
              <a:t> </a:t>
            </a:r>
            <a:r>
              <a:rPr lang="en-GB" dirty="0" err="1">
                <a:ea typeface="+mn-lt"/>
                <a:cs typeface="+mn-lt"/>
              </a:rPr>
              <a:t>empfohlen</a:t>
            </a:r>
            <a:r>
              <a:rPr lang="en-GB" dirty="0">
                <a:ea typeface="+mn-lt"/>
                <a:cs typeface="+mn-lt"/>
              </a:rPr>
              <a:t>, </a:t>
            </a:r>
            <a:r>
              <a:rPr lang="en-GB" dirty="0" err="1">
                <a:ea typeface="+mn-lt"/>
                <a:cs typeface="+mn-lt"/>
              </a:rPr>
              <a:t>ein</a:t>
            </a:r>
            <a:r>
              <a:rPr lang="en-GB" dirty="0">
                <a:ea typeface="+mn-lt"/>
                <a:cs typeface="+mn-lt"/>
              </a:rPr>
              <a:t> </a:t>
            </a:r>
            <a:r>
              <a:rPr lang="en-GB" dirty="0" err="1">
                <a:ea typeface="+mn-lt"/>
                <a:cs typeface="+mn-lt"/>
              </a:rPr>
              <a:t>innovatives</a:t>
            </a:r>
            <a:r>
              <a:rPr lang="en-GB" dirty="0">
                <a:ea typeface="+mn-lt"/>
                <a:cs typeface="+mn-lt"/>
              </a:rPr>
              <a:t> Projekt </a:t>
            </a:r>
            <a:r>
              <a:rPr lang="en-GB" dirty="0" err="1">
                <a:ea typeface="+mn-lt"/>
                <a:cs typeface="+mn-lt"/>
              </a:rPr>
              <a:t>gemeinsam</a:t>
            </a:r>
            <a:r>
              <a:rPr lang="en-GB" dirty="0">
                <a:ea typeface="+mn-lt"/>
                <a:cs typeface="+mn-lt"/>
              </a:rPr>
              <a:t> </a:t>
            </a:r>
            <a:r>
              <a:rPr lang="en-GB" dirty="0" err="1">
                <a:ea typeface="+mn-lt"/>
                <a:cs typeface="+mn-lt"/>
              </a:rPr>
              <a:t>mit</a:t>
            </a:r>
            <a:r>
              <a:rPr lang="en-GB" dirty="0">
                <a:ea typeface="+mn-lt"/>
                <a:cs typeface="+mn-lt"/>
              </a:rPr>
              <a:t> </a:t>
            </a:r>
            <a:r>
              <a:rPr lang="en-GB" dirty="0" err="1">
                <a:ea typeface="+mn-lt"/>
                <a:cs typeface="+mn-lt"/>
              </a:rPr>
              <a:t>lokalen</a:t>
            </a:r>
            <a:r>
              <a:rPr lang="en-GB" dirty="0">
                <a:ea typeface="+mn-lt"/>
                <a:cs typeface="+mn-lt"/>
              </a:rPr>
              <a:t> </a:t>
            </a:r>
            <a:r>
              <a:rPr lang="en-GB" dirty="0" err="1">
                <a:ea typeface="+mn-lt"/>
                <a:cs typeface="+mn-lt"/>
              </a:rPr>
              <a:t>Akteuren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entwickeln</a:t>
            </a:r>
            <a:r>
              <a:rPr lang="en-GB" dirty="0">
                <a:ea typeface="+mn-lt"/>
                <a:cs typeface="+mn-lt"/>
              </a:rPr>
              <a:t> und </a:t>
            </a:r>
            <a:r>
              <a:rPr lang="en-GB" dirty="0" err="1">
                <a:ea typeface="+mn-lt"/>
                <a:cs typeface="+mn-lt"/>
              </a:rPr>
              <a:t>umzusetzen</a:t>
            </a:r>
            <a:r>
              <a:rPr lang="en-GB" dirty="0">
                <a:ea typeface="+mn-lt"/>
                <a:cs typeface="+mn-lt"/>
              </a:rPr>
              <a:t>, um die </a:t>
            </a:r>
            <a:r>
              <a:rPr lang="en-GB" dirty="0" err="1">
                <a:ea typeface="+mn-lt"/>
                <a:cs typeface="+mn-lt"/>
              </a:rPr>
              <a:t>lokalen</a:t>
            </a:r>
            <a:r>
              <a:rPr lang="en-GB" dirty="0">
                <a:ea typeface="+mn-lt"/>
                <a:cs typeface="+mn-lt"/>
              </a:rPr>
              <a:t> </a:t>
            </a:r>
            <a:r>
              <a:rPr lang="en-GB" dirty="0" err="1">
                <a:ea typeface="+mn-lt"/>
                <a:cs typeface="+mn-lt"/>
              </a:rPr>
              <a:t>Herausforderungen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bewältigen</a:t>
            </a:r>
            <a:r>
              <a:rPr lang="en-GB" dirty="0">
                <a:ea typeface="+mn-lt"/>
                <a:cs typeface="+mn-lt"/>
              </a:rPr>
              <a:t> (</a:t>
            </a:r>
            <a:r>
              <a:rPr lang="en-GB" dirty="0" err="1">
                <a:ea typeface="+mn-lt"/>
                <a:cs typeface="+mn-lt"/>
              </a:rPr>
              <a:t>Abschnitt</a:t>
            </a:r>
            <a:r>
              <a:rPr lang="en-GB" dirty="0">
                <a:ea typeface="+mn-lt"/>
                <a:cs typeface="+mn-lt"/>
              </a:rPr>
              <a:t> 2.3). Nach </a:t>
            </a:r>
            <a:r>
              <a:rPr lang="en-GB" dirty="0" err="1">
                <a:ea typeface="+mn-lt"/>
                <a:cs typeface="+mn-lt"/>
              </a:rPr>
              <a:t>Abschluss</a:t>
            </a:r>
            <a:r>
              <a:rPr lang="en-GB" dirty="0">
                <a:ea typeface="+mn-lt"/>
                <a:cs typeface="+mn-lt"/>
              </a:rPr>
              <a:t> der 6 Module </a:t>
            </a:r>
            <a:r>
              <a:rPr lang="en-GB" dirty="0" err="1">
                <a:ea typeface="+mn-lt"/>
                <a:cs typeface="+mn-lt"/>
              </a:rPr>
              <a:t>können</a:t>
            </a:r>
            <a:r>
              <a:rPr lang="en-GB" dirty="0">
                <a:ea typeface="+mn-lt"/>
                <a:cs typeface="+mn-lt"/>
              </a:rPr>
              <a:t> die Leiter der ÜNB </a:t>
            </a:r>
            <a:r>
              <a:rPr lang="en-GB" dirty="0" err="1">
                <a:ea typeface="+mn-lt"/>
                <a:cs typeface="+mn-lt"/>
              </a:rPr>
              <a:t>ihre</a:t>
            </a:r>
            <a:r>
              <a:rPr lang="en-GB" dirty="0">
                <a:ea typeface="+mn-lt"/>
                <a:cs typeface="+mn-lt"/>
              </a:rPr>
              <a:t> </a:t>
            </a:r>
            <a:r>
              <a:rPr lang="en-GB" dirty="0" err="1">
                <a:ea typeface="+mn-lt"/>
                <a:cs typeface="+mn-lt"/>
              </a:rPr>
              <a:t>Innovationsprojekte</a:t>
            </a:r>
            <a:r>
              <a:rPr lang="en-GB" dirty="0">
                <a:ea typeface="+mn-lt"/>
                <a:cs typeface="+mn-lt"/>
              </a:rPr>
              <a:t> den </a:t>
            </a:r>
            <a:r>
              <a:rPr lang="en-GB" dirty="0" err="1">
                <a:ea typeface="+mn-lt"/>
                <a:cs typeface="+mn-lt"/>
              </a:rPr>
              <a:t>Interessengruppen</a:t>
            </a:r>
            <a:r>
              <a:rPr lang="en-GB" dirty="0">
                <a:ea typeface="+mn-lt"/>
                <a:cs typeface="+mn-lt"/>
              </a:rPr>
              <a:t> (Region/Stadt/Industrie) </a:t>
            </a:r>
            <a:r>
              <a:rPr lang="en-GB" dirty="0" err="1">
                <a:ea typeface="+mn-lt"/>
                <a:cs typeface="+mn-lt"/>
              </a:rPr>
              <a:t>vorstellen</a:t>
            </a:r>
            <a:r>
              <a:rPr lang="en-GB" dirty="0">
                <a:ea typeface="+mn-lt"/>
                <a:cs typeface="+mn-lt"/>
              </a:rPr>
              <a:t>. Dies </a:t>
            </a:r>
            <a:r>
              <a:rPr lang="en-GB" dirty="0" err="1">
                <a:ea typeface="+mn-lt"/>
                <a:cs typeface="+mn-lt"/>
              </a:rPr>
              <a:t>wird</a:t>
            </a:r>
            <a:r>
              <a:rPr lang="en-GB" dirty="0">
                <a:ea typeface="+mn-lt"/>
                <a:cs typeface="+mn-lt"/>
              </a:rPr>
              <a:t> den Bottom-up-Ansatz der TSO-Leiter/ TOP-Manager/ Mitarbeiter </a:t>
            </a:r>
            <a:r>
              <a:rPr lang="en-GB" dirty="0" err="1">
                <a:ea typeface="+mn-lt"/>
                <a:cs typeface="+mn-lt"/>
              </a:rPr>
              <a:t>fördern</a:t>
            </a:r>
            <a:r>
              <a:rPr lang="en-GB" dirty="0">
                <a:ea typeface="+mn-lt"/>
                <a:cs typeface="+mn-lt"/>
              </a:rPr>
              <a:t> und die </a:t>
            </a:r>
            <a:r>
              <a:rPr lang="en-GB" dirty="0" err="1">
                <a:ea typeface="+mn-lt"/>
                <a:cs typeface="+mn-lt"/>
              </a:rPr>
              <a:t>Interaktion</a:t>
            </a:r>
            <a:r>
              <a:rPr lang="en-GB" dirty="0">
                <a:ea typeface="+mn-lt"/>
                <a:cs typeface="+mn-lt"/>
              </a:rPr>
              <a:t>, das Engagement und die positive </a:t>
            </a:r>
            <a:r>
              <a:rPr lang="en-GB" dirty="0" err="1">
                <a:ea typeface="+mn-lt"/>
                <a:cs typeface="+mn-lt"/>
              </a:rPr>
              <a:t>Wirkung</a:t>
            </a:r>
            <a:r>
              <a:rPr lang="en-GB" dirty="0">
                <a:ea typeface="+mn-lt"/>
                <a:cs typeface="+mn-lt"/>
              </a:rPr>
              <a:t> auf die </a:t>
            </a:r>
            <a:r>
              <a:rPr lang="en-GB" dirty="0" err="1">
                <a:ea typeface="+mn-lt"/>
                <a:cs typeface="+mn-lt"/>
              </a:rPr>
              <a:t>lokale</a:t>
            </a:r>
            <a:r>
              <a:rPr lang="en-GB" dirty="0">
                <a:ea typeface="+mn-lt"/>
                <a:cs typeface="+mn-lt"/>
              </a:rPr>
              <a:t> und </a:t>
            </a:r>
            <a:r>
              <a:rPr lang="en-GB" dirty="0" err="1">
                <a:ea typeface="+mn-lt"/>
                <a:cs typeface="+mn-lt"/>
              </a:rPr>
              <a:t>regionale</a:t>
            </a:r>
            <a:r>
              <a:rPr lang="en-GB" dirty="0">
                <a:ea typeface="+mn-lt"/>
                <a:cs typeface="+mn-lt"/>
              </a:rPr>
              <a:t> Gemeinschaft </a:t>
            </a:r>
            <a:r>
              <a:rPr lang="en-GB" dirty="0" err="1">
                <a:ea typeface="+mn-lt"/>
                <a:cs typeface="+mn-lt"/>
              </a:rPr>
              <a:t>stärken</a:t>
            </a:r>
            <a:r>
              <a:rPr lang="en-GB" dirty="0">
                <a:ea typeface="+mn-lt"/>
                <a:cs typeface="+mn-lt"/>
              </a:rPr>
              <a:t>.</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Individuelle</a:t>
            </a:r>
            <a:r>
              <a:rPr lang="en-GB" dirty="0">
                <a:ea typeface="+mn-lt"/>
                <a:cs typeface="+mn-lt"/>
              </a:rPr>
              <a:t> Arbeit</a:t>
            </a:r>
            <a:endParaRPr lang="en-US" dirty="0"/>
          </a:p>
        </p:txBody>
      </p:sp>
    </p:spTree>
    <p:extLst>
      <p:ext uri="{BB962C8B-B14F-4D97-AF65-F5344CB8AC3E}">
        <p14:creationId xmlns:p14="http://schemas.microsoft.com/office/powerpoint/2010/main" val="26754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lIns="91440" tIns="45720" rIns="91440" bIns="45720" anchor="t"/>
          <a:lstStyle/>
          <a:p>
            <a:pPr marL="342900" indent="-342900">
              <a:buClr>
                <a:schemeClr val="accent2"/>
              </a:buClr>
              <a:buBlip>
                <a:blip r:embed="rId3"/>
              </a:buBlip>
            </a:pPr>
            <a:r>
              <a:rPr lang="en-GB" dirty="0">
                <a:ea typeface="+mn-lt"/>
                <a:cs typeface="+mn-lt"/>
              </a:rPr>
              <a:t>TEST / BEWERTUNG (</a:t>
            </a:r>
            <a:r>
              <a:rPr lang="en-GB" dirty="0" err="1">
                <a:ea typeface="+mn-lt"/>
                <a:cs typeface="+mn-lt"/>
              </a:rPr>
              <a:t>Tätigkeitsleistung</a:t>
            </a:r>
            <a:r>
              <a:rPr lang="en-GB" dirty="0">
                <a:ea typeface="+mn-lt"/>
                <a:cs typeface="+mn-lt"/>
              </a:rPr>
              <a:t>), </a:t>
            </a:r>
            <a:r>
              <a:rPr lang="en-GB" dirty="0" err="1">
                <a:ea typeface="+mn-lt"/>
                <a:cs typeface="+mn-lt"/>
              </a:rPr>
              <a:t>abgestimmt</a:t>
            </a:r>
            <a:r>
              <a:rPr lang="en-GB" dirty="0">
                <a:ea typeface="+mn-lt"/>
                <a:cs typeface="+mn-lt"/>
              </a:rPr>
              <a:t> auf die </a:t>
            </a:r>
            <a:r>
              <a:rPr lang="en-GB" dirty="0" err="1">
                <a:ea typeface="+mn-lt"/>
                <a:cs typeface="+mn-lt"/>
              </a:rPr>
              <a:t>Lernziele</a:t>
            </a:r>
            <a:endParaRPr lang="en-US" dirty="0" err="1"/>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Bewertung</a:t>
            </a:r>
            <a:endParaRPr lang="en-US" dirty="0" err="1"/>
          </a:p>
        </p:txBody>
      </p:sp>
    </p:spTree>
    <p:extLst>
      <p:ext uri="{BB962C8B-B14F-4D97-AF65-F5344CB8AC3E}">
        <p14:creationId xmlns:p14="http://schemas.microsoft.com/office/powerpoint/2010/main" val="23690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US" dirty="0" err="1">
                <a:ea typeface="+mn-lt"/>
                <a:cs typeface="+mn-lt"/>
              </a:rPr>
              <a:t>Referenzen</a:t>
            </a:r>
            <a:endParaRPr lang="en-US" dirty="0" err="1"/>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40153130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3">
                  <a:extLst>
                    <a:ext uri="{A12FA001-AC4F-418D-AE19-62706E023703}">
                      <ahyp:hlinkClr xmlns:ahyp="http://schemas.microsoft.com/office/drawing/2018/hyperlinkcolor" val="tx"/>
                    </a:ext>
                  </a:extLst>
                </a:hlinkClick>
              </a:rPr>
              <a:t>https://www.forbes.com/sites/gilpress/2014/09/03/12-big-data-definitions-whats-yours/#79b0a05813ae</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4">
                  <a:extLst>
                    <a:ext uri="{A12FA001-AC4F-418D-AE19-62706E023703}">
                      <ahyp:hlinkClr xmlns:ahyp="http://schemas.microsoft.com/office/drawing/2018/hyperlinkcolor" val="tx"/>
                    </a:ext>
                  </a:extLst>
                </a:hlinkClick>
              </a:rPr>
              <a:t>https://ori.hhs.gov/education/products/n_illinois_u/datamanagement/dctopic.html</a:t>
            </a: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rPr>
              <a:t> </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https://www.europeanfiles.eu/industry/education-as-a-tool-against-cybercrime</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https://securitytrails.com/blog/top-10-common-network-security-threats-explained</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Referenzen</a:t>
            </a:r>
            <a:endParaRPr lang="en-US" dirty="0" err="1"/>
          </a:p>
        </p:txBody>
      </p:sp>
    </p:spTree>
    <p:extLst>
      <p:ext uri="{BB962C8B-B14F-4D97-AF65-F5344CB8AC3E}">
        <p14:creationId xmlns:p14="http://schemas.microsoft.com/office/powerpoint/2010/main" val="41214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https://teachprivacy.com/10-reasons-privacy-matters/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https://www.bpe.co.uk/services/need/data-protection-the-gdpr/brilliantly-simple-guide-to-the-gdpr/explaining-what-is-meant-by-consent/</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https://theodi.org/article/data-ethics-canvas/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Logan 2010, quoted in </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Rising, Kristensen, </a:t>
            </a:r>
            <a:r>
              <a:rPr kumimoji="0" lang="en-US" b="0"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Tjerrild</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-Hansen, 2014</a:t>
            </a:r>
            <a:endParaRPr lang="en-US"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Referenzen</a:t>
            </a:r>
            <a:endParaRPr lang="en-US" dirty="0" err="1"/>
          </a:p>
        </p:txBody>
      </p:sp>
    </p:spTree>
    <p:extLst>
      <p:ext uri="{BB962C8B-B14F-4D97-AF65-F5344CB8AC3E}">
        <p14:creationId xmlns:p14="http://schemas.microsoft.com/office/powerpoint/2010/main" val="34190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lIns="91440" tIns="45720" rIns="91440" bIns="45720" anchor="t"/>
          <a:lstStyle/>
          <a:p>
            <a:pPr>
              <a:buBlip>
                <a:blip r:embed="rId3"/>
              </a:buBlip>
            </a:pPr>
            <a:r>
              <a:rPr lang="en-GB" dirty="0">
                <a:ea typeface="+mn-lt"/>
                <a:cs typeface="+mn-lt"/>
              </a:rPr>
              <a:t>Der </a:t>
            </a:r>
            <a:r>
              <a:rPr lang="en-GB" dirty="0" err="1">
                <a:ea typeface="+mn-lt"/>
                <a:cs typeface="+mn-lt"/>
              </a:rPr>
              <a:t>Prozess</a:t>
            </a:r>
            <a:r>
              <a:rPr lang="en-GB" dirty="0">
                <a:ea typeface="+mn-lt"/>
                <a:cs typeface="+mn-lt"/>
              </a:rPr>
              <a:t> der </a:t>
            </a:r>
            <a:r>
              <a:rPr lang="en-GB" dirty="0" err="1">
                <a:ea typeface="+mn-lt"/>
                <a:cs typeface="+mn-lt"/>
              </a:rPr>
              <a:t>systematischen</a:t>
            </a:r>
            <a:r>
              <a:rPr lang="en-GB" dirty="0">
                <a:ea typeface="+mn-lt"/>
                <a:cs typeface="+mn-lt"/>
              </a:rPr>
              <a:t> </a:t>
            </a:r>
            <a:r>
              <a:rPr lang="en-GB" dirty="0" err="1">
                <a:ea typeface="+mn-lt"/>
                <a:cs typeface="+mn-lt"/>
              </a:rPr>
              <a:t>Erfassung</a:t>
            </a:r>
            <a:r>
              <a:rPr lang="en-GB" dirty="0">
                <a:ea typeface="+mn-lt"/>
                <a:cs typeface="+mn-lt"/>
              </a:rPr>
              <a:t> von </a:t>
            </a:r>
            <a:r>
              <a:rPr lang="en-GB" dirty="0" err="1">
                <a:ea typeface="+mn-lt"/>
                <a:cs typeface="+mn-lt"/>
              </a:rPr>
              <a:t>Informationen</a:t>
            </a:r>
            <a:r>
              <a:rPr lang="en-GB" dirty="0">
                <a:ea typeface="+mn-lt"/>
                <a:cs typeface="+mn-lt"/>
              </a:rPr>
              <a:t> </a:t>
            </a:r>
            <a:r>
              <a:rPr lang="en-GB" dirty="0" err="1">
                <a:ea typeface="+mn-lt"/>
                <a:cs typeface="+mn-lt"/>
              </a:rPr>
              <a:t>über</a:t>
            </a:r>
            <a:r>
              <a:rPr lang="en-GB" dirty="0">
                <a:ea typeface="+mn-lt"/>
                <a:cs typeface="+mn-lt"/>
              </a:rPr>
              <a:t> </a:t>
            </a:r>
            <a:r>
              <a:rPr lang="en-GB" dirty="0" err="1">
                <a:ea typeface="+mn-lt"/>
                <a:cs typeface="+mn-lt"/>
              </a:rPr>
              <a:t>Variablen</a:t>
            </a:r>
            <a:r>
              <a:rPr lang="en-GB" dirty="0">
                <a:ea typeface="+mn-lt"/>
                <a:cs typeface="+mn-lt"/>
              </a:rPr>
              <a:t> von Interesse.</a:t>
            </a:r>
            <a:endParaRPr lang="en-US" dirty="0">
              <a:ea typeface="+mn-lt"/>
              <a:cs typeface="+mn-lt"/>
            </a:endParaRPr>
          </a:p>
          <a:p>
            <a:pPr>
              <a:buBlip>
                <a:blip r:embed="rId3"/>
              </a:buBlip>
            </a:pPr>
            <a:endParaRPr lang="en-GB" dirty="0">
              <a:ea typeface="+mn-lt"/>
              <a:cs typeface="+mn-lt"/>
            </a:endParaRPr>
          </a:p>
          <a:p>
            <a:pPr marL="342900" indent="-342900">
              <a:buBlip>
                <a:blip r:embed="rId3"/>
              </a:buBlip>
            </a:pPr>
            <a:r>
              <a:rPr lang="en-GB" dirty="0">
                <a:ea typeface="+mn-lt"/>
                <a:cs typeface="+mn-lt"/>
              </a:rPr>
              <a:t>Was </a:t>
            </a:r>
            <a:r>
              <a:rPr lang="en-GB" dirty="0" err="1">
                <a:ea typeface="+mn-lt"/>
                <a:cs typeface="+mn-lt"/>
              </a:rPr>
              <a:t>sind</a:t>
            </a:r>
            <a:r>
              <a:rPr lang="en-GB" dirty="0">
                <a:ea typeface="+mn-lt"/>
                <a:cs typeface="+mn-lt"/>
              </a:rPr>
              <a:t> die </a:t>
            </a:r>
            <a:r>
              <a:rPr lang="en-GB" dirty="0" err="1">
                <a:ea typeface="+mn-lt"/>
                <a:cs typeface="+mn-lt"/>
              </a:rPr>
              <a:t>Vor</a:t>
            </a:r>
            <a:r>
              <a:rPr lang="en-GB" dirty="0">
                <a:ea typeface="+mn-lt"/>
                <a:cs typeface="+mn-lt"/>
              </a:rPr>
              <a:t>- und </a:t>
            </a:r>
            <a:r>
              <a:rPr lang="en-GB" dirty="0" err="1">
                <a:ea typeface="+mn-lt"/>
                <a:cs typeface="+mn-lt"/>
              </a:rPr>
              <a:t>Nachteile</a:t>
            </a:r>
            <a:r>
              <a:rPr lang="en-GB" dirty="0">
                <a:ea typeface="+mn-lt"/>
                <a:cs typeface="+mn-lt"/>
              </a:rPr>
              <a:t> der </a:t>
            </a:r>
            <a:r>
              <a:rPr lang="en-GB" dirty="0" err="1">
                <a:ea typeface="+mn-lt"/>
                <a:cs typeface="+mn-lt"/>
              </a:rPr>
              <a:t>einzelnen</a:t>
            </a:r>
            <a:r>
              <a:rPr lang="en-GB" dirty="0">
                <a:ea typeface="+mn-lt"/>
                <a:cs typeface="+mn-lt"/>
              </a:rPr>
              <a:t> </a:t>
            </a:r>
            <a:r>
              <a:rPr lang="en-GB" dirty="0" err="1">
                <a:ea typeface="+mn-lt"/>
                <a:cs typeface="+mn-lt"/>
              </a:rPr>
              <a:t>Datenquellen</a:t>
            </a:r>
            <a:r>
              <a:rPr lang="en-GB" dirty="0">
                <a:ea typeface="+mn-lt"/>
                <a:cs typeface="+mn-lt"/>
              </a:rPr>
              <a:t>? </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err="1">
                <a:ea typeface="+mn-lt"/>
                <a:cs typeface="+mn-lt"/>
              </a:rPr>
              <a:t>Datenerhebung</a:t>
            </a:r>
          </a:p>
          <a:p>
            <a:endParaRPr lang="en-US" dirty="0">
              <a:cs typeface="Calibri"/>
            </a:endParaRPr>
          </a:p>
        </p:txBody>
      </p:sp>
      <p:grpSp>
        <p:nvGrpSpPr>
          <p:cNvPr id="2" name="Group 1">
            <a:extLst>
              <a:ext uri="{FF2B5EF4-FFF2-40B4-BE49-F238E27FC236}">
                <a16:creationId xmlns:a16="http://schemas.microsoft.com/office/drawing/2014/main" id="{39A8ED07-6F9E-1450-D897-29789FDECF3B}"/>
              </a:ext>
            </a:extLst>
          </p:cNvPr>
          <p:cNvGrpSpPr/>
          <p:nvPr/>
        </p:nvGrpSpPr>
        <p:grpSpPr>
          <a:xfrm>
            <a:off x="5426439" y="1055603"/>
            <a:ext cx="6354140" cy="4764859"/>
            <a:chOff x="3141112" y="868468"/>
            <a:chExt cx="6450903" cy="4764859"/>
          </a:xfrm>
        </p:grpSpPr>
        <p:sp>
          <p:nvSpPr>
            <p:cNvPr id="12" name="TextBox 11">
              <a:extLst>
                <a:ext uri="{FF2B5EF4-FFF2-40B4-BE49-F238E27FC236}">
                  <a16:creationId xmlns:a16="http://schemas.microsoft.com/office/drawing/2014/main" id="{17A24BB3-4F5E-E37B-E46B-AC5C0D3D4E8F}"/>
                </a:ext>
              </a:extLst>
            </p:cNvPr>
            <p:cNvSpPr txBox="1"/>
            <p:nvPr/>
          </p:nvSpPr>
          <p:spPr>
            <a:xfrm>
              <a:off x="4437167" y="868468"/>
              <a:ext cx="3538490" cy="542456"/>
            </a:xfrm>
            <a:prstGeom prst="rect">
              <a:avLst/>
            </a:prstGeom>
            <a:noFill/>
          </p:spPr>
          <p:txBody>
            <a:bodyPr wrap="square" lIns="91440" tIns="45720" rIns="91440" bIns="45720" rtlCol="0" anchor="t">
              <a:spAutoFit/>
            </a:bodyPr>
            <a:lstStyle/>
            <a:p>
              <a:pPr algn="ctr" defTabSz="457200">
                <a:defRPr/>
              </a:pPr>
              <a:r>
                <a:rPr lang="es-ES_tradnl" sz="2900" b="1" kern="0" dirty="0">
                  <a:solidFill>
                    <a:srgbClr val="70AD47"/>
                  </a:solidFill>
                </a:rPr>
                <a:t>DATENQUELLEN </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13" name="TextBox 12">
              <a:extLst>
                <a:ext uri="{FF2B5EF4-FFF2-40B4-BE49-F238E27FC236}">
                  <a16:creationId xmlns:a16="http://schemas.microsoft.com/office/drawing/2014/main" id="{2CD71D04-8AA6-15DF-6757-1A452FD382E1}"/>
                </a:ext>
              </a:extLst>
            </p:cNvPr>
            <p:cNvSpPr txBox="1"/>
            <p:nvPr/>
          </p:nvSpPr>
          <p:spPr>
            <a:xfrm>
              <a:off x="3219552" y="1969210"/>
              <a:ext cx="2435230" cy="442429"/>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_tradnl" sz="2250" kern="0" dirty="0" err="1">
                  <a:solidFill>
                    <a:schemeClr val="bg1"/>
                  </a:solidFill>
                  <a:latin typeface="Calibri" panose="020F0502020204030204"/>
                </a:rPr>
                <a:t>Diskret</a:t>
              </a:r>
              <a:endParaRPr kumimoji="0" lang="es-ES_tradnl" sz="2275" b="0" i="0" u="none" strike="noStrike" kern="0" cap="none" spc="0" normalizeH="0" baseline="0" noProof="0" dirty="0" err="1">
                <a:ln>
                  <a:noFill/>
                </a:ln>
                <a:solidFill>
                  <a:schemeClr val="bg1"/>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805C3B1-7842-8FFA-F357-7052801156E1}"/>
                </a:ext>
              </a:extLst>
            </p:cNvPr>
            <p:cNvSpPr txBox="1"/>
            <p:nvPr/>
          </p:nvSpPr>
          <p:spPr>
            <a:xfrm>
              <a:off x="6807104" y="1983325"/>
              <a:ext cx="2216975" cy="442429"/>
            </a:xfrm>
            <a:prstGeom prst="rect">
              <a:avLst/>
            </a:prstGeom>
            <a:solidFill>
              <a:sysClr val="window" lastClr="FFFFFF"/>
            </a:solidFill>
            <a:ln w="12700" cap="flat" cmpd="sng" algn="ctr">
              <a:solidFill>
                <a:srgbClr val="70AD47"/>
              </a:solidFill>
              <a:prstDash val="solid"/>
              <a:miter lim="800000"/>
            </a:ln>
            <a:effectLst/>
          </p:spPr>
          <p:txBody>
            <a:bodyPr wrap="square" lIns="91440" tIns="45720" rIns="91440" bIns="45720" rtlCol="0" anchor="t">
              <a:spAutoFit/>
            </a:bodyPr>
            <a:lstStyle/>
            <a:p>
              <a:pPr marL="0" marR="0" lvl="0" indent="0" algn="ctr" defTabSz="457200">
                <a:lnSpc>
                  <a:spcPct val="100000"/>
                </a:lnSpc>
                <a:spcBef>
                  <a:spcPts val="0"/>
                </a:spcBef>
                <a:spcAft>
                  <a:spcPts val="0"/>
                </a:spcAft>
                <a:buNone/>
                <a:tabLst/>
                <a:defRPr/>
              </a:pPr>
              <a:r>
                <a:rPr lang="es-ES_tradnl" sz="2250" kern="0" dirty="0" err="1">
                  <a:solidFill>
                    <a:srgbClr val="000000"/>
                  </a:solidFill>
                  <a:ea typeface="+mn-lt"/>
                  <a:cs typeface="+mn-lt"/>
                </a:rPr>
                <a:t>Kontinuierlich</a:t>
              </a:r>
              <a:endParaRPr lang="en-US" dirty="0" err="1">
                <a:solidFill>
                  <a:srgbClr val="000000"/>
                </a:solidFill>
                <a:cs typeface="Calibri"/>
              </a:endParaRPr>
            </a:p>
          </p:txBody>
        </p:sp>
        <p:sp>
          <p:nvSpPr>
            <p:cNvPr id="16" name="TextBox 15">
              <a:extLst>
                <a:ext uri="{FF2B5EF4-FFF2-40B4-BE49-F238E27FC236}">
                  <a16:creationId xmlns:a16="http://schemas.microsoft.com/office/drawing/2014/main" id="{1881F2F2-3873-4B19-2F6A-E4FE039BA92B}"/>
                </a:ext>
              </a:extLst>
            </p:cNvPr>
            <p:cNvSpPr txBox="1"/>
            <p:nvPr/>
          </p:nvSpPr>
          <p:spPr>
            <a:xfrm>
              <a:off x="6807104" y="2582492"/>
              <a:ext cx="2784911" cy="3050835"/>
            </a:xfrm>
            <a:prstGeom prst="rect">
              <a:avLst/>
            </a:prstGeom>
            <a:solidFill>
              <a:sysClr val="window" lastClr="FFFFFF"/>
            </a:solidFill>
          </p:spPr>
          <p:txBody>
            <a:bodyPr wrap="square" lIns="91440" tIns="45720" rIns="91440" bIns="45720" rtlCol="0" anchor="t">
              <a:spAutoFit/>
            </a:bodyPr>
            <a:lstStyle/>
            <a:p>
              <a:pPr marL="285750" indent="-285750" defTabSz="457200">
                <a:buFont typeface="Arial"/>
                <a:buChar char="•"/>
                <a:defRPr/>
              </a:pPr>
              <a:r>
                <a:rPr lang="en-US" sz="1600" kern="0" dirty="0">
                  <a:solidFill>
                    <a:srgbClr val="000000"/>
                  </a:solidFill>
                  <a:ea typeface="+mn-lt"/>
                  <a:cs typeface="+mn-lt"/>
                </a:rPr>
                <a:t>Kann </a:t>
              </a:r>
              <a:r>
                <a:rPr lang="en-US" sz="1600" kern="0" dirty="0" err="1">
                  <a:solidFill>
                    <a:srgbClr val="000000"/>
                  </a:solidFill>
                  <a:ea typeface="+mn-lt"/>
                  <a:cs typeface="+mn-lt"/>
                </a:rPr>
                <a:t>unendlich</a:t>
              </a:r>
              <a:r>
                <a:rPr lang="en-US" sz="1600" kern="0" dirty="0">
                  <a:solidFill>
                    <a:srgbClr val="000000"/>
                  </a:solidFill>
                  <a:ea typeface="+mn-lt"/>
                  <a:cs typeface="+mn-lt"/>
                </a:rPr>
                <a:t> oft in </a:t>
              </a:r>
              <a:r>
                <a:rPr lang="en-US" sz="1600" kern="0" dirty="0" err="1">
                  <a:solidFill>
                    <a:srgbClr val="000000"/>
                  </a:solidFill>
                  <a:ea typeface="+mn-lt"/>
                  <a:cs typeface="+mn-lt"/>
                </a:rPr>
                <a:t>kleinere</a:t>
              </a:r>
              <a:r>
                <a:rPr lang="en-US" sz="1600" kern="0" dirty="0">
                  <a:solidFill>
                    <a:srgbClr val="000000"/>
                  </a:solidFill>
                  <a:ea typeface="+mn-lt"/>
                  <a:cs typeface="+mn-lt"/>
                </a:rPr>
                <a:t> </a:t>
              </a:r>
              <a:r>
                <a:rPr lang="en-US" sz="1600" kern="0" dirty="0" err="1">
                  <a:solidFill>
                    <a:srgbClr val="000000"/>
                  </a:solidFill>
                  <a:ea typeface="+mn-lt"/>
                  <a:cs typeface="+mn-lt"/>
                </a:rPr>
                <a:t>Teile</a:t>
              </a:r>
              <a:r>
                <a:rPr lang="en-US" sz="1600" kern="0" dirty="0">
                  <a:solidFill>
                    <a:srgbClr val="000000"/>
                  </a:solidFill>
                  <a:ea typeface="+mn-lt"/>
                  <a:cs typeface="+mn-lt"/>
                </a:rPr>
                <a:t> </a:t>
              </a:r>
              <a:r>
                <a:rPr lang="en-US" sz="1600" kern="0" dirty="0" err="1">
                  <a:solidFill>
                    <a:srgbClr val="000000"/>
                  </a:solidFill>
                  <a:ea typeface="+mn-lt"/>
                  <a:cs typeface="+mn-lt"/>
                </a:rPr>
                <a:t>zerlegt</a:t>
              </a:r>
              <a:r>
                <a:rPr lang="en-US" sz="1600" kern="0" dirty="0">
                  <a:solidFill>
                    <a:srgbClr val="000000"/>
                  </a:solidFill>
                  <a:ea typeface="+mn-lt"/>
                  <a:cs typeface="+mn-lt"/>
                </a:rPr>
                <a:t> </a:t>
              </a:r>
              <a:r>
                <a:rPr lang="en-US" sz="1600" kern="0" dirty="0" err="1">
                  <a:solidFill>
                    <a:srgbClr val="000000"/>
                  </a:solidFill>
                  <a:ea typeface="+mn-lt"/>
                  <a:cs typeface="+mn-lt"/>
                </a:rPr>
                <a:t>werden</a:t>
              </a:r>
              <a:r>
                <a:rPr kumimoji="0" lang="en-US" sz="1600" b="0" i="0" u="none" strike="noStrike" kern="0" cap="none" spc="0" normalizeH="0" baseline="0" noProof="0" dirty="0">
                  <a:ln>
                    <a:noFill/>
                  </a:ln>
                  <a:solidFill>
                    <a:srgbClr val="000000"/>
                  </a:solidFill>
                  <a:effectLst/>
                  <a:uLnTx/>
                  <a:uFillTx/>
                  <a:ea typeface="+mn-lt"/>
                  <a:cs typeface="+mn-lt"/>
                </a:rPr>
                <a:t>.</a:t>
              </a:r>
              <a:r>
                <a:rPr lang="en-US" sz="1600" kern="0" dirty="0">
                  <a:solidFill>
                    <a:srgbClr val="000000"/>
                  </a:solidFill>
                  <a:ea typeface="+mn-lt"/>
                  <a:cs typeface="+mn-lt"/>
                </a:rPr>
                <a:t> </a:t>
              </a:r>
              <a:endParaRPr lang="en-US" sz="1600" dirty="0">
                <a:solidFill>
                  <a:srgbClr val="000000"/>
                </a:solidFill>
                <a:ea typeface="+mn-lt"/>
                <a:cs typeface="+mn-lt"/>
              </a:endParaRPr>
            </a:p>
            <a:p>
              <a:pPr marL="285750" indent="-285750" defTabSz="457200">
                <a:buFont typeface="Arial"/>
                <a:buChar char="•"/>
                <a:defRPr/>
              </a:pPr>
              <a:r>
                <a:rPr lang="en-US" sz="1600" kern="0" dirty="0" err="1">
                  <a:solidFill>
                    <a:srgbClr val="000000"/>
                  </a:solidFill>
                  <a:ea typeface="+mn-lt"/>
                  <a:cs typeface="+mn-lt"/>
                </a:rPr>
                <a:t>Umfasst</a:t>
              </a:r>
              <a:r>
                <a:rPr lang="en-US" sz="1600" kern="0" dirty="0">
                  <a:solidFill>
                    <a:srgbClr val="000000"/>
                  </a:solidFill>
                  <a:ea typeface="+mn-lt"/>
                  <a:cs typeface="+mn-lt"/>
                </a:rPr>
                <a:t> </a:t>
              </a:r>
              <a:r>
                <a:rPr lang="en-US" sz="1600" kern="0" dirty="0" err="1">
                  <a:solidFill>
                    <a:srgbClr val="000000"/>
                  </a:solidFill>
                  <a:ea typeface="+mn-lt"/>
                  <a:cs typeface="+mn-lt"/>
                </a:rPr>
                <a:t>eine</a:t>
              </a:r>
              <a:r>
                <a:rPr lang="en-US" sz="1600" kern="0" dirty="0">
                  <a:solidFill>
                    <a:srgbClr val="000000"/>
                  </a:solidFill>
                  <a:ea typeface="+mn-lt"/>
                  <a:cs typeface="+mn-lt"/>
                </a:rPr>
                <a:t> </a:t>
              </a:r>
              <a:r>
                <a:rPr lang="en-US" sz="1600" kern="0" dirty="0" err="1">
                  <a:solidFill>
                    <a:srgbClr val="000000"/>
                  </a:solidFill>
                  <a:ea typeface="+mn-lt"/>
                  <a:cs typeface="+mn-lt"/>
                </a:rPr>
                <a:t>Messskala</a:t>
              </a:r>
              <a:r>
                <a:rPr lang="en-US" sz="1600" kern="0" dirty="0">
                  <a:solidFill>
                    <a:srgbClr val="000000"/>
                  </a:solidFill>
                  <a:ea typeface="+mn-lt"/>
                  <a:cs typeface="+mn-lt"/>
                </a:rPr>
                <a:t>, die </a:t>
              </a:r>
              <a:r>
                <a:rPr lang="en-US" sz="1600" kern="0" dirty="0" err="1">
                  <a:solidFill>
                    <a:srgbClr val="000000"/>
                  </a:solidFill>
                  <a:ea typeface="+mn-lt"/>
                  <a:cs typeface="+mn-lt"/>
                </a:rPr>
                <a:t>auch</a:t>
              </a:r>
              <a:r>
                <a:rPr lang="en-US" sz="1600" kern="0" dirty="0">
                  <a:solidFill>
                    <a:srgbClr val="000000"/>
                  </a:solidFill>
                  <a:ea typeface="+mn-lt"/>
                  <a:cs typeface="+mn-lt"/>
                </a:rPr>
                <a:t> </a:t>
              </a:r>
              <a:r>
                <a:rPr lang="en-US" sz="1600" kern="0" dirty="0" err="1">
                  <a:solidFill>
                    <a:srgbClr val="000000"/>
                  </a:solidFill>
                  <a:ea typeface="+mn-lt"/>
                  <a:cs typeface="+mn-lt"/>
                </a:rPr>
                <a:t>aus</a:t>
              </a:r>
              <a:r>
                <a:rPr lang="en-US" sz="1600" kern="0" dirty="0">
                  <a:solidFill>
                    <a:srgbClr val="000000"/>
                  </a:solidFill>
                  <a:ea typeface="+mn-lt"/>
                  <a:cs typeface="+mn-lt"/>
                </a:rPr>
                <a:t> </a:t>
              </a:r>
              <a:r>
                <a:rPr lang="en-US" sz="1600" kern="0" dirty="0" err="1">
                  <a:solidFill>
                    <a:srgbClr val="000000"/>
                  </a:solidFill>
                  <a:ea typeface="+mn-lt"/>
                  <a:cs typeface="+mn-lt"/>
                </a:rPr>
                <a:t>anderen</a:t>
              </a:r>
              <a:r>
                <a:rPr lang="en-US" sz="1600" kern="0" dirty="0">
                  <a:solidFill>
                    <a:srgbClr val="000000"/>
                  </a:solidFill>
                  <a:ea typeface="+mn-lt"/>
                  <a:cs typeface="+mn-lt"/>
                </a:rPr>
                <a:t> Zahlen </a:t>
              </a:r>
              <a:r>
                <a:rPr lang="en-US" sz="1600" kern="0" dirty="0" err="1">
                  <a:solidFill>
                    <a:srgbClr val="000000"/>
                  </a:solidFill>
                  <a:ea typeface="+mn-lt"/>
                  <a:cs typeface="+mn-lt"/>
                </a:rPr>
                <a:t>als</a:t>
              </a:r>
              <a:r>
                <a:rPr lang="en-US" sz="1600" kern="0" dirty="0">
                  <a:solidFill>
                    <a:srgbClr val="000000"/>
                  </a:solidFill>
                  <a:ea typeface="+mn-lt"/>
                  <a:cs typeface="+mn-lt"/>
                </a:rPr>
                <a:t> </a:t>
              </a:r>
              <a:r>
                <a:rPr lang="en-US" sz="1600" kern="0" dirty="0" err="1">
                  <a:solidFill>
                    <a:srgbClr val="000000"/>
                  </a:solidFill>
                  <a:ea typeface="+mn-lt"/>
                  <a:cs typeface="+mn-lt"/>
                </a:rPr>
                <a:t>ganzen</a:t>
              </a:r>
              <a:r>
                <a:rPr lang="en-US" sz="1600" kern="0" dirty="0">
                  <a:solidFill>
                    <a:srgbClr val="000000"/>
                  </a:solidFill>
                  <a:ea typeface="+mn-lt"/>
                  <a:cs typeface="+mn-lt"/>
                </a:rPr>
                <a:t> Zahlen </a:t>
              </a:r>
              <a:r>
                <a:rPr lang="en-US" sz="1600" kern="0" dirty="0" err="1">
                  <a:solidFill>
                    <a:srgbClr val="000000"/>
                  </a:solidFill>
                  <a:ea typeface="+mn-lt"/>
                  <a:cs typeface="+mn-lt"/>
                </a:rPr>
                <a:t>bestehen</a:t>
              </a:r>
              <a:r>
                <a:rPr lang="en-US" sz="1600" kern="0" dirty="0">
                  <a:solidFill>
                    <a:srgbClr val="000000"/>
                  </a:solidFill>
                  <a:ea typeface="+mn-lt"/>
                  <a:cs typeface="+mn-lt"/>
                </a:rPr>
                <a:t> </a:t>
              </a:r>
              <a:r>
                <a:rPr lang="en-US" sz="1600" kern="0" dirty="0" err="1">
                  <a:solidFill>
                    <a:srgbClr val="000000"/>
                  </a:solidFill>
                  <a:ea typeface="+mn-lt"/>
                  <a:cs typeface="+mn-lt"/>
                </a:rPr>
                <a:t>kann</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a:solidFill>
                    <a:srgbClr val="000000"/>
                  </a:solidFill>
                  <a:ea typeface="+mn-lt"/>
                  <a:cs typeface="+mn-lt"/>
                </a:rPr>
                <a:t>z. B. </a:t>
              </a:r>
              <a:r>
                <a:rPr lang="en-US" sz="1600" kern="0" dirty="0" err="1">
                  <a:solidFill>
                    <a:srgbClr val="000000"/>
                  </a:solidFill>
                  <a:ea typeface="+mn-lt"/>
                  <a:cs typeface="+mn-lt"/>
                </a:rPr>
                <a:t>Dezimalzahlen</a:t>
              </a:r>
              <a:r>
                <a:rPr lang="en-US" sz="1600" kern="0" dirty="0">
                  <a:solidFill>
                    <a:srgbClr val="000000"/>
                  </a:solidFill>
                  <a:ea typeface="+mn-lt"/>
                  <a:cs typeface="+mn-lt"/>
                </a:rPr>
                <a:t> und </a:t>
              </a:r>
              <a:r>
                <a:rPr lang="en-US" sz="1600" kern="0" dirty="0" err="1">
                  <a:solidFill>
                    <a:srgbClr val="000000"/>
                  </a:solidFill>
                  <a:ea typeface="+mn-lt"/>
                  <a:cs typeface="+mn-lt"/>
                </a:rPr>
                <a:t>Brüche</a:t>
              </a:r>
              <a:r>
                <a:rPr kumimoji="0" lang="en-US" sz="1600" b="0" i="0" u="none" strike="noStrike" kern="0" cap="none" spc="0" normalizeH="0" baseline="0" noProof="0" dirty="0">
                  <a:ln>
                    <a:noFill/>
                  </a:ln>
                  <a:solidFill>
                    <a:srgbClr val="000000"/>
                  </a:solidFill>
                  <a:effectLst/>
                  <a:uLnTx/>
                  <a:uFillTx/>
                  <a:ea typeface="+mn-lt"/>
                  <a:cs typeface="+mn-lt"/>
                </a:rPr>
                <a:t>.</a:t>
              </a:r>
              <a:endParaRPr lang="en-US" sz="1600" dirty="0">
                <a:solidFill>
                  <a:srgbClr val="000000"/>
                </a:solidFill>
                <a:ea typeface="+mn-lt"/>
                <a:cs typeface="+mn-lt"/>
              </a:endParaRPr>
            </a:p>
            <a:p>
              <a:pPr marL="278130" marR="0" lvl="0" indent="-278130" defTabSz="457200" eaLnBrk="1" fontAlgn="auto" latinLnBrk="0" hangingPunct="1">
                <a:lnSpc>
                  <a:spcPct val="100000"/>
                </a:lnSpc>
                <a:spcBef>
                  <a:spcPts val="0"/>
                </a:spcBef>
                <a:spcAft>
                  <a:spcPts val="0"/>
                </a:spcAft>
                <a:buClrTx/>
                <a:buSzTx/>
                <a:buFont typeface="Arial" charset="0"/>
                <a:buChar char="•"/>
                <a:tabLst/>
                <a:defRPr/>
              </a:pPr>
              <a:endParaRPr lang="en-US" sz="1625" b="0" i="0" u="none" strike="noStrike" kern="0" cap="none" spc="0" normalizeH="0" baseline="0" noProof="0" dirty="0">
                <a:ln>
                  <a:noFill/>
                </a:ln>
                <a:solidFill>
                  <a:prstClr val="black"/>
                </a:solidFill>
                <a:effectLst/>
                <a:uLnTx/>
                <a:uFillTx/>
                <a:cs typeface="Calibri" panose="020F0502020204030204"/>
              </a:endParaRPr>
            </a:p>
            <a:p>
              <a:pPr defTabSz="457200">
                <a:defRPr/>
              </a:pPr>
              <a:r>
                <a:rPr lang="en-US" sz="1600" i="1" kern="0" dirty="0" err="1">
                  <a:solidFill>
                    <a:srgbClr val="000000"/>
                  </a:solidFill>
                </a:rPr>
                <a:t>z.B.</a:t>
              </a:r>
              <a:r>
                <a:rPr lang="en-US" sz="1600" i="1" kern="0" dirty="0">
                  <a:solidFill>
                    <a:srgbClr val="000000"/>
                  </a:solidFill>
                </a:rPr>
                <a:t>:</a:t>
              </a:r>
              <a:r>
                <a:rPr kumimoji="0" lang="en-US" sz="1600" b="0" i="1" u="none" strike="noStrike" kern="0" cap="none" spc="0" normalizeH="0" baseline="0" noProof="0" dirty="0">
                  <a:ln>
                    <a:noFill/>
                  </a:ln>
                  <a:solidFill>
                    <a:srgbClr val="000000"/>
                  </a:solidFill>
                  <a:effectLst/>
                  <a:uLnTx/>
                  <a:uFillTx/>
                </a:rPr>
                <a:t> </a:t>
              </a:r>
              <a:r>
                <a:rPr lang="en-US" sz="1600" i="1" kern="0" dirty="0">
                  <a:solidFill>
                    <a:srgbClr val="000000"/>
                  </a:solidFill>
                  <a:ea typeface="+mn-lt"/>
                  <a:cs typeface="+mn-lt"/>
                </a:rPr>
                <a:t>die </a:t>
              </a:r>
              <a:r>
                <a:rPr lang="en-US" sz="1600" i="1" kern="0" dirty="0" err="1">
                  <a:solidFill>
                    <a:srgbClr val="000000"/>
                  </a:solidFill>
                  <a:ea typeface="+mn-lt"/>
                  <a:cs typeface="+mn-lt"/>
                </a:rPr>
                <a:t>Körpergröße</a:t>
              </a:r>
              <a:r>
                <a:rPr lang="en-US" sz="1600" i="1" kern="0" dirty="0">
                  <a:solidFill>
                    <a:srgbClr val="000000"/>
                  </a:solidFill>
                  <a:ea typeface="+mn-lt"/>
                  <a:cs typeface="+mn-lt"/>
                </a:rPr>
                <a:t> von Menschen, die Zeit</a:t>
              </a:r>
              <a:r>
                <a:rPr kumimoji="0" lang="en-US" sz="1600" b="0" i="1" u="none" strike="noStrike" kern="0" cap="none" spc="0" normalizeH="0" baseline="0" noProof="0" dirty="0">
                  <a:ln>
                    <a:noFill/>
                  </a:ln>
                  <a:solidFill>
                    <a:srgbClr val="000000"/>
                  </a:solidFill>
                  <a:effectLst/>
                  <a:uLnTx/>
                  <a:uFillTx/>
                  <a:ea typeface="+mn-lt"/>
                  <a:cs typeface="+mn-lt"/>
                </a:rPr>
                <a:t>, </a:t>
              </a:r>
              <a:r>
                <a:rPr lang="en-US" sz="1600" i="1" kern="0" dirty="0">
                  <a:solidFill>
                    <a:srgbClr val="000000"/>
                  </a:solidFill>
                  <a:ea typeface="+mn-lt"/>
                  <a:cs typeface="+mn-lt"/>
                </a:rPr>
                <a:t>die für </a:t>
              </a:r>
              <a:r>
                <a:rPr lang="en-US" sz="1600" i="1" kern="0" dirty="0" err="1">
                  <a:solidFill>
                    <a:srgbClr val="000000"/>
                  </a:solidFill>
                  <a:ea typeface="+mn-lt"/>
                  <a:cs typeface="+mn-lt"/>
                </a:rPr>
                <a:t>eine</a:t>
              </a:r>
              <a:r>
                <a:rPr lang="en-US" sz="1600" i="1" kern="0" dirty="0">
                  <a:solidFill>
                    <a:srgbClr val="000000"/>
                  </a:solidFill>
                  <a:ea typeface="+mn-lt"/>
                  <a:cs typeface="+mn-lt"/>
                </a:rPr>
                <a:t> Aufgabe </a:t>
              </a:r>
              <a:r>
                <a:rPr lang="en-US" sz="1600" i="1" kern="0" dirty="0" err="1">
                  <a:solidFill>
                    <a:srgbClr val="000000"/>
                  </a:solidFill>
                  <a:ea typeface="+mn-lt"/>
                  <a:cs typeface="+mn-lt"/>
                </a:rPr>
                <a:t>benötigt</a:t>
              </a:r>
              <a:r>
                <a:rPr lang="en-US" sz="1600" i="1" kern="0" dirty="0">
                  <a:solidFill>
                    <a:srgbClr val="000000"/>
                  </a:solidFill>
                  <a:ea typeface="+mn-lt"/>
                  <a:cs typeface="+mn-lt"/>
                </a:rPr>
                <a:t> </a:t>
              </a:r>
              <a:r>
                <a:rPr lang="en-US" sz="1600" i="1" kern="0" dirty="0" err="1">
                  <a:solidFill>
                    <a:srgbClr val="000000"/>
                  </a:solidFill>
                  <a:ea typeface="+mn-lt"/>
                  <a:cs typeface="+mn-lt"/>
                </a:rPr>
                <a:t>wird</a:t>
              </a:r>
              <a:r>
                <a:rPr kumimoji="0" lang="en-US" sz="1600" b="0" i="1" u="none" strike="noStrike" kern="0" cap="none" spc="0" normalizeH="0" baseline="0" noProof="0" dirty="0">
                  <a:ln>
                    <a:noFill/>
                  </a:ln>
                  <a:solidFill>
                    <a:srgbClr val="000000"/>
                  </a:solidFill>
                  <a:effectLst/>
                  <a:uLnTx/>
                  <a:uFillTx/>
                  <a:ea typeface="+mn-lt"/>
                  <a:cs typeface="+mn-lt"/>
                </a:rPr>
                <a:t>.</a:t>
              </a:r>
              <a:endParaRPr lang="en-US" sz="1600" b="0" i="1" u="none" strike="noStrike" kern="0" cap="none" spc="0" normalizeH="0" baseline="0" noProof="0" dirty="0">
                <a:ln>
                  <a:noFill/>
                </a:ln>
                <a:solidFill>
                  <a:srgbClr val="000000"/>
                </a:solidFill>
                <a:effectLst/>
                <a:uLnTx/>
                <a:uFillTx/>
                <a:ea typeface="+mn-lt"/>
                <a:cs typeface="+mn-lt"/>
              </a:endParaRPr>
            </a:p>
          </p:txBody>
        </p:sp>
        <p:sp>
          <p:nvSpPr>
            <p:cNvPr id="17" name="Rectangle 16">
              <a:extLst>
                <a:ext uri="{FF2B5EF4-FFF2-40B4-BE49-F238E27FC236}">
                  <a16:creationId xmlns:a16="http://schemas.microsoft.com/office/drawing/2014/main" id="{0E8AD777-EEC6-E9B0-A352-1BA5A7D11BAB}"/>
                </a:ext>
              </a:extLst>
            </p:cNvPr>
            <p:cNvSpPr/>
            <p:nvPr/>
          </p:nvSpPr>
          <p:spPr>
            <a:xfrm>
              <a:off x="3141112" y="2582492"/>
              <a:ext cx="2911152" cy="2808461"/>
            </a:xfrm>
            <a:prstGeom prst="rect">
              <a:avLst/>
            </a:prstGeom>
            <a:solidFill>
              <a:sysClr val="window" lastClr="FFFFFF"/>
            </a:solidFill>
          </p:spPr>
          <p:txBody>
            <a:bodyPr wrap="square" lIns="91440" tIns="45720" rIns="91440" bIns="45720" anchor="t">
              <a:spAutoFit/>
            </a:bodyPr>
            <a:lstStyle/>
            <a:p>
              <a:pPr marL="285750" indent="-285750" defTabSz="457200">
                <a:buFont typeface="Arial"/>
                <a:buChar char="•"/>
                <a:defRPr/>
              </a:pPr>
              <a:r>
                <a:rPr lang="en-US" sz="1600" kern="0" dirty="0">
                  <a:solidFill>
                    <a:srgbClr val="000000"/>
                  </a:solidFill>
                  <a:ea typeface="+mn-lt"/>
                  <a:cs typeface="+mn-lt"/>
                </a:rPr>
                <a:t>Kann </a:t>
              </a:r>
              <a:r>
                <a:rPr lang="en-US" sz="1600" kern="0" dirty="0" err="1">
                  <a:solidFill>
                    <a:srgbClr val="000000"/>
                  </a:solidFill>
                  <a:ea typeface="+mn-lt"/>
                  <a:cs typeface="+mn-lt"/>
                </a:rPr>
                <a:t>nicht</a:t>
              </a:r>
              <a:r>
                <a:rPr lang="en-US" sz="1600" kern="0" dirty="0">
                  <a:solidFill>
                    <a:srgbClr val="000000"/>
                  </a:solidFill>
                  <a:ea typeface="+mn-lt"/>
                  <a:cs typeface="+mn-lt"/>
                </a:rPr>
                <a:t> in </a:t>
              </a:r>
              <a:r>
                <a:rPr lang="en-US" sz="1600" kern="0" dirty="0" err="1">
                  <a:solidFill>
                    <a:srgbClr val="000000"/>
                  </a:solidFill>
                  <a:ea typeface="+mn-lt"/>
                  <a:cs typeface="+mn-lt"/>
                </a:rPr>
                <a:t>kleinere</a:t>
              </a:r>
              <a:r>
                <a:rPr lang="en-US" sz="1600" kern="0" dirty="0">
                  <a:solidFill>
                    <a:srgbClr val="000000"/>
                  </a:solidFill>
                  <a:ea typeface="+mn-lt"/>
                  <a:cs typeface="+mn-lt"/>
                </a:rPr>
                <a:t> </a:t>
              </a:r>
              <a:r>
                <a:rPr lang="en-US" sz="1600" kern="0" dirty="0" err="1">
                  <a:solidFill>
                    <a:srgbClr val="000000"/>
                  </a:solidFill>
                  <a:ea typeface="+mn-lt"/>
                  <a:cs typeface="+mn-lt"/>
                </a:rPr>
                <a:t>Teile</a:t>
              </a:r>
              <a:r>
                <a:rPr lang="en-US" sz="1600" kern="0" dirty="0">
                  <a:solidFill>
                    <a:srgbClr val="000000"/>
                  </a:solidFill>
                  <a:ea typeface="+mn-lt"/>
                  <a:cs typeface="+mn-lt"/>
                </a:rPr>
                <a:t> </a:t>
              </a:r>
              <a:r>
                <a:rPr lang="en-US" sz="1600" kern="0" dirty="0" err="1">
                  <a:solidFill>
                    <a:srgbClr val="000000"/>
                  </a:solidFill>
                  <a:ea typeface="+mn-lt"/>
                  <a:cs typeface="+mn-lt"/>
                </a:rPr>
                <a:t>zerlegt</a:t>
              </a:r>
              <a:r>
                <a:rPr lang="en-US" sz="1600" kern="0" dirty="0">
                  <a:solidFill>
                    <a:srgbClr val="000000"/>
                  </a:solidFill>
                  <a:ea typeface="+mn-lt"/>
                  <a:cs typeface="+mn-lt"/>
                </a:rPr>
                <a:t> </a:t>
              </a:r>
              <a:r>
                <a:rPr lang="en-US" sz="1600" kern="0" dirty="0" err="1">
                  <a:solidFill>
                    <a:srgbClr val="000000"/>
                  </a:solidFill>
                  <a:ea typeface="+mn-lt"/>
                  <a:cs typeface="+mn-lt"/>
                </a:rPr>
                <a:t>werden</a:t>
              </a:r>
              <a:r>
                <a:rPr kumimoji="0" lang="en-US" sz="1600" b="0" i="0" u="none" strike="noStrike" kern="0" cap="none" spc="0" normalizeH="0" baseline="0" noProof="0" dirty="0">
                  <a:ln>
                    <a:noFill/>
                  </a:ln>
                  <a:solidFill>
                    <a:srgbClr val="000000"/>
                  </a:solidFill>
                  <a:effectLst/>
                  <a:uLnTx/>
                  <a:uFillTx/>
                  <a:ea typeface="+mn-lt"/>
                  <a:cs typeface="+mn-lt"/>
                </a:rPr>
                <a:t>.</a:t>
              </a:r>
              <a:r>
                <a:rPr lang="en-US" sz="1600" kern="0" dirty="0">
                  <a:solidFill>
                    <a:srgbClr val="000000"/>
                  </a:solidFill>
                  <a:ea typeface="+mn-lt"/>
                  <a:cs typeface="+mn-lt"/>
                </a:rPr>
                <a:t> </a:t>
              </a:r>
              <a:endParaRPr lang="en-US" sz="1600">
                <a:solidFill>
                  <a:srgbClr val="000000"/>
                </a:solidFill>
                <a:ea typeface="+mn-lt"/>
                <a:cs typeface="+mn-lt"/>
              </a:endParaRPr>
            </a:p>
            <a:p>
              <a:pPr marL="285750" indent="-285750" defTabSz="457200">
                <a:buFont typeface="Arial"/>
                <a:buChar char="•"/>
                <a:defRPr/>
              </a:pPr>
              <a:r>
                <a:rPr lang="en-US" sz="1600" kern="0" dirty="0" err="1">
                  <a:solidFill>
                    <a:srgbClr val="000000"/>
                  </a:solidFill>
                  <a:ea typeface="+mn-lt"/>
                  <a:cs typeface="+mn-lt"/>
                </a:rPr>
                <a:t>Besteht</a:t>
              </a:r>
              <a:r>
                <a:rPr lang="en-US" sz="1600" kern="0" dirty="0">
                  <a:solidFill>
                    <a:srgbClr val="000000"/>
                  </a:solidFill>
                  <a:ea typeface="+mn-lt"/>
                  <a:cs typeface="+mn-lt"/>
                </a:rPr>
                <a:t> </a:t>
              </a:r>
              <a:r>
                <a:rPr lang="en-US" sz="1600" kern="0" dirty="0" err="1">
                  <a:solidFill>
                    <a:srgbClr val="000000"/>
                  </a:solidFill>
                  <a:ea typeface="+mn-lt"/>
                  <a:cs typeface="+mn-lt"/>
                </a:rPr>
                <a:t>aus</a:t>
              </a:r>
              <a:r>
                <a:rPr lang="en-US" sz="1600" kern="0" dirty="0">
                  <a:solidFill>
                    <a:srgbClr val="000000"/>
                  </a:solidFill>
                  <a:ea typeface="+mn-lt"/>
                  <a:cs typeface="+mn-lt"/>
                </a:rPr>
                <a:t> </a:t>
              </a:r>
              <a:r>
                <a:rPr lang="en-US" sz="1600" kern="0" dirty="0" err="1">
                  <a:solidFill>
                    <a:srgbClr val="000000"/>
                  </a:solidFill>
                  <a:ea typeface="+mn-lt"/>
                  <a:cs typeface="+mn-lt"/>
                </a:rPr>
                <a:t>ganzen</a:t>
              </a:r>
              <a:r>
                <a:rPr lang="en-US" sz="1600" kern="0" dirty="0">
                  <a:solidFill>
                    <a:srgbClr val="000000"/>
                  </a:solidFill>
                  <a:ea typeface="+mn-lt"/>
                  <a:cs typeface="+mn-lt"/>
                </a:rPr>
                <a:t> Zahlen </a:t>
              </a:r>
              <a:r>
                <a:rPr kumimoji="0" lang="en-US" sz="1600" b="0" i="0" u="none" strike="noStrike" kern="0" cap="none" spc="0" normalizeH="0" baseline="0" noProof="0" dirty="0">
                  <a:ln>
                    <a:noFill/>
                  </a:ln>
                  <a:solidFill>
                    <a:srgbClr val="000000"/>
                  </a:solidFill>
                  <a:effectLst/>
                  <a:uLnTx/>
                  <a:uFillTx/>
                  <a:ea typeface="+mn-lt"/>
                  <a:cs typeface="+mn-lt"/>
                </a:rPr>
                <a:t>(positive </a:t>
              </a:r>
              <a:r>
                <a:rPr lang="en-US" sz="1600" kern="0" dirty="0">
                  <a:solidFill>
                    <a:srgbClr val="000000"/>
                  </a:solidFill>
                  <a:ea typeface="+mn-lt"/>
                  <a:cs typeface="+mn-lt"/>
                </a:rPr>
                <a:t>und </a:t>
              </a:r>
              <a:r>
                <a:rPr kumimoji="0" lang="en-US" sz="1600" b="0" i="0" u="none" strike="noStrike" kern="0" cap="none" spc="0" normalizeH="0" baseline="0" noProof="0" dirty="0">
                  <a:ln>
                    <a:noFill/>
                  </a:ln>
                  <a:solidFill>
                    <a:srgbClr val="000000"/>
                  </a:solidFill>
                  <a:effectLst/>
                  <a:uLnTx/>
                  <a:uFillTx/>
                  <a:ea typeface="+mn-lt"/>
                  <a:cs typeface="+mn-lt"/>
                </a:rPr>
                <a:t>negative </a:t>
              </a:r>
              <a:r>
                <a:rPr lang="en-US" sz="1600" kern="0" dirty="0">
                  <a:solidFill>
                    <a:srgbClr val="000000"/>
                  </a:solidFill>
                  <a:ea typeface="+mn-lt"/>
                  <a:cs typeface="+mn-lt"/>
                </a:rPr>
                <a:t>Zahlen</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dirty="0">
                  <a:solidFill>
                    <a:srgbClr val="000000"/>
                  </a:solidFill>
                  <a:ea typeface="+mn-lt"/>
                  <a:cs typeface="+mn-lt"/>
                </a:rPr>
                <a:t>und </a:t>
              </a:r>
              <a:r>
                <a:rPr lang="en-US" sz="1600" kern="0" dirty="0" err="1">
                  <a:solidFill>
                    <a:srgbClr val="000000"/>
                  </a:solidFill>
                  <a:ea typeface="+mn-lt"/>
                  <a:cs typeface="+mn-lt"/>
                </a:rPr>
                <a:t>ist</a:t>
              </a:r>
              <a:r>
                <a:rPr lang="en-US" sz="1600" kern="0" dirty="0">
                  <a:solidFill>
                    <a:srgbClr val="000000"/>
                  </a:solidFill>
                  <a:ea typeface="+mn-lt"/>
                  <a:cs typeface="+mn-lt"/>
                </a:rPr>
                <a:t> </a:t>
              </a:r>
              <a:r>
                <a:rPr lang="en-US" sz="1600" kern="0" dirty="0" err="1">
                  <a:solidFill>
                    <a:srgbClr val="000000"/>
                  </a:solidFill>
                  <a:ea typeface="+mn-lt"/>
                  <a:cs typeface="+mn-lt"/>
                </a:rPr>
                <a:t>endlich</a:t>
              </a:r>
              <a:r>
                <a:rPr lang="en-US" sz="1600" kern="0" dirty="0">
                  <a:solidFill>
                    <a:srgbClr val="000000"/>
                  </a:solidFill>
                  <a:ea typeface="+mn-lt"/>
                  <a:cs typeface="+mn-lt"/>
                </a:rPr>
                <a:t> </a:t>
              </a:r>
              <a:r>
                <a:rPr kumimoji="0" lang="en-US" sz="1600" b="0" i="0" u="none" strike="noStrike" kern="0" cap="none" spc="0" normalizeH="0" baseline="0" noProof="0" dirty="0">
                  <a:ln>
                    <a:noFill/>
                  </a:ln>
                  <a:solidFill>
                    <a:srgbClr val="000000"/>
                  </a:solidFill>
                  <a:effectLst/>
                  <a:uLnTx/>
                  <a:uFillTx/>
                  <a:ea typeface="+mn-lt"/>
                  <a:cs typeface="+mn-lt"/>
                </a:rPr>
                <a:t>(</a:t>
              </a:r>
              <a:r>
                <a:rPr lang="en-US" sz="1600" kern="0" dirty="0" err="1">
                  <a:solidFill>
                    <a:srgbClr val="000000"/>
                  </a:solidFill>
                  <a:ea typeface="+mn-lt"/>
                  <a:cs typeface="+mn-lt"/>
                </a:rPr>
                <a:t>sie</a:t>
              </a:r>
              <a:r>
                <a:rPr lang="en-US" sz="1600" kern="0" dirty="0">
                  <a:solidFill>
                    <a:srgbClr val="000000"/>
                  </a:solidFill>
                  <a:ea typeface="+mn-lt"/>
                  <a:cs typeface="+mn-lt"/>
                </a:rPr>
                <a:t> </a:t>
              </a:r>
              <a:r>
                <a:rPr lang="en-US" sz="1600" kern="0" dirty="0" err="1">
                  <a:solidFill>
                    <a:srgbClr val="000000"/>
                  </a:solidFill>
                  <a:ea typeface="+mn-lt"/>
                  <a:cs typeface="+mn-lt"/>
                </a:rPr>
                <a:t>erreicht</a:t>
              </a:r>
              <a:r>
                <a:rPr lang="en-US" sz="1600" kern="0" dirty="0">
                  <a:solidFill>
                    <a:srgbClr val="000000"/>
                  </a:solidFill>
                  <a:ea typeface="+mn-lt"/>
                  <a:cs typeface="+mn-lt"/>
                </a:rPr>
                <a:t> </a:t>
              </a:r>
              <a:r>
                <a:rPr lang="en-US" sz="1600" kern="0" dirty="0" err="1">
                  <a:solidFill>
                    <a:srgbClr val="000000"/>
                  </a:solidFill>
                  <a:ea typeface="+mn-lt"/>
                  <a:cs typeface="+mn-lt"/>
                </a:rPr>
                <a:t>eine</a:t>
              </a:r>
              <a:r>
                <a:rPr lang="en-US" sz="1600" kern="0" dirty="0">
                  <a:solidFill>
                    <a:srgbClr val="000000"/>
                  </a:solidFill>
                  <a:ea typeface="+mn-lt"/>
                  <a:cs typeface="+mn-lt"/>
                </a:rPr>
                <a:t> </a:t>
              </a:r>
              <a:r>
                <a:rPr lang="en-US" sz="1600" kern="0" dirty="0" err="1">
                  <a:solidFill>
                    <a:srgbClr val="000000"/>
                  </a:solidFill>
                  <a:ea typeface="+mn-lt"/>
                  <a:cs typeface="+mn-lt"/>
                </a:rPr>
                <a:t>Grenze</a:t>
              </a:r>
              <a:r>
                <a:rPr kumimoji="0" lang="en-US" sz="1600" b="0" i="0" u="none" strike="noStrike" kern="0" cap="none" spc="0" normalizeH="0" baseline="0" noProof="0" dirty="0">
                  <a:ln>
                    <a:noFill/>
                  </a:ln>
                  <a:solidFill>
                    <a:srgbClr val="000000"/>
                  </a:solidFill>
                  <a:effectLst/>
                  <a:uLnTx/>
                  <a:uFillTx/>
                  <a:ea typeface="+mn-lt"/>
                  <a:cs typeface="+mn-lt"/>
                </a:rPr>
                <a:t>).</a:t>
              </a:r>
              <a:endParaRPr lang="en-US" sz="1600" dirty="0">
                <a:solidFill>
                  <a:srgbClr val="000000"/>
                </a:solidFill>
                <a:ea typeface="+mn-lt"/>
                <a:cs typeface="+mn-lt"/>
              </a:endParaRPr>
            </a:p>
            <a:p>
              <a:pPr marL="278130" marR="0" lvl="0" indent="-278130" defTabSz="457200" eaLnBrk="1" fontAlgn="auto" latinLnBrk="0" hangingPunct="1">
                <a:lnSpc>
                  <a:spcPct val="100000"/>
                </a:lnSpc>
                <a:spcBef>
                  <a:spcPts val="0"/>
                </a:spcBef>
                <a:spcAft>
                  <a:spcPts val="0"/>
                </a:spcAft>
                <a:buClrTx/>
                <a:buSzTx/>
                <a:buFont typeface="Arial" charset="0"/>
                <a:buChar char="•"/>
                <a:tabLst/>
                <a:defRPr/>
              </a:pPr>
              <a:endParaRPr lang="en-US" sz="1625" b="0" i="0" u="none" strike="noStrike" kern="0" cap="none" spc="0" normalizeH="0" baseline="0" noProof="0" dirty="0">
                <a:ln>
                  <a:noFill/>
                </a:ln>
                <a:solidFill>
                  <a:prstClr val="black"/>
                </a:solidFill>
                <a:effectLst/>
                <a:uLnTx/>
                <a:uFillTx/>
                <a:cs typeface="Calibri" panose="020F0502020204030204"/>
              </a:endParaRPr>
            </a:p>
            <a:p>
              <a:pPr marL="278130" marR="0" lvl="0" indent="-278130" defTabSz="457200" eaLnBrk="1" fontAlgn="auto" latinLnBrk="0" hangingPunct="1">
                <a:lnSpc>
                  <a:spcPct val="100000"/>
                </a:lnSpc>
                <a:spcBef>
                  <a:spcPts val="0"/>
                </a:spcBef>
                <a:spcAft>
                  <a:spcPts val="0"/>
                </a:spcAft>
                <a:buClrTx/>
                <a:buSzTx/>
                <a:buFont typeface="Arial" charset="0"/>
                <a:buChar char="•"/>
                <a:tabLst/>
                <a:defRPr/>
              </a:pPr>
              <a:endParaRPr lang="en-US" sz="1625" b="0" i="0" u="none" strike="noStrike" kern="0" cap="none" spc="0" normalizeH="0" baseline="0" noProof="0" dirty="0">
                <a:ln>
                  <a:noFill/>
                </a:ln>
                <a:solidFill>
                  <a:prstClr val="black"/>
                </a:solidFill>
                <a:effectLst/>
                <a:uLnTx/>
                <a:uFillTx/>
                <a:cs typeface="Calibri" panose="020F0502020204030204"/>
              </a:endParaRPr>
            </a:p>
            <a:p>
              <a:pPr defTabSz="457200">
                <a:defRPr/>
              </a:pPr>
              <a:r>
                <a:rPr lang="en-US" sz="1600" i="1" kern="0" dirty="0" err="1">
                  <a:solidFill>
                    <a:srgbClr val="000000"/>
                  </a:solidFill>
                </a:rPr>
                <a:t>z.B.</a:t>
              </a:r>
              <a:r>
                <a:rPr lang="en-US" sz="1600" i="1" kern="0" dirty="0">
                  <a:solidFill>
                    <a:srgbClr val="000000"/>
                  </a:solidFill>
                </a:rPr>
                <a:t> </a:t>
              </a:r>
              <a:r>
                <a:rPr lang="en-US" sz="1600" i="1" kern="0" dirty="0" err="1">
                  <a:solidFill>
                    <a:srgbClr val="000000"/>
                  </a:solidFill>
                  <a:ea typeface="+mn-lt"/>
                  <a:cs typeface="+mn-lt"/>
                </a:rPr>
                <a:t>Besucherzahlen</a:t>
              </a:r>
              <a:r>
                <a:rPr lang="en-US" sz="1600" i="1" kern="0" dirty="0">
                  <a:solidFill>
                    <a:srgbClr val="000000"/>
                  </a:solidFill>
                  <a:ea typeface="+mn-lt"/>
                  <a:cs typeface="+mn-lt"/>
                </a:rPr>
                <a:t> auf </a:t>
              </a:r>
              <a:r>
                <a:rPr lang="en-US" sz="1600" i="1" kern="0" dirty="0" err="1">
                  <a:solidFill>
                    <a:srgbClr val="000000"/>
                  </a:solidFill>
                  <a:ea typeface="+mn-lt"/>
                  <a:cs typeface="+mn-lt"/>
                </a:rPr>
                <a:t>Ihrer</a:t>
              </a:r>
              <a:r>
                <a:rPr lang="en-US" sz="1600" i="1" kern="0" dirty="0">
                  <a:solidFill>
                    <a:srgbClr val="000000"/>
                  </a:solidFill>
                  <a:ea typeface="+mn-lt"/>
                  <a:cs typeface="+mn-lt"/>
                </a:rPr>
                <a:t> Website</a:t>
              </a:r>
              <a:r>
                <a:rPr kumimoji="0" lang="en-US" sz="1600" b="0" i="1" u="none" strike="noStrike" kern="0" cap="none" spc="0" normalizeH="0" baseline="0" noProof="0" dirty="0">
                  <a:ln>
                    <a:noFill/>
                  </a:ln>
                  <a:solidFill>
                    <a:srgbClr val="000000"/>
                  </a:solidFill>
                  <a:effectLst/>
                  <a:uLnTx/>
                  <a:uFillTx/>
                  <a:ea typeface="+mn-lt"/>
                  <a:cs typeface="+mn-lt"/>
                </a:rPr>
                <a:t>, </a:t>
              </a:r>
              <a:r>
                <a:rPr lang="en-US" sz="1600" i="1" kern="0" dirty="0" err="1">
                  <a:solidFill>
                    <a:srgbClr val="000000"/>
                  </a:solidFill>
                  <a:ea typeface="+mn-lt"/>
                  <a:cs typeface="+mn-lt"/>
                </a:rPr>
                <a:t>Anzahl</a:t>
              </a:r>
              <a:r>
                <a:rPr lang="en-US" sz="1600" i="1" kern="0" dirty="0">
                  <a:solidFill>
                    <a:srgbClr val="000000"/>
                  </a:solidFill>
                  <a:ea typeface="+mn-lt"/>
                  <a:cs typeface="+mn-lt"/>
                </a:rPr>
                <a:t> der Schüler </a:t>
              </a:r>
              <a:r>
                <a:rPr kumimoji="0" lang="en-US" sz="1600" b="0" i="1" u="none" strike="noStrike" kern="0" cap="none" spc="0" normalizeH="0" baseline="0" noProof="0" dirty="0">
                  <a:ln>
                    <a:noFill/>
                  </a:ln>
                  <a:solidFill>
                    <a:srgbClr val="000000"/>
                  </a:solidFill>
                  <a:effectLst/>
                  <a:uLnTx/>
                  <a:uFillTx/>
                  <a:ea typeface="+mn-lt"/>
                  <a:cs typeface="+mn-lt"/>
                </a:rPr>
                <a:t>in </a:t>
              </a:r>
              <a:r>
                <a:rPr lang="en-US" sz="1600" i="1" kern="0" dirty="0" err="1">
                  <a:solidFill>
                    <a:srgbClr val="000000"/>
                  </a:solidFill>
                  <a:ea typeface="+mn-lt"/>
                  <a:cs typeface="+mn-lt"/>
                </a:rPr>
                <a:t>einer</a:t>
              </a:r>
              <a:r>
                <a:rPr lang="en-US" sz="1600" i="1" kern="0" dirty="0">
                  <a:solidFill>
                    <a:srgbClr val="000000"/>
                  </a:solidFill>
                  <a:ea typeface="+mn-lt"/>
                  <a:cs typeface="+mn-lt"/>
                </a:rPr>
                <a:t> Klasse</a:t>
              </a:r>
              <a:r>
                <a:rPr kumimoji="0" lang="en-US" sz="1600" b="0" i="1" u="none" strike="noStrike" kern="0" cap="none" spc="0" normalizeH="0" baseline="0" noProof="0" dirty="0">
                  <a:ln>
                    <a:noFill/>
                  </a:ln>
                  <a:solidFill>
                    <a:srgbClr val="000000"/>
                  </a:solidFill>
                  <a:effectLst/>
                  <a:uLnTx/>
                  <a:uFillTx/>
                  <a:ea typeface="+mn-lt"/>
                  <a:cs typeface="+mn-lt"/>
                </a:rPr>
                <a:t>.</a:t>
              </a:r>
              <a:endParaRPr lang="en-US" sz="1600" b="0" i="1" u="none" strike="noStrike" kern="0" cap="none" spc="0" normalizeH="0" baseline="0" noProof="0" dirty="0">
                <a:ln>
                  <a:noFill/>
                </a:ln>
                <a:solidFill>
                  <a:srgbClr val="000000"/>
                </a:solidFill>
                <a:effectLst/>
                <a:uLnTx/>
                <a:uFillTx/>
                <a:ea typeface="+mn-lt"/>
                <a:cs typeface="+mn-lt"/>
              </a:endParaRPr>
            </a:p>
          </p:txBody>
        </p:sp>
        <p:sp>
          <p:nvSpPr>
            <p:cNvPr id="18" name="Bent-Up Arrow 29">
              <a:extLst>
                <a:ext uri="{FF2B5EF4-FFF2-40B4-BE49-F238E27FC236}">
                  <a16:creationId xmlns:a16="http://schemas.microsoft.com/office/drawing/2014/main" id="{B2D01E24-770F-24F5-49D7-628F3F2831AE}"/>
                </a:ext>
              </a:extLst>
            </p:cNvPr>
            <p:cNvSpPr/>
            <p:nvPr/>
          </p:nvSpPr>
          <p:spPr>
            <a:xfrm rot="10800000">
              <a:off x="4282703" y="1478088"/>
              <a:ext cx="1769561"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Bent-Up Arrow 30">
              <a:extLst>
                <a:ext uri="{FF2B5EF4-FFF2-40B4-BE49-F238E27FC236}">
                  <a16:creationId xmlns:a16="http://schemas.microsoft.com/office/drawing/2014/main" id="{E0D75D20-18E7-FB83-CEE6-F9877E294245}"/>
                </a:ext>
              </a:extLst>
            </p:cNvPr>
            <p:cNvSpPr/>
            <p:nvPr/>
          </p:nvSpPr>
          <p:spPr>
            <a:xfrm rot="10800000" flipH="1">
              <a:off x="6338289" y="1478087"/>
              <a:ext cx="1621227"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86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Overview of composition and context for the Information Governance concept </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Tallon</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 </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etal</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 2013b</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p>
          <a:p>
            <a:pPr marL="342900" indent="-342900">
              <a:buClr>
                <a:srgbClr val="000000"/>
              </a:buClr>
              <a:buFont typeface="Arial" panose="020B0604020202020204" pitchFamily="34" charset="0"/>
              <a:buChar char="•"/>
            </a:pPr>
            <a:endParaRPr lang="en-US" i="1" dirty="0">
              <a:solidFill>
                <a:schemeClr val="accent2">
                  <a:lumMod val="75000"/>
                </a:schemeClr>
              </a:solidFill>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https://www.theguardian.com/books/2019/oct/04/shoshana-zuboff-surveillance-capitalism-assault-human-automomy-digital-privacy</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https://www.dataprotection.ie/en/organisations/know-your-obligations/data-protection-impact-assessments</a:t>
            </a: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An Overview of Big Data for Growth in SMEs</a:t>
            </a: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Referenzen</a:t>
            </a:r>
            <a:endParaRPr lang="en-US" dirty="0" err="1"/>
          </a:p>
        </p:txBody>
      </p:sp>
    </p:spTree>
    <p:extLst>
      <p:ext uri="{BB962C8B-B14F-4D97-AF65-F5344CB8AC3E}">
        <p14:creationId xmlns:p14="http://schemas.microsoft.com/office/powerpoint/2010/main" val="15042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rPr>
              <a:t>Connectivity to the world: </a:t>
            </a: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https://www.youtube.com/watch?v=2GrXTLe9ztA</a:t>
            </a:r>
            <a:endParaRPr lang="en-GB"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https://www.informationweek.com/software/enterprise-applications/bigdata-6-real-life-business-cases/d/d-id/1320590?image_number=2&amp;piddl_msgorder=asc</a:t>
            </a:r>
            <a:endParaRPr lang="fr-FR"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https://www.youtube.com/watch?v=QF5BOzA9FfU</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0" indent="0">
              <a:buClr>
                <a:srgbClr val="000000"/>
              </a:buClr>
            </a:pPr>
            <a:endPar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Data transformation and use in VR: </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https://www.youtube.com/watch?v=Pdycz6jJ0Vk</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Referenzen</a:t>
            </a:r>
            <a:endParaRPr lang="en-US" dirty="0" err="1"/>
          </a:p>
        </p:txBody>
      </p:sp>
    </p:spTree>
    <p:extLst>
      <p:ext uri="{BB962C8B-B14F-4D97-AF65-F5344CB8AC3E}">
        <p14:creationId xmlns:p14="http://schemas.microsoft.com/office/powerpoint/2010/main" val="305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https://www.fundera.com/blog/blockchain-explained</a:t>
            </a: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https://www.vts.com</a:t>
            </a:r>
            <a:endPar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u="sng"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lang="en-IE" kern="0" dirty="0">
                <a:solidFill>
                  <a:schemeClr val="accent2">
                    <a:lumMod val="75000"/>
                  </a:schemeClr>
                </a:solidFill>
                <a:latin typeface="Calibri" panose="020F0502020204030204"/>
              </a:rPr>
              <a:t>Blockchain: </a:t>
            </a: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https://www.youtube.com/watch?v=QphJEO9ZX6s&amp;feature=emb_logo</a:t>
            </a:r>
            <a:endPar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Referenzen</a:t>
            </a:r>
            <a:endParaRPr lang="en-US" dirty="0" err="1"/>
          </a:p>
        </p:txBody>
      </p:sp>
    </p:spTree>
    <p:extLst>
      <p:ext uri="{BB962C8B-B14F-4D97-AF65-F5344CB8AC3E}">
        <p14:creationId xmlns:p14="http://schemas.microsoft.com/office/powerpoint/2010/main" val="23486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lang="en-GB" dirty="0">
                <a:solidFill>
                  <a:schemeClr val="accent2">
                    <a:lumMod val="75000"/>
                  </a:schemeClr>
                </a:solidFill>
              </a:rPr>
              <a:t>Driving student success with Google Cloud: </a:t>
            </a:r>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https://www.youtube.com/watch?v=hZLBcHYrIU4</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Industrial Revolution: </a:t>
            </a:r>
            <a:r>
              <a:rPr lang="en-GB" dirty="0">
                <a:solidFill>
                  <a:schemeClr val="accent2">
                    <a:lumMod val="75000"/>
                  </a:schemeClr>
                </a:solidFill>
                <a:hlinkClick r:id="rId4">
                  <a:extLst>
                    <a:ext uri="{A12FA001-AC4F-418D-AE19-62706E023703}">
                      <ahyp:hlinkClr xmlns:ahyp="http://schemas.microsoft.com/office/drawing/2018/hyperlinkcolor" val="tx"/>
                    </a:ext>
                  </a:extLst>
                </a:hlinkClick>
              </a:rPr>
              <a:t>https://www.ted.com/talks/vidas_raudonis_why_we_should_not_be_afraid_of_industrial_revolution</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Referenzen</a:t>
            </a:r>
            <a:endParaRPr lang="en-US" dirty="0" err="1"/>
          </a:p>
        </p:txBody>
      </p:sp>
    </p:spTree>
    <p:extLst>
      <p:ext uri="{BB962C8B-B14F-4D97-AF65-F5344CB8AC3E}">
        <p14:creationId xmlns:p14="http://schemas.microsoft.com/office/powerpoint/2010/main" val="96926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lIns="91440" tIns="45720" rIns="91440" bIns="45720" anchor="ctr">
            <a:normAutofit/>
          </a:bodyPr>
          <a:lstStyle/>
          <a:p>
            <a:r>
              <a:rPr lang="en-US" dirty="0">
                <a:ea typeface="+mn-lt"/>
                <a:cs typeface="+mn-lt"/>
              </a:rPr>
              <a:t>Haben Sie </a:t>
            </a:r>
            <a:r>
              <a:rPr lang="en-US" dirty="0" err="1">
                <a:ea typeface="+mn-lt"/>
                <a:cs typeface="+mn-lt"/>
              </a:rPr>
              <a:t>Fragen</a:t>
            </a:r>
            <a:r>
              <a:rPr lang="en-US" dirty="0">
                <a:ea typeface="+mn-lt"/>
                <a:cs typeface="+mn-lt"/>
              </a:rPr>
              <a:t>?</a:t>
            </a:r>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lIns="91440" tIns="45720" rIns="91440" bIns="45720" anchor="ctr">
            <a:normAutofit fontScale="92500"/>
          </a:bodyPr>
          <a:lstStyle/>
          <a:p>
            <a:r>
              <a:rPr lang="en-US" dirty="0" err="1">
                <a:ea typeface="+mn-lt"/>
                <a:cs typeface="+mn-lt"/>
              </a:rPr>
              <a:t>Dankeschön</a:t>
            </a:r>
            <a:endParaRPr lang="en-US" dirty="0" err="1"/>
          </a:p>
        </p:txBody>
      </p:sp>
      <p:sp>
        <p:nvSpPr>
          <p:cNvPr id="2" name="Text Placeholder 1">
            <a:extLst>
              <a:ext uri="{FF2B5EF4-FFF2-40B4-BE49-F238E27FC236}">
                <a16:creationId xmlns:a16="http://schemas.microsoft.com/office/drawing/2014/main" id="{00576451-99CA-2BBC-49EC-1C073AE46CE3}"/>
              </a:ext>
            </a:extLst>
          </p:cNvPr>
          <p:cNvSpPr>
            <a:spLocks noGrp="1"/>
          </p:cNvSpPr>
          <p:nvPr>
            <p:ph type="body" sz="quarter" idx="28"/>
          </p:nvPr>
        </p:nvSpPr>
        <p:spPr/>
        <p:txBody>
          <a:bodyPr/>
          <a:lstStyle/>
          <a:p>
            <a:r>
              <a:rPr lang="en-US" dirty="0" err="1"/>
              <a:t>www.</a:t>
            </a:r>
            <a:r>
              <a:rPr lang="en-US" sz="3600" b="1" dirty="0" err="1"/>
              <a:t>leaderseeds</a:t>
            </a:r>
            <a:r>
              <a:rPr lang="en-US" dirty="0" err="1"/>
              <a:t>.eu</a:t>
            </a:r>
            <a:endParaRPr lang="en-US" dirty="0"/>
          </a:p>
        </p:txBody>
      </p:sp>
    </p:spTree>
    <p:extLst>
      <p:ext uri="{BB962C8B-B14F-4D97-AF65-F5344CB8AC3E}">
        <p14:creationId xmlns:p14="http://schemas.microsoft.com/office/powerpoint/2010/main" val="41698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1F6A3-BF79-DE2A-640D-86CA0710F510}"/>
              </a:ext>
            </a:extLst>
          </p:cNvPr>
          <p:cNvSpPr>
            <a:spLocks noGrp="1"/>
          </p:cNvSpPr>
          <p:nvPr>
            <p:ph type="body" sz="quarter" idx="31"/>
          </p:nvPr>
        </p:nvSpPr>
        <p:spPr>
          <a:xfrm>
            <a:off x="1394086" y="4315970"/>
            <a:ext cx="2968052" cy="2110894"/>
          </a:xfrm>
        </p:spPr>
        <p:txBody>
          <a:bodyPr lIns="91440" tIns="45720" rIns="91440" bIns="45720" anchor="t">
            <a:normAutofit/>
          </a:bodyPr>
          <a:lstStyle/>
          <a:p>
            <a:r>
              <a:rPr lang="en-ZA" sz="2200" b="1" dirty="0" err="1">
                <a:effectLst>
                  <a:outerShdw blurRad="38100" dist="38100" dir="2700000" algn="tl">
                    <a:srgbClr val="000000">
                      <a:alpha val="43137"/>
                    </a:srgbClr>
                  </a:outerShdw>
                </a:effectLst>
              </a:rPr>
              <a:t>Nominell</a:t>
            </a:r>
            <a:endParaRPr lang="en-ZA" sz="2200" b="1">
              <a:effectLst>
                <a:outerShdw blurRad="38100" dist="38100" dir="2700000" algn="tl">
                  <a:srgbClr val="000000">
                    <a:alpha val="43137"/>
                  </a:srgbClr>
                </a:outerShdw>
              </a:effectLst>
              <a:cs typeface="Calibri"/>
            </a:endParaRPr>
          </a:p>
          <a:p>
            <a:r>
              <a:rPr lang="en-GB" sz="1400" dirty="0">
                <a:ea typeface="+mn-lt"/>
                <a:cs typeface="+mn-lt"/>
              </a:rPr>
              <a:t>Qualitative Daten </a:t>
            </a:r>
            <a:r>
              <a:rPr lang="en-GB" sz="1400" dirty="0" err="1">
                <a:ea typeface="+mn-lt"/>
                <a:cs typeface="+mn-lt"/>
              </a:rPr>
              <a:t>ohne</a:t>
            </a:r>
            <a:r>
              <a:rPr lang="en-GB" sz="1400" dirty="0">
                <a:ea typeface="+mn-lt"/>
                <a:cs typeface="+mn-lt"/>
              </a:rPr>
              <a:t> </a:t>
            </a:r>
            <a:r>
              <a:rPr lang="en-GB" sz="1400" dirty="0" err="1">
                <a:ea typeface="+mn-lt"/>
                <a:cs typeface="+mn-lt"/>
              </a:rPr>
              <a:t>inhärente</a:t>
            </a:r>
            <a:r>
              <a:rPr lang="en-GB" sz="1400" dirty="0">
                <a:ea typeface="+mn-lt"/>
                <a:cs typeface="+mn-lt"/>
              </a:rPr>
              <a:t> Skala </a:t>
            </a:r>
            <a:r>
              <a:rPr lang="en-GB" sz="1400" dirty="0" err="1">
                <a:ea typeface="+mn-lt"/>
                <a:cs typeface="+mn-lt"/>
              </a:rPr>
              <a:t>oder</a:t>
            </a:r>
            <a:r>
              <a:rPr lang="en-GB" sz="1400" dirty="0">
                <a:ea typeface="+mn-lt"/>
                <a:cs typeface="+mn-lt"/>
              </a:rPr>
              <a:t> </a:t>
            </a:r>
            <a:r>
              <a:rPr lang="en-GB" sz="1400" dirty="0" err="1">
                <a:ea typeface="+mn-lt"/>
                <a:cs typeface="+mn-lt"/>
              </a:rPr>
              <a:t>Wertangabe</a:t>
            </a:r>
            <a:r>
              <a:rPr lang="en-GB" sz="1400" dirty="0">
                <a:ea typeface="+mn-lt"/>
                <a:cs typeface="+mn-lt"/>
              </a:rPr>
              <a:t>. </a:t>
            </a:r>
          </a:p>
          <a:p>
            <a:endParaRPr lang="en-GB" sz="1400" dirty="0">
              <a:cs typeface="Calibri"/>
            </a:endParaRPr>
          </a:p>
          <a:p>
            <a:endParaRPr lang="en-GB" sz="1400" dirty="0">
              <a:cs typeface="Calibri"/>
            </a:endParaRPr>
          </a:p>
          <a:p>
            <a:r>
              <a:rPr lang="en-GB" sz="1400" i="1" dirty="0">
                <a:ea typeface="+mn-lt"/>
                <a:cs typeface="+mn-lt"/>
              </a:rPr>
              <a:t>z. B. Art der </a:t>
            </a:r>
            <a:r>
              <a:rPr lang="en-GB" sz="1400" i="1" dirty="0" err="1">
                <a:ea typeface="+mn-lt"/>
                <a:cs typeface="+mn-lt"/>
              </a:rPr>
              <a:t>Unterkunft</a:t>
            </a:r>
            <a:endParaRPr lang="en-ZA" sz="1400" i="1" dirty="0" err="1"/>
          </a:p>
        </p:txBody>
      </p:sp>
      <p:sp>
        <p:nvSpPr>
          <p:cNvPr id="3" name="Text Placeholder 2">
            <a:extLst>
              <a:ext uri="{FF2B5EF4-FFF2-40B4-BE49-F238E27FC236}">
                <a16:creationId xmlns:a16="http://schemas.microsoft.com/office/drawing/2014/main" id="{0062B9F0-FD93-43AC-EE2D-3E0F49176747}"/>
              </a:ext>
            </a:extLst>
          </p:cNvPr>
          <p:cNvSpPr>
            <a:spLocks noGrp="1"/>
          </p:cNvSpPr>
          <p:nvPr>
            <p:ph type="body" sz="quarter" idx="32"/>
          </p:nvPr>
        </p:nvSpPr>
        <p:spPr>
          <a:xfrm>
            <a:off x="5500135" y="4315970"/>
            <a:ext cx="3406453" cy="2110894"/>
          </a:xfrm>
        </p:spPr>
        <p:txBody>
          <a:bodyPr lIns="91440" tIns="45720" rIns="91440" bIns="45720" anchor="t">
            <a:normAutofit/>
          </a:bodyPr>
          <a:lstStyle/>
          <a:p>
            <a:pPr>
              <a:lnSpc>
                <a:spcPct val="110000"/>
              </a:lnSpc>
            </a:pPr>
            <a:r>
              <a:rPr lang="en-ZA" sz="2000" b="1" dirty="0" err="1">
                <a:effectLst>
                  <a:outerShdw blurRad="38100" dist="38100" dir="2700000" algn="tl">
                    <a:srgbClr val="000000">
                      <a:alpha val="43137"/>
                    </a:srgbClr>
                  </a:outerShdw>
                </a:effectLst>
              </a:rPr>
              <a:t>Intervall</a:t>
            </a:r>
            <a:endParaRPr lang="en-ZA" sz="2000" b="1">
              <a:effectLst>
                <a:outerShdw blurRad="38100" dist="38100" dir="2700000" algn="tl">
                  <a:srgbClr val="000000">
                    <a:alpha val="43137"/>
                  </a:srgbClr>
                </a:outerShdw>
              </a:effectLst>
              <a:cs typeface="Calibri"/>
            </a:endParaRPr>
          </a:p>
          <a:p>
            <a:pPr>
              <a:lnSpc>
                <a:spcPct val="110000"/>
              </a:lnSpc>
            </a:pPr>
            <a:r>
              <a:rPr lang="en-GB" sz="1400" dirty="0">
                <a:ea typeface="+mn-lt"/>
                <a:cs typeface="+mn-lt"/>
              </a:rPr>
              <a:t>Daten, die </a:t>
            </a:r>
            <a:r>
              <a:rPr lang="en-GB" sz="1400" dirty="0" err="1">
                <a:ea typeface="+mn-lt"/>
                <a:cs typeface="+mn-lt"/>
              </a:rPr>
              <a:t>eine</a:t>
            </a:r>
            <a:r>
              <a:rPr lang="en-GB" sz="1400" dirty="0">
                <a:ea typeface="+mn-lt"/>
                <a:cs typeface="+mn-lt"/>
              </a:rPr>
              <a:t> </a:t>
            </a:r>
            <a:r>
              <a:rPr lang="en-GB" sz="1400" dirty="0" err="1">
                <a:ea typeface="+mn-lt"/>
                <a:cs typeface="+mn-lt"/>
              </a:rPr>
              <a:t>natürliche</a:t>
            </a:r>
            <a:r>
              <a:rPr lang="en-GB" sz="1400" dirty="0">
                <a:ea typeface="+mn-lt"/>
                <a:cs typeface="+mn-lt"/>
              </a:rPr>
              <a:t> </a:t>
            </a:r>
            <a:r>
              <a:rPr lang="en-GB" sz="1400" dirty="0" err="1">
                <a:ea typeface="+mn-lt"/>
                <a:cs typeface="+mn-lt"/>
              </a:rPr>
              <a:t>Reihenfolge</a:t>
            </a:r>
            <a:r>
              <a:rPr lang="en-GB" sz="1400" dirty="0">
                <a:ea typeface="+mn-lt"/>
                <a:cs typeface="+mn-lt"/>
              </a:rPr>
              <a:t> </a:t>
            </a:r>
            <a:r>
              <a:rPr lang="en-GB" sz="1400" dirty="0" err="1">
                <a:ea typeface="+mn-lt"/>
                <a:cs typeface="+mn-lt"/>
              </a:rPr>
              <a:t>aufweisen</a:t>
            </a:r>
            <a:r>
              <a:rPr lang="en-GB" sz="1400" dirty="0">
                <a:ea typeface="+mn-lt"/>
                <a:cs typeface="+mn-lt"/>
              </a:rPr>
              <a:t> und </a:t>
            </a:r>
            <a:r>
              <a:rPr lang="en-GB" sz="1400" dirty="0" err="1">
                <a:ea typeface="+mn-lt"/>
                <a:cs typeface="+mn-lt"/>
              </a:rPr>
              <a:t>bei</a:t>
            </a:r>
            <a:r>
              <a:rPr lang="en-GB" sz="1400" dirty="0">
                <a:ea typeface="+mn-lt"/>
                <a:cs typeface="+mn-lt"/>
              </a:rPr>
              <a:t> </a:t>
            </a:r>
            <a:r>
              <a:rPr lang="en-GB" sz="1400" dirty="0" err="1">
                <a:ea typeface="+mn-lt"/>
                <a:cs typeface="+mn-lt"/>
              </a:rPr>
              <a:t>denen</a:t>
            </a:r>
            <a:r>
              <a:rPr lang="en-GB" sz="1400" dirty="0">
                <a:ea typeface="+mn-lt"/>
                <a:cs typeface="+mn-lt"/>
              </a:rPr>
              <a:t> der </a:t>
            </a:r>
            <a:r>
              <a:rPr lang="en-GB" sz="1400" dirty="0" err="1">
                <a:ea typeface="+mn-lt"/>
                <a:cs typeface="+mn-lt"/>
              </a:rPr>
              <a:t>Abstand</a:t>
            </a:r>
            <a:r>
              <a:rPr lang="en-GB" sz="1400" dirty="0">
                <a:ea typeface="+mn-lt"/>
                <a:cs typeface="+mn-lt"/>
              </a:rPr>
              <a:t> </a:t>
            </a:r>
            <a:r>
              <a:rPr lang="en-GB" sz="1400" dirty="0" err="1">
                <a:ea typeface="+mn-lt"/>
                <a:cs typeface="+mn-lt"/>
              </a:rPr>
              <a:t>zwischen</a:t>
            </a:r>
            <a:r>
              <a:rPr lang="en-GB" sz="1400" dirty="0">
                <a:ea typeface="+mn-lt"/>
                <a:cs typeface="+mn-lt"/>
              </a:rPr>
              <a:t> den </a:t>
            </a:r>
            <a:r>
              <a:rPr lang="en-GB" sz="1400" dirty="0" err="1">
                <a:ea typeface="+mn-lt"/>
                <a:cs typeface="+mn-lt"/>
              </a:rPr>
              <a:t>einzelnen</a:t>
            </a:r>
            <a:r>
              <a:rPr lang="en-GB" sz="1400" dirty="0">
                <a:ea typeface="+mn-lt"/>
                <a:cs typeface="+mn-lt"/>
              </a:rPr>
              <a:t> </a:t>
            </a:r>
            <a:r>
              <a:rPr lang="en-GB" sz="1400" dirty="0" err="1">
                <a:ea typeface="+mn-lt"/>
                <a:cs typeface="+mn-lt"/>
              </a:rPr>
              <a:t>Werten</a:t>
            </a:r>
            <a:r>
              <a:rPr lang="en-GB" sz="1400" dirty="0">
                <a:ea typeface="+mn-lt"/>
                <a:cs typeface="+mn-lt"/>
              </a:rPr>
              <a:t> </a:t>
            </a:r>
            <a:r>
              <a:rPr lang="en-GB" sz="1400" dirty="0" err="1">
                <a:ea typeface="+mn-lt"/>
                <a:cs typeface="+mn-lt"/>
              </a:rPr>
              <a:t>gleich</a:t>
            </a:r>
            <a:r>
              <a:rPr lang="en-GB" sz="1400" dirty="0">
                <a:ea typeface="+mn-lt"/>
                <a:cs typeface="+mn-lt"/>
              </a:rPr>
              <a:t> </a:t>
            </a:r>
            <a:r>
              <a:rPr lang="en-GB" sz="1400" dirty="0" err="1">
                <a:ea typeface="+mn-lt"/>
                <a:cs typeface="+mn-lt"/>
              </a:rPr>
              <a:t>ist</a:t>
            </a:r>
            <a:r>
              <a:rPr lang="en-GB" sz="1400" dirty="0">
                <a:ea typeface="+mn-lt"/>
                <a:cs typeface="+mn-lt"/>
              </a:rPr>
              <a:t>. </a:t>
            </a:r>
          </a:p>
          <a:p>
            <a:r>
              <a:rPr lang="en-GB" sz="1400" i="1" dirty="0">
                <a:ea typeface="+mn-lt"/>
                <a:cs typeface="+mn-lt"/>
              </a:rPr>
              <a:t>z. B. </a:t>
            </a:r>
            <a:r>
              <a:rPr lang="en-GB" sz="1400" i="1" dirty="0" err="1">
                <a:ea typeface="+mn-lt"/>
                <a:cs typeface="+mn-lt"/>
              </a:rPr>
              <a:t>Temperatur</a:t>
            </a:r>
            <a:r>
              <a:rPr lang="en-GB" sz="1400" i="1" dirty="0">
                <a:ea typeface="+mn-lt"/>
                <a:cs typeface="+mn-lt"/>
              </a:rPr>
              <a:t>, </a:t>
            </a:r>
            <a:r>
              <a:rPr lang="en-GB" sz="1400" i="1" dirty="0" err="1">
                <a:ea typeface="+mn-lt"/>
                <a:cs typeface="+mn-lt"/>
              </a:rPr>
              <a:t>Uhrzeiten</a:t>
            </a:r>
            <a:r>
              <a:rPr lang="en-GB" sz="1400" i="1" dirty="0">
                <a:ea typeface="+mn-lt"/>
                <a:cs typeface="+mn-lt"/>
              </a:rPr>
              <a:t> </a:t>
            </a:r>
            <a:r>
              <a:rPr lang="en-GB" sz="1400" i="1" dirty="0" err="1">
                <a:ea typeface="+mn-lt"/>
                <a:cs typeface="+mn-lt"/>
              </a:rPr>
              <a:t>oder</a:t>
            </a:r>
            <a:r>
              <a:rPr lang="en-GB" sz="1400" i="1" dirty="0">
                <a:ea typeface="+mn-lt"/>
                <a:cs typeface="+mn-lt"/>
              </a:rPr>
              <a:t> IQ-</a:t>
            </a:r>
            <a:r>
              <a:rPr lang="en-GB" sz="1400" i="1" dirty="0" err="1">
                <a:ea typeface="+mn-lt"/>
                <a:cs typeface="+mn-lt"/>
              </a:rPr>
              <a:t>Werte</a:t>
            </a:r>
            <a:endParaRPr lang="en-GB" sz="1400" i="1" dirty="0" err="1"/>
          </a:p>
        </p:txBody>
      </p:sp>
      <p:sp>
        <p:nvSpPr>
          <p:cNvPr id="4" name="Text Placeholder 3">
            <a:extLst>
              <a:ext uri="{FF2B5EF4-FFF2-40B4-BE49-F238E27FC236}">
                <a16:creationId xmlns:a16="http://schemas.microsoft.com/office/drawing/2014/main" id="{A246D591-EDAC-C35C-8767-538F0258E0B0}"/>
              </a:ext>
            </a:extLst>
          </p:cNvPr>
          <p:cNvSpPr>
            <a:spLocks noGrp="1"/>
          </p:cNvSpPr>
          <p:nvPr>
            <p:ph type="body" sz="quarter" idx="33"/>
          </p:nvPr>
        </p:nvSpPr>
        <p:spPr>
          <a:xfrm>
            <a:off x="3766378" y="1884700"/>
            <a:ext cx="2694382" cy="1697949"/>
          </a:xfrm>
        </p:spPr>
        <p:txBody>
          <a:bodyPr lIns="91440" tIns="45720" rIns="91440" bIns="45720" anchor="t">
            <a:normAutofit/>
          </a:bodyPr>
          <a:lstStyle/>
          <a:p>
            <a:r>
              <a:rPr lang="en-ZA" sz="2000" b="1" dirty="0">
                <a:effectLst>
                  <a:outerShdw blurRad="38100" dist="38100" dir="2700000" algn="tl">
                    <a:srgbClr val="000000">
                      <a:alpha val="43137"/>
                    </a:srgbClr>
                  </a:outerShdw>
                </a:effectLst>
              </a:rPr>
              <a:t>Ordinal</a:t>
            </a:r>
          </a:p>
          <a:p>
            <a:r>
              <a:rPr lang="en-GB" sz="1400" dirty="0">
                <a:ea typeface="+mn-lt"/>
                <a:cs typeface="+mn-lt"/>
              </a:rPr>
              <a:t>Daten, die </a:t>
            </a:r>
            <a:r>
              <a:rPr lang="en-GB" sz="1400" dirty="0" err="1">
                <a:ea typeface="+mn-lt"/>
                <a:cs typeface="+mn-lt"/>
              </a:rPr>
              <a:t>nach</a:t>
            </a:r>
            <a:r>
              <a:rPr lang="en-GB" sz="1400" dirty="0">
                <a:ea typeface="+mn-lt"/>
                <a:cs typeface="+mn-lt"/>
              </a:rPr>
              <a:t> </a:t>
            </a:r>
            <a:r>
              <a:rPr lang="en-GB" sz="1400" dirty="0" err="1">
                <a:ea typeface="+mn-lt"/>
                <a:cs typeface="+mn-lt"/>
              </a:rPr>
              <a:t>einem</a:t>
            </a:r>
            <a:r>
              <a:rPr lang="en-GB" sz="1400" dirty="0">
                <a:ea typeface="+mn-lt"/>
                <a:cs typeface="+mn-lt"/>
              </a:rPr>
              <a:t> System </a:t>
            </a:r>
            <a:r>
              <a:rPr lang="en-GB" sz="1400" dirty="0" err="1">
                <a:ea typeface="+mn-lt"/>
                <a:cs typeface="+mn-lt"/>
              </a:rPr>
              <a:t>oder</a:t>
            </a:r>
            <a:r>
              <a:rPr lang="en-GB" sz="1400" dirty="0">
                <a:ea typeface="+mn-lt"/>
                <a:cs typeface="+mn-lt"/>
              </a:rPr>
              <a:t> </a:t>
            </a:r>
            <a:r>
              <a:rPr lang="en-GB" sz="1400" dirty="0" err="1">
                <a:ea typeface="+mn-lt"/>
                <a:cs typeface="+mn-lt"/>
              </a:rPr>
              <a:t>einer</a:t>
            </a:r>
            <a:r>
              <a:rPr lang="en-GB" sz="1400" dirty="0">
                <a:ea typeface="+mn-lt"/>
                <a:cs typeface="+mn-lt"/>
              </a:rPr>
              <a:t> Skala </a:t>
            </a:r>
            <a:r>
              <a:rPr lang="en-GB" sz="1400" dirty="0" err="1">
                <a:ea typeface="+mn-lt"/>
                <a:cs typeface="+mn-lt"/>
              </a:rPr>
              <a:t>organisiert</a:t>
            </a:r>
            <a:r>
              <a:rPr lang="en-GB" sz="1400" dirty="0">
                <a:ea typeface="+mn-lt"/>
                <a:cs typeface="+mn-lt"/>
              </a:rPr>
              <a:t> </a:t>
            </a:r>
            <a:r>
              <a:rPr lang="en-GB" sz="1400" dirty="0" err="1">
                <a:ea typeface="+mn-lt"/>
                <a:cs typeface="+mn-lt"/>
              </a:rPr>
              <a:t>sind</a:t>
            </a:r>
            <a:r>
              <a:rPr lang="en-GB" sz="1400" dirty="0">
                <a:ea typeface="+mn-lt"/>
                <a:cs typeface="+mn-lt"/>
              </a:rPr>
              <a:t>.</a:t>
            </a:r>
          </a:p>
          <a:p>
            <a:pPr>
              <a:lnSpc>
                <a:spcPct val="80000"/>
              </a:lnSpc>
            </a:pPr>
            <a:endParaRPr lang="en-GB" sz="1400" dirty="0">
              <a:cs typeface="Calibri"/>
            </a:endParaRPr>
          </a:p>
          <a:p>
            <a:pPr>
              <a:lnSpc>
                <a:spcPct val="80000"/>
              </a:lnSpc>
            </a:pPr>
            <a:r>
              <a:rPr lang="en-GB" sz="1400" i="1" dirty="0" err="1"/>
              <a:t>z.B.</a:t>
            </a:r>
            <a:r>
              <a:rPr lang="en-GB" sz="1400" i="1" dirty="0"/>
              <a:t>. </a:t>
            </a:r>
            <a:r>
              <a:rPr lang="en-GB" sz="1400" i="1" dirty="0" err="1"/>
              <a:t>ja</a:t>
            </a:r>
            <a:r>
              <a:rPr lang="en-GB" sz="1400" i="1" dirty="0"/>
              <a:t>, </a:t>
            </a:r>
            <a:r>
              <a:rPr lang="en-GB" sz="1400" i="1" dirty="0" err="1"/>
              <a:t>vielleicht</a:t>
            </a:r>
            <a:r>
              <a:rPr lang="en-GB" sz="1400" i="1" dirty="0"/>
              <a:t>, </a:t>
            </a:r>
            <a:r>
              <a:rPr lang="en-GB" sz="1400" i="1" dirty="0" err="1"/>
              <a:t>nein</a:t>
            </a:r>
            <a:endParaRPr lang="en-GB" sz="1400" i="1" dirty="0">
              <a:cs typeface="Calibri"/>
            </a:endParaRPr>
          </a:p>
        </p:txBody>
      </p:sp>
      <p:sp>
        <p:nvSpPr>
          <p:cNvPr id="5" name="Text Placeholder 4">
            <a:extLst>
              <a:ext uri="{FF2B5EF4-FFF2-40B4-BE49-F238E27FC236}">
                <a16:creationId xmlns:a16="http://schemas.microsoft.com/office/drawing/2014/main" id="{090899BE-5A4F-92ED-1725-A526135885D0}"/>
              </a:ext>
            </a:extLst>
          </p:cNvPr>
          <p:cNvSpPr>
            <a:spLocks noGrp="1"/>
          </p:cNvSpPr>
          <p:nvPr>
            <p:ph type="body" sz="quarter" idx="34"/>
          </p:nvPr>
        </p:nvSpPr>
        <p:spPr>
          <a:xfrm>
            <a:off x="7839856" y="1753732"/>
            <a:ext cx="4015645" cy="2193309"/>
          </a:xfrm>
        </p:spPr>
        <p:txBody>
          <a:bodyPr lIns="91440" tIns="45720" rIns="91440" bIns="45720" anchor="t">
            <a:normAutofit fontScale="25000" lnSpcReduction="20000"/>
          </a:bodyPr>
          <a:lstStyle/>
          <a:p>
            <a:r>
              <a:rPr lang="en-ZA" sz="6200" b="1" dirty="0" err="1">
                <a:effectLst>
                  <a:outerShdw blurRad="38100" dist="38100" dir="2700000" algn="tl">
                    <a:srgbClr val="000000">
                      <a:alpha val="43137"/>
                    </a:srgbClr>
                  </a:outerShdw>
                </a:effectLst>
                <a:cs typeface="Calibri"/>
              </a:rPr>
              <a:t>Verhältnisse</a:t>
            </a:r>
            <a:endParaRPr lang="en-ZA" sz="6200" b="1" dirty="0" err="1">
              <a:effectLst>
                <a:outerShdw blurRad="38100" dist="38100" dir="2700000" algn="tl">
                  <a:srgbClr val="000000">
                    <a:alpha val="43137"/>
                  </a:srgbClr>
                </a:outerShdw>
              </a:effectLst>
            </a:endParaRPr>
          </a:p>
          <a:p>
            <a:pPr>
              <a:lnSpc>
                <a:spcPct val="120000"/>
              </a:lnSpc>
            </a:pPr>
            <a:r>
              <a:rPr lang="en-GB" sz="5500" dirty="0">
                <a:ea typeface="+mn-lt"/>
                <a:cs typeface="+mn-lt"/>
              </a:rPr>
              <a:t>Daten, die </a:t>
            </a:r>
            <a:r>
              <a:rPr lang="en-GB" sz="5500" dirty="0" err="1">
                <a:ea typeface="+mn-lt"/>
                <a:cs typeface="+mn-lt"/>
              </a:rPr>
              <a:t>eine</a:t>
            </a:r>
            <a:r>
              <a:rPr lang="en-GB" sz="5500" dirty="0">
                <a:ea typeface="+mn-lt"/>
                <a:cs typeface="+mn-lt"/>
              </a:rPr>
              <a:t> </a:t>
            </a:r>
            <a:r>
              <a:rPr lang="en-GB" sz="5500" dirty="0" err="1">
                <a:ea typeface="+mn-lt"/>
                <a:cs typeface="+mn-lt"/>
              </a:rPr>
              <a:t>natürliche</a:t>
            </a:r>
            <a:r>
              <a:rPr lang="en-GB" sz="5500" dirty="0">
                <a:ea typeface="+mn-lt"/>
                <a:cs typeface="+mn-lt"/>
              </a:rPr>
              <a:t> </a:t>
            </a:r>
            <a:r>
              <a:rPr lang="en-GB" sz="5500" dirty="0" err="1">
                <a:ea typeface="+mn-lt"/>
                <a:cs typeface="+mn-lt"/>
              </a:rPr>
              <a:t>Ordnung</a:t>
            </a:r>
            <a:r>
              <a:rPr lang="en-GB" sz="5500" dirty="0">
                <a:ea typeface="+mn-lt"/>
                <a:cs typeface="+mn-lt"/>
              </a:rPr>
              <a:t> </a:t>
            </a:r>
            <a:r>
              <a:rPr lang="en-GB" sz="5500" dirty="0" err="1">
                <a:ea typeface="+mn-lt"/>
                <a:cs typeface="+mn-lt"/>
              </a:rPr>
              <a:t>aufweisen</a:t>
            </a:r>
            <a:r>
              <a:rPr lang="en-GB" sz="5500" dirty="0">
                <a:ea typeface="+mn-lt"/>
                <a:cs typeface="+mn-lt"/>
              </a:rPr>
              <a:t>, </a:t>
            </a:r>
            <a:r>
              <a:rPr lang="en-GB" sz="5500" dirty="0" err="1">
                <a:ea typeface="+mn-lt"/>
                <a:cs typeface="+mn-lt"/>
              </a:rPr>
              <a:t>bei</a:t>
            </a:r>
            <a:r>
              <a:rPr lang="en-GB" sz="5500" dirty="0">
                <a:ea typeface="+mn-lt"/>
                <a:cs typeface="+mn-lt"/>
              </a:rPr>
              <a:t> </a:t>
            </a:r>
            <a:r>
              <a:rPr lang="en-GB" sz="5500" dirty="0" err="1">
                <a:ea typeface="+mn-lt"/>
                <a:cs typeface="+mn-lt"/>
              </a:rPr>
              <a:t>denen</a:t>
            </a:r>
            <a:r>
              <a:rPr lang="en-GB" sz="5500" dirty="0">
                <a:ea typeface="+mn-lt"/>
                <a:cs typeface="+mn-lt"/>
              </a:rPr>
              <a:t> </a:t>
            </a:r>
            <a:r>
              <a:rPr lang="en-GB" sz="5500" dirty="0" err="1">
                <a:ea typeface="+mn-lt"/>
                <a:cs typeface="+mn-lt"/>
              </a:rPr>
              <a:t>derAbstand</a:t>
            </a:r>
            <a:r>
              <a:rPr lang="en-GB" sz="5500" dirty="0">
                <a:ea typeface="+mn-lt"/>
                <a:cs typeface="+mn-lt"/>
              </a:rPr>
              <a:t> </a:t>
            </a:r>
            <a:r>
              <a:rPr lang="en-GB" sz="5500" dirty="0" err="1">
                <a:ea typeface="+mn-lt"/>
                <a:cs typeface="+mn-lt"/>
              </a:rPr>
              <a:t>zwischen</a:t>
            </a:r>
            <a:r>
              <a:rPr lang="en-GB" sz="5500" dirty="0">
                <a:ea typeface="+mn-lt"/>
                <a:cs typeface="+mn-lt"/>
              </a:rPr>
              <a:t> den </a:t>
            </a:r>
            <a:r>
              <a:rPr lang="en-GB" sz="5500" dirty="0" err="1">
                <a:ea typeface="+mn-lt"/>
                <a:cs typeface="+mn-lt"/>
              </a:rPr>
              <a:t>Werten</a:t>
            </a:r>
            <a:r>
              <a:rPr lang="en-GB" sz="5500" dirty="0">
                <a:ea typeface="+mn-lt"/>
                <a:cs typeface="+mn-lt"/>
              </a:rPr>
              <a:t> </a:t>
            </a:r>
            <a:r>
              <a:rPr lang="en-GB" sz="5500" dirty="0" err="1">
                <a:ea typeface="+mn-lt"/>
                <a:cs typeface="+mn-lt"/>
              </a:rPr>
              <a:t>gleich</a:t>
            </a:r>
            <a:r>
              <a:rPr lang="en-GB" sz="5500" dirty="0">
                <a:ea typeface="+mn-lt"/>
                <a:cs typeface="+mn-lt"/>
              </a:rPr>
              <a:t> </a:t>
            </a:r>
            <a:r>
              <a:rPr lang="en-GB" sz="5500" dirty="0" err="1">
                <a:ea typeface="+mn-lt"/>
                <a:cs typeface="+mn-lt"/>
              </a:rPr>
              <a:t>ist</a:t>
            </a:r>
            <a:r>
              <a:rPr lang="en-GB" sz="5500" dirty="0">
                <a:ea typeface="+mn-lt"/>
                <a:cs typeface="+mn-lt"/>
              </a:rPr>
              <a:t>, </a:t>
            </a:r>
            <a:r>
              <a:rPr lang="en-GB" sz="5500" dirty="0" err="1">
                <a:ea typeface="+mn-lt"/>
                <a:cs typeface="+mn-lt"/>
              </a:rPr>
              <a:t>aber</a:t>
            </a:r>
            <a:r>
              <a:rPr lang="en-GB" sz="5500" dirty="0">
                <a:ea typeface="+mn-lt"/>
                <a:cs typeface="+mn-lt"/>
              </a:rPr>
              <a:t> Null auf der Skala </a:t>
            </a:r>
            <a:r>
              <a:rPr lang="en-GB" sz="5500" dirty="0" err="1">
                <a:ea typeface="+mn-lt"/>
                <a:cs typeface="+mn-lt"/>
              </a:rPr>
              <a:t>bedeutet</a:t>
            </a:r>
            <a:r>
              <a:rPr lang="en-GB" sz="5500" dirty="0">
                <a:ea typeface="+mn-lt"/>
                <a:cs typeface="+mn-lt"/>
              </a:rPr>
              <a:t>, </a:t>
            </a:r>
            <a:r>
              <a:rPr lang="en-GB" sz="5500" dirty="0" err="1">
                <a:ea typeface="+mn-lt"/>
                <a:cs typeface="+mn-lt"/>
              </a:rPr>
              <a:t>dass</a:t>
            </a:r>
            <a:r>
              <a:rPr lang="en-GB" sz="5500" dirty="0">
                <a:ea typeface="+mn-lt"/>
                <a:cs typeface="+mn-lt"/>
              </a:rPr>
              <a:t> es </a:t>
            </a:r>
            <a:r>
              <a:rPr lang="en-GB" sz="5500" dirty="0" err="1">
                <a:ea typeface="+mn-lt"/>
                <a:cs typeface="+mn-lt"/>
              </a:rPr>
              <a:t>sie</a:t>
            </a:r>
            <a:r>
              <a:rPr lang="en-GB" sz="5500" dirty="0">
                <a:ea typeface="+mn-lt"/>
                <a:cs typeface="+mn-lt"/>
              </a:rPr>
              <a:t> </a:t>
            </a:r>
            <a:r>
              <a:rPr lang="en-GB" sz="5500" dirty="0" err="1">
                <a:ea typeface="+mn-lt"/>
                <a:cs typeface="+mn-lt"/>
              </a:rPr>
              <a:t>nicht</a:t>
            </a:r>
            <a:r>
              <a:rPr lang="en-GB" sz="5500" dirty="0">
                <a:ea typeface="+mn-lt"/>
                <a:cs typeface="+mn-lt"/>
              </a:rPr>
              <a:t> </a:t>
            </a:r>
            <a:r>
              <a:rPr lang="en-GB" sz="5500" dirty="0" err="1">
                <a:ea typeface="+mn-lt"/>
                <a:cs typeface="+mn-lt"/>
              </a:rPr>
              <a:t>gibt</a:t>
            </a:r>
            <a:r>
              <a:rPr lang="en-GB" sz="5500" dirty="0">
                <a:ea typeface="+mn-lt"/>
                <a:cs typeface="+mn-lt"/>
              </a:rPr>
              <a:t>.</a:t>
            </a:r>
          </a:p>
          <a:p>
            <a:endParaRPr lang="en-GB" sz="5500" dirty="0"/>
          </a:p>
          <a:p>
            <a:r>
              <a:rPr lang="en-GB" sz="5500" i="1" dirty="0">
                <a:ea typeface="+mn-lt"/>
                <a:cs typeface="+mn-lt"/>
              </a:rPr>
              <a:t>z. B. </a:t>
            </a:r>
            <a:r>
              <a:rPr lang="en-GB" sz="5500" i="1" dirty="0" err="1">
                <a:ea typeface="+mn-lt"/>
                <a:cs typeface="+mn-lt"/>
              </a:rPr>
              <a:t>Gewicht</a:t>
            </a:r>
            <a:r>
              <a:rPr lang="en-GB" sz="5500" i="1" dirty="0">
                <a:ea typeface="+mn-lt"/>
                <a:cs typeface="+mn-lt"/>
              </a:rPr>
              <a:t>, </a:t>
            </a:r>
            <a:r>
              <a:rPr lang="en-GB" sz="5500" i="1" dirty="0" err="1">
                <a:ea typeface="+mn-lt"/>
                <a:cs typeface="+mn-lt"/>
              </a:rPr>
              <a:t>Ausbildungsjahre</a:t>
            </a:r>
            <a:r>
              <a:rPr lang="en-GB" sz="5500" i="1" dirty="0">
                <a:ea typeface="+mn-lt"/>
                <a:cs typeface="+mn-lt"/>
              </a:rPr>
              <a:t>, </a:t>
            </a:r>
            <a:r>
              <a:rPr lang="en-GB" sz="5500" i="1" dirty="0" err="1">
                <a:ea typeface="+mn-lt"/>
                <a:cs typeface="+mn-lt"/>
              </a:rPr>
              <a:t>verdientes</a:t>
            </a:r>
            <a:r>
              <a:rPr lang="en-GB" sz="5500" i="1" dirty="0">
                <a:ea typeface="+mn-lt"/>
                <a:cs typeface="+mn-lt"/>
              </a:rPr>
              <a:t> </a:t>
            </a:r>
            <a:r>
              <a:rPr lang="en-GB" sz="5500" i="1" dirty="0" err="1">
                <a:ea typeface="+mn-lt"/>
                <a:cs typeface="+mn-lt"/>
              </a:rPr>
              <a:t>Einkommen</a:t>
            </a:r>
            <a:endParaRPr lang="en-GB" i="1" dirty="0" err="1"/>
          </a:p>
        </p:txBody>
      </p:sp>
      <p:sp>
        <p:nvSpPr>
          <p:cNvPr id="6" name="Text Placeholder 5">
            <a:extLst>
              <a:ext uri="{FF2B5EF4-FFF2-40B4-BE49-F238E27FC236}">
                <a16:creationId xmlns:a16="http://schemas.microsoft.com/office/drawing/2014/main" id="{74A99C43-814F-948E-5F1D-0FA64643ED50}"/>
              </a:ext>
            </a:extLst>
          </p:cNvPr>
          <p:cNvSpPr>
            <a:spLocks noGrp="1"/>
          </p:cNvSpPr>
          <p:nvPr>
            <p:ph type="body" sz="quarter" idx="16"/>
          </p:nvPr>
        </p:nvSpPr>
        <p:spPr>
          <a:xfrm>
            <a:off x="3216628" y="204766"/>
            <a:ext cx="5758743" cy="582221"/>
          </a:xfrm>
        </p:spPr>
        <p:txBody>
          <a:bodyPr lIns="91440" tIns="45720" rIns="91440" bIns="45720" anchor="t">
            <a:normAutofit fontScale="85000" lnSpcReduction="10000"/>
          </a:bodyPr>
          <a:lstStyle/>
          <a:p>
            <a:pPr algn="ctr"/>
            <a:r>
              <a:rPr lang="es-ES_tradnl" sz="3900" dirty="0" err="1">
                <a:latin typeface="Calibri"/>
                <a:cs typeface="Calibri"/>
              </a:rPr>
              <a:t>Arten</a:t>
            </a:r>
            <a:r>
              <a:rPr lang="es-ES_tradnl" sz="3900" dirty="0">
                <a:latin typeface="Calibri"/>
                <a:cs typeface="Calibri"/>
              </a:rPr>
              <a:t> </a:t>
            </a:r>
            <a:r>
              <a:rPr lang="es-ES_tradnl" sz="3900" dirty="0" err="1">
                <a:latin typeface="Calibri"/>
                <a:cs typeface="Calibri"/>
              </a:rPr>
              <a:t>von</a:t>
            </a:r>
            <a:r>
              <a:rPr lang="es-ES_tradnl" sz="3900" dirty="0">
                <a:latin typeface="Calibri"/>
                <a:cs typeface="Calibri"/>
              </a:rPr>
              <a:t> </a:t>
            </a:r>
            <a:r>
              <a:rPr lang="es-ES_tradnl" sz="3900" dirty="0" err="1">
                <a:latin typeface="Calibri"/>
                <a:cs typeface="Calibri"/>
              </a:rPr>
              <a:t>quantitativen</a:t>
            </a:r>
            <a:r>
              <a:rPr lang="es-ES_tradnl" sz="3900" dirty="0">
                <a:latin typeface="Calibri"/>
                <a:cs typeface="Calibri"/>
              </a:rPr>
              <a:t> Daten</a:t>
            </a:r>
            <a:endParaRPr lang="en-US" dirty="0"/>
          </a:p>
          <a:p>
            <a:endParaRPr lang="en-ZA" dirty="0"/>
          </a:p>
        </p:txBody>
      </p:sp>
    </p:spTree>
    <p:extLst>
      <p:ext uri="{BB962C8B-B14F-4D97-AF65-F5344CB8AC3E}">
        <p14:creationId xmlns:p14="http://schemas.microsoft.com/office/powerpoint/2010/main" val="13918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671641"/>
            <a:ext cx="10595237" cy="3995028"/>
          </a:xfrm>
        </p:spPr>
        <p:txBody>
          <a:bodyPr lIns="91440" tIns="45720" rIns="91440" bIns="45720" anchor="t"/>
          <a:lstStyle/>
          <a:p>
            <a:pPr marL="342900" indent="-342900">
              <a:buBlip>
                <a:blip r:embed="rId3"/>
              </a:buBlip>
            </a:pPr>
            <a:r>
              <a:rPr lang="en-GB" dirty="0">
                <a:ea typeface="+mn-lt"/>
                <a:cs typeface="+mn-lt"/>
              </a:rPr>
              <a:t>Daten </a:t>
            </a:r>
            <a:r>
              <a:rPr lang="en-GB" dirty="0" err="1">
                <a:ea typeface="+mn-lt"/>
                <a:cs typeface="+mn-lt"/>
              </a:rPr>
              <a:t>mit</a:t>
            </a:r>
            <a:r>
              <a:rPr lang="en-GB" dirty="0">
                <a:ea typeface="+mn-lt"/>
                <a:cs typeface="+mn-lt"/>
              </a:rPr>
              <a:t> </a:t>
            </a:r>
            <a:r>
              <a:rPr lang="en-GB" dirty="0" err="1">
                <a:ea typeface="+mn-lt"/>
                <a:cs typeface="+mn-lt"/>
              </a:rPr>
              <a:t>sehr</a:t>
            </a:r>
            <a:r>
              <a:rPr lang="en-GB" dirty="0">
                <a:ea typeface="+mn-lt"/>
                <a:cs typeface="+mn-lt"/>
              </a:rPr>
              <a:t> </a:t>
            </a:r>
            <a:r>
              <a:rPr lang="en-GB" dirty="0" err="1">
                <a:ea typeface="+mn-lt"/>
                <a:cs typeface="+mn-lt"/>
              </a:rPr>
              <a:t>großem</a:t>
            </a:r>
            <a:r>
              <a:rPr lang="en-GB" dirty="0">
                <a:ea typeface="+mn-lt"/>
                <a:cs typeface="+mn-lt"/>
              </a:rPr>
              <a:t> </a:t>
            </a:r>
            <a:r>
              <a:rPr lang="en-GB" dirty="0" err="1">
                <a:ea typeface="+mn-lt"/>
                <a:cs typeface="+mn-lt"/>
              </a:rPr>
              <a:t>Umfang</a:t>
            </a:r>
            <a:r>
              <a:rPr lang="en-GB" dirty="0">
                <a:ea typeface="+mn-lt"/>
                <a:cs typeface="+mn-lt"/>
              </a:rPr>
              <a:t>, die in der Regel so </a:t>
            </a:r>
            <a:r>
              <a:rPr lang="en-GB" dirty="0" err="1">
                <a:ea typeface="+mn-lt"/>
                <a:cs typeface="+mn-lt"/>
              </a:rPr>
              <a:t>umfangreich</a:t>
            </a:r>
            <a:r>
              <a:rPr lang="en-GB" dirty="0">
                <a:ea typeface="+mn-lt"/>
                <a:cs typeface="+mn-lt"/>
              </a:rPr>
              <a:t> </a:t>
            </a:r>
            <a:r>
              <a:rPr lang="en-GB" dirty="0" err="1">
                <a:ea typeface="+mn-lt"/>
                <a:cs typeface="+mn-lt"/>
              </a:rPr>
              <a:t>sind</a:t>
            </a:r>
            <a:r>
              <a:rPr lang="en-GB" dirty="0">
                <a:ea typeface="+mn-lt"/>
                <a:cs typeface="+mn-lt"/>
              </a:rPr>
              <a:t>, </a:t>
            </a:r>
            <a:r>
              <a:rPr lang="en-GB" dirty="0" err="1">
                <a:ea typeface="+mn-lt"/>
                <a:cs typeface="+mn-lt"/>
              </a:rPr>
              <a:t>dass</a:t>
            </a:r>
            <a:r>
              <a:rPr lang="en-GB" dirty="0">
                <a:ea typeface="+mn-lt"/>
                <a:cs typeface="+mn-lt"/>
              </a:rPr>
              <a:t> </a:t>
            </a:r>
            <a:r>
              <a:rPr lang="en-GB" dirty="0" err="1">
                <a:ea typeface="+mn-lt"/>
                <a:cs typeface="+mn-lt"/>
              </a:rPr>
              <a:t>ihre</a:t>
            </a:r>
            <a:r>
              <a:rPr lang="en-GB" dirty="0">
                <a:ea typeface="+mn-lt"/>
                <a:cs typeface="+mn-lt"/>
              </a:rPr>
              <a:t> </a:t>
            </a:r>
            <a:r>
              <a:rPr lang="en-GB" dirty="0" err="1">
                <a:ea typeface="+mn-lt"/>
                <a:cs typeface="+mn-lt"/>
              </a:rPr>
              <a:t>Bearbeitung</a:t>
            </a:r>
            <a:r>
              <a:rPr lang="en-GB" dirty="0">
                <a:ea typeface="+mn-lt"/>
                <a:cs typeface="+mn-lt"/>
              </a:rPr>
              <a:t> und Verwaltung </a:t>
            </a:r>
            <a:r>
              <a:rPr lang="en-GB" dirty="0" err="1">
                <a:ea typeface="+mn-lt"/>
                <a:cs typeface="+mn-lt"/>
              </a:rPr>
              <a:t>eine</a:t>
            </a:r>
            <a:r>
              <a:rPr lang="en-GB" dirty="0">
                <a:ea typeface="+mn-lt"/>
                <a:cs typeface="+mn-lt"/>
              </a:rPr>
              <a:t> </a:t>
            </a:r>
            <a:r>
              <a:rPr lang="en-GB" dirty="0" err="1">
                <a:ea typeface="+mn-lt"/>
                <a:cs typeface="+mn-lt"/>
              </a:rPr>
              <a:t>große</a:t>
            </a:r>
            <a:r>
              <a:rPr lang="en-GB" dirty="0">
                <a:ea typeface="+mn-lt"/>
                <a:cs typeface="+mn-lt"/>
              </a:rPr>
              <a:t> </a:t>
            </a:r>
            <a:r>
              <a:rPr lang="en-GB" dirty="0" err="1">
                <a:ea typeface="+mn-lt"/>
                <a:cs typeface="+mn-lt"/>
              </a:rPr>
              <a:t>logistische</a:t>
            </a:r>
            <a:r>
              <a:rPr lang="en-GB" dirty="0">
                <a:ea typeface="+mn-lt"/>
                <a:cs typeface="+mn-lt"/>
              </a:rPr>
              <a:t> </a:t>
            </a:r>
            <a:r>
              <a:rPr lang="en-GB" dirty="0" err="1">
                <a:ea typeface="+mn-lt"/>
                <a:cs typeface="+mn-lt"/>
              </a:rPr>
              <a:t>Herausforderung</a:t>
            </a:r>
            <a:r>
              <a:rPr lang="en-GB" dirty="0">
                <a:ea typeface="+mn-lt"/>
                <a:cs typeface="+mn-lt"/>
              </a:rPr>
              <a:t> </a:t>
            </a:r>
            <a:r>
              <a:rPr lang="en-GB" dirty="0" err="1">
                <a:ea typeface="+mn-lt"/>
                <a:cs typeface="+mn-lt"/>
              </a:rPr>
              <a:t>darstellt</a:t>
            </a:r>
            <a:r>
              <a:rPr lang="en-GB" dirty="0">
                <a:ea typeface="+mn-lt"/>
                <a:cs typeface="+mn-lt"/>
              </a:rPr>
              <a:t>. - </a:t>
            </a:r>
            <a:r>
              <a:rPr lang="en-GB" i="1" dirty="0">
                <a:ea typeface="+mn-lt"/>
                <a:cs typeface="+mn-lt"/>
              </a:rPr>
              <a:t>Oxford English Dictionary</a:t>
            </a:r>
            <a:endParaRPr lang="en-GB" i="1" dirty="0"/>
          </a:p>
          <a:p>
            <a:pPr marL="342900" indent="-342900">
              <a:buBlip>
                <a:blip r:embed="rId3"/>
              </a:buBlip>
            </a:pPr>
            <a:r>
              <a:rPr lang="en-GB" dirty="0">
                <a:ea typeface="+mn-lt"/>
                <a:cs typeface="+mn-lt"/>
              </a:rPr>
              <a:t>Eine </a:t>
            </a:r>
            <a:r>
              <a:rPr lang="en-GB" dirty="0" err="1">
                <a:ea typeface="+mn-lt"/>
                <a:cs typeface="+mn-lt"/>
              </a:rPr>
              <a:t>neue</a:t>
            </a:r>
            <a:r>
              <a:rPr lang="en-GB" dirty="0">
                <a:ea typeface="+mn-lt"/>
                <a:cs typeface="+mn-lt"/>
              </a:rPr>
              <a:t> </a:t>
            </a:r>
            <a:r>
              <a:rPr lang="en-GB" dirty="0" err="1">
                <a:ea typeface="+mn-lt"/>
                <a:cs typeface="+mn-lt"/>
              </a:rPr>
              <a:t>Einstellung</a:t>
            </a:r>
            <a:r>
              <a:rPr lang="en-GB" dirty="0">
                <a:ea typeface="+mn-lt"/>
                <a:cs typeface="+mn-lt"/>
              </a:rPr>
              <a:t> von </a:t>
            </a:r>
            <a:r>
              <a:rPr lang="en-GB" dirty="0" err="1">
                <a:ea typeface="+mn-lt"/>
                <a:cs typeface="+mn-lt"/>
              </a:rPr>
              <a:t>Unternehmen</a:t>
            </a:r>
            <a:r>
              <a:rPr lang="en-GB" dirty="0">
                <a:ea typeface="+mn-lt"/>
                <a:cs typeface="+mn-lt"/>
              </a:rPr>
              <a:t>, </a:t>
            </a:r>
            <a:r>
              <a:rPr lang="en-GB" dirty="0" err="1">
                <a:ea typeface="+mn-lt"/>
                <a:cs typeface="+mn-lt"/>
              </a:rPr>
              <a:t>gemeinnützigen</a:t>
            </a:r>
            <a:r>
              <a:rPr lang="en-GB" dirty="0">
                <a:ea typeface="+mn-lt"/>
                <a:cs typeface="+mn-lt"/>
              </a:rPr>
              <a:t> </a:t>
            </a:r>
            <a:r>
              <a:rPr lang="en-GB" dirty="0" err="1">
                <a:ea typeface="+mn-lt"/>
                <a:cs typeface="+mn-lt"/>
              </a:rPr>
              <a:t>Organisationen</a:t>
            </a:r>
            <a:r>
              <a:rPr lang="en-GB" dirty="0">
                <a:ea typeface="+mn-lt"/>
                <a:cs typeface="+mn-lt"/>
              </a:rPr>
              <a:t>, </a:t>
            </a:r>
            <a:r>
              <a:rPr lang="en-GB" dirty="0" err="1">
                <a:ea typeface="+mn-lt"/>
                <a:cs typeface="+mn-lt"/>
              </a:rPr>
              <a:t>Behörden</a:t>
            </a:r>
            <a:r>
              <a:rPr lang="en-GB" dirty="0">
                <a:ea typeface="+mn-lt"/>
                <a:cs typeface="+mn-lt"/>
              </a:rPr>
              <a:t> und </a:t>
            </a:r>
            <a:r>
              <a:rPr lang="en-GB" dirty="0" err="1">
                <a:ea typeface="+mn-lt"/>
                <a:cs typeface="+mn-lt"/>
              </a:rPr>
              <a:t>Einzelpersonen</a:t>
            </a:r>
            <a:r>
              <a:rPr lang="en-GB" dirty="0">
                <a:ea typeface="+mn-lt"/>
                <a:cs typeface="+mn-lt"/>
              </a:rPr>
              <a:t>, die </a:t>
            </a:r>
            <a:r>
              <a:rPr lang="en-GB" dirty="0" err="1">
                <a:ea typeface="+mn-lt"/>
                <a:cs typeface="+mn-lt"/>
              </a:rPr>
              <a:t>erkennen</a:t>
            </a:r>
            <a:r>
              <a:rPr lang="en-GB" dirty="0">
                <a:ea typeface="+mn-lt"/>
                <a:cs typeface="+mn-lt"/>
              </a:rPr>
              <a:t>, </a:t>
            </a:r>
            <a:r>
              <a:rPr lang="en-GB" dirty="0" err="1">
                <a:ea typeface="+mn-lt"/>
                <a:cs typeface="+mn-lt"/>
              </a:rPr>
              <a:t>dass</a:t>
            </a:r>
            <a:r>
              <a:rPr lang="en-GB" dirty="0">
                <a:ea typeface="+mn-lt"/>
                <a:cs typeface="+mn-lt"/>
              </a:rPr>
              <a:t> die </a:t>
            </a:r>
            <a:r>
              <a:rPr lang="en-GB" dirty="0" err="1">
                <a:ea typeface="+mn-lt"/>
                <a:cs typeface="+mn-lt"/>
              </a:rPr>
              <a:t>Kombination</a:t>
            </a:r>
            <a:r>
              <a:rPr lang="en-GB" dirty="0">
                <a:ea typeface="+mn-lt"/>
                <a:cs typeface="+mn-lt"/>
              </a:rPr>
              <a:t> von Daten </a:t>
            </a:r>
            <a:r>
              <a:rPr lang="en-GB" dirty="0" err="1">
                <a:ea typeface="+mn-lt"/>
                <a:cs typeface="+mn-lt"/>
              </a:rPr>
              <a:t>aus</a:t>
            </a:r>
            <a:r>
              <a:rPr lang="en-GB" dirty="0">
                <a:ea typeface="+mn-lt"/>
                <a:cs typeface="+mn-lt"/>
              </a:rPr>
              <a:t> </a:t>
            </a:r>
            <a:r>
              <a:rPr lang="en-GB" dirty="0" err="1">
                <a:ea typeface="+mn-lt"/>
                <a:cs typeface="+mn-lt"/>
              </a:rPr>
              <a:t>verschiedenen</a:t>
            </a:r>
            <a:r>
              <a:rPr lang="en-GB" dirty="0">
                <a:ea typeface="+mn-lt"/>
                <a:cs typeface="+mn-lt"/>
              </a:rPr>
              <a:t> </a:t>
            </a:r>
            <a:r>
              <a:rPr lang="en-GB" dirty="0" err="1">
                <a:ea typeface="+mn-lt"/>
                <a:cs typeface="+mn-lt"/>
              </a:rPr>
              <a:t>Quellen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besseren</a:t>
            </a:r>
            <a:r>
              <a:rPr lang="en-GB" dirty="0">
                <a:ea typeface="+mn-lt"/>
                <a:cs typeface="+mn-lt"/>
              </a:rPr>
              <a:t> </a:t>
            </a:r>
            <a:r>
              <a:rPr lang="en-GB" dirty="0" err="1">
                <a:ea typeface="+mn-lt"/>
                <a:cs typeface="+mn-lt"/>
              </a:rPr>
              <a:t>Entscheidungen</a:t>
            </a:r>
            <a:r>
              <a:rPr lang="en-GB" dirty="0">
                <a:ea typeface="+mn-lt"/>
                <a:cs typeface="+mn-lt"/>
              </a:rPr>
              <a:t> </a:t>
            </a:r>
            <a:r>
              <a:rPr lang="en-GB" dirty="0" err="1">
                <a:ea typeface="+mn-lt"/>
                <a:cs typeface="+mn-lt"/>
              </a:rPr>
              <a:t>führen</a:t>
            </a:r>
            <a:r>
              <a:rPr lang="en-GB" dirty="0">
                <a:ea typeface="+mn-lt"/>
                <a:cs typeface="+mn-lt"/>
              </a:rPr>
              <a:t> </a:t>
            </a:r>
            <a:r>
              <a:rPr lang="en-GB" dirty="0" err="1">
                <a:ea typeface="+mn-lt"/>
                <a:cs typeface="+mn-lt"/>
              </a:rPr>
              <a:t>kann</a:t>
            </a:r>
            <a:r>
              <a:rPr lang="en-GB" dirty="0">
                <a:ea typeface="+mn-lt"/>
                <a:cs typeface="+mn-lt"/>
              </a:rPr>
              <a:t>. - </a:t>
            </a:r>
            <a:r>
              <a:rPr lang="en-GB" i="1" dirty="0">
                <a:ea typeface="+mn-lt"/>
                <a:cs typeface="+mn-lt"/>
              </a:rPr>
              <a:t>Gill Press in Forbes, 2014</a:t>
            </a:r>
            <a:endParaRPr lang="en-GB" dirty="0"/>
          </a:p>
          <a:p>
            <a:pPr marL="342900" indent="-342900">
              <a:buBlip>
                <a:blip r:embed="rId3"/>
              </a:buBlip>
            </a:pPr>
            <a:r>
              <a:rPr lang="en-GB" dirty="0" err="1">
                <a:ea typeface="+mn-lt"/>
                <a:cs typeface="+mn-lt"/>
              </a:rPr>
              <a:t>Hochvolumige</a:t>
            </a:r>
            <a:r>
              <a:rPr lang="en-GB" dirty="0">
                <a:ea typeface="+mn-lt"/>
                <a:cs typeface="+mn-lt"/>
              </a:rPr>
              <a:t>, </a:t>
            </a:r>
            <a:r>
              <a:rPr lang="en-GB" dirty="0" err="1">
                <a:ea typeface="+mn-lt"/>
                <a:cs typeface="+mn-lt"/>
              </a:rPr>
              <a:t>schnelle</a:t>
            </a:r>
            <a:r>
              <a:rPr lang="en-GB" dirty="0">
                <a:ea typeface="+mn-lt"/>
                <a:cs typeface="+mn-lt"/>
              </a:rPr>
              <a:t> und </a:t>
            </a:r>
            <a:r>
              <a:rPr lang="en-GB" dirty="0" err="1">
                <a:ea typeface="+mn-lt"/>
                <a:cs typeface="+mn-lt"/>
              </a:rPr>
              <a:t>variantenreiche</a:t>
            </a:r>
            <a:r>
              <a:rPr lang="en-GB" dirty="0">
                <a:ea typeface="+mn-lt"/>
                <a:cs typeface="+mn-lt"/>
              </a:rPr>
              <a:t> </a:t>
            </a:r>
            <a:r>
              <a:rPr lang="en-GB" dirty="0" err="1">
                <a:ea typeface="+mn-lt"/>
                <a:cs typeface="+mn-lt"/>
              </a:rPr>
              <a:t>Informationsbestände</a:t>
            </a:r>
            <a:r>
              <a:rPr lang="en-GB" dirty="0">
                <a:ea typeface="+mn-lt"/>
                <a:cs typeface="+mn-lt"/>
              </a:rPr>
              <a:t>, die </a:t>
            </a:r>
            <a:r>
              <a:rPr lang="en-GB" dirty="0" err="1">
                <a:ea typeface="+mn-lt"/>
                <a:cs typeface="+mn-lt"/>
              </a:rPr>
              <a:t>kosteneffiziente</a:t>
            </a:r>
            <a:r>
              <a:rPr lang="en-GB" dirty="0">
                <a:ea typeface="+mn-lt"/>
                <a:cs typeface="+mn-lt"/>
              </a:rPr>
              <a:t>, innovative Formen der </a:t>
            </a:r>
            <a:r>
              <a:rPr lang="en-GB" dirty="0" err="1">
                <a:ea typeface="+mn-lt"/>
                <a:cs typeface="+mn-lt"/>
              </a:rPr>
              <a:t>Informationsverarbeitung</a:t>
            </a:r>
            <a:r>
              <a:rPr lang="en-GB" dirty="0">
                <a:ea typeface="+mn-lt"/>
                <a:cs typeface="+mn-lt"/>
              </a:rPr>
              <a:t> für </a:t>
            </a:r>
            <a:r>
              <a:rPr lang="en-GB" dirty="0" err="1">
                <a:ea typeface="+mn-lt"/>
                <a:cs typeface="+mn-lt"/>
              </a:rPr>
              <a:t>bessere</a:t>
            </a:r>
            <a:r>
              <a:rPr lang="en-GB" dirty="0">
                <a:ea typeface="+mn-lt"/>
                <a:cs typeface="+mn-lt"/>
              </a:rPr>
              <a:t> </a:t>
            </a:r>
            <a:r>
              <a:rPr lang="en-GB" dirty="0" err="1">
                <a:ea typeface="+mn-lt"/>
                <a:cs typeface="+mn-lt"/>
              </a:rPr>
              <a:t>Einblicke</a:t>
            </a:r>
            <a:r>
              <a:rPr lang="en-GB" dirty="0">
                <a:ea typeface="+mn-lt"/>
                <a:cs typeface="+mn-lt"/>
              </a:rPr>
              <a:t> und </a:t>
            </a:r>
            <a:r>
              <a:rPr lang="en-GB" dirty="0" err="1">
                <a:ea typeface="+mn-lt"/>
                <a:cs typeface="+mn-lt"/>
              </a:rPr>
              <a:t>Entscheidungen</a:t>
            </a:r>
            <a:r>
              <a:rPr lang="en-GB" dirty="0">
                <a:ea typeface="+mn-lt"/>
                <a:cs typeface="+mn-lt"/>
              </a:rPr>
              <a:t> </a:t>
            </a:r>
            <a:r>
              <a:rPr lang="en-GB" dirty="0" err="1">
                <a:ea typeface="+mn-lt"/>
                <a:cs typeface="+mn-lt"/>
              </a:rPr>
              <a:t>erfordern</a:t>
            </a:r>
            <a:r>
              <a:rPr lang="en-GB" dirty="0">
                <a:ea typeface="+mn-lt"/>
                <a:cs typeface="+mn-lt"/>
              </a:rPr>
              <a:t>. </a:t>
            </a:r>
            <a:r>
              <a:rPr lang="en-GB" i="1" dirty="0">
                <a:ea typeface="+mn-lt"/>
                <a:cs typeface="+mn-lt"/>
              </a:rPr>
              <a:t>- Gartner, 2014</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a:ea typeface="+mn-lt"/>
                <a:cs typeface="+mn-lt"/>
              </a:rPr>
              <a:t>Was ist Big Data?</a:t>
            </a:r>
            <a:endParaRPr lang="en-US">
              <a:ea typeface="+mn-lt"/>
              <a:cs typeface="+mn-lt"/>
            </a:endParaRPr>
          </a:p>
        </p:txBody>
      </p:sp>
    </p:spTree>
    <p:extLst>
      <p:ext uri="{BB962C8B-B14F-4D97-AF65-F5344CB8AC3E}">
        <p14:creationId xmlns:p14="http://schemas.microsoft.com/office/powerpoint/2010/main" val="291834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67544-7072-C49B-1E1D-DF9E1DD871A8}"/>
              </a:ext>
            </a:extLst>
          </p:cNvPr>
          <p:cNvSpPr>
            <a:spLocks noGrp="1"/>
          </p:cNvSpPr>
          <p:nvPr>
            <p:ph type="body" sz="quarter" idx="18"/>
          </p:nvPr>
        </p:nvSpPr>
        <p:spPr>
          <a:xfrm>
            <a:off x="898358" y="1882894"/>
            <a:ext cx="4867011" cy="3025975"/>
          </a:xfrm>
        </p:spPr>
        <p:txBody>
          <a:bodyPr lIns="91440" tIns="45720" rIns="91440" bIns="45720" anchor="t"/>
          <a:lstStyle/>
          <a:p>
            <a:pPr marL="342900" indent="-342900">
              <a:buClr>
                <a:schemeClr val="accent2"/>
              </a:buClr>
              <a:buChar char="•"/>
            </a:pPr>
            <a:r>
              <a:rPr lang="en-GB" dirty="0">
                <a:ea typeface="+mn-lt"/>
                <a:cs typeface="+mn-lt"/>
              </a:rPr>
              <a:t>Bevor </a:t>
            </a:r>
            <a:r>
              <a:rPr lang="en-GB" dirty="0" err="1">
                <a:ea typeface="+mn-lt"/>
                <a:cs typeface="+mn-lt"/>
              </a:rPr>
              <a:t>wir</a:t>
            </a:r>
            <a:r>
              <a:rPr lang="en-GB" dirty="0">
                <a:ea typeface="+mn-lt"/>
                <a:cs typeface="+mn-lt"/>
              </a:rPr>
              <a:t> </a:t>
            </a:r>
            <a:r>
              <a:rPr lang="en-GB" dirty="0" err="1">
                <a:ea typeface="+mn-lt"/>
                <a:cs typeface="+mn-lt"/>
              </a:rPr>
              <a:t>beginnen</a:t>
            </a:r>
            <a:r>
              <a:rPr lang="en-GB" dirty="0">
                <a:ea typeface="+mn-lt"/>
                <a:cs typeface="+mn-lt"/>
              </a:rPr>
              <a:t>, </a:t>
            </a:r>
            <a:r>
              <a:rPr lang="en-GB" dirty="0" err="1">
                <a:ea typeface="+mn-lt"/>
                <a:cs typeface="+mn-lt"/>
              </a:rPr>
              <a:t>sollten</a:t>
            </a:r>
            <a:r>
              <a:rPr lang="en-GB" dirty="0">
                <a:ea typeface="+mn-lt"/>
                <a:cs typeface="+mn-lt"/>
              </a:rPr>
              <a:t> </a:t>
            </a:r>
            <a:r>
              <a:rPr lang="en-GB" dirty="0" err="1">
                <a:ea typeface="+mn-lt"/>
                <a:cs typeface="+mn-lt"/>
              </a:rPr>
              <a:t>wir</a:t>
            </a:r>
            <a:r>
              <a:rPr lang="en-GB" dirty="0">
                <a:ea typeface="+mn-lt"/>
                <a:cs typeface="+mn-lt"/>
              </a:rPr>
              <a:t> </a:t>
            </a:r>
            <a:r>
              <a:rPr lang="en-GB" dirty="0" err="1">
                <a:ea typeface="+mn-lt"/>
                <a:cs typeface="+mn-lt"/>
              </a:rPr>
              <a:t>uns</a:t>
            </a:r>
            <a:r>
              <a:rPr lang="en-GB" dirty="0">
                <a:ea typeface="+mn-lt"/>
                <a:cs typeface="+mn-lt"/>
              </a:rPr>
              <a:t> </a:t>
            </a:r>
            <a:r>
              <a:rPr lang="en-GB" dirty="0" err="1">
                <a:ea typeface="+mn-lt"/>
                <a:cs typeface="+mn-lt"/>
              </a:rPr>
              <a:t>mit</a:t>
            </a:r>
            <a:r>
              <a:rPr lang="en-GB" dirty="0">
                <a:ea typeface="+mn-lt"/>
                <a:cs typeface="+mn-lt"/>
              </a:rPr>
              <a:t> </a:t>
            </a:r>
            <a:r>
              <a:rPr lang="en-GB" dirty="0" err="1">
                <a:ea typeface="+mn-lt"/>
                <a:cs typeface="+mn-lt"/>
              </a:rPr>
              <a:t>dem</a:t>
            </a:r>
            <a:r>
              <a:rPr lang="en-GB" dirty="0">
                <a:ea typeface="+mn-lt"/>
                <a:cs typeface="+mn-lt"/>
              </a:rPr>
              <a:t> Modell T Ford </a:t>
            </a:r>
            <a:r>
              <a:rPr lang="en-GB" dirty="0" err="1">
                <a:ea typeface="+mn-lt"/>
                <a:cs typeface="+mn-lt"/>
              </a:rPr>
              <a:t>befassen</a:t>
            </a:r>
            <a:r>
              <a:rPr lang="en-GB" dirty="0">
                <a:ea typeface="+mn-lt"/>
                <a:cs typeface="+mn-lt"/>
              </a:rPr>
              <a:t>.</a:t>
            </a:r>
            <a:endParaRPr lang="en-US" dirty="0">
              <a:ea typeface="+mn-lt"/>
              <a:cs typeface="+mn-lt"/>
            </a:endParaRPr>
          </a:p>
          <a:p>
            <a:pPr marL="342900" indent="-342900">
              <a:buClr>
                <a:schemeClr val="accent2"/>
              </a:buClr>
              <a:buChar char="•"/>
            </a:pPr>
            <a:endParaRPr lang="en-GB">
              <a:cs typeface="Calibri" panose="020F0502020204030204"/>
            </a:endParaRPr>
          </a:p>
          <a:p>
            <a:pPr marL="342900" indent="-342900">
              <a:buClr>
                <a:schemeClr val="accent2"/>
              </a:buClr>
              <a:buChar char="•"/>
            </a:pPr>
            <a:r>
              <a:rPr lang="en-GB" dirty="0">
                <a:ea typeface="+mn-lt"/>
                <a:cs typeface="+mn-lt"/>
              </a:rPr>
              <a:t>Die </a:t>
            </a:r>
            <a:r>
              <a:rPr lang="en-GB" dirty="0" err="1">
                <a:ea typeface="+mn-lt"/>
                <a:cs typeface="+mn-lt"/>
              </a:rPr>
              <a:t>Lektüre</a:t>
            </a:r>
            <a:r>
              <a:rPr lang="en-GB" dirty="0">
                <a:ea typeface="+mn-lt"/>
                <a:cs typeface="+mn-lt"/>
              </a:rPr>
              <a:t> </a:t>
            </a:r>
            <a:r>
              <a:rPr lang="en-GB" dirty="0" err="1">
                <a:ea typeface="+mn-lt"/>
                <a:cs typeface="+mn-lt"/>
              </a:rPr>
              <a:t>zeigt</a:t>
            </a:r>
            <a:r>
              <a:rPr lang="en-GB" dirty="0">
                <a:ea typeface="+mn-lt"/>
                <a:cs typeface="+mn-lt"/>
              </a:rPr>
              <a:t> die </a:t>
            </a:r>
            <a:r>
              <a:rPr lang="en-GB" dirty="0" err="1">
                <a:ea typeface="+mn-lt"/>
                <a:cs typeface="+mn-lt"/>
              </a:rPr>
              <a:t>Grenzen</a:t>
            </a:r>
            <a:r>
              <a:rPr lang="en-GB" dirty="0">
                <a:ea typeface="+mn-lt"/>
                <a:cs typeface="+mn-lt"/>
              </a:rPr>
              <a:t> des </a:t>
            </a:r>
            <a:r>
              <a:rPr lang="en-GB" dirty="0" err="1">
                <a:ea typeface="+mn-lt"/>
                <a:cs typeface="+mn-lt"/>
              </a:rPr>
              <a:t>Einheitsmodells</a:t>
            </a:r>
            <a:r>
              <a:rPr lang="en-GB" dirty="0">
                <a:ea typeface="+mn-lt"/>
                <a:cs typeface="+mn-lt"/>
              </a:rPr>
              <a:t> </a:t>
            </a:r>
            <a:r>
              <a:rPr lang="en-GB" dirty="0" err="1">
                <a:ea typeface="+mn-lt"/>
                <a:cs typeface="+mn-lt"/>
              </a:rPr>
              <a:t>im</a:t>
            </a:r>
            <a:r>
              <a:rPr lang="en-GB" dirty="0">
                <a:ea typeface="+mn-lt"/>
                <a:cs typeface="+mn-lt"/>
              </a:rPr>
              <a:t> </a:t>
            </a:r>
            <a:r>
              <a:rPr lang="en-GB" dirty="0" err="1">
                <a:ea typeface="+mn-lt"/>
                <a:cs typeface="+mn-lt"/>
              </a:rPr>
              <a:t>Zeitalter</a:t>
            </a:r>
            <a:r>
              <a:rPr lang="en-GB" dirty="0">
                <a:ea typeface="+mn-lt"/>
                <a:cs typeface="+mn-lt"/>
              </a:rPr>
              <a:t> der </a:t>
            </a:r>
            <a:r>
              <a:rPr lang="en-GB" dirty="0" err="1">
                <a:ea typeface="+mn-lt"/>
                <a:cs typeface="+mn-lt"/>
              </a:rPr>
              <a:t>digitalen</a:t>
            </a:r>
            <a:r>
              <a:rPr lang="en-GB" dirty="0">
                <a:ea typeface="+mn-lt"/>
                <a:cs typeface="+mn-lt"/>
              </a:rPr>
              <a:t> Daten auf.</a:t>
            </a:r>
          </a:p>
          <a:p>
            <a:endParaRPr lang="en-ZA" dirty="0"/>
          </a:p>
        </p:txBody>
      </p:sp>
      <p:sp>
        <p:nvSpPr>
          <p:cNvPr id="3" name="Text Placeholder 2">
            <a:extLst>
              <a:ext uri="{FF2B5EF4-FFF2-40B4-BE49-F238E27FC236}">
                <a16:creationId xmlns:a16="http://schemas.microsoft.com/office/drawing/2014/main" id="{542D0D3D-DC1A-55E0-FF42-62FF5DD30AC1}"/>
              </a:ext>
            </a:extLst>
          </p:cNvPr>
          <p:cNvSpPr>
            <a:spLocks noGrp="1"/>
          </p:cNvSpPr>
          <p:nvPr>
            <p:ph type="body" sz="quarter" idx="16"/>
          </p:nvPr>
        </p:nvSpPr>
        <p:spPr/>
        <p:txBody>
          <a:bodyPr lIns="91440" tIns="45720" rIns="91440" bIns="45720" anchor="t">
            <a:noAutofit/>
          </a:bodyPr>
          <a:lstStyle/>
          <a:p>
            <a:r>
              <a:rPr lang="en-ZA" dirty="0">
                <a:ea typeface="+mn-lt"/>
                <a:cs typeface="+mn-lt"/>
              </a:rPr>
              <a:t>Was </a:t>
            </a:r>
            <a:r>
              <a:rPr lang="en-ZA" dirty="0" err="1">
                <a:ea typeface="+mn-lt"/>
                <a:cs typeface="+mn-lt"/>
              </a:rPr>
              <a:t>ist</a:t>
            </a:r>
            <a:r>
              <a:rPr lang="en-ZA" dirty="0">
                <a:ea typeface="+mn-lt"/>
                <a:cs typeface="+mn-lt"/>
              </a:rPr>
              <a:t> Big Data?</a:t>
            </a:r>
            <a:endParaRPr lang="en-US" dirty="0">
              <a:ea typeface="+mn-lt"/>
              <a:cs typeface="+mn-lt"/>
            </a:endParaRPr>
          </a:p>
        </p:txBody>
      </p:sp>
      <p:pic>
        <p:nvPicPr>
          <p:cNvPr id="6" name="Picture Placeholder 3">
            <a:extLst>
              <a:ext uri="{FF2B5EF4-FFF2-40B4-BE49-F238E27FC236}">
                <a16:creationId xmlns:a16="http://schemas.microsoft.com/office/drawing/2014/main" id="{25A0FAD6-D7FE-31CD-41F1-4902A415F910}"/>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7031" r="7031"/>
          <a:stretch>
            <a:fillRect/>
          </a:stretch>
        </p:blipFill>
        <p:spPr>
          <a:xfrm>
            <a:off x="6096000" y="1452563"/>
            <a:ext cx="6096000" cy="4256087"/>
          </a:xfrm>
          <a:prstGeom prst="rect">
            <a:avLst/>
          </a:prstGeom>
        </p:spPr>
      </p:pic>
    </p:spTree>
    <p:extLst>
      <p:ext uri="{BB962C8B-B14F-4D97-AF65-F5344CB8AC3E}">
        <p14:creationId xmlns:p14="http://schemas.microsoft.com/office/powerpoint/2010/main" val="4050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lIns="91440" tIns="45720" rIns="91440" bIns="45720" anchor="t"/>
          <a:lstStyle/>
          <a:p>
            <a:pPr marL="342900" indent="-342900">
              <a:buBlip>
                <a:blip r:embed="rId3"/>
              </a:buBlip>
            </a:pPr>
            <a:r>
              <a:rPr lang="en-GB" dirty="0">
                <a:ea typeface="+mn-lt"/>
                <a:cs typeface="+mn-lt"/>
              </a:rPr>
              <a:t>Das Ford Modell T </a:t>
            </a:r>
            <a:r>
              <a:rPr lang="en-GB" dirty="0" err="1">
                <a:ea typeface="+mn-lt"/>
                <a:cs typeface="+mn-lt"/>
              </a:rPr>
              <a:t>ist</a:t>
            </a:r>
            <a:r>
              <a:rPr lang="en-GB" dirty="0">
                <a:ea typeface="+mn-lt"/>
                <a:cs typeface="+mn-lt"/>
              </a:rPr>
              <a:t> </a:t>
            </a:r>
            <a:r>
              <a:rPr lang="en-GB" dirty="0" err="1">
                <a:ea typeface="+mn-lt"/>
                <a:cs typeface="+mn-lt"/>
              </a:rPr>
              <a:t>ein</a:t>
            </a:r>
            <a:r>
              <a:rPr lang="en-GB" dirty="0">
                <a:ea typeface="+mn-lt"/>
                <a:cs typeface="+mn-lt"/>
              </a:rPr>
              <a:t> </a:t>
            </a:r>
            <a:r>
              <a:rPr lang="en-GB" dirty="0" err="1">
                <a:ea typeface="+mn-lt"/>
                <a:cs typeface="+mn-lt"/>
              </a:rPr>
              <a:t>Automobil</a:t>
            </a:r>
            <a:r>
              <a:rPr lang="en-GB" dirty="0">
                <a:ea typeface="+mn-lt"/>
                <a:cs typeface="+mn-lt"/>
              </a:rPr>
              <a:t>, das von der Ford Motor Company </a:t>
            </a:r>
            <a:r>
              <a:rPr lang="en-GB" dirty="0" err="1">
                <a:ea typeface="+mn-lt"/>
                <a:cs typeface="+mn-lt"/>
              </a:rPr>
              <a:t>vom</a:t>
            </a:r>
            <a:r>
              <a:rPr lang="en-GB" dirty="0">
                <a:ea typeface="+mn-lt"/>
                <a:cs typeface="+mn-lt"/>
              </a:rPr>
              <a:t> 1. Oktober 1908 bis </a:t>
            </a:r>
            <a:r>
              <a:rPr lang="en-GB" dirty="0" err="1">
                <a:ea typeface="+mn-lt"/>
                <a:cs typeface="+mn-lt"/>
              </a:rPr>
              <a:t>zum</a:t>
            </a:r>
            <a:r>
              <a:rPr lang="en-GB" dirty="0">
                <a:ea typeface="+mn-lt"/>
                <a:cs typeface="+mn-lt"/>
              </a:rPr>
              <a:t> 26. Mai 1927 </a:t>
            </a:r>
            <a:r>
              <a:rPr lang="en-GB" dirty="0" err="1">
                <a:ea typeface="+mn-lt"/>
                <a:cs typeface="+mn-lt"/>
              </a:rPr>
              <a:t>hergestellt</a:t>
            </a:r>
            <a:r>
              <a:rPr lang="en-GB" dirty="0">
                <a:ea typeface="+mn-lt"/>
                <a:cs typeface="+mn-lt"/>
              </a:rPr>
              <a:t> </a:t>
            </a:r>
            <a:r>
              <a:rPr lang="en-GB" dirty="0" err="1">
                <a:ea typeface="+mn-lt"/>
                <a:cs typeface="+mn-lt"/>
              </a:rPr>
              <a:t>wurde</a:t>
            </a:r>
            <a:r>
              <a:rPr lang="en-GB" dirty="0">
                <a:ea typeface="+mn-lt"/>
                <a:cs typeface="+mn-lt"/>
              </a:rPr>
              <a:t>. Es </a:t>
            </a:r>
            <a:r>
              <a:rPr lang="en-GB" dirty="0" err="1">
                <a:ea typeface="+mn-lt"/>
                <a:cs typeface="+mn-lt"/>
              </a:rPr>
              <a:t>wird</a:t>
            </a:r>
            <a:r>
              <a:rPr lang="en-GB" dirty="0">
                <a:ea typeface="+mn-lt"/>
                <a:cs typeface="+mn-lt"/>
              </a:rPr>
              <a:t> </a:t>
            </a:r>
            <a:r>
              <a:rPr lang="en-GB" dirty="0" err="1">
                <a:ea typeface="+mn-lt"/>
                <a:cs typeface="+mn-lt"/>
              </a:rPr>
              <a:t>allgemein</a:t>
            </a:r>
            <a:r>
              <a:rPr lang="en-GB" dirty="0">
                <a:ea typeface="+mn-lt"/>
                <a:cs typeface="+mn-lt"/>
              </a:rPr>
              <a:t> </a:t>
            </a:r>
            <a:r>
              <a:rPr lang="en-GB" dirty="0" err="1">
                <a:ea typeface="+mn-lt"/>
                <a:cs typeface="+mn-lt"/>
              </a:rPr>
              <a:t>als</a:t>
            </a:r>
            <a:r>
              <a:rPr lang="en-GB" dirty="0">
                <a:ea typeface="+mn-lt"/>
                <a:cs typeface="+mn-lt"/>
              </a:rPr>
              <a:t> das </a:t>
            </a:r>
            <a:r>
              <a:rPr lang="en-GB" dirty="0" err="1">
                <a:ea typeface="+mn-lt"/>
                <a:cs typeface="+mn-lt"/>
              </a:rPr>
              <a:t>erste</a:t>
            </a:r>
            <a:r>
              <a:rPr lang="en-GB" dirty="0">
                <a:ea typeface="+mn-lt"/>
                <a:cs typeface="+mn-lt"/>
              </a:rPr>
              <a:t> </a:t>
            </a:r>
            <a:r>
              <a:rPr lang="en-GB" dirty="0" err="1">
                <a:ea typeface="+mn-lt"/>
                <a:cs typeface="+mn-lt"/>
              </a:rPr>
              <a:t>erschwingliche</a:t>
            </a:r>
            <a:r>
              <a:rPr lang="en-GB" dirty="0">
                <a:ea typeface="+mn-lt"/>
                <a:cs typeface="+mn-lt"/>
              </a:rPr>
              <a:t> </a:t>
            </a:r>
            <a:r>
              <a:rPr lang="en-GB" dirty="0" err="1">
                <a:ea typeface="+mn-lt"/>
                <a:cs typeface="+mn-lt"/>
              </a:rPr>
              <a:t>Automobil</a:t>
            </a:r>
            <a:r>
              <a:rPr lang="en-GB" dirty="0">
                <a:ea typeface="+mn-lt"/>
                <a:cs typeface="+mn-lt"/>
              </a:rPr>
              <a:t> </a:t>
            </a:r>
            <a:r>
              <a:rPr lang="en-GB" dirty="0" err="1">
                <a:ea typeface="+mn-lt"/>
                <a:cs typeface="+mn-lt"/>
              </a:rPr>
              <a:t>angesehen</a:t>
            </a:r>
            <a:r>
              <a:rPr lang="en-GB" dirty="0">
                <a:ea typeface="+mn-lt"/>
                <a:cs typeface="+mn-lt"/>
              </a:rPr>
              <a:t>, das Auto, das </a:t>
            </a:r>
            <a:r>
              <a:rPr lang="en-GB" dirty="0" err="1">
                <a:ea typeface="+mn-lt"/>
                <a:cs typeface="+mn-lt"/>
              </a:rPr>
              <a:t>dem</a:t>
            </a:r>
            <a:r>
              <a:rPr lang="en-GB" dirty="0">
                <a:ea typeface="+mn-lt"/>
                <a:cs typeface="+mn-lt"/>
              </a:rPr>
              <a:t> </a:t>
            </a:r>
            <a:r>
              <a:rPr lang="en-GB" dirty="0" err="1">
                <a:ea typeface="+mn-lt"/>
                <a:cs typeface="+mn-lt"/>
              </a:rPr>
              <a:t>amerikanischen</a:t>
            </a:r>
            <a:r>
              <a:rPr lang="en-GB" dirty="0">
                <a:ea typeface="+mn-lt"/>
                <a:cs typeface="+mn-lt"/>
              </a:rPr>
              <a:t> </a:t>
            </a:r>
            <a:r>
              <a:rPr lang="en-GB" dirty="0" err="1">
                <a:ea typeface="+mn-lt"/>
                <a:cs typeface="+mn-lt"/>
              </a:rPr>
              <a:t>Mittelstand</a:t>
            </a:r>
            <a:r>
              <a:rPr lang="en-GB" dirty="0">
                <a:ea typeface="+mn-lt"/>
                <a:cs typeface="+mn-lt"/>
              </a:rPr>
              <a:t> das Reisen </a:t>
            </a:r>
            <a:r>
              <a:rPr lang="en-GB" dirty="0" err="1">
                <a:ea typeface="+mn-lt"/>
                <a:cs typeface="+mn-lt"/>
              </a:rPr>
              <a:t>ermöglichte</a:t>
            </a:r>
            <a:r>
              <a:rPr lang="en-GB" dirty="0">
                <a:ea typeface="+mn-lt"/>
                <a:cs typeface="+mn-lt"/>
              </a:rPr>
              <a:t>. </a:t>
            </a:r>
            <a:endParaRPr lang="en-US">
              <a:ea typeface="+mn-lt"/>
              <a:cs typeface="+mn-lt"/>
            </a:endParaRPr>
          </a:p>
          <a:p>
            <a:pPr marL="342900" indent="-342900">
              <a:buChar char="•"/>
            </a:pPr>
            <a:endParaRPr lang="en-GB" dirty="0">
              <a:cs typeface="Calibri"/>
            </a:endParaRPr>
          </a:p>
          <a:p>
            <a:pPr marL="342900" indent="-342900">
              <a:buBlip>
                <a:blip r:embed="rId3"/>
              </a:buBlip>
            </a:pPr>
            <a:r>
              <a:rPr lang="en-GB" dirty="0">
                <a:ea typeface="+mn-lt"/>
                <a:cs typeface="+mn-lt"/>
              </a:rPr>
              <a:t>Das Ford-Werk in der Piquette Avenue </a:t>
            </a:r>
            <a:r>
              <a:rPr lang="en-GB" dirty="0" err="1">
                <a:ea typeface="+mn-lt"/>
                <a:cs typeface="+mn-lt"/>
              </a:rPr>
              <a:t>konnte</a:t>
            </a:r>
            <a:r>
              <a:rPr lang="en-GB" dirty="0">
                <a:ea typeface="+mn-lt"/>
                <a:cs typeface="+mn-lt"/>
              </a:rPr>
              <a:t> </a:t>
            </a:r>
            <a:r>
              <a:rPr lang="en-GB" dirty="0" err="1">
                <a:ea typeface="+mn-lt"/>
                <a:cs typeface="+mn-lt"/>
              </a:rPr>
              <a:t>mit</a:t>
            </a:r>
            <a:r>
              <a:rPr lang="en-GB" dirty="0">
                <a:ea typeface="+mn-lt"/>
                <a:cs typeface="+mn-lt"/>
              </a:rPr>
              <a:t> der </a:t>
            </a:r>
            <a:r>
              <a:rPr lang="en-GB" dirty="0" err="1">
                <a:ea typeface="+mn-lt"/>
                <a:cs typeface="+mn-lt"/>
              </a:rPr>
              <a:t>Nachfrage</a:t>
            </a:r>
            <a:r>
              <a:rPr lang="en-GB" dirty="0">
                <a:ea typeface="+mn-lt"/>
                <a:cs typeface="+mn-lt"/>
              </a:rPr>
              <a:t> </a:t>
            </a:r>
            <a:r>
              <a:rPr lang="en-GB" dirty="0" err="1">
                <a:ea typeface="+mn-lt"/>
                <a:cs typeface="+mn-lt"/>
              </a:rPr>
              <a:t>nach</a:t>
            </a:r>
            <a:r>
              <a:rPr lang="en-GB" dirty="0">
                <a:ea typeface="+mn-lt"/>
                <a:cs typeface="+mn-lt"/>
              </a:rPr>
              <a:t> </a:t>
            </a:r>
            <a:r>
              <a:rPr lang="en-GB" dirty="0" err="1">
                <a:ea typeface="+mn-lt"/>
                <a:cs typeface="+mn-lt"/>
              </a:rPr>
              <a:t>dem</a:t>
            </a:r>
            <a:r>
              <a:rPr lang="en-GB" dirty="0">
                <a:ea typeface="+mn-lt"/>
                <a:cs typeface="+mn-lt"/>
              </a:rPr>
              <a:t> Modell T </a:t>
            </a:r>
            <a:r>
              <a:rPr lang="en-GB" dirty="0" err="1">
                <a:ea typeface="+mn-lt"/>
                <a:cs typeface="+mn-lt"/>
              </a:rPr>
              <a:t>nicht</a:t>
            </a:r>
            <a:r>
              <a:rPr lang="en-GB" dirty="0">
                <a:ea typeface="+mn-lt"/>
                <a:cs typeface="+mn-lt"/>
              </a:rPr>
              <a:t> Schritt </a:t>
            </a:r>
            <a:r>
              <a:rPr lang="en-GB" dirty="0" err="1">
                <a:ea typeface="+mn-lt"/>
                <a:cs typeface="+mn-lt"/>
              </a:rPr>
              <a:t>halten</a:t>
            </a:r>
            <a:r>
              <a:rPr lang="en-GB" dirty="0">
                <a:ea typeface="+mn-lt"/>
                <a:cs typeface="+mn-lt"/>
              </a:rPr>
              <a:t>, und </a:t>
            </a:r>
            <a:r>
              <a:rPr lang="en-GB" dirty="0" err="1">
                <a:ea typeface="+mn-lt"/>
                <a:cs typeface="+mn-lt"/>
              </a:rPr>
              <a:t>im</a:t>
            </a:r>
            <a:r>
              <a:rPr lang="en-GB" dirty="0">
                <a:ea typeface="+mn-lt"/>
                <a:cs typeface="+mn-lt"/>
              </a:rPr>
              <a:t> </a:t>
            </a:r>
            <a:r>
              <a:rPr lang="en-GB" dirty="0" err="1">
                <a:ea typeface="+mn-lt"/>
                <a:cs typeface="+mn-lt"/>
              </a:rPr>
              <a:t>ersten</a:t>
            </a:r>
            <a:r>
              <a:rPr lang="en-GB" dirty="0">
                <a:ea typeface="+mn-lt"/>
                <a:cs typeface="+mn-lt"/>
              </a:rPr>
              <a:t> </a:t>
            </a:r>
            <a:r>
              <a:rPr lang="en-GB" dirty="0" err="1">
                <a:ea typeface="+mn-lt"/>
                <a:cs typeface="+mn-lt"/>
              </a:rPr>
              <a:t>vollen</a:t>
            </a:r>
            <a:r>
              <a:rPr lang="en-GB" dirty="0">
                <a:ea typeface="+mn-lt"/>
                <a:cs typeface="+mn-lt"/>
              </a:rPr>
              <a:t> </a:t>
            </a:r>
            <a:r>
              <a:rPr lang="en-GB" dirty="0" err="1">
                <a:ea typeface="+mn-lt"/>
                <a:cs typeface="+mn-lt"/>
              </a:rPr>
              <a:t>Produktionsmonat</a:t>
            </a:r>
            <a:r>
              <a:rPr lang="en-GB" dirty="0">
                <a:ea typeface="+mn-lt"/>
                <a:cs typeface="+mn-lt"/>
              </a:rPr>
              <a:t> </a:t>
            </a:r>
            <a:r>
              <a:rPr lang="en-GB" dirty="0" err="1">
                <a:ea typeface="+mn-lt"/>
                <a:cs typeface="+mn-lt"/>
              </a:rPr>
              <a:t>wurden</a:t>
            </a:r>
            <a:r>
              <a:rPr lang="en-GB" dirty="0">
                <a:ea typeface="+mn-lt"/>
                <a:cs typeface="+mn-lt"/>
              </a:rPr>
              <a:t> </a:t>
            </a:r>
            <a:r>
              <a:rPr lang="en-GB" dirty="0" err="1">
                <a:ea typeface="+mn-lt"/>
                <a:cs typeface="+mn-lt"/>
              </a:rPr>
              <a:t>dort</a:t>
            </a:r>
            <a:r>
              <a:rPr lang="en-GB" dirty="0">
                <a:ea typeface="+mn-lt"/>
                <a:cs typeface="+mn-lt"/>
              </a:rPr>
              <a:t> </a:t>
            </a:r>
            <a:r>
              <a:rPr lang="en-GB" dirty="0" err="1">
                <a:ea typeface="+mn-lt"/>
                <a:cs typeface="+mn-lt"/>
              </a:rPr>
              <a:t>nur</a:t>
            </a:r>
            <a:r>
              <a:rPr lang="en-GB" dirty="0">
                <a:ea typeface="+mn-lt"/>
                <a:cs typeface="+mn-lt"/>
              </a:rPr>
              <a:t> 11 Autos </a:t>
            </a:r>
            <a:r>
              <a:rPr lang="en-GB" dirty="0" err="1">
                <a:ea typeface="+mn-lt"/>
                <a:cs typeface="+mn-lt"/>
              </a:rPr>
              <a:t>gebaut</a:t>
            </a:r>
            <a:r>
              <a:rPr lang="en-GB" dirty="0">
                <a:ea typeface="+mn-lt"/>
                <a:cs typeface="+mn-lt"/>
              </a:rPr>
              <a:t>. </a:t>
            </a:r>
            <a:r>
              <a:rPr lang="en-GB" dirty="0" err="1">
                <a:ea typeface="+mn-lt"/>
                <a:cs typeface="+mn-lt"/>
              </a:rPr>
              <a:t>Im</a:t>
            </a:r>
            <a:r>
              <a:rPr lang="en-GB" dirty="0">
                <a:ea typeface="+mn-lt"/>
                <a:cs typeface="+mn-lt"/>
              </a:rPr>
              <a:t> Jahr 1910, </a:t>
            </a:r>
            <a:r>
              <a:rPr lang="en-GB" dirty="0" err="1">
                <a:ea typeface="+mn-lt"/>
                <a:cs typeface="+mn-lt"/>
              </a:rPr>
              <a:t>nachdem</a:t>
            </a:r>
            <a:r>
              <a:rPr lang="en-GB" dirty="0">
                <a:ea typeface="+mn-lt"/>
                <a:cs typeface="+mn-lt"/>
              </a:rPr>
              <a:t> er fast 12.000 Modelle T </a:t>
            </a:r>
            <a:r>
              <a:rPr lang="en-GB" dirty="0" err="1">
                <a:ea typeface="+mn-lt"/>
                <a:cs typeface="+mn-lt"/>
              </a:rPr>
              <a:t>gebaut</a:t>
            </a:r>
            <a:r>
              <a:rPr lang="en-GB" dirty="0">
                <a:ea typeface="+mn-lt"/>
                <a:cs typeface="+mn-lt"/>
              </a:rPr>
              <a:t> </a:t>
            </a:r>
            <a:r>
              <a:rPr lang="en-GB" dirty="0" err="1">
                <a:ea typeface="+mn-lt"/>
                <a:cs typeface="+mn-lt"/>
              </a:rPr>
              <a:t>hatte</a:t>
            </a:r>
            <a:r>
              <a:rPr lang="en-GB" dirty="0">
                <a:ea typeface="+mn-lt"/>
                <a:cs typeface="+mn-lt"/>
              </a:rPr>
              <a:t>, </a:t>
            </a:r>
            <a:r>
              <a:rPr lang="en-GB" dirty="0" err="1">
                <a:ea typeface="+mn-lt"/>
                <a:cs typeface="+mn-lt"/>
              </a:rPr>
              <a:t>verlegte</a:t>
            </a:r>
            <a:r>
              <a:rPr lang="en-GB" dirty="0">
                <a:ea typeface="+mn-lt"/>
                <a:cs typeface="+mn-lt"/>
              </a:rPr>
              <a:t> Henry Ford das </a:t>
            </a:r>
            <a:r>
              <a:rPr lang="en-GB" dirty="0" err="1">
                <a:ea typeface="+mn-lt"/>
                <a:cs typeface="+mn-lt"/>
              </a:rPr>
              <a:t>Unternehmen</a:t>
            </a:r>
            <a:r>
              <a:rPr lang="en-GB" dirty="0">
                <a:ea typeface="+mn-lt"/>
                <a:cs typeface="+mn-lt"/>
              </a:rPr>
              <a:t> in den </a:t>
            </a:r>
            <a:r>
              <a:rPr lang="en-GB" dirty="0" err="1">
                <a:ea typeface="+mn-lt"/>
                <a:cs typeface="+mn-lt"/>
              </a:rPr>
              <a:t>neuen</a:t>
            </a:r>
            <a:r>
              <a:rPr lang="en-GB" dirty="0">
                <a:ea typeface="+mn-lt"/>
                <a:cs typeface="+mn-lt"/>
              </a:rPr>
              <a:t> Highland Park-</a:t>
            </a:r>
            <a:r>
              <a:rPr lang="en-GB" dirty="0" err="1">
                <a:ea typeface="+mn-lt"/>
                <a:cs typeface="+mn-lt"/>
              </a:rPr>
              <a:t>Komplex</a:t>
            </a:r>
            <a:r>
              <a:rPr lang="en-GB" dirty="0">
                <a:ea typeface="+mn-lt"/>
                <a:cs typeface="+mn-lt"/>
              </a:rPr>
              <a:t>.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t>Das Ford Model T</a:t>
            </a:r>
          </a:p>
        </p:txBody>
      </p:sp>
    </p:spTree>
    <p:extLst>
      <p:ext uri="{BB962C8B-B14F-4D97-AF65-F5344CB8AC3E}">
        <p14:creationId xmlns:p14="http://schemas.microsoft.com/office/powerpoint/2010/main" val="38355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lIns="91440" tIns="45720" rIns="91440" bIns="45720" anchor="t"/>
          <a:lstStyle/>
          <a:p>
            <a:pPr marL="342900" indent="-342900">
              <a:buBlip>
                <a:blip r:embed="rId3"/>
              </a:buBlip>
            </a:pPr>
            <a:r>
              <a:rPr lang="en-GB" dirty="0">
                <a:ea typeface="+mn-lt"/>
                <a:cs typeface="+mn-lt"/>
              </a:rPr>
              <a:t>In </a:t>
            </a:r>
            <a:r>
              <a:rPr lang="en-GB" dirty="0" err="1">
                <a:ea typeface="+mn-lt"/>
                <a:cs typeface="+mn-lt"/>
              </a:rPr>
              <a:t>dieser</a:t>
            </a:r>
            <a:r>
              <a:rPr lang="en-GB" dirty="0">
                <a:ea typeface="+mn-lt"/>
                <a:cs typeface="+mn-lt"/>
              </a:rPr>
              <a:t> Zeit </a:t>
            </a:r>
            <a:r>
              <a:rPr lang="en-GB" dirty="0" err="1">
                <a:ea typeface="+mn-lt"/>
                <a:cs typeface="+mn-lt"/>
              </a:rPr>
              <a:t>entwickelte</a:t>
            </a:r>
            <a:r>
              <a:rPr lang="en-GB" dirty="0">
                <a:ea typeface="+mn-lt"/>
                <a:cs typeface="+mn-lt"/>
              </a:rPr>
              <a:t> </a:t>
            </a:r>
            <a:r>
              <a:rPr lang="en-GB" dirty="0" err="1">
                <a:ea typeface="+mn-lt"/>
                <a:cs typeface="+mn-lt"/>
              </a:rPr>
              <a:t>sich</a:t>
            </a:r>
            <a:r>
              <a:rPr lang="en-GB" dirty="0">
                <a:ea typeface="+mn-lt"/>
                <a:cs typeface="+mn-lt"/>
              </a:rPr>
              <a:t> das </a:t>
            </a:r>
            <a:r>
              <a:rPr lang="en-GB" dirty="0" err="1">
                <a:ea typeface="+mn-lt"/>
                <a:cs typeface="+mn-lt"/>
              </a:rPr>
              <a:t>Produktionssystem</a:t>
            </a:r>
            <a:r>
              <a:rPr lang="en-GB" dirty="0">
                <a:ea typeface="+mn-lt"/>
                <a:cs typeface="+mn-lt"/>
              </a:rPr>
              <a:t> des Model T </a:t>
            </a:r>
            <a:r>
              <a:rPr lang="en-GB" dirty="0" err="1">
                <a:ea typeface="+mn-lt"/>
                <a:cs typeface="+mn-lt"/>
              </a:rPr>
              <a:t>zu</a:t>
            </a:r>
            <a:r>
              <a:rPr lang="en-GB" dirty="0">
                <a:ea typeface="+mn-lt"/>
                <a:cs typeface="+mn-lt"/>
              </a:rPr>
              <a:t> </a:t>
            </a:r>
            <a:r>
              <a:rPr lang="en-GB" dirty="0" err="1">
                <a:ea typeface="+mn-lt"/>
                <a:cs typeface="+mn-lt"/>
              </a:rPr>
              <a:t>einer</a:t>
            </a:r>
            <a:r>
              <a:rPr lang="en-GB" dirty="0">
                <a:ea typeface="+mn-lt"/>
                <a:cs typeface="+mn-lt"/>
              </a:rPr>
              <a:t> </a:t>
            </a:r>
            <a:r>
              <a:rPr lang="en-GB" dirty="0" err="1">
                <a:ea typeface="+mn-lt"/>
                <a:cs typeface="+mn-lt"/>
              </a:rPr>
              <a:t>Ikone</a:t>
            </a:r>
            <a:r>
              <a:rPr lang="en-GB" dirty="0">
                <a:ea typeface="+mn-lt"/>
                <a:cs typeface="+mn-lt"/>
              </a:rPr>
              <a:t> der </a:t>
            </a:r>
            <a:r>
              <a:rPr lang="en-GB" dirty="0" err="1">
                <a:ea typeface="+mn-lt"/>
                <a:cs typeface="+mn-lt"/>
              </a:rPr>
              <a:t>Fließbandproduktion</a:t>
            </a:r>
            <a:r>
              <a:rPr lang="en-GB" dirty="0">
                <a:ea typeface="+mn-lt"/>
                <a:cs typeface="+mn-lt"/>
              </a:rPr>
              <a:t>; in den </a:t>
            </a:r>
            <a:r>
              <a:rPr lang="en-GB" dirty="0" err="1">
                <a:ea typeface="+mn-lt"/>
                <a:cs typeface="+mn-lt"/>
              </a:rPr>
              <a:t>folgenden</a:t>
            </a:r>
            <a:r>
              <a:rPr lang="en-GB" dirty="0">
                <a:ea typeface="+mn-lt"/>
                <a:cs typeface="+mn-lt"/>
              </a:rPr>
              <a:t> </a:t>
            </a:r>
            <a:r>
              <a:rPr lang="en-GB" dirty="0" err="1">
                <a:ea typeface="+mn-lt"/>
                <a:cs typeface="+mn-lt"/>
              </a:rPr>
              <a:t>Jahrzehnten</a:t>
            </a:r>
            <a:r>
              <a:rPr lang="en-GB" dirty="0">
                <a:ea typeface="+mn-lt"/>
                <a:cs typeface="+mn-lt"/>
              </a:rPr>
              <a:t> </a:t>
            </a:r>
            <a:r>
              <a:rPr lang="en-GB" dirty="0" err="1">
                <a:ea typeface="+mn-lt"/>
                <a:cs typeface="+mn-lt"/>
              </a:rPr>
              <a:t>sollte</a:t>
            </a:r>
            <a:r>
              <a:rPr lang="en-GB" dirty="0">
                <a:ea typeface="+mn-lt"/>
                <a:cs typeface="+mn-lt"/>
              </a:rPr>
              <a:t> es </a:t>
            </a:r>
            <a:r>
              <a:rPr lang="en-GB" dirty="0" err="1">
                <a:ea typeface="+mn-lt"/>
                <a:cs typeface="+mn-lt"/>
              </a:rPr>
              <a:t>auch</a:t>
            </a:r>
            <a:r>
              <a:rPr lang="en-GB" dirty="0">
                <a:ea typeface="+mn-lt"/>
                <a:cs typeface="+mn-lt"/>
              </a:rPr>
              <a:t> </a:t>
            </a:r>
            <a:r>
              <a:rPr lang="en-GB" dirty="0" err="1">
                <a:ea typeface="+mn-lt"/>
                <a:cs typeface="+mn-lt"/>
              </a:rPr>
              <a:t>als</a:t>
            </a:r>
            <a:r>
              <a:rPr lang="en-GB" dirty="0">
                <a:ea typeface="+mn-lt"/>
                <a:cs typeface="+mn-lt"/>
              </a:rPr>
              <a:t> </a:t>
            </a:r>
            <a:r>
              <a:rPr lang="en-GB" dirty="0" err="1">
                <a:ea typeface="+mn-lt"/>
                <a:cs typeface="+mn-lt"/>
              </a:rPr>
              <a:t>klassisches</a:t>
            </a:r>
            <a:r>
              <a:rPr lang="en-GB" dirty="0">
                <a:ea typeface="+mn-lt"/>
                <a:cs typeface="+mn-lt"/>
              </a:rPr>
              <a:t> </a:t>
            </a:r>
            <a:r>
              <a:rPr lang="en-GB" dirty="0" err="1">
                <a:ea typeface="+mn-lt"/>
                <a:cs typeface="+mn-lt"/>
              </a:rPr>
              <a:t>Beispiel</a:t>
            </a:r>
            <a:r>
              <a:rPr lang="en-GB" dirty="0">
                <a:ea typeface="+mn-lt"/>
                <a:cs typeface="+mn-lt"/>
              </a:rPr>
              <a:t> für die </a:t>
            </a:r>
            <a:r>
              <a:rPr lang="en-GB" dirty="0" err="1">
                <a:ea typeface="+mn-lt"/>
                <a:cs typeface="+mn-lt"/>
              </a:rPr>
              <a:t>starre</a:t>
            </a:r>
            <a:r>
              <a:rPr lang="en-GB" dirty="0">
                <a:ea typeface="+mn-lt"/>
                <a:cs typeface="+mn-lt"/>
              </a:rPr>
              <a:t> </a:t>
            </a:r>
            <a:r>
              <a:rPr lang="en-GB" dirty="0" err="1">
                <a:ea typeface="+mn-lt"/>
                <a:cs typeface="+mn-lt"/>
              </a:rPr>
              <a:t>Fließbandproduktion</a:t>
            </a:r>
            <a:r>
              <a:rPr lang="en-GB" dirty="0">
                <a:ea typeface="+mn-lt"/>
                <a:cs typeface="+mn-lt"/>
              </a:rPr>
              <a:t> der </a:t>
            </a:r>
            <a:r>
              <a:rPr lang="en-GB" dirty="0" err="1">
                <a:ea typeface="+mn-lt"/>
                <a:cs typeface="+mn-lt"/>
              </a:rPr>
              <a:t>ersten</a:t>
            </a:r>
            <a:r>
              <a:rPr lang="en-GB" dirty="0">
                <a:ea typeface="+mn-lt"/>
                <a:cs typeface="+mn-lt"/>
              </a:rPr>
              <a:t> Generation </a:t>
            </a:r>
            <a:r>
              <a:rPr lang="en-GB" dirty="0" err="1">
                <a:ea typeface="+mn-lt"/>
                <a:cs typeface="+mn-lt"/>
              </a:rPr>
              <a:t>angesehen</a:t>
            </a:r>
            <a:r>
              <a:rPr lang="en-GB" dirty="0">
                <a:ea typeface="+mn-lt"/>
                <a:cs typeface="+mn-lt"/>
              </a:rPr>
              <a:t> </a:t>
            </a:r>
            <a:r>
              <a:rPr lang="en-GB" dirty="0" err="1">
                <a:ea typeface="+mn-lt"/>
                <a:cs typeface="+mn-lt"/>
              </a:rPr>
              <a:t>werden</a:t>
            </a:r>
            <a:r>
              <a:rPr lang="en-GB" dirty="0">
                <a:ea typeface="+mn-lt"/>
                <a:cs typeface="+mn-lt"/>
              </a:rPr>
              <a:t>. </a:t>
            </a:r>
            <a:endParaRPr lang="en-US">
              <a:cs typeface="Calibri"/>
            </a:endParaRPr>
          </a:p>
          <a:p>
            <a:pPr marL="342900" indent="-342900">
              <a:buBlip>
                <a:blip r:embed="rId3"/>
              </a:buBlip>
            </a:pPr>
            <a:endParaRPr lang="en-GB" dirty="0"/>
          </a:p>
          <a:p>
            <a:pPr marL="342900" indent="-342900">
              <a:buBlip>
                <a:blip r:embed="rId3"/>
              </a:buBlip>
            </a:pPr>
            <a:r>
              <a:rPr lang="en-GB" dirty="0" err="1">
                <a:ea typeface="+mn-lt"/>
                <a:cs typeface="+mn-lt"/>
              </a:rPr>
              <a:t>Im</a:t>
            </a:r>
            <a:r>
              <a:rPr lang="en-GB" dirty="0">
                <a:ea typeface="+mn-lt"/>
                <a:cs typeface="+mn-lt"/>
              </a:rPr>
              <a:t> Jahr 1914 </a:t>
            </a:r>
            <a:r>
              <a:rPr lang="en-GB" dirty="0" err="1">
                <a:ea typeface="+mn-lt"/>
                <a:cs typeface="+mn-lt"/>
              </a:rPr>
              <a:t>produzierte</a:t>
            </a:r>
            <a:r>
              <a:rPr lang="en-GB" dirty="0">
                <a:ea typeface="+mn-lt"/>
                <a:cs typeface="+mn-lt"/>
              </a:rPr>
              <a:t> Ford </a:t>
            </a:r>
            <a:r>
              <a:rPr lang="en-GB" dirty="0" err="1">
                <a:ea typeface="+mn-lt"/>
                <a:cs typeface="+mn-lt"/>
              </a:rPr>
              <a:t>mehr</a:t>
            </a:r>
            <a:r>
              <a:rPr lang="en-GB" dirty="0">
                <a:ea typeface="+mn-lt"/>
                <a:cs typeface="+mn-lt"/>
              </a:rPr>
              <a:t> Autos </a:t>
            </a:r>
            <a:r>
              <a:rPr lang="en-GB" dirty="0" err="1">
                <a:ea typeface="+mn-lt"/>
                <a:cs typeface="+mn-lt"/>
              </a:rPr>
              <a:t>als</a:t>
            </a:r>
            <a:r>
              <a:rPr lang="en-GB" dirty="0">
                <a:ea typeface="+mn-lt"/>
                <a:cs typeface="+mn-lt"/>
              </a:rPr>
              <a:t> alle </a:t>
            </a:r>
            <a:r>
              <a:rPr lang="en-GB" dirty="0" err="1">
                <a:ea typeface="+mn-lt"/>
                <a:cs typeface="+mn-lt"/>
              </a:rPr>
              <a:t>anderen</a:t>
            </a:r>
            <a:r>
              <a:rPr lang="en-GB" dirty="0">
                <a:ea typeface="+mn-lt"/>
                <a:cs typeface="+mn-lt"/>
              </a:rPr>
              <a:t> </a:t>
            </a:r>
            <a:r>
              <a:rPr lang="en-GB" dirty="0" err="1">
                <a:ea typeface="+mn-lt"/>
                <a:cs typeface="+mn-lt"/>
              </a:rPr>
              <a:t>Automobilhersteller</a:t>
            </a:r>
            <a:r>
              <a:rPr lang="en-GB" dirty="0">
                <a:ea typeface="+mn-lt"/>
                <a:cs typeface="+mn-lt"/>
              </a:rPr>
              <a:t> </a:t>
            </a:r>
            <a:r>
              <a:rPr lang="en-GB" dirty="0" err="1">
                <a:ea typeface="+mn-lt"/>
                <a:cs typeface="+mn-lt"/>
              </a:rPr>
              <a:t>zusammen</a:t>
            </a:r>
            <a:r>
              <a:rPr lang="en-GB" dirty="0">
                <a:ea typeface="+mn-lt"/>
                <a:cs typeface="+mn-lt"/>
              </a:rPr>
              <a:t>. Das Modell T war </a:t>
            </a:r>
            <a:r>
              <a:rPr lang="en-GB" dirty="0" err="1">
                <a:ea typeface="+mn-lt"/>
                <a:cs typeface="+mn-lt"/>
              </a:rPr>
              <a:t>ein</a:t>
            </a:r>
            <a:r>
              <a:rPr lang="en-GB" dirty="0">
                <a:ea typeface="+mn-lt"/>
                <a:cs typeface="+mn-lt"/>
              </a:rPr>
              <a:t> </a:t>
            </a:r>
            <a:r>
              <a:rPr lang="en-GB" dirty="0" err="1">
                <a:ea typeface="+mn-lt"/>
                <a:cs typeface="+mn-lt"/>
              </a:rPr>
              <a:t>großer</a:t>
            </a:r>
            <a:r>
              <a:rPr lang="en-GB" dirty="0">
                <a:ea typeface="+mn-lt"/>
                <a:cs typeface="+mn-lt"/>
              </a:rPr>
              <a:t> </a:t>
            </a:r>
            <a:r>
              <a:rPr lang="en-GB" dirty="0" err="1">
                <a:ea typeface="+mn-lt"/>
                <a:cs typeface="+mn-lt"/>
              </a:rPr>
              <a:t>kommerzieller</a:t>
            </a:r>
            <a:r>
              <a:rPr lang="en-GB" dirty="0">
                <a:ea typeface="+mn-lt"/>
                <a:cs typeface="+mn-lt"/>
              </a:rPr>
              <a:t> </a:t>
            </a:r>
            <a:r>
              <a:rPr lang="en-GB" dirty="0" err="1">
                <a:ea typeface="+mn-lt"/>
                <a:cs typeface="+mn-lt"/>
              </a:rPr>
              <a:t>Erfolg</a:t>
            </a:r>
            <a:r>
              <a:rPr lang="en-GB" dirty="0">
                <a:ea typeface="+mn-lt"/>
                <a:cs typeface="+mn-lt"/>
              </a:rPr>
              <a:t>, und </a:t>
            </a:r>
            <a:r>
              <a:rPr lang="en-GB" dirty="0" err="1">
                <a:ea typeface="+mn-lt"/>
                <a:cs typeface="+mn-lt"/>
              </a:rPr>
              <a:t>als</a:t>
            </a:r>
            <a:r>
              <a:rPr lang="en-GB" dirty="0">
                <a:ea typeface="+mn-lt"/>
                <a:cs typeface="+mn-lt"/>
              </a:rPr>
              <a:t> Henry sein 10-millionstes Auto </a:t>
            </a:r>
            <a:r>
              <a:rPr lang="en-GB" dirty="0" err="1">
                <a:ea typeface="+mn-lt"/>
                <a:cs typeface="+mn-lt"/>
              </a:rPr>
              <a:t>herstellte</a:t>
            </a:r>
            <a:r>
              <a:rPr lang="en-GB" dirty="0">
                <a:ea typeface="+mn-lt"/>
                <a:cs typeface="+mn-lt"/>
              </a:rPr>
              <a:t>, war die </a:t>
            </a:r>
            <a:r>
              <a:rPr lang="en-GB" dirty="0" err="1">
                <a:ea typeface="+mn-lt"/>
                <a:cs typeface="+mn-lt"/>
              </a:rPr>
              <a:t>Hälfte</a:t>
            </a:r>
            <a:r>
              <a:rPr lang="en-GB" dirty="0">
                <a:ea typeface="+mn-lt"/>
                <a:cs typeface="+mn-lt"/>
              </a:rPr>
              <a:t> </a:t>
            </a:r>
            <a:r>
              <a:rPr lang="en-GB" dirty="0" err="1">
                <a:ea typeface="+mn-lt"/>
                <a:cs typeface="+mn-lt"/>
              </a:rPr>
              <a:t>aller</a:t>
            </a:r>
            <a:r>
              <a:rPr lang="en-GB" dirty="0">
                <a:ea typeface="+mn-lt"/>
                <a:cs typeface="+mn-lt"/>
              </a:rPr>
              <a:t> Autos auf der Welt von Ford. Das Modell T war so </a:t>
            </a:r>
            <a:r>
              <a:rPr lang="en-GB" dirty="0" err="1">
                <a:ea typeface="+mn-lt"/>
                <a:cs typeface="+mn-lt"/>
              </a:rPr>
              <a:t>erfolgreich</a:t>
            </a:r>
            <a:r>
              <a:rPr lang="en-GB" dirty="0">
                <a:ea typeface="+mn-lt"/>
                <a:cs typeface="+mn-lt"/>
              </a:rPr>
              <a:t>, </a:t>
            </a:r>
            <a:r>
              <a:rPr lang="en-GB" dirty="0" err="1">
                <a:ea typeface="+mn-lt"/>
                <a:cs typeface="+mn-lt"/>
              </a:rPr>
              <a:t>dass</a:t>
            </a:r>
            <a:r>
              <a:rPr lang="en-GB" dirty="0">
                <a:ea typeface="+mn-lt"/>
                <a:cs typeface="+mn-lt"/>
              </a:rPr>
              <a:t> Ford </a:t>
            </a:r>
            <a:r>
              <a:rPr lang="en-GB" dirty="0" err="1">
                <a:ea typeface="+mn-lt"/>
                <a:cs typeface="+mn-lt"/>
              </a:rPr>
              <a:t>zwischen</a:t>
            </a:r>
            <a:r>
              <a:rPr lang="en-GB" dirty="0">
                <a:ea typeface="+mn-lt"/>
                <a:cs typeface="+mn-lt"/>
              </a:rPr>
              <a:t> 1917 und 1923 auf </a:t>
            </a:r>
            <a:r>
              <a:rPr lang="en-GB" dirty="0" err="1">
                <a:ea typeface="+mn-lt"/>
                <a:cs typeface="+mn-lt"/>
              </a:rPr>
              <a:t>jegliche</a:t>
            </a:r>
            <a:r>
              <a:rPr lang="en-GB" dirty="0">
                <a:ea typeface="+mn-lt"/>
                <a:cs typeface="+mn-lt"/>
              </a:rPr>
              <a:t> </a:t>
            </a:r>
            <a:r>
              <a:rPr lang="en-GB" dirty="0" err="1">
                <a:ea typeface="+mn-lt"/>
                <a:cs typeface="+mn-lt"/>
              </a:rPr>
              <a:t>Werbung</a:t>
            </a:r>
            <a:r>
              <a:rPr lang="en-GB" dirty="0">
                <a:ea typeface="+mn-lt"/>
                <a:cs typeface="+mn-lt"/>
              </a:rPr>
              <a:t> </a:t>
            </a:r>
            <a:r>
              <a:rPr lang="en-GB" dirty="0" err="1">
                <a:ea typeface="+mn-lt"/>
                <a:cs typeface="+mn-lt"/>
              </a:rPr>
              <a:t>verzichtete</a:t>
            </a:r>
            <a:r>
              <a:rPr lang="en-GB" dirty="0">
                <a:ea typeface="+mn-lt"/>
                <a:cs typeface="+mn-lt"/>
              </a:rPr>
              <a:t>. </a:t>
            </a:r>
            <a:endParaRPr lang="en-US" dirty="0">
              <a:ea typeface="+mn-lt"/>
              <a:cs typeface="+mn-lt"/>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t>Das Ford Model T</a:t>
            </a:r>
          </a:p>
        </p:txBody>
      </p:sp>
    </p:spTree>
    <p:extLst>
      <p:ext uri="{BB962C8B-B14F-4D97-AF65-F5344CB8AC3E}">
        <p14:creationId xmlns:p14="http://schemas.microsoft.com/office/powerpoint/2010/main" val="16823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0A62-E599-889A-1CD7-493D91D148B7}"/>
              </a:ext>
            </a:extLst>
          </p:cNvPr>
          <p:cNvSpPr>
            <a:spLocks noGrp="1"/>
          </p:cNvSpPr>
          <p:nvPr>
            <p:ph type="body" sz="quarter" idx="15"/>
          </p:nvPr>
        </p:nvSpPr>
        <p:spPr/>
        <p:txBody>
          <a:bodyPr/>
          <a:lstStyle/>
          <a:p>
            <a:r>
              <a:rPr lang="en-ZA" dirty="0"/>
              <a:t>01</a:t>
            </a:r>
          </a:p>
        </p:txBody>
      </p:sp>
      <p:sp>
        <p:nvSpPr>
          <p:cNvPr id="3" name="Text Placeholder 2">
            <a:extLst>
              <a:ext uri="{FF2B5EF4-FFF2-40B4-BE49-F238E27FC236}">
                <a16:creationId xmlns:a16="http://schemas.microsoft.com/office/drawing/2014/main" id="{99D7D11C-B1BB-AA86-DF53-AE19BED43C00}"/>
              </a:ext>
            </a:extLst>
          </p:cNvPr>
          <p:cNvSpPr>
            <a:spLocks noGrp="1"/>
          </p:cNvSpPr>
          <p:nvPr>
            <p:ph type="body" sz="quarter" idx="14"/>
          </p:nvPr>
        </p:nvSpPr>
        <p:spPr/>
        <p:txBody>
          <a:bodyPr lIns="91440" tIns="45720" rIns="91440" bIns="45720" anchor="ctr">
            <a:noAutofit/>
          </a:bodyPr>
          <a:lstStyle/>
          <a:p>
            <a:r>
              <a:rPr lang="en-US" dirty="0">
                <a:ea typeface="+mn-lt"/>
                <a:cs typeface="+mn-lt"/>
              </a:rPr>
              <a:t>Die Macht der Daten, </a:t>
            </a:r>
            <a:r>
              <a:rPr lang="en-US" dirty="0" err="1">
                <a:ea typeface="+mn-lt"/>
                <a:cs typeface="+mn-lt"/>
              </a:rPr>
              <a:t>warum</a:t>
            </a:r>
            <a:r>
              <a:rPr lang="en-US" dirty="0">
                <a:ea typeface="+mn-lt"/>
                <a:cs typeface="+mn-lt"/>
              </a:rPr>
              <a:t> </a:t>
            </a:r>
            <a:r>
              <a:rPr lang="en-US" dirty="0" err="1">
                <a:ea typeface="+mn-lt"/>
                <a:cs typeface="+mn-lt"/>
              </a:rPr>
              <a:t>Datenkompetenzen</a:t>
            </a:r>
            <a:r>
              <a:rPr lang="en-US" dirty="0">
                <a:ea typeface="+mn-lt"/>
                <a:cs typeface="+mn-lt"/>
              </a:rPr>
              <a:t> </a:t>
            </a:r>
            <a:r>
              <a:rPr lang="en-US" dirty="0" err="1">
                <a:ea typeface="+mn-lt"/>
                <a:cs typeface="+mn-lt"/>
              </a:rPr>
              <a:t>wichtig</a:t>
            </a:r>
            <a:r>
              <a:rPr lang="en-US" dirty="0">
                <a:ea typeface="+mn-lt"/>
                <a:cs typeface="+mn-lt"/>
              </a:rPr>
              <a:t> </a:t>
            </a:r>
            <a:r>
              <a:rPr lang="en-US" dirty="0" err="1">
                <a:ea typeface="+mn-lt"/>
                <a:cs typeface="+mn-lt"/>
              </a:rPr>
              <a:t>sind</a:t>
            </a:r>
            <a:endParaRPr lang="en-US" dirty="0" err="1"/>
          </a:p>
        </p:txBody>
      </p:sp>
      <p:sp>
        <p:nvSpPr>
          <p:cNvPr id="4" name="Text Placeholder 3">
            <a:extLst>
              <a:ext uri="{FF2B5EF4-FFF2-40B4-BE49-F238E27FC236}">
                <a16:creationId xmlns:a16="http://schemas.microsoft.com/office/drawing/2014/main" id="{6C37075E-6964-192A-E161-6217783664C5}"/>
              </a:ext>
            </a:extLst>
          </p:cNvPr>
          <p:cNvSpPr>
            <a:spLocks noGrp="1"/>
          </p:cNvSpPr>
          <p:nvPr>
            <p:ph type="body" sz="quarter" idx="28"/>
          </p:nvPr>
        </p:nvSpPr>
        <p:spPr/>
        <p:txBody>
          <a:bodyPr lIns="91440" tIns="45720" rIns="91440" bIns="45720" anchor="t"/>
          <a:lstStyle/>
          <a:p>
            <a:pPr algn="ctr">
              <a:defRPr/>
            </a:pPr>
            <a:r>
              <a:rPr lang="en-US" b="1" dirty="0">
                <a:effectLst>
                  <a:outerShdw blurRad="38100" dist="38100" dir="2700000" algn="tl">
                    <a:srgbClr val="000000">
                      <a:alpha val="43137"/>
                    </a:srgbClr>
                  </a:outerShdw>
                </a:effectLst>
                <a:ea typeface="+mn-lt"/>
                <a:cs typeface="+mn-lt"/>
              </a:rPr>
              <a:t>"Jeder </a:t>
            </a:r>
            <a:r>
              <a:rPr lang="en-US" b="1" dirty="0" err="1">
                <a:effectLst>
                  <a:outerShdw blurRad="38100" dist="38100" dir="2700000" algn="tl">
                    <a:srgbClr val="000000">
                      <a:alpha val="43137"/>
                    </a:srgbClr>
                  </a:outerShdw>
                </a:effectLst>
                <a:ea typeface="+mn-lt"/>
                <a:cs typeface="+mn-lt"/>
              </a:rPr>
              <a:t>kann</a:t>
            </a:r>
            <a:r>
              <a:rPr lang="en-US" b="1" dirty="0">
                <a:effectLst>
                  <a:outerShdw blurRad="38100" dist="38100" dir="2700000" algn="tl">
                    <a:srgbClr val="000000">
                      <a:alpha val="43137"/>
                    </a:srgbClr>
                  </a:outerShdw>
                </a:effectLst>
                <a:ea typeface="+mn-lt"/>
                <a:cs typeface="+mn-lt"/>
              </a:rPr>
              <a:t> </a:t>
            </a:r>
            <a:r>
              <a:rPr lang="en-US" b="1" dirty="0" err="1">
                <a:effectLst>
                  <a:outerShdw blurRad="38100" dist="38100" dir="2700000" algn="tl">
                    <a:srgbClr val="000000">
                      <a:alpha val="43137"/>
                    </a:srgbClr>
                  </a:outerShdw>
                </a:effectLst>
                <a:ea typeface="+mn-lt"/>
                <a:cs typeface="+mn-lt"/>
              </a:rPr>
              <a:t>großartig</a:t>
            </a:r>
            <a:r>
              <a:rPr lang="en-US" b="1" dirty="0">
                <a:effectLst>
                  <a:outerShdw blurRad="38100" dist="38100" dir="2700000" algn="tl">
                    <a:srgbClr val="000000">
                      <a:alpha val="43137"/>
                    </a:srgbClr>
                  </a:outerShdw>
                </a:effectLst>
                <a:ea typeface="+mn-lt"/>
                <a:cs typeface="+mn-lt"/>
              </a:rPr>
              <a:t> sein, </a:t>
            </a:r>
            <a:r>
              <a:rPr lang="en-US" b="1" dirty="0" err="1">
                <a:effectLst>
                  <a:outerShdw blurRad="38100" dist="38100" dir="2700000" algn="tl">
                    <a:srgbClr val="000000">
                      <a:alpha val="43137"/>
                    </a:srgbClr>
                  </a:outerShdw>
                </a:effectLst>
                <a:ea typeface="+mn-lt"/>
                <a:cs typeface="+mn-lt"/>
              </a:rPr>
              <a:t>weil</a:t>
            </a:r>
            <a:r>
              <a:rPr lang="en-US" b="1" dirty="0">
                <a:effectLst>
                  <a:outerShdw blurRad="38100" dist="38100" dir="2700000" algn="tl">
                    <a:srgbClr val="000000">
                      <a:alpha val="43137"/>
                    </a:srgbClr>
                  </a:outerShdw>
                </a:effectLst>
                <a:ea typeface="+mn-lt"/>
                <a:cs typeface="+mn-lt"/>
              </a:rPr>
              <a:t> </a:t>
            </a:r>
            <a:r>
              <a:rPr lang="en-US" b="1" dirty="0" err="1">
                <a:effectLst>
                  <a:outerShdw blurRad="38100" dist="38100" dir="2700000" algn="tl">
                    <a:srgbClr val="000000">
                      <a:alpha val="43137"/>
                    </a:srgbClr>
                  </a:outerShdw>
                </a:effectLst>
                <a:ea typeface="+mn-lt"/>
                <a:cs typeface="+mn-lt"/>
              </a:rPr>
              <a:t>jeder</a:t>
            </a:r>
            <a:r>
              <a:rPr lang="en-US" b="1" dirty="0">
                <a:effectLst>
                  <a:outerShdw blurRad="38100" dist="38100" dir="2700000" algn="tl">
                    <a:srgbClr val="000000">
                      <a:alpha val="43137"/>
                    </a:srgbClr>
                  </a:outerShdw>
                </a:effectLst>
                <a:ea typeface="+mn-lt"/>
                <a:cs typeface="+mn-lt"/>
              </a:rPr>
              <a:t> </a:t>
            </a:r>
            <a:r>
              <a:rPr lang="en-US" b="1" dirty="0" err="1">
                <a:effectLst>
                  <a:outerShdw blurRad="38100" dist="38100" dir="2700000" algn="tl">
                    <a:srgbClr val="000000">
                      <a:alpha val="43137"/>
                    </a:srgbClr>
                  </a:outerShdw>
                </a:effectLst>
                <a:ea typeface="+mn-lt"/>
                <a:cs typeface="+mn-lt"/>
              </a:rPr>
              <a:t>dienen</a:t>
            </a:r>
            <a:r>
              <a:rPr lang="en-US" b="1" dirty="0">
                <a:effectLst>
                  <a:outerShdw blurRad="38100" dist="38100" dir="2700000" algn="tl">
                    <a:srgbClr val="000000">
                      <a:alpha val="43137"/>
                    </a:srgbClr>
                  </a:outerShdw>
                </a:effectLst>
                <a:ea typeface="+mn-lt"/>
                <a:cs typeface="+mn-lt"/>
              </a:rPr>
              <a:t> </a:t>
            </a:r>
            <a:r>
              <a:rPr lang="en-US" b="1" dirty="0" err="1">
                <a:effectLst>
                  <a:outerShdw blurRad="38100" dist="38100" dir="2700000" algn="tl">
                    <a:srgbClr val="000000">
                      <a:alpha val="43137"/>
                    </a:srgbClr>
                  </a:outerShdw>
                </a:effectLst>
                <a:ea typeface="+mn-lt"/>
                <a:cs typeface="+mn-lt"/>
              </a:rPr>
              <a:t>kann</a:t>
            </a:r>
            <a:r>
              <a:rPr lang="en-US" b="1" dirty="0">
                <a:effectLst>
                  <a:outerShdw blurRad="38100" dist="38100" dir="2700000" algn="tl">
                    <a:srgbClr val="000000">
                      <a:alpha val="43137"/>
                    </a:srgbClr>
                  </a:outerShdw>
                </a:effectLst>
                <a:ea typeface="+mn-lt"/>
                <a:cs typeface="+mn-lt"/>
              </a:rPr>
              <a:t>".</a:t>
            </a:r>
            <a:endParaRPr lang="en-US" b="1" dirty="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Martin Luther King Jr.</a:t>
            </a:r>
          </a:p>
          <a:p>
            <a:endParaRPr lang="en-ZA" dirty="0"/>
          </a:p>
        </p:txBody>
      </p:sp>
      <p:sp>
        <p:nvSpPr>
          <p:cNvPr id="5" name="Text Placeholder 4">
            <a:extLst>
              <a:ext uri="{FF2B5EF4-FFF2-40B4-BE49-F238E27FC236}">
                <a16:creationId xmlns:a16="http://schemas.microsoft.com/office/drawing/2014/main" id="{6FB08A5A-7B6F-59EC-BACD-69BAA96B8321}"/>
              </a:ext>
            </a:extLst>
          </p:cNvPr>
          <p:cNvSpPr>
            <a:spLocks noGrp="1"/>
          </p:cNvSpPr>
          <p:nvPr>
            <p:ph type="body" sz="quarter" idx="29"/>
          </p:nvPr>
        </p:nvSpPr>
        <p:spPr/>
        <p:txBody>
          <a:bodyPr/>
          <a:lstStyle/>
          <a:p>
            <a:r>
              <a:rPr lang="en-ZA" dirty="0"/>
              <a:t>02</a:t>
            </a:r>
          </a:p>
        </p:txBody>
      </p:sp>
      <p:sp>
        <p:nvSpPr>
          <p:cNvPr id="6" name="Text Placeholder 5">
            <a:extLst>
              <a:ext uri="{FF2B5EF4-FFF2-40B4-BE49-F238E27FC236}">
                <a16:creationId xmlns:a16="http://schemas.microsoft.com/office/drawing/2014/main" id="{AF6264BF-C70E-914F-D10D-F7D2A8E5506B}"/>
              </a:ext>
            </a:extLst>
          </p:cNvPr>
          <p:cNvSpPr>
            <a:spLocks noGrp="1"/>
          </p:cNvSpPr>
          <p:nvPr>
            <p:ph type="body" sz="quarter" idx="30"/>
          </p:nvPr>
        </p:nvSpPr>
        <p:spPr/>
        <p:txBody>
          <a:bodyPr lIns="91440" tIns="45720" rIns="91440" bIns="45720"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a:rPr>
              <a:t>Daten</a:t>
            </a: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en-US" dirty="0">
                <a:latin typeface="Calibri" panose="020F0502020204030204"/>
              </a:rPr>
              <a:t>Technologie</a:t>
            </a: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9573EEB-CD14-A765-A25C-CE014840F40A}"/>
              </a:ext>
            </a:extLst>
          </p:cNvPr>
          <p:cNvSpPr>
            <a:spLocks noGrp="1"/>
          </p:cNvSpPr>
          <p:nvPr>
            <p:ph type="body" sz="quarter" idx="31"/>
          </p:nvPr>
        </p:nvSpPr>
        <p:spPr/>
        <p:txBody>
          <a:bodyPr/>
          <a:lstStyle/>
          <a:p>
            <a:r>
              <a:rPr lang="en-ZA" dirty="0"/>
              <a:t>03</a:t>
            </a:r>
          </a:p>
        </p:txBody>
      </p:sp>
      <p:sp>
        <p:nvSpPr>
          <p:cNvPr id="8" name="Text Placeholder 7">
            <a:extLst>
              <a:ext uri="{FF2B5EF4-FFF2-40B4-BE49-F238E27FC236}">
                <a16:creationId xmlns:a16="http://schemas.microsoft.com/office/drawing/2014/main" id="{71219252-E7F9-A877-578C-E82B765C60C0}"/>
              </a:ext>
            </a:extLst>
          </p:cNvPr>
          <p:cNvSpPr>
            <a:spLocks noGrp="1"/>
          </p:cNvSpPr>
          <p:nvPr>
            <p:ph type="body" sz="quarter" idx="32"/>
          </p:nvPr>
        </p:nvSpPr>
        <p:spPr/>
        <p:txBody>
          <a:bodyPr lIns="91440" tIns="45720" rIns="91440" bIns="45720" anchor="ctr">
            <a:noAutofit/>
          </a:bodyPr>
          <a:lstStyle/>
          <a:p>
            <a:r>
              <a:rPr lang="en-US" dirty="0" err="1">
                <a:ea typeface="+mn-lt"/>
                <a:cs typeface="+mn-lt"/>
              </a:rPr>
              <a:t>Datenmanagement</a:t>
            </a:r>
            <a:r>
              <a:rPr lang="en-US" dirty="0">
                <a:ea typeface="+mn-lt"/>
                <a:cs typeface="+mn-lt"/>
              </a:rPr>
              <a:t>, Sicherheit und </a:t>
            </a:r>
            <a:r>
              <a:rPr lang="en-US" dirty="0" err="1">
                <a:ea typeface="+mn-lt"/>
                <a:cs typeface="+mn-lt"/>
              </a:rPr>
              <a:t>Datenschutz</a:t>
            </a:r>
          </a:p>
        </p:txBody>
      </p:sp>
      <p:sp>
        <p:nvSpPr>
          <p:cNvPr id="9" name="Text Placeholder 8">
            <a:extLst>
              <a:ext uri="{FF2B5EF4-FFF2-40B4-BE49-F238E27FC236}">
                <a16:creationId xmlns:a16="http://schemas.microsoft.com/office/drawing/2014/main" id="{5A19F0D7-1CF4-950B-06F0-94189B068807}"/>
              </a:ext>
            </a:extLst>
          </p:cNvPr>
          <p:cNvSpPr>
            <a:spLocks noGrp="1"/>
          </p:cNvSpPr>
          <p:nvPr>
            <p:ph type="body" sz="quarter" idx="33"/>
          </p:nvPr>
        </p:nvSpPr>
        <p:spPr/>
        <p:txBody>
          <a:bodyPr/>
          <a:lstStyle/>
          <a:p>
            <a:r>
              <a:rPr lang="en-ZA" dirty="0"/>
              <a:t>04</a:t>
            </a:r>
          </a:p>
        </p:txBody>
      </p:sp>
      <p:sp>
        <p:nvSpPr>
          <p:cNvPr id="10" name="Text Placeholder 9">
            <a:extLst>
              <a:ext uri="{FF2B5EF4-FFF2-40B4-BE49-F238E27FC236}">
                <a16:creationId xmlns:a16="http://schemas.microsoft.com/office/drawing/2014/main" id="{01536359-B030-A4B6-81AA-01F068D88F6A}"/>
              </a:ext>
            </a:extLst>
          </p:cNvPr>
          <p:cNvSpPr>
            <a:spLocks noGrp="1"/>
          </p:cNvSpPr>
          <p:nvPr>
            <p:ph type="body" sz="quarter" idx="34"/>
          </p:nvPr>
        </p:nvSpPr>
        <p:spPr/>
        <p:txBody>
          <a:bodyPr lIns="91440" tIns="45720" rIns="91440" bIns="45720" anchor="ctr">
            <a:noAutofit/>
          </a:bodyPr>
          <a:lstStyle/>
          <a:p>
            <a:r>
              <a:rPr lang="en-ZA" dirty="0" err="1"/>
              <a:t>Arbeiten</a:t>
            </a:r>
            <a:r>
              <a:rPr lang="en-ZA" dirty="0"/>
              <a:t> </a:t>
            </a:r>
            <a:r>
              <a:rPr lang="en-ZA" dirty="0" err="1"/>
              <a:t>mit</a:t>
            </a:r>
            <a:r>
              <a:rPr lang="en-ZA" dirty="0"/>
              <a:t> Daten</a:t>
            </a:r>
          </a:p>
        </p:txBody>
      </p:sp>
      <p:sp>
        <p:nvSpPr>
          <p:cNvPr id="11" name="Text Placeholder 10">
            <a:extLst>
              <a:ext uri="{FF2B5EF4-FFF2-40B4-BE49-F238E27FC236}">
                <a16:creationId xmlns:a16="http://schemas.microsoft.com/office/drawing/2014/main" id="{F99CD8FB-64EC-FB62-76A7-8187B917B99C}"/>
              </a:ext>
            </a:extLst>
          </p:cNvPr>
          <p:cNvSpPr>
            <a:spLocks noGrp="1"/>
          </p:cNvSpPr>
          <p:nvPr>
            <p:ph type="body" sz="quarter" idx="35"/>
          </p:nvPr>
        </p:nvSpPr>
        <p:spPr/>
        <p:txBody>
          <a:bodyPr/>
          <a:lstStyle/>
          <a:p>
            <a:r>
              <a:rPr lang="en-ZA" dirty="0"/>
              <a:t>05</a:t>
            </a:r>
          </a:p>
        </p:txBody>
      </p:sp>
      <p:sp>
        <p:nvSpPr>
          <p:cNvPr id="12" name="Text Placeholder 11">
            <a:extLst>
              <a:ext uri="{FF2B5EF4-FFF2-40B4-BE49-F238E27FC236}">
                <a16:creationId xmlns:a16="http://schemas.microsoft.com/office/drawing/2014/main" id="{E822F342-7AF8-1F13-9CB9-652034DF2227}"/>
              </a:ext>
            </a:extLst>
          </p:cNvPr>
          <p:cNvSpPr>
            <a:spLocks noGrp="1"/>
          </p:cNvSpPr>
          <p:nvPr>
            <p:ph type="body" sz="quarter" idx="36"/>
          </p:nvPr>
        </p:nvSpPr>
        <p:spPr/>
        <p:txBody>
          <a:bodyPr lIns="91440" tIns="45720" rIns="91440" bIns="45720" anchor="ctr">
            <a:noAutofit/>
          </a:bodyPr>
          <a:lstStyle/>
          <a:p>
            <a:r>
              <a:rPr lang="en-ZA" dirty="0">
                <a:ea typeface="+mn-lt"/>
                <a:cs typeface="+mn-lt"/>
              </a:rPr>
              <a:t>Daten für </a:t>
            </a:r>
            <a:r>
              <a:rPr lang="en-ZA" dirty="0" err="1">
                <a:ea typeface="+mn-lt"/>
                <a:cs typeface="+mn-lt"/>
              </a:rPr>
              <a:t>Strategie</a:t>
            </a:r>
            <a:endParaRPr lang="en-US" dirty="0" err="1"/>
          </a:p>
        </p:txBody>
      </p:sp>
      <p:sp>
        <p:nvSpPr>
          <p:cNvPr id="13" name="Text Placeholder 12">
            <a:extLst>
              <a:ext uri="{FF2B5EF4-FFF2-40B4-BE49-F238E27FC236}">
                <a16:creationId xmlns:a16="http://schemas.microsoft.com/office/drawing/2014/main" id="{38A627E5-46B5-B077-1279-CCCE2E945C9A}"/>
              </a:ext>
            </a:extLst>
          </p:cNvPr>
          <p:cNvSpPr>
            <a:spLocks noGrp="1"/>
          </p:cNvSpPr>
          <p:nvPr>
            <p:ph type="body" sz="quarter" idx="27"/>
          </p:nvPr>
        </p:nvSpPr>
        <p:spPr/>
        <p:txBody>
          <a:bodyPr/>
          <a:lstStyle/>
          <a:p>
            <a:r>
              <a:rPr lang="en-GB" dirty="0"/>
              <a:t>Outline</a:t>
            </a:r>
            <a:endParaRPr lang="en-ZA" dirty="0"/>
          </a:p>
        </p:txBody>
      </p:sp>
      <p:sp>
        <p:nvSpPr>
          <p:cNvPr id="14" name="Text Placeholder 13">
            <a:extLst>
              <a:ext uri="{FF2B5EF4-FFF2-40B4-BE49-F238E27FC236}">
                <a16:creationId xmlns:a16="http://schemas.microsoft.com/office/drawing/2014/main" id="{7B2F6E99-E6E2-9CF4-4B3D-11B5F9EC4D38}"/>
              </a:ext>
            </a:extLst>
          </p:cNvPr>
          <p:cNvSpPr>
            <a:spLocks noGrp="1"/>
          </p:cNvSpPr>
          <p:nvPr>
            <p:ph type="body" sz="quarter" idx="37"/>
          </p:nvPr>
        </p:nvSpPr>
        <p:spPr/>
        <p:txBody>
          <a:bodyPr/>
          <a:lstStyle/>
          <a:p>
            <a:r>
              <a:rPr lang="en-ZA" dirty="0"/>
              <a:t>06</a:t>
            </a:r>
          </a:p>
        </p:txBody>
      </p:sp>
      <p:sp>
        <p:nvSpPr>
          <p:cNvPr id="15" name="Text Placeholder 14">
            <a:extLst>
              <a:ext uri="{FF2B5EF4-FFF2-40B4-BE49-F238E27FC236}">
                <a16:creationId xmlns:a16="http://schemas.microsoft.com/office/drawing/2014/main" id="{2A392415-BDAA-850B-490A-AA5FA12923D9}"/>
              </a:ext>
            </a:extLst>
          </p:cNvPr>
          <p:cNvSpPr>
            <a:spLocks noGrp="1"/>
          </p:cNvSpPr>
          <p:nvPr>
            <p:ph type="body" sz="quarter" idx="38"/>
          </p:nvPr>
        </p:nvSpPr>
        <p:spPr/>
        <p:txBody>
          <a:bodyPr lIns="91440" tIns="45720" rIns="91440" bIns="45720" anchor="ctr">
            <a:noAutofit/>
          </a:bodyPr>
          <a:lstStyle/>
          <a:p>
            <a:r>
              <a:rPr lang="en-GB" dirty="0" err="1">
                <a:ea typeface="+mn-lt"/>
                <a:cs typeface="+mn-lt"/>
              </a:rPr>
              <a:t>Referenzen</a:t>
            </a:r>
            <a:endParaRPr lang="en-US" dirty="0" err="1"/>
          </a:p>
        </p:txBody>
      </p:sp>
    </p:spTree>
    <p:extLst>
      <p:ext uri="{BB962C8B-B14F-4D97-AF65-F5344CB8AC3E}">
        <p14:creationId xmlns:p14="http://schemas.microsoft.com/office/powerpoint/2010/main" val="216385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P spid="7" grpId="0" build="p"/>
      <p:bldP spid="8" grpId="0" build="p"/>
      <p:bldP spid="9" grpId="0" build="p"/>
      <p:bldP spid="10" grpId="0" build="p"/>
      <p:bldP spid="11" grpId="0" build="p"/>
      <p:bldP spid="12" grpId="0" build="p"/>
      <p:bldP spid="14" grpId="0" build="p"/>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lIns="91440" tIns="45720" rIns="91440" bIns="45720" anchor="t"/>
          <a:lstStyle/>
          <a:p>
            <a:pPr marL="342900" indent="-342900">
              <a:buBlip>
                <a:blip r:embed="rId3"/>
              </a:buBlip>
            </a:pPr>
            <a:r>
              <a:rPr lang="en-GB" dirty="0">
                <a:ea typeface="+mn-lt"/>
                <a:cs typeface="+mn-lt"/>
              </a:rPr>
              <a:t>Henry Fords </a:t>
            </a:r>
            <a:r>
              <a:rPr lang="en-GB" dirty="0" err="1">
                <a:ea typeface="+mn-lt"/>
                <a:cs typeface="+mn-lt"/>
              </a:rPr>
              <a:t>ideologischer</a:t>
            </a:r>
            <a:r>
              <a:rPr lang="en-GB" dirty="0">
                <a:ea typeface="+mn-lt"/>
                <a:cs typeface="+mn-lt"/>
              </a:rPr>
              <a:t> Ansatz </a:t>
            </a:r>
            <a:r>
              <a:rPr lang="en-GB" dirty="0" err="1">
                <a:ea typeface="+mn-lt"/>
                <a:cs typeface="+mn-lt"/>
              </a:rPr>
              <a:t>bei</a:t>
            </a:r>
            <a:r>
              <a:rPr lang="en-GB" dirty="0">
                <a:ea typeface="+mn-lt"/>
                <a:cs typeface="+mn-lt"/>
              </a:rPr>
              <a:t> der </a:t>
            </a:r>
            <a:r>
              <a:rPr lang="en-GB" dirty="0" err="1">
                <a:ea typeface="+mn-lt"/>
                <a:cs typeface="+mn-lt"/>
              </a:rPr>
              <a:t>Entwicklung</a:t>
            </a:r>
            <a:r>
              <a:rPr lang="en-GB" dirty="0">
                <a:ea typeface="+mn-lt"/>
                <a:cs typeface="+mn-lt"/>
              </a:rPr>
              <a:t> des </a:t>
            </a:r>
            <a:r>
              <a:rPr lang="en-GB" dirty="0" err="1">
                <a:ea typeface="+mn-lt"/>
                <a:cs typeface="+mn-lt"/>
              </a:rPr>
              <a:t>Modells</a:t>
            </a:r>
            <a:r>
              <a:rPr lang="en-GB" dirty="0">
                <a:ea typeface="+mn-lt"/>
                <a:cs typeface="+mn-lt"/>
              </a:rPr>
              <a:t> T </a:t>
            </a:r>
            <a:r>
              <a:rPr lang="en-GB" dirty="0" err="1">
                <a:ea typeface="+mn-lt"/>
                <a:cs typeface="+mn-lt"/>
              </a:rPr>
              <a:t>bestand</a:t>
            </a:r>
            <a:r>
              <a:rPr lang="en-GB" dirty="0">
                <a:ea typeface="+mn-lt"/>
                <a:cs typeface="+mn-lt"/>
              </a:rPr>
              <a:t> </a:t>
            </a:r>
            <a:r>
              <a:rPr lang="en-GB" dirty="0" err="1">
                <a:ea typeface="+mn-lt"/>
                <a:cs typeface="+mn-lt"/>
              </a:rPr>
              <a:t>darin</a:t>
            </a:r>
            <a:r>
              <a:rPr lang="en-GB" dirty="0">
                <a:ea typeface="+mn-lt"/>
                <a:cs typeface="+mn-lt"/>
              </a:rPr>
              <a:t>, es </a:t>
            </a:r>
            <a:r>
              <a:rPr lang="en-GB" dirty="0" err="1">
                <a:ea typeface="+mn-lt"/>
                <a:cs typeface="+mn-lt"/>
              </a:rPr>
              <a:t>richtig</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machen</a:t>
            </a:r>
            <a:r>
              <a:rPr lang="en-GB" dirty="0">
                <a:ea typeface="+mn-lt"/>
                <a:cs typeface="+mn-lt"/>
              </a:rPr>
              <a:t> und es </a:t>
            </a:r>
            <a:r>
              <a:rPr lang="en-GB" dirty="0" err="1">
                <a:ea typeface="+mn-lt"/>
                <a:cs typeface="+mn-lt"/>
              </a:rPr>
              <a:t>dann</a:t>
            </a:r>
            <a:r>
              <a:rPr lang="en-GB" dirty="0">
                <a:ea typeface="+mn-lt"/>
                <a:cs typeface="+mn-lt"/>
              </a:rPr>
              <a:t> </a:t>
            </a:r>
            <a:r>
              <a:rPr lang="en-GB" dirty="0" err="1">
                <a:ea typeface="+mn-lt"/>
                <a:cs typeface="+mn-lt"/>
              </a:rPr>
              <a:t>gleich</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halten</a:t>
            </a:r>
            <a:r>
              <a:rPr lang="en-GB" dirty="0">
                <a:ea typeface="+mn-lt"/>
                <a:cs typeface="+mn-lt"/>
              </a:rPr>
              <a:t>; er </a:t>
            </a:r>
            <a:r>
              <a:rPr lang="en-GB" dirty="0" err="1">
                <a:ea typeface="+mn-lt"/>
                <a:cs typeface="+mn-lt"/>
              </a:rPr>
              <a:t>glaubte</a:t>
            </a:r>
            <a:r>
              <a:rPr lang="en-GB" dirty="0">
                <a:ea typeface="+mn-lt"/>
                <a:cs typeface="+mn-lt"/>
              </a:rPr>
              <a:t>, das Modell T sei </a:t>
            </a:r>
            <a:r>
              <a:rPr lang="en-GB" dirty="0" err="1">
                <a:ea typeface="+mn-lt"/>
                <a:cs typeface="+mn-lt"/>
              </a:rPr>
              <a:t>alles</a:t>
            </a:r>
            <a:r>
              <a:rPr lang="en-GB" dirty="0">
                <a:ea typeface="+mn-lt"/>
                <a:cs typeface="+mn-lt"/>
              </a:rPr>
              <a:t>, was </a:t>
            </a:r>
            <a:r>
              <a:rPr lang="en-GB" dirty="0" err="1">
                <a:ea typeface="+mn-lt"/>
                <a:cs typeface="+mn-lt"/>
              </a:rPr>
              <a:t>ein</a:t>
            </a:r>
            <a:r>
              <a:rPr lang="en-GB" dirty="0">
                <a:ea typeface="+mn-lt"/>
                <a:cs typeface="+mn-lt"/>
              </a:rPr>
              <a:t> Mensch </a:t>
            </a:r>
            <a:r>
              <a:rPr lang="en-GB" dirty="0" err="1">
                <a:ea typeface="+mn-lt"/>
                <a:cs typeface="+mn-lt"/>
              </a:rPr>
              <a:t>jemals</a:t>
            </a:r>
            <a:r>
              <a:rPr lang="en-GB" dirty="0">
                <a:ea typeface="+mn-lt"/>
                <a:cs typeface="+mn-lt"/>
              </a:rPr>
              <a:t> </a:t>
            </a:r>
            <a:r>
              <a:rPr lang="en-GB" dirty="0" err="1">
                <a:ea typeface="+mn-lt"/>
                <a:cs typeface="+mn-lt"/>
              </a:rPr>
              <a:t>brauchen</a:t>
            </a:r>
            <a:r>
              <a:rPr lang="en-GB" dirty="0">
                <a:ea typeface="+mn-lt"/>
                <a:cs typeface="+mn-lt"/>
              </a:rPr>
              <a:t> </a:t>
            </a:r>
            <a:r>
              <a:rPr lang="en-GB" dirty="0" err="1">
                <a:ea typeface="+mn-lt"/>
                <a:cs typeface="+mn-lt"/>
              </a:rPr>
              <a:t>würde</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könnte</a:t>
            </a:r>
            <a:r>
              <a:rPr lang="en-GB" dirty="0">
                <a:ea typeface="+mn-lt"/>
                <a:cs typeface="+mn-lt"/>
              </a:rPr>
              <a:t>.</a:t>
            </a:r>
          </a:p>
          <a:p>
            <a:pPr marL="342900" indent="-342900">
              <a:buBlip>
                <a:blip r:embed="rId3"/>
              </a:buBlip>
            </a:pPr>
            <a:r>
              <a:rPr lang="en-GB" dirty="0">
                <a:ea typeface="+mn-lt"/>
                <a:cs typeface="+mn-lt"/>
              </a:rPr>
              <a:t>Da </a:t>
            </a:r>
            <a:r>
              <a:rPr lang="en-GB" dirty="0" err="1">
                <a:ea typeface="+mn-lt"/>
                <a:cs typeface="+mn-lt"/>
              </a:rPr>
              <a:t>andere</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Komfort</a:t>
            </a:r>
            <a:r>
              <a:rPr lang="en-GB" dirty="0">
                <a:ea typeface="+mn-lt"/>
                <a:cs typeface="+mn-lt"/>
              </a:rPr>
              <a:t>- und </a:t>
            </a:r>
            <a:r>
              <a:rPr lang="en-GB" dirty="0" err="1">
                <a:ea typeface="+mn-lt"/>
                <a:cs typeface="+mn-lt"/>
              </a:rPr>
              <a:t>Stylingvorteile</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konkurrenzfähigen</a:t>
            </a:r>
            <a:r>
              <a:rPr lang="en-GB" dirty="0">
                <a:ea typeface="+mn-lt"/>
                <a:cs typeface="+mn-lt"/>
              </a:rPr>
              <a:t> </a:t>
            </a:r>
            <a:r>
              <a:rPr lang="en-GB" dirty="0" err="1">
                <a:ea typeface="+mn-lt"/>
                <a:cs typeface="+mn-lt"/>
              </a:rPr>
              <a:t>Preisen</a:t>
            </a:r>
            <a:r>
              <a:rPr lang="en-GB" dirty="0">
                <a:ea typeface="+mn-lt"/>
                <a:cs typeface="+mn-lt"/>
              </a:rPr>
              <a:t> </a:t>
            </a:r>
            <a:r>
              <a:rPr lang="en-GB" dirty="0" err="1">
                <a:ea typeface="+mn-lt"/>
                <a:cs typeface="+mn-lt"/>
              </a:rPr>
              <a:t>anboten</a:t>
            </a:r>
            <a:r>
              <a:rPr lang="en-GB" dirty="0">
                <a:ea typeface="+mn-lt"/>
                <a:cs typeface="+mn-lt"/>
              </a:rPr>
              <a:t>, </a:t>
            </a:r>
            <a:r>
              <a:rPr lang="en-GB" dirty="0" err="1">
                <a:ea typeface="+mn-lt"/>
                <a:cs typeface="+mn-lt"/>
              </a:rPr>
              <a:t>verlor</a:t>
            </a:r>
            <a:r>
              <a:rPr lang="en-GB" dirty="0">
                <a:ea typeface="+mn-lt"/>
                <a:cs typeface="+mn-lt"/>
              </a:rPr>
              <a:t> das Model T </a:t>
            </a:r>
            <a:r>
              <a:rPr lang="en-GB" dirty="0" err="1">
                <a:ea typeface="+mn-lt"/>
                <a:cs typeface="+mn-lt"/>
              </a:rPr>
              <a:t>Marktanteile</a:t>
            </a:r>
            <a:r>
              <a:rPr lang="en-GB" dirty="0">
                <a:ea typeface="+mn-lt"/>
                <a:cs typeface="+mn-lt"/>
              </a:rPr>
              <a:t>. Das Design </a:t>
            </a:r>
            <a:r>
              <a:rPr lang="en-GB" dirty="0" err="1">
                <a:ea typeface="+mn-lt"/>
                <a:cs typeface="+mn-lt"/>
              </a:rPr>
              <a:t>wurde</a:t>
            </a:r>
            <a:r>
              <a:rPr lang="en-GB" dirty="0">
                <a:ea typeface="+mn-lt"/>
                <a:cs typeface="+mn-lt"/>
              </a:rPr>
              <a:t> </a:t>
            </a:r>
            <a:r>
              <a:rPr lang="en-GB" dirty="0" err="1">
                <a:ea typeface="+mn-lt"/>
                <a:cs typeface="+mn-lt"/>
              </a:rPr>
              <a:t>nicht</a:t>
            </a:r>
            <a:r>
              <a:rPr lang="en-GB" dirty="0">
                <a:ea typeface="+mn-lt"/>
                <a:cs typeface="+mn-lt"/>
              </a:rPr>
              <a:t> so </a:t>
            </a:r>
            <a:r>
              <a:rPr lang="en-GB" dirty="0" err="1">
                <a:ea typeface="+mn-lt"/>
                <a:cs typeface="+mn-lt"/>
              </a:rPr>
              <a:t>selten</a:t>
            </a:r>
            <a:r>
              <a:rPr lang="en-GB" dirty="0">
                <a:ea typeface="+mn-lt"/>
                <a:cs typeface="+mn-lt"/>
              </a:rPr>
              <a:t> </a:t>
            </a:r>
            <a:r>
              <a:rPr lang="en-GB" dirty="0" err="1">
                <a:ea typeface="+mn-lt"/>
                <a:cs typeface="+mn-lt"/>
              </a:rPr>
              <a:t>geändert</a:t>
            </a:r>
            <a:r>
              <a:rPr lang="en-GB" dirty="0">
                <a:ea typeface="+mn-lt"/>
                <a:cs typeface="+mn-lt"/>
              </a:rPr>
              <a:t>, </a:t>
            </a:r>
            <a:r>
              <a:rPr lang="en-GB" dirty="0" err="1">
                <a:ea typeface="+mn-lt"/>
                <a:cs typeface="+mn-lt"/>
              </a:rPr>
              <a:t>wie</a:t>
            </a:r>
            <a:r>
              <a:rPr lang="en-GB" dirty="0">
                <a:ea typeface="+mn-lt"/>
                <a:cs typeface="+mn-lt"/>
              </a:rPr>
              <a:t> es die </a:t>
            </a:r>
            <a:r>
              <a:rPr lang="en-GB" dirty="0" err="1">
                <a:ea typeface="+mn-lt"/>
                <a:cs typeface="+mn-lt"/>
              </a:rPr>
              <a:t>Öffentlichkeit</a:t>
            </a:r>
            <a:r>
              <a:rPr lang="en-GB" dirty="0">
                <a:ea typeface="+mn-lt"/>
                <a:cs typeface="+mn-lt"/>
              </a:rPr>
              <a:t> </a:t>
            </a:r>
            <a:r>
              <a:rPr lang="en-GB" dirty="0" err="1">
                <a:ea typeface="+mn-lt"/>
                <a:cs typeface="+mn-lt"/>
              </a:rPr>
              <a:t>wahrnahm</a:t>
            </a:r>
            <a:r>
              <a:rPr lang="en-GB" dirty="0">
                <a:ea typeface="+mn-lt"/>
                <a:cs typeface="+mn-lt"/>
              </a:rPr>
              <a:t>, </a:t>
            </a:r>
            <a:r>
              <a:rPr lang="en-GB" dirty="0" err="1">
                <a:ea typeface="+mn-lt"/>
                <a:cs typeface="+mn-lt"/>
              </a:rPr>
              <a:t>aber</a:t>
            </a:r>
            <a:r>
              <a:rPr lang="en-GB" dirty="0">
                <a:ea typeface="+mn-lt"/>
                <a:cs typeface="+mn-lt"/>
              </a:rPr>
              <a:t> die Idee </a:t>
            </a:r>
            <a:r>
              <a:rPr lang="en-GB" dirty="0" err="1">
                <a:ea typeface="+mn-lt"/>
                <a:cs typeface="+mn-lt"/>
              </a:rPr>
              <a:t>eines</a:t>
            </a:r>
            <a:r>
              <a:rPr lang="en-GB" dirty="0">
                <a:ea typeface="+mn-lt"/>
                <a:cs typeface="+mn-lt"/>
              </a:rPr>
              <a:t> </a:t>
            </a:r>
            <a:r>
              <a:rPr lang="en-GB" dirty="0" err="1">
                <a:ea typeface="+mn-lt"/>
                <a:cs typeface="+mn-lt"/>
              </a:rPr>
              <a:t>unveränderlichen</a:t>
            </a:r>
            <a:r>
              <a:rPr lang="en-GB" dirty="0">
                <a:ea typeface="+mn-lt"/>
                <a:cs typeface="+mn-lt"/>
              </a:rPr>
              <a:t> </a:t>
            </a:r>
            <a:r>
              <a:rPr lang="en-GB" dirty="0" err="1">
                <a:ea typeface="+mn-lt"/>
                <a:cs typeface="+mn-lt"/>
              </a:rPr>
              <a:t>Modells</a:t>
            </a:r>
            <a:r>
              <a:rPr lang="en-GB" dirty="0">
                <a:ea typeface="+mn-lt"/>
                <a:cs typeface="+mn-lt"/>
              </a:rPr>
              <a:t> </a:t>
            </a:r>
            <a:r>
              <a:rPr lang="en-GB" dirty="0" err="1">
                <a:ea typeface="+mn-lt"/>
                <a:cs typeface="+mn-lt"/>
              </a:rPr>
              <a:t>wurde</a:t>
            </a:r>
            <a:r>
              <a:rPr lang="en-GB" dirty="0">
                <a:ea typeface="+mn-lt"/>
                <a:cs typeface="+mn-lt"/>
              </a:rPr>
              <a:t> </a:t>
            </a:r>
            <a:r>
              <a:rPr lang="en-GB" dirty="0" err="1">
                <a:ea typeface="+mn-lt"/>
                <a:cs typeface="+mn-lt"/>
              </a:rPr>
              <a:t>beibehalten</a:t>
            </a:r>
            <a:r>
              <a:rPr lang="en-GB" dirty="0">
                <a:ea typeface="+mn-lt"/>
                <a:cs typeface="+mn-lt"/>
              </a:rPr>
              <a:t>. </a:t>
            </a:r>
            <a:endParaRPr lang="en-GB" dirty="0">
              <a:cs typeface="Calibri" panose="020F0502020204030204"/>
            </a:endParaRPr>
          </a:p>
          <a:p>
            <a:pPr marL="342900" indent="-342900">
              <a:buBlip>
                <a:blip r:embed="rId3"/>
              </a:buBlip>
            </a:pPr>
            <a:r>
              <a:rPr lang="en-GB" dirty="0" err="1">
                <a:ea typeface="+mn-lt"/>
                <a:cs typeface="+mn-lt"/>
              </a:rPr>
              <a:t>Schließlich</a:t>
            </a:r>
            <a:r>
              <a:rPr lang="en-GB" dirty="0">
                <a:ea typeface="+mn-lt"/>
                <a:cs typeface="+mn-lt"/>
              </a:rPr>
              <a:t> </a:t>
            </a:r>
            <a:r>
              <a:rPr lang="en-GB" dirty="0" err="1">
                <a:ea typeface="+mn-lt"/>
                <a:cs typeface="+mn-lt"/>
              </a:rPr>
              <a:t>stellte</a:t>
            </a:r>
            <a:r>
              <a:rPr lang="en-GB" dirty="0">
                <a:ea typeface="+mn-lt"/>
                <a:cs typeface="+mn-lt"/>
              </a:rPr>
              <a:t> die Ford Motor Company am 26. Mai 1927 die </a:t>
            </a:r>
            <a:r>
              <a:rPr lang="en-GB" dirty="0" err="1">
                <a:ea typeface="+mn-lt"/>
                <a:cs typeface="+mn-lt"/>
              </a:rPr>
              <a:t>Produktion</a:t>
            </a:r>
            <a:r>
              <a:rPr lang="en-GB" dirty="0">
                <a:ea typeface="+mn-lt"/>
                <a:cs typeface="+mn-lt"/>
              </a:rPr>
              <a:t> in den USA </a:t>
            </a:r>
            <a:r>
              <a:rPr lang="en-GB" dirty="0" err="1">
                <a:ea typeface="+mn-lt"/>
                <a:cs typeface="+mn-lt"/>
              </a:rPr>
              <a:t>ein</a:t>
            </a:r>
            <a:r>
              <a:rPr lang="en-GB" dirty="0">
                <a:ea typeface="+mn-lt"/>
                <a:cs typeface="+mn-lt"/>
              </a:rPr>
              <a:t>. </a:t>
            </a:r>
            <a:r>
              <a:rPr lang="en-GB" dirty="0"/>
              <a:t> </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t>Das Ford Model T</a:t>
            </a:r>
          </a:p>
        </p:txBody>
      </p:sp>
    </p:spTree>
    <p:extLst>
      <p:ext uri="{BB962C8B-B14F-4D97-AF65-F5344CB8AC3E}">
        <p14:creationId xmlns:p14="http://schemas.microsoft.com/office/powerpoint/2010/main" val="25887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lIns="91440" tIns="45720" rIns="91440" bIns="45720" anchor="t"/>
          <a:lstStyle/>
          <a:p>
            <a:pPr>
              <a:buBlip>
                <a:blip r:embed="rId3"/>
              </a:buBlip>
            </a:pPr>
            <a:r>
              <a:rPr lang="en-GB" dirty="0">
                <a:solidFill>
                  <a:schemeClr val="accent2"/>
                </a:solidFill>
                <a:ea typeface="+mn-lt"/>
                <a:cs typeface="+mn-lt"/>
              </a:rPr>
              <a:t>Interpretation:</a:t>
            </a:r>
            <a:r>
              <a:rPr lang="en-GB" dirty="0">
                <a:ea typeface="+mn-lt"/>
                <a:cs typeface="+mn-lt"/>
              </a:rPr>
              <a:t> In der </a:t>
            </a:r>
            <a:r>
              <a:rPr lang="en-GB" dirty="0" err="1">
                <a:ea typeface="+mn-lt"/>
                <a:cs typeface="+mn-lt"/>
              </a:rPr>
              <a:t>heutigen</a:t>
            </a:r>
            <a:r>
              <a:rPr lang="en-GB" dirty="0">
                <a:ea typeface="+mn-lt"/>
                <a:cs typeface="+mn-lt"/>
              </a:rPr>
              <a:t> Welt </a:t>
            </a:r>
            <a:r>
              <a:rPr lang="en-GB" dirty="0" err="1">
                <a:ea typeface="+mn-lt"/>
                <a:cs typeface="+mn-lt"/>
              </a:rPr>
              <a:t>scheint</a:t>
            </a:r>
            <a:r>
              <a:rPr lang="en-GB" dirty="0">
                <a:ea typeface="+mn-lt"/>
                <a:cs typeface="+mn-lt"/>
              </a:rPr>
              <a:t> die Idee, </a:t>
            </a:r>
            <a:r>
              <a:rPr lang="en-GB" dirty="0" err="1">
                <a:ea typeface="+mn-lt"/>
                <a:cs typeface="+mn-lt"/>
              </a:rPr>
              <a:t>dass</a:t>
            </a:r>
            <a:r>
              <a:rPr lang="en-GB" dirty="0">
                <a:ea typeface="+mn-lt"/>
                <a:cs typeface="+mn-lt"/>
              </a:rPr>
              <a:t> es </a:t>
            </a:r>
            <a:r>
              <a:rPr lang="en-GB" dirty="0" err="1">
                <a:ea typeface="+mn-lt"/>
                <a:cs typeface="+mn-lt"/>
              </a:rPr>
              <a:t>nur</a:t>
            </a:r>
            <a:r>
              <a:rPr lang="en-GB" dirty="0">
                <a:ea typeface="+mn-lt"/>
                <a:cs typeface="+mn-lt"/>
              </a:rPr>
              <a:t> EINE Art von </a:t>
            </a:r>
            <a:r>
              <a:rPr lang="en-GB" dirty="0" err="1">
                <a:ea typeface="+mn-lt"/>
                <a:cs typeface="+mn-lt"/>
              </a:rPr>
              <a:t>Produkt</a:t>
            </a:r>
            <a:r>
              <a:rPr lang="en-GB" dirty="0">
                <a:ea typeface="+mn-lt"/>
                <a:cs typeface="+mn-lt"/>
              </a:rPr>
              <a:t> </a:t>
            </a:r>
            <a:r>
              <a:rPr lang="en-GB" dirty="0" err="1">
                <a:ea typeface="+mn-lt"/>
                <a:cs typeface="+mn-lt"/>
              </a:rPr>
              <a:t>gibt</a:t>
            </a:r>
            <a:r>
              <a:rPr lang="en-GB" dirty="0">
                <a:ea typeface="+mn-lt"/>
                <a:cs typeface="+mn-lt"/>
              </a:rPr>
              <a:t>, </a:t>
            </a:r>
            <a:r>
              <a:rPr lang="en-GB" dirty="0" err="1">
                <a:ea typeface="+mn-lt"/>
                <a:cs typeface="+mn-lt"/>
              </a:rPr>
              <a:t>sehr</a:t>
            </a:r>
            <a:r>
              <a:rPr lang="en-GB" dirty="0">
                <a:ea typeface="+mn-lt"/>
                <a:cs typeface="+mn-lt"/>
              </a:rPr>
              <a:t> </a:t>
            </a:r>
            <a:r>
              <a:rPr lang="en-GB" dirty="0" err="1">
                <a:ea typeface="+mn-lt"/>
                <a:cs typeface="+mn-lt"/>
              </a:rPr>
              <a:t>veraltet</a:t>
            </a:r>
            <a:r>
              <a:rPr lang="en-GB" dirty="0">
                <a:ea typeface="+mn-lt"/>
                <a:cs typeface="+mn-lt"/>
              </a:rPr>
              <a:t> </a:t>
            </a:r>
            <a:r>
              <a:rPr lang="en-GB" dirty="0" err="1">
                <a:ea typeface="+mn-lt"/>
                <a:cs typeface="+mn-lt"/>
              </a:rPr>
              <a:t>zu</a:t>
            </a:r>
            <a:r>
              <a:rPr lang="en-GB" dirty="0">
                <a:ea typeface="+mn-lt"/>
                <a:cs typeface="+mn-lt"/>
              </a:rPr>
              <a:t> sein. </a:t>
            </a:r>
            <a:endParaRPr lang="en-US" dirty="0">
              <a:cs typeface="Calibri" panose="020F0502020204030204"/>
            </a:endParaRPr>
          </a:p>
          <a:p>
            <a:pPr>
              <a:buBlip>
                <a:blip r:embed="rId3"/>
              </a:buBlip>
            </a:pPr>
            <a:endParaRPr lang="en-GB"/>
          </a:p>
          <a:p>
            <a:pPr>
              <a:buBlip>
                <a:blip r:embed="rId3"/>
              </a:buBlip>
            </a:pPr>
            <a:r>
              <a:rPr lang="en-GB" dirty="0">
                <a:ea typeface="+mn-lt"/>
                <a:cs typeface="+mn-lt"/>
              </a:rPr>
              <a:t>Ford </a:t>
            </a:r>
            <a:r>
              <a:rPr lang="en-GB" dirty="0" err="1">
                <a:ea typeface="+mn-lt"/>
                <a:cs typeface="+mn-lt"/>
              </a:rPr>
              <a:t>verlor</a:t>
            </a:r>
            <a:r>
              <a:rPr lang="en-GB" dirty="0">
                <a:ea typeface="+mn-lt"/>
                <a:cs typeface="+mn-lt"/>
              </a:rPr>
              <a:t> </a:t>
            </a:r>
            <a:r>
              <a:rPr lang="en-GB" dirty="0" err="1">
                <a:ea typeface="+mn-lt"/>
                <a:cs typeface="+mn-lt"/>
              </a:rPr>
              <a:t>Marktanteile</a:t>
            </a:r>
            <a:r>
              <a:rPr lang="en-GB" dirty="0">
                <a:ea typeface="+mn-lt"/>
                <a:cs typeface="+mn-lt"/>
              </a:rPr>
              <a:t>, </a:t>
            </a:r>
            <a:r>
              <a:rPr lang="en-GB" dirty="0" err="1">
                <a:ea typeface="+mn-lt"/>
                <a:cs typeface="+mn-lt"/>
              </a:rPr>
              <a:t>als</a:t>
            </a:r>
            <a:r>
              <a:rPr lang="en-GB" dirty="0">
                <a:ea typeface="+mn-lt"/>
                <a:cs typeface="+mn-lt"/>
              </a:rPr>
              <a:t> die </a:t>
            </a:r>
            <a:r>
              <a:rPr lang="en-GB" dirty="0" err="1">
                <a:ea typeface="+mn-lt"/>
                <a:cs typeface="+mn-lt"/>
              </a:rPr>
              <a:t>Verbraucher</a:t>
            </a:r>
            <a:r>
              <a:rPr lang="en-GB" dirty="0">
                <a:ea typeface="+mn-lt"/>
                <a:cs typeface="+mn-lt"/>
              </a:rPr>
              <a:t> </a:t>
            </a:r>
            <a:r>
              <a:rPr lang="en-GB" dirty="0" err="1">
                <a:ea typeface="+mn-lt"/>
                <a:cs typeface="+mn-lt"/>
              </a:rPr>
              <a:t>verschiedene</a:t>
            </a:r>
            <a:r>
              <a:rPr lang="en-GB" dirty="0">
                <a:ea typeface="+mn-lt"/>
                <a:cs typeface="+mn-lt"/>
              </a:rPr>
              <a:t> </a:t>
            </a:r>
            <a:r>
              <a:rPr lang="en-GB" dirty="0" err="1">
                <a:ea typeface="+mn-lt"/>
                <a:cs typeface="+mn-lt"/>
              </a:rPr>
              <a:t>Arten</a:t>
            </a:r>
            <a:r>
              <a:rPr lang="en-GB" dirty="0">
                <a:ea typeface="+mn-lt"/>
                <a:cs typeface="+mn-lt"/>
              </a:rPr>
              <a:t> von Autos </a:t>
            </a:r>
            <a:r>
              <a:rPr lang="en-GB" dirty="0" err="1">
                <a:ea typeface="+mn-lt"/>
                <a:cs typeface="+mn-lt"/>
              </a:rPr>
              <a:t>mit</a:t>
            </a:r>
            <a:r>
              <a:rPr lang="en-GB" dirty="0">
                <a:ea typeface="+mn-lt"/>
                <a:cs typeface="+mn-lt"/>
              </a:rPr>
              <a:t> </a:t>
            </a:r>
            <a:r>
              <a:rPr lang="en-GB" dirty="0" err="1">
                <a:ea typeface="+mn-lt"/>
                <a:cs typeface="+mn-lt"/>
              </a:rPr>
              <a:t>unterschiedlichen</a:t>
            </a:r>
            <a:r>
              <a:rPr lang="en-GB" dirty="0">
                <a:ea typeface="+mn-lt"/>
                <a:cs typeface="+mn-lt"/>
              </a:rPr>
              <a:t> </a:t>
            </a:r>
            <a:r>
              <a:rPr lang="en-GB" dirty="0" err="1">
                <a:ea typeface="+mn-lt"/>
                <a:cs typeface="+mn-lt"/>
              </a:rPr>
              <a:t>Merkmalen</a:t>
            </a:r>
            <a:r>
              <a:rPr lang="en-GB" dirty="0">
                <a:ea typeface="+mn-lt"/>
                <a:cs typeface="+mn-lt"/>
              </a:rPr>
              <a:t> </a:t>
            </a:r>
            <a:r>
              <a:rPr lang="en-GB" dirty="0" err="1">
                <a:ea typeface="+mn-lt"/>
                <a:cs typeface="+mn-lt"/>
              </a:rPr>
              <a:t>wünschten</a:t>
            </a:r>
            <a:r>
              <a:rPr lang="en-GB" dirty="0">
                <a:ea typeface="+mn-lt"/>
                <a:cs typeface="+mn-lt"/>
              </a:rPr>
              <a:t>, um </a:t>
            </a:r>
            <a:r>
              <a:rPr lang="en-GB" dirty="0" err="1">
                <a:ea typeface="+mn-lt"/>
                <a:cs typeface="+mn-lt"/>
              </a:rPr>
              <a:t>ihren</a:t>
            </a:r>
            <a:r>
              <a:rPr lang="en-GB" dirty="0">
                <a:ea typeface="+mn-lt"/>
                <a:cs typeface="+mn-lt"/>
              </a:rPr>
              <a:t> </a:t>
            </a:r>
            <a:r>
              <a:rPr lang="en-GB" dirty="0" err="1">
                <a:ea typeface="+mn-lt"/>
                <a:cs typeface="+mn-lt"/>
              </a:rPr>
              <a:t>Bedürfnissen</a:t>
            </a:r>
            <a:r>
              <a:rPr lang="en-GB" dirty="0">
                <a:ea typeface="+mn-lt"/>
                <a:cs typeface="+mn-lt"/>
              </a:rPr>
              <a:t> und </a:t>
            </a:r>
            <a:r>
              <a:rPr lang="en-GB" dirty="0" err="1">
                <a:ea typeface="+mn-lt"/>
                <a:cs typeface="+mn-lt"/>
              </a:rPr>
              <a:t>ihrem</a:t>
            </a:r>
            <a:r>
              <a:rPr lang="en-GB" dirty="0">
                <a:ea typeface="+mn-lt"/>
                <a:cs typeface="+mn-lt"/>
              </a:rPr>
              <a:t> </a:t>
            </a:r>
            <a:r>
              <a:rPr lang="en-GB" dirty="0" err="1">
                <a:ea typeface="+mn-lt"/>
                <a:cs typeface="+mn-lt"/>
              </a:rPr>
              <a:t>Geschmack</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entsprechen</a:t>
            </a:r>
            <a:r>
              <a:rPr lang="en-GB" dirty="0">
                <a:ea typeface="+mn-lt"/>
                <a:cs typeface="+mn-lt"/>
              </a:rPr>
              <a:t>. </a:t>
            </a:r>
          </a:p>
          <a:p>
            <a:pPr>
              <a:buBlip>
                <a:blip r:embed="rId3"/>
              </a:buBlip>
            </a:pPr>
            <a:endParaRPr lang="en-GB">
              <a:cs typeface="Calibri" panose="020F0502020204030204"/>
            </a:endParaRPr>
          </a:p>
          <a:p>
            <a:pPr>
              <a:buBlip>
                <a:blip r:embed="rId3"/>
              </a:buBlip>
            </a:pPr>
            <a:r>
              <a:rPr lang="en-GB" dirty="0">
                <a:ea typeface="+mn-lt"/>
                <a:cs typeface="+mn-lt"/>
              </a:rPr>
              <a:t>Die </a:t>
            </a:r>
            <a:r>
              <a:rPr lang="en-GB" dirty="0" err="1">
                <a:ea typeface="+mn-lt"/>
                <a:cs typeface="+mn-lt"/>
              </a:rPr>
              <a:t>Verbraucher</a:t>
            </a:r>
            <a:r>
              <a:rPr lang="en-GB" dirty="0">
                <a:ea typeface="+mn-lt"/>
                <a:cs typeface="+mn-lt"/>
              </a:rPr>
              <a:t> von </a:t>
            </a:r>
            <a:r>
              <a:rPr lang="en-GB" dirty="0" err="1">
                <a:ea typeface="+mn-lt"/>
                <a:cs typeface="+mn-lt"/>
              </a:rPr>
              <a:t>heute</a:t>
            </a:r>
            <a:r>
              <a:rPr lang="en-GB" dirty="0">
                <a:ea typeface="+mn-lt"/>
                <a:cs typeface="+mn-lt"/>
              </a:rPr>
              <a:t> </a:t>
            </a:r>
            <a:r>
              <a:rPr lang="en-GB" dirty="0" err="1">
                <a:ea typeface="+mn-lt"/>
                <a:cs typeface="+mn-lt"/>
              </a:rPr>
              <a:t>wollen</a:t>
            </a:r>
            <a:r>
              <a:rPr lang="en-GB" dirty="0">
                <a:ea typeface="+mn-lt"/>
                <a:cs typeface="+mn-lt"/>
              </a:rPr>
              <a:t> </a:t>
            </a:r>
            <a:r>
              <a:rPr lang="en-GB" dirty="0" err="1">
                <a:ea typeface="+mn-lt"/>
                <a:cs typeface="+mn-lt"/>
              </a:rPr>
              <a:t>personalisierte</a:t>
            </a:r>
            <a:r>
              <a:rPr lang="en-GB" dirty="0">
                <a:ea typeface="+mn-lt"/>
                <a:cs typeface="+mn-lt"/>
              </a:rPr>
              <a:t> </a:t>
            </a:r>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a:t>Das Ford Model T</a:t>
            </a:r>
          </a:p>
        </p:txBody>
      </p:sp>
    </p:spTree>
    <p:extLst>
      <p:ext uri="{BB962C8B-B14F-4D97-AF65-F5344CB8AC3E}">
        <p14:creationId xmlns:p14="http://schemas.microsoft.com/office/powerpoint/2010/main" val="25074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lIns="91440" tIns="45720" rIns="91440" bIns="45720" anchor="t"/>
          <a:lstStyle/>
          <a:p>
            <a:pPr marL="342900" indent="-342900">
              <a:buChar char="•"/>
            </a:pPr>
            <a:r>
              <a:rPr lang="en-GB" dirty="0">
                <a:solidFill>
                  <a:schemeClr val="accent2"/>
                </a:solidFill>
                <a:ea typeface="+mn-lt"/>
                <a:cs typeface="+mn-lt"/>
              </a:rPr>
              <a:t>Interpretation (Forts.):</a:t>
            </a:r>
            <a:r>
              <a:rPr lang="en-GB" dirty="0">
                <a:ea typeface="+mn-lt"/>
                <a:cs typeface="+mn-lt"/>
              </a:rPr>
              <a:t> Wir </a:t>
            </a:r>
            <a:r>
              <a:rPr lang="en-GB" dirty="0" err="1">
                <a:ea typeface="+mn-lt"/>
                <a:cs typeface="+mn-lt"/>
              </a:rPr>
              <a:t>können</a:t>
            </a:r>
            <a:r>
              <a:rPr lang="en-GB" dirty="0">
                <a:ea typeface="+mn-lt"/>
                <a:cs typeface="+mn-lt"/>
              </a:rPr>
              <a:t> </a:t>
            </a:r>
            <a:r>
              <a:rPr lang="en-GB" dirty="0" err="1">
                <a:ea typeface="+mn-lt"/>
                <a:cs typeface="+mn-lt"/>
              </a:rPr>
              <a:t>nicht</a:t>
            </a:r>
            <a:r>
              <a:rPr lang="en-GB" dirty="0">
                <a:ea typeface="+mn-lt"/>
                <a:cs typeface="+mn-lt"/>
              </a:rPr>
              <a:t> </a:t>
            </a:r>
            <a:r>
              <a:rPr lang="en-GB" dirty="0" err="1">
                <a:ea typeface="+mn-lt"/>
                <a:cs typeface="+mn-lt"/>
              </a:rPr>
              <a:t>mehr</a:t>
            </a:r>
            <a:r>
              <a:rPr lang="en-GB" dirty="0">
                <a:ea typeface="+mn-lt"/>
                <a:cs typeface="+mn-lt"/>
              </a:rPr>
              <a:t> </a:t>
            </a:r>
            <a:r>
              <a:rPr lang="en-GB" dirty="0" err="1">
                <a:ea typeface="+mn-lt"/>
                <a:cs typeface="+mn-lt"/>
              </a:rPr>
              <a:t>verallgemeinern</a:t>
            </a:r>
            <a:r>
              <a:rPr lang="en-GB" dirty="0">
                <a:ea typeface="+mn-lt"/>
                <a:cs typeface="+mn-lt"/>
              </a:rPr>
              <a:t>. </a:t>
            </a:r>
            <a:r>
              <a:rPr lang="en-GB" dirty="0" err="1">
                <a:ea typeface="+mn-lt"/>
                <a:cs typeface="+mn-lt"/>
              </a:rPr>
              <a:t>Vergleichen</a:t>
            </a:r>
            <a:r>
              <a:rPr lang="en-GB" dirty="0">
                <a:ea typeface="+mn-lt"/>
                <a:cs typeface="+mn-lt"/>
              </a:rPr>
              <a:t> Sie das "</a:t>
            </a:r>
            <a:r>
              <a:rPr lang="en-GB" dirty="0" err="1">
                <a:ea typeface="+mn-lt"/>
                <a:cs typeface="+mn-lt"/>
              </a:rPr>
              <a:t>Einheitsmodell</a:t>
            </a:r>
            <a:r>
              <a:rPr lang="en-GB" dirty="0">
                <a:ea typeface="+mn-lt"/>
                <a:cs typeface="+mn-lt"/>
              </a:rPr>
              <a:t> T" </a:t>
            </a:r>
            <a:r>
              <a:rPr lang="en-GB" dirty="0" err="1">
                <a:ea typeface="+mn-lt"/>
                <a:cs typeface="+mn-lt"/>
              </a:rPr>
              <a:t>mit</a:t>
            </a:r>
            <a:r>
              <a:rPr lang="en-GB" dirty="0">
                <a:ea typeface="+mn-lt"/>
                <a:cs typeface="+mn-lt"/>
              </a:rPr>
              <a:t> </a:t>
            </a:r>
            <a:r>
              <a:rPr lang="en-GB" dirty="0" err="1">
                <a:ea typeface="+mn-lt"/>
                <a:cs typeface="+mn-lt"/>
              </a:rPr>
              <a:t>dem</a:t>
            </a:r>
            <a:r>
              <a:rPr lang="en-GB" dirty="0">
                <a:ea typeface="+mn-lt"/>
                <a:cs typeface="+mn-lt"/>
              </a:rPr>
              <a:t> </a:t>
            </a:r>
            <a:r>
              <a:rPr lang="en-GB" dirty="0" err="1">
                <a:ea typeface="+mn-lt"/>
                <a:cs typeface="+mn-lt"/>
              </a:rPr>
              <a:t>heutigen</a:t>
            </a:r>
            <a:r>
              <a:rPr lang="en-GB" dirty="0">
                <a:ea typeface="+mn-lt"/>
                <a:cs typeface="+mn-lt"/>
              </a:rPr>
              <a:t> Online-Handel, </a:t>
            </a:r>
            <a:r>
              <a:rPr lang="en-GB" dirty="0" err="1">
                <a:ea typeface="+mn-lt"/>
                <a:cs typeface="+mn-lt"/>
              </a:rPr>
              <a:t>bei</a:t>
            </a:r>
            <a:r>
              <a:rPr lang="en-GB" dirty="0">
                <a:ea typeface="+mn-lt"/>
                <a:cs typeface="+mn-lt"/>
              </a:rPr>
              <a:t> </a:t>
            </a:r>
            <a:r>
              <a:rPr lang="en-GB" dirty="0" err="1">
                <a:ea typeface="+mn-lt"/>
                <a:cs typeface="+mn-lt"/>
              </a:rPr>
              <a:t>dem</a:t>
            </a:r>
            <a:r>
              <a:rPr lang="en-GB" dirty="0">
                <a:ea typeface="+mn-lt"/>
                <a:cs typeface="+mn-lt"/>
              </a:rPr>
              <a:t> die </a:t>
            </a:r>
            <a:r>
              <a:rPr lang="en-GB" dirty="0" err="1">
                <a:ea typeface="+mn-lt"/>
                <a:cs typeface="+mn-lt"/>
              </a:rPr>
              <a:t>Kenntnis</a:t>
            </a:r>
            <a:r>
              <a:rPr lang="en-GB" dirty="0">
                <a:ea typeface="+mn-lt"/>
                <a:cs typeface="+mn-lt"/>
              </a:rPr>
              <a:t> der </a:t>
            </a:r>
            <a:r>
              <a:rPr lang="en-GB" dirty="0" err="1">
                <a:ea typeface="+mn-lt"/>
                <a:cs typeface="+mn-lt"/>
              </a:rPr>
              <a:t>Bedürfnisse</a:t>
            </a:r>
            <a:r>
              <a:rPr lang="en-GB" dirty="0">
                <a:ea typeface="+mn-lt"/>
                <a:cs typeface="+mn-lt"/>
              </a:rPr>
              <a:t> und </a:t>
            </a:r>
            <a:r>
              <a:rPr lang="en-GB" dirty="0" err="1">
                <a:ea typeface="+mn-lt"/>
                <a:cs typeface="+mn-lt"/>
              </a:rPr>
              <a:t>Interessen</a:t>
            </a:r>
            <a:r>
              <a:rPr lang="en-GB" dirty="0">
                <a:ea typeface="+mn-lt"/>
                <a:cs typeface="+mn-lt"/>
              </a:rPr>
              <a:t> der Kunden </a:t>
            </a:r>
            <a:r>
              <a:rPr lang="en-GB" dirty="0" err="1">
                <a:ea typeface="+mn-lt"/>
                <a:cs typeface="+mn-lt"/>
              </a:rPr>
              <a:t>entscheidend</a:t>
            </a:r>
            <a:r>
              <a:rPr lang="en-GB" dirty="0">
                <a:ea typeface="+mn-lt"/>
                <a:cs typeface="+mn-lt"/>
              </a:rPr>
              <a:t> </a:t>
            </a:r>
            <a:r>
              <a:rPr lang="en-GB" dirty="0" err="1">
                <a:ea typeface="+mn-lt"/>
                <a:cs typeface="+mn-lt"/>
              </a:rPr>
              <a:t>ist</a:t>
            </a:r>
            <a:r>
              <a:rPr lang="en-GB" dirty="0">
                <a:ea typeface="+mn-lt"/>
                <a:cs typeface="+mn-lt"/>
              </a:rPr>
              <a:t>, um </a:t>
            </a:r>
            <a:r>
              <a:rPr lang="en-GB" dirty="0" err="1">
                <a:ea typeface="+mn-lt"/>
                <a:cs typeface="+mn-lt"/>
              </a:rPr>
              <a:t>sie</a:t>
            </a:r>
            <a:r>
              <a:rPr lang="en-GB" dirty="0">
                <a:ea typeface="+mn-lt"/>
                <a:cs typeface="+mn-lt"/>
              </a:rPr>
              <a:t> für </a:t>
            </a:r>
            <a:r>
              <a:rPr lang="en-GB" dirty="0" err="1">
                <a:ea typeface="+mn-lt"/>
                <a:cs typeface="+mn-lt"/>
              </a:rPr>
              <a:t>sich</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gewinnen</a:t>
            </a:r>
            <a:r>
              <a:rPr lang="en-GB" dirty="0">
                <a:ea typeface="+mn-lt"/>
                <a:cs typeface="+mn-lt"/>
              </a:rPr>
              <a:t>. </a:t>
            </a:r>
            <a:endParaRPr lang="en-US">
              <a:ea typeface="+mn-lt"/>
              <a:cs typeface="+mn-lt"/>
            </a:endParaRPr>
          </a:p>
          <a:p>
            <a:pPr marL="342900" indent="-342900">
              <a:buChar char="•"/>
            </a:pPr>
            <a:endParaRPr lang="en-GB" dirty="0">
              <a:cs typeface="Calibri"/>
            </a:endParaRPr>
          </a:p>
          <a:p>
            <a:pPr marL="342900" indent="-342900">
              <a:buClr>
                <a:schemeClr val="accent2"/>
              </a:buClr>
              <a:buChar char="•"/>
            </a:pPr>
            <a:r>
              <a:rPr lang="en-GB" dirty="0">
                <a:ea typeface="+mn-lt"/>
                <a:cs typeface="+mn-lt"/>
              </a:rPr>
              <a:t>Und </a:t>
            </a:r>
            <a:r>
              <a:rPr lang="en-GB" dirty="0" err="1">
                <a:ea typeface="+mn-lt"/>
                <a:cs typeface="+mn-lt"/>
              </a:rPr>
              <a:t>wie</a:t>
            </a:r>
            <a:r>
              <a:rPr lang="en-GB" dirty="0">
                <a:ea typeface="+mn-lt"/>
                <a:cs typeface="+mn-lt"/>
              </a:rPr>
              <a:t> </a:t>
            </a:r>
            <a:r>
              <a:rPr lang="en-GB" dirty="0" err="1">
                <a:ea typeface="+mn-lt"/>
                <a:cs typeface="+mn-lt"/>
              </a:rPr>
              <a:t>können</a:t>
            </a:r>
            <a:r>
              <a:rPr lang="en-GB" dirty="0">
                <a:ea typeface="+mn-lt"/>
                <a:cs typeface="+mn-lt"/>
              </a:rPr>
              <a:t> </a:t>
            </a:r>
            <a:r>
              <a:rPr lang="en-GB" dirty="0" err="1">
                <a:ea typeface="+mn-lt"/>
                <a:cs typeface="+mn-lt"/>
              </a:rPr>
              <a:t>wir</a:t>
            </a:r>
            <a:r>
              <a:rPr lang="en-GB" dirty="0">
                <a:ea typeface="+mn-lt"/>
                <a:cs typeface="+mn-lt"/>
              </a:rPr>
              <a:t> </a:t>
            </a:r>
            <a:r>
              <a:rPr lang="en-GB" dirty="0" err="1">
                <a:ea typeface="+mn-lt"/>
                <a:cs typeface="+mn-lt"/>
              </a:rPr>
              <a:t>ihre</a:t>
            </a:r>
            <a:r>
              <a:rPr lang="en-GB" dirty="0">
                <a:ea typeface="+mn-lt"/>
                <a:cs typeface="+mn-lt"/>
              </a:rPr>
              <a:t> </a:t>
            </a:r>
            <a:r>
              <a:rPr lang="en-GB" dirty="0" err="1">
                <a:ea typeface="+mn-lt"/>
                <a:cs typeface="+mn-lt"/>
              </a:rPr>
              <a:t>Bedürfnisse</a:t>
            </a:r>
            <a:r>
              <a:rPr lang="en-GB" dirty="0">
                <a:ea typeface="+mn-lt"/>
                <a:cs typeface="+mn-lt"/>
              </a:rPr>
              <a:t> und </a:t>
            </a:r>
            <a:r>
              <a:rPr lang="en-GB" dirty="0" err="1">
                <a:ea typeface="+mn-lt"/>
                <a:cs typeface="+mn-lt"/>
              </a:rPr>
              <a:t>Interessen</a:t>
            </a:r>
            <a:r>
              <a:rPr lang="en-GB" dirty="0">
                <a:ea typeface="+mn-lt"/>
                <a:cs typeface="+mn-lt"/>
              </a:rPr>
              <a:t> </a:t>
            </a:r>
            <a:r>
              <a:rPr lang="en-GB" dirty="0" err="1">
                <a:ea typeface="+mn-lt"/>
                <a:cs typeface="+mn-lt"/>
              </a:rPr>
              <a:t>herausfinden</a:t>
            </a:r>
            <a:r>
              <a:rPr lang="en-GB" dirty="0">
                <a:ea typeface="+mn-lt"/>
                <a:cs typeface="+mn-lt"/>
              </a:rPr>
              <a:t> und </a:t>
            </a:r>
            <a:r>
              <a:rPr lang="en-GB" dirty="0" err="1">
                <a:ea typeface="+mn-lt"/>
                <a:cs typeface="+mn-lt"/>
              </a:rPr>
              <a:t>unseren</a:t>
            </a:r>
            <a:r>
              <a:rPr lang="en-GB" dirty="0">
                <a:ea typeface="+mn-lt"/>
                <a:cs typeface="+mn-lt"/>
              </a:rPr>
              <a:t> Service auf </a:t>
            </a:r>
            <a:r>
              <a:rPr lang="en-GB" dirty="0" err="1">
                <a:ea typeface="+mn-lt"/>
                <a:cs typeface="+mn-lt"/>
              </a:rPr>
              <a:t>sie</a:t>
            </a:r>
            <a:r>
              <a:rPr lang="en-GB" dirty="0">
                <a:ea typeface="+mn-lt"/>
                <a:cs typeface="+mn-lt"/>
              </a:rPr>
              <a:t> </a:t>
            </a:r>
            <a:r>
              <a:rPr lang="en-GB" dirty="0" err="1">
                <a:ea typeface="+mn-lt"/>
                <a:cs typeface="+mn-lt"/>
              </a:rPr>
              <a:t>zuschneiden</a:t>
            </a:r>
            <a:r>
              <a:rPr lang="en-GB" dirty="0">
                <a:ea typeface="+mn-lt"/>
                <a:cs typeface="+mn-lt"/>
              </a:rPr>
              <a:t>? Das </a:t>
            </a:r>
            <a:r>
              <a:rPr lang="en-GB" dirty="0" err="1">
                <a:ea typeface="+mn-lt"/>
                <a:cs typeface="+mn-lt"/>
              </a:rPr>
              <a:t>ist</a:t>
            </a:r>
            <a:r>
              <a:rPr lang="en-GB" dirty="0">
                <a:ea typeface="+mn-lt"/>
                <a:cs typeface="+mn-lt"/>
              </a:rPr>
              <a:t> die Macht der Daten.</a:t>
            </a: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t>Das Ford Model T</a:t>
            </a:r>
          </a:p>
        </p:txBody>
      </p:sp>
    </p:spTree>
    <p:extLst>
      <p:ext uri="{BB962C8B-B14F-4D97-AF65-F5344CB8AC3E}">
        <p14:creationId xmlns:p14="http://schemas.microsoft.com/office/powerpoint/2010/main" val="13902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lIns="91440" tIns="45720" rIns="91440" bIns="45720" anchor="ctr">
            <a:normAutofit/>
          </a:bodyPr>
          <a:lstStyle/>
          <a:p>
            <a:r>
              <a:rPr lang="en-GB" dirty="0">
                <a:ea typeface="+mn-lt"/>
                <a:cs typeface="+mn-lt"/>
              </a:rPr>
              <a:t>"Der Weg </a:t>
            </a:r>
            <a:r>
              <a:rPr lang="en-GB" dirty="0" err="1">
                <a:ea typeface="+mn-lt"/>
                <a:cs typeface="+mn-lt"/>
              </a:rPr>
              <a:t>zum</a:t>
            </a:r>
            <a:r>
              <a:rPr lang="en-GB" dirty="0">
                <a:ea typeface="+mn-lt"/>
                <a:cs typeface="+mn-lt"/>
              </a:rPr>
              <a:t> </a:t>
            </a:r>
            <a:r>
              <a:rPr lang="en-GB" dirty="0" err="1">
                <a:ea typeface="+mn-lt"/>
                <a:cs typeface="+mn-lt"/>
              </a:rPr>
              <a:t>Erfolg</a:t>
            </a:r>
            <a:r>
              <a:rPr lang="en-GB" dirty="0">
                <a:ea typeface="+mn-lt"/>
                <a:cs typeface="+mn-lt"/>
              </a:rPr>
              <a:t> </a:t>
            </a:r>
            <a:r>
              <a:rPr lang="en-GB" dirty="0" err="1">
                <a:ea typeface="+mn-lt"/>
                <a:cs typeface="+mn-lt"/>
              </a:rPr>
              <a:t>besteht</a:t>
            </a:r>
            <a:r>
              <a:rPr lang="en-GB" dirty="0">
                <a:ea typeface="+mn-lt"/>
                <a:cs typeface="+mn-lt"/>
              </a:rPr>
              <a:t> </a:t>
            </a:r>
            <a:r>
              <a:rPr lang="en-GB" dirty="0" err="1">
                <a:ea typeface="+mn-lt"/>
                <a:cs typeface="+mn-lt"/>
              </a:rPr>
              <a:t>darin</a:t>
            </a:r>
            <a:r>
              <a:rPr lang="en-GB" dirty="0">
                <a:ea typeface="+mn-lt"/>
                <a:cs typeface="+mn-lt"/>
              </a:rPr>
              <a:t>, </a:t>
            </a:r>
            <a:r>
              <a:rPr lang="en-GB" dirty="0" err="1">
                <a:ea typeface="+mn-lt"/>
                <a:cs typeface="+mn-lt"/>
              </a:rPr>
              <a:t>mit</a:t>
            </a:r>
            <a:r>
              <a:rPr lang="en-GB" dirty="0">
                <a:ea typeface="+mn-lt"/>
                <a:cs typeface="+mn-lt"/>
              </a:rPr>
              <a:t> </a:t>
            </a:r>
            <a:r>
              <a:rPr lang="en-GB" dirty="0" err="1">
                <a:ea typeface="+mn-lt"/>
                <a:cs typeface="+mn-lt"/>
              </a:rPr>
              <a:t>dem</a:t>
            </a:r>
            <a:r>
              <a:rPr lang="en-GB" dirty="0">
                <a:ea typeface="+mn-lt"/>
                <a:cs typeface="+mn-lt"/>
              </a:rPr>
              <a:t> Reden </a:t>
            </a:r>
            <a:r>
              <a:rPr lang="en-GB" dirty="0" err="1">
                <a:ea typeface="+mn-lt"/>
                <a:cs typeface="+mn-lt"/>
              </a:rPr>
              <a:t>aufzuhören</a:t>
            </a:r>
            <a:r>
              <a:rPr lang="en-GB" dirty="0">
                <a:ea typeface="+mn-lt"/>
                <a:cs typeface="+mn-lt"/>
              </a:rPr>
              <a:t> und </a:t>
            </a:r>
            <a:r>
              <a:rPr lang="en-GB" dirty="0" err="1">
                <a:ea typeface="+mn-lt"/>
                <a:cs typeface="+mn-lt"/>
              </a:rPr>
              <a:t>mit</a:t>
            </a:r>
            <a:r>
              <a:rPr lang="en-GB" dirty="0">
                <a:ea typeface="+mn-lt"/>
                <a:cs typeface="+mn-lt"/>
              </a:rPr>
              <a:t> </a:t>
            </a:r>
            <a:r>
              <a:rPr lang="en-GB" dirty="0" err="1">
                <a:ea typeface="+mn-lt"/>
                <a:cs typeface="+mn-lt"/>
              </a:rPr>
              <a:t>dem</a:t>
            </a:r>
            <a:r>
              <a:rPr lang="en-GB" dirty="0">
                <a:ea typeface="+mn-lt"/>
                <a:cs typeface="+mn-lt"/>
              </a:rPr>
              <a:t> Tun </a:t>
            </a:r>
            <a:r>
              <a:rPr lang="en-GB" dirty="0" err="1">
                <a:ea typeface="+mn-lt"/>
                <a:cs typeface="+mn-lt"/>
              </a:rPr>
              <a:t>zu</a:t>
            </a:r>
            <a:r>
              <a:rPr lang="en-GB" dirty="0">
                <a:ea typeface="+mn-lt"/>
                <a:cs typeface="+mn-lt"/>
              </a:rPr>
              <a:t> </a:t>
            </a:r>
            <a:r>
              <a:rPr lang="en-GB" dirty="0" err="1">
                <a:ea typeface="+mn-lt"/>
                <a:cs typeface="+mn-lt"/>
              </a:rPr>
              <a:t>beginnen</a:t>
            </a:r>
            <a:r>
              <a:rPr lang="en-GB" dirty="0">
                <a:ea typeface="+mn-lt"/>
                <a:cs typeface="+mn-lt"/>
              </a:rPr>
              <a:t>."</a:t>
            </a:r>
            <a:endParaRPr lang="en-US"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Walt Disney</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Car repai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77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531500"/>
            <a:ext cx="5297620" cy="3995028"/>
          </a:xfrm>
        </p:spPr>
        <p:txBody>
          <a:bodyPr lIns="91440" tIns="45720" rIns="91440" bIns="45720" anchor="t"/>
          <a:lstStyle/>
          <a:p>
            <a:pPr marL="342900" indent="-342900">
              <a:buBlip>
                <a:blip r:embed="rId3"/>
              </a:buBlip>
            </a:pPr>
            <a:r>
              <a:rPr lang="en-GB" dirty="0" err="1">
                <a:ea typeface="+mn-lt"/>
                <a:cs typeface="+mn-lt"/>
              </a:rPr>
              <a:t>Intelligente</a:t>
            </a:r>
            <a:r>
              <a:rPr lang="en-GB" dirty="0">
                <a:ea typeface="+mn-lt"/>
                <a:cs typeface="+mn-lt"/>
              </a:rPr>
              <a:t> Daten </a:t>
            </a:r>
            <a:r>
              <a:rPr lang="en-GB" dirty="0" err="1">
                <a:ea typeface="+mn-lt"/>
                <a:cs typeface="+mn-lt"/>
              </a:rPr>
              <a:t>sind</a:t>
            </a:r>
            <a:r>
              <a:rPr lang="en-GB" dirty="0">
                <a:ea typeface="+mn-lt"/>
                <a:cs typeface="+mn-lt"/>
              </a:rPr>
              <a:t> Daten, die </a:t>
            </a:r>
            <a:r>
              <a:rPr lang="en-GB" dirty="0" err="1">
                <a:ea typeface="+mn-lt"/>
                <a:cs typeface="+mn-lt"/>
              </a:rPr>
              <a:t>gültige</a:t>
            </a:r>
            <a:r>
              <a:rPr lang="en-GB" dirty="0">
                <a:ea typeface="+mn-lt"/>
                <a:cs typeface="+mn-lt"/>
              </a:rPr>
              <a:t>, </a:t>
            </a:r>
            <a:r>
              <a:rPr lang="en-GB" dirty="0" err="1">
                <a:ea typeface="+mn-lt"/>
                <a:cs typeface="+mn-lt"/>
              </a:rPr>
              <a:t>klar</a:t>
            </a:r>
            <a:r>
              <a:rPr lang="en-GB" dirty="0">
                <a:ea typeface="+mn-lt"/>
                <a:cs typeface="+mn-lt"/>
              </a:rPr>
              <a:t> </a:t>
            </a:r>
            <a:r>
              <a:rPr lang="en-GB" dirty="0" err="1">
                <a:ea typeface="+mn-lt"/>
                <a:cs typeface="+mn-lt"/>
              </a:rPr>
              <a:t>definierte</a:t>
            </a:r>
            <a:r>
              <a:rPr lang="en-GB" dirty="0">
                <a:ea typeface="+mn-lt"/>
                <a:cs typeface="+mn-lt"/>
              </a:rPr>
              <a:t>, </a:t>
            </a:r>
            <a:r>
              <a:rPr lang="en-GB" dirty="0" err="1">
                <a:ea typeface="+mn-lt"/>
                <a:cs typeface="+mn-lt"/>
              </a:rPr>
              <a:t>aussagekräftige</a:t>
            </a:r>
            <a:r>
              <a:rPr lang="en-GB" dirty="0">
                <a:ea typeface="+mn-lt"/>
                <a:cs typeface="+mn-lt"/>
              </a:rPr>
              <a:t> </a:t>
            </a:r>
            <a:r>
              <a:rPr lang="en-GB" dirty="0" err="1">
                <a:ea typeface="+mn-lt"/>
                <a:cs typeface="+mn-lt"/>
              </a:rPr>
              <a:t>Informationen</a:t>
            </a:r>
            <a:r>
              <a:rPr lang="en-GB" dirty="0">
                <a:ea typeface="+mn-lt"/>
                <a:cs typeface="+mn-lt"/>
              </a:rPr>
              <a:t> </a:t>
            </a:r>
            <a:r>
              <a:rPr lang="en-GB" dirty="0" err="1">
                <a:ea typeface="+mn-lt"/>
                <a:cs typeface="+mn-lt"/>
              </a:rPr>
              <a:t>mit</a:t>
            </a:r>
            <a:r>
              <a:rPr lang="en-GB" dirty="0">
                <a:ea typeface="+mn-lt"/>
                <a:cs typeface="+mn-lt"/>
              </a:rPr>
              <a:t> </a:t>
            </a:r>
            <a:r>
              <a:rPr lang="en-GB" dirty="0" err="1">
                <a:ea typeface="+mn-lt"/>
                <a:cs typeface="+mn-lt"/>
              </a:rPr>
              <a:t>einer</a:t>
            </a:r>
            <a:r>
              <a:rPr lang="en-GB" dirty="0">
                <a:ea typeface="+mn-lt"/>
                <a:cs typeface="+mn-lt"/>
              </a:rPr>
              <a:t> </a:t>
            </a:r>
            <a:r>
              <a:rPr lang="en-GB" dirty="0" err="1">
                <a:ea typeface="+mn-lt"/>
                <a:cs typeface="+mn-lt"/>
              </a:rPr>
              <a:t>zusätzlichen</a:t>
            </a:r>
            <a:r>
              <a:rPr lang="en-GB" dirty="0">
                <a:ea typeface="+mn-lt"/>
                <a:cs typeface="+mn-lt"/>
              </a:rPr>
              <a:t> Ebene der </a:t>
            </a:r>
            <a:r>
              <a:rPr lang="en-GB" dirty="0" err="1">
                <a:ea typeface="+mn-lt"/>
                <a:cs typeface="+mn-lt"/>
              </a:rPr>
              <a:t>Intelligenz</a:t>
            </a:r>
            <a:r>
              <a:rPr lang="en-GB" dirty="0">
                <a:ea typeface="+mn-lt"/>
                <a:cs typeface="+mn-lt"/>
              </a:rPr>
              <a:t> </a:t>
            </a:r>
            <a:r>
              <a:rPr lang="en-GB" dirty="0" err="1">
                <a:ea typeface="+mn-lt"/>
                <a:cs typeface="+mn-lt"/>
              </a:rPr>
              <a:t>oder</a:t>
            </a:r>
            <a:r>
              <a:rPr lang="en-GB" dirty="0">
                <a:ea typeface="+mn-lt"/>
                <a:cs typeface="+mn-lt"/>
              </a:rPr>
              <a:t> Interpretation </a:t>
            </a:r>
            <a:r>
              <a:rPr lang="en-GB" dirty="0" err="1">
                <a:ea typeface="+mn-lt"/>
                <a:cs typeface="+mn-lt"/>
              </a:rPr>
              <a:t>enthalten</a:t>
            </a:r>
            <a:r>
              <a:rPr lang="en-GB" dirty="0">
                <a:ea typeface="+mn-lt"/>
                <a:cs typeface="+mn-lt"/>
              </a:rPr>
              <a:t>. </a:t>
            </a:r>
            <a:endParaRPr lang="en-US" dirty="0"/>
          </a:p>
          <a:p>
            <a:pPr marL="342900" indent="-342900">
              <a:buBlip>
                <a:blip r:embed="rId3"/>
              </a:buBlip>
            </a:pPr>
            <a:r>
              <a:rPr lang="en-GB" dirty="0" err="1">
                <a:ea typeface="+mn-lt"/>
                <a:cs typeface="+mn-lt"/>
              </a:rPr>
              <a:t>Dadurch</a:t>
            </a:r>
            <a:r>
              <a:rPr lang="en-GB" dirty="0">
                <a:ea typeface="+mn-lt"/>
                <a:cs typeface="+mn-lt"/>
              </a:rPr>
              <a:t> </a:t>
            </a:r>
            <a:r>
              <a:rPr lang="en-GB" dirty="0" err="1">
                <a:ea typeface="+mn-lt"/>
                <a:cs typeface="+mn-lt"/>
              </a:rPr>
              <a:t>können</a:t>
            </a:r>
            <a:r>
              <a:rPr lang="en-GB" dirty="0">
                <a:ea typeface="+mn-lt"/>
                <a:cs typeface="+mn-lt"/>
              </a:rPr>
              <a:t> </a:t>
            </a:r>
            <a:r>
              <a:rPr lang="en-GB" dirty="0" err="1">
                <a:ea typeface="+mn-lt"/>
                <a:cs typeface="+mn-lt"/>
              </a:rPr>
              <a:t>Entscheidungen</a:t>
            </a:r>
            <a:r>
              <a:rPr lang="en-GB" dirty="0">
                <a:ea typeface="+mn-lt"/>
                <a:cs typeface="+mn-lt"/>
              </a:rPr>
              <a:t> </a:t>
            </a:r>
            <a:r>
              <a:rPr lang="en-GB" dirty="0" err="1">
                <a:ea typeface="+mn-lt"/>
                <a:cs typeface="+mn-lt"/>
              </a:rPr>
              <a:t>schneller</a:t>
            </a:r>
            <a:r>
              <a:rPr lang="en-GB" dirty="0">
                <a:ea typeface="+mn-lt"/>
                <a:cs typeface="+mn-lt"/>
              </a:rPr>
              <a:t> und in </a:t>
            </a:r>
            <a:r>
              <a:rPr lang="en-GB" dirty="0" err="1">
                <a:ea typeface="+mn-lt"/>
                <a:cs typeface="+mn-lt"/>
              </a:rPr>
              <a:t>manchen</a:t>
            </a:r>
            <a:r>
              <a:rPr lang="en-GB" dirty="0">
                <a:ea typeface="+mn-lt"/>
                <a:cs typeface="+mn-lt"/>
              </a:rPr>
              <a:t> </a:t>
            </a:r>
            <a:r>
              <a:rPr lang="en-GB" dirty="0" err="1">
                <a:ea typeface="+mn-lt"/>
                <a:cs typeface="+mn-lt"/>
              </a:rPr>
              <a:t>Fällen</a:t>
            </a:r>
            <a:r>
              <a:rPr lang="en-GB" dirty="0">
                <a:ea typeface="+mn-lt"/>
                <a:cs typeface="+mn-lt"/>
              </a:rPr>
              <a:t> </a:t>
            </a:r>
            <a:r>
              <a:rPr lang="en-GB" dirty="0" err="1">
                <a:ea typeface="+mn-lt"/>
                <a:cs typeface="+mn-lt"/>
              </a:rPr>
              <a:t>sogar</a:t>
            </a:r>
            <a:r>
              <a:rPr lang="en-GB" dirty="0">
                <a:ea typeface="+mn-lt"/>
                <a:cs typeface="+mn-lt"/>
              </a:rPr>
              <a:t> </a:t>
            </a:r>
            <a:r>
              <a:rPr lang="en-GB" dirty="0" err="1">
                <a:ea typeface="+mn-lt"/>
                <a:cs typeface="+mn-lt"/>
              </a:rPr>
              <a:t>ohne</a:t>
            </a:r>
            <a:r>
              <a:rPr lang="en-GB" dirty="0">
                <a:ea typeface="+mn-lt"/>
                <a:cs typeface="+mn-lt"/>
              </a:rPr>
              <a:t> </a:t>
            </a:r>
            <a:r>
              <a:rPr lang="en-GB" dirty="0" err="1">
                <a:ea typeface="+mn-lt"/>
                <a:cs typeface="+mn-lt"/>
              </a:rPr>
              <a:t>menschliches</a:t>
            </a:r>
            <a:r>
              <a:rPr lang="en-GB" dirty="0">
                <a:ea typeface="+mn-lt"/>
                <a:cs typeface="+mn-lt"/>
              </a:rPr>
              <a:t> </a:t>
            </a:r>
            <a:r>
              <a:rPr lang="en-GB" dirty="0" err="1">
                <a:ea typeface="+mn-lt"/>
                <a:cs typeface="+mn-lt"/>
              </a:rPr>
              <a:t>Eingreifen</a:t>
            </a:r>
            <a:r>
              <a:rPr lang="en-GB" dirty="0">
                <a:ea typeface="+mn-lt"/>
                <a:cs typeface="+mn-lt"/>
              </a:rPr>
              <a:t> </a:t>
            </a:r>
            <a:r>
              <a:rPr lang="en-GB" dirty="0" err="1">
                <a:ea typeface="+mn-lt"/>
                <a:cs typeface="+mn-lt"/>
              </a:rPr>
              <a:t>oder</a:t>
            </a:r>
            <a:r>
              <a:rPr lang="en-GB" dirty="0">
                <a:ea typeface="+mn-lt"/>
                <a:cs typeface="+mn-lt"/>
              </a:rPr>
              <a:t> die </a:t>
            </a:r>
            <a:r>
              <a:rPr lang="en-GB" dirty="0" err="1">
                <a:ea typeface="+mn-lt"/>
                <a:cs typeface="+mn-lt"/>
              </a:rPr>
              <a:t>Verarbeitung</a:t>
            </a:r>
            <a:r>
              <a:rPr lang="en-GB" dirty="0">
                <a:ea typeface="+mn-lt"/>
                <a:cs typeface="+mn-lt"/>
              </a:rPr>
              <a:t> </a:t>
            </a:r>
            <a:r>
              <a:rPr lang="en-GB" dirty="0" err="1">
                <a:ea typeface="+mn-lt"/>
                <a:cs typeface="+mn-lt"/>
              </a:rPr>
              <a:t>durch</a:t>
            </a:r>
            <a:r>
              <a:rPr lang="en-GB" dirty="0">
                <a:ea typeface="+mn-lt"/>
                <a:cs typeface="+mn-lt"/>
              </a:rPr>
              <a:t> </a:t>
            </a:r>
            <a:r>
              <a:rPr lang="en-GB" dirty="0" err="1">
                <a:ea typeface="+mn-lt"/>
                <a:cs typeface="+mn-lt"/>
              </a:rPr>
              <a:t>ein</a:t>
            </a:r>
            <a:r>
              <a:rPr lang="en-GB" dirty="0">
                <a:ea typeface="+mn-lt"/>
                <a:cs typeface="+mn-lt"/>
              </a:rPr>
              <a:t> </a:t>
            </a:r>
            <a:r>
              <a:rPr lang="en-GB" dirty="0" err="1">
                <a:ea typeface="+mn-lt"/>
                <a:cs typeface="+mn-lt"/>
              </a:rPr>
              <a:t>zentrales</a:t>
            </a:r>
            <a:r>
              <a:rPr lang="en-GB" dirty="0">
                <a:ea typeface="+mn-lt"/>
                <a:cs typeface="+mn-lt"/>
              </a:rPr>
              <a:t> System </a:t>
            </a:r>
            <a:r>
              <a:rPr lang="en-GB" dirty="0" err="1">
                <a:ea typeface="+mn-lt"/>
                <a:cs typeface="+mn-lt"/>
              </a:rPr>
              <a:t>getroffen</a:t>
            </a:r>
            <a:r>
              <a:rPr lang="en-GB" dirty="0">
                <a:ea typeface="+mn-lt"/>
                <a:cs typeface="+mn-lt"/>
              </a:rPr>
              <a:t> </a:t>
            </a:r>
            <a:r>
              <a:rPr lang="en-GB" dirty="0" err="1">
                <a:ea typeface="+mn-lt"/>
                <a:cs typeface="+mn-lt"/>
              </a:rPr>
              <a:t>werden</a:t>
            </a:r>
            <a:r>
              <a:rPr lang="en-GB" dirty="0">
                <a:ea typeface="+mn-lt"/>
                <a:cs typeface="+mn-lt"/>
              </a:rPr>
              <a:t>.</a:t>
            </a:r>
            <a:endParaRPr lang="en-GB" dirty="0">
              <a:cs typeface="Calibri"/>
            </a:endParaRP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t>Von Big Data </a:t>
            </a:r>
            <a:r>
              <a:rPr lang="en-GB" dirty="0" err="1"/>
              <a:t>zu</a:t>
            </a:r>
            <a:r>
              <a:rPr lang="en-GB" dirty="0"/>
              <a:t> Smart Data </a:t>
            </a:r>
          </a:p>
        </p:txBody>
      </p:sp>
      <p:grpSp>
        <p:nvGrpSpPr>
          <p:cNvPr id="2" name="Group 1">
            <a:extLst>
              <a:ext uri="{FF2B5EF4-FFF2-40B4-BE49-F238E27FC236}">
                <a16:creationId xmlns:a16="http://schemas.microsoft.com/office/drawing/2014/main" id="{BC0B0B3C-DC04-8248-923A-D0E4DAA410CC}"/>
              </a:ext>
            </a:extLst>
          </p:cNvPr>
          <p:cNvGrpSpPr/>
          <p:nvPr/>
        </p:nvGrpSpPr>
        <p:grpSpPr>
          <a:xfrm>
            <a:off x="7002499" y="1900594"/>
            <a:ext cx="1797940" cy="1067266"/>
            <a:chOff x="6272607" y="1900595"/>
            <a:chExt cx="1797940" cy="1067266"/>
          </a:xfrm>
        </p:grpSpPr>
        <p:sp>
          <p:nvSpPr>
            <p:cNvPr id="10" name="TextBox 9">
              <a:extLst>
                <a:ext uri="{FF2B5EF4-FFF2-40B4-BE49-F238E27FC236}">
                  <a16:creationId xmlns:a16="http://schemas.microsoft.com/office/drawing/2014/main" id="{1D929B59-F706-B55B-001E-A5E928004A79}"/>
                </a:ext>
              </a:extLst>
            </p:cNvPr>
            <p:cNvSpPr txBox="1"/>
            <p:nvPr/>
          </p:nvSpPr>
          <p:spPr>
            <a:xfrm>
              <a:off x="6390595" y="1900595"/>
              <a:ext cx="1011108"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11" name="TextBox 10">
              <a:extLst>
                <a:ext uri="{FF2B5EF4-FFF2-40B4-BE49-F238E27FC236}">
                  <a16:creationId xmlns:a16="http://schemas.microsoft.com/office/drawing/2014/main" id="{78A0E88A-7A2B-D462-F9E4-52439F0F586B}"/>
                </a:ext>
              </a:extLst>
            </p:cNvPr>
            <p:cNvSpPr txBox="1"/>
            <p:nvPr/>
          </p:nvSpPr>
          <p:spPr>
            <a:xfrm>
              <a:off x="6272607" y="2275364"/>
              <a:ext cx="1797940" cy="69249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lIns="91440" tIns="45720" rIns="91440" bIns="45720" rtlCol="0" anchor="t">
              <a:spAutoFit/>
            </a:bodyPr>
            <a:lstStyle/>
            <a:p>
              <a:pPr defTabSz="457200">
                <a:defRPr/>
              </a:pPr>
              <a:r>
                <a:rPr lang="es-ES_tradnl" sz="1950" kern="0" dirty="0" err="1">
                  <a:solidFill>
                    <a:srgbClr val="000000"/>
                  </a:solidFill>
                  <a:ea typeface="+mn-lt"/>
                  <a:cs typeface="+mn-lt"/>
                </a:rPr>
                <a:t>Monatlicher</a:t>
              </a:r>
              <a:r>
                <a:rPr lang="es-ES_tradnl" sz="1950" kern="0" dirty="0">
                  <a:solidFill>
                    <a:srgbClr val="000000"/>
                  </a:solidFill>
                  <a:ea typeface="+mn-lt"/>
                  <a:cs typeface="+mn-lt"/>
                </a:rPr>
                <a:t> </a:t>
              </a:r>
              <a:r>
                <a:rPr lang="es-ES_tradnl" sz="1950" kern="0" dirty="0" err="1">
                  <a:solidFill>
                    <a:srgbClr val="000000"/>
                  </a:solidFill>
                  <a:ea typeface="+mn-lt"/>
                  <a:cs typeface="+mn-lt"/>
                </a:rPr>
                <a:t>Verkaufsbericht</a:t>
              </a:r>
              <a:endParaRPr lang="en-US" dirty="0" err="1">
                <a:solidFill>
                  <a:srgbClr val="000000"/>
                </a:solidFill>
                <a:ea typeface="+mn-ea"/>
                <a:cs typeface="+mn-cs"/>
              </a:endParaRPr>
            </a:p>
          </p:txBody>
        </p:sp>
      </p:grpSp>
      <p:grpSp>
        <p:nvGrpSpPr>
          <p:cNvPr id="3" name="Group 2">
            <a:extLst>
              <a:ext uri="{FF2B5EF4-FFF2-40B4-BE49-F238E27FC236}">
                <a16:creationId xmlns:a16="http://schemas.microsoft.com/office/drawing/2014/main" id="{2D0D83CA-C8DB-BFE2-41AB-B5536409B522}"/>
              </a:ext>
            </a:extLst>
          </p:cNvPr>
          <p:cNvGrpSpPr/>
          <p:nvPr/>
        </p:nvGrpSpPr>
        <p:grpSpPr>
          <a:xfrm>
            <a:off x="7002499" y="3465513"/>
            <a:ext cx="4341771" cy="1658551"/>
            <a:chOff x="8320625" y="1900594"/>
            <a:chExt cx="4341771" cy="1658551"/>
          </a:xfrm>
        </p:grpSpPr>
        <p:sp>
          <p:nvSpPr>
            <p:cNvPr id="12" name="TextBox 11">
              <a:extLst>
                <a:ext uri="{FF2B5EF4-FFF2-40B4-BE49-F238E27FC236}">
                  <a16:creationId xmlns:a16="http://schemas.microsoft.com/office/drawing/2014/main" id="{5B55896B-BCD5-4E35-8AF2-47BF476526ED}"/>
                </a:ext>
              </a:extLst>
            </p:cNvPr>
            <p:cNvSpPr txBox="1"/>
            <p:nvPr/>
          </p:nvSpPr>
          <p:spPr>
            <a:xfrm>
              <a:off x="8320625" y="2266483"/>
              <a:ext cx="4341771" cy="12926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lIns="91440" tIns="45720" rIns="91440" bIns="45720" rtlCol="0" anchor="t">
              <a:spAutoFit/>
            </a:bodyPr>
            <a:lstStyle/>
            <a:p>
              <a:pPr defTabSz="457200">
                <a:defRPr/>
              </a:pPr>
              <a:r>
                <a:rPr lang="es-ES_tradnl" sz="1950" kern="0" dirty="0">
                  <a:solidFill>
                    <a:srgbClr val="000000"/>
                  </a:solidFill>
                  <a:ea typeface="+mn-lt"/>
                  <a:cs typeface="+mn-lt"/>
                </a:rPr>
                <a:t>Der </a:t>
              </a:r>
              <a:r>
                <a:rPr lang="es-ES_tradnl" sz="1950" kern="0" dirty="0" err="1">
                  <a:solidFill>
                    <a:srgbClr val="000000"/>
                  </a:solidFill>
                  <a:ea typeface="+mn-lt"/>
                  <a:cs typeface="+mn-lt"/>
                </a:rPr>
                <a:t>Umsatzbericht</a:t>
              </a:r>
              <a:r>
                <a:rPr lang="es-ES_tradnl" sz="1950" kern="0" dirty="0">
                  <a:solidFill>
                    <a:srgbClr val="000000"/>
                  </a:solidFill>
                  <a:ea typeface="+mn-lt"/>
                  <a:cs typeface="+mn-lt"/>
                </a:rPr>
                <a:t> </a:t>
              </a:r>
              <a:r>
                <a:rPr lang="es-ES_tradnl" sz="1950" kern="0" dirty="0" err="1">
                  <a:solidFill>
                    <a:srgbClr val="000000"/>
                  </a:solidFill>
                  <a:ea typeface="+mn-lt"/>
                  <a:cs typeface="+mn-lt"/>
                </a:rPr>
                <a:t>synthetisiert</a:t>
              </a:r>
              <a:r>
                <a:rPr lang="es-ES_tradnl" sz="1950" kern="0" dirty="0">
                  <a:solidFill>
                    <a:srgbClr val="000000"/>
                  </a:solidFill>
                  <a:ea typeface="+mn-lt"/>
                  <a:cs typeface="+mn-lt"/>
                </a:rPr>
                <a:t> </a:t>
              </a:r>
              <a:r>
                <a:rPr lang="es-ES_tradnl" sz="1950" kern="0" dirty="0" err="1">
                  <a:solidFill>
                    <a:srgbClr val="000000"/>
                  </a:solidFill>
                  <a:ea typeface="+mn-lt"/>
                  <a:cs typeface="+mn-lt"/>
                </a:rPr>
                <a:t>Spitzen</a:t>
              </a:r>
              <a:r>
                <a:rPr lang="es-ES_tradnl" sz="1950" kern="0" dirty="0">
                  <a:solidFill>
                    <a:srgbClr val="000000"/>
                  </a:solidFill>
                  <a:ea typeface="+mn-lt"/>
                  <a:cs typeface="+mn-lt"/>
                </a:rPr>
                <a:t> </a:t>
              </a:r>
              <a:r>
                <a:rPr lang="es-ES_tradnl" sz="1950" kern="0" dirty="0" err="1">
                  <a:solidFill>
                    <a:srgbClr val="000000"/>
                  </a:solidFill>
                  <a:ea typeface="+mn-lt"/>
                  <a:cs typeface="+mn-lt"/>
                </a:rPr>
                <a:t>und</a:t>
              </a:r>
              <a:r>
                <a:rPr lang="es-ES_tradnl" sz="1950" kern="0" dirty="0">
                  <a:solidFill>
                    <a:srgbClr val="000000"/>
                  </a:solidFill>
                  <a:ea typeface="+mn-lt"/>
                  <a:cs typeface="+mn-lt"/>
                </a:rPr>
                <a:t> </a:t>
              </a:r>
              <a:r>
                <a:rPr lang="es-ES_tradnl" sz="1950" kern="0" dirty="0" err="1">
                  <a:solidFill>
                    <a:srgbClr val="000000"/>
                  </a:solidFill>
                  <a:ea typeface="+mn-lt"/>
                  <a:cs typeface="+mn-lt"/>
                </a:rPr>
                <a:t>Tiefs</a:t>
              </a:r>
              <a:r>
                <a:rPr lang="es-ES_tradnl" sz="1950" kern="0" dirty="0">
                  <a:solidFill>
                    <a:srgbClr val="000000"/>
                  </a:solidFill>
                  <a:ea typeface="+mn-lt"/>
                  <a:cs typeface="+mn-lt"/>
                </a:rPr>
                <a:t> je </a:t>
              </a:r>
              <a:r>
                <a:rPr lang="es-ES_tradnl" sz="1950" kern="0" dirty="0" err="1">
                  <a:solidFill>
                    <a:srgbClr val="000000"/>
                  </a:solidFill>
                  <a:ea typeface="+mn-lt"/>
                  <a:cs typeface="+mn-lt"/>
                </a:rPr>
                <a:t>nach</a:t>
              </a:r>
              <a:r>
                <a:rPr lang="es-ES_tradnl" sz="1950" kern="0" dirty="0">
                  <a:solidFill>
                    <a:srgbClr val="000000"/>
                  </a:solidFill>
                  <a:ea typeface="+mn-lt"/>
                  <a:cs typeface="+mn-lt"/>
                </a:rPr>
                <a:t> Tag</a:t>
              </a:r>
              <a:r>
                <a:rPr kumimoji="0" lang="es-ES_tradnl" sz="1950" b="0" i="0" u="none" strike="noStrike" kern="0" cap="none" spc="0" normalizeH="0" baseline="0" noProof="0" dirty="0">
                  <a:ln>
                    <a:noFill/>
                  </a:ln>
                  <a:solidFill>
                    <a:srgbClr val="000000"/>
                  </a:solidFill>
                  <a:effectLst/>
                  <a:uLnTx/>
                  <a:uFillTx/>
                  <a:ea typeface="+mn-lt"/>
                  <a:cs typeface="+mn-lt"/>
                </a:rPr>
                <a:t>/</a:t>
              </a:r>
              <a:r>
                <a:rPr lang="es-ES_tradnl" sz="1950" kern="0" dirty="0" err="1">
                  <a:solidFill>
                    <a:srgbClr val="000000"/>
                  </a:solidFill>
                  <a:ea typeface="+mn-lt"/>
                  <a:cs typeface="+mn-lt"/>
                </a:rPr>
                <a:t>Uhrzeit</a:t>
              </a:r>
              <a:r>
                <a:rPr lang="es-ES_tradnl" sz="1950" kern="0" dirty="0">
                  <a:solidFill>
                    <a:srgbClr val="000000"/>
                  </a:solidFill>
                  <a:ea typeface="+mn-lt"/>
                  <a:cs typeface="+mn-lt"/>
                </a:rPr>
                <a:t> </a:t>
              </a:r>
              <a:r>
                <a:rPr lang="es-ES_tradnl" sz="1950" kern="0" dirty="0" err="1">
                  <a:solidFill>
                    <a:srgbClr val="000000"/>
                  </a:solidFill>
                  <a:ea typeface="+mn-lt"/>
                  <a:cs typeface="+mn-lt"/>
                </a:rPr>
                <a:t>und</a:t>
              </a:r>
              <a:r>
                <a:rPr lang="es-ES_tradnl" sz="1950" kern="0" dirty="0">
                  <a:solidFill>
                    <a:srgbClr val="000000"/>
                  </a:solidFill>
                  <a:ea typeface="+mn-lt"/>
                  <a:cs typeface="+mn-lt"/>
                </a:rPr>
                <a:t> </a:t>
              </a:r>
              <a:r>
                <a:rPr lang="es-ES_tradnl" sz="1950" kern="0" dirty="0" err="1">
                  <a:solidFill>
                    <a:srgbClr val="000000"/>
                  </a:solidFill>
                  <a:ea typeface="+mn-lt"/>
                  <a:cs typeface="+mn-lt"/>
                </a:rPr>
                <a:t>gibt</a:t>
              </a:r>
              <a:r>
                <a:rPr lang="es-ES_tradnl" sz="1950" kern="0" dirty="0">
                  <a:solidFill>
                    <a:srgbClr val="000000"/>
                  </a:solidFill>
                  <a:ea typeface="+mn-lt"/>
                  <a:cs typeface="+mn-lt"/>
                </a:rPr>
                <a:t> </a:t>
              </a:r>
              <a:r>
                <a:rPr lang="es-ES_tradnl" sz="1950" kern="0" dirty="0" err="1">
                  <a:solidFill>
                    <a:srgbClr val="000000"/>
                  </a:solidFill>
                  <a:ea typeface="+mn-lt"/>
                  <a:cs typeface="+mn-lt"/>
                </a:rPr>
                <a:t>Empfehlungen</a:t>
              </a:r>
              <a:r>
                <a:rPr lang="es-ES_tradnl" sz="1950" kern="0" dirty="0">
                  <a:solidFill>
                    <a:srgbClr val="000000"/>
                  </a:solidFill>
                  <a:ea typeface="+mn-lt"/>
                  <a:cs typeface="+mn-lt"/>
                </a:rPr>
                <a:t> </a:t>
              </a:r>
              <a:r>
                <a:rPr lang="es-ES_tradnl" sz="1950" kern="0" dirty="0" err="1">
                  <a:solidFill>
                    <a:srgbClr val="000000"/>
                  </a:solidFill>
                  <a:ea typeface="+mn-lt"/>
                  <a:cs typeface="+mn-lt"/>
                </a:rPr>
                <a:t>zur</a:t>
              </a:r>
              <a:r>
                <a:rPr lang="es-ES_tradnl" sz="1950" kern="0" dirty="0">
                  <a:solidFill>
                    <a:srgbClr val="000000"/>
                  </a:solidFill>
                  <a:ea typeface="+mn-lt"/>
                  <a:cs typeface="+mn-lt"/>
                </a:rPr>
                <a:t> </a:t>
              </a:r>
              <a:r>
                <a:rPr lang="es-ES_tradnl" sz="1950" kern="0" dirty="0" err="1">
                  <a:solidFill>
                    <a:srgbClr val="000000"/>
                  </a:solidFill>
                  <a:ea typeface="+mn-lt"/>
                  <a:cs typeface="+mn-lt"/>
                </a:rPr>
                <a:t>Anpassung</a:t>
              </a:r>
              <a:r>
                <a:rPr lang="es-ES_tradnl" sz="1950" kern="0" dirty="0">
                  <a:solidFill>
                    <a:srgbClr val="000000"/>
                  </a:solidFill>
                  <a:ea typeface="+mn-lt"/>
                  <a:cs typeface="+mn-lt"/>
                </a:rPr>
                <a:t> des </a:t>
              </a:r>
              <a:r>
                <a:rPr lang="es-ES_tradnl" sz="1950" kern="0" dirty="0" err="1">
                  <a:solidFill>
                    <a:srgbClr val="000000"/>
                  </a:solidFill>
                  <a:ea typeface="+mn-lt"/>
                  <a:cs typeface="+mn-lt"/>
                </a:rPr>
                <a:t>Personalbestands</a:t>
              </a:r>
              <a:r>
                <a:rPr kumimoji="0" lang="es-ES_tradnl" sz="1950" b="0" i="0" u="none" strike="noStrike" kern="0" cap="none" spc="0" normalizeH="0" baseline="0" noProof="0" dirty="0">
                  <a:ln>
                    <a:noFill/>
                  </a:ln>
                  <a:solidFill>
                    <a:srgbClr val="000000"/>
                  </a:solidFill>
                  <a:effectLst/>
                  <a:uLnTx/>
                  <a:uFillTx/>
                  <a:ea typeface="+mn-lt"/>
                  <a:cs typeface="+mn-lt"/>
                </a:rPr>
                <a:t>.</a:t>
              </a:r>
              <a:r>
                <a:rPr lang="es-ES_tradnl" sz="1950" kern="0" dirty="0">
                  <a:solidFill>
                    <a:srgbClr val="000000"/>
                  </a:solidFill>
                  <a:ea typeface="+mn-lt"/>
                  <a:cs typeface="+mn-lt"/>
                </a:rPr>
                <a:t> </a:t>
              </a:r>
              <a:endParaRPr lang="en-US">
                <a:ea typeface="+mn-lt"/>
                <a:cs typeface="+mn-lt"/>
              </a:endParaRPr>
            </a:p>
          </p:txBody>
        </p:sp>
        <p:sp>
          <p:nvSpPr>
            <p:cNvPr id="13" name="TextBox 12">
              <a:extLst>
                <a:ext uri="{FF2B5EF4-FFF2-40B4-BE49-F238E27FC236}">
                  <a16:creationId xmlns:a16="http://schemas.microsoft.com/office/drawing/2014/main" id="{1B78B376-0AAD-338B-71B0-5E8125E11449}"/>
                </a:ext>
              </a:extLst>
            </p:cNvPr>
            <p:cNvSpPr txBox="1"/>
            <p:nvPr/>
          </p:nvSpPr>
          <p:spPr>
            <a:xfrm>
              <a:off x="8409677" y="1900594"/>
              <a:ext cx="1809674"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SMART DATA </a:t>
              </a:r>
            </a:p>
          </p:txBody>
        </p:sp>
      </p:grpSp>
      <p:grpSp>
        <p:nvGrpSpPr>
          <p:cNvPr id="17" name="Group 16">
            <a:extLst>
              <a:ext uri="{FF2B5EF4-FFF2-40B4-BE49-F238E27FC236}">
                <a16:creationId xmlns:a16="http://schemas.microsoft.com/office/drawing/2014/main" id="{7BE4E056-2370-B3B0-F059-2E81A56F2A88}"/>
              </a:ext>
            </a:extLst>
          </p:cNvPr>
          <p:cNvGrpSpPr/>
          <p:nvPr/>
        </p:nvGrpSpPr>
        <p:grpSpPr>
          <a:xfrm>
            <a:off x="978186" y="5267066"/>
            <a:ext cx="8240771" cy="749300"/>
            <a:chOff x="978186" y="5267066"/>
            <a:chExt cx="8240771" cy="749300"/>
          </a:xfrm>
        </p:grpSpPr>
        <p:sp>
          <p:nvSpPr>
            <p:cNvPr id="14" name="Rectangle 13">
              <a:extLst>
                <a:ext uri="{FF2B5EF4-FFF2-40B4-BE49-F238E27FC236}">
                  <a16:creationId xmlns:a16="http://schemas.microsoft.com/office/drawing/2014/main" id="{3C13319B-600E-E0EF-89EC-588FC3F306B3}"/>
                </a:ext>
              </a:extLst>
            </p:cNvPr>
            <p:cNvSpPr/>
            <p:nvPr/>
          </p:nvSpPr>
          <p:spPr>
            <a:xfrm>
              <a:off x="4252341" y="5526290"/>
              <a:ext cx="496661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t>https://www.youtube.com/watch?v=cQTd3H5GyFg</a:t>
              </a:r>
            </a:p>
          </p:txBody>
        </p:sp>
        <p:sp>
          <p:nvSpPr>
            <p:cNvPr id="15" name="Rectangle 14">
              <a:extLst>
                <a:ext uri="{FF2B5EF4-FFF2-40B4-BE49-F238E27FC236}">
                  <a16:creationId xmlns:a16="http://schemas.microsoft.com/office/drawing/2014/main" id="{7117A9E4-3E37-1B31-7DEB-713D71BF5602}"/>
                </a:ext>
              </a:extLst>
            </p:cNvPr>
            <p:cNvSpPr/>
            <p:nvPr/>
          </p:nvSpPr>
          <p:spPr>
            <a:xfrm>
              <a:off x="1854891" y="5526290"/>
              <a:ext cx="2154629" cy="369332"/>
            </a:xfrm>
            <a:prstGeom prst="rect">
              <a:avLst/>
            </a:prstGeom>
            <a:solidFill>
              <a:schemeClr val="accent2"/>
            </a:solidFill>
          </p:spPr>
          <p:txBody>
            <a:bodyPr wrap="none" lIns="91440" tIns="45720" rIns="91440" bIns="45720" anchor="t">
              <a:spAutoFit/>
            </a:bodyPr>
            <a:lstStyle/>
            <a:p>
              <a:r>
                <a:rPr lang="lt-LT" dirty="0" err="1">
                  <a:solidFill>
                    <a:schemeClr val="bg1"/>
                  </a:solidFill>
                  <a:ea typeface="+mn-lt"/>
                  <a:cs typeface="+mn-lt"/>
                </a:rPr>
                <a:t>Künstliche</a:t>
              </a:r>
              <a:r>
                <a:rPr lang="lt-LT" dirty="0">
                  <a:solidFill>
                    <a:schemeClr val="bg1"/>
                  </a:solidFill>
                  <a:ea typeface="+mn-lt"/>
                  <a:cs typeface="+mn-lt"/>
                </a:rPr>
                <a:t> </a:t>
              </a:r>
              <a:r>
                <a:rPr lang="lt-LT" dirty="0" err="1">
                  <a:solidFill>
                    <a:schemeClr val="bg1"/>
                  </a:solidFill>
                  <a:ea typeface="+mn-lt"/>
                  <a:cs typeface="+mn-lt"/>
                </a:rPr>
                <a:t>Intelligenz</a:t>
              </a:r>
              <a:endParaRPr lang="en-US" dirty="0" err="1">
                <a:solidFill>
                  <a:schemeClr val="bg1"/>
                </a:solidFill>
                <a:cs typeface="Calibri"/>
              </a:endParaRPr>
            </a:p>
          </p:txBody>
        </p:sp>
        <p:pic>
          <p:nvPicPr>
            <p:cNvPr id="16" name="Gráfico 3" descr="Cámara de vídeo con relleno sólido">
              <a:extLst>
                <a:ext uri="{FF2B5EF4-FFF2-40B4-BE49-F238E27FC236}">
                  <a16:creationId xmlns:a16="http://schemas.microsoft.com/office/drawing/2014/main" id="{58EF9507-797C-6CDC-DD0E-2C283C59FB43}"/>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186" y="5267066"/>
              <a:ext cx="749300" cy="749300"/>
            </a:xfrm>
            <a:prstGeom prst="rect">
              <a:avLst/>
            </a:prstGeom>
          </p:spPr>
        </p:pic>
      </p:grpSp>
    </p:spTree>
    <p:extLst>
      <p:ext uri="{BB962C8B-B14F-4D97-AF65-F5344CB8AC3E}">
        <p14:creationId xmlns:p14="http://schemas.microsoft.com/office/powerpoint/2010/main" val="30248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Blip>
                <a:blip r:embed="rId3"/>
              </a:buBlip>
            </a:pPr>
            <a:r>
              <a:rPr lang="en-GB" dirty="0" err="1">
                <a:ea typeface="+mn-lt"/>
                <a:cs typeface="+mn-lt"/>
              </a:rPr>
              <a:t>Im</a:t>
            </a:r>
            <a:r>
              <a:rPr lang="en-GB" dirty="0">
                <a:ea typeface="+mn-lt"/>
                <a:cs typeface="+mn-lt"/>
              </a:rPr>
              <a:t> Jahr 2015 </a:t>
            </a:r>
            <a:r>
              <a:rPr lang="en-GB" dirty="0" err="1">
                <a:ea typeface="+mn-lt"/>
                <a:cs typeface="+mn-lt"/>
              </a:rPr>
              <a:t>untersuchte</a:t>
            </a:r>
            <a:r>
              <a:rPr lang="en-GB" dirty="0">
                <a:ea typeface="+mn-lt"/>
                <a:cs typeface="+mn-lt"/>
              </a:rPr>
              <a:t> NESTA die </a:t>
            </a:r>
            <a:r>
              <a:rPr lang="en-GB" dirty="0" err="1">
                <a:ea typeface="+mn-lt"/>
                <a:cs typeface="+mn-lt"/>
              </a:rPr>
              <a:t>Datenpraktiken</a:t>
            </a:r>
            <a:r>
              <a:rPr lang="en-GB" dirty="0">
                <a:ea typeface="+mn-lt"/>
                <a:cs typeface="+mn-lt"/>
              </a:rPr>
              <a:t> von 404 </a:t>
            </a:r>
            <a:r>
              <a:rPr lang="en-GB" dirty="0" err="1">
                <a:ea typeface="+mn-lt"/>
                <a:cs typeface="+mn-lt"/>
              </a:rPr>
              <a:t>mittleren</a:t>
            </a:r>
            <a:r>
              <a:rPr lang="en-GB" dirty="0">
                <a:ea typeface="+mn-lt"/>
                <a:cs typeface="+mn-lt"/>
              </a:rPr>
              <a:t> und </a:t>
            </a:r>
            <a:r>
              <a:rPr lang="en-GB" dirty="0" err="1">
                <a:ea typeface="+mn-lt"/>
                <a:cs typeface="+mn-lt"/>
              </a:rPr>
              <a:t>großen</a:t>
            </a:r>
            <a:r>
              <a:rPr lang="en-GB" dirty="0">
                <a:ea typeface="+mn-lt"/>
                <a:cs typeface="+mn-lt"/>
              </a:rPr>
              <a:t> </a:t>
            </a:r>
            <a:r>
              <a:rPr lang="en-GB" dirty="0" err="1">
                <a:ea typeface="+mn-lt"/>
                <a:cs typeface="+mn-lt"/>
              </a:rPr>
              <a:t>britischen</a:t>
            </a:r>
            <a:r>
              <a:rPr lang="en-GB" dirty="0">
                <a:ea typeface="+mn-lt"/>
                <a:cs typeface="+mn-lt"/>
              </a:rPr>
              <a:t> </a:t>
            </a:r>
            <a:r>
              <a:rPr lang="en-GB" dirty="0" err="1">
                <a:ea typeface="+mn-lt"/>
                <a:cs typeface="+mn-lt"/>
              </a:rPr>
              <a:t>Unternehmen</a:t>
            </a:r>
            <a:r>
              <a:rPr lang="en-GB" dirty="0">
                <a:ea typeface="+mn-lt"/>
                <a:cs typeface="+mn-lt"/>
              </a:rPr>
              <a:t> in </a:t>
            </a:r>
            <a:r>
              <a:rPr lang="en-GB" dirty="0" err="1">
                <a:ea typeface="+mn-lt"/>
                <a:cs typeface="+mn-lt"/>
              </a:rPr>
              <a:t>sechs</a:t>
            </a:r>
            <a:r>
              <a:rPr lang="en-GB" dirty="0">
                <a:ea typeface="+mn-lt"/>
                <a:cs typeface="+mn-lt"/>
              </a:rPr>
              <a:t> </a:t>
            </a:r>
            <a:r>
              <a:rPr lang="en-GB" dirty="0" err="1">
                <a:ea typeface="+mn-lt"/>
                <a:cs typeface="+mn-lt"/>
              </a:rPr>
              <a:t>Branchen</a:t>
            </a:r>
            <a:r>
              <a:rPr lang="en-GB" dirty="0">
                <a:ea typeface="+mn-lt"/>
                <a:cs typeface="+mn-lt"/>
              </a:rPr>
              <a:t>.</a:t>
            </a:r>
          </a:p>
          <a:p>
            <a:pPr marL="0" indent="0"/>
            <a:endParaRPr lang="en-GB" dirty="0"/>
          </a:p>
          <a:p>
            <a:pPr marL="342900" indent="-342900">
              <a:buBlip>
                <a:blip r:embed="rId3"/>
              </a:buBlip>
            </a:pPr>
            <a:r>
              <a:rPr lang="en-GB" dirty="0">
                <a:ea typeface="+mn-lt"/>
                <a:cs typeface="+mn-lt"/>
              </a:rPr>
              <a:t>Sie </a:t>
            </a:r>
            <a:r>
              <a:rPr lang="en-GB" dirty="0" err="1">
                <a:ea typeface="+mn-lt"/>
                <a:cs typeface="+mn-lt"/>
              </a:rPr>
              <a:t>fanden</a:t>
            </a:r>
            <a:r>
              <a:rPr lang="en-GB" dirty="0">
                <a:ea typeface="+mn-lt"/>
                <a:cs typeface="+mn-lt"/>
              </a:rPr>
              <a:t> </a:t>
            </a:r>
            <a:r>
              <a:rPr lang="en-GB" dirty="0" err="1">
                <a:ea typeface="+mn-lt"/>
                <a:cs typeface="+mn-lt"/>
              </a:rPr>
              <a:t>vier</a:t>
            </a:r>
            <a:r>
              <a:rPr lang="en-GB" dirty="0">
                <a:ea typeface="+mn-lt"/>
                <a:cs typeface="+mn-lt"/>
              </a:rPr>
              <a:t> Typen von </a:t>
            </a:r>
            <a:r>
              <a:rPr lang="en-GB" dirty="0" err="1">
                <a:ea typeface="+mn-lt"/>
                <a:cs typeface="+mn-lt"/>
              </a:rPr>
              <a:t>Unternehmen</a:t>
            </a:r>
            <a:r>
              <a:rPr lang="en-GB" dirty="0">
                <a:ea typeface="+mn-lt"/>
                <a:cs typeface="+mn-lt"/>
              </a:rPr>
              <a:t> </a:t>
            </a:r>
            <a:r>
              <a:rPr lang="en-GB" dirty="0" err="1">
                <a:ea typeface="+mn-lt"/>
                <a:cs typeface="+mn-lt"/>
              </a:rPr>
              <a:t>vor</a:t>
            </a:r>
            <a:r>
              <a:rPr lang="en-GB" dirty="0">
                <a:ea typeface="+mn-lt"/>
                <a:cs typeface="+mn-lt"/>
              </a:rPr>
              <a:t>.</a:t>
            </a:r>
          </a:p>
          <a:p>
            <a:pPr marL="342900" indent="-342900">
              <a:buBlip>
                <a:blip r:embed="rId3"/>
              </a:buBlip>
            </a:pPr>
            <a:endParaRPr lang="en-GB" dirty="0"/>
          </a:p>
          <a:p>
            <a:pPr marL="342900" indent="-342900">
              <a:buBlip>
                <a:blip r:embed="rId3"/>
              </a:buBlip>
            </a:pPr>
            <a:r>
              <a:rPr lang="en-GB" dirty="0">
                <a:ea typeface="+mn-lt"/>
                <a:cs typeface="+mn-lt"/>
              </a:rPr>
              <a:t>Die </a:t>
            </a:r>
            <a:r>
              <a:rPr lang="en-GB" dirty="0" err="1">
                <a:ea typeface="+mn-lt"/>
                <a:cs typeface="+mn-lt"/>
              </a:rPr>
              <a:t>ökonometrische</a:t>
            </a:r>
            <a:r>
              <a:rPr lang="en-GB" dirty="0">
                <a:ea typeface="+mn-lt"/>
                <a:cs typeface="+mn-lt"/>
              </a:rPr>
              <a:t> Analyse </a:t>
            </a:r>
            <a:r>
              <a:rPr lang="en-GB" dirty="0" err="1">
                <a:ea typeface="+mn-lt"/>
                <a:cs typeface="+mn-lt"/>
              </a:rPr>
              <a:t>zeigt</a:t>
            </a:r>
            <a:r>
              <a:rPr lang="en-GB" dirty="0">
                <a:ea typeface="+mn-lt"/>
                <a:cs typeface="+mn-lt"/>
              </a:rPr>
              <a:t>, </a:t>
            </a:r>
            <a:r>
              <a:rPr lang="en-GB" dirty="0" err="1">
                <a:ea typeface="+mn-lt"/>
                <a:cs typeface="+mn-lt"/>
              </a:rPr>
              <a:t>dass</a:t>
            </a:r>
            <a:r>
              <a:rPr lang="en-GB" dirty="0">
                <a:ea typeface="+mn-lt"/>
                <a:cs typeface="+mn-lt"/>
              </a:rPr>
              <a:t> </a:t>
            </a:r>
            <a:r>
              <a:rPr lang="en-GB" dirty="0" err="1">
                <a:solidFill>
                  <a:schemeClr val="accent2"/>
                </a:solidFill>
                <a:ea typeface="+mn-lt"/>
                <a:cs typeface="+mn-lt"/>
              </a:rPr>
              <a:t>Datavores</a:t>
            </a:r>
            <a:r>
              <a:rPr lang="en-GB" dirty="0">
                <a:ea typeface="+mn-lt"/>
                <a:cs typeface="+mn-lt"/>
              </a:rPr>
              <a:t> und </a:t>
            </a:r>
            <a:r>
              <a:rPr lang="en-GB" dirty="0">
                <a:solidFill>
                  <a:schemeClr val="accent2"/>
                </a:solidFill>
                <a:ea typeface="+mn-lt"/>
                <a:cs typeface="+mn-lt"/>
              </a:rPr>
              <a:t>Data Builders</a:t>
            </a:r>
            <a:r>
              <a:rPr lang="en-GB" dirty="0">
                <a:ea typeface="+mn-lt"/>
                <a:cs typeface="+mn-lt"/>
              </a:rPr>
              <a:t> </a:t>
            </a:r>
            <a:r>
              <a:rPr lang="en-GB" dirty="0" err="1">
                <a:ea typeface="+mn-lt"/>
                <a:cs typeface="+mn-lt"/>
              </a:rPr>
              <a:t>nach</a:t>
            </a:r>
            <a:r>
              <a:rPr lang="en-GB" dirty="0">
                <a:ea typeface="+mn-lt"/>
                <a:cs typeface="+mn-lt"/>
              </a:rPr>
              <a:t> </a:t>
            </a:r>
            <a:r>
              <a:rPr lang="en-GB" dirty="0" err="1">
                <a:ea typeface="+mn-lt"/>
                <a:cs typeface="+mn-lt"/>
              </a:rPr>
              <a:t>Kontrolle</a:t>
            </a:r>
            <a:r>
              <a:rPr lang="en-GB" dirty="0">
                <a:ea typeface="+mn-lt"/>
                <a:cs typeface="+mn-lt"/>
              </a:rPr>
              <a:t> </a:t>
            </a:r>
            <a:r>
              <a:rPr lang="en-GB" dirty="0" err="1">
                <a:ea typeface="+mn-lt"/>
                <a:cs typeface="+mn-lt"/>
              </a:rPr>
              <a:t>anderer</a:t>
            </a:r>
            <a:r>
              <a:rPr lang="en-GB" dirty="0">
                <a:ea typeface="+mn-lt"/>
                <a:cs typeface="+mn-lt"/>
              </a:rPr>
              <a:t> </a:t>
            </a:r>
            <a:r>
              <a:rPr lang="en-GB" dirty="0" err="1">
                <a:ea typeface="+mn-lt"/>
                <a:cs typeface="+mn-lt"/>
              </a:rPr>
              <a:t>Faktoren</a:t>
            </a:r>
            <a:r>
              <a:rPr lang="en-GB" dirty="0">
                <a:ea typeface="+mn-lt"/>
                <a:cs typeface="+mn-lt"/>
              </a:rPr>
              <a:t> </a:t>
            </a:r>
            <a:r>
              <a:rPr lang="en-GB" dirty="0" err="1">
                <a:ea typeface="+mn-lt"/>
                <a:cs typeface="+mn-lt"/>
              </a:rPr>
              <a:t>über</a:t>
            </a:r>
            <a:r>
              <a:rPr lang="en-GB" dirty="0">
                <a:ea typeface="+mn-lt"/>
                <a:cs typeface="+mn-lt"/>
              </a:rPr>
              <a:t> 10 % </a:t>
            </a:r>
            <a:r>
              <a:rPr lang="en-GB" dirty="0" err="1">
                <a:ea typeface="+mn-lt"/>
                <a:cs typeface="+mn-lt"/>
              </a:rPr>
              <a:t>produktiver</a:t>
            </a:r>
            <a:r>
              <a:rPr lang="en-GB" dirty="0">
                <a:ea typeface="+mn-lt"/>
                <a:cs typeface="+mn-lt"/>
              </a:rPr>
              <a:t> </a:t>
            </a:r>
            <a:r>
              <a:rPr lang="en-GB" dirty="0" err="1">
                <a:ea typeface="+mn-lt"/>
                <a:cs typeface="+mn-lt"/>
              </a:rPr>
              <a:t>sind</a:t>
            </a:r>
            <a:r>
              <a:rPr lang="en-GB" dirty="0">
                <a:ea typeface="+mn-lt"/>
                <a:cs typeface="+mn-lt"/>
              </a:rPr>
              <a:t> </a:t>
            </a:r>
            <a:r>
              <a:rPr lang="en-GB" dirty="0" err="1">
                <a:ea typeface="+mn-lt"/>
                <a:cs typeface="+mn-lt"/>
              </a:rPr>
              <a:t>als</a:t>
            </a:r>
            <a:r>
              <a:rPr lang="en-GB" dirty="0">
                <a:ea typeface="+mn-lt"/>
                <a:cs typeface="+mn-lt"/>
              </a:rPr>
              <a:t> die </a:t>
            </a:r>
            <a:r>
              <a:rPr lang="en-GB" dirty="0" err="1">
                <a:solidFill>
                  <a:schemeClr val="accent2"/>
                </a:solidFill>
                <a:ea typeface="+mn-lt"/>
                <a:cs typeface="+mn-lt"/>
              </a:rPr>
              <a:t>Dataphobes</a:t>
            </a:r>
            <a:r>
              <a:rPr lang="en-GB" dirty="0">
                <a:solidFill>
                  <a:schemeClr val="accent2"/>
                </a:solidFill>
                <a:ea typeface="+mn-lt"/>
                <a:cs typeface="+mn-lt"/>
              </a:rPr>
              <a:t>.</a:t>
            </a: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t>Hast du </a:t>
            </a:r>
            <a:r>
              <a:rPr lang="en-GB" dirty="0" err="1"/>
              <a:t>ein</a:t>
            </a:r>
            <a:r>
              <a:rPr lang="en-GB" dirty="0"/>
              <a:t> Smart Business?</a:t>
            </a:r>
          </a:p>
        </p:txBody>
      </p:sp>
    </p:spTree>
    <p:extLst>
      <p:ext uri="{BB962C8B-B14F-4D97-AF65-F5344CB8AC3E}">
        <p14:creationId xmlns:p14="http://schemas.microsoft.com/office/powerpoint/2010/main" val="90153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Ist</a:t>
            </a:r>
            <a:r>
              <a:rPr lang="en-GB" dirty="0">
                <a:ea typeface="+mn-lt"/>
                <a:cs typeface="+mn-lt"/>
              </a:rPr>
              <a:t> </a:t>
            </a:r>
            <a:r>
              <a:rPr lang="en-GB" dirty="0" err="1">
                <a:ea typeface="+mn-lt"/>
                <a:cs typeface="+mn-lt"/>
              </a:rPr>
              <a:t>Ihr</a:t>
            </a:r>
            <a:r>
              <a:rPr lang="en-GB" dirty="0">
                <a:ea typeface="+mn-lt"/>
                <a:cs typeface="+mn-lt"/>
              </a:rPr>
              <a:t> </a:t>
            </a:r>
            <a:r>
              <a:rPr lang="en-GB" dirty="0" err="1">
                <a:ea typeface="+mn-lt"/>
                <a:cs typeface="+mn-lt"/>
              </a:rPr>
              <a:t>Unternehmen</a:t>
            </a:r>
            <a:r>
              <a:rPr lang="en-GB" dirty="0">
                <a:ea typeface="+mn-lt"/>
                <a:cs typeface="+mn-lt"/>
              </a:rPr>
              <a:t> intelligent?</a:t>
            </a:r>
            <a:endParaRPr lang="en-US" dirty="0">
              <a:ea typeface="+mn-lt"/>
              <a:cs typeface="+mn-lt"/>
            </a:endParaRPr>
          </a:p>
        </p:txBody>
      </p:sp>
      <p:graphicFrame>
        <p:nvGraphicFramePr>
          <p:cNvPr id="6" name="Diagram 5">
            <a:extLst>
              <a:ext uri="{FF2B5EF4-FFF2-40B4-BE49-F238E27FC236}">
                <a16:creationId xmlns:a16="http://schemas.microsoft.com/office/drawing/2014/main" id="{C485BDC9-D204-E231-1869-D1C00A0E31CA}"/>
              </a:ext>
            </a:extLst>
          </p:cNvPr>
          <p:cNvGraphicFramePr/>
          <p:nvPr>
            <p:extLst>
              <p:ext uri="{D42A27DB-BD31-4B8C-83A1-F6EECF244321}">
                <p14:modId xmlns:p14="http://schemas.microsoft.com/office/powerpoint/2010/main" val="1233524654"/>
              </p:ext>
            </p:extLst>
          </p:nvPr>
        </p:nvGraphicFramePr>
        <p:xfrm>
          <a:off x="476912" y="1558290"/>
          <a:ext cx="11000049" cy="3755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D065CC6-AB2C-1E12-374C-D9F1356C754F}"/>
              </a:ext>
            </a:extLst>
          </p:cNvPr>
          <p:cNvSpPr txBox="1"/>
          <p:nvPr/>
        </p:nvSpPr>
        <p:spPr>
          <a:xfrm>
            <a:off x="798381" y="5625046"/>
            <a:ext cx="10723058" cy="307777"/>
          </a:xfrm>
          <a:prstGeom prst="rect">
            <a:avLst/>
          </a:prstGeom>
          <a:noFill/>
        </p:spPr>
        <p:txBody>
          <a:bodyPr wrap="square">
            <a:spAutoFit/>
          </a:bodyPr>
          <a:lstStyle/>
          <a:p>
            <a:r>
              <a:rPr lang="en-IE" sz="1400" dirty="0">
                <a:solidFill>
                  <a:srgbClr val="000000"/>
                </a:solidFill>
              </a:rPr>
              <a:t>Source: </a:t>
            </a:r>
            <a:r>
              <a:rPr lang="en-IE" sz="1400" dirty="0">
                <a:solidFill>
                  <a:schemeClr val="accent2">
                    <a:lumMod val="75000"/>
                  </a:schemeClr>
                </a:solidFill>
                <a:hlinkClick r:id="rId8">
                  <a:extLst>
                    <a:ext uri="{A12FA001-AC4F-418D-AE19-62706E023703}">
                      <ahyp:hlinkClr xmlns:ahyp="http://schemas.microsoft.com/office/drawing/2018/hyperlinkcolor" val="tx"/>
                    </a:ext>
                  </a:extLst>
                </a:hlinkClick>
              </a:rPr>
              <a:t>https://www.nesta.org.uk/report/skills-of-the-datavores-talent-and-the-data-revolution/</a:t>
            </a:r>
            <a:r>
              <a:rPr lang="en-IE" sz="1400" dirty="0">
                <a:solidFill>
                  <a:schemeClr val="accent2">
                    <a:lumMod val="75000"/>
                  </a:schemeClr>
                </a:solidFill>
              </a:rPr>
              <a:t>  </a:t>
            </a:r>
          </a:p>
        </p:txBody>
      </p:sp>
    </p:spTree>
    <p:extLst>
      <p:ext uri="{BB962C8B-B14F-4D97-AF65-F5344CB8AC3E}">
        <p14:creationId xmlns:p14="http://schemas.microsoft.com/office/powerpoint/2010/main" val="3072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CB50194-8DFC-4E41-9E8D-D99C7BD27F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5D264F7-8B4B-4BA4-82AF-7CC56B8BCD1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12880CEE-6DA4-4100-8C98-74A8D305B72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9E9044C4-6391-4BD9-91E8-D97D09D454A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88EB53C-98C2-455A-918C-0AD5D7F0802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B9E26D21-C59E-4F49-B4C1-9403B8ECC5F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7E10E2D-676B-4C16-BDA8-4C828482022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5BFD7A9-2D3F-4DE7-9554-1A14B3859C8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0A702D6-1ECC-4276-9E96-0215876A10C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84F0FE91-2E71-4FBE-A1B6-FFC922BFF2A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27463DA6-7330-43A6-8665-AA1FAB70D5C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247A017C-2017-4E09-922A-BCAFFE50988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C2F91489-08DA-402C-98CA-8CD02F85120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9800C497-D5CB-4E9E-9699-0BBBA24E067C}"/>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BF1B621C-1C74-476E-9ACD-0ECC3776717E}"/>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60A93187-5423-4B44-954E-AE9CDD16407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Blip>
                <a:blip r:embed="rId3"/>
              </a:buBlip>
            </a:pPr>
            <a:r>
              <a:rPr lang="en-GB" b="1" dirty="0">
                <a:solidFill>
                  <a:schemeClr val="accent2"/>
                </a:solidFill>
                <a:ea typeface="+mn-lt"/>
                <a:cs typeface="+mn-lt"/>
              </a:rPr>
              <a:t>Wie </a:t>
            </a:r>
            <a:r>
              <a:rPr lang="en-GB" b="1" dirty="0" err="1">
                <a:solidFill>
                  <a:schemeClr val="accent2"/>
                </a:solidFill>
                <a:ea typeface="+mn-lt"/>
                <a:cs typeface="+mn-lt"/>
              </a:rPr>
              <a:t>viele</a:t>
            </a:r>
            <a:r>
              <a:rPr lang="en-GB" b="1" dirty="0">
                <a:solidFill>
                  <a:schemeClr val="accent2"/>
                </a:solidFill>
                <a:ea typeface="+mn-lt"/>
                <a:cs typeface="+mn-lt"/>
              </a:rPr>
              <a:t> Daten </a:t>
            </a:r>
            <a:r>
              <a:rPr lang="en-GB" b="1" dirty="0" err="1">
                <a:solidFill>
                  <a:schemeClr val="accent2"/>
                </a:solidFill>
                <a:ea typeface="+mn-lt"/>
                <a:cs typeface="+mn-lt"/>
              </a:rPr>
              <a:t>generieren</a:t>
            </a:r>
            <a:r>
              <a:rPr lang="en-GB" b="1" dirty="0">
                <a:solidFill>
                  <a:schemeClr val="accent2"/>
                </a:solidFill>
                <a:ea typeface="+mn-lt"/>
                <a:cs typeface="+mn-lt"/>
              </a:rPr>
              <a:t> Sie?</a:t>
            </a:r>
          </a:p>
          <a:p>
            <a:pPr marL="342900" indent="-342900">
              <a:buBlip>
                <a:blip r:embed="rId3"/>
              </a:buBlip>
            </a:pPr>
            <a:r>
              <a:rPr lang="en-GB" dirty="0" err="1">
                <a:ea typeface="+mn-lt"/>
                <a:cs typeface="+mn-lt"/>
              </a:rPr>
              <a:t>Stellen</a:t>
            </a:r>
            <a:r>
              <a:rPr lang="en-GB" dirty="0">
                <a:ea typeface="+mn-lt"/>
                <a:cs typeface="+mn-lt"/>
              </a:rPr>
              <a:t> Sie </a:t>
            </a:r>
            <a:r>
              <a:rPr lang="en-GB" dirty="0" err="1">
                <a:ea typeface="+mn-lt"/>
                <a:cs typeface="+mn-lt"/>
              </a:rPr>
              <a:t>sich</a:t>
            </a:r>
            <a:r>
              <a:rPr lang="en-GB" dirty="0">
                <a:ea typeface="+mn-lt"/>
                <a:cs typeface="+mn-lt"/>
              </a:rPr>
              <a:t> </a:t>
            </a:r>
            <a:r>
              <a:rPr lang="en-GB" dirty="0" err="1">
                <a:ea typeface="+mn-lt"/>
                <a:cs typeface="+mn-lt"/>
              </a:rPr>
              <a:t>Ihren</a:t>
            </a:r>
            <a:r>
              <a:rPr lang="en-GB" dirty="0">
                <a:ea typeface="+mn-lt"/>
                <a:cs typeface="+mn-lt"/>
              </a:rPr>
              <a:t> </a:t>
            </a:r>
            <a:r>
              <a:rPr lang="en-GB" dirty="0" err="1">
                <a:ea typeface="+mn-lt"/>
                <a:cs typeface="+mn-lt"/>
              </a:rPr>
              <a:t>typischen</a:t>
            </a:r>
            <a:r>
              <a:rPr lang="en-GB" dirty="0">
                <a:ea typeface="+mn-lt"/>
                <a:cs typeface="+mn-lt"/>
              </a:rPr>
              <a:t> Tag </a:t>
            </a:r>
            <a:r>
              <a:rPr lang="en-GB" dirty="0" err="1">
                <a:ea typeface="+mn-lt"/>
                <a:cs typeface="+mn-lt"/>
              </a:rPr>
              <a:t>vor</a:t>
            </a:r>
            <a:r>
              <a:rPr lang="en-GB" dirty="0">
                <a:ea typeface="+mn-lt"/>
                <a:cs typeface="+mn-lt"/>
              </a:rPr>
              <a:t>, </a:t>
            </a:r>
            <a:r>
              <a:rPr lang="en-GB" dirty="0" err="1">
                <a:ea typeface="+mn-lt"/>
                <a:cs typeface="+mn-lt"/>
              </a:rPr>
              <a:t>vom</a:t>
            </a:r>
            <a:r>
              <a:rPr lang="en-GB" dirty="0">
                <a:ea typeface="+mn-lt"/>
                <a:cs typeface="+mn-lt"/>
              </a:rPr>
              <a:t> </a:t>
            </a:r>
            <a:r>
              <a:rPr lang="en-GB" dirty="0" err="1">
                <a:ea typeface="+mn-lt"/>
                <a:cs typeface="+mn-lt"/>
              </a:rPr>
              <a:t>Aufwachen</a:t>
            </a:r>
            <a:r>
              <a:rPr lang="en-GB" dirty="0">
                <a:ea typeface="+mn-lt"/>
                <a:cs typeface="+mn-lt"/>
              </a:rPr>
              <a:t> bis </a:t>
            </a:r>
            <a:r>
              <a:rPr lang="en-GB" dirty="0" err="1">
                <a:ea typeface="+mn-lt"/>
                <a:cs typeface="+mn-lt"/>
              </a:rPr>
              <a:t>zum</a:t>
            </a:r>
            <a:r>
              <a:rPr lang="en-GB" dirty="0">
                <a:ea typeface="+mn-lt"/>
                <a:cs typeface="+mn-lt"/>
              </a:rPr>
              <a:t> </a:t>
            </a:r>
            <a:r>
              <a:rPr lang="en-GB" dirty="0" err="1">
                <a:ea typeface="+mn-lt"/>
                <a:cs typeface="+mn-lt"/>
              </a:rPr>
              <a:t>Schlafengehen</a:t>
            </a:r>
            <a:r>
              <a:rPr lang="en-GB" dirty="0">
                <a:ea typeface="+mn-lt"/>
                <a:cs typeface="+mn-lt"/>
              </a:rPr>
              <a:t>. </a:t>
            </a:r>
            <a:r>
              <a:rPr lang="en-GB" dirty="0" err="1">
                <a:ea typeface="+mn-lt"/>
                <a:cs typeface="+mn-lt"/>
              </a:rPr>
              <a:t>Vielleicht</a:t>
            </a:r>
            <a:r>
              <a:rPr lang="en-GB" dirty="0">
                <a:ea typeface="+mn-lt"/>
                <a:cs typeface="+mn-lt"/>
              </a:rPr>
              <a:t> </a:t>
            </a:r>
            <a:r>
              <a:rPr lang="en-GB" dirty="0" err="1">
                <a:ea typeface="+mn-lt"/>
                <a:cs typeface="+mn-lt"/>
              </a:rPr>
              <a:t>überprüfen</a:t>
            </a:r>
            <a:r>
              <a:rPr lang="en-GB" dirty="0">
                <a:ea typeface="+mn-lt"/>
                <a:cs typeface="+mn-lt"/>
              </a:rPr>
              <a:t> Sie </a:t>
            </a:r>
            <a:r>
              <a:rPr lang="en-GB" dirty="0" err="1">
                <a:ea typeface="+mn-lt"/>
                <a:cs typeface="+mn-lt"/>
              </a:rPr>
              <a:t>Ihr</a:t>
            </a:r>
            <a:r>
              <a:rPr lang="en-GB" dirty="0">
                <a:ea typeface="+mn-lt"/>
                <a:cs typeface="+mn-lt"/>
              </a:rPr>
              <a:t> Smartphone, </a:t>
            </a:r>
            <a:r>
              <a:rPr lang="en-GB" dirty="0" err="1">
                <a:ea typeface="+mn-lt"/>
                <a:cs typeface="+mn-lt"/>
              </a:rPr>
              <a:t>melden</a:t>
            </a:r>
            <a:r>
              <a:rPr lang="en-GB" dirty="0">
                <a:ea typeface="+mn-lt"/>
                <a:cs typeface="+mn-lt"/>
              </a:rPr>
              <a:t> </a:t>
            </a:r>
            <a:r>
              <a:rPr lang="en-GB" dirty="0" err="1">
                <a:ea typeface="+mn-lt"/>
                <a:cs typeface="+mn-lt"/>
              </a:rPr>
              <a:t>sich</a:t>
            </a:r>
            <a:r>
              <a:rPr lang="en-GB" dirty="0">
                <a:ea typeface="+mn-lt"/>
                <a:cs typeface="+mn-lt"/>
              </a:rPr>
              <a:t> </a:t>
            </a:r>
            <a:r>
              <a:rPr lang="en-GB" dirty="0" err="1">
                <a:ea typeface="+mn-lt"/>
                <a:cs typeface="+mn-lt"/>
              </a:rPr>
              <a:t>bei</a:t>
            </a:r>
            <a:r>
              <a:rPr lang="en-GB" dirty="0">
                <a:ea typeface="+mn-lt"/>
                <a:cs typeface="+mn-lt"/>
              </a:rPr>
              <a:t> </a:t>
            </a:r>
            <a:r>
              <a:rPr lang="en-GB" dirty="0" err="1">
                <a:ea typeface="+mn-lt"/>
                <a:cs typeface="+mn-lt"/>
              </a:rPr>
              <a:t>Ihrem</a:t>
            </a:r>
            <a:r>
              <a:rPr lang="en-GB" dirty="0">
                <a:ea typeface="+mn-lt"/>
                <a:cs typeface="+mn-lt"/>
              </a:rPr>
              <a:t> Computer und </a:t>
            </a:r>
            <a:r>
              <a:rPr lang="en-GB" dirty="0" err="1">
                <a:ea typeface="+mn-lt"/>
                <a:cs typeface="+mn-lt"/>
              </a:rPr>
              <a:t>verschiedenen</a:t>
            </a:r>
            <a:r>
              <a:rPr lang="en-GB" dirty="0">
                <a:ea typeface="+mn-lt"/>
                <a:cs typeface="+mn-lt"/>
              </a:rPr>
              <a:t> Apps an, </a:t>
            </a:r>
            <a:r>
              <a:rPr lang="en-GB" dirty="0" err="1">
                <a:ea typeface="+mn-lt"/>
                <a:cs typeface="+mn-lt"/>
              </a:rPr>
              <a:t>führen</a:t>
            </a:r>
            <a:r>
              <a:rPr lang="en-GB" dirty="0">
                <a:ea typeface="+mn-lt"/>
                <a:cs typeface="+mn-lt"/>
              </a:rPr>
              <a:t> </a:t>
            </a:r>
            <a:r>
              <a:rPr lang="en-GB" dirty="0" err="1">
                <a:ea typeface="+mn-lt"/>
                <a:cs typeface="+mn-lt"/>
              </a:rPr>
              <a:t>Telefonate</a:t>
            </a:r>
            <a:r>
              <a:rPr lang="en-GB" dirty="0">
                <a:ea typeface="+mn-lt"/>
                <a:cs typeface="+mn-lt"/>
              </a:rPr>
              <a:t>, </a:t>
            </a:r>
            <a:r>
              <a:rPr lang="en-GB" dirty="0" err="1">
                <a:ea typeface="+mn-lt"/>
                <a:cs typeface="+mn-lt"/>
              </a:rPr>
              <a:t>beantworten</a:t>
            </a:r>
            <a:r>
              <a:rPr lang="en-GB" dirty="0">
                <a:ea typeface="+mn-lt"/>
                <a:cs typeface="+mn-lt"/>
              </a:rPr>
              <a:t> E-Mails, </a:t>
            </a:r>
            <a:r>
              <a:rPr lang="en-GB" dirty="0" err="1">
                <a:ea typeface="+mn-lt"/>
                <a:cs typeface="+mn-lt"/>
              </a:rPr>
              <a:t>kaufen</a:t>
            </a:r>
            <a:r>
              <a:rPr lang="en-GB" dirty="0">
                <a:ea typeface="+mn-lt"/>
                <a:cs typeface="+mn-lt"/>
              </a:rPr>
              <a:t> online </a:t>
            </a:r>
            <a:r>
              <a:rPr lang="en-GB" dirty="0" err="1">
                <a:ea typeface="+mn-lt"/>
                <a:cs typeface="+mn-lt"/>
              </a:rPr>
              <a:t>ein</a:t>
            </a:r>
            <a:r>
              <a:rPr lang="en-GB" dirty="0">
                <a:ea typeface="+mn-lt"/>
                <a:cs typeface="+mn-lt"/>
              </a:rPr>
              <a:t>, </a:t>
            </a:r>
            <a:r>
              <a:rPr lang="en-GB" dirty="0" err="1">
                <a:ea typeface="+mn-lt"/>
                <a:cs typeface="+mn-lt"/>
              </a:rPr>
              <a:t>posten</a:t>
            </a:r>
            <a:r>
              <a:rPr lang="en-GB" dirty="0">
                <a:ea typeface="+mn-lt"/>
                <a:cs typeface="+mn-lt"/>
              </a:rPr>
              <a:t> </a:t>
            </a:r>
            <a:r>
              <a:rPr lang="en-GB" dirty="0" err="1">
                <a:ea typeface="+mn-lt"/>
                <a:cs typeface="+mn-lt"/>
              </a:rPr>
              <a:t>Inhalte</a:t>
            </a:r>
            <a:r>
              <a:rPr lang="en-GB" dirty="0">
                <a:ea typeface="+mn-lt"/>
                <a:cs typeface="+mn-lt"/>
              </a:rPr>
              <a:t> in </a:t>
            </a:r>
            <a:r>
              <a:rPr lang="en-GB" dirty="0" err="1">
                <a:ea typeface="+mn-lt"/>
                <a:cs typeface="+mn-lt"/>
              </a:rPr>
              <a:t>sozialen</a:t>
            </a:r>
            <a:r>
              <a:rPr lang="en-GB" dirty="0">
                <a:ea typeface="+mn-lt"/>
                <a:cs typeface="+mn-lt"/>
              </a:rPr>
              <a:t> Medien...</a:t>
            </a:r>
          </a:p>
          <a:p>
            <a:pPr marL="342900" indent="-342900">
              <a:buBlip>
                <a:blip r:embed="rId3"/>
              </a:buBlip>
            </a:pPr>
            <a:endParaRPr lang="en-GB" dirty="0">
              <a:cs typeface="Calibri" panose="020F0502020204030204"/>
            </a:endParaRPr>
          </a:p>
          <a:p>
            <a:pPr marL="342900" indent="-342900">
              <a:buBlip>
                <a:blip r:embed="rId3"/>
              </a:buBlip>
            </a:pPr>
            <a:r>
              <a:rPr lang="en-GB" dirty="0" err="1">
                <a:ea typeface="+mn-lt"/>
                <a:cs typeface="+mn-lt"/>
              </a:rPr>
              <a:t>Schreiben</a:t>
            </a:r>
            <a:r>
              <a:rPr lang="en-GB" dirty="0">
                <a:ea typeface="+mn-lt"/>
                <a:cs typeface="+mn-lt"/>
              </a:rPr>
              <a:t> Sie </a:t>
            </a:r>
            <a:r>
              <a:rPr lang="en-GB" dirty="0" err="1">
                <a:ea typeface="+mn-lt"/>
                <a:cs typeface="+mn-lt"/>
              </a:rPr>
              <a:t>eine</a:t>
            </a:r>
            <a:r>
              <a:rPr lang="en-GB" dirty="0">
                <a:ea typeface="+mn-lt"/>
                <a:cs typeface="+mn-lt"/>
              </a:rPr>
              <a:t> </a:t>
            </a:r>
            <a:r>
              <a:rPr lang="en-GB" dirty="0" err="1">
                <a:ea typeface="+mn-lt"/>
                <a:cs typeface="+mn-lt"/>
              </a:rPr>
              <a:t>Liste</a:t>
            </a:r>
            <a:r>
              <a:rPr lang="en-GB" dirty="0">
                <a:ea typeface="+mn-lt"/>
                <a:cs typeface="+mn-lt"/>
              </a:rPr>
              <a:t> </a:t>
            </a:r>
            <a:r>
              <a:rPr lang="en-GB" dirty="0" err="1">
                <a:ea typeface="+mn-lt"/>
                <a:cs typeface="+mn-lt"/>
              </a:rPr>
              <a:t>aller</a:t>
            </a:r>
            <a:r>
              <a:rPr lang="en-GB" dirty="0">
                <a:ea typeface="+mn-lt"/>
                <a:cs typeface="+mn-lt"/>
              </a:rPr>
              <a:t> </a:t>
            </a:r>
            <a:r>
              <a:rPr lang="en-GB" dirty="0" err="1">
                <a:ea typeface="+mn-lt"/>
                <a:cs typeface="+mn-lt"/>
              </a:rPr>
              <a:t>Arten</a:t>
            </a:r>
            <a:r>
              <a:rPr lang="en-GB" dirty="0">
                <a:ea typeface="+mn-lt"/>
                <a:cs typeface="+mn-lt"/>
              </a:rPr>
              <a:t> von Daten, die Sie </a:t>
            </a:r>
            <a:r>
              <a:rPr lang="en-GB" dirty="0" err="1">
                <a:ea typeface="+mn-lt"/>
                <a:cs typeface="+mn-lt"/>
              </a:rPr>
              <a:t>erzeugen</a:t>
            </a:r>
            <a:r>
              <a:rPr lang="en-GB" dirty="0">
                <a:ea typeface="+mn-lt"/>
                <a:cs typeface="+mn-lt"/>
              </a:rPr>
              <a:t>, </a:t>
            </a:r>
            <a:r>
              <a:rPr lang="en-GB" dirty="0" err="1">
                <a:ea typeface="+mn-lt"/>
                <a:cs typeface="+mn-lt"/>
              </a:rPr>
              <a:t>welche</a:t>
            </a:r>
            <a:r>
              <a:rPr lang="en-GB" dirty="0">
                <a:ea typeface="+mn-lt"/>
                <a:cs typeface="+mn-lt"/>
              </a:rPr>
              <a:t> Art von Daten es </a:t>
            </a:r>
            <a:r>
              <a:rPr lang="en-GB" dirty="0" err="1">
                <a:ea typeface="+mn-lt"/>
                <a:cs typeface="+mn-lt"/>
              </a:rPr>
              <a:t>sind</a:t>
            </a:r>
            <a:r>
              <a:rPr lang="en-GB" dirty="0">
                <a:ea typeface="+mn-lt"/>
                <a:cs typeface="+mn-lt"/>
              </a:rPr>
              <a:t>, </a:t>
            </a:r>
            <a:r>
              <a:rPr lang="en-GB" dirty="0" err="1">
                <a:ea typeface="+mn-lt"/>
                <a:cs typeface="+mn-lt"/>
              </a:rPr>
              <a:t>wer</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sehen</a:t>
            </a:r>
            <a:r>
              <a:rPr lang="en-GB" dirty="0">
                <a:ea typeface="+mn-lt"/>
                <a:cs typeface="+mn-lt"/>
              </a:rPr>
              <a:t> </a:t>
            </a:r>
            <a:r>
              <a:rPr lang="en-GB" dirty="0" err="1">
                <a:ea typeface="+mn-lt"/>
                <a:cs typeface="+mn-lt"/>
              </a:rPr>
              <a:t>kann</a:t>
            </a:r>
            <a:r>
              <a:rPr lang="en-GB" dirty="0">
                <a:ea typeface="+mn-lt"/>
                <a:cs typeface="+mn-lt"/>
              </a:rPr>
              <a:t> und </a:t>
            </a:r>
            <a:r>
              <a:rPr lang="en-GB" dirty="0" err="1">
                <a:ea typeface="+mn-lt"/>
                <a:cs typeface="+mn-lt"/>
              </a:rPr>
              <a:t>welchen</a:t>
            </a:r>
            <a:r>
              <a:rPr lang="en-GB" dirty="0">
                <a:ea typeface="+mn-lt"/>
                <a:cs typeface="+mn-lt"/>
              </a:rPr>
              <a:t> Wert </a:t>
            </a:r>
            <a:r>
              <a:rPr lang="en-GB" dirty="0" err="1">
                <a:ea typeface="+mn-lt"/>
                <a:cs typeface="+mn-lt"/>
              </a:rPr>
              <a:t>sie</a:t>
            </a:r>
            <a:r>
              <a:rPr lang="en-GB" dirty="0">
                <a:ea typeface="+mn-lt"/>
                <a:cs typeface="+mn-lt"/>
              </a:rPr>
              <a:t> für </a:t>
            </a:r>
            <a:r>
              <a:rPr lang="en-GB" dirty="0" err="1">
                <a:ea typeface="+mn-lt"/>
                <a:cs typeface="+mn-lt"/>
              </a:rPr>
              <a:t>ihn</a:t>
            </a:r>
            <a:r>
              <a:rPr lang="en-GB" dirty="0">
                <a:ea typeface="+mn-lt"/>
                <a:cs typeface="+mn-lt"/>
              </a:rPr>
              <a:t> </a:t>
            </a:r>
            <a:r>
              <a:rPr lang="en-GB" dirty="0" err="1">
                <a:ea typeface="+mn-lt"/>
                <a:cs typeface="+mn-lt"/>
              </a:rPr>
              <a:t>haben</a:t>
            </a:r>
            <a:r>
              <a:rPr lang="en-GB" dirty="0">
                <a:ea typeface="+mn-lt"/>
                <a:cs typeface="+mn-lt"/>
              </a:rPr>
              <a:t> </a:t>
            </a:r>
            <a:r>
              <a:rPr lang="en-GB" dirty="0" err="1">
                <a:ea typeface="+mn-lt"/>
                <a:cs typeface="+mn-lt"/>
              </a:rPr>
              <a:t>könnten</a:t>
            </a:r>
            <a:r>
              <a:rPr lang="en-GB" dirty="0">
                <a:ea typeface="+mn-lt"/>
                <a:cs typeface="+mn-lt"/>
              </a:rPr>
              <a:t>.  </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459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Blip>
                <a:blip r:embed="rId3"/>
              </a:buBlip>
            </a:pPr>
            <a:r>
              <a:rPr lang="en-GB" b="1" dirty="0">
                <a:solidFill>
                  <a:schemeClr val="accent2"/>
                </a:solidFill>
                <a:ea typeface="+mn-lt"/>
                <a:cs typeface="+mn-lt"/>
              </a:rPr>
              <a:t>Wie </a:t>
            </a:r>
            <a:r>
              <a:rPr lang="en-GB" b="1" dirty="0" err="1">
                <a:solidFill>
                  <a:schemeClr val="accent2"/>
                </a:solidFill>
                <a:ea typeface="+mn-lt"/>
                <a:cs typeface="+mn-lt"/>
              </a:rPr>
              <a:t>viele</a:t>
            </a:r>
            <a:r>
              <a:rPr lang="en-GB" b="1" dirty="0">
                <a:solidFill>
                  <a:schemeClr val="accent2"/>
                </a:solidFill>
                <a:ea typeface="+mn-lt"/>
                <a:cs typeface="+mn-lt"/>
              </a:rPr>
              <a:t> Daten </a:t>
            </a:r>
            <a:r>
              <a:rPr lang="en-GB" b="1" dirty="0" err="1">
                <a:solidFill>
                  <a:schemeClr val="accent2"/>
                </a:solidFill>
                <a:ea typeface="+mn-lt"/>
                <a:cs typeface="+mn-lt"/>
              </a:rPr>
              <a:t>generieren</a:t>
            </a:r>
            <a:r>
              <a:rPr lang="en-GB" b="1" dirty="0">
                <a:solidFill>
                  <a:schemeClr val="accent2"/>
                </a:solidFill>
                <a:ea typeface="+mn-lt"/>
                <a:cs typeface="+mn-lt"/>
              </a:rPr>
              <a:t> Sie?</a:t>
            </a:r>
          </a:p>
          <a:p>
            <a:pPr marL="342900" indent="-342900">
              <a:buBlip>
                <a:blip r:embed="rId3"/>
              </a:buBlip>
            </a:pPr>
            <a:endParaRPr lang="en-GB" b="1" dirty="0">
              <a:solidFill>
                <a:schemeClr val="accent2"/>
              </a:solidFill>
            </a:endParaRPr>
          </a:p>
          <a:p>
            <a:pPr marL="342900" indent="-342900">
              <a:buFont typeface="Arial" panose="020B0604020202020204" pitchFamily="34" charset="0"/>
              <a:buChar char="•"/>
            </a:pPr>
            <a:r>
              <a:rPr lang="en-GB" b="1" dirty="0" err="1"/>
              <a:t>Beispiel</a:t>
            </a:r>
            <a:r>
              <a:rPr lang="en-GB" b="1" dirty="0"/>
              <a:t>:</a:t>
            </a:r>
            <a:endParaRPr lang="en-GB" b="1" dirty="0">
              <a:cs typeface="Calibri"/>
            </a:endParaRPr>
          </a:p>
          <a:p>
            <a:pPr marL="0" indent="0"/>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graphicFrame>
        <p:nvGraphicFramePr>
          <p:cNvPr id="2" name="Tabelle 5">
            <a:extLst>
              <a:ext uri="{FF2B5EF4-FFF2-40B4-BE49-F238E27FC236}">
                <a16:creationId xmlns:a16="http://schemas.microsoft.com/office/drawing/2014/main" id="{133C8DA2-A8EC-8172-1F1A-99FDC6FBBDA2}"/>
              </a:ext>
            </a:extLst>
          </p:cNvPr>
          <p:cNvGraphicFramePr>
            <a:graphicFrameLocks noGrp="1"/>
          </p:cNvGraphicFramePr>
          <p:nvPr>
            <p:extLst>
              <p:ext uri="{D42A27DB-BD31-4B8C-83A1-F6EECF244321}">
                <p14:modId xmlns:p14="http://schemas.microsoft.com/office/powerpoint/2010/main" val="1754411565"/>
              </p:ext>
            </p:extLst>
          </p:nvPr>
        </p:nvGraphicFramePr>
        <p:xfrm>
          <a:off x="1896198" y="3392602"/>
          <a:ext cx="8128000" cy="21082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986490543"/>
                    </a:ext>
                  </a:extLst>
                </a:gridCol>
                <a:gridCol w="1625600">
                  <a:extLst>
                    <a:ext uri="{9D8B030D-6E8A-4147-A177-3AD203B41FA5}">
                      <a16:colId xmlns:a16="http://schemas.microsoft.com/office/drawing/2014/main" val="2083689793"/>
                    </a:ext>
                  </a:extLst>
                </a:gridCol>
                <a:gridCol w="1625600">
                  <a:extLst>
                    <a:ext uri="{9D8B030D-6E8A-4147-A177-3AD203B41FA5}">
                      <a16:colId xmlns:a16="http://schemas.microsoft.com/office/drawing/2014/main" val="1469610604"/>
                    </a:ext>
                  </a:extLst>
                </a:gridCol>
                <a:gridCol w="1625600">
                  <a:extLst>
                    <a:ext uri="{9D8B030D-6E8A-4147-A177-3AD203B41FA5}">
                      <a16:colId xmlns:a16="http://schemas.microsoft.com/office/drawing/2014/main" val="2616434525"/>
                    </a:ext>
                  </a:extLst>
                </a:gridCol>
                <a:gridCol w="1625600">
                  <a:extLst>
                    <a:ext uri="{9D8B030D-6E8A-4147-A177-3AD203B41FA5}">
                      <a16:colId xmlns:a16="http://schemas.microsoft.com/office/drawing/2014/main" val="2691118"/>
                    </a:ext>
                  </a:extLst>
                </a:gridCol>
              </a:tblGrid>
              <a:tr h="370840">
                <a:tc>
                  <a:txBody>
                    <a:bodyPr/>
                    <a:lstStyle/>
                    <a:p>
                      <a:r>
                        <a:rPr lang="de-DE" dirty="0"/>
                        <a:t>Aktivität</a:t>
                      </a:r>
                    </a:p>
                  </a:txBody>
                  <a:tcPr/>
                </a:tc>
                <a:tc>
                  <a:txBody>
                    <a:bodyPr/>
                    <a:lstStyle/>
                    <a:p>
                      <a:r>
                        <a:rPr lang="de-DE" dirty="0"/>
                        <a:t>Erzeugte Daten</a:t>
                      </a:r>
                    </a:p>
                  </a:txBody>
                  <a:tcPr/>
                </a:tc>
                <a:tc>
                  <a:txBody>
                    <a:bodyPr/>
                    <a:lstStyle/>
                    <a:p>
                      <a:r>
                        <a:rPr lang="de-DE" dirty="0"/>
                        <a:t>Datensorte</a:t>
                      </a:r>
                    </a:p>
                  </a:txBody>
                  <a:tcPr/>
                </a:tc>
                <a:tc>
                  <a:txBody>
                    <a:bodyPr/>
                    <a:lstStyle/>
                    <a:p>
                      <a:r>
                        <a:rPr lang="de-DE" dirty="0"/>
                        <a:t>Wer es sieht</a:t>
                      </a:r>
                    </a:p>
                  </a:txBody>
                  <a:tcPr/>
                </a:tc>
                <a:tc>
                  <a:txBody>
                    <a:bodyPr/>
                    <a:lstStyle/>
                    <a:p>
                      <a:r>
                        <a:rPr lang="de-DE" dirty="0"/>
                        <a:t>Geschäftswert</a:t>
                      </a:r>
                    </a:p>
                  </a:txBody>
                  <a:tcPr/>
                </a:tc>
                <a:extLst>
                  <a:ext uri="{0D108BD9-81ED-4DB2-BD59-A6C34878D82A}">
                    <a16:rowId xmlns:a16="http://schemas.microsoft.com/office/drawing/2014/main" val="1252485362"/>
                  </a:ext>
                </a:extLst>
              </a:tr>
              <a:tr h="370840">
                <a:tc>
                  <a:txBody>
                    <a:bodyPr/>
                    <a:lstStyle/>
                    <a:p>
                      <a:r>
                        <a:rPr lang="de-DE" dirty="0"/>
                        <a:t>Eintrag zum Cloud-basierten persönlichen Kalender hinzugefügt</a:t>
                      </a:r>
                    </a:p>
                  </a:txBody>
                  <a:tcPr/>
                </a:tc>
                <a:tc>
                  <a:txBody>
                    <a:bodyPr/>
                    <a:lstStyle/>
                    <a:p>
                      <a:r>
                        <a:rPr lang="de-DE" dirty="0"/>
                        <a:t>Ort meines Termins</a:t>
                      </a:r>
                    </a:p>
                  </a:txBody>
                  <a:tcPr/>
                </a:tc>
                <a:tc>
                  <a:txBody>
                    <a:bodyPr/>
                    <a:lstStyle/>
                    <a:p>
                      <a:r>
                        <a:rPr lang="de-DE" dirty="0"/>
                        <a:t>Teilweise strukturiert</a:t>
                      </a:r>
                    </a:p>
                  </a:txBody>
                  <a:tcPr/>
                </a:tc>
                <a:tc>
                  <a:txBody>
                    <a:bodyPr/>
                    <a:lstStyle/>
                    <a:p>
                      <a:r>
                        <a:rPr lang="de-DE" dirty="0"/>
                        <a:t>Google</a:t>
                      </a:r>
                    </a:p>
                  </a:txBody>
                  <a:tcPr/>
                </a:tc>
                <a:tc>
                  <a:txBody>
                    <a:bodyPr/>
                    <a:lstStyle/>
                    <a:p>
                      <a:r>
                        <a:rPr lang="de-DE" dirty="0"/>
                        <a:t>Kann Anzeigen auf meinen Standort ausrichten</a:t>
                      </a:r>
                    </a:p>
                  </a:txBody>
                  <a:tcPr/>
                </a:tc>
                <a:extLst>
                  <a:ext uri="{0D108BD9-81ED-4DB2-BD59-A6C34878D82A}">
                    <a16:rowId xmlns:a16="http://schemas.microsoft.com/office/drawing/2014/main" val="3394498162"/>
                  </a:ext>
                </a:extLst>
              </a:tr>
            </a:tbl>
          </a:graphicData>
        </a:graphic>
      </p:graphicFrame>
    </p:spTree>
    <p:extLst>
      <p:ext uri="{BB962C8B-B14F-4D97-AF65-F5344CB8AC3E}">
        <p14:creationId xmlns:p14="http://schemas.microsoft.com/office/powerpoint/2010/main" val="11872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Blip>
                <a:blip r:embed="rId3"/>
              </a:buBlip>
            </a:pPr>
            <a:r>
              <a:rPr lang="en-GB" b="1" err="1">
                <a:solidFill>
                  <a:schemeClr val="accent2"/>
                </a:solidFill>
                <a:ea typeface="+mn-lt"/>
                <a:cs typeface="+mn-lt"/>
              </a:rPr>
              <a:t>Richtig</a:t>
            </a:r>
            <a:r>
              <a:rPr lang="en-GB" b="1" dirty="0">
                <a:solidFill>
                  <a:schemeClr val="accent2"/>
                </a:solidFill>
                <a:ea typeface="+mn-lt"/>
                <a:cs typeface="+mn-lt"/>
              </a:rPr>
              <a:t> </a:t>
            </a:r>
            <a:r>
              <a:rPr lang="en-GB" b="1" err="1">
                <a:solidFill>
                  <a:schemeClr val="accent2"/>
                </a:solidFill>
                <a:ea typeface="+mn-lt"/>
                <a:cs typeface="+mn-lt"/>
              </a:rPr>
              <a:t>oder</a:t>
            </a:r>
            <a:r>
              <a:rPr lang="en-GB" b="1" dirty="0">
                <a:solidFill>
                  <a:schemeClr val="accent2"/>
                </a:solidFill>
                <a:ea typeface="+mn-lt"/>
                <a:cs typeface="+mn-lt"/>
              </a:rPr>
              <a:t> </a:t>
            </a:r>
            <a:r>
              <a:rPr lang="en-GB" b="1" err="1">
                <a:solidFill>
                  <a:schemeClr val="accent2"/>
                </a:solidFill>
                <a:ea typeface="+mn-lt"/>
                <a:cs typeface="+mn-lt"/>
              </a:rPr>
              <a:t>falsch</a:t>
            </a:r>
            <a:r>
              <a:rPr lang="en-GB" b="1" dirty="0">
                <a:solidFill>
                  <a:schemeClr val="accent2"/>
                </a:solidFill>
                <a:ea typeface="+mn-lt"/>
                <a:cs typeface="+mn-lt"/>
              </a:rPr>
              <a:t>?</a:t>
            </a:r>
          </a:p>
          <a:p>
            <a:pPr marL="0" indent="0"/>
            <a:endParaRPr lang="en-GB" dirty="0"/>
          </a:p>
          <a:p>
            <a:pPr marL="342900" indent="-342900">
              <a:buClr>
                <a:schemeClr val="accent2"/>
              </a:buClr>
              <a:buFont typeface="Arial" panose="020B0604020202020204" pitchFamily="34" charset="0"/>
              <a:buChar char="•"/>
            </a:pPr>
            <a:r>
              <a:rPr lang="en-GB" b="1" dirty="0">
                <a:ea typeface="+mn-lt"/>
                <a:cs typeface="+mn-lt"/>
              </a:rPr>
              <a:t>"Die </a:t>
            </a:r>
            <a:r>
              <a:rPr lang="en-GB" b="1" dirty="0" err="1">
                <a:ea typeface="+mn-lt"/>
                <a:cs typeface="+mn-lt"/>
              </a:rPr>
              <a:t>Beweise</a:t>
            </a:r>
            <a:r>
              <a:rPr lang="en-GB" b="1" dirty="0">
                <a:ea typeface="+mn-lt"/>
                <a:cs typeface="+mn-lt"/>
              </a:rPr>
              <a:t> </a:t>
            </a:r>
            <a:r>
              <a:rPr lang="en-GB" b="1" dirty="0" err="1">
                <a:ea typeface="+mn-lt"/>
                <a:cs typeface="+mn-lt"/>
              </a:rPr>
              <a:t>sind</a:t>
            </a:r>
            <a:r>
              <a:rPr lang="en-GB" b="1" dirty="0">
                <a:ea typeface="+mn-lt"/>
                <a:cs typeface="+mn-lt"/>
              </a:rPr>
              <a:t> </a:t>
            </a:r>
            <a:r>
              <a:rPr lang="en-GB" b="1" dirty="0" err="1">
                <a:ea typeface="+mn-lt"/>
                <a:cs typeface="+mn-lt"/>
              </a:rPr>
              <a:t>eindeutig</a:t>
            </a:r>
            <a:r>
              <a:rPr lang="en-GB" b="1" dirty="0">
                <a:ea typeface="+mn-lt"/>
                <a:cs typeface="+mn-lt"/>
              </a:rPr>
              <a:t>: </a:t>
            </a:r>
            <a:r>
              <a:rPr lang="en-GB" b="1" dirty="0" err="1">
                <a:ea typeface="+mn-lt"/>
                <a:cs typeface="+mn-lt"/>
              </a:rPr>
              <a:t>Datengestützte</a:t>
            </a:r>
            <a:r>
              <a:rPr lang="en-GB" b="1" dirty="0">
                <a:ea typeface="+mn-lt"/>
                <a:cs typeface="+mn-lt"/>
              </a:rPr>
              <a:t> </a:t>
            </a:r>
            <a:r>
              <a:rPr lang="en-GB" b="1" dirty="0" err="1">
                <a:ea typeface="+mn-lt"/>
                <a:cs typeface="+mn-lt"/>
              </a:rPr>
              <a:t>Entscheidungen</a:t>
            </a:r>
            <a:r>
              <a:rPr lang="en-GB" b="1" dirty="0">
                <a:ea typeface="+mn-lt"/>
                <a:cs typeface="+mn-lt"/>
              </a:rPr>
              <a:t> </a:t>
            </a:r>
            <a:r>
              <a:rPr lang="en-GB" b="1" dirty="0" err="1">
                <a:ea typeface="+mn-lt"/>
                <a:cs typeface="+mn-lt"/>
              </a:rPr>
              <a:t>sind</a:t>
            </a:r>
            <a:r>
              <a:rPr lang="en-GB" b="1" dirty="0">
                <a:ea typeface="+mn-lt"/>
                <a:cs typeface="+mn-lt"/>
              </a:rPr>
              <a:t> in der Regel die </a:t>
            </a:r>
            <a:r>
              <a:rPr lang="en-GB" b="1" dirty="0" err="1">
                <a:ea typeface="+mn-lt"/>
                <a:cs typeface="+mn-lt"/>
              </a:rPr>
              <a:t>besseren</a:t>
            </a:r>
            <a:r>
              <a:rPr lang="en-GB" b="1" dirty="0">
                <a:ea typeface="+mn-lt"/>
                <a:cs typeface="+mn-lt"/>
              </a:rPr>
              <a:t> </a:t>
            </a:r>
            <a:r>
              <a:rPr lang="en-GB" b="1" dirty="0" err="1">
                <a:ea typeface="+mn-lt"/>
                <a:cs typeface="+mn-lt"/>
              </a:rPr>
              <a:t>Entscheidungen</a:t>
            </a:r>
            <a:r>
              <a:rPr lang="en-GB" b="1" dirty="0">
                <a:ea typeface="+mn-lt"/>
                <a:cs typeface="+mn-lt"/>
              </a:rPr>
              <a:t>. </a:t>
            </a:r>
            <a:r>
              <a:rPr lang="en-GB" b="1" dirty="0" err="1">
                <a:ea typeface="+mn-lt"/>
                <a:cs typeface="+mn-lt"/>
              </a:rPr>
              <a:t>Führungskräfte</a:t>
            </a:r>
            <a:r>
              <a:rPr lang="en-GB" b="1" dirty="0">
                <a:ea typeface="+mn-lt"/>
                <a:cs typeface="+mn-lt"/>
              </a:rPr>
              <a:t> </a:t>
            </a:r>
            <a:r>
              <a:rPr lang="en-GB" b="1" dirty="0" err="1">
                <a:ea typeface="+mn-lt"/>
                <a:cs typeface="+mn-lt"/>
              </a:rPr>
              <a:t>werden</a:t>
            </a:r>
            <a:r>
              <a:rPr lang="en-GB" b="1" dirty="0">
                <a:ea typeface="+mn-lt"/>
                <a:cs typeface="+mn-lt"/>
              </a:rPr>
              <a:t> </a:t>
            </a:r>
            <a:r>
              <a:rPr lang="en-GB" b="1" dirty="0" err="1">
                <a:ea typeface="+mn-lt"/>
                <a:cs typeface="+mn-lt"/>
              </a:rPr>
              <a:t>sich</a:t>
            </a:r>
            <a:r>
              <a:rPr lang="en-GB" b="1" dirty="0">
                <a:ea typeface="+mn-lt"/>
                <a:cs typeface="+mn-lt"/>
              </a:rPr>
              <a:t> </a:t>
            </a:r>
            <a:r>
              <a:rPr lang="en-GB" b="1" dirty="0" err="1">
                <a:ea typeface="+mn-lt"/>
                <a:cs typeface="+mn-lt"/>
              </a:rPr>
              <a:t>diese</a:t>
            </a:r>
            <a:r>
              <a:rPr lang="en-GB" b="1" dirty="0">
                <a:ea typeface="+mn-lt"/>
                <a:cs typeface="+mn-lt"/>
              </a:rPr>
              <a:t> </a:t>
            </a:r>
            <a:r>
              <a:rPr lang="en-GB" b="1" dirty="0" err="1">
                <a:ea typeface="+mn-lt"/>
                <a:cs typeface="+mn-lt"/>
              </a:rPr>
              <a:t>Tatsache</a:t>
            </a:r>
            <a:r>
              <a:rPr lang="en-GB" b="1" dirty="0">
                <a:ea typeface="+mn-lt"/>
                <a:cs typeface="+mn-lt"/>
              </a:rPr>
              <a:t> </a:t>
            </a:r>
            <a:r>
              <a:rPr lang="en-GB" b="1" dirty="0" err="1">
                <a:ea typeface="+mn-lt"/>
                <a:cs typeface="+mn-lt"/>
              </a:rPr>
              <a:t>entweder</a:t>
            </a:r>
            <a:r>
              <a:rPr lang="en-GB" b="1" dirty="0">
                <a:ea typeface="+mn-lt"/>
                <a:cs typeface="+mn-lt"/>
              </a:rPr>
              <a:t> </a:t>
            </a:r>
            <a:r>
              <a:rPr lang="en-GB" b="1" dirty="0" err="1">
                <a:ea typeface="+mn-lt"/>
                <a:cs typeface="+mn-lt"/>
              </a:rPr>
              <a:t>zu</a:t>
            </a:r>
            <a:r>
              <a:rPr lang="en-GB" b="1" dirty="0">
                <a:ea typeface="+mn-lt"/>
                <a:cs typeface="+mn-lt"/>
              </a:rPr>
              <a:t> eigen </a:t>
            </a:r>
            <a:r>
              <a:rPr lang="en-GB" b="1" dirty="0" err="1">
                <a:ea typeface="+mn-lt"/>
                <a:cs typeface="+mn-lt"/>
              </a:rPr>
              <a:t>machen</a:t>
            </a:r>
            <a:r>
              <a:rPr lang="en-GB" b="1" dirty="0">
                <a:ea typeface="+mn-lt"/>
                <a:cs typeface="+mn-lt"/>
              </a:rPr>
              <a:t> </a:t>
            </a:r>
            <a:r>
              <a:rPr lang="en-GB" b="1" dirty="0" err="1">
                <a:ea typeface="+mn-lt"/>
                <a:cs typeface="+mn-lt"/>
              </a:rPr>
              <a:t>oder</a:t>
            </a:r>
            <a:r>
              <a:rPr lang="en-GB" b="1" dirty="0">
                <a:ea typeface="+mn-lt"/>
                <a:cs typeface="+mn-lt"/>
              </a:rPr>
              <a:t> </a:t>
            </a:r>
            <a:r>
              <a:rPr lang="en-GB" b="1" dirty="0" err="1">
                <a:ea typeface="+mn-lt"/>
                <a:cs typeface="+mn-lt"/>
              </a:rPr>
              <a:t>durch</a:t>
            </a:r>
            <a:r>
              <a:rPr lang="en-GB" b="1" dirty="0">
                <a:ea typeface="+mn-lt"/>
                <a:cs typeface="+mn-lt"/>
              </a:rPr>
              <a:t> </a:t>
            </a:r>
            <a:r>
              <a:rPr lang="en-GB" b="1" dirty="0" err="1">
                <a:ea typeface="+mn-lt"/>
                <a:cs typeface="+mn-lt"/>
              </a:rPr>
              <a:t>andere</a:t>
            </a:r>
            <a:r>
              <a:rPr lang="en-GB" b="1" dirty="0">
                <a:ea typeface="+mn-lt"/>
                <a:cs typeface="+mn-lt"/>
              </a:rPr>
              <a:t> </a:t>
            </a:r>
            <a:r>
              <a:rPr lang="en-GB" b="1" dirty="0" err="1">
                <a:ea typeface="+mn-lt"/>
                <a:cs typeface="+mn-lt"/>
              </a:rPr>
              <a:t>ersetzt</a:t>
            </a:r>
            <a:r>
              <a:rPr lang="en-GB" b="1" dirty="0">
                <a:ea typeface="+mn-lt"/>
                <a:cs typeface="+mn-lt"/>
              </a:rPr>
              <a:t> </a:t>
            </a:r>
            <a:r>
              <a:rPr lang="en-GB" b="1" dirty="0" err="1">
                <a:ea typeface="+mn-lt"/>
                <a:cs typeface="+mn-lt"/>
              </a:rPr>
              <a:t>werden</a:t>
            </a:r>
            <a:r>
              <a:rPr lang="en-GB" b="1" dirty="0">
                <a:ea typeface="+mn-lt"/>
                <a:cs typeface="+mn-lt"/>
              </a:rPr>
              <a:t>, die dies tun."</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err="1">
                <a:ea typeface="+mn-lt"/>
                <a:cs typeface="+mn-lt"/>
              </a:rPr>
              <a:t>Glauben</a:t>
            </a:r>
            <a:r>
              <a:rPr lang="en-GB" dirty="0">
                <a:ea typeface="+mn-lt"/>
                <a:cs typeface="+mn-lt"/>
              </a:rPr>
              <a:t> Sie, </a:t>
            </a:r>
            <a:r>
              <a:rPr lang="en-GB" dirty="0" err="1">
                <a:ea typeface="+mn-lt"/>
                <a:cs typeface="+mn-lt"/>
              </a:rPr>
              <a:t>dass</a:t>
            </a:r>
            <a:r>
              <a:rPr lang="en-GB" dirty="0">
                <a:ea typeface="+mn-lt"/>
                <a:cs typeface="+mn-lt"/>
              </a:rPr>
              <a:t> </a:t>
            </a:r>
            <a:r>
              <a:rPr lang="en-GB" dirty="0" err="1">
                <a:ea typeface="+mn-lt"/>
                <a:cs typeface="+mn-lt"/>
              </a:rPr>
              <a:t>diese</a:t>
            </a:r>
            <a:r>
              <a:rPr lang="en-GB" dirty="0">
                <a:ea typeface="+mn-lt"/>
                <a:cs typeface="+mn-lt"/>
              </a:rPr>
              <a:t> </a:t>
            </a:r>
            <a:r>
              <a:rPr lang="en-GB" dirty="0" err="1">
                <a:ea typeface="+mn-lt"/>
                <a:cs typeface="+mn-lt"/>
              </a:rPr>
              <a:t>Aussage</a:t>
            </a:r>
            <a:r>
              <a:rPr lang="en-GB" dirty="0">
                <a:ea typeface="+mn-lt"/>
                <a:cs typeface="+mn-lt"/>
              </a:rPr>
              <a:t> </a:t>
            </a:r>
            <a:r>
              <a:rPr lang="en-GB" dirty="0" err="1">
                <a:ea typeface="+mn-lt"/>
                <a:cs typeface="+mn-lt"/>
              </a:rPr>
              <a:t>richtig</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falsch</a:t>
            </a:r>
            <a:r>
              <a:rPr lang="en-GB" dirty="0">
                <a:ea typeface="+mn-lt"/>
                <a:cs typeface="+mn-lt"/>
              </a:rPr>
              <a:t> </a:t>
            </a:r>
            <a:r>
              <a:rPr lang="en-GB" dirty="0" err="1">
                <a:ea typeface="+mn-lt"/>
                <a:cs typeface="+mn-lt"/>
              </a:rPr>
              <a:t>ist</a:t>
            </a:r>
            <a:r>
              <a:rPr lang="en-GB" dirty="0">
                <a:ea typeface="+mn-lt"/>
                <a:cs typeface="+mn-lt"/>
              </a:rPr>
              <a:t>? </a:t>
            </a:r>
            <a:r>
              <a:rPr lang="en-GB" dirty="0" err="1">
                <a:ea typeface="+mn-lt"/>
                <a:cs typeface="+mn-lt"/>
              </a:rPr>
              <a:t>Gibt</a:t>
            </a:r>
            <a:r>
              <a:rPr lang="en-GB" dirty="0">
                <a:ea typeface="+mn-lt"/>
                <a:cs typeface="+mn-lt"/>
              </a:rPr>
              <a:t> es </a:t>
            </a:r>
            <a:r>
              <a:rPr lang="en-GB" dirty="0" err="1">
                <a:ea typeface="+mn-lt"/>
                <a:cs typeface="+mn-lt"/>
              </a:rPr>
              <a:t>Zeiten</a:t>
            </a:r>
            <a:r>
              <a:rPr lang="en-GB" dirty="0">
                <a:ea typeface="+mn-lt"/>
                <a:cs typeface="+mn-lt"/>
              </a:rPr>
              <a:t>, in </a:t>
            </a:r>
            <a:r>
              <a:rPr lang="en-GB" dirty="0" err="1">
                <a:ea typeface="+mn-lt"/>
                <a:cs typeface="+mn-lt"/>
              </a:rPr>
              <a:t>denen</a:t>
            </a:r>
            <a:r>
              <a:rPr lang="en-GB" dirty="0">
                <a:ea typeface="+mn-lt"/>
                <a:cs typeface="+mn-lt"/>
              </a:rPr>
              <a:t> </a:t>
            </a:r>
            <a:r>
              <a:rPr lang="en-GB" dirty="0" err="1">
                <a:ea typeface="+mn-lt"/>
                <a:cs typeface="+mn-lt"/>
              </a:rPr>
              <a:t>ein</a:t>
            </a:r>
            <a:r>
              <a:rPr lang="en-GB" dirty="0">
                <a:ea typeface="+mn-lt"/>
                <a:cs typeface="+mn-lt"/>
              </a:rPr>
              <a:t> </a:t>
            </a:r>
            <a:r>
              <a:rPr lang="en-GB" dirty="0" err="1">
                <a:ea typeface="+mn-lt"/>
                <a:cs typeface="+mn-lt"/>
              </a:rPr>
              <a:t>HiPPO</a:t>
            </a:r>
            <a:r>
              <a:rPr lang="en-GB" dirty="0">
                <a:ea typeface="+mn-lt"/>
                <a:cs typeface="+mn-lt"/>
              </a:rPr>
              <a:t> </a:t>
            </a:r>
            <a:r>
              <a:rPr lang="en-GB" dirty="0" err="1">
                <a:ea typeface="+mn-lt"/>
                <a:cs typeface="+mn-lt"/>
              </a:rPr>
              <a:t>besser</a:t>
            </a:r>
            <a:r>
              <a:rPr lang="en-GB" dirty="0">
                <a:ea typeface="+mn-lt"/>
                <a:cs typeface="+mn-lt"/>
              </a:rPr>
              <a:t> </a:t>
            </a:r>
            <a:r>
              <a:rPr lang="en-GB" dirty="0" err="1">
                <a:ea typeface="+mn-lt"/>
                <a:cs typeface="+mn-lt"/>
              </a:rPr>
              <a:t>geeignet</a:t>
            </a:r>
            <a:r>
              <a:rPr lang="en-GB" dirty="0">
                <a:ea typeface="+mn-lt"/>
                <a:cs typeface="+mn-lt"/>
              </a:rPr>
              <a:t> </a:t>
            </a:r>
            <a:r>
              <a:rPr lang="en-GB" dirty="0" err="1">
                <a:ea typeface="+mn-lt"/>
                <a:cs typeface="+mn-lt"/>
              </a:rPr>
              <a:t>ist</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Entscheidung</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treffen</a:t>
            </a:r>
            <a:r>
              <a:rPr lang="en-GB" dirty="0">
                <a:ea typeface="+mn-lt"/>
                <a:cs typeface="+mn-lt"/>
              </a:rPr>
              <a:t>? </a:t>
            </a:r>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p>
          <a:p>
            <a:endParaRPr lang="en-GB" dirty="0">
              <a:cs typeface="Calibri"/>
            </a:endParaRPr>
          </a:p>
        </p:txBody>
      </p:sp>
    </p:spTree>
    <p:extLst>
      <p:ext uri="{BB962C8B-B14F-4D97-AF65-F5344CB8AC3E}">
        <p14:creationId xmlns:p14="http://schemas.microsoft.com/office/powerpoint/2010/main" val="35999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lIns="91440" tIns="45720" rIns="91440" bIns="45720" anchor="t"/>
          <a:lstStyle/>
          <a:p>
            <a:pPr marL="342900" indent="-342900">
              <a:buBlip>
                <a:blip r:embed="rId2"/>
              </a:buBlip>
            </a:pPr>
            <a:r>
              <a:rPr lang="en-GB" dirty="0">
                <a:ea typeface="+mn-lt"/>
                <a:cs typeface="+mn-lt"/>
              </a:rPr>
              <a:t>Das </a:t>
            </a:r>
            <a:r>
              <a:rPr lang="en-GB" dirty="0" err="1">
                <a:ea typeface="+mn-lt"/>
                <a:cs typeface="+mn-lt"/>
              </a:rPr>
              <a:t>übergeordnete</a:t>
            </a:r>
            <a:r>
              <a:rPr lang="en-GB" dirty="0">
                <a:ea typeface="+mn-lt"/>
                <a:cs typeface="+mn-lt"/>
              </a:rPr>
              <a:t> Ziel des </a:t>
            </a:r>
            <a:r>
              <a:rPr lang="en-GB" dirty="0" err="1">
                <a:ea typeface="+mn-lt"/>
                <a:cs typeface="+mn-lt"/>
              </a:rPr>
              <a:t>Kurses</a:t>
            </a:r>
            <a:r>
              <a:rPr lang="en-GB" dirty="0">
                <a:ea typeface="+mn-lt"/>
                <a:cs typeface="+mn-lt"/>
              </a:rPr>
              <a:t> </a:t>
            </a:r>
            <a:r>
              <a:rPr lang="en-GB" dirty="0" err="1">
                <a:ea typeface="+mn-lt"/>
                <a:cs typeface="+mn-lt"/>
              </a:rPr>
              <a:t>ist</a:t>
            </a:r>
            <a:r>
              <a:rPr lang="en-GB" dirty="0">
                <a:ea typeface="+mn-lt"/>
                <a:cs typeface="+mn-lt"/>
              </a:rPr>
              <a:t> es, </a:t>
            </a:r>
            <a:r>
              <a:rPr lang="en-GB" dirty="0" err="1">
                <a:ea typeface="+mn-lt"/>
                <a:cs typeface="+mn-lt"/>
              </a:rPr>
              <a:t>Geschäftsführer</a:t>
            </a:r>
            <a:r>
              <a:rPr lang="en-GB" dirty="0">
                <a:ea typeface="+mn-lt"/>
                <a:cs typeface="+mn-lt"/>
              </a:rPr>
              <a:t> von </a:t>
            </a:r>
            <a:r>
              <a:rPr lang="en-GB" dirty="0" err="1">
                <a:ea typeface="+mn-lt"/>
                <a:cs typeface="+mn-lt"/>
              </a:rPr>
              <a:t>Organisationen</a:t>
            </a:r>
            <a:r>
              <a:rPr lang="en-GB" dirty="0">
                <a:ea typeface="+mn-lt"/>
                <a:cs typeface="+mn-lt"/>
              </a:rPr>
              <a:t> des </a:t>
            </a:r>
            <a:r>
              <a:rPr lang="en-GB" dirty="0" err="1">
                <a:ea typeface="+mn-lt"/>
                <a:cs typeface="+mn-lt"/>
              </a:rPr>
              <a:t>Dritten</a:t>
            </a:r>
            <a:r>
              <a:rPr lang="en-GB" dirty="0">
                <a:ea typeface="+mn-lt"/>
                <a:cs typeface="+mn-lt"/>
              </a:rPr>
              <a:t> </a:t>
            </a:r>
            <a:r>
              <a:rPr lang="en-GB" dirty="0" err="1">
                <a:ea typeface="+mn-lt"/>
                <a:cs typeface="+mn-lt"/>
              </a:rPr>
              <a:t>Sektors</a:t>
            </a:r>
            <a:r>
              <a:rPr lang="en-GB" dirty="0">
                <a:ea typeface="+mn-lt"/>
                <a:cs typeface="+mn-lt"/>
              </a:rPr>
              <a:t> in die Lage </a:t>
            </a:r>
            <a:r>
              <a:rPr lang="en-GB" dirty="0" err="1">
                <a:ea typeface="+mn-lt"/>
                <a:cs typeface="+mn-lt"/>
              </a:rPr>
              <a:t>zu</a:t>
            </a:r>
            <a:r>
              <a:rPr lang="en-GB" dirty="0">
                <a:ea typeface="+mn-lt"/>
                <a:cs typeface="+mn-lt"/>
              </a:rPr>
              <a:t> </a:t>
            </a:r>
            <a:r>
              <a:rPr lang="en-GB" dirty="0" err="1">
                <a:ea typeface="+mn-lt"/>
                <a:cs typeface="+mn-lt"/>
              </a:rPr>
              <a:t>versetzen</a:t>
            </a:r>
            <a:r>
              <a:rPr lang="en-GB" dirty="0">
                <a:ea typeface="+mn-lt"/>
                <a:cs typeface="+mn-lt"/>
              </a:rPr>
              <a:t>, </a:t>
            </a:r>
            <a:r>
              <a:rPr lang="en-GB" dirty="0" err="1">
                <a:ea typeface="+mn-lt"/>
                <a:cs typeface="+mn-lt"/>
              </a:rPr>
              <a:t>datenkompetent</a:t>
            </a:r>
            <a:r>
              <a:rPr lang="en-GB" dirty="0">
                <a:ea typeface="+mn-lt"/>
                <a:cs typeface="+mn-lt"/>
              </a:rPr>
              <a:t> und </a:t>
            </a:r>
            <a:r>
              <a:rPr lang="en-GB" dirty="0" err="1">
                <a:ea typeface="+mn-lt"/>
                <a:cs typeface="+mn-lt"/>
              </a:rPr>
              <a:t>aktiv</a:t>
            </a:r>
            <a:r>
              <a:rPr lang="en-GB" dirty="0">
                <a:ea typeface="+mn-lt"/>
                <a:cs typeface="+mn-lt"/>
              </a:rPr>
              <a:t> </a:t>
            </a:r>
            <a:r>
              <a:rPr lang="en-GB" dirty="0" err="1">
                <a:ea typeface="+mn-lt"/>
                <a:cs typeface="+mn-lt"/>
              </a:rPr>
              <a:t>zu</a:t>
            </a:r>
            <a:r>
              <a:rPr lang="en-GB" dirty="0">
                <a:ea typeface="+mn-lt"/>
                <a:cs typeface="+mn-lt"/>
              </a:rPr>
              <a:t> sein, d. h. die </a:t>
            </a:r>
            <a:r>
              <a:rPr lang="en-GB" dirty="0" err="1">
                <a:ea typeface="+mn-lt"/>
                <a:cs typeface="+mn-lt"/>
              </a:rPr>
              <a:t>sichere</a:t>
            </a:r>
            <a:r>
              <a:rPr lang="en-GB" dirty="0">
                <a:ea typeface="+mn-lt"/>
                <a:cs typeface="+mn-lt"/>
              </a:rPr>
              <a:t> </a:t>
            </a:r>
            <a:r>
              <a:rPr lang="en-GB" dirty="0" err="1">
                <a:ea typeface="+mn-lt"/>
                <a:cs typeface="+mn-lt"/>
              </a:rPr>
              <a:t>Nutzung</a:t>
            </a:r>
            <a:r>
              <a:rPr lang="en-GB" dirty="0">
                <a:ea typeface="+mn-lt"/>
                <a:cs typeface="+mn-lt"/>
              </a:rPr>
              <a:t> </a:t>
            </a:r>
            <a:r>
              <a:rPr lang="en-GB" dirty="0" err="1">
                <a:ea typeface="+mn-lt"/>
                <a:cs typeface="+mn-lt"/>
              </a:rPr>
              <a:t>intelligenter</a:t>
            </a:r>
            <a:r>
              <a:rPr lang="en-GB" dirty="0">
                <a:ea typeface="+mn-lt"/>
                <a:cs typeface="+mn-lt"/>
              </a:rPr>
              <a:t> Daten </a:t>
            </a:r>
            <a:r>
              <a:rPr lang="en-GB" dirty="0" err="1">
                <a:ea typeface="+mn-lt"/>
                <a:cs typeface="+mn-lt"/>
              </a:rPr>
              <a:t>im</a:t>
            </a:r>
            <a:r>
              <a:rPr lang="en-GB" dirty="0">
                <a:ea typeface="+mn-lt"/>
                <a:cs typeface="+mn-lt"/>
              </a:rPr>
              <a:t> </a:t>
            </a:r>
            <a:r>
              <a:rPr lang="en-GB" dirty="0" err="1">
                <a:ea typeface="+mn-lt"/>
                <a:cs typeface="+mn-lt"/>
              </a:rPr>
              <a:t>gesamten</a:t>
            </a:r>
            <a:r>
              <a:rPr lang="en-GB" dirty="0">
                <a:ea typeface="+mn-lt"/>
                <a:cs typeface="+mn-lt"/>
              </a:rPr>
              <a:t> </a:t>
            </a:r>
            <a:r>
              <a:rPr lang="en-GB" dirty="0" err="1">
                <a:ea typeface="+mn-lt"/>
                <a:cs typeface="+mn-lt"/>
              </a:rPr>
              <a:t>Geschäftsbetrieb</a:t>
            </a:r>
            <a:r>
              <a:rPr lang="en-GB" dirty="0">
                <a:ea typeface="+mn-lt"/>
                <a:cs typeface="+mn-lt"/>
              </a:rPr>
              <a:t> und </a:t>
            </a:r>
            <a:r>
              <a:rPr lang="en-GB" dirty="0" err="1">
                <a:ea typeface="+mn-lt"/>
                <a:cs typeface="+mn-lt"/>
              </a:rPr>
              <a:t>bei</a:t>
            </a:r>
            <a:r>
              <a:rPr lang="en-GB" dirty="0">
                <a:ea typeface="+mn-lt"/>
                <a:cs typeface="+mn-lt"/>
              </a:rPr>
              <a:t> den </a:t>
            </a:r>
            <a:r>
              <a:rPr lang="en-GB" dirty="0" err="1">
                <a:ea typeface="+mn-lt"/>
                <a:cs typeface="+mn-lt"/>
              </a:rPr>
              <a:t>täglichen</a:t>
            </a:r>
            <a:r>
              <a:rPr lang="en-GB" dirty="0">
                <a:ea typeface="+mn-lt"/>
                <a:cs typeface="+mn-lt"/>
              </a:rPr>
              <a:t> </a:t>
            </a:r>
            <a:r>
              <a:rPr lang="en-GB" dirty="0" err="1">
                <a:ea typeface="+mn-lt"/>
                <a:cs typeface="+mn-lt"/>
              </a:rPr>
              <a:t>Aktivitäten</a:t>
            </a:r>
            <a:r>
              <a:rPr lang="en-GB" dirty="0">
                <a:ea typeface="+mn-lt"/>
                <a:cs typeface="+mn-lt"/>
              </a:rPr>
              <a:t> der TSO </a:t>
            </a:r>
            <a:r>
              <a:rPr lang="en-GB" dirty="0" err="1">
                <a:ea typeface="+mn-lt"/>
                <a:cs typeface="+mn-lt"/>
              </a:rPr>
              <a:t>zu</a:t>
            </a:r>
            <a:r>
              <a:rPr lang="en-GB" dirty="0">
                <a:ea typeface="+mn-lt"/>
                <a:cs typeface="+mn-lt"/>
              </a:rPr>
              <a:t> </a:t>
            </a:r>
            <a:r>
              <a:rPr lang="en-GB" dirty="0" err="1">
                <a:ea typeface="+mn-lt"/>
                <a:cs typeface="+mn-lt"/>
              </a:rPr>
              <a:t>optimieren</a:t>
            </a:r>
            <a:r>
              <a:rPr lang="en-GB" dirty="0">
                <a:ea typeface="+mn-lt"/>
                <a:cs typeface="+mn-lt"/>
              </a:rPr>
              <a:t>, </a:t>
            </a:r>
            <a:r>
              <a:rPr lang="en-GB" dirty="0" err="1">
                <a:ea typeface="+mn-lt"/>
                <a:cs typeface="+mn-lt"/>
              </a:rPr>
              <a:t>auch</a:t>
            </a:r>
            <a:r>
              <a:rPr lang="en-GB" dirty="0">
                <a:ea typeface="+mn-lt"/>
                <a:cs typeface="+mn-lt"/>
              </a:rPr>
              <a:t> </a:t>
            </a:r>
            <a:r>
              <a:rPr lang="en-GB" dirty="0" err="1">
                <a:ea typeface="+mn-lt"/>
                <a:cs typeface="+mn-lt"/>
              </a:rPr>
              <a:t>wenn</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keine</a:t>
            </a:r>
            <a:r>
              <a:rPr lang="en-GB" dirty="0">
                <a:ea typeface="+mn-lt"/>
                <a:cs typeface="+mn-lt"/>
              </a:rPr>
              <a:t> </a:t>
            </a:r>
            <a:r>
              <a:rPr lang="en-GB" dirty="0" err="1">
                <a:ea typeface="+mn-lt"/>
                <a:cs typeface="+mn-lt"/>
              </a:rPr>
              <a:t>vorherige</a:t>
            </a:r>
            <a:r>
              <a:rPr lang="en-GB" dirty="0">
                <a:ea typeface="+mn-lt"/>
                <a:cs typeface="+mn-lt"/>
              </a:rPr>
              <a:t> </a:t>
            </a:r>
            <a:r>
              <a:rPr lang="en-GB" dirty="0" err="1">
                <a:ea typeface="+mn-lt"/>
                <a:cs typeface="+mn-lt"/>
              </a:rPr>
              <a:t>Erfahrung</a:t>
            </a:r>
            <a:r>
              <a:rPr lang="en-GB" dirty="0">
                <a:ea typeface="+mn-lt"/>
                <a:cs typeface="+mn-lt"/>
              </a:rPr>
              <a:t> </a:t>
            </a:r>
            <a:r>
              <a:rPr lang="en-GB" dirty="0" err="1">
                <a:ea typeface="+mn-lt"/>
                <a:cs typeface="+mn-lt"/>
              </a:rPr>
              <a:t>mit</a:t>
            </a:r>
            <a:r>
              <a:rPr lang="en-GB" dirty="0">
                <a:ea typeface="+mn-lt"/>
                <a:cs typeface="+mn-lt"/>
              </a:rPr>
              <a:t> </a:t>
            </a:r>
            <a:r>
              <a:rPr lang="en-GB" dirty="0" err="1">
                <a:ea typeface="+mn-lt"/>
                <a:cs typeface="+mn-lt"/>
              </a:rPr>
              <a:t>Sicherheits</a:t>
            </a:r>
            <a:r>
              <a:rPr lang="en-GB" dirty="0">
                <a:ea typeface="+mn-lt"/>
                <a:cs typeface="+mn-lt"/>
              </a:rPr>
              <a:t>- und </a:t>
            </a:r>
            <a:r>
              <a:rPr lang="en-GB" dirty="0" err="1">
                <a:ea typeface="+mn-lt"/>
                <a:cs typeface="+mn-lt"/>
              </a:rPr>
              <a:t>Datentechnik</a:t>
            </a:r>
            <a:r>
              <a:rPr lang="en-GB" dirty="0">
                <a:ea typeface="+mn-lt"/>
                <a:cs typeface="+mn-lt"/>
              </a:rPr>
              <a:t> </a:t>
            </a:r>
            <a:r>
              <a:rPr lang="en-GB" dirty="0" err="1">
                <a:ea typeface="+mn-lt"/>
                <a:cs typeface="+mn-lt"/>
              </a:rPr>
              <a:t>haben</a:t>
            </a:r>
            <a:r>
              <a:rPr lang="en-GB" dirty="0">
                <a:ea typeface="+mn-lt"/>
                <a:cs typeface="+mn-lt"/>
              </a:rPr>
              <a:t>. </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err="1">
                <a:ea typeface="+mn-lt"/>
                <a:cs typeface="+mn-lt"/>
              </a:rPr>
              <a:t>Einführung</a:t>
            </a:r>
            <a:endParaRPr lang="en-US" dirty="0" err="1"/>
          </a:p>
        </p:txBody>
      </p:sp>
    </p:spTree>
    <p:extLst>
      <p:ext uri="{BB962C8B-B14F-4D97-AF65-F5344CB8AC3E}">
        <p14:creationId xmlns:p14="http://schemas.microsoft.com/office/powerpoint/2010/main" val="39335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US" dirty="0" err="1"/>
              <a:t>Daten</a:t>
            </a:r>
            <a:r>
              <a:rPr lang="en-US" dirty="0"/>
              <a:t> </a:t>
            </a:r>
            <a:r>
              <a:rPr lang="en-US" dirty="0" err="1"/>
              <a:t>Technologie</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67227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Tools für die </a:t>
            </a:r>
            <a:r>
              <a:rPr lang="en-GB" dirty="0" err="1">
                <a:ea typeface="+mn-lt"/>
                <a:cs typeface="+mn-lt"/>
              </a:rPr>
              <a:t>Dateneingabe</a:t>
            </a:r>
            <a:endParaRPr lang="en-US" dirty="0" err="1"/>
          </a:p>
        </p:txBody>
      </p:sp>
      <p:graphicFrame>
        <p:nvGraphicFramePr>
          <p:cNvPr id="6" name="Diagram 5">
            <a:extLst>
              <a:ext uri="{FF2B5EF4-FFF2-40B4-BE49-F238E27FC236}">
                <a16:creationId xmlns:a16="http://schemas.microsoft.com/office/drawing/2014/main" id="{F919F25A-EAAA-679C-AC01-BE2AB1ABAEDF}"/>
              </a:ext>
            </a:extLst>
          </p:cNvPr>
          <p:cNvGraphicFramePr/>
          <p:nvPr>
            <p:extLst>
              <p:ext uri="{D42A27DB-BD31-4B8C-83A1-F6EECF244321}">
                <p14:modId xmlns:p14="http://schemas.microsoft.com/office/powerpoint/2010/main" val="2469906963"/>
              </p:ext>
            </p:extLst>
          </p:nvPr>
        </p:nvGraphicFramePr>
        <p:xfrm>
          <a:off x="798381" y="1748137"/>
          <a:ext cx="10595237" cy="4073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95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B8FE036-D124-4BEA-8B0E-9489393AC1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BDAD1EF-B43E-4338-9EBE-97CD114666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B3689E9-981C-4773-A361-439A45678C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DF6B116-B8F9-405E-91F3-1C37C8FDDC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8A0D6E3-A5CC-4B7C-B27C-5AC881AB6C6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1E82BC35-14E1-4D5C-B59B-1687821861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Machen Sie das Beste </a:t>
            </a:r>
            <a:r>
              <a:rPr lang="en-GB" dirty="0" err="1">
                <a:ea typeface="+mn-lt"/>
                <a:cs typeface="+mn-lt"/>
              </a:rPr>
              <a:t>aus</a:t>
            </a:r>
            <a:r>
              <a:rPr lang="en-GB" dirty="0">
                <a:ea typeface="+mn-lt"/>
                <a:cs typeface="+mn-lt"/>
              </a:rPr>
              <a:t> </a:t>
            </a:r>
            <a:r>
              <a:rPr lang="en-GB" dirty="0" err="1">
                <a:ea typeface="+mn-lt"/>
                <a:cs typeface="+mn-lt"/>
              </a:rPr>
              <a:t>Ihrem</a:t>
            </a:r>
            <a:r>
              <a:rPr lang="en-GB" dirty="0">
                <a:ea typeface="+mn-lt"/>
                <a:cs typeface="+mn-lt"/>
              </a:rPr>
              <a:t> CRM</a:t>
            </a:r>
            <a:endParaRPr lang="en-US" dirty="0">
              <a:ea typeface="+mn-lt"/>
              <a:cs typeface="+mn-lt"/>
            </a:endParaRPr>
          </a:p>
        </p:txBody>
      </p:sp>
      <p:graphicFrame>
        <p:nvGraphicFramePr>
          <p:cNvPr id="6" name="Diagram 5">
            <a:extLst>
              <a:ext uri="{FF2B5EF4-FFF2-40B4-BE49-F238E27FC236}">
                <a16:creationId xmlns:a16="http://schemas.microsoft.com/office/drawing/2014/main" id="{3BBFA804-B48F-7AB0-D022-54138CD623CB}"/>
              </a:ext>
            </a:extLst>
          </p:cNvPr>
          <p:cNvGraphicFramePr/>
          <p:nvPr>
            <p:extLst>
              <p:ext uri="{D42A27DB-BD31-4B8C-83A1-F6EECF244321}">
                <p14:modId xmlns:p14="http://schemas.microsoft.com/office/powerpoint/2010/main" val="2583299836"/>
              </p:ext>
            </p:extLst>
          </p:nvPr>
        </p:nvGraphicFramePr>
        <p:xfrm>
          <a:off x="798380" y="1889760"/>
          <a:ext cx="10595238" cy="3821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36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65BACE1-F1FF-41AE-92E3-BB4FA0BB262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403170B-10D0-4024-A68B-B80202EB6C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F08BAB7-719C-4AA5-A79C-D8C02D90A9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24EFFD-7FDB-4667-BDE5-F8B9C9420A3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21737F3-1B00-40BC-8610-5B5C255313F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A14E18A-2938-40C5-A68B-E7A6ABF16C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35AB9-B996-61BD-C72E-89CEECE09E52}"/>
              </a:ext>
            </a:extLst>
          </p:cNvPr>
          <p:cNvSpPr txBox="1"/>
          <p:nvPr/>
        </p:nvSpPr>
        <p:spPr>
          <a:xfrm>
            <a:off x="1676400" y="165854"/>
            <a:ext cx="8458200" cy="1200329"/>
          </a:xfrm>
          <a:prstGeom prst="rect">
            <a:avLst/>
          </a:prstGeom>
          <a:noFill/>
        </p:spPr>
        <p:txBody>
          <a:bodyPr wrap="square" lIns="91440" tIns="45720" rIns="91440" bIns="45720" anchor="t">
            <a:spAutoFit/>
          </a:bodyPr>
          <a:lstStyle/>
          <a:p>
            <a:pPr algn="ctr"/>
            <a:r>
              <a:rPr lang="en-GB" sz="3600" dirty="0">
                <a:ea typeface="+mn-lt"/>
                <a:cs typeface="+mn-lt"/>
              </a:rPr>
              <a:t>Website- und </a:t>
            </a:r>
            <a:r>
              <a:rPr lang="en-GB" sz="3600" dirty="0" err="1">
                <a:ea typeface="+mn-lt"/>
                <a:cs typeface="+mn-lt"/>
              </a:rPr>
              <a:t>Sozialanalyse</a:t>
            </a:r>
            <a:r>
              <a:rPr lang="en-GB" sz="3600" dirty="0">
                <a:ea typeface="+mn-lt"/>
                <a:cs typeface="+mn-lt"/>
              </a:rPr>
              <a:t>: </a:t>
            </a:r>
            <a:r>
              <a:rPr lang="en-GB" sz="3600" dirty="0" err="1">
                <a:ea typeface="+mn-lt"/>
                <a:cs typeface="+mn-lt"/>
              </a:rPr>
              <a:t>Liefert</a:t>
            </a:r>
            <a:r>
              <a:rPr lang="en-GB" sz="3600" dirty="0">
                <a:ea typeface="+mn-lt"/>
                <a:cs typeface="+mn-lt"/>
              </a:rPr>
              <a:t> </a:t>
            </a:r>
            <a:r>
              <a:rPr lang="en-GB" sz="3600" dirty="0" err="1">
                <a:ea typeface="+mn-lt"/>
                <a:cs typeface="+mn-lt"/>
              </a:rPr>
              <a:t>uns</a:t>
            </a:r>
            <a:r>
              <a:rPr lang="en-GB" sz="3600" dirty="0">
                <a:ea typeface="+mn-lt"/>
                <a:cs typeface="+mn-lt"/>
              </a:rPr>
              <a:t> </a:t>
            </a:r>
            <a:r>
              <a:rPr lang="en-GB" sz="3600" dirty="0" err="1">
                <a:ea typeface="+mn-lt"/>
                <a:cs typeface="+mn-lt"/>
              </a:rPr>
              <a:t>reichhaltige</a:t>
            </a:r>
            <a:r>
              <a:rPr lang="en-GB" sz="3600" dirty="0">
                <a:ea typeface="+mn-lt"/>
                <a:cs typeface="+mn-lt"/>
              </a:rPr>
              <a:t> und </a:t>
            </a:r>
            <a:r>
              <a:rPr lang="en-GB" sz="3600" dirty="0" err="1">
                <a:ea typeface="+mn-lt"/>
                <a:cs typeface="+mn-lt"/>
              </a:rPr>
              <a:t>aufschlussreiche</a:t>
            </a:r>
            <a:r>
              <a:rPr lang="en-GB" sz="3600" dirty="0">
                <a:ea typeface="+mn-lt"/>
                <a:cs typeface="+mn-lt"/>
              </a:rPr>
              <a:t> Daten</a:t>
            </a:r>
            <a:endParaRPr lang="en-US" dirty="0"/>
          </a:p>
        </p:txBody>
      </p:sp>
      <p:pic>
        <p:nvPicPr>
          <p:cNvPr id="6" name="Picture 5">
            <a:extLst>
              <a:ext uri="{FF2B5EF4-FFF2-40B4-BE49-F238E27FC236}">
                <a16:creationId xmlns:a16="http://schemas.microsoft.com/office/drawing/2014/main" id="{0D2FAE0A-8D74-F2B4-6D94-4202202392F0}"/>
              </a:ext>
            </a:extLst>
          </p:cNvPr>
          <p:cNvPicPr>
            <a:picLocks noChangeAspect="1"/>
          </p:cNvPicPr>
          <p:nvPr/>
        </p:nvPicPr>
        <p:blipFill rotWithShape="1">
          <a:blip r:embed="rId2">
            <a:extLst>
              <a:ext uri="{28A0092B-C50C-407E-A947-70E740481C1C}">
                <a14:useLocalDpi xmlns:a14="http://schemas.microsoft.com/office/drawing/2010/main" val="0"/>
              </a:ext>
            </a:extLst>
          </a:blip>
          <a:srcRect r="1660" b="1380"/>
          <a:stretch/>
        </p:blipFill>
        <p:spPr>
          <a:xfrm>
            <a:off x="1972146" y="1779208"/>
            <a:ext cx="7968559" cy="4356325"/>
          </a:xfrm>
          <a:prstGeom prst="rect">
            <a:avLst/>
          </a:prstGeom>
        </p:spPr>
      </p:pic>
      <p:sp>
        <p:nvSpPr>
          <p:cNvPr id="2" name="Rechteck 1">
            <a:extLst>
              <a:ext uri="{FF2B5EF4-FFF2-40B4-BE49-F238E27FC236}">
                <a16:creationId xmlns:a16="http://schemas.microsoft.com/office/drawing/2014/main" id="{6DDBEBB2-ED1E-DF5F-2EA4-6B125E14A1B0}"/>
              </a:ext>
            </a:extLst>
          </p:cNvPr>
          <p:cNvSpPr/>
          <p:nvPr/>
        </p:nvSpPr>
        <p:spPr>
          <a:xfrm>
            <a:off x="3177767" y="2106023"/>
            <a:ext cx="1355002" cy="289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Alle </a:t>
            </a:r>
            <a:r>
              <a:rPr lang="de-DE" sz="1200" dirty="0" err="1"/>
              <a:t>Nuzter</a:t>
            </a:r>
            <a:r>
              <a:rPr lang="de-DE" sz="1200" dirty="0"/>
              <a:t> (100%)</a:t>
            </a:r>
          </a:p>
        </p:txBody>
      </p:sp>
    </p:spTree>
    <p:extLst>
      <p:ext uri="{BB962C8B-B14F-4D97-AF65-F5344CB8AC3E}">
        <p14:creationId xmlns:p14="http://schemas.microsoft.com/office/powerpoint/2010/main" val="16868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Blip>
                <a:blip r:embed="rId3"/>
              </a:buBlip>
            </a:pPr>
            <a:r>
              <a:rPr lang="en-GB" b="1" dirty="0" err="1">
                <a:solidFill>
                  <a:schemeClr val="accent2"/>
                </a:solidFill>
                <a:ea typeface="+mn-lt"/>
                <a:cs typeface="+mn-lt"/>
              </a:rPr>
              <a:t>Verwenden</a:t>
            </a:r>
            <a:r>
              <a:rPr lang="en-GB" b="1" dirty="0">
                <a:solidFill>
                  <a:schemeClr val="accent2"/>
                </a:solidFill>
                <a:ea typeface="+mn-lt"/>
                <a:cs typeface="+mn-lt"/>
              </a:rPr>
              <a:t> Sie die Analyse der </a:t>
            </a:r>
            <a:r>
              <a:rPr lang="en-GB" b="1" dirty="0" err="1">
                <a:solidFill>
                  <a:schemeClr val="accent2"/>
                </a:solidFill>
                <a:ea typeface="+mn-lt"/>
                <a:cs typeface="+mn-lt"/>
              </a:rPr>
              <a:t>Anrufverfolgung</a:t>
            </a:r>
            <a:r>
              <a:rPr lang="en-GB" b="1" dirty="0">
                <a:solidFill>
                  <a:schemeClr val="accent2"/>
                </a:solidFill>
                <a:ea typeface="+mn-lt"/>
                <a:cs typeface="+mn-lt"/>
              </a:rPr>
              <a:t>, um.</a:t>
            </a:r>
            <a:endParaRPr lang="en-US" b="1">
              <a:solidFill>
                <a:schemeClr val="accent2"/>
              </a:solidFill>
              <a:cs typeface="Calibri"/>
            </a:endParaRPr>
          </a:p>
          <a:p>
            <a:pPr marL="0" indent="0"/>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VOIP-Analyse</a:t>
            </a:r>
            <a:r>
              <a:rPr lang="en-GB" dirty="0"/>
              <a:t> </a:t>
            </a:r>
            <a:endParaRPr lang="en-US" dirty="0"/>
          </a:p>
        </p:txBody>
      </p:sp>
      <p:graphicFrame>
        <p:nvGraphicFramePr>
          <p:cNvPr id="2" name="Diagram 1">
            <a:extLst>
              <a:ext uri="{FF2B5EF4-FFF2-40B4-BE49-F238E27FC236}">
                <a16:creationId xmlns:a16="http://schemas.microsoft.com/office/drawing/2014/main" id="{BB48DC4F-4D66-17F6-3BEF-51744766697A}"/>
              </a:ext>
            </a:extLst>
          </p:cNvPr>
          <p:cNvGraphicFramePr/>
          <p:nvPr>
            <p:extLst>
              <p:ext uri="{D42A27DB-BD31-4B8C-83A1-F6EECF244321}">
                <p14:modId xmlns:p14="http://schemas.microsoft.com/office/powerpoint/2010/main" val="3446127219"/>
              </p:ext>
            </p:extLst>
          </p:nvPr>
        </p:nvGraphicFramePr>
        <p:xfrm>
          <a:off x="680607" y="1379802"/>
          <a:ext cx="1059523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17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A0B53F1-7698-4E2B-9DD7-E2267AF8DE4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7EE0428B-E237-491A-95B4-BE569D51A7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9B2DD8FE-1DDB-462C-8737-608E21F564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A24BBED0-BA74-49F2-9829-9D53F3D59B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Nutzen</a:t>
            </a:r>
            <a:r>
              <a:rPr lang="en-GB" b="1" dirty="0">
                <a:solidFill>
                  <a:schemeClr val="accent2"/>
                </a:solidFill>
                <a:ea typeface="+mn-lt"/>
                <a:cs typeface="+mn-lt"/>
              </a:rPr>
              <a:t> Sie </a:t>
            </a:r>
            <a:r>
              <a:rPr lang="en-GB" b="1" dirty="0" err="1">
                <a:solidFill>
                  <a:schemeClr val="accent2"/>
                </a:solidFill>
                <a:ea typeface="+mn-lt"/>
                <a:cs typeface="+mn-lt"/>
              </a:rPr>
              <a:t>Sprachanalysen</a:t>
            </a:r>
            <a:r>
              <a:rPr lang="en-GB" b="1" dirty="0">
                <a:solidFill>
                  <a:schemeClr val="accent2"/>
                </a:solidFill>
                <a:ea typeface="+mn-lt"/>
                <a:cs typeface="+mn-lt"/>
              </a:rPr>
              <a:t>, um qualitative </a:t>
            </a:r>
            <a:r>
              <a:rPr lang="en-GB" b="1" dirty="0" err="1">
                <a:solidFill>
                  <a:schemeClr val="accent2"/>
                </a:solidFill>
                <a:ea typeface="+mn-lt"/>
                <a:cs typeface="+mn-lt"/>
              </a:rPr>
              <a:t>Erkenntnisse</a:t>
            </a:r>
            <a:r>
              <a:rPr lang="en-GB" b="1" dirty="0">
                <a:solidFill>
                  <a:schemeClr val="accent2"/>
                </a:solidFill>
                <a:ea typeface="+mn-lt"/>
                <a:cs typeface="+mn-lt"/>
              </a:rPr>
              <a:t> </a:t>
            </a:r>
            <a:r>
              <a:rPr lang="en-GB" b="1" dirty="0" err="1">
                <a:solidFill>
                  <a:schemeClr val="accent2"/>
                </a:solidFill>
                <a:ea typeface="+mn-lt"/>
                <a:cs typeface="+mn-lt"/>
              </a:rPr>
              <a:t>über</a:t>
            </a:r>
            <a:r>
              <a:rPr lang="en-GB" b="1" dirty="0">
                <a:solidFill>
                  <a:schemeClr val="accent2"/>
                </a:solidFill>
                <a:ea typeface="+mn-lt"/>
                <a:cs typeface="+mn-lt"/>
              </a:rPr>
              <a:t> die </a:t>
            </a:r>
            <a:r>
              <a:rPr lang="en-GB" b="1" dirty="0" err="1">
                <a:solidFill>
                  <a:schemeClr val="accent2"/>
                </a:solidFill>
                <a:ea typeface="+mn-lt"/>
                <a:cs typeface="+mn-lt"/>
              </a:rPr>
              <a:t>Kundenzufriedenheit</a:t>
            </a:r>
            <a:r>
              <a:rPr lang="en-GB" b="1" dirty="0">
                <a:solidFill>
                  <a:schemeClr val="accent2"/>
                </a:solidFill>
                <a:ea typeface="+mn-lt"/>
                <a:cs typeface="+mn-lt"/>
              </a:rPr>
              <a:t> </a:t>
            </a:r>
            <a:r>
              <a:rPr lang="en-GB" b="1" dirty="0" err="1">
                <a:solidFill>
                  <a:schemeClr val="accent2"/>
                </a:solidFill>
                <a:ea typeface="+mn-lt"/>
                <a:cs typeface="+mn-lt"/>
              </a:rPr>
              <a:t>zu</a:t>
            </a:r>
            <a:r>
              <a:rPr lang="en-GB" b="1" dirty="0">
                <a:solidFill>
                  <a:schemeClr val="accent2"/>
                </a:solidFill>
                <a:ea typeface="+mn-lt"/>
                <a:cs typeface="+mn-lt"/>
              </a:rPr>
              <a:t> </a:t>
            </a:r>
            <a:r>
              <a:rPr lang="en-GB" b="1" dirty="0" err="1">
                <a:solidFill>
                  <a:schemeClr val="accent2"/>
                </a:solidFill>
                <a:ea typeface="+mn-lt"/>
                <a:cs typeface="+mn-lt"/>
              </a:rPr>
              <a:t>gewinnen</a:t>
            </a:r>
            <a:r>
              <a:rPr lang="en-GB" b="1" dirty="0">
                <a:solidFill>
                  <a:schemeClr val="accent2"/>
                </a:solidFill>
                <a:ea typeface="+mn-lt"/>
                <a:cs typeface="+mn-lt"/>
              </a:rPr>
              <a:t>. </a:t>
            </a:r>
            <a:endParaRPr lang="en-US">
              <a:solidFill>
                <a:schemeClr val="accent2"/>
              </a:solidFill>
              <a:ea typeface="+mn-lt"/>
              <a:cs typeface="+mn-lt"/>
            </a:endParaRPr>
          </a:p>
          <a:p>
            <a:pPr marL="342900" indent="-342900">
              <a:buClr>
                <a:schemeClr val="accent2"/>
              </a:buClr>
              <a:buFont typeface="Arial" panose="020B0604020202020204" pitchFamily="34" charset="0"/>
              <a:buChar char="•"/>
            </a:pPr>
            <a:endParaRPr lang="en-GB" b="1" dirty="0">
              <a:solidFill>
                <a:schemeClr val="accent2"/>
              </a:solidFill>
            </a:endParaRPr>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VOIP-Analytik </a:t>
            </a:r>
            <a:endParaRPr lang="en-US" dirty="0">
              <a:ea typeface="+mn-lt"/>
              <a:cs typeface="+mn-lt"/>
            </a:endParaRPr>
          </a:p>
        </p:txBody>
      </p:sp>
    </p:spTree>
    <p:extLst>
      <p:ext uri="{BB962C8B-B14F-4D97-AF65-F5344CB8AC3E}">
        <p14:creationId xmlns:p14="http://schemas.microsoft.com/office/powerpoint/2010/main" val="41026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80B7AC-95CC-7941-1F1E-1381A509FE32}"/>
              </a:ext>
            </a:extLst>
          </p:cNvPr>
          <p:cNvGrpSpPr/>
          <p:nvPr/>
        </p:nvGrpSpPr>
        <p:grpSpPr>
          <a:xfrm>
            <a:off x="629617" y="828859"/>
            <a:ext cx="4044786" cy="4420239"/>
            <a:chOff x="629617" y="828859"/>
            <a:chExt cx="4044786" cy="4420239"/>
          </a:xfrm>
        </p:grpSpPr>
        <p:cxnSp>
          <p:nvCxnSpPr>
            <p:cNvPr id="3" name="Straight Connector 2">
              <a:extLst>
                <a:ext uri="{FF2B5EF4-FFF2-40B4-BE49-F238E27FC236}">
                  <a16:creationId xmlns:a16="http://schemas.microsoft.com/office/drawing/2014/main" id="{0E5C300D-33F6-ECD9-AACA-D8BAF0F14790}"/>
                </a:ext>
              </a:extLst>
            </p:cNvPr>
            <p:cNvCxnSpPr>
              <a:cxnSpLocks/>
            </p:cNvCxnSpPr>
            <p:nvPr/>
          </p:nvCxnSpPr>
          <p:spPr>
            <a:xfrm rot="10800000">
              <a:off x="2436676" y="5249098"/>
              <a:ext cx="2237727" cy="0"/>
            </a:xfrm>
            <a:prstGeom prst="line">
              <a:avLst/>
            </a:prstGeom>
            <a:noFill/>
            <a:ln w="19050" cap="flat" cmpd="sng" algn="ctr">
              <a:solidFill>
                <a:schemeClr val="accent3">
                  <a:lumMod val="50000"/>
                </a:schemeClr>
              </a:solidFill>
              <a:prstDash val="sysDot"/>
              <a:miter lim="800000"/>
            </a:ln>
            <a:effectLst/>
          </p:spPr>
        </p:cxnSp>
        <p:cxnSp>
          <p:nvCxnSpPr>
            <p:cNvPr id="4" name="Straight Connector 3">
              <a:extLst>
                <a:ext uri="{FF2B5EF4-FFF2-40B4-BE49-F238E27FC236}">
                  <a16:creationId xmlns:a16="http://schemas.microsoft.com/office/drawing/2014/main" id="{C8ED34B0-2CB2-32C9-D2DB-E094DC3E9C0C}"/>
                </a:ext>
              </a:extLst>
            </p:cNvPr>
            <p:cNvCxnSpPr>
              <a:cxnSpLocks/>
            </p:cNvCxnSpPr>
            <p:nvPr/>
          </p:nvCxnSpPr>
          <p:spPr>
            <a:xfrm>
              <a:off x="2436678" y="4701536"/>
              <a:ext cx="0" cy="547562"/>
            </a:xfrm>
            <a:prstGeom prst="line">
              <a:avLst/>
            </a:prstGeom>
            <a:noFill/>
            <a:ln w="19050" cap="flat" cmpd="sng" algn="ctr">
              <a:solidFill>
                <a:schemeClr val="accent4">
                  <a:lumMod val="50000"/>
                </a:schemeClr>
              </a:solidFill>
              <a:prstDash val="sysDot"/>
              <a:miter lim="800000"/>
            </a:ln>
            <a:effectLst/>
          </p:spPr>
        </p:cxnSp>
        <p:sp>
          <p:nvSpPr>
            <p:cNvPr id="5" name="Oval 4">
              <a:extLst>
                <a:ext uri="{FF2B5EF4-FFF2-40B4-BE49-F238E27FC236}">
                  <a16:creationId xmlns:a16="http://schemas.microsoft.com/office/drawing/2014/main" id="{6BB9B4B6-EC02-188D-0162-91CB0F16F409}"/>
                </a:ext>
              </a:extLst>
            </p:cNvPr>
            <p:cNvSpPr/>
            <p:nvPr/>
          </p:nvSpPr>
          <p:spPr>
            <a:xfrm rot="10800000" flipH="1">
              <a:off x="2361417" y="4572216"/>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171FFB8-49A2-C97C-3DD3-EF4ABE6F7045}"/>
                </a:ext>
              </a:extLst>
            </p:cNvPr>
            <p:cNvSpPr/>
            <p:nvPr/>
          </p:nvSpPr>
          <p:spPr>
            <a:xfrm>
              <a:off x="704877" y="1052967"/>
              <a:ext cx="3313079" cy="3330784"/>
            </a:xfrm>
            <a:prstGeom prst="rect">
              <a:avLst/>
            </a:prstGeom>
          </p:spPr>
          <p:txBody>
            <a:bodyPr wrap="square" lIns="91440" tIns="45720" rIns="91440" bIns="45720" anchor="t">
              <a:spAutoFit/>
            </a:bodyPr>
            <a:lstStyle/>
            <a:p>
              <a:pPr algn="ctr" defTabSz="457200">
                <a:defRPr/>
              </a:pPr>
              <a:r>
                <a:rPr kumimoji="0" lang="de-DE" sz="1500" b="0" i="1" u="none" strike="noStrike" kern="0" cap="none" spc="0" normalizeH="0" baseline="0" noProof="0" dirty="0">
                  <a:ln>
                    <a:noFill/>
                  </a:ln>
                  <a:solidFill>
                    <a:srgbClr val="000000"/>
                  </a:solidFill>
                  <a:effectLst/>
                  <a:uLnTx/>
                  <a:uFillTx/>
                  <a:ea typeface="+mn-lt"/>
                  <a:cs typeface="+mn-lt"/>
                </a:rPr>
                <a:t>Cloud Computing kann als ein Modell verstanden werden, das einen allgegenwärtigen, bequemen und bedarfsgerechten Netzzugang zu einem gemeinsamen Pool konfigurierbarer Rechenressourcen (z. B. Netze, Server, Speicher, Anwendungen und Dienste) ermöglicht, die mit minimalem Verwaltungsaufwand und ohne Interaktion mit dem Dienstanbieter schnell bereitgestellt und freigegeben werden können.</a:t>
              </a:r>
              <a:endParaRPr lang="en-US" sz="1500" kern="0" dirty="0">
                <a:ea typeface="+mn-lt"/>
                <a:cs typeface="+mn-lt"/>
              </a:endParaRPr>
            </a:p>
            <a:p>
              <a:pPr algn="ctr" defTabSz="457200">
                <a:defRPr/>
              </a:pPr>
              <a:endParaRPr lang="en-US" sz="1544" kern="0" dirty="0">
                <a:solidFill>
                  <a:srgbClr val="000000"/>
                </a:solidFill>
                <a:ea typeface="+mn-lt"/>
                <a:cs typeface="+mn-lt"/>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effectLst/>
                  <a:uLnTx/>
                  <a:uFillTx/>
                </a:rPr>
                <a:t>Mell &amp; Grance, 2011</a:t>
              </a:r>
              <a:r>
                <a:rPr lang="en-US" sz="1500" kern="0" dirty="0"/>
                <a:t>.</a:t>
              </a:r>
              <a:endParaRPr lang="en-US" sz="1500" b="0" i="0" u="none" strike="noStrike" kern="0" cap="none" spc="0" normalizeH="0" baseline="0" noProof="0" dirty="0">
                <a:ln>
                  <a:noFill/>
                </a:ln>
                <a:effectLst/>
                <a:uLnTx/>
                <a:uFillTx/>
                <a:cs typeface="Calibri"/>
              </a:endParaRPr>
            </a:p>
          </p:txBody>
        </p:sp>
        <p:sp>
          <p:nvSpPr>
            <p:cNvPr id="11" name="Rectangle 10">
              <a:extLst>
                <a:ext uri="{FF2B5EF4-FFF2-40B4-BE49-F238E27FC236}">
                  <a16:creationId xmlns:a16="http://schemas.microsoft.com/office/drawing/2014/main" id="{144AE17B-59A8-C148-18B2-99651A220FC3}"/>
                </a:ext>
              </a:extLst>
            </p:cNvPr>
            <p:cNvSpPr/>
            <p:nvPr/>
          </p:nvSpPr>
          <p:spPr>
            <a:xfrm>
              <a:off x="629617" y="828859"/>
              <a:ext cx="3633715" cy="3784686"/>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AAC1231-8283-E077-4796-BF78BB98D243}"/>
              </a:ext>
            </a:extLst>
          </p:cNvPr>
          <p:cNvGrpSpPr/>
          <p:nvPr/>
        </p:nvGrpSpPr>
        <p:grpSpPr>
          <a:xfrm>
            <a:off x="7496922" y="1173731"/>
            <a:ext cx="3643518" cy="4908883"/>
            <a:chOff x="7496922" y="1173731"/>
            <a:chExt cx="3643518" cy="4908883"/>
          </a:xfrm>
        </p:grpSpPr>
        <p:cxnSp>
          <p:nvCxnSpPr>
            <p:cNvPr id="7" name="Straight Connector 6">
              <a:extLst>
                <a:ext uri="{FF2B5EF4-FFF2-40B4-BE49-F238E27FC236}">
                  <a16:creationId xmlns:a16="http://schemas.microsoft.com/office/drawing/2014/main" id="{A1C5D545-463E-D9CB-33D4-CE1F6135DBB6}"/>
                </a:ext>
              </a:extLst>
            </p:cNvPr>
            <p:cNvCxnSpPr>
              <a:cxnSpLocks/>
            </p:cNvCxnSpPr>
            <p:nvPr/>
          </p:nvCxnSpPr>
          <p:spPr>
            <a:xfrm>
              <a:off x="7496922" y="1173740"/>
              <a:ext cx="2203551" cy="0"/>
            </a:xfrm>
            <a:prstGeom prst="line">
              <a:avLst/>
            </a:prstGeom>
            <a:noFill/>
            <a:ln w="19050" cap="flat" cmpd="sng" algn="ctr">
              <a:solidFill>
                <a:schemeClr val="accent4">
                  <a:lumMod val="50000"/>
                </a:schemeClr>
              </a:solidFill>
              <a:prstDash val="sysDot"/>
              <a:miter lim="800000"/>
            </a:ln>
            <a:effectLst/>
          </p:spPr>
        </p:cxnSp>
        <p:cxnSp>
          <p:nvCxnSpPr>
            <p:cNvPr id="8" name="Straight Connector 7">
              <a:extLst>
                <a:ext uri="{FF2B5EF4-FFF2-40B4-BE49-F238E27FC236}">
                  <a16:creationId xmlns:a16="http://schemas.microsoft.com/office/drawing/2014/main" id="{6CB42FD2-72CA-3647-629F-44D4AC5D322B}"/>
                </a:ext>
              </a:extLst>
            </p:cNvPr>
            <p:cNvCxnSpPr>
              <a:cxnSpLocks/>
            </p:cNvCxnSpPr>
            <p:nvPr/>
          </p:nvCxnSpPr>
          <p:spPr>
            <a:xfrm flipH="1" flipV="1">
              <a:off x="9700472" y="1173731"/>
              <a:ext cx="26876" cy="2377182"/>
            </a:xfrm>
            <a:prstGeom prst="line">
              <a:avLst/>
            </a:prstGeom>
            <a:noFill/>
            <a:ln w="19050" cap="flat" cmpd="sng" algn="ctr">
              <a:solidFill>
                <a:schemeClr val="accent3">
                  <a:lumMod val="50000"/>
                </a:schemeClr>
              </a:solidFill>
              <a:prstDash val="sysDot"/>
              <a:miter lim="800000"/>
            </a:ln>
            <a:effectLst/>
          </p:spPr>
        </p:cxnSp>
        <p:sp>
          <p:nvSpPr>
            <p:cNvPr id="9" name="Oval 8">
              <a:extLst>
                <a:ext uri="{FF2B5EF4-FFF2-40B4-BE49-F238E27FC236}">
                  <a16:creationId xmlns:a16="http://schemas.microsoft.com/office/drawing/2014/main" id="{74EA28DB-12BE-AC6B-82F0-05F425DFAB2F}"/>
                </a:ext>
              </a:extLst>
            </p:cNvPr>
            <p:cNvSpPr/>
            <p:nvPr/>
          </p:nvSpPr>
          <p:spPr>
            <a:xfrm rot="10800000" flipV="1">
              <a:off x="9655323" y="3550913"/>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322CD8B-555C-6C72-F951-4FC4EF2EF4B9}"/>
                </a:ext>
              </a:extLst>
            </p:cNvPr>
            <p:cNvSpPr/>
            <p:nvPr/>
          </p:nvSpPr>
          <p:spPr>
            <a:xfrm>
              <a:off x="8375894" y="3668363"/>
              <a:ext cx="2762874" cy="2414251"/>
            </a:xfrm>
            <a:prstGeom prst="rect">
              <a:avLst/>
            </a:prstGeom>
          </p:spPr>
          <p:txBody>
            <a:bodyPr wrap="square" lIns="91440" tIns="45720" rIns="91440" bIns="45720" anchor="t">
              <a:spAutoFit/>
            </a:bodyPr>
            <a:lstStyle/>
            <a:p>
              <a:pPr algn="ctr" defTabSz="457200">
                <a:defRPr/>
              </a:pPr>
              <a:r>
                <a:rPr lang="en-US" sz="1500" i="1" kern="0" dirty="0">
                  <a:solidFill>
                    <a:srgbClr val="000000"/>
                  </a:solidFill>
                  <a:ea typeface="+mn-lt"/>
                  <a:cs typeface="+mn-lt"/>
                </a:rPr>
                <a:t>Unter </a:t>
              </a:r>
              <a:r>
                <a:rPr kumimoji="0" lang="en-US" sz="1500" b="0" i="1" u="none" strike="noStrike" kern="0" cap="none" spc="0" normalizeH="0" baseline="0" noProof="0" dirty="0">
                  <a:ln>
                    <a:noFill/>
                  </a:ln>
                  <a:solidFill>
                    <a:srgbClr val="000000"/>
                  </a:solidFill>
                  <a:effectLst/>
                  <a:uLnTx/>
                  <a:uFillTx/>
                  <a:ea typeface="+mn-lt"/>
                  <a:cs typeface="+mn-lt"/>
                </a:rPr>
                <a:t>Cloud </a:t>
              </a:r>
              <a:r>
                <a:rPr lang="en-US" sz="1500" i="1" kern="0" dirty="0">
                  <a:solidFill>
                    <a:srgbClr val="000000"/>
                  </a:solidFill>
                  <a:ea typeface="+mn-lt"/>
                  <a:cs typeface="+mn-lt"/>
                </a:rPr>
                <a:t>Computing </a:t>
              </a:r>
              <a:r>
                <a:rPr lang="en-US" sz="1500" i="1" kern="0" err="1">
                  <a:solidFill>
                    <a:srgbClr val="000000"/>
                  </a:solidFill>
                  <a:ea typeface="+mn-lt"/>
                  <a:cs typeface="+mn-lt"/>
                </a:rPr>
                <a:t>versteht</a:t>
              </a:r>
              <a:r>
                <a:rPr lang="en-US" sz="1500" i="1" kern="0" dirty="0">
                  <a:solidFill>
                    <a:srgbClr val="000000"/>
                  </a:solidFill>
                  <a:ea typeface="+mn-lt"/>
                  <a:cs typeface="+mn-lt"/>
                </a:rPr>
                <a:t> man die </a:t>
              </a:r>
              <a:r>
                <a:rPr lang="en-US" sz="1500" i="1" kern="0" err="1">
                  <a:solidFill>
                    <a:srgbClr val="000000"/>
                  </a:solidFill>
                  <a:ea typeface="+mn-lt"/>
                  <a:cs typeface="+mn-lt"/>
                </a:rPr>
                <a:t>bedarfsgerechte</a:t>
              </a:r>
              <a:r>
                <a:rPr lang="en-US" sz="1500" i="1" kern="0" dirty="0">
                  <a:solidFill>
                    <a:srgbClr val="000000"/>
                  </a:solidFill>
                  <a:ea typeface="+mn-lt"/>
                  <a:cs typeface="+mn-lt"/>
                </a:rPr>
                <a:t> </a:t>
              </a:r>
              <a:r>
                <a:rPr lang="en-US" sz="1500" i="1" kern="0" err="1">
                  <a:solidFill>
                    <a:srgbClr val="000000"/>
                  </a:solidFill>
                  <a:ea typeface="+mn-lt"/>
                  <a:cs typeface="+mn-lt"/>
                </a:rPr>
                <a:t>Bereitstellung</a:t>
              </a:r>
              <a:r>
                <a:rPr lang="en-US" sz="1500" i="1" kern="0" dirty="0">
                  <a:solidFill>
                    <a:srgbClr val="000000"/>
                  </a:solidFill>
                  <a:ea typeface="+mn-lt"/>
                  <a:cs typeface="+mn-lt"/>
                </a:rPr>
                <a:t> von </a:t>
              </a:r>
              <a:r>
                <a:rPr lang="en-US" sz="1500" i="1" kern="0" err="1">
                  <a:solidFill>
                    <a:srgbClr val="000000"/>
                  </a:solidFill>
                  <a:ea typeface="+mn-lt"/>
                  <a:cs typeface="+mn-lt"/>
                </a:rPr>
                <a:t>Rechenleistung</a:t>
              </a:r>
              <a:r>
                <a:rPr kumimoji="0" lang="en-US" sz="1500" b="0" i="1" u="none" strike="noStrike" kern="0" cap="none" spc="0" normalizeH="0" baseline="0" noProof="0" dirty="0">
                  <a:ln>
                    <a:noFill/>
                  </a:ln>
                  <a:solidFill>
                    <a:srgbClr val="000000"/>
                  </a:solidFill>
                  <a:effectLst/>
                  <a:uLnTx/>
                  <a:uFillTx/>
                  <a:ea typeface="+mn-lt"/>
                  <a:cs typeface="+mn-lt"/>
                </a:rPr>
                <a:t>, </a:t>
              </a:r>
              <a:r>
                <a:rPr lang="en-US" sz="1500" i="1" kern="0" err="1">
                  <a:solidFill>
                    <a:srgbClr val="000000"/>
                  </a:solidFill>
                  <a:ea typeface="+mn-lt"/>
                  <a:cs typeface="+mn-lt"/>
                </a:rPr>
                <a:t>Datenbanken</a:t>
              </a:r>
              <a:r>
                <a:rPr kumimoji="0" lang="en-US" sz="1500" b="0" i="1" u="none" strike="noStrike" kern="0" cap="none" spc="0" normalizeH="0" baseline="0" noProof="0" dirty="0">
                  <a:ln>
                    <a:noFill/>
                  </a:ln>
                  <a:solidFill>
                    <a:srgbClr val="000000"/>
                  </a:solidFill>
                  <a:effectLst/>
                  <a:uLnTx/>
                  <a:uFillTx/>
                  <a:ea typeface="+mn-lt"/>
                  <a:cs typeface="+mn-lt"/>
                </a:rPr>
                <a:t>, </a:t>
              </a:r>
              <a:r>
                <a:rPr lang="en-US" sz="1500" i="1" kern="0" err="1">
                  <a:solidFill>
                    <a:srgbClr val="000000"/>
                  </a:solidFill>
                  <a:ea typeface="+mn-lt"/>
                  <a:cs typeface="+mn-lt"/>
                </a:rPr>
                <a:t>Speicherplatz</a:t>
              </a:r>
              <a:r>
                <a:rPr kumimoji="0" lang="en-US" sz="1500" b="0" i="1" u="none" strike="noStrike" kern="0" cap="none" spc="0" normalizeH="0" baseline="0" noProof="0" dirty="0">
                  <a:ln>
                    <a:noFill/>
                  </a:ln>
                  <a:solidFill>
                    <a:srgbClr val="000000"/>
                  </a:solidFill>
                  <a:effectLst/>
                  <a:uLnTx/>
                  <a:uFillTx/>
                  <a:ea typeface="+mn-lt"/>
                  <a:cs typeface="+mn-lt"/>
                </a:rPr>
                <a:t>, </a:t>
              </a:r>
              <a:r>
                <a:rPr lang="en-US" sz="1500" i="1" kern="0" err="1">
                  <a:solidFill>
                    <a:srgbClr val="000000"/>
                  </a:solidFill>
                  <a:ea typeface="+mn-lt"/>
                  <a:cs typeface="+mn-lt"/>
                </a:rPr>
                <a:t>Anwendungen</a:t>
              </a:r>
              <a:r>
                <a:rPr lang="en-US" sz="1500" i="1" kern="0" dirty="0">
                  <a:solidFill>
                    <a:srgbClr val="000000"/>
                  </a:solidFill>
                  <a:ea typeface="+mn-lt"/>
                  <a:cs typeface="+mn-lt"/>
                </a:rPr>
                <a:t> und </a:t>
              </a:r>
              <a:r>
                <a:rPr lang="en-US" sz="1500" i="1" kern="0" err="1">
                  <a:solidFill>
                    <a:srgbClr val="000000"/>
                  </a:solidFill>
                  <a:ea typeface="+mn-lt"/>
                  <a:cs typeface="+mn-lt"/>
                </a:rPr>
                <a:t>anderen</a:t>
              </a:r>
              <a:r>
                <a:rPr lang="en-US" sz="1500" i="1" kern="0" dirty="0">
                  <a:solidFill>
                    <a:srgbClr val="000000"/>
                  </a:solidFill>
                  <a:ea typeface="+mn-lt"/>
                  <a:cs typeface="+mn-lt"/>
                </a:rPr>
                <a:t> IT-</a:t>
              </a:r>
              <a:r>
                <a:rPr lang="en-US" sz="1500" i="1" kern="0" err="1">
                  <a:solidFill>
                    <a:srgbClr val="000000"/>
                  </a:solidFill>
                  <a:ea typeface="+mn-lt"/>
                  <a:cs typeface="+mn-lt"/>
                </a:rPr>
                <a:t>Ressourcen</a:t>
              </a:r>
              <a:r>
                <a:rPr lang="en-US" sz="1500" i="1" kern="0" dirty="0">
                  <a:solidFill>
                    <a:srgbClr val="000000"/>
                  </a:solidFill>
                  <a:ea typeface="+mn-lt"/>
                  <a:cs typeface="+mn-lt"/>
                </a:rPr>
                <a:t> </a:t>
              </a:r>
              <a:r>
                <a:rPr lang="en-US" sz="1500" i="1" kern="0" err="1">
                  <a:solidFill>
                    <a:srgbClr val="000000"/>
                  </a:solidFill>
                  <a:ea typeface="+mn-lt"/>
                  <a:cs typeface="+mn-lt"/>
                </a:rPr>
                <a:t>über</a:t>
              </a:r>
              <a:r>
                <a:rPr lang="en-US" sz="1500" i="1" kern="0" dirty="0">
                  <a:solidFill>
                    <a:srgbClr val="000000"/>
                  </a:solidFill>
                  <a:ea typeface="+mn-lt"/>
                  <a:cs typeface="+mn-lt"/>
                </a:rPr>
                <a:t> das Internet </a:t>
              </a:r>
              <a:r>
                <a:rPr lang="en-US" sz="1500" i="1" kern="0" err="1">
                  <a:solidFill>
                    <a:srgbClr val="000000"/>
                  </a:solidFill>
                  <a:ea typeface="+mn-lt"/>
                  <a:cs typeface="+mn-lt"/>
                </a:rPr>
                <a:t>zu</a:t>
              </a:r>
              <a:r>
                <a:rPr lang="en-US" sz="1500" i="1" kern="0" dirty="0">
                  <a:solidFill>
                    <a:srgbClr val="000000"/>
                  </a:solidFill>
                  <a:ea typeface="+mn-lt"/>
                  <a:cs typeface="+mn-lt"/>
                </a:rPr>
                <a:t> </a:t>
              </a:r>
              <a:r>
                <a:rPr lang="en-US" sz="1500" i="1" kern="0" err="1">
                  <a:solidFill>
                    <a:srgbClr val="000000"/>
                  </a:solidFill>
                  <a:ea typeface="+mn-lt"/>
                  <a:cs typeface="+mn-lt"/>
                </a:rPr>
                <a:t>Preisen</a:t>
              </a:r>
              <a:r>
                <a:rPr kumimoji="0" lang="en-US" sz="1500" b="0" i="1" u="none" strike="noStrike" kern="0" cap="none" spc="0" normalizeH="0" baseline="0" noProof="0" dirty="0">
                  <a:ln>
                    <a:noFill/>
                  </a:ln>
                  <a:solidFill>
                    <a:srgbClr val="000000"/>
                  </a:solidFill>
                  <a:effectLst/>
                  <a:uLnTx/>
                  <a:uFillTx/>
                  <a:ea typeface="+mn-lt"/>
                  <a:cs typeface="+mn-lt"/>
                </a:rPr>
                <a:t>, </a:t>
              </a:r>
              <a:r>
                <a:rPr lang="en-US" sz="1500" i="1" kern="0" dirty="0">
                  <a:solidFill>
                    <a:srgbClr val="000000"/>
                  </a:solidFill>
                  <a:ea typeface="+mn-lt"/>
                  <a:cs typeface="+mn-lt"/>
                </a:rPr>
                <a:t>die </a:t>
              </a:r>
              <a:r>
                <a:rPr lang="en-US" sz="1500" i="1" kern="0" err="1">
                  <a:solidFill>
                    <a:srgbClr val="000000"/>
                  </a:solidFill>
                  <a:ea typeface="+mn-lt"/>
                  <a:cs typeface="+mn-lt"/>
                </a:rPr>
                <a:t>sich</a:t>
              </a:r>
              <a:r>
                <a:rPr lang="en-US" sz="1500" i="1" kern="0" dirty="0">
                  <a:solidFill>
                    <a:srgbClr val="000000"/>
                  </a:solidFill>
                  <a:ea typeface="+mn-lt"/>
                  <a:cs typeface="+mn-lt"/>
                </a:rPr>
                <a:t> </a:t>
              </a:r>
              <a:r>
                <a:rPr lang="en-US" sz="1500" i="1" kern="0" err="1">
                  <a:solidFill>
                    <a:srgbClr val="000000"/>
                  </a:solidFill>
                  <a:ea typeface="+mn-lt"/>
                  <a:cs typeface="+mn-lt"/>
                </a:rPr>
                <a:t>nach</a:t>
              </a:r>
              <a:r>
                <a:rPr lang="en-US" sz="1500" i="1" kern="0" dirty="0">
                  <a:solidFill>
                    <a:srgbClr val="000000"/>
                  </a:solidFill>
                  <a:ea typeface="+mn-lt"/>
                  <a:cs typeface="+mn-lt"/>
                </a:rPr>
                <a:t> dem </a:t>
              </a:r>
              <a:r>
                <a:rPr lang="en-US" sz="1500" i="1" kern="0" err="1">
                  <a:solidFill>
                    <a:srgbClr val="000000"/>
                  </a:solidFill>
                  <a:ea typeface="+mn-lt"/>
                  <a:cs typeface="+mn-lt"/>
                </a:rPr>
                <a:t>jeweiligen</a:t>
              </a:r>
              <a:r>
                <a:rPr lang="en-US" sz="1500" i="1" kern="0" dirty="0">
                  <a:solidFill>
                    <a:srgbClr val="000000"/>
                  </a:solidFill>
                  <a:ea typeface="+mn-lt"/>
                  <a:cs typeface="+mn-lt"/>
                </a:rPr>
                <a:t> </a:t>
              </a:r>
              <a:r>
                <a:rPr lang="en-US" sz="1500" i="1" kern="0" err="1">
                  <a:solidFill>
                    <a:srgbClr val="000000"/>
                  </a:solidFill>
                  <a:ea typeface="+mn-lt"/>
                  <a:cs typeface="+mn-lt"/>
                </a:rPr>
                <a:t>Bedarf</a:t>
              </a:r>
              <a:r>
                <a:rPr lang="en-US" sz="1500" i="1" kern="0" dirty="0">
                  <a:solidFill>
                    <a:srgbClr val="000000"/>
                  </a:solidFill>
                  <a:ea typeface="+mn-lt"/>
                  <a:cs typeface="+mn-lt"/>
                </a:rPr>
                <a:t> </a:t>
              </a:r>
              <a:r>
                <a:rPr lang="en-US" sz="1500" i="1" kern="0" err="1">
                  <a:solidFill>
                    <a:srgbClr val="000000"/>
                  </a:solidFill>
                  <a:ea typeface="+mn-lt"/>
                  <a:cs typeface="+mn-lt"/>
                </a:rPr>
                <a:t>richten</a:t>
              </a:r>
              <a:r>
                <a:rPr kumimoji="0" lang="en-US" sz="1500" b="0" i="1" u="none" strike="noStrike" kern="0" cap="none" spc="0" normalizeH="0" baseline="0" noProof="0" dirty="0">
                  <a:ln>
                    <a:noFill/>
                  </a:ln>
                  <a:solidFill>
                    <a:srgbClr val="000000"/>
                  </a:solidFill>
                  <a:effectLst/>
                  <a:uLnTx/>
                  <a:uFillTx/>
                  <a:ea typeface="+mn-lt"/>
                  <a:cs typeface="+mn-lt"/>
                </a:rPr>
                <a:t>.</a:t>
              </a:r>
              <a:endParaRPr lang="en-US" sz="1500" i="1" dirty="0">
                <a:solidFill>
                  <a:srgbClr val="000000"/>
                </a:solidFill>
                <a:ea typeface="+mn-lt"/>
                <a:cs typeface="+mn-lt"/>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Amazon, 2019</a:t>
              </a:r>
            </a:p>
          </p:txBody>
        </p:sp>
        <p:sp>
          <p:nvSpPr>
            <p:cNvPr id="12" name="Rectangle 11">
              <a:extLst>
                <a:ext uri="{FF2B5EF4-FFF2-40B4-BE49-F238E27FC236}">
                  <a16:creationId xmlns:a16="http://schemas.microsoft.com/office/drawing/2014/main" id="{C0BE81FD-2516-68A6-E713-BEFDE83EE105}"/>
                </a:ext>
              </a:extLst>
            </p:cNvPr>
            <p:cNvSpPr/>
            <p:nvPr/>
          </p:nvSpPr>
          <p:spPr>
            <a:xfrm>
              <a:off x="8299090" y="3622385"/>
              <a:ext cx="2841350" cy="2406755"/>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23940C6D-1424-FA09-3885-717F50A1D6D6}"/>
              </a:ext>
            </a:extLst>
          </p:cNvPr>
          <p:cNvGrpSpPr/>
          <p:nvPr/>
        </p:nvGrpSpPr>
        <p:grpSpPr>
          <a:xfrm>
            <a:off x="4311714" y="958543"/>
            <a:ext cx="4062510" cy="4677519"/>
            <a:chOff x="4311714" y="958543"/>
            <a:chExt cx="4062510" cy="4677519"/>
          </a:xfrm>
        </p:grpSpPr>
        <p:sp>
          <p:nvSpPr>
            <p:cNvPr id="2" name="TextBox 1">
              <a:extLst>
                <a:ext uri="{FF2B5EF4-FFF2-40B4-BE49-F238E27FC236}">
                  <a16:creationId xmlns:a16="http://schemas.microsoft.com/office/drawing/2014/main" id="{B8E1C4B4-FDB9-F5E2-ED2D-EB93F9F5BBC3}"/>
                </a:ext>
              </a:extLst>
            </p:cNvPr>
            <p:cNvSpPr txBox="1"/>
            <p:nvPr/>
          </p:nvSpPr>
          <p:spPr>
            <a:xfrm>
              <a:off x="4311714" y="958543"/>
              <a:ext cx="3803504" cy="99257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_tradnl" sz="2925" kern="0" dirty="0">
                  <a:solidFill>
                    <a:schemeClr val="accent2"/>
                  </a:solidFill>
                </a:rPr>
                <a:t>ARBEITEN</a:t>
              </a:r>
              <a:r>
                <a:rPr kumimoji="0" lang="es-ES_tradnl" sz="2925" b="0" i="0" u="none" strike="noStrike" kern="0" cap="none" spc="0" normalizeH="0" baseline="0" noProof="0" dirty="0">
                  <a:ln>
                    <a:noFill/>
                  </a:ln>
                  <a:solidFill>
                    <a:srgbClr val="70AD47">
                      <a:lumMod val="60000"/>
                      <a:lumOff val="40000"/>
                    </a:srgbClr>
                  </a:solidFill>
                  <a:effectLst/>
                  <a:uLnTx/>
                  <a:uFillTx/>
                </a:rPr>
                <a:t> </a:t>
              </a:r>
              <a:r>
                <a:rPr kumimoji="0" lang="es-ES_tradnl" sz="2925" b="0" i="0" u="none" strike="noStrike" kern="0" cap="none" spc="0" normalizeH="0" baseline="0" noProof="0" dirty="0">
                  <a:ln>
                    <a:noFill/>
                  </a:ln>
                  <a:solidFill>
                    <a:prstClr val="black"/>
                  </a:solidFill>
                  <a:effectLst/>
                  <a:uLnTx/>
                  <a:uFillTx/>
                </a:rPr>
                <a:t>IM</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925" b="0" i="0" u="none" strike="noStrike" kern="0" cap="none" spc="0" normalizeH="0" baseline="0" noProof="0" dirty="0">
                  <a:ln>
                    <a:noFill/>
                  </a:ln>
                  <a:solidFill>
                    <a:srgbClr val="085156"/>
                  </a:solidFill>
                  <a:effectLst/>
                  <a:uLnTx/>
                  <a:uFillTx/>
                </a:rPr>
                <a:t> </a:t>
              </a:r>
              <a:r>
                <a:rPr kumimoji="0" lang="es-ES_tradnl" sz="2925" b="0" i="0" u="none" strike="noStrike" kern="0" cap="none" spc="0" normalizeH="0" baseline="0" noProof="0" dirty="0">
                  <a:ln>
                    <a:noFill/>
                  </a:ln>
                  <a:solidFill>
                    <a:schemeClr val="accent2"/>
                  </a:solidFill>
                  <a:effectLst/>
                  <a:uLnTx/>
                  <a:uFillTx/>
                </a:rPr>
                <a:t>CLOUD</a:t>
              </a:r>
            </a:p>
          </p:txBody>
        </p:sp>
        <p:pic>
          <p:nvPicPr>
            <p:cNvPr id="16" name="Graphic 15" descr="Cloud Computing with solid fill">
              <a:extLst>
                <a:ext uri="{FF2B5EF4-FFF2-40B4-BE49-F238E27FC236}">
                  <a16:creationId xmlns:a16="http://schemas.microsoft.com/office/drawing/2014/main" id="{0B9EBE01-8C5B-BD9B-8C3B-8837F6D03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9666" y="1976971"/>
              <a:ext cx="3624558" cy="3659091"/>
            </a:xfrm>
            <a:prstGeom prst="rect">
              <a:avLst/>
            </a:prstGeom>
          </p:spPr>
        </p:pic>
      </p:grpSp>
    </p:spTree>
    <p:extLst>
      <p:ext uri="{BB962C8B-B14F-4D97-AF65-F5344CB8AC3E}">
        <p14:creationId xmlns:p14="http://schemas.microsoft.com/office/powerpoint/2010/main" val="40809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lIns="91440" tIns="45720" rIns="91440" bIns="45720" anchor="ctr">
            <a:normAutofit/>
          </a:bodyPr>
          <a:lstStyle/>
          <a:p>
            <a:r>
              <a:rPr lang="en-GB" dirty="0"/>
              <a:t>“</a:t>
            </a:r>
            <a:r>
              <a:rPr lang="en-GB" dirty="0">
                <a:ea typeface="+mn-lt"/>
                <a:cs typeface="+mn-lt"/>
              </a:rPr>
              <a:t>Das </a:t>
            </a:r>
            <a:r>
              <a:rPr lang="en-GB" dirty="0" err="1">
                <a:ea typeface="+mn-lt"/>
                <a:cs typeface="+mn-lt"/>
              </a:rPr>
              <a:t>Geheimnis</a:t>
            </a:r>
            <a:r>
              <a:rPr lang="en-GB" dirty="0">
                <a:ea typeface="+mn-lt"/>
                <a:cs typeface="+mn-lt"/>
              </a:rPr>
              <a:t> des </a:t>
            </a:r>
            <a:r>
              <a:rPr lang="en-GB" dirty="0" err="1">
                <a:ea typeface="+mn-lt"/>
                <a:cs typeface="+mn-lt"/>
              </a:rPr>
              <a:t>Erfolgs</a:t>
            </a:r>
            <a:r>
              <a:rPr lang="en-GB" dirty="0">
                <a:ea typeface="+mn-lt"/>
                <a:cs typeface="+mn-lt"/>
              </a:rPr>
              <a:t> </a:t>
            </a:r>
            <a:r>
              <a:rPr lang="en-GB" dirty="0" err="1">
                <a:ea typeface="+mn-lt"/>
                <a:cs typeface="+mn-lt"/>
              </a:rPr>
              <a:t>liegt</a:t>
            </a:r>
            <a:r>
              <a:rPr lang="en-GB" dirty="0">
                <a:ea typeface="+mn-lt"/>
                <a:cs typeface="+mn-lt"/>
              </a:rPr>
              <a:t> </a:t>
            </a:r>
            <a:r>
              <a:rPr lang="en-GB" dirty="0" err="1">
                <a:ea typeface="+mn-lt"/>
                <a:cs typeface="+mn-lt"/>
              </a:rPr>
              <a:t>darin</a:t>
            </a:r>
            <a:r>
              <a:rPr lang="en-GB" dirty="0">
                <a:ea typeface="+mn-lt"/>
                <a:cs typeface="+mn-lt"/>
              </a:rPr>
              <a:t>, das </a:t>
            </a:r>
            <a:r>
              <a:rPr lang="en-GB" dirty="0" err="1">
                <a:ea typeface="+mn-lt"/>
                <a:cs typeface="+mn-lt"/>
              </a:rPr>
              <a:t>Gewöhnliche</a:t>
            </a:r>
            <a:r>
              <a:rPr lang="en-GB" dirty="0">
                <a:ea typeface="+mn-lt"/>
                <a:cs typeface="+mn-lt"/>
              </a:rPr>
              <a:t> </a:t>
            </a:r>
            <a:r>
              <a:rPr lang="en-GB" dirty="0" err="1">
                <a:ea typeface="+mn-lt"/>
                <a:cs typeface="+mn-lt"/>
              </a:rPr>
              <a:t>ungewöhnlich</a:t>
            </a:r>
            <a:r>
              <a:rPr lang="en-GB" dirty="0">
                <a:ea typeface="+mn-lt"/>
                <a:cs typeface="+mn-lt"/>
              </a:rPr>
              <a:t> gut </a:t>
            </a:r>
            <a:r>
              <a:rPr lang="en-GB" dirty="0" err="1">
                <a:ea typeface="+mn-lt"/>
                <a:cs typeface="+mn-lt"/>
              </a:rPr>
              <a:t>zu</a:t>
            </a:r>
            <a:r>
              <a:rPr lang="en-GB" dirty="0">
                <a:ea typeface="+mn-lt"/>
                <a:cs typeface="+mn-lt"/>
              </a:rPr>
              <a:t> </a:t>
            </a:r>
            <a:r>
              <a:rPr lang="en-GB" dirty="0" err="1">
                <a:ea typeface="+mn-lt"/>
                <a:cs typeface="+mn-lt"/>
              </a:rPr>
              <a:t>machen</a:t>
            </a:r>
            <a:r>
              <a:rPr lang="en-GB" dirty="0"/>
              <a:t>.”</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D.</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Rockefeller Jr.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Dart arrow in the center of dartboard">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4975"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11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4D5FE-A537-B74F-DBCD-DE74F840FF0F}"/>
              </a:ext>
            </a:extLst>
          </p:cNvPr>
          <p:cNvSpPr txBox="1"/>
          <p:nvPr/>
        </p:nvSpPr>
        <p:spPr>
          <a:xfrm>
            <a:off x="3048000" y="150614"/>
            <a:ext cx="6845709" cy="646331"/>
          </a:xfrm>
          <a:prstGeom prst="rect">
            <a:avLst/>
          </a:prstGeom>
          <a:noFill/>
        </p:spPr>
        <p:txBody>
          <a:bodyPr wrap="square" lIns="91440" tIns="45720" rIns="91440" bIns="45720" anchor="t">
            <a:spAutoFit/>
          </a:bodyPr>
          <a:lstStyle/>
          <a:p>
            <a:pPr algn="ctr"/>
            <a:r>
              <a:rPr lang="en-ZA" sz="3600" dirty="0">
                <a:solidFill>
                  <a:srgbClr val="000000"/>
                </a:solidFill>
                <a:ea typeface="+mn-lt"/>
                <a:cs typeface="+mn-lt"/>
              </a:rPr>
              <a:t>Google </a:t>
            </a:r>
            <a:r>
              <a:rPr lang="en-ZA" sz="3600" dirty="0" err="1">
                <a:solidFill>
                  <a:srgbClr val="000000"/>
                </a:solidFill>
                <a:ea typeface="+mn-lt"/>
                <a:cs typeface="+mn-lt"/>
              </a:rPr>
              <a:t>Arbeitsbereich-Ressourcen</a:t>
            </a:r>
            <a:endParaRPr lang="en-US">
              <a:solidFill>
                <a:srgbClr val="000000"/>
              </a:solidFill>
              <a:cs typeface="Calibri"/>
            </a:endParaRPr>
          </a:p>
        </p:txBody>
      </p:sp>
      <p:grpSp>
        <p:nvGrpSpPr>
          <p:cNvPr id="11" name="Group 10">
            <a:extLst>
              <a:ext uri="{FF2B5EF4-FFF2-40B4-BE49-F238E27FC236}">
                <a16:creationId xmlns:a16="http://schemas.microsoft.com/office/drawing/2014/main" id="{813CA4CD-6292-B874-B10B-1DE92DBC62F8}"/>
              </a:ext>
            </a:extLst>
          </p:cNvPr>
          <p:cNvGrpSpPr/>
          <p:nvPr/>
        </p:nvGrpSpPr>
        <p:grpSpPr>
          <a:xfrm>
            <a:off x="449087" y="1230049"/>
            <a:ext cx="11224754" cy="4582568"/>
            <a:chOff x="828522" y="1336729"/>
            <a:chExt cx="8698935" cy="4582568"/>
          </a:xfrm>
        </p:grpSpPr>
        <p:pic>
          <p:nvPicPr>
            <p:cNvPr id="4" name="Content Placeholder 3">
              <a:hlinkClick r:id="rId3"/>
              <a:extLst>
                <a:ext uri="{FF2B5EF4-FFF2-40B4-BE49-F238E27FC236}">
                  <a16:creationId xmlns:a16="http://schemas.microsoft.com/office/drawing/2014/main" id="{A9F8E2A2-1A71-2F94-08FE-A61369453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22" y="1336729"/>
              <a:ext cx="4394566" cy="2347602"/>
            </a:xfrm>
            <a:prstGeom prst="rect">
              <a:avLst/>
            </a:prstGeom>
          </p:spPr>
        </p:pic>
        <p:sp>
          <p:nvSpPr>
            <p:cNvPr id="5" name="Rectangle 4">
              <a:extLst>
                <a:ext uri="{FF2B5EF4-FFF2-40B4-BE49-F238E27FC236}">
                  <a16:creationId xmlns:a16="http://schemas.microsoft.com/office/drawing/2014/main" id="{BB8A0F70-2859-63D4-0CC1-DD228EBEDF6E}"/>
                </a:ext>
              </a:extLst>
            </p:cNvPr>
            <p:cNvSpPr/>
            <p:nvPr/>
          </p:nvSpPr>
          <p:spPr>
            <a:xfrm>
              <a:off x="907180" y="3684331"/>
              <a:ext cx="1449208" cy="369332"/>
            </a:xfrm>
            <a:prstGeom prst="rect">
              <a:avLst/>
            </a:prstGeom>
          </p:spPr>
          <p:txBody>
            <a:bodyPr wrap="none">
              <a:spAutoFit/>
            </a:bodyPr>
            <a:lstStyle/>
            <a:p>
              <a:pPr defTabSz="457200"/>
              <a:r>
                <a:rPr lang="en-US" dirty="0">
                  <a:solidFill>
                    <a:schemeClr val="accent2">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Learning nugget 1</a:t>
              </a:r>
              <a:endParaRPr lang="lt-LT" dirty="0">
                <a:solidFill>
                  <a:schemeClr val="accent2">
                    <a:lumMod val="75000"/>
                  </a:schemeClr>
                </a:solidFill>
                <a:cs typeface="Arial" panose="020B0604020202020204" pitchFamily="34" charset="0"/>
              </a:endParaRPr>
            </a:p>
          </p:txBody>
        </p:sp>
        <p:pic>
          <p:nvPicPr>
            <p:cNvPr id="6" name="Picture 5">
              <a:hlinkClick r:id="rId5"/>
              <a:extLst>
                <a:ext uri="{FF2B5EF4-FFF2-40B4-BE49-F238E27FC236}">
                  <a16:creationId xmlns:a16="http://schemas.microsoft.com/office/drawing/2014/main" id="{3EFFE02D-2E81-2911-5EA2-8A5F905101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3990" y="1363534"/>
              <a:ext cx="4133467" cy="2297714"/>
            </a:xfrm>
            <a:prstGeom prst="rect">
              <a:avLst/>
            </a:prstGeom>
          </p:spPr>
        </p:pic>
        <p:sp>
          <p:nvSpPr>
            <p:cNvPr id="7" name="Rectangle 6">
              <a:extLst>
                <a:ext uri="{FF2B5EF4-FFF2-40B4-BE49-F238E27FC236}">
                  <a16:creationId xmlns:a16="http://schemas.microsoft.com/office/drawing/2014/main" id="{B54C7013-F358-A152-6288-6DC95AB7CCBA}"/>
                </a:ext>
              </a:extLst>
            </p:cNvPr>
            <p:cNvSpPr/>
            <p:nvPr/>
          </p:nvSpPr>
          <p:spPr>
            <a:xfrm>
              <a:off x="5384125" y="3672789"/>
              <a:ext cx="2826858" cy="369332"/>
            </a:xfrm>
            <a:prstGeom prst="rect">
              <a:avLst/>
            </a:prstGeom>
          </p:spPr>
          <p:txBody>
            <a:bodyPr wrap="square">
              <a:spAutoFit/>
            </a:bodyPr>
            <a:lstStyle/>
            <a:p>
              <a:pPr algn="just" defTabSz="457200"/>
              <a:r>
                <a:rPr lang="en-US" dirty="0">
                  <a:solidFill>
                    <a:schemeClr val="accent2">
                      <a:lumMod val="75000"/>
                    </a:schemeClr>
                  </a:solidFill>
                  <a:ea typeface="Calibri" charset="0"/>
                  <a:cs typeface="Arial" panose="020B0604020202020204" pitchFamily="34" charset="0"/>
                  <a:hlinkClick r:id="rId5">
                    <a:extLst>
                      <a:ext uri="{A12FA001-AC4F-418D-AE19-62706E023703}">
                        <ahyp:hlinkClr xmlns:ahyp="http://schemas.microsoft.com/office/drawing/2018/hyperlinkcolor" val="tx"/>
                      </a:ext>
                    </a:extLst>
                  </a:hlinkClick>
                </a:rPr>
                <a:t>Learning nugget 2</a:t>
              </a:r>
              <a:endParaRPr lang="en-US" dirty="0">
                <a:solidFill>
                  <a:schemeClr val="accent2">
                    <a:lumMod val="75000"/>
                  </a:schemeClr>
                </a:solidFill>
                <a:ea typeface="Calibri" charset="0"/>
                <a:cs typeface="Arial" panose="020B0604020202020204" pitchFamily="34" charset="0"/>
              </a:endParaRPr>
            </a:p>
          </p:txBody>
        </p:sp>
        <p:sp>
          <p:nvSpPr>
            <p:cNvPr id="8" name="Rectangle 7">
              <a:extLst>
                <a:ext uri="{FF2B5EF4-FFF2-40B4-BE49-F238E27FC236}">
                  <a16:creationId xmlns:a16="http://schemas.microsoft.com/office/drawing/2014/main" id="{955EE7AC-5CD9-9C83-83B9-F2A6C5F21A95}"/>
                </a:ext>
              </a:extLst>
            </p:cNvPr>
            <p:cNvSpPr/>
            <p:nvPr/>
          </p:nvSpPr>
          <p:spPr>
            <a:xfrm>
              <a:off x="907180" y="5549965"/>
              <a:ext cx="2826858" cy="369332"/>
            </a:xfrm>
            <a:prstGeom prst="rect">
              <a:avLst/>
            </a:prstGeom>
          </p:spPr>
          <p:txBody>
            <a:bodyPr wrap="square">
              <a:spAutoFit/>
            </a:bodyPr>
            <a:lstStyle/>
            <a:p>
              <a:pPr algn="just" defTabSz="457200"/>
              <a:r>
                <a:rPr lang="en-US" dirty="0">
                  <a:solidFill>
                    <a:schemeClr val="accent2">
                      <a:lumMod val="75000"/>
                    </a:schemeClr>
                  </a:solidFill>
                  <a:ea typeface="Calibri" charset="0"/>
                  <a:cs typeface="Arial" panose="020B0604020202020204" pitchFamily="34" charset="0"/>
                  <a:hlinkClick r:id="rId7">
                    <a:extLst>
                      <a:ext uri="{A12FA001-AC4F-418D-AE19-62706E023703}">
                        <ahyp:hlinkClr xmlns:ahyp="http://schemas.microsoft.com/office/drawing/2018/hyperlinkcolor" val="tx"/>
                      </a:ext>
                    </a:extLst>
                  </a:hlinkClick>
                </a:rPr>
                <a:t>Learning nugget 3</a:t>
              </a:r>
              <a:endParaRPr lang="en-US" dirty="0">
                <a:solidFill>
                  <a:schemeClr val="accent2">
                    <a:lumMod val="75000"/>
                  </a:schemeClr>
                </a:solidFill>
                <a:ea typeface="Calibri" charset="0"/>
                <a:cs typeface="Arial" panose="020B0604020202020204" pitchFamily="34" charset="0"/>
              </a:endParaRPr>
            </a:p>
          </p:txBody>
        </p:sp>
        <p:pic>
          <p:nvPicPr>
            <p:cNvPr id="10" name="Picture 9">
              <a:hlinkClick r:id="rId7"/>
              <a:extLst>
                <a:ext uri="{FF2B5EF4-FFF2-40B4-BE49-F238E27FC236}">
                  <a16:creationId xmlns:a16="http://schemas.microsoft.com/office/drawing/2014/main" id="{C782F28D-7B28-C064-123B-E24C7ADA0290}"/>
                </a:ext>
              </a:extLst>
            </p:cNvPr>
            <p:cNvPicPr>
              <a:picLocks noChangeAspect="1"/>
            </p:cNvPicPr>
            <p:nvPr/>
          </p:nvPicPr>
          <p:blipFill rotWithShape="1">
            <a:blip r:embed="rId8">
              <a:extLst>
                <a:ext uri="{28A0092B-C50C-407E-A947-70E740481C1C}">
                  <a14:useLocalDpi xmlns:a14="http://schemas.microsoft.com/office/drawing/2010/main" val="0"/>
                </a:ext>
              </a:extLst>
            </a:blip>
            <a:srcRect l="25488" t="32927" r="21139" b="42479"/>
            <a:stretch/>
          </p:blipFill>
          <p:spPr>
            <a:xfrm>
              <a:off x="1051053" y="4427950"/>
              <a:ext cx="1974752" cy="747727"/>
            </a:xfrm>
            <a:prstGeom prst="rect">
              <a:avLst/>
            </a:prstGeom>
            <a:ln>
              <a:noFill/>
            </a:ln>
          </p:spPr>
        </p:pic>
      </p:grpSp>
    </p:spTree>
    <p:extLst>
      <p:ext uri="{BB962C8B-B14F-4D97-AF65-F5344CB8AC3E}">
        <p14:creationId xmlns:p14="http://schemas.microsoft.com/office/powerpoint/2010/main" val="39946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EB5A0714-EC86-A806-6580-E6F11719A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43" y="224852"/>
            <a:ext cx="11722308" cy="5846164"/>
          </a:xfrm>
          <a:prstGeom prst="rect">
            <a:avLst/>
          </a:prstGeom>
        </p:spPr>
      </p:pic>
      <p:sp>
        <p:nvSpPr>
          <p:cNvPr id="2" name="Ellipse 1">
            <a:extLst>
              <a:ext uri="{FF2B5EF4-FFF2-40B4-BE49-F238E27FC236}">
                <a16:creationId xmlns:a16="http://schemas.microsoft.com/office/drawing/2014/main" id="{73EC6242-1F8F-BA4B-A26F-E712F0A573A6}"/>
              </a:ext>
            </a:extLst>
          </p:cNvPr>
          <p:cNvSpPr/>
          <p:nvPr/>
        </p:nvSpPr>
        <p:spPr>
          <a:xfrm>
            <a:off x="5151422" y="3503691"/>
            <a:ext cx="2018923" cy="1946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Vorteile der Arbeit in der Cloud</a:t>
            </a:r>
          </a:p>
        </p:txBody>
      </p:sp>
      <p:sp>
        <p:nvSpPr>
          <p:cNvPr id="4" name="Rechteck: abgerundete Ecken 3">
            <a:extLst>
              <a:ext uri="{FF2B5EF4-FFF2-40B4-BE49-F238E27FC236}">
                <a16:creationId xmlns:a16="http://schemas.microsoft.com/office/drawing/2014/main" id="{A5D680F2-FC5C-4202-26F1-91A6D07095D5}"/>
              </a:ext>
            </a:extLst>
          </p:cNvPr>
          <p:cNvSpPr/>
          <p:nvPr/>
        </p:nvSpPr>
        <p:spPr>
          <a:xfrm>
            <a:off x="688064" y="3639493"/>
            <a:ext cx="2172832"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400" b="1" dirty="0"/>
              <a:t>Breites Technologieangebot: </a:t>
            </a:r>
            <a:r>
              <a:rPr lang="de-DE" sz="1400" dirty="0"/>
              <a:t>Cloud-Dienste bieten Speicher, Datenbanken, Analysen, maschinelles Lernen und mehr.</a:t>
            </a:r>
          </a:p>
        </p:txBody>
      </p:sp>
      <p:sp>
        <p:nvSpPr>
          <p:cNvPr id="5" name="Rechteck: abgerundete Ecken 4">
            <a:extLst>
              <a:ext uri="{FF2B5EF4-FFF2-40B4-BE49-F238E27FC236}">
                <a16:creationId xmlns:a16="http://schemas.microsoft.com/office/drawing/2014/main" id="{3F43E50F-3490-4C69-B12D-8DF610D6E320}"/>
              </a:ext>
            </a:extLst>
          </p:cNvPr>
          <p:cNvSpPr/>
          <p:nvPr/>
        </p:nvSpPr>
        <p:spPr>
          <a:xfrm>
            <a:off x="1456100" y="1600200"/>
            <a:ext cx="2172832"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400" b="1" dirty="0"/>
              <a:t>Wirtschaftlich: </a:t>
            </a:r>
          </a:p>
          <a:p>
            <a:pPr algn="ctr"/>
            <a:r>
              <a:rPr lang="de-DE" sz="1400" dirty="0"/>
              <a:t>Pay-</a:t>
            </a:r>
            <a:r>
              <a:rPr lang="de-DE" sz="1400" dirty="0" err="1"/>
              <a:t>as</a:t>
            </a:r>
            <a:r>
              <a:rPr lang="de-DE" sz="1400" dirty="0"/>
              <a:t>-</a:t>
            </a:r>
            <a:r>
              <a:rPr lang="de-DE" sz="1400" dirty="0" err="1"/>
              <a:t>you</a:t>
            </a:r>
            <a:r>
              <a:rPr lang="de-DE" sz="1400" dirty="0"/>
              <a:t>-</a:t>
            </a:r>
            <a:r>
              <a:rPr lang="de-DE" sz="1400" dirty="0" err="1"/>
              <a:t>go</a:t>
            </a:r>
            <a:r>
              <a:rPr lang="de-DE" sz="1400" dirty="0"/>
              <a:t>-Modelle bieten Einsparungen im Vergleich zu Kapitalkosten (Rechenzentren, physische Server usw.)</a:t>
            </a:r>
          </a:p>
        </p:txBody>
      </p:sp>
      <p:sp>
        <p:nvSpPr>
          <p:cNvPr id="6" name="Rechteck: abgerundete Ecken 5">
            <a:extLst>
              <a:ext uri="{FF2B5EF4-FFF2-40B4-BE49-F238E27FC236}">
                <a16:creationId xmlns:a16="http://schemas.microsoft.com/office/drawing/2014/main" id="{3E3D9B24-C033-09E7-E7CC-63D8D2B65B23}"/>
              </a:ext>
            </a:extLst>
          </p:cNvPr>
          <p:cNvSpPr/>
          <p:nvPr/>
        </p:nvSpPr>
        <p:spPr>
          <a:xfrm>
            <a:off x="9394480" y="3639493"/>
            <a:ext cx="2172832"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400" b="1" dirty="0"/>
              <a:t>Sicherheit: </a:t>
            </a:r>
          </a:p>
          <a:p>
            <a:pPr algn="ctr"/>
            <a:r>
              <a:rPr lang="de-DE" sz="1400" dirty="0"/>
              <a:t>Cloud-Anbieter entwickeln Strategien zur Bewältigung von Cyberangriffen oder Geräteausfällen, damit Sie das nicht tun müssen.</a:t>
            </a:r>
          </a:p>
        </p:txBody>
      </p:sp>
      <p:sp>
        <p:nvSpPr>
          <p:cNvPr id="7" name="Rechteck: abgerundete Ecken 6">
            <a:extLst>
              <a:ext uri="{FF2B5EF4-FFF2-40B4-BE49-F238E27FC236}">
                <a16:creationId xmlns:a16="http://schemas.microsoft.com/office/drawing/2014/main" id="{2C559B06-4678-C4BC-697F-6E7CD909937E}"/>
              </a:ext>
            </a:extLst>
          </p:cNvPr>
          <p:cNvSpPr/>
          <p:nvPr/>
        </p:nvSpPr>
        <p:spPr>
          <a:xfrm>
            <a:off x="8490642" y="1527772"/>
            <a:ext cx="2740182"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400" b="1" dirty="0"/>
              <a:t>Skalierbar: </a:t>
            </a:r>
          </a:p>
          <a:p>
            <a:pPr algn="ctr"/>
            <a:r>
              <a:rPr lang="de-DE" sz="1400" dirty="0"/>
              <a:t>elastische Kapazität bedeutet, dass Unternehmen keine Rechnerkapazität für Nachfragespitzen horten müssen</a:t>
            </a:r>
          </a:p>
        </p:txBody>
      </p:sp>
      <p:sp>
        <p:nvSpPr>
          <p:cNvPr id="8" name="Rechteck: abgerundete Ecken 7">
            <a:extLst>
              <a:ext uri="{FF2B5EF4-FFF2-40B4-BE49-F238E27FC236}">
                <a16:creationId xmlns:a16="http://schemas.microsoft.com/office/drawing/2014/main" id="{96EBB896-D19D-A829-87AF-7A454945B5DA}"/>
              </a:ext>
            </a:extLst>
          </p:cNvPr>
          <p:cNvSpPr/>
          <p:nvPr/>
        </p:nvSpPr>
        <p:spPr>
          <a:xfrm>
            <a:off x="4259656" y="409392"/>
            <a:ext cx="4140452" cy="12564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400" b="1" dirty="0"/>
              <a:t>Zugänglichkeit: </a:t>
            </a:r>
          </a:p>
          <a:p>
            <a:pPr algn="ctr"/>
            <a:r>
              <a:rPr lang="de-DE" sz="1400" dirty="0"/>
              <a:t>Zugang über eine Vielzahl von Plattformen und Geräten, rund um die Uhr verfügbar</a:t>
            </a:r>
          </a:p>
        </p:txBody>
      </p:sp>
    </p:spTree>
    <p:extLst>
      <p:ext uri="{BB962C8B-B14F-4D97-AF65-F5344CB8AC3E}">
        <p14:creationId xmlns:p14="http://schemas.microsoft.com/office/powerpoint/2010/main" val="168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lIns="91440" tIns="45720" rIns="91440" bIns="45720" anchor="t"/>
          <a:lstStyle/>
          <a:p>
            <a:pPr marL="342900" indent="-342900">
              <a:buBlip>
                <a:blip r:embed="rId2"/>
              </a:buBlip>
            </a:pPr>
            <a:r>
              <a:rPr lang="en-GB" b="1" dirty="0" err="1">
                <a:solidFill>
                  <a:schemeClr val="accent2"/>
                </a:solidFill>
              </a:rPr>
              <a:t>Lernziele</a:t>
            </a:r>
            <a:r>
              <a:rPr lang="en-GB" b="1" dirty="0">
                <a:solidFill>
                  <a:schemeClr val="accent2"/>
                </a:solidFill>
              </a:rPr>
              <a:t>:</a:t>
            </a:r>
          </a:p>
          <a:p>
            <a:pPr marL="0" indent="0"/>
            <a:r>
              <a:rPr lang="en-GB" dirty="0">
                <a:ea typeface="+mn-lt"/>
                <a:cs typeface="+mn-lt"/>
              </a:rPr>
              <a:t>Verstehen der </a:t>
            </a:r>
            <a:r>
              <a:rPr lang="en-GB" dirty="0" err="1">
                <a:ea typeface="+mn-lt"/>
                <a:cs typeface="+mn-lt"/>
              </a:rPr>
              <a:t>Bedeutung</a:t>
            </a:r>
            <a:r>
              <a:rPr lang="en-GB" dirty="0">
                <a:ea typeface="+mn-lt"/>
                <a:cs typeface="+mn-lt"/>
              </a:rPr>
              <a:t> und </a:t>
            </a:r>
            <a:r>
              <a:rPr lang="en-GB" dirty="0" err="1">
                <a:ea typeface="+mn-lt"/>
                <a:cs typeface="+mn-lt"/>
              </a:rPr>
              <a:t>Verwendung</a:t>
            </a:r>
            <a:r>
              <a:rPr lang="en-GB" dirty="0">
                <a:ea typeface="+mn-lt"/>
                <a:cs typeface="+mn-lt"/>
              </a:rPr>
              <a:t> von Big Data, </a:t>
            </a:r>
            <a:r>
              <a:rPr lang="en-GB" dirty="0" err="1">
                <a:ea typeface="+mn-lt"/>
                <a:cs typeface="+mn-lt"/>
              </a:rPr>
              <a:t>Datenanalyse</a:t>
            </a:r>
            <a:r>
              <a:rPr lang="en-GB" dirty="0">
                <a:ea typeface="+mn-lt"/>
                <a:cs typeface="+mn-lt"/>
              </a:rPr>
              <a:t> und -</a:t>
            </a:r>
            <a:r>
              <a:rPr lang="en-GB" dirty="0" err="1">
                <a:ea typeface="+mn-lt"/>
                <a:cs typeface="+mn-lt"/>
              </a:rPr>
              <a:t>lösungen</a:t>
            </a:r>
            <a:r>
              <a:rPr lang="en-GB" dirty="0">
                <a:ea typeface="+mn-lt"/>
                <a:cs typeface="+mn-lt"/>
              </a:rPr>
              <a:t> </a:t>
            </a:r>
            <a:r>
              <a:rPr lang="en-GB" dirty="0" err="1">
                <a:ea typeface="+mn-lt"/>
                <a:cs typeface="+mn-lt"/>
              </a:rPr>
              <a:t>sowie</a:t>
            </a:r>
            <a:r>
              <a:rPr lang="en-GB" dirty="0">
                <a:ea typeface="+mn-lt"/>
                <a:cs typeface="+mn-lt"/>
              </a:rPr>
              <a:t> </a:t>
            </a:r>
            <a:r>
              <a:rPr lang="en-GB" dirty="0" err="1">
                <a:ea typeface="+mn-lt"/>
                <a:cs typeface="+mn-lt"/>
              </a:rPr>
              <a:t>Datenethik</a:t>
            </a:r>
            <a:r>
              <a:rPr lang="en-GB" dirty="0">
                <a:ea typeface="+mn-lt"/>
                <a:cs typeface="+mn-lt"/>
              </a:rPr>
              <a:t>.</a:t>
            </a:r>
            <a:endParaRPr lang="en-GB" b="1" dirty="0">
              <a:solidFill>
                <a:srgbClr val="0D9390"/>
              </a:solidFill>
              <a:ea typeface="+mn-lt"/>
              <a:cs typeface="+mn-lt"/>
            </a:endParaRPr>
          </a:p>
          <a:p>
            <a:pPr marL="342900" indent="-342900">
              <a:buClr>
                <a:schemeClr val="accent2"/>
              </a:buClr>
              <a:buFont typeface="Arial" panose="020B0604020202020204" pitchFamily="34" charset="0"/>
              <a:buChar char="•"/>
            </a:pPr>
            <a:endParaRPr lang="en-GB" dirty="0"/>
          </a:p>
          <a:p>
            <a:pPr marL="342900" indent="-342900">
              <a:buBlip>
                <a:blip r:embed="rId2"/>
              </a:buBlip>
            </a:pPr>
            <a:r>
              <a:rPr lang="en-GB" b="1" dirty="0" err="1">
                <a:solidFill>
                  <a:schemeClr val="accent2"/>
                </a:solidFill>
                <a:ea typeface="+mn-lt"/>
                <a:cs typeface="+mn-lt"/>
              </a:rPr>
              <a:t>Lehrziele</a:t>
            </a:r>
            <a:r>
              <a:rPr lang="en-GB" b="1" dirty="0">
                <a:solidFill>
                  <a:schemeClr val="accent2"/>
                </a:solidFill>
              </a:rPr>
              <a:t>:</a:t>
            </a:r>
            <a:endParaRPr lang="en-GB" b="1" dirty="0">
              <a:solidFill>
                <a:schemeClr val="accent2"/>
              </a:solidFill>
              <a:cs typeface="Calibri"/>
            </a:endParaRPr>
          </a:p>
          <a:p>
            <a:pPr marL="0" indent="0">
              <a:buClr>
                <a:schemeClr val="accent2"/>
              </a:buClr>
            </a:pPr>
            <a:r>
              <a:rPr lang="en-GB" dirty="0">
                <a:ea typeface="+mn-lt"/>
                <a:cs typeface="+mn-lt"/>
              </a:rPr>
              <a:t>Die </a:t>
            </a:r>
            <a:r>
              <a:rPr lang="en-GB" dirty="0" err="1">
                <a:ea typeface="+mn-lt"/>
                <a:cs typeface="+mn-lt"/>
              </a:rPr>
              <a:t>Lernenden</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mit</a:t>
            </a:r>
            <a:r>
              <a:rPr lang="en-GB" dirty="0">
                <a:ea typeface="+mn-lt"/>
                <a:cs typeface="+mn-lt"/>
              </a:rPr>
              <a:t> der Rolle von Big Data, der Interpretation von Daten und </a:t>
            </a:r>
            <a:r>
              <a:rPr lang="en-GB" dirty="0" err="1">
                <a:ea typeface="+mn-lt"/>
                <a:cs typeface="+mn-lt"/>
              </a:rPr>
              <a:t>deren</a:t>
            </a:r>
            <a:r>
              <a:rPr lang="en-GB" dirty="0">
                <a:ea typeface="+mn-lt"/>
                <a:cs typeface="+mn-lt"/>
              </a:rPr>
              <a:t> Anwendung auf die </a:t>
            </a:r>
            <a:r>
              <a:rPr lang="en-GB" dirty="0" err="1">
                <a:ea typeface="+mn-lt"/>
                <a:cs typeface="+mn-lt"/>
              </a:rPr>
              <a:t>Unternehmensleistung</a:t>
            </a:r>
            <a:r>
              <a:rPr lang="en-GB" dirty="0">
                <a:ea typeface="+mn-lt"/>
                <a:cs typeface="+mn-lt"/>
              </a:rPr>
              <a:t> </a:t>
            </a:r>
            <a:r>
              <a:rPr lang="en-GB" dirty="0" err="1">
                <a:ea typeface="+mn-lt"/>
                <a:cs typeface="+mn-lt"/>
              </a:rPr>
              <a:t>sowie</a:t>
            </a:r>
            <a:r>
              <a:rPr lang="en-GB" dirty="0">
                <a:ea typeface="+mn-lt"/>
                <a:cs typeface="+mn-lt"/>
              </a:rPr>
              <a:t> der </a:t>
            </a:r>
            <a:r>
              <a:rPr lang="en-GB" dirty="0" err="1">
                <a:ea typeface="+mn-lt"/>
                <a:cs typeface="+mn-lt"/>
              </a:rPr>
              <a:t>Datenethik</a:t>
            </a:r>
            <a:r>
              <a:rPr lang="en-GB" dirty="0">
                <a:ea typeface="+mn-lt"/>
                <a:cs typeface="+mn-lt"/>
              </a:rPr>
              <a:t> </a:t>
            </a:r>
            <a:r>
              <a:rPr lang="en-GB" dirty="0" err="1">
                <a:ea typeface="+mn-lt"/>
                <a:cs typeface="+mn-lt"/>
              </a:rPr>
              <a:t>vertraut</a:t>
            </a:r>
            <a:r>
              <a:rPr lang="en-GB" dirty="0">
                <a:ea typeface="+mn-lt"/>
                <a:cs typeface="+mn-lt"/>
              </a:rPr>
              <a:t> </a:t>
            </a:r>
            <a:r>
              <a:rPr lang="en-GB" dirty="0" err="1">
                <a:ea typeface="+mn-lt"/>
                <a:cs typeface="+mn-lt"/>
              </a:rPr>
              <a:t>gemacht</a:t>
            </a:r>
            <a:r>
              <a:rPr lang="en-GB" dirty="0">
                <a:ea typeface="+mn-lt"/>
                <a:cs typeface="+mn-lt"/>
              </a:rPr>
              <a:t>.</a:t>
            </a:r>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a:ea typeface="+mn-lt"/>
                <a:cs typeface="+mn-lt"/>
              </a:rPr>
              <a:t>Lehr- und </a:t>
            </a:r>
            <a:r>
              <a:rPr lang="en-US" dirty="0" err="1">
                <a:ea typeface="+mn-lt"/>
                <a:cs typeface="+mn-lt"/>
              </a:rPr>
              <a:t>Lernziele</a:t>
            </a:r>
            <a:endParaRPr lang="en-US" dirty="0"/>
          </a:p>
        </p:txBody>
      </p:sp>
    </p:spTree>
    <p:extLst>
      <p:ext uri="{BB962C8B-B14F-4D97-AF65-F5344CB8AC3E}">
        <p14:creationId xmlns:p14="http://schemas.microsoft.com/office/powerpoint/2010/main" val="26451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Blip>
                <a:blip r:embed="rId3"/>
              </a:buBlip>
            </a:pPr>
            <a:r>
              <a:rPr lang="en-GB" b="1" dirty="0">
                <a:solidFill>
                  <a:schemeClr val="accent2"/>
                </a:solidFill>
                <a:ea typeface="+mn-lt"/>
                <a:cs typeface="+mn-lt"/>
              </a:rPr>
              <a:t>Migration: </a:t>
            </a:r>
            <a:r>
              <a:rPr lang="en-GB" dirty="0">
                <a:ea typeface="+mn-lt"/>
                <a:cs typeface="+mn-lt"/>
              </a:rPr>
              <a:t>Die Migration von Big Data in die Cloud </a:t>
            </a:r>
            <a:r>
              <a:rPr lang="en-GB" err="1">
                <a:ea typeface="+mn-lt"/>
                <a:cs typeface="+mn-lt"/>
              </a:rPr>
              <a:t>birgt</a:t>
            </a:r>
            <a:r>
              <a:rPr lang="en-GB" dirty="0">
                <a:ea typeface="+mn-lt"/>
                <a:cs typeface="+mn-lt"/>
              </a:rPr>
              <a:t> </a:t>
            </a:r>
            <a:r>
              <a:rPr lang="en-GB" err="1">
                <a:ea typeface="+mn-lt"/>
                <a:cs typeface="+mn-lt"/>
              </a:rPr>
              <a:t>verschiedene</a:t>
            </a:r>
            <a:r>
              <a:rPr lang="en-GB" dirty="0">
                <a:ea typeface="+mn-lt"/>
                <a:cs typeface="+mn-lt"/>
              </a:rPr>
              <a:t> </a:t>
            </a:r>
            <a:r>
              <a:rPr lang="en-GB" err="1">
                <a:ea typeface="+mn-lt"/>
                <a:cs typeface="+mn-lt"/>
              </a:rPr>
              <a:t>Hürden</a:t>
            </a:r>
            <a:r>
              <a:rPr lang="en-GB" dirty="0">
                <a:ea typeface="+mn-lt"/>
                <a:cs typeface="+mn-lt"/>
              </a:rPr>
              <a:t>, die </a:t>
            </a:r>
            <a:r>
              <a:rPr lang="en-GB" err="1">
                <a:ea typeface="+mn-lt"/>
                <a:cs typeface="+mn-lt"/>
              </a:rPr>
              <a:t>eine</a:t>
            </a:r>
            <a:r>
              <a:rPr lang="en-GB" dirty="0">
                <a:ea typeface="+mn-lt"/>
                <a:cs typeface="+mn-lt"/>
              </a:rPr>
              <a:t> </a:t>
            </a:r>
            <a:r>
              <a:rPr lang="en-GB" err="1">
                <a:ea typeface="+mn-lt"/>
                <a:cs typeface="+mn-lt"/>
              </a:rPr>
              <a:t>konzertierte</a:t>
            </a:r>
            <a:r>
              <a:rPr lang="en-GB" dirty="0">
                <a:ea typeface="+mn-lt"/>
                <a:cs typeface="+mn-lt"/>
              </a:rPr>
              <a:t> Aktion von </a:t>
            </a:r>
            <a:r>
              <a:rPr lang="en-GB" err="1">
                <a:ea typeface="+mn-lt"/>
                <a:cs typeface="+mn-lt"/>
              </a:rPr>
              <a:t>Managern</a:t>
            </a:r>
            <a:r>
              <a:rPr lang="en-GB" dirty="0">
                <a:ea typeface="+mn-lt"/>
                <a:cs typeface="+mn-lt"/>
              </a:rPr>
              <a:t> und IT-</a:t>
            </a:r>
            <a:r>
              <a:rPr lang="en-GB" err="1">
                <a:ea typeface="+mn-lt"/>
                <a:cs typeface="+mn-lt"/>
              </a:rPr>
              <a:t>Leitern</a:t>
            </a:r>
            <a:r>
              <a:rPr lang="en-GB" dirty="0">
                <a:ea typeface="+mn-lt"/>
                <a:cs typeface="+mn-lt"/>
              </a:rPr>
              <a:t> </a:t>
            </a:r>
            <a:r>
              <a:rPr lang="en-GB" err="1">
                <a:ea typeface="+mn-lt"/>
                <a:cs typeface="+mn-lt"/>
              </a:rPr>
              <a:t>erfordern</a:t>
            </a:r>
            <a:r>
              <a:rPr lang="en-GB" dirty="0">
                <a:ea typeface="+mn-lt"/>
                <a:cs typeface="+mn-lt"/>
              </a:rPr>
              <a:t>.</a:t>
            </a:r>
          </a:p>
          <a:p>
            <a:pPr marL="0" indent="0"/>
            <a:endParaRPr lang="en-GB" dirty="0"/>
          </a:p>
          <a:p>
            <a:pPr marL="342900" indent="-342900">
              <a:buBlip>
                <a:blip r:embed="rId3"/>
              </a:buBlip>
            </a:pPr>
            <a:r>
              <a:rPr lang="en-GB" b="1" dirty="0">
                <a:solidFill>
                  <a:schemeClr val="accent2"/>
                </a:solidFill>
                <a:ea typeface="+mn-lt"/>
                <a:cs typeface="+mn-lt"/>
              </a:rPr>
              <a:t>Weniger </a:t>
            </a:r>
            <a:r>
              <a:rPr lang="en-GB" b="1" dirty="0" err="1">
                <a:solidFill>
                  <a:schemeClr val="accent2"/>
                </a:solidFill>
                <a:ea typeface="+mn-lt"/>
                <a:cs typeface="+mn-lt"/>
              </a:rPr>
              <a:t>direkte</a:t>
            </a:r>
            <a:r>
              <a:rPr lang="en-GB" b="1" dirty="0">
                <a:solidFill>
                  <a:schemeClr val="accent2"/>
                </a:solidFill>
                <a:ea typeface="+mn-lt"/>
                <a:cs typeface="+mn-lt"/>
              </a:rPr>
              <a:t> </a:t>
            </a:r>
            <a:r>
              <a:rPr lang="en-GB" b="1" dirty="0" err="1">
                <a:solidFill>
                  <a:schemeClr val="accent2"/>
                </a:solidFill>
                <a:ea typeface="+mn-lt"/>
                <a:cs typeface="+mn-lt"/>
              </a:rPr>
              <a:t>Kontrolle</a:t>
            </a:r>
            <a:r>
              <a:rPr lang="en-GB" b="1" dirty="0">
                <a:solidFill>
                  <a:schemeClr val="accent2"/>
                </a:solidFill>
                <a:ea typeface="+mn-lt"/>
                <a:cs typeface="+mn-lt"/>
              </a:rPr>
              <a:t> </a:t>
            </a:r>
            <a:r>
              <a:rPr lang="en-GB" b="1" dirty="0" err="1">
                <a:solidFill>
                  <a:schemeClr val="accent2"/>
                </a:solidFill>
                <a:ea typeface="+mn-lt"/>
                <a:cs typeface="+mn-lt"/>
              </a:rPr>
              <a:t>über</a:t>
            </a:r>
            <a:r>
              <a:rPr lang="en-GB" b="1" dirty="0">
                <a:solidFill>
                  <a:schemeClr val="accent2"/>
                </a:solidFill>
                <a:ea typeface="+mn-lt"/>
                <a:cs typeface="+mn-lt"/>
              </a:rPr>
              <a:t> die Daten:</a:t>
            </a:r>
            <a:r>
              <a:rPr lang="en-GB" dirty="0">
                <a:ea typeface="+mn-lt"/>
                <a:cs typeface="+mn-lt"/>
              </a:rPr>
              <a:t> Die </a:t>
            </a:r>
            <a:r>
              <a:rPr lang="en-GB" dirty="0" err="1">
                <a:ea typeface="+mn-lt"/>
                <a:cs typeface="+mn-lt"/>
              </a:rPr>
              <a:t>Fernspeicherung</a:t>
            </a:r>
            <a:r>
              <a:rPr lang="en-GB" dirty="0">
                <a:ea typeface="+mn-lt"/>
                <a:cs typeface="+mn-lt"/>
              </a:rPr>
              <a:t> von Daten und die </a:t>
            </a:r>
            <a:r>
              <a:rPr lang="en-GB" dirty="0" err="1">
                <a:ea typeface="+mn-lt"/>
                <a:cs typeface="+mn-lt"/>
              </a:rPr>
              <a:t>Verwendung</a:t>
            </a:r>
            <a:r>
              <a:rPr lang="en-GB" dirty="0">
                <a:ea typeface="+mn-lt"/>
                <a:cs typeface="+mn-lt"/>
              </a:rPr>
              <a:t> von </a:t>
            </a:r>
            <a:r>
              <a:rPr lang="en-GB" dirty="0" err="1">
                <a:ea typeface="+mn-lt"/>
                <a:cs typeface="+mn-lt"/>
              </a:rPr>
              <a:t>Sicherheits</a:t>
            </a:r>
            <a:r>
              <a:rPr lang="en-GB" dirty="0">
                <a:ea typeface="+mn-lt"/>
                <a:cs typeface="+mn-lt"/>
              </a:rPr>
              <a:t>- und Compliance-</a:t>
            </a:r>
            <a:r>
              <a:rPr lang="en-GB" dirty="0" err="1">
                <a:ea typeface="+mn-lt"/>
                <a:cs typeface="+mn-lt"/>
              </a:rPr>
              <a:t>Protokollen</a:t>
            </a:r>
            <a:r>
              <a:rPr lang="en-GB" dirty="0">
                <a:ea typeface="+mn-lt"/>
                <a:cs typeface="+mn-lt"/>
              </a:rPr>
              <a:t> </a:t>
            </a:r>
            <a:r>
              <a:rPr lang="en-GB" dirty="0" err="1">
                <a:ea typeface="+mn-lt"/>
                <a:cs typeface="+mn-lt"/>
              </a:rPr>
              <a:t>eines</a:t>
            </a:r>
            <a:r>
              <a:rPr lang="en-GB" dirty="0">
                <a:ea typeface="+mn-lt"/>
                <a:cs typeface="+mn-lt"/>
              </a:rPr>
              <a:t> </a:t>
            </a:r>
            <a:r>
              <a:rPr lang="en-GB" dirty="0" err="1">
                <a:ea typeface="+mn-lt"/>
                <a:cs typeface="+mn-lt"/>
              </a:rPr>
              <a:t>Drittanbieters</a:t>
            </a:r>
            <a:r>
              <a:rPr lang="en-GB" dirty="0">
                <a:ea typeface="+mn-lt"/>
                <a:cs typeface="+mn-lt"/>
              </a:rPr>
              <a:t> </a:t>
            </a:r>
            <a:r>
              <a:rPr lang="en-GB" dirty="0" err="1">
                <a:ea typeface="+mn-lt"/>
                <a:cs typeface="+mn-lt"/>
              </a:rPr>
              <a:t>kann</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große</a:t>
            </a:r>
            <a:r>
              <a:rPr lang="en-GB" dirty="0">
                <a:ea typeface="+mn-lt"/>
                <a:cs typeface="+mn-lt"/>
              </a:rPr>
              <a:t> </a:t>
            </a:r>
            <a:r>
              <a:rPr lang="en-GB" dirty="0" err="1">
                <a:ea typeface="+mn-lt"/>
                <a:cs typeface="+mn-lt"/>
              </a:rPr>
              <a:t>organisatorische</a:t>
            </a:r>
            <a:r>
              <a:rPr lang="en-GB" dirty="0">
                <a:ea typeface="+mn-lt"/>
                <a:cs typeface="+mn-lt"/>
              </a:rPr>
              <a:t> </a:t>
            </a:r>
            <a:r>
              <a:rPr lang="en-GB" dirty="0" err="1">
                <a:ea typeface="+mn-lt"/>
                <a:cs typeface="+mn-lt"/>
              </a:rPr>
              <a:t>Veränderung</a:t>
            </a:r>
            <a:r>
              <a:rPr lang="en-GB" dirty="0">
                <a:ea typeface="+mn-lt"/>
                <a:cs typeface="+mn-lt"/>
              </a:rPr>
              <a:t> </a:t>
            </a:r>
            <a:r>
              <a:rPr lang="en-GB" dirty="0" err="1">
                <a:ea typeface="+mn-lt"/>
                <a:cs typeface="+mn-lt"/>
              </a:rPr>
              <a:t>darstellen</a:t>
            </a:r>
            <a:r>
              <a:rPr lang="en-GB" dirty="0">
                <a:ea typeface="+mn-lt"/>
                <a:cs typeface="+mn-lt"/>
              </a:rPr>
              <a:t>.</a:t>
            </a:r>
          </a:p>
          <a:p>
            <a:pPr marL="0" indent="0"/>
            <a:endParaRPr lang="en-GB" dirty="0"/>
          </a:p>
          <a:p>
            <a:pPr marL="342900" indent="-342900">
              <a:buBlip>
                <a:blip r:embed="rId3"/>
              </a:buBlip>
            </a:pPr>
            <a:r>
              <a:rPr lang="en-GB" b="1" dirty="0" err="1">
                <a:solidFill>
                  <a:schemeClr val="accent2"/>
                </a:solidFill>
                <a:ea typeface="+mn-lt"/>
                <a:cs typeface="+mn-lt"/>
              </a:rPr>
              <a:t>Netzwerkabhängigkeit</a:t>
            </a:r>
            <a:r>
              <a:rPr lang="en-GB" b="1" dirty="0">
                <a:solidFill>
                  <a:schemeClr val="accent2"/>
                </a:solidFill>
                <a:ea typeface="+mn-lt"/>
                <a:cs typeface="+mn-lt"/>
              </a:rPr>
              <a:t> und </a:t>
            </a:r>
            <a:r>
              <a:rPr lang="en-GB" b="1" dirty="0" err="1">
                <a:solidFill>
                  <a:schemeClr val="accent2"/>
                </a:solidFill>
                <a:ea typeface="+mn-lt"/>
                <a:cs typeface="+mn-lt"/>
              </a:rPr>
              <a:t>Latenzzeit</a:t>
            </a:r>
            <a:r>
              <a:rPr lang="en-GB" b="1" dirty="0">
                <a:solidFill>
                  <a:schemeClr val="accent2"/>
                </a:solidFill>
                <a:ea typeface="+mn-lt"/>
                <a:cs typeface="+mn-lt"/>
              </a:rPr>
              <a:t>: </a:t>
            </a:r>
            <a:r>
              <a:rPr lang="en-GB" dirty="0">
                <a:ea typeface="+mn-lt"/>
                <a:cs typeface="+mn-lt"/>
              </a:rPr>
              <a:t>Die </a:t>
            </a:r>
            <a:r>
              <a:rPr lang="en-GB" dirty="0" err="1">
                <a:ea typeface="+mn-lt"/>
                <a:cs typeface="+mn-lt"/>
              </a:rPr>
              <a:t>Verfügbarkeit</a:t>
            </a:r>
            <a:r>
              <a:rPr lang="en-GB" dirty="0">
                <a:ea typeface="+mn-lt"/>
                <a:cs typeface="+mn-lt"/>
              </a:rPr>
              <a:t> der Daten </a:t>
            </a:r>
            <a:r>
              <a:rPr lang="en-GB" dirty="0" err="1">
                <a:ea typeface="+mn-lt"/>
                <a:cs typeface="+mn-lt"/>
              </a:rPr>
              <a:t>ist</a:t>
            </a:r>
            <a:r>
              <a:rPr lang="en-GB" dirty="0">
                <a:ea typeface="+mn-lt"/>
                <a:cs typeface="+mn-lt"/>
              </a:rPr>
              <a:t> in </a:t>
            </a:r>
            <a:r>
              <a:rPr lang="en-GB" dirty="0" err="1">
                <a:ea typeface="+mn-lt"/>
                <a:cs typeface="+mn-lt"/>
              </a:rPr>
              <a:t>hohem</a:t>
            </a:r>
            <a:r>
              <a:rPr lang="en-GB" dirty="0">
                <a:ea typeface="+mn-lt"/>
                <a:cs typeface="+mn-lt"/>
              </a:rPr>
              <a:t> </a:t>
            </a:r>
            <a:r>
              <a:rPr lang="en-GB" dirty="0" err="1">
                <a:ea typeface="+mn-lt"/>
                <a:cs typeface="+mn-lt"/>
              </a:rPr>
              <a:t>Maße</a:t>
            </a:r>
            <a:r>
              <a:rPr lang="en-GB" dirty="0">
                <a:ea typeface="+mn-lt"/>
                <a:cs typeface="+mn-lt"/>
              </a:rPr>
              <a:t> von der </a:t>
            </a:r>
            <a:r>
              <a:rPr lang="en-GB" dirty="0" err="1">
                <a:ea typeface="+mn-lt"/>
                <a:cs typeface="+mn-lt"/>
              </a:rPr>
              <a:t>Netzwerkverbindung</a:t>
            </a:r>
            <a:r>
              <a:rPr lang="en-GB" dirty="0">
                <a:ea typeface="+mn-lt"/>
                <a:cs typeface="+mn-lt"/>
              </a:rPr>
              <a:t> </a:t>
            </a:r>
            <a:r>
              <a:rPr lang="en-GB" dirty="0" err="1">
                <a:ea typeface="+mn-lt"/>
                <a:cs typeface="+mn-lt"/>
              </a:rPr>
              <a:t>zum</a:t>
            </a:r>
            <a:r>
              <a:rPr lang="en-GB" dirty="0">
                <a:ea typeface="+mn-lt"/>
                <a:cs typeface="+mn-lt"/>
              </a:rPr>
              <a:t> Internet </a:t>
            </a:r>
            <a:r>
              <a:rPr lang="en-GB" dirty="0" err="1">
                <a:ea typeface="+mn-lt"/>
                <a:cs typeface="+mn-lt"/>
              </a:rPr>
              <a:t>abhängig</a:t>
            </a:r>
            <a:r>
              <a:rPr lang="en-GB" dirty="0">
                <a:ea typeface="+mn-lt"/>
                <a:cs typeface="+mn-lt"/>
              </a:rPr>
              <a:t>. </a:t>
            </a:r>
            <a:r>
              <a:rPr lang="en-GB" dirty="0"/>
              <a:t> </a:t>
            </a:r>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Herausforderungen</a:t>
            </a:r>
            <a:r>
              <a:rPr lang="en-GB" dirty="0">
                <a:ea typeface="+mn-lt"/>
                <a:cs typeface="+mn-lt"/>
              </a:rPr>
              <a:t> </a:t>
            </a:r>
            <a:r>
              <a:rPr lang="en-GB" dirty="0" err="1">
                <a:ea typeface="+mn-lt"/>
                <a:cs typeface="+mn-lt"/>
              </a:rPr>
              <a:t>bei</a:t>
            </a:r>
            <a:r>
              <a:rPr lang="en-GB" dirty="0">
                <a:ea typeface="+mn-lt"/>
                <a:cs typeface="+mn-lt"/>
              </a:rPr>
              <a:t> der Arbeit in der Cloud</a:t>
            </a:r>
            <a:endParaRPr lang="en-US" dirty="0">
              <a:ea typeface="+mn-lt"/>
              <a:cs typeface="+mn-lt"/>
            </a:endParaRPr>
          </a:p>
        </p:txBody>
      </p:sp>
    </p:spTree>
    <p:extLst>
      <p:ext uri="{BB962C8B-B14F-4D97-AF65-F5344CB8AC3E}">
        <p14:creationId xmlns:p14="http://schemas.microsoft.com/office/powerpoint/2010/main" val="6086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1966210" y="179882"/>
            <a:ext cx="8259580" cy="646331"/>
          </a:xfrm>
          <a:prstGeom prst="rect">
            <a:avLst/>
          </a:prstGeom>
          <a:noFill/>
        </p:spPr>
        <p:txBody>
          <a:bodyPr wrap="square" lIns="91440" tIns="45720" rIns="91440" bIns="45720" rtlCol="0" anchor="t">
            <a:spAutoFit/>
          </a:bodyPr>
          <a:lstStyle/>
          <a:p>
            <a:pPr algn="ctr"/>
            <a:r>
              <a:rPr lang="en-GB" sz="3600" dirty="0" err="1">
                <a:solidFill>
                  <a:srgbClr val="000000"/>
                </a:solidFill>
                <a:ea typeface="+mn-lt"/>
                <a:cs typeface="+mn-lt"/>
              </a:rPr>
              <a:t>Wer</a:t>
            </a:r>
            <a:r>
              <a:rPr lang="en-GB" sz="3600" dirty="0">
                <a:solidFill>
                  <a:srgbClr val="000000"/>
                </a:solidFill>
                <a:ea typeface="+mn-lt"/>
                <a:cs typeface="+mn-lt"/>
              </a:rPr>
              <a:t> </a:t>
            </a:r>
            <a:r>
              <a:rPr lang="en-GB" sz="3600" dirty="0" err="1">
                <a:solidFill>
                  <a:srgbClr val="000000"/>
                </a:solidFill>
                <a:ea typeface="+mn-lt"/>
                <a:cs typeface="+mn-lt"/>
              </a:rPr>
              <a:t>sind</a:t>
            </a:r>
            <a:r>
              <a:rPr lang="en-GB" sz="3600" dirty="0">
                <a:solidFill>
                  <a:srgbClr val="000000"/>
                </a:solidFill>
                <a:ea typeface="+mn-lt"/>
                <a:cs typeface="+mn-lt"/>
              </a:rPr>
              <a:t> die </a:t>
            </a:r>
            <a:r>
              <a:rPr lang="en-GB" sz="3600" dirty="0" err="1">
                <a:solidFill>
                  <a:srgbClr val="000000"/>
                </a:solidFill>
                <a:ea typeface="+mn-lt"/>
                <a:cs typeface="+mn-lt"/>
              </a:rPr>
              <a:t>wichtigsten</a:t>
            </a:r>
            <a:r>
              <a:rPr lang="en-GB" sz="3600" dirty="0">
                <a:solidFill>
                  <a:srgbClr val="000000"/>
                </a:solidFill>
                <a:ea typeface="+mn-lt"/>
                <a:cs typeface="+mn-lt"/>
              </a:rPr>
              <a:t> Cloud-</a:t>
            </a:r>
            <a:r>
              <a:rPr lang="en-GB" sz="3600" dirty="0" err="1">
                <a:solidFill>
                  <a:srgbClr val="000000"/>
                </a:solidFill>
                <a:ea typeface="+mn-lt"/>
                <a:cs typeface="+mn-lt"/>
              </a:rPr>
              <a:t>Anbieter</a:t>
            </a:r>
            <a:r>
              <a:rPr lang="en-GB" sz="3600" dirty="0">
                <a:solidFill>
                  <a:srgbClr val="000000"/>
                </a:solidFill>
                <a:ea typeface="+mn-lt"/>
                <a:cs typeface="+mn-lt"/>
              </a:rPr>
              <a:t>?</a:t>
            </a:r>
            <a:endParaRPr lang="en-US" dirty="0">
              <a:solidFill>
                <a:srgbClr val="000000"/>
              </a:solidFill>
              <a:ea typeface="+mn-lt"/>
              <a:cs typeface="+mn-lt"/>
            </a:endParaRPr>
          </a:p>
        </p:txBody>
      </p:sp>
      <p:pic>
        <p:nvPicPr>
          <p:cNvPr id="3" name="Picture 2">
            <a:extLst>
              <a:ext uri="{FF2B5EF4-FFF2-40B4-BE49-F238E27FC236}">
                <a16:creationId xmlns:a16="http://schemas.microsoft.com/office/drawing/2014/main" id="{9119FF3F-4252-B80F-9551-C0A15AB43D87}"/>
              </a:ext>
            </a:extLst>
          </p:cNvPr>
          <p:cNvPicPr>
            <a:picLocks noChangeAspect="1"/>
          </p:cNvPicPr>
          <p:nvPr/>
        </p:nvPicPr>
        <p:blipFill rotWithShape="1">
          <a:blip r:embed="rId2">
            <a:extLst>
              <a:ext uri="{28A0092B-C50C-407E-A947-70E740481C1C}">
                <a14:useLocalDpi xmlns:a14="http://schemas.microsoft.com/office/drawing/2010/main" val="0"/>
              </a:ext>
            </a:extLst>
          </a:blip>
          <a:srcRect t="14119"/>
          <a:stretch/>
        </p:blipFill>
        <p:spPr>
          <a:xfrm>
            <a:off x="262295" y="1147730"/>
            <a:ext cx="8791764" cy="5088820"/>
          </a:xfrm>
          <a:prstGeom prst="rect">
            <a:avLst/>
          </a:prstGeom>
        </p:spPr>
      </p:pic>
      <p:sp>
        <p:nvSpPr>
          <p:cNvPr id="4" name="TextBox 3">
            <a:extLst>
              <a:ext uri="{FF2B5EF4-FFF2-40B4-BE49-F238E27FC236}">
                <a16:creationId xmlns:a16="http://schemas.microsoft.com/office/drawing/2014/main" id="{12290B7B-E236-FA63-6514-B6296A15E385}"/>
              </a:ext>
            </a:extLst>
          </p:cNvPr>
          <p:cNvSpPr txBox="1"/>
          <p:nvPr/>
        </p:nvSpPr>
        <p:spPr>
          <a:xfrm>
            <a:off x="9376363" y="2547031"/>
            <a:ext cx="2815637" cy="2308324"/>
          </a:xfrm>
          <a:prstGeom prst="rect">
            <a:avLst/>
          </a:prstGeom>
          <a:gradFill flip="none" rotWithShape="1">
            <a:gsLst>
              <a:gs pos="0">
                <a:schemeClr val="accent3">
                  <a:lumMod val="50000"/>
                </a:schemeClr>
              </a:gs>
              <a:gs pos="50000">
                <a:schemeClr val="accent3">
                  <a:lumMod val="75000"/>
                </a:schemeClr>
              </a:gs>
              <a:gs pos="100000">
                <a:schemeClr val="accent4">
                  <a:lumMod val="75000"/>
                </a:schemeClr>
              </a:gs>
            </a:gsLst>
            <a:lin ang="10800000" scaled="1"/>
            <a:tileRect/>
          </a:gradFill>
        </p:spPr>
        <p:txBody>
          <a:bodyPr wrap="square" lIns="91440" tIns="45720" rIns="91440" bIns="45720" rtlCol="0" anchor="t">
            <a:spAutoFit/>
          </a:bodyPr>
          <a:lstStyle/>
          <a:p>
            <a:pPr defTabSz="457200">
              <a:defRPr/>
            </a:pPr>
            <a:r>
              <a:rPr lang="en-IE" sz="2400" kern="0" dirty="0" err="1">
                <a:solidFill>
                  <a:schemeClr val="bg1"/>
                </a:solidFill>
                <a:ea typeface="+mn-lt"/>
                <a:cs typeface="+mn-lt"/>
              </a:rPr>
              <a:t>Einführung</a:t>
            </a:r>
            <a:r>
              <a:rPr lang="en-IE" sz="2400" kern="0" dirty="0">
                <a:solidFill>
                  <a:schemeClr val="bg1"/>
                </a:solidFill>
                <a:ea typeface="+mn-lt"/>
                <a:cs typeface="+mn-lt"/>
              </a:rPr>
              <a:t> der </a:t>
            </a:r>
            <a:r>
              <a:rPr lang="en-IE" sz="2400" kern="0" dirty="0" err="1">
                <a:solidFill>
                  <a:schemeClr val="bg1"/>
                </a:solidFill>
                <a:ea typeface="+mn-lt"/>
                <a:cs typeface="+mn-lt"/>
              </a:rPr>
              <a:t>öffentlichen</a:t>
            </a:r>
            <a:r>
              <a:rPr lang="en-IE" sz="2400" kern="0" dirty="0">
                <a:solidFill>
                  <a:schemeClr val="bg1"/>
                </a:solidFill>
                <a:ea typeface="+mn-lt"/>
                <a:cs typeface="+mn-lt"/>
              </a:rPr>
              <a:t> </a:t>
            </a:r>
            <a:r>
              <a:rPr kumimoji="0" lang="en-IE" sz="2400" b="0" i="0" u="none" strike="noStrike" kern="0" cap="none" spc="0" normalizeH="0" baseline="0" noProof="0" dirty="0">
                <a:ln>
                  <a:noFill/>
                </a:ln>
                <a:solidFill>
                  <a:schemeClr val="bg1"/>
                </a:solidFill>
                <a:effectLst/>
                <a:uLnTx/>
                <a:uFillTx/>
                <a:ea typeface="+mn-lt"/>
                <a:cs typeface="+mn-lt"/>
              </a:rPr>
              <a:t>Cloud </a:t>
            </a:r>
            <a:r>
              <a:rPr lang="en-IE" sz="2400" kern="0" dirty="0">
                <a:solidFill>
                  <a:schemeClr val="bg1"/>
                </a:solidFill>
                <a:ea typeface="+mn-lt"/>
                <a:cs typeface="+mn-lt"/>
              </a:rPr>
              <a:t>in </a:t>
            </a:r>
            <a:r>
              <a:rPr lang="en-IE" sz="2400" kern="0" dirty="0" err="1">
                <a:solidFill>
                  <a:schemeClr val="bg1"/>
                </a:solidFill>
                <a:ea typeface="+mn-lt"/>
                <a:cs typeface="+mn-lt"/>
              </a:rPr>
              <a:t>Unternehmen</a:t>
            </a:r>
            <a:r>
              <a:rPr lang="en-IE" sz="2400" kern="0" dirty="0">
                <a:solidFill>
                  <a:schemeClr val="bg1"/>
                </a:solidFill>
                <a:ea typeface="+mn-lt"/>
                <a:cs typeface="+mn-lt"/>
              </a:rPr>
              <a:t> </a:t>
            </a:r>
            <a:r>
              <a:rPr kumimoji="0" lang="en-IE" sz="2400" b="0" i="0" u="none" strike="noStrike" kern="0" cap="none" spc="0" normalizeH="0" baseline="0" noProof="0" dirty="0">
                <a:ln>
                  <a:noFill/>
                </a:ln>
                <a:solidFill>
                  <a:schemeClr val="bg1"/>
                </a:solidFill>
                <a:effectLst/>
                <a:uLnTx/>
                <a:uFillTx/>
                <a:ea typeface="+mn-lt"/>
                <a:cs typeface="+mn-lt"/>
              </a:rPr>
              <a:t>(% </a:t>
            </a:r>
            <a:r>
              <a:rPr lang="en-IE" sz="2400" kern="0" dirty="0">
                <a:solidFill>
                  <a:schemeClr val="bg1"/>
                </a:solidFill>
                <a:ea typeface="+mn-lt"/>
                <a:cs typeface="+mn-lt"/>
              </a:rPr>
              <a:t>der </a:t>
            </a:r>
            <a:r>
              <a:rPr lang="en-IE" sz="2400" kern="0" dirty="0" err="1">
                <a:solidFill>
                  <a:schemeClr val="bg1"/>
                </a:solidFill>
                <a:ea typeface="+mn-lt"/>
                <a:cs typeface="+mn-lt"/>
              </a:rPr>
              <a:t>Befragten</a:t>
            </a:r>
            <a:r>
              <a:rPr lang="en-IE" sz="2400" kern="0" dirty="0">
                <a:solidFill>
                  <a:schemeClr val="bg1"/>
                </a:solidFill>
                <a:ea typeface="+mn-lt"/>
                <a:cs typeface="+mn-lt"/>
              </a:rPr>
              <a:t>, die </a:t>
            </a:r>
            <a:r>
              <a:rPr lang="en-IE" sz="2400" kern="0" dirty="0" err="1">
                <a:solidFill>
                  <a:schemeClr val="bg1"/>
                </a:solidFill>
                <a:ea typeface="+mn-lt"/>
                <a:cs typeface="+mn-lt"/>
              </a:rPr>
              <a:t>Anwendungen</a:t>
            </a:r>
            <a:r>
              <a:rPr lang="en-IE" sz="2400" kern="0" dirty="0">
                <a:solidFill>
                  <a:schemeClr val="bg1"/>
                </a:solidFill>
                <a:ea typeface="+mn-lt"/>
                <a:cs typeface="+mn-lt"/>
              </a:rPr>
              <a:t> </a:t>
            </a:r>
            <a:r>
              <a:rPr lang="en-IE" sz="2400" kern="0" dirty="0" err="1">
                <a:solidFill>
                  <a:schemeClr val="bg1"/>
                </a:solidFill>
                <a:ea typeface="+mn-lt"/>
                <a:cs typeface="+mn-lt"/>
              </a:rPr>
              <a:t>betreiben</a:t>
            </a:r>
            <a:r>
              <a:rPr kumimoji="0" lang="en-IE" sz="2400" b="0" i="0" u="none" strike="noStrike" kern="0" cap="none" spc="0" normalizeH="0" baseline="0" noProof="0" dirty="0">
                <a:ln>
                  <a:noFill/>
                </a:ln>
                <a:solidFill>
                  <a:schemeClr val="bg1"/>
                </a:solidFill>
                <a:effectLst/>
                <a:uLnTx/>
                <a:uFillTx/>
                <a:ea typeface="+mn-lt"/>
                <a:cs typeface="+mn-lt"/>
              </a:rPr>
              <a:t>)</a:t>
            </a:r>
            <a:endParaRPr lang="en-US" dirty="0">
              <a:solidFill>
                <a:schemeClr val="bg1"/>
              </a:solidFill>
              <a:ea typeface="+mn-lt"/>
              <a:cs typeface="+mn-lt"/>
            </a:endParaRPr>
          </a:p>
        </p:txBody>
      </p:sp>
    </p:spTree>
    <p:extLst>
      <p:ext uri="{BB962C8B-B14F-4D97-AF65-F5344CB8AC3E}">
        <p14:creationId xmlns:p14="http://schemas.microsoft.com/office/powerpoint/2010/main" val="22085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1966210" y="179882"/>
            <a:ext cx="8723923" cy="646331"/>
          </a:xfrm>
          <a:prstGeom prst="rect">
            <a:avLst/>
          </a:prstGeom>
          <a:noFill/>
        </p:spPr>
        <p:txBody>
          <a:bodyPr wrap="square" lIns="91440" tIns="45720" rIns="91440" bIns="45720" rtlCol="0" anchor="t">
            <a:spAutoFit/>
          </a:bodyPr>
          <a:lstStyle/>
          <a:p>
            <a:pPr algn="ctr"/>
            <a:r>
              <a:rPr lang="en-GB" sz="3600" dirty="0">
                <a:solidFill>
                  <a:srgbClr val="000000"/>
                </a:solidFill>
                <a:ea typeface="+mn-lt"/>
                <a:cs typeface="+mn-lt"/>
              </a:rPr>
              <a:t>Welches </a:t>
            </a:r>
            <a:r>
              <a:rPr lang="en-GB" sz="3600" dirty="0" err="1">
                <a:solidFill>
                  <a:srgbClr val="000000"/>
                </a:solidFill>
                <a:ea typeface="+mn-lt"/>
                <a:cs typeface="+mn-lt"/>
              </a:rPr>
              <a:t>sind</a:t>
            </a:r>
            <a:r>
              <a:rPr lang="en-GB" sz="3600" dirty="0">
                <a:solidFill>
                  <a:srgbClr val="000000"/>
                </a:solidFill>
                <a:ea typeface="+mn-lt"/>
                <a:cs typeface="+mn-lt"/>
              </a:rPr>
              <a:t> die </a:t>
            </a:r>
            <a:r>
              <a:rPr lang="en-GB" sz="3600" dirty="0" err="1">
                <a:solidFill>
                  <a:srgbClr val="000000"/>
                </a:solidFill>
                <a:ea typeface="+mn-lt"/>
                <a:cs typeface="+mn-lt"/>
              </a:rPr>
              <a:t>wichtigsten</a:t>
            </a:r>
            <a:r>
              <a:rPr lang="en-GB" sz="3600" dirty="0">
                <a:solidFill>
                  <a:srgbClr val="000000"/>
                </a:solidFill>
                <a:ea typeface="+mn-lt"/>
                <a:cs typeface="+mn-lt"/>
              </a:rPr>
              <a:t> Cloud-</a:t>
            </a:r>
            <a:r>
              <a:rPr lang="en-GB" sz="3600" dirty="0" err="1">
                <a:solidFill>
                  <a:srgbClr val="000000"/>
                </a:solidFill>
                <a:ea typeface="+mn-lt"/>
                <a:cs typeface="+mn-lt"/>
              </a:rPr>
              <a:t>Anbieter</a:t>
            </a:r>
            <a:r>
              <a:rPr lang="en-GB" sz="3600" dirty="0">
                <a:solidFill>
                  <a:srgbClr val="000000"/>
                </a:solidFill>
                <a:ea typeface="+mn-lt"/>
                <a:cs typeface="+mn-lt"/>
              </a:rPr>
              <a:t>?</a:t>
            </a:r>
            <a:endParaRPr lang="en-US" dirty="0">
              <a:solidFill>
                <a:srgbClr val="000000"/>
              </a:solidFill>
              <a:ea typeface="+mn-lt"/>
              <a:cs typeface="+mn-lt"/>
            </a:endParaRPr>
          </a:p>
        </p:txBody>
      </p:sp>
      <p:pic>
        <p:nvPicPr>
          <p:cNvPr id="5" name="Picture 4">
            <a:extLst>
              <a:ext uri="{FF2B5EF4-FFF2-40B4-BE49-F238E27FC236}">
                <a16:creationId xmlns:a16="http://schemas.microsoft.com/office/drawing/2014/main" id="{9DD3B953-72E6-E7F0-1E9F-95F5A91EE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11" y="1085337"/>
            <a:ext cx="1627305" cy="1220479"/>
          </a:xfrm>
          <a:prstGeom prst="rect">
            <a:avLst/>
          </a:prstGeom>
        </p:spPr>
      </p:pic>
      <p:sp>
        <p:nvSpPr>
          <p:cNvPr id="8" name="TextBox 7">
            <a:extLst>
              <a:ext uri="{FF2B5EF4-FFF2-40B4-BE49-F238E27FC236}">
                <a16:creationId xmlns:a16="http://schemas.microsoft.com/office/drawing/2014/main" id="{51009AF1-C605-4353-E2E5-5754472E04A5}"/>
              </a:ext>
            </a:extLst>
          </p:cNvPr>
          <p:cNvSpPr txBox="1"/>
          <p:nvPr/>
        </p:nvSpPr>
        <p:spPr>
          <a:xfrm>
            <a:off x="536412" y="6165262"/>
            <a:ext cx="375779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0" u="none" strike="noStrike" kern="0" cap="none" spc="0" normalizeH="0" baseline="0" noProof="0" dirty="0" err="1">
                <a:ln>
                  <a:noFill/>
                </a:ln>
                <a:solidFill>
                  <a:prstClr val="black"/>
                </a:solidFill>
                <a:effectLst/>
                <a:uLnTx/>
                <a:uFillTx/>
              </a:rPr>
              <a:t>Source</a:t>
            </a:r>
            <a:r>
              <a:rPr kumimoji="0" lang="es-ES_tradnl" sz="1400" b="0" i="0" u="none" strike="noStrike" kern="0" cap="none" spc="0" normalizeH="0" baseline="0" noProof="0" dirty="0">
                <a:ln>
                  <a:noFill/>
                </a:ln>
                <a:solidFill>
                  <a:prstClr val="black"/>
                </a:solidFill>
                <a:effectLst/>
                <a:uLnTx/>
                <a:uFillTx/>
              </a:rPr>
              <a:t>: Harvey &amp; </a:t>
            </a:r>
            <a:r>
              <a:rPr kumimoji="0" lang="es-ES_tradnl" sz="1400" b="0" i="0" u="none" strike="noStrike" kern="0" cap="none" spc="0" normalizeH="0" baseline="0" noProof="0" dirty="0" err="1">
                <a:ln>
                  <a:noFill/>
                </a:ln>
                <a:solidFill>
                  <a:prstClr val="black"/>
                </a:solidFill>
                <a:effectLst/>
                <a:uLnTx/>
                <a:uFillTx/>
              </a:rPr>
              <a:t>Patrizio</a:t>
            </a:r>
            <a:r>
              <a:rPr kumimoji="0" lang="es-ES_tradnl" sz="1400" b="0" i="0" u="none" strike="noStrike" kern="0" cap="none" spc="0" normalizeH="0" baseline="0" noProof="0" dirty="0">
                <a:ln>
                  <a:noFill/>
                </a:ln>
                <a:solidFill>
                  <a:prstClr val="black"/>
                </a:solidFill>
                <a:effectLst/>
                <a:uLnTx/>
                <a:uFillTx/>
              </a:rPr>
              <a:t>, </a:t>
            </a:r>
            <a:r>
              <a:rPr kumimoji="0" lang="es-ES_tradnl" sz="1400" b="0" i="0" u="none" strike="noStrike" kern="0" cap="none" spc="0" normalizeH="0" baseline="0" noProof="0" dirty="0" err="1">
                <a:ln>
                  <a:noFill/>
                </a:ln>
                <a:solidFill>
                  <a:prstClr val="black"/>
                </a:solidFill>
                <a:effectLst/>
                <a:uLnTx/>
                <a:uFillTx/>
              </a:rPr>
              <a:t>Datamation</a:t>
            </a:r>
            <a:r>
              <a:rPr kumimoji="0" lang="es-ES_tradnl" sz="1400" b="0" i="0" u="none" strike="noStrike" kern="0" cap="none" spc="0" normalizeH="0" baseline="0" noProof="0" dirty="0">
                <a:ln>
                  <a:noFill/>
                </a:ln>
                <a:solidFill>
                  <a:prstClr val="black"/>
                </a:solidFill>
                <a:effectLst/>
                <a:uLnTx/>
                <a:uFillTx/>
              </a:rPr>
              <a:t>, 2019</a:t>
            </a:r>
          </a:p>
        </p:txBody>
      </p:sp>
      <p:sp>
        <p:nvSpPr>
          <p:cNvPr id="9" name="Rectangle 8">
            <a:extLst>
              <a:ext uri="{FF2B5EF4-FFF2-40B4-BE49-F238E27FC236}">
                <a16:creationId xmlns:a16="http://schemas.microsoft.com/office/drawing/2014/main" id="{9E83D9EE-DBEF-9ED6-EE65-09FDA040D07D}"/>
              </a:ext>
            </a:extLst>
          </p:cNvPr>
          <p:cNvSpPr/>
          <p:nvPr/>
        </p:nvSpPr>
        <p:spPr>
          <a:xfrm>
            <a:off x="536412" y="2415677"/>
            <a:ext cx="3455637" cy="3416320"/>
          </a:xfrm>
          <a:prstGeom prst="rect">
            <a:avLst/>
          </a:prstGeom>
        </p:spPr>
        <p:txBody>
          <a:bodyPr wrap="square" lIns="91440" tIns="45720" rIns="91440" bIns="45720" anchor="t">
            <a:spAutoFit/>
          </a:bodyPr>
          <a:lstStyle/>
          <a:p>
            <a:pPr marL="342900" indent="-342900" defTabSz="457200">
              <a:buFont typeface="Arial"/>
              <a:buChar char="•"/>
              <a:defRPr/>
            </a:pPr>
            <a:r>
              <a:rPr lang="en-US" sz="2000" kern="0" dirty="0" err="1">
                <a:solidFill>
                  <a:srgbClr val="000000"/>
                </a:solidFill>
                <a:ea typeface="+mn-lt"/>
                <a:cs typeface="+mn-lt"/>
              </a:rPr>
              <a:t>Umfangreiches</a:t>
            </a:r>
            <a:r>
              <a:rPr lang="en-US" sz="2000" kern="0" dirty="0">
                <a:solidFill>
                  <a:srgbClr val="000000"/>
                </a:solidFill>
                <a:ea typeface="+mn-lt"/>
                <a:cs typeface="+mn-lt"/>
              </a:rPr>
              <a:t> Toolset, das </a:t>
            </a:r>
            <a:r>
              <a:rPr lang="en-US" sz="2000" kern="0" dirty="0" err="1">
                <a:solidFill>
                  <a:srgbClr val="000000"/>
                </a:solidFill>
                <a:ea typeface="+mn-lt"/>
                <a:cs typeface="+mn-lt"/>
              </a:rPr>
              <a:t>ständig</a:t>
            </a:r>
            <a:r>
              <a:rPr lang="en-US" sz="2000" kern="0" dirty="0">
                <a:solidFill>
                  <a:srgbClr val="000000"/>
                </a:solidFill>
                <a:ea typeface="+mn-lt"/>
                <a:cs typeface="+mn-lt"/>
              </a:rPr>
              <a:t> </a:t>
            </a:r>
            <a:r>
              <a:rPr lang="en-US" sz="2000" kern="0" dirty="0" err="1">
                <a:solidFill>
                  <a:srgbClr val="000000"/>
                </a:solidFill>
                <a:ea typeface="+mn-lt"/>
                <a:cs typeface="+mn-lt"/>
              </a:rPr>
              <a:t>erweitert</a:t>
            </a:r>
            <a:r>
              <a:rPr lang="en-US" sz="2000" kern="0" dirty="0">
                <a:solidFill>
                  <a:srgbClr val="000000"/>
                </a:solidFill>
                <a:ea typeface="+mn-lt"/>
                <a:cs typeface="+mn-lt"/>
              </a:rPr>
              <a:t> </a:t>
            </a:r>
            <a:r>
              <a:rPr lang="en-US" sz="2000" kern="0" dirty="0" err="1">
                <a:solidFill>
                  <a:srgbClr val="000000"/>
                </a:solidFill>
                <a:ea typeface="+mn-lt"/>
                <a:cs typeface="+mn-lt"/>
              </a:rPr>
              <a:t>wird</a:t>
            </a:r>
            <a:endParaRPr lang="en-US" dirty="0" err="1">
              <a:solidFill>
                <a:srgbClr val="000000"/>
              </a:solidFill>
              <a:cs typeface="Calibri"/>
            </a:endParaRPr>
          </a:p>
          <a:p>
            <a:pPr marL="285750" indent="-285750" defTabSz="457200">
              <a:buFont typeface="Arial"/>
              <a:buChar char="•"/>
              <a:defRPr/>
            </a:pPr>
            <a:endParaRPr lang="en-US" dirty="0">
              <a:solidFill>
                <a:srgbClr val="000000"/>
              </a:solidFill>
              <a:cs typeface="Calibri"/>
            </a:endParaRPr>
          </a:p>
          <a:p>
            <a:pPr marL="342900" indent="-342900" defTabSz="457200">
              <a:buFont typeface="Arial"/>
              <a:buChar char="•"/>
              <a:defRPr/>
            </a:pPr>
            <a:r>
              <a:rPr lang="en-US" sz="2000" kern="0" dirty="0" err="1">
                <a:solidFill>
                  <a:srgbClr val="000000"/>
                </a:solidFill>
                <a:ea typeface="+mn-lt"/>
                <a:cs typeface="+mn-lt"/>
              </a:rPr>
              <a:t>Umfassende</a:t>
            </a:r>
            <a:r>
              <a:rPr lang="en-US" sz="2000" kern="0" dirty="0">
                <a:solidFill>
                  <a:srgbClr val="000000"/>
                </a:solidFill>
                <a:ea typeface="+mn-lt"/>
                <a:cs typeface="+mn-lt"/>
              </a:rPr>
              <a:t> </a:t>
            </a:r>
            <a:r>
              <a:rPr lang="en-US" sz="2000" kern="0" dirty="0" err="1">
                <a:solidFill>
                  <a:srgbClr val="000000"/>
                </a:solidFill>
                <a:ea typeface="+mn-lt"/>
                <a:cs typeface="+mn-lt"/>
              </a:rPr>
              <a:t>Funktionen</a:t>
            </a:r>
            <a:r>
              <a:rPr lang="en-US" sz="2000" kern="0" dirty="0">
                <a:solidFill>
                  <a:srgbClr val="000000"/>
                </a:solidFill>
                <a:ea typeface="+mn-lt"/>
                <a:cs typeface="+mn-lt"/>
              </a:rPr>
              <a:t> für die Verwaltung </a:t>
            </a:r>
            <a:r>
              <a:rPr lang="en-US" sz="2000" kern="0" dirty="0" err="1">
                <a:solidFill>
                  <a:srgbClr val="000000"/>
                </a:solidFill>
                <a:ea typeface="+mn-lt"/>
                <a:cs typeface="+mn-lt"/>
              </a:rPr>
              <a:t>einer</a:t>
            </a:r>
            <a:r>
              <a:rPr lang="en-US" sz="2000" kern="0" dirty="0">
                <a:solidFill>
                  <a:srgbClr val="000000"/>
                </a:solidFill>
                <a:ea typeface="+mn-lt"/>
                <a:cs typeface="+mn-lt"/>
              </a:rPr>
              <a:t> </a:t>
            </a:r>
            <a:r>
              <a:rPr lang="en-US" sz="2000" kern="0" dirty="0" err="1">
                <a:solidFill>
                  <a:srgbClr val="000000"/>
                </a:solidFill>
                <a:ea typeface="+mn-lt"/>
                <a:cs typeface="+mn-lt"/>
              </a:rPr>
              <a:t>großen</a:t>
            </a:r>
            <a:r>
              <a:rPr lang="en-US" sz="2000" kern="0" dirty="0">
                <a:solidFill>
                  <a:srgbClr val="000000"/>
                </a:solidFill>
                <a:ea typeface="+mn-lt"/>
                <a:cs typeface="+mn-lt"/>
              </a:rPr>
              <a:t> </a:t>
            </a:r>
            <a:r>
              <a:rPr lang="en-US" sz="2000" kern="0" dirty="0" err="1">
                <a:solidFill>
                  <a:srgbClr val="000000"/>
                </a:solidFill>
                <a:ea typeface="+mn-lt"/>
                <a:cs typeface="+mn-lt"/>
              </a:rPr>
              <a:t>Anzahl</a:t>
            </a:r>
            <a:r>
              <a:rPr lang="en-US" sz="2000" kern="0" dirty="0">
                <a:solidFill>
                  <a:srgbClr val="000000"/>
                </a:solidFill>
                <a:ea typeface="+mn-lt"/>
                <a:cs typeface="+mn-lt"/>
              </a:rPr>
              <a:t> von </a:t>
            </a:r>
            <a:r>
              <a:rPr lang="en-US" sz="2000" kern="0" dirty="0" err="1">
                <a:solidFill>
                  <a:srgbClr val="000000"/>
                </a:solidFill>
                <a:ea typeface="+mn-lt"/>
                <a:cs typeface="+mn-lt"/>
              </a:rPr>
              <a:t>Benutzern</a:t>
            </a:r>
            <a:r>
              <a:rPr lang="en-US" sz="2000" kern="0" dirty="0">
                <a:solidFill>
                  <a:srgbClr val="000000"/>
                </a:solidFill>
                <a:ea typeface="+mn-lt"/>
                <a:cs typeface="+mn-lt"/>
              </a:rPr>
              <a:t> und </a:t>
            </a:r>
            <a:r>
              <a:rPr lang="en-US" sz="2000" kern="0" dirty="0" err="1">
                <a:solidFill>
                  <a:srgbClr val="000000"/>
                </a:solidFill>
                <a:ea typeface="+mn-lt"/>
                <a:cs typeface="+mn-lt"/>
              </a:rPr>
              <a:t>Ressourcen</a:t>
            </a:r>
            <a:endParaRPr lang="en-US" dirty="0" err="1">
              <a:solidFill>
                <a:srgbClr val="000000"/>
              </a:solidFill>
              <a:cs typeface="Calibri"/>
            </a:endParaRPr>
          </a:p>
          <a:p>
            <a:pPr marL="285750" indent="-285750" defTabSz="457200">
              <a:buFont typeface="Arial"/>
              <a:buChar char="•"/>
              <a:defRPr/>
            </a:pPr>
            <a:endParaRPr lang="en-US" dirty="0">
              <a:solidFill>
                <a:srgbClr val="000000"/>
              </a:solidFill>
              <a:cs typeface="Calibri"/>
            </a:endParaRPr>
          </a:p>
          <a:p>
            <a:pPr marL="342900" indent="-342900" defTabSz="457200">
              <a:buFont typeface="Arial"/>
              <a:buChar char="•"/>
              <a:defRPr/>
            </a:pPr>
            <a:r>
              <a:rPr lang="en-US" sz="2000" kern="0" dirty="0">
                <a:solidFill>
                  <a:srgbClr val="000000"/>
                </a:solidFill>
                <a:ea typeface="+mn-lt"/>
                <a:cs typeface="+mn-lt"/>
              </a:rPr>
              <a:t>Fokus auf Public Cloud </a:t>
            </a:r>
            <a:r>
              <a:rPr lang="en-US" sz="2000" kern="0" dirty="0" err="1">
                <a:solidFill>
                  <a:srgbClr val="000000"/>
                </a:solidFill>
                <a:ea typeface="+mn-lt"/>
                <a:cs typeface="+mn-lt"/>
              </a:rPr>
              <a:t>statt</a:t>
            </a:r>
            <a:r>
              <a:rPr lang="en-US" sz="2000" kern="0" dirty="0">
                <a:solidFill>
                  <a:srgbClr val="000000"/>
                </a:solidFill>
                <a:ea typeface="+mn-lt"/>
                <a:cs typeface="+mn-lt"/>
              </a:rPr>
              <a:t> auf Hybrid Cloud </a:t>
            </a:r>
            <a:r>
              <a:rPr lang="en-US" sz="2000" kern="0" dirty="0" err="1">
                <a:solidFill>
                  <a:srgbClr val="000000"/>
                </a:solidFill>
                <a:ea typeface="+mn-lt"/>
                <a:cs typeface="+mn-lt"/>
              </a:rPr>
              <a:t>oder</a:t>
            </a:r>
            <a:r>
              <a:rPr lang="en-US" sz="2000" kern="0" dirty="0">
                <a:solidFill>
                  <a:srgbClr val="000000"/>
                </a:solidFill>
                <a:ea typeface="+mn-lt"/>
                <a:cs typeface="+mn-lt"/>
              </a:rPr>
              <a:t> Private Cloud</a:t>
            </a:r>
            <a:endParaRPr lang="es-ES_tradnl" dirty="0">
              <a:solidFill>
                <a:srgbClr val="000000"/>
              </a:solidFill>
              <a:cs typeface="Calibri" panose="020F0502020204030204"/>
            </a:endParaRPr>
          </a:p>
        </p:txBody>
      </p:sp>
      <p:pic>
        <p:nvPicPr>
          <p:cNvPr id="7" name="Picture 6">
            <a:extLst>
              <a:ext uri="{FF2B5EF4-FFF2-40B4-BE49-F238E27FC236}">
                <a16:creationId xmlns:a16="http://schemas.microsoft.com/office/drawing/2014/main" id="{DC829B9F-9E18-CD22-5C4D-B3C18893ABDD}"/>
              </a:ext>
            </a:extLst>
          </p:cNvPr>
          <p:cNvPicPr>
            <a:picLocks noChangeAspect="1"/>
          </p:cNvPicPr>
          <p:nvPr/>
        </p:nvPicPr>
        <p:blipFill rotWithShape="1">
          <a:blip r:embed="rId4">
            <a:extLst>
              <a:ext uri="{28A0092B-C50C-407E-A947-70E740481C1C}">
                <a14:useLocalDpi xmlns:a14="http://schemas.microsoft.com/office/drawing/2010/main" val="0"/>
              </a:ext>
            </a:extLst>
          </a:blip>
          <a:srcRect l="21945" t="7691" r="23750" b="6871"/>
          <a:stretch/>
        </p:blipFill>
        <p:spPr>
          <a:xfrm>
            <a:off x="5602724" y="1085336"/>
            <a:ext cx="1379095" cy="1220479"/>
          </a:xfrm>
          <a:prstGeom prst="rect">
            <a:avLst/>
          </a:prstGeom>
        </p:spPr>
      </p:pic>
      <p:sp>
        <p:nvSpPr>
          <p:cNvPr id="10" name="Rectangle 9">
            <a:extLst>
              <a:ext uri="{FF2B5EF4-FFF2-40B4-BE49-F238E27FC236}">
                <a16:creationId xmlns:a16="http://schemas.microsoft.com/office/drawing/2014/main" id="{04E26385-882C-B749-16EB-28452869E6FA}"/>
              </a:ext>
            </a:extLst>
          </p:cNvPr>
          <p:cNvSpPr/>
          <p:nvPr/>
        </p:nvSpPr>
        <p:spPr>
          <a:xfrm>
            <a:off x="5138957" y="2427683"/>
            <a:ext cx="2696375" cy="3416320"/>
          </a:xfrm>
          <a:prstGeom prst="rect">
            <a:avLst/>
          </a:prstGeom>
        </p:spPr>
        <p:txBody>
          <a:bodyPr wrap="square" lIns="91440" tIns="45720" rIns="91440" bIns="45720" anchor="t">
            <a:spAutoFit/>
          </a:bodyPr>
          <a:lstStyle/>
          <a:p>
            <a:pPr marL="342900" indent="-342900" defTabSz="457200">
              <a:buFont typeface="Arial"/>
              <a:buChar char="•"/>
              <a:defRPr/>
            </a:pPr>
            <a:r>
              <a:rPr lang="en-US" sz="2000" kern="0" err="1">
                <a:solidFill>
                  <a:srgbClr val="000000"/>
                </a:solidFill>
                <a:ea typeface="+mn-lt"/>
                <a:cs typeface="+mn-lt"/>
              </a:rPr>
              <a:t>Technisches</a:t>
            </a:r>
            <a:r>
              <a:rPr lang="en-US" sz="2000" kern="0" dirty="0">
                <a:solidFill>
                  <a:srgbClr val="000000"/>
                </a:solidFill>
                <a:ea typeface="+mn-lt"/>
                <a:cs typeface="+mn-lt"/>
              </a:rPr>
              <a:t> </a:t>
            </a:r>
            <a:r>
              <a:rPr lang="en-US" sz="2000" kern="0" err="1">
                <a:solidFill>
                  <a:srgbClr val="000000"/>
                </a:solidFill>
                <a:ea typeface="+mn-lt"/>
                <a:cs typeface="+mn-lt"/>
              </a:rPr>
              <a:t>Fachwissen</a:t>
            </a:r>
            <a:endParaRPr lang="en-US">
              <a:solidFill>
                <a:srgbClr val="000000"/>
              </a:solidFill>
              <a:cs typeface="Calibri"/>
            </a:endParaRPr>
          </a:p>
          <a:p>
            <a:pPr marL="285750" indent="-285750" defTabSz="457200">
              <a:buFont typeface="Arial"/>
              <a:buChar char="•"/>
              <a:defRPr/>
            </a:pPr>
            <a:endParaRPr lang="en-US" dirty="0">
              <a:solidFill>
                <a:srgbClr val="000000"/>
              </a:solidFill>
              <a:cs typeface="Calibri"/>
            </a:endParaRPr>
          </a:p>
          <a:p>
            <a:pPr marL="342900" indent="-342900" defTabSz="457200">
              <a:buFont typeface="Arial"/>
              <a:buChar char="•"/>
              <a:defRPr/>
            </a:pPr>
            <a:r>
              <a:rPr lang="en-US" sz="2000" kern="0" dirty="0" err="1">
                <a:solidFill>
                  <a:srgbClr val="000000"/>
                </a:solidFill>
                <a:ea typeface="+mn-lt"/>
                <a:cs typeface="+mn-lt"/>
              </a:rPr>
              <a:t>Branchenführende</a:t>
            </a:r>
            <a:r>
              <a:rPr lang="en-US" sz="2000" kern="0" dirty="0">
                <a:solidFill>
                  <a:srgbClr val="000000"/>
                </a:solidFill>
                <a:ea typeface="+mn-lt"/>
                <a:cs typeface="+mn-lt"/>
              </a:rPr>
              <a:t> Tools für </a:t>
            </a:r>
            <a:r>
              <a:rPr lang="en-US" sz="2000" kern="0" dirty="0" err="1">
                <a:solidFill>
                  <a:srgbClr val="000000"/>
                </a:solidFill>
                <a:ea typeface="+mn-lt"/>
                <a:cs typeface="+mn-lt"/>
              </a:rPr>
              <a:t>künstliche</a:t>
            </a:r>
            <a:r>
              <a:rPr lang="en-US" sz="2000" kern="0" dirty="0">
                <a:solidFill>
                  <a:srgbClr val="000000"/>
                </a:solidFill>
                <a:ea typeface="+mn-lt"/>
                <a:cs typeface="+mn-lt"/>
              </a:rPr>
              <a:t> </a:t>
            </a:r>
            <a:r>
              <a:rPr lang="en-US" sz="2000" kern="0" dirty="0" err="1">
                <a:solidFill>
                  <a:srgbClr val="000000"/>
                </a:solidFill>
                <a:ea typeface="+mn-lt"/>
                <a:cs typeface="+mn-lt"/>
              </a:rPr>
              <a:t>Intelligenz</a:t>
            </a:r>
            <a:r>
              <a:rPr kumimoji="0" lang="en-US" sz="2000" b="0" i="0" u="none" strike="noStrike" kern="0" cap="none" spc="0" normalizeH="0" baseline="0" noProof="0" dirty="0">
                <a:ln>
                  <a:noFill/>
                </a:ln>
                <a:solidFill>
                  <a:srgbClr val="000000"/>
                </a:solidFill>
                <a:effectLst/>
                <a:uLnTx/>
                <a:uFillTx/>
                <a:ea typeface="+mn-lt"/>
                <a:cs typeface="+mn-lt"/>
              </a:rPr>
              <a:t>, </a:t>
            </a:r>
            <a:r>
              <a:rPr lang="en-US" sz="2000" kern="0" dirty="0" err="1">
                <a:solidFill>
                  <a:srgbClr val="000000"/>
                </a:solidFill>
                <a:ea typeface="+mn-lt"/>
                <a:cs typeface="+mn-lt"/>
              </a:rPr>
              <a:t>maschinelles</a:t>
            </a:r>
            <a:r>
              <a:rPr lang="en-US" sz="2000" kern="0" dirty="0">
                <a:solidFill>
                  <a:srgbClr val="000000"/>
                </a:solidFill>
                <a:ea typeface="+mn-lt"/>
                <a:cs typeface="+mn-lt"/>
              </a:rPr>
              <a:t> </a:t>
            </a:r>
            <a:r>
              <a:rPr lang="en-US" sz="2000" kern="0" dirty="0" err="1">
                <a:solidFill>
                  <a:srgbClr val="000000"/>
                </a:solidFill>
                <a:ea typeface="+mn-lt"/>
                <a:cs typeface="+mn-lt"/>
              </a:rPr>
              <a:t>Lernen</a:t>
            </a:r>
            <a:r>
              <a:rPr lang="en-US" sz="2000" kern="0" dirty="0">
                <a:solidFill>
                  <a:srgbClr val="000000"/>
                </a:solidFill>
                <a:ea typeface="+mn-lt"/>
                <a:cs typeface="+mn-lt"/>
              </a:rPr>
              <a:t> und </a:t>
            </a:r>
            <a:r>
              <a:rPr lang="en-US" sz="2000" kern="0" dirty="0" err="1">
                <a:solidFill>
                  <a:srgbClr val="000000"/>
                </a:solidFill>
                <a:ea typeface="+mn-lt"/>
                <a:cs typeface="+mn-lt"/>
              </a:rPr>
              <a:t>Datenanalyse</a:t>
            </a:r>
            <a:endParaRPr lang="en-US" dirty="0">
              <a:solidFill>
                <a:srgbClr val="000000"/>
              </a:solidFill>
              <a:cs typeface="Calibri"/>
            </a:endParaRPr>
          </a:p>
          <a:p>
            <a:pPr marL="285750" indent="-285750" defTabSz="457200">
              <a:buFont typeface="Arial"/>
              <a:buChar char="•"/>
              <a:defRPr/>
            </a:pPr>
            <a:endParaRPr lang="en-US" dirty="0">
              <a:solidFill>
                <a:srgbClr val="000000"/>
              </a:solidFill>
              <a:cs typeface="Calibri"/>
            </a:endParaRPr>
          </a:p>
          <a:p>
            <a:pPr marL="342900" indent="-342900" defTabSz="457200">
              <a:buFont typeface="Arial"/>
              <a:buChar char="•"/>
              <a:defRPr/>
            </a:pPr>
            <a:r>
              <a:rPr lang="en-US" sz="2000" kern="0" err="1">
                <a:solidFill>
                  <a:srgbClr val="000000"/>
                </a:solidFill>
                <a:ea typeface="+mn-lt"/>
                <a:cs typeface="+mn-lt"/>
              </a:rPr>
              <a:t>Fehlender</a:t>
            </a:r>
            <a:r>
              <a:rPr lang="en-US" sz="2000" kern="0" dirty="0">
                <a:solidFill>
                  <a:srgbClr val="000000"/>
                </a:solidFill>
                <a:ea typeface="+mn-lt"/>
                <a:cs typeface="+mn-lt"/>
              </a:rPr>
              <a:t> Fokus auf </a:t>
            </a:r>
            <a:r>
              <a:rPr lang="en-US" sz="2000" kern="0" err="1">
                <a:solidFill>
                  <a:srgbClr val="000000"/>
                </a:solidFill>
                <a:ea typeface="+mn-lt"/>
                <a:cs typeface="+mn-lt"/>
              </a:rPr>
              <a:t>Unternehmen</a:t>
            </a:r>
            <a:endParaRPr lang="es-ES_tradnl">
              <a:solidFill>
                <a:srgbClr val="086D6E"/>
              </a:solidFill>
              <a:cs typeface="Calibri" panose="020F0502020204030204"/>
            </a:endParaRPr>
          </a:p>
        </p:txBody>
      </p:sp>
      <p:pic>
        <p:nvPicPr>
          <p:cNvPr id="6" name="Picture 5">
            <a:extLst>
              <a:ext uri="{FF2B5EF4-FFF2-40B4-BE49-F238E27FC236}">
                <a16:creationId xmlns:a16="http://schemas.microsoft.com/office/drawing/2014/main" id="{61DA3DE4-0C91-6A83-7BB3-4F206BB2F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2241" y="1321598"/>
            <a:ext cx="2487097" cy="747953"/>
          </a:xfrm>
          <a:prstGeom prst="rect">
            <a:avLst/>
          </a:prstGeom>
        </p:spPr>
      </p:pic>
      <p:sp>
        <p:nvSpPr>
          <p:cNvPr id="11" name="TextBox 10">
            <a:extLst>
              <a:ext uri="{FF2B5EF4-FFF2-40B4-BE49-F238E27FC236}">
                <a16:creationId xmlns:a16="http://schemas.microsoft.com/office/drawing/2014/main" id="{548B5A2F-3B4D-313D-903A-167A77164749}"/>
              </a:ext>
            </a:extLst>
          </p:cNvPr>
          <p:cNvSpPr txBox="1"/>
          <p:nvPr/>
        </p:nvSpPr>
        <p:spPr>
          <a:xfrm>
            <a:off x="8982240" y="2427683"/>
            <a:ext cx="2909953" cy="2800767"/>
          </a:xfrm>
          <a:prstGeom prst="rect">
            <a:avLst/>
          </a:prstGeom>
          <a:noFill/>
        </p:spPr>
        <p:txBody>
          <a:bodyPr wrap="square" lIns="91440" tIns="45720" rIns="91440" bIns="45720" rtlCol="0" anchor="t">
            <a:spAutoFit/>
          </a:bodyPr>
          <a:lstStyle/>
          <a:p>
            <a:pPr marL="342900" indent="-342900" defTabSz="457200">
              <a:buFont typeface="Arial"/>
              <a:buChar char="•"/>
              <a:defRPr/>
            </a:pPr>
            <a:r>
              <a:rPr lang="en-US" sz="2000" kern="0" dirty="0" err="1">
                <a:solidFill>
                  <a:srgbClr val="000000"/>
                </a:solidFill>
                <a:ea typeface="+mn-lt"/>
                <a:cs typeface="+mn-lt"/>
              </a:rPr>
              <a:t>Leistungsfähige</a:t>
            </a:r>
            <a:r>
              <a:rPr lang="en-US" sz="2000" kern="0" dirty="0">
                <a:solidFill>
                  <a:srgbClr val="000000"/>
                </a:solidFill>
                <a:ea typeface="+mn-lt"/>
                <a:cs typeface="+mn-lt"/>
              </a:rPr>
              <a:t> Cloud-</a:t>
            </a:r>
            <a:r>
              <a:rPr lang="en-US" sz="2000" kern="0" dirty="0" err="1">
                <a:solidFill>
                  <a:srgbClr val="000000"/>
                </a:solidFill>
                <a:ea typeface="+mn-lt"/>
                <a:cs typeface="+mn-lt"/>
              </a:rPr>
              <a:t>Infrastruktur</a:t>
            </a:r>
            <a:endParaRPr lang="en-US" dirty="0" err="1">
              <a:solidFill>
                <a:srgbClr val="000000"/>
              </a:solidFill>
              <a:cs typeface="Calibri" panose="020F0502020204030204"/>
            </a:endParaRPr>
          </a:p>
          <a:p>
            <a:pPr marL="285750" indent="-285750" defTabSz="457200">
              <a:buFont typeface="Arial"/>
              <a:buChar char="•"/>
              <a:defRPr/>
            </a:pPr>
            <a:endParaRPr lang="en-US" dirty="0">
              <a:solidFill>
                <a:srgbClr val="000000"/>
              </a:solidFill>
              <a:cs typeface="Calibri" panose="020F0502020204030204"/>
            </a:endParaRPr>
          </a:p>
          <a:p>
            <a:pPr marL="342900" indent="-342900" defTabSz="457200">
              <a:buFont typeface="Arial"/>
              <a:buChar char="•"/>
              <a:defRPr/>
            </a:pPr>
            <a:r>
              <a:rPr lang="en-US" sz="2000" kern="0" dirty="0">
                <a:solidFill>
                  <a:srgbClr val="000000"/>
                </a:solidFill>
                <a:ea typeface="+mn-lt"/>
                <a:cs typeface="+mn-lt"/>
              </a:rPr>
              <a:t>Starker </a:t>
            </a:r>
            <a:r>
              <a:rPr lang="en-US" sz="2000" kern="0" dirty="0" err="1">
                <a:solidFill>
                  <a:srgbClr val="000000"/>
                </a:solidFill>
                <a:ea typeface="+mn-lt"/>
                <a:cs typeface="+mn-lt"/>
              </a:rPr>
              <a:t>Unternehmenshintergrund</a:t>
            </a:r>
            <a:r>
              <a:rPr lang="en-US" sz="2000" kern="0" dirty="0">
                <a:solidFill>
                  <a:srgbClr val="000000"/>
                </a:solidFill>
                <a:ea typeface="+mn-lt"/>
                <a:cs typeface="+mn-lt"/>
              </a:rPr>
              <a:t> </a:t>
            </a:r>
            <a:r>
              <a:rPr kumimoji="0" lang="en-US" sz="2000" b="0" i="0" u="none" strike="noStrike" kern="0" cap="none" spc="0" normalizeH="0" baseline="0" noProof="0" dirty="0">
                <a:ln>
                  <a:noFill/>
                </a:ln>
                <a:solidFill>
                  <a:srgbClr val="000000"/>
                </a:solidFill>
                <a:effectLst/>
                <a:uLnTx/>
                <a:uFillTx/>
                <a:ea typeface="+mn-lt"/>
                <a:cs typeface="+mn-lt"/>
              </a:rPr>
              <a:t>(</a:t>
            </a:r>
            <a:r>
              <a:rPr lang="en-US" sz="2000" kern="0" dirty="0">
                <a:solidFill>
                  <a:srgbClr val="000000"/>
                </a:solidFill>
                <a:ea typeface="+mn-lt"/>
                <a:cs typeface="+mn-lt"/>
              </a:rPr>
              <a:t>und Windows-</a:t>
            </a:r>
            <a:r>
              <a:rPr lang="en-US" sz="2000" kern="0" dirty="0" err="1">
                <a:solidFill>
                  <a:srgbClr val="000000"/>
                </a:solidFill>
                <a:ea typeface="+mn-lt"/>
                <a:cs typeface="+mn-lt"/>
              </a:rPr>
              <a:t>Unterstützung</a:t>
            </a:r>
            <a:r>
              <a:rPr kumimoji="0" lang="en-US" sz="2000" b="0" i="0" u="none" strike="noStrike" kern="0" cap="none" spc="0" normalizeH="0" baseline="0" noProof="0" dirty="0">
                <a:ln>
                  <a:noFill/>
                </a:ln>
                <a:solidFill>
                  <a:srgbClr val="000000"/>
                </a:solidFill>
                <a:effectLst/>
                <a:uLnTx/>
                <a:uFillTx/>
                <a:ea typeface="+mn-lt"/>
                <a:cs typeface="+mn-lt"/>
              </a:rPr>
              <a:t>)</a:t>
            </a:r>
            <a:endParaRPr lang="en-US" dirty="0">
              <a:solidFill>
                <a:srgbClr val="000000"/>
              </a:solidFill>
              <a:ea typeface="+mn-lt"/>
              <a:cs typeface="+mn-lt"/>
            </a:endParaRPr>
          </a:p>
          <a:p>
            <a:pPr marL="285750" indent="-285750" defTabSz="457200">
              <a:buFont typeface="Arial"/>
              <a:buChar char="•"/>
              <a:defRPr/>
            </a:pPr>
            <a:endParaRPr lang="en-US" dirty="0">
              <a:solidFill>
                <a:srgbClr val="000000"/>
              </a:solidFill>
              <a:cs typeface="Calibri" panose="020F0502020204030204"/>
            </a:endParaRPr>
          </a:p>
          <a:p>
            <a:pPr marL="342900" indent="-342900" defTabSz="457200">
              <a:buFont typeface="Arial"/>
              <a:buChar char="•"/>
              <a:defRPr/>
            </a:pPr>
            <a:r>
              <a:rPr lang="en-US" sz="2000" kern="0" dirty="0" err="1">
                <a:solidFill>
                  <a:srgbClr val="000000"/>
                </a:solidFill>
                <a:ea typeface="+mn-lt"/>
                <a:cs typeface="+mn-lt"/>
              </a:rPr>
              <a:t>Hybride</a:t>
            </a:r>
            <a:r>
              <a:rPr lang="en-US" sz="2000" kern="0" dirty="0">
                <a:solidFill>
                  <a:srgbClr val="000000"/>
                </a:solidFill>
                <a:ea typeface="+mn-lt"/>
                <a:cs typeface="+mn-lt"/>
              </a:rPr>
              <a:t> Cloud</a:t>
            </a:r>
            <a:endParaRPr lang="es-ES_tradnl" dirty="0">
              <a:solidFill>
                <a:srgbClr val="000000"/>
              </a:solidFill>
              <a:cs typeface="Calibri" panose="020F0502020204030204"/>
            </a:endParaRPr>
          </a:p>
        </p:txBody>
      </p:sp>
    </p:spTree>
    <p:extLst>
      <p:ext uri="{BB962C8B-B14F-4D97-AF65-F5344CB8AC3E}">
        <p14:creationId xmlns:p14="http://schemas.microsoft.com/office/powerpoint/2010/main" val="35850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a:t>
            </a:r>
            <a:r>
              <a:rPr lang="en-GB" dirty="0" err="1">
                <a:ea typeface="+mn-lt"/>
                <a:cs typeface="+mn-lt"/>
              </a:rPr>
              <a:t>Auswahl</a:t>
            </a:r>
            <a:r>
              <a:rPr lang="en-GB" dirty="0">
                <a:ea typeface="+mn-lt"/>
                <a:cs typeface="+mn-lt"/>
              </a:rPr>
              <a:t> der </a:t>
            </a:r>
            <a:r>
              <a:rPr lang="en-GB" dirty="0" err="1">
                <a:ea typeface="+mn-lt"/>
                <a:cs typeface="+mn-lt"/>
              </a:rPr>
              <a:t>richtigen</a:t>
            </a:r>
            <a:r>
              <a:rPr lang="en-GB" dirty="0">
                <a:ea typeface="+mn-lt"/>
                <a:cs typeface="+mn-lt"/>
              </a:rPr>
              <a:t> </a:t>
            </a:r>
            <a:r>
              <a:rPr lang="en-GB" dirty="0" err="1">
                <a:ea typeface="+mn-lt"/>
                <a:cs typeface="+mn-lt"/>
              </a:rPr>
              <a:t>technischen</a:t>
            </a:r>
            <a:r>
              <a:rPr lang="en-GB" dirty="0">
                <a:ea typeface="+mn-lt"/>
                <a:cs typeface="+mn-lt"/>
              </a:rPr>
              <a:t> </a:t>
            </a:r>
            <a:r>
              <a:rPr lang="en-GB" dirty="0" err="1">
                <a:ea typeface="+mn-lt"/>
                <a:cs typeface="+mn-lt"/>
              </a:rPr>
              <a:t>Lösungen</a:t>
            </a:r>
            <a:endParaRPr lang="en-US" dirty="0" err="1">
              <a:cs typeface="Calibri"/>
            </a:endParaRPr>
          </a:p>
        </p:txBody>
      </p:sp>
      <p:graphicFrame>
        <p:nvGraphicFramePr>
          <p:cNvPr id="12" name="Diagram 11">
            <a:extLst>
              <a:ext uri="{FF2B5EF4-FFF2-40B4-BE49-F238E27FC236}">
                <a16:creationId xmlns:a16="http://schemas.microsoft.com/office/drawing/2014/main" id="{10784044-F173-61D6-7C1C-9E0950A57F47}"/>
              </a:ext>
            </a:extLst>
          </p:cNvPr>
          <p:cNvGraphicFramePr/>
          <p:nvPr>
            <p:extLst>
              <p:ext uri="{D42A27DB-BD31-4B8C-83A1-F6EECF244321}">
                <p14:modId xmlns:p14="http://schemas.microsoft.com/office/powerpoint/2010/main" val="914911893"/>
              </p:ext>
            </p:extLst>
          </p:nvPr>
        </p:nvGraphicFramePr>
        <p:xfrm>
          <a:off x="914400" y="521020"/>
          <a:ext cx="10479218" cy="525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5C21F72-CE4F-B288-2831-81E9BAB211B7}"/>
              </a:ext>
            </a:extLst>
          </p:cNvPr>
          <p:cNvSpPr/>
          <p:nvPr/>
        </p:nvSpPr>
        <p:spPr>
          <a:xfrm>
            <a:off x="914400" y="3747541"/>
            <a:ext cx="9878518" cy="524656"/>
          </a:xfrm>
          <a:prstGeom prst="rect">
            <a:avLst/>
          </a:prstGeom>
          <a:ln/>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ZA" sz="2400" dirty="0">
                <a:solidFill>
                  <a:srgbClr val="000000"/>
                </a:solidFill>
                <a:effectLst>
                  <a:outerShdw blurRad="38100" dist="38100" dir="2700000" algn="tl">
                    <a:srgbClr val="000000">
                      <a:alpha val="43137"/>
                    </a:srgbClr>
                  </a:outerShdw>
                </a:effectLst>
                <a:ea typeface="+mn-lt"/>
                <a:cs typeface="+mn-lt"/>
              </a:rPr>
              <a:t>EINBINDUNG DES RICHTIGEN TEAMS</a:t>
            </a:r>
            <a:endParaRPr lang="en-US" dirty="0">
              <a:solidFill>
                <a:srgbClr val="000000"/>
              </a:solidFill>
            </a:endParaRPr>
          </a:p>
        </p:txBody>
      </p:sp>
    </p:spTree>
    <p:extLst>
      <p:ext uri="{BB962C8B-B14F-4D97-AF65-F5344CB8AC3E}">
        <p14:creationId xmlns:p14="http://schemas.microsoft.com/office/powerpoint/2010/main" val="24980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2C5F1448-11FB-41ED-8DEC-FF12873F55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13E256AF-1C0C-49A2-A93A-0D33E2987E0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96451E2A-00C5-4683-9EE6-C9E7C3B9B4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F7CF5E9F-FF37-493C-A2ED-D6790744888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457200" indent="-457200">
              <a:buClr>
                <a:schemeClr val="accent2"/>
              </a:buClr>
              <a:buChar char="•"/>
            </a:pPr>
            <a:r>
              <a:rPr lang="en-GB" dirty="0" err="1">
                <a:ea typeface="+mn-lt"/>
                <a:cs typeface="+mn-lt"/>
              </a:rPr>
              <a:t>Definieren</a:t>
            </a:r>
            <a:r>
              <a:rPr lang="en-GB" dirty="0">
                <a:ea typeface="+mn-lt"/>
                <a:cs typeface="+mn-lt"/>
              </a:rPr>
              <a:t> Sie in der </a:t>
            </a:r>
            <a:r>
              <a:rPr lang="en-GB" dirty="0" err="1">
                <a:ea typeface="+mn-lt"/>
                <a:cs typeface="+mn-lt"/>
              </a:rPr>
              <a:t>Anfangsphase</a:t>
            </a:r>
            <a:r>
              <a:rPr lang="en-GB" dirty="0">
                <a:ea typeface="+mn-lt"/>
                <a:cs typeface="+mn-lt"/>
              </a:rPr>
              <a:t> des </a:t>
            </a:r>
            <a:r>
              <a:rPr lang="en-GB" dirty="0" err="1">
                <a:ea typeface="+mn-lt"/>
                <a:cs typeface="+mn-lt"/>
              </a:rPr>
              <a:t>Auswahlverfahrens</a:t>
            </a:r>
            <a:r>
              <a:rPr lang="en-GB" dirty="0">
                <a:ea typeface="+mn-lt"/>
                <a:cs typeface="+mn-lt"/>
              </a:rPr>
              <a:t> </a:t>
            </a:r>
            <a:r>
              <a:rPr lang="en-GB" dirty="0" err="1">
                <a:ea typeface="+mn-lt"/>
                <a:cs typeface="+mn-lt"/>
              </a:rPr>
              <a:t>klare</a:t>
            </a:r>
            <a:r>
              <a:rPr lang="en-GB" dirty="0">
                <a:ea typeface="+mn-lt"/>
                <a:cs typeface="+mn-lt"/>
              </a:rPr>
              <a:t> </a:t>
            </a:r>
            <a:r>
              <a:rPr lang="en-GB" dirty="0" err="1">
                <a:ea typeface="+mn-lt"/>
                <a:cs typeface="+mn-lt"/>
              </a:rPr>
              <a:t>Unternehmensziele</a:t>
            </a:r>
            <a:r>
              <a:rPr lang="en-GB" dirty="0">
                <a:ea typeface="+mn-lt"/>
                <a:cs typeface="+mn-lt"/>
              </a:rPr>
              <a:t>, um </a:t>
            </a:r>
            <a:r>
              <a:rPr lang="en-GB" dirty="0" err="1">
                <a:ea typeface="+mn-lt"/>
                <a:cs typeface="+mn-lt"/>
              </a:rPr>
              <a:t>sicherzustellen</a:t>
            </a:r>
            <a:r>
              <a:rPr lang="en-GB" dirty="0">
                <a:ea typeface="+mn-lt"/>
                <a:cs typeface="+mn-lt"/>
              </a:rPr>
              <a:t>, </a:t>
            </a:r>
            <a:r>
              <a:rPr lang="en-GB" dirty="0" err="1">
                <a:ea typeface="+mn-lt"/>
                <a:cs typeface="+mn-lt"/>
              </a:rPr>
              <a:t>dass</a:t>
            </a:r>
            <a:r>
              <a:rPr lang="en-GB" dirty="0">
                <a:ea typeface="+mn-lt"/>
                <a:cs typeface="+mn-lt"/>
              </a:rPr>
              <a:t> der </a:t>
            </a:r>
            <a:r>
              <a:rPr lang="en-GB" dirty="0" err="1">
                <a:ea typeface="+mn-lt"/>
                <a:cs typeface="+mn-lt"/>
              </a:rPr>
              <a:t>Erfolg</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Misserfolg</a:t>
            </a:r>
            <a:r>
              <a:rPr lang="en-GB" dirty="0">
                <a:ea typeface="+mn-lt"/>
                <a:cs typeface="+mn-lt"/>
              </a:rPr>
              <a:t> </a:t>
            </a:r>
            <a:r>
              <a:rPr lang="en-GB" dirty="0" err="1">
                <a:ea typeface="+mn-lt"/>
                <a:cs typeface="+mn-lt"/>
              </a:rPr>
              <a:t>angemessen</a:t>
            </a:r>
            <a:r>
              <a:rPr lang="en-GB" dirty="0">
                <a:ea typeface="+mn-lt"/>
                <a:cs typeface="+mn-lt"/>
              </a:rPr>
              <a:t> </a:t>
            </a:r>
            <a:r>
              <a:rPr lang="en-GB" dirty="0" err="1">
                <a:ea typeface="+mn-lt"/>
                <a:cs typeface="+mn-lt"/>
              </a:rPr>
              <a:t>gemessen</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kann</a:t>
            </a:r>
            <a:r>
              <a:rPr lang="en-GB" dirty="0">
                <a:ea typeface="+mn-lt"/>
                <a:cs typeface="+mn-lt"/>
              </a:rPr>
              <a:t>.</a:t>
            </a:r>
            <a:endParaRPr lang="en-US" dirty="0">
              <a:ea typeface="+mn-lt"/>
              <a:cs typeface="+mn-lt"/>
            </a:endParaRPr>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a:t>
            </a:r>
            <a:r>
              <a:rPr lang="en-GB" dirty="0" err="1">
                <a:ea typeface="+mn-lt"/>
                <a:cs typeface="+mn-lt"/>
              </a:rPr>
              <a:t>Auswahl</a:t>
            </a:r>
            <a:r>
              <a:rPr lang="en-GB" dirty="0">
                <a:ea typeface="+mn-lt"/>
                <a:cs typeface="+mn-lt"/>
              </a:rPr>
              <a:t> der </a:t>
            </a:r>
            <a:r>
              <a:rPr lang="en-GB" dirty="0" err="1">
                <a:ea typeface="+mn-lt"/>
                <a:cs typeface="+mn-lt"/>
              </a:rPr>
              <a:t>richtigen</a:t>
            </a:r>
            <a:r>
              <a:rPr lang="en-GB" dirty="0">
                <a:ea typeface="+mn-lt"/>
                <a:cs typeface="+mn-lt"/>
              </a:rPr>
              <a:t> </a:t>
            </a:r>
            <a:r>
              <a:rPr lang="en-GB" dirty="0" err="1">
                <a:ea typeface="+mn-lt"/>
                <a:cs typeface="+mn-lt"/>
              </a:rPr>
              <a:t>technischen</a:t>
            </a:r>
            <a:r>
              <a:rPr lang="en-GB" dirty="0">
                <a:ea typeface="+mn-lt"/>
                <a:cs typeface="+mn-lt"/>
              </a:rPr>
              <a:t> </a:t>
            </a:r>
            <a:r>
              <a:rPr lang="en-GB" dirty="0" err="1">
                <a:ea typeface="+mn-lt"/>
                <a:cs typeface="+mn-lt"/>
              </a:rPr>
              <a:t>Lösungen</a:t>
            </a:r>
            <a:endParaRPr lang="en-US" dirty="0" err="1"/>
          </a:p>
        </p:txBody>
      </p:sp>
    </p:spTree>
    <p:extLst>
      <p:ext uri="{BB962C8B-B14F-4D97-AF65-F5344CB8AC3E}">
        <p14:creationId xmlns:p14="http://schemas.microsoft.com/office/powerpoint/2010/main" val="1864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457200" indent="-457200">
              <a:buClr>
                <a:schemeClr val="accent2"/>
              </a:buClr>
              <a:buFont typeface="Arial" panose="020F0302020204030204"/>
              <a:buChar char="•"/>
            </a:pPr>
            <a:r>
              <a:rPr lang="en-GB" dirty="0" err="1">
                <a:ea typeface="+mn-lt"/>
                <a:cs typeface="+mn-lt"/>
              </a:rPr>
              <a:t>Erstellen</a:t>
            </a:r>
            <a:r>
              <a:rPr lang="en-GB" dirty="0">
                <a:ea typeface="+mn-lt"/>
                <a:cs typeface="+mn-lt"/>
              </a:rPr>
              <a:t> Sie </a:t>
            </a:r>
            <a:r>
              <a:rPr lang="en-GB" dirty="0" err="1">
                <a:ea typeface="+mn-lt"/>
                <a:cs typeface="+mn-lt"/>
              </a:rPr>
              <a:t>eine</a:t>
            </a:r>
            <a:r>
              <a:rPr lang="en-GB" dirty="0">
                <a:ea typeface="+mn-lt"/>
                <a:cs typeface="+mn-lt"/>
              </a:rPr>
              <a:t> </a:t>
            </a:r>
            <a:r>
              <a:rPr lang="en-GB" dirty="0" err="1">
                <a:ea typeface="+mn-lt"/>
                <a:cs typeface="+mn-lt"/>
              </a:rPr>
              <a:t>Liste</a:t>
            </a:r>
            <a:r>
              <a:rPr lang="en-GB" dirty="0">
                <a:ea typeface="+mn-lt"/>
                <a:cs typeface="+mn-lt"/>
              </a:rPr>
              <a:t> von </a:t>
            </a:r>
            <a:r>
              <a:rPr lang="en-GB" dirty="0" err="1">
                <a:ea typeface="+mn-lt"/>
                <a:cs typeface="+mn-lt"/>
              </a:rPr>
              <a:t>Kriterien</a:t>
            </a:r>
            <a:r>
              <a:rPr lang="en-GB" dirty="0">
                <a:ea typeface="+mn-lt"/>
                <a:cs typeface="+mn-lt"/>
              </a:rPr>
              <a:t> und </a:t>
            </a:r>
            <a:r>
              <a:rPr lang="en-GB" dirty="0" err="1">
                <a:ea typeface="+mn-lt"/>
                <a:cs typeface="+mn-lt"/>
              </a:rPr>
              <a:t>gewichten</a:t>
            </a:r>
            <a:r>
              <a:rPr lang="en-GB" dirty="0">
                <a:ea typeface="+mn-lt"/>
                <a:cs typeface="+mn-lt"/>
              </a:rPr>
              <a:t> Sie </a:t>
            </a:r>
            <a:r>
              <a:rPr lang="en-GB" dirty="0" err="1">
                <a:ea typeface="+mn-lt"/>
                <a:cs typeface="+mn-lt"/>
              </a:rPr>
              <a:t>diese</a:t>
            </a:r>
            <a:r>
              <a:rPr lang="en-GB" dirty="0">
                <a:ea typeface="+mn-lt"/>
                <a:cs typeface="+mn-lt"/>
              </a:rPr>
              <a:t> je </a:t>
            </a:r>
            <a:r>
              <a:rPr lang="en-GB" dirty="0" err="1">
                <a:ea typeface="+mn-lt"/>
                <a:cs typeface="+mn-lt"/>
              </a:rPr>
              <a:t>nach</a:t>
            </a:r>
            <a:r>
              <a:rPr lang="en-GB" dirty="0">
                <a:ea typeface="+mn-lt"/>
                <a:cs typeface="+mn-lt"/>
              </a:rPr>
              <a:t> </a:t>
            </a:r>
            <a:r>
              <a:rPr lang="en-GB" dirty="0" err="1">
                <a:ea typeface="+mn-lt"/>
                <a:cs typeface="+mn-lt"/>
              </a:rPr>
              <a:t>Bedarf</a:t>
            </a:r>
            <a:r>
              <a:rPr lang="en-GB" dirty="0">
                <a:ea typeface="+mn-lt"/>
                <a:cs typeface="+mn-lt"/>
              </a:rPr>
              <a:t>. Die </a:t>
            </a:r>
            <a:r>
              <a:rPr lang="en-GB" dirty="0" err="1">
                <a:ea typeface="+mn-lt"/>
                <a:cs typeface="+mn-lt"/>
              </a:rPr>
              <a:t>Liste</a:t>
            </a:r>
            <a:r>
              <a:rPr lang="en-GB" dirty="0">
                <a:ea typeface="+mn-lt"/>
                <a:cs typeface="+mn-lt"/>
              </a:rPr>
              <a:t> </a:t>
            </a:r>
            <a:r>
              <a:rPr lang="en-GB" dirty="0" err="1">
                <a:ea typeface="+mn-lt"/>
                <a:cs typeface="+mn-lt"/>
              </a:rPr>
              <a:t>könnte</a:t>
            </a:r>
            <a:r>
              <a:rPr lang="en-GB" dirty="0">
                <a:ea typeface="+mn-lt"/>
                <a:cs typeface="+mn-lt"/>
              </a:rPr>
              <a:t> </a:t>
            </a:r>
            <a:r>
              <a:rPr lang="en-GB" dirty="0" err="1">
                <a:ea typeface="+mn-lt"/>
                <a:cs typeface="+mn-lt"/>
              </a:rPr>
              <a:t>Datenquellen</a:t>
            </a:r>
            <a:r>
              <a:rPr lang="en-GB" dirty="0">
                <a:ea typeface="+mn-lt"/>
                <a:cs typeface="+mn-lt"/>
              </a:rPr>
              <a:t>, </a:t>
            </a:r>
            <a:r>
              <a:rPr lang="en-GB" dirty="0" err="1">
                <a:ea typeface="+mn-lt"/>
                <a:cs typeface="+mn-lt"/>
              </a:rPr>
              <a:t>Benutzeroberfläche</a:t>
            </a:r>
            <a:r>
              <a:rPr lang="en-GB" dirty="0">
                <a:ea typeface="+mn-lt"/>
                <a:cs typeface="+mn-lt"/>
              </a:rPr>
              <a:t>, </a:t>
            </a:r>
            <a:r>
              <a:rPr lang="en-GB" dirty="0" err="1">
                <a:ea typeface="+mn-lt"/>
                <a:cs typeface="+mn-lt"/>
              </a:rPr>
              <a:t>Berichtsentwicklung</a:t>
            </a:r>
            <a:r>
              <a:rPr lang="en-GB" dirty="0">
                <a:ea typeface="+mn-lt"/>
                <a:cs typeface="+mn-lt"/>
              </a:rPr>
              <a:t> und </a:t>
            </a:r>
            <a:r>
              <a:rPr lang="en-GB" dirty="0" err="1">
                <a:ea typeface="+mn-lt"/>
                <a:cs typeface="+mn-lt"/>
              </a:rPr>
              <a:t>mehr</a:t>
            </a:r>
            <a:r>
              <a:rPr lang="en-GB" dirty="0">
                <a:ea typeface="+mn-lt"/>
                <a:cs typeface="+mn-lt"/>
              </a:rPr>
              <a:t> </a:t>
            </a:r>
            <a:r>
              <a:rPr lang="en-GB" dirty="0" err="1">
                <a:ea typeface="+mn-lt"/>
                <a:cs typeface="+mn-lt"/>
              </a:rPr>
              <a:t>umfassen</a:t>
            </a:r>
            <a:r>
              <a:rPr lang="en-GB" dirty="0">
                <a:ea typeface="+mn-lt"/>
                <a:cs typeface="+mn-lt"/>
              </a:rPr>
              <a:t>. Die "Must-have"-</a:t>
            </a:r>
            <a:r>
              <a:rPr lang="en-GB" dirty="0" err="1">
                <a:ea typeface="+mn-lt"/>
                <a:cs typeface="+mn-lt"/>
              </a:rPr>
              <a:t>Funktionen</a:t>
            </a:r>
            <a:r>
              <a:rPr lang="en-GB" dirty="0">
                <a:ea typeface="+mn-lt"/>
                <a:cs typeface="+mn-lt"/>
              </a:rPr>
              <a:t> </a:t>
            </a:r>
            <a:r>
              <a:rPr lang="en-GB" dirty="0" err="1">
                <a:ea typeface="+mn-lt"/>
                <a:cs typeface="+mn-lt"/>
              </a:rPr>
              <a:t>sollten</a:t>
            </a:r>
            <a:r>
              <a:rPr lang="en-GB" dirty="0">
                <a:ea typeface="+mn-lt"/>
                <a:cs typeface="+mn-lt"/>
              </a:rPr>
              <a:t> </a:t>
            </a:r>
            <a:r>
              <a:rPr lang="en-GB" dirty="0" err="1">
                <a:ea typeface="+mn-lt"/>
                <a:cs typeface="+mn-lt"/>
              </a:rPr>
              <a:t>identifiziert</a:t>
            </a:r>
            <a:r>
              <a:rPr lang="en-GB" dirty="0">
                <a:ea typeface="+mn-lt"/>
                <a:cs typeface="+mn-lt"/>
              </a:rPr>
              <a:t> und </a:t>
            </a:r>
            <a:r>
              <a:rPr lang="en-GB" dirty="0" err="1">
                <a:ea typeface="+mn-lt"/>
                <a:cs typeface="+mn-lt"/>
              </a:rPr>
              <a:t>gegenüber</a:t>
            </a:r>
            <a:r>
              <a:rPr lang="en-GB" dirty="0">
                <a:ea typeface="+mn-lt"/>
                <a:cs typeface="+mn-lt"/>
              </a:rPr>
              <a:t> den "Nice-to-have"-</a:t>
            </a:r>
            <a:r>
              <a:rPr lang="en-GB" dirty="0" err="1">
                <a:ea typeface="+mn-lt"/>
                <a:cs typeface="+mn-lt"/>
              </a:rPr>
              <a:t>Funktionen</a:t>
            </a:r>
            <a:r>
              <a:rPr lang="en-GB" dirty="0">
                <a:ea typeface="+mn-lt"/>
                <a:cs typeface="+mn-lt"/>
              </a:rPr>
              <a:t> </a:t>
            </a:r>
            <a:r>
              <a:rPr lang="en-GB" dirty="0" err="1">
                <a:ea typeface="+mn-lt"/>
                <a:cs typeface="+mn-lt"/>
              </a:rPr>
              <a:t>priorisiert</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wichtige</a:t>
            </a:r>
            <a:r>
              <a:rPr lang="en-GB" dirty="0">
                <a:ea typeface="+mn-lt"/>
                <a:cs typeface="+mn-lt"/>
              </a:rPr>
              <a:t> </a:t>
            </a:r>
            <a:r>
              <a:rPr lang="en-GB" dirty="0" err="1">
                <a:ea typeface="+mn-lt"/>
                <a:cs typeface="+mn-lt"/>
              </a:rPr>
              <a:t>Bewertungspunkte</a:t>
            </a:r>
            <a:r>
              <a:rPr lang="en-GB" dirty="0">
                <a:ea typeface="+mn-lt"/>
                <a:cs typeface="+mn-lt"/>
              </a:rPr>
              <a:t> </a:t>
            </a:r>
            <a:r>
              <a:rPr lang="en-GB" dirty="0" err="1">
                <a:ea typeface="+mn-lt"/>
                <a:cs typeface="+mn-lt"/>
              </a:rPr>
              <a:t>sind</a:t>
            </a:r>
            <a:r>
              <a:rPr lang="en-GB" dirty="0">
                <a:ea typeface="+mn-lt"/>
                <a:cs typeface="+mn-lt"/>
              </a:rPr>
              <a:t>: </a:t>
            </a:r>
            <a:endParaRPr lang="en-US" dirty="0">
              <a:ea typeface="+mn-lt"/>
              <a:cs typeface="+mn-lt"/>
            </a:endParaRPr>
          </a:p>
          <a:p>
            <a:pPr marL="457200" indent="-457200">
              <a:buClr>
                <a:schemeClr val="accent2"/>
              </a:buClr>
              <a:buFont typeface="Calibri Light" panose="020F0302020204030204"/>
              <a:buAutoNum type="arabicPeriod" startAt="2"/>
            </a:pPr>
            <a:endParaRPr lang="en-GB" dirty="0">
              <a:cs typeface="Calibri"/>
            </a:endParaRPr>
          </a:p>
          <a:p>
            <a:pPr marL="457200" indent="-457200">
              <a:buClr>
                <a:schemeClr val="accent2"/>
              </a:buClr>
              <a:buAutoNum type="alphaLcParenR"/>
            </a:pPr>
            <a:r>
              <a:rPr lang="en-GB" dirty="0" err="1">
                <a:ea typeface="+mn-lt"/>
                <a:cs typeface="+mn-lt"/>
              </a:rPr>
              <a:t>Fähigkeiten</a:t>
            </a:r>
            <a:r>
              <a:rPr lang="en-GB" dirty="0">
                <a:ea typeface="+mn-lt"/>
                <a:cs typeface="+mn-lt"/>
              </a:rPr>
              <a:t> der </a:t>
            </a:r>
            <a:r>
              <a:rPr lang="en-GB" dirty="0" err="1">
                <a:ea typeface="+mn-lt"/>
                <a:cs typeface="+mn-lt"/>
              </a:rPr>
              <a:t>Humanressourcen</a:t>
            </a:r>
          </a:p>
          <a:p>
            <a:pPr marL="457200" indent="-457200">
              <a:buClr>
                <a:schemeClr val="accent2"/>
              </a:buClr>
              <a:buAutoNum type="alphaLcParenR"/>
            </a:pPr>
            <a:r>
              <a:rPr lang="en-GB" dirty="0" err="1">
                <a:ea typeface="+mn-lt"/>
                <a:cs typeface="+mn-lt"/>
              </a:rPr>
              <a:t>Langfristiger</a:t>
            </a:r>
            <a:r>
              <a:rPr lang="en-GB" dirty="0">
                <a:ea typeface="+mn-lt"/>
                <a:cs typeface="+mn-lt"/>
              </a:rPr>
              <a:t> Wert</a:t>
            </a:r>
            <a:endParaRPr lang="en-GB" dirty="0">
              <a:cs typeface="Calibri" panose="020F0502020204030204"/>
            </a:endParaRPr>
          </a:p>
          <a:p>
            <a:pPr marL="457200" indent="-457200">
              <a:buClr>
                <a:schemeClr val="accent2"/>
              </a:buClr>
              <a:buAutoNum type="alphaLcParenR"/>
            </a:pPr>
            <a:r>
              <a:rPr lang="en-GB" dirty="0">
                <a:ea typeface="+mn-lt"/>
                <a:cs typeface="+mn-lt"/>
              </a:rPr>
              <a:t>Sicherheit und </a:t>
            </a:r>
            <a:r>
              <a:rPr lang="en-GB" dirty="0" err="1">
                <a:ea typeface="+mn-lt"/>
                <a:cs typeface="+mn-lt"/>
              </a:rPr>
              <a:t>Konformität</a:t>
            </a:r>
            <a:r>
              <a:rPr lang="en-GB" dirty="0">
                <a:ea typeface="+mn-lt"/>
                <a:cs typeface="+mn-lt"/>
              </a:rPr>
              <a:t> </a:t>
            </a:r>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a:t>
            </a:r>
            <a:r>
              <a:rPr lang="en-GB" dirty="0" err="1">
                <a:ea typeface="+mn-lt"/>
                <a:cs typeface="+mn-lt"/>
              </a:rPr>
              <a:t>Auswahl</a:t>
            </a:r>
            <a:r>
              <a:rPr lang="en-GB" dirty="0">
                <a:ea typeface="+mn-lt"/>
                <a:cs typeface="+mn-lt"/>
              </a:rPr>
              <a:t> der </a:t>
            </a:r>
            <a:r>
              <a:rPr lang="en-GB" dirty="0" err="1">
                <a:ea typeface="+mn-lt"/>
                <a:cs typeface="+mn-lt"/>
              </a:rPr>
              <a:t>richtigen</a:t>
            </a:r>
            <a:r>
              <a:rPr lang="en-GB" dirty="0">
                <a:ea typeface="+mn-lt"/>
                <a:cs typeface="+mn-lt"/>
              </a:rPr>
              <a:t> </a:t>
            </a:r>
            <a:r>
              <a:rPr lang="en-GB" dirty="0" err="1">
                <a:ea typeface="+mn-lt"/>
                <a:cs typeface="+mn-lt"/>
              </a:rPr>
              <a:t>technischen</a:t>
            </a:r>
            <a:r>
              <a:rPr lang="en-GB" dirty="0">
                <a:ea typeface="+mn-lt"/>
                <a:cs typeface="+mn-lt"/>
              </a:rPr>
              <a:t> </a:t>
            </a:r>
            <a:r>
              <a:rPr lang="en-GB" dirty="0" err="1">
                <a:ea typeface="+mn-lt"/>
                <a:cs typeface="+mn-lt"/>
              </a:rPr>
              <a:t>Lösungen</a:t>
            </a:r>
            <a:endParaRPr lang="en-US" dirty="0" err="1"/>
          </a:p>
        </p:txBody>
      </p:sp>
    </p:spTree>
    <p:extLst>
      <p:ext uri="{BB962C8B-B14F-4D97-AF65-F5344CB8AC3E}">
        <p14:creationId xmlns:p14="http://schemas.microsoft.com/office/powerpoint/2010/main" val="16598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Clr>
                <a:schemeClr val="accent2"/>
              </a:buClr>
              <a:buChar char="•"/>
            </a:pPr>
            <a:r>
              <a:rPr lang="en-GB" dirty="0" err="1">
                <a:ea typeface="+mn-lt"/>
                <a:cs typeface="+mn-lt"/>
              </a:rPr>
              <a:t>Erstellen</a:t>
            </a:r>
            <a:r>
              <a:rPr lang="en-GB" dirty="0">
                <a:ea typeface="+mn-lt"/>
                <a:cs typeface="+mn-lt"/>
              </a:rPr>
              <a:t> Sie </a:t>
            </a:r>
            <a:r>
              <a:rPr lang="en-GB" dirty="0" err="1">
                <a:ea typeface="+mn-lt"/>
                <a:cs typeface="+mn-lt"/>
              </a:rPr>
              <a:t>eine</a:t>
            </a:r>
            <a:r>
              <a:rPr lang="en-GB" dirty="0">
                <a:ea typeface="+mn-lt"/>
                <a:cs typeface="+mn-lt"/>
              </a:rPr>
              <a:t> </a:t>
            </a:r>
            <a:r>
              <a:rPr lang="en-GB" dirty="0" err="1">
                <a:ea typeface="+mn-lt"/>
                <a:cs typeface="+mn-lt"/>
              </a:rPr>
              <a:t>lange</a:t>
            </a:r>
            <a:r>
              <a:rPr lang="en-GB" dirty="0">
                <a:ea typeface="+mn-lt"/>
                <a:cs typeface="+mn-lt"/>
              </a:rPr>
              <a:t> </a:t>
            </a:r>
            <a:r>
              <a:rPr lang="en-GB" dirty="0" err="1">
                <a:ea typeface="+mn-lt"/>
                <a:cs typeface="+mn-lt"/>
              </a:rPr>
              <a:t>Liste</a:t>
            </a:r>
            <a:r>
              <a:rPr lang="en-GB" dirty="0">
                <a:ea typeface="+mn-lt"/>
                <a:cs typeface="+mn-lt"/>
              </a:rPr>
              <a:t> </a:t>
            </a:r>
            <a:r>
              <a:rPr lang="en-GB" dirty="0" err="1">
                <a:ea typeface="+mn-lt"/>
                <a:cs typeface="+mn-lt"/>
              </a:rPr>
              <a:t>möglicher</a:t>
            </a:r>
            <a:r>
              <a:rPr lang="en-GB" dirty="0">
                <a:ea typeface="+mn-lt"/>
                <a:cs typeface="+mn-lt"/>
              </a:rPr>
              <a:t> </a:t>
            </a:r>
            <a:r>
              <a:rPr lang="en-GB" dirty="0" err="1">
                <a:ea typeface="+mn-lt"/>
                <a:cs typeface="+mn-lt"/>
              </a:rPr>
              <a:t>Anbieter</a:t>
            </a:r>
            <a:r>
              <a:rPr lang="en-GB" dirty="0">
                <a:ea typeface="+mn-lt"/>
                <a:cs typeface="+mn-lt"/>
              </a:rPr>
              <a:t>, bevor Sie </a:t>
            </a:r>
            <a:r>
              <a:rPr lang="en-GB" dirty="0" err="1">
                <a:ea typeface="+mn-lt"/>
                <a:cs typeface="+mn-lt"/>
              </a:rPr>
              <a:t>diese</a:t>
            </a:r>
            <a:r>
              <a:rPr lang="en-GB" dirty="0">
                <a:ea typeface="+mn-lt"/>
                <a:cs typeface="+mn-lt"/>
              </a:rPr>
              <a:t> auf </a:t>
            </a:r>
            <a:r>
              <a:rPr lang="en-GB" dirty="0" err="1">
                <a:ea typeface="+mn-lt"/>
                <a:cs typeface="+mn-lt"/>
              </a:rPr>
              <a:t>eine</a:t>
            </a:r>
            <a:r>
              <a:rPr lang="en-GB" dirty="0">
                <a:ea typeface="+mn-lt"/>
                <a:cs typeface="+mn-lt"/>
              </a:rPr>
              <a:t> </a:t>
            </a:r>
            <a:r>
              <a:rPr lang="en-GB" dirty="0" err="1">
                <a:ea typeface="+mn-lt"/>
                <a:cs typeface="+mn-lt"/>
              </a:rPr>
              <a:t>kurze</a:t>
            </a:r>
            <a:r>
              <a:rPr lang="en-GB" dirty="0">
                <a:ea typeface="+mn-lt"/>
                <a:cs typeface="+mn-lt"/>
              </a:rPr>
              <a:t> </a:t>
            </a:r>
            <a:r>
              <a:rPr lang="en-GB" dirty="0" err="1">
                <a:ea typeface="+mn-lt"/>
                <a:cs typeface="+mn-lt"/>
              </a:rPr>
              <a:t>Liste</a:t>
            </a:r>
            <a:r>
              <a:rPr lang="en-GB" dirty="0">
                <a:ea typeface="+mn-lt"/>
                <a:cs typeface="+mn-lt"/>
              </a:rPr>
              <a:t> von 3-5 Produkten eingrenzen, um die endgültige Entscheidung zu erleichtern. </a:t>
            </a:r>
            <a:endParaRPr lang="en-US">
              <a:ea typeface="+mn-lt"/>
              <a:cs typeface="+mn-lt"/>
            </a:endParaRPr>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Die </a:t>
            </a:r>
            <a:r>
              <a:rPr lang="en-GB" dirty="0" err="1">
                <a:ea typeface="+mn-lt"/>
                <a:cs typeface="+mn-lt"/>
              </a:rPr>
              <a:t>Auswahl</a:t>
            </a:r>
            <a:r>
              <a:rPr lang="en-GB" dirty="0">
                <a:ea typeface="+mn-lt"/>
                <a:cs typeface="+mn-lt"/>
              </a:rPr>
              <a:t> der </a:t>
            </a:r>
            <a:r>
              <a:rPr lang="en-GB" dirty="0" err="1">
                <a:ea typeface="+mn-lt"/>
                <a:cs typeface="+mn-lt"/>
              </a:rPr>
              <a:t>richtigen</a:t>
            </a:r>
            <a:r>
              <a:rPr lang="en-GB" dirty="0">
                <a:ea typeface="+mn-lt"/>
                <a:cs typeface="+mn-lt"/>
              </a:rPr>
              <a:t> </a:t>
            </a:r>
            <a:r>
              <a:rPr lang="en-GB" dirty="0" err="1">
                <a:ea typeface="+mn-lt"/>
                <a:cs typeface="+mn-lt"/>
              </a:rPr>
              <a:t>technischen</a:t>
            </a:r>
            <a:r>
              <a:rPr lang="en-GB" dirty="0">
                <a:ea typeface="+mn-lt"/>
                <a:cs typeface="+mn-lt"/>
              </a:rPr>
              <a:t> </a:t>
            </a:r>
            <a:r>
              <a:rPr lang="en-GB" dirty="0" err="1">
                <a:ea typeface="+mn-lt"/>
                <a:cs typeface="+mn-lt"/>
              </a:rPr>
              <a:t>Lösungen</a:t>
            </a:r>
            <a:endParaRPr lang="en-US" dirty="0" err="1"/>
          </a:p>
        </p:txBody>
      </p:sp>
    </p:spTree>
    <p:extLst>
      <p:ext uri="{BB962C8B-B14F-4D97-AF65-F5344CB8AC3E}">
        <p14:creationId xmlns:p14="http://schemas.microsoft.com/office/powerpoint/2010/main" val="199938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lIns="91440" tIns="45720" rIns="91440" bIns="45720" anchor="t"/>
          <a:lstStyle/>
          <a:p>
            <a:pPr marL="342900" indent="-342900">
              <a:buClr>
                <a:schemeClr val="accent2"/>
              </a:buClr>
              <a:buBlip>
                <a:blip r:embed="rId3"/>
              </a:buBlip>
            </a:pPr>
            <a:r>
              <a:rPr lang="en-GB" dirty="0">
                <a:ea typeface="+mn-lt"/>
                <a:cs typeface="+mn-lt"/>
              </a:rPr>
              <a:t>Ein </a:t>
            </a:r>
            <a:r>
              <a:rPr lang="en-GB" dirty="0" err="1">
                <a:ea typeface="+mn-lt"/>
                <a:cs typeface="+mn-lt"/>
              </a:rPr>
              <a:t>kleines</a:t>
            </a:r>
            <a:r>
              <a:rPr lang="en-GB" dirty="0">
                <a:ea typeface="+mn-lt"/>
                <a:cs typeface="+mn-lt"/>
              </a:rPr>
              <a:t> </a:t>
            </a:r>
            <a:r>
              <a:rPr lang="en-GB" dirty="0" err="1">
                <a:ea typeface="+mn-lt"/>
                <a:cs typeface="+mn-lt"/>
              </a:rPr>
              <a:t>Beratungsunternehmen</a:t>
            </a:r>
            <a:r>
              <a:rPr lang="en-GB" dirty="0">
                <a:ea typeface="+mn-lt"/>
                <a:cs typeface="+mn-lt"/>
              </a:rPr>
              <a:t>, das sein Cloud-System </a:t>
            </a:r>
            <a:r>
              <a:rPr lang="en-GB" dirty="0" err="1">
                <a:ea typeface="+mn-lt"/>
                <a:cs typeface="+mn-lt"/>
              </a:rPr>
              <a:t>aktualisieren</a:t>
            </a:r>
            <a:r>
              <a:rPr lang="en-GB" dirty="0">
                <a:ea typeface="+mn-lt"/>
                <a:cs typeface="+mn-lt"/>
              </a:rPr>
              <a:t> </a:t>
            </a:r>
            <a:r>
              <a:rPr lang="en-GB" dirty="0" err="1">
                <a:ea typeface="+mn-lt"/>
                <a:cs typeface="+mn-lt"/>
              </a:rPr>
              <a:t>möchte</a:t>
            </a:r>
            <a:r>
              <a:rPr lang="en-GB" dirty="0">
                <a:ea typeface="+mn-lt"/>
                <a:cs typeface="+mn-lt"/>
              </a:rPr>
              <a:t>. </a:t>
            </a:r>
            <a:endParaRPr lang="en-US">
              <a:ea typeface="+mn-lt"/>
              <a:cs typeface="+mn-lt"/>
            </a:endParaRP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n-GB" dirty="0" err="1">
                <a:ea typeface="+mn-lt"/>
                <a:cs typeface="+mn-lt"/>
              </a:rPr>
              <a:t>Konsultieren</a:t>
            </a:r>
            <a:r>
              <a:rPr lang="en-GB" dirty="0">
                <a:ea typeface="+mn-lt"/>
                <a:cs typeface="+mn-lt"/>
              </a:rPr>
              <a:t> Sie online Cloud-</a:t>
            </a:r>
            <a:r>
              <a:rPr lang="en-GB" dirty="0" err="1">
                <a:ea typeface="+mn-lt"/>
                <a:cs typeface="+mn-lt"/>
              </a:rPr>
              <a:t>basierte</a:t>
            </a:r>
            <a:r>
              <a:rPr lang="en-GB" dirty="0">
                <a:ea typeface="+mn-lt"/>
                <a:cs typeface="+mn-lt"/>
              </a:rPr>
              <a:t> </a:t>
            </a:r>
            <a:r>
              <a:rPr lang="en-GB" dirty="0" err="1">
                <a:ea typeface="+mn-lt"/>
                <a:cs typeface="+mn-lt"/>
              </a:rPr>
              <a:t>Dienste</a:t>
            </a:r>
            <a:r>
              <a:rPr lang="en-GB" dirty="0">
                <a:ea typeface="+mn-lt"/>
                <a:cs typeface="+mn-lt"/>
              </a:rPr>
              <a:t> und </a:t>
            </a:r>
            <a:r>
              <a:rPr lang="en-GB" dirty="0" err="1">
                <a:ea typeface="+mn-lt"/>
                <a:cs typeface="+mn-lt"/>
              </a:rPr>
              <a:t>begründen</a:t>
            </a:r>
            <a:r>
              <a:rPr lang="en-GB" dirty="0">
                <a:ea typeface="+mn-lt"/>
                <a:cs typeface="+mn-lt"/>
              </a:rPr>
              <a:t> Sie </a:t>
            </a:r>
            <a:r>
              <a:rPr lang="en-GB" dirty="0" err="1">
                <a:ea typeface="+mn-lt"/>
                <a:cs typeface="+mn-lt"/>
              </a:rPr>
              <a:t>Ihre</a:t>
            </a:r>
            <a:r>
              <a:rPr lang="en-GB" dirty="0">
                <a:ea typeface="+mn-lt"/>
                <a:cs typeface="+mn-lt"/>
              </a:rPr>
              <a:t> Wahl </a:t>
            </a:r>
            <a:r>
              <a:rPr lang="en-GB" dirty="0" err="1">
                <a:ea typeface="+mn-lt"/>
                <a:cs typeface="+mn-lt"/>
              </a:rPr>
              <a:t>mit</a:t>
            </a:r>
            <a:r>
              <a:rPr lang="en-GB" dirty="0">
                <a:ea typeface="+mn-lt"/>
                <a:cs typeface="+mn-lt"/>
              </a:rPr>
              <a:t> </a:t>
            </a:r>
            <a:r>
              <a:rPr lang="en-GB" dirty="0" err="1">
                <a:ea typeface="+mn-lt"/>
                <a:cs typeface="+mn-lt"/>
              </a:rPr>
              <a:t>Bedarf</a:t>
            </a:r>
            <a:r>
              <a:rPr lang="en-GB" dirty="0">
                <a:ea typeface="+mn-lt"/>
                <a:cs typeface="+mn-lt"/>
              </a:rPr>
              <a:t> und Preis. </a:t>
            </a:r>
            <a:r>
              <a:rPr lang="en-GB" dirty="0" err="1">
                <a:ea typeface="+mn-lt"/>
                <a:cs typeface="+mn-lt"/>
              </a:rPr>
              <a:t>Konsultieren</a:t>
            </a:r>
            <a:r>
              <a:rPr lang="en-GB" dirty="0">
                <a:ea typeface="+mn-lt"/>
                <a:cs typeface="+mn-lt"/>
              </a:rPr>
              <a:t> Sie die </a:t>
            </a:r>
            <a:r>
              <a:rPr lang="en-GB" dirty="0" err="1">
                <a:ea typeface="+mn-lt"/>
                <a:cs typeface="+mn-lt"/>
              </a:rPr>
              <a:t>wichtigsten</a:t>
            </a:r>
            <a:r>
              <a:rPr lang="en-GB" dirty="0">
                <a:ea typeface="+mn-lt"/>
                <a:cs typeface="+mn-lt"/>
              </a:rPr>
              <a:t> </a:t>
            </a:r>
            <a:r>
              <a:rPr lang="en-GB" dirty="0" err="1">
                <a:ea typeface="+mn-lt"/>
                <a:cs typeface="+mn-lt"/>
              </a:rPr>
              <a:t>Anbieter</a:t>
            </a:r>
            <a:r>
              <a:rPr lang="en-GB" dirty="0">
                <a:ea typeface="+mn-lt"/>
                <a:cs typeface="+mn-lt"/>
              </a:rPr>
              <a:t>, </a:t>
            </a:r>
            <a:r>
              <a:rPr lang="en-GB" dirty="0" err="1">
                <a:ea typeface="+mn-lt"/>
                <a:cs typeface="+mn-lt"/>
              </a:rPr>
              <a:t>aber</a:t>
            </a:r>
            <a:r>
              <a:rPr lang="en-GB" dirty="0">
                <a:ea typeface="+mn-lt"/>
                <a:cs typeface="+mn-lt"/>
              </a:rPr>
              <a:t> </a:t>
            </a:r>
            <a:r>
              <a:rPr lang="en-GB" dirty="0" err="1">
                <a:ea typeface="+mn-lt"/>
                <a:cs typeface="+mn-lt"/>
              </a:rPr>
              <a:t>schauen</a:t>
            </a:r>
            <a:r>
              <a:rPr lang="en-GB" dirty="0">
                <a:ea typeface="+mn-lt"/>
                <a:cs typeface="+mn-lt"/>
              </a:rPr>
              <a:t> Sie </a:t>
            </a:r>
            <a:r>
              <a:rPr lang="en-GB" dirty="0" err="1">
                <a:ea typeface="+mn-lt"/>
                <a:cs typeface="+mn-lt"/>
              </a:rPr>
              <a:t>sich</a:t>
            </a:r>
            <a:r>
              <a:rPr lang="en-GB" dirty="0">
                <a:ea typeface="+mn-lt"/>
                <a:cs typeface="+mn-lt"/>
              </a:rPr>
              <a:t> </a:t>
            </a:r>
            <a:r>
              <a:rPr lang="en-GB" dirty="0" err="1">
                <a:ea typeface="+mn-lt"/>
                <a:cs typeface="+mn-lt"/>
              </a:rPr>
              <a:t>auch</a:t>
            </a:r>
            <a:r>
              <a:rPr lang="en-GB" dirty="0">
                <a:ea typeface="+mn-lt"/>
                <a:cs typeface="+mn-lt"/>
              </a:rPr>
              <a:t> alternative </a:t>
            </a:r>
            <a:r>
              <a:rPr lang="en-GB" dirty="0" err="1">
                <a:ea typeface="+mn-lt"/>
                <a:cs typeface="+mn-lt"/>
              </a:rPr>
              <a:t>oder</a:t>
            </a:r>
            <a:r>
              <a:rPr lang="en-GB" dirty="0">
                <a:ea typeface="+mn-lt"/>
                <a:cs typeface="+mn-lt"/>
              </a:rPr>
              <a:t> </a:t>
            </a:r>
            <a:r>
              <a:rPr lang="en-GB" dirty="0" err="1">
                <a:ea typeface="+mn-lt"/>
                <a:cs typeface="+mn-lt"/>
              </a:rPr>
              <a:t>Nischenprodukte</a:t>
            </a:r>
            <a:r>
              <a:rPr lang="en-GB" dirty="0">
                <a:ea typeface="+mn-lt"/>
                <a:cs typeface="+mn-lt"/>
              </a:rPr>
              <a:t>/-</a:t>
            </a:r>
            <a:r>
              <a:rPr lang="en-GB" dirty="0" err="1">
                <a:ea typeface="+mn-lt"/>
                <a:cs typeface="+mn-lt"/>
              </a:rPr>
              <a:t>dienste</a:t>
            </a:r>
            <a:r>
              <a:rPr lang="en-GB" dirty="0">
                <a:ea typeface="+mn-lt"/>
                <a:cs typeface="+mn-lt"/>
              </a:rPr>
              <a:t> an.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Activität</a:t>
            </a:r>
            <a:endParaRPr lang="en-GB" dirty="0"/>
          </a:p>
        </p:txBody>
      </p:sp>
      <p:sp>
        <p:nvSpPr>
          <p:cNvPr id="6" name="Rectangle 5">
            <a:extLst>
              <a:ext uri="{FF2B5EF4-FFF2-40B4-BE49-F238E27FC236}">
                <a16:creationId xmlns:a16="http://schemas.microsoft.com/office/drawing/2014/main" id="{5A08AEE7-8E0C-7EDE-70C8-5DB948865D1A}"/>
              </a:ext>
            </a:extLst>
          </p:cNvPr>
          <p:cNvSpPr/>
          <p:nvPr/>
        </p:nvSpPr>
        <p:spPr>
          <a:xfrm>
            <a:off x="1547680" y="5091555"/>
            <a:ext cx="9750708" cy="1000274"/>
          </a:xfrm>
          <a:prstGeom prst="rect">
            <a:avLst/>
          </a:prstGeom>
        </p:spPr>
        <p:txBody>
          <a:bodyPr wrap="square">
            <a:spAutoFit/>
          </a:bodyPr>
          <a:lstStyle/>
          <a:p>
            <a:pPr defTabSz="457200"/>
            <a:endParaRPr lang="en-US" sz="2000" dirty="0">
              <a:solidFill>
                <a:schemeClr val="accent2">
                  <a:lumMod val="75000"/>
                </a:schemeClr>
              </a:solidFill>
              <a:latin typeface="Arial" panose="020B0604020202020204" pitchFamily="34" charset="0"/>
              <a:ea typeface="Times New Roman" charset="0"/>
              <a:cs typeface="Arial" panose="020B0604020202020204" pitchFamily="34" charset="0"/>
            </a:endParaRPr>
          </a:p>
          <a:p>
            <a:pPr defTabSz="457200"/>
            <a:endParaRPr lang="en-US" sz="1950" dirty="0">
              <a:solidFill>
                <a:prstClr val="black"/>
              </a:solidFill>
              <a:latin typeface="Arial" panose="020B0604020202020204" pitchFamily="34" charset="0"/>
              <a:ea typeface="Times New Roman" charset="0"/>
              <a:cs typeface="Arial" panose="020B0604020202020204" pitchFamily="34" charset="0"/>
            </a:endParaRPr>
          </a:p>
          <a:p>
            <a:pPr marL="278606" indent="-278606" defTabSz="457200">
              <a:buFont typeface="Arial" panose="020B0604020202020204" pitchFamily="34" charset="0"/>
              <a:buChar char="•"/>
            </a:pPr>
            <a:endParaRPr lang="en-US" sz="1950" dirty="0">
              <a:solidFill>
                <a:prstClr val="black"/>
              </a:solidFill>
              <a:latin typeface="Arial" panose="020B0604020202020204" pitchFamily="34" charset="0"/>
              <a:ea typeface="Calibri" charset="0"/>
              <a:cs typeface="Arial" panose="020B0604020202020204" pitchFamily="34" charset="0"/>
            </a:endParaRPr>
          </a:p>
        </p:txBody>
      </p:sp>
      <p:pic>
        <p:nvPicPr>
          <p:cNvPr id="7" name="Gráfico 3" descr="Cámara de vídeo con relleno sólido">
            <a:extLst>
              <a:ext uri="{FF2B5EF4-FFF2-40B4-BE49-F238E27FC236}">
                <a16:creationId xmlns:a16="http://schemas.microsoft.com/office/drawing/2014/main" id="{640C22B9-A846-3C4F-95C8-00D4114F134E}"/>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80" y="5200636"/>
            <a:ext cx="749300" cy="749300"/>
          </a:xfrm>
          <a:prstGeom prst="rect">
            <a:avLst/>
          </a:prstGeom>
        </p:spPr>
      </p:pic>
      <p:sp>
        <p:nvSpPr>
          <p:cNvPr id="8" name="Rectangle 7">
            <a:extLst>
              <a:ext uri="{FF2B5EF4-FFF2-40B4-BE49-F238E27FC236}">
                <a16:creationId xmlns:a16="http://schemas.microsoft.com/office/drawing/2014/main" id="{38DCFA79-BE61-8335-3480-A5C1288C68E5}"/>
              </a:ext>
            </a:extLst>
          </p:cNvPr>
          <p:cNvSpPr/>
          <p:nvPr/>
        </p:nvSpPr>
        <p:spPr>
          <a:xfrm>
            <a:off x="5721246" y="5512110"/>
            <a:ext cx="4065002"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defTabSz="457200"/>
            <a:r>
              <a:rPr lang="en-US" sz="1400" dirty="0">
                <a:solidFill>
                  <a:srgbClr val="0D9390">
                    <a:lumMod val="75000"/>
                  </a:srgb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https://www.youtube.com/watch?v=hZLBcHYrIU4</a:t>
            </a:r>
            <a:r>
              <a:rPr lang="en-US" sz="1400" dirty="0">
                <a:solidFill>
                  <a:srgbClr val="0D9390">
                    <a:lumMod val="75000"/>
                  </a:srgbClr>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47955D25-7D2A-AE0A-712D-6BFF0020C2FE}"/>
              </a:ext>
            </a:extLst>
          </p:cNvPr>
          <p:cNvSpPr/>
          <p:nvPr/>
        </p:nvSpPr>
        <p:spPr>
          <a:xfrm>
            <a:off x="1547680" y="5485895"/>
            <a:ext cx="4065001" cy="338554"/>
          </a:xfrm>
          <a:prstGeom prst="rect">
            <a:avLst/>
          </a:prstGeom>
          <a:solidFill>
            <a:schemeClr val="accent2"/>
          </a:solidFill>
        </p:spPr>
        <p:txBody>
          <a:bodyPr wrap="square" lIns="91440" tIns="45720" rIns="91440" bIns="45720" anchor="t">
            <a:spAutoFit/>
          </a:bodyPr>
          <a:lstStyle/>
          <a:p>
            <a:r>
              <a:rPr lang="lt-LT" sz="1600" dirty="0" err="1">
                <a:solidFill>
                  <a:srgbClr val="000000"/>
                </a:solidFill>
                <a:ea typeface="+mn-lt"/>
                <a:cs typeface="+mn-lt"/>
              </a:rPr>
              <a:t>Mehr</a:t>
            </a:r>
            <a:r>
              <a:rPr lang="lt-LT" sz="1600" dirty="0">
                <a:solidFill>
                  <a:srgbClr val="000000"/>
                </a:solidFill>
                <a:ea typeface="+mn-lt"/>
                <a:cs typeface="+mn-lt"/>
              </a:rPr>
              <a:t> </a:t>
            </a:r>
            <a:r>
              <a:rPr lang="lt-LT" sz="1600" dirty="0" err="1">
                <a:solidFill>
                  <a:srgbClr val="000000"/>
                </a:solidFill>
                <a:ea typeface="+mn-lt"/>
                <a:cs typeface="+mn-lt"/>
              </a:rPr>
              <a:t>Erfolg</a:t>
            </a:r>
            <a:r>
              <a:rPr lang="lt-LT" sz="1600" dirty="0">
                <a:solidFill>
                  <a:srgbClr val="000000"/>
                </a:solidFill>
                <a:ea typeface="+mn-lt"/>
                <a:cs typeface="+mn-lt"/>
              </a:rPr>
              <a:t> </a:t>
            </a:r>
            <a:r>
              <a:rPr lang="lt-LT" sz="1600" dirty="0" err="1">
                <a:solidFill>
                  <a:srgbClr val="000000"/>
                </a:solidFill>
                <a:ea typeface="+mn-lt"/>
                <a:cs typeface="+mn-lt"/>
              </a:rPr>
              <a:t>für</a:t>
            </a:r>
            <a:r>
              <a:rPr lang="lt-LT" sz="1600" dirty="0">
                <a:solidFill>
                  <a:srgbClr val="000000"/>
                </a:solidFill>
                <a:ea typeface="+mn-lt"/>
                <a:cs typeface="+mn-lt"/>
              </a:rPr>
              <a:t> </a:t>
            </a:r>
            <a:r>
              <a:rPr lang="lt-LT" sz="1600" dirty="0" err="1">
                <a:solidFill>
                  <a:srgbClr val="000000"/>
                </a:solidFill>
                <a:ea typeface="+mn-lt"/>
                <a:cs typeface="+mn-lt"/>
              </a:rPr>
              <a:t>Studenten</a:t>
            </a:r>
            <a:r>
              <a:rPr lang="lt-LT" sz="1600" dirty="0">
                <a:solidFill>
                  <a:srgbClr val="000000"/>
                </a:solidFill>
                <a:ea typeface="+mn-lt"/>
                <a:cs typeface="+mn-lt"/>
              </a:rPr>
              <a:t> </a:t>
            </a:r>
            <a:r>
              <a:rPr lang="lt-LT" sz="1600" dirty="0" err="1">
                <a:solidFill>
                  <a:srgbClr val="000000"/>
                </a:solidFill>
                <a:ea typeface="+mn-lt"/>
                <a:cs typeface="+mn-lt"/>
              </a:rPr>
              <a:t>mit</a:t>
            </a:r>
            <a:r>
              <a:rPr lang="lt-LT" sz="1600" dirty="0">
                <a:solidFill>
                  <a:srgbClr val="000000"/>
                </a:solidFill>
                <a:ea typeface="+mn-lt"/>
                <a:cs typeface="+mn-lt"/>
              </a:rPr>
              <a:t> Google </a:t>
            </a:r>
            <a:r>
              <a:rPr lang="lt-LT" sz="1600" dirty="0" err="1">
                <a:solidFill>
                  <a:srgbClr val="000000"/>
                </a:solidFill>
                <a:ea typeface="+mn-lt"/>
                <a:cs typeface="+mn-lt"/>
              </a:rPr>
              <a:t>Cloud</a:t>
            </a:r>
            <a:r>
              <a:rPr lang="lt-LT" sz="1600" dirty="0">
                <a:solidFill>
                  <a:srgbClr val="000000"/>
                </a:solidFill>
                <a:ea typeface="Calibri" charset="0"/>
                <a:cs typeface="Times New Roman"/>
              </a:rPr>
              <a:t> </a:t>
            </a:r>
            <a:endParaRPr lang="en-US" sz="1600" dirty="0">
              <a:solidFill>
                <a:srgbClr val="000000"/>
              </a:solidFill>
              <a:ea typeface="Calibri" charset="0"/>
              <a:cs typeface="Times New Roman" charset="0"/>
            </a:endParaRPr>
          </a:p>
        </p:txBody>
      </p:sp>
    </p:spTree>
    <p:extLst>
      <p:ext uri="{BB962C8B-B14F-4D97-AF65-F5344CB8AC3E}">
        <p14:creationId xmlns:p14="http://schemas.microsoft.com/office/powerpoint/2010/main" val="32421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dirty="0">
                <a:ea typeface="+mn-lt"/>
                <a:cs typeface="+mn-lt"/>
              </a:rPr>
              <a:t>Die </a:t>
            </a:r>
            <a:r>
              <a:rPr lang="en-GB" dirty="0" err="1">
                <a:ea typeface="+mn-lt"/>
                <a:cs typeface="+mn-lt"/>
              </a:rPr>
              <a:t>effiziente</a:t>
            </a:r>
            <a:r>
              <a:rPr lang="en-GB" dirty="0">
                <a:ea typeface="+mn-lt"/>
                <a:cs typeface="+mn-lt"/>
              </a:rPr>
              <a:t> </a:t>
            </a:r>
            <a:r>
              <a:rPr lang="en-GB" dirty="0" err="1">
                <a:ea typeface="+mn-lt"/>
                <a:cs typeface="+mn-lt"/>
              </a:rPr>
              <a:t>Umsetzung</a:t>
            </a:r>
            <a:r>
              <a:rPr lang="en-GB" dirty="0">
                <a:ea typeface="+mn-lt"/>
                <a:cs typeface="+mn-lt"/>
              </a:rPr>
              <a:t> von </a:t>
            </a:r>
            <a:r>
              <a:rPr lang="en-GB" dirty="0" err="1">
                <a:ea typeface="+mn-lt"/>
                <a:cs typeface="+mn-lt"/>
              </a:rPr>
              <a:t>Datenerkenntnissen</a:t>
            </a:r>
            <a:r>
              <a:rPr lang="en-GB" dirty="0">
                <a:ea typeface="+mn-lt"/>
                <a:cs typeface="+mn-lt"/>
              </a:rPr>
              <a:t> in </a:t>
            </a:r>
            <a:r>
              <a:rPr lang="en-GB" dirty="0" err="1">
                <a:ea typeface="+mn-lt"/>
                <a:cs typeface="+mn-lt"/>
              </a:rPr>
              <a:t>Maßnahmen</a:t>
            </a:r>
            <a:r>
              <a:rPr lang="en-GB" dirty="0">
                <a:ea typeface="+mn-lt"/>
                <a:cs typeface="+mn-lt"/>
              </a:rPr>
              <a:t>, die das </a:t>
            </a:r>
            <a:r>
              <a:rPr lang="en-GB" dirty="0" err="1">
                <a:ea typeface="+mn-lt"/>
                <a:cs typeface="+mn-lt"/>
              </a:rPr>
              <a:t>Unternehmenswachstum</a:t>
            </a:r>
            <a:r>
              <a:rPr lang="en-GB" dirty="0">
                <a:ea typeface="+mn-lt"/>
                <a:cs typeface="+mn-lt"/>
              </a:rPr>
              <a:t> </a:t>
            </a:r>
            <a:r>
              <a:rPr lang="en-GB" dirty="0" err="1">
                <a:ea typeface="+mn-lt"/>
                <a:cs typeface="+mn-lt"/>
              </a:rPr>
              <a:t>fördern</a:t>
            </a:r>
            <a:r>
              <a:rPr lang="en-GB" dirty="0">
                <a:ea typeface="+mn-lt"/>
                <a:cs typeface="+mn-lt"/>
              </a:rPr>
              <a:t>.</a:t>
            </a:r>
          </a:p>
          <a:p>
            <a:pPr marL="342900" indent="-342900">
              <a:buClr>
                <a:schemeClr val="accent2"/>
              </a:buClr>
              <a:buBlip>
                <a:blip r:embed="rId3"/>
              </a:buBlip>
            </a:pPr>
            <a:endParaRPr lang="en-GB" dirty="0"/>
          </a:p>
          <a:p>
            <a:pPr marL="342900" indent="-342900">
              <a:buClr>
                <a:schemeClr val="accent2"/>
              </a:buClr>
              <a:buBlip>
                <a:blip r:embed="rId3"/>
              </a:buBlip>
            </a:pPr>
            <a:r>
              <a:rPr lang="en-GB" dirty="0">
                <a:ea typeface="+mn-lt"/>
                <a:cs typeface="+mn-lt"/>
              </a:rPr>
              <a:t>Was </a:t>
            </a:r>
            <a:r>
              <a:rPr lang="en-GB" dirty="0" err="1">
                <a:ea typeface="+mn-lt"/>
                <a:cs typeface="+mn-lt"/>
              </a:rPr>
              <a:t>braucht</a:t>
            </a:r>
            <a:r>
              <a:rPr lang="en-GB" dirty="0">
                <a:ea typeface="+mn-lt"/>
                <a:cs typeface="+mn-lt"/>
              </a:rPr>
              <a:t> es, um </a:t>
            </a:r>
            <a:r>
              <a:rPr lang="en-GB" dirty="0" err="1">
                <a:ea typeface="+mn-lt"/>
                <a:cs typeface="+mn-lt"/>
              </a:rPr>
              <a:t>ein</a:t>
            </a:r>
            <a:r>
              <a:rPr lang="en-GB" dirty="0">
                <a:ea typeface="+mn-lt"/>
                <a:cs typeface="+mn-lt"/>
              </a:rPr>
              <a:t> </a:t>
            </a:r>
            <a:r>
              <a:rPr lang="en-GB" dirty="0" err="1">
                <a:ea typeface="+mn-lt"/>
                <a:cs typeface="+mn-lt"/>
              </a:rPr>
              <a:t>datengesteuertes</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zu</a:t>
            </a:r>
            <a:r>
              <a:rPr lang="en-GB" dirty="0">
                <a:ea typeface="+mn-lt"/>
                <a:cs typeface="+mn-lt"/>
              </a:rPr>
              <a:t> sein?</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Datenauswertung</a:t>
            </a:r>
            <a:r>
              <a:rPr lang="en-GB" dirty="0">
                <a:ea typeface="+mn-lt"/>
                <a:cs typeface="+mn-lt"/>
              </a:rPr>
              <a:t> und -</a:t>
            </a:r>
            <a:r>
              <a:rPr lang="en-GB" dirty="0" err="1">
                <a:ea typeface="+mn-lt"/>
                <a:cs typeface="+mn-lt"/>
              </a:rPr>
              <a:t>verwendung</a:t>
            </a:r>
            <a:endParaRPr lang="en-US" dirty="0" err="1"/>
          </a:p>
        </p:txBody>
      </p:sp>
      <p:sp>
        <p:nvSpPr>
          <p:cNvPr id="19" name="Rectangle 18">
            <a:extLst>
              <a:ext uri="{FF2B5EF4-FFF2-40B4-BE49-F238E27FC236}">
                <a16:creationId xmlns:a16="http://schemas.microsoft.com/office/drawing/2014/main" id="{D5D3FEB4-59EB-F420-8E2E-92F2136C023A}"/>
              </a:ext>
            </a:extLst>
          </p:cNvPr>
          <p:cNvSpPr/>
          <p:nvPr/>
        </p:nvSpPr>
        <p:spPr>
          <a:xfrm>
            <a:off x="3803494" y="5408629"/>
            <a:ext cx="7702135"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lt-LT" sz="1400" dirty="0"/>
              <a:t>https://www.ted.com/talks/vidas_raudonis_why_we_should_not_be_afraid_of_industrial_revolution</a:t>
            </a:r>
          </a:p>
        </p:txBody>
      </p:sp>
      <p:sp>
        <p:nvSpPr>
          <p:cNvPr id="20" name="Rectangle 19">
            <a:extLst>
              <a:ext uri="{FF2B5EF4-FFF2-40B4-BE49-F238E27FC236}">
                <a16:creationId xmlns:a16="http://schemas.microsoft.com/office/drawing/2014/main" id="{281E82D2-D77C-41D2-8F4C-FB051F2EB78F}"/>
              </a:ext>
            </a:extLst>
          </p:cNvPr>
          <p:cNvSpPr/>
          <p:nvPr/>
        </p:nvSpPr>
        <p:spPr>
          <a:xfrm>
            <a:off x="1753482" y="5377852"/>
            <a:ext cx="2046457" cy="338554"/>
          </a:xfrm>
          <a:prstGeom prst="rect">
            <a:avLst/>
          </a:prstGeom>
          <a:solidFill>
            <a:schemeClr val="accent2"/>
          </a:solidFill>
        </p:spPr>
        <p:txBody>
          <a:bodyPr wrap="square" lIns="91440" tIns="45720" rIns="91440" bIns="45720" anchor="t">
            <a:spAutoFit/>
          </a:bodyPr>
          <a:lstStyle/>
          <a:p>
            <a:pPr algn="just"/>
            <a:r>
              <a:rPr lang="lt-LT" sz="1600" dirty="0" err="1">
                <a:solidFill>
                  <a:srgbClr val="000000"/>
                </a:solidFill>
                <a:ea typeface="+mn-lt"/>
                <a:cs typeface="+mn-lt"/>
              </a:rPr>
              <a:t>Industrielle</a:t>
            </a:r>
            <a:r>
              <a:rPr lang="lt-LT" sz="1600" dirty="0">
                <a:solidFill>
                  <a:srgbClr val="000000"/>
                </a:solidFill>
                <a:ea typeface="+mn-lt"/>
                <a:cs typeface="+mn-lt"/>
              </a:rPr>
              <a:t> </a:t>
            </a:r>
            <a:r>
              <a:rPr lang="lt-LT" sz="1600" dirty="0" err="1">
                <a:solidFill>
                  <a:srgbClr val="000000"/>
                </a:solidFill>
                <a:ea typeface="+mn-lt"/>
                <a:cs typeface="+mn-lt"/>
              </a:rPr>
              <a:t>Revoluton</a:t>
            </a:r>
            <a:endParaRPr lang="en-US" dirty="0" err="1">
              <a:solidFill>
                <a:srgbClr val="000000"/>
              </a:solidFill>
            </a:endParaRPr>
          </a:p>
        </p:txBody>
      </p:sp>
      <p:pic>
        <p:nvPicPr>
          <p:cNvPr id="7" name="Gráfico 3" descr="Cámara de vídeo con relleno sólido">
            <a:extLst>
              <a:ext uri="{FF2B5EF4-FFF2-40B4-BE49-F238E27FC236}">
                <a16:creationId xmlns:a16="http://schemas.microsoft.com/office/drawing/2014/main" id="{48499BAA-69D6-808E-1D1A-8455F6ED61D6}"/>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096" y="5033979"/>
            <a:ext cx="749300" cy="749300"/>
          </a:xfrm>
          <a:prstGeom prst="rect">
            <a:avLst/>
          </a:prstGeom>
        </p:spPr>
      </p:pic>
    </p:spTree>
    <p:extLst>
      <p:ext uri="{BB962C8B-B14F-4D97-AF65-F5344CB8AC3E}">
        <p14:creationId xmlns:p14="http://schemas.microsoft.com/office/powerpoint/2010/main" val="31952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Datenauswertung</a:t>
            </a:r>
            <a:r>
              <a:rPr lang="en-GB" dirty="0">
                <a:ea typeface="+mn-lt"/>
                <a:cs typeface="+mn-lt"/>
              </a:rPr>
              <a:t> und -</a:t>
            </a:r>
            <a:r>
              <a:rPr lang="en-GB" dirty="0" err="1">
                <a:ea typeface="+mn-lt"/>
                <a:cs typeface="+mn-lt"/>
              </a:rPr>
              <a:t>verwendung</a:t>
            </a:r>
          </a:p>
          <a:p>
            <a:endParaRPr lang="en-GB" dirty="0">
              <a:cs typeface="Calibri"/>
            </a:endParaRPr>
          </a:p>
        </p:txBody>
      </p:sp>
      <p:sp>
        <p:nvSpPr>
          <p:cNvPr id="8" name="Rectangle 7">
            <a:extLst>
              <a:ext uri="{FF2B5EF4-FFF2-40B4-BE49-F238E27FC236}">
                <a16:creationId xmlns:a16="http://schemas.microsoft.com/office/drawing/2014/main" id="{3274CC7D-E4CD-76B6-9EC4-BC225D1CF0BC}"/>
              </a:ext>
            </a:extLst>
          </p:cNvPr>
          <p:cNvSpPr/>
          <p:nvPr/>
        </p:nvSpPr>
        <p:spPr>
          <a:xfrm>
            <a:off x="649459" y="3824046"/>
            <a:ext cx="2377897" cy="1431161"/>
          </a:xfrm>
          <a:prstGeom prst="rect">
            <a:avLst/>
          </a:prstGeom>
          <a:solidFill>
            <a:schemeClr val="accent4">
              <a:lumMod val="20000"/>
              <a:lumOff val="80000"/>
            </a:schemeClr>
          </a:solidFill>
        </p:spPr>
        <p:txBody>
          <a:bodyPr wrap="square" lIns="91440" tIns="45720" rIns="91440" bIns="45720" anchor="t">
            <a:spAutoFit/>
          </a:bodyPr>
          <a:lstStyle/>
          <a:p>
            <a:pPr algn="ctr"/>
            <a:r>
              <a:rPr lang="en-US" sz="1450" b="1" dirty="0">
                <a:ea typeface="+mn-lt"/>
                <a:cs typeface="+mn-lt"/>
              </a:rPr>
              <a:t>BEWERTEN UND ANPASSEN</a:t>
            </a:r>
            <a:endParaRPr lang="en-US" b="1" dirty="0"/>
          </a:p>
          <a:p>
            <a:pPr algn="ctr"/>
            <a:r>
              <a:rPr lang="en-US" sz="1450" dirty="0" err="1">
                <a:ea typeface="+mn-lt"/>
                <a:cs typeface="+mn-lt"/>
              </a:rPr>
              <a:t>Ergreifen</a:t>
            </a:r>
            <a:r>
              <a:rPr lang="en-US" sz="1450" dirty="0">
                <a:ea typeface="+mn-lt"/>
                <a:cs typeface="+mn-lt"/>
              </a:rPr>
              <a:t> Sie </a:t>
            </a:r>
            <a:r>
              <a:rPr lang="en-US" sz="1450" dirty="0" err="1">
                <a:ea typeface="+mn-lt"/>
                <a:cs typeface="+mn-lt"/>
              </a:rPr>
              <a:t>bei</a:t>
            </a:r>
            <a:r>
              <a:rPr lang="en-US" sz="1450" dirty="0">
                <a:ea typeface="+mn-lt"/>
                <a:cs typeface="+mn-lt"/>
              </a:rPr>
              <a:t> </a:t>
            </a:r>
            <a:r>
              <a:rPr lang="en-US" sz="1450" dirty="0" err="1">
                <a:ea typeface="+mn-lt"/>
                <a:cs typeface="+mn-lt"/>
              </a:rPr>
              <a:t>Bedarf</a:t>
            </a:r>
            <a:r>
              <a:rPr lang="en-US" sz="1450" dirty="0">
                <a:ea typeface="+mn-lt"/>
                <a:cs typeface="+mn-lt"/>
              </a:rPr>
              <a:t> </a:t>
            </a:r>
            <a:r>
              <a:rPr lang="en-US" sz="1450" dirty="0" err="1">
                <a:ea typeface="+mn-lt"/>
                <a:cs typeface="+mn-lt"/>
              </a:rPr>
              <a:t>Maßnahmen</a:t>
            </a:r>
            <a:r>
              <a:rPr lang="en-US" sz="1450" dirty="0">
                <a:ea typeface="+mn-lt"/>
                <a:cs typeface="+mn-lt"/>
              </a:rPr>
              <a:t> </a:t>
            </a:r>
            <a:r>
              <a:rPr lang="en-US" sz="1450" dirty="0" err="1">
                <a:ea typeface="+mn-lt"/>
                <a:cs typeface="+mn-lt"/>
              </a:rPr>
              <a:t>zur</a:t>
            </a:r>
            <a:r>
              <a:rPr lang="en-US" sz="1450" dirty="0">
                <a:ea typeface="+mn-lt"/>
                <a:cs typeface="+mn-lt"/>
              </a:rPr>
              <a:t> </a:t>
            </a:r>
            <a:r>
              <a:rPr lang="en-US" sz="1450" dirty="0" err="1">
                <a:ea typeface="+mn-lt"/>
                <a:cs typeface="+mn-lt"/>
              </a:rPr>
              <a:t>Verbesserung</a:t>
            </a:r>
            <a:r>
              <a:rPr lang="en-US" sz="1450" dirty="0">
                <a:ea typeface="+mn-lt"/>
                <a:cs typeface="+mn-lt"/>
              </a:rPr>
              <a:t> der </a:t>
            </a:r>
            <a:r>
              <a:rPr lang="en-US" sz="1450" dirty="0" err="1">
                <a:ea typeface="+mn-lt"/>
                <a:cs typeface="+mn-lt"/>
              </a:rPr>
              <a:t>Datenqualität</a:t>
            </a:r>
            <a:r>
              <a:rPr lang="en-US" sz="1450" dirty="0">
                <a:ea typeface="+mn-lt"/>
                <a:cs typeface="+mn-lt"/>
              </a:rPr>
              <a:t> und der </a:t>
            </a:r>
            <a:r>
              <a:rPr lang="en-US" sz="1450" dirty="0" err="1">
                <a:ea typeface="+mn-lt"/>
                <a:cs typeface="+mn-lt"/>
              </a:rPr>
              <a:t>gesamten</a:t>
            </a:r>
            <a:r>
              <a:rPr lang="en-US" sz="1450" dirty="0">
                <a:ea typeface="+mn-lt"/>
                <a:cs typeface="+mn-lt"/>
              </a:rPr>
              <a:t> </a:t>
            </a:r>
            <a:r>
              <a:rPr lang="en-US" sz="1450" dirty="0" err="1">
                <a:ea typeface="+mn-lt"/>
                <a:cs typeface="+mn-lt"/>
              </a:rPr>
              <a:t>Datenstrategie</a:t>
            </a:r>
            <a:r>
              <a:rPr lang="en-US" sz="1450" dirty="0">
                <a:ea typeface="+mn-lt"/>
                <a:cs typeface="+mn-lt"/>
              </a:rPr>
              <a:t>.</a:t>
            </a:r>
            <a:endParaRPr lang="en-US" dirty="0">
              <a:ea typeface="+mn-lt"/>
              <a:cs typeface="+mn-lt"/>
            </a:endParaRPr>
          </a:p>
        </p:txBody>
      </p:sp>
      <p:sp>
        <p:nvSpPr>
          <p:cNvPr id="9" name="Rectangle 8">
            <a:extLst>
              <a:ext uri="{FF2B5EF4-FFF2-40B4-BE49-F238E27FC236}">
                <a16:creationId xmlns:a16="http://schemas.microsoft.com/office/drawing/2014/main" id="{634B8517-2DBE-A0D8-082D-B03694186AD7}"/>
              </a:ext>
            </a:extLst>
          </p:cNvPr>
          <p:cNvSpPr/>
          <p:nvPr/>
        </p:nvSpPr>
        <p:spPr>
          <a:xfrm>
            <a:off x="2111734" y="2125050"/>
            <a:ext cx="2836625" cy="986873"/>
          </a:xfrm>
          <a:prstGeom prst="rect">
            <a:avLst/>
          </a:prstGeom>
          <a:solidFill>
            <a:schemeClr val="accent4">
              <a:lumMod val="20000"/>
              <a:lumOff val="80000"/>
            </a:schemeClr>
          </a:solidFill>
        </p:spPr>
        <p:txBody>
          <a:bodyPr wrap="square" lIns="91440" tIns="45720" rIns="91440" bIns="45720" anchor="t">
            <a:spAutoFit/>
          </a:bodyPr>
          <a:lstStyle/>
          <a:p>
            <a:pPr algn="ctr"/>
            <a:r>
              <a:rPr lang="en-US" sz="1463" b="1" dirty="0">
                <a:ea typeface="Calibri" charset="0"/>
                <a:cs typeface="Times New Roman" charset="0"/>
              </a:rPr>
              <a:t>SHARE</a:t>
            </a:r>
          </a:p>
          <a:p>
            <a:pPr algn="ctr"/>
            <a:r>
              <a:rPr lang="en-US" sz="1450" dirty="0" err="1">
                <a:ea typeface="+mn-lt"/>
                <a:cs typeface="+mn-lt"/>
              </a:rPr>
              <a:t>Präsentieren</a:t>
            </a:r>
            <a:r>
              <a:rPr lang="en-US" sz="1450" dirty="0">
                <a:ea typeface="+mn-lt"/>
                <a:cs typeface="+mn-lt"/>
              </a:rPr>
              <a:t> Sie Daten auf </a:t>
            </a:r>
            <a:r>
              <a:rPr lang="en-US" sz="1450" dirty="0" err="1">
                <a:ea typeface="+mn-lt"/>
                <a:cs typeface="+mn-lt"/>
              </a:rPr>
              <a:t>aussagekräftige</a:t>
            </a:r>
            <a:r>
              <a:rPr lang="en-US" sz="1450" dirty="0">
                <a:ea typeface="+mn-lt"/>
                <a:cs typeface="+mn-lt"/>
              </a:rPr>
              <a:t> Weise für die </a:t>
            </a:r>
            <a:r>
              <a:rPr lang="en-US" sz="1450" dirty="0" err="1">
                <a:ea typeface="+mn-lt"/>
                <a:cs typeface="+mn-lt"/>
              </a:rPr>
              <a:t>richtigen</a:t>
            </a:r>
            <a:r>
              <a:rPr lang="en-US" sz="1450" dirty="0">
                <a:ea typeface="+mn-lt"/>
                <a:cs typeface="+mn-lt"/>
              </a:rPr>
              <a:t> </a:t>
            </a:r>
            <a:r>
              <a:rPr lang="en-US" sz="1450" dirty="0" err="1">
                <a:ea typeface="+mn-lt"/>
                <a:cs typeface="+mn-lt"/>
              </a:rPr>
              <a:t>Personen</a:t>
            </a:r>
            <a:r>
              <a:rPr lang="en-US" sz="1450" dirty="0">
                <a:ea typeface="+mn-lt"/>
                <a:cs typeface="+mn-lt"/>
              </a:rPr>
              <a:t>. </a:t>
            </a:r>
          </a:p>
        </p:txBody>
      </p:sp>
      <p:sp>
        <p:nvSpPr>
          <p:cNvPr id="10" name="Rectangle 9">
            <a:extLst>
              <a:ext uri="{FF2B5EF4-FFF2-40B4-BE49-F238E27FC236}">
                <a16:creationId xmlns:a16="http://schemas.microsoft.com/office/drawing/2014/main" id="{3E82A9A7-9DC6-BE27-3E58-B56420701444}"/>
              </a:ext>
            </a:extLst>
          </p:cNvPr>
          <p:cNvSpPr/>
          <p:nvPr/>
        </p:nvSpPr>
        <p:spPr>
          <a:xfrm>
            <a:off x="6225011" y="2082003"/>
            <a:ext cx="3644248" cy="1208023"/>
          </a:xfrm>
          <a:prstGeom prst="rect">
            <a:avLst/>
          </a:prstGeom>
          <a:solidFill>
            <a:schemeClr val="accent4">
              <a:lumMod val="20000"/>
              <a:lumOff val="80000"/>
            </a:schemeClr>
          </a:solidFill>
        </p:spPr>
        <p:txBody>
          <a:bodyPr wrap="square" lIns="91440" tIns="45720" rIns="91440" bIns="45720" anchor="t">
            <a:spAutoFit/>
          </a:bodyPr>
          <a:lstStyle/>
          <a:p>
            <a:pPr algn="ctr"/>
            <a:r>
              <a:rPr lang="en-US" sz="1450" b="1" dirty="0">
                <a:ea typeface="+mn-lt"/>
                <a:cs typeface="+mn-lt"/>
              </a:rPr>
              <a:t>DISKUSSIEREN</a:t>
            </a:r>
            <a:endParaRPr lang="en-US" b="1" dirty="0"/>
          </a:p>
          <a:p>
            <a:pPr algn="ctr"/>
            <a:r>
              <a:rPr lang="en-US" sz="1450" dirty="0" err="1">
                <a:ea typeface="+mn-lt"/>
                <a:cs typeface="+mn-lt"/>
              </a:rPr>
              <a:t>Ermöglichen</a:t>
            </a:r>
            <a:r>
              <a:rPr lang="en-US" sz="1450" dirty="0">
                <a:ea typeface="+mn-lt"/>
                <a:cs typeface="+mn-lt"/>
              </a:rPr>
              <a:t> Sie </a:t>
            </a:r>
            <a:r>
              <a:rPr lang="en-US" sz="1450" dirty="0" err="1">
                <a:ea typeface="+mn-lt"/>
                <a:cs typeface="+mn-lt"/>
              </a:rPr>
              <a:t>offene</a:t>
            </a:r>
            <a:r>
              <a:rPr lang="en-US" sz="1450" dirty="0">
                <a:ea typeface="+mn-lt"/>
                <a:cs typeface="+mn-lt"/>
              </a:rPr>
              <a:t> </a:t>
            </a:r>
            <a:r>
              <a:rPr lang="en-US" sz="1450" dirty="0" err="1">
                <a:ea typeface="+mn-lt"/>
                <a:cs typeface="+mn-lt"/>
              </a:rPr>
              <a:t>Gespräche</a:t>
            </a:r>
            <a:r>
              <a:rPr lang="en-US" sz="1450" dirty="0">
                <a:ea typeface="+mn-lt"/>
                <a:cs typeface="+mn-lt"/>
              </a:rPr>
              <a:t> </a:t>
            </a:r>
            <a:r>
              <a:rPr lang="en-US" sz="1450" dirty="0" err="1">
                <a:ea typeface="+mn-lt"/>
                <a:cs typeface="+mn-lt"/>
              </a:rPr>
              <a:t>über</a:t>
            </a:r>
            <a:r>
              <a:rPr lang="en-US" sz="1450" dirty="0">
                <a:ea typeface="+mn-lt"/>
                <a:cs typeface="+mn-lt"/>
              </a:rPr>
              <a:t> die </a:t>
            </a:r>
            <a:r>
              <a:rPr lang="en-US" sz="1450" dirty="0" err="1">
                <a:ea typeface="+mn-lt"/>
                <a:cs typeface="+mn-lt"/>
              </a:rPr>
              <a:t>Erkenntnisse</a:t>
            </a:r>
            <a:r>
              <a:rPr lang="en-US" sz="1450" dirty="0">
                <a:ea typeface="+mn-lt"/>
                <a:cs typeface="+mn-lt"/>
              </a:rPr>
              <a:t>, um </a:t>
            </a:r>
            <a:r>
              <a:rPr lang="en-US" sz="1450" dirty="0" err="1">
                <a:ea typeface="+mn-lt"/>
                <a:cs typeface="+mn-lt"/>
              </a:rPr>
              <a:t>ein</a:t>
            </a:r>
            <a:r>
              <a:rPr lang="en-US" sz="1450" dirty="0">
                <a:ea typeface="+mn-lt"/>
                <a:cs typeface="+mn-lt"/>
              </a:rPr>
              <a:t> </a:t>
            </a:r>
            <a:r>
              <a:rPr lang="en-US" sz="1450" dirty="0" err="1">
                <a:ea typeface="+mn-lt"/>
                <a:cs typeface="+mn-lt"/>
              </a:rPr>
              <a:t>gemeinsames</a:t>
            </a:r>
            <a:r>
              <a:rPr lang="en-US" sz="1450" dirty="0">
                <a:ea typeface="+mn-lt"/>
                <a:cs typeface="+mn-lt"/>
              </a:rPr>
              <a:t> </a:t>
            </a:r>
            <a:r>
              <a:rPr lang="en-US" sz="1450" dirty="0" err="1">
                <a:ea typeface="+mn-lt"/>
                <a:cs typeface="+mn-lt"/>
              </a:rPr>
              <a:t>Verständnis</a:t>
            </a:r>
            <a:r>
              <a:rPr lang="en-US" sz="1450" dirty="0">
                <a:ea typeface="+mn-lt"/>
                <a:cs typeface="+mn-lt"/>
              </a:rPr>
              <a:t> </a:t>
            </a:r>
            <a:r>
              <a:rPr lang="en-US" sz="1450" dirty="0" err="1">
                <a:ea typeface="+mn-lt"/>
                <a:cs typeface="+mn-lt"/>
              </a:rPr>
              <a:t>ihrer</a:t>
            </a:r>
            <a:r>
              <a:rPr lang="en-US" sz="1450" dirty="0">
                <a:ea typeface="+mn-lt"/>
                <a:cs typeface="+mn-lt"/>
              </a:rPr>
              <a:t> </a:t>
            </a:r>
            <a:r>
              <a:rPr lang="en-US" sz="1450" dirty="0" err="1">
                <a:ea typeface="+mn-lt"/>
                <a:cs typeface="+mn-lt"/>
              </a:rPr>
              <a:t>Beziehung</a:t>
            </a:r>
            <a:r>
              <a:rPr lang="en-US" sz="1450" dirty="0">
                <a:ea typeface="+mn-lt"/>
                <a:cs typeface="+mn-lt"/>
              </a:rPr>
              <a:t> </a:t>
            </a:r>
            <a:r>
              <a:rPr lang="en-US" sz="1450" dirty="0" err="1">
                <a:ea typeface="+mn-lt"/>
                <a:cs typeface="+mn-lt"/>
              </a:rPr>
              <a:t>zum</a:t>
            </a:r>
            <a:r>
              <a:rPr lang="en-US" sz="1450" dirty="0">
                <a:ea typeface="+mn-lt"/>
                <a:cs typeface="+mn-lt"/>
              </a:rPr>
              <a:t> </a:t>
            </a:r>
            <a:r>
              <a:rPr lang="en-US" sz="1450" dirty="0" err="1">
                <a:ea typeface="+mn-lt"/>
                <a:cs typeface="+mn-lt"/>
              </a:rPr>
              <a:t>Unternehmenswachstum</a:t>
            </a:r>
            <a:r>
              <a:rPr lang="en-US" sz="1450" dirty="0">
                <a:ea typeface="+mn-lt"/>
                <a:cs typeface="+mn-lt"/>
              </a:rPr>
              <a:t> </a:t>
            </a:r>
            <a:r>
              <a:rPr lang="en-US" sz="1450" dirty="0" err="1">
                <a:ea typeface="+mn-lt"/>
                <a:cs typeface="+mn-lt"/>
              </a:rPr>
              <a:t>zu</a:t>
            </a:r>
            <a:r>
              <a:rPr lang="en-US" sz="1450" dirty="0">
                <a:ea typeface="+mn-lt"/>
                <a:cs typeface="+mn-lt"/>
              </a:rPr>
              <a:t> </a:t>
            </a:r>
            <a:r>
              <a:rPr lang="en-US" sz="1450" dirty="0" err="1">
                <a:ea typeface="+mn-lt"/>
                <a:cs typeface="+mn-lt"/>
              </a:rPr>
              <a:t>entwickeln</a:t>
            </a:r>
            <a:r>
              <a:rPr lang="en-US" sz="1450" dirty="0">
                <a:ea typeface="+mn-lt"/>
                <a:cs typeface="+mn-lt"/>
              </a:rPr>
              <a:t>. </a:t>
            </a:r>
          </a:p>
        </p:txBody>
      </p:sp>
      <p:sp>
        <p:nvSpPr>
          <p:cNvPr id="11" name="Down Arrow 31">
            <a:extLst>
              <a:ext uri="{FF2B5EF4-FFF2-40B4-BE49-F238E27FC236}">
                <a16:creationId xmlns:a16="http://schemas.microsoft.com/office/drawing/2014/main" id="{D05143BB-C3E7-2272-A4B8-33B03C24024D}"/>
              </a:ext>
            </a:extLst>
          </p:cNvPr>
          <p:cNvSpPr/>
          <p:nvPr/>
        </p:nvSpPr>
        <p:spPr>
          <a:xfrm rot="19471450">
            <a:off x="9731266" y="3193305"/>
            <a:ext cx="275983"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2" name="Down Arrow 32">
            <a:extLst>
              <a:ext uri="{FF2B5EF4-FFF2-40B4-BE49-F238E27FC236}">
                <a16:creationId xmlns:a16="http://schemas.microsoft.com/office/drawing/2014/main" id="{B0AD155C-C538-51FE-DA02-8CAB613AEBC8}"/>
              </a:ext>
            </a:extLst>
          </p:cNvPr>
          <p:cNvSpPr/>
          <p:nvPr/>
        </p:nvSpPr>
        <p:spPr>
          <a:xfrm rot="16200000">
            <a:off x="5384680" y="208607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3" name="Down Arrow 33">
            <a:extLst>
              <a:ext uri="{FF2B5EF4-FFF2-40B4-BE49-F238E27FC236}">
                <a16:creationId xmlns:a16="http://schemas.microsoft.com/office/drawing/2014/main" id="{684967F5-A5BA-477B-8619-A351411B6A6D}"/>
              </a:ext>
            </a:extLst>
          </p:cNvPr>
          <p:cNvSpPr/>
          <p:nvPr/>
        </p:nvSpPr>
        <p:spPr>
          <a:xfrm rot="6453058">
            <a:off x="3412840" y="4638560"/>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4" name="Rectangle 13">
            <a:extLst>
              <a:ext uri="{FF2B5EF4-FFF2-40B4-BE49-F238E27FC236}">
                <a16:creationId xmlns:a16="http://schemas.microsoft.com/office/drawing/2014/main" id="{04E61F70-61AF-548E-15A1-30F98EBC373F}"/>
              </a:ext>
            </a:extLst>
          </p:cNvPr>
          <p:cNvSpPr/>
          <p:nvPr/>
        </p:nvSpPr>
        <p:spPr>
          <a:xfrm>
            <a:off x="9179885" y="4200410"/>
            <a:ext cx="2566784" cy="1219929"/>
          </a:xfrm>
          <a:prstGeom prst="rect">
            <a:avLst/>
          </a:prstGeom>
          <a:solidFill>
            <a:schemeClr val="accent4">
              <a:lumMod val="20000"/>
              <a:lumOff val="80000"/>
            </a:schemeClr>
          </a:solidFill>
        </p:spPr>
        <p:txBody>
          <a:bodyPr wrap="square" lIns="91440" tIns="45720" rIns="91440" bIns="45720" anchor="t">
            <a:spAutoFit/>
          </a:bodyPr>
          <a:lstStyle/>
          <a:p>
            <a:pPr algn="ctr"/>
            <a:r>
              <a:rPr lang="en-US" sz="1450" b="1" dirty="0">
                <a:ea typeface="+mn-lt"/>
                <a:cs typeface="+mn-lt"/>
              </a:rPr>
              <a:t>ENTSCHEIDEN</a:t>
            </a:r>
            <a:endParaRPr lang="en-US" b="1" dirty="0">
              <a:cs typeface="Calibri"/>
            </a:endParaRPr>
          </a:p>
          <a:p>
            <a:pPr algn="ctr"/>
            <a:r>
              <a:rPr lang="en-US" sz="1450" dirty="0" err="1">
                <a:ea typeface="+mn-lt"/>
                <a:cs typeface="+mn-lt"/>
              </a:rPr>
              <a:t>Bewerten</a:t>
            </a:r>
            <a:r>
              <a:rPr lang="en-US" sz="1450" dirty="0">
                <a:ea typeface="+mn-lt"/>
                <a:cs typeface="+mn-lt"/>
              </a:rPr>
              <a:t> Sie, </a:t>
            </a:r>
            <a:r>
              <a:rPr lang="en-US" sz="1450" dirty="0" err="1">
                <a:ea typeface="+mn-lt"/>
                <a:cs typeface="+mn-lt"/>
              </a:rPr>
              <a:t>welche</a:t>
            </a:r>
            <a:r>
              <a:rPr lang="en-US" sz="1450" dirty="0">
                <a:ea typeface="+mn-lt"/>
                <a:cs typeface="+mn-lt"/>
              </a:rPr>
              <a:t> </a:t>
            </a:r>
            <a:r>
              <a:rPr lang="en-US" sz="1450" dirty="0" err="1">
                <a:ea typeface="+mn-lt"/>
                <a:cs typeface="+mn-lt"/>
              </a:rPr>
              <a:t>Erkenntnisse</a:t>
            </a:r>
            <a:r>
              <a:rPr lang="en-US" sz="1450" dirty="0">
                <a:ea typeface="+mn-lt"/>
                <a:cs typeface="+mn-lt"/>
              </a:rPr>
              <a:t> Sie </a:t>
            </a:r>
            <a:r>
              <a:rPr lang="en-US" sz="1450" dirty="0" err="1">
                <a:ea typeface="+mn-lt"/>
                <a:cs typeface="+mn-lt"/>
              </a:rPr>
              <a:t>umsetzen</a:t>
            </a:r>
            <a:r>
              <a:rPr lang="en-US" sz="1450" dirty="0">
                <a:ea typeface="+mn-lt"/>
                <a:cs typeface="+mn-lt"/>
              </a:rPr>
              <a:t> </a:t>
            </a:r>
            <a:r>
              <a:rPr lang="en-US" sz="1450" dirty="0" err="1">
                <a:ea typeface="+mn-lt"/>
                <a:cs typeface="+mn-lt"/>
              </a:rPr>
              <a:t>wollen</a:t>
            </a:r>
            <a:r>
              <a:rPr lang="en-US" sz="1450" dirty="0">
                <a:ea typeface="+mn-lt"/>
                <a:cs typeface="+mn-lt"/>
              </a:rPr>
              <a:t> und </a:t>
            </a:r>
            <a:r>
              <a:rPr lang="en-US" sz="1450" dirty="0" err="1">
                <a:ea typeface="+mn-lt"/>
                <a:cs typeface="+mn-lt"/>
              </a:rPr>
              <a:t>welche</a:t>
            </a:r>
            <a:r>
              <a:rPr lang="en-US" sz="1450" dirty="0">
                <a:ea typeface="+mn-lt"/>
                <a:cs typeface="+mn-lt"/>
              </a:rPr>
              <a:t> </a:t>
            </a:r>
            <a:r>
              <a:rPr lang="en-US" sz="1450" dirty="0" err="1">
                <a:ea typeface="+mn-lt"/>
                <a:cs typeface="+mn-lt"/>
              </a:rPr>
              <a:t>Strategien</a:t>
            </a:r>
            <a:r>
              <a:rPr lang="en-US" sz="1450" dirty="0">
                <a:ea typeface="+mn-lt"/>
                <a:cs typeface="+mn-lt"/>
              </a:rPr>
              <a:t> </a:t>
            </a:r>
            <a:r>
              <a:rPr lang="en-US" sz="1450" dirty="0" err="1">
                <a:ea typeface="+mn-lt"/>
                <a:cs typeface="+mn-lt"/>
              </a:rPr>
              <a:t>geeignet</a:t>
            </a:r>
            <a:r>
              <a:rPr lang="en-US" sz="1450" dirty="0">
                <a:ea typeface="+mn-lt"/>
                <a:cs typeface="+mn-lt"/>
              </a:rPr>
              <a:t> </a:t>
            </a:r>
            <a:r>
              <a:rPr lang="en-US" sz="1450" dirty="0" err="1">
                <a:ea typeface="+mn-lt"/>
                <a:cs typeface="+mn-lt"/>
              </a:rPr>
              <a:t>sind</a:t>
            </a:r>
            <a:r>
              <a:rPr lang="en-US" sz="1450" dirty="0">
                <a:ea typeface="+mn-lt"/>
                <a:cs typeface="+mn-lt"/>
              </a:rPr>
              <a:t>.  </a:t>
            </a:r>
          </a:p>
        </p:txBody>
      </p:sp>
      <p:sp>
        <p:nvSpPr>
          <p:cNvPr id="15" name="Rectangle 14">
            <a:extLst>
              <a:ext uri="{FF2B5EF4-FFF2-40B4-BE49-F238E27FC236}">
                <a16:creationId xmlns:a16="http://schemas.microsoft.com/office/drawing/2014/main" id="{5475D94B-99B6-4DE3-D9EB-4E4E64979447}"/>
              </a:ext>
            </a:extLst>
          </p:cNvPr>
          <p:cNvSpPr/>
          <p:nvPr/>
        </p:nvSpPr>
        <p:spPr>
          <a:xfrm>
            <a:off x="4495685" y="4518908"/>
            <a:ext cx="3307339" cy="1208023"/>
          </a:xfrm>
          <a:prstGeom prst="rect">
            <a:avLst/>
          </a:prstGeom>
          <a:solidFill>
            <a:schemeClr val="accent4">
              <a:lumMod val="20000"/>
              <a:lumOff val="80000"/>
            </a:schemeClr>
          </a:solidFill>
        </p:spPr>
        <p:txBody>
          <a:bodyPr wrap="square" lIns="91440" tIns="45720" rIns="91440" bIns="45720" anchor="t">
            <a:spAutoFit/>
          </a:bodyPr>
          <a:lstStyle/>
          <a:p>
            <a:pPr algn="ctr"/>
            <a:r>
              <a:rPr lang="en-US" sz="1450" b="1" dirty="0">
                <a:ea typeface="+mn-lt"/>
                <a:cs typeface="+mn-lt"/>
              </a:rPr>
              <a:t>IMPLEMENTIEREN</a:t>
            </a:r>
            <a:endParaRPr lang="en-US" b="1" dirty="0"/>
          </a:p>
          <a:p>
            <a:pPr algn="ctr"/>
            <a:r>
              <a:rPr lang="en-US" sz="1450" dirty="0" err="1">
                <a:ea typeface="+mn-lt"/>
                <a:cs typeface="+mn-lt"/>
              </a:rPr>
              <a:t>Handeln</a:t>
            </a:r>
            <a:r>
              <a:rPr lang="en-US" sz="1450" dirty="0">
                <a:ea typeface="+mn-lt"/>
                <a:cs typeface="+mn-lt"/>
              </a:rPr>
              <a:t> Sie schnell, um die </a:t>
            </a:r>
            <a:r>
              <a:rPr lang="en-US" sz="1450" dirty="0" err="1">
                <a:ea typeface="+mn-lt"/>
                <a:cs typeface="+mn-lt"/>
              </a:rPr>
              <a:t>datengesteuerten</a:t>
            </a:r>
            <a:r>
              <a:rPr lang="en-US" sz="1450" dirty="0">
                <a:ea typeface="+mn-lt"/>
                <a:cs typeface="+mn-lt"/>
              </a:rPr>
              <a:t> </a:t>
            </a:r>
            <a:r>
              <a:rPr lang="en-US" sz="1450" dirty="0" err="1">
                <a:ea typeface="+mn-lt"/>
                <a:cs typeface="+mn-lt"/>
              </a:rPr>
              <a:t>Entscheidungen</a:t>
            </a:r>
            <a:r>
              <a:rPr lang="en-US" sz="1450" dirty="0">
                <a:ea typeface="+mn-lt"/>
                <a:cs typeface="+mn-lt"/>
              </a:rPr>
              <a:t> </a:t>
            </a:r>
            <a:r>
              <a:rPr lang="en-US" sz="1450" dirty="0" err="1">
                <a:ea typeface="+mn-lt"/>
                <a:cs typeface="+mn-lt"/>
              </a:rPr>
              <a:t>umzusetzen</a:t>
            </a:r>
            <a:r>
              <a:rPr lang="en-US" sz="1450" dirty="0">
                <a:ea typeface="+mn-lt"/>
                <a:cs typeface="+mn-lt"/>
              </a:rPr>
              <a:t> und so den </a:t>
            </a:r>
            <a:r>
              <a:rPr lang="en-US" sz="1450" dirty="0" err="1">
                <a:ea typeface="+mn-lt"/>
                <a:cs typeface="+mn-lt"/>
              </a:rPr>
              <a:t>Wettbewerbsvorteil</a:t>
            </a:r>
            <a:r>
              <a:rPr lang="en-US" sz="1450" dirty="0">
                <a:ea typeface="+mn-lt"/>
                <a:cs typeface="+mn-lt"/>
              </a:rPr>
              <a:t> </a:t>
            </a:r>
            <a:r>
              <a:rPr lang="en-US" sz="1450" dirty="0" err="1">
                <a:ea typeface="+mn-lt"/>
                <a:cs typeface="+mn-lt"/>
              </a:rPr>
              <a:t>zu</a:t>
            </a:r>
            <a:r>
              <a:rPr lang="en-US" sz="1450" dirty="0">
                <a:ea typeface="+mn-lt"/>
                <a:cs typeface="+mn-lt"/>
              </a:rPr>
              <a:t> </a:t>
            </a:r>
            <a:r>
              <a:rPr lang="en-US" sz="1450" dirty="0" err="1">
                <a:ea typeface="+mn-lt"/>
                <a:cs typeface="+mn-lt"/>
              </a:rPr>
              <a:t>maximieren</a:t>
            </a:r>
            <a:r>
              <a:rPr lang="en-US" sz="1450" dirty="0">
                <a:ea typeface="+mn-lt"/>
                <a:cs typeface="+mn-lt"/>
              </a:rPr>
              <a:t>.</a:t>
            </a:r>
          </a:p>
        </p:txBody>
      </p:sp>
      <p:sp>
        <p:nvSpPr>
          <p:cNvPr id="16" name="Down Arrow 37">
            <a:extLst>
              <a:ext uri="{FF2B5EF4-FFF2-40B4-BE49-F238E27FC236}">
                <a16:creationId xmlns:a16="http://schemas.microsoft.com/office/drawing/2014/main" id="{C51D80A9-AF1B-8A51-89B4-B3FA8FF597F4}"/>
              </a:ext>
            </a:extLst>
          </p:cNvPr>
          <p:cNvSpPr/>
          <p:nvPr/>
        </p:nvSpPr>
        <p:spPr>
          <a:xfrm rot="5400000">
            <a:off x="8353463" y="461093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7" name="Down Arrow 38">
            <a:extLst>
              <a:ext uri="{FF2B5EF4-FFF2-40B4-BE49-F238E27FC236}">
                <a16:creationId xmlns:a16="http://schemas.microsoft.com/office/drawing/2014/main" id="{228A5C74-542A-AFEB-2590-28CF754D5343}"/>
              </a:ext>
            </a:extLst>
          </p:cNvPr>
          <p:cNvSpPr/>
          <p:nvPr/>
        </p:nvSpPr>
        <p:spPr>
          <a:xfrm>
            <a:off x="3267507" y="1698539"/>
            <a:ext cx="283323" cy="38346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8" name="Down Arrow 36">
            <a:extLst>
              <a:ext uri="{FF2B5EF4-FFF2-40B4-BE49-F238E27FC236}">
                <a16:creationId xmlns:a16="http://schemas.microsoft.com/office/drawing/2014/main" id="{2CEBA753-E1D6-5095-C832-E580DF0B5C25}"/>
              </a:ext>
            </a:extLst>
          </p:cNvPr>
          <p:cNvSpPr/>
          <p:nvPr/>
        </p:nvSpPr>
        <p:spPr>
          <a:xfrm rot="13380975">
            <a:off x="2437977" y="2984465"/>
            <a:ext cx="318258" cy="790856"/>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Tree>
    <p:extLst>
      <p:ext uri="{BB962C8B-B14F-4D97-AF65-F5344CB8AC3E}">
        <p14:creationId xmlns:p14="http://schemas.microsoft.com/office/powerpoint/2010/main" val="32857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lIns="91440" tIns="45720" rIns="91440" bIns="45720" anchor="t"/>
          <a:lstStyle/>
          <a:p>
            <a:pPr marL="342900" indent="-342900">
              <a:buBlip>
                <a:blip r:embed="rId2"/>
              </a:buBlip>
            </a:pPr>
            <a:r>
              <a:rPr lang="en-GB" b="1" dirty="0" err="1">
                <a:solidFill>
                  <a:schemeClr val="accent2"/>
                </a:solidFill>
                <a:ea typeface="+mn-lt"/>
                <a:cs typeface="+mn-lt"/>
              </a:rPr>
              <a:t>Lernziele</a:t>
            </a:r>
            <a:r>
              <a:rPr lang="en-GB" b="1" dirty="0">
                <a:solidFill>
                  <a:schemeClr val="accent2"/>
                </a:solidFill>
              </a:rPr>
              <a:t>: </a:t>
            </a:r>
          </a:p>
          <a:p>
            <a:pPr marL="342900" indent="-342900">
              <a:buClr>
                <a:schemeClr val="accent2"/>
              </a:buClr>
              <a:buFont typeface="Arial" panose="020B0604020202020204" pitchFamily="34" charset="0"/>
              <a:buChar char="•"/>
            </a:pPr>
            <a:r>
              <a:rPr lang="en-GB" dirty="0">
                <a:ea typeface="+mn-lt"/>
                <a:cs typeface="+mn-lt"/>
              </a:rPr>
              <a:t>Die </a:t>
            </a:r>
            <a:r>
              <a:rPr lang="en-GB" dirty="0" err="1">
                <a:ea typeface="+mn-lt"/>
                <a:cs typeface="+mn-lt"/>
              </a:rPr>
              <a:t>Lernenden</a:t>
            </a:r>
            <a:r>
              <a:rPr lang="en-GB" dirty="0">
                <a:ea typeface="+mn-lt"/>
                <a:cs typeface="+mn-lt"/>
              </a:rPr>
              <a:t> </a:t>
            </a:r>
            <a:r>
              <a:rPr lang="en-GB" dirty="0" err="1">
                <a:ea typeface="+mn-lt"/>
                <a:cs typeface="+mn-lt"/>
              </a:rPr>
              <a:t>erhalten</a:t>
            </a:r>
            <a:r>
              <a:rPr lang="en-GB" dirty="0">
                <a:ea typeface="+mn-lt"/>
                <a:cs typeface="+mn-lt"/>
              </a:rPr>
              <a:t> </a:t>
            </a:r>
            <a:r>
              <a:rPr lang="en-GB" dirty="0" err="1">
                <a:ea typeface="+mn-lt"/>
                <a:cs typeface="+mn-lt"/>
              </a:rPr>
              <a:t>ein</a:t>
            </a:r>
            <a:r>
              <a:rPr lang="en-GB" dirty="0">
                <a:ea typeface="+mn-lt"/>
                <a:cs typeface="+mn-lt"/>
              </a:rPr>
              <a:t> </a:t>
            </a:r>
            <a:r>
              <a:rPr lang="en-GB" dirty="0" err="1">
                <a:ea typeface="+mn-lt"/>
                <a:cs typeface="+mn-lt"/>
              </a:rPr>
              <a:t>Verständnis</a:t>
            </a:r>
            <a:r>
              <a:rPr lang="en-GB" dirty="0">
                <a:ea typeface="+mn-lt"/>
                <a:cs typeface="+mn-lt"/>
              </a:rPr>
              <a:t> für die </a:t>
            </a:r>
            <a:r>
              <a:rPr lang="en-GB" dirty="0" err="1">
                <a:ea typeface="+mn-lt"/>
                <a:cs typeface="+mn-lt"/>
              </a:rPr>
              <a:t>aufkommende</a:t>
            </a:r>
            <a:r>
              <a:rPr lang="en-GB" dirty="0">
                <a:ea typeface="+mn-lt"/>
                <a:cs typeface="+mn-lt"/>
              </a:rPr>
              <a:t> Rolle von Big Data und </a:t>
            </a:r>
            <a:r>
              <a:rPr lang="en-GB" dirty="0" err="1">
                <a:ea typeface="+mn-lt"/>
                <a:cs typeface="+mn-lt"/>
              </a:rPr>
              <a:t>wie</a:t>
            </a:r>
            <a:r>
              <a:rPr lang="en-GB" dirty="0">
                <a:ea typeface="+mn-lt"/>
                <a:cs typeface="+mn-lt"/>
              </a:rPr>
              <a:t> </a:t>
            </a:r>
            <a:r>
              <a:rPr lang="en-GB" dirty="0" err="1">
                <a:ea typeface="+mn-lt"/>
                <a:cs typeface="+mn-lt"/>
              </a:rPr>
              <a:t>diese</a:t>
            </a:r>
            <a:r>
              <a:rPr lang="en-GB" dirty="0">
                <a:ea typeface="+mn-lt"/>
                <a:cs typeface="+mn-lt"/>
              </a:rPr>
              <a:t> in </a:t>
            </a:r>
            <a:r>
              <a:rPr lang="en-GB" dirty="0" err="1">
                <a:ea typeface="+mn-lt"/>
                <a:cs typeface="+mn-lt"/>
              </a:rPr>
              <a:t>intelligente</a:t>
            </a:r>
            <a:r>
              <a:rPr lang="en-GB" dirty="0">
                <a:ea typeface="+mn-lt"/>
                <a:cs typeface="+mn-lt"/>
              </a:rPr>
              <a:t> Daten </a:t>
            </a:r>
            <a:r>
              <a:rPr lang="en-GB" dirty="0" err="1">
                <a:ea typeface="+mn-lt"/>
                <a:cs typeface="+mn-lt"/>
              </a:rPr>
              <a:t>umgewandelt</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können</a:t>
            </a:r>
            <a:r>
              <a:rPr lang="en-GB" dirty="0">
                <a:ea typeface="+mn-lt"/>
                <a:cs typeface="+mn-lt"/>
              </a:rPr>
              <a:t>. </a:t>
            </a:r>
            <a:br>
              <a:rPr lang="en-GB" dirty="0">
                <a:ea typeface="+mn-lt"/>
                <a:cs typeface="+mn-lt"/>
              </a:rPr>
            </a:br>
            <a:br>
              <a:rPr lang="en-GB" dirty="0">
                <a:ea typeface="+mn-lt"/>
                <a:cs typeface="+mn-lt"/>
              </a:rPr>
            </a:br>
            <a:r>
              <a:rPr lang="en-GB" dirty="0">
                <a:ea typeface="+mn-lt"/>
                <a:cs typeface="+mn-lt"/>
              </a:rPr>
              <a:t>Die </a:t>
            </a:r>
            <a:r>
              <a:rPr lang="en-GB" dirty="0" err="1">
                <a:ea typeface="+mn-lt"/>
                <a:cs typeface="+mn-lt"/>
              </a:rPr>
              <a:t>Lernenden</a:t>
            </a:r>
            <a:r>
              <a:rPr lang="en-GB" dirty="0">
                <a:ea typeface="+mn-lt"/>
                <a:cs typeface="+mn-lt"/>
              </a:rPr>
              <a:t> </a:t>
            </a:r>
            <a:r>
              <a:rPr lang="en-GB" dirty="0" err="1">
                <a:ea typeface="+mn-lt"/>
                <a:cs typeface="+mn-lt"/>
              </a:rPr>
              <a:t>werden</a:t>
            </a:r>
            <a:r>
              <a:rPr lang="en-GB" dirty="0">
                <a:ea typeface="+mn-lt"/>
                <a:cs typeface="+mn-lt"/>
              </a:rPr>
              <a:t> in der Lage sein, </a:t>
            </a:r>
            <a:r>
              <a:rPr lang="en-GB" dirty="0" err="1">
                <a:ea typeface="+mn-lt"/>
                <a:cs typeface="+mn-lt"/>
              </a:rPr>
              <a:t>integrierte</a:t>
            </a:r>
            <a:r>
              <a:rPr lang="en-GB" dirty="0">
                <a:ea typeface="+mn-lt"/>
                <a:cs typeface="+mn-lt"/>
              </a:rPr>
              <a:t> </a:t>
            </a:r>
            <a:r>
              <a:rPr lang="en-GB" dirty="0" err="1">
                <a:ea typeface="+mn-lt"/>
                <a:cs typeface="+mn-lt"/>
              </a:rPr>
              <a:t>Datenerfassungs</a:t>
            </a:r>
            <a:r>
              <a:rPr lang="en-GB" dirty="0">
                <a:ea typeface="+mn-lt"/>
                <a:cs typeface="+mn-lt"/>
              </a:rPr>
              <a:t>- und -</a:t>
            </a:r>
            <a:r>
              <a:rPr lang="en-GB" dirty="0" err="1">
                <a:ea typeface="+mn-lt"/>
                <a:cs typeface="+mn-lt"/>
              </a:rPr>
              <a:t>analyseaktivitäten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entwickeln</a:t>
            </a:r>
            <a:r>
              <a:rPr lang="en-GB" dirty="0">
                <a:ea typeface="+mn-lt"/>
                <a:cs typeface="+mn-lt"/>
              </a:rPr>
              <a:t> und </a:t>
            </a:r>
            <a:r>
              <a:rPr lang="en-GB" dirty="0" err="1">
                <a:ea typeface="+mn-lt"/>
                <a:cs typeface="+mn-lt"/>
              </a:rPr>
              <a:t>zu</a:t>
            </a:r>
            <a:r>
              <a:rPr lang="en-GB" dirty="0">
                <a:ea typeface="+mn-lt"/>
                <a:cs typeface="+mn-lt"/>
              </a:rPr>
              <a:t> </a:t>
            </a:r>
            <a:r>
              <a:rPr lang="en-GB" dirty="0" err="1">
                <a:ea typeface="+mn-lt"/>
                <a:cs typeface="+mn-lt"/>
              </a:rPr>
              <a:t>koordinieren</a:t>
            </a:r>
            <a:r>
              <a:rPr lang="en-GB" dirty="0">
                <a:ea typeface="+mn-lt"/>
                <a:cs typeface="+mn-lt"/>
              </a:rPr>
              <a:t>. </a:t>
            </a:r>
            <a:br>
              <a:rPr lang="en-GB" dirty="0">
                <a:ea typeface="+mn-lt"/>
                <a:cs typeface="+mn-lt"/>
              </a:rPr>
            </a:br>
            <a:br>
              <a:rPr lang="en-GB" dirty="0">
                <a:ea typeface="+mn-lt"/>
                <a:cs typeface="+mn-lt"/>
              </a:rPr>
            </a:br>
            <a:r>
              <a:rPr lang="en-GB" dirty="0">
                <a:ea typeface="+mn-lt"/>
                <a:cs typeface="+mn-lt"/>
              </a:rPr>
              <a:t>Die </a:t>
            </a:r>
            <a:r>
              <a:rPr lang="en-GB" dirty="0" err="1">
                <a:ea typeface="+mn-lt"/>
                <a:cs typeface="+mn-lt"/>
              </a:rPr>
              <a:t>Lernenden</a:t>
            </a:r>
            <a:r>
              <a:rPr lang="en-GB" dirty="0">
                <a:ea typeface="+mn-lt"/>
                <a:cs typeface="+mn-lt"/>
              </a:rPr>
              <a:t> </a:t>
            </a:r>
            <a:r>
              <a:rPr lang="en-GB" dirty="0" err="1">
                <a:ea typeface="+mn-lt"/>
                <a:cs typeface="+mn-lt"/>
              </a:rPr>
              <a:t>sind</a:t>
            </a:r>
            <a:r>
              <a:rPr lang="en-GB" dirty="0">
                <a:ea typeface="+mn-lt"/>
                <a:cs typeface="+mn-lt"/>
              </a:rPr>
              <a:t> in der Lage, die </a:t>
            </a:r>
            <a:r>
              <a:rPr lang="en-GB" dirty="0" err="1">
                <a:ea typeface="+mn-lt"/>
                <a:cs typeface="+mn-lt"/>
              </a:rPr>
              <a:t>wichtigsten</a:t>
            </a:r>
            <a:r>
              <a:rPr lang="en-GB" dirty="0">
                <a:ea typeface="+mn-lt"/>
                <a:cs typeface="+mn-lt"/>
              </a:rPr>
              <a:t> </a:t>
            </a:r>
            <a:r>
              <a:rPr lang="en-GB" dirty="0" err="1">
                <a:ea typeface="+mn-lt"/>
                <a:cs typeface="+mn-lt"/>
              </a:rPr>
              <a:t>rechtlichen</a:t>
            </a:r>
            <a:r>
              <a:rPr lang="en-GB" dirty="0">
                <a:ea typeface="+mn-lt"/>
                <a:cs typeface="+mn-lt"/>
              </a:rPr>
              <a:t> und </a:t>
            </a:r>
            <a:r>
              <a:rPr lang="en-GB" dirty="0" err="1">
                <a:ea typeface="+mn-lt"/>
                <a:cs typeface="+mn-lt"/>
              </a:rPr>
              <a:t>ethischen</a:t>
            </a:r>
            <a:r>
              <a:rPr lang="en-GB" dirty="0">
                <a:ea typeface="+mn-lt"/>
                <a:cs typeface="+mn-lt"/>
              </a:rPr>
              <a:t> </a:t>
            </a:r>
            <a:r>
              <a:rPr lang="en-GB" dirty="0" err="1">
                <a:ea typeface="+mn-lt"/>
                <a:cs typeface="+mn-lt"/>
              </a:rPr>
              <a:t>Aspekte</a:t>
            </a:r>
            <a:r>
              <a:rPr lang="en-GB" dirty="0">
                <a:ea typeface="+mn-lt"/>
                <a:cs typeface="+mn-lt"/>
              </a:rPr>
              <a:t> des </a:t>
            </a:r>
            <a:r>
              <a:rPr lang="en-GB" dirty="0" err="1">
                <a:ea typeface="+mn-lt"/>
                <a:cs typeface="+mn-lt"/>
              </a:rPr>
              <a:t>Datenschutzes</a:t>
            </a:r>
            <a:r>
              <a:rPr lang="en-GB" dirty="0">
                <a:ea typeface="+mn-lt"/>
                <a:cs typeface="+mn-lt"/>
              </a:rPr>
              <a:t> und des </a:t>
            </a:r>
            <a:r>
              <a:rPr lang="en-GB" dirty="0" err="1">
                <a:ea typeface="+mn-lt"/>
                <a:cs typeface="+mn-lt"/>
              </a:rPr>
              <a:t>Umgangs</a:t>
            </a:r>
            <a:r>
              <a:rPr lang="en-GB" dirty="0">
                <a:ea typeface="+mn-lt"/>
                <a:cs typeface="+mn-lt"/>
              </a:rPr>
              <a:t> </a:t>
            </a:r>
            <a:r>
              <a:rPr lang="en-GB" dirty="0" err="1">
                <a:ea typeface="+mn-lt"/>
                <a:cs typeface="+mn-lt"/>
              </a:rPr>
              <a:t>mit</a:t>
            </a:r>
            <a:r>
              <a:rPr lang="en-GB" dirty="0">
                <a:ea typeface="+mn-lt"/>
                <a:cs typeface="+mn-lt"/>
              </a:rPr>
              <a:t> Daten </a:t>
            </a:r>
            <a:r>
              <a:rPr lang="en-GB" dirty="0" err="1">
                <a:ea typeface="+mn-lt"/>
                <a:cs typeface="+mn-lt"/>
              </a:rPr>
              <a:t>zu</a:t>
            </a:r>
            <a:r>
              <a:rPr lang="en-GB" dirty="0">
                <a:ea typeface="+mn-lt"/>
                <a:cs typeface="+mn-lt"/>
              </a:rPr>
              <a:t> verstehen. </a:t>
            </a:r>
            <a:br>
              <a:rPr lang="en-GB" dirty="0">
                <a:ea typeface="+mn-lt"/>
                <a:cs typeface="+mn-lt"/>
              </a:rPr>
            </a:br>
            <a:endParaRPr lang="en-GB" dirty="0">
              <a:ea typeface="+mn-lt"/>
              <a:cs typeface="+mn-lt"/>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a:ea typeface="+mn-lt"/>
                <a:cs typeface="+mn-lt"/>
              </a:rPr>
              <a:t>Lehr- und </a:t>
            </a:r>
            <a:r>
              <a:rPr lang="en-US" dirty="0" err="1">
                <a:ea typeface="+mn-lt"/>
                <a:cs typeface="+mn-lt"/>
              </a:rPr>
              <a:t>Lernziele</a:t>
            </a:r>
            <a:endParaRPr lang="en-US" dirty="0" err="1"/>
          </a:p>
        </p:txBody>
      </p:sp>
    </p:spTree>
    <p:extLst>
      <p:ext uri="{BB962C8B-B14F-4D97-AF65-F5344CB8AC3E}">
        <p14:creationId xmlns:p14="http://schemas.microsoft.com/office/powerpoint/2010/main" val="23861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a:buClr>
                <a:schemeClr val="accent2"/>
              </a:buClr>
              <a:buBlip>
                <a:blip r:embed="rId3"/>
              </a:buBlip>
            </a:pPr>
            <a:r>
              <a:rPr lang="en-GB" dirty="0">
                <a:ea typeface="+mn-lt"/>
                <a:cs typeface="+mn-lt"/>
              </a:rPr>
              <a:t>Die </a:t>
            </a:r>
            <a:r>
              <a:rPr lang="en-GB" dirty="0" err="1">
                <a:ea typeface="+mn-lt"/>
                <a:cs typeface="+mn-lt"/>
              </a:rPr>
              <a:t>effiziente</a:t>
            </a:r>
            <a:r>
              <a:rPr lang="en-GB" dirty="0">
                <a:ea typeface="+mn-lt"/>
                <a:cs typeface="+mn-lt"/>
              </a:rPr>
              <a:t> </a:t>
            </a:r>
            <a:r>
              <a:rPr lang="en-GB" dirty="0" err="1">
                <a:ea typeface="+mn-lt"/>
                <a:cs typeface="+mn-lt"/>
              </a:rPr>
              <a:t>Umsetzung</a:t>
            </a:r>
            <a:r>
              <a:rPr lang="en-GB" dirty="0">
                <a:ea typeface="+mn-lt"/>
                <a:cs typeface="+mn-lt"/>
              </a:rPr>
              <a:t> von </a:t>
            </a:r>
            <a:r>
              <a:rPr lang="en-GB" dirty="0" err="1">
                <a:ea typeface="+mn-lt"/>
                <a:cs typeface="+mn-lt"/>
              </a:rPr>
              <a:t>Datenerkenntnissen</a:t>
            </a:r>
            <a:r>
              <a:rPr lang="en-GB" dirty="0">
                <a:ea typeface="+mn-lt"/>
                <a:cs typeface="+mn-lt"/>
              </a:rPr>
              <a:t> in </a:t>
            </a:r>
            <a:r>
              <a:rPr lang="en-GB" dirty="0" err="1">
                <a:ea typeface="+mn-lt"/>
                <a:cs typeface="+mn-lt"/>
              </a:rPr>
              <a:t>Maßnahmen</a:t>
            </a:r>
            <a:r>
              <a:rPr lang="en-GB" dirty="0">
                <a:ea typeface="+mn-lt"/>
                <a:cs typeface="+mn-lt"/>
              </a:rPr>
              <a:t>, die das </a:t>
            </a:r>
            <a:r>
              <a:rPr lang="en-GB" dirty="0" err="1">
                <a:ea typeface="+mn-lt"/>
                <a:cs typeface="+mn-lt"/>
              </a:rPr>
              <a:t>Unternehmenswachstum</a:t>
            </a:r>
            <a:r>
              <a:rPr lang="en-GB" dirty="0">
                <a:ea typeface="+mn-lt"/>
                <a:cs typeface="+mn-lt"/>
              </a:rPr>
              <a:t> </a:t>
            </a:r>
            <a:r>
              <a:rPr lang="en-GB" dirty="0" err="1">
                <a:ea typeface="+mn-lt"/>
                <a:cs typeface="+mn-lt"/>
              </a:rPr>
              <a:t>fördern</a:t>
            </a:r>
            <a:r>
              <a:rPr lang="en-GB" dirty="0">
                <a:ea typeface="+mn-lt"/>
                <a:cs typeface="+mn-lt"/>
              </a:rPr>
              <a:t>.</a:t>
            </a:r>
            <a:endParaRPr lang="en-US" dirty="0">
              <a:ea typeface="+mn-lt"/>
              <a:cs typeface="+mn-lt"/>
            </a:endParaRPr>
          </a:p>
          <a:p>
            <a:pPr>
              <a:buClr>
                <a:schemeClr val="accent2"/>
              </a:buClr>
              <a:buBlip>
                <a:blip r:embed="rId3"/>
              </a:buBlip>
            </a:pPr>
            <a:endParaRPr lang="en-GB"/>
          </a:p>
          <a:p>
            <a:pPr marL="342900" indent="-342900">
              <a:buClr>
                <a:schemeClr val="accent2"/>
              </a:buClr>
              <a:buBlip>
                <a:blip r:embed="rId3"/>
              </a:buBlip>
            </a:pPr>
            <a:r>
              <a:rPr lang="en-GB" dirty="0">
                <a:ea typeface="+mn-lt"/>
                <a:cs typeface="+mn-lt"/>
              </a:rPr>
              <a:t>Die </a:t>
            </a:r>
            <a:r>
              <a:rPr lang="en-GB" dirty="0" err="1">
                <a:ea typeface="+mn-lt"/>
                <a:cs typeface="+mn-lt"/>
              </a:rPr>
              <a:t>Bedeutung</a:t>
            </a:r>
            <a:r>
              <a:rPr lang="en-GB" dirty="0">
                <a:ea typeface="+mn-lt"/>
                <a:cs typeface="+mn-lt"/>
              </a:rPr>
              <a:t> der </a:t>
            </a:r>
            <a:r>
              <a:rPr lang="en-GB" dirty="0" err="1">
                <a:ea typeface="+mn-lt"/>
                <a:cs typeface="+mn-lt"/>
              </a:rPr>
              <a:t>Datenvisualisierung</a:t>
            </a:r>
            <a:r>
              <a:rPr lang="en-GB" dirty="0">
                <a:ea typeface="+mn-lt"/>
                <a:cs typeface="+mn-lt"/>
              </a:rPr>
              <a:t>.</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Datenauswertung</a:t>
            </a:r>
            <a:r>
              <a:rPr lang="en-GB" dirty="0">
                <a:ea typeface="+mn-lt"/>
                <a:cs typeface="+mn-lt"/>
              </a:rPr>
              <a:t> und -</a:t>
            </a:r>
            <a:r>
              <a:rPr lang="en-GB" dirty="0" err="1">
                <a:ea typeface="+mn-lt"/>
                <a:cs typeface="+mn-lt"/>
              </a:rPr>
              <a:t>verwendung</a:t>
            </a:r>
          </a:p>
          <a:p>
            <a:endParaRPr lang="en-GB" dirty="0">
              <a:cs typeface="Calibri"/>
            </a:endParaRPr>
          </a:p>
        </p:txBody>
      </p:sp>
    </p:spTree>
    <p:extLst>
      <p:ext uri="{BB962C8B-B14F-4D97-AF65-F5344CB8AC3E}">
        <p14:creationId xmlns:p14="http://schemas.microsoft.com/office/powerpoint/2010/main" val="14226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dirty="0" err="1">
                <a:solidFill>
                  <a:schemeClr val="accent2"/>
                </a:solidFill>
                <a:ea typeface="+mn-lt"/>
                <a:cs typeface="+mn-lt"/>
              </a:rPr>
              <a:t>Diskussionsfrage</a:t>
            </a:r>
            <a:r>
              <a:rPr lang="en-GB" dirty="0">
                <a:solidFill>
                  <a:schemeClr val="accent2"/>
                </a:solidFill>
                <a:ea typeface="+mn-lt"/>
                <a:cs typeface="+mn-lt"/>
              </a:rPr>
              <a:t>:</a:t>
            </a:r>
            <a:r>
              <a:rPr lang="en-GB" dirty="0">
                <a:ea typeface="+mn-lt"/>
                <a:cs typeface="+mn-lt"/>
              </a:rPr>
              <a:t> </a:t>
            </a:r>
            <a:r>
              <a:rPr lang="en-GB" dirty="0" err="1">
                <a:ea typeface="+mn-lt"/>
                <a:cs typeface="+mn-lt"/>
              </a:rPr>
              <a:t>Welche</a:t>
            </a:r>
            <a:r>
              <a:rPr lang="en-GB" dirty="0">
                <a:ea typeface="+mn-lt"/>
                <a:cs typeface="+mn-lt"/>
              </a:rPr>
              <a:t> Art der </a:t>
            </a:r>
            <a:r>
              <a:rPr lang="en-GB" dirty="0" err="1">
                <a:ea typeface="+mn-lt"/>
                <a:cs typeface="+mn-lt"/>
              </a:rPr>
              <a:t>Darstellung</a:t>
            </a:r>
            <a:r>
              <a:rPr lang="en-GB" dirty="0">
                <a:ea typeface="+mn-lt"/>
                <a:cs typeface="+mn-lt"/>
              </a:rPr>
              <a:t> der Daten </a:t>
            </a:r>
            <a:r>
              <a:rPr lang="en-GB" dirty="0" err="1">
                <a:ea typeface="+mn-lt"/>
                <a:cs typeface="+mn-lt"/>
              </a:rPr>
              <a:t>ist</a:t>
            </a:r>
            <a:r>
              <a:rPr lang="en-GB" dirty="0">
                <a:ea typeface="+mn-lt"/>
                <a:cs typeface="+mn-lt"/>
              </a:rPr>
              <a:t> am </a:t>
            </a:r>
            <a:r>
              <a:rPr lang="en-GB" dirty="0" err="1">
                <a:ea typeface="+mn-lt"/>
                <a:cs typeface="+mn-lt"/>
              </a:rPr>
              <a:t>effektivsten</a:t>
            </a:r>
            <a:r>
              <a:rPr lang="en-GB" dirty="0">
                <a:ea typeface="+mn-lt"/>
                <a:cs typeface="+mn-lt"/>
              </a:rPr>
              <a:t>?</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171450" marR="0" lvl="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kumimoji="0" lang="en-US" sz="11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chemeClr val="accent2"/>
              </a:buClr>
              <a:buSzTx/>
              <a:tabLst/>
              <a:defRPr/>
            </a:pPr>
            <a:r>
              <a:rPr lang="en-US" sz="1400" dirty="0">
                <a:solidFill>
                  <a:prstClr val="black"/>
                </a:solidFill>
                <a:latin typeface="Calibri" panose="020F0502020204030204"/>
              </a:rPr>
              <a:t>Quelle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Schusterman Family Foundation, The Data Playbook.</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Datenauswertung</a:t>
            </a:r>
            <a:r>
              <a:rPr lang="en-GB" dirty="0">
                <a:ea typeface="+mn-lt"/>
                <a:cs typeface="+mn-lt"/>
              </a:rPr>
              <a:t> und -</a:t>
            </a:r>
            <a:r>
              <a:rPr lang="en-GB" dirty="0" err="1">
                <a:ea typeface="+mn-lt"/>
                <a:cs typeface="+mn-lt"/>
              </a:rPr>
              <a:t>verwendung</a:t>
            </a:r>
          </a:p>
          <a:p>
            <a:endParaRPr lang="en-GB" dirty="0">
              <a:cs typeface="Calibri"/>
            </a:endParaRPr>
          </a:p>
        </p:txBody>
      </p:sp>
      <p:graphicFrame>
        <p:nvGraphicFramePr>
          <p:cNvPr id="7" name="Table 6">
            <a:extLst>
              <a:ext uri="{FF2B5EF4-FFF2-40B4-BE49-F238E27FC236}">
                <a16:creationId xmlns:a16="http://schemas.microsoft.com/office/drawing/2014/main" id="{DEF874D9-F9F8-13C0-3957-54D96D4EDCAA}"/>
              </a:ext>
            </a:extLst>
          </p:cNvPr>
          <p:cNvGraphicFramePr>
            <a:graphicFrameLocks noGrp="1"/>
          </p:cNvGraphicFramePr>
          <p:nvPr>
            <p:extLst>
              <p:ext uri="{D42A27DB-BD31-4B8C-83A1-F6EECF244321}">
                <p14:modId xmlns:p14="http://schemas.microsoft.com/office/powerpoint/2010/main" val="2318766437"/>
              </p:ext>
            </p:extLst>
          </p:nvPr>
        </p:nvGraphicFramePr>
        <p:xfrm>
          <a:off x="4761907" y="2952427"/>
          <a:ext cx="3263896" cy="2181955"/>
        </p:xfrm>
        <a:graphic>
          <a:graphicData uri="http://schemas.openxmlformats.org/drawingml/2006/table">
            <a:tbl>
              <a:tblPr firstRow="1" bandRow="1"/>
              <a:tblGrid>
                <a:gridCol w="1631948">
                  <a:extLst>
                    <a:ext uri="{9D8B030D-6E8A-4147-A177-3AD203B41FA5}">
                      <a16:colId xmlns:a16="http://schemas.microsoft.com/office/drawing/2014/main" val="20000"/>
                    </a:ext>
                  </a:extLst>
                </a:gridCol>
                <a:gridCol w="1631948">
                  <a:extLst>
                    <a:ext uri="{9D8B030D-6E8A-4147-A177-3AD203B41FA5}">
                      <a16:colId xmlns:a16="http://schemas.microsoft.com/office/drawing/2014/main" val="20001"/>
                    </a:ext>
                  </a:extLst>
                </a:gridCol>
              </a:tblGrid>
              <a:tr h="4363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_tradnl" sz="1500" dirty="0" err="1"/>
                        <a:t>Categorie</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_tradnl" sz="1500" dirty="0" err="1"/>
                        <a:t>Nr</a:t>
                      </a:r>
                      <a:r>
                        <a:rPr lang="es-ES_tradnl" sz="1500" dirty="0"/>
                        <a:t>. </a:t>
                      </a:r>
                      <a:r>
                        <a:rPr lang="es-ES_tradnl" sz="1500" dirty="0" err="1"/>
                        <a:t>Antworten</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 </a:t>
                      </a:r>
                      <a:r>
                        <a:rPr lang="es-ES_tradnl" sz="1500" dirty="0" err="1"/>
                        <a:t>Sehr</a:t>
                      </a:r>
                      <a:r>
                        <a:rPr lang="es-ES_tradnl" sz="1500" dirty="0"/>
                        <a:t> </a:t>
                      </a:r>
                      <a:r>
                        <a:rPr lang="es-ES_tradnl" sz="1500" dirty="0" err="1"/>
                        <a:t>viel</a:t>
                      </a:r>
                      <a:r>
                        <a:rPr lang="es-ES_tradnl" sz="1500" dirty="0"/>
                        <a:t> </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20</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3 </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26</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1 Gar </a:t>
                      </a:r>
                      <a:r>
                        <a:rPr lang="es-ES_tradnl" sz="1500" dirty="0" err="1"/>
                        <a:t>keine</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D196C7C4-DC51-32EB-3297-3EBCA3037B24}"/>
              </a:ext>
            </a:extLst>
          </p:cNvPr>
          <p:cNvPicPr/>
          <p:nvPr/>
        </p:nvPicPr>
        <p:blipFill rotWithShape="1">
          <a:blip r:embed="rId5"/>
          <a:srcRect l="3181" t="59707" r="3525" b="2178"/>
          <a:stretch/>
        </p:blipFill>
        <p:spPr>
          <a:xfrm>
            <a:off x="734848" y="2900848"/>
            <a:ext cx="3402768" cy="2233534"/>
          </a:xfrm>
          <a:prstGeom prst="rect">
            <a:avLst/>
          </a:prstGeom>
        </p:spPr>
      </p:pic>
      <p:pic>
        <p:nvPicPr>
          <p:cNvPr id="9" name="Picture 8">
            <a:extLst>
              <a:ext uri="{FF2B5EF4-FFF2-40B4-BE49-F238E27FC236}">
                <a16:creationId xmlns:a16="http://schemas.microsoft.com/office/drawing/2014/main" id="{FD9A17B3-7694-883E-5CF1-76BAC7415D9A}"/>
              </a:ext>
            </a:extLst>
          </p:cNvPr>
          <p:cNvPicPr/>
          <p:nvPr/>
        </p:nvPicPr>
        <p:blipFill rotWithShape="1">
          <a:blip r:embed="rId6"/>
          <a:srcRect l="4199" r="50097" b="56392"/>
          <a:stretch/>
        </p:blipFill>
        <p:spPr>
          <a:xfrm>
            <a:off x="8650094" y="2502187"/>
            <a:ext cx="2743524" cy="2623142"/>
          </a:xfrm>
          <a:prstGeom prst="rect">
            <a:avLst/>
          </a:prstGeom>
        </p:spPr>
      </p:pic>
    </p:spTree>
    <p:extLst>
      <p:ext uri="{BB962C8B-B14F-4D97-AF65-F5344CB8AC3E}">
        <p14:creationId xmlns:p14="http://schemas.microsoft.com/office/powerpoint/2010/main" val="6459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GB" dirty="0" err="1">
                <a:ea typeface="+mn-lt"/>
                <a:cs typeface="+mn-lt"/>
              </a:rPr>
              <a:t>Datenauswertung</a:t>
            </a:r>
            <a:r>
              <a:rPr lang="en-GB" dirty="0">
                <a:ea typeface="+mn-lt"/>
                <a:cs typeface="+mn-lt"/>
              </a:rPr>
              <a:t> und -</a:t>
            </a:r>
            <a:r>
              <a:rPr lang="en-GB" dirty="0" err="1">
                <a:ea typeface="+mn-lt"/>
                <a:cs typeface="+mn-lt"/>
              </a:rPr>
              <a:t>verwendung</a:t>
            </a:r>
            <a:endParaRPr lang="en-US" dirty="0" err="1">
              <a:ea typeface="+mn-lt"/>
              <a:cs typeface="+mn-lt"/>
            </a:endParaRPr>
          </a:p>
          <a:p>
            <a:endParaRPr lang="en-US" dirty="0">
              <a:cs typeface="Calibri"/>
            </a:endParaRP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710001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Datensicherheit</a:t>
            </a:r>
            <a:endParaRPr lang="en-US" dirty="0" err="1"/>
          </a:p>
        </p:txBody>
      </p:sp>
      <p:graphicFrame>
        <p:nvGraphicFramePr>
          <p:cNvPr id="6" name="Diagram 5">
            <a:extLst>
              <a:ext uri="{FF2B5EF4-FFF2-40B4-BE49-F238E27FC236}">
                <a16:creationId xmlns:a16="http://schemas.microsoft.com/office/drawing/2014/main" id="{2E814ADD-804F-C698-FF0F-0B20D386B214}"/>
              </a:ext>
            </a:extLst>
          </p:cNvPr>
          <p:cNvGraphicFramePr/>
          <p:nvPr>
            <p:extLst>
              <p:ext uri="{D42A27DB-BD31-4B8C-83A1-F6EECF244321}">
                <p14:modId xmlns:p14="http://schemas.microsoft.com/office/powerpoint/2010/main" val="3591142422"/>
              </p:ext>
            </p:extLst>
          </p:nvPr>
        </p:nvGraphicFramePr>
        <p:xfrm>
          <a:off x="357849" y="2056688"/>
          <a:ext cx="11476299" cy="339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E77025F-4020-5FEB-8941-D4EDEC4E218D}"/>
              </a:ext>
            </a:extLst>
          </p:cNvPr>
          <p:cNvSpPr txBox="1"/>
          <p:nvPr/>
        </p:nvSpPr>
        <p:spPr>
          <a:xfrm>
            <a:off x="798380" y="5635475"/>
            <a:ext cx="855548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400" dirty="0">
                <a:solidFill>
                  <a:prstClr val="black"/>
                </a:solidFill>
                <a:latin typeface="Calibri" panose="020F0502020204030204"/>
              </a:rPr>
              <a:t>Quelle</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https://www.europeanfiles.eu/industry/education-as-a-tool-against-cybercrime</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4B6019-E746-408C-8ACB-50107C7584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D5138B6-6D19-4475-B022-ABCB201FC3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6AA6628-4A8A-4CE9-BF62-6C67D795DB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A484B50-4BFA-72EE-7FBD-574BF4A5674B}"/>
              </a:ext>
            </a:extLst>
          </p:cNvPr>
          <p:cNvCxnSpPr/>
          <p:nvPr/>
        </p:nvCxnSpPr>
        <p:spPr>
          <a:xfrm>
            <a:off x="10885408" y="565762"/>
            <a:ext cx="1146" cy="2588797"/>
          </a:xfrm>
          <a:prstGeom prst="line">
            <a:avLst/>
          </a:prstGeom>
          <a:noFill/>
          <a:ln w="6350" cap="flat" cmpd="sng" algn="ctr">
            <a:solidFill>
              <a:srgbClr val="5B9BD5"/>
            </a:solidFill>
            <a:prstDash val="solid"/>
            <a:miter lim="800000"/>
          </a:ln>
          <a:effectLst/>
        </p:spPr>
      </p:cxnSp>
      <p:cxnSp>
        <p:nvCxnSpPr>
          <p:cNvPr id="2" name="Straight Connector 1">
            <a:extLst>
              <a:ext uri="{FF2B5EF4-FFF2-40B4-BE49-F238E27FC236}">
                <a16:creationId xmlns:a16="http://schemas.microsoft.com/office/drawing/2014/main" id="{F2E19829-3D6C-9DF6-86ED-842FDB1C328F}"/>
              </a:ext>
            </a:extLst>
          </p:cNvPr>
          <p:cNvCxnSpPr/>
          <p:nvPr/>
        </p:nvCxnSpPr>
        <p:spPr>
          <a:xfrm>
            <a:off x="8269780" y="700179"/>
            <a:ext cx="1146" cy="190809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BB9145-EA39-1E55-2FE2-1046D2DFBDB0}"/>
              </a:ext>
            </a:extLst>
          </p:cNvPr>
          <p:cNvCxnSpPr/>
          <p:nvPr/>
        </p:nvCxnSpPr>
        <p:spPr>
          <a:xfrm>
            <a:off x="5921513" y="700179"/>
            <a:ext cx="1146" cy="1412790"/>
          </a:xfrm>
          <a:prstGeom prst="line">
            <a:avLst/>
          </a:prstGeom>
          <a:ln>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23" name="Group 22">
            <a:extLst>
              <a:ext uri="{FF2B5EF4-FFF2-40B4-BE49-F238E27FC236}">
                <a16:creationId xmlns:a16="http://schemas.microsoft.com/office/drawing/2014/main" id="{E85BB454-6FC2-2DBD-9DF8-DF05846298AD}"/>
              </a:ext>
            </a:extLst>
          </p:cNvPr>
          <p:cNvGrpSpPr/>
          <p:nvPr/>
        </p:nvGrpSpPr>
        <p:grpSpPr>
          <a:xfrm>
            <a:off x="0" y="-13527"/>
            <a:ext cx="12192000" cy="901931"/>
            <a:chOff x="0" y="-1416"/>
            <a:chExt cx="12192000" cy="1110069"/>
          </a:xfrm>
          <a:solidFill>
            <a:srgbClr val="70AD47">
              <a:lumMod val="75000"/>
            </a:srgbClr>
          </a:solidFill>
        </p:grpSpPr>
        <p:sp>
          <p:nvSpPr>
            <p:cNvPr id="24" name="Rectangle 23">
              <a:extLst>
                <a:ext uri="{FF2B5EF4-FFF2-40B4-BE49-F238E27FC236}">
                  <a16:creationId xmlns:a16="http://schemas.microsoft.com/office/drawing/2014/main" id="{4748F3C2-6793-E22D-BCBC-1D093AA0A0A3}"/>
                </a:ext>
              </a:extLst>
            </p:cNvPr>
            <p:cNvSpPr/>
            <p:nvPr/>
          </p:nvSpPr>
          <p:spPr>
            <a:xfrm>
              <a:off x="0" y="-1416"/>
              <a:ext cx="12192000" cy="60102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Terminator 13">
              <a:extLst>
                <a:ext uri="{FF2B5EF4-FFF2-40B4-BE49-F238E27FC236}">
                  <a16:creationId xmlns:a16="http://schemas.microsoft.com/office/drawing/2014/main" id="{012EC919-1018-8E54-929E-3D9A6E3DFB90}"/>
                </a:ext>
              </a:extLst>
            </p:cNvPr>
            <p:cNvSpPr/>
            <p:nvPr/>
          </p:nvSpPr>
          <p:spPr>
            <a:xfrm>
              <a:off x="0" y="79780"/>
              <a:ext cx="12192000" cy="1028873"/>
            </a:xfrm>
            <a:prstGeom prst="flowChartTerminator">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lIns="91440" tIns="45720" rIns="91440" bIns="45720" rtlCol="0" anchor="ctr"/>
            <a:lstStyle/>
            <a:p>
              <a:pPr algn="ctr" defTabSz="457200">
                <a:defRPr/>
              </a:pPr>
              <a:r>
                <a:rPr lang="en-US" sz="3600" kern="0" dirty="0" err="1">
                  <a:solidFill>
                    <a:srgbClr val="000000"/>
                  </a:solidFill>
                  <a:effectLst>
                    <a:outerShdw blurRad="38100" dist="38100" dir="2700000" algn="tl">
                      <a:srgbClr val="000000">
                        <a:alpha val="43137"/>
                      </a:srgbClr>
                    </a:outerShdw>
                  </a:effectLst>
                  <a:ea typeface="+mn-lt"/>
                  <a:cs typeface="+mn-lt"/>
                </a:rPr>
                <a:t>Arten</a:t>
              </a:r>
              <a:r>
                <a:rPr lang="en-US" sz="3600" kern="0" dirty="0">
                  <a:solidFill>
                    <a:srgbClr val="000000"/>
                  </a:solidFill>
                  <a:effectLst>
                    <a:outerShdw blurRad="38100" dist="38100" dir="2700000" algn="tl">
                      <a:srgbClr val="000000">
                        <a:alpha val="43137"/>
                      </a:srgbClr>
                    </a:outerShdw>
                  </a:effectLst>
                  <a:ea typeface="+mn-lt"/>
                  <a:cs typeface="+mn-lt"/>
                </a:rPr>
                <a:t> von </a:t>
              </a:r>
              <a:r>
                <a:rPr lang="en-US" sz="3600" kern="0" dirty="0" err="1">
                  <a:solidFill>
                    <a:srgbClr val="000000"/>
                  </a:solidFill>
                  <a:effectLst>
                    <a:outerShdw blurRad="38100" dist="38100" dir="2700000" algn="tl">
                      <a:srgbClr val="000000">
                        <a:alpha val="43137"/>
                      </a:srgbClr>
                    </a:outerShdw>
                  </a:effectLst>
                  <a:ea typeface="+mn-lt"/>
                  <a:cs typeface="+mn-lt"/>
                </a:rPr>
                <a:t>Bedrohungen</a:t>
              </a:r>
              <a:endParaRPr lang="en-US" dirty="0" err="1">
                <a:solidFill>
                  <a:srgbClr val="000000"/>
                </a:solidFill>
                <a:cs typeface="Calibri"/>
              </a:endParaRPr>
            </a:p>
          </p:txBody>
        </p:sp>
      </p:grpSp>
      <p:sp>
        <p:nvSpPr>
          <p:cNvPr id="3" name="Freeform 5">
            <a:extLst>
              <a:ext uri="{FF2B5EF4-FFF2-40B4-BE49-F238E27FC236}">
                <a16:creationId xmlns:a16="http://schemas.microsoft.com/office/drawing/2014/main" id="{E19C81F5-AC30-BCBF-1CF1-62412806E5AE}"/>
              </a:ext>
            </a:extLst>
          </p:cNvPr>
          <p:cNvSpPr>
            <a:spLocks/>
          </p:cNvSpPr>
          <p:nvPr/>
        </p:nvSpPr>
        <p:spPr bwMode="auto">
          <a:xfrm>
            <a:off x="7527576" y="23861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4" name="Freeform 5">
            <a:extLst>
              <a:ext uri="{FF2B5EF4-FFF2-40B4-BE49-F238E27FC236}">
                <a16:creationId xmlns:a16="http://schemas.microsoft.com/office/drawing/2014/main" id="{71B88C74-CA2F-0D22-33E2-BBCCFA0782E1}"/>
              </a:ext>
            </a:extLst>
          </p:cNvPr>
          <p:cNvSpPr>
            <a:spLocks/>
          </p:cNvSpPr>
          <p:nvPr/>
        </p:nvSpPr>
        <p:spPr bwMode="auto">
          <a:xfrm>
            <a:off x="10098602" y="2872174"/>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6" name="Freeform 5">
            <a:extLst>
              <a:ext uri="{FF2B5EF4-FFF2-40B4-BE49-F238E27FC236}">
                <a16:creationId xmlns:a16="http://schemas.microsoft.com/office/drawing/2014/main" id="{72E717D0-AB47-D323-07B7-B0A68708AEA4}"/>
              </a:ext>
            </a:extLst>
          </p:cNvPr>
          <p:cNvSpPr>
            <a:spLocks/>
          </p:cNvSpPr>
          <p:nvPr/>
        </p:nvSpPr>
        <p:spPr bwMode="auto">
          <a:xfrm>
            <a:off x="5179309" y="18908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60000"/>
              <a:lumOff val="4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nvGrpSpPr>
          <p:cNvPr id="31" name="Group 30">
            <a:extLst>
              <a:ext uri="{FF2B5EF4-FFF2-40B4-BE49-F238E27FC236}">
                <a16:creationId xmlns:a16="http://schemas.microsoft.com/office/drawing/2014/main" id="{C3D37B97-E048-BA48-F552-24B0CBC43030}"/>
              </a:ext>
            </a:extLst>
          </p:cNvPr>
          <p:cNvGrpSpPr/>
          <p:nvPr/>
        </p:nvGrpSpPr>
        <p:grpSpPr>
          <a:xfrm>
            <a:off x="2831042" y="700179"/>
            <a:ext cx="1575903" cy="3149541"/>
            <a:chOff x="2831042" y="700179"/>
            <a:chExt cx="1575903" cy="3149541"/>
          </a:xfrm>
        </p:grpSpPr>
        <p:cxnSp>
          <p:nvCxnSpPr>
            <p:cNvPr id="7" name="Straight Connector 6">
              <a:extLst>
                <a:ext uri="{FF2B5EF4-FFF2-40B4-BE49-F238E27FC236}">
                  <a16:creationId xmlns:a16="http://schemas.microsoft.com/office/drawing/2014/main" id="{17285A55-B058-5EB2-54FB-66E85209863C}"/>
                </a:ext>
              </a:extLst>
            </p:cNvPr>
            <p:cNvCxnSpPr/>
            <p:nvPr/>
          </p:nvCxnSpPr>
          <p:spPr>
            <a:xfrm>
              <a:off x="3573246" y="700179"/>
              <a:ext cx="1146" cy="248594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Freeform 5">
              <a:extLst>
                <a:ext uri="{FF2B5EF4-FFF2-40B4-BE49-F238E27FC236}">
                  <a16:creationId xmlns:a16="http://schemas.microsoft.com/office/drawing/2014/main" id="{95A7F87B-5703-EC55-9451-F989D99F7AF0}"/>
                </a:ext>
              </a:extLst>
            </p:cNvPr>
            <p:cNvSpPr>
              <a:spLocks/>
            </p:cNvSpPr>
            <p:nvPr/>
          </p:nvSpPr>
          <p:spPr bwMode="auto">
            <a:xfrm>
              <a:off x="2831042" y="29640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grpSp>
        <p:nvGrpSpPr>
          <p:cNvPr id="30" name="Group 29">
            <a:extLst>
              <a:ext uri="{FF2B5EF4-FFF2-40B4-BE49-F238E27FC236}">
                <a16:creationId xmlns:a16="http://schemas.microsoft.com/office/drawing/2014/main" id="{25956939-1CA7-3AD8-18DF-2DBA0B602CB6}"/>
              </a:ext>
            </a:extLst>
          </p:cNvPr>
          <p:cNvGrpSpPr/>
          <p:nvPr/>
        </p:nvGrpSpPr>
        <p:grpSpPr>
          <a:xfrm>
            <a:off x="482774" y="720817"/>
            <a:ext cx="1575903" cy="2633603"/>
            <a:chOff x="482774" y="720817"/>
            <a:chExt cx="1575903" cy="2633603"/>
          </a:xfrm>
        </p:grpSpPr>
        <p:cxnSp>
          <p:nvCxnSpPr>
            <p:cNvPr id="9" name="Straight Connector 8">
              <a:extLst>
                <a:ext uri="{FF2B5EF4-FFF2-40B4-BE49-F238E27FC236}">
                  <a16:creationId xmlns:a16="http://schemas.microsoft.com/office/drawing/2014/main" id="{9E14CB2E-9399-1A4E-9768-2D4DE479E48A}"/>
                </a:ext>
              </a:extLst>
            </p:cNvPr>
            <p:cNvCxnSpPr/>
            <p:nvPr/>
          </p:nvCxnSpPr>
          <p:spPr>
            <a:xfrm>
              <a:off x="1224979" y="720817"/>
              <a:ext cx="1146" cy="1970003"/>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6A72F5CC-3E3A-D5EC-C3BD-CBCE6A136562}"/>
                </a:ext>
              </a:extLst>
            </p:cNvPr>
            <p:cNvSpPr>
              <a:spLocks/>
            </p:cNvSpPr>
            <p:nvPr/>
          </p:nvSpPr>
          <p:spPr bwMode="auto">
            <a:xfrm>
              <a:off x="482774" y="24687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5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sp>
        <p:nvSpPr>
          <p:cNvPr id="12" name="Text Placeholder 23">
            <a:extLst>
              <a:ext uri="{FF2B5EF4-FFF2-40B4-BE49-F238E27FC236}">
                <a16:creationId xmlns:a16="http://schemas.microsoft.com/office/drawing/2014/main" id="{401C31CC-CF52-2D25-3B28-A6F6340A42F0}"/>
              </a:ext>
            </a:extLst>
          </p:cNvPr>
          <p:cNvSpPr txBox="1">
            <a:spLocks/>
          </p:cNvSpPr>
          <p:nvPr/>
        </p:nvSpPr>
        <p:spPr>
          <a:xfrm>
            <a:off x="239843" y="3527010"/>
            <a:ext cx="1841452" cy="605538"/>
          </a:xfrm>
          <a:prstGeom prst="rect">
            <a:avLst/>
          </a:prstGeom>
        </p:spPr>
        <p:txBody>
          <a:bodyPr lIns="91440" tIns="45720" rIns="91440" bIns="45720" anchor="ctr">
            <a:normAutofit fontScale="92500" lnSpcReduction="20000"/>
          </a:bodyPr>
          <a:lstStyle>
            <a:lvl1pPr marL="0" indent="0" algn="ctr" defTabSz="914400" rtl="0" eaLnBrk="1" latinLnBrk="0" hangingPunct="1">
              <a:lnSpc>
                <a:spcPct val="90000"/>
              </a:lnSpc>
              <a:spcBef>
                <a:spcPts val="1000"/>
              </a:spcBef>
              <a:buFont typeface="Arial"/>
              <a:buNone/>
              <a:defRPr sz="3000" kern="1200">
                <a:solidFill>
                  <a:srgbClr val="95D6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solidFill>
                  <a:srgbClr val="000000"/>
                </a:solidFill>
                <a:effectLst>
                  <a:outerShdw blurRad="38100" dist="38100" dir="2700000" algn="tl">
                    <a:srgbClr val="000000">
                      <a:alpha val="43137"/>
                    </a:srgbClr>
                  </a:outerShdw>
                </a:effectLst>
                <a:ea typeface="+mn-lt"/>
                <a:cs typeface="+mn-lt"/>
              </a:rPr>
              <a:t>Viren und </a:t>
            </a:r>
            <a:r>
              <a:rPr lang="en-US" sz="2400" b="1" dirty="0" err="1">
                <a:solidFill>
                  <a:srgbClr val="000000"/>
                </a:solidFill>
                <a:effectLst>
                  <a:outerShdw blurRad="38100" dist="38100" dir="2700000" algn="tl">
                    <a:srgbClr val="000000">
                      <a:alpha val="43137"/>
                    </a:srgbClr>
                  </a:outerShdw>
                </a:effectLst>
                <a:ea typeface="+mn-lt"/>
                <a:cs typeface="+mn-lt"/>
              </a:rPr>
              <a:t>Würmer</a:t>
            </a:r>
            <a:endParaRPr lang="en-US" b="1">
              <a:solidFill>
                <a:srgbClr val="000000"/>
              </a:solidFill>
              <a:cs typeface="Calibri"/>
            </a:endParaRPr>
          </a:p>
        </p:txBody>
      </p:sp>
      <p:sp>
        <p:nvSpPr>
          <p:cNvPr id="13" name="Text Placeholder 23">
            <a:extLst>
              <a:ext uri="{FF2B5EF4-FFF2-40B4-BE49-F238E27FC236}">
                <a16:creationId xmlns:a16="http://schemas.microsoft.com/office/drawing/2014/main" id="{461D7028-B26A-2C11-3D1C-DD31AADA401D}"/>
              </a:ext>
            </a:extLst>
          </p:cNvPr>
          <p:cNvSpPr txBox="1">
            <a:spLocks/>
          </p:cNvSpPr>
          <p:nvPr/>
        </p:nvSpPr>
        <p:spPr>
          <a:xfrm>
            <a:off x="295998" y="4201551"/>
            <a:ext cx="1841452" cy="1193698"/>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800" dirty="0" err="1">
                <a:solidFill>
                  <a:srgbClr val="000000"/>
                </a:solidFill>
                <a:ea typeface="+mn-lt"/>
                <a:cs typeface="+mn-lt"/>
              </a:rPr>
              <a:t>Code</a:t>
            </a:r>
            <a:r>
              <a:rPr lang="es-ES_tradnl" sz="1800" dirty="0">
                <a:solidFill>
                  <a:srgbClr val="000000"/>
                </a:solidFill>
                <a:ea typeface="+mn-lt"/>
                <a:cs typeface="+mn-lt"/>
              </a:rPr>
              <a:t>, </a:t>
            </a:r>
            <a:r>
              <a:rPr lang="es-ES_tradnl" sz="1800" dirty="0" err="1">
                <a:solidFill>
                  <a:srgbClr val="000000"/>
                </a:solidFill>
                <a:ea typeface="+mn-lt"/>
                <a:cs typeface="+mn-lt"/>
              </a:rPr>
              <a:t>der</a:t>
            </a:r>
            <a:r>
              <a:rPr lang="es-ES_tradnl" sz="1800" dirty="0">
                <a:solidFill>
                  <a:srgbClr val="000000"/>
                </a:solidFill>
                <a:ea typeface="+mn-lt"/>
                <a:cs typeface="+mn-lt"/>
              </a:rPr>
              <a:t> </a:t>
            </a:r>
            <a:r>
              <a:rPr lang="es-ES_tradnl" sz="1800" dirty="0" err="1">
                <a:solidFill>
                  <a:srgbClr val="000000"/>
                </a:solidFill>
                <a:ea typeface="+mn-lt"/>
                <a:cs typeface="+mn-lt"/>
              </a:rPr>
              <a:t>Computer</a:t>
            </a:r>
            <a:r>
              <a:rPr lang="es-ES_tradnl" sz="1800" dirty="0">
                <a:solidFill>
                  <a:srgbClr val="000000"/>
                </a:solidFill>
                <a:ea typeface="+mn-lt"/>
                <a:cs typeface="+mn-lt"/>
              </a:rPr>
              <a:t> </a:t>
            </a:r>
            <a:r>
              <a:rPr lang="es-ES_tradnl" sz="1800" dirty="0" err="1">
                <a:solidFill>
                  <a:srgbClr val="000000"/>
                </a:solidFill>
                <a:ea typeface="+mn-lt"/>
                <a:cs typeface="+mn-lt"/>
              </a:rPr>
              <a:t>durch</a:t>
            </a:r>
            <a:r>
              <a:rPr lang="es-ES_tradnl" sz="1800" dirty="0">
                <a:solidFill>
                  <a:srgbClr val="000000"/>
                </a:solidFill>
                <a:ea typeface="+mn-lt"/>
                <a:cs typeface="+mn-lt"/>
              </a:rPr>
              <a:t> </a:t>
            </a:r>
            <a:r>
              <a:rPr lang="es-ES_tradnl" sz="1800" dirty="0" err="1">
                <a:solidFill>
                  <a:srgbClr val="000000"/>
                </a:solidFill>
                <a:ea typeface="+mn-lt"/>
                <a:cs typeface="+mn-lt"/>
              </a:rPr>
              <a:t>Sicherheitslücken</a:t>
            </a:r>
            <a:r>
              <a:rPr lang="es-ES_tradnl" sz="1800" dirty="0">
                <a:solidFill>
                  <a:srgbClr val="000000"/>
                </a:solidFill>
                <a:ea typeface="+mn-lt"/>
                <a:cs typeface="+mn-lt"/>
              </a:rPr>
              <a:t> </a:t>
            </a:r>
            <a:r>
              <a:rPr lang="es-ES_tradnl" sz="1800" dirty="0" err="1">
                <a:solidFill>
                  <a:srgbClr val="000000"/>
                </a:solidFill>
                <a:ea typeface="+mn-lt"/>
                <a:cs typeface="+mn-lt"/>
              </a:rPr>
              <a:t>infiziert</a:t>
            </a:r>
            <a:r>
              <a:rPr lang="es-ES_tradnl" sz="1800" dirty="0">
                <a:solidFill>
                  <a:srgbClr val="000000"/>
                </a:solidFill>
                <a:ea typeface="+mn-lt"/>
                <a:cs typeface="+mn-lt"/>
              </a:rPr>
              <a:t> </a:t>
            </a:r>
            <a:r>
              <a:rPr lang="es-ES_tradnl" sz="1800" dirty="0" err="1">
                <a:solidFill>
                  <a:srgbClr val="000000"/>
                </a:solidFill>
                <a:ea typeface="+mn-lt"/>
                <a:cs typeface="+mn-lt"/>
              </a:rPr>
              <a:t>und</a:t>
            </a:r>
            <a:r>
              <a:rPr lang="es-ES_tradnl" sz="1800" dirty="0">
                <a:solidFill>
                  <a:srgbClr val="000000"/>
                </a:solidFill>
                <a:ea typeface="+mn-lt"/>
                <a:cs typeface="+mn-lt"/>
              </a:rPr>
              <a:t> </a:t>
            </a:r>
            <a:r>
              <a:rPr lang="es-ES_tradnl" sz="1800" dirty="0" err="1">
                <a:solidFill>
                  <a:srgbClr val="000000"/>
                </a:solidFill>
                <a:ea typeface="+mn-lt"/>
                <a:cs typeface="+mn-lt"/>
              </a:rPr>
              <a:t>sich</a:t>
            </a:r>
            <a:r>
              <a:rPr lang="es-ES_tradnl" sz="1800" dirty="0">
                <a:solidFill>
                  <a:srgbClr val="000000"/>
                </a:solidFill>
                <a:ea typeface="+mn-lt"/>
                <a:cs typeface="+mn-lt"/>
              </a:rPr>
              <a:t> </a:t>
            </a:r>
            <a:r>
              <a:rPr lang="es-ES_tradnl" sz="1800" dirty="0" err="1">
                <a:solidFill>
                  <a:srgbClr val="000000"/>
                </a:solidFill>
                <a:ea typeface="+mn-lt"/>
                <a:cs typeface="+mn-lt"/>
              </a:rPr>
              <a:t>selbst</a:t>
            </a:r>
            <a:r>
              <a:rPr lang="es-ES_tradnl" sz="1800" dirty="0">
                <a:solidFill>
                  <a:srgbClr val="000000"/>
                </a:solidFill>
                <a:ea typeface="+mn-lt"/>
                <a:cs typeface="+mn-lt"/>
              </a:rPr>
              <a:t> </a:t>
            </a:r>
            <a:r>
              <a:rPr lang="es-ES_tradnl" sz="1800" dirty="0" err="1">
                <a:solidFill>
                  <a:srgbClr val="000000"/>
                </a:solidFill>
                <a:ea typeface="+mn-lt"/>
                <a:cs typeface="+mn-lt"/>
              </a:rPr>
              <a:t>repliziert</a:t>
            </a:r>
            <a:r>
              <a:rPr lang="es-ES_tradnl" sz="1800" dirty="0">
                <a:solidFill>
                  <a:srgbClr val="000000"/>
                </a:solidFill>
                <a:ea typeface="+mn-lt"/>
                <a:cs typeface="+mn-lt"/>
              </a:rPr>
              <a:t>.</a:t>
            </a:r>
            <a:endParaRPr lang="en-US">
              <a:solidFill>
                <a:srgbClr val="000000"/>
              </a:solidFill>
              <a:ea typeface="+mn-lt"/>
              <a:cs typeface="+mn-lt"/>
            </a:endParaRPr>
          </a:p>
        </p:txBody>
      </p:sp>
      <p:sp>
        <p:nvSpPr>
          <p:cNvPr id="14" name="Text Placeholder 23">
            <a:extLst>
              <a:ext uri="{FF2B5EF4-FFF2-40B4-BE49-F238E27FC236}">
                <a16:creationId xmlns:a16="http://schemas.microsoft.com/office/drawing/2014/main" id="{EFA5B0DF-D700-D8B8-7969-18CCE721E902}"/>
              </a:ext>
            </a:extLst>
          </p:cNvPr>
          <p:cNvSpPr txBox="1">
            <a:spLocks/>
          </p:cNvSpPr>
          <p:nvPr/>
        </p:nvSpPr>
        <p:spPr>
          <a:xfrm>
            <a:off x="2652520" y="3909461"/>
            <a:ext cx="2008138" cy="629350"/>
          </a:xfrm>
          <a:prstGeom prst="rect">
            <a:avLst/>
          </a:prstGeom>
        </p:spPr>
        <p:txBody>
          <a:bodyPr lIns="91440" tIns="45720" rIns="91440" bIns="45720" anchor="ctr">
            <a:normAutofit fontScale="92500"/>
          </a:bodyPr>
          <a:lstStyle>
            <a:lvl1pPr marL="0" indent="0" algn="ctr" defTabSz="914400" rtl="0" eaLnBrk="1" latinLnBrk="0" hangingPunct="1">
              <a:lnSpc>
                <a:spcPct val="90000"/>
              </a:lnSpc>
              <a:spcBef>
                <a:spcPts val="1000"/>
              </a:spcBef>
              <a:buFont typeface="Arial"/>
              <a:buNone/>
              <a:defRPr sz="3000" kern="1200">
                <a:solidFill>
                  <a:srgbClr val="ED289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err="1">
                <a:solidFill>
                  <a:srgbClr val="000000"/>
                </a:solidFill>
                <a:effectLst>
                  <a:outerShdw blurRad="38100" dist="38100" dir="2700000" algn="tl">
                    <a:srgbClr val="000000">
                      <a:alpha val="43137"/>
                    </a:srgbClr>
                  </a:outerShdw>
                </a:effectLst>
                <a:ea typeface="+mn-lt"/>
                <a:cs typeface="+mn-lt"/>
              </a:rPr>
              <a:t>Zugriffsangriffe</a:t>
            </a:r>
            <a:endParaRPr lang="en-US" b="1" dirty="0" err="1">
              <a:solidFill>
                <a:srgbClr val="000000"/>
              </a:solidFill>
              <a:cs typeface="Calibri"/>
            </a:endParaRPr>
          </a:p>
        </p:txBody>
      </p:sp>
      <p:sp>
        <p:nvSpPr>
          <p:cNvPr id="15" name="Text Placeholder 23">
            <a:extLst>
              <a:ext uri="{FF2B5EF4-FFF2-40B4-BE49-F238E27FC236}">
                <a16:creationId xmlns:a16="http://schemas.microsoft.com/office/drawing/2014/main" id="{773BE2F4-5DC6-9C7C-1141-21542E1CBD64}"/>
              </a:ext>
            </a:extLst>
          </p:cNvPr>
          <p:cNvSpPr txBox="1">
            <a:spLocks/>
          </p:cNvSpPr>
          <p:nvPr/>
        </p:nvSpPr>
        <p:spPr>
          <a:xfrm>
            <a:off x="5022953" y="2851790"/>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15A2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Malware</a:t>
            </a:r>
          </a:p>
        </p:txBody>
      </p:sp>
      <p:sp>
        <p:nvSpPr>
          <p:cNvPr id="16" name="Text Placeholder 23">
            <a:extLst>
              <a:ext uri="{FF2B5EF4-FFF2-40B4-BE49-F238E27FC236}">
                <a16:creationId xmlns:a16="http://schemas.microsoft.com/office/drawing/2014/main" id="{E6799436-3B7D-02A0-D052-BBE60CDE5EDF}"/>
              </a:ext>
            </a:extLst>
          </p:cNvPr>
          <p:cNvSpPr txBox="1">
            <a:spLocks/>
          </p:cNvSpPr>
          <p:nvPr/>
        </p:nvSpPr>
        <p:spPr>
          <a:xfrm>
            <a:off x="5037964" y="3533467"/>
            <a:ext cx="1841452" cy="1193698"/>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s-ES_tradnl" sz="1788" dirty="0"/>
          </a:p>
        </p:txBody>
      </p:sp>
      <p:sp>
        <p:nvSpPr>
          <p:cNvPr id="17" name="Text Placeholder 23">
            <a:extLst>
              <a:ext uri="{FF2B5EF4-FFF2-40B4-BE49-F238E27FC236}">
                <a16:creationId xmlns:a16="http://schemas.microsoft.com/office/drawing/2014/main" id="{B36CC1EF-3F80-93FA-6F75-BD7E60DF7AB6}"/>
              </a:ext>
            </a:extLst>
          </p:cNvPr>
          <p:cNvSpPr txBox="1">
            <a:spLocks/>
          </p:cNvSpPr>
          <p:nvPr/>
        </p:nvSpPr>
        <p:spPr>
          <a:xfrm>
            <a:off x="7462723" y="3316789"/>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FD7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DDos</a:t>
            </a:r>
            <a:endParaRPr lang="en-US" sz="2438" b="1" dirty="0">
              <a:solidFill>
                <a:srgbClr val="000000"/>
              </a:solidFill>
              <a:effectLst>
                <a:outerShdw blurRad="38100" dist="38100" dir="2700000" algn="tl">
                  <a:srgbClr val="000000">
                    <a:alpha val="43137"/>
                  </a:srgbClr>
                </a:outerShdw>
              </a:effectLst>
            </a:endParaRPr>
          </a:p>
        </p:txBody>
      </p:sp>
      <p:sp>
        <p:nvSpPr>
          <p:cNvPr id="18" name="Text Placeholder 23">
            <a:extLst>
              <a:ext uri="{FF2B5EF4-FFF2-40B4-BE49-F238E27FC236}">
                <a16:creationId xmlns:a16="http://schemas.microsoft.com/office/drawing/2014/main" id="{109F7078-4D09-1690-8833-7982B5B09DB2}"/>
              </a:ext>
            </a:extLst>
          </p:cNvPr>
          <p:cNvSpPr txBox="1">
            <a:spLocks/>
          </p:cNvSpPr>
          <p:nvPr/>
        </p:nvSpPr>
        <p:spPr>
          <a:xfrm>
            <a:off x="9920081" y="3839443"/>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B523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Hacking</a:t>
            </a:r>
          </a:p>
        </p:txBody>
      </p:sp>
      <p:sp>
        <p:nvSpPr>
          <p:cNvPr id="19" name="Text Placeholder 23">
            <a:extLst>
              <a:ext uri="{FF2B5EF4-FFF2-40B4-BE49-F238E27FC236}">
                <a16:creationId xmlns:a16="http://schemas.microsoft.com/office/drawing/2014/main" id="{D2F093A9-F7F0-2399-3F05-C592DDA02312}"/>
              </a:ext>
            </a:extLst>
          </p:cNvPr>
          <p:cNvSpPr txBox="1">
            <a:spLocks/>
          </p:cNvSpPr>
          <p:nvPr/>
        </p:nvSpPr>
        <p:spPr>
          <a:xfrm>
            <a:off x="9916998" y="4337825"/>
            <a:ext cx="1967098" cy="1193698"/>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800" dirty="0">
                <a:solidFill>
                  <a:srgbClr val="000000"/>
                </a:solidFill>
                <a:ea typeface="+mn-lt"/>
                <a:cs typeface="+mn-lt"/>
              </a:rPr>
              <a:t>Hacker </a:t>
            </a:r>
            <a:r>
              <a:rPr lang="es-ES_tradnl" sz="1800" dirty="0" err="1">
                <a:solidFill>
                  <a:srgbClr val="000000"/>
                </a:solidFill>
                <a:ea typeface="+mn-lt"/>
                <a:cs typeface="+mn-lt"/>
              </a:rPr>
              <a:t>dringen</a:t>
            </a:r>
            <a:r>
              <a:rPr lang="es-ES_tradnl" sz="1800" dirty="0">
                <a:solidFill>
                  <a:srgbClr val="000000"/>
                </a:solidFill>
                <a:ea typeface="+mn-lt"/>
                <a:cs typeface="+mn-lt"/>
              </a:rPr>
              <a:t> </a:t>
            </a:r>
            <a:r>
              <a:rPr lang="es-ES_tradnl" sz="1800" dirty="0" err="1">
                <a:solidFill>
                  <a:srgbClr val="000000"/>
                </a:solidFill>
                <a:ea typeface="+mn-lt"/>
                <a:cs typeface="+mn-lt"/>
              </a:rPr>
              <a:t>immer</a:t>
            </a:r>
            <a:r>
              <a:rPr lang="es-ES_tradnl" sz="1800" dirty="0">
                <a:solidFill>
                  <a:srgbClr val="000000"/>
                </a:solidFill>
                <a:ea typeface="+mn-lt"/>
                <a:cs typeface="+mn-lt"/>
              </a:rPr>
              <a:t> </a:t>
            </a:r>
            <a:r>
              <a:rPr lang="es-ES_tradnl" sz="1800" dirty="0" err="1">
                <a:solidFill>
                  <a:srgbClr val="000000"/>
                </a:solidFill>
                <a:ea typeface="+mn-lt"/>
                <a:cs typeface="+mn-lt"/>
              </a:rPr>
              <a:t>leichter</a:t>
            </a:r>
            <a:r>
              <a:rPr lang="es-ES_tradnl" sz="1800" dirty="0">
                <a:solidFill>
                  <a:srgbClr val="000000"/>
                </a:solidFill>
                <a:ea typeface="+mn-lt"/>
                <a:cs typeface="+mn-lt"/>
              </a:rPr>
              <a:t> in </a:t>
            </a:r>
            <a:r>
              <a:rPr lang="es-ES_tradnl" sz="1800" dirty="0" err="1">
                <a:solidFill>
                  <a:srgbClr val="000000"/>
                </a:solidFill>
                <a:ea typeface="+mn-lt"/>
                <a:cs typeface="+mn-lt"/>
              </a:rPr>
              <a:t>Netzwerke</a:t>
            </a:r>
            <a:r>
              <a:rPr lang="es-ES_tradnl" sz="1800" dirty="0">
                <a:solidFill>
                  <a:srgbClr val="000000"/>
                </a:solidFill>
                <a:ea typeface="+mn-lt"/>
                <a:cs typeface="+mn-lt"/>
              </a:rPr>
              <a:t> </a:t>
            </a:r>
            <a:r>
              <a:rPr lang="es-ES_tradnl" sz="1800" dirty="0" err="1">
                <a:solidFill>
                  <a:srgbClr val="000000"/>
                </a:solidFill>
                <a:ea typeface="+mn-lt"/>
                <a:cs typeface="+mn-lt"/>
              </a:rPr>
              <a:t>und</a:t>
            </a:r>
            <a:r>
              <a:rPr lang="es-ES_tradnl" sz="1800" dirty="0">
                <a:solidFill>
                  <a:srgbClr val="000000"/>
                </a:solidFill>
                <a:ea typeface="+mn-lt"/>
                <a:cs typeface="+mn-lt"/>
              </a:rPr>
              <a:t> </a:t>
            </a:r>
            <a:r>
              <a:rPr lang="es-ES_tradnl" sz="1800" dirty="0" err="1">
                <a:solidFill>
                  <a:srgbClr val="000000"/>
                </a:solidFill>
                <a:ea typeface="+mn-lt"/>
                <a:cs typeface="+mn-lt"/>
              </a:rPr>
              <a:t>Computer</a:t>
            </a:r>
            <a:r>
              <a:rPr lang="es-ES_tradnl" sz="1800" dirty="0">
                <a:solidFill>
                  <a:srgbClr val="000000"/>
                </a:solidFill>
                <a:ea typeface="+mn-lt"/>
                <a:cs typeface="+mn-lt"/>
              </a:rPr>
              <a:t> </a:t>
            </a:r>
            <a:r>
              <a:rPr lang="es-ES_tradnl" sz="1800" dirty="0" err="1">
                <a:solidFill>
                  <a:srgbClr val="000000"/>
                </a:solidFill>
                <a:ea typeface="+mn-lt"/>
                <a:cs typeface="+mn-lt"/>
              </a:rPr>
              <a:t>ein</a:t>
            </a:r>
            <a:r>
              <a:rPr lang="es-ES_tradnl" sz="1800" dirty="0">
                <a:solidFill>
                  <a:srgbClr val="000000"/>
                </a:solidFill>
                <a:ea typeface="+mn-lt"/>
                <a:cs typeface="+mn-lt"/>
              </a:rPr>
              <a:t>, da </a:t>
            </a:r>
            <a:r>
              <a:rPr lang="es-ES_tradnl" sz="1800" dirty="0" err="1">
                <a:solidFill>
                  <a:srgbClr val="000000"/>
                </a:solidFill>
                <a:ea typeface="+mn-lt"/>
                <a:cs typeface="+mn-lt"/>
              </a:rPr>
              <a:t>immer</a:t>
            </a:r>
            <a:r>
              <a:rPr lang="es-ES_tradnl" sz="1800" dirty="0">
                <a:solidFill>
                  <a:srgbClr val="000000"/>
                </a:solidFill>
                <a:ea typeface="+mn-lt"/>
                <a:cs typeface="+mn-lt"/>
              </a:rPr>
              <a:t> </a:t>
            </a:r>
            <a:r>
              <a:rPr lang="es-ES_tradnl" sz="1800" dirty="0" err="1">
                <a:solidFill>
                  <a:srgbClr val="000000"/>
                </a:solidFill>
                <a:ea typeface="+mn-lt"/>
                <a:cs typeface="+mn-lt"/>
              </a:rPr>
              <a:t>mehr</a:t>
            </a:r>
            <a:r>
              <a:rPr lang="es-ES_tradnl" sz="1800" dirty="0">
                <a:solidFill>
                  <a:srgbClr val="000000"/>
                </a:solidFill>
                <a:ea typeface="+mn-lt"/>
                <a:cs typeface="+mn-lt"/>
              </a:rPr>
              <a:t> Daten </a:t>
            </a:r>
            <a:r>
              <a:rPr lang="es-ES_tradnl" sz="1800" dirty="0" err="1">
                <a:solidFill>
                  <a:srgbClr val="000000"/>
                </a:solidFill>
                <a:ea typeface="+mn-lt"/>
                <a:cs typeface="+mn-lt"/>
              </a:rPr>
              <a:t>miteinander</a:t>
            </a:r>
            <a:r>
              <a:rPr lang="es-ES_tradnl" sz="1800" dirty="0">
                <a:solidFill>
                  <a:srgbClr val="000000"/>
                </a:solidFill>
                <a:ea typeface="+mn-lt"/>
                <a:cs typeface="+mn-lt"/>
              </a:rPr>
              <a:t> </a:t>
            </a:r>
            <a:r>
              <a:rPr lang="es-ES_tradnl" sz="1800" dirty="0" err="1">
                <a:solidFill>
                  <a:srgbClr val="000000"/>
                </a:solidFill>
                <a:ea typeface="+mn-lt"/>
                <a:cs typeface="+mn-lt"/>
              </a:rPr>
              <a:t>vernetzt</a:t>
            </a:r>
            <a:r>
              <a:rPr lang="es-ES_tradnl" sz="1800" dirty="0">
                <a:solidFill>
                  <a:srgbClr val="000000"/>
                </a:solidFill>
                <a:ea typeface="+mn-lt"/>
                <a:cs typeface="+mn-lt"/>
              </a:rPr>
              <a:t> </a:t>
            </a:r>
            <a:r>
              <a:rPr lang="es-ES_tradnl" sz="1800" dirty="0" err="1">
                <a:solidFill>
                  <a:srgbClr val="000000"/>
                </a:solidFill>
                <a:ea typeface="+mn-lt"/>
                <a:cs typeface="+mn-lt"/>
              </a:rPr>
              <a:t>werden</a:t>
            </a:r>
            <a:r>
              <a:rPr lang="es-ES_tradnl" sz="1800" dirty="0">
                <a:solidFill>
                  <a:srgbClr val="000000"/>
                </a:solidFill>
                <a:ea typeface="+mn-lt"/>
                <a:cs typeface="+mn-lt"/>
              </a:rPr>
              <a:t>.</a:t>
            </a:r>
            <a:endParaRPr lang="en-US" dirty="0">
              <a:solidFill>
                <a:srgbClr val="000000"/>
              </a:solidFill>
              <a:ea typeface="+mn-lt"/>
              <a:cs typeface="+mn-lt"/>
            </a:endParaRPr>
          </a:p>
        </p:txBody>
      </p:sp>
      <p:sp>
        <p:nvSpPr>
          <p:cNvPr id="20" name="Rectangle 19">
            <a:extLst>
              <a:ext uri="{FF2B5EF4-FFF2-40B4-BE49-F238E27FC236}">
                <a16:creationId xmlns:a16="http://schemas.microsoft.com/office/drawing/2014/main" id="{0ABD49B9-925E-0278-4A1D-52B7D5A6A748}"/>
              </a:ext>
            </a:extLst>
          </p:cNvPr>
          <p:cNvSpPr/>
          <p:nvPr/>
        </p:nvSpPr>
        <p:spPr>
          <a:xfrm>
            <a:off x="5039063" y="3513103"/>
            <a:ext cx="2051472" cy="2585323"/>
          </a:xfrm>
          <a:prstGeom prst="rect">
            <a:avLst/>
          </a:prstGeom>
        </p:spPr>
        <p:txBody>
          <a:bodyPr wrap="square" lIns="91440" tIns="45720" rIns="91440" bIns="45720" anchor="t">
            <a:spAutoFit/>
          </a:bodyPr>
          <a:lstStyle/>
          <a:p>
            <a:pPr algn="ctr"/>
            <a:r>
              <a:rPr lang="es-ES_tradnl" dirty="0" err="1">
                <a:solidFill>
                  <a:srgbClr val="000000"/>
                </a:solidFill>
                <a:ea typeface="+mn-lt"/>
                <a:cs typeface="+mn-lt"/>
              </a:rPr>
              <a:t>Bösartige</a:t>
            </a:r>
            <a:r>
              <a:rPr lang="es-ES_tradnl" dirty="0">
                <a:solidFill>
                  <a:srgbClr val="000000"/>
                </a:solidFill>
                <a:ea typeface="+mn-lt"/>
                <a:cs typeface="+mn-lt"/>
              </a:rPr>
              <a:t> Software, die </a:t>
            </a:r>
            <a:r>
              <a:rPr lang="es-ES_tradnl" dirty="0" err="1">
                <a:solidFill>
                  <a:srgbClr val="000000"/>
                </a:solidFill>
                <a:ea typeface="+mn-lt"/>
                <a:cs typeface="+mn-lt"/>
              </a:rPr>
              <a:t>Netzwerke</a:t>
            </a:r>
            <a:r>
              <a:rPr lang="es-ES_tradnl" dirty="0">
                <a:solidFill>
                  <a:srgbClr val="000000"/>
                </a:solidFill>
                <a:ea typeface="+mn-lt"/>
                <a:cs typeface="+mn-lt"/>
              </a:rPr>
              <a:t>, </a:t>
            </a:r>
            <a:r>
              <a:rPr lang="es-ES_tradnl" dirty="0" err="1">
                <a:solidFill>
                  <a:srgbClr val="000000"/>
                </a:solidFill>
                <a:ea typeface="+mn-lt"/>
                <a:cs typeface="+mn-lt"/>
              </a:rPr>
              <a:t>Computer</a:t>
            </a:r>
            <a:r>
              <a:rPr lang="es-ES_tradnl" dirty="0">
                <a:solidFill>
                  <a:srgbClr val="000000"/>
                </a:solidFill>
                <a:ea typeface="+mn-lt"/>
                <a:cs typeface="+mn-lt"/>
              </a:rPr>
              <a:t> </a:t>
            </a:r>
            <a:r>
              <a:rPr lang="es-ES_tradnl" dirty="0" err="1">
                <a:solidFill>
                  <a:srgbClr val="000000"/>
                </a:solidFill>
                <a:ea typeface="+mn-lt"/>
                <a:cs typeface="+mn-lt"/>
              </a:rPr>
              <a:t>oder</a:t>
            </a:r>
            <a:r>
              <a:rPr lang="es-ES_tradnl" dirty="0">
                <a:solidFill>
                  <a:srgbClr val="000000"/>
                </a:solidFill>
                <a:ea typeface="+mn-lt"/>
                <a:cs typeface="+mn-lt"/>
              </a:rPr>
              <a:t> Daten </a:t>
            </a:r>
            <a:r>
              <a:rPr lang="es-ES_tradnl" dirty="0" err="1">
                <a:solidFill>
                  <a:srgbClr val="000000"/>
                </a:solidFill>
                <a:ea typeface="+mn-lt"/>
                <a:cs typeface="+mn-lt"/>
              </a:rPr>
              <a:t>beschädigen</a:t>
            </a:r>
            <a:r>
              <a:rPr lang="es-ES_tradnl" dirty="0">
                <a:solidFill>
                  <a:srgbClr val="000000"/>
                </a:solidFill>
                <a:ea typeface="+mn-lt"/>
                <a:cs typeface="+mn-lt"/>
              </a:rPr>
              <a:t>, </a:t>
            </a:r>
            <a:r>
              <a:rPr lang="es-ES_tradnl" dirty="0" err="1">
                <a:solidFill>
                  <a:srgbClr val="000000"/>
                </a:solidFill>
                <a:ea typeface="+mn-lt"/>
                <a:cs typeface="+mn-lt"/>
              </a:rPr>
              <a:t>stören</a:t>
            </a:r>
            <a:r>
              <a:rPr lang="es-ES_tradnl" dirty="0">
                <a:solidFill>
                  <a:srgbClr val="000000"/>
                </a:solidFill>
                <a:ea typeface="+mn-lt"/>
                <a:cs typeface="+mn-lt"/>
              </a:rPr>
              <a:t> </a:t>
            </a:r>
            <a:r>
              <a:rPr lang="es-ES_tradnl" dirty="0" err="1">
                <a:solidFill>
                  <a:srgbClr val="000000"/>
                </a:solidFill>
                <a:ea typeface="+mn-lt"/>
                <a:cs typeface="+mn-lt"/>
              </a:rPr>
              <a:t>oder</a:t>
            </a:r>
            <a:r>
              <a:rPr lang="es-ES_tradnl" dirty="0">
                <a:solidFill>
                  <a:srgbClr val="000000"/>
                </a:solidFill>
                <a:ea typeface="+mn-lt"/>
                <a:cs typeface="+mn-lt"/>
              </a:rPr>
              <a:t> </a:t>
            </a:r>
            <a:r>
              <a:rPr lang="es-ES_tradnl" dirty="0" err="1">
                <a:solidFill>
                  <a:srgbClr val="000000"/>
                </a:solidFill>
                <a:ea typeface="+mn-lt"/>
                <a:cs typeface="+mn-lt"/>
              </a:rPr>
              <a:t>kontrollieren</a:t>
            </a:r>
            <a:r>
              <a:rPr lang="es-ES_tradnl" dirty="0">
                <a:solidFill>
                  <a:srgbClr val="000000"/>
                </a:solidFill>
                <a:ea typeface="+mn-lt"/>
                <a:cs typeface="+mn-lt"/>
              </a:rPr>
              <a:t> </a:t>
            </a:r>
            <a:r>
              <a:rPr lang="es-ES_tradnl" dirty="0" err="1">
                <a:solidFill>
                  <a:srgbClr val="000000"/>
                </a:solidFill>
                <a:ea typeface="+mn-lt"/>
                <a:cs typeface="+mn-lt"/>
              </a:rPr>
              <a:t>soll</a:t>
            </a:r>
            <a:r>
              <a:rPr lang="es-ES_tradnl" dirty="0">
                <a:solidFill>
                  <a:srgbClr val="000000"/>
                </a:solidFill>
                <a:ea typeface="+mn-lt"/>
                <a:cs typeface="+mn-lt"/>
              </a:rPr>
              <a:t>.</a:t>
            </a:r>
            <a:endParaRPr lang="en-US">
              <a:solidFill>
                <a:srgbClr val="000000"/>
              </a:solidFill>
              <a:ea typeface="+mn-lt"/>
              <a:cs typeface="+mn-lt"/>
            </a:endParaRPr>
          </a:p>
          <a:p>
            <a:pPr algn="ctr"/>
            <a:r>
              <a:rPr lang="es-ES_tradnl" dirty="0">
                <a:solidFill>
                  <a:srgbClr val="000000"/>
                </a:solidFill>
                <a:ea typeface="+mn-lt"/>
                <a:cs typeface="+mn-lt"/>
              </a:rPr>
              <a:t>(</a:t>
            </a:r>
            <a:r>
              <a:rPr lang="es-ES_tradnl" dirty="0" err="1">
                <a:solidFill>
                  <a:srgbClr val="000000"/>
                </a:solidFill>
                <a:ea typeface="+mn-lt"/>
                <a:cs typeface="+mn-lt"/>
              </a:rPr>
              <a:t>Ransomware</a:t>
            </a:r>
            <a:r>
              <a:rPr lang="es-ES_tradnl" dirty="0">
                <a:solidFill>
                  <a:srgbClr val="000000"/>
                </a:solidFill>
                <a:ea typeface="+mn-lt"/>
                <a:cs typeface="+mn-lt"/>
              </a:rPr>
              <a:t>, Spyware, Adware, </a:t>
            </a:r>
            <a:r>
              <a:rPr lang="es-ES_tradnl" dirty="0" err="1">
                <a:solidFill>
                  <a:srgbClr val="000000"/>
                </a:solidFill>
                <a:ea typeface="+mn-lt"/>
                <a:cs typeface="+mn-lt"/>
              </a:rPr>
              <a:t>Bots</a:t>
            </a:r>
            <a:r>
              <a:rPr lang="es-ES_tradnl" dirty="0">
                <a:solidFill>
                  <a:srgbClr val="000000"/>
                </a:solidFill>
                <a:ea typeface="+mn-lt"/>
                <a:cs typeface="+mn-lt"/>
              </a:rPr>
              <a:t>, </a:t>
            </a:r>
            <a:r>
              <a:rPr lang="es-ES_tradnl" dirty="0" err="1">
                <a:solidFill>
                  <a:srgbClr val="000000"/>
                </a:solidFill>
                <a:ea typeface="+mn-lt"/>
                <a:cs typeface="+mn-lt"/>
              </a:rPr>
              <a:t>Trojaner</a:t>
            </a:r>
            <a:r>
              <a:rPr lang="es-ES_tradnl" dirty="0">
                <a:solidFill>
                  <a:srgbClr val="000000"/>
                </a:solidFill>
                <a:ea typeface="+mn-lt"/>
                <a:cs typeface="+mn-lt"/>
              </a:rPr>
              <a:t>).</a:t>
            </a:r>
            <a:endParaRPr lang="es-ES_tradnl">
              <a:solidFill>
                <a:srgbClr val="000000"/>
              </a:solidFill>
              <a:cs typeface="Calibri"/>
            </a:endParaRPr>
          </a:p>
        </p:txBody>
      </p:sp>
      <p:sp>
        <p:nvSpPr>
          <p:cNvPr id="27" name="Text Placeholder 23">
            <a:extLst>
              <a:ext uri="{FF2B5EF4-FFF2-40B4-BE49-F238E27FC236}">
                <a16:creationId xmlns:a16="http://schemas.microsoft.com/office/drawing/2014/main" id="{10C0AB84-4309-E01F-3512-F8F018BFB25F}"/>
              </a:ext>
            </a:extLst>
          </p:cNvPr>
          <p:cNvSpPr txBox="1">
            <a:spLocks/>
          </p:cNvSpPr>
          <p:nvPr/>
        </p:nvSpPr>
        <p:spPr>
          <a:xfrm>
            <a:off x="2557351" y="4574295"/>
            <a:ext cx="2206253" cy="1546448"/>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800" dirty="0" err="1">
                <a:solidFill>
                  <a:srgbClr val="000000"/>
                </a:solidFill>
                <a:ea typeface="+mn-lt"/>
                <a:cs typeface="+mn-lt"/>
              </a:rPr>
              <a:t>Ausnutzung</a:t>
            </a:r>
            <a:r>
              <a:rPr lang="es-ES_tradnl" sz="1800" dirty="0">
                <a:solidFill>
                  <a:srgbClr val="000000"/>
                </a:solidFill>
                <a:ea typeface="+mn-lt"/>
                <a:cs typeface="+mn-lt"/>
              </a:rPr>
              <a:t> </a:t>
            </a:r>
            <a:r>
              <a:rPr lang="es-ES_tradnl" sz="1800" dirty="0" err="1">
                <a:solidFill>
                  <a:srgbClr val="000000"/>
                </a:solidFill>
                <a:ea typeface="+mn-lt"/>
                <a:cs typeface="+mn-lt"/>
              </a:rPr>
              <a:t>von</a:t>
            </a:r>
            <a:r>
              <a:rPr lang="es-ES_tradnl" sz="1800" dirty="0">
                <a:solidFill>
                  <a:srgbClr val="000000"/>
                </a:solidFill>
                <a:ea typeface="+mn-lt"/>
                <a:cs typeface="+mn-lt"/>
              </a:rPr>
              <a:t> </a:t>
            </a:r>
            <a:r>
              <a:rPr lang="es-ES_tradnl" sz="1800" dirty="0" err="1">
                <a:solidFill>
                  <a:srgbClr val="000000"/>
                </a:solidFill>
                <a:ea typeface="+mn-lt"/>
                <a:cs typeface="+mn-lt"/>
              </a:rPr>
              <a:t>kompromittierten</a:t>
            </a:r>
            <a:r>
              <a:rPr lang="es-ES_tradnl" sz="1800" dirty="0">
                <a:solidFill>
                  <a:srgbClr val="000000"/>
                </a:solidFill>
                <a:ea typeface="+mn-lt"/>
                <a:cs typeface="+mn-lt"/>
              </a:rPr>
              <a:t> </a:t>
            </a:r>
            <a:r>
              <a:rPr lang="es-ES_tradnl" sz="1800" dirty="0" err="1">
                <a:solidFill>
                  <a:srgbClr val="000000"/>
                </a:solidFill>
                <a:ea typeface="+mn-lt"/>
                <a:cs typeface="+mn-lt"/>
              </a:rPr>
              <a:t>digitalen</a:t>
            </a:r>
            <a:r>
              <a:rPr lang="es-ES_tradnl" sz="1800" dirty="0">
                <a:solidFill>
                  <a:srgbClr val="000000"/>
                </a:solidFill>
                <a:ea typeface="+mn-lt"/>
                <a:cs typeface="+mn-lt"/>
              </a:rPr>
              <a:t> </a:t>
            </a:r>
            <a:r>
              <a:rPr lang="es-ES_tradnl" sz="1800" dirty="0" err="1">
                <a:solidFill>
                  <a:srgbClr val="000000"/>
                </a:solidFill>
                <a:ea typeface="+mn-lt"/>
                <a:cs typeface="+mn-lt"/>
              </a:rPr>
              <a:t>Zertifikaten</a:t>
            </a:r>
            <a:r>
              <a:rPr lang="es-ES_tradnl" sz="1800" dirty="0">
                <a:solidFill>
                  <a:srgbClr val="000000"/>
                </a:solidFill>
                <a:ea typeface="+mn-lt"/>
                <a:cs typeface="+mn-lt"/>
              </a:rPr>
              <a:t> </a:t>
            </a:r>
            <a:r>
              <a:rPr lang="es-ES_tradnl" sz="1800" dirty="0" err="1">
                <a:solidFill>
                  <a:srgbClr val="000000"/>
                </a:solidFill>
                <a:ea typeface="+mn-lt"/>
                <a:cs typeface="+mn-lt"/>
              </a:rPr>
              <a:t>und</a:t>
            </a:r>
            <a:r>
              <a:rPr lang="es-ES_tradnl" sz="1800" dirty="0">
                <a:solidFill>
                  <a:srgbClr val="000000"/>
                </a:solidFill>
                <a:ea typeface="+mn-lt"/>
                <a:cs typeface="+mn-lt"/>
              </a:rPr>
              <a:t> </a:t>
            </a:r>
            <a:r>
              <a:rPr lang="es-ES_tradnl" sz="1800" dirty="0" err="1">
                <a:solidFill>
                  <a:srgbClr val="000000"/>
                </a:solidFill>
                <a:ea typeface="+mn-lt"/>
                <a:cs typeface="+mn-lt"/>
              </a:rPr>
              <a:t>Passwörtern</a:t>
            </a:r>
            <a:r>
              <a:rPr lang="es-ES_tradnl" sz="1800" dirty="0">
                <a:solidFill>
                  <a:srgbClr val="000000"/>
                </a:solidFill>
                <a:ea typeface="+mn-lt"/>
                <a:cs typeface="+mn-lt"/>
              </a:rPr>
              <a:t> </a:t>
            </a:r>
            <a:r>
              <a:rPr lang="es-ES_tradnl" sz="1800" dirty="0" err="1">
                <a:solidFill>
                  <a:srgbClr val="000000"/>
                </a:solidFill>
                <a:ea typeface="+mn-lt"/>
                <a:cs typeface="+mn-lt"/>
              </a:rPr>
              <a:t>für</a:t>
            </a:r>
            <a:r>
              <a:rPr lang="es-ES_tradnl" sz="1800" dirty="0">
                <a:solidFill>
                  <a:srgbClr val="000000"/>
                </a:solidFill>
                <a:ea typeface="+mn-lt"/>
                <a:cs typeface="+mn-lt"/>
              </a:rPr>
              <a:t> den </a:t>
            </a:r>
            <a:r>
              <a:rPr lang="es-ES_tradnl" sz="1800" dirty="0" err="1">
                <a:solidFill>
                  <a:srgbClr val="000000"/>
                </a:solidFill>
                <a:ea typeface="+mn-lt"/>
                <a:cs typeface="+mn-lt"/>
              </a:rPr>
              <a:t>Zugang</a:t>
            </a:r>
            <a:r>
              <a:rPr lang="es-ES_tradnl" sz="1800" dirty="0">
                <a:solidFill>
                  <a:srgbClr val="000000"/>
                </a:solidFill>
                <a:ea typeface="+mn-lt"/>
                <a:cs typeface="+mn-lt"/>
              </a:rPr>
              <a:t> </a:t>
            </a:r>
            <a:r>
              <a:rPr lang="es-ES_tradnl" sz="1800" dirty="0" err="1">
                <a:solidFill>
                  <a:srgbClr val="000000"/>
                </a:solidFill>
                <a:ea typeface="+mn-lt"/>
                <a:cs typeface="+mn-lt"/>
              </a:rPr>
              <a:t>zu</a:t>
            </a:r>
            <a:r>
              <a:rPr lang="es-ES_tradnl" sz="1800" dirty="0">
                <a:solidFill>
                  <a:srgbClr val="000000"/>
                </a:solidFill>
                <a:ea typeface="+mn-lt"/>
                <a:cs typeface="+mn-lt"/>
              </a:rPr>
              <a:t> </a:t>
            </a:r>
            <a:r>
              <a:rPr lang="es-ES_tradnl" sz="1800" dirty="0" err="1">
                <a:solidFill>
                  <a:srgbClr val="000000"/>
                </a:solidFill>
                <a:ea typeface="+mn-lt"/>
                <a:cs typeface="+mn-lt"/>
              </a:rPr>
              <a:t>Netzwerken</a:t>
            </a:r>
            <a:r>
              <a:rPr lang="es-ES_tradnl" sz="1800" dirty="0">
                <a:solidFill>
                  <a:srgbClr val="000000"/>
                </a:solidFill>
                <a:ea typeface="+mn-lt"/>
                <a:cs typeface="+mn-lt"/>
              </a:rPr>
              <a:t>.</a:t>
            </a:r>
            <a:endParaRPr lang="en-US" dirty="0">
              <a:solidFill>
                <a:srgbClr val="000000"/>
              </a:solidFill>
              <a:ea typeface="+mn-lt"/>
              <a:cs typeface="+mn-lt"/>
            </a:endParaRPr>
          </a:p>
        </p:txBody>
      </p:sp>
      <p:sp>
        <p:nvSpPr>
          <p:cNvPr id="28" name="Text Placeholder 23">
            <a:extLst>
              <a:ext uri="{FF2B5EF4-FFF2-40B4-BE49-F238E27FC236}">
                <a16:creationId xmlns:a16="http://schemas.microsoft.com/office/drawing/2014/main" id="{E80FC14B-54CE-1368-2D0C-88DDBD94DEBA}"/>
              </a:ext>
            </a:extLst>
          </p:cNvPr>
          <p:cNvSpPr txBox="1">
            <a:spLocks/>
          </p:cNvSpPr>
          <p:nvPr/>
        </p:nvSpPr>
        <p:spPr>
          <a:xfrm>
            <a:off x="7394486" y="3838023"/>
            <a:ext cx="2269494" cy="2088880"/>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dirty="0">
                <a:solidFill>
                  <a:srgbClr val="000000"/>
                </a:solidFill>
                <a:ea typeface="+mn-lt"/>
                <a:cs typeface="+mn-lt"/>
              </a:rPr>
              <a:t>Distributed Denial of Service:</a:t>
            </a:r>
            <a:r>
              <a:rPr lang="en-US" sz="1800" dirty="0">
                <a:solidFill>
                  <a:srgbClr val="000000"/>
                </a:solidFill>
                <a:ea typeface="+mn-lt"/>
                <a:cs typeface="+mn-lt"/>
              </a:rPr>
              <a:t> </a:t>
            </a:r>
            <a:r>
              <a:rPr lang="en-US" sz="1800" dirty="0" err="1">
                <a:solidFill>
                  <a:srgbClr val="000000"/>
                </a:solidFill>
                <a:ea typeface="+mn-lt"/>
                <a:cs typeface="+mn-lt"/>
              </a:rPr>
              <a:t>Unterbrechung</a:t>
            </a:r>
            <a:r>
              <a:rPr lang="en-US" sz="1800" dirty="0">
                <a:solidFill>
                  <a:srgbClr val="000000"/>
                </a:solidFill>
                <a:ea typeface="+mn-lt"/>
                <a:cs typeface="+mn-lt"/>
              </a:rPr>
              <a:t> </a:t>
            </a:r>
            <a:r>
              <a:rPr lang="en-US" sz="1800" dirty="0" err="1">
                <a:solidFill>
                  <a:srgbClr val="000000"/>
                </a:solidFill>
                <a:ea typeface="+mn-lt"/>
                <a:cs typeface="+mn-lt"/>
              </a:rPr>
              <a:t>eines</a:t>
            </a:r>
            <a:r>
              <a:rPr lang="en-US" sz="1800" dirty="0">
                <a:solidFill>
                  <a:srgbClr val="000000"/>
                </a:solidFill>
                <a:ea typeface="+mn-lt"/>
                <a:cs typeface="+mn-lt"/>
              </a:rPr>
              <a:t> </a:t>
            </a:r>
            <a:r>
              <a:rPr lang="en-US" sz="1800" dirty="0" err="1">
                <a:solidFill>
                  <a:srgbClr val="000000"/>
                </a:solidFill>
                <a:ea typeface="+mn-lt"/>
                <a:cs typeface="+mn-lt"/>
              </a:rPr>
              <a:t>Dienstes</a:t>
            </a:r>
            <a:r>
              <a:rPr lang="en-US" sz="1800" dirty="0">
                <a:solidFill>
                  <a:srgbClr val="000000"/>
                </a:solidFill>
                <a:ea typeface="+mn-lt"/>
                <a:cs typeface="+mn-lt"/>
              </a:rPr>
              <a:t> </a:t>
            </a:r>
            <a:r>
              <a:rPr lang="en-US" sz="1800" dirty="0" err="1">
                <a:solidFill>
                  <a:srgbClr val="000000"/>
                </a:solidFill>
                <a:ea typeface="+mn-lt"/>
                <a:cs typeface="+mn-lt"/>
              </a:rPr>
              <a:t>oder</a:t>
            </a:r>
            <a:r>
              <a:rPr lang="en-US" sz="1800" dirty="0">
                <a:solidFill>
                  <a:srgbClr val="000000"/>
                </a:solidFill>
                <a:ea typeface="+mn-lt"/>
                <a:cs typeface="+mn-lt"/>
              </a:rPr>
              <a:t> </a:t>
            </a:r>
            <a:r>
              <a:rPr lang="en-US" sz="1800" dirty="0" err="1">
                <a:solidFill>
                  <a:srgbClr val="000000"/>
                </a:solidFill>
                <a:ea typeface="+mn-lt"/>
                <a:cs typeface="+mn-lt"/>
              </a:rPr>
              <a:t>Netzes</a:t>
            </a:r>
            <a:r>
              <a:rPr lang="en-US" sz="1800" dirty="0">
                <a:solidFill>
                  <a:srgbClr val="000000"/>
                </a:solidFill>
                <a:ea typeface="+mn-lt"/>
                <a:cs typeface="+mn-lt"/>
              </a:rPr>
              <a:t> </a:t>
            </a:r>
            <a:r>
              <a:rPr lang="en-US" sz="1800" dirty="0" err="1">
                <a:solidFill>
                  <a:srgbClr val="000000"/>
                </a:solidFill>
                <a:ea typeface="+mn-lt"/>
                <a:cs typeface="+mn-lt"/>
              </a:rPr>
              <a:t>durch</a:t>
            </a:r>
            <a:r>
              <a:rPr lang="en-US" sz="1800" dirty="0">
                <a:solidFill>
                  <a:srgbClr val="000000"/>
                </a:solidFill>
                <a:ea typeface="+mn-lt"/>
                <a:cs typeface="+mn-lt"/>
              </a:rPr>
              <a:t> </a:t>
            </a:r>
            <a:r>
              <a:rPr lang="en-US" sz="1800" dirty="0" err="1">
                <a:solidFill>
                  <a:srgbClr val="000000"/>
                </a:solidFill>
                <a:ea typeface="+mn-lt"/>
                <a:cs typeface="+mn-lt"/>
              </a:rPr>
              <a:t>Überlastung</a:t>
            </a:r>
            <a:r>
              <a:rPr lang="en-US" sz="1800" dirty="0">
                <a:solidFill>
                  <a:srgbClr val="000000"/>
                </a:solidFill>
                <a:ea typeface="+mn-lt"/>
                <a:cs typeface="+mn-lt"/>
              </a:rPr>
              <a:t> des Ziels </a:t>
            </a:r>
            <a:r>
              <a:rPr lang="en-US" sz="1800" dirty="0" err="1">
                <a:solidFill>
                  <a:srgbClr val="000000"/>
                </a:solidFill>
                <a:ea typeface="+mn-lt"/>
                <a:cs typeface="+mn-lt"/>
              </a:rPr>
              <a:t>oder</a:t>
            </a:r>
            <a:r>
              <a:rPr lang="en-US" sz="1800" dirty="0">
                <a:solidFill>
                  <a:srgbClr val="000000"/>
                </a:solidFill>
                <a:ea typeface="+mn-lt"/>
                <a:cs typeface="+mn-lt"/>
              </a:rPr>
              <a:t> der </a:t>
            </a:r>
            <a:r>
              <a:rPr lang="en-US" sz="1800" dirty="0" err="1">
                <a:solidFill>
                  <a:srgbClr val="000000"/>
                </a:solidFill>
                <a:ea typeface="+mn-lt"/>
                <a:cs typeface="+mn-lt"/>
              </a:rPr>
              <a:t>umliegenden</a:t>
            </a:r>
            <a:r>
              <a:rPr lang="en-US" sz="1800" dirty="0">
                <a:solidFill>
                  <a:srgbClr val="000000"/>
                </a:solidFill>
                <a:ea typeface="+mn-lt"/>
                <a:cs typeface="+mn-lt"/>
              </a:rPr>
              <a:t> </a:t>
            </a:r>
            <a:r>
              <a:rPr lang="en-US" sz="1800" dirty="0" err="1">
                <a:solidFill>
                  <a:srgbClr val="000000"/>
                </a:solidFill>
                <a:ea typeface="+mn-lt"/>
                <a:cs typeface="+mn-lt"/>
              </a:rPr>
              <a:t>Infrastruktur</a:t>
            </a:r>
            <a:r>
              <a:rPr lang="en-US" sz="1800" dirty="0">
                <a:solidFill>
                  <a:srgbClr val="000000"/>
                </a:solidFill>
                <a:ea typeface="+mn-lt"/>
                <a:cs typeface="+mn-lt"/>
              </a:rPr>
              <a:t> </a:t>
            </a:r>
            <a:r>
              <a:rPr lang="en-US" sz="1800" dirty="0" err="1">
                <a:solidFill>
                  <a:srgbClr val="000000"/>
                </a:solidFill>
                <a:ea typeface="+mn-lt"/>
                <a:cs typeface="+mn-lt"/>
              </a:rPr>
              <a:t>mit</a:t>
            </a:r>
            <a:r>
              <a:rPr lang="en-US" sz="1800" dirty="0">
                <a:solidFill>
                  <a:srgbClr val="000000"/>
                </a:solidFill>
                <a:ea typeface="+mn-lt"/>
                <a:cs typeface="+mn-lt"/>
              </a:rPr>
              <a:t> </a:t>
            </a:r>
            <a:r>
              <a:rPr lang="en-US" sz="1800" dirty="0" err="1">
                <a:solidFill>
                  <a:srgbClr val="000000"/>
                </a:solidFill>
                <a:ea typeface="+mn-lt"/>
                <a:cs typeface="+mn-lt"/>
              </a:rPr>
              <a:t>einer</a:t>
            </a:r>
            <a:r>
              <a:rPr lang="en-US" sz="1800" dirty="0">
                <a:solidFill>
                  <a:srgbClr val="000000"/>
                </a:solidFill>
                <a:ea typeface="+mn-lt"/>
                <a:cs typeface="+mn-lt"/>
              </a:rPr>
              <a:t> </a:t>
            </a:r>
            <a:r>
              <a:rPr lang="en-US" sz="1800" dirty="0" err="1">
                <a:solidFill>
                  <a:srgbClr val="000000"/>
                </a:solidFill>
                <a:ea typeface="+mn-lt"/>
                <a:cs typeface="+mn-lt"/>
              </a:rPr>
              <a:t>Flut</a:t>
            </a:r>
            <a:r>
              <a:rPr lang="en-US" sz="1800" dirty="0">
                <a:solidFill>
                  <a:srgbClr val="000000"/>
                </a:solidFill>
                <a:ea typeface="+mn-lt"/>
                <a:cs typeface="+mn-lt"/>
              </a:rPr>
              <a:t> von </a:t>
            </a:r>
            <a:r>
              <a:rPr lang="en-US" sz="1800" dirty="0" err="1">
                <a:solidFill>
                  <a:srgbClr val="000000"/>
                </a:solidFill>
                <a:ea typeface="+mn-lt"/>
                <a:cs typeface="+mn-lt"/>
              </a:rPr>
              <a:t>Internetverkehr</a:t>
            </a:r>
            <a:r>
              <a:rPr lang="en-US" sz="1800" dirty="0">
                <a:solidFill>
                  <a:srgbClr val="000000"/>
                </a:solidFill>
                <a:ea typeface="+mn-lt"/>
                <a:cs typeface="+mn-lt"/>
              </a:rPr>
              <a:t>.</a:t>
            </a:r>
            <a:endParaRPr lang="en-US" dirty="0">
              <a:solidFill>
                <a:srgbClr val="000000"/>
              </a:solidFill>
              <a:ea typeface="+mn-lt"/>
              <a:cs typeface="+mn-lt"/>
            </a:endParaRPr>
          </a:p>
        </p:txBody>
      </p:sp>
      <p:sp>
        <p:nvSpPr>
          <p:cNvPr id="32" name="Rectangle 31">
            <a:extLst>
              <a:ext uri="{FF2B5EF4-FFF2-40B4-BE49-F238E27FC236}">
                <a16:creationId xmlns:a16="http://schemas.microsoft.com/office/drawing/2014/main" id="{EE4122CB-83FD-2A42-B8B0-D7846F1729EE}"/>
              </a:ext>
            </a:extLst>
          </p:cNvPr>
          <p:cNvSpPr/>
          <p:nvPr/>
        </p:nvSpPr>
        <p:spPr>
          <a:xfrm>
            <a:off x="295998" y="6181857"/>
            <a:ext cx="7348986" cy="307777"/>
          </a:xfrm>
          <a:prstGeom prst="rect">
            <a:avLst/>
          </a:prstGeom>
        </p:spPr>
        <p:txBody>
          <a:bodyPr wrap="square">
            <a:spAutoFit/>
          </a:bodyPr>
          <a:lstStyle/>
          <a:p>
            <a:r>
              <a:rPr lang="en-IE" sz="1400" dirty="0">
                <a:solidFill>
                  <a:srgbClr val="000000"/>
                </a:solidFill>
              </a:rPr>
              <a:t>Source: </a:t>
            </a:r>
            <a:r>
              <a:rPr lang="en-IE" sz="1400" dirty="0">
                <a:solidFill>
                  <a:schemeClr val="accent2">
                    <a:lumMod val="75000"/>
                  </a:schemeClr>
                </a:solidFill>
                <a:hlinkClick r:id="rId2">
                  <a:extLst>
                    <a:ext uri="{A12FA001-AC4F-418D-AE19-62706E023703}">
                      <ahyp:hlinkClr xmlns:ahyp="http://schemas.microsoft.com/office/drawing/2018/hyperlinkcolor" val="tx"/>
                    </a:ext>
                  </a:extLst>
                </a:hlinkClick>
              </a:rPr>
              <a:t>https://securitytrails.com/blog/top-10-common-network-security-threats-explained</a:t>
            </a:r>
            <a:endParaRPr lang="en-IE" sz="1400" dirty="0">
              <a:solidFill>
                <a:schemeClr val="accent2">
                  <a:lumMod val="75000"/>
                </a:schemeClr>
              </a:solidFill>
            </a:endParaRPr>
          </a:p>
        </p:txBody>
      </p:sp>
    </p:spTree>
    <p:extLst>
      <p:ext uri="{BB962C8B-B14F-4D97-AF65-F5344CB8AC3E}">
        <p14:creationId xmlns:p14="http://schemas.microsoft.com/office/powerpoint/2010/main" val="29479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2" grpId="0"/>
      <p:bldP spid="13" grpId="0"/>
      <p:bldP spid="14" grpId="0"/>
      <p:bldP spid="15" grpId="0"/>
      <p:bldP spid="17" grpId="0"/>
      <p:bldP spid="18" grpId="0"/>
      <p:bldP spid="19" grpId="0"/>
      <p:bldP spid="20" grpId="0"/>
      <p:bldP spid="27" grpId="0"/>
      <p:bldP spid="28" grpId="0"/>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D2B18-8D0C-5C1F-E623-24F6E370ACF5}"/>
              </a:ext>
            </a:extLst>
          </p:cNvPr>
          <p:cNvSpPr>
            <a:spLocks noGrp="1"/>
          </p:cNvSpPr>
          <p:nvPr>
            <p:ph type="body" sz="quarter" idx="31"/>
          </p:nvPr>
        </p:nvSpPr>
        <p:spPr/>
        <p:txBody>
          <a:bodyPr lIns="91440" tIns="45720" rIns="91440" bIns="45720" anchor="t">
            <a:normAutofit/>
          </a:bodyPr>
          <a:lstStyle/>
          <a:p>
            <a:r>
              <a:rPr lang="en-ZA" dirty="0" err="1">
                <a:ea typeface="+mn-lt"/>
                <a:cs typeface="+mn-lt"/>
              </a:rPr>
              <a:t>Schädigung</a:t>
            </a:r>
            <a:r>
              <a:rPr lang="en-ZA" dirty="0">
                <a:ea typeface="+mn-lt"/>
                <a:cs typeface="+mn-lt"/>
              </a:rPr>
              <a:t> des </a:t>
            </a:r>
            <a:r>
              <a:rPr lang="en-ZA" dirty="0" err="1">
                <a:ea typeface="+mn-lt"/>
                <a:cs typeface="+mn-lt"/>
              </a:rPr>
              <a:t>Rufs</a:t>
            </a:r>
            <a:endParaRPr lang="en-US" dirty="0" err="1"/>
          </a:p>
        </p:txBody>
      </p:sp>
      <p:sp>
        <p:nvSpPr>
          <p:cNvPr id="3" name="Text Placeholder 2">
            <a:extLst>
              <a:ext uri="{FF2B5EF4-FFF2-40B4-BE49-F238E27FC236}">
                <a16:creationId xmlns:a16="http://schemas.microsoft.com/office/drawing/2014/main" id="{BFCA595B-260F-F444-7FF0-75B167DB39F5}"/>
              </a:ext>
            </a:extLst>
          </p:cNvPr>
          <p:cNvSpPr>
            <a:spLocks noGrp="1"/>
          </p:cNvSpPr>
          <p:nvPr>
            <p:ph type="body" sz="quarter" idx="32"/>
          </p:nvPr>
        </p:nvSpPr>
        <p:spPr/>
        <p:txBody>
          <a:bodyPr lIns="91440" tIns="45720" rIns="91440" bIns="45720" anchor="t">
            <a:normAutofit/>
          </a:bodyPr>
          <a:lstStyle/>
          <a:p>
            <a:r>
              <a:rPr lang="en-ZA" dirty="0" err="1">
                <a:ea typeface="+mn-lt"/>
                <a:cs typeface="+mn-lt"/>
              </a:rPr>
              <a:t>Finanzielle</a:t>
            </a:r>
            <a:r>
              <a:rPr lang="en-ZA" dirty="0">
                <a:ea typeface="+mn-lt"/>
                <a:cs typeface="+mn-lt"/>
              </a:rPr>
              <a:t> Kosten</a:t>
            </a:r>
            <a:endParaRPr lang="en-US" dirty="0"/>
          </a:p>
        </p:txBody>
      </p:sp>
      <p:sp>
        <p:nvSpPr>
          <p:cNvPr id="4" name="Text Placeholder 3">
            <a:extLst>
              <a:ext uri="{FF2B5EF4-FFF2-40B4-BE49-F238E27FC236}">
                <a16:creationId xmlns:a16="http://schemas.microsoft.com/office/drawing/2014/main" id="{DE5FE527-CF1B-430E-10F6-5D47FE5571E7}"/>
              </a:ext>
            </a:extLst>
          </p:cNvPr>
          <p:cNvSpPr>
            <a:spLocks noGrp="1"/>
          </p:cNvSpPr>
          <p:nvPr>
            <p:ph type="body" sz="quarter" idx="33"/>
          </p:nvPr>
        </p:nvSpPr>
        <p:spPr>
          <a:xfrm>
            <a:off x="3368593" y="2393466"/>
            <a:ext cx="3110958" cy="1237497"/>
          </a:xfrm>
        </p:spPr>
        <p:txBody>
          <a:bodyPr lIns="91440" tIns="45720" rIns="91440" bIns="45720" anchor="t">
            <a:normAutofit/>
          </a:bodyPr>
          <a:lstStyle/>
          <a:p>
            <a:r>
              <a:rPr lang="en-ZA" dirty="0" err="1">
                <a:ea typeface="+mn-lt"/>
                <a:cs typeface="+mn-lt"/>
              </a:rPr>
              <a:t>Geringere</a:t>
            </a:r>
            <a:r>
              <a:rPr lang="en-ZA" dirty="0">
                <a:ea typeface="+mn-lt"/>
                <a:cs typeface="+mn-lt"/>
              </a:rPr>
              <a:t> </a:t>
            </a:r>
            <a:r>
              <a:rPr lang="en-ZA" dirty="0" err="1">
                <a:ea typeface="+mn-lt"/>
                <a:cs typeface="+mn-lt"/>
              </a:rPr>
              <a:t>Kundenzufriedenheit</a:t>
            </a:r>
            <a:endParaRPr lang="en-US" dirty="0" err="1"/>
          </a:p>
        </p:txBody>
      </p:sp>
      <p:sp>
        <p:nvSpPr>
          <p:cNvPr id="5" name="Text Placeholder 4">
            <a:extLst>
              <a:ext uri="{FF2B5EF4-FFF2-40B4-BE49-F238E27FC236}">
                <a16:creationId xmlns:a16="http://schemas.microsoft.com/office/drawing/2014/main" id="{49F5D464-5891-93E5-B1DF-939A3F813144}"/>
              </a:ext>
            </a:extLst>
          </p:cNvPr>
          <p:cNvSpPr>
            <a:spLocks noGrp="1"/>
          </p:cNvSpPr>
          <p:nvPr>
            <p:ph type="body" sz="quarter" idx="34"/>
          </p:nvPr>
        </p:nvSpPr>
        <p:spPr/>
        <p:txBody>
          <a:bodyPr lIns="91440" tIns="45720" rIns="91440" bIns="45720" anchor="t">
            <a:normAutofit/>
          </a:bodyPr>
          <a:lstStyle/>
          <a:p>
            <a:r>
              <a:rPr lang="en-ZA" dirty="0" err="1">
                <a:ea typeface="+mn-lt"/>
                <a:cs typeface="+mn-lt"/>
              </a:rPr>
              <a:t>Geldbußen</a:t>
            </a:r>
            <a:r>
              <a:rPr lang="en-ZA" dirty="0">
                <a:ea typeface="+mn-lt"/>
                <a:cs typeface="+mn-lt"/>
              </a:rPr>
              <a:t> und </a:t>
            </a:r>
            <a:r>
              <a:rPr lang="en-ZA" dirty="0" err="1">
                <a:ea typeface="+mn-lt"/>
                <a:cs typeface="+mn-lt"/>
              </a:rPr>
              <a:t>Klagen</a:t>
            </a:r>
            <a:endParaRPr lang="en-US" dirty="0" err="1"/>
          </a:p>
        </p:txBody>
      </p:sp>
      <p:sp>
        <p:nvSpPr>
          <p:cNvPr id="6" name="Text Placeholder 5">
            <a:extLst>
              <a:ext uri="{FF2B5EF4-FFF2-40B4-BE49-F238E27FC236}">
                <a16:creationId xmlns:a16="http://schemas.microsoft.com/office/drawing/2014/main" id="{F7030426-9D95-C7B6-DEDE-2EBD111B1EC9}"/>
              </a:ext>
            </a:extLst>
          </p:cNvPr>
          <p:cNvSpPr>
            <a:spLocks noGrp="1"/>
          </p:cNvSpPr>
          <p:nvPr>
            <p:ph type="body" sz="quarter" idx="16"/>
          </p:nvPr>
        </p:nvSpPr>
        <p:spPr>
          <a:xfrm>
            <a:off x="3049515" y="189777"/>
            <a:ext cx="5684754" cy="582221"/>
          </a:xfrm>
        </p:spPr>
        <p:txBody>
          <a:bodyPr lIns="91440" tIns="45720" rIns="91440" bIns="45720" anchor="t">
            <a:normAutofit fontScale="85000" lnSpcReduction="10000"/>
          </a:bodyPr>
          <a:lstStyle/>
          <a:p>
            <a:pPr algn="ctr"/>
            <a:r>
              <a:rPr lang="en-ZA" dirty="0" err="1">
                <a:latin typeface="Calibri"/>
                <a:cs typeface="Calibri"/>
              </a:rPr>
              <a:t>Warum</a:t>
            </a:r>
            <a:r>
              <a:rPr lang="en-ZA" dirty="0">
                <a:latin typeface="Calibri"/>
                <a:cs typeface="Calibri"/>
              </a:rPr>
              <a:t> </a:t>
            </a:r>
            <a:r>
              <a:rPr lang="en-ZA" dirty="0" err="1">
                <a:latin typeface="Calibri"/>
                <a:cs typeface="Calibri"/>
              </a:rPr>
              <a:t>ist</a:t>
            </a:r>
            <a:r>
              <a:rPr lang="en-ZA" dirty="0">
                <a:latin typeface="Calibri"/>
                <a:cs typeface="Calibri"/>
              </a:rPr>
              <a:t> Sicherheit so </a:t>
            </a:r>
            <a:r>
              <a:rPr lang="en-ZA" dirty="0" err="1">
                <a:latin typeface="Calibri"/>
                <a:cs typeface="Calibri"/>
              </a:rPr>
              <a:t>wichtig</a:t>
            </a:r>
            <a:r>
              <a:rPr lang="en-ZA" dirty="0">
                <a:latin typeface="Calibri"/>
                <a:cs typeface="Calibri"/>
              </a:rPr>
              <a:t>?</a:t>
            </a:r>
            <a:endParaRPr lang="en-US" dirty="0">
              <a:latin typeface="Calibri"/>
              <a:cs typeface="Calibri"/>
            </a:endParaRPr>
          </a:p>
          <a:p>
            <a:endParaRPr lang="en-ZA" dirty="0"/>
          </a:p>
        </p:txBody>
      </p:sp>
      <p:sp>
        <p:nvSpPr>
          <p:cNvPr id="8" name="TextBox 7">
            <a:extLst>
              <a:ext uri="{FF2B5EF4-FFF2-40B4-BE49-F238E27FC236}">
                <a16:creationId xmlns:a16="http://schemas.microsoft.com/office/drawing/2014/main" id="{31DAB646-A4E8-9F44-8B03-D64A155389E7}"/>
              </a:ext>
            </a:extLst>
          </p:cNvPr>
          <p:cNvSpPr txBox="1"/>
          <p:nvPr/>
        </p:nvSpPr>
        <p:spPr>
          <a:xfrm>
            <a:off x="1436533" y="915934"/>
            <a:ext cx="9318933" cy="792525"/>
          </a:xfrm>
          <a:prstGeom prst="rect">
            <a:avLst/>
          </a:prstGeom>
          <a:noFill/>
        </p:spPr>
        <p:txBody>
          <a:bodyPr wrap="square" lIns="91440" tIns="45720" rIns="91440" bIns="45720" anchor="t">
            <a:spAutoFit/>
          </a:bodyPr>
          <a:lstStyle/>
          <a:p>
            <a:pPr algn="ctr" defTabSz="457200">
              <a:defRPr/>
            </a:pPr>
            <a:r>
              <a:rPr lang="en-US" sz="2250" dirty="0">
                <a:solidFill>
                  <a:srgbClr val="000000"/>
                </a:solidFill>
                <a:ea typeface="+mn-lt"/>
                <a:cs typeface="+mn-lt"/>
              </a:rPr>
              <a:t>Ein </a:t>
            </a:r>
            <a:r>
              <a:rPr lang="en-US" sz="2250" dirty="0" err="1">
                <a:solidFill>
                  <a:srgbClr val="000000"/>
                </a:solidFill>
                <a:ea typeface="+mn-lt"/>
                <a:cs typeface="+mn-lt"/>
              </a:rPr>
              <a:t>Vorfall</a:t>
            </a:r>
            <a:r>
              <a:rPr lang="en-US" sz="2250" dirty="0">
                <a:solidFill>
                  <a:srgbClr val="000000"/>
                </a:solidFill>
                <a:ea typeface="+mn-lt"/>
                <a:cs typeface="+mn-lt"/>
              </a:rPr>
              <a:t>, </a:t>
            </a:r>
            <a:r>
              <a:rPr lang="en-US" sz="2250" dirty="0" err="1">
                <a:solidFill>
                  <a:srgbClr val="000000"/>
                </a:solidFill>
                <a:ea typeface="+mn-lt"/>
                <a:cs typeface="+mn-lt"/>
              </a:rPr>
              <a:t>bei</a:t>
            </a:r>
            <a:r>
              <a:rPr lang="en-US" sz="2250" dirty="0">
                <a:solidFill>
                  <a:srgbClr val="000000"/>
                </a:solidFill>
                <a:ea typeface="+mn-lt"/>
                <a:cs typeface="+mn-lt"/>
              </a:rPr>
              <a:t> dem </a:t>
            </a:r>
            <a:r>
              <a:rPr lang="en-US" sz="2250" dirty="0" err="1">
                <a:solidFill>
                  <a:srgbClr val="000000"/>
                </a:solidFill>
                <a:ea typeface="+mn-lt"/>
                <a:cs typeface="+mn-lt"/>
              </a:rPr>
              <a:t>unbefugt</a:t>
            </a:r>
            <a:r>
              <a:rPr lang="en-US" sz="2250" dirty="0">
                <a:solidFill>
                  <a:srgbClr val="000000"/>
                </a:solidFill>
                <a:ea typeface="+mn-lt"/>
                <a:cs typeface="+mn-lt"/>
              </a:rPr>
              <a:t> auf sensible </a:t>
            </a:r>
            <a:r>
              <a:rPr lang="en-US" sz="2250" dirty="0" err="1">
                <a:solidFill>
                  <a:srgbClr val="000000"/>
                </a:solidFill>
                <a:ea typeface="+mn-lt"/>
                <a:cs typeface="+mn-lt"/>
              </a:rPr>
              <a:t>oder</a:t>
            </a:r>
            <a:r>
              <a:rPr lang="en-US" sz="2250" dirty="0">
                <a:solidFill>
                  <a:srgbClr val="000000"/>
                </a:solidFill>
                <a:ea typeface="+mn-lt"/>
                <a:cs typeface="+mn-lt"/>
              </a:rPr>
              <a:t> </a:t>
            </a:r>
            <a:r>
              <a:rPr lang="en-US" sz="2250" dirty="0" err="1">
                <a:solidFill>
                  <a:srgbClr val="000000"/>
                </a:solidFill>
                <a:ea typeface="+mn-lt"/>
                <a:cs typeface="+mn-lt"/>
              </a:rPr>
              <a:t>anderweitig</a:t>
            </a:r>
            <a:r>
              <a:rPr lang="en-US" sz="2250" dirty="0">
                <a:solidFill>
                  <a:srgbClr val="000000"/>
                </a:solidFill>
                <a:ea typeface="+mn-lt"/>
                <a:cs typeface="+mn-lt"/>
              </a:rPr>
              <a:t> </a:t>
            </a:r>
            <a:r>
              <a:rPr lang="en-US" sz="2250" dirty="0" err="1">
                <a:solidFill>
                  <a:srgbClr val="000000"/>
                </a:solidFill>
                <a:ea typeface="+mn-lt"/>
                <a:cs typeface="+mn-lt"/>
              </a:rPr>
              <a:t>geschützte</a:t>
            </a:r>
            <a:r>
              <a:rPr lang="en-US" sz="2250" dirty="0">
                <a:solidFill>
                  <a:srgbClr val="000000"/>
                </a:solidFill>
                <a:ea typeface="+mn-lt"/>
                <a:cs typeface="+mn-lt"/>
              </a:rPr>
              <a:t> </a:t>
            </a:r>
            <a:r>
              <a:rPr lang="en-US" sz="2250" dirty="0" err="1">
                <a:solidFill>
                  <a:srgbClr val="000000"/>
                </a:solidFill>
                <a:ea typeface="+mn-lt"/>
                <a:cs typeface="+mn-lt"/>
              </a:rPr>
              <a:t>Informationen</a:t>
            </a:r>
            <a:r>
              <a:rPr lang="en-US" sz="2250" dirty="0">
                <a:solidFill>
                  <a:srgbClr val="000000"/>
                </a:solidFill>
                <a:ea typeface="+mn-lt"/>
                <a:cs typeface="+mn-lt"/>
              </a:rPr>
              <a:t> </a:t>
            </a:r>
            <a:r>
              <a:rPr lang="en-US" sz="2250" dirty="0" err="1">
                <a:solidFill>
                  <a:srgbClr val="000000"/>
                </a:solidFill>
                <a:ea typeface="+mn-lt"/>
                <a:cs typeface="+mn-lt"/>
              </a:rPr>
              <a:t>zugegriffen</a:t>
            </a:r>
            <a:r>
              <a:rPr lang="en-US" sz="2250" dirty="0">
                <a:solidFill>
                  <a:srgbClr val="000000"/>
                </a:solidFill>
                <a:ea typeface="+mn-lt"/>
                <a:cs typeface="+mn-lt"/>
              </a:rPr>
              <a:t> </a:t>
            </a:r>
            <a:r>
              <a:rPr lang="en-US" sz="2250" dirty="0" err="1">
                <a:solidFill>
                  <a:srgbClr val="000000"/>
                </a:solidFill>
                <a:ea typeface="+mn-lt"/>
                <a:cs typeface="+mn-lt"/>
              </a:rPr>
              <a:t>wird</a:t>
            </a:r>
            <a:r>
              <a:rPr kumimoji="0" lang="en-US" sz="2250" b="0" i="0" u="none" strike="noStrike" kern="1200" cap="none" spc="0" normalizeH="0" baseline="0" noProof="0" dirty="0">
                <a:ln>
                  <a:noFill/>
                </a:ln>
                <a:solidFill>
                  <a:srgbClr val="000000"/>
                </a:solidFill>
                <a:effectLst/>
                <a:uLnTx/>
                <a:uFillTx/>
                <a:ea typeface="+mn-lt"/>
                <a:cs typeface="+mn-lt"/>
              </a:rPr>
              <a:t>.</a:t>
            </a:r>
            <a:endParaRPr lang="en-US" sz="2250" dirty="0">
              <a:solidFill>
                <a:srgbClr val="000000"/>
              </a:solidFill>
              <a:ea typeface="+mn-lt"/>
              <a:cs typeface="+mn-lt"/>
            </a:endParaRPr>
          </a:p>
        </p:txBody>
      </p:sp>
      <p:pic>
        <p:nvPicPr>
          <p:cNvPr id="26" name="Graphic 25" descr="Marketing with solid fill">
            <a:extLst>
              <a:ext uri="{FF2B5EF4-FFF2-40B4-BE49-F238E27FC236}">
                <a16:creationId xmlns:a16="http://schemas.microsoft.com/office/drawing/2014/main" id="{F67C9804-CC8A-54C9-28A4-766CCD5BBF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7833" y="2427363"/>
            <a:ext cx="914400" cy="914400"/>
          </a:xfrm>
          <a:prstGeom prst="rect">
            <a:avLst/>
          </a:prstGeom>
        </p:spPr>
      </p:pic>
      <p:pic>
        <p:nvPicPr>
          <p:cNvPr id="28" name="Graphic 27" descr="Confused person with solid fill">
            <a:extLst>
              <a:ext uri="{FF2B5EF4-FFF2-40B4-BE49-F238E27FC236}">
                <a16:creationId xmlns:a16="http://schemas.microsoft.com/office/drawing/2014/main" id="{CBCB4BA3-F273-B045-11F7-41197F413E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9868" y="4639067"/>
            <a:ext cx="955168" cy="955168"/>
          </a:xfrm>
          <a:prstGeom prst="rect">
            <a:avLst/>
          </a:prstGeom>
        </p:spPr>
      </p:pic>
      <p:pic>
        <p:nvPicPr>
          <p:cNvPr id="30" name="Graphic 29" descr="Coins with solid fill">
            <a:extLst>
              <a:ext uri="{FF2B5EF4-FFF2-40B4-BE49-F238E27FC236}">
                <a16:creationId xmlns:a16="http://schemas.microsoft.com/office/drawing/2014/main" id="{00FB3D7A-C298-4AE4-0FC2-AA3678819B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0505" y="2392422"/>
            <a:ext cx="860078" cy="860078"/>
          </a:xfrm>
          <a:prstGeom prst="rect">
            <a:avLst/>
          </a:prstGeom>
        </p:spPr>
      </p:pic>
      <p:pic>
        <p:nvPicPr>
          <p:cNvPr id="32" name="Graphic 31" descr="Gavel with solid fill">
            <a:extLst>
              <a:ext uri="{FF2B5EF4-FFF2-40B4-BE49-F238E27FC236}">
                <a16:creationId xmlns:a16="http://schemas.microsoft.com/office/drawing/2014/main" id="{5D7CFB28-BCEF-8B8F-F62F-957C519AA5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06433" y="4639067"/>
            <a:ext cx="914400" cy="914400"/>
          </a:xfrm>
          <a:prstGeom prst="rect">
            <a:avLst/>
          </a:prstGeom>
        </p:spPr>
      </p:pic>
    </p:spTree>
    <p:extLst>
      <p:ext uri="{BB962C8B-B14F-4D97-AF65-F5344CB8AC3E}">
        <p14:creationId xmlns:p14="http://schemas.microsoft.com/office/powerpoint/2010/main" val="12383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Datenschutz</a:t>
            </a:r>
            <a:r>
              <a:rPr lang="en-GB" dirty="0">
                <a:ea typeface="+mn-lt"/>
                <a:cs typeface="+mn-lt"/>
              </a:rPr>
              <a:t>: </a:t>
            </a:r>
            <a:r>
              <a:rPr lang="en-GB" dirty="0" err="1">
                <a:ea typeface="+mn-lt"/>
                <a:cs typeface="+mn-lt"/>
              </a:rPr>
              <a:t>Warum</a:t>
            </a:r>
            <a:r>
              <a:rPr lang="en-GB" dirty="0">
                <a:ea typeface="+mn-lt"/>
                <a:cs typeface="+mn-lt"/>
              </a:rPr>
              <a:t> </a:t>
            </a:r>
            <a:r>
              <a:rPr lang="en-GB" dirty="0" err="1">
                <a:ea typeface="+mn-lt"/>
                <a:cs typeface="+mn-lt"/>
              </a:rPr>
              <a:t>ist</a:t>
            </a:r>
            <a:r>
              <a:rPr lang="en-GB" dirty="0">
                <a:ea typeface="+mn-lt"/>
                <a:cs typeface="+mn-lt"/>
              </a:rPr>
              <a:t> er </a:t>
            </a:r>
            <a:r>
              <a:rPr lang="en-GB" dirty="0" err="1">
                <a:ea typeface="+mn-lt"/>
                <a:cs typeface="+mn-lt"/>
              </a:rPr>
              <a:t>wichtig</a:t>
            </a:r>
            <a:r>
              <a:rPr lang="en-GB" dirty="0">
                <a:ea typeface="+mn-lt"/>
                <a:cs typeface="+mn-lt"/>
              </a:rPr>
              <a:t>? </a:t>
            </a:r>
            <a:endParaRPr lang="en-US">
              <a:ea typeface="+mn-lt"/>
              <a:cs typeface="+mn-lt"/>
            </a:endParaRPr>
          </a:p>
        </p:txBody>
      </p:sp>
      <p:sp>
        <p:nvSpPr>
          <p:cNvPr id="12" name="Text Placeholder 23">
            <a:extLst>
              <a:ext uri="{FF2B5EF4-FFF2-40B4-BE49-F238E27FC236}">
                <a16:creationId xmlns:a16="http://schemas.microsoft.com/office/drawing/2014/main" id="{8C578E6D-A870-0B2B-D704-82E19E6427FF}"/>
              </a:ext>
            </a:extLst>
          </p:cNvPr>
          <p:cNvSpPr txBox="1">
            <a:spLocks/>
          </p:cNvSpPr>
          <p:nvPr/>
        </p:nvSpPr>
        <p:spPr>
          <a:xfrm>
            <a:off x="920627" y="3651597"/>
            <a:ext cx="3398402" cy="2404152"/>
          </a:xfrm>
          <a:prstGeom prst="rect">
            <a:avLst/>
          </a:prstGeom>
        </p:spPr>
        <p:txBody>
          <a:bodyPr lIns="91440" tIns="45720" rIns="91440" bIns="45720" anchor="t">
            <a:normAutofit fontScale="85000" lnSpcReduction="2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US" dirty="0">
                <a:solidFill>
                  <a:srgbClr val="000000"/>
                </a:solidFill>
                <a:ea typeface="+mn-lt"/>
                <a:cs typeface="+mn-lt"/>
              </a:rPr>
              <a:t>Der Schutz der </a:t>
            </a:r>
            <a:r>
              <a:rPr lang="en-US" dirty="0" err="1">
                <a:solidFill>
                  <a:srgbClr val="000000"/>
                </a:solidFill>
                <a:ea typeface="+mn-lt"/>
                <a:cs typeface="+mn-lt"/>
              </a:rPr>
              <a:t>Privatsphäre</a:t>
            </a:r>
            <a:r>
              <a:rPr lang="en-US" dirty="0">
                <a:solidFill>
                  <a:srgbClr val="000000"/>
                </a:solidFill>
                <a:ea typeface="+mn-lt"/>
                <a:cs typeface="+mn-lt"/>
              </a:rPr>
              <a:t> </a:t>
            </a:r>
            <a:r>
              <a:rPr lang="en-US" dirty="0" err="1">
                <a:solidFill>
                  <a:srgbClr val="000000"/>
                </a:solidFill>
                <a:ea typeface="+mn-lt"/>
                <a:cs typeface="+mn-lt"/>
              </a:rPr>
              <a:t>schränkt</a:t>
            </a:r>
            <a:r>
              <a:rPr lang="en-US" dirty="0">
                <a:solidFill>
                  <a:srgbClr val="000000"/>
                </a:solidFill>
                <a:ea typeface="+mn-lt"/>
                <a:cs typeface="+mn-lt"/>
              </a:rPr>
              <a:t> die Macht des </a:t>
            </a:r>
            <a:r>
              <a:rPr lang="en-US" dirty="0" err="1">
                <a:solidFill>
                  <a:srgbClr val="000000"/>
                </a:solidFill>
                <a:ea typeface="+mn-lt"/>
                <a:cs typeface="+mn-lt"/>
              </a:rPr>
              <a:t>Staates</a:t>
            </a:r>
            <a:r>
              <a:rPr lang="en-US" dirty="0">
                <a:solidFill>
                  <a:srgbClr val="000000"/>
                </a:solidFill>
                <a:ea typeface="+mn-lt"/>
                <a:cs typeface="+mn-lt"/>
              </a:rPr>
              <a:t> </a:t>
            </a:r>
            <a:r>
              <a:rPr lang="en-US" dirty="0" err="1">
                <a:solidFill>
                  <a:srgbClr val="000000"/>
                </a:solidFill>
                <a:ea typeface="+mn-lt"/>
                <a:cs typeface="+mn-lt"/>
              </a:rPr>
              <a:t>ebenso</a:t>
            </a:r>
            <a:r>
              <a:rPr lang="en-US" dirty="0">
                <a:solidFill>
                  <a:srgbClr val="000000"/>
                </a:solidFill>
                <a:ea typeface="+mn-lt"/>
                <a:cs typeface="+mn-lt"/>
              </a:rPr>
              <a:t> </a:t>
            </a:r>
            <a:r>
              <a:rPr lang="en-US" dirty="0" err="1">
                <a:solidFill>
                  <a:srgbClr val="000000"/>
                </a:solidFill>
                <a:ea typeface="+mn-lt"/>
                <a:cs typeface="+mn-lt"/>
              </a:rPr>
              <a:t>ein</a:t>
            </a:r>
            <a:r>
              <a:rPr lang="en-US" dirty="0">
                <a:solidFill>
                  <a:srgbClr val="000000"/>
                </a:solidFill>
                <a:ea typeface="+mn-lt"/>
                <a:cs typeface="+mn-lt"/>
              </a:rPr>
              <a:t> </a:t>
            </a:r>
            <a:r>
              <a:rPr lang="en-US" dirty="0" err="1">
                <a:solidFill>
                  <a:srgbClr val="000000"/>
                </a:solidFill>
                <a:ea typeface="+mn-lt"/>
                <a:cs typeface="+mn-lt"/>
              </a:rPr>
              <a:t>wie</a:t>
            </a:r>
            <a:r>
              <a:rPr lang="en-US" dirty="0">
                <a:solidFill>
                  <a:srgbClr val="000000"/>
                </a:solidFill>
                <a:ea typeface="+mn-lt"/>
                <a:cs typeface="+mn-lt"/>
              </a:rPr>
              <a:t> die Macht der </a:t>
            </a:r>
            <a:r>
              <a:rPr lang="en-US" dirty="0" err="1">
                <a:solidFill>
                  <a:srgbClr val="000000"/>
                </a:solidFill>
                <a:ea typeface="+mn-lt"/>
                <a:cs typeface="+mn-lt"/>
              </a:rPr>
              <a:t>Privatwirtschaft</a:t>
            </a:r>
            <a:r>
              <a:rPr lang="en-US" dirty="0">
                <a:solidFill>
                  <a:srgbClr val="000000"/>
                </a:solidFill>
                <a:ea typeface="+mn-lt"/>
                <a:cs typeface="+mn-lt"/>
              </a:rPr>
              <a:t>. In den </a:t>
            </a:r>
            <a:r>
              <a:rPr lang="en-US" dirty="0" err="1">
                <a:solidFill>
                  <a:srgbClr val="000000"/>
                </a:solidFill>
                <a:ea typeface="+mn-lt"/>
                <a:cs typeface="+mn-lt"/>
              </a:rPr>
              <a:t>falschen</a:t>
            </a:r>
            <a:r>
              <a:rPr lang="en-US" dirty="0">
                <a:solidFill>
                  <a:srgbClr val="000000"/>
                </a:solidFill>
                <a:ea typeface="+mn-lt"/>
                <a:cs typeface="+mn-lt"/>
              </a:rPr>
              <a:t> </a:t>
            </a:r>
            <a:r>
              <a:rPr lang="en-US" dirty="0" err="1">
                <a:solidFill>
                  <a:srgbClr val="000000"/>
                </a:solidFill>
                <a:ea typeface="+mn-lt"/>
                <a:cs typeface="+mn-lt"/>
              </a:rPr>
              <a:t>Händen</a:t>
            </a:r>
            <a:r>
              <a:rPr lang="en-US" dirty="0">
                <a:solidFill>
                  <a:srgbClr val="000000"/>
                </a:solidFill>
                <a:ea typeface="+mn-lt"/>
                <a:cs typeface="+mn-lt"/>
              </a:rPr>
              <a:t> </a:t>
            </a:r>
            <a:r>
              <a:rPr lang="en-US" dirty="0" err="1">
                <a:solidFill>
                  <a:srgbClr val="000000"/>
                </a:solidFill>
                <a:ea typeface="+mn-lt"/>
                <a:cs typeface="+mn-lt"/>
              </a:rPr>
              <a:t>können</a:t>
            </a:r>
            <a:r>
              <a:rPr lang="en-US" dirty="0">
                <a:solidFill>
                  <a:srgbClr val="000000"/>
                </a:solidFill>
                <a:ea typeface="+mn-lt"/>
                <a:cs typeface="+mn-lt"/>
              </a:rPr>
              <a:t> </a:t>
            </a:r>
            <a:r>
              <a:rPr lang="en-US" dirty="0" err="1">
                <a:solidFill>
                  <a:srgbClr val="000000"/>
                </a:solidFill>
                <a:ea typeface="+mn-lt"/>
                <a:cs typeface="+mn-lt"/>
              </a:rPr>
              <a:t>personenbezogene</a:t>
            </a:r>
            <a:r>
              <a:rPr lang="en-US" dirty="0">
                <a:solidFill>
                  <a:srgbClr val="000000"/>
                </a:solidFill>
                <a:ea typeface="+mn-lt"/>
                <a:cs typeface="+mn-lt"/>
              </a:rPr>
              <a:t> Daten </a:t>
            </a:r>
            <a:r>
              <a:rPr lang="en-US" dirty="0" err="1">
                <a:solidFill>
                  <a:srgbClr val="000000"/>
                </a:solidFill>
                <a:ea typeface="+mn-lt"/>
                <a:cs typeface="+mn-lt"/>
              </a:rPr>
              <a:t>dazu</a:t>
            </a:r>
            <a:r>
              <a:rPr lang="en-US" dirty="0">
                <a:solidFill>
                  <a:srgbClr val="000000"/>
                </a:solidFill>
                <a:ea typeface="+mn-lt"/>
                <a:cs typeface="+mn-lt"/>
              </a:rPr>
              <a:t> </a:t>
            </a:r>
            <a:r>
              <a:rPr lang="en-US" dirty="0" err="1">
                <a:solidFill>
                  <a:srgbClr val="000000"/>
                </a:solidFill>
                <a:ea typeface="+mn-lt"/>
                <a:cs typeface="+mn-lt"/>
              </a:rPr>
              <a:t>verwendet</a:t>
            </a:r>
            <a:r>
              <a:rPr lang="en-US" dirty="0">
                <a:solidFill>
                  <a:srgbClr val="000000"/>
                </a:solidFill>
                <a:ea typeface="+mn-lt"/>
                <a:cs typeface="+mn-lt"/>
              </a:rPr>
              <a:t> </a:t>
            </a:r>
            <a:r>
              <a:rPr lang="en-US" dirty="0" err="1">
                <a:solidFill>
                  <a:srgbClr val="000000"/>
                </a:solidFill>
                <a:ea typeface="+mn-lt"/>
                <a:cs typeface="+mn-lt"/>
              </a:rPr>
              <a:t>werden</a:t>
            </a:r>
            <a:r>
              <a:rPr lang="en-US" dirty="0">
                <a:solidFill>
                  <a:srgbClr val="000000"/>
                </a:solidFill>
                <a:ea typeface="+mn-lt"/>
                <a:cs typeface="+mn-lt"/>
              </a:rPr>
              <a:t>, </a:t>
            </a:r>
            <a:r>
              <a:rPr lang="en-US" dirty="0" err="1">
                <a:solidFill>
                  <a:srgbClr val="000000"/>
                </a:solidFill>
                <a:ea typeface="+mn-lt"/>
                <a:cs typeface="+mn-lt"/>
              </a:rPr>
              <a:t>uns</a:t>
            </a:r>
            <a:r>
              <a:rPr lang="en-US" dirty="0">
                <a:solidFill>
                  <a:srgbClr val="000000"/>
                </a:solidFill>
                <a:ea typeface="+mn-lt"/>
                <a:cs typeface="+mn-lt"/>
              </a:rPr>
              <a:t> </a:t>
            </a:r>
            <a:r>
              <a:rPr lang="en-US" dirty="0" err="1">
                <a:solidFill>
                  <a:srgbClr val="000000"/>
                </a:solidFill>
                <a:ea typeface="+mn-lt"/>
                <a:cs typeface="+mn-lt"/>
              </a:rPr>
              <a:t>großen</a:t>
            </a:r>
            <a:r>
              <a:rPr lang="en-US" dirty="0">
                <a:solidFill>
                  <a:srgbClr val="000000"/>
                </a:solidFill>
                <a:ea typeface="+mn-lt"/>
                <a:cs typeface="+mn-lt"/>
              </a:rPr>
              <a:t> Schaden </a:t>
            </a:r>
            <a:r>
              <a:rPr lang="en-US" dirty="0" err="1">
                <a:solidFill>
                  <a:srgbClr val="000000"/>
                </a:solidFill>
                <a:ea typeface="+mn-lt"/>
                <a:cs typeface="+mn-lt"/>
              </a:rPr>
              <a:t>zuzufügen</a:t>
            </a:r>
            <a:r>
              <a:rPr lang="en-US" dirty="0">
                <a:solidFill>
                  <a:srgbClr val="000000"/>
                </a:solidFill>
                <a:ea typeface="+mn-lt"/>
                <a:cs typeface="+mn-lt"/>
              </a:rPr>
              <a:t>. </a:t>
            </a:r>
            <a:endParaRPr lang="en-US">
              <a:ea typeface="+mn-lt"/>
              <a:cs typeface="+mn-lt"/>
            </a:endParaRPr>
          </a:p>
          <a:p>
            <a:endParaRPr lang="es-ES_tradnl" sz="1950" dirty="0">
              <a:solidFill>
                <a:srgbClr val="000000"/>
              </a:solidFill>
            </a:endParaRPr>
          </a:p>
        </p:txBody>
      </p:sp>
      <p:grpSp>
        <p:nvGrpSpPr>
          <p:cNvPr id="24" name="Group 23">
            <a:extLst>
              <a:ext uri="{FF2B5EF4-FFF2-40B4-BE49-F238E27FC236}">
                <a16:creationId xmlns:a16="http://schemas.microsoft.com/office/drawing/2014/main" id="{468ECB38-4E84-0447-9BEA-CB7A4F4D0966}"/>
              </a:ext>
            </a:extLst>
          </p:cNvPr>
          <p:cNvGrpSpPr/>
          <p:nvPr/>
        </p:nvGrpSpPr>
        <p:grpSpPr>
          <a:xfrm>
            <a:off x="798381" y="1676674"/>
            <a:ext cx="3417049" cy="1954427"/>
            <a:chOff x="798381" y="1783830"/>
            <a:chExt cx="3417049" cy="1954427"/>
          </a:xfrm>
        </p:grpSpPr>
        <p:sp>
          <p:nvSpPr>
            <p:cNvPr id="10" name="Oval 41">
              <a:extLst>
                <a:ext uri="{FF2B5EF4-FFF2-40B4-BE49-F238E27FC236}">
                  <a16:creationId xmlns:a16="http://schemas.microsoft.com/office/drawing/2014/main" id="{0991B796-05F2-8B8F-EAFD-A3A95AF5AAB1}"/>
                </a:ext>
              </a:extLst>
            </p:cNvPr>
            <p:cNvSpPr>
              <a:spLocks noChangeArrowheads="1"/>
            </p:cNvSpPr>
            <p:nvPr/>
          </p:nvSpPr>
          <p:spPr bwMode="auto">
            <a:xfrm>
              <a:off x="2042924" y="1783830"/>
              <a:ext cx="999026" cy="888016"/>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CFCA89B8-D835-0ED9-F741-04AC372A7EF1}"/>
                </a:ext>
              </a:extLst>
            </p:cNvPr>
            <p:cNvSpPr txBox="1">
              <a:spLocks/>
            </p:cNvSpPr>
            <p:nvPr/>
          </p:nvSpPr>
          <p:spPr>
            <a:xfrm>
              <a:off x="920627" y="2802558"/>
              <a:ext cx="3243621" cy="884535"/>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err="1">
                  <a:solidFill>
                    <a:srgbClr val="000000"/>
                  </a:solidFill>
                  <a:effectLst>
                    <a:outerShdw blurRad="38100" dist="38100" dir="2700000" algn="tl">
                      <a:srgbClr val="000000">
                        <a:alpha val="43137"/>
                      </a:srgbClr>
                    </a:outerShdw>
                  </a:effectLst>
                  <a:ea typeface="+mn-lt"/>
                  <a:cs typeface="+mn-lt"/>
                </a:rPr>
                <a:t>Grenzen</a:t>
              </a:r>
              <a:r>
                <a:rPr lang="en-US" sz="2400" b="1" dirty="0">
                  <a:solidFill>
                    <a:srgbClr val="000000"/>
                  </a:solidFill>
                  <a:effectLst>
                    <a:outerShdw blurRad="38100" dist="38100" dir="2700000" algn="tl">
                      <a:srgbClr val="000000">
                        <a:alpha val="43137"/>
                      </a:srgbClr>
                    </a:outerShdw>
                  </a:effectLst>
                  <a:ea typeface="+mn-lt"/>
                  <a:cs typeface="+mn-lt"/>
                </a:rPr>
                <a:t> der Macht</a:t>
              </a:r>
              <a:endParaRPr lang="en-US" b="1">
                <a:solidFill>
                  <a:srgbClr val="000000"/>
                </a:solidFill>
                <a:cs typeface="Calibri"/>
              </a:endParaRPr>
            </a:p>
          </p:txBody>
        </p:sp>
        <p:cxnSp>
          <p:nvCxnSpPr>
            <p:cNvPr id="13" name="Straight Connector 12">
              <a:extLst>
                <a:ext uri="{FF2B5EF4-FFF2-40B4-BE49-F238E27FC236}">
                  <a16:creationId xmlns:a16="http://schemas.microsoft.com/office/drawing/2014/main" id="{83FC4206-C06A-927E-861D-746E1994E623}"/>
                </a:ext>
              </a:extLst>
            </p:cNvPr>
            <p:cNvCxnSpPr/>
            <p:nvPr/>
          </p:nvCxnSpPr>
          <p:spPr>
            <a:xfrm flipH="1">
              <a:off x="798381" y="3738257"/>
              <a:ext cx="3417049" cy="0"/>
            </a:xfrm>
            <a:prstGeom prst="line">
              <a:avLst/>
            </a:prstGeom>
            <a:ln>
              <a:solidFill>
                <a:schemeClr val="accent3">
                  <a:lumMod val="50000"/>
                </a:schemeClr>
              </a:solidFill>
            </a:ln>
          </p:spPr>
          <p:style>
            <a:lnRef idx="1">
              <a:schemeClr val="accent4"/>
            </a:lnRef>
            <a:fillRef idx="0">
              <a:schemeClr val="accent4"/>
            </a:fillRef>
            <a:effectRef idx="0">
              <a:schemeClr val="accent4"/>
            </a:effectRef>
            <a:fontRef idx="minor">
              <a:schemeClr val="tx1"/>
            </a:fontRef>
          </p:style>
        </p:cxnSp>
      </p:grpSp>
      <p:sp>
        <p:nvSpPr>
          <p:cNvPr id="16" name="Text Placeholder 23">
            <a:extLst>
              <a:ext uri="{FF2B5EF4-FFF2-40B4-BE49-F238E27FC236}">
                <a16:creationId xmlns:a16="http://schemas.microsoft.com/office/drawing/2014/main" id="{DF8DB871-0156-16E6-1450-5CB2BD647A1C}"/>
              </a:ext>
            </a:extLst>
          </p:cNvPr>
          <p:cNvSpPr txBox="1">
            <a:spLocks/>
          </p:cNvSpPr>
          <p:nvPr/>
        </p:nvSpPr>
        <p:spPr>
          <a:xfrm>
            <a:off x="4384444" y="3627784"/>
            <a:ext cx="3410308" cy="1796934"/>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rgbClr val="000000"/>
                </a:solidFill>
                <a:ea typeface="+mn-lt"/>
                <a:cs typeface="+mn-lt"/>
              </a:rPr>
              <a:t>Die </a:t>
            </a:r>
            <a:r>
              <a:rPr lang="en-US" sz="2000" err="1">
                <a:solidFill>
                  <a:srgbClr val="000000"/>
                </a:solidFill>
                <a:ea typeface="+mn-lt"/>
                <a:cs typeface="+mn-lt"/>
              </a:rPr>
              <a:t>Privatsphäre</a:t>
            </a:r>
            <a:r>
              <a:rPr lang="en-US" sz="2000" dirty="0">
                <a:solidFill>
                  <a:srgbClr val="000000"/>
                </a:solidFill>
                <a:ea typeface="+mn-lt"/>
                <a:cs typeface="+mn-lt"/>
              </a:rPr>
              <a:t> </a:t>
            </a:r>
            <a:r>
              <a:rPr lang="en-US" sz="2000" err="1">
                <a:solidFill>
                  <a:srgbClr val="000000"/>
                </a:solidFill>
                <a:ea typeface="+mn-lt"/>
                <a:cs typeface="+mn-lt"/>
              </a:rPr>
              <a:t>ist</a:t>
            </a:r>
            <a:r>
              <a:rPr lang="en-US" sz="2000" dirty="0">
                <a:solidFill>
                  <a:srgbClr val="000000"/>
                </a:solidFill>
                <a:ea typeface="+mn-lt"/>
                <a:cs typeface="+mn-lt"/>
              </a:rPr>
              <a:t> der </a:t>
            </a:r>
            <a:r>
              <a:rPr lang="en-US" sz="2000" err="1">
                <a:solidFill>
                  <a:srgbClr val="000000"/>
                </a:solidFill>
                <a:ea typeface="+mn-lt"/>
                <a:cs typeface="+mn-lt"/>
              </a:rPr>
              <a:t>Schlüssel</a:t>
            </a:r>
            <a:r>
              <a:rPr lang="en-US" sz="2000" dirty="0">
                <a:solidFill>
                  <a:srgbClr val="000000"/>
                </a:solidFill>
                <a:ea typeface="+mn-lt"/>
                <a:cs typeface="+mn-lt"/>
              </a:rPr>
              <a:t> </a:t>
            </a:r>
            <a:r>
              <a:rPr lang="en-US" sz="2000" err="1">
                <a:solidFill>
                  <a:srgbClr val="000000"/>
                </a:solidFill>
                <a:ea typeface="+mn-lt"/>
                <a:cs typeface="+mn-lt"/>
              </a:rPr>
              <a:t>zur</a:t>
            </a:r>
            <a:r>
              <a:rPr lang="en-US" sz="2000" dirty="0">
                <a:solidFill>
                  <a:srgbClr val="000000"/>
                </a:solidFill>
                <a:ea typeface="+mn-lt"/>
                <a:cs typeface="+mn-lt"/>
              </a:rPr>
              <a:t> </a:t>
            </a:r>
            <a:r>
              <a:rPr lang="en-US" sz="2000" err="1">
                <a:solidFill>
                  <a:srgbClr val="000000"/>
                </a:solidFill>
                <a:ea typeface="+mn-lt"/>
                <a:cs typeface="+mn-lt"/>
              </a:rPr>
              <a:t>Gedanken</a:t>
            </a:r>
            <a:r>
              <a:rPr lang="en-US" sz="2000" dirty="0">
                <a:solidFill>
                  <a:srgbClr val="000000"/>
                </a:solidFill>
                <a:ea typeface="+mn-lt"/>
                <a:cs typeface="+mn-lt"/>
              </a:rPr>
              <a:t>- und </a:t>
            </a:r>
            <a:r>
              <a:rPr lang="en-US" sz="2000" err="1">
                <a:solidFill>
                  <a:srgbClr val="000000"/>
                </a:solidFill>
                <a:ea typeface="+mn-lt"/>
                <a:cs typeface="+mn-lt"/>
              </a:rPr>
              <a:t>Meinungsfreiheit</a:t>
            </a:r>
            <a:r>
              <a:rPr lang="en-US" sz="2000" dirty="0">
                <a:solidFill>
                  <a:srgbClr val="000000"/>
                </a:solidFill>
                <a:ea typeface="+mn-lt"/>
                <a:cs typeface="+mn-lt"/>
              </a:rPr>
              <a:t> und </a:t>
            </a:r>
            <a:r>
              <a:rPr lang="en-US" sz="2000" err="1">
                <a:solidFill>
                  <a:srgbClr val="000000"/>
                </a:solidFill>
                <a:ea typeface="+mn-lt"/>
                <a:cs typeface="+mn-lt"/>
              </a:rPr>
              <a:t>schützt</a:t>
            </a:r>
            <a:r>
              <a:rPr lang="en-US" sz="2000" dirty="0">
                <a:solidFill>
                  <a:srgbClr val="000000"/>
                </a:solidFill>
                <a:ea typeface="+mn-lt"/>
                <a:cs typeface="+mn-lt"/>
              </a:rPr>
              <a:t> </a:t>
            </a:r>
            <a:r>
              <a:rPr lang="en-US" sz="2000" err="1">
                <a:solidFill>
                  <a:srgbClr val="000000"/>
                </a:solidFill>
                <a:ea typeface="+mn-lt"/>
                <a:cs typeface="+mn-lt"/>
              </a:rPr>
              <a:t>unsere</a:t>
            </a:r>
            <a:r>
              <a:rPr lang="en-US" sz="2000" dirty="0">
                <a:solidFill>
                  <a:srgbClr val="000000"/>
                </a:solidFill>
                <a:ea typeface="+mn-lt"/>
                <a:cs typeface="+mn-lt"/>
              </a:rPr>
              <a:t> </a:t>
            </a:r>
            <a:r>
              <a:rPr lang="en-US" sz="2000" err="1">
                <a:solidFill>
                  <a:srgbClr val="000000"/>
                </a:solidFill>
                <a:ea typeface="+mn-lt"/>
                <a:cs typeface="+mn-lt"/>
              </a:rPr>
              <a:t>Fähigkeit</a:t>
            </a:r>
            <a:r>
              <a:rPr lang="en-US" sz="2000" dirty="0">
                <a:solidFill>
                  <a:srgbClr val="000000"/>
                </a:solidFill>
                <a:ea typeface="+mn-lt"/>
                <a:cs typeface="+mn-lt"/>
              </a:rPr>
              <a:t>, </a:t>
            </a:r>
            <a:r>
              <a:rPr lang="en-US" sz="2000" err="1">
                <a:solidFill>
                  <a:srgbClr val="000000"/>
                </a:solidFill>
                <a:ea typeface="+mn-lt"/>
                <a:cs typeface="+mn-lt"/>
              </a:rPr>
              <a:t>mit</a:t>
            </a:r>
            <a:r>
              <a:rPr lang="en-US" sz="2000" dirty="0">
                <a:solidFill>
                  <a:srgbClr val="000000"/>
                </a:solidFill>
                <a:ea typeface="+mn-lt"/>
                <a:cs typeface="+mn-lt"/>
              </a:rPr>
              <a:t> </a:t>
            </a:r>
            <a:r>
              <a:rPr lang="en-US" sz="2000" err="1">
                <a:solidFill>
                  <a:srgbClr val="000000"/>
                </a:solidFill>
                <a:ea typeface="+mn-lt"/>
                <a:cs typeface="+mn-lt"/>
              </a:rPr>
              <a:t>anderen</a:t>
            </a:r>
            <a:r>
              <a:rPr lang="en-US" sz="2000" dirty="0">
                <a:solidFill>
                  <a:srgbClr val="000000"/>
                </a:solidFill>
                <a:ea typeface="+mn-lt"/>
                <a:cs typeface="+mn-lt"/>
              </a:rPr>
              <a:t> Menschen in </a:t>
            </a:r>
            <a:r>
              <a:rPr lang="en-US" sz="2000" err="1">
                <a:solidFill>
                  <a:srgbClr val="000000"/>
                </a:solidFill>
                <a:ea typeface="+mn-lt"/>
                <a:cs typeface="+mn-lt"/>
              </a:rPr>
              <a:t>Kontakt</a:t>
            </a:r>
            <a:r>
              <a:rPr lang="en-US" sz="2000" dirty="0">
                <a:solidFill>
                  <a:srgbClr val="000000"/>
                </a:solidFill>
                <a:ea typeface="+mn-lt"/>
                <a:cs typeface="+mn-lt"/>
              </a:rPr>
              <a:t> </a:t>
            </a:r>
            <a:r>
              <a:rPr lang="en-US" sz="2000" err="1">
                <a:solidFill>
                  <a:srgbClr val="000000"/>
                </a:solidFill>
                <a:ea typeface="+mn-lt"/>
                <a:cs typeface="+mn-lt"/>
              </a:rPr>
              <a:t>zu</a:t>
            </a:r>
            <a:r>
              <a:rPr lang="en-US" sz="2000" dirty="0">
                <a:solidFill>
                  <a:srgbClr val="000000"/>
                </a:solidFill>
                <a:ea typeface="+mn-lt"/>
                <a:cs typeface="+mn-lt"/>
              </a:rPr>
              <a:t> </a:t>
            </a:r>
            <a:r>
              <a:rPr lang="en-US" sz="2000" err="1">
                <a:solidFill>
                  <a:srgbClr val="000000"/>
                </a:solidFill>
                <a:ea typeface="+mn-lt"/>
                <a:cs typeface="+mn-lt"/>
              </a:rPr>
              <a:t>treten</a:t>
            </a:r>
            <a:r>
              <a:rPr lang="en-US" sz="2000" dirty="0">
                <a:solidFill>
                  <a:srgbClr val="000000"/>
                </a:solidFill>
                <a:ea typeface="+mn-lt"/>
                <a:cs typeface="+mn-lt"/>
              </a:rPr>
              <a:t>. Die </a:t>
            </a:r>
            <a:r>
              <a:rPr lang="en-US" sz="2000" err="1">
                <a:solidFill>
                  <a:srgbClr val="000000"/>
                </a:solidFill>
                <a:ea typeface="+mn-lt"/>
                <a:cs typeface="+mn-lt"/>
              </a:rPr>
              <a:t>Privatsphäre</a:t>
            </a:r>
            <a:r>
              <a:rPr lang="en-US" sz="2000" dirty="0">
                <a:solidFill>
                  <a:srgbClr val="000000"/>
                </a:solidFill>
                <a:ea typeface="+mn-lt"/>
                <a:cs typeface="+mn-lt"/>
              </a:rPr>
              <a:t> </a:t>
            </a:r>
            <a:r>
              <a:rPr lang="en-US" sz="2000" err="1">
                <a:solidFill>
                  <a:srgbClr val="000000"/>
                </a:solidFill>
                <a:ea typeface="+mn-lt"/>
                <a:cs typeface="+mn-lt"/>
              </a:rPr>
              <a:t>ist</a:t>
            </a:r>
            <a:r>
              <a:rPr lang="en-US" sz="2000" dirty="0">
                <a:solidFill>
                  <a:srgbClr val="000000"/>
                </a:solidFill>
                <a:ea typeface="+mn-lt"/>
                <a:cs typeface="+mn-lt"/>
              </a:rPr>
              <a:t> </a:t>
            </a:r>
            <a:r>
              <a:rPr lang="en-US" sz="2000" err="1">
                <a:solidFill>
                  <a:srgbClr val="000000"/>
                </a:solidFill>
                <a:ea typeface="+mn-lt"/>
                <a:cs typeface="+mn-lt"/>
              </a:rPr>
              <a:t>ein</a:t>
            </a:r>
            <a:r>
              <a:rPr lang="en-US" sz="2000" dirty="0">
                <a:solidFill>
                  <a:srgbClr val="000000"/>
                </a:solidFill>
                <a:ea typeface="+mn-lt"/>
                <a:cs typeface="+mn-lt"/>
              </a:rPr>
              <a:t> </a:t>
            </a:r>
            <a:r>
              <a:rPr lang="en-US" sz="2000" err="1">
                <a:solidFill>
                  <a:srgbClr val="000000"/>
                </a:solidFill>
                <a:ea typeface="+mn-lt"/>
                <a:cs typeface="+mn-lt"/>
              </a:rPr>
              <a:t>wichtiger</a:t>
            </a:r>
            <a:r>
              <a:rPr lang="en-US" sz="2000" dirty="0">
                <a:solidFill>
                  <a:srgbClr val="000000"/>
                </a:solidFill>
                <a:ea typeface="+mn-lt"/>
                <a:cs typeface="+mn-lt"/>
              </a:rPr>
              <a:t> </a:t>
            </a:r>
            <a:r>
              <a:rPr lang="en-US" sz="2000" err="1">
                <a:solidFill>
                  <a:srgbClr val="000000"/>
                </a:solidFill>
                <a:ea typeface="+mn-lt"/>
                <a:cs typeface="+mn-lt"/>
              </a:rPr>
              <a:t>Bestandteil</a:t>
            </a:r>
            <a:r>
              <a:rPr lang="en-US" sz="2000" dirty="0">
                <a:solidFill>
                  <a:srgbClr val="000000"/>
                </a:solidFill>
                <a:ea typeface="+mn-lt"/>
                <a:cs typeface="+mn-lt"/>
              </a:rPr>
              <a:t> </a:t>
            </a:r>
            <a:r>
              <a:rPr lang="en-US" sz="2000" err="1">
                <a:solidFill>
                  <a:srgbClr val="000000"/>
                </a:solidFill>
                <a:ea typeface="+mn-lt"/>
                <a:cs typeface="+mn-lt"/>
              </a:rPr>
              <a:t>einer</a:t>
            </a:r>
            <a:r>
              <a:rPr lang="en-US" sz="2000" dirty="0">
                <a:solidFill>
                  <a:srgbClr val="000000"/>
                </a:solidFill>
                <a:ea typeface="+mn-lt"/>
                <a:cs typeface="+mn-lt"/>
              </a:rPr>
              <a:t> </a:t>
            </a:r>
            <a:r>
              <a:rPr lang="en-US" sz="2000" err="1">
                <a:solidFill>
                  <a:srgbClr val="000000"/>
                </a:solidFill>
                <a:ea typeface="+mn-lt"/>
                <a:cs typeface="+mn-lt"/>
              </a:rPr>
              <a:t>demokratischen</a:t>
            </a:r>
            <a:r>
              <a:rPr lang="en-US" sz="2000" dirty="0">
                <a:solidFill>
                  <a:srgbClr val="000000"/>
                </a:solidFill>
                <a:ea typeface="+mn-lt"/>
                <a:cs typeface="+mn-lt"/>
              </a:rPr>
              <a:t> Gesellschaft.</a:t>
            </a:r>
            <a:endParaRPr lang="en-US" dirty="0">
              <a:solidFill>
                <a:srgbClr val="000000"/>
              </a:solidFill>
              <a:ea typeface="+mn-lt"/>
              <a:cs typeface="+mn-lt"/>
            </a:endParaRPr>
          </a:p>
        </p:txBody>
      </p:sp>
      <p:grpSp>
        <p:nvGrpSpPr>
          <p:cNvPr id="25" name="Group 24">
            <a:extLst>
              <a:ext uri="{FF2B5EF4-FFF2-40B4-BE49-F238E27FC236}">
                <a16:creationId xmlns:a16="http://schemas.microsoft.com/office/drawing/2014/main" id="{0C4ED4AF-F98C-C469-62C6-7F2ABC80096A}"/>
              </a:ext>
            </a:extLst>
          </p:cNvPr>
          <p:cNvGrpSpPr/>
          <p:nvPr/>
        </p:nvGrpSpPr>
        <p:grpSpPr>
          <a:xfrm>
            <a:off x="4440789" y="1676674"/>
            <a:ext cx="3417049" cy="1954427"/>
            <a:chOff x="4440789" y="1783830"/>
            <a:chExt cx="3417049" cy="1954427"/>
          </a:xfrm>
        </p:grpSpPr>
        <p:sp>
          <p:nvSpPr>
            <p:cNvPr id="14" name="Oval 41">
              <a:extLst>
                <a:ext uri="{FF2B5EF4-FFF2-40B4-BE49-F238E27FC236}">
                  <a16:creationId xmlns:a16="http://schemas.microsoft.com/office/drawing/2014/main" id="{ECEF3EFB-CB0E-E826-1A8C-32FD51FCFFDF}"/>
                </a:ext>
              </a:extLst>
            </p:cNvPr>
            <p:cNvSpPr>
              <a:spLocks noChangeArrowheads="1"/>
            </p:cNvSpPr>
            <p:nvPr/>
          </p:nvSpPr>
          <p:spPr bwMode="auto">
            <a:xfrm>
              <a:off x="5685334" y="1783830"/>
              <a:ext cx="999026" cy="888016"/>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2D4B6DCC-A3ED-38A4-3CF3-33DBA5AB7460}"/>
                </a:ext>
              </a:extLst>
            </p:cNvPr>
            <p:cNvSpPr txBox="1">
              <a:spLocks/>
            </p:cNvSpPr>
            <p:nvPr/>
          </p:nvSpPr>
          <p:spPr>
            <a:xfrm>
              <a:off x="4563037" y="2802558"/>
              <a:ext cx="3243621" cy="884535"/>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err="1">
                  <a:solidFill>
                    <a:srgbClr val="000000"/>
                  </a:solidFill>
                  <a:effectLst>
                    <a:outerShdw blurRad="38100" dist="38100" dir="2700000" algn="tl">
                      <a:srgbClr val="000000">
                        <a:alpha val="43137"/>
                      </a:srgbClr>
                    </a:outerShdw>
                  </a:effectLst>
                  <a:ea typeface="+mn-lt"/>
                  <a:cs typeface="+mn-lt"/>
                </a:rPr>
                <a:t>Grundlegende</a:t>
              </a:r>
              <a:r>
                <a:rPr lang="en-US" sz="2400" b="1" dirty="0">
                  <a:solidFill>
                    <a:srgbClr val="000000"/>
                  </a:solidFill>
                  <a:effectLst>
                    <a:outerShdw blurRad="38100" dist="38100" dir="2700000" algn="tl">
                      <a:srgbClr val="000000">
                        <a:alpha val="43137"/>
                      </a:srgbClr>
                    </a:outerShdw>
                  </a:effectLst>
                  <a:ea typeface="+mn-lt"/>
                  <a:cs typeface="+mn-lt"/>
                </a:rPr>
                <a:t> </a:t>
              </a:r>
              <a:r>
                <a:rPr lang="en-US" sz="2400" b="1" dirty="0" err="1">
                  <a:solidFill>
                    <a:srgbClr val="000000"/>
                  </a:solidFill>
                  <a:effectLst>
                    <a:outerShdw blurRad="38100" dist="38100" dir="2700000" algn="tl">
                      <a:srgbClr val="000000">
                        <a:alpha val="43137"/>
                      </a:srgbClr>
                    </a:outerShdw>
                  </a:effectLst>
                  <a:ea typeface="+mn-lt"/>
                  <a:cs typeface="+mn-lt"/>
                </a:rPr>
                <a:t>Freiheiten</a:t>
              </a:r>
              <a:endParaRPr lang="en-US" b="1" dirty="0" err="1">
                <a:solidFill>
                  <a:srgbClr val="000000"/>
                </a:solidFill>
              </a:endParaRPr>
            </a:p>
          </p:txBody>
        </p:sp>
        <p:cxnSp>
          <p:nvCxnSpPr>
            <p:cNvPr id="17" name="Straight Connector 16">
              <a:extLst>
                <a:ext uri="{FF2B5EF4-FFF2-40B4-BE49-F238E27FC236}">
                  <a16:creationId xmlns:a16="http://schemas.microsoft.com/office/drawing/2014/main" id="{CC8C968D-C9A0-90B8-DDE4-FCAA08E8D059}"/>
                </a:ext>
              </a:extLst>
            </p:cNvPr>
            <p:cNvCxnSpPr/>
            <p:nvPr/>
          </p:nvCxnSpPr>
          <p:spPr>
            <a:xfrm flipH="1">
              <a:off x="4440789" y="3738257"/>
              <a:ext cx="3417049" cy="0"/>
            </a:xfrm>
            <a:prstGeom prst="line">
              <a:avLst/>
            </a:prstGeom>
            <a:ln>
              <a:solidFill>
                <a:schemeClr val="accent3">
                  <a:lumMod val="50000"/>
                </a:schemeClr>
              </a:solidFill>
            </a:ln>
          </p:spPr>
          <p:style>
            <a:lnRef idx="1">
              <a:schemeClr val="accent2"/>
            </a:lnRef>
            <a:fillRef idx="0">
              <a:schemeClr val="accent2"/>
            </a:fillRef>
            <a:effectRef idx="0">
              <a:schemeClr val="accent2"/>
            </a:effectRef>
            <a:fontRef idx="minor">
              <a:schemeClr val="tx1"/>
            </a:fontRef>
          </p:style>
        </p:cxnSp>
      </p:grpSp>
      <p:sp>
        <p:nvSpPr>
          <p:cNvPr id="20" name="Text Placeholder 23">
            <a:extLst>
              <a:ext uri="{FF2B5EF4-FFF2-40B4-BE49-F238E27FC236}">
                <a16:creationId xmlns:a16="http://schemas.microsoft.com/office/drawing/2014/main" id="{228D93E5-7CBB-AB63-DCD0-3E90062AA874}"/>
              </a:ext>
            </a:extLst>
          </p:cNvPr>
          <p:cNvSpPr txBox="1">
            <a:spLocks/>
          </p:cNvSpPr>
          <p:nvPr/>
        </p:nvSpPr>
        <p:spPr>
          <a:xfrm>
            <a:off x="8039286" y="3671203"/>
            <a:ext cx="3350777" cy="2009058"/>
          </a:xfrm>
          <a:prstGeom prst="rect">
            <a:avLst/>
          </a:prstGeom>
        </p:spPr>
        <p:txBody>
          <a:bodyPr lIns="91440" tIns="45720" rIns="91440" bIns="45720" anchor="t">
            <a:norm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rgbClr val="000000"/>
                </a:solidFill>
                <a:ea typeface="+mn-lt"/>
                <a:cs typeface="+mn-lt"/>
              </a:rPr>
              <a:t>Die </a:t>
            </a:r>
            <a:r>
              <a:rPr lang="en-US" sz="2000" dirty="0" err="1">
                <a:solidFill>
                  <a:srgbClr val="000000"/>
                </a:solidFill>
                <a:ea typeface="+mn-lt"/>
                <a:cs typeface="+mn-lt"/>
              </a:rPr>
              <a:t>Privatsphäre</a:t>
            </a:r>
            <a:r>
              <a:rPr lang="en-US" sz="2000" dirty="0">
                <a:solidFill>
                  <a:srgbClr val="000000"/>
                </a:solidFill>
                <a:ea typeface="+mn-lt"/>
                <a:cs typeface="+mn-lt"/>
              </a:rPr>
              <a:t> </a:t>
            </a:r>
            <a:r>
              <a:rPr lang="en-US" sz="2000" dirty="0" err="1">
                <a:solidFill>
                  <a:srgbClr val="000000"/>
                </a:solidFill>
                <a:ea typeface="+mn-lt"/>
                <a:cs typeface="+mn-lt"/>
              </a:rPr>
              <a:t>fördert</a:t>
            </a:r>
            <a:r>
              <a:rPr lang="en-US" sz="2000" dirty="0">
                <a:solidFill>
                  <a:srgbClr val="000000"/>
                </a:solidFill>
                <a:ea typeface="+mn-lt"/>
                <a:cs typeface="+mn-lt"/>
              </a:rPr>
              <a:t> die </a:t>
            </a:r>
            <a:r>
              <a:rPr lang="en-US" sz="2000" dirty="0" err="1">
                <a:solidFill>
                  <a:srgbClr val="000000"/>
                </a:solidFill>
                <a:ea typeface="+mn-lt"/>
                <a:cs typeface="+mn-lt"/>
              </a:rPr>
              <a:t>Fähigkeit</a:t>
            </a:r>
            <a:r>
              <a:rPr lang="en-US" sz="2000" dirty="0">
                <a:solidFill>
                  <a:srgbClr val="000000"/>
                </a:solidFill>
                <a:ea typeface="+mn-lt"/>
                <a:cs typeface="+mn-lt"/>
              </a:rPr>
              <a:t>, </a:t>
            </a:r>
            <a:r>
              <a:rPr lang="en-US" sz="2000" dirty="0" err="1">
                <a:solidFill>
                  <a:srgbClr val="000000"/>
                </a:solidFill>
                <a:ea typeface="+mn-lt"/>
                <a:cs typeface="+mn-lt"/>
              </a:rPr>
              <a:t>aus</a:t>
            </a:r>
            <a:r>
              <a:rPr lang="en-US" sz="2000" dirty="0">
                <a:solidFill>
                  <a:srgbClr val="000000"/>
                </a:solidFill>
                <a:ea typeface="+mn-lt"/>
                <a:cs typeface="+mn-lt"/>
              </a:rPr>
              <a:t> </a:t>
            </a:r>
            <a:r>
              <a:rPr lang="en-US" sz="2000" dirty="0" err="1">
                <a:solidFill>
                  <a:srgbClr val="000000"/>
                </a:solidFill>
                <a:ea typeface="+mn-lt"/>
                <a:cs typeface="+mn-lt"/>
              </a:rPr>
              <a:t>unseren</a:t>
            </a:r>
            <a:r>
              <a:rPr lang="en-US" sz="2000" dirty="0">
                <a:solidFill>
                  <a:srgbClr val="000000"/>
                </a:solidFill>
                <a:ea typeface="+mn-lt"/>
                <a:cs typeface="+mn-lt"/>
              </a:rPr>
              <a:t> </a:t>
            </a:r>
            <a:r>
              <a:rPr lang="en-US" sz="2000" dirty="0" err="1">
                <a:solidFill>
                  <a:srgbClr val="000000"/>
                </a:solidFill>
                <a:ea typeface="+mn-lt"/>
                <a:cs typeface="+mn-lt"/>
              </a:rPr>
              <a:t>Fehlern</a:t>
            </a:r>
            <a:r>
              <a:rPr lang="en-US" sz="2000" dirty="0">
                <a:solidFill>
                  <a:srgbClr val="000000"/>
                </a:solidFill>
                <a:ea typeface="+mn-lt"/>
                <a:cs typeface="+mn-lt"/>
              </a:rPr>
              <a:t> </a:t>
            </a:r>
            <a:r>
              <a:rPr lang="en-US" sz="2000" dirty="0" err="1">
                <a:solidFill>
                  <a:srgbClr val="000000"/>
                </a:solidFill>
                <a:ea typeface="+mn-lt"/>
                <a:cs typeface="+mn-lt"/>
              </a:rPr>
              <a:t>zu</a:t>
            </a:r>
            <a:r>
              <a:rPr lang="en-US" sz="2000" dirty="0">
                <a:solidFill>
                  <a:srgbClr val="000000"/>
                </a:solidFill>
                <a:ea typeface="+mn-lt"/>
                <a:cs typeface="+mn-lt"/>
              </a:rPr>
              <a:t> </a:t>
            </a:r>
            <a:r>
              <a:rPr lang="en-US" sz="2000" dirty="0" err="1">
                <a:solidFill>
                  <a:srgbClr val="000000"/>
                </a:solidFill>
                <a:ea typeface="+mn-lt"/>
                <a:cs typeface="+mn-lt"/>
              </a:rPr>
              <a:t>lernen</a:t>
            </a:r>
            <a:r>
              <a:rPr lang="en-US" sz="2000" dirty="0">
                <a:solidFill>
                  <a:srgbClr val="000000"/>
                </a:solidFill>
                <a:ea typeface="+mn-lt"/>
                <a:cs typeface="+mn-lt"/>
              </a:rPr>
              <a:t>, </a:t>
            </a:r>
            <a:r>
              <a:rPr lang="en-US" sz="2000" dirty="0" err="1">
                <a:solidFill>
                  <a:srgbClr val="000000"/>
                </a:solidFill>
                <a:ea typeface="+mn-lt"/>
                <a:cs typeface="+mn-lt"/>
              </a:rPr>
              <a:t>zu</a:t>
            </a:r>
            <a:r>
              <a:rPr lang="en-US" sz="2000" dirty="0">
                <a:solidFill>
                  <a:srgbClr val="000000"/>
                </a:solidFill>
                <a:ea typeface="+mn-lt"/>
                <a:cs typeface="+mn-lt"/>
              </a:rPr>
              <a:t> </a:t>
            </a:r>
            <a:r>
              <a:rPr lang="en-US" sz="2000" dirty="0" err="1">
                <a:solidFill>
                  <a:srgbClr val="000000"/>
                </a:solidFill>
                <a:ea typeface="+mn-lt"/>
                <a:cs typeface="+mn-lt"/>
              </a:rPr>
              <a:t>wachsen</a:t>
            </a:r>
            <a:r>
              <a:rPr lang="en-US" sz="2000" dirty="0">
                <a:solidFill>
                  <a:srgbClr val="000000"/>
                </a:solidFill>
                <a:ea typeface="+mn-lt"/>
                <a:cs typeface="+mn-lt"/>
              </a:rPr>
              <a:t> und </a:t>
            </a:r>
            <a:r>
              <a:rPr lang="en-US" sz="2000" dirty="0" err="1">
                <a:solidFill>
                  <a:srgbClr val="000000"/>
                </a:solidFill>
                <a:ea typeface="+mn-lt"/>
                <a:cs typeface="+mn-lt"/>
              </a:rPr>
              <a:t>uns</a:t>
            </a:r>
            <a:r>
              <a:rPr lang="en-US" sz="2000" dirty="0">
                <a:solidFill>
                  <a:srgbClr val="000000"/>
                </a:solidFill>
                <a:ea typeface="+mn-lt"/>
                <a:cs typeface="+mn-lt"/>
              </a:rPr>
              <a:t> </a:t>
            </a:r>
            <a:r>
              <a:rPr lang="en-US" sz="2000" dirty="0" err="1">
                <a:solidFill>
                  <a:srgbClr val="000000"/>
                </a:solidFill>
                <a:ea typeface="+mn-lt"/>
                <a:cs typeface="+mn-lt"/>
              </a:rPr>
              <a:t>zu</a:t>
            </a:r>
            <a:r>
              <a:rPr lang="en-US" sz="2000" dirty="0">
                <a:solidFill>
                  <a:srgbClr val="000000"/>
                </a:solidFill>
                <a:ea typeface="+mn-lt"/>
                <a:cs typeface="+mn-lt"/>
              </a:rPr>
              <a:t> </a:t>
            </a:r>
            <a:r>
              <a:rPr lang="en-US" sz="2000" dirty="0" err="1">
                <a:solidFill>
                  <a:srgbClr val="000000"/>
                </a:solidFill>
                <a:ea typeface="+mn-lt"/>
                <a:cs typeface="+mn-lt"/>
              </a:rPr>
              <a:t>verbessern</a:t>
            </a:r>
            <a:r>
              <a:rPr lang="en-US" sz="2000" dirty="0">
                <a:solidFill>
                  <a:srgbClr val="000000"/>
                </a:solidFill>
                <a:ea typeface="+mn-lt"/>
                <a:cs typeface="+mn-lt"/>
              </a:rPr>
              <a:t>, </a:t>
            </a:r>
            <a:r>
              <a:rPr lang="en-US" sz="2000" dirty="0" err="1">
                <a:solidFill>
                  <a:srgbClr val="000000"/>
                </a:solidFill>
                <a:ea typeface="+mn-lt"/>
                <a:cs typeface="+mn-lt"/>
              </a:rPr>
              <a:t>ohne</a:t>
            </a:r>
            <a:r>
              <a:rPr lang="en-US" sz="2000" dirty="0">
                <a:solidFill>
                  <a:srgbClr val="000000"/>
                </a:solidFill>
                <a:ea typeface="+mn-lt"/>
                <a:cs typeface="+mn-lt"/>
              </a:rPr>
              <a:t> an die Fehler der </a:t>
            </a:r>
            <a:r>
              <a:rPr lang="en-US" sz="2000" dirty="0" err="1">
                <a:solidFill>
                  <a:srgbClr val="000000"/>
                </a:solidFill>
                <a:ea typeface="+mn-lt"/>
                <a:cs typeface="+mn-lt"/>
              </a:rPr>
              <a:t>Vergangenheit</a:t>
            </a:r>
            <a:r>
              <a:rPr lang="en-US" sz="2000" dirty="0">
                <a:solidFill>
                  <a:srgbClr val="000000"/>
                </a:solidFill>
                <a:ea typeface="+mn-lt"/>
                <a:cs typeface="+mn-lt"/>
              </a:rPr>
              <a:t> </a:t>
            </a:r>
            <a:r>
              <a:rPr lang="en-US" sz="2000" dirty="0" err="1">
                <a:solidFill>
                  <a:srgbClr val="000000"/>
                </a:solidFill>
                <a:ea typeface="+mn-lt"/>
                <a:cs typeface="+mn-lt"/>
              </a:rPr>
              <a:t>gebunden</a:t>
            </a:r>
            <a:r>
              <a:rPr lang="en-US" sz="2000" dirty="0">
                <a:solidFill>
                  <a:srgbClr val="000000"/>
                </a:solidFill>
                <a:ea typeface="+mn-lt"/>
                <a:cs typeface="+mn-lt"/>
              </a:rPr>
              <a:t> </a:t>
            </a:r>
            <a:r>
              <a:rPr lang="en-US" sz="2000" dirty="0" err="1">
                <a:solidFill>
                  <a:srgbClr val="000000"/>
                </a:solidFill>
                <a:ea typeface="+mn-lt"/>
                <a:cs typeface="+mn-lt"/>
              </a:rPr>
              <a:t>zu</a:t>
            </a:r>
            <a:r>
              <a:rPr lang="en-US" sz="2000" dirty="0">
                <a:solidFill>
                  <a:srgbClr val="000000"/>
                </a:solidFill>
                <a:ea typeface="+mn-lt"/>
                <a:cs typeface="+mn-lt"/>
              </a:rPr>
              <a:t> sein.</a:t>
            </a:r>
            <a:r>
              <a:rPr lang="en-US" sz="2000" dirty="0">
                <a:solidFill>
                  <a:srgbClr val="000000"/>
                </a:solidFill>
              </a:rPr>
              <a:t> </a:t>
            </a:r>
            <a:endParaRPr lang="en-US" dirty="0"/>
          </a:p>
        </p:txBody>
      </p:sp>
      <p:grpSp>
        <p:nvGrpSpPr>
          <p:cNvPr id="26" name="Group 25">
            <a:extLst>
              <a:ext uri="{FF2B5EF4-FFF2-40B4-BE49-F238E27FC236}">
                <a16:creationId xmlns:a16="http://schemas.microsoft.com/office/drawing/2014/main" id="{1BBCCC1F-0A69-C01A-86B1-5AD20D458C09}"/>
              </a:ext>
            </a:extLst>
          </p:cNvPr>
          <p:cNvGrpSpPr/>
          <p:nvPr/>
        </p:nvGrpSpPr>
        <p:grpSpPr>
          <a:xfrm>
            <a:off x="7976569" y="1676674"/>
            <a:ext cx="3417049" cy="1954427"/>
            <a:chOff x="7976569" y="1783830"/>
            <a:chExt cx="3417049" cy="1954427"/>
          </a:xfrm>
        </p:grpSpPr>
        <p:sp>
          <p:nvSpPr>
            <p:cNvPr id="18" name="Oval 41">
              <a:extLst>
                <a:ext uri="{FF2B5EF4-FFF2-40B4-BE49-F238E27FC236}">
                  <a16:creationId xmlns:a16="http://schemas.microsoft.com/office/drawing/2014/main" id="{F3E37EAB-3719-D15C-3651-50E0041DFEF2}"/>
                </a:ext>
              </a:extLst>
            </p:cNvPr>
            <p:cNvSpPr>
              <a:spLocks noChangeArrowheads="1"/>
            </p:cNvSpPr>
            <p:nvPr/>
          </p:nvSpPr>
          <p:spPr bwMode="auto">
            <a:xfrm>
              <a:off x="9221114" y="1783830"/>
              <a:ext cx="999026" cy="888016"/>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9" name="Text Placeholder 23">
              <a:extLst>
                <a:ext uri="{FF2B5EF4-FFF2-40B4-BE49-F238E27FC236}">
                  <a16:creationId xmlns:a16="http://schemas.microsoft.com/office/drawing/2014/main" id="{A26B812B-28F2-F2D2-C850-8668E3128989}"/>
                </a:ext>
              </a:extLst>
            </p:cNvPr>
            <p:cNvSpPr txBox="1">
              <a:spLocks/>
            </p:cNvSpPr>
            <p:nvPr/>
          </p:nvSpPr>
          <p:spPr>
            <a:xfrm>
              <a:off x="8098817" y="2802558"/>
              <a:ext cx="3243621" cy="884535"/>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solidFill>
                    <a:srgbClr val="000000"/>
                  </a:solidFill>
                  <a:effectLst>
                    <a:outerShdw blurRad="38100" dist="38100" dir="2700000" algn="tl">
                      <a:srgbClr val="000000">
                        <a:alpha val="43137"/>
                      </a:srgbClr>
                    </a:outerShdw>
                  </a:effectLst>
                  <a:ea typeface="+mn-lt"/>
                  <a:cs typeface="+mn-lt"/>
                </a:rPr>
                <a:t>Recht auf </a:t>
              </a:r>
              <a:r>
                <a:rPr lang="en-US" sz="2400" b="1" dirty="0" err="1">
                  <a:solidFill>
                    <a:srgbClr val="000000"/>
                  </a:solidFill>
                  <a:effectLst>
                    <a:outerShdw blurRad="38100" dist="38100" dir="2700000" algn="tl">
                      <a:srgbClr val="000000">
                        <a:alpha val="43137"/>
                      </a:srgbClr>
                    </a:outerShdw>
                  </a:effectLst>
                  <a:ea typeface="+mn-lt"/>
                  <a:cs typeface="+mn-lt"/>
                </a:rPr>
                <a:t>eine</a:t>
              </a:r>
              <a:r>
                <a:rPr lang="en-US" sz="2400" b="1" dirty="0">
                  <a:solidFill>
                    <a:srgbClr val="000000"/>
                  </a:solidFill>
                  <a:effectLst>
                    <a:outerShdw blurRad="38100" dist="38100" dir="2700000" algn="tl">
                      <a:srgbClr val="000000">
                        <a:alpha val="43137"/>
                      </a:srgbClr>
                    </a:outerShdw>
                  </a:effectLst>
                  <a:ea typeface="+mn-lt"/>
                  <a:cs typeface="+mn-lt"/>
                </a:rPr>
                <a:t> </a:t>
              </a:r>
              <a:r>
                <a:rPr lang="en-US" sz="2400" b="1" dirty="0" err="1">
                  <a:solidFill>
                    <a:srgbClr val="000000"/>
                  </a:solidFill>
                  <a:effectLst>
                    <a:outerShdw blurRad="38100" dist="38100" dir="2700000" algn="tl">
                      <a:srgbClr val="000000">
                        <a:alpha val="43137"/>
                      </a:srgbClr>
                    </a:outerShdw>
                  </a:effectLst>
                  <a:ea typeface="+mn-lt"/>
                  <a:cs typeface="+mn-lt"/>
                </a:rPr>
                <a:t>zweite</a:t>
              </a:r>
              <a:r>
                <a:rPr lang="en-US" sz="2400" b="1" dirty="0">
                  <a:solidFill>
                    <a:srgbClr val="000000"/>
                  </a:solidFill>
                  <a:effectLst>
                    <a:outerShdw blurRad="38100" dist="38100" dir="2700000" algn="tl">
                      <a:srgbClr val="000000">
                        <a:alpha val="43137"/>
                      </a:srgbClr>
                    </a:outerShdw>
                  </a:effectLst>
                  <a:ea typeface="+mn-lt"/>
                  <a:cs typeface="+mn-lt"/>
                </a:rPr>
                <a:t> Chance</a:t>
              </a:r>
              <a:endParaRPr lang="en-US" sz="2400" dirty="0">
                <a:solidFill>
                  <a:srgbClr val="000000"/>
                </a:solidFill>
                <a:ea typeface="+mn-lt"/>
                <a:cs typeface="+mn-lt"/>
              </a:endParaRPr>
            </a:p>
          </p:txBody>
        </p:sp>
        <p:cxnSp>
          <p:nvCxnSpPr>
            <p:cNvPr id="21" name="Straight Connector 20">
              <a:extLst>
                <a:ext uri="{FF2B5EF4-FFF2-40B4-BE49-F238E27FC236}">
                  <a16:creationId xmlns:a16="http://schemas.microsoft.com/office/drawing/2014/main" id="{823ECA43-D25E-7A73-12D3-03DE67A3A642}"/>
                </a:ext>
              </a:extLst>
            </p:cNvPr>
            <p:cNvCxnSpPr/>
            <p:nvPr/>
          </p:nvCxnSpPr>
          <p:spPr>
            <a:xfrm flipH="1">
              <a:off x="7976569" y="3738257"/>
              <a:ext cx="3417049" cy="0"/>
            </a:xfrm>
            <a:prstGeom prst="line">
              <a:avLst/>
            </a:prstGeom>
            <a:ln>
              <a:solidFill>
                <a:schemeClr val="accent3">
                  <a:lumMod val="50000"/>
                </a:schemeClr>
              </a:solidFill>
            </a:ln>
          </p:spPr>
          <p:style>
            <a:lnRef idx="1">
              <a:schemeClr val="accent6"/>
            </a:lnRef>
            <a:fillRef idx="0">
              <a:schemeClr val="accent6"/>
            </a:fillRef>
            <a:effectRef idx="0">
              <a:schemeClr val="accent6"/>
            </a:effectRef>
            <a:fontRef idx="minor">
              <a:schemeClr val="tx1"/>
            </a:fontRef>
          </p:style>
        </p:cxnSp>
      </p:grpSp>
      <p:sp>
        <p:nvSpPr>
          <p:cNvPr id="23" name="TextBox 22">
            <a:extLst>
              <a:ext uri="{FF2B5EF4-FFF2-40B4-BE49-F238E27FC236}">
                <a16:creationId xmlns:a16="http://schemas.microsoft.com/office/drawing/2014/main" id="{F7645B6C-268B-085E-A234-AEE94C1CE56A}"/>
              </a:ext>
            </a:extLst>
          </p:cNvPr>
          <p:cNvSpPr txBox="1"/>
          <p:nvPr/>
        </p:nvSpPr>
        <p:spPr>
          <a:xfrm>
            <a:off x="7161484" y="5912150"/>
            <a:ext cx="60935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400" dirty="0">
                <a:solidFill>
                  <a:prstClr val="black"/>
                </a:solidFill>
                <a:latin typeface="Calibri" panose="020F0502020204030204"/>
              </a:rPr>
              <a:t>Quelle</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https://teachprivacy.com/10-reasons-privacy-matters/</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688938-DB47-57C2-0AF8-3E7D99320933}"/>
              </a:ext>
            </a:extLst>
          </p:cNvPr>
          <p:cNvGrpSpPr/>
          <p:nvPr/>
        </p:nvGrpSpPr>
        <p:grpSpPr>
          <a:xfrm>
            <a:off x="404734" y="1011777"/>
            <a:ext cx="4040090" cy="3645098"/>
            <a:chOff x="404734" y="1011777"/>
            <a:chExt cx="4040090" cy="3645098"/>
          </a:xfrm>
        </p:grpSpPr>
        <p:sp>
          <p:nvSpPr>
            <p:cNvPr id="8" name="Rectangle 7">
              <a:extLst>
                <a:ext uri="{FF2B5EF4-FFF2-40B4-BE49-F238E27FC236}">
                  <a16:creationId xmlns:a16="http://schemas.microsoft.com/office/drawing/2014/main" id="{70191419-2DE2-3FF6-33AE-D7D04460E730}"/>
                </a:ext>
              </a:extLst>
            </p:cNvPr>
            <p:cNvSpPr/>
            <p:nvPr/>
          </p:nvSpPr>
          <p:spPr>
            <a:xfrm>
              <a:off x="448373" y="2071552"/>
              <a:ext cx="3156405" cy="2585323"/>
            </a:xfrm>
            <a:prstGeom prst="rect">
              <a:avLst/>
            </a:prstGeom>
          </p:spPr>
          <p:txBody>
            <a:bodyPr wrap="square" lIns="91440" tIns="45720" rIns="91440" bIns="45720" anchor="t">
              <a:spAutoFit/>
            </a:bodyPr>
            <a:lstStyle/>
            <a:p>
              <a:pPr algn="ctr" defTabSz="457200">
                <a:defRPr/>
              </a:pPr>
              <a:r>
                <a:rPr lang="en-US" sz="1600" kern="0" dirty="0">
                  <a:solidFill>
                    <a:srgbClr val="000000"/>
                  </a:solidFill>
                  <a:ea typeface="+mn-lt"/>
                  <a:cs typeface="+mn-lt"/>
                </a:rPr>
                <a:t>Es </a:t>
              </a:r>
              <a:r>
                <a:rPr lang="en-US" sz="1600" kern="0" dirty="0" err="1">
                  <a:solidFill>
                    <a:srgbClr val="000000"/>
                  </a:solidFill>
                  <a:ea typeface="+mn-lt"/>
                  <a:cs typeface="+mn-lt"/>
                </a:rPr>
                <a:t>geht</a:t>
              </a:r>
              <a:r>
                <a:rPr lang="en-US" sz="1600" kern="0" dirty="0">
                  <a:solidFill>
                    <a:srgbClr val="000000"/>
                  </a:solidFill>
                  <a:ea typeface="+mn-lt"/>
                  <a:cs typeface="+mn-lt"/>
                </a:rPr>
                <a:t> </a:t>
              </a:r>
              <a:r>
                <a:rPr lang="en-US" sz="1600" kern="0" dirty="0" err="1">
                  <a:solidFill>
                    <a:srgbClr val="000000"/>
                  </a:solidFill>
                  <a:ea typeface="+mn-lt"/>
                  <a:cs typeface="+mn-lt"/>
                </a:rPr>
                <a:t>darum</a:t>
              </a:r>
              <a:r>
                <a:rPr lang="en-US" sz="1600" kern="0" dirty="0">
                  <a:solidFill>
                    <a:srgbClr val="000000"/>
                  </a:solidFill>
                  <a:ea typeface="+mn-lt"/>
                  <a:cs typeface="+mn-lt"/>
                </a:rPr>
                <a:t>, Daten </a:t>
              </a:r>
              <a:r>
                <a:rPr lang="en-US" sz="1600" kern="0" dirty="0" err="1">
                  <a:solidFill>
                    <a:srgbClr val="000000"/>
                  </a:solidFill>
                  <a:ea typeface="+mn-lt"/>
                  <a:cs typeface="+mn-lt"/>
                </a:rPr>
                <a:t>vor</a:t>
              </a:r>
              <a:r>
                <a:rPr lang="en-US" sz="1600" kern="0" dirty="0">
                  <a:solidFill>
                    <a:srgbClr val="000000"/>
                  </a:solidFill>
                  <a:ea typeface="+mn-lt"/>
                  <a:cs typeface="+mn-lt"/>
                </a:rPr>
                <a:t> </a:t>
              </a:r>
              <a:r>
                <a:rPr lang="en-US" sz="1600" kern="0" dirty="0" err="1">
                  <a:solidFill>
                    <a:srgbClr val="000000"/>
                  </a:solidFill>
                  <a:ea typeface="+mn-lt"/>
                  <a:cs typeface="+mn-lt"/>
                </a:rPr>
                <a:t>unbefugtem</a:t>
              </a:r>
              <a:r>
                <a:rPr lang="en-US" sz="1600" kern="0" dirty="0">
                  <a:solidFill>
                    <a:srgbClr val="000000"/>
                  </a:solidFill>
                  <a:ea typeface="+mn-lt"/>
                  <a:cs typeface="+mn-lt"/>
                </a:rPr>
                <a:t> </a:t>
              </a:r>
              <a:r>
                <a:rPr lang="en-US" sz="1600" kern="0" dirty="0" err="1">
                  <a:solidFill>
                    <a:srgbClr val="000000"/>
                  </a:solidFill>
                  <a:ea typeface="+mn-lt"/>
                  <a:cs typeface="+mn-lt"/>
                </a:rPr>
                <a:t>Zugriff</a:t>
              </a:r>
              <a:r>
                <a:rPr lang="en-US" sz="1600" kern="0" dirty="0">
                  <a:solidFill>
                    <a:srgbClr val="000000"/>
                  </a:solidFill>
                  <a:ea typeface="+mn-lt"/>
                  <a:cs typeface="+mn-lt"/>
                </a:rPr>
                <a:t> </a:t>
              </a:r>
              <a:r>
                <a:rPr lang="en-US" sz="1600" kern="0" dirty="0" err="1">
                  <a:solidFill>
                    <a:srgbClr val="000000"/>
                  </a:solidFill>
                  <a:ea typeface="+mn-lt"/>
                  <a:cs typeface="+mn-lt"/>
                </a:rPr>
                <a:t>zu</a:t>
              </a:r>
              <a:r>
                <a:rPr lang="en-US" sz="1600" kern="0" dirty="0">
                  <a:solidFill>
                    <a:srgbClr val="000000"/>
                  </a:solidFill>
                  <a:ea typeface="+mn-lt"/>
                  <a:cs typeface="+mn-lt"/>
                </a:rPr>
                <a:t> </a:t>
              </a:r>
              <a:r>
                <a:rPr lang="en-US" sz="1600" kern="0" dirty="0" err="1">
                  <a:solidFill>
                    <a:srgbClr val="000000"/>
                  </a:solidFill>
                  <a:ea typeface="+mn-lt"/>
                  <a:cs typeface="+mn-lt"/>
                </a:rPr>
                <a:t>schützen</a:t>
              </a:r>
              <a:r>
                <a:rPr kumimoji="0" lang="en-US" sz="1600" b="0" i="0" u="none" strike="noStrike" kern="0" cap="none" spc="0" normalizeH="0" baseline="0" noProof="0" dirty="0">
                  <a:ln>
                    <a:noFill/>
                  </a:ln>
                  <a:solidFill>
                    <a:srgbClr val="000000"/>
                  </a:solidFill>
                  <a:effectLst/>
                  <a:uLnTx/>
                  <a:uFillTx/>
                  <a:ea typeface="+mn-lt"/>
                  <a:cs typeface="+mn-lt"/>
                </a:rPr>
                <a:t>.</a:t>
              </a:r>
              <a:r>
                <a:rPr lang="en-US" sz="1600" kern="0" dirty="0">
                  <a:solidFill>
                    <a:srgbClr val="000000"/>
                  </a:solidFill>
                  <a:ea typeface="+mn-lt"/>
                  <a:cs typeface="+mn-lt"/>
                </a:rPr>
                <a:t> </a:t>
              </a:r>
              <a:endParaRPr lang="en-US" sz="1600">
                <a:solidFill>
                  <a:srgbClr val="000000"/>
                </a:solidFill>
                <a:ea typeface="+mn-lt"/>
                <a:cs typeface="+mn-lt"/>
              </a:endParaRPr>
            </a:p>
            <a:p>
              <a:pPr algn="ctr" defTabSz="457200">
                <a:defRPr/>
              </a:pPr>
              <a:endParaRPr lang="en-US" dirty="0">
                <a:solidFill>
                  <a:srgbClr val="000000"/>
                </a:solidFill>
                <a:cs typeface="Calibri"/>
              </a:endParaRPr>
            </a:p>
            <a:p>
              <a:pPr algn="ctr" defTabSz="457200">
                <a:defRPr/>
              </a:pPr>
              <a:r>
                <a:rPr lang="en-US" sz="1600" kern="0" dirty="0">
                  <a:solidFill>
                    <a:srgbClr val="000000"/>
                  </a:solidFill>
                  <a:ea typeface="+mn-lt"/>
                  <a:cs typeface="+mn-lt"/>
                </a:rPr>
                <a:t>Es </a:t>
              </a:r>
              <a:r>
                <a:rPr lang="en-US" sz="1600" kern="0" err="1">
                  <a:solidFill>
                    <a:srgbClr val="000000"/>
                  </a:solidFill>
                  <a:ea typeface="+mn-lt"/>
                  <a:cs typeface="+mn-lt"/>
                </a:rPr>
                <a:t>handelt</a:t>
              </a:r>
              <a:r>
                <a:rPr lang="en-US" sz="1600" kern="0" dirty="0">
                  <a:solidFill>
                    <a:srgbClr val="000000"/>
                  </a:solidFill>
                  <a:ea typeface="+mn-lt"/>
                  <a:cs typeface="+mn-lt"/>
                </a:rPr>
                <a:t> </a:t>
              </a:r>
              <a:r>
                <a:rPr lang="en-US" sz="1600" kern="0" err="1">
                  <a:solidFill>
                    <a:srgbClr val="000000"/>
                  </a:solidFill>
                  <a:ea typeface="+mn-lt"/>
                  <a:cs typeface="+mn-lt"/>
                </a:rPr>
                <a:t>sich</a:t>
              </a:r>
              <a:r>
                <a:rPr lang="en-US" sz="1600" kern="0" dirty="0">
                  <a:solidFill>
                    <a:srgbClr val="000000"/>
                  </a:solidFill>
                  <a:ea typeface="+mn-lt"/>
                  <a:cs typeface="+mn-lt"/>
                </a:rPr>
                <a:t> um </a:t>
              </a:r>
              <a:r>
                <a:rPr lang="en-US" sz="1600" kern="0" err="1">
                  <a:solidFill>
                    <a:srgbClr val="000000"/>
                  </a:solidFill>
                  <a:ea typeface="+mn-lt"/>
                  <a:cs typeface="+mn-lt"/>
                </a:rPr>
                <a:t>ein</a:t>
              </a:r>
              <a:r>
                <a:rPr lang="en-US" sz="1600" kern="0" dirty="0">
                  <a:solidFill>
                    <a:srgbClr val="000000"/>
                  </a:solidFill>
                  <a:ea typeface="+mn-lt"/>
                  <a:cs typeface="+mn-lt"/>
                </a:rPr>
                <a:t> </a:t>
              </a:r>
              <a:r>
                <a:rPr lang="en-US" sz="1600" kern="0" err="1">
                  <a:solidFill>
                    <a:srgbClr val="000000"/>
                  </a:solidFill>
                  <a:ea typeface="+mn-lt"/>
                  <a:cs typeface="+mn-lt"/>
                </a:rPr>
                <a:t>technisches</a:t>
              </a:r>
              <a:r>
                <a:rPr lang="en-US" sz="1600" kern="0" dirty="0">
                  <a:solidFill>
                    <a:srgbClr val="000000"/>
                  </a:solidFill>
                  <a:ea typeface="+mn-lt"/>
                  <a:cs typeface="+mn-lt"/>
                </a:rPr>
                <a:t> Problem, das </a:t>
              </a:r>
              <a:r>
                <a:rPr lang="en-US" sz="1600" kern="0" err="1">
                  <a:solidFill>
                    <a:srgbClr val="000000"/>
                  </a:solidFill>
                  <a:ea typeface="+mn-lt"/>
                  <a:cs typeface="+mn-lt"/>
                </a:rPr>
                <a:t>Sicherheitsmaßnahmen</a:t>
              </a:r>
              <a:r>
                <a:rPr lang="en-US" sz="1600" kern="0" dirty="0">
                  <a:solidFill>
                    <a:srgbClr val="000000"/>
                  </a:solidFill>
                  <a:ea typeface="+mn-lt"/>
                  <a:cs typeface="+mn-lt"/>
                </a:rPr>
                <a:t> </a:t>
              </a:r>
              <a:r>
                <a:rPr lang="en-US" sz="1600" kern="0" err="1">
                  <a:solidFill>
                    <a:srgbClr val="000000"/>
                  </a:solidFill>
                  <a:ea typeface="+mn-lt"/>
                  <a:cs typeface="+mn-lt"/>
                </a:rPr>
                <a:t>erfordert</a:t>
              </a:r>
              <a:r>
                <a:rPr lang="en-US" sz="1600" kern="0" dirty="0">
                  <a:solidFill>
                    <a:srgbClr val="000000"/>
                  </a:solidFill>
                  <a:ea typeface="+mn-lt"/>
                  <a:cs typeface="+mn-lt"/>
                </a:rPr>
                <a:t>, um Daten </a:t>
              </a:r>
              <a:r>
                <a:rPr lang="en-US" sz="1600" kern="0" err="1">
                  <a:solidFill>
                    <a:srgbClr val="000000"/>
                  </a:solidFill>
                  <a:ea typeface="+mn-lt"/>
                  <a:cs typeface="+mn-lt"/>
                </a:rPr>
                <a:t>vor</a:t>
              </a:r>
              <a:r>
                <a:rPr lang="en-US" sz="1600" kern="0" dirty="0">
                  <a:solidFill>
                    <a:srgbClr val="000000"/>
                  </a:solidFill>
                  <a:ea typeface="+mn-lt"/>
                  <a:cs typeface="+mn-lt"/>
                </a:rPr>
                <a:t> der </a:t>
              </a:r>
              <a:r>
                <a:rPr lang="en-US" sz="1600" kern="0" err="1">
                  <a:solidFill>
                    <a:srgbClr val="000000"/>
                  </a:solidFill>
                  <a:ea typeface="+mn-lt"/>
                  <a:cs typeface="+mn-lt"/>
                </a:rPr>
                <a:t>Kompromittierung</a:t>
              </a:r>
              <a:r>
                <a:rPr lang="en-US" sz="1600" kern="0" dirty="0">
                  <a:solidFill>
                    <a:srgbClr val="000000"/>
                  </a:solidFill>
                  <a:ea typeface="+mn-lt"/>
                  <a:cs typeface="+mn-lt"/>
                </a:rPr>
                <a:t> </a:t>
              </a:r>
              <a:r>
                <a:rPr lang="en-US" sz="1600" kern="0" err="1">
                  <a:solidFill>
                    <a:srgbClr val="000000"/>
                  </a:solidFill>
                  <a:ea typeface="+mn-lt"/>
                  <a:cs typeface="+mn-lt"/>
                </a:rPr>
                <a:t>durch</a:t>
              </a:r>
              <a:r>
                <a:rPr lang="en-US" sz="1600" kern="0" dirty="0">
                  <a:solidFill>
                    <a:srgbClr val="000000"/>
                  </a:solidFill>
                  <a:ea typeface="+mn-lt"/>
                  <a:cs typeface="+mn-lt"/>
                </a:rPr>
                <a:t> </a:t>
              </a:r>
              <a:r>
                <a:rPr lang="en-US" sz="1600" kern="0" err="1">
                  <a:solidFill>
                    <a:srgbClr val="000000"/>
                  </a:solidFill>
                  <a:ea typeface="+mn-lt"/>
                  <a:cs typeface="+mn-lt"/>
                </a:rPr>
                <a:t>externe</a:t>
              </a:r>
              <a:r>
                <a:rPr lang="en-US" sz="1600" kern="0" dirty="0">
                  <a:solidFill>
                    <a:srgbClr val="000000"/>
                  </a:solidFill>
                  <a:ea typeface="+mn-lt"/>
                  <a:cs typeface="+mn-lt"/>
                </a:rPr>
                <a:t> </a:t>
              </a:r>
              <a:r>
                <a:rPr lang="en-US" sz="1600" kern="0" err="1">
                  <a:solidFill>
                    <a:srgbClr val="000000"/>
                  </a:solidFill>
                  <a:ea typeface="+mn-lt"/>
                  <a:cs typeface="+mn-lt"/>
                </a:rPr>
                <a:t>Angreifer</a:t>
              </a:r>
              <a:r>
                <a:rPr lang="en-US" sz="1600" kern="0" dirty="0">
                  <a:solidFill>
                    <a:srgbClr val="000000"/>
                  </a:solidFill>
                  <a:ea typeface="+mn-lt"/>
                  <a:cs typeface="+mn-lt"/>
                </a:rPr>
                <a:t> und </a:t>
              </a:r>
              <a:r>
                <a:rPr lang="en-US" sz="1600" kern="0" err="1">
                  <a:solidFill>
                    <a:srgbClr val="000000"/>
                  </a:solidFill>
                  <a:ea typeface="+mn-lt"/>
                  <a:cs typeface="+mn-lt"/>
                </a:rPr>
                <a:t>böswillige</a:t>
              </a:r>
              <a:r>
                <a:rPr lang="en-US" sz="1600" kern="0" dirty="0">
                  <a:solidFill>
                    <a:srgbClr val="000000"/>
                  </a:solidFill>
                  <a:ea typeface="+mn-lt"/>
                  <a:cs typeface="+mn-lt"/>
                </a:rPr>
                <a:t> Insider </a:t>
              </a:r>
              <a:r>
                <a:rPr lang="en-US" sz="1600" kern="0" err="1">
                  <a:solidFill>
                    <a:srgbClr val="000000"/>
                  </a:solidFill>
                  <a:ea typeface="+mn-lt"/>
                  <a:cs typeface="+mn-lt"/>
                </a:rPr>
                <a:t>zu</a:t>
              </a:r>
              <a:r>
                <a:rPr lang="en-US" sz="1600" kern="0" dirty="0">
                  <a:solidFill>
                    <a:srgbClr val="000000"/>
                  </a:solidFill>
                  <a:ea typeface="+mn-lt"/>
                  <a:cs typeface="+mn-lt"/>
                </a:rPr>
                <a:t> </a:t>
              </a:r>
              <a:r>
                <a:rPr lang="en-US" sz="1600" kern="0" err="1">
                  <a:solidFill>
                    <a:srgbClr val="000000"/>
                  </a:solidFill>
                  <a:ea typeface="+mn-lt"/>
                  <a:cs typeface="+mn-lt"/>
                </a:rPr>
                <a:t>schützen</a:t>
              </a:r>
              <a:r>
                <a:rPr kumimoji="0" lang="en-US" sz="1600" b="0" i="0" u="none" strike="noStrike" kern="0" cap="none" spc="0" normalizeH="0" baseline="0" noProof="0" dirty="0">
                  <a:ln>
                    <a:noFill/>
                  </a:ln>
                  <a:solidFill>
                    <a:srgbClr val="000000"/>
                  </a:solidFill>
                  <a:effectLst/>
                  <a:uLnTx/>
                  <a:uFillTx/>
                  <a:ea typeface="+mn-lt"/>
                  <a:cs typeface="+mn-lt"/>
                </a:rPr>
                <a:t>.</a:t>
              </a:r>
              <a:endParaRPr lang="es-ES_tradnl" sz="1600" dirty="0">
                <a:solidFill>
                  <a:srgbClr val="000000"/>
                </a:solidFill>
                <a:ea typeface="+mn-lt"/>
                <a:cs typeface="+mn-lt"/>
              </a:endParaRPr>
            </a:p>
          </p:txBody>
        </p:sp>
        <p:grpSp>
          <p:nvGrpSpPr>
            <p:cNvPr id="21" name="Group 20">
              <a:extLst>
                <a:ext uri="{FF2B5EF4-FFF2-40B4-BE49-F238E27FC236}">
                  <a16:creationId xmlns:a16="http://schemas.microsoft.com/office/drawing/2014/main" id="{1B1DDA04-83DF-5F39-5DB6-7B53CBBCAB52}"/>
                </a:ext>
              </a:extLst>
            </p:cNvPr>
            <p:cNvGrpSpPr/>
            <p:nvPr/>
          </p:nvGrpSpPr>
          <p:grpSpPr>
            <a:xfrm>
              <a:off x="404734" y="1011777"/>
              <a:ext cx="4040090" cy="3540202"/>
              <a:chOff x="404734" y="1011777"/>
              <a:chExt cx="4040090" cy="3540202"/>
            </a:xfrm>
          </p:grpSpPr>
          <p:sp>
            <p:nvSpPr>
              <p:cNvPr id="6" name="Oval 5">
                <a:extLst>
                  <a:ext uri="{FF2B5EF4-FFF2-40B4-BE49-F238E27FC236}">
                    <a16:creationId xmlns:a16="http://schemas.microsoft.com/office/drawing/2014/main" id="{1A3F1592-3C9F-A4AF-BA7C-CC7B8856FC7D}"/>
                  </a:ext>
                </a:extLst>
              </p:cNvPr>
              <p:cNvSpPr/>
              <p:nvPr/>
            </p:nvSpPr>
            <p:spPr>
              <a:xfrm>
                <a:off x="1941051" y="1795007"/>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0300C39C-46B7-57D7-74D0-BFF60F00A9AD}"/>
                  </a:ext>
                </a:extLst>
              </p:cNvPr>
              <p:cNvGrpSpPr/>
              <p:nvPr/>
            </p:nvGrpSpPr>
            <p:grpSpPr>
              <a:xfrm>
                <a:off x="404734" y="1011777"/>
                <a:ext cx="4040090" cy="3540202"/>
                <a:chOff x="404734" y="1011777"/>
                <a:chExt cx="4040090" cy="3540202"/>
              </a:xfrm>
            </p:grpSpPr>
            <p:cxnSp>
              <p:nvCxnSpPr>
                <p:cNvPr id="4" name="Straight Connector 3">
                  <a:extLst>
                    <a:ext uri="{FF2B5EF4-FFF2-40B4-BE49-F238E27FC236}">
                      <a16:creationId xmlns:a16="http://schemas.microsoft.com/office/drawing/2014/main" id="{DB64E0F5-62F5-07E0-CDE3-FB62D0C87BFC}"/>
                    </a:ext>
                  </a:extLst>
                </p:cNvPr>
                <p:cNvCxnSpPr>
                  <a:cxnSpLocks/>
                </p:cNvCxnSpPr>
                <p:nvPr/>
              </p:nvCxnSpPr>
              <p:spPr>
                <a:xfrm flipH="1">
                  <a:off x="2011965" y="1020728"/>
                  <a:ext cx="2432859" cy="0"/>
                </a:xfrm>
                <a:prstGeom prst="line">
                  <a:avLst/>
                </a:prstGeom>
                <a:noFill/>
                <a:ln w="19050" cap="flat" cmpd="sng" algn="ctr">
                  <a:solidFill>
                    <a:schemeClr val="accent3">
                      <a:lumMod val="50000"/>
                    </a:schemeClr>
                  </a:solidFill>
                  <a:prstDash val="sysDot"/>
                  <a:miter lim="800000"/>
                </a:ln>
                <a:effectLst/>
              </p:spPr>
            </p:cxnSp>
            <p:cxnSp>
              <p:nvCxnSpPr>
                <p:cNvPr id="5" name="Straight Connector 4">
                  <a:extLst>
                    <a:ext uri="{FF2B5EF4-FFF2-40B4-BE49-F238E27FC236}">
                      <a16:creationId xmlns:a16="http://schemas.microsoft.com/office/drawing/2014/main" id="{17D3485A-B6BF-7865-1F79-942FEA665EBB}"/>
                    </a:ext>
                  </a:extLst>
                </p:cNvPr>
                <p:cNvCxnSpPr>
                  <a:cxnSpLocks/>
                </p:cNvCxnSpPr>
                <p:nvPr/>
              </p:nvCxnSpPr>
              <p:spPr>
                <a:xfrm flipV="1">
                  <a:off x="2022874" y="1011777"/>
                  <a:ext cx="0" cy="796656"/>
                </a:xfrm>
                <a:prstGeom prst="line">
                  <a:avLst/>
                </a:prstGeom>
                <a:noFill/>
                <a:ln w="19050" cap="flat" cmpd="sng" algn="ctr">
                  <a:solidFill>
                    <a:schemeClr val="accent3">
                      <a:lumMod val="50000"/>
                    </a:schemeClr>
                  </a:solidFill>
                  <a:prstDash val="sysDot"/>
                  <a:miter lim="800000"/>
                </a:ln>
                <a:effectLst/>
              </p:spPr>
            </p:cxnSp>
            <p:sp>
              <p:nvSpPr>
                <p:cNvPr id="13" name="Rectangle 12">
                  <a:extLst>
                    <a:ext uri="{FF2B5EF4-FFF2-40B4-BE49-F238E27FC236}">
                      <a16:creationId xmlns:a16="http://schemas.microsoft.com/office/drawing/2014/main" id="{2907D577-30DC-9648-531A-9309AE1FF04D}"/>
                    </a:ext>
                  </a:extLst>
                </p:cNvPr>
                <p:cNvSpPr/>
                <p:nvPr/>
              </p:nvSpPr>
              <p:spPr>
                <a:xfrm>
                  <a:off x="404734" y="1862140"/>
                  <a:ext cx="3265487" cy="2689839"/>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7" name="Group 6">
            <a:extLst>
              <a:ext uri="{FF2B5EF4-FFF2-40B4-BE49-F238E27FC236}">
                <a16:creationId xmlns:a16="http://schemas.microsoft.com/office/drawing/2014/main" id="{5B3A262C-80CD-EFAE-DCC3-E9A0CC641D4A}"/>
              </a:ext>
            </a:extLst>
          </p:cNvPr>
          <p:cNvGrpSpPr/>
          <p:nvPr/>
        </p:nvGrpSpPr>
        <p:grpSpPr>
          <a:xfrm>
            <a:off x="7226795" y="1759549"/>
            <a:ext cx="4415660" cy="3938044"/>
            <a:chOff x="7226795" y="1759549"/>
            <a:chExt cx="4415660" cy="3938044"/>
          </a:xfrm>
        </p:grpSpPr>
        <p:sp>
          <p:nvSpPr>
            <p:cNvPr id="12" name="Rectangle 11">
              <a:extLst>
                <a:ext uri="{FF2B5EF4-FFF2-40B4-BE49-F238E27FC236}">
                  <a16:creationId xmlns:a16="http://schemas.microsoft.com/office/drawing/2014/main" id="{00E7B5A5-F2C7-C729-1949-CB75C2F1E9CD}"/>
                </a:ext>
              </a:extLst>
            </p:cNvPr>
            <p:cNvSpPr/>
            <p:nvPr/>
          </p:nvSpPr>
          <p:spPr>
            <a:xfrm>
              <a:off x="8579125" y="2743831"/>
              <a:ext cx="3063330" cy="2953762"/>
            </a:xfrm>
            <a:prstGeom prst="rect">
              <a:avLst/>
            </a:prstGeom>
          </p:spPr>
          <p:txBody>
            <a:bodyPr wrap="square" lIns="91440" tIns="45720" rIns="91440" bIns="45720" anchor="t">
              <a:spAutoFit/>
            </a:bodyPr>
            <a:lstStyle/>
            <a:p>
              <a:pPr algn="ctr" defTabSz="457200">
                <a:defRPr/>
              </a:pPr>
              <a:r>
                <a:rPr lang="en-US" sz="1600" kern="0" dirty="0" err="1">
                  <a:solidFill>
                    <a:srgbClr val="000000"/>
                  </a:solidFill>
                  <a:ea typeface="+mn-lt"/>
                  <a:cs typeface="+mn-lt"/>
                </a:rPr>
                <a:t>Bezieht</a:t>
              </a:r>
              <a:r>
                <a:rPr lang="en-US" sz="1600" kern="0" dirty="0">
                  <a:solidFill>
                    <a:srgbClr val="000000"/>
                  </a:solidFill>
                  <a:ea typeface="+mn-lt"/>
                  <a:cs typeface="+mn-lt"/>
                </a:rPr>
                <a:t> </a:t>
              </a:r>
              <a:r>
                <a:rPr lang="en-US" sz="1600" kern="0" dirty="0" err="1">
                  <a:solidFill>
                    <a:srgbClr val="000000"/>
                  </a:solidFill>
                  <a:ea typeface="+mn-lt"/>
                  <a:cs typeface="+mn-lt"/>
                </a:rPr>
                <a:t>sich</a:t>
              </a:r>
              <a:r>
                <a:rPr lang="en-US" sz="1600" kern="0" dirty="0">
                  <a:solidFill>
                    <a:srgbClr val="000000"/>
                  </a:solidFill>
                  <a:ea typeface="+mn-lt"/>
                  <a:cs typeface="+mn-lt"/>
                </a:rPr>
                <a:t> auf </a:t>
              </a:r>
              <a:r>
                <a:rPr lang="en-US" sz="1600" kern="0" dirty="0" err="1">
                  <a:solidFill>
                    <a:srgbClr val="000000"/>
                  </a:solidFill>
                  <a:ea typeface="+mn-lt"/>
                  <a:cs typeface="+mn-lt"/>
                </a:rPr>
                <a:t>gesetzlich</a:t>
              </a:r>
              <a:r>
                <a:rPr lang="en-US" sz="1600" kern="0" dirty="0">
                  <a:solidFill>
                    <a:srgbClr val="000000"/>
                  </a:solidFill>
                  <a:ea typeface="+mn-lt"/>
                  <a:cs typeface="+mn-lt"/>
                </a:rPr>
                <a:t> </a:t>
              </a:r>
              <a:r>
                <a:rPr lang="en-US" sz="1600" kern="0" dirty="0" err="1">
                  <a:solidFill>
                    <a:srgbClr val="000000"/>
                  </a:solidFill>
                  <a:ea typeface="+mn-lt"/>
                  <a:cs typeface="+mn-lt"/>
                </a:rPr>
                <a:t>verankerte</a:t>
              </a:r>
              <a:r>
                <a:rPr lang="en-US" sz="1600" kern="0" dirty="0">
                  <a:solidFill>
                    <a:srgbClr val="000000"/>
                  </a:solidFill>
                  <a:ea typeface="+mn-lt"/>
                  <a:cs typeface="+mn-lt"/>
                </a:rPr>
                <a:t> Rechte und </a:t>
              </a:r>
              <a:r>
                <a:rPr lang="en-US" sz="1600" kern="0" dirty="0" err="1">
                  <a:solidFill>
                    <a:srgbClr val="000000"/>
                  </a:solidFill>
                  <a:ea typeface="+mn-lt"/>
                  <a:cs typeface="+mn-lt"/>
                </a:rPr>
                <a:t>Freiheiten</a:t>
              </a:r>
              <a:r>
                <a:rPr kumimoji="0" lang="en-US" sz="1600" b="0" i="0" u="none" strike="noStrike" kern="0" cap="none" spc="0" normalizeH="0" baseline="0" noProof="0" dirty="0">
                  <a:ln>
                    <a:noFill/>
                  </a:ln>
                  <a:solidFill>
                    <a:srgbClr val="000000"/>
                  </a:solidFill>
                  <a:effectLst/>
                  <a:uLnTx/>
                  <a:uFillTx/>
                  <a:ea typeface="+mn-lt"/>
                  <a:cs typeface="+mn-lt"/>
                </a:rPr>
                <a:t>.</a:t>
              </a:r>
              <a:r>
                <a:rPr lang="en-US" sz="1600" kern="0" dirty="0">
                  <a:solidFill>
                    <a:srgbClr val="000000"/>
                  </a:solidFill>
                  <a:ea typeface="+mn-lt"/>
                  <a:cs typeface="+mn-lt"/>
                </a:rPr>
                <a:t> </a:t>
              </a:r>
              <a:endParaRPr lang="en-US" sz="1600">
                <a:solidFill>
                  <a:srgbClr val="000000"/>
                </a:solidFill>
                <a:ea typeface="+mn-lt"/>
                <a:cs typeface="+mn-lt"/>
              </a:endParaRPr>
            </a:p>
            <a:p>
              <a:pPr algn="ctr" defTabSz="457200">
                <a:defRPr/>
              </a:pPr>
              <a:endParaRPr lang="en-US" dirty="0">
                <a:solidFill>
                  <a:srgbClr val="000000"/>
                </a:solidFill>
                <a:cs typeface="Calibri"/>
              </a:endParaRPr>
            </a:p>
            <a:p>
              <a:pPr algn="ctr" defTabSz="457200">
                <a:defRPr/>
              </a:pPr>
              <a:r>
                <a:rPr lang="en-US" sz="1600" kern="0" dirty="0">
                  <a:solidFill>
                    <a:srgbClr val="000000"/>
                  </a:solidFill>
                  <a:ea typeface="+mn-lt"/>
                  <a:cs typeface="+mn-lt"/>
                </a:rPr>
                <a:t>Es </a:t>
              </a:r>
              <a:r>
                <a:rPr lang="en-US" sz="1600" kern="0" err="1">
                  <a:solidFill>
                    <a:srgbClr val="000000"/>
                  </a:solidFill>
                  <a:ea typeface="+mn-lt"/>
                  <a:cs typeface="+mn-lt"/>
                </a:rPr>
                <a:t>ist</a:t>
              </a:r>
              <a:r>
                <a:rPr lang="en-US" sz="1600" kern="0" dirty="0">
                  <a:solidFill>
                    <a:srgbClr val="000000"/>
                  </a:solidFill>
                  <a:ea typeface="+mn-lt"/>
                  <a:cs typeface="+mn-lt"/>
                </a:rPr>
                <a:t> </a:t>
              </a:r>
              <a:r>
                <a:rPr lang="en-US" sz="1600" kern="0" err="1">
                  <a:solidFill>
                    <a:srgbClr val="000000"/>
                  </a:solidFill>
                  <a:ea typeface="+mn-lt"/>
                  <a:cs typeface="+mn-lt"/>
                </a:rPr>
                <a:t>eine</a:t>
              </a:r>
              <a:r>
                <a:rPr lang="en-US" sz="1600" kern="0" dirty="0">
                  <a:solidFill>
                    <a:srgbClr val="000000"/>
                  </a:solidFill>
                  <a:ea typeface="+mn-lt"/>
                  <a:cs typeface="+mn-lt"/>
                </a:rPr>
                <a:t> </a:t>
              </a:r>
              <a:r>
                <a:rPr lang="en-US" sz="1600" kern="0" err="1">
                  <a:solidFill>
                    <a:srgbClr val="000000"/>
                  </a:solidFill>
                  <a:ea typeface="+mn-lt"/>
                  <a:cs typeface="+mn-lt"/>
                </a:rPr>
                <a:t>rechtliche</a:t>
              </a:r>
              <a:r>
                <a:rPr lang="en-US" sz="1600" kern="0" dirty="0">
                  <a:solidFill>
                    <a:srgbClr val="000000"/>
                  </a:solidFill>
                  <a:ea typeface="+mn-lt"/>
                  <a:cs typeface="+mn-lt"/>
                </a:rPr>
                <a:t> Frage, die </a:t>
              </a:r>
              <a:r>
                <a:rPr lang="en-US" sz="1600" kern="0" err="1">
                  <a:solidFill>
                    <a:srgbClr val="000000"/>
                  </a:solidFill>
                  <a:ea typeface="+mn-lt"/>
                  <a:cs typeface="+mn-lt"/>
                </a:rPr>
                <a:t>sich</a:t>
              </a:r>
              <a:r>
                <a:rPr lang="en-US" sz="1600" kern="0" dirty="0">
                  <a:solidFill>
                    <a:srgbClr val="000000"/>
                  </a:solidFill>
                  <a:ea typeface="+mn-lt"/>
                  <a:cs typeface="+mn-lt"/>
                </a:rPr>
                <a:t> </a:t>
              </a:r>
              <a:r>
                <a:rPr lang="en-US" sz="1600" kern="0" err="1">
                  <a:solidFill>
                    <a:srgbClr val="000000"/>
                  </a:solidFill>
                  <a:ea typeface="+mn-lt"/>
                  <a:cs typeface="+mn-lt"/>
                </a:rPr>
                <a:t>darauf</a:t>
              </a:r>
              <a:r>
                <a:rPr lang="en-US" sz="1600" kern="0" dirty="0">
                  <a:solidFill>
                    <a:srgbClr val="000000"/>
                  </a:solidFill>
                  <a:ea typeface="+mn-lt"/>
                  <a:cs typeface="+mn-lt"/>
                </a:rPr>
                <a:t> </a:t>
              </a:r>
              <a:r>
                <a:rPr lang="en-US" sz="1600" kern="0" err="1">
                  <a:solidFill>
                    <a:srgbClr val="000000"/>
                  </a:solidFill>
                  <a:ea typeface="+mn-lt"/>
                  <a:cs typeface="+mn-lt"/>
                </a:rPr>
                <a:t>bezieht</a:t>
              </a:r>
              <a:r>
                <a:rPr lang="en-US" sz="1600" kern="0" dirty="0">
                  <a:solidFill>
                    <a:srgbClr val="000000"/>
                  </a:solidFill>
                  <a:ea typeface="+mn-lt"/>
                  <a:cs typeface="+mn-lt"/>
                </a:rPr>
                <a:t>, </a:t>
              </a:r>
              <a:r>
                <a:rPr lang="en-US" sz="1600" kern="0" err="1">
                  <a:solidFill>
                    <a:srgbClr val="000000"/>
                  </a:solidFill>
                  <a:ea typeface="+mn-lt"/>
                  <a:cs typeface="+mn-lt"/>
                </a:rPr>
                <a:t>wie</a:t>
              </a:r>
              <a:r>
                <a:rPr lang="en-US" sz="1600" kern="0" dirty="0">
                  <a:solidFill>
                    <a:srgbClr val="000000"/>
                  </a:solidFill>
                  <a:ea typeface="+mn-lt"/>
                  <a:cs typeface="+mn-lt"/>
                </a:rPr>
                <a:t> Daten </a:t>
              </a:r>
              <a:r>
                <a:rPr lang="en-US" sz="1600" kern="0" err="1">
                  <a:solidFill>
                    <a:srgbClr val="000000"/>
                  </a:solidFill>
                  <a:ea typeface="+mn-lt"/>
                  <a:cs typeface="+mn-lt"/>
                </a:rPr>
                <a:t>gesammelt</a:t>
              </a:r>
              <a:r>
                <a:rPr kumimoji="0" lang="en-US" sz="1600" b="0" i="0" u="none" strike="noStrike" kern="0" cap="none" spc="0" normalizeH="0" baseline="0" noProof="0" dirty="0">
                  <a:ln>
                    <a:noFill/>
                  </a:ln>
                  <a:solidFill>
                    <a:srgbClr val="000000"/>
                  </a:solidFill>
                  <a:effectLst/>
                  <a:uLnTx/>
                  <a:uFillTx/>
                  <a:ea typeface="+mn-lt"/>
                  <a:cs typeface="+mn-lt"/>
                </a:rPr>
                <a:t>, </a:t>
              </a:r>
              <a:r>
                <a:rPr lang="en-US" sz="1600" kern="0" err="1">
                  <a:solidFill>
                    <a:srgbClr val="000000"/>
                  </a:solidFill>
                  <a:ea typeface="+mn-lt"/>
                  <a:cs typeface="+mn-lt"/>
                </a:rPr>
                <a:t>weitergegeben</a:t>
              </a:r>
              <a:r>
                <a:rPr lang="en-US" sz="1600" kern="0" dirty="0">
                  <a:solidFill>
                    <a:srgbClr val="000000"/>
                  </a:solidFill>
                  <a:ea typeface="+mn-lt"/>
                  <a:cs typeface="+mn-lt"/>
                </a:rPr>
                <a:t> und </a:t>
              </a:r>
              <a:r>
                <a:rPr lang="en-US" sz="1600" kern="0" err="1">
                  <a:solidFill>
                    <a:srgbClr val="000000"/>
                  </a:solidFill>
                  <a:ea typeface="+mn-lt"/>
                  <a:cs typeface="+mn-lt"/>
                </a:rPr>
                <a:t>verwendet</a:t>
              </a:r>
              <a:r>
                <a:rPr lang="en-US" sz="1600" kern="0" dirty="0">
                  <a:solidFill>
                    <a:srgbClr val="000000"/>
                  </a:solidFill>
                  <a:ea typeface="+mn-lt"/>
                  <a:cs typeface="+mn-lt"/>
                </a:rPr>
                <a:t> </a:t>
              </a:r>
              <a:r>
                <a:rPr lang="en-US" sz="1600" kern="0" err="1">
                  <a:solidFill>
                    <a:srgbClr val="000000"/>
                  </a:solidFill>
                  <a:ea typeface="+mn-lt"/>
                  <a:cs typeface="+mn-lt"/>
                </a:rPr>
                <a:t>werden</a:t>
              </a:r>
              <a:r>
                <a:rPr kumimoji="0" lang="en-US" sz="1600" b="0" i="0" u="none" strike="noStrike" kern="0" cap="none" spc="0" normalizeH="0" baseline="0" noProof="0" dirty="0">
                  <a:ln>
                    <a:noFill/>
                  </a:ln>
                  <a:solidFill>
                    <a:srgbClr val="000000"/>
                  </a:solidFill>
                  <a:effectLst/>
                  <a:uLnTx/>
                  <a:uFillTx/>
                  <a:ea typeface="+mn-lt"/>
                  <a:cs typeface="+mn-lt"/>
                </a:rPr>
                <a:t>.</a:t>
              </a:r>
              <a:endParaRPr lang="en-US" sz="1600" dirty="0">
                <a:solidFill>
                  <a:srgbClr val="000000"/>
                </a:solidFill>
                <a:ea typeface="+mn-lt"/>
                <a:cs typeface="+mn-lt"/>
              </a:endParaRPr>
            </a:p>
            <a:p>
              <a:pPr algn="ctr" defTabSz="457200">
                <a:defRPr/>
              </a:pPr>
              <a:endParaRPr lang="en-US" dirty="0">
                <a:solidFill>
                  <a:srgbClr val="000000"/>
                </a:solidFill>
                <a:cs typeface="Calibri"/>
              </a:endParaRPr>
            </a:p>
            <a:p>
              <a:pPr algn="ctr" defTabSz="457200">
                <a:defRPr/>
              </a:pPr>
              <a:r>
                <a:rPr lang="en-US" sz="1600" kern="0" dirty="0">
                  <a:solidFill>
                    <a:srgbClr val="000000"/>
                  </a:solidFill>
                  <a:ea typeface="+mn-lt"/>
                  <a:cs typeface="+mn-lt"/>
                </a:rPr>
                <a:t>Technologie </a:t>
              </a:r>
              <a:r>
                <a:rPr lang="en-US" sz="1600" kern="0" err="1">
                  <a:solidFill>
                    <a:srgbClr val="000000"/>
                  </a:solidFill>
                  <a:ea typeface="+mn-lt"/>
                  <a:cs typeface="+mn-lt"/>
                </a:rPr>
                <a:t>allein</a:t>
              </a:r>
              <a:r>
                <a:rPr lang="en-US" sz="1600" kern="0" dirty="0">
                  <a:solidFill>
                    <a:srgbClr val="000000"/>
                  </a:solidFill>
                  <a:ea typeface="+mn-lt"/>
                  <a:cs typeface="+mn-lt"/>
                </a:rPr>
                <a:t> </a:t>
              </a:r>
              <a:r>
                <a:rPr lang="en-US" sz="1600" kern="0" err="1">
                  <a:solidFill>
                    <a:srgbClr val="000000"/>
                  </a:solidFill>
                  <a:ea typeface="+mn-lt"/>
                  <a:cs typeface="+mn-lt"/>
                </a:rPr>
                <a:t>kann</a:t>
              </a:r>
              <a:r>
                <a:rPr lang="en-US" sz="1600" kern="0" dirty="0">
                  <a:solidFill>
                    <a:srgbClr val="000000"/>
                  </a:solidFill>
                  <a:ea typeface="+mn-lt"/>
                  <a:cs typeface="+mn-lt"/>
                </a:rPr>
                <a:t> den Schutz </a:t>
              </a:r>
              <a:r>
                <a:rPr lang="en-US" sz="1600" kern="0" err="1">
                  <a:solidFill>
                    <a:srgbClr val="000000"/>
                  </a:solidFill>
                  <a:ea typeface="+mn-lt"/>
                  <a:cs typeface="+mn-lt"/>
                </a:rPr>
                <a:t>personenbezogener</a:t>
              </a:r>
              <a:r>
                <a:rPr lang="en-US" sz="1600" kern="0" dirty="0">
                  <a:solidFill>
                    <a:srgbClr val="000000"/>
                  </a:solidFill>
                  <a:ea typeface="+mn-lt"/>
                  <a:cs typeface="+mn-lt"/>
                </a:rPr>
                <a:t> Daten </a:t>
              </a:r>
              <a:r>
                <a:rPr lang="en-US" sz="1600" kern="0" err="1">
                  <a:solidFill>
                    <a:srgbClr val="000000"/>
                  </a:solidFill>
                  <a:ea typeface="+mn-lt"/>
                  <a:cs typeface="+mn-lt"/>
                </a:rPr>
                <a:t>nicht</a:t>
              </a:r>
              <a:r>
                <a:rPr lang="en-US" sz="1600" kern="0" dirty="0">
                  <a:solidFill>
                    <a:srgbClr val="000000"/>
                  </a:solidFill>
                  <a:ea typeface="+mn-lt"/>
                  <a:cs typeface="+mn-lt"/>
                </a:rPr>
                <a:t> </a:t>
              </a:r>
              <a:r>
                <a:rPr lang="en-US" sz="1600" kern="0" err="1">
                  <a:solidFill>
                    <a:srgbClr val="000000"/>
                  </a:solidFill>
                  <a:ea typeface="+mn-lt"/>
                  <a:cs typeface="+mn-lt"/>
                </a:rPr>
                <a:t>gewährleisten</a:t>
              </a:r>
              <a:endParaRPr lang="en-US" err="1">
                <a:solidFill>
                  <a:srgbClr val="000000"/>
                </a:solidFill>
                <a:cs typeface="Calibri"/>
              </a:endParaRPr>
            </a:p>
          </p:txBody>
        </p:sp>
        <p:grpSp>
          <p:nvGrpSpPr>
            <p:cNvPr id="22" name="Group 21">
              <a:extLst>
                <a:ext uri="{FF2B5EF4-FFF2-40B4-BE49-F238E27FC236}">
                  <a16:creationId xmlns:a16="http://schemas.microsoft.com/office/drawing/2014/main" id="{3EDE7713-07CF-313B-ADD5-941E40B308C2}"/>
                </a:ext>
              </a:extLst>
            </p:cNvPr>
            <p:cNvGrpSpPr/>
            <p:nvPr/>
          </p:nvGrpSpPr>
          <p:grpSpPr>
            <a:xfrm>
              <a:off x="7226795" y="1759549"/>
              <a:ext cx="4405572" cy="3906853"/>
              <a:chOff x="7226795" y="1759549"/>
              <a:chExt cx="4405572" cy="3906853"/>
            </a:xfrm>
          </p:grpSpPr>
          <p:cxnSp>
            <p:nvCxnSpPr>
              <p:cNvPr id="9" name="Straight Connector 8">
                <a:extLst>
                  <a:ext uri="{FF2B5EF4-FFF2-40B4-BE49-F238E27FC236}">
                    <a16:creationId xmlns:a16="http://schemas.microsoft.com/office/drawing/2014/main" id="{102A4925-FA7F-E4F0-1796-9B7747290AC4}"/>
                  </a:ext>
                </a:extLst>
              </p:cNvPr>
              <p:cNvCxnSpPr>
                <a:cxnSpLocks/>
              </p:cNvCxnSpPr>
              <p:nvPr/>
            </p:nvCxnSpPr>
            <p:spPr>
              <a:xfrm>
                <a:off x="7226795" y="1768499"/>
                <a:ext cx="2880167" cy="0"/>
              </a:xfrm>
              <a:prstGeom prst="line">
                <a:avLst/>
              </a:prstGeom>
              <a:noFill/>
              <a:ln w="19050" cap="flat" cmpd="sng" algn="ctr">
                <a:solidFill>
                  <a:schemeClr val="accent3">
                    <a:lumMod val="50000"/>
                  </a:schemeClr>
                </a:solidFill>
                <a:prstDash val="sysDot"/>
                <a:miter lim="800000"/>
              </a:ln>
              <a:effectLst/>
            </p:spPr>
          </p:cxnSp>
          <p:cxnSp>
            <p:nvCxnSpPr>
              <p:cNvPr id="10" name="Straight Connector 9">
                <a:extLst>
                  <a:ext uri="{FF2B5EF4-FFF2-40B4-BE49-F238E27FC236}">
                    <a16:creationId xmlns:a16="http://schemas.microsoft.com/office/drawing/2014/main" id="{6B42D5F2-28CF-9C41-EF9E-F0C4FACB99A4}"/>
                  </a:ext>
                </a:extLst>
              </p:cNvPr>
              <p:cNvCxnSpPr>
                <a:cxnSpLocks/>
              </p:cNvCxnSpPr>
              <p:nvPr/>
            </p:nvCxnSpPr>
            <p:spPr>
              <a:xfrm rot="10800000">
                <a:off x="10096050" y="1759549"/>
                <a:ext cx="0" cy="796656"/>
              </a:xfrm>
              <a:prstGeom prst="line">
                <a:avLst/>
              </a:prstGeom>
              <a:noFill/>
              <a:ln w="19050" cap="flat" cmpd="sng" algn="ctr">
                <a:solidFill>
                  <a:schemeClr val="accent3">
                    <a:lumMod val="50000"/>
                  </a:schemeClr>
                </a:solidFill>
                <a:prstDash val="sysDot"/>
                <a:miter lim="800000"/>
              </a:ln>
              <a:effectLst/>
            </p:spPr>
          </p:cxnSp>
          <p:sp>
            <p:nvSpPr>
              <p:cNvPr id="11" name="Oval 10">
                <a:extLst>
                  <a:ext uri="{FF2B5EF4-FFF2-40B4-BE49-F238E27FC236}">
                    <a16:creationId xmlns:a16="http://schemas.microsoft.com/office/drawing/2014/main" id="{7887E2DE-8ED1-674B-8B39-8CDF5723E2FC}"/>
                  </a:ext>
                </a:extLst>
              </p:cNvPr>
              <p:cNvSpPr/>
              <p:nvPr/>
            </p:nvSpPr>
            <p:spPr>
              <a:xfrm rot="10800000" flipV="1">
                <a:off x="10014230" y="2542778"/>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2BDB098-5016-AA94-C9A2-E8EEFD2DCFC4}"/>
                  </a:ext>
                </a:extLst>
              </p:cNvPr>
              <p:cNvSpPr/>
              <p:nvPr/>
            </p:nvSpPr>
            <p:spPr>
              <a:xfrm>
                <a:off x="8543247" y="2622991"/>
                <a:ext cx="3089120" cy="3043411"/>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 name="Group 18">
            <a:extLst>
              <a:ext uri="{FF2B5EF4-FFF2-40B4-BE49-F238E27FC236}">
                <a16:creationId xmlns:a16="http://schemas.microsoft.com/office/drawing/2014/main" id="{73EF5893-B6D5-99A1-A388-D937DDEF242A}"/>
              </a:ext>
            </a:extLst>
          </p:cNvPr>
          <p:cNvGrpSpPr/>
          <p:nvPr/>
        </p:nvGrpSpPr>
        <p:grpSpPr>
          <a:xfrm>
            <a:off x="4346638" y="727674"/>
            <a:ext cx="3403824" cy="3586934"/>
            <a:chOff x="4346638" y="727674"/>
            <a:chExt cx="3403824" cy="3586934"/>
          </a:xfrm>
        </p:grpSpPr>
        <p:sp>
          <p:nvSpPr>
            <p:cNvPr id="3" name="TextBox 2">
              <a:extLst>
                <a:ext uri="{FF2B5EF4-FFF2-40B4-BE49-F238E27FC236}">
                  <a16:creationId xmlns:a16="http://schemas.microsoft.com/office/drawing/2014/main" id="{626C09D1-13AE-BB97-37CD-5D594708047A}"/>
                </a:ext>
              </a:extLst>
            </p:cNvPr>
            <p:cNvSpPr txBox="1"/>
            <p:nvPr/>
          </p:nvSpPr>
          <p:spPr>
            <a:xfrm>
              <a:off x="4346638" y="727674"/>
              <a:ext cx="3403824" cy="1692771"/>
            </a:xfrm>
            <a:prstGeom prst="rect">
              <a:avLst/>
            </a:prstGeom>
            <a:noFill/>
          </p:spPr>
          <p:txBody>
            <a:bodyPr wrap="square" lIns="91440" tIns="45720" rIns="91440" bIns="45720" rtlCol="0" anchor="t">
              <a:spAutoFit/>
            </a:bodyPr>
            <a:lstStyle/>
            <a:p>
              <a:pPr algn="ctr" defTabSz="457200">
                <a:defRPr/>
              </a:pPr>
              <a:r>
                <a:rPr lang="es-ES_tradnl" sz="2600" kern="0" dirty="0">
                  <a:ea typeface="+mn-lt"/>
                  <a:cs typeface="+mn-lt"/>
                </a:rPr>
                <a:t>DATENSCHUTZ </a:t>
              </a:r>
              <a:r>
                <a:rPr lang="es-ES_tradnl" sz="2600" kern="0" dirty="0">
                  <a:solidFill>
                    <a:srgbClr val="000000"/>
                  </a:solidFill>
                  <a:ea typeface="+mn-lt"/>
                  <a:cs typeface="+mn-lt"/>
                </a:rPr>
                <a:t>IST ETWAS ANDERES ALS</a:t>
              </a:r>
              <a:r>
                <a:rPr lang="es-ES_tradnl" sz="2600" kern="0" dirty="0">
                  <a:ea typeface="+mn-lt"/>
                  <a:cs typeface="+mn-lt"/>
                </a:rPr>
                <a:t> DER SCHUTZ VON DATEN</a:t>
              </a:r>
              <a:endParaRPr lang="en-US" dirty="0"/>
            </a:p>
          </p:txBody>
        </p:sp>
        <p:pic>
          <p:nvPicPr>
            <p:cNvPr id="18" name="Graphic 17" descr="Lock with solid fill">
              <a:extLst>
                <a:ext uri="{FF2B5EF4-FFF2-40B4-BE49-F238E27FC236}">
                  <a16:creationId xmlns:a16="http://schemas.microsoft.com/office/drawing/2014/main" id="{6552A63D-3BE0-1EB1-F0A7-EA072ED66D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1414" y="2020336"/>
              <a:ext cx="2294272" cy="2294272"/>
            </a:xfrm>
            <a:prstGeom prst="rect">
              <a:avLst/>
            </a:prstGeom>
          </p:spPr>
        </p:pic>
      </p:grpSp>
    </p:spTree>
    <p:extLst>
      <p:ext uri="{BB962C8B-B14F-4D97-AF65-F5344CB8AC3E}">
        <p14:creationId xmlns:p14="http://schemas.microsoft.com/office/powerpoint/2010/main" val="34879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Gemäß</a:t>
            </a:r>
            <a:r>
              <a:rPr lang="en-GB" b="1" dirty="0">
                <a:solidFill>
                  <a:schemeClr val="accent2"/>
                </a:solidFill>
                <a:ea typeface="+mn-lt"/>
                <a:cs typeface="+mn-lt"/>
              </a:rPr>
              <a:t> der </a:t>
            </a:r>
            <a:r>
              <a:rPr lang="en-GB" b="1" dirty="0" err="1">
                <a:solidFill>
                  <a:schemeClr val="accent2"/>
                </a:solidFill>
                <a:ea typeface="+mn-lt"/>
                <a:cs typeface="+mn-lt"/>
              </a:rPr>
              <a:t>Allgemeinen</a:t>
            </a:r>
            <a:r>
              <a:rPr lang="en-GB" b="1" dirty="0">
                <a:solidFill>
                  <a:schemeClr val="accent2"/>
                </a:solidFill>
                <a:ea typeface="+mn-lt"/>
                <a:cs typeface="+mn-lt"/>
              </a:rPr>
              <a:t> </a:t>
            </a:r>
            <a:r>
              <a:rPr lang="en-GB" b="1" dirty="0" err="1">
                <a:solidFill>
                  <a:schemeClr val="accent2"/>
                </a:solidFill>
                <a:ea typeface="+mn-lt"/>
                <a:cs typeface="+mn-lt"/>
              </a:rPr>
              <a:t>Datenschutzverordnung</a:t>
            </a:r>
            <a:r>
              <a:rPr lang="en-GB" b="1" dirty="0">
                <a:solidFill>
                  <a:schemeClr val="accent2"/>
                </a:solidFill>
                <a:ea typeface="+mn-lt"/>
                <a:cs typeface="+mn-lt"/>
              </a:rPr>
              <a:t> (EU) 2016/679 </a:t>
            </a:r>
            <a:r>
              <a:rPr lang="en-GB" b="1" dirty="0" err="1">
                <a:solidFill>
                  <a:schemeClr val="accent2"/>
                </a:solidFill>
                <a:ea typeface="+mn-lt"/>
                <a:cs typeface="+mn-lt"/>
              </a:rPr>
              <a:t>sind</a:t>
            </a:r>
            <a:r>
              <a:rPr lang="en-GB" b="1" dirty="0">
                <a:solidFill>
                  <a:schemeClr val="accent2"/>
                </a:solidFill>
                <a:ea typeface="+mn-lt"/>
                <a:cs typeface="+mn-lt"/>
              </a:rPr>
              <a:t> </a:t>
            </a:r>
            <a:r>
              <a:rPr lang="en-GB" b="1" dirty="0" err="1">
                <a:solidFill>
                  <a:schemeClr val="accent2"/>
                </a:solidFill>
                <a:ea typeface="+mn-lt"/>
                <a:cs typeface="+mn-lt"/>
              </a:rPr>
              <a:t>personenbezogene</a:t>
            </a:r>
            <a:r>
              <a:rPr lang="en-GB" b="1" dirty="0">
                <a:solidFill>
                  <a:schemeClr val="accent2"/>
                </a:solidFill>
                <a:ea typeface="+mn-lt"/>
                <a:cs typeface="+mn-lt"/>
              </a:rPr>
              <a:t> Daten: </a:t>
            </a:r>
            <a:endParaRPr lang="en-US" b="1" dirty="0">
              <a:solidFill>
                <a:schemeClr val="accent2"/>
              </a:solidFill>
              <a:cs typeface="Calibri"/>
            </a:endParaRPr>
          </a:p>
          <a:p>
            <a:pPr marL="342900" indent="-342900">
              <a:buClr>
                <a:schemeClr val="accent2"/>
              </a:buClr>
              <a:buBlip>
                <a:blip r:embed="rId3"/>
              </a:buBlip>
            </a:pPr>
            <a:endParaRPr lang="en-GB" dirty="0"/>
          </a:p>
          <a:p>
            <a:pPr>
              <a:buClr>
                <a:schemeClr val="accent2"/>
              </a:buClr>
              <a:buFont typeface="Arial" panose="020B0604020202020204" pitchFamily="34" charset="0"/>
              <a:buChar char="•"/>
            </a:pPr>
            <a:r>
              <a:rPr lang="en-GB" dirty="0" err="1">
                <a:ea typeface="+mn-lt"/>
                <a:cs typeface="+mn-lt"/>
              </a:rPr>
              <a:t>rechtmäßig</a:t>
            </a:r>
            <a:r>
              <a:rPr lang="en-GB" dirty="0">
                <a:ea typeface="+mn-lt"/>
                <a:cs typeface="+mn-lt"/>
              </a:rPr>
              <a:t>, </a:t>
            </a:r>
            <a:r>
              <a:rPr lang="en-GB" dirty="0" err="1">
                <a:ea typeface="+mn-lt"/>
                <a:cs typeface="+mn-lt"/>
              </a:rPr>
              <a:t>nach</a:t>
            </a:r>
            <a:r>
              <a:rPr lang="en-GB" dirty="0">
                <a:ea typeface="+mn-lt"/>
                <a:cs typeface="+mn-lt"/>
              </a:rPr>
              <a:t> Treu und </a:t>
            </a:r>
            <a:r>
              <a:rPr lang="en-GB" dirty="0" err="1">
                <a:ea typeface="+mn-lt"/>
                <a:cs typeface="+mn-lt"/>
              </a:rPr>
              <a:t>Glauben</a:t>
            </a:r>
            <a:r>
              <a:rPr lang="en-GB" dirty="0">
                <a:ea typeface="+mn-lt"/>
                <a:cs typeface="+mn-lt"/>
              </a:rPr>
              <a:t> und in </a:t>
            </a:r>
            <a:r>
              <a:rPr lang="en-GB" dirty="0" err="1">
                <a:ea typeface="+mn-lt"/>
                <a:cs typeface="+mn-lt"/>
              </a:rPr>
              <a:t>transparenter</a:t>
            </a:r>
            <a:r>
              <a:rPr lang="en-GB" dirty="0">
                <a:ea typeface="+mn-lt"/>
                <a:cs typeface="+mn-lt"/>
              </a:rPr>
              <a:t> Weise </a:t>
            </a:r>
            <a:r>
              <a:rPr lang="en-GB" dirty="0" err="1">
                <a:ea typeface="+mn-lt"/>
                <a:cs typeface="+mn-lt"/>
              </a:rPr>
              <a:t>verarbeitet</a:t>
            </a:r>
            <a:r>
              <a:rPr lang="en-GB" dirty="0">
                <a:ea typeface="+mn-lt"/>
                <a:cs typeface="+mn-lt"/>
              </a:rPr>
              <a:t> </a:t>
            </a:r>
            <a:r>
              <a:rPr lang="en-GB" dirty="0" err="1">
                <a:ea typeface="+mn-lt"/>
                <a:cs typeface="+mn-lt"/>
              </a:rPr>
              <a:t>werden</a:t>
            </a:r>
            <a:endParaRPr lang="en-GB" dirty="0" err="1"/>
          </a:p>
          <a:p>
            <a:pPr>
              <a:buClr>
                <a:schemeClr val="accent2"/>
              </a:buClr>
              <a:buFont typeface="Arial" panose="020B0604020202020204" pitchFamily="34" charset="0"/>
              <a:buChar char="•"/>
            </a:pPr>
            <a:r>
              <a:rPr lang="en-GB" dirty="0">
                <a:ea typeface="+mn-lt"/>
                <a:cs typeface="+mn-lt"/>
              </a:rPr>
              <a:t>für </a:t>
            </a:r>
            <a:r>
              <a:rPr lang="en-GB" dirty="0" err="1">
                <a:ea typeface="+mn-lt"/>
                <a:cs typeface="+mn-lt"/>
              </a:rPr>
              <a:t>festgelegte</a:t>
            </a:r>
            <a:r>
              <a:rPr lang="en-GB" dirty="0">
                <a:ea typeface="+mn-lt"/>
                <a:cs typeface="+mn-lt"/>
              </a:rPr>
              <a:t>, </a:t>
            </a:r>
            <a:r>
              <a:rPr lang="en-GB" dirty="0" err="1">
                <a:ea typeface="+mn-lt"/>
                <a:cs typeface="+mn-lt"/>
              </a:rPr>
              <a:t>eindeutige</a:t>
            </a:r>
            <a:r>
              <a:rPr lang="en-GB" dirty="0">
                <a:ea typeface="+mn-lt"/>
                <a:cs typeface="+mn-lt"/>
              </a:rPr>
              <a:t> und </a:t>
            </a:r>
            <a:r>
              <a:rPr lang="en-GB" dirty="0" err="1">
                <a:ea typeface="+mn-lt"/>
                <a:cs typeface="+mn-lt"/>
              </a:rPr>
              <a:t>rechtmäßige</a:t>
            </a:r>
            <a:r>
              <a:rPr lang="en-GB" dirty="0">
                <a:ea typeface="+mn-lt"/>
                <a:cs typeface="+mn-lt"/>
              </a:rPr>
              <a:t> </a:t>
            </a:r>
            <a:r>
              <a:rPr lang="en-GB" dirty="0" err="1">
                <a:ea typeface="+mn-lt"/>
                <a:cs typeface="+mn-lt"/>
              </a:rPr>
              <a:t>Zwecke</a:t>
            </a:r>
            <a:r>
              <a:rPr lang="en-GB" dirty="0">
                <a:ea typeface="+mn-lt"/>
                <a:cs typeface="+mn-lt"/>
              </a:rPr>
              <a:t> </a:t>
            </a:r>
            <a:r>
              <a:rPr lang="en-GB" dirty="0" err="1">
                <a:ea typeface="+mn-lt"/>
                <a:cs typeface="+mn-lt"/>
              </a:rPr>
              <a:t>erhoben</a:t>
            </a:r>
            <a:r>
              <a:rPr lang="en-GB" dirty="0">
                <a:ea typeface="+mn-lt"/>
                <a:cs typeface="+mn-lt"/>
              </a:rPr>
              <a:t> und </a:t>
            </a:r>
            <a:r>
              <a:rPr lang="en-GB" dirty="0" err="1">
                <a:ea typeface="+mn-lt"/>
                <a:cs typeface="+mn-lt"/>
              </a:rPr>
              <a:t>nicht</a:t>
            </a:r>
            <a:r>
              <a:rPr lang="en-GB" dirty="0">
                <a:ea typeface="+mn-lt"/>
                <a:cs typeface="+mn-lt"/>
              </a:rPr>
              <a:t> in </a:t>
            </a:r>
            <a:r>
              <a:rPr lang="en-GB" dirty="0" err="1">
                <a:ea typeface="+mn-lt"/>
                <a:cs typeface="+mn-lt"/>
              </a:rPr>
              <a:t>einer</a:t>
            </a:r>
            <a:r>
              <a:rPr lang="en-GB" dirty="0">
                <a:ea typeface="+mn-lt"/>
                <a:cs typeface="+mn-lt"/>
              </a:rPr>
              <a:t> Weise </a:t>
            </a:r>
            <a:r>
              <a:rPr lang="en-GB" dirty="0" err="1">
                <a:ea typeface="+mn-lt"/>
                <a:cs typeface="+mn-lt"/>
              </a:rPr>
              <a:t>weiterverarbeitet</a:t>
            </a:r>
            <a:r>
              <a:rPr lang="en-GB" dirty="0">
                <a:ea typeface="+mn-lt"/>
                <a:cs typeface="+mn-lt"/>
              </a:rPr>
              <a:t> </a:t>
            </a:r>
            <a:r>
              <a:rPr lang="en-GB" dirty="0" err="1">
                <a:ea typeface="+mn-lt"/>
                <a:cs typeface="+mn-lt"/>
              </a:rPr>
              <a:t>werden</a:t>
            </a:r>
            <a:r>
              <a:rPr lang="en-GB" dirty="0">
                <a:ea typeface="+mn-lt"/>
                <a:cs typeface="+mn-lt"/>
              </a:rPr>
              <a:t>, die </a:t>
            </a:r>
            <a:r>
              <a:rPr lang="en-GB" dirty="0" err="1">
                <a:ea typeface="+mn-lt"/>
                <a:cs typeface="+mn-lt"/>
              </a:rPr>
              <a:t>mit</a:t>
            </a:r>
            <a:r>
              <a:rPr lang="en-GB" dirty="0">
                <a:ea typeface="+mn-lt"/>
                <a:cs typeface="+mn-lt"/>
              </a:rPr>
              <a:t> </a:t>
            </a:r>
            <a:r>
              <a:rPr lang="en-GB" dirty="0" err="1">
                <a:ea typeface="+mn-lt"/>
                <a:cs typeface="+mn-lt"/>
              </a:rPr>
              <a:t>diesen</a:t>
            </a:r>
            <a:r>
              <a:rPr lang="en-GB" dirty="0">
                <a:ea typeface="+mn-lt"/>
                <a:cs typeface="+mn-lt"/>
              </a:rPr>
              <a:t> </a:t>
            </a:r>
            <a:r>
              <a:rPr lang="en-GB" dirty="0" err="1">
                <a:ea typeface="+mn-lt"/>
                <a:cs typeface="+mn-lt"/>
              </a:rPr>
              <a:t>Zwecken</a:t>
            </a:r>
            <a:r>
              <a:rPr lang="en-GB" dirty="0">
                <a:ea typeface="+mn-lt"/>
                <a:cs typeface="+mn-lt"/>
              </a:rPr>
              <a:t> </a:t>
            </a:r>
            <a:r>
              <a:rPr lang="en-GB" dirty="0" err="1">
                <a:ea typeface="+mn-lt"/>
                <a:cs typeface="+mn-lt"/>
              </a:rPr>
              <a:t>unvereinbar</a:t>
            </a:r>
            <a:r>
              <a:rPr lang="en-GB" dirty="0">
                <a:ea typeface="+mn-lt"/>
                <a:cs typeface="+mn-lt"/>
              </a:rPr>
              <a:t> </a:t>
            </a:r>
            <a:r>
              <a:rPr lang="en-GB" dirty="0" err="1">
                <a:ea typeface="+mn-lt"/>
                <a:cs typeface="+mn-lt"/>
              </a:rPr>
              <a:t>ist</a:t>
            </a:r>
            <a:endParaRPr lang="en-GB" dirty="0" err="1"/>
          </a:p>
          <a:p>
            <a:pPr marL="342900" indent="-342900">
              <a:buClr>
                <a:schemeClr val="accent2"/>
              </a:buClr>
              <a:buFont typeface="Arial" panose="020B0604020202020204" pitchFamily="34" charset="0"/>
              <a:buChar char="•"/>
            </a:pPr>
            <a:r>
              <a:rPr lang="en-GB" dirty="0" err="1">
                <a:ea typeface="+mn-lt"/>
                <a:cs typeface="+mn-lt"/>
              </a:rPr>
              <a:t>angemessen</a:t>
            </a:r>
            <a:r>
              <a:rPr lang="en-GB" dirty="0">
                <a:ea typeface="+mn-lt"/>
                <a:cs typeface="+mn-lt"/>
              </a:rPr>
              <a:t>, </a:t>
            </a:r>
            <a:r>
              <a:rPr lang="en-GB" dirty="0" err="1">
                <a:ea typeface="+mn-lt"/>
                <a:cs typeface="+mn-lt"/>
              </a:rPr>
              <a:t>sachdienlich</a:t>
            </a:r>
            <a:r>
              <a:rPr lang="en-GB" dirty="0">
                <a:ea typeface="+mn-lt"/>
                <a:cs typeface="+mn-lt"/>
              </a:rPr>
              <a:t> und auf das </a:t>
            </a:r>
            <a:r>
              <a:rPr lang="en-GB" dirty="0" err="1">
                <a:ea typeface="+mn-lt"/>
                <a:cs typeface="+mn-lt"/>
              </a:rPr>
              <a:t>im</a:t>
            </a:r>
            <a:r>
              <a:rPr lang="en-GB" dirty="0">
                <a:ea typeface="+mn-lt"/>
                <a:cs typeface="+mn-lt"/>
              </a:rPr>
              <a:t> </a:t>
            </a:r>
            <a:r>
              <a:rPr lang="en-GB" dirty="0" err="1">
                <a:ea typeface="+mn-lt"/>
                <a:cs typeface="+mn-lt"/>
              </a:rPr>
              <a:t>Hinblick</a:t>
            </a:r>
            <a:r>
              <a:rPr lang="en-GB" dirty="0">
                <a:ea typeface="+mn-lt"/>
                <a:cs typeface="+mn-lt"/>
              </a:rPr>
              <a:t> auf die </a:t>
            </a:r>
            <a:r>
              <a:rPr lang="en-GB" dirty="0" err="1">
                <a:ea typeface="+mn-lt"/>
                <a:cs typeface="+mn-lt"/>
              </a:rPr>
              <a:t>Zwecke</a:t>
            </a:r>
            <a:r>
              <a:rPr lang="en-GB" dirty="0">
                <a:ea typeface="+mn-lt"/>
                <a:cs typeface="+mn-lt"/>
              </a:rPr>
              <a:t>, für die </a:t>
            </a:r>
            <a:r>
              <a:rPr lang="en-GB" dirty="0" err="1">
                <a:ea typeface="+mn-lt"/>
                <a:cs typeface="+mn-lt"/>
              </a:rPr>
              <a:t>sie</a:t>
            </a:r>
            <a:r>
              <a:rPr lang="en-GB" dirty="0">
                <a:ea typeface="+mn-lt"/>
                <a:cs typeface="+mn-lt"/>
              </a:rPr>
              <a:t> </a:t>
            </a:r>
            <a:r>
              <a:rPr lang="en-GB" dirty="0" err="1">
                <a:ea typeface="+mn-lt"/>
                <a:cs typeface="+mn-lt"/>
              </a:rPr>
              <a:t>verarbeitet</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erforderliche</a:t>
            </a:r>
            <a:r>
              <a:rPr lang="en-GB" dirty="0">
                <a:ea typeface="+mn-lt"/>
                <a:cs typeface="+mn-lt"/>
              </a:rPr>
              <a:t> </a:t>
            </a:r>
            <a:r>
              <a:rPr lang="en-GB" dirty="0" err="1">
                <a:ea typeface="+mn-lt"/>
                <a:cs typeface="+mn-lt"/>
              </a:rPr>
              <a:t>Maß</a:t>
            </a:r>
            <a:r>
              <a:rPr lang="en-GB" dirty="0">
                <a:ea typeface="+mn-lt"/>
                <a:cs typeface="+mn-lt"/>
              </a:rPr>
              <a:t> </a:t>
            </a:r>
            <a:r>
              <a:rPr lang="en-GB" dirty="0" err="1">
                <a:ea typeface="+mn-lt"/>
                <a:cs typeface="+mn-lt"/>
              </a:rPr>
              <a:t>beschränkt</a:t>
            </a:r>
            <a:r>
              <a:rPr lang="en-GB" dirty="0">
                <a:ea typeface="+mn-lt"/>
                <a:cs typeface="+mn-lt"/>
              </a:rPr>
              <a:t> </a:t>
            </a:r>
            <a:r>
              <a:rPr lang="en-GB" dirty="0" err="1">
                <a:ea typeface="+mn-lt"/>
                <a:cs typeface="+mn-lt"/>
              </a:rPr>
              <a:t>sind</a:t>
            </a:r>
            <a:endParaRPr lang="en-GB" dirty="0" err="1"/>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Datenschutz</a:t>
            </a:r>
            <a:r>
              <a:rPr lang="en-GB" dirty="0">
                <a:ea typeface="+mn-lt"/>
                <a:cs typeface="+mn-lt"/>
              </a:rPr>
              <a:t>: Allgemeine EU-</a:t>
            </a:r>
            <a:r>
              <a:rPr lang="en-GB" dirty="0" err="1">
                <a:ea typeface="+mn-lt"/>
                <a:cs typeface="+mn-lt"/>
              </a:rPr>
              <a:t>Datenschutzverordnung</a:t>
            </a:r>
            <a:endParaRPr lang="en-US" dirty="0" err="1"/>
          </a:p>
          <a:p>
            <a:endParaRPr lang="en-GB" dirty="0"/>
          </a:p>
        </p:txBody>
      </p:sp>
    </p:spTree>
    <p:extLst>
      <p:ext uri="{BB962C8B-B14F-4D97-AF65-F5344CB8AC3E}">
        <p14:creationId xmlns:p14="http://schemas.microsoft.com/office/powerpoint/2010/main" val="36153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Gemäß</a:t>
            </a:r>
            <a:r>
              <a:rPr lang="en-GB" b="1" dirty="0">
                <a:solidFill>
                  <a:schemeClr val="accent2"/>
                </a:solidFill>
                <a:ea typeface="+mn-lt"/>
                <a:cs typeface="+mn-lt"/>
              </a:rPr>
              <a:t> der </a:t>
            </a:r>
            <a:r>
              <a:rPr lang="en-GB" b="1" dirty="0" err="1">
                <a:solidFill>
                  <a:schemeClr val="accent2"/>
                </a:solidFill>
                <a:ea typeface="+mn-lt"/>
                <a:cs typeface="+mn-lt"/>
              </a:rPr>
              <a:t>Allgemeinen</a:t>
            </a:r>
            <a:r>
              <a:rPr lang="en-GB" b="1" dirty="0">
                <a:solidFill>
                  <a:schemeClr val="accent2"/>
                </a:solidFill>
                <a:ea typeface="+mn-lt"/>
                <a:cs typeface="+mn-lt"/>
              </a:rPr>
              <a:t> </a:t>
            </a:r>
            <a:r>
              <a:rPr lang="en-GB" b="1" dirty="0" err="1">
                <a:solidFill>
                  <a:schemeClr val="accent2"/>
                </a:solidFill>
                <a:ea typeface="+mn-lt"/>
                <a:cs typeface="+mn-lt"/>
              </a:rPr>
              <a:t>Datenschutzverordnung</a:t>
            </a:r>
            <a:r>
              <a:rPr lang="en-GB" b="1" dirty="0">
                <a:solidFill>
                  <a:schemeClr val="accent2"/>
                </a:solidFill>
                <a:ea typeface="+mn-lt"/>
                <a:cs typeface="+mn-lt"/>
              </a:rPr>
              <a:t> (EU) 2016/679 </a:t>
            </a:r>
            <a:r>
              <a:rPr lang="en-GB" b="1" dirty="0" err="1">
                <a:solidFill>
                  <a:schemeClr val="accent2"/>
                </a:solidFill>
                <a:ea typeface="+mn-lt"/>
                <a:cs typeface="+mn-lt"/>
              </a:rPr>
              <a:t>werden</a:t>
            </a:r>
            <a:r>
              <a:rPr lang="en-GB" b="1" dirty="0">
                <a:solidFill>
                  <a:schemeClr val="accent2"/>
                </a:solidFill>
                <a:ea typeface="+mn-lt"/>
                <a:cs typeface="+mn-lt"/>
              </a:rPr>
              <a:t> </a:t>
            </a:r>
            <a:r>
              <a:rPr lang="en-GB" b="1" dirty="0" err="1">
                <a:solidFill>
                  <a:schemeClr val="accent2"/>
                </a:solidFill>
                <a:ea typeface="+mn-lt"/>
                <a:cs typeface="+mn-lt"/>
              </a:rPr>
              <a:t>personenbezogene</a:t>
            </a:r>
            <a:r>
              <a:rPr lang="en-GB" b="1" dirty="0">
                <a:solidFill>
                  <a:schemeClr val="accent2"/>
                </a:solidFill>
                <a:ea typeface="+mn-lt"/>
                <a:cs typeface="+mn-lt"/>
              </a:rPr>
              <a:t> Daten (</a:t>
            </a:r>
            <a:r>
              <a:rPr lang="en-GB" b="1" dirty="0" err="1">
                <a:solidFill>
                  <a:schemeClr val="accent2"/>
                </a:solidFill>
                <a:ea typeface="+mn-lt"/>
                <a:cs typeface="+mn-lt"/>
              </a:rPr>
              <a:t>Fortsetzung</a:t>
            </a:r>
            <a:r>
              <a:rPr lang="en-GB" b="1" dirty="0">
                <a:solidFill>
                  <a:schemeClr val="accent2"/>
                </a:solidFill>
                <a:ea typeface="+mn-lt"/>
                <a:cs typeface="+mn-lt"/>
              </a:rPr>
              <a:t>): </a:t>
            </a:r>
            <a:endParaRPr lang="en-GB" dirty="0">
              <a:solidFill>
                <a:schemeClr val="accent2"/>
              </a:solidFill>
              <a:ea typeface="+mn-lt"/>
              <a:cs typeface="+mn-lt"/>
            </a:endParaRPr>
          </a:p>
          <a:p>
            <a:pPr marL="342900" indent="-342900">
              <a:buClr>
                <a:schemeClr val="accent2"/>
              </a:buClr>
              <a:buBlip>
                <a:blip r:embed="rId3"/>
              </a:buBlip>
            </a:pPr>
            <a:endParaRPr lang="en-GB" dirty="0"/>
          </a:p>
          <a:p>
            <a:pPr>
              <a:buClr>
                <a:schemeClr val="accent2"/>
              </a:buClr>
              <a:buFont typeface="Arial" panose="020B0604020202020204" pitchFamily="34" charset="0"/>
              <a:buChar char="•"/>
            </a:pPr>
            <a:r>
              <a:rPr lang="en-GB" dirty="0" err="1">
                <a:ea typeface="+mn-lt"/>
                <a:cs typeface="+mn-lt"/>
              </a:rPr>
              <a:t>Sachlich</a:t>
            </a:r>
            <a:r>
              <a:rPr lang="en-GB" dirty="0">
                <a:ea typeface="+mn-lt"/>
                <a:cs typeface="+mn-lt"/>
              </a:rPr>
              <a:t> </a:t>
            </a:r>
            <a:r>
              <a:rPr lang="en-GB" dirty="0" err="1">
                <a:ea typeface="+mn-lt"/>
                <a:cs typeface="+mn-lt"/>
              </a:rPr>
              <a:t>richtig</a:t>
            </a:r>
            <a:r>
              <a:rPr lang="en-GB" dirty="0">
                <a:ea typeface="+mn-lt"/>
                <a:cs typeface="+mn-lt"/>
              </a:rPr>
              <a:t> und, </a:t>
            </a:r>
            <a:r>
              <a:rPr lang="en-GB" dirty="0" err="1">
                <a:ea typeface="+mn-lt"/>
                <a:cs typeface="+mn-lt"/>
              </a:rPr>
              <a:t>soweit</a:t>
            </a:r>
            <a:r>
              <a:rPr lang="en-GB" dirty="0">
                <a:ea typeface="+mn-lt"/>
                <a:cs typeface="+mn-lt"/>
              </a:rPr>
              <a:t> </a:t>
            </a:r>
            <a:r>
              <a:rPr lang="en-GB" dirty="0" err="1">
                <a:ea typeface="+mn-lt"/>
                <a:cs typeface="+mn-lt"/>
              </a:rPr>
              <a:t>erforderlich</a:t>
            </a:r>
            <a:r>
              <a:rPr lang="en-GB" dirty="0">
                <a:ea typeface="+mn-lt"/>
                <a:cs typeface="+mn-lt"/>
              </a:rPr>
              <a:t>, auf </a:t>
            </a:r>
            <a:r>
              <a:rPr lang="en-GB" dirty="0" err="1">
                <a:ea typeface="+mn-lt"/>
                <a:cs typeface="+mn-lt"/>
              </a:rPr>
              <a:t>dem</a:t>
            </a:r>
            <a:r>
              <a:rPr lang="en-GB" dirty="0">
                <a:ea typeface="+mn-lt"/>
                <a:cs typeface="+mn-lt"/>
              </a:rPr>
              <a:t> </a:t>
            </a:r>
            <a:r>
              <a:rPr lang="en-GB" dirty="0" err="1">
                <a:ea typeface="+mn-lt"/>
                <a:cs typeface="+mn-lt"/>
              </a:rPr>
              <a:t>neuesten</a:t>
            </a:r>
            <a:r>
              <a:rPr lang="en-GB" dirty="0">
                <a:ea typeface="+mn-lt"/>
                <a:cs typeface="+mn-lt"/>
              </a:rPr>
              <a:t> Stand sein</a:t>
            </a:r>
          </a:p>
          <a:p>
            <a:pPr>
              <a:buClr>
                <a:schemeClr val="accent2"/>
              </a:buClr>
              <a:buFont typeface="Arial" panose="020B0604020202020204" pitchFamily="34" charset="0"/>
              <a:buChar char="•"/>
            </a:pPr>
            <a:r>
              <a:rPr lang="en-GB" dirty="0">
                <a:ea typeface="+mn-lt"/>
                <a:cs typeface="+mn-lt"/>
              </a:rPr>
              <a:t>In </a:t>
            </a:r>
            <a:r>
              <a:rPr lang="en-GB" dirty="0" err="1">
                <a:ea typeface="+mn-lt"/>
                <a:cs typeface="+mn-lt"/>
              </a:rPr>
              <a:t>einer</a:t>
            </a:r>
            <a:r>
              <a:rPr lang="en-GB" dirty="0">
                <a:ea typeface="+mn-lt"/>
                <a:cs typeface="+mn-lt"/>
              </a:rPr>
              <a:t> Form </a:t>
            </a:r>
            <a:r>
              <a:rPr lang="en-GB" dirty="0" err="1">
                <a:ea typeface="+mn-lt"/>
                <a:cs typeface="+mn-lt"/>
              </a:rPr>
              <a:t>aufbewahrt</a:t>
            </a:r>
            <a:r>
              <a:rPr lang="en-GB" dirty="0">
                <a:ea typeface="+mn-lt"/>
                <a:cs typeface="+mn-lt"/>
              </a:rPr>
              <a:t> </a:t>
            </a:r>
            <a:r>
              <a:rPr lang="en-GB" dirty="0" err="1">
                <a:ea typeface="+mn-lt"/>
                <a:cs typeface="+mn-lt"/>
              </a:rPr>
              <a:t>werden</a:t>
            </a:r>
            <a:r>
              <a:rPr lang="en-GB" dirty="0">
                <a:ea typeface="+mn-lt"/>
                <a:cs typeface="+mn-lt"/>
              </a:rPr>
              <a:t>, die </a:t>
            </a:r>
            <a:r>
              <a:rPr lang="en-GB" dirty="0" err="1">
                <a:ea typeface="+mn-lt"/>
                <a:cs typeface="+mn-lt"/>
              </a:rPr>
              <a:t>die</a:t>
            </a:r>
            <a:r>
              <a:rPr lang="en-GB" dirty="0">
                <a:ea typeface="+mn-lt"/>
                <a:cs typeface="+mn-lt"/>
              </a:rPr>
              <a:t> </a:t>
            </a:r>
            <a:r>
              <a:rPr lang="en-GB" dirty="0" err="1">
                <a:ea typeface="+mn-lt"/>
                <a:cs typeface="+mn-lt"/>
              </a:rPr>
              <a:t>Identifizierung</a:t>
            </a:r>
            <a:r>
              <a:rPr lang="en-GB" dirty="0">
                <a:ea typeface="+mn-lt"/>
                <a:cs typeface="+mn-lt"/>
              </a:rPr>
              <a:t> der </a:t>
            </a:r>
            <a:r>
              <a:rPr lang="en-GB" dirty="0" err="1">
                <a:ea typeface="+mn-lt"/>
                <a:cs typeface="+mn-lt"/>
              </a:rPr>
              <a:t>betroffenen</a:t>
            </a:r>
            <a:r>
              <a:rPr lang="en-GB" dirty="0">
                <a:ea typeface="+mn-lt"/>
                <a:cs typeface="+mn-lt"/>
              </a:rPr>
              <a:t> </a:t>
            </a:r>
            <a:r>
              <a:rPr lang="en-GB" dirty="0" err="1">
                <a:ea typeface="+mn-lt"/>
                <a:cs typeface="+mn-lt"/>
              </a:rPr>
              <a:t>Personen</a:t>
            </a:r>
            <a:r>
              <a:rPr lang="en-GB" dirty="0">
                <a:ea typeface="+mn-lt"/>
                <a:cs typeface="+mn-lt"/>
              </a:rPr>
              <a:t> </a:t>
            </a:r>
            <a:r>
              <a:rPr lang="en-GB" dirty="0" err="1">
                <a:ea typeface="+mn-lt"/>
                <a:cs typeface="+mn-lt"/>
              </a:rPr>
              <a:t>ermöglicht</a:t>
            </a:r>
            <a:r>
              <a:rPr lang="en-GB" dirty="0">
                <a:ea typeface="+mn-lt"/>
                <a:cs typeface="+mn-lt"/>
              </a:rPr>
              <a:t>, und </a:t>
            </a:r>
            <a:r>
              <a:rPr lang="en-GB" dirty="0" err="1">
                <a:ea typeface="+mn-lt"/>
                <a:cs typeface="+mn-lt"/>
              </a:rPr>
              <a:t>zwar</a:t>
            </a:r>
            <a:r>
              <a:rPr lang="en-GB" dirty="0">
                <a:ea typeface="+mn-lt"/>
                <a:cs typeface="+mn-lt"/>
              </a:rPr>
              <a:t> </a:t>
            </a:r>
            <a:r>
              <a:rPr lang="en-GB" dirty="0" err="1">
                <a:ea typeface="+mn-lt"/>
                <a:cs typeface="+mn-lt"/>
              </a:rPr>
              <a:t>nicht</a:t>
            </a:r>
            <a:r>
              <a:rPr lang="en-GB" dirty="0">
                <a:ea typeface="+mn-lt"/>
                <a:cs typeface="+mn-lt"/>
              </a:rPr>
              <a:t> </a:t>
            </a:r>
            <a:r>
              <a:rPr lang="en-GB" dirty="0" err="1">
                <a:ea typeface="+mn-lt"/>
                <a:cs typeface="+mn-lt"/>
              </a:rPr>
              <a:t>länger</a:t>
            </a:r>
            <a:r>
              <a:rPr lang="en-GB" dirty="0">
                <a:ea typeface="+mn-lt"/>
                <a:cs typeface="+mn-lt"/>
              </a:rPr>
              <a:t> </a:t>
            </a:r>
            <a:r>
              <a:rPr lang="en-GB" dirty="0" err="1">
                <a:ea typeface="+mn-lt"/>
                <a:cs typeface="+mn-lt"/>
              </a:rPr>
              <a:t>als</a:t>
            </a:r>
            <a:r>
              <a:rPr lang="en-GB" dirty="0">
                <a:ea typeface="+mn-lt"/>
                <a:cs typeface="+mn-lt"/>
              </a:rPr>
              <a:t> </a:t>
            </a:r>
            <a:r>
              <a:rPr lang="en-GB" dirty="0" err="1">
                <a:ea typeface="+mn-lt"/>
                <a:cs typeface="+mn-lt"/>
              </a:rPr>
              <a:t>nötig</a:t>
            </a:r>
            <a:r>
              <a:rPr lang="en-GB" dirty="0">
                <a:ea typeface="+mn-lt"/>
                <a:cs typeface="+mn-lt"/>
              </a:rPr>
              <a:t>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Datenschutz</a:t>
            </a:r>
            <a:r>
              <a:rPr lang="en-GB" dirty="0">
                <a:ea typeface="+mn-lt"/>
                <a:cs typeface="+mn-lt"/>
              </a:rPr>
              <a:t>: Allgemeine EU-</a:t>
            </a:r>
            <a:r>
              <a:rPr lang="en-GB" dirty="0" err="1">
                <a:ea typeface="+mn-lt"/>
                <a:cs typeface="+mn-lt"/>
              </a:rPr>
              <a:t>Datenschutzverordnung</a:t>
            </a:r>
            <a:endParaRPr lang="en-US" dirty="0" err="1">
              <a:ea typeface="+mn-lt"/>
              <a:cs typeface="+mn-lt"/>
            </a:endParaRPr>
          </a:p>
          <a:p>
            <a:endParaRPr lang="en-GB" dirty="0"/>
          </a:p>
        </p:txBody>
      </p:sp>
    </p:spTree>
    <p:extLst>
      <p:ext uri="{BB962C8B-B14F-4D97-AF65-F5344CB8AC3E}">
        <p14:creationId xmlns:p14="http://schemas.microsoft.com/office/powerpoint/2010/main" val="12616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lIns="91440" tIns="45720" rIns="91440" bIns="45720" anchor="t"/>
          <a:lstStyle/>
          <a:p>
            <a:pPr marL="342900" indent="-342900">
              <a:buBlip>
                <a:blip r:embed="rId2"/>
              </a:buBlip>
            </a:pPr>
            <a:r>
              <a:rPr lang="en-GB" b="1" dirty="0" err="1">
                <a:solidFill>
                  <a:schemeClr val="accent2"/>
                </a:solidFill>
                <a:ea typeface="+mn-lt"/>
                <a:cs typeface="+mn-lt"/>
              </a:rPr>
              <a:t>Lernziele</a:t>
            </a:r>
            <a:r>
              <a:rPr lang="en-GB" b="1" dirty="0">
                <a:solidFill>
                  <a:schemeClr val="accent2"/>
                </a:solidFill>
                <a:ea typeface="+mn-lt"/>
                <a:cs typeface="+mn-lt"/>
              </a:rPr>
              <a:t>: </a:t>
            </a:r>
            <a:endParaRPr lang="en-GB" b="1" dirty="0">
              <a:ea typeface="+mn-lt"/>
              <a:cs typeface="+mn-lt"/>
            </a:endParaRPr>
          </a:p>
          <a:p>
            <a:pPr marL="0" indent="0"/>
            <a:endParaRPr lang="en-GB" b="1" dirty="0">
              <a:solidFill>
                <a:schemeClr val="accent2"/>
              </a:solidFill>
            </a:endParaRPr>
          </a:p>
          <a:p>
            <a:pPr>
              <a:buClr>
                <a:schemeClr val="accent2"/>
              </a:buClr>
              <a:buFont typeface="Arial" panose="020B0604020202020204" pitchFamily="34" charset="0"/>
              <a:buChar char="•"/>
            </a:pPr>
            <a:r>
              <a:rPr lang="en-GB" dirty="0">
                <a:ea typeface="+mn-lt"/>
                <a:cs typeface="+mn-lt"/>
              </a:rPr>
              <a:t>Die </a:t>
            </a:r>
            <a:r>
              <a:rPr lang="en-GB" dirty="0" err="1">
                <a:ea typeface="+mn-lt"/>
                <a:cs typeface="+mn-lt"/>
              </a:rPr>
              <a:t>Lernenden</a:t>
            </a:r>
            <a:r>
              <a:rPr lang="en-GB" dirty="0">
                <a:ea typeface="+mn-lt"/>
                <a:cs typeface="+mn-lt"/>
              </a:rPr>
              <a:t> verstehen, </a:t>
            </a:r>
            <a:r>
              <a:rPr lang="en-GB" dirty="0" err="1">
                <a:ea typeface="+mn-lt"/>
                <a:cs typeface="+mn-lt"/>
              </a:rPr>
              <a:t>wie</a:t>
            </a:r>
            <a:r>
              <a:rPr lang="en-GB" dirty="0">
                <a:ea typeface="+mn-lt"/>
                <a:cs typeface="+mn-lt"/>
              </a:rPr>
              <a:t> </a:t>
            </a:r>
            <a:r>
              <a:rPr lang="en-GB" dirty="0" err="1">
                <a:ea typeface="+mn-lt"/>
                <a:cs typeface="+mn-lt"/>
              </a:rPr>
              <a:t>sie</a:t>
            </a:r>
            <a:r>
              <a:rPr lang="en-GB" dirty="0">
                <a:ea typeface="+mn-lt"/>
                <a:cs typeface="+mn-lt"/>
              </a:rPr>
              <a:t> Daten </a:t>
            </a:r>
            <a:r>
              <a:rPr lang="en-GB" dirty="0" err="1">
                <a:ea typeface="+mn-lt"/>
                <a:cs typeface="+mn-lt"/>
              </a:rPr>
              <a:t>interpretieren</a:t>
            </a:r>
            <a:r>
              <a:rPr lang="en-GB" dirty="0">
                <a:ea typeface="+mn-lt"/>
                <a:cs typeface="+mn-lt"/>
              </a:rPr>
              <a:t> </a:t>
            </a:r>
            <a:r>
              <a:rPr lang="en-GB" dirty="0" err="1">
                <a:ea typeface="+mn-lt"/>
                <a:cs typeface="+mn-lt"/>
              </a:rPr>
              <a:t>können</a:t>
            </a:r>
            <a:r>
              <a:rPr lang="en-GB" dirty="0">
                <a:ea typeface="+mn-lt"/>
                <a:cs typeface="+mn-lt"/>
              </a:rPr>
              <a:t>, um </a:t>
            </a:r>
            <a:r>
              <a:rPr lang="en-GB" dirty="0" err="1">
                <a:ea typeface="+mn-lt"/>
                <a:cs typeface="+mn-lt"/>
              </a:rPr>
              <a:t>verwertbare</a:t>
            </a:r>
            <a:r>
              <a:rPr lang="en-GB" dirty="0">
                <a:ea typeface="+mn-lt"/>
                <a:cs typeface="+mn-lt"/>
              </a:rPr>
              <a:t> </a:t>
            </a:r>
            <a:r>
              <a:rPr lang="en-GB" dirty="0" err="1">
                <a:ea typeface="+mn-lt"/>
                <a:cs typeface="+mn-lt"/>
              </a:rPr>
              <a:t>Erkenntnisse</a:t>
            </a:r>
            <a:r>
              <a:rPr lang="en-GB" dirty="0">
                <a:ea typeface="+mn-lt"/>
                <a:cs typeface="+mn-lt"/>
              </a:rPr>
              <a:t> </a:t>
            </a:r>
            <a:r>
              <a:rPr lang="en-GB" dirty="0" err="1">
                <a:ea typeface="+mn-lt"/>
                <a:cs typeface="+mn-lt"/>
              </a:rPr>
              <a:t>über</a:t>
            </a:r>
            <a:r>
              <a:rPr lang="en-GB" dirty="0">
                <a:ea typeface="+mn-lt"/>
                <a:cs typeface="+mn-lt"/>
              </a:rPr>
              <a:t> die </a:t>
            </a:r>
            <a:r>
              <a:rPr lang="en-GB" dirty="0" err="1">
                <a:ea typeface="+mn-lt"/>
                <a:cs typeface="+mn-lt"/>
              </a:rPr>
              <a:t>Unternehmensleistung</a:t>
            </a:r>
            <a:r>
              <a:rPr lang="en-GB" dirty="0">
                <a:ea typeface="+mn-lt"/>
                <a:cs typeface="+mn-lt"/>
              </a:rPr>
              <a:t> und </a:t>
            </a:r>
            <a:r>
              <a:rPr lang="en-GB" dirty="0" err="1">
                <a:ea typeface="+mn-lt"/>
                <a:cs typeface="+mn-lt"/>
              </a:rPr>
              <a:t>Marktchancen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gewinnen</a:t>
            </a:r>
            <a:r>
              <a:rPr lang="en-GB" dirty="0">
                <a:ea typeface="+mn-lt"/>
                <a:cs typeface="+mn-lt"/>
              </a:rPr>
              <a:t>. </a:t>
            </a:r>
          </a:p>
          <a:p>
            <a:pPr>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ea typeface="+mn-lt"/>
                <a:cs typeface="+mn-lt"/>
              </a:rPr>
              <a:t>Die </a:t>
            </a:r>
            <a:r>
              <a:rPr lang="en-GB" dirty="0" err="1">
                <a:ea typeface="+mn-lt"/>
                <a:cs typeface="+mn-lt"/>
              </a:rPr>
              <a:t>Lernenden</a:t>
            </a:r>
            <a:r>
              <a:rPr lang="en-GB" dirty="0">
                <a:ea typeface="+mn-lt"/>
                <a:cs typeface="+mn-lt"/>
              </a:rPr>
              <a:t> </a:t>
            </a:r>
            <a:r>
              <a:rPr lang="en-GB" dirty="0" err="1">
                <a:ea typeface="+mn-lt"/>
                <a:cs typeface="+mn-lt"/>
              </a:rPr>
              <a:t>sind</a:t>
            </a:r>
            <a:r>
              <a:rPr lang="en-GB" dirty="0">
                <a:ea typeface="+mn-lt"/>
                <a:cs typeface="+mn-lt"/>
              </a:rPr>
              <a:t> in der Lage, </a:t>
            </a:r>
            <a:r>
              <a:rPr lang="en-GB" dirty="0" err="1">
                <a:ea typeface="+mn-lt"/>
                <a:cs typeface="+mn-lt"/>
              </a:rPr>
              <a:t>geeignete</a:t>
            </a:r>
            <a:r>
              <a:rPr lang="en-GB" dirty="0">
                <a:ea typeface="+mn-lt"/>
                <a:cs typeface="+mn-lt"/>
              </a:rPr>
              <a:t> </a:t>
            </a:r>
            <a:r>
              <a:rPr lang="en-GB" dirty="0" err="1">
                <a:ea typeface="+mn-lt"/>
                <a:cs typeface="+mn-lt"/>
              </a:rPr>
              <a:t>technologische</a:t>
            </a:r>
            <a:r>
              <a:rPr lang="en-GB" dirty="0">
                <a:ea typeface="+mn-lt"/>
                <a:cs typeface="+mn-lt"/>
              </a:rPr>
              <a:t> Werkzeuge für </a:t>
            </a:r>
            <a:r>
              <a:rPr lang="en-GB" dirty="0" err="1">
                <a:ea typeface="+mn-lt"/>
                <a:cs typeface="+mn-lt"/>
              </a:rPr>
              <a:t>Datenlösungen</a:t>
            </a:r>
            <a:r>
              <a:rPr lang="en-GB" dirty="0">
                <a:ea typeface="+mn-lt"/>
                <a:cs typeface="+mn-lt"/>
              </a:rPr>
              <a:t> auf der </a:t>
            </a:r>
            <a:r>
              <a:rPr lang="en-GB" dirty="0" err="1">
                <a:ea typeface="+mn-lt"/>
                <a:cs typeface="+mn-lt"/>
              </a:rPr>
              <a:t>Grundlage</a:t>
            </a:r>
            <a:r>
              <a:rPr lang="en-GB" dirty="0">
                <a:ea typeface="+mn-lt"/>
                <a:cs typeface="+mn-lt"/>
              </a:rPr>
              <a:t> </a:t>
            </a:r>
            <a:r>
              <a:rPr lang="en-GB" dirty="0" err="1">
                <a:ea typeface="+mn-lt"/>
                <a:cs typeface="+mn-lt"/>
              </a:rPr>
              <a:t>einer</a:t>
            </a:r>
            <a:r>
              <a:rPr lang="en-GB" dirty="0">
                <a:ea typeface="+mn-lt"/>
                <a:cs typeface="+mn-lt"/>
              </a:rPr>
              <a:t> Kosten-</a:t>
            </a:r>
            <a:r>
              <a:rPr lang="en-GB" dirty="0" err="1">
                <a:ea typeface="+mn-lt"/>
                <a:cs typeface="+mn-lt"/>
              </a:rPr>
              <a:t>Nutzen</a:t>
            </a:r>
            <a:r>
              <a:rPr lang="en-GB" dirty="0">
                <a:ea typeface="+mn-lt"/>
                <a:cs typeface="+mn-lt"/>
              </a:rPr>
              <a:t>-Analyse </a:t>
            </a:r>
            <a:r>
              <a:rPr lang="en-GB" dirty="0" err="1">
                <a:ea typeface="+mn-lt"/>
                <a:cs typeface="+mn-lt"/>
              </a:rPr>
              <a:t>zu</a:t>
            </a:r>
            <a:r>
              <a:rPr lang="en-GB" dirty="0">
                <a:ea typeface="+mn-lt"/>
                <a:cs typeface="+mn-lt"/>
              </a:rPr>
              <a:t> </a:t>
            </a:r>
            <a:r>
              <a:rPr lang="en-GB" dirty="0" err="1">
                <a:ea typeface="+mn-lt"/>
                <a:cs typeface="+mn-lt"/>
              </a:rPr>
              <a:t>bestimmen</a:t>
            </a:r>
            <a:r>
              <a:rPr lang="en-GB" dirty="0">
                <a:ea typeface="+mn-lt"/>
                <a:cs typeface="+mn-lt"/>
              </a:rPr>
              <a:t>.</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a:ea typeface="+mn-lt"/>
                <a:cs typeface="+mn-lt"/>
              </a:rPr>
              <a:t>Lehr- und </a:t>
            </a:r>
            <a:r>
              <a:rPr lang="en-US" dirty="0" err="1">
                <a:ea typeface="+mn-lt"/>
                <a:cs typeface="+mn-lt"/>
              </a:rPr>
              <a:t>Lernziele</a:t>
            </a:r>
            <a:endParaRPr lang="en-US" dirty="0" err="1"/>
          </a:p>
        </p:txBody>
      </p:sp>
    </p:spTree>
    <p:extLst>
      <p:ext uri="{BB962C8B-B14F-4D97-AF65-F5344CB8AC3E}">
        <p14:creationId xmlns:p14="http://schemas.microsoft.com/office/powerpoint/2010/main" val="2674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Gemäß</a:t>
            </a:r>
            <a:r>
              <a:rPr lang="en-GB" b="1" dirty="0">
                <a:solidFill>
                  <a:schemeClr val="accent2"/>
                </a:solidFill>
                <a:ea typeface="+mn-lt"/>
                <a:cs typeface="+mn-lt"/>
              </a:rPr>
              <a:t> der </a:t>
            </a:r>
            <a:r>
              <a:rPr lang="en-GB" b="1" dirty="0" err="1">
                <a:solidFill>
                  <a:schemeClr val="accent2"/>
                </a:solidFill>
                <a:ea typeface="+mn-lt"/>
                <a:cs typeface="+mn-lt"/>
              </a:rPr>
              <a:t>Allgemeinen</a:t>
            </a:r>
            <a:r>
              <a:rPr lang="en-GB" b="1" dirty="0">
                <a:solidFill>
                  <a:schemeClr val="accent2"/>
                </a:solidFill>
                <a:ea typeface="+mn-lt"/>
                <a:cs typeface="+mn-lt"/>
              </a:rPr>
              <a:t> </a:t>
            </a:r>
            <a:r>
              <a:rPr lang="en-GB" b="1" dirty="0" err="1">
                <a:solidFill>
                  <a:schemeClr val="accent2"/>
                </a:solidFill>
                <a:ea typeface="+mn-lt"/>
                <a:cs typeface="+mn-lt"/>
              </a:rPr>
              <a:t>Datenschutzverordnung</a:t>
            </a:r>
            <a:r>
              <a:rPr lang="en-GB" b="1" dirty="0">
                <a:solidFill>
                  <a:schemeClr val="accent2"/>
                </a:solidFill>
                <a:ea typeface="+mn-lt"/>
                <a:cs typeface="+mn-lt"/>
              </a:rPr>
              <a:t> (EU) 2016/679 </a:t>
            </a:r>
            <a:r>
              <a:rPr lang="en-GB" b="1" dirty="0" err="1">
                <a:solidFill>
                  <a:schemeClr val="accent2"/>
                </a:solidFill>
                <a:ea typeface="+mn-lt"/>
                <a:cs typeface="+mn-lt"/>
              </a:rPr>
              <a:t>werden</a:t>
            </a:r>
            <a:r>
              <a:rPr lang="en-GB" b="1" dirty="0">
                <a:solidFill>
                  <a:schemeClr val="accent2"/>
                </a:solidFill>
                <a:ea typeface="+mn-lt"/>
                <a:cs typeface="+mn-lt"/>
              </a:rPr>
              <a:t> </a:t>
            </a:r>
            <a:r>
              <a:rPr lang="en-GB" b="1" dirty="0" err="1">
                <a:solidFill>
                  <a:schemeClr val="accent2"/>
                </a:solidFill>
                <a:ea typeface="+mn-lt"/>
                <a:cs typeface="+mn-lt"/>
              </a:rPr>
              <a:t>personenbezogene</a:t>
            </a:r>
            <a:r>
              <a:rPr lang="en-GB" b="1" dirty="0">
                <a:solidFill>
                  <a:schemeClr val="accent2"/>
                </a:solidFill>
                <a:ea typeface="+mn-lt"/>
                <a:cs typeface="+mn-lt"/>
              </a:rPr>
              <a:t> Daten (</a:t>
            </a:r>
            <a:r>
              <a:rPr lang="en-GB" b="1" dirty="0" err="1">
                <a:solidFill>
                  <a:schemeClr val="accent2"/>
                </a:solidFill>
                <a:ea typeface="+mn-lt"/>
                <a:cs typeface="+mn-lt"/>
              </a:rPr>
              <a:t>Fortsetzung</a:t>
            </a:r>
            <a:r>
              <a:rPr lang="en-GB" b="1" dirty="0">
                <a:solidFill>
                  <a:schemeClr val="accent2"/>
                </a:solidFill>
                <a:ea typeface="+mn-lt"/>
                <a:cs typeface="+mn-lt"/>
              </a:rPr>
              <a:t>): </a:t>
            </a:r>
            <a:endParaRPr lang="en-GB" b="1" dirty="0">
              <a:solidFill>
                <a:schemeClr val="accent2"/>
              </a:solidFill>
            </a:endParaRP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n-GB" dirty="0">
                <a:ea typeface="+mn-lt"/>
                <a:cs typeface="+mn-lt"/>
              </a:rPr>
              <a:t>In </a:t>
            </a:r>
            <a:r>
              <a:rPr lang="en-GB" dirty="0" err="1">
                <a:ea typeface="+mn-lt"/>
                <a:cs typeface="+mn-lt"/>
              </a:rPr>
              <a:t>einer</a:t>
            </a:r>
            <a:r>
              <a:rPr lang="en-GB" dirty="0">
                <a:ea typeface="+mn-lt"/>
                <a:cs typeface="+mn-lt"/>
              </a:rPr>
              <a:t> Weise </a:t>
            </a:r>
            <a:r>
              <a:rPr lang="en-GB" dirty="0" err="1">
                <a:ea typeface="+mn-lt"/>
                <a:cs typeface="+mn-lt"/>
              </a:rPr>
              <a:t>verarbeitet</a:t>
            </a:r>
            <a:r>
              <a:rPr lang="en-GB" dirty="0">
                <a:ea typeface="+mn-lt"/>
                <a:cs typeface="+mn-lt"/>
              </a:rPr>
              <a:t> </a:t>
            </a:r>
            <a:r>
              <a:rPr lang="en-GB" dirty="0" err="1">
                <a:ea typeface="+mn-lt"/>
                <a:cs typeface="+mn-lt"/>
              </a:rPr>
              <a:t>werden</a:t>
            </a:r>
            <a:r>
              <a:rPr lang="en-GB" dirty="0">
                <a:ea typeface="+mn-lt"/>
                <a:cs typeface="+mn-lt"/>
              </a:rPr>
              <a:t>, die </a:t>
            </a:r>
            <a:r>
              <a:rPr lang="en-GB" dirty="0" err="1">
                <a:ea typeface="+mn-lt"/>
                <a:cs typeface="+mn-lt"/>
              </a:rPr>
              <a:t>eine</a:t>
            </a:r>
            <a:r>
              <a:rPr lang="en-GB" dirty="0">
                <a:ea typeface="+mn-lt"/>
                <a:cs typeface="+mn-lt"/>
              </a:rPr>
              <a:t> </a:t>
            </a:r>
            <a:r>
              <a:rPr lang="en-GB" dirty="0" err="1">
                <a:ea typeface="+mn-lt"/>
                <a:cs typeface="+mn-lt"/>
              </a:rPr>
              <a:t>angemessene</a:t>
            </a:r>
            <a:r>
              <a:rPr lang="en-GB" dirty="0">
                <a:ea typeface="+mn-lt"/>
                <a:cs typeface="+mn-lt"/>
              </a:rPr>
              <a:t> Sicherheit der </a:t>
            </a:r>
            <a:r>
              <a:rPr lang="en-GB" dirty="0" err="1">
                <a:ea typeface="+mn-lt"/>
                <a:cs typeface="+mn-lt"/>
              </a:rPr>
              <a:t>personenbezogenen</a:t>
            </a:r>
            <a:r>
              <a:rPr lang="en-GB" dirty="0">
                <a:ea typeface="+mn-lt"/>
                <a:cs typeface="+mn-lt"/>
              </a:rPr>
              <a:t> Daten </a:t>
            </a:r>
            <a:r>
              <a:rPr lang="en-GB" dirty="0" err="1">
                <a:ea typeface="+mn-lt"/>
                <a:cs typeface="+mn-lt"/>
              </a:rPr>
              <a:t>gewährleistet</a:t>
            </a:r>
            <a:r>
              <a:rPr lang="en-GB" dirty="0">
                <a:ea typeface="+mn-lt"/>
                <a:cs typeface="+mn-lt"/>
              </a:rPr>
              <a:t>, </a:t>
            </a:r>
            <a:r>
              <a:rPr lang="en-GB" dirty="0" err="1">
                <a:ea typeface="+mn-lt"/>
                <a:cs typeface="+mn-lt"/>
              </a:rPr>
              <a:t>einschließlich</a:t>
            </a:r>
            <a:r>
              <a:rPr lang="en-GB" dirty="0">
                <a:ea typeface="+mn-lt"/>
                <a:cs typeface="+mn-lt"/>
              </a:rPr>
              <a:t> des </a:t>
            </a:r>
            <a:r>
              <a:rPr lang="en-GB" dirty="0" err="1">
                <a:ea typeface="+mn-lt"/>
                <a:cs typeface="+mn-lt"/>
              </a:rPr>
              <a:t>Schutzes</a:t>
            </a:r>
            <a:r>
              <a:rPr lang="en-GB" dirty="0">
                <a:ea typeface="+mn-lt"/>
                <a:cs typeface="+mn-lt"/>
              </a:rPr>
              <a:t> </a:t>
            </a:r>
            <a:r>
              <a:rPr lang="en-GB" dirty="0" err="1">
                <a:ea typeface="+mn-lt"/>
                <a:cs typeface="+mn-lt"/>
              </a:rPr>
              <a:t>vor</a:t>
            </a:r>
            <a:r>
              <a:rPr lang="en-GB" dirty="0">
                <a:ea typeface="+mn-lt"/>
                <a:cs typeface="+mn-lt"/>
              </a:rPr>
              <a:t> </a:t>
            </a:r>
            <a:r>
              <a:rPr lang="en-GB" dirty="0" err="1">
                <a:ea typeface="+mn-lt"/>
                <a:cs typeface="+mn-lt"/>
              </a:rPr>
              <a:t>unbefugter</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unrechtmäßiger</a:t>
            </a:r>
            <a:r>
              <a:rPr lang="en-GB" dirty="0">
                <a:ea typeface="+mn-lt"/>
                <a:cs typeface="+mn-lt"/>
              </a:rPr>
              <a:t> </a:t>
            </a:r>
            <a:r>
              <a:rPr lang="en-GB" dirty="0" err="1">
                <a:ea typeface="+mn-lt"/>
                <a:cs typeface="+mn-lt"/>
              </a:rPr>
              <a:t>Verarbeitung</a:t>
            </a:r>
            <a:r>
              <a:rPr lang="en-GB" dirty="0">
                <a:ea typeface="+mn-lt"/>
                <a:cs typeface="+mn-lt"/>
              </a:rPr>
              <a:t> und </a:t>
            </a:r>
            <a:r>
              <a:rPr lang="en-GB" dirty="0" err="1">
                <a:ea typeface="+mn-lt"/>
                <a:cs typeface="+mn-lt"/>
              </a:rPr>
              <a:t>vor</a:t>
            </a:r>
            <a:r>
              <a:rPr lang="en-GB" dirty="0">
                <a:ea typeface="+mn-lt"/>
                <a:cs typeface="+mn-lt"/>
              </a:rPr>
              <a:t> </a:t>
            </a:r>
            <a:r>
              <a:rPr lang="en-GB" dirty="0" err="1">
                <a:ea typeface="+mn-lt"/>
                <a:cs typeface="+mn-lt"/>
              </a:rPr>
              <a:t>unbeabsichtigtem</a:t>
            </a:r>
            <a:r>
              <a:rPr lang="en-GB" dirty="0">
                <a:ea typeface="+mn-lt"/>
                <a:cs typeface="+mn-lt"/>
              </a:rPr>
              <a:t> </a:t>
            </a:r>
            <a:r>
              <a:rPr lang="en-GB" dirty="0" err="1">
                <a:ea typeface="+mn-lt"/>
                <a:cs typeface="+mn-lt"/>
              </a:rPr>
              <a:t>Verlust</a:t>
            </a:r>
            <a:r>
              <a:rPr lang="en-GB" dirty="0">
                <a:ea typeface="+mn-lt"/>
                <a:cs typeface="+mn-lt"/>
              </a:rPr>
              <a:t>, </a:t>
            </a:r>
            <a:r>
              <a:rPr lang="en-GB" dirty="0" err="1">
                <a:ea typeface="+mn-lt"/>
                <a:cs typeface="+mn-lt"/>
              </a:rPr>
              <a:t>unbeabsichtigter</a:t>
            </a:r>
            <a:r>
              <a:rPr lang="en-GB" dirty="0">
                <a:ea typeface="+mn-lt"/>
                <a:cs typeface="+mn-lt"/>
              </a:rPr>
              <a:t> </a:t>
            </a:r>
            <a:r>
              <a:rPr lang="en-GB" dirty="0" err="1">
                <a:ea typeface="+mn-lt"/>
                <a:cs typeface="+mn-lt"/>
              </a:rPr>
              <a:t>Zerstörung</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unbeabsichtigter</a:t>
            </a:r>
            <a:r>
              <a:rPr lang="en-GB" dirty="0">
                <a:ea typeface="+mn-lt"/>
                <a:cs typeface="+mn-lt"/>
              </a:rPr>
              <a:t> </a:t>
            </a:r>
            <a:r>
              <a:rPr lang="en-GB" dirty="0" err="1">
                <a:ea typeface="+mn-lt"/>
                <a:cs typeface="+mn-lt"/>
              </a:rPr>
              <a:t>Beschädigung</a:t>
            </a:r>
            <a:r>
              <a:rPr lang="en-GB" dirty="0">
                <a:ea typeface="+mn-lt"/>
                <a:cs typeface="+mn-lt"/>
              </a:rPr>
              <a:t> </a:t>
            </a:r>
            <a:r>
              <a:rPr lang="en-GB" dirty="0" err="1">
                <a:ea typeface="+mn-lt"/>
                <a:cs typeface="+mn-lt"/>
              </a:rPr>
              <a:t>durch</a:t>
            </a:r>
            <a:r>
              <a:rPr lang="en-GB" dirty="0">
                <a:ea typeface="+mn-lt"/>
                <a:cs typeface="+mn-lt"/>
              </a:rPr>
              <a:t> </a:t>
            </a:r>
            <a:r>
              <a:rPr lang="en-GB" dirty="0" err="1">
                <a:ea typeface="+mn-lt"/>
                <a:cs typeface="+mn-lt"/>
              </a:rPr>
              <a:t>geeignete</a:t>
            </a:r>
            <a:r>
              <a:rPr lang="en-GB" dirty="0">
                <a:ea typeface="+mn-lt"/>
                <a:cs typeface="+mn-lt"/>
              </a:rPr>
              <a:t> </a:t>
            </a:r>
            <a:r>
              <a:rPr lang="en-GB" dirty="0" err="1">
                <a:ea typeface="+mn-lt"/>
                <a:cs typeface="+mn-lt"/>
              </a:rPr>
              <a:t>technische</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organisatorische</a:t>
            </a:r>
            <a:r>
              <a:rPr lang="en-GB" dirty="0">
                <a:ea typeface="+mn-lt"/>
                <a:cs typeface="+mn-lt"/>
              </a:rPr>
              <a:t> </a:t>
            </a:r>
            <a:r>
              <a:rPr lang="en-GB" dirty="0" err="1">
                <a:ea typeface="+mn-lt"/>
                <a:cs typeface="+mn-lt"/>
              </a:rPr>
              <a:t>Maßnahmen</a:t>
            </a:r>
            <a:r>
              <a:rPr lang="en-GB" dirty="0">
                <a:ea typeface="+mn-lt"/>
                <a:cs typeface="+mn-lt"/>
              </a:rPr>
              <a:t>.</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Datenschutz</a:t>
            </a:r>
            <a:r>
              <a:rPr lang="en-GB" dirty="0">
                <a:ea typeface="+mn-lt"/>
                <a:cs typeface="+mn-lt"/>
              </a:rPr>
              <a:t>: Allgemeine EU-</a:t>
            </a:r>
            <a:r>
              <a:rPr lang="en-GB" dirty="0" err="1">
                <a:ea typeface="+mn-lt"/>
                <a:cs typeface="+mn-lt"/>
              </a:rPr>
              <a:t>Datenschutzverordnung</a:t>
            </a:r>
            <a:endParaRPr lang="en-US" dirty="0" err="1"/>
          </a:p>
          <a:p>
            <a:endParaRPr lang="en-GB" dirty="0"/>
          </a:p>
        </p:txBody>
      </p:sp>
    </p:spTree>
    <p:extLst>
      <p:ext uri="{BB962C8B-B14F-4D97-AF65-F5344CB8AC3E}">
        <p14:creationId xmlns:p14="http://schemas.microsoft.com/office/powerpoint/2010/main" val="19117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a:solidFill>
                  <a:schemeClr val="accent2"/>
                </a:solidFill>
                <a:ea typeface="+mn-lt"/>
                <a:cs typeface="+mn-lt"/>
              </a:rPr>
              <a:t>Art. 4 (1). </a:t>
            </a:r>
            <a:r>
              <a:rPr lang="en-GB" b="1" dirty="0" err="1">
                <a:solidFill>
                  <a:schemeClr val="accent2"/>
                </a:solidFill>
                <a:ea typeface="+mn-lt"/>
                <a:cs typeface="+mn-lt"/>
              </a:rPr>
              <a:t>Personenbezogene</a:t>
            </a:r>
            <a:r>
              <a:rPr lang="en-GB" b="1" dirty="0">
                <a:solidFill>
                  <a:schemeClr val="accent2"/>
                </a:solidFill>
                <a:ea typeface="+mn-lt"/>
                <a:cs typeface="+mn-lt"/>
              </a:rPr>
              <a:t> Daten </a:t>
            </a:r>
            <a:r>
              <a:rPr lang="en-GB" b="1" dirty="0" err="1">
                <a:solidFill>
                  <a:schemeClr val="accent2"/>
                </a:solidFill>
                <a:ea typeface="+mn-lt"/>
                <a:cs typeface="+mn-lt"/>
              </a:rPr>
              <a:t>sind</a:t>
            </a:r>
            <a:r>
              <a:rPr lang="en-GB" b="1" dirty="0">
                <a:solidFill>
                  <a:schemeClr val="accent2"/>
                </a:solidFill>
                <a:ea typeface="+mn-lt"/>
                <a:cs typeface="+mn-lt"/>
              </a:rPr>
              <a:t> alle </a:t>
            </a:r>
            <a:r>
              <a:rPr lang="en-GB" b="1" dirty="0" err="1">
                <a:solidFill>
                  <a:schemeClr val="accent2"/>
                </a:solidFill>
                <a:ea typeface="+mn-lt"/>
                <a:cs typeface="+mn-lt"/>
              </a:rPr>
              <a:t>Informationen</a:t>
            </a:r>
            <a:r>
              <a:rPr lang="en-GB" b="1" dirty="0">
                <a:solidFill>
                  <a:schemeClr val="accent2"/>
                </a:solidFill>
                <a:ea typeface="+mn-lt"/>
                <a:cs typeface="+mn-lt"/>
              </a:rPr>
              <a:t>, die </a:t>
            </a:r>
            <a:r>
              <a:rPr lang="en-GB" b="1" dirty="0" err="1">
                <a:solidFill>
                  <a:schemeClr val="accent2"/>
                </a:solidFill>
                <a:ea typeface="+mn-lt"/>
                <a:cs typeface="+mn-lt"/>
              </a:rPr>
              <a:t>sich</a:t>
            </a:r>
            <a:r>
              <a:rPr lang="en-GB" b="1" dirty="0">
                <a:solidFill>
                  <a:schemeClr val="accent2"/>
                </a:solidFill>
                <a:ea typeface="+mn-lt"/>
                <a:cs typeface="+mn-lt"/>
              </a:rPr>
              <a:t> auf </a:t>
            </a:r>
            <a:r>
              <a:rPr lang="en-GB" b="1" dirty="0" err="1">
                <a:solidFill>
                  <a:schemeClr val="accent2"/>
                </a:solidFill>
                <a:ea typeface="+mn-lt"/>
                <a:cs typeface="+mn-lt"/>
              </a:rPr>
              <a:t>eine</a:t>
            </a:r>
            <a:r>
              <a:rPr lang="en-GB" b="1" dirty="0">
                <a:solidFill>
                  <a:schemeClr val="accent2"/>
                </a:solidFill>
                <a:ea typeface="+mn-lt"/>
                <a:cs typeface="+mn-lt"/>
              </a:rPr>
              <a:t> </a:t>
            </a:r>
            <a:r>
              <a:rPr lang="en-GB" b="1" dirty="0" err="1">
                <a:solidFill>
                  <a:schemeClr val="accent2"/>
                </a:solidFill>
                <a:ea typeface="+mn-lt"/>
                <a:cs typeface="+mn-lt"/>
              </a:rPr>
              <a:t>bestimmte</a:t>
            </a:r>
            <a:r>
              <a:rPr lang="en-GB" b="1" dirty="0">
                <a:solidFill>
                  <a:schemeClr val="accent2"/>
                </a:solidFill>
                <a:ea typeface="+mn-lt"/>
                <a:cs typeface="+mn-lt"/>
              </a:rPr>
              <a:t> </a:t>
            </a:r>
            <a:r>
              <a:rPr lang="en-GB" b="1" dirty="0" err="1">
                <a:solidFill>
                  <a:schemeClr val="accent2"/>
                </a:solidFill>
                <a:ea typeface="+mn-lt"/>
                <a:cs typeface="+mn-lt"/>
              </a:rPr>
              <a:t>oder</a:t>
            </a:r>
            <a:r>
              <a:rPr lang="en-GB" b="1" dirty="0">
                <a:solidFill>
                  <a:schemeClr val="accent2"/>
                </a:solidFill>
                <a:ea typeface="+mn-lt"/>
                <a:cs typeface="+mn-lt"/>
              </a:rPr>
              <a:t> </a:t>
            </a:r>
            <a:r>
              <a:rPr lang="en-GB" b="1" dirty="0" err="1">
                <a:solidFill>
                  <a:schemeClr val="accent2"/>
                </a:solidFill>
                <a:ea typeface="+mn-lt"/>
                <a:cs typeface="+mn-lt"/>
              </a:rPr>
              <a:t>bestimmbare</a:t>
            </a:r>
            <a:r>
              <a:rPr lang="en-GB" b="1" dirty="0">
                <a:solidFill>
                  <a:schemeClr val="accent2"/>
                </a:solidFill>
                <a:ea typeface="+mn-lt"/>
                <a:cs typeface="+mn-lt"/>
              </a:rPr>
              <a:t> </a:t>
            </a:r>
            <a:r>
              <a:rPr lang="en-GB" b="1" dirty="0" err="1">
                <a:solidFill>
                  <a:schemeClr val="accent2"/>
                </a:solidFill>
                <a:ea typeface="+mn-lt"/>
                <a:cs typeface="+mn-lt"/>
              </a:rPr>
              <a:t>natürliche</a:t>
            </a:r>
            <a:r>
              <a:rPr lang="en-GB" b="1" dirty="0">
                <a:solidFill>
                  <a:schemeClr val="accent2"/>
                </a:solidFill>
                <a:ea typeface="+mn-lt"/>
                <a:cs typeface="+mn-lt"/>
              </a:rPr>
              <a:t> Person </a:t>
            </a:r>
            <a:r>
              <a:rPr lang="en-GB" b="1" dirty="0" err="1">
                <a:solidFill>
                  <a:schemeClr val="accent2"/>
                </a:solidFill>
                <a:ea typeface="+mn-lt"/>
                <a:cs typeface="+mn-lt"/>
              </a:rPr>
              <a:t>beziehen</a:t>
            </a:r>
            <a:r>
              <a:rPr lang="en-GB" b="1" dirty="0">
                <a:solidFill>
                  <a:schemeClr val="accent2"/>
                </a:solidFill>
                <a:ea typeface="+mn-lt"/>
                <a:cs typeface="+mn-lt"/>
              </a:rPr>
              <a:t>.</a:t>
            </a:r>
            <a:r>
              <a:rPr lang="en-GB" b="1" dirty="0">
                <a:ea typeface="+mn-lt"/>
                <a:cs typeface="+mn-lt"/>
              </a:rPr>
              <a:t> </a:t>
            </a:r>
            <a:r>
              <a:rPr lang="en-GB" dirty="0" err="1">
                <a:ea typeface="+mn-lt"/>
                <a:cs typeface="+mn-lt"/>
              </a:rPr>
              <a:t>Verschiedene</a:t>
            </a:r>
            <a:r>
              <a:rPr lang="en-GB" dirty="0">
                <a:ea typeface="+mn-lt"/>
                <a:cs typeface="+mn-lt"/>
              </a:rPr>
              <a:t> </a:t>
            </a:r>
            <a:r>
              <a:rPr lang="en-GB" dirty="0" err="1">
                <a:ea typeface="+mn-lt"/>
                <a:cs typeface="+mn-lt"/>
              </a:rPr>
              <a:t>Informationen</a:t>
            </a:r>
            <a:r>
              <a:rPr lang="en-GB" dirty="0">
                <a:ea typeface="+mn-lt"/>
                <a:cs typeface="+mn-lt"/>
              </a:rPr>
              <a:t>, die </a:t>
            </a:r>
            <a:r>
              <a:rPr lang="en-GB" dirty="0" err="1">
                <a:ea typeface="+mn-lt"/>
                <a:cs typeface="+mn-lt"/>
              </a:rPr>
              <a:t>zusammengenommen</a:t>
            </a:r>
            <a:r>
              <a:rPr lang="en-GB" dirty="0">
                <a:ea typeface="+mn-lt"/>
                <a:cs typeface="+mn-lt"/>
              </a:rPr>
              <a:t> </a:t>
            </a:r>
            <a:r>
              <a:rPr lang="en-GB" dirty="0" err="1">
                <a:ea typeface="+mn-lt"/>
                <a:cs typeface="+mn-lt"/>
              </a:rPr>
              <a:t>zur</a:t>
            </a:r>
            <a:r>
              <a:rPr lang="en-GB" dirty="0">
                <a:ea typeface="+mn-lt"/>
                <a:cs typeface="+mn-lt"/>
              </a:rPr>
              <a:t> </a:t>
            </a:r>
            <a:r>
              <a:rPr lang="en-GB" dirty="0" err="1">
                <a:ea typeface="+mn-lt"/>
                <a:cs typeface="+mn-lt"/>
              </a:rPr>
              <a:t>Identifizierung</a:t>
            </a:r>
            <a:r>
              <a:rPr lang="en-GB" dirty="0">
                <a:ea typeface="+mn-lt"/>
                <a:cs typeface="+mn-lt"/>
              </a:rPr>
              <a:t> </a:t>
            </a:r>
            <a:r>
              <a:rPr lang="en-GB" dirty="0" err="1">
                <a:ea typeface="+mn-lt"/>
                <a:cs typeface="+mn-lt"/>
              </a:rPr>
              <a:t>einer</a:t>
            </a:r>
            <a:r>
              <a:rPr lang="en-GB" dirty="0">
                <a:ea typeface="+mn-lt"/>
                <a:cs typeface="+mn-lt"/>
              </a:rPr>
              <a:t> </a:t>
            </a:r>
            <a:r>
              <a:rPr lang="en-GB" dirty="0" err="1">
                <a:ea typeface="+mn-lt"/>
                <a:cs typeface="+mn-lt"/>
              </a:rPr>
              <a:t>bestimmten</a:t>
            </a:r>
            <a:r>
              <a:rPr lang="en-GB" dirty="0">
                <a:ea typeface="+mn-lt"/>
                <a:cs typeface="+mn-lt"/>
              </a:rPr>
              <a:t> Person </a:t>
            </a:r>
            <a:r>
              <a:rPr lang="en-GB" dirty="0" err="1">
                <a:ea typeface="+mn-lt"/>
                <a:cs typeface="+mn-lt"/>
              </a:rPr>
              <a:t>führen</a:t>
            </a:r>
            <a:r>
              <a:rPr lang="en-GB" dirty="0">
                <a:ea typeface="+mn-lt"/>
                <a:cs typeface="+mn-lt"/>
              </a:rPr>
              <a:t> </a:t>
            </a:r>
            <a:r>
              <a:rPr lang="en-GB" dirty="0" err="1">
                <a:ea typeface="+mn-lt"/>
                <a:cs typeface="+mn-lt"/>
              </a:rPr>
              <a:t>können</a:t>
            </a:r>
            <a:r>
              <a:rPr lang="en-GB" dirty="0">
                <a:ea typeface="+mn-lt"/>
                <a:cs typeface="+mn-lt"/>
              </a:rPr>
              <a:t>, </a:t>
            </a:r>
            <a:r>
              <a:rPr lang="en-GB" dirty="0" err="1">
                <a:ea typeface="+mn-lt"/>
                <a:cs typeface="+mn-lt"/>
              </a:rPr>
              <a:t>stellen</a:t>
            </a:r>
            <a:r>
              <a:rPr lang="en-GB" dirty="0">
                <a:ea typeface="+mn-lt"/>
                <a:cs typeface="+mn-lt"/>
              </a:rPr>
              <a:t> </a:t>
            </a:r>
            <a:r>
              <a:rPr lang="en-GB" dirty="0" err="1">
                <a:ea typeface="+mn-lt"/>
                <a:cs typeface="+mn-lt"/>
              </a:rPr>
              <a:t>ebenfalls</a:t>
            </a:r>
            <a:r>
              <a:rPr lang="en-GB" dirty="0">
                <a:ea typeface="+mn-lt"/>
                <a:cs typeface="+mn-lt"/>
              </a:rPr>
              <a:t> </a:t>
            </a:r>
            <a:r>
              <a:rPr lang="en-GB" dirty="0" err="1">
                <a:ea typeface="+mn-lt"/>
                <a:cs typeface="+mn-lt"/>
              </a:rPr>
              <a:t>personenbezogene</a:t>
            </a:r>
            <a:r>
              <a:rPr lang="en-GB" dirty="0">
                <a:ea typeface="+mn-lt"/>
                <a:cs typeface="+mn-lt"/>
              </a:rPr>
              <a:t> Daten </a:t>
            </a:r>
            <a:r>
              <a:rPr lang="en-GB" dirty="0" err="1">
                <a:ea typeface="+mn-lt"/>
                <a:cs typeface="+mn-lt"/>
              </a:rPr>
              <a:t>dar</a:t>
            </a:r>
            <a:r>
              <a:rPr lang="en-GB" dirty="0">
                <a:ea typeface="+mn-lt"/>
                <a:cs typeface="+mn-lt"/>
              </a:rPr>
              <a:t>.</a:t>
            </a:r>
            <a:endParaRPr lang="en-US" dirty="0">
              <a:ea typeface="+mn-lt"/>
              <a:cs typeface="+mn-lt"/>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GDPR</a:t>
            </a:r>
          </a:p>
        </p:txBody>
      </p:sp>
      <p:graphicFrame>
        <p:nvGraphicFramePr>
          <p:cNvPr id="2" name="Diagram 1">
            <a:extLst>
              <a:ext uri="{FF2B5EF4-FFF2-40B4-BE49-F238E27FC236}">
                <a16:creationId xmlns:a16="http://schemas.microsoft.com/office/drawing/2014/main" id="{433ACE33-1ED2-6C69-1370-6E1D1D4DDB10}"/>
              </a:ext>
            </a:extLst>
          </p:cNvPr>
          <p:cNvGraphicFramePr/>
          <p:nvPr>
            <p:extLst>
              <p:ext uri="{D42A27DB-BD31-4B8C-83A1-F6EECF244321}">
                <p14:modId xmlns:p14="http://schemas.microsoft.com/office/powerpoint/2010/main" val="2359237898"/>
              </p:ext>
            </p:extLst>
          </p:nvPr>
        </p:nvGraphicFramePr>
        <p:xfrm>
          <a:off x="798381" y="3057993"/>
          <a:ext cx="10595237" cy="3172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07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0A1D0D0-5605-40C8-95E6-0D2B51EA3D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C6B4B27-7E4E-4606-9307-AA4E61B33E6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664811EA-A627-4FE7-B8CF-DD07A7A267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GDPR</a:t>
            </a:r>
          </a:p>
        </p:txBody>
      </p:sp>
      <p:sp>
        <p:nvSpPr>
          <p:cNvPr id="7" name="Rectangle 6">
            <a:extLst>
              <a:ext uri="{FF2B5EF4-FFF2-40B4-BE49-F238E27FC236}">
                <a16:creationId xmlns:a16="http://schemas.microsoft.com/office/drawing/2014/main" id="{D5F3DAF9-83D9-0C4D-15A0-73C2B550E324}"/>
              </a:ext>
            </a:extLst>
          </p:cNvPr>
          <p:cNvSpPr/>
          <p:nvPr/>
        </p:nvSpPr>
        <p:spPr>
          <a:xfrm>
            <a:off x="3984203" y="1983942"/>
            <a:ext cx="422359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nchor="t">
            <a:spAutoFit/>
          </a:bodyPr>
          <a:lstStyle/>
          <a:p>
            <a:pPr algn="ctr" defTabSz="457200">
              <a:defRPr/>
            </a:pPr>
            <a:r>
              <a:rPr lang="en-US" sz="2400" kern="0" dirty="0" err="1">
                <a:solidFill>
                  <a:srgbClr val="000000"/>
                </a:solidFill>
                <a:ea typeface="+mn-lt"/>
                <a:cs typeface="+mn-lt"/>
              </a:rPr>
              <a:t>Im</a:t>
            </a:r>
            <a:r>
              <a:rPr lang="en-US" sz="2400" kern="0" dirty="0">
                <a:solidFill>
                  <a:srgbClr val="000000"/>
                </a:solidFill>
                <a:ea typeface="+mn-lt"/>
                <a:cs typeface="+mn-lt"/>
              </a:rPr>
              <a:t> Falle </a:t>
            </a:r>
            <a:r>
              <a:rPr lang="en-US" sz="2400" kern="0" dirty="0" err="1">
                <a:solidFill>
                  <a:srgbClr val="000000"/>
                </a:solidFill>
                <a:ea typeface="+mn-lt"/>
                <a:cs typeface="+mn-lt"/>
              </a:rPr>
              <a:t>eines</a:t>
            </a:r>
            <a:r>
              <a:rPr lang="en-US" sz="2400" kern="0" dirty="0">
                <a:solidFill>
                  <a:srgbClr val="000000"/>
                </a:solidFill>
                <a:ea typeface="+mn-lt"/>
                <a:cs typeface="+mn-lt"/>
              </a:rPr>
              <a:t> </a:t>
            </a:r>
            <a:r>
              <a:rPr lang="en-US" sz="2400" kern="0" dirty="0" err="1">
                <a:solidFill>
                  <a:srgbClr val="000000"/>
                </a:solidFill>
                <a:ea typeface="+mn-lt"/>
                <a:cs typeface="+mn-lt"/>
              </a:rPr>
              <a:t>Verstoßes</a:t>
            </a:r>
            <a:r>
              <a:rPr kumimoji="0" lang="en-US" sz="2400" i="0" u="none" strike="noStrike" kern="0" cap="none" spc="0" normalizeH="0" baseline="0" noProof="0" dirty="0">
                <a:ln>
                  <a:noFill/>
                </a:ln>
                <a:solidFill>
                  <a:srgbClr val="000000"/>
                </a:solidFill>
                <a:effectLst/>
                <a:uLnTx/>
                <a:uFillTx/>
                <a:ea typeface="+mn-lt"/>
                <a:cs typeface="+mn-lt"/>
              </a:rPr>
              <a:t>:</a:t>
            </a:r>
            <a:r>
              <a:rPr lang="en-US" sz="2400" kern="0" dirty="0">
                <a:ea typeface="+mn-lt"/>
                <a:cs typeface="+mn-lt"/>
              </a:rPr>
              <a:t> </a:t>
            </a:r>
            <a:endParaRPr lang="en-US">
              <a:ea typeface="+mn-lt"/>
              <a:cs typeface="+mn-lt"/>
            </a:endParaRPr>
          </a:p>
        </p:txBody>
      </p:sp>
      <p:sp>
        <p:nvSpPr>
          <p:cNvPr id="8" name="Rectangle 7">
            <a:extLst>
              <a:ext uri="{FF2B5EF4-FFF2-40B4-BE49-F238E27FC236}">
                <a16:creationId xmlns:a16="http://schemas.microsoft.com/office/drawing/2014/main" id="{B4594AF7-C698-ED7C-A052-17D40F7C9BA8}"/>
              </a:ext>
            </a:extLst>
          </p:cNvPr>
          <p:cNvSpPr/>
          <p:nvPr/>
        </p:nvSpPr>
        <p:spPr>
          <a:xfrm>
            <a:off x="7502132" y="3151982"/>
            <a:ext cx="3373929" cy="1938992"/>
          </a:xfrm>
          <a:prstGeom prst="rect">
            <a:avLst/>
          </a:prstGeom>
        </p:spPr>
        <p:txBody>
          <a:bodyPr wrap="square" lIns="91440" tIns="45720" rIns="91440" bIns="45720" anchor="t">
            <a:spAutoFit/>
          </a:bodyPr>
          <a:lstStyle/>
          <a:p>
            <a:pPr algn="ctr" defTabSz="457200">
              <a:defRPr/>
            </a:pPr>
            <a:r>
              <a:rPr lang="en-US" sz="2400" kern="0" dirty="0" err="1">
                <a:solidFill>
                  <a:srgbClr val="000000"/>
                </a:solidFill>
                <a:ea typeface="+mn-lt"/>
                <a:cs typeface="+mn-lt"/>
              </a:rPr>
              <a:t>Informieren</a:t>
            </a:r>
            <a:r>
              <a:rPr lang="en-US" sz="2400" kern="0" dirty="0">
                <a:solidFill>
                  <a:srgbClr val="000000"/>
                </a:solidFill>
                <a:ea typeface="+mn-lt"/>
                <a:cs typeface="+mn-lt"/>
              </a:rPr>
              <a:t> Sie alle </a:t>
            </a:r>
            <a:r>
              <a:rPr lang="en-US" sz="2400" kern="0" dirty="0" err="1">
                <a:solidFill>
                  <a:srgbClr val="000000"/>
                </a:solidFill>
                <a:ea typeface="+mn-lt"/>
                <a:cs typeface="+mn-lt"/>
              </a:rPr>
              <a:t>betroffenen</a:t>
            </a:r>
            <a:r>
              <a:rPr lang="en-US" sz="2400" kern="0" dirty="0">
                <a:solidFill>
                  <a:srgbClr val="000000"/>
                </a:solidFill>
                <a:ea typeface="+mn-lt"/>
                <a:cs typeface="+mn-lt"/>
              </a:rPr>
              <a:t> </a:t>
            </a:r>
            <a:r>
              <a:rPr lang="en-US" sz="2400" kern="0" dirty="0" err="1">
                <a:solidFill>
                  <a:srgbClr val="000000"/>
                </a:solidFill>
                <a:ea typeface="+mn-lt"/>
                <a:cs typeface="+mn-lt"/>
              </a:rPr>
              <a:t>Personen</a:t>
            </a:r>
            <a:r>
              <a:rPr lang="en-US" sz="2400" kern="0" dirty="0">
                <a:solidFill>
                  <a:srgbClr val="000000"/>
                </a:solidFill>
                <a:ea typeface="+mn-lt"/>
                <a:cs typeface="+mn-lt"/>
              </a:rPr>
              <a:t>, </a:t>
            </a:r>
            <a:r>
              <a:rPr lang="en-US" sz="2400" kern="0" dirty="0" err="1">
                <a:solidFill>
                  <a:srgbClr val="000000"/>
                </a:solidFill>
                <a:ea typeface="+mn-lt"/>
                <a:cs typeface="+mn-lt"/>
              </a:rPr>
              <a:t>wenn</a:t>
            </a:r>
            <a:r>
              <a:rPr lang="en-US" sz="2400" kern="0" dirty="0">
                <a:solidFill>
                  <a:srgbClr val="000000"/>
                </a:solidFill>
                <a:ea typeface="+mn-lt"/>
                <a:cs typeface="+mn-lt"/>
              </a:rPr>
              <a:t> die </a:t>
            </a:r>
            <a:r>
              <a:rPr lang="en-US" sz="2400" kern="0" dirty="0" err="1">
                <a:solidFill>
                  <a:srgbClr val="000000"/>
                </a:solidFill>
                <a:ea typeface="+mn-lt"/>
                <a:cs typeface="+mn-lt"/>
              </a:rPr>
              <a:t>Datenschutzverletzung</a:t>
            </a:r>
            <a:r>
              <a:rPr lang="en-US" sz="2400" kern="0" dirty="0">
                <a:solidFill>
                  <a:srgbClr val="000000"/>
                </a:solidFill>
                <a:ea typeface="+mn-lt"/>
                <a:cs typeface="+mn-lt"/>
              </a:rPr>
              <a:t> </a:t>
            </a:r>
            <a:r>
              <a:rPr lang="en-US" sz="2400" kern="0" dirty="0" err="1">
                <a:solidFill>
                  <a:srgbClr val="000000"/>
                </a:solidFill>
                <a:ea typeface="+mn-lt"/>
                <a:cs typeface="+mn-lt"/>
              </a:rPr>
              <a:t>ein</a:t>
            </a:r>
            <a:r>
              <a:rPr lang="en-US" sz="2400" kern="0" dirty="0">
                <a:solidFill>
                  <a:srgbClr val="000000"/>
                </a:solidFill>
                <a:ea typeface="+mn-lt"/>
                <a:cs typeface="+mn-lt"/>
              </a:rPr>
              <a:t> </a:t>
            </a:r>
            <a:r>
              <a:rPr lang="en-US" sz="2400" kern="0" dirty="0" err="1">
                <a:solidFill>
                  <a:srgbClr val="000000"/>
                </a:solidFill>
                <a:ea typeface="+mn-lt"/>
                <a:cs typeface="+mn-lt"/>
              </a:rPr>
              <a:t>hohes</a:t>
            </a:r>
            <a:r>
              <a:rPr lang="en-US" sz="2400" kern="0" dirty="0">
                <a:solidFill>
                  <a:srgbClr val="000000"/>
                </a:solidFill>
                <a:ea typeface="+mn-lt"/>
                <a:cs typeface="+mn-lt"/>
              </a:rPr>
              <a:t> Risiko </a:t>
            </a:r>
            <a:r>
              <a:rPr lang="en-US" sz="2400" kern="0" dirty="0" err="1">
                <a:solidFill>
                  <a:srgbClr val="000000"/>
                </a:solidFill>
                <a:ea typeface="+mn-lt"/>
                <a:cs typeface="+mn-lt"/>
              </a:rPr>
              <a:t>darstellt</a:t>
            </a:r>
            <a:r>
              <a:rPr kumimoji="0" lang="en-US" sz="2400" b="0" i="0" u="none" strike="noStrike" kern="0" cap="none" spc="0" normalizeH="0" baseline="0" noProof="0" dirty="0">
                <a:ln>
                  <a:noFill/>
                </a:ln>
                <a:solidFill>
                  <a:srgbClr val="000000"/>
                </a:solidFill>
                <a:effectLst/>
                <a:uLnTx/>
                <a:uFillTx/>
                <a:ea typeface="+mn-lt"/>
                <a:cs typeface="+mn-lt"/>
              </a:rPr>
              <a:t>.</a:t>
            </a:r>
            <a:endParaRPr lang="en-US" dirty="0">
              <a:solidFill>
                <a:srgbClr val="000000"/>
              </a:solidFill>
              <a:ea typeface="+mn-lt"/>
              <a:cs typeface="+mn-lt"/>
            </a:endParaRPr>
          </a:p>
        </p:txBody>
      </p:sp>
      <p:sp>
        <p:nvSpPr>
          <p:cNvPr id="9" name="Rectangle 8">
            <a:extLst>
              <a:ext uri="{FF2B5EF4-FFF2-40B4-BE49-F238E27FC236}">
                <a16:creationId xmlns:a16="http://schemas.microsoft.com/office/drawing/2014/main" id="{BDC2AB32-D3F1-EC4F-D1AF-0B33FF8651B6}"/>
              </a:ext>
            </a:extLst>
          </p:cNvPr>
          <p:cNvSpPr/>
          <p:nvPr/>
        </p:nvSpPr>
        <p:spPr>
          <a:xfrm>
            <a:off x="1383701" y="3151982"/>
            <a:ext cx="3306169" cy="2308324"/>
          </a:xfrm>
          <a:prstGeom prst="rect">
            <a:avLst/>
          </a:prstGeom>
        </p:spPr>
        <p:txBody>
          <a:bodyPr wrap="square" lIns="91440" tIns="45720" rIns="91440" bIns="45720" anchor="t">
            <a:spAutoFit/>
          </a:bodyPr>
          <a:lstStyle/>
          <a:p>
            <a:pPr algn="ctr" defTabSz="457200">
              <a:defRPr/>
            </a:pPr>
            <a:r>
              <a:rPr kumimoji="0" lang="en-US" sz="2400" b="0" i="0" u="none" strike="noStrike" kern="0" cap="none" spc="0" normalizeH="0" baseline="0" noProof="0" dirty="0">
                <a:ln>
                  <a:noFill/>
                </a:ln>
                <a:solidFill>
                  <a:srgbClr val="000000"/>
                </a:solidFill>
                <a:effectLst/>
                <a:uLnTx/>
                <a:uFillTx/>
              </a:rPr>
              <a:t> </a:t>
            </a:r>
            <a:r>
              <a:rPr lang="en-US" sz="2400" kern="0" dirty="0" err="1">
                <a:solidFill>
                  <a:srgbClr val="000000"/>
                </a:solidFill>
                <a:ea typeface="+mn-lt"/>
                <a:cs typeface="+mn-lt"/>
              </a:rPr>
              <a:t>Benachrichtigen</a:t>
            </a:r>
            <a:r>
              <a:rPr lang="en-US" sz="2400" kern="0" dirty="0">
                <a:solidFill>
                  <a:srgbClr val="000000"/>
                </a:solidFill>
                <a:ea typeface="+mn-lt"/>
                <a:cs typeface="+mn-lt"/>
              </a:rPr>
              <a:t> Sie die </a:t>
            </a:r>
            <a:r>
              <a:rPr lang="en-US" sz="2400" kern="0" dirty="0" err="1">
                <a:solidFill>
                  <a:srgbClr val="000000"/>
                </a:solidFill>
                <a:ea typeface="+mn-lt"/>
                <a:cs typeface="+mn-lt"/>
              </a:rPr>
              <a:t>Aufsichtsbehörde</a:t>
            </a:r>
            <a:r>
              <a:rPr lang="en-US" sz="2400" kern="0" dirty="0">
                <a:solidFill>
                  <a:srgbClr val="000000"/>
                </a:solidFill>
                <a:ea typeface="+mn-lt"/>
                <a:cs typeface="+mn-lt"/>
              </a:rPr>
              <a:t> </a:t>
            </a:r>
            <a:r>
              <a:rPr lang="en-US" sz="2400" kern="0" dirty="0" err="1">
                <a:solidFill>
                  <a:srgbClr val="000000"/>
                </a:solidFill>
                <a:ea typeface="+mn-lt"/>
                <a:cs typeface="+mn-lt"/>
              </a:rPr>
              <a:t>spätestens</a:t>
            </a:r>
            <a:r>
              <a:rPr lang="en-US" sz="2400" kern="0" dirty="0">
                <a:solidFill>
                  <a:srgbClr val="000000"/>
                </a:solidFill>
                <a:ea typeface="+mn-lt"/>
                <a:cs typeface="+mn-lt"/>
              </a:rPr>
              <a:t> </a:t>
            </a:r>
            <a:r>
              <a:rPr lang="en-US" sz="2400" kern="0" dirty="0" err="1">
                <a:solidFill>
                  <a:srgbClr val="000000"/>
                </a:solidFill>
                <a:ea typeface="+mn-lt"/>
                <a:cs typeface="+mn-lt"/>
              </a:rPr>
              <a:t>innerhalb</a:t>
            </a:r>
            <a:r>
              <a:rPr lang="en-US" sz="2400" kern="0" dirty="0">
                <a:solidFill>
                  <a:srgbClr val="000000"/>
                </a:solidFill>
                <a:ea typeface="+mn-lt"/>
                <a:cs typeface="+mn-lt"/>
              </a:rPr>
              <a:t> von </a:t>
            </a:r>
            <a:r>
              <a:rPr kumimoji="0" lang="en-US" sz="2400" b="0" i="0" u="none" strike="noStrike" kern="0" cap="none" spc="0" normalizeH="0" baseline="0" noProof="0" dirty="0">
                <a:ln>
                  <a:noFill/>
                </a:ln>
                <a:solidFill>
                  <a:srgbClr val="000000"/>
                </a:solidFill>
                <a:effectLst/>
                <a:uLnTx/>
                <a:uFillTx/>
                <a:ea typeface="+mn-lt"/>
                <a:cs typeface="+mn-lt"/>
              </a:rPr>
              <a:t>72 </a:t>
            </a:r>
            <a:r>
              <a:rPr lang="en-US" sz="2400" kern="0" dirty="0" err="1">
                <a:solidFill>
                  <a:srgbClr val="000000"/>
                </a:solidFill>
                <a:ea typeface="+mn-lt"/>
                <a:cs typeface="+mn-lt"/>
              </a:rPr>
              <a:t>Stunden</a:t>
            </a:r>
            <a:r>
              <a:rPr lang="en-US" sz="2400" kern="0" dirty="0">
                <a:solidFill>
                  <a:srgbClr val="000000"/>
                </a:solidFill>
                <a:ea typeface="+mn-lt"/>
                <a:cs typeface="+mn-lt"/>
              </a:rPr>
              <a:t>, </a:t>
            </a:r>
            <a:r>
              <a:rPr lang="en-US" sz="2400" kern="0" dirty="0" err="1">
                <a:solidFill>
                  <a:srgbClr val="000000"/>
                </a:solidFill>
                <a:ea typeface="+mn-lt"/>
                <a:cs typeface="+mn-lt"/>
              </a:rPr>
              <a:t>nachdem</a:t>
            </a:r>
            <a:r>
              <a:rPr lang="en-US" sz="2400" kern="0" dirty="0">
                <a:solidFill>
                  <a:srgbClr val="000000"/>
                </a:solidFill>
                <a:ea typeface="+mn-lt"/>
                <a:cs typeface="+mn-lt"/>
              </a:rPr>
              <a:t> Sie von dem </a:t>
            </a:r>
            <a:r>
              <a:rPr lang="en-US" sz="2400" kern="0" dirty="0" err="1">
                <a:solidFill>
                  <a:srgbClr val="000000"/>
                </a:solidFill>
                <a:ea typeface="+mn-lt"/>
                <a:cs typeface="+mn-lt"/>
              </a:rPr>
              <a:t>Verstoß</a:t>
            </a:r>
            <a:r>
              <a:rPr lang="en-US" sz="2400" kern="0" dirty="0">
                <a:solidFill>
                  <a:srgbClr val="000000"/>
                </a:solidFill>
                <a:ea typeface="+mn-lt"/>
                <a:cs typeface="+mn-lt"/>
              </a:rPr>
              <a:t> </a:t>
            </a:r>
            <a:r>
              <a:rPr lang="en-US" sz="2400" kern="0" dirty="0" err="1">
                <a:solidFill>
                  <a:srgbClr val="000000"/>
                </a:solidFill>
                <a:ea typeface="+mn-lt"/>
                <a:cs typeface="+mn-lt"/>
              </a:rPr>
              <a:t>erfahren</a:t>
            </a:r>
            <a:r>
              <a:rPr lang="en-US" sz="2400" kern="0" dirty="0">
                <a:solidFill>
                  <a:srgbClr val="000000"/>
                </a:solidFill>
                <a:ea typeface="+mn-lt"/>
                <a:cs typeface="+mn-lt"/>
              </a:rPr>
              <a:t> </a:t>
            </a:r>
            <a:r>
              <a:rPr lang="en-US" sz="2400" kern="0" dirty="0" err="1">
                <a:solidFill>
                  <a:srgbClr val="000000"/>
                </a:solidFill>
                <a:ea typeface="+mn-lt"/>
                <a:cs typeface="+mn-lt"/>
              </a:rPr>
              <a:t>haben</a:t>
            </a:r>
            <a:r>
              <a:rPr kumimoji="0" lang="en-US" sz="2400" b="0" i="0" u="none" strike="noStrike" kern="0" cap="none" spc="0" normalizeH="0" baseline="0" noProof="0" dirty="0">
                <a:ln>
                  <a:noFill/>
                </a:ln>
                <a:solidFill>
                  <a:srgbClr val="000000"/>
                </a:solidFill>
                <a:effectLst/>
                <a:uLnTx/>
                <a:uFillTx/>
                <a:ea typeface="+mn-lt"/>
                <a:cs typeface="+mn-lt"/>
              </a:rPr>
              <a:t>.</a:t>
            </a:r>
            <a:r>
              <a:rPr lang="en-US" sz="2400" kern="0" dirty="0">
                <a:solidFill>
                  <a:srgbClr val="000000"/>
                </a:solidFill>
                <a:ea typeface="+mn-lt"/>
                <a:cs typeface="+mn-lt"/>
              </a:rPr>
              <a:t> </a:t>
            </a:r>
            <a:endParaRPr kumimoji="0" lang="es-ES_tradnl" sz="2400" b="0" i="0" u="none" strike="noStrike" kern="0" cap="none" spc="0" normalizeH="0" baseline="0" noProof="0">
              <a:ln>
                <a:noFill/>
              </a:ln>
              <a:effectLst/>
              <a:uLnTx/>
              <a:uFillTx/>
              <a:ea typeface="+mn-lt"/>
              <a:cs typeface="+mn-lt"/>
            </a:endParaRPr>
          </a:p>
        </p:txBody>
      </p:sp>
      <p:cxnSp>
        <p:nvCxnSpPr>
          <p:cNvPr id="10" name="Straight Arrow Connector 9">
            <a:extLst>
              <a:ext uri="{FF2B5EF4-FFF2-40B4-BE49-F238E27FC236}">
                <a16:creationId xmlns:a16="http://schemas.microsoft.com/office/drawing/2014/main" id="{5B3BC944-6B5F-4045-1CB2-75CA71BD3278}"/>
              </a:ext>
            </a:extLst>
          </p:cNvPr>
          <p:cNvCxnSpPr>
            <a:cxnSpLocks/>
          </p:cNvCxnSpPr>
          <p:nvPr/>
        </p:nvCxnSpPr>
        <p:spPr>
          <a:xfrm flipH="1">
            <a:off x="3004753" y="2445607"/>
            <a:ext cx="1512284" cy="706375"/>
          </a:xfrm>
          <a:prstGeom prst="straightConnector1">
            <a:avLst/>
          </a:prstGeom>
          <a:noFill/>
          <a:ln w="38100" cap="flat" cmpd="sng" algn="ctr">
            <a:solidFill>
              <a:schemeClr val="accent3">
                <a:lumMod val="75000"/>
              </a:scheme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4109BB27-2988-B7B9-20B0-1B019D3EAB39}"/>
              </a:ext>
            </a:extLst>
          </p:cNvPr>
          <p:cNvCxnSpPr>
            <a:cxnSpLocks/>
          </p:cNvCxnSpPr>
          <p:nvPr/>
        </p:nvCxnSpPr>
        <p:spPr>
          <a:xfrm>
            <a:off x="7674964" y="2445607"/>
            <a:ext cx="1289154" cy="706375"/>
          </a:xfrm>
          <a:prstGeom prst="straightConnector1">
            <a:avLst/>
          </a:prstGeom>
          <a:noFill/>
          <a:ln w="38100" cap="flat" cmpd="sng" algn="ctr">
            <a:solidFill>
              <a:schemeClr val="accent3">
                <a:lumMod val="75000"/>
              </a:schemeClr>
            </a:solidFill>
            <a:prstDash val="solid"/>
            <a:miter lim="800000"/>
            <a:tailEnd type="triangle"/>
          </a:ln>
          <a:effectLst/>
        </p:spPr>
      </p:cxnSp>
    </p:spTree>
    <p:extLst>
      <p:ext uri="{BB962C8B-B14F-4D97-AF65-F5344CB8AC3E}">
        <p14:creationId xmlns:p14="http://schemas.microsoft.com/office/powerpoint/2010/main" val="43075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075728-8F32-D214-3581-8E42E659F285}"/>
              </a:ext>
            </a:extLst>
          </p:cNvPr>
          <p:cNvGrpSpPr/>
          <p:nvPr/>
        </p:nvGrpSpPr>
        <p:grpSpPr>
          <a:xfrm>
            <a:off x="0" y="0"/>
            <a:ext cx="12192557" cy="1047839"/>
            <a:chOff x="0" y="-1416"/>
            <a:chExt cx="12192686" cy="2144184"/>
          </a:xfrm>
          <a:solidFill>
            <a:srgbClr val="085156"/>
          </a:solidFill>
        </p:grpSpPr>
        <p:sp>
          <p:nvSpPr>
            <p:cNvPr id="3" name="Terminator 2">
              <a:extLst>
                <a:ext uri="{FF2B5EF4-FFF2-40B4-BE49-F238E27FC236}">
                  <a16:creationId xmlns:a16="http://schemas.microsoft.com/office/drawing/2014/main" id="{710EFDB0-F485-7494-B235-CF14729F19AE}"/>
                </a:ext>
              </a:extLst>
            </p:cNvPr>
            <p:cNvSpPr/>
            <p:nvPr/>
          </p:nvSpPr>
          <p:spPr>
            <a:xfrm>
              <a:off x="686" y="26776"/>
              <a:ext cx="12192000" cy="2115992"/>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5F7B7AC-1DDB-128F-72BD-3AD2704EE041}"/>
                </a:ext>
              </a:extLst>
            </p:cNvPr>
            <p:cNvSpPr/>
            <p:nvPr/>
          </p:nvSpPr>
          <p:spPr>
            <a:xfrm>
              <a:off x="0" y="-1416"/>
              <a:ext cx="12192000" cy="1197356"/>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xt Placeholder 23">
            <a:extLst>
              <a:ext uri="{FF2B5EF4-FFF2-40B4-BE49-F238E27FC236}">
                <a16:creationId xmlns:a16="http://schemas.microsoft.com/office/drawing/2014/main" id="{C514CCEB-B511-F0CA-2597-58C95B7F1193}"/>
              </a:ext>
            </a:extLst>
          </p:cNvPr>
          <p:cNvSpPr txBox="1">
            <a:spLocks/>
          </p:cNvSpPr>
          <p:nvPr/>
        </p:nvSpPr>
        <p:spPr>
          <a:xfrm>
            <a:off x="1194864" y="595146"/>
            <a:ext cx="9906000" cy="566599"/>
          </a:xfrm>
          <a:prstGeom prst="rect">
            <a:avLst/>
          </a:prstGeom>
        </p:spPr>
        <p:txBody>
          <a:bodyPr lIns="91440" tIns="45720" rIns="91440" bIns="45720" anchor="t">
            <a:normAutofit lnSpcReduction="10000"/>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a:lnSpc>
                <a:spcPct val="90000"/>
              </a:lnSpc>
              <a:spcBef>
                <a:spcPts val="1000"/>
              </a:spcBef>
              <a:spcAft>
                <a:spcPts val="0"/>
              </a:spcAft>
              <a:buNone/>
              <a:tabLst/>
              <a:defRPr/>
            </a:pPr>
            <a:r>
              <a:rPr lang="en-US" dirty="0">
                <a:solidFill>
                  <a:srgbClr val="000000"/>
                </a:solidFill>
                <a:effectLst>
                  <a:outerShdw blurRad="38100" dist="38100" dir="2700000" algn="tl">
                    <a:srgbClr val="000000">
                      <a:alpha val="43137"/>
                    </a:srgbClr>
                  </a:outerShdw>
                </a:effectLst>
                <a:ea typeface="+mn-lt"/>
                <a:cs typeface="+mn-lt"/>
              </a:rPr>
              <a:t>Daten-</a:t>
            </a:r>
            <a:r>
              <a:rPr lang="en-US" dirty="0" err="1">
                <a:solidFill>
                  <a:srgbClr val="000000"/>
                </a:solidFill>
                <a:effectLst>
                  <a:outerShdw blurRad="38100" dist="38100" dir="2700000" algn="tl">
                    <a:srgbClr val="000000">
                      <a:alpha val="43137"/>
                    </a:srgbClr>
                  </a:outerShdw>
                </a:effectLst>
                <a:ea typeface="+mn-lt"/>
                <a:cs typeface="+mn-lt"/>
              </a:rPr>
              <a:t>Ethik</a:t>
            </a:r>
            <a:endParaRPr lang="en-US" dirty="0" err="1">
              <a:solidFill>
                <a:srgbClr val="000000"/>
              </a:solidFill>
              <a:ea typeface="+mn-ea"/>
              <a:cs typeface="+mn-cs"/>
            </a:endParaRPr>
          </a:p>
        </p:txBody>
      </p:sp>
      <p:grpSp>
        <p:nvGrpSpPr>
          <p:cNvPr id="20" name="Group 19">
            <a:extLst>
              <a:ext uri="{FF2B5EF4-FFF2-40B4-BE49-F238E27FC236}">
                <a16:creationId xmlns:a16="http://schemas.microsoft.com/office/drawing/2014/main" id="{626908A6-30DE-B693-0425-BDD7DED41F63}"/>
              </a:ext>
            </a:extLst>
          </p:cNvPr>
          <p:cNvGrpSpPr/>
          <p:nvPr/>
        </p:nvGrpSpPr>
        <p:grpSpPr>
          <a:xfrm>
            <a:off x="971609" y="1483989"/>
            <a:ext cx="2917761" cy="1877475"/>
            <a:chOff x="1661156" y="2158916"/>
            <a:chExt cx="2917761" cy="1877475"/>
          </a:xfrm>
        </p:grpSpPr>
        <p:cxnSp>
          <p:nvCxnSpPr>
            <p:cNvPr id="9" name="Straight Connector 8">
              <a:extLst>
                <a:ext uri="{FF2B5EF4-FFF2-40B4-BE49-F238E27FC236}">
                  <a16:creationId xmlns:a16="http://schemas.microsoft.com/office/drawing/2014/main" id="{D71410B0-EB78-C6CF-F5E9-3E91601803EE}"/>
                </a:ext>
              </a:extLst>
            </p:cNvPr>
            <p:cNvCxnSpPr/>
            <p:nvPr/>
          </p:nvCxnSpPr>
          <p:spPr>
            <a:xfrm flipH="1">
              <a:off x="1661156" y="4036391"/>
              <a:ext cx="2917761" cy="0"/>
            </a:xfrm>
            <a:prstGeom prst="line">
              <a:avLst/>
            </a:prstGeom>
            <a:noFill/>
            <a:ln w="6350" cap="flat" cmpd="sng" algn="ctr">
              <a:solidFill>
                <a:schemeClr val="accent3">
                  <a:lumMod val="50000"/>
                </a:schemeClr>
              </a:solidFill>
              <a:prstDash val="solid"/>
              <a:miter lim="800000"/>
            </a:ln>
            <a:effectLst/>
          </p:spPr>
        </p:cxnSp>
        <p:sp>
          <p:nvSpPr>
            <p:cNvPr id="5" name="Oval 41">
              <a:extLst>
                <a:ext uri="{FF2B5EF4-FFF2-40B4-BE49-F238E27FC236}">
                  <a16:creationId xmlns:a16="http://schemas.microsoft.com/office/drawing/2014/main" id="{E2F994A3-B79A-9CCE-EE1E-A2E3416E3293}"/>
                </a:ext>
              </a:extLst>
            </p:cNvPr>
            <p:cNvSpPr>
              <a:spLocks noChangeArrowheads="1"/>
            </p:cNvSpPr>
            <p:nvPr/>
          </p:nvSpPr>
          <p:spPr bwMode="auto">
            <a:xfrm>
              <a:off x="2619467" y="2158916"/>
              <a:ext cx="853052" cy="853052"/>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7" name="Text Placeholder 23">
              <a:extLst>
                <a:ext uri="{FF2B5EF4-FFF2-40B4-BE49-F238E27FC236}">
                  <a16:creationId xmlns:a16="http://schemas.microsoft.com/office/drawing/2014/main" id="{F19D69F9-F48E-F0EF-C602-0734F2BFBCC0}"/>
                </a:ext>
              </a:extLst>
            </p:cNvPr>
            <p:cNvSpPr txBox="1">
              <a:spLocks/>
            </p:cNvSpPr>
            <p:nvPr/>
          </p:nvSpPr>
          <p:spPr>
            <a:xfrm>
              <a:off x="1661156" y="3137534"/>
              <a:ext cx="2769674" cy="849708"/>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a:lnSpc>
                  <a:spcPct val="90000"/>
                </a:lnSpc>
                <a:spcBef>
                  <a:spcPts val="1000"/>
                </a:spcBef>
                <a:spcAft>
                  <a:spcPts val="0"/>
                </a:spcAft>
                <a:buNone/>
                <a:tabLst/>
                <a:defRPr/>
              </a:pPr>
              <a:r>
                <a:rPr lang="en-US" sz="2400" b="1" dirty="0" err="1">
                  <a:solidFill>
                    <a:srgbClr val="000000"/>
                  </a:solidFill>
                  <a:effectLst>
                    <a:outerShdw blurRad="38100" dist="38100" dir="2700000" algn="tl">
                      <a:srgbClr val="000000">
                        <a:alpha val="43137"/>
                      </a:srgbClr>
                    </a:outerShdw>
                  </a:effectLst>
                  <a:ea typeface="+mn-lt"/>
                  <a:cs typeface="+mn-lt"/>
                </a:rPr>
                <a:t>Zustimmung</a:t>
              </a:r>
              <a:endParaRPr lang="en-US" b="1" dirty="0" err="1">
                <a:solidFill>
                  <a:srgbClr val="000000"/>
                </a:solidFill>
                <a:ea typeface="+mn-ea"/>
                <a:cs typeface="+mn-cs"/>
              </a:endParaRPr>
            </a:p>
          </p:txBody>
        </p:sp>
      </p:grpSp>
      <p:sp>
        <p:nvSpPr>
          <p:cNvPr id="8" name="Text Placeholder 23">
            <a:extLst>
              <a:ext uri="{FF2B5EF4-FFF2-40B4-BE49-F238E27FC236}">
                <a16:creationId xmlns:a16="http://schemas.microsoft.com/office/drawing/2014/main" id="{06DFD4B4-75E4-BA67-E644-1BC9EFBC4E4D}"/>
              </a:ext>
            </a:extLst>
          </p:cNvPr>
          <p:cNvSpPr txBox="1">
            <a:spLocks/>
          </p:cNvSpPr>
          <p:nvPr/>
        </p:nvSpPr>
        <p:spPr>
          <a:xfrm>
            <a:off x="162161" y="3426658"/>
            <a:ext cx="3900413" cy="1684706"/>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000" dirty="0">
                <a:solidFill>
                  <a:srgbClr val="000000"/>
                </a:solidFill>
                <a:ea typeface="+mn-lt"/>
                <a:cs typeface="+mn-lt"/>
              </a:rPr>
              <a:t>Die </a:t>
            </a:r>
            <a:r>
              <a:rPr lang="en-US" sz="2000" dirty="0" err="1">
                <a:solidFill>
                  <a:srgbClr val="000000"/>
                </a:solidFill>
                <a:ea typeface="+mn-lt"/>
                <a:cs typeface="+mn-lt"/>
              </a:rPr>
              <a:t>Einwilligung</a:t>
            </a:r>
            <a:r>
              <a:rPr lang="en-US" sz="2000" dirty="0">
                <a:solidFill>
                  <a:srgbClr val="000000"/>
                </a:solidFill>
                <a:ea typeface="+mn-lt"/>
                <a:cs typeface="+mn-lt"/>
              </a:rPr>
              <a:t> </a:t>
            </a:r>
            <a:r>
              <a:rPr lang="en-US" sz="2000" dirty="0" err="1">
                <a:solidFill>
                  <a:srgbClr val="000000"/>
                </a:solidFill>
                <a:ea typeface="+mn-lt"/>
                <a:cs typeface="+mn-lt"/>
              </a:rPr>
              <a:t>ist</a:t>
            </a:r>
            <a:r>
              <a:rPr lang="en-US" sz="2000" dirty="0">
                <a:solidFill>
                  <a:srgbClr val="000000"/>
                </a:solidFill>
                <a:ea typeface="+mn-lt"/>
                <a:cs typeface="+mn-lt"/>
              </a:rPr>
              <a:t> </a:t>
            </a:r>
            <a:r>
              <a:rPr lang="en-US" sz="2000" dirty="0" err="1">
                <a:solidFill>
                  <a:srgbClr val="000000"/>
                </a:solidFill>
                <a:ea typeface="+mn-lt"/>
                <a:cs typeface="+mn-lt"/>
              </a:rPr>
              <a:t>nicht</a:t>
            </a:r>
            <a:r>
              <a:rPr lang="en-US" sz="2000" dirty="0">
                <a:solidFill>
                  <a:srgbClr val="000000"/>
                </a:solidFill>
                <a:ea typeface="+mn-lt"/>
                <a:cs typeface="+mn-lt"/>
              </a:rPr>
              <a:t> </a:t>
            </a:r>
            <a:r>
              <a:rPr lang="en-US" sz="2000" dirty="0" err="1">
                <a:solidFill>
                  <a:srgbClr val="000000"/>
                </a:solidFill>
                <a:ea typeface="+mn-lt"/>
                <a:cs typeface="+mn-lt"/>
              </a:rPr>
              <a:t>mehr</a:t>
            </a:r>
            <a:r>
              <a:rPr lang="en-US" sz="2000" dirty="0">
                <a:solidFill>
                  <a:srgbClr val="000000"/>
                </a:solidFill>
                <a:ea typeface="+mn-lt"/>
                <a:cs typeface="+mn-lt"/>
              </a:rPr>
              <a:t> </a:t>
            </a:r>
            <a:r>
              <a:rPr lang="en-US" sz="2000" dirty="0" err="1">
                <a:solidFill>
                  <a:srgbClr val="000000"/>
                </a:solidFill>
                <a:ea typeface="+mn-lt"/>
                <a:cs typeface="+mn-lt"/>
              </a:rPr>
              <a:t>eine</a:t>
            </a:r>
            <a:r>
              <a:rPr lang="en-US" sz="2000" dirty="0">
                <a:solidFill>
                  <a:srgbClr val="000000"/>
                </a:solidFill>
                <a:ea typeface="+mn-lt"/>
                <a:cs typeface="+mn-lt"/>
              </a:rPr>
              <a:t> </a:t>
            </a:r>
            <a:r>
              <a:rPr lang="en-US" sz="2000" dirty="0" err="1">
                <a:solidFill>
                  <a:srgbClr val="000000"/>
                </a:solidFill>
                <a:ea typeface="+mn-lt"/>
                <a:cs typeface="+mn-lt"/>
              </a:rPr>
              <a:t>einmalige</a:t>
            </a:r>
            <a:r>
              <a:rPr lang="en-US" sz="2000" dirty="0">
                <a:solidFill>
                  <a:srgbClr val="000000"/>
                </a:solidFill>
                <a:ea typeface="+mn-lt"/>
                <a:cs typeface="+mn-lt"/>
              </a:rPr>
              <a:t> </a:t>
            </a:r>
            <a:r>
              <a:rPr lang="en-US" sz="2000" dirty="0" err="1">
                <a:solidFill>
                  <a:srgbClr val="000000"/>
                </a:solidFill>
                <a:ea typeface="+mn-lt"/>
                <a:cs typeface="+mn-lt"/>
              </a:rPr>
              <a:t>Entscheidung</a:t>
            </a:r>
            <a:r>
              <a:rPr lang="en-US" sz="2000" dirty="0">
                <a:solidFill>
                  <a:srgbClr val="000000"/>
                </a:solidFill>
                <a:ea typeface="+mn-lt"/>
                <a:cs typeface="+mn-lt"/>
              </a:rPr>
              <a:t>, </a:t>
            </a:r>
            <a:r>
              <a:rPr lang="en-US" sz="2000" dirty="0" err="1">
                <a:solidFill>
                  <a:srgbClr val="000000"/>
                </a:solidFill>
                <a:ea typeface="+mn-lt"/>
                <a:cs typeface="+mn-lt"/>
              </a:rPr>
              <a:t>sondern</a:t>
            </a:r>
            <a:r>
              <a:rPr lang="en-US" sz="2000" dirty="0">
                <a:solidFill>
                  <a:srgbClr val="000000"/>
                </a:solidFill>
                <a:ea typeface="+mn-lt"/>
                <a:cs typeface="+mn-lt"/>
              </a:rPr>
              <a:t> </a:t>
            </a:r>
            <a:r>
              <a:rPr lang="en-US" sz="2000" dirty="0" err="1">
                <a:solidFill>
                  <a:srgbClr val="000000"/>
                </a:solidFill>
                <a:ea typeface="+mn-lt"/>
                <a:cs typeface="+mn-lt"/>
              </a:rPr>
              <a:t>eine</a:t>
            </a:r>
            <a:r>
              <a:rPr lang="en-US" sz="2000" dirty="0">
                <a:solidFill>
                  <a:srgbClr val="000000"/>
                </a:solidFill>
                <a:ea typeface="+mn-lt"/>
                <a:cs typeface="+mn-lt"/>
              </a:rPr>
              <a:t> </a:t>
            </a:r>
            <a:r>
              <a:rPr lang="en-US" sz="2000" dirty="0" err="1">
                <a:solidFill>
                  <a:srgbClr val="000000"/>
                </a:solidFill>
                <a:ea typeface="+mn-lt"/>
                <a:cs typeface="+mn-lt"/>
              </a:rPr>
              <a:t>fortlaufende</a:t>
            </a:r>
            <a:r>
              <a:rPr lang="en-US" sz="2000" dirty="0">
                <a:solidFill>
                  <a:srgbClr val="000000"/>
                </a:solidFill>
                <a:ea typeface="+mn-lt"/>
                <a:cs typeface="+mn-lt"/>
              </a:rPr>
              <a:t> </a:t>
            </a:r>
            <a:r>
              <a:rPr lang="en-US" sz="2000" dirty="0" err="1">
                <a:solidFill>
                  <a:srgbClr val="000000"/>
                </a:solidFill>
                <a:ea typeface="+mn-lt"/>
                <a:cs typeface="+mn-lt"/>
              </a:rPr>
              <a:t>Angelegenheit</a:t>
            </a:r>
            <a:r>
              <a:rPr lang="en-US" sz="2000" dirty="0">
                <a:solidFill>
                  <a:srgbClr val="000000"/>
                </a:solidFill>
                <a:ea typeface="+mn-lt"/>
                <a:cs typeface="+mn-lt"/>
              </a:rPr>
              <a:t>, die </a:t>
            </a:r>
            <a:r>
              <a:rPr lang="en-US" sz="2000" dirty="0" err="1">
                <a:solidFill>
                  <a:srgbClr val="000000"/>
                </a:solidFill>
                <a:ea typeface="+mn-lt"/>
                <a:cs typeface="+mn-lt"/>
              </a:rPr>
              <a:t>sorgfältig</a:t>
            </a:r>
            <a:r>
              <a:rPr lang="en-US" sz="2000" dirty="0">
                <a:solidFill>
                  <a:srgbClr val="000000"/>
                </a:solidFill>
                <a:ea typeface="+mn-lt"/>
                <a:cs typeface="+mn-lt"/>
              </a:rPr>
              <a:t> </a:t>
            </a:r>
            <a:r>
              <a:rPr lang="en-US" sz="2000" dirty="0" err="1">
                <a:solidFill>
                  <a:srgbClr val="000000"/>
                </a:solidFill>
                <a:ea typeface="+mn-lt"/>
                <a:cs typeface="+mn-lt"/>
              </a:rPr>
              <a:t>überwacht</a:t>
            </a:r>
            <a:r>
              <a:rPr lang="en-US" sz="2000" dirty="0">
                <a:solidFill>
                  <a:srgbClr val="000000"/>
                </a:solidFill>
                <a:ea typeface="+mn-lt"/>
                <a:cs typeface="+mn-lt"/>
              </a:rPr>
              <a:t> </a:t>
            </a:r>
            <a:r>
              <a:rPr lang="en-US" sz="2000" dirty="0" err="1">
                <a:solidFill>
                  <a:srgbClr val="000000"/>
                </a:solidFill>
                <a:ea typeface="+mn-lt"/>
                <a:cs typeface="+mn-lt"/>
              </a:rPr>
              <a:t>werden</a:t>
            </a:r>
            <a:r>
              <a:rPr lang="en-US" sz="2000" dirty="0">
                <a:solidFill>
                  <a:srgbClr val="000000"/>
                </a:solidFill>
                <a:ea typeface="+mn-lt"/>
                <a:cs typeface="+mn-lt"/>
              </a:rPr>
              <a:t> muss</a:t>
            </a:r>
            <a:r>
              <a:rPr kumimoji="0" lang="en-US" sz="2000" b="0" i="0" u="none" strike="noStrike" kern="1200" cap="none" spc="0" normalizeH="0" baseline="0" noProof="0" dirty="0">
                <a:ln>
                  <a:noFill/>
                </a:ln>
                <a:solidFill>
                  <a:srgbClr val="000000"/>
                </a:solidFill>
                <a:effectLst/>
                <a:uLnTx/>
                <a:uFillTx/>
                <a:ea typeface="+mn-lt"/>
                <a:cs typeface="+mn-lt"/>
              </a:rPr>
              <a:t>. </a:t>
            </a:r>
            <a:r>
              <a:rPr lang="en-US" sz="2000" dirty="0">
                <a:solidFill>
                  <a:srgbClr val="000000"/>
                </a:solidFill>
                <a:ea typeface="+mn-lt"/>
                <a:cs typeface="+mn-lt"/>
              </a:rPr>
              <a:t>Die </a:t>
            </a:r>
            <a:r>
              <a:rPr lang="en-US" sz="2000" dirty="0" err="1">
                <a:solidFill>
                  <a:srgbClr val="000000"/>
                </a:solidFill>
                <a:ea typeface="+mn-lt"/>
                <a:cs typeface="+mn-lt"/>
              </a:rPr>
              <a:t>Mechanismen</a:t>
            </a:r>
            <a:r>
              <a:rPr lang="en-US" sz="2000" dirty="0">
                <a:solidFill>
                  <a:srgbClr val="000000"/>
                </a:solidFill>
                <a:ea typeface="+mn-lt"/>
                <a:cs typeface="+mn-lt"/>
              </a:rPr>
              <a:t> für den </a:t>
            </a:r>
            <a:r>
              <a:rPr lang="en-US" sz="2000" dirty="0" err="1">
                <a:solidFill>
                  <a:srgbClr val="000000"/>
                </a:solidFill>
                <a:ea typeface="+mn-lt"/>
                <a:cs typeface="+mn-lt"/>
              </a:rPr>
              <a:t>Widerruf</a:t>
            </a:r>
            <a:r>
              <a:rPr lang="en-US" sz="2000" dirty="0">
                <a:solidFill>
                  <a:srgbClr val="000000"/>
                </a:solidFill>
                <a:ea typeface="+mn-lt"/>
                <a:cs typeface="+mn-lt"/>
              </a:rPr>
              <a:t> der </a:t>
            </a:r>
            <a:r>
              <a:rPr lang="en-US" sz="2000" dirty="0" err="1">
                <a:solidFill>
                  <a:srgbClr val="000000"/>
                </a:solidFill>
                <a:ea typeface="+mn-lt"/>
                <a:cs typeface="+mn-lt"/>
              </a:rPr>
              <a:t>Einwilligung</a:t>
            </a:r>
            <a:r>
              <a:rPr lang="en-US" sz="2000" dirty="0">
                <a:solidFill>
                  <a:srgbClr val="000000"/>
                </a:solidFill>
                <a:ea typeface="+mn-lt"/>
                <a:cs typeface="+mn-lt"/>
              </a:rPr>
              <a:t> </a:t>
            </a:r>
            <a:r>
              <a:rPr lang="en-US" sz="2000" dirty="0" err="1">
                <a:solidFill>
                  <a:srgbClr val="000000"/>
                </a:solidFill>
                <a:ea typeface="+mn-lt"/>
                <a:cs typeface="+mn-lt"/>
              </a:rPr>
              <a:t>sollten</a:t>
            </a:r>
            <a:r>
              <a:rPr lang="en-US" sz="2000" dirty="0">
                <a:solidFill>
                  <a:srgbClr val="000000"/>
                </a:solidFill>
                <a:ea typeface="+mn-lt"/>
                <a:cs typeface="+mn-lt"/>
              </a:rPr>
              <a:t> </a:t>
            </a:r>
            <a:r>
              <a:rPr lang="en-US" sz="2000" dirty="0" err="1">
                <a:solidFill>
                  <a:srgbClr val="000000"/>
                </a:solidFill>
                <a:ea typeface="+mn-lt"/>
                <a:cs typeface="+mn-lt"/>
              </a:rPr>
              <a:t>ebenso</a:t>
            </a:r>
            <a:r>
              <a:rPr lang="en-US" sz="2000" dirty="0">
                <a:solidFill>
                  <a:srgbClr val="000000"/>
                </a:solidFill>
                <a:ea typeface="+mn-lt"/>
                <a:cs typeface="+mn-lt"/>
              </a:rPr>
              <a:t> </a:t>
            </a:r>
            <a:r>
              <a:rPr lang="en-US" sz="2000" dirty="0" err="1">
                <a:solidFill>
                  <a:srgbClr val="000000"/>
                </a:solidFill>
                <a:ea typeface="+mn-lt"/>
                <a:cs typeface="+mn-lt"/>
              </a:rPr>
              <a:t>einfach</a:t>
            </a:r>
            <a:r>
              <a:rPr lang="en-US" sz="2000" dirty="0">
                <a:solidFill>
                  <a:srgbClr val="000000"/>
                </a:solidFill>
                <a:ea typeface="+mn-lt"/>
                <a:cs typeface="+mn-lt"/>
              </a:rPr>
              <a:t> sein </a:t>
            </a:r>
            <a:r>
              <a:rPr lang="en-US" sz="2000" dirty="0" err="1">
                <a:solidFill>
                  <a:srgbClr val="000000"/>
                </a:solidFill>
                <a:ea typeface="+mn-lt"/>
                <a:cs typeface="+mn-lt"/>
              </a:rPr>
              <a:t>wie</a:t>
            </a:r>
            <a:r>
              <a:rPr lang="en-US" sz="2000" dirty="0">
                <a:solidFill>
                  <a:srgbClr val="000000"/>
                </a:solidFill>
                <a:ea typeface="+mn-lt"/>
                <a:cs typeface="+mn-lt"/>
              </a:rPr>
              <a:t> die für die </a:t>
            </a:r>
            <a:r>
              <a:rPr lang="en-US" sz="2000" dirty="0" err="1">
                <a:solidFill>
                  <a:srgbClr val="000000"/>
                </a:solidFill>
                <a:ea typeface="+mn-lt"/>
                <a:cs typeface="+mn-lt"/>
              </a:rPr>
              <a:t>Erteilung</a:t>
            </a:r>
            <a:r>
              <a:rPr lang="en-US" sz="2000" dirty="0">
                <a:solidFill>
                  <a:srgbClr val="000000"/>
                </a:solidFill>
                <a:ea typeface="+mn-lt"/>
                <a:cs typeface="+mn-lt"/>
              </a:rPr>
              <a:t> der </a:t>
            </a:r>
            <a:r>
              <a:rPr lang="en-US" sz="2000" dirty="0" err="1">
                <a:solidFill>
                  <a:srgbClr val="000000"/>
                </a:solidFill>
                <a:ea typeface="+mn-lt"/>
                <a:cs typeface="+mn-lt"/>
              </a:rPr>
              <a:t>Einwilligung</a:t>
            </a:r>
            <a:r>
              <a:rPr kumimoji="0" lang="en-US" sz="2000" b="0" i="0" u="none" strike="noStrike" kern="1200" cap="none" spc="0" normalizeH="0" baseline="0" noProof="0" dirty="0">
                <a:ln>
                  <a:noFill/>
                </a:ln>
                <a:solidFill>
                  <a:srgbClr val="000000"/>
                </a:solidFill>
                <a:effectLst/>
                <a:uLnTx/>
                <a:uFillTx/>
                <a:ea typeface="+mn-lt"/>
                <a:cs typeface="+mn-lt"/>
              </a:rPr>
              <a:t>.</a:t>
            </a:r>
            <a:endParaRPr lang="en-US" dirty="0">
              <a:solidFill>
                <a:srgbClr val="000000"/>
              </a:solidFill>
              <a:ea typeface="+mn-lt"/>
              <a:cs typeface="+mn-lt"/>
            </a:endParaRPr>
          </a:p>
        </p:txBody>
      </p:sp>
      <p:sp>
        <p:nvSpPr>
          <p:cNvPr id="12" name="Text Placeholder 23">
            <a:extLst>
              <a:ext uri="{FF2B5EF4-FFF2-40B4-BE49-F238E27FC236}">
                <a16:creationId xmlns:a16="http://schemas.microsoft.com/office/drawing/2014/main" id="{9E5B48EE-08FE-D538-46AB-3ED579A03D4E}"/>
              </a:ext>
            </a:extLst>
          </p:cNvPr>
          <p:cNvSpPr txBox="1">
            <a:spLocks/>
          </p:cNvSpPr>
          <p:nvPr/>
        </p:nvSpPr>
        <p:spPr>
          <a:xfrm>
            <a:off x="3886997" y="3424862"/>
            <a:ext cx="4388568" cy="1684706"/>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000" dirty="0">
                <a:solidFill>
                  <a:srgbClr val="000000"/>
                </a:solidFill>
                <a:ea typeface="+mn-lt"/>
                <a:cs typeface="+mn-lt"/>
              </a:rPr>
              <a:t>Strenge </a:t>
            </a:r>
            <a:r>
              <a:rPr lang="en-US" sz="2000" dirty="0" err="1">
                <a:solidFill>
                  <a:srgbClr val="000000"/>
                </a:solidFill>
                <a:ea typeface="+mn-lt"/>
                <a:cs typeface="+mn-lt"/>
              </a:rPr>
              <a:t>ethische</a:t>
            </a:r>
            <a:r>
              <a:rPr lang="en-US" sz="2000" dirty="0">
                <a:solidFill>
                  <a:srgbClr val="000000"/>
                </a:solidFill>
                <a:ea typeface="+mn-lt"/>
                <a:cs typeface="+mn-lt"/>
              </a:rPr>
              <a:t> </a:t>
            </a:r>
            <a:r>
              <a:rPr lang="en-US" sz="2000" dirty="0" err="1">
                <a:solidFill>
                  <a:srgbClr val="000000"/>
                </a:solidFill>
                <a:ea typeface="+mn-lt"/>
                <a:cs typeface="+mn-lt"/>
              </a:rPr>
              <a:t>Praktiken</a:t>
            </a:r>
            <a:r>
              <a:rPr lang="en-US" sz="2000" dirty="0">
                <a:solidFill>
                  <a:srgbClr val="000000"/>
                </a:solidFill>
                <a:ea typeface="+mn-lt"/>
                <a:cs typeface="+mn-lt"/>
              </a:rPr>
              <a:t> </a:t>
            </a:r>
            <a:r>
              <a:rPr lang="en-US" sz="2000" dirty="0" err="1">
                <a:solidFill>
                  <a:srgbClr val="000000"/>
                </a:solidFill>
                <a:ea typeface="+mn-lt"/>
                <a:cs typeface="+mn-lt"/>
              </a:rPr>
              <a:t>schließen</a:t>
            </a:r>
            <a:r>
              <a:rPr lang="en-US" sz="2000" dirty="0">
                <a:solidFill>
                  <a:srgbClr val="000000"/>
                </a:solidFill>
                <a:ea typeface="+mn-lt"/>
                <a:cs typeface="+mn-lt"/>
              </a:rPr>
              <a:t> die </a:t>
            </a:r>
            <a:r>
              <a:rPr lang="en-US" sz="2000" dirty="0" err="1">
                <a:solidFill>
                  <a:srgbClr val="000000"/>
                </a:solidFill>
                <a:ea typeface="+mn-lt"/>
                <a:cs typeface="+mn-lt"/>
              </a:rPr>
              <a:t>gemeinsame</a:t>
            </a:r>
            <a:r>
              <a:rPr lang="en-US" sz="2000" dirty="0">
                <a:solidFill>
                  <a:srgbClr val="000000"/>
                </a:solidFill>
                <a:ea typeface="+mn-lt"/>
                <a:cs typeface="+mn-lt"/>
              </a:rPr>
              <a:t> </a:t>
            </a:r>
            <a:r>
              <a:rPr lang="en-US" sz="2000" dirty="0" err="1">
                <a:solidFill>
                  <a:srgbClr val="000000"/>
                </a:solidFill>
                <a:ea typeface="+mn-lt"/>
                <a:cs typeface="+mn-lt"/>
              </a:rPr>
              <a:t>Nutzung</a:t>
            </a:r>
            <a:r>
              <a:rPr lang="en-US" sz="2000" dirty="0">
                <a:solidFill>
                  <a:srgbClr val="000000"/>
                </a:solidFill>
                <a:ea typeface="+mn-lt"/>
                <a:cs typeface="+mn-lt"/>
              </a:rPr>
              <a:t> von Daten </a:t>
            </a:r>
            <a:r>
              <a:rPr lang="en-US" sz="2000" dirty="0" err="1">
                <a:solidFill>
                  <a:srgbClr val="000000"/>
                </a:solidFill>
                <a:ea typeface="+mn-lt"/>
                <a:cs typeface="+mn-lt"/>
              </a:rPr>
              <a:t>ohne</a:t>
            </a:r>
            <a:r>
              <a:rPr lang="en-US" sz="2000" dirty="0">
                <a:solidFill>
                  <a:srgbClr val="000000"/>
                </a:solidFill>
                <a:ea typeface="+mn-lt"/>
                <a:cs typeface="+mn-lt"/>
              </a:rPr>
              <a:t> </a:t>
            </a:r>
            <a:r>
              <a:rPr lang="en-US" sz="2000" dirty="0" err="1">
                <a:solidFill>
                  <a:srgbClr val="000000"/>
                </a:solidFill>
                <a:ea typeface="+mn-lt"/>
                <a:cs typeface="+mn-lt"/>
              </a:rPr>
              <a:t>deren</a:t>
            </a:r>
            <a:r>
              <a:rPr lang="en-US" sz="2000" dirty="0">
                <a:solidFill>
                  <a:srgbClr val="000000"/>
                </a:solidFill>
                <a:ea typeface="+mn-lt"/>
                <a:cs typeface="+mn-lt"/>
              </a:rPr>
              <a:t> </a:t>
            </a:r>
            <a:r>
              <a:rPr lang="en-US" sz="2000" dirty="0" err="1">
                <a:solidFill>
                  <a:srgbClr val="000000"/>
                </a:solidFill>
                <a:ea typeface="+mn-lt"/>
                <a:cs typeface="+mn-lt"/>
              </a:rPr>
              <a:t>Zustimmung</a:t>
            </a:r>
            <a:r>
              <a:rPr lang="en-US" sz="2000" dirty="0">
                <a:solidFill>
                  <a:srgbClr val="000000"/>
                </a:solidFill>
                <a:ea typeface="+mn-lt"/>
                <a:cs typeface="+mn-lt"/>
              </a:rPr>
              <a:t> </a:t>
            </a:r>
            <a:r>
              <a:rPr lang="en-US" sz="2000" dirty="0" err="1">
                <a:solidFill>
                  <a:srgbClr val="000000"/>
                </a:solidFill>
                <a:ea typeface="+mn-lt"/>
                <a:cs typeface="+mn-lt"/>
              </a:rPr>
              <a:t>aus</a:t>
            </a:r>
            <a:r>
              <a:rPr lang="en-US" sz="2000" dirty="0">
                <a:solidFill>
                  <a:srgbClr val="000000"/>
                </a:solidFill>
                <a:ea typeface="+mn-lt"/>
                <a:cs typeface="+mn-lt"/>
              </a:rPr>
              <a:t>, </a:t>
            </a:r>
            <a:r>
              <a:rPr lang="en-US" sz="2000" dirty="0" err="1">
                <a:solidFill>
                  <a:srgbClr val="000000"/>
                </a:solidFill>
                <a:ea typeface="+mn-lt"/>
                <a:cs typeface="+mn-lt"/>
              </a:rPr>
              <a:t>aber</a:t>
            </a:r>
            <a:r>
              <a:rPr lang="en-US" sz="2000" dirty="0">
                <a:solidFill>
                  <a:srgbClr val="000000"/>
                </a:solidFill>
                <a:ea typeface="+mn-lt"/>
                <a:cs typeface="+mn-lt"/>
              </a:rPr>
              <a:t> die </a:t>
            </a:r>
            <a:r>
              <a:rPr lang="en-US" sz="2000" dirty="0" err="1">
                <a:solidFill>
                  <a:srgbClr val="000000"/>
                </a:solidFill>
                <a:ea typeface="+mn-lt"/>
                <a:cs typeface="+mn-lt"/>
              </a:rPr>
              <a:t>wirksame</a:t>
            </a:r>
            <a:r>
              <a:rPr lang="en-US" sz="2000" dirty="0">
                <a:solidFill>
                  <a:srgbClr val="000000"/>
                </a:solidFill>
                <a:ea typeface="+mn-lt"/>
                <a:cs typeface="+mn-lt"/>
              </a:rPr>
              <a:t> </a:t>
            </a:r>
            <a:r>
              <a:rPr lang="en-US" sz="2000" dirty="0" err="1">
                <a:solidFill>
                  <a:srgbClr val="000000"/>
                </a:solidFill>
                <a:ea typeface="+mn-lt"/>
                <a:cs typeface="+mn-lt"/>
              </a:rPr>
              <a:t>Nutzung</a:t>
            </a:r>
            <a:r>
              <a:rPr lang="en-US" sz="2000" dirty="0">
                <a:solidFill>
                  <a:srgbClr val="000000"/>
                </a:solidFill>
                <a:ea typeface="+mn-lt"/>
                <a:cs typeface="+mn-lt"/>
              </a:rPr>
              <a:t> von Daten </a:t>
            </a:r>
            <a:r>
              <a:rPr lang="en-US" sz="2000" dirty="0" err="1">
                <a:solidFill>
                  <a:srgbClr val="000000"/>
                </a:solidFill>
                <a:ea typeface="+mn-lt"/>
                <a:cs typeface="+mn-lt"/>
              </a:rPr>
              <a:t>erfordert</a:t>
            </a:r>
            <a:r>
              <a:rPr lang="en-US" sz="2000" dirty="0">
                <a:solidFill>
                  <a:srgbClr val="000000"/>
                </a:solidFill>
                <a:ea typeface="+mn-lt"/>
                <a:cs typeface="+mn-lt"/>
              </a:rPr>
              <a:t>, </a:t>
            </a:r>
            <a:r>
              <a:rPr lang="en-US" sz="2000" dirty="0" err="1">
                <a:solidFill>
                  <a:srgbClr val="000000"/>
                </a:solidFill>
                <a:ea typeface="+mn-lt"/>
                <a:cs typeface="+mn-lt"/>
              </a:rPr>
              <a:t>dass</a:t>
            </a:r>
            <a:r>
              <a:rPr lang="en-US" sz="2000" dirty="0">
                <a:solidFill>
                  <a:srgbClr val="000000"/>
                </a:solidFill>
                <a:ea typeface="+mn-lt"/>
                <a:cs typeface="+mn-lt"/>
              </a:rPr>
              <a:t> </a:t>
            </a:r>
            <a:r>
              <a:rPr lang="en-US" sz="2000" dirty="0" err="1">
                <a:solidFill>
                  <a:srgbClr val="000000"/>
                </a:solidFill>
                <a:ea typeface="+mn-lt"/>
                <a:cs typeface="+mn-lt"/>
              </a:rPr>
              <a:t>sie</a:t>
            </a:r>
            <a:r>
              <a:rPr lang="en-US" sz="2000" dirty="0">
                <a:solidFill>
                  <a:srgbClr val="000000"/>
                </a:solidFill>
                <a:ea typeface="+mn-lt"/>
                <a:cs typeface="+mn-lt"/>
              </a:rPr>
              <a:t> </a:t>
            </a:r>
            <a:r>
              <a:rPr lang="en-US" sz="2000" dirty="0" err="1">
                <a:solidFill>
                  <a:srgbClr val="000000"/>
                </a:solidFill>
                <a:ea typeface="+mn-lt"/>
                <a:cs typeface="+mn-lt"/>
              </a:rPr>
              <a:t>gemeinsam</a:t>
            </a:r>
            <a:r>
              <a:rPr lang="en-US" sz="2000" dirty="0">
                <a:solidFill>
                  <a:srgbClr val="000000"/>
                </a:solidFill>
                <a:ea typeface="+mn-lt"/>
                <a:cs typeface="+mn-lt"/>
              </a:rPr>
              <a:t> </a:t>
            </a:r>
            <a:r>
              <a:rPr lang="en-US" sz="2000" dirty="0" err="1">
                <a:solidFill>
                  <a:srgbClr val="000000"/>
                </a:solidFill>
                <a:ea typeface="+mn-lt"/>
                <a:cs typeface="+mn-lt"/>
              </a:rPr>
              <a:t>genutzt</a:t>
            </a:r>
            <a:r>
              <a:rPr lang="en-US" sz="2000" dirty="0">
                <a:solidFill>
                  <a:srgbClr val="000000"/>
                </a:solidFill>
                <a:ea typeface="+mn-lt"/>
                <a:cs typeface="+mn-lt"/>
              </a:rPr>
              <a:t> </a:t>
            </a:r>
            <a:r>
              <a:rPr lang="en-US" sz="2000" dirty="0" err="1">
                <a:solidFill>
                  <a:srgbClr val="000000"/>
                </a:solidFill>
                <a:ea typeface="+mn-lt"/>
                <a:cs typeface="+mn-lt"/>
              </a:rPr>
              <a:t>werden</a:t>
            </a:r>
            <a:r>
              <a:rPr lang="en-US" sz="2000" dirty="0">
                <a:solidFill>
                  <a:srgbClr val="000000"/>
                </a:solidFill>
                <a:ea typeface="+mn-lt"/>
                <a:cs typeface="+mn-lt"/>
              </a:rPr>
              <a:t> </a:t>
            </a:r>
            <a:r>
              <a:rPr lang="en-US" sz="2000" dirty="0" err="1">
                <a:solidFill>
                  <a:srgbClr val="000000"/>
                </a:solidFill>
                <a:ea typeface="+mn-lt"/>
                <a:cs typeface="+mn-lt"/>
              </a:rPr>
              <a:t>sollten</a:t>
            </a:r>
            <a:r>
              <a:rPr kumimoji="0" lang="en-US" sz="2000" b="0" i="0" u="none" strike="noStrike" kern="1200" cap="none" spc="0" normalizeH="0" baseline="0" noProof="0" dirty="0">
                <a:ln>
                  <a:noFill/>
                </a:ln>
                <a:solidFill>
                  <a:srgbClr val="000000"/>
                </a:solidFill>
                <a:effectLst/>
                <a:uLnTx/>
                <a:uFillTx/>
                <a:ea typeface="+mn-lt"/>
                <a:cs typeface="+mn-lt"/>
              </a:rPr>
              <a:t>. </a:t>
            </a:r>
            <a:r>
              <a:rPr lang="en-US" sz="2000" dirty="0">
                <a:solidFill>
                  <a:srgbClr val="000000"/>
                </a:solidFill>
                <a:ea typeface="+mn-lt"/>
                <a:cs typeface="+mn-lt"/>
              </a:rPr>
              <a:t>Es </a:t>
            </a:r>
            <a:r>
              <a:rPr lang="en-US" sz="2000" dirty="0" err="1">
                <a:solidFill>
                  <a:srgbClr val="000000"/>
                </a:solidFill>
                <a:ea typeface="+mn-lt"/>
                <a:cs typeface="+mn-lt"/>
              </a:rPr>
              <a:t>ist</a:t>
            </a:r>
            <a:r>
              <a:rPr lang="en-US" sz="2000" dirty="0">
                <a:solidFill>
                  <a:srgbClr val="000000"/>
                </a:solidFill>
                <a:ea typeface="+mn-lt"/>
                <a:cs typeface="+mn-lt"/>
              </a:rPr>
              <a:t> von </a:t>
            </a:r>
            <a:r>
              <a:rPr lang="en-US" sz="2000" dirty="0" err="1">
                <a:solidFill>
                  <a:srgbClr val="000000"/>
                </a:solidFill>
                <a:ea typeface="+mn-lt"/>
                <a:cs typeface="+mn-lt"/>
              </a:rPr>
              <a:t>entscheidender</a:t>
            </a:r>
            <a:r>
              <a:rPr lang="en-US" sz="2000" dirty="0">
                <a:solidFill>
                  <a:srgbClr val="000000"/>
                </a:solidFill>
                <a:ea typeface="+mn-lt"/>
                <a:cs typeface="+mn-lt"/>
              </a:rPr>
              <a:t> </a:t>
            </a:r>
            <a:r>
              <a:rPr lang="en-US" sz="2000" dirty="0" err="1">
                <a:solidFill>
                  <a:srgbClr val="000000"/>
                </a:solidFill>
                <a:ea typeface="+mn-lt"/>
                <a:cs typeface="+mn-lt"/>
              </a:rPr>
              <a:t>Bedeutung</a:t>
            </a:r>
            <a:r>
              <a:rPr lang="en-US" sz="2000" dirty="0">
                <a:solidFill>
                  <a:srgbClr val="000000"/>
                </a:solidFill>
                <a:ea typeface="+mn-lt"/>
                <a:cs typeface="+mn-lt"/>
              </a:rPr>
              <a:t>, die </a:t>
            </a:r>
            <a:r>
              <a:rPr lang="en-US" sz="2000" dirty="0" err="1">
                <a:solidFill>
                  <a:srgbClr val="000000"/>
                </a:solidFill>
                <a:ea typeface="+mn-lt"/>
                <a:cs typeface="+mn-lt"/>
              </a:rPr>
              <a:t>mit</a:t>
            </a:r>
            <a:r>
              <a:rPr lang="en-US" sz="2000" dirty="0">
                <a:solidFill>
                  <a:srgbClr val="000000"/>
                </a:solidFill>
                <a:ea typeface="+mn-lt"/>
                <a:cs typeface="+mn-lt"/>
              </a:rPr>
              <a:t> der </a:t>
            </a:r>
            <a:r>
              <a:rPr lang="en-US" sz="2000" dirty="0" err="1">
                <a:solidFill>
                  <a:srgbClr val="000000"/>
                </a:solidFill>
                <a:ea typeface="+mn-lt"/>
                <a:cs typeface="+mn-lt"/>
              </a:rPr>
              <a:t>gemeinsamen</a:t>
            </a:r>
            <a:r>
              <a:rPr lang="en-US" sz="2000" dirty="0">
                <a:solidFill>
                  <a:srgbClr val="000000"/>
                </a:solidFill>
                <a:ea typeface="+mn-lt"/>
                <a:cs typeface="+mn-lt"/>
              </a:rPr>
              <a:t> </a:t>
            </a:r>
            <a:r>
              <a:rPr lang="en-US" sz="2000" dirty="0" err="1">
                <a:solidFill>
                  <a:srgbClr val="000000"/>
                </a:solidFill>
                <a:ea typeface="+mn-lt"/>
                <a:cs typeface="+mn-lt"/>
              </a:rPr>
              <a:t>Nutzung</a:t>
            </a:r>
            <a:r>
              <a:rPr lang="en-US" sz="2000" dirty="0">
                <a:solidFill>
                  <a:srgbClr val="000000"/>
                </a:solidFill>
                <a:ea typeface="+mn-lt"/>
                <a:cs typeface="+mn-lt"/>
              </a:rPr>
              <a:t> von Daten </a:t>
            </a:r>
            <a:r>
              <a:rPr lang="en-US" sz="2000" dirty="0" err="1">
                <a:solidFill>
                  <a:srgbClr val="000000"/>
                </a:solidFill>
                <a:ea typeface="+mn-lt"/>
                <a:cs typeface="+mn-lt"/>
              </a:rPr>
              <a:t>verbundenen</a:t>
            </a:r>
            <a:r>
              <a:rPr lang="en-US" sz="2000" dirty="0">
                <a:solidFill>
                  <a:srgbClr val="000000"/>
                </a:solidFill>
                <a:ea typeface="+mn-lt"/>
                <a:cs typeface="+mn-lt"/>
              </a:rPr>
              <a:t> </a:t>
            </a:r>
            <a:r>
              <a:rPr lang="en-US" sz="2000" dirty="0" err="1">
                <a:solidFill>
                  <a:srgbClr val="000000"/>
                </a:solidFill>
                <a:ea typeface="+mn-lt"/>
                <a:cs typeface="+mn-lt"/>
              </a:rPr>
              <a:t>Probleme</a:t>
            </a:r>
            <a:r>
              <a:rPr lang="en-US" sz="2000" dirty="0">
                <a:solidFill>
                  <a:srgbClr val="000000"/>
                </a:solidFill>
                <a:ea typeface="+mn-lt"/>
                <a:cs typeface="+mn-lt"/>
              </a:rPr>
              <a:t> </a:t>
            </a:r>
            <a:r>
              <a:rPr lang="en-US" sz="2000" dirty="0" err="1">
                <a:solidFill>
                  <a:srgbClr val="000000"/>
                </a:solidFill>
                <a:ea typeface="+mn-lt"/>
                <a:cs typeface="+mn-lt"/>
              </a:rPr>
              <a:t>anzugehen</a:t>
            </a:r>
            <a:r>
              <a:rPr lang="en-US" sz="2000" dirty="0">
                <a:solidFill>
                  <a:srgbClr val="000000"/>
                </a:solidFill>
                <a:ea typeface="+mn-lt"/>
                <a:cs typeface="+mn-lt"/>
              </a:rPr>
              <a:t> und die </a:t>
            </a:r>
            <a:r>
              <a:rPr lang="en-US" sz="2000" dirty="0" err="1">
                <a:solidFill>
                  <a:srgbClr val="000000"/>
                </a:solidFill>
                <a:ea typeface="+mn-lt"/>
                <a:cs typeface="+mn-lt"/>
              </a:rPr>
              <a:t>Risiken</a:t>
            </a:r>
            <a:r>
              <a:rPr lang="en-US" sz="2000" dirty="0">
                <a:solidFill>
                  <a:srgbClr val="000000"/>
                </a:solidFill>
                <a:ea typeface="+mn-lt"/>
                <a:cs typeface="+mn-lt"/>
              </a:rPr>
              <a:t> </a:t>
            </a:r>
            <a:r>
              <a:rPr lang="en-US" sz="2000" dirty="0" err="1">
                <a:solidFill>
                  <a:srgbClr val="000000"/>
                </a:solidFill>
                <a:ea typeface="+mn-lt"/>
                <a:cs typeface="+mn-lt"/>
              </a:rPr>
              <a:t>zu</a:t>
            </a:r>
            <a:r>
              <a:rPr lang="en-US" sz="2000" dirty="0">
                <a:solidFill>
                  <a:srgbClr val="000000"/>
                </a:solidFill>
                <a:ea typeface="+mn-lt"/>
                <a:cs typeface="+mn-lt"/>
              </a:rPr>
              <a:t> </a:t>
            </a:r>
            <a:r>
              <a:rPr lang="en-US" sz="2000" dirty="0" err="1">
                <a:solidFill>
                  <a:srgbClr val="000000"/>
                </a:solidFill>
                <a:ea typeface="+mn-lt"/>
                <a:cs typeface="+mn-lt"/>
              </a:rPr>
              <a:t>mindern</a:t>
            </a:r>
            <a:r>
              <a:rPr kumimoji="0" lang="en-US" sz="2000" b="0" i="0" u="none" strike="noStrike" kern="1200" cap="none" spc="0" normalizeH="0" baseline="0" noProof="0" dirty="0">
                <a:ln>
                  <a:noFill/>
                </a:ln>
                <a:solidFill>
                  <a:srgbClr val="000000"/>
                </a:solidFill>
                <a:effectLst/>
                <a:uLnTx/>
                <a:uFillTx/>
                <a:ea typeface="+mn-lt"/>
                <a:cs typeface="+mn-lt"/>
              </a:rPr>
              <a:t>.</a:t>
            </a:r>
            <a:r>
              <a:rPr lang="en-US" sz="2000" dirty="0">
                <a:solidFill>
                  <a:srgbClr val="000000"/>
                </a:solidFill>
                <a:ea typeface="+mn-lt"/>
                <a:cs typeface="+mn-lt"/>
              </a:rPr>
              <a:t> </a:t>
            </a:r>
            <a:endParaRPr lang="en-US">
              <a:solidFill>
                <a:srgbClr val="000000"/>
              </a:solidFill>
              <a:ea typeface="+mn-lt"/>
              <a:cs typeface="+mn-lt"/>
            </a:endParaRPr>
          </a:p>
        </p:txBody>
      </p:sp>
      <p:grpSp>
        <p:nvGrpSpPr>
          <p:cNvPr id="21" name="Group 20">
            <a:extLst>
              <a:ext uri="{FF2B5EF4-FFF2-40B4-BE49-F238E27FC236}">
                <a16:creationId xmlns:a16="http://schemas.microsoft.com/office/drawing/2014/main" id="{17FA21A9-BC2E-B37F-0368-0B1497F8A5F6}"/>
              </a:ext>
            </a:extLst>
          </p:cNvPr>
          <p:cNvGrpSpPr/>
          <p:nvPr/>
        </p:nvGrpSpPr>
        <p:grpSpPr>
          <a:xfrm>
            <a:off x="4658642" y="1499388"/>
            <a:ext cx="2917761" cy="1877475"/>
            <a:chOff x="4666964" y="2158916"/>
            <a:chExt cx="2917761" cy="1877475"/>
          </a:xfrm>
        </p:grpSpPr>
        <p:sp>
          <p:nvSpPr>
            <p:cNvPr id="10" name="Oval 41">
              <a:extLst>
                <a:ext uri="{FF2B5EF4-FFF2-40B4-BE49-F238E27FC236}">
                  <a16:creationId xmlns:a16="http://schemas.microsoft.com/office/drawing/2014/main" id="{46751A35-1636-C43D-1775-74631C393AE7}"/>
                </a:ext>
              </a:extLst>
            </p:cNvPr>
            <p:cNvSpPr>
              <a:spLocks noChangeArrowheads="1"/>
            </p:cNvSpPr>
            <p:nvPr/>
          </p:nvSpPr>
          <p:spPr bwMode="auto">
            <a:xfrm>
              <a:off x="5729660" y="2158916"/>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2225C5E3-1E1A-A27D-73F0-B557131B353B}"/>
                </a:ext>
              </a:extLst>
            </p:cNvPr>
            <p:cNvSpPr txBox="1">
              <a:spLocks/>
            </p:cNvSpPr>
            <p:nvPr/>
          </p:nvSpPr>
          <p:spPr>
            <a:xfrm>
              <a:off x="4771349" y="3137534"/>
              <a:ext cx="2769674" cy="849708"/>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400" b="1" dirty="0" err="1">
                  <a:solidFill>
                    <a:srgbClr val="000000"/>
                  </a:solidFill>
                  <a:effectLst>
                    <a:outerShdw blurRad="38100" dist="38100" dir="2700000" algn="tl">
                      <a:srgbClr val="000000">
                        <a:alpha val="43137"/>
                      </a:srgbClr>
                    </a:outerShdw>
                  </a:effectLst>
                  <a:ea typeface="+mn-lt"/>
                  <a:cs typeface="+mn-lt"/>
                </a:rPr>
                <a:t>Gemeinsame</a:t>
              </a:r>
              <a:r>
                <a:rPr lang="en-US" sz="2400" b="1" dirty="0">
                  <a:solidFill>
                    <a:srgbClr val="000000"/>
                  </a:solidFill>
                  <a:effectLst>
                    <a:outerShdw blurRad="38100" dist="38100" dir="2700000" algn="tl">
                      <a:srgbClr val="000000">
                        <a:alpha val="43137"/>
                      </a:srgbClr>
                    </a:outerShdw>
                  </a:effectLst>
                  <a:ea typeface="+mn-lt"/>
                  <a:cs typeface="+mn-lt"/>
                </a:rPr>
                <a:t> </a:t>
              </a:r>
              <a:r>
                <a:rPr lang="en-US" sz="2400" b="1" dirty="0" err="1">
                  <a:solidFill>
                    <a:srgbClr val="000000"/>
                  </a:solidFill>
                  <a:effectLst>
                    <a:outerShdw blurRad="38100" dist="38100" dir="2700000" algn="tl">
                      <a:srgbClr val="000000">
                        <a:alpha val="43137"/>
                      </a:srgbClr>
                    </a:outerShdw>
                  </a:effectLst>
                  <a:ea typeface="+mn-lt"/>
                  <a:cs typeface="+mn-lt"/>
                </a:rPr>
                <a:t>Nutzung</a:t>
              </a:r>
              <a:r>
                <a:rPr lang="en-US" sz="2400" b="1" dirty="0">
                  <a:solidFill>
                    <a:srgbClr val="000000"/>
                  </a:solidFill>
                  <a:effectLst>
                    <a:outerShdw blurRad="38100" dist="38100" dir="2700000" algn="tl">
                      <a:srgbClr val="000000">
                        <a:alpha val="43137"/>
                      </a:srgbClr>
                    </a:outerShdw>
                  </a:effectLst>
                  <a:ea typeface="+mn-lt"/>
                  <a:cs typeface="+mn-lt"/>
                </a:rPr>
                <a:t> von Daten</a:t>
              </a:r>
              <a:endParaRPr lang="en-US" dirty="0">
                <a:solidFill>
                  <a:srgbClr val="000000"/>
                </a:solidFill>
                <a:cs typeface="Calibri" panose="020F0502020204030204"/>
              </a:endParaRPr>
            </a:p>
          </p:txBody>
        </p:sp>
        <p:cxnSp>
          <p:nvCxnSpPr>
            <p:cNvPr id="13" name="Straight Connector 12">
              <a:extLst>
                <a:ext uri="{FF2B5EF4-FFF2-40B4-BE49-F238E27FC236}">
                  <a16:creationId xmlns:a16="http://schemas.microsoft.com/office/drawing/2014/main" id="{32006D9B-B65B-2094-6A9B-56FE4ACC450A}"/>
                </a:ext>
              </a:extLst>
            </p:cNvPr>
            <p:cNvCxnSpPr/>
            <p:nvPr/>
          </p:nvCxnSpPr>
          <p:spPr>
            <a:xfrm flipH="1">
              <a:off x="4666964" y="4036391"/>
              <a:ext cx="2917761" cy="0"/>
            </a:xfrm>
            <a:prstGeom prst="line">
              <a:avLst/>
            </a:prstGeom>
            <a:noFill/>
            <a:ln w="6350" cap="flat" cmpd="sng" algn="ctr">
              <a:solidFill>
                <a:schemeClr val="accent3">
                  <a:lumMod val="50000"/>
                </a:schemeClr>
              </a:solidFill>
              <a:prstDash val="solid"/>
              <a:miter lim="800000"/>
            </a:ln>
            <a:effectLst/>
          </p:spPr>
        </p:cxnSp>
      </p:grpSp>
      <p:sp>
        <p:nvSpPr>
          <p:cNvPr id="16" name="Text Placeholder 23">
            <a:extLst>
              <a:ext uri="{FF2B5EF4-FFF2-40B4-BE49-F238E27FC236}">
                <a16:creationId xmlns:a16="http://schemas.microsoft.com/office/drawing/2014/main" id="{A462547C-3E03-A8C4-4C6A-A297963797D8}"/>
              </a:ext>
            </a:extLst>
          </p:cNvPr>
          <p:cNvSpPr txBox="1">
            <a:spLocks/>
          </p:cNvSpPr>
          <p:nvPr/>
        </p:nvSpPr>
        <p:spPr>
          <a:xfrm>
            <a:off x="8238187" y="3462377"/>
            <a:ext cx="3273516" cy="1491932"/>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000" dirty="0">
                <a:solidFill>
                  <a:srgbClr val="000000"/>
                </a:solidFill>
                <a:ea typeface="+mn-lt"/>
                <a:cs typeface="+mn-lt"/>
              </a:rPr>
              <a:t>Daten </a:t>
            </a:r>
            <a:r>
              <a:rPr lang="en-US" sz="2000" dirty="0" err="1">
                <a:solidFill>
                  <a:srgbClr val="000000"/>
                </a:solidFill>
                <a:ea typeface="+mn-lt"/>
                <a:cs typeface="+mn-lt"/>
              </a:rPr>
              <a:t>können</a:t>
            </a:r>
            <a:r>
              <a:rPr lang="en-US" sz="2000" dirty="0">
                <a:solidFill>
                  <a:srgbClr val="000000"/>
                </a:solidFill>
                <a:ea typeface="+mn-lt"/>
                <a:cs typeface="+mn-lt"/>
              </a:rPr>
              <a:t> oft </a:t>
            </a:r>
            <a:r>
              <a:rPr lang="en-US" sz="2000" dirty="0" err="1">
                <a:solidFill>
                  <a:srgbClr val="000000"/>
                </a:solidFill>
                <a:ea typeface="+mn-lt"/>
                <a:cs typeface="+mn-lt"/>
              </a:rPr>
              <a:t>versteckte</a:t>
            </a:r>
            <a:r>
              <a:rPr lang="en-US" sz="2000" dirty="0">
                <a:solidFill>
                  <a:srgbClr val="000000"/>
                </a:solidFill>
                <a:ea typeface="+mn-lt"/>
                <a:cs typeface="+mn-lt"/>
              </a:rPr>
              <a:t> </a:t>
            </a:r>
            <a:r>
              <a:rPr lang="en-US" sz="2000" dirty="0" err="1">
                <a:solidFill>
                  <a:srgbClr val="000000"/>
                </a:solidFill>
                <a:ea typeface="+mn-lt"/>
                <a:cs typeface="+mn-lt"/>
              </a:rPr>
              <a:t>Verzerrungen</a:t>
            </a:r>
            <a:r>
              <a:rPr lang="en-US" sz="2000" dirty="0">
                <a:solidFill>
                  <a:srgbClr val="000000"/>
                </a:solidFill>
                <a:ea typeface="+mn-lt"/>
                <a:cs typeface="+mn-lt"/>
              </a:rPr>
              <a:t> </a:t>
            </a:r>
            <a:r>
              <a:rPr lang="en-US" sz="2000" dirty="0" err="1">
                <a:solidFill>
                  <a:srgbClr val="000000"/>
                </a:solidFill>
                <a:ea typeface="+mn-lt"/>
                <a:cs typeface="+mn-lt"/>
              </a:rPr>
              <a:t>enthalten</a:t>
            </a:r>
            <a:r>
              <a:rPr kumimoji="0" lang="en-US" sz="2000" b="0" i="0" u="none" strike="noStrike" kern="1200" cap="none" spc="0" normalizeH="0" baseline="0" noProof="0" dirty="0">
                <a:ln>
                  <a:noFill/>
                </a:ln>
                <a:solidFill>
                  <a:srgbClr val="000000"/>
                </a:solidFill>
                <a:effectLst/>
                <a:uLnTx/>
                <a:uFillTx/>
                <a:ea typeface="+mn-lt"/>
                <a:cs typeface="+mn-lt"/>
              </a:rPr>
              <a:t>, </a:t>
            </a:r>
            <a:r>
              <a:rPr lang="en-US" sz="2000" dirty="0">
                <a:solidFill>
                  <a:srgbClr val="000000"/>
                </a:solidFill>
                <a:ea typeface="+mn-lt"/>
                <a:cs typeface="+mn-lt"/>
              </a:rPr>
              <a:t>die </a:t>
            </a:r>
            <a:r>
              <a:rPr lang="en-US" sz="2000" dirty="0" err="1">
                <a:solidFill>
                  <a:srgbClr val="000000"/>
                </a:solidFill>
                <a:ea typeface="+mn-lt"/>
                <a:cs typeface="+mn-lt"/>
              </a:rPr>
              <a:t>durch</a:t>
            </a:r>
            <a:r>
              <a:rPr lang="en-US" sz="2000" dirty="0">
                <a:solidFill>
                  <a:srgbClr val="000000"/>
                </a:solidFill>
                <a:ea typeface="+mn-lt"/>
                <a:cs typeface="+mn-lt"/>
              </a:rPr>
              <a:t> </a:t>
            </a:r>
            <a:r>
              <a:rPr lang="en-US" sz="2000" dirty="0" err="1">
                <a:solidFill>
                  <a:srgbClr val="000000"/>
                </a:solidFill>
                <a:ea typeface="+mn-lt"/>
                <a:cs typeface="+mn-lt"/>
              </a:rPr>
              <a:t>systematische</a:t>
            </a:r>
            <a:r>
              <a:rPr lang="en-US" sz="2000" dirty="0">
                <a:solidFill>
                  <a:srgbClr val="000000"/>
                </a:solidFill>
                <a:ea typeface="+mn-lt"/>
                <a:cs typeface="+mn-lt"/>
              </a:rPr>
              <a:t> und </a:t>
            </a:r>
            <a:r>
              <a:rPr lang="en-US" sz="2000" dirty="0" err="1">
                <a:solidFill>
                  <a:srgbClr val="000000"/>
                </a:solidFill>
                <a:ea typeface="+mn-lt"/>
                <a:cs typeface="+mn-lt"/>
              </a:rPr>
              <a:t>wiederholbare</a:t>
            </a:r>
            <a:r>
              <a:rPr lang="en-US" sz="2000" dirty="0">
                <a:solidFill>
                  <a:srgbClr val="000000"/>
                </a:solidFill>
                <a:ea typeface="+mn-lt"/>
                <a:cs typeface="+mn-lt"/>
              </a:rPr>
              <a:t> Fehler </a:t>
            </a:r>
            <a:r>
              <a:rPr kumimoji="0" lang="en-US" sz="2000" b="0" i="0" u="none" strike="noStrike" kern="1200" cap="none" spc="0" normalizeH="0" baseline="0" noProof="0" dirty="0">
                <a:ln>
                  <a:noFill/>
                </a:ln>
                <a:solidFill>
                  <a:srgbClr val="000000"/>
                </a:solidFill>
                <a:effectLst/>
                <a:uLnTx/>
                <a:uFillTx/>
                <a:ea typeface="+mn-lt"/>
                <a:cs typeface="+mn-lt"/>
              </a:rPr>
              <a:t>in </a:t>
            </a:r>
            <a:r>
              <a:rPr lang="en-US" sz="2000" dirty="0" err="1">
                <a:solidFill>
                  <a:srgbClr val="000000"/>
                </a:solidFill>
                <a:ea typeface="+mn-lt"/>
                <a:cs typeface="+mn-lt"/>
              </a:rPr>
              <a:t>einem</a:t>
            </a:r>
            <a:r>
              <a:rPr lang="en-US" sz="2000" dirty="0">
                <a:solidFill>
                  <a:srgbClr val="000000"/>
                </a:solidFill>
                <a:ea typeface="+mn-lt"/>
                <a:cs typeface="+mn-lt"/>
              </a:rPr>
              <a:t> </a:t>
            </a:r>
            <a:r>
              <a:rPr lang="en-US" sz="2000" dirty="0" err="1">
                <a:solidFill>
                  <a:srgbClr val="000000"/>
                </a:solidFill>
                <a:ea typeface="+mn-lt"/>
                <a:cs typeface="+mn-lt"/>
              </a:rPr>
              <a:t>Computersystem</a:t>
            </a:r>
            <a:r>
              <a:rPr lang="en-US" sz="2000" dirty="0">
                <a:solidFill>
                  <a:srgbClr val="000000"/>
                </a:solidFill>
                <a:ea typeface="+mn-lt"/>
                <a:cs typeface="+mn-lt"/>
              </a:rPr>
              <a:t> </a:t>
            </a:r>
            <a:r>
              <a:rPr lang="en-US" sz="2000" dirty="0" err="1">
                <a:solidFill>
                  <a:srgbClr val="000000"/>
                </a:solidFill>
                <a:ea typeface="+mn-lt"/>
                <a:cs typeface="+mn-lt"/>
              </a:rPr>
              <a:t>entstehen</a:t>
            </a:r>
            <a:r>
              <a:rPr kumimoji="0" lang="en-US" sz="2000" b="0" i="0" u="none" strike="noStrike" kern="1200" cap="none" spc="0" normalizeH="0" baseline="0" noProof="0" dirty="0">
                <a:ln>
                  <a:noFill/>
                </a:ln>
                <a:solidFill>
                  <a:srgbClr val="000000"/>
                </a:solidFill>
                <a:effectLst/>
                <a:uLnTx/>
                <a:uFillTx/>
                <a:ea typeface="+mn-lt"/>
                <a:cs typeface="+mn-lt"/>
              </a:rPr>
              <a:t>. </a:t>
            </a:r>
            <a:r>
              <a:rPr lang="en-US" sz="2000" dirty="0" err="1">
                <a:solidFill>
                  <a:srgbClr val="000000"/>
                </a:solidFill>
                <a:ea typeface="+mn-lt"/>
                <a:cs typeface="+mn-lt"/>
              </a:rPr>
              <a:t>Diese</a:t>
            </a:r>
            <a:r>
              <a:rPr lang="en-US" sz="2000" dirty="0">
                <a:solidFill>
                  <a:srgbClr val="000000"/>
                </a:solidFill>
                <a:ea typeface="+mn-lt"/>
                <a:cs typeface="+mn-lt"/>
              </a:rPr>
              <a:t> </a:t>
            </a:r>
            <a:r>
              <a:rPr lang="en-US" sz="2000" dirty="0" err="1">
                <a:solidFill>
                  <a:srgbClr val="000000"/>
                </a:solidFill>
                <a:ea typeface="+mn-lt"/>
                <a:cs typeface="+mn-lt"/>
              </a:rPr>
              <a:t>können</a:t>
            </a:r>
            <a:r>
              <a:rPr lang="en-US" sz="2000" dirty="0">
                <a:solidFill>
                  <a:srgbClr val="000000"/>
                </a:solidFill>
                <a:ea typeface="+mn-lt"/>
                <a:cs typeface="+mn-lt"/>
              </a:rPr>
              <a:t> </a:t>
            </a:r>
            <a:r>
              <a:rPr lang="en-US" sz="2000" dirty="0" err="1">
                <a:solidFill>
                  <a:srgbClr val="000000"/>
                </a:solidFill>
                <a:ea typeface="+mn-lt"/>
                <a:cs typeface="+mn-lt"/>
              </a:rPr>
              <a:t>zu</a:t>
            </a:r>
            <a:r>
              <a:rPr lang="en-US" sz="2000" dirty="0">
                <a:solidFill>
                  <a:srgbClr val="000000"/>
                </a:solidFill>
                <a:ea typeface="+mn-lt"/>
                <a:cs typeface="+mn-lt"/>
              </a:rPr>
              <a:t> </a:t>
            </a:r>
            <a:r>
              <a:rPr lang="en-US" sz="2000" dirty="0" err="1">
                <a:solidFill>
                  <a:srgbClr val="000000"/>
                </a:solidFill>
                <a:ea typeface="+mn-lt"/>
                <a:cs typeface="+mn-lt"/>
              </a:rPr>
              <a:t>unzuverlässigen</a:t>
            </a:r>
            <a:r>
              <a:rPr lang="en-US" sz="2000" dirty="0">
                <a:solidFill>
                  <a:srgbClr val="000000"/>
                </a:solidFill>
                <a:ea typeface="+mn-lt"/>
                <a:cs typeface="+mn-lt"/>
              </a:rPr>
              <a:t> </a:t>
            </a:r>
            <a:r>
              <a:rPr lang="en-US" sz="2000" dirty="0" err="1">
                <a:solidFill>
                  <a:srgbClr val="000000"/>
                </a:solidFill>
                <a:ea typeface="+mn-lt"/>
                <a:cs typeface="+mn-lt"/>
              </a:rPr>
              <a:t>oder</a:t>
            </a:r>
            <a:r>
              <a:rPr lang="en-US" sz="2000" dirty="0">
                <a:solidFill>
                  <a:srgbClr val="000000"/>
                </a:solidFill>
                <a:ea typeface="+mn-lt"/>
                <a:cs typeface="+mn-lt"/>
              </a:rPr>
              <a:t> </a:t>
            </a:r>
            <a:r>
              <a:rPr lang="en-US" sz="2000" dirty="0" err="1">
                <a:solidFill>
                  <a:srgbClr val="000000"/>
                </a:solidFill>
                <a:ea typeface="+mn-lt"/>
                <a:cs typeface="+mn-lt"/>
              </a:rPr>
              <a:t>ungerechten</a:t>
            </a:r>
            <a:r>
              <a:rPr lang="en-US" sz="2000" dirty="0">
                <a:solidFill>
                  <a:srgbClr val="000000"/>
                </a:solidFill>
                <a:ea typeface="+mn-lt"/>
                <a:cs typeface="+mn-lt"/>
              </a:rPr>
              <a:t> </a:t>
            </a:r>
            <a:r>
              <a:rPr lang="en-US" sz="2000" dirty="0" err="1">
                <a:solidFill>
                  <a:srgbClr val="000000"/>
                </a:solidFill>
                <a:ea typeface="+mn-lt"/>
                <a:cs typeface="+mn-lt"/>
              </a:rPr>
              <a:t>Ergebnissen</a:t>
            </a:r>
            <a:r>
              <a:rPr lang="en-US" sz="2000" dirty="0">
                <a:solidFill>
                  <a:srgbClr val="000000"/>
                </a:solidFill>
                <a:ea typeface="+mn-lt"/>
                <a:cs typeface="+mn-lt"/>
              </a:rPr>
              <a:t> </a:t>
            </a:r>
            <a:r>
              <a:rPr lang="en-US" sz="2000" dirty="0" err="1">
                <a:solidFill>
                  <a:srgbClr val="000000"/>
                </a:solidFill>
                <a:ea typeface="+mn-lt"/>
                <a:cs typeface="+mn-lt"/>
              </a:rPr>
              <a:t>führen</a:t>
            </a:r>
            <a:r>
              <a:rPr kumimoji="0" lang="en-US" sz="2000" b="0" i="0" u="none" strike="noStrike" kern="1200" cap="none" spc="0" normalizeH="0" baseline="0" noProof="0" dirty="0">
                <a:ln>
                  <a:noFill/>
                </a:ln>
                <a:solidFill>
                  <a:srgbClr val="000000"/>
                </a:solidFill>
                <a:effectLst/>
                <a:uLnTx/>
                <a:uFillTx/>
                <a:ea typeface="+mn-lt"/>
                <a:cs typeface="+mn-lt"/>
              </a:rPr>
              <a:t>.</a:t>
            </a:r>
            <a:endParaRPr lang="en-US" dirty="0">
              <a:solidFill>
                <a:srgbClr val="000000"/>
              </a:solidFill>
              <a:ea typeface="+mn-lt"/>
              <a:cs typeface="+mn-lt"/>
            </a:endParaRPr>
          </a:p>
        </p:txBody>
      </p:sp>
      <p:grpSp>
        <p:nvGrpSpPr>
          <p:cNvPr id="22" name="Group 21">
            <a:extLst>
              <a:ext uri="{FF2B5EF4-FFF2-40B4-BE49-F238E27FC236}">
                <a16:creationId xmlns:a16="http://schemas.microsoft.com/office/drawing/2014/main" id="{ACFE2D5C-F123-8786-272D-7F5464965DA6}"/>
              </a:ext>
            </a:extLst>
          </p:cNvPr>
          <p:cNvGrpSpPr/>
          <p:nvPr/>
        </p:nvGrpSpPr>
        <p:grpSpPr>
          <a:xfrm>
            <a:off x="8281460" y="1499388"/>
            <a:ext cx="2917761" cy="1877475"/>
            <a:chOff x="7686108" y="2158916"/>
            <a:chExt cx="2917761" cy="1877475"/>
          </a:xfrm>
        </p:grpSpPr>
        <p:sp>
          <p:nvSpPr>
            <p:cNvPr id="14" name="Oval 41">
              <a:extLst>
                <a:ext uri="{FF2B5EF4-FFF2-40B4-BE49-F238E27FC236}">
                  <a16:creationId xmlns:a16="http://schemas.microsoft.com/office/drawing/2014/main" id="{14AB6DF7-359E-A336-A58A-873A395BBEAE}"/>
                </a:ext>
              </a:extLst>
            </p:cNvPr>
            <p:cNvSpPr>
              <a:spLocks noChangeArrowheads="1"/>
            </p:cNvSpPr>
            <p:nvPr/>
          </p:nvSpPr>
          <p:spPr bwMode="auto">
            <a:xfrm>
              <a:off x="8748804" y="2158916"/>
              <a:ext cx="853052" cy="853052"/>
            </a:xfrm>
            <a:prstGeom prst="ellipse">
              <a:avLst/>
            </a:prstGeom>
            <a:solidFill>
              <a:srgbClr val="70AD47">
                <a:lumMod val="60000"/>
                <a:lumOff val="4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B0CD13A7-90DB-216C-D8B2-2C63AC099F1D}"/>
                </a:ext>
              </a:extLst>
            </p:cNvPr>
            <p:cNvSpPr txBox="1">
              <a:spLocks/>
            </p:cNvSpPr>
            <p:nvPr/>
          </p:nvSpPr>
          <p:spPr>
            <a:xfrm>
              <a:off x="7790493" y="3137534"/>
              <a:ext cx="2769674" cy="849708"/>
            </a:xfrm>
            <a:prstGeom prst="rect">
              <a:avLst/>
            </a:prstGeom>
          </p:spPr>
          <p:txBody>
            <a:bodyPr lIns="91440" tIns="45720" rIns="91440" bIns="45720"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400" b="1" dirty="0" err="1">
                  <a:solidFill>
                    <a:srgbClr val="000000"/>
                  </a:solidFill>
                  <a:effectLst>
                    <a:outerShdw blurRad="38100" dist="38100" dir="2700000" algn="tl">
                      <a:srgbClr val="000000">
                        <a:alpha val="43137"/>
                      </a:srgbClr>
                    </a:outerShdw>
                  </a:effectLst>
                  <a:ea typeface="+mn-lt"/>
                  <a:cs typeface="+mn-lt"/>
                </a:rPr>
                <a:t>Algorithmische</a:t>
              </a:r>
              <a:r>
                <a:rPr lang="en-US" sz="2400" b="1" dirty="0">
                  <a:solidFill>
                    <a:srgbClr val="000000"/>
                  </a:solidFill>
                  <a:effectLst>
                    <a:outerShdw blurRad="38100" dist="38100" dir="2700000" algn="tl">
                      <a:srgbClr val="000000">
                        <a:alpha val="43137"/>
                      </a:srgbClr>
                    </a:outerShdw>
                  </a:effectLst>
                  <a:ea typeface="+mn-lt"/>
                  <a:cs typeface="+mn-lt"/>
                </a:rPr>
                <a:t> </a:t>
              </a:r>
              <a:r>
                <a:rPr lang="en-US" sz="2400" b="1" dirty="0" err="1">
                  <a:solidFill>
                    <a:srgbClr val="000000"/>
                  </a:solidFill>
                  <a:effectLst>
                    <a:outerShdw blurRad="38100" dist="38100" dir="2700000" algn="tl">
                      <a:srgbClr val="000000">
                        <a:alpha val="43137"/>
                      </a:srgbClr>
                    </a:outerShdw>
                  </a:effectLst>
                  <a:ea typeface="+mn-lt"/>
                  <a:cs typeface="+mn-lt"/>
                </a:rPr>
                <a:t>Verzerrungen</a:t>
              </a:r>
              <a:endParaRPr lang="en-US" b="1" dirty="0" err="1">
                <a:solidFill>
                  <a:srgbClr val="000000"/>
                </a:solidFill>
                <a:ea typeface="+mn-ea"/>
                <a:cs typeface="+mn-cs"/>
              </a:endParaRPr>
            </a:p>
          </p:txBody>
        </p:sp>
        <p:cxnSp>
          <p:nvCxnSpPr>
            <p:cNvPr id="17" name="Straight Connector 16">
              <a:extLst>
                <a:ext uri="{FF2B5EF4-FFF2-40B4-BE49-F238E27FC236}">
                  <a16:creationId xmlns:a16="http://schemas.microsoft.com/office/drawing/2014/main" id="{61CAEB63-D6D6-271E-7891-28A0360452C5}"/>
                </a:ext>
              </a:extLst>
            </p:cNvPr>
            <p:cNvCxnSpPr/>
            <p:nvPr/>
          </p:nvCxnSpPr>
          <p:spPr>
            <a:xfrm flipH="1">
              <a:off x="7686108" y="4036391"/>
              <a:ext cx="2917761" cy="0"/>
            </a:xfrm>
            <a:prstGeom prst="line">
              <a:avLst/>
            </a:prstGeom>
            <a:noFill/>
            <a:ln w="6350" cap="flat" cmpd="sng" algn="ctr">
              <a:solidFill>
                <a:schemeClr val="accent3">
                  <a:lumMod val="50000"/>
                </a:schemeClr>
              </a:solidFill>
              <a:prstDash val="solid"/>
              <a:miter lim="800000"/>
            </a:ln>
            <a:effectLst/>
          </p:spPr>
        </p:cxnSp>
      </p:grpSp>
      <p:sp>
        <p:nvSpPr>
          <p:cNvPr id="24" name="TextBox 23">
            <a:extLst>
              <a:ext uri="{FF2B5EF4-FFF2-40B4-BE49-F238E27FC236}">
                <a16:creationId xmlns:a16="http://schemas.microsoft.com/office/drawing/2014/main" id="{2503E560-0397-CDEE-964D-94282881E27F}"/>
              </a:ext>
            </a:extLst>
          </p:cNvPr>
          <p:cNvSpPr txBox="1"/>
          <p:nvPr/>
        </p:nvSpPr>
        <p:spPr>
          <a:xfrm>
            <a:off x="95250" y="6414652"/>
            <a:ext cx="990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400" dirty="0">
                <a:solidFill>
                  <a:prstClr val="black"/>
                </a:solidFill>
                <a:latin typeface="Calibri" panose="020F0502020204030204"/>
              </a:rPr>
              <a:t>Quelle</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https://www.bpe.co.uk/services/need/data-protection-the-gdpr/brilliantly-simple-guide-to-the-gdpr/explaining-what-is-meant-by-consent/</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7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483B-C5A5-E2E6-E48E-734FB143BB07}"/>
              </a:ext>
            </a:extLst>
          </p:cNvPr>
          <p:cNvSpPr/>
          <p:nvPr/>
        </p:nvSpPr>
        <p:spPr>
          <a:xfrm>
            <a:off x="184742" y="6088355"/>
            <a:ext cx="7505211" cy="317459"/>
          </a:xfrm>
          <a:prstGeom prst="rect">
            <a:avLst/>
          </a:prstGeom>
          <a:solidFill>
            <a:schemeClr val="accent4"/>
          </a:solidFill>
        </p:spPr>
        <p:txBody>
          <a:bodyPr wrap="square">
            <a:spAutoFit/>
          </a:bodyPr>
          <a:lstStyle/>
          <a:p>
            <a:r>
              <a:rPr lang="en-IE" sz="1463" dirty="0" err="1">
                <a:solidFill>
                  <a:srgbClr val="000000"/>
                </a:solidFill>
              </a:rPr>
              <a:t>Herunterladen</a:t>
            </a:r>
            <a:r>
              <a:rPr lang="en-IE" sz="1463" dirty="0">
                <a:solidFill>
                  <a:srgbClr val="000000"/>
                </a:solidFill>
              </a:rPr>
              <a:t> und </a:t>
            </a:r>
            <a:r>
              <a:rPr lang="en-IE" sz="1463" dirty="0" err="1">
                <a:solidFill>
                  <a:srgbClr val="000000"/>
                </a:solidFill>
              </a:rPr>
              <a:t>nutze</a:t>
            </a:r>
            <a:r>
              <a:rPr lang="en-IE" sz="1463" dirty="0">
                <a:solidFill>
                  <a:srgbClr val="000000"/>
                </a:solidFill>
              </a:rPr>
              <a:t> </a:t>
            </a:r>
            <a:r>
              <a:rPr lang="en-IE" sz="1463" dirty="0" err="1">
                <a:solidFill>
                  <a:srgbClr val="000000"/>
                </a:solidFill>
              </a:rPr>
              <a:t>dieser</a:t>
            </a:r>
            <a:r>
              <a:rPr lang="en-IE" sz="1463" dirty="0">
                <a:solidFill>
                  <a:srgbClr val="000000"/>
                </a:solidFill>
              </a:rPr>
              <a:t> Tool: </a:t>
            </a:r>
            <a:r>
              <a:rPr lang="en-IE" sz="1463" dirty="0">
                <a:solidFill>
                  <a:schemeClr val="accent2">
                    <a:lumMod val="50000"/>
                  </a:schemeClr>
                </a:solidFill>
                <a:hlinkClick r:id="rId2">
                  <a:extLst>
                    <a:ext uri="{A12FA001-AC4F-418D-AE19-62706E023703}">
                      <ahyp:hlinkClr xmlns:ahyp="http://schemas.microsoft.com/office/drawing/2018/hyperlinkcolor" val="tx"/>
                    </a:ext>
                  </a:extLst>
                </a:hlinkClick>
              </a:rPr>
              <a:t>https://theodi.org/article/data-ethics-canvas/</a:t>
            </a:r>
            <a:endParaRPr lang="en-IE" sz="1463" dirty="0">
              <a:solidFill>
                <a:schemeClr val="accent2">
                  <a:lumMod val="50000"/>
                </a:schemeClr>
              </a:solidFill>
            </a:endParaRPr>
          </a:p>
        </p:txBody>
      </p:sp>
      <p:pic>
        <p:nvPicPr>
          <p:cNvPr id="8" name="Grafik 7">
            <a:extLst>
              <a:ext uri="{FF2B5EF4-FFF2-40B4-BE49-F238E27FC236}">
                <a16:creationId xmlns:a16="http://schemas.microsoft.com/office/drawing/2014/main" id="{08925692-938D-F503-5BF7-AF96FB158B08}"/>
              </a:ext>
            </a:extLst>
          </p:cNvPr>
          <p:cNvPicPr>
            <a:picLocks noChangeAspect="1"/>
          </p:cNvPicPr>
          <p:nvPr/>
        </p:nvPicPr>
        <p:blipFill>
          <a:blip r:embed="rId3"/>
          <a:stretch>
            <a:fillRect/>
          </a:stretch>
        </p:blipFill>
        <p:spPr>
          <a:xfrm>
            <a:off x="1836051" y="106137"/>
            <a:ext cx="8519898" cy="5982218"/>
          </a:xfrm>
          <a:prstGeom prst="rect">
            <a:avLst/>
          </a:prstGeom>
        </p:spPr>
      </p:pic>
    </p:spTree>
    <p:extLst>
      <p:ext uri="{BB962C8B-B14F-4D97-AF65-F5344CB8AC3E}">
        <p14:creationId xmlns:p14="http://schemas.microsoft.com/office/powerpoint/2010/main" val="30028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lIns="91440" tIns="45720" rIns="91440" bIns="45720" anchor="ctr">
            <a:normAutofit/>
          </a:bodyPr>
          <a:lstStyle/>
          <a:p>
            <a:r>
              <a:rPr lang="en-GB" dirty="0">
                <a:ea typeface="+mn-lt"/>
                <a:cs typeface="+mn-lt"/>
              </a:rPr>
              <a:t>"Wenn </a:t>
            </a:r>
            <a:r>
              <a:rPr lang="en-GB" dirty="0" err="1">
                <a:ea typeface="+mn-lt"/>
                <a:cs typeface="+mn-lt"/>
              </a:rPr>
              <a:t>Ihr</a:t>
            </a:r>
            <a:r>
              <a:rPr lang="en-GB" dirty="0">
                <a:ea typeface="+mn-lt"/>
                <a:cs typeface="+mn-lt"/>
              </a:rPr>
              <a:t> Schiff </a:t>
            </a:r>
            <a:r>
              <a:rPr lang="en-GB" dirty="0" err="1">
                <a:ea typeface="+mn-lt"/>
                <a:cs typeface="+mn-lt"/>
              </a:rPr>
              <a:t>nicht</a:t>
            </a:r>
            <a:r>
              <a:rPr lang="en-GB" dirty="0">
                <a:ea typeface="+mn-lt"/>
                <a:cs typeface="+mn-lt"/>
              </a:rPr>
              <a:t> </a:t>
            </a:r>
            <a:r>
              <a:rPr lang="en-GB" dirty="0" err="1">
                <a:ea typeface="+mn-lt"/>
                <a:cs typeface="+mn-lt"/>
              </a:rPr>
              <a:t>kommt</a:t>
            </a:r>
            <a:r>
              <a:rPr lang="en-GB" dirty="0">
                <a:ea typeface="+mn-lt"/>
                <a:cs typeface="+mn-lt"/>
              </a:rPr>
              <a:t>, </a:t>
            </a:r>
            <a:r>
              <a:rPr lang="en-GB" dirty="0" err="1">
                <a:ea typeface="+mn-lt"/>
                <a:cs typeface="+mn-lt"/>
              </a:rPr>
              <a:t>schwimmen</a:t>
            </a:r>
            <a:r>
              <a:rPr lang="en-GB" dirty="0">
                <a:ea typeface="+mn-lt"/>
                <a:cs typeface="+mn-lt"/>
              </a:rPr>
              <a:t> Sie </a:t>
            </a:r>
            <a:r>
              <a:rPr lang="en-GB" dirty="0" err="1">
                <a:ea typeface="+mn-lt"/>
                <a:cs typeface="+mn-lt"/>
              </a:rPr>
              <a:t>ihm</a:t>
            </a:r>
            <a:r>
              <a:rPr lang="en-GB" dirty="0">
                <a:ea typeface="+mn-lt"/>
                <a:cs typeface="+mn-lt"/>
              </a:rPr>
              <a:t> </a:t>
            </a:r>
            <a:r>
              <a:rPr lang="en-GB" dirty="0" err="1">
                <a:ea typeface="+mn-lt"/>
                <a:cs typeface="+mn-lt"/>
              </a:rPr>
              <a:t>entgegen</a:t>
            </a:r>
            <a:r>
              <a:rPr lang="en-GB" dirty="0">
                <a:ea typeface="+mn-lt"/>
                <a:cs typeface="+mn-lt"/>
              </a:rPr>
              <a:t>."</a:t>
            </a:r>
            <a:endParaRPr lang="en-US"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Jonathan Winters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Aerial top of container ship in ocea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3889" r="1388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934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a:ea typeface="+mn-lt"/>
                <a:cs typeface="+mn-lt"/>
              </a:rPr>
              <a:t>"Eine Reihe von </a:t>
            </a:r>
            <a:r>
              <a:rPr lang="en-GB" b="1" dirty="0" err="1">
                <a:ea typeface="+mn-lt"/>
                <a:cs typeface="+mn-lt"/>
              </a:rPr>
              <a:t>Regeln</a:t>
            </a:r>
            <a:r>
              <a:rPr lang="en-GB" b="1" dirty="0">
                <a:ea typeface="+mn-lt"/>
                <a:cs typeface="+mn-lt"/>
              </a:rPr>
              <a:t> und </a:t>
            </a:r>
            <a:r>
              <a:rPr lang="en-GB" b="1" dirty="0" err="1">
                <a:ea typeface="+mn-lt"/>
                <a:cs typeface="+mn-lt"/>
              </a:rPr>
              <a:t>Leitlinien</a:t>
            </a:r>
            <a:r>
              <a:rPr lang="en-GB" b="1" dirty="0">
                <a:ea typeface="+mn-lt"/>
                <a:cs typeface="+mn-lt"/>
              </a:rPr>
              <a:t> für den </a:t>
            </a:r>
            <a:r>
              <a:rPr lang="en-GB" b="1" dirty="0" err="1">
                <a:ea typeface="+mn-lt"/>
                <a:cs typeface="+mn-lt"/>
              </a:rPr>
              <a:t>Umgang</a:t>
            </a:r>
            <a:r>
              <a:rPr lang="en-GB" b="1" dirty="0">
                <a:ea typeface="+mn-lt"/>
                <a:cs typeface="+mn-lt"/>
              </a:rPr>
              <a:t> </a:t>
            </a:r>
            <a:r>
              <a:rPr lang="en-GB" b="1" dirty="0" err="1">
                <a:ea typeface="+mn-lt"/>
                <a:cs typeface="+mn-lt"/>
              </a:rPr>
              <a:t>mit</a:t>
            </a:r>
            <a:r>
              <a:rPr lang="en-GB" b="1" dirty="0">
                <a:ea typeface="+mn-lt"/>
                <a:cs typeface="+mn-lt"/>
              </a:rPr>
              <a:t> Daten </a:t>
            </a:r>
            <a:r>
              <a:rPr lang="en-GB" b="1" dirty="0" err="1">
                <a:ea typeface="+mn-lt"/>
                <a:cs typeface="+mn-lt"/>
              </a:rPr>
              <a:t>oder</a:t>
            </a:r>
            <a:r>
              <a:rPr lang="en-GB" b="1" dirty="0">
                <a:ea typeface="+mn-lt"/>
                <a:cs typeface="+mn-lt"/>
              </a:rPr>
              <a:t> </a:t>
            </a:r>
            <a:r>
              <a:rPr lang="en-GB" b="1" dirty="0" err="1">
                <a:ea typeface="+mn-lt"/>
                <a:cs typeface="+mn-lt"/>
              </a:rPr>
              <a:t>Informationen</a:t>
            </a:r>
            <a:r>
              <a:rPr lang="en-GB" b="1" dirty="0">
                <a:ea typeface="+mn-lt"/>
                <a:cs typeface="+mn-lt"/>
              </a:rPr>
              <a:t> </a:t>
            </a:r>
            <a:r>
              <a:rPr lang="en-GB" b="1" dirty="0" err="1">
                <a:ea typeface="+mn-lt"/>
                <a:cs typeface="+mn-lt"/>
              </a:rPr>
              <a:t>innerhalb</a:t>
            </a:r>
            <a:r>
              <a:rPr lang="en-GB" b="1" dirty="0">
                <a:ea typeface="+mn-lt"/>
                <a:cs typeface="+mn-lt"/>
              </a:rPr>
              <a:t> </a:t>
            </a:r>
            <a:r>
              <a:rPr lang="en-GB" b="1" dirty="0" err="1">
                <a:ea typeface="+mn-lt"/>
                <a:cs typeface="+mn-lt"/>
              </a:rPr>
              <a:t>einer</a:t>
            </a:r>
            <a:r>
              <a:rPr lang="en-GB" b="1" dirty="0">
                <a:ea typeface="+mn-lt"/>
                <a:cs typeface="+mn-lt"/>
              </a:rPr>
              <a:t> Organisation. Eine Information-Governance-</a:t>
            </a:r>
            <a:r>
              <a:rPr lang="en-GB" b="1" dirty="0" err="1">
                <a:ea typeface="+mn-lt"/>
                <a:cs typeface="+mn-lt"/>
              </a:rPr>
              <a:t>Strategie</a:t>
            </a:r>
            <a:r>
              <a:rPr lang="en-GB" b="1" dirty="0">
                <a:ea typeface="+mn-lt"/>
                <a:cs typeface="+mn-lt"/>
              </a:rPr>
              <a:t> </a:t>
            </a:r>
            <a:r>
              <a:rPr lang="en-GB" b="1" dirty="0" err="1">
                <a:ea typeface="+mn-lt"/>
                <a:cs typeface="+mn-lt"/>
              </a:rPr>
              <a:t>sollte</a:t>
            </a:r>
            <a:r>
              <a:rPr lang="en-GB" b="1" dirty="0">
                <a:ea typeface="+mn-lt"/>
                <a:cs typeface="+mn-lt"/>
              </a:rPr>
              <a:t> die </a:t>
            </a:r>
            <a:r>
              <a:rPr lang="en-GB" b="1" dirty="0" err="1">
                <a:ea typeface="+mn-lt"/>
                <a:cs typeface="+mn-lt"/>
              </a:rPr>
              <a:t>Entscheidungsrechte</a:t>
            </a:r>
            <a:r>
              <a:rPr lang="en-GB" b="1" dirty="0">
                <a:ea typeface="+mn-lt"/>
                <a:cs typeface="+mn-lt"/>
              </a:rPr>
              <a:t> und </a:t>
            </a:r>
            <a:r>
              <a:rPr lang="en-GB" b="1" dirty="0" err="1">
                <a:ea typeface="+mn-lt"/>
                <a:cs typeface="+mn-lt"/>
              </a:rPr>
              <a:t>einen</a:t>
            </a:r>
            <a:r>
              <a:rPr lang="en-GB" b="1" dirty="0">
                <a:ea typeface="+mn-lt"/>
                <a:cs typeface="+mn-lt"/>
              </a:rPr>
              <a:t> </a:t>
            </a:r>
            <a:r>
              <a:rPr lang="en-GB" b="1" dirty="0" err="1">
                <a:ea typeface="+mn-lt"/>
                <a:cs typeface="+mn-lt"/>
              </a:rPr>
              <a:t>Rahmen</a:t>
            </a:r>
            <a:r>
              <a:rPr lang="en-GB" b="1" dirty="0">
                <a:ea typeface="+mn-lt"/>
                <a:cs typeface="+mn-lt"/>
              </a:rPr>
              <a:t> für die </a:t>
            </a:r>
            <a:r>
              <a:rPr lang="en-GB" b="1" dirty="0" err="1">
                <a:ea typeface="+mn-lt"/>
                <a:cs typeface="+mn-lt"/>
              </a:rPr>
              <a:t>Rechenschaftspflicht</a:t>
            </a:r>
            <a:r>
              <a:rPr lang="en-GB" b="1" dirty="0">
                <a:ea typeface="+mn-lt"/>
                <a:cs typeface="+mn-lt"/>
              </a:rPr>
              <a:t> </a:t>
            </a:r>
            <a:r>
              <a:rPr lang="en-GB" b="1" dirty="0" err="1">
                <a:ea typeface="+mn-lt"/>
                <a:cs typeface="+mn-lt"/>
              </a:rPr>
              <a:t>festlegen</a:t>
            </a:r>
            <a:r>
              <a:rPr lang="en-GB" b="1" dirty="0">
                <a:ea typeface="+mn-lt"/>
                <a:cs typeface="+mn-lt"/>
              </a:rPr>
              <a:t>, die </a:t>
            </a:r>
            <a:r>
              <a:rPr lang="en-GB" b="1" dirty="0" err="1">
                <a:ea typeface="+mn-lt"/>
                <a:cs typeface="+mn-lt"/>
              </a:rPr>
              <a:t>ein</a:t>
            </a:r>
            <a:r>
              <a:rPr lang="en-GB" b="1" dirty="0">
                <a:ea typeface="+mn-lt"/>
                <a:cs typeface="+mn-lt"/>
              </a:rPr>
              <a:t> </a:t>
            </a:r>
            <a:r>
              <a:rPr lang="en-GB" b="1" dirty="0" err="1">
                <a:ea typeface="+mn-lt"/>
                <a:cs typeface="+mn-lt"/>
              </a:rPr>
              <a:t>wünschenswertes</a:t>
            </a:r>
            <a:r>
              <a:rPr lang="en-GB" b="1" dirty="0">
                <a:ea typeface="+mn-lt"/>
                <a:cs typeface="+mn-lt"/>
              </a:rPr>
              <a:t> </a:t>
            </a:r>
            <a:r>
              <a:rPr lang="en-GB" b="1" dirty="0" err="1">
                <a:ea typeface="+mn-lt"/>
                <a:cs typeface="+mn-lt"/>
              </a:rPr>
              <a:t>Verhalten</a:t>
            </a:r>
            <a:r>
              <a:rPr lang="en-GB" b="1" dirty="0">
                <a:ea typeface="+mn-lt"/>
                <a:cs typeface="+mn-lt"/>
              </a:rPr>
              <a:t> </a:t>
            </a:r>
            <a:r>
              <a:rPr lang="en-GB" b="1" dirty="0" err="1">
                <a:ea typeface="+mn-lt"/>
                <a:cs typeface="+mn-lt"/>
              </a:rPr>
              <a:t>bei</a:t>
            </a:r>
            <a:r>
              <a:rPr lang="en-GB" b="1" dirty="0">
                <a:ea typeface="+mn-lt"/>
                <a:cs typeface="+mn-lt"/>
              </a:rPr>
              <a:t> der </a:t>
            </a:r>
            <a:r>
              <a:rPr lang="en-GB" b="1" dirty="0" err="1">
                <a:ea typeface="+mn-lt"/>
                <a:cs typeface="+mn-lt"/>
              </a:rPr>
              <a:t>Bewertung</a:t>
            </a:r>
            <a:r>
              <a:rPr lang="en-GB" b="1" dirty="0">
                <a:ea typeface="+mn-lt"/>
                <a:cs typeface="+mn-lt"/>
              </a:rPr>
              <a:t>, </a:t>
            </a:r>
            <a:r>
              <a:rPr lang="en-GB" b="1" dirty="0" err="1">
                <a:ea typeface="+mn-lt"/>
                <a:cs typeface="+mn-lt"/>
              </a:rPr>
              <a:t>Erstellung</a:t>
            </a:r>
            <a:r>
              <a:rPr lang="en-GB" b="1" dirty="0">
                <a:ea typeface="+mn-lt"/>
                <a:cs typeface="+mn-lt"/>
              </a:rPr>
              <a:t>, </a:t>
            </a:r>
            <a:r>
              <a:rPr lang="en-GB" b="1" dirty="0" err="1">
                <a:ea typeface="+mn-lt"/>
                <a:cs typeface="+mn-lt"/>
              </a:rPr>
              <a:t>Speicherung</a:t>
            </a:r>
            <a:r>
              <a:rPr lang="en-GB" b="1" dirty="0">
                <a:ea typeface="+mn-lt"/>
                <a:cs typeface="+mn-lt"/>
              </a:rPr>
              <a:t>, </a:t>
            </a:r>
            <a:r>
              <a:rPr lang="en-GB" b="1" dirty="0" err="1">
                <a:ea typeface="+mn-lt"/>
                <a:cs typeface="+mn-lt"/>
              </a:rPr>
              <a:t>Verwendung</a:t>
            </a:r>
            <a:r>
              <a:rPr lang="en-GB" b="1" dirty="0">
                <a:ea typeface="+mn-lt"/>
                <a:cs typeface="+mn-lt"/>
              </a:rPr>
              <a:t>, </a:t>
            </a:r>
            <a:r>
              <a:rPr lang="en-GB" b="1" dirty="0" err="1">
                <a:ea typeface="+mn-lt"/>
                <a:cs typeface="+mn-lt"/>
              </a:rPr>
              <a:t>Archivierung</a:t>
            </a:r>
            <a:r>
              <a:rPr lang="en-GB" b="1" dirty="0">
                <a:ea typeface="+mn-lt"/>
                <a:cs typeface="+mn-lt"/>
              </a:rPr>
              <a:t> und </a:t>
            </a:r>
            <a:r>
              <a:rPr lang="en-GB" b="1" dirty="0" err="1">
                <a:ea typeface="+mn-lt"/>
                <a:cs typeface="+mn-lt"/>
              </a:rPr>
              <a:t>Löschung</a:t>
            </a:r>
            <a:r>
              <a:rPr lang="en-GB" b="1" dirty="0">
                <a:ea typeface="+mn-lt"/>
                <a:cs typeface="+mn-lt"/>
              </a:rPr>
              <a:t> von </a:t>
            </a:r>
            <a:r>
              <a:rPr lang="en-GB" b="1" dirty="0" err="1">
                <a:ea typeface="+mn-lt"/>
                <a:cs typeface="+mn-lt"/>
              </a:rPr>
              <a:t>Informationen</a:t>
            </a:r>
            <a:r>
              <a:rPr lang="en-GB" b="1" dirty="0">
                <a:ea typeface="+mn-lt"/>
                <a:cs typeface="+mn-lt"/>
              </a:rPr>
              <a:t> </a:t>
            </a:r>
            <a:r>
              <a:rPr lang="en-GB" b="1" dirty="0" err="1">
                <a:ea typeface="+mn-lt"/>
                <a:cs typeface="+mn-lt"/>
              </a:rPr>
              <a:t>fördern</a:t>
            </a:r>
            <a:r>
              <a:rPr lang="en-GB" b="1" dirty="0">
                <a:ea typeface="+mn-lt"/>
                <a:cs typeface="+mn-lt"/>
              </a:rPr>
              <a:t>."</a:t>
            </a:r>
            <a:r>
              <a:rPr lang="en-GB" b="1" dirty="0"/>
              <a:t>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endParaRPr lang="en-US" dirty="0" err="1"/>
          </a:p>
        </p:txBody>
      </p:sp>
    </p:spTree>
    <p:extLst>
      <p:ext uri="{BB962C8B-B14F-4D97-AF65-F5344CB8AC3E}">
        <p14:creationId xmlns:p14="http://schemas.microsoft.com/office/powerpoint/2010/main" val="17611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The goals are to: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p>
          <a:p>
            <a:endParaRPr lang="en-GB" dirty="0">
              <a:ea typeface="+mn-lt"/>
              <a:cs typeface="+mn-lt"/>
            </a:endParaRPr>
          </a:p>
          <a:p>
            <a:endParaRPr lang="en-GB" dirty="0">
              <a:cs typeface="Calibri"/>
            </a:endParaRPr>
          </a:p>
        </p:txBody>
      </p:sp>
      <p:graphicFrame>
        <p:nvGraphicFramePr>
          <p:cNvPr id="6" name="Diagram 5">
            <a:extLst>
              <a:ext uri="{FF2B5EF4-FFF2-40B4-BE49-F238E27FC236}">
                <a16:creationId xmlns:a16="http://schemas.microsoft.com/office/drawing/2014/main" id="{CAB443EE-65A0-C5D2-1698-8ADECBCAAFD6}"/>
              </a:ext>
            </a:extLst>
          </p:cNvPr>
          <p:cNvGraphicFramePr/>
          <p:nvPr>
            <p:extLst>
              <p:ext uri="{D42A27DB-BD31-4B8C-83A1-F6EECF244321}">
                <p14:modId xmlns:p14="http://schemas.microsoft.com/office/powerpoint/2010/main" val="1789792640"/>
              </p:ext>
            </p:extLst>
          </p:nvPr>
        </p:nvGraphicFramePr>
        <p:xfrm>
          <a:off x="511969" y="2338154"/>
          <a:ext cx="11166735" cy="30143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A0B32B92-03CA-DBA9-B3F2-567625D9BEA7}"/>
              </a:ext>
            </a:extLst>
          </p:cNvPr>
          <p:cNvSpPr txBox="1"/>
          <p:nvPr/>
        </p:nvSpPr>
        <p:spPr>
          <a:xfrm>
            <a:off x="933292" y="5495175"/>
            <a:ext cx="7476190" cy="307777"/>
          </a:xfrm>
          <a:prstGeom prst="rect">
            <a:avLst/>
          </a:prstGeom>
          <a:noFill/>
        </p:spPr>
        <p:txBody>
          <a:bodyPr wrap="square" rtlCol="0">
            <a:spAutoFit/>
          </a:bodyPr>
          <a:lstStyle/>
          <a:p>
            <a:r>
              <a:rPr lang="es-ES_tradnl" sz="1400" dirty="0" err="1">
                <a:solidFill>
                  <a:srgbClr val="000000"/>
                </a:solidFill>
              </a:rPr>
              <a:t>Quelle</a:t>
            </a:r>
            <a:r>
              <a:rPr lang="es-ES_tradnl" sz="1400" dirty="0">
                <a:solidFill>
                  <a:srgbClr val="000000"/>
                </a:solidFill>
              </a:rPr>
              <a:t>: </a:t>
            </a:r>
            <a:r>
              <a:rPr lang="en-US" sz="1400" dirty="0">
                <a:solidFill>
                  <a:srgbClr val="000000"/>
                </a:solidFill>
              </a:rPr>
              <a:t>Logan 2010, quoted in </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Rising, </a:t>
            </a:r>
            <a:r>
              <a:rPr lang="en-US" sz="1400" dirty="0" err="1">
                <a:solidFill>
                  <a:schemeClr val="accent2">
                    <a:lumMod val="75000"/>
                  </a:schemeClr>
                </a:solidFill>
                <a:hlinkClick r:id="rId10">
                  <a:extLst>
                    <a:ext uri="{A12FA001-AC4F-418D-AE19-62706E023703}">
                      <ahyp:hlinkClr xmlns:ahyp="http://schemas.microsoft.com/office/drawing/2018/hyperlinkcolor" val="tx"/>
                    </a:ext>
                  </a:extLst>
                </a:hlinkClick>
              </a:rPr>
              <a:t>Kristensen</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 </a:t>
            </a:r>
            <a:r>
              <a:rPr lang="en-US" sz="1400" dirty="0" err="1">
                <a:solidFill>
                  <a:schemeClr val="accent2">
                    <a:lumMod val="75000"/>
                  </a:schemeClr>
                </a:solidFill>
                <a:hlinkClick r:id="rId10">
                  <a:extLst>
                    <a:ext uri="{A12FA001-AC4F-418D-AE19-62706E023703}">
                      <ahyp:hlinkClr xmlns:ahyp="http://schemas.microsoft.com/office/drawing/2018/hyperlinkcolor" val="tx"/>
                    </a:ext>
                  </a:extLst>
                </a:hlinkClick>
              </a:rPr>
              <a:t>Tjerrild</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-Hansen, 2014</a:t>
            </a:r>
            <a:endParaRPr lang="es-ES_tradnl" sz="1400" dirty="0">
              <a:solidFill>
                <a:schemeClr val="accent2">
                  <a:lumMod val="75000"/>
                </a:schemeClr>
              </a:solidFill>
            </a:endParaRPr>
          </a:p>
        </p:txBody>
      </p:sp>
    </p:spTree>
    <p:extLst>
      <p:ext uri="{BB962C8B-B14F-4D97-AF65-F5344CB8AC3E}">
        <p14:creationId xmlns:p14="http://schemas.microsoft.com/office/powerpoint/2010/main" val="30863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5218293-04D2-4DB5-A18F-25660B9E5D6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62987DC-8F21-41D3-9885-2E27C23D6C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896F6-1295-DFFF-C67C-8DD0C2B94A7A}"/>
              </a:ext>
            </a:extLst>
          </p:cNvPr>
          <p:cNvSpPr txBox="1"/>
          <p:nvPr/>
        </p:nvSpPr>
        <p:spPr>
          <a:xfrm>
            <a:off x="1461937" y="144621"/>
            <a:ext cx="9268125" cy="892552"/>
          </a:xfrm>
          <a:prstGeom prst="rect">
            <a:avLst/>
          </a:prstGeom>
          <a:noFill/>
        </p:spPr>
        <p:txBody>
          <a:bodyPr wrap="square" lIns="91440" tIns="45720" rIns="91440" bIns="45720" rtlCol="0" anchor="t">
            <a:spAutoFit/>
          </a:bodyPr>
          <a:lstStyle/>
          <a:p>
            <a:pPr algn="ctr" defTabSz="457200">
              <a:defRPr/>
            </a:pPr>
            <a:r>
              <a:rPr lang="en-GB" sz="2600" kern="0" dirty="0" err="1">
                <a:solidFill>
                  <a:srgbClr val="000000"/>
                </a:solidFill>
                <a:ea typeface="+mn-lt"/>
                <a:cs typeface="+mn-lt"/>
              </a:rPr>
              <a:t>Informationsmanagement</a:t>
            </a:r>
            <a:r>
              <a:rPr kumimoji="0" lang="en-GB" sz="2600" b="0" i="0" u="none" strike="noStrike" kern="0" cap="none" spc="0" normalizeH="0" baseline="0" noProof="0" dirty="0">
                <a:ln>
                  <a:noFill/>
                </a:ln>
                <a:solidFill>
                  <a:srgbClr val="000000"/>
                </a:solidFill>
                <a:effectLst/>
                <a:uLnTx/>
                <a:uFillTx/>
                <a:ea typeface="+mn-lt"/>
                <a:cs typeface="+mn-lt"/>
              </a:rPr>
              <a:t>: </a:t>
            </a:r>
            <a:r>
              <a:rPr lang="en-GB" sz="2600" kern="0" dirty="0">
                <a:solidFill>
                  <a:srgbClr val="000000"/>
                </a:solidFill>
                <a:ea typeface="+mn-lt"/>
                <a:cs typeface="+mn-lt"/>
              </a:rPr>
              <a:t>Wie </a:t>
            </a:r>
            <a:r>
              <a:rPr lang="en-GB" sz="2600" kern="0" dirty="0" err="1">
                <a:solidFill>
                  <a:srgbClr val="000000"/>
                </a:solidFill>
                <a:ea typeface="+mn-lt"/>
                <a:cs typeface="+mn-lt"/>
              </a:rPr>
              <a:t>sieht</a:t>
            </a:r>
            <a:r>
              <a:rPr lang="en-GB" sz="2600" kern="0" dirty="0">
                <a:solidFill>
                  <a:srgbClr val="000000"/>
                </a:solidFill>
                <a:ea typeface="+mn-lt"/>
                <a:cs typeface="+mn-lt"/>
              </a:rPr>
              <a:t> </a:t>
            </a:r>
            <a:r>
              <a:rPr lang="en-GB" sz="2600" kern="0" dirty="0" err="1">
                <a:solidFill>
                  <a:srgbClr val="000000"/>
                </a:solidFill>
                <a:ea typeface="+mn-lt"/>
                <a:cs typeface="+mn-lt"/>
              </a:rPr>
              <a:t>eine</a:t>
            </a:r>
            <a:r>
              <a:rPr lang="en-GB" sz="2600" kern="0" dirty="0">
                <a:solidFill>
                  <a:srgbClr val="000000"/>
                </a:solidFill>
                <a:ea typeface="+mn-lt"/>
                <a:cs typeface="+mn-lt"/>
              </a:rPr>
              <a:t> Information-Governance-</a:t>
            </a:r>
            <a:r>
              <a:rPr lang="en-GB" sz="2600" kern="0" dirty="0" err="1">
                <a:solidFill>
                  <a:srgbClr val="000000"/>
                </a:solidFill>
                <a:ea typeface="+mn-lt"/>
                <a:cs typeface="+mn-lt"/>
              </a:rPr>
              <a:t>Strategie</a:t>
            </a:r>
            <a:r>
              <a:rPr lang="en-GB" sz="2600" kern="0" dirty="0">
                <a:solidFill>
                  <a:srgbClr val="000000"/>
                </a:solidFill>
                <a:ea typeface="+mn-lt"/>
                <a:cs typeface="+mn-lt"/>
              </a:rPr>
              <a:t> </a:t>
            </a:r>
            <a:r>
              <a:rPr lang="en-GB" sz="2600" kern="0" dirty="0" err="1">
                <a:solidFill>
                  <a:srgbClr val="000000"/>
                </a:solidFill>
                <a:ea typeface="+mn-lt"/>
                <a:cs typeface="+mn-lt"/>
              </a:rPr>
              <a:t>aus</a:t>
            </a:r>
            <a:r>
              <a:rPr kumimoji="0" lang="en-GB" sz="2600" b="0" i="0" u="none" strike="noStrike" kern="0" cap="none" spc="0" normalizeH="0" baseline="0" noProof="0" dirty="0">
                <a:ln>
                  <a:noFill/>
                </a:ln>
                <a:solidFill>
                  <a:srgbClr val="000000"/>
                </a:solidFill>
                <a:effectLst/>
                <a:uLnTx/>
                <a:uFillTx/>
                <a:ea typeface="+mn-lt"/>
                <a:cs typeface="+mn-lt"/>
              </a:rPr>
              <a:t>?</a:t>
            </a:r>
            <a:endParaRPr lang="en-US" dirty="0">
              <a:solidFill>
                <a:srgbClr val="000000"/>
              </a:solidFill>
              <a:ea typeface="+mn-lt"/>
              <a:cs typeface="+mn-lt"/>
            </a:endParaRPr>
          </a:p>
        </p:txBody>
      </p:sp>
      <p:grpSp>
        <p:nvGrpSpPr>
          <p:cNvPr id="2" name="Group 1">
            <a:extLst>
              <a:ext uri="{FF2B5EF4-FFF2-40B4-BE49-F238E27FC236}">
                <a16:creationId xmlns:a16="http://schemas.microsoft.com/office/drawing/2014/main" id="{AFF53263-742B-0D1B-D5A6-AC82AFEFA6C1}"/>
              </a:ext>
            </a:extLst>
          </p:cNvPr>
          <p:cNvGrpSpPr/>
          <p:nvPr/>
        </p:nvGrpSpPr>
        <p:grpSpPr>
          <a:xfrm>
            <a:off x="460769" y="1868211"/>
            <a:ext cx="2900809" cy="2107570"/>
            <a:chOff x="460769" y="1868211"/>
            <a:chExt cx="2900809" cy="2107570"/>
          </a:xfrm>
        </p:grpSpPr>
        <p:sp>
          <p:nvSpPr>
            <p:cNvPr id="4" name="Rectangle 3">
              <a:extLst>
                <a:ext uri="{FF2B5EF4-FFF2-40B4-BE49-F238E27FC236}">
                  <a16:creationId xmlns:a16="http://schemas.microsoft.com/office/drawing/2014/main" id="{E1B2F5C6-2A04-1027-EED2-A41703122EC3}"/>
                </a:ext>
              </a:extLst>
            </p:cNvPr>
            <p:cNvSpPr/>
            <p:nvPr/>
          </p:nvSpPr>
          <p:spPr>
            <a:xfrm>
              <a:off x="460769" y="2342876"/>
              <a:ext cx="2871237" cy="1546577"/>
            </a:xfrm>
            <a:prstGeom prst="rect">
              <a:avLst/>
            </a:prstGeom>
          </p:spPr>
          <p:txBody>
            <a:bodyPr wrap="square" lIns="91440" tIns="45720" rIns="91440" bIns="45720" anchor="t">
              <a:spAutoFit/>
            </a:bodyPr>
            <a:lstStyle/>
            <a:p>
              <a:pPr marL="285750" indent="-285750" defTabSz="457200">
                <a:buFont typeface="Arial"/>
                <a:buChar char="•"/>
              </a:pPr>
              <a:r>
                <a:rPr lang="en-US" sz="1350" dirty="0" err="1">
                  <a:solidFill>
                    <a:srgbClr val="000000"/>
                  </a:solidFill>
                  <a:ea typeface="+mn-lt"/>
                  <a:cs typeface="+mn-lt"/>
                </a:rPr>
                <a:t>Organisation</a:t>
              </a:r>
              <a:r>
                <a:rPr lang="en-US" sz="1350" dirty="0">
                  <a:solidFill>
                    <a:srgbClr val="000000"/>
                  </a:solidFill>
                  <a:ea typeface="+mn-lt"/>
                  <a:cs typeface="+mn-lt"/>
                </a:rPr>
                <a:t>/IT-</a:t>
              </a:r>
              <a:r>
                <a:rPr lang="en-US" sz="1350" dirty="0" err="1">
                  <a:solidFill>
                    <a:srgbClr val="000000"/>
                  </a:solidFill>
                  <a:ea typeface="+mn-lt"/>
                  <a:cs typeface="+mn-lt"/>
                </a:rPr>
                <a:t>Strategie</a:t>
              </a:r>
              <a:endParaRPr lang="en-US" dirty="0" err="1">
                <a:solidFill>
                  <a:srgbClr val="000000"/>
                </a:solidFill>
                <a:cs typeface="Calibri"/>
              </a:endParaRPr>
            </a:p>
            <a:p>
              <a:pPr marL="285750" indent="-285750" defTabSz="457200">
                <a:buFont typeface="Arial"/>
                <a:buChar char="•"/>
              </a:pPr>
              <a:r>
                <a:rPr lang="en-US" sz="1350" dirty="0" err="1">
                  <a:solidFill>
                    <a:srgbClr val="000000"/>
                  </a:solidFill>
                  <a:ea typeface="+mn-lt"/>
                  <a:cs typeface="+mn-lt"/>
                </a:rPr>
                <a:t>Organisation</a:t>
              </a:r>
              <a:r>
                <a:rPr lang="en-US" sz="1350" dirty="0">
                  <a:solidFill>
                    <a:srgbClr val="000000"/>
                  </a:solidFill>
                  <a:ea typeface="+mn-lt"/>
                  <a:cs typeface="+mn-lt"/>
                </a:rPr>
                <a:t>/IT-Struktur</a:t>
              </a:r>
              <a:endParaRPr lang="en-US" dirty="0">
                <a:solidFill>
                  <a:srgbClr val="000000"/>
                </a:solidFill>
                <a:cs typeface="Calibri"/>
              </a:endParaRPr>
            </a:p>
            <a:p>
              <a:pPr marL="285750" indent="-285750" defTabSz="457200">
                <a:buFont typeface="Arial"/>
                <a:buChar char="•"/>
              </a:pPr>
              <a:r>
                <a:rPr lang="en-US" sz="1350" dirty="0">
                  <a:solidFill>
                    <a:srgbClr val="000000"/>
                  </a:solidFill>
                  <a:ea typeface="+mn-lt"/>
                  <a:cs typeface="+mn-lt"/>
                </a:rPr>
                <a:t>IT-</a:t>
              </a:r>
              <a:r>
                <a:rPr lang="en-US" sz="1350" dirty="0" err="1">
                  <a:solidFill>
                    <a:srgbClr val="000000"/>
                  </a:solidFill>
                  <a:ea typeface="+mn-lt"/>
                  <a:cs typeface="+mn-lt"/>
                </a:rPr>
                <a:t>Standardisierung</a:t>
              </a:r>
              <a:endParaRPr lang="es-ES_tradnl" dirty="0" err="1">
                <a:solidFill>
                  <a:srgbClr val="000000"/>
                </a:solidFill>
                <a:cs typeface="Calibri"/>
              </a:endParaRPr>
            </a:p>
            <a:p>
              <a:pPr marL="285750" indent="-285750" defTabSz="457200">
                <a:buFont typeface="Arial"/>
                <a:buChar char="•"/>
              </a:pPr>
              <a:r>
                <a:rPr lang="en-US" sz="1350" dirty="0">
                  <a:solidFill>
                    <a:srgbClr val="000000"/>
                  </a:solidFill>
                  <a:ea typeface="+mn-lt"/>
                  <a:cs typeface="+mn-lt"/>
                </a:rPr>
                <a:t>IT-Kultur (</a:t>
              </a:r>
              <a:r>
                <a:rPr lang="en-US" sz="1350" dirty="0" err="1">
                  <a:solidFill>
                    <a:srgbClr val="000000"/>
                  </a:solidFill>
                  <a:ea typeface="+mn-lt"/>
                  <a:cs typeface="+mn-lt"/>
                </a:rPr>
                <a:t>Förderung</a:t>
              </a:r>
              <a:r>
                <a:rPr lang="en-US" sz="1350" dirty="0">
                  <a:solidFill>
                    <a:srgbClr val="000000"/>
                  </a:solidFill>
                  <a:ea typeface="+mn-lt"/>
                  <a:cs typeface="+mn-lt"/>
                </a:rPr>
                <a:t> der IT-</a:t>
              </a:r>
              <a:r>
                <a:rPr lang="en-US" sz="1350" dirty="0" err="1">
                  <a:solidFill>
                    <a:srgbClr val="000000"/>
                  </a:solidFill>
                  <a:ea typeface="+mn-lt"/>
                  <a:cs typeface="+mn-lt"/>
                </a:rPr>
                <a:t>Nutzung</a:t>
              </a:r>
              <a:r>
                <a:rPr lang="en-US" sz="1350" dirty="0">
                  <a:solidFill>
                    <a:srgbClr val="000000"/>
                  </a:solidFill>
                  <a:ea typeface="+mn-lt"/>
                  <a:cs typeface="+mn-lt"/>
                </a:rPr>
                <a:t>)</a:t>
              </a:r>
            </a:p>
            <a:p>
              <a:pPr marL="285750" indent="-285750" defTabSz="457200">
                <a:buFont typeface="Arial"/>
                <a:buChar char="•"/>
              </a:pPr>
              <a:r>
                <a:rPr lang="en-US" sz="1350" dirty="0">
                  <a:solidFill>
                    <a:srgbClr val="000000"/>
                  </a:solidFill>
                  <a:ea typeface="+mn-lt"/>
                  <a:cs typeface="+mn-lt"/>
                </a:rPr>
                <a:t>Industrielle </a:t>
              </a:r>
              <a:r>
                <a:rPr lang="en-US" sz="1350" err="1">
                  <a:solidFill>
                    <a:srgbClr val="000000"/>
                  </a:solidFill>
                  <a:ea typeface="+mn-lt"/>
                  <a:cs typeface="+mn-lt"/>
                </a:rPr>
                <a:t>Vorschriften</a:t>
              </a:r>
              <a:endParaRPr lang="es-ES_tradnl" err="1">
                <a:solidFill>
                  <a:srgbClr val="000000"/>
                </a:solidFill>
                <a:cs typeface="Calibri"/>
              </a:endParaRPr>
            </a:p>
            <a:p>
              <a:pPr marL="285750" indent="-285750" defTabSz="457200">
                <a:buFont typeface="Arial"/>
                <a:buChar char="•"/>
              </a:pPr>
              <a:r>
                <a:rPr lang="en-US" sz="1350" dirty="0">
                  <a:solidFill>
                    <a:srgbClr val="000000"/>
                  </a:solidFill>
                  <a:ea typeface="+mn-lt"/>
                  <a:cs typeface="+mn-lt"/>
                </a:rPr>
                <a:t>Information </a:t>
              </a:r>
              <a:r>
                <a:rPr lang="en-US" sz="1350" err="1">
                  <a:solidFill>
                    <a:srgbClr val="000000"/>
                  </a:solidFill>
                  <a:ea typeface="+mn-lt"/>
                  <a:cs typeface="+mn-lt"/>
                </a:rPr>
                <a:t>Wachstumsrate</a:t>
              </a:r>
              <a:endParaRPr lang="en-US" err="1">
                <a:solidFill>
                  <a:srgbClr val="000000"/>
                </a:solidFill>
                <a:cs typeface="Calibri" panose="020F0502020204030204"/>
              </a:endParaRPr>
            </a:p>
          </p:txBody>
        </p:sp>
        <p:sp>
          <p:nvSpPr>
            <p:cNvPr id="5" name="Rectangle 4">
              <a:extLst>
                <a:ext uri="{FF2B5EF4-FFF2-40B4-BE49-F238E27FC236}">
                  <a16:creationId xmlns:a16="http://schemas.microsoft.com/office/drawing/2014/main" id="{C0E53849-6539-31BA-7111-3EC6DB273741}"/>
                </a:ext>
              </a:extLst>
            </p:cNvPr>
            <p:cNvSpPr/>
            <p:nvPr/>
          </p:nvSpPr>
          <p:spPr>
            <a:xfrm>
              <a:off x="468518" y="1868211"/>
              <a:ext cx="2893060" cy="2107570"/>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5">
            <a:extLst>
              <a:ext uri="{FF2B5EF4-FFF2-40B4-BE49-F238E27FC236}">
                <a16:creationId xmlns:a16="http://schemas.microsoft.com/office/drawing/2014/main" id="{DF2A2190-E074-5A83-316A-B2DB1E1C084C}"/>
              </a:ext>
            </a:extLst>
          </p:cNvPr>
          <p:cNvSpPr/>
          <p:nvPr/>
        </p:nvSpPr>
        <p:spPr>
          <a:xfrm>
            <a:off x="449706" y="1645260"/>
            <a:ext cx="2354284" cy="32996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pPr defTabSz="457200">
              <a:defRPr/>
            </a:pPr>
            <a:r>
              <a:rPr lang="en-IE" sz="1500" kern="0" dirty="0" err="1">
                <a:ea typeface="+mn-lt"/>
                <a:cs typeface="+mn-lt"/>
              </a:rPr>
              <a:t>Vorläufer</a:t>
            </a:r>
            <a:r>
              <a:rPr lang="en-IE" sz="1500" kern="0" dirty="0">
                <a:ea typeface="+mn-lt"/>
                <a:cs typeface="+mn-lt"/>
              </a:rPr>
              <a:t> </a:t>
            </a:r>
            <a:r>
              <a:rPr kumimoji="0" lang="en-IE" sz="1500" b="0" i="0" u="none" strike="noStrike" kern="0" cap="none" spc="0" normalizeH="0" baseline="0" noProof="0" dirty="0">
                <a:ln>
                  <a:noFill/>
                </a:ln>
                <a:effectLst/>
                <a:uLnTx/>
                <a:uFillTx/>
                <a:ea typeface="+mn-lt"/>
                <a:cs typeface="+mn-lt"/>
              </a:rPr>
              <a:t>(</a:t>
            </a:r>
            <a:r>
              <a:rPr lang="en-IE" sz="1500" kern="0" dirty="0" err="1">
                <a:ea typeface="+mn-lt"/>
                <a:cs typeface="+mn-lt"/>
              </a:rPr>
              <a:t>Befähiger</a:t>
            </a:r>
            <a:r>
              <a:rPr kumimoji="0" lang="en-IE" sz="1500" b="0" i="0" u="none" strike="noStrike" kern="0" cap="none" spc="0" normalizeH="0" baseline="0" noProof="0" dirty="0">
                <a:ln>
                  <a:noFill/>
                </a:ln>
                <a:effectLst/>
                <a:uLnTx/>
                <a:uFillTx/>
                <a:ea typeface="+mn-lt"/>
                <a:cs typeface="+mn-lt"/>
              </a:rPr>
              <a:t>)</a:t>
            </a:r>
            <a:endParaRPr lang="en-US" sz="1500" dirty="0">
              <a:ea typeface="+mn-lt"/>
              <a:cs typeface="+mn-lt"/>
            </a:endParaRPr>
          </a:p>
        </p:txBody>
      </p:sp>
      <p:grpSp>
        <p:nvGrpSpPr>
          <p:cNvPr id="17" name="Group 16">
            <a:extLst>
              <a:ext uri="{FF2B5EF4-FFF2-40B4-BE49-F238E27FC236}">
                <a16:creationId xmlns:a16="http://schemas.microsoft.com/office/drawing/2014/main" id="{C8D1B4F8-F765-A88A-1DDB-A71CDF6FCC60}"/>
              </a:ext>
            </a:extLst>
          </p:cNvPr>
          <p:cNvGrpSpPr/>
          <p:nvPr/>
        </p:nvGrpSpPr>
        <p:grpSpPr>
          <a:xfrm>
            <a:off x="456270" y="4372553"/>
            <a:ext cx="2893061" cy="1566762"/>
            <a:chOff x="456270" y="4372553"/>
            <a:chExt cx="2893061" cy="1566762"/>
          </a:xfrm>
        </p:grpSpPr>
        <p:sp>
          <p:nvSpPr>
            <p:cNvPr id="7" name="Rectangle 6">
              <a:extLst>
                <a:ext uri="{FF2B5EF4-FFF2-40B4-BE49-F238E27FC236}">
                  <a16:creationId xmlns:a16="http://schemas.microsoft.com/office/drawing/2014/main" id="{D709893B-AC31-7B22-BBEA-025066D1E3EC}"/>
                </a:ext>
              </a:extLst>
            </p:cNvPr>
            <p:cNvSpPr/>
            <p:nvPr/>
          </p:nvSpPr>
          <p:spPr>
            <a:xfrm>
              <a:off x="500578" y="4817964"/>
              <a:ext cx="2432187" cy="923330"/>
            </a:xfrm>
            <a:prstGeom prst="rect">
              <a:avLst/>
            </a:prstGeom>
          </p:spPr>
          <p:txBody>
            <a:bodyPr wrap="square" lIns="91440" tIns="45720" rIns="91440" bIns="45720" anchor="t">
              <a:spAutoFit/>
            </a:bodyPr>
            <a:lstStyle/>
            <a:p>
              <a:pPr marL="285750" indent="-285750" defTabSz="457200">
                <a:buFont typeface="Arial"/>
                <a:buChar char="•"/>
              </a:pPr>
              <a:r>
                <a:rPr lang="en-IE" sz="1350" dirty="0" err="1">
                  <a:solidFill>
                    <a:srgbClr val="000000"/>
                  </a:solidFill>
                  <a:ea typeface="+mn-lt"/>
                  <a:cs typeface="+mn-lt"/>
                </a:rPr>
                <a:t>Produktkomplexität</a:t>
              </a:r>
              <a:r>
                <a:rPr lang="en-IE" sz="1350" dirty="0">
                  <a:solidFill>
                    <a:srgbClr val="000000"/>
                  </a:solidFill>
                  <a:ea typeface="+mn-lt"/>
                  <a:cs typeface="+mn-lt"/>
                </a:rPr>
                <a:t>/Mix</a:t>
              </a:r>
              <a:endParaRPr lang="en-US" sz="1350">
                <a:solidFill>
                  <a:srgbClr val="000000"/>
                </a:solidFill>
                <a:ea typeface="+mn-lt"/>
                <a:cs typeface="+mn-lt"/>
              </a:endParaRPr>
            </a:p>
            <a:p>
              <a:pPr marL="285750" indent="-285750" defTabSz="457200">
                <a:buFont typeface="Arial"/>
                <a:buChar char="•"/>
              </a:pPr>
              <a:r>
                <a:rPr lang="en-IE" sz="1350" dirty="0" err="1">
                  <a:solidFill>
                    <a:srgbClr val="000000"/>
                  </a:solidFill>
                  <a:ea typeface="+mn-lt"/>
                  <a:cs typeface="+mn-lt"/>
                </a:rPr>
                <a:t>Veraltete</a:t>
              </a:r>
              <a:r>
                <a:rPr lang="en-IE" sz="1350" dirty="0">
                  <a:solidFill>
                    <a:srgbClr val="000000"/>
                  </a:solidFill>
                  <a:ea typeface="+mn-lt"/>
                  <a:cs typeface="+mn-lt"/>
                </a:rPr>
                <a:t> IT-Systeme</a:t>
              </a:r>
              <a:endParaRPr lang="en-IE">
                <a:solidFill>
                  <a:srgbClr val="000000"/>
                </a:solidFill>
                <a:cs typeface="Calibri" panose="020F0502020204030204"/>
              </a:endParaRPr>
            </a:p>
            <a:p>
              <a:pPr marL="285750" indent="-285750" defTabSz="457200">
                <a:buFont typeface="Arial"/>
                <a:buChar char="•"/>
              </a:pPr>
              <a:r>
                <a:rPr lang="en-IE" sz="1350" dirty="0">
                  <a:solidFill>
                    <a:srgbClr val="000000"/>
                  </a:solidFill>
                  <a:ea typeface="+mn-lt"/>
                  <a:cs typeface="+mn-lt"/>
                </a:rPr>
                <a:t>IT-Kultur (Packrat-</a:t>
              </a:r>
              <a:r>
                <a:rPr lang="en-IE" sz="1350" err="1">
                  <a:solidFill>
                    <a:srgbClr val="000000"/>
                  </a:solidFill>
                  <a:ea typeface="+mn-lt"/>
                  <a:cs typeface="+mn-lt"/>
                </a:rPr>
                <a:t>Mentalität</a:t>
              </a:r>
              <a:r>
                <a:rPr lang="en-IE" sz="1350" dirty="0">
                  <a:solidFill>
                    <a:srgbClr val="000000"/>
                  </a:solidFill>
                  <a:ea typeface="+mn-lt"/>
                  <a:cs typeface="+mn-lt"/>
                </a:rPr>
                <a:t>)</a:t>
              </a:r>
              <a:endParaRPr lang="en-US" sz="1350">
                <a:solidFill>
                  <a:srgbClr val="000000"/>
                </a:solidFill>
                <a:ea typeface="+mn-lt"/>
                <a:cs typeface="+mn-lt"/>
              </a:endParaRPr>
            </a:p>
          </p:txBody>
        </p:sp>
        <p:sp>
          <p:nvSpPr>
            <p:cNvPr id="8" name="Rectangle 7">
              <a:extLst>
                <a:ext uri="{FF2B5EF4-FFF2-40B4-BE49-F238E27FC236}">
                  <a16:creationId xmlns:a16="http://schemas.microsoft.com/office/drawing/2014/main" id="{A4166AD5-E303-59E7-C1DB-53FF26A8D629}"/>
                </a:ext>
              </a:extLst>
            </p:cNvPr>
            <p:cNvSpPr/>
            <p:nvPr/>
          </p:nvSpPr>
          <p:spPr>
            <a:xfrm>
              <a:off x="456270" y="4372553"/>
              <a:ext cx="2893061" cy="1566762"/>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75CDB42D-D112-A26C-DF0D-8D41D2284D50}"/>
              </a:ext>
            </a:extLst>
          </p:cNvPr>
          <p:cNvSpPr/>
          <p:nvPr/>
        </p:nvSpPr>
        <p:spPr>
          <a:xfrm>
            <a:off x="449705" y="4128604"/>
            <a:ext cx="2432186" cy="32996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pPr defTabSz="457200">
              <a:defRPr/>
            </a:pPr>
            <a:r>
              <a:rPr lang="en-IE" sz="1500" kern="0" dirty="0" err="1">
                <a:ea typeface="+mn-lt"/>
                <a:cs typeface="+mn-lt"/>
              </a:rPr>
              <a:t>Antezedenzien</a:t>
            </a:r>
            <a:r>
              <a:rPr lang="en-IE" sz="1500" kern="0" dirty="0">
                <a:ea typeface="+mn-lt"/>
                <a:cs typeface="+mn-lt"/>
              </a:rPr>
              <a:t> </a:t>
            </a:r>
            <a:r>
              <a:rPr kumimoji="0" lang="en-IE" sz="1500" b="0" i="0" u="none" strike="noStrike" kern="0" cap="none" spc="0" normalizeH="0" baseline="0" noProof="0" dirty="0">
                <a:ln>
                  <a:noFill/>
                </a:ln>
                <a:effectLst/>
                <a:uLnTx/>
                <a:uFillTx/>
                <a:ea typeface="+mn-lt"/>
                <a:cs typeface="+mn-lt"/>
              </a:rPr>
              <a:t>(</a:t>
            </a:r>
            <a:r>
              <a:rPr lang="en-IE" sz="1500" kern="0" dirty="0" err="1">
                <a:ea typeface="+mn-lt"/>
                <a:cs typeface="+mn-lt"/>
              </a:rPr>
              <a:t>Hemmnisse</a:t>
            </a:r>
            <a:r>
              <a:rPr kumimoji="0" lang="en-IE" sz="1500" b="0" i="0" u="none" strike="noStrike" kern="0" cap="none" spc="0" normalizeH="0" baseline="0" noProof="0" dirty="0">
                <a:ln>
                  <a:noFill/>
                </a:ln>
                <a:effectLst/>
                <a:uLnTx/>
                <a:uFillTx/>
                <a:ea typeface="+mn-lt"/>
                <a:cs typeface="+mn-lt"/>
              </a:rPr>
              <a:t>)</a:t>
            </a:r>
            <a:endParaRPr lang="en-US" sz="1500" dirty="0">
              <a:ea typeface="+mn-lt"/>
              <a:cs typeface="+mn-lt"/>
            </a:endParaRPr>
          </a:p>
        </p:txBody>
      </p:sp>
      <p:grpSp>
        <p:nvGrpSpPr>
          <p:cNvPr id="10" name="Group 9">
            <a:extLst>
              <a:ext uri="{FF2B5EF4-FFF2-40B4-BE49-F238E27FC236}">
                <a16:creationId xmlns:a16="http://schemas.microsoft.com/office/drawing/2014/main" id="{B8772629-31E5-2364-E66C-4A099EE67CB8}"/>
              </a:ext>
            </a:extLst>
          </p:cNvPr>
          <p:cNvGrpSpPr/>
          <p:nvPr/>
        </p:nvGrpSpPr>
        <p:grpSpPr>
          <a:xfrm>
            <a:off x="3129167" y="1962782"/>
            <a:ext cx="760045" cy="473161"/>
            <a:chOff x="3203455" y="1829443"/>
            <a:chExt cx="800128" cy="513720"/>
          </a:xfrm>
          <a:solidFill>
            <a:srgbClr val="ED7D31">
              <a:lumMod val="40000"/>
              <a:lumOff val="60000"/>
            </a:srgbClr>
          </a:solidFill>
        </p:grpSpPr>
        <p:sp>
          <p:nvSpPr>
            <p:cNvPr id="11" name="Right Arrow 16">
              <a:extLst>
                <a:ext uri="{FF2B5EF4-FFF2-40B4-BE49-F238E27FC236}">
                  <a16:creationId xmlns:a16="http://schemas.microsoft.com/office/drawing/2014/main" id="{49DA54AB-2EDD-75D7-0AB0-F1CC1F22778D}"/>
                </a:ext>
              </a:extLst>
            </p:cNvPr>
            <p:cNvSpPr/>
            <p:nvPr/>
          </p:nvSpPr>
          <p:spPr>
            <a:xfrm>
              <a:off x="3467021" y="1854687"/>
              <a:ext cx="53656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62FBD31-93A3-4D80-25D2-DCCB9D96534C}"/>
                </a:ext>
              </a:extLst>
            </p:cNvPr>
            <p:cNvSpPr/>
            <p:nvPr/>
          </p:nvSpPr>
          <p:spPr>
            <a:xfrm>
              <a:off x="3203455" y="1829443"/>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3358AD67-C5C7-4B04-872A-F0BBDE421614}"/>
                </a:ext>
              </a:extLst>
            </p:cNvPr>
            <p:cNvPicPr>
              <a:picLocks noChangeAspect="1"/>
            </p:cNvPicPr>
            <p:nvPr/>
          </p:nvPicPr>
          <p:blipFill>
            <a:blip r:embed="rId3"/>
            <a:stretch>
              <a:fillRect/>
            </a:stretch>
          </p:blipFill>
          <p:spPr>
            <a:xfrm>
              <a:off x="3285165" y="1915889"/>
              <a:ext cx="345990" cy="345990"/>
            </a:xfrm>
            <a:prstGeom prst="rect">
              <a:avLst/>
            </a:prstGeom>
            <a:solidFill>
              <a:schemeClr val="accent3">
                <a:lumMod val="75000"/>
              </a:schemeClr>
            </a:solidFill>
          </p:spPr>
        </p:pic>
      </p:grpSp>
      <p:grpSp>
        <p:nvGrpSpPr>
          <p:cNvPr id="34" name="Group 33">
            <a:extLst>
              <a:ext uri="{FF2B5EF4-FFF2-40B4-BE49-F238E27FC236}">
                <a16:creationId xmlns:a16="http://schemas.microsoft.com/office/drawing/2014/main" id="{0840EDCC-1CF2-9638-CD8F-3801339ED16C}"/>
              </a:ext>
            </a:extLst>
          </p:cNvPr>
          <p:cNvGrpSpPr/>
          <p:nvPr/>
        </p:nvGrpSpPr>
        <p:grpSpPr>
          <a:xfrm>
            <a:off x="4479615" y="1780944"/>
            <a:ext cx="3469122" cy="4574885"/>
            <a:chOff x="4479615" y="1780944"/>
            <a:chExt cx="3469122" cy="4574885"/>
          </a:xfrm>
        </p:grpSpPr>
        <p:sp>
          <p:nvSpPr>
            <p:cNvPr id="18" name="Rectangle 17">
              <a:extLst>
                <a:ext uri="{FF2B5EF4-FFF2-40B4-BE49-F238E27FC236}">
                  <a16:creationId xmlns:a16="http://schemas.microsoft.com/office/drawing/2014/main" id="{9D792BCB-6CEB-E100-9BE4-D78BEAD24656}"/>
                </a:ext>
              </a:extLst>
            </p:cNvPr>
            <p:cNvSpPr/>
            <p:nvPr/>
          </p:nvSpPr>
          <p:spPr>
            <a:xfrm>
              <a:off x="4569189" y="2329409"/>
              <a:ext cx="3379548" cy="3824124"/>
            </a:xfrm>
            <a:prstGeom prst="rect">
              <a:avLst/>
            </a:prstGeom>
          </p:spPr>
          <p:txBody>
            <a:bodyPr wrap="square" lIns="91440" tIns="45720" rIns="91440" bIns="45720" anchor="t">
              <a:spAutoFit/>
            </a:bodyPr>
            <a:lstStyle/>
            <a:p>
              <a:pPr defTabSz="457200"/>
              <a:r>
                <a:rPr lang="en-US" sz="1350" b="1" dirty="0" err="1">
                  <a:solidFill>
                    <a:schemeClr val="accent3">
                      <a:lumMod val="50000"/>
                    </a:schemeClr>
                  </a:solidFill>
                  <a:ea typeface="+mn-lt"/>
                  <a:cs typeface="+mn-lt"/>
                </a:rPr>
                <a:t>Strukturelle</a:t>
              </a:r>
              <a:r>
                <a:rPr lang="en-US" sz="1350" b="1" dirty="0">
                  <a:solidFill>
                    <a:schemeClr val="accent3">
                      <a:lumMod val="50000"/>
                    </a:schemeClr>
                  </a:solidFill>
                  <a:ea typeface="+mn-lt"/>
                  <a:cs typeface="+mn-lt"/>
                </a:rPr>
                <a:t> </a:t>
              </a:r>
              <a:r>
                <a:rPr lang="en-US" sz="1350" b="1" dirty="0" err="1">
                  <a:solidFill>
                    <a:schemeClr val="accent3">
                      <a:lumMod val="50000"/>
                    </a:schemeClr>
                  </a:solidFill>
                  <a:ea typeface="+mn-lt"/>
                  <a:cs typeface="+mn-lt"/>
                </a:rPr>
                <a:t>Praktiken</a:t>
              </a:r>
              <a:endParaRPr lang="en-US" b="1">
                <a:solidFill>
                  <a:schemeClr val="accent3">
                    <a:lumMod val="50000"/>
                  </a:schemeClr>
                </a:solidFill>
                <a:cs typeface="Calibri"/>
              </a:endParaRPr>
            </a:p>
            <a:p>
              <a:pPr marL="285750" indent="-285750" defTabSz="457200">
                <a:buFont typeface="Arial"/>
                <a:buChar char="•"/>
              </a:pPr>
              <a:r>
                <a:rPr lang="en-US" sz="1350" dirty="0" err="1">
                  <a:solidFill>
                    <a:srgbClr val="000000"/>
                  </a:solidFill>
                  <a:ea typeface="+mn-lt"/>
                  <a:cs typeface="+mn-lt"/>
                </a:rPr>
                <a:t>Verfahren</a:t>
              </a:r>
              <a:r>
                <a:rPr lang="en-US" sz="1350" dirty="0">
                  <a:solidFill>
                    <a:srgbClr val="000000"/>
                  </a:solidFill>
                  <a:ea typeface="+mn-lt"/>
                  <a:cs typeface="+mn-lt"/>
                </a:rPr>
                <a:t> </a:t>
              </a:r>
              <a:r>
                <a:rPr lang="en-US" sz="1350" dirty="0" err="1">
                  <a:solidFill>
                    <a:srgbClr val="000000"/>
                  </a:solidFill>
                  <a:ea typeface="+mn-lt"/>
                  <a:cs typeface="+mn-lt"/>
                </a:rPr>
                <a:t>zur</a:t>
              </a:r>
              <a:r>
                <a:rPr lang="en-US" sz="1350" dirty="0">
                  <a:solidFill>
                    <a:srgbClr val="000000"/>
                  </a:solidFill>
                  <a:ea typeface="+mn-lt"/>
                  <a:cs typeface="+mn-lt"/>
                </a:rPr>
                <a:t> </a:t>
              </a:r>
              <a:r>
                <a:rPr lang="en-US" sz="1350" dirty="0" err="1">
                  <a:solidFill>
                    <a:srgbClr val="000000"/>
                  </a:solidFill>
                  <a:ea typeface="+mn-lt"/>
                  <a:cs typeface="+mn-lt"/>
                </a:rPr>
                <a:t>Festlegung</a:t>
              </a:r>
              <a:r>
                <a:rPr lang="en-US" sz="1350" dirty="0">
                  <a:solidFill>
                    <a:srgbClr val="000000"/>
                  </a:solidFill>
                  <a:ea typeface="+mn-lt"/>
                  <a:cs typeface="+mn-lt"/>
                </a:rPr>
                <a:t> der </a:t>
              </a:r>
              <a:r>
                <a:rPr lang="en-US" sz="1350" dirty="0" err="1">
                  <a:solidFill>
                    <a:srgbClr val="000000"/>
                  </a:solidFill>
                  <a:ea typeface="+mn-lt"/>
                  <a:cs typeface="+mn-lt"/>
                </a:rPr>
                <a:t>Politik</a:t>
              </a:r>
              <a:endParaRPr lang="en-US" sz="1350" dirty="0">
                <a:solidFill>
                  <a:srgbClr val="000000"/>
                </a:solidFill>
                <a:ea typeface="+mn-lt"/>
                <a:cs typeface="+mn-lt"/>
              </a:endParaRPr>
            </a:p>
            <a:p>
              <a:pPr marL="285750" indent="-285750" defTabSz="457200">
                <a:buFont typeface="Arial"/>
                <a:buChar char="•"/>
              </a:pPr>
              <a:r>
                <a:rPr lang="en-US" sz="1350" dirty="0" err="1">
                  <a:solidFill>
                    <a:srgbClr val="000000"/>
                  </a:solidFill>
                  <a:ea typeface="+mn-lt"/>
                  <a:cs typeface="+mn-lt"/>
                </a:rPr>
                <a:t>Überwachungsmechanismen</a:t>
              </a:r>
              <a:endParaRPr lang="en-US">
                <a:solidFill>
                  <a:srgbClr val="000000"/>
                </a:solidFill>
                <a:cs typeface="Calibri" panose="020F0502020204030204"/>
              </a:endParaRPr>
            </a:p>
            <a:p>
              <a:pPr marL="285750" indent="-285750" defTabSz="457200">
                <a:buFont typeface="Arial"/>
                <a:buChar char="•"/>
              </a:pPr>
              <a:r>
                <a:rPr lang="en-US" sz="1350" dirty="0" err="1">
                  <a:solidFill>
                    <a:srgbClr val="000000"/>
                  </a:solidFill>
                  <a:ea typeface="+mn-lt"/>
                  <a:cs typeface="+mn-lt"/>
                </a:rPr>
                <a:t>Verantwortlichkeiten</a:t>
              </a:r>
              <a:r>
                <a:rPr lang="en-US" sz="1350" dirty="0">
                  <a:solidFill>
                    <a:srgbClr val="000000"/>
                  </a:solidFill>
                  <a:ea typeface="+mn-lt"/>
                  <a:cs typeface="+mn-lt"/>
                </a:rPr>
                <a:t> für </a:t>
              </a:r>
              <a:r>
                <a:rPr lang="en-US" sz="1350" dirty="0" err="1">
                  <a:solidFill>
                    <a:srgbClr val="000000"/>
                  </a:solidFill>
                  <a:ea typeface="+mn-lt"/>
                  <a:cs typeface="+mn-lt"/>
                </a:rPr>
                <a:t>Dateneigentum</a:t>
              </a:r>
              <a:endParaRPr lang="en-US">
                <a:solidFill>
                  <a:srgbClr val="000000"/>
                </a:solidFill>
                <a:cs typeface="Calibri" panose="020F0502020204030204"/>
              </a:endParaRPr>
            </a:p>
            <a:p>
              <a:pPr defTabSz="457200"/>
              <a:endParaRPr lang="en-US" sz="650" dirty="0">
                <a:solidFill>
                  <a:srgbClr val="085156"/>
                </a:solidFill>
                <a:ea typeface="Calibri" charset="0"/>
                <a:cs typeface="Calibri" charset="0"/>
              </a:endParaRPr>
            </a:p>
            <a:p>
              <a:pPr defTabSz="457200"/>
              <a:r>
                <a:rPr lang="en-US" sz="1350" b="1" dirty="0" err="1">
                  <a:solidFill>
                    <a:schemeClr val="accent3">
                      <a:lumMod val="50000"/>
                    </a:schemeClr>
                  </a:solidFill>
                  <a:ea typeface="+mn-lt"/>
                  <a:cs typeface="+mn-lt"/>
                </a:rPr>
                <a:t>Verfahrenspraktiken</a:t>
              </a:r>
              <a:r>
                <a:rPr lang="en-US" sz="1350" b="1" dirty="0">
                  <a:solidFill>
                    <a:schemeClr val="accent3">
                      <a:lumMod val="50000"/>
                    </a:schemeClr>
                  </a:solidFill>
                  <a:ea typeface="+mn-lt"/>
                  <a:cs typeface="+mn-lt"/>
                </a:rPr>
                <a:t> (</a:t>
              </a:r>
              <a:r>
                <a:rPr lang="en-US" sz="1350" b="1" dirty="0" err="1">
                  <a:solidFill>
                    <a:schemeClr val="accent3">
                      <a:lumMod val="50000"/>
                    </a:schemeClr>
                  </a:solidFill>
                  <a:ea typeface="+mn-lt"/>
                  <a:cs typeface="+mn-lt"/>
                </a:rPr>
                <a:t>Lebenszyklus</a:t>
              </a:r>
              <a:r>
                <a:rPr lang="en-US" sz="1350" b="1" dirty="0">
                  <a:solidFill>
                    <a:schemeClr val="accent3">
                      <a:lumMod val="50000"/>
                    </a:schemeClr>
                  </a:solidFill>
                  <a:ea typeface="+mn-lt"/>
                  <a:cs typeface="+mn-lt"/>
                </a:rPr>
                <a:t>)</a:t>
              </a:r>
            </a:p>
            <a:p>
              <a:pPr marL="285750" indent="-285750" defTabSz="457200">
                <a:buFont typeface="Arial"/>
                <a:buChar char="•"/>
              </a:pPr>
              <a:r>
                <a:rPr lang="en-US" sz="1350" dirty="0" err="1">
                  <a:solidFill>
                    <a:srgbClr val="000000"/>
                  </a:solidFill>
                  <a:ea typeface="+mn-lt"/>
                  <a:cs typeface="+mn-lt"/>
                </a:rPr>
                <a:t>Aufbewahrung</a:t>
              </a:r>
              <a:r>
                <a:rPr lang="en-US" sz="1350" dirty="0">
                  <a:solidFill>
                    <a:srgbClr val="000000"/>
                  </a:solidFill>
                  <a:ea typeface="+mn-lt"/>
                  <a:cs typeface="+mn-lt"/>
                </a:rPr>
                <a:t>/</a:t>
              </a:r>
              <a:r>
                <a:rPr lang="en-US" sz="1350" dirty="0" err="1">
                  <a:solidFill>
                    <a:srgbClr val="000000"/>
                  </a:solidFill>
                  <a:ea typeface="+mn-lt"/>
                  <a:cs typeface="+mn-lt"/>
                </a:rPr>
                <a:t>Archivierung</a:t>
              </a:r>
              <a:r>
                <a:rPr lang="en-US" sz="1350" dirty="0">
                  <a:solidFill>
                    <a:srgbClr val="000000"/>
                  </a:solidFill>
                  <a:ea typeface="+mn-lt"/>
                  <a:cs typeface="+mn-lt"/>
                </a:rPr>
                <a:t> </a:t>
              </a:r>
              <a:r>
                <a:rPr lang="en-US" sz="1350" dirty="0" err="1">
                  <a:solidFill>
                    <a:srgbClr val="000000"/>
                  </a:solidFill>
                  <a:ea typeface="+mn-lt"/>
                  <a:cs typeface="+mn-lt"/>
                </a:rPr>
                <a:t>durchsetzen</a:t>
              </a:r>
              <a:endParaRPr lang="en-US" dirty="0" err="1">
                <a:solidFill>
                  <a:srgbClr val="000000"/>
                </a:solidFill>
                <a:cs typeface="Calibri" panose="020F0502020204030204"/>
              </a:endParaRPr>
            </a:p>
            <a:p>
              <a:pPr marL="285750" indent="-285750" defTabSz="457200">
                <a:buFont typeface="Arial"/>
                <a:buChar char="•"/>
              </a:pPr>
              <a:r>
                <a:rPr lang="en-US" sz="1350" dirty="0" err="1">
                  <a:solidFill>
                    <a:srgbClr val="000000"/>
                  </a:solidFill>
                  <a:ea typeface="+mn-lt"/>
                  <a:cs typeface="+mn-lt"/>
                </a:rPr>
                <a:t>Praktiken</a:t>
              </a:r>
              <a:r>
                <a:rPr lang="en-US" sz="1350" dirty="0">
                  <a:solidFill>
                    <a:srgbClr val="000000"/>
                  </a:solidFill>
                  <a:ea typeface="+mn-lt"/>
                  <a:cs typeface="+mn-lt"/>
                </a:rPr>
                <a:t> </a:t>
              </a:r>
              <a:r>
                <a:rPr lang="en-US" sz="1350" dirty="0" err="1">
                  <a:solidFill>
                    <a:srgbClr val="000000"/>
                  </a:solidFill>
                  <a:ea typeface="+mn-lt"/>
                  <a:cs typeface="+mn-lt"/>
                </a:rPr>
                <a:t>zur</a:t>
              </a:r>
              <a:r>
                <a:rPr lang="en-US" sz="1350" dirty="0">
                  <a:solidFill>
                    <a:srgbClr val="000000"/>
                  </a:solidFill>
                  <a:ea typeface="+mn-lt"/>
                  <a:cs typeface="+mn-lt"/>
                </a:rPr>
                <a:t> </a:t>
              </a:r>
              <a:r>
                <a:rPr lang="en-US" sz="1350" dirty="0" err="1">
                  <a:solidFill>
                    <a:srgbClr val="000000"/>
                  </a:solidFill>
                  <a:ea typeface="+mn-lt"/>
                  <a:cs typeface="+mn-lt"/>
                </a:rPr>
                <a:t>Datensicherung</a:t>
              </a:r>
              <a:r>
                <a:rPr lang="en-US" sz="1350" dirty="0">
                  <a:solidFill>
                    <a:srgbClr val="000000"/>
                  </a:solidFill>
                  <a:ea typeface="+mn-lt"/>
                  <a:cs typeface="+mn-lt"/>
                </a:rPr>
                <a:t> </a:t>
              </a:r>
              <a:r>
                <a:rPr lang="en-US" sz="1350" dirty="0" err="1">
                  <a:solidFill>
                    <a:srgbClr val="000000"/>
                  </a:solidFill>
                  <a:ea typeface="+mn-lt"/>
                  <a:cs typeface="+mn-lt"/>
                </a:rPr>
                <a:t>anwenden</a:t>
              </a:r>
              <a:endParaRPr lang="en-US" dirty="0" err="1">
                <a:solidFill>
                  <a:srgbClr val="000000"/>
                </a:solidFill>
                <a:cs typeface="Calibri" panose="020F0502020204030204"/>
              </a:endParaRPr>
            </a:p>
            <a:p>
              <a:pPr marL="285750" indent="-285750" defTabSz="457200">
                <a:buFont typeface="Arial"/>
                <a:buChar char="•"/>
              </a:pPr>
              <a:r>
                <a:rPr lang="en-US" sz="1350" dirty="0" err="1">
                  <a:solidFill>
                    <a:srgbClr val="000000"/>
                  </a:solidFill>
                  <a:ea typeface="+mn-lt"/>
                  <a:cs typeface="+mn-lt"/>
                </a:rPr>
                <a:t>Zugriff</a:t>
              </a:r>
              <a:r>
                <a:rPr lang="en-US" sz="1350" dirty="0">
                  <a:solidFill>
                    <a:srgbClr val="000000"/>
                  </a:solidFill>
                  <a:ea typeface="+mn-lt"/>
                  <a:cs typeface="+mn-lt"/>
                </a:rPr>
                <a:t> </a:t>
              </a:r>
              <a:r>
                <a:rPr lang="en-US" sz="1350" dirty="0" err="1">
                  <a:solidFill>
                    <a:srgbClr val="000000"/>
                  </a:solidFill>
                  <a:ea typeface="+mn-lt"/>
                  <a:cs typeface="+mn-lt"/>
                </a:rPr>
                <a:t>einrichten</a:t>
              </a:r>
              <a:r>
                <a:rPr lang="en-US" sz="1350" dirty="0">
                  <a:solidFill>
                    <a:srgbClr val="000000"/>
                  </a:solidFill>
                  <a:ea typeface="+mn-lt"/>
                  <a:cs typeface="+mn-lt"/>
                </a:rPr>
                <a:t> und </a:t>
              </a:r>
              <a:r>
                <a:rPr lang="en-US" sz="1350" dirty="0" err="1">
                  <a:solidFill>
                    <a:srgbClr val="000000"/>
                  </a:solidFill>
                  <a:ea typeface="+mn-lt"/>
                  <a:cs typeface="+mn-lt"/>
                </a:rPr>
                <a:t>überwachen</a:t>
              </a:r>
              <a:endParaRPr lang="en-US" dirty="0" err="1">
                <a:solidFill>
                  <a:srgbClr val="000000"/>
                </a:solidFill>
                <a:cs typeface="Calibri" panose="020F0502020204030204"/>
              </a:endParaRPr>
            </a:p>
            <a:p>
              <a:pPr marL="285750" indent="-285750" defTabSz="457200">
                <a:buFont typeface="Arial"/>
                <a:buChar char="•"/>
              </a:pPr>
              <a:r>
                <a:rPr lang="en-US" sz="1350" dirty="0" err="1">
                  <a:solidFill>
                    <a:srgbClr val="000000"/>
                  </a:solidFill>
                  <a:ea typeface="+mn-lt"/>
                  <a:cs typeface="+mn-lt"/>
                </a:rPr>
                <a:t>Informationen</a:t>
              </a:r>
              <a:r>
                <a:rPr lang="en-US" sz="1350" dirty="0">
                  <a:solidFill>
                    <a:srgbClr val="000000"/>
                  </a:solidFill>
                  <a:ea typeface="+mn-lt"/>
                  <a:cs typeface="+mn-lt"/>
                </a:rPr>
                <a:t> </a:t>
              </a:r>
              <a:r>
                <a:rPr lang="en-US" sz="1350" dirty="0" err="1">
                  <a:solidFill>
                    <a:srgbClr val="000000"/>
                  </a:solidFill>
                  <a:ea typeface="+mn-lt"/>
                  <a:cs typeface="+mn-lt"/>
                </a:rPr>
                <a:t>nach</a:t>
              </a:r>
              <a:r>
                <a:rPr lang="en-US" sz="1350" dirty="0">
                  <a:solidFill>
                    <a:srgbClr val="000000"/>
                  </a:solidFill>
                  <a:ea typeface="+mn-lt"/>
                  <a:cs typeface="+mn-lt"/>
                </a:rPr>
                <a:t> </a:t>
              </a:r>
              <a:r>
                <a:rPr lang="en-US" sz="1350" dirty="0" err="1">
                  <a:solidFill>
                    <a:srgbClr val="000000"/>
                  </a:solidFill>
                  <a:ea typeface="+mn-lt"/>
                  <a:cs typeface="+mn-lt"/>
                </a:rPr>
                <a:t>ihrem</a:t>
              </a:r>
              <a:r>
                <a:rPr lang="en-US" sz="1350" dirty="0">
                  <a:solidFill>
                    <a:srgbClr val="000000"/>
                  </a:solidFill>
                  <a:ea typeface="+mn-lt"/>
                  <a:cs typeface="+mn-lt"/>
                </a:rPr>
                <a:t> Wert </a:t>
              </a:r>
              <a:r>
                <a:rPr lang="en-US" sz="1350" dirty="0" err="1">
                  <a:solidFill>
                    <a:srgbClr val="000000"/>
                  </a:solidFill>
                  <a:ea typeface="+mn-lt"/>
                  <a:cs typeface="+mn-lt"/>
                </a:rPr>
                <a:t>klassifizieren</a:t>
              </a:r>
              <a:endParaRPr lang="en-US" dirty="0" err="1">
                <a:solidFill>
                  <a:srgbClr val="000000"/>
                </a:solidFill>
                <a:cs typeface="Calibri" panose="020F0502020204030204"/>
              </a:endParaRPr>
            </a:p>
            <a:p>
              <a:pPr marL="285750" indent="-285750" defTabSz="457200">
                <a:buFont typeface="Arial"/>
                <a:buChar char="•"/>
              </a:pPr>
              <a:r>
                <a:rPr lang="en-US" sz="1350" dirty="0">
                  <a:solidFill>
                    <a:srgbClr val="000000"/>
                  </a:solidFill>
                  <a:ea typeface="+mn-lt"/>
                  <a:cs typeface="+mn-lt"/>
                </a:rPr>
                <a:t>Service-Levels für den </a:t>
              </a:r>
              <a:r>
                <a:rPr lang="en-US" sz="1350" dirty="0" err="1">
                  <a:solidFill>
                    <a:srgbClr val="000000"/>
                  </a:solidFill>
                  <a:ea typeface="+mn-lt"/>
                  <a:cs typeface="+mn-lt"/>
                </a:rPr>
                <a:t>Datenschutz</a:t>
              </a:r>
              <a:endParaRPr lang="en-US" dirty="0" err="1">
                <a:solidFill>
                  <a:srgbClr val="000000"/>
                </a:solidFill>
                <a:cs typeface="Calibri" panose="020F0502020204030204"/>
              </a:endParaRPr>
            </a:p>
            <a:p>
              <a:pPr marL="285750" indent="-285750" defTabSz="457200">
                <a:buFont typeface="Arial"/>
                <a:buChar char="•"/>
              </a:pPr>
              <a:r>
                <a:rPr lang="en-US" sz="1350" dirty="0" err="1">
                  <a:solidFill>
                    <a:srgbClr val="000000"/>
                  </a:solidFill>
                  <a:ea typeface="+mn-lt"/>
                  <a:cs typeface="+mn-lt"/>
                </a:rPr>
                <a:t>Überwachung</a:t>
              </a:r>
              <a:r>
                <a:rPr lang="en-US" sz="1350" dirty="0">
                  <a:solidFill>
                    <a:srgbClr val="000000"/>
                  </a:solidFill>
                  <a:ea typeface="+mn-lt"/>
                  <a:cs typeface="+mn-lt"/>
                </a:rPr>
                <a:t> der Kosten </a:t>
              </a:r>
              <a:r>
                <a:rPr lang="en-US" sz="1350" dirty="0" err="1">
                  <a:solidFill>
                    <a:srgbClr val="000000"/>
                  </a:solidFill>
                  <a:ea typeface="+mn-lt"/>
                  <a:cs typeface="+mn-lt"/>
                </a:rPr>
                <a:t>über</a:t>
              </a:r>
              <a:r>
                <a:rPr lang="en-US" sz="1350" dirty="0">
                  <a:solidFill>
                    <a:srgbClr val="000000"/>
                  </a:solidFill>
                  <a:ea typeface="+mn-lt"/>
                  <a:cs typeface="+mn-lt"/>
                </a:rPr>
                <a:t> Chargebacks</a:t>
              </a:r>
              <a:endParaRPr lang="en-US" dirty="0">
                <a:solidFill>
                  <a:srgbClr val="000000"/>
                </a:solidFill>
                <a:cs typeface="Calibri" panose="020F0502020204030204"/>
              </a:endParaRPr>
            </a:p>
            <a:p>
              <a:pPr marL="285750" indent="-285750" defTabSz="457200">
                <a:buFont typeface="Arial"/>
                <a:buChar char="•"/>
              </a:pPr>
              <a:r>
                <a:rPr lang="en-US" sz="1350" dirty="0">
                  <a:solidFill>
                    <a:srgbClr val="000000"/>
                  </a:solidFill>
                  <a:ea typeface="+mn-lt"/>
                  <a:cs typeface="+mn-lt"/>
                </a:rPr>
                <a:t>Migration </a:t>
              </a:r>
              <a:r>
                <a:rPr lang="en-US" sz="1350" dirty="0" err="1">
                  <a:solidFill>
                    <a:srgbClr val="000000"/>
                  </a:solidFill>
                  <a:ea typeface="+mn-lt"/>
                  <a:cs typeface="+mn-lt"/>
                </a:rPr>
                <a:t>zwischen</a:t>
              </a:r>
              <a:r>
                <a:rPr lang="en-US" sz="1350" dirty="0">
                  <a:solidFill>
                    <a:srgbClr val="000000"/>
                  </a:solidFill>
                  <a:ea typeface="+mn-lt"/>
                  <a:cs typeface="+mn-lt"/>
                </a:rPr>
                <a:t> </a:t>
              </a:r>
              <a:r>
                <a:rPr lang="en-US" sz="1350" dirty="0" err="1">
                  <a:solidFill>
                    <a:srgbClr val="000000"/>
                  </a:solidFill>
                  <a:ea typeface="+mn-lt"/>
                  <a:cs typeface="+mn-lt"/>
                </a:rPr>
                <a:t>Speicherschichten</a:t>
              </a:r>
              <a:endParaRPr lang="en-US" dirty="0" err="1">
                <a:solidFill>
                  <a:srgbClr val="000000"/>
                </a:solidFill>
                <a:cs typeface="Calibri" panose="020F0502020204030204"/>
              </a:endParaRPr>
            </a:p>
            <a:p>
              <a:pPr marL="171450" indent="-171450" defTabSz="457200">
                <a:buFont typeface="Arial"/>
                <a:buChar char="•"/>
              </a:pPr>
              <a:endParaRPr lang="en-US" sz="650" dirty="0">
                <a:solidFill>
                  <a:srgbClr val="085156"/>
                </a:solidFill>
                <a:ea typeface="Calibri" charset="0"/>
                <a:cs typeface="Calibri" charset="0"/>
              </a:endParaRPr>
            </a:p>
            <a:p>
              <a:pPr defTabSz="457200"/>
              <a:r>
                <a:rPr lang="en-US" sz="1350" b="1" dirty="0" err="1">
                  <a:solidFill>
                    <a:schemeClr val="accent3">
                      <a:lumMod val="50000"/>
                    </a:schemeClr>
                  </a:solidFill>
                  <a:ea typeface="+mn-lt"/>
                  <a:cs typeface="+mn-lt"/>
                </a:rPr>
                <a:t>Relationale</a:t>
              </a:r>
              <a:r>
                <a:rPr lang="en-US" sz="1350" b="1" dirty="0">
                  <a:solidFill>
                    <a:schemeClr val="accent3">
                      <a:lumMod val="50000"/>
                    </a:schemeClr>
                  </a:solidFill>
                  <a:ea typeface="+mn-lt"/>
                  <a:cs typeface="+mn-lt"/>
                </a:rPr>
                <a:t> </a:t>
              </a:r>
              <a:r>
                <a:rPr lang="en-US" sz="1350" b="1" dirty="0" err="1">
                  <a:solidFill>
                    <a:schemeClr val="accent3">
                      <a:lumMod val="50000"/>
                    </a:schemeClr>
                  </a:solidFill>
                  <a:ea typeface="+mn-lt"/>
                  <a:cs typeface="+mn-lt"/>
                </a:rPr>
                <a:t>Praktiken</a:t>
              </a:r>
              <a:endParaRPr lang="en-US" b="1" dirty="0" err="1">
                <a:solidFill>
                  <a:schemeClr val="accent3">
                    <a:lumMod val="50000"/>
                  </a:schemeClr>
                </a:solidFill>
              </a:endParaRPr>
            </a:p>
            <a:p>
              <a:pPr marL="285750" indent="-285750" defTabSz="457200">
                <a:buFont typeface="Arial"/>
                <a:buChar char="•"/>
              </a:pPr>
              <a:r>
                <a:rPr lang="en-US" sz="1350" dirty="0" err="1">
                  <a:solidFill>
                    <a:srgbClr val="000000"/>
                  </a:solidFill>
                  <a:ea typeface="+mn-lt"/>
                  <a:cs typeface="+mn-lt"/>
                </a:rPr>
                <a:t>Ausbildung</a:t>
              </a:r>
              <a:r>
                <a:rPr lang="en-US" sz="1350" dirty="0">
                  <a:solidFill>
                    <a:srgbClr val="000000"/>
                  </a:solidFill>
                  <a:ea typeface="+mn-lt"/>
                  <a:cs typeface="+mn-lt"/>
                </a:rPr>
                <a:t> der </a:t>
              </a:r>
              <a:r>
                <a:rPr lang="en-US" sz="1350" dirty="0" err="1">
                  <a:solidFill>
                    <a:srgbClr val="000000"/>
                  </a:solidFill>
                  <a:ea typeface="+mn-lt"/>
                  <a:cs typeface="+mn-lt"/>
                </a:rPr>
                <a:t>Benutzer</a:t>
              </a:r>
              <a:endParaRPr lang="en-US" sz="1350" dirty="0">
                <a:solidFill>
                  <a:srgbClr val="000000"/>
                </a:solidFill>
                <a:ea typeface="+mn-lt"/>
                <a:cs typeface="+mn-lt"/>
              </a:endParaRPr>
            </a:p>
            <a:p>
              <a:pPr marL="285750" indent="-285750" defTabSz="457200">
                <a:buFont typeface="Arial"/>
                <a:buChar char="•"/>
              </a:pPr>
              <a:r>
                <a:rPr lang="en-US" sz="1350" dirty="0">
                  <a:solidFill>
                    <a:srgbClr val="000000"/>
                  </a:solidFill>
                  <a:ea typeface="+mn-lt"/>
                  <a:cs typeface="+mn-lt"/>
                </a:rPr>
                <a:t>Kommunikation/</a:t>
              </a:r>
              <a:r>
                <a:rPr lang="en-US" sz="1350" dirty="0" err="1">
                  <a:solidFill>
                    <a:srgbClr val="000000"/>
                  </a:solidFill>
                  <a:ea typeface="+mn-lt"/>
                  <a:cs typeface="+mn-lt"/>
                </a:rPr>
                <a:t>Ideenaustausch</a:t>
              </a:r>
              <a:endParaRPr lang="en-US" dirty="0" err="1">
                <a:solidFill>
                  <a:srgbClr val="000000"/>
                </a:solidFill>
                <a:cs typeface="Calibri" panose="020F0502020204030204"/>
              </a:endParaRPr>
            </a:p>
          </p:txBody>
        </p:sp>
        <p:sp>
          <p:nvSpPr>
            <p:cNvPr id="19" name="Rectangle 18">
              <a:extLst>
                <a:ext uri="{FF2B5EF4-FFF2-40B4-BE49-F238E27FC236}">
                  <a16:creationId xmlns:a16="http://schemas.microsoft.com/office/drawing/2014/main" id="{BE944DBD-2EFB-114F-4062-887D7D1BE0DA}"/>
                </a:ext>
              </a:extLst>
            </p:cNvPr>
            <p:cNvSpPr/>
            <p:nvPr/>
          </p:nvSpPr>
          <p:spPr>
            <a:xfrm>
              <a:off x="4479615" y="1780944"/>
              <a:ext cx="3346310" cy="4574885"/>
            </a:xfrm>
            <a:prstGeom prst="rect">
              <a:avLst/>
            </a:prstGeom>
            <a:noFill/>
            <a:ln w="19050" cap="flat" cmpd="sng" algn="ctr">
              <a:solidFill>
                <a:schemeClr val="accent3">
                  <a:lumMod val="60000"/>
                  <a:lumOff val="4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D9D9366B-92F0-F7B4-06BE-79AA0EDD82FB}"/>
              </a:ext>
            </a:extLst>
          </p:cNvPr>
          <p:cNvSpPr/>
          <p:nvPr/>
        </p:nvSpPr>
        <p:spPr>
          <a:xfrm>
            <a:off x="4479782" y="1559168"/>
            <a:ext cx="2353333" cy="5539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t">
            <a:spAutoFit/>
          </a:bodyPr>
          <a:lstStyle/>
          <a:p>
            <a:pPr defTabSz="457200">
              <a:defRPr/>
            </a:pPr>
            <a:r>
              <a:rPr lang="en-IE" sz="1500" kern="0" dirty="0" err="1">
                <a:ea typeface="+mn-lt"/>
                <a:cs typeface="+mn-lt"/>
              </a:rPr>
              <a:t>Zusammensetzung</a:t>
            </a:r>
            <a:r>
              <a:rPr lang="en-IE" sz="1500" kern="0" dirty="0">
                <a:ea typeface="+mn-lt"/>
                <a:cs typeface="+mn-lt"/>
              </a:rPr>
              <a:t> der Information Governance</a:t>
            </a:r>
            <a:endParaRPr lang="en-US" dirty="0"/>
          </a:p>
        </p:txBody>
      </p:sp>
      <p:grpSp>
        <p:nvGrpSpPr>
          <p:cNvPr id="36" name="Group 35">
            <a:extLst>
              <a:ext uri="{FF2B5EF4-FFF2-40B4-BE49-F238E27FC236}">
                <a16:creationId xmlns:a16="http://schemas.microsoft.com/office/drawing/2014/main" id="{25F66C2E-67A9-4220-32E8-37F9F9388866}"/>
              </a:ext>
            </a:extLst>
          </p:cNvPr>
          <p:cNvGrpSpPr/>
          <p:nvPr/>
        </p:nvGrpSpPr>
        <p:grpSpPr>
          <a:xfrm>
            <a:off x="8863917" y="1868211"/>
            <a:ext cx="2142232" cy="1344393"/>
            <a:chOff x="8863917" y="1855233"/>
            <a:chExt cx="2142232" cy="1356012"/>
          </a:xfrm>
        </p:grpSpPr>
        <p:sp>
          <p:nvSpPr>
            <p:cNvPr id="22" name="Rectangle 21">
              <a:extLst>
                <a:ext uri="{FF2B5EF4-FFF2-40B4-BE49-F238E27FC236}">
                  <a16:creationId xmlns:a16="http://schemas.microsoft.com/office/drawing/2014/main" id="{A9032556-E650-A326-3F8C-5F1285630647}"/>
                </a:ext>
              </a:extLst>
            </p:cNvPr>
            <p:cNvSpPr/>
            <p:nvPr/>
          </p:nvSpPr>
          <p:spPr>
            <a:xfrm>
              <a:off x="8863917" y="1855233"/>
              <a:ext cx="2142232" cy="1148974"/>
            </a:xfrm>
            <a:prstGeom prst="rect">
              <a:avLst/>
            </a:prstGeom>
            <a:solidFill>
              <a:sysClr val="window" lastClr="FFFFFF"/>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F275008-E5A4-1EFD-04BD-54B25E1923AD}"/>
                </a:ext>
              </a:extLst>
            </p:cNvPr>
            <p:cNvSpPr/>
            <p:nvPr/>
          </p:nvSpPr>
          <p:spPr>
            <a:xfrm>
              <a:off x="8891285" y="2060819"/>
              <a:ext cx="2096779" cy="1150426"/>
            </a:xfrm>
            <a:prstGeom prst="rect">
              <a:avLst/>
            </a:prstGeom>
          </p:spPr>
          <p:txBody>
            <a:bodyPr wrap="square" lIns="91440" tIns="45720" rIns="91440" bIns="45720" anchor="t">
              <a:spAutoFit/>
            </a:bodyPr>
            <a:lstStyle/>
            <a:p>
              <a:pPr marL="285750" indent="-285750" defTabSz="457200">
                <a:buFont typeface="Arial"/>
                <a:buChar char="•"/>
              </a:pPr>
              <a:r>
                <a:rPr lang="en-US" sz="1350" dirty="0" err="1">
                  <a:solidFill>
                    <a:srgbClr val="000000"/>
                  </a:solidFill>
                  <a:ea typeface="+mn-lt"/>
                  <a:cs typeface="+mn-lt"/>
                </a:rPr>
                <a:t>Filmvorführung</a:t>
              </a:r>
              <a:r>
                <a:rPr lang="en-US" sz="1350" dirty="0">
                  <a:solidFill>
                    <a:srgbClr val="000000"/>
                  </a:solidFill>
                  <a:ea typeface="+mn-lt"/>
                  <a:cs typeface="+mn-lt"/>
                </a:rPr>
                <a:t> - </a:t>
              </a:r>
              <a:r>
                <a:rPr lang="en-US" sz="1350" dirty="0" err="1">
                  <a:solidFill>
                    <a:srgbClr val="000000"/>
                  </a:solidFill>
                  <a:ea typeface="+mn-lt"/>
                  <a:cs typeface="+mn-lt"/>
                </a:rPr>
                <a:t>Mittleres</a:t>
              </a:r>
              <a:r>
                <a:rPr lang="en-US" sz="1350" dirty="0">
                  <a:solidFill>
                    <a:srgbClr val="000000"/>
                  </a:solidFill>
                  <a:ea typeface="+mn-lt"/>
                  <a:cs typeface="+mn-lt"/>
                </a:rPr>
                <a:t> </a:t>
              </a:r>
              <a:r>
                <a:rPr lang="en-US" sz="1350" dirty="0" err="1">
                  <a:solidFill>
                    <a:srgbClr val="000000"/>
                  </a:solidFill>
                  <a:ea typeface="+mn-lt"/>
                  <a:cs typeface="+mn-lt"/>
                </a:rPr>
                <a:t>Niveau</a:t>
              </a:r>
              <a:endParaRPr lang="en-US">
                <a:solidFill>
                  <a:srgbClr val="000000"/>
                </a:solidFill>
                <a:cs typeface="Calibri" panose="020F0502020204030204"/>
              </a:endParaRPr>
            </a:p>
            <a:p>
              <a:pPr marL="285750" indent="-285750" defTabSz="457200">
                <a:buFont typeface="Arial"/>
                <a:buChar char="•"/>
              </a:pPr>
              <a:r>
                <a:rPr lang="en-US" sz="1350" dirty="0" err="1">
                  <a:solidFill>
                    <a:srgbClr val="000000"/>
                  </a:solidFill>
                  <a:ea typeface="+mn-lt"/>
                  <a:cs typeface="+mn-lt"/>
                </a:rPr>
                <a:t>Risikominderung</a:t>
              </a:r>
              <a:endParaRPr lang="en-US" dirty="0" err="1">
                <a:solidFill>
                  <a:srgbClr val="000000"/>
                </a:solidFill>
                <a:cs typeface="Calibri" panose="020F0502020204030204"/>
              </a:endParaRPr>
            </a:p>
            <a:p>
              <a:pPr marL="285750" indent="-285750" defTabSz="457200">
                <a:buFont typeface="Arial"/>
                <a:buChar char="•"/>
              </a:pPr>
              <a:endParaRPr lang="en-US" sz="1381" dirty="0">
                <a:solidFill>
                  <a:prstClr val="black"/>
                </a:solidFill>
                <a:ea typeface="Calibri" charset="0"/>
                <a:cs typeface="Calibri" charset="0"/>
              </a:endParaRPr>
            </a:p>
            <a:p>
              <a:pPr defTabSz="457200"/>
              <a:endParaRPr lang="en-US" sz="1381" dirty="0">
                <a:solidFill>
                  <a:prstClr val="black"/>
                </a:solidFill>
                <a:ea typeface="Calibri" charset="0"/>
                <a:cs typeface="Calibri" charset="0"/>
              </a:endParaRPr>
            </a:p>
          </p:txBody>
        </p:sp>
      </p:grpSp>
      <p:sp>
        <p:nvSpPr>
          <p:cNvPr id="25" name="Rectangle 24">
            <a:extLst>
              <a:ext uri="{FF2B5EF4-FFF2-40B4-BE49-F238E27FC236}">
                <a16:creationId xmlns:a16="http://schemas.microsoft.com/office/drawing/2014/main" id="{A2E0333E-6B36-4196-CD56-427133F68A03}"/>
              </a:ext>
            </a:extLst>
          </p:cNvPr>
          <p:cNvSpPr/>
          <p:nvPr/>
        </p:nvSpPr>
        <p:spPr>
          <a:xfrm>
            <a:off x="8844203" y="3317249"/>
            <a:ext cx="2443389" cy="1323439"/>
          </a:xfrm>
          <a:prstGeom prst="rect">
            <a:avLst/>
          </a:prstGeom>
        </p:spPr>
        <p:txBody>
          <a:bodyPr wrap="square" lIns="91440" tIns="45720" rIns="91440" bIns="45720" anchor="t">
            <a:spAutoFit/>
          </a:bodyPr>
          <a:lstStyle/>
          <a:p>
            <a:pPr defTabSz="457200"/>
            <a:r>
              <a:rPr lang="en-US" sz="1600" i="1" dirty="0" err="1">
                <a:solidFill>
                  <a:srgbClr val="000000"/>
                </a:solidFill>
                <a:ea typeface="+mn-lt"/>
                <a:cs typeface="+mn-lt"/>
              </a:rPr>
              <a:t>Überblick</a:t>
            </a:r>
            <a:r>
              <a:rPr lang="en-US" sz="1600" i="1" dirty="0">
                <a:solidFill>
                  <a:srgbClr val="000000"/>
                </a:solidFill>
                <a:ea typeface="+mn-lt"/>
                <a:cs typeface="+mn-lt"/>
              </a:rPr>
              <a:t> </a:t>
            </a:r>
            <a:r>
              <a:rPr lang="en-US" sz="1600" i="1" dirty="0" err="1">
                <a:solidFill>
                  <a:srgbClr val="000000"/>
                </a:solidFill>
                <a:ea typeface="+mn-lt"/>
                <a:cs typeface="+mn-lt"/>
              </a:rPr>
              <a:t>über</a:t>
            </a:r>
            <a:r>
              <a:rPr lang="en-US" sz="1600" i="1" dirty="0">
                <a:solidFill>
                  <a:srgbClr val="000000"/>
                </a:solidFill>
                <a:ea typeface="+mn-lt"/>
                <a:cs typeface="+mn-lt"/>
              </a:rPr>
              <a:t> die </a:t>
            </a:r>
            <a:r>
              <a:rPr lang="en-US" sz="1600" i="1" dirty="0" err="1">
                <a:solidFill>
                  <a:srgbClr val="000000"/>
                </a:solidFill>
                <a:ea typeface="+mn-lt"/>
                <a:cs typeface="+mn-lt"/>
              </a:rPr>
              <a:t>Zusammensetzung</a:t>
            </a:r>
            <a:r>
              <a:rPr lang="en-US" sz="1600" i="1" dirty="0">
                <a:solidFill>
                  <a:srgbClr val="000000"/>
                </a:solidFill>
                <a:ea typeface="+mn-lt"/>
                <a:cs typeface="+mn-lt"/>
              </a:rPr>
              <a:t> und den </a:t>
            </a:r>
            <a:r>
              <a:rPr lang="en-US" sz="1600" i="1" dirty="0" err="1">
                <a:solidFill>
                  <a:srgbClr val="000000"/>
                </a:solidFill>
                <a:ea typeface="+mn-lt"/>
                <a:cs typeface="+mn-lt"/>
              </a:rPr>
              <a:t>Kontext</a:t>
            </a:r>
            <a:r>
              <a:rPr lang="en-US" sz="1600" i="1" dirty="0">
                <a:solidFill>
                  <a:srgbClr val="000000"/>
                </a:solidFill>
                <a:ea typeface="+mn-lt"/>
                <a:cs typeface="+mn-lt"/>
              </a:rPr>
              <a:t> des Information-Governance-</a:t>
            </a:r>
            <a:r>
              <a:rPr lang="en-US" sz="1600" i="1" dirty="0" err="1">
                <a:solidFill>
                  <a:srgbClr val="000000"/>
                </a:solidFill>
                <a:ea typeface="+mn-lt"/>
                <a:cs typeface="+mn-lt"/>
              </a:rPr>
              <a:t>Konzepts</a:t>
            </a:r>
            <a:r>
              <a:rPr lang="en-US" sz="1600" dirty="0">
                <a:ea typeface="+mn-lt"/>
                <a:cs typeface="+mn-lt"/>
              </a:rPr>
              <a:t> </a:t>
            </a:r>
            <a:r>
              <a:rPr lang="en-US" sz="1600" i="1" dirty="0">
                <a:solidFill>
                  <a:srgbClr val="000000"/>
                </a:solidFill>
                <a:ea typeface="Calibri" charset="0"/>
                <a:cs typeface="Calibri"/>
              </a:rPr>
              <a:t>(</a:t>
            </a:r>
            <a:r>
              <a:rPr lang="en-US" sz="1600" i="1" dirty="0">
                <a:solidFill>
                  <a:schemeClr val="accent2">
                    <a:lumMod val="75000"/>
                  </a:schemeClr>
                </a:solidFill>
                <a:ea typeface="Calibri" charset="0"/>
                <a:cs typeface="Calibri"/>
                <a:hlinkClick r:id="rId4">
                  <a:extLst>
                    <a:ext uri="{A12FA001-AC4F-418D-AE19-62706E023703}">
                      <ahyp:hlinkClr xmlns:ahyp="http://schemas.microsoft.com/office/drawing/2018/hyperlinkcolor" val="tx"/>
                    </a:ext>
                  </a:extLst>
                </a:hlinkClick>
              </a:rPr>
              <a:t>Tallon etal. 2013b</a:t>
            </a:r>
            <a:r>
              <a:rPr lang="en-US" sz="1600" i="1" dirty="0">
                <a:solidFill>
                  <a:srgbClr val="000000"/>
                </a:solidFill>
                <a:ea typeface="Calibri" charset="0"/>
                <a:cs typeface="Calibri"/>
              </a:rPr>
              <a:t>)</a:t>
            </a:r>
            <a:endParaRPr lang="en-US">
              <a:cs typeface="Calibri"/>
            </a:endParaRPr>
          </a:p>
        </p:txBody>
      </p:sp>
      <p:grpSp>
        <p:nvGrpSpPr>
          <p:cNvPr id="26" name="Group 25">
            <a:extLst>
              <a:ext uri="{FF2B5EF4-FFF2-40B4-BE49-F238E27FC236}">
                <a16:creationId xmlns:a16="http://schemas.microsoft.com/office/drawing/2014/main" id="{BFDFED6C-0935-1544-E862-C13BA50BC656}"/>
              </a:ext>
            </a:extLst>
          </p:cNvPr>
          <p:cNvGrpSpPr/>
          <p:nvPr/>
        </p:nvGrpSpPr>
        <p:grpSpPr>
          <a:xfrm>
            <a:off x="7613645" y="1880374"/>
            <a:ext cx="760045" cy="473161"/>
            <a:chOff x="3203455" y="1829443"/>
            <a:chExt cx="800128" cy="513720"/>
          </a:xfrm>
          <a:solidFill>
            <a:srgbClr val="70AD47">
              <a:lumMod val="60000"/>
              <a:lumOff val="40000"/>
            </a:srgbClr>
          </a:solidFill>
        </p:grpSpPr>
        <p:sp>
          <p:nvSpPr>
            <p:cNvPr id="27" name="Right Arrow 64">
              <a:extLst>
                <a:ext uri="{FF2B5EF4-FFF2-40B4-BE49-F238E27FC236}">
                  <a16:creationId xmlns:a16="http://schemas.microsoft.com/office/drawing/2014/main" id="{D6513F3F-343A-F638-B022-1799F90D9014}"/>
                </a:ext>
              </a:extLst>
            </p:cNvPr>
            <p:cNvSpPr/>
            <p:nvPr/>
          </p:nvSpPr>
          <p:spPr>
            <a:xfrm>
              <a:off x="3467021" y="1854687"/>
              <a:ext cx="53656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39D2862E-BD75-4E92-8930-3F198C27F40A}"/>
                </a:ext>
              </a:extLst>
            </p:cNvPr>
            <p:cNvSpPr/>
            <p:nvPr/>
          </p:nvSpPr>
          <p:spPr>
            <a:xfrm>
              <a:off x="3203455" y="1829443"/>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close up of a logo&#10;&#10;Description automatically generated">
              <a:extLst>
                <a:ext uri="{FF2B5EF4-FFF2-40B4-BE49-F238E27FC236}">
                  <a16:creationId xmlns:a16="http://schemas.microsoft.com/office/drawing/2014/main" id="{6B5246A0-AE30-4F68-A7B4-E01C16162EBA}"/>
                </a:ext>
              </a:extLst>
            </p:cNvPr>
            <p:cNvPicPr>
              <a:picLocks noChangeAspect="1"/>
            </p:cNvPicPr>
            <p:nvPr/>
          </p:nvPicPr>
          <p:blipFill>
            <a:blip r:embed="rId3"/>
            <a:stretch>
              <a:fillRect/>
            </a:stretch>
          </p:blipFill>
          <p:spPr>
            <a:xfrm>
              <a:off x="3285165" y="1915889"/>
              <a:ext cx="345990" cy="345990"/>
            </a:xfrm>
            <a:prstGeom prst="rect">
              <a:avLst/>
            </a:prstGeom>
            <a:grpFill/>
          </p:spPr>
        </p:pic>
      </p:grpSp>
      <p:sp>
        <p:nvSpPr>
          <p:cNvPr id="23" name="Rectangle 22">
            <a:extLst>
              <a:ext uri="{FF2B5EF4-FFF2-40B4-BE49-F238E27FC236}">
                <a16:creationId xmlns:a16="http://schemas.microsoft.com/office/drawing/2014/main" id="{3E0ADA11-F3FC-284A-5C99-84A5347F951E}"/>
              </a:ext>
            </a:extLst>
          </p:cNvPr>
          <p:cNvSpPr/>
          <p:nvPr/>
        </p:nvSpPr>
        <p:spPr>
          <a:xfrm>
            <a:off x="8852178" y="1645260"/>
            <a:ext cx="1729635" cy="3299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lIns="91440" tIns="45720" rIns="91440" bIns="45720" anchor="t">
            <a:spAutoFit/>
          </a:bodyPr>
          <a:lstStyle/>
          <a:p>
            <a:pPr marL="0" marR="0" lvl="0" indent="0" defTabSz="457200">
              <a:lnSpc>
                <a:spcPct val="100000"/>
              </a:lnSpc>
              <a:spcBef>
                <a:spcPts val="0"/>
              </a:spcBef>
              <a:spcAft>
                <a:spcPts val="0"/>
              </a:spcAft>
              <a:buNone/>
              <a:tabLst/>
              <a:defRPr/>
            </a:pPr>
            <a:r>
              <a:rPr lang="en-IE" sz="1500" kern="0" dirty="0" err="1">
                <a:solidFill>
                  <a:schemeClr val="bg1"/>
                </a:solidFill>
                <a:ea typeface="+mn-lt"/>
                <a:cs typeface="+mn-lt"/>
              </a:rPr>
              <a:t>Konsequenzen</a:t>
            </a:r>
            <a:endParaRPr lang="en-US">
              <a:solidFill>
                <a:schemeClr val="bg1"/>
              </a:solidFill>
              <a:cs typeface="Calibri" panose="020F0502020204030204"/>
            </a:endParaRPr>
          </a:p>
        </p:txBody>
      </p:sp>
      <p:grpSp>
        <p:nvGrpSpPr>
          <p:cNvPr id="30" name="Group 29">
            <a:extLst>
              <a:ext uri="{FF2B5EF4-FFF2-40B4-BE49-F238E27FC236}">
                <a16:creationId xmlns:a16="http://schemas.microsoft.com/office/drawing/2014/main" id="{37085E5C-2FE5-A7C4-1FF9-BDFD48EB9F3A}"/>
              </a:ext>
            </a:extLst>
          </p:cNvPr>
          <p:cNvGrpSpPr/>
          <p:nvPr/>
        </p:nvGrpSpPr>
        <p:grpSpPr>
          <a:xfrm>
            <a:off x="7621356" y="2376786"/>
            <a:ext cx="771783" cy="473161"/>
            <a:chOff x="3217576" y="4079857"/>
            <a:chExt cx="812485" cy="513720"/>
          </a:xfrm>
          <a:solidFill>
            <a:srgbClr val="70AD47">
              <a:lumMod val="60000"/>
              <a:lumOff val="40000"/>
            </a:srgbClr>
          </a:solidFill>
        </p:grpSpPr>
        <p:sp>
          <p:nvSpPr>
            <p:cNvPr id="31" name="Right Arrow 68">
              <a:extLst>
                <a:ext uri="{FF2B5EF4-FFF2-40B4-BE49-F238E27FC236}">
                  <a16:creationId xmlns:a16="http://schemas.microsoft.com/office/drawing/2014/main" id="{FE9AC560-B198-78F0-7E37-3689DB8A7A74}"/>
                </a:ext>
              </a:extLst>
            </p:cNvPr>
            <p:cNvSpPr/>
            <p:nvPr/>
          </p:nvSpPr>
          <p:spPr>
            <a:xfrm>
              <a:off x="3390429" y="4105101"/>
              <a:ext cx="63963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5D9A9BD-4A2C-1C97-0055-7EC20F312AB2}"/>
                </a:ext>
              </a:extLst>
            </p:cNvPr>
            <p:cNvSpPr/>
            <p:nvPr/>
          </p:nvSpPr>
          <p:spPr>
            <a:xfrm>
              <a:off x="3217576" y="4079857"/>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A close up of a logo&#10;&#10;Description automatically generated">
              <a:extLst>
                <a:ext uri="{FF2B5EF4-FFF2-40B4-BE49-F238E27FC236}">
                  <a16:creationId xmlns:a16="http://schemas.microsoft.com/office/drawing/2014/main" id="{C00ABA23-4596-74D8-5F7B-AC59ADACBEAF}"/>
                </a:ext>
              </a:extLst>
            </p:cNvPr>
            <p:cNvPicPr>
              <a:picLocks noChangeAspect="1"/>
            </p:cNvPicPr>
            <p:nvPr/>
          </p:nvPicPr>
          <p:blipFill>
            <a:blip r:embed="rId5"/>
            <a:stretch>
              <a:fillRect/>
            </a:stretch>
          </p:blipFill>
          <p:spPr>
            <a:xfrm>
              <a:off x="3290372" y="4274688"/>
              <a:ext cx="345990" cy="105625"/>
            </a:xfrm>
            <a:prstGeom prst="rect">
              <a:avLst/>
            </a:prstGeom>
            <a:grpFill/>
          </p:spPr>
        </p:pic>
      </p:grpSp>
      <p:grpSp>
        <p:nvGrpSpPr>
          <p:cNvPr id="35" name="Group 34">
            <a:extLst>
              <a:ext uri="{FF2B5EF4-FFF2-40B4-BE49-F238E27FC236}">
                <a16:creationId xmlns:a16="http://schemas.microsoft.com/office/drawing/2014/main" id="{AD9A639D-F9DE-63EE-912D-33772904E22F}"/>
              </a:ext>
            </a:extLst>
          </p:cNvPr>
          <p:cNvGrpSpPr/>
          <p:nvPr/>
        </p:nvGrpSpPr>
        <p:grpSpPr>
          <a:xfrm>
            <a:off x="3141877" y="4451804"/>
            <a:ext cx="771783" cy="473161"/>
            <a:chOff x="3141877" y="4451804"/>
            <a:chExt cx="771783" cy="473161"/>
          </a:xfrm>
        </p:grpSpPr>
        <p:grpSp>
          <p:nvGrpSpPr>
            <p:cNvPr id="14" name="Group 13">
              <a:extLst>
                <a:ext uri="{FF2B5EF4-FFF2-40B4-BE49-F238E27FC236}">
                  <a16:creationId xmlns:a16="http://schemas.microsoft.com/office/drawing/2014/main" id="{B824ADA1-0F0D-8C2F-78B5-38503B6A8B0C}"/>
                </a:ext>
              </a:extLst>
            </p:cNvPr>
            <p:cNvGrpSpPr/>
            <p:nvPr/>
          </p:nvGrpSpPr>
          <p:grpSpPr>
            <a:xfrm>
              <a:off x="3141877" y="4451804"/>
              <a:ext cx="771783" cy="473161"/>
              <a:chOff x="3217576" y="4079857"/>
              <a:chExt cx="812485" cy="513720"/>
            </a:xfrm>
            <a:solidFill>
              <a:srgbClr val="ED7D31">
                <a:lumMod val="40000"/>
                <a:lumOff val="60000"/>
              </a:srgbClr>
            </a:solidFill>
          </p:grpSpPr>
          <p:sp>
            <p:nvSpPr>
              <p:cNvPr id="15" name="Right Arrow 20">
                <a:extLst>
                  <a:ext uri="{FF2B5EF4-FFF2-40B4-BE49-F238E27FC236}">
                    <a16:creationId xmlns:a16="http://schemas.microsoft.com/office/drawing/2014/main" id="{6D44B301-0B83-F35A-2B88-87AA351D5B88}"/>
                  </a:ext>
                </a:extLst>
              </p:cNvPr>
              <p:cNvSpPr/>
              <p:nvPr/>
            </p:nvSpPr>
            <p:spPr>
              <a:xfrm>
                <a:off x="3390429" y="4105101"/>
                <a:ext cx="63963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D8F6E46-F7EB-CEED-D52B-264FAC4DC858}"/>
                  </a:ext>
                </a:extLst>
              </p:cNvPr>
              <p:cNvSpPr/>
              <p:nvPr/>
            </p:nvSpPr>
            <p:spPr>
              <a:xfrm>
                <a:off x="3217576" y="4079857"/>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FE6608E9-360D-B9F6-012F-96CCCE73C91D}"/>
                </a:ext>
              </a:extLst>
            </p:cNvPr>
            <p:cNvSpPr/>
            <p:nvPr/>
          </p:nvSpPr>
          <p:spPr>
            <a:xfrm>
              <a:off x="3238357" y="4645944"/>
              <a:ext cx="265510" cy="72352"/>
            </a:xfrm>
            <a:prstGeom prst="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5998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5" grpId="0"/>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607694" y="155992"/>
            <a:ext cx="9470037" cy="1754326"/>
          </a:xfrm>
          <a:prstGeom prst="rect">
            <a:avLst/>
          </a:prstGeom>
          <a:noFill/>
        </p:spPr>
        <p:txBody>
          <a:bodyPr wrap="square" lIns="91440" tIns="45720" rIns="91440" bIns="45720" anchor="t">
            <a:spAutoFit/>
          </a:bodyPr>
          <a:lstStyle/>
          <a:p>
            <a:pPr algn="ctr" defTabSz="457200">
              <a:defRPr/>
            </a:pPr>
            <a:r>
              <a:rPr lang="en-GB" sz="3600" dirty="0" err="1">
                <a:solidFill>
                  <a:srgbClr val="000000"/>
                </a:solidFill>
                <a:ea typeface="+mn-lt"/>
                <a:cs typeface="+mn-lt"/>
              </a:rPr>
              <a:t>Informationsmanagement</a:t>
            </a:r>
            <a:r>
              <a:rPr kumimoji="0" lang="en-GB" sz="3600" b="0" i="0" u="none" strike="noStrike" kern="1200" cap="none" spc="0" normalizeH="0" baseline="0" noProof="0" dirty="0">
                <a:ln>
                  <a:noFill/>
                </a:ln>
                <a:solidFill>
                  <a:srgbClr val="000000"/>
                </a:solidFill>
                <a:effectLst/>
                <a:uLnTx/>
                <a:uFillTx/>
                <a:ea typeface="+mn-lt"/>
                <a:cs typeface="+mn-lt"/>
              </a:rPr>
              <a:t>: </a:t>
            </a:r>
            <a:r>
              <a:rPr lang="en-GB" sz="3600" dirty="0">
                <a:solidFill>
                  <a:srgbClr val="000000"/>
                </a:solidFill>
                <a:ea typeface="+mn-lt"/>
                <a:cs typeface="+mn-lt"/>
              </a:rPr>
              <a:t>Aufbau </a:t>
            </a:r>
            <a:r>
              <a:rPr lang="en-GB" sz="3600" dirty="0" err="1">
                <a:solidFill>
                  <a:srgbClr val="000000"/>
                </a:solidFill>
                <a:ea typeface="+mn-lt"/>
                <a:cs typeface="+mn-lt"/>
              </a:rPr>
              <a:t>einer</a:t>
            </a:r>
            <a:r>
              <a:rPr lang="en-GB" sz="3600" dirty="0">
                <a:solidFill>
                  <a:srgbClr val="000000"/>
                </a:solidFill>
                <a:ea typeface="+mn-lt"/>
                <a:cs typeface="+mn-lt"/>
              </a:rPr>
              <a:t> Information-Governance-</a:t>
            </a:r>
            <a:r>
              <a:rPr lang="en-GB" sz="3600" dirty="0" err="1">
                <a:solidFill>
                  <a:srgbClr val="000000"/>
                </a:solidFill>
                <a:ea typeface="+mn-lt"/>
                <a:cs typeface="+mn-lt"/>
              </a:rPr>
              <a:t>Strategie</a:t>
            </a:r>
            <a:endParaRPr lang="en-US" dirty="0" err="1">
              <a:solidFill>
                <a:srgbClr val="000000"/>
              </a:solidFil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66BB63-8DC3-82C1-6154-B7E39A54D933}"/>
              </a:ext>
            </a:extLst>
          </p:cNvPr>
          <p:cNvGrpSpPr/>
          <p:nvPr/>
        </p:nvGrpSpPr>
        <p:grpSpPr>
          <a:xfrm>
            <a:off x="1121364" y="1503787"/>
            <a:ext cx="10273064" cy="1763026"/>
            <a:chOff x="1109458" y="1670475"/>
            <a:chExt cx="10273064" cy="1763026"/>
          </a:xfrm>
        </p:grpSpPr>
        <p:sp>
          <p:nvSpPr>
            <p:cNvPr id="4" name="Rounded Rectangle 19">
              <a:extLst>
                <a:ext uri="{FF2B5EF4-FFF2-40B4-BE49-F238E27FC236}">
                  <a16:creationId xmlns:a16="http://schemas.microsoft.com/office/drawing/2014/main" id="{71D91450-875F-1DD5-CBBE-ADCDF3C617D4}"/>
                </a:ext>
              </a:extLst>
            </p:cNvPr>
            <p:cNvSpPr/>
            <p:nvPr/>
          </p:nvSpPr>
          <p:spPr>
            <a:xfrm>
              <a:off x="1109458" y="1670475"/>
              <a:ext cx="10273064" cy="1763026"/>
            </a:xfrm>
            <a:prstGeom prst="roundRect">
              <a:avLst/>
            </a:prstGeom>
            <a:solidFill>
              <a:schemeClr val="accent3">
                <a:lumMod val="75000"/>
              </a:schemeClr>
            </a:solidFill>
            <a:ln w="12700" cap="flat" cmpd="sng" algn="ctr">
              <a:noFill/>
              <a:prstDash val="solid"/>
              <a:miter lim="800000"/>
            </a:ln>
            <a:effectLst/>
          </p:spPr>
          <p:txBody>
            <a:bodyPr lIns="91440" tIns="45720" rIns="91440" bIns="45720"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SENIOR LEADERSHIP</a:t>
              </a:r>
            </a:p>
            <a:p>
              <a:pPr marL="231775" marR="0" lvl="0" indent="-231775"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endParaRPr lang="en-IE" sz="1463" b="1" i="0" u="none" strike="noStrike" kern="0" cap="none" spc="0" normalizeH="0" baseline="0" noProof="0" dirty="0">
                <a:ln>
                  <a:noFill/>
                </a:ln>
                <a:solidFill>
                  <a:prstClr val="white"/>
                </a:solidFill>
                <a:effectLst/>
                <a:uLnTx/>
                <a:uFillTx/>
                <a:latin typeface="Calibri" panose="020F0502020204030204"/>
                <a:cs typeface="Calibri" panose="020F0502020204030204"/>
              </a:endParaRPr>
            </a:p>
            <a:p>
              <a:pPr algn="ctr" defTabSz="457200" fontAlgn="t">
                <a:buFont typeface="Arial" panose="020B0604020202020204" pitchFamily="34" charset="0"/>
                <a:buChar char="•"/>
                <a:defRPr/>
              </a:pPr>
              <a:r>
                <a:rPr lang="en-US" sz="1600" kern="0" dirty="0" err="1">
                  <a:solidFill>
                    <a:schemeClr val="bg1"/>
                  </a:solidFill>
                  <a:ea typeface="+mn-lt"/>
                  <a:cs typeface="+mn-lt"/>
                </a:rPr>
                <a:t>Entwickeln</a:t>
              </a:r>
              <a:r>
                <a:rPr lang="en-US" sz="1600" kern="0" dirty="0">
                  <a:solidFill>
                    <a:schemeClr val="bg1"/>
                  </a:solidFill>
                  <a:ea typeface="+mn-lt"/>
                  <a:cs typeface="+mn-lt"/>
                </a:rPr>
                <a:t> Sie </a:t>
              </a:r>
              <a:r>
                <a:rPr lang="en-US" sz="1600" kern="0" dirty="0" err="1">
                  <a:solidFill>
                    <a:schemeClr val="bg1"/>
                  </a:solidFill>
                  <a:ea typeface="+mn-lt"/>
                  <a:cs typeface="+mn-lt"/>
                </a:rPr>
                <a:t>eine</a:t>
              </a:r>
              <a:r>
                <a:rPr lang="en-US" sz="1600" kern="0" dirty="0">
                  <a:solidFill>
                    <a:schemeClr val="bg1"/>
                  </a:solidFill>
                  <a:ea typeface="+mn-lt"/>
                  <a:cs typeface="+mn-lt"/>
                </a:rPr>
                <a:t> </a:t>
              </a:r>
              <a:r>
                <a:rPr lang="en-US" sz="1600" kern="0" dirty="0" err="1">
                  <a:solidFill>
                    <a:schemeClr val="bg1"/>
                  </a:solidFill>
                  <a:ea typeface="+mn-lt"/>
                  <a:cs typeface="+mn-lt"/>
                </a:rPr>
                <a:t>klare</a:t>
              </a:r>
              <a:r>
                <a:rPr lang="en-US" sz="1600" kern="0" dirty="0">
                  <a:solidFill>
                    <a:schemeClr val="bg1"/>
                  </a:solidFill>
                  <a:ea typeface="+mn-lt"/>
                  <a:cs typeface="+mn-lt"/>
                </a:rPr>
                <a:t>, </a:t>
              </a:r>
              <a:r>
                <a:rPr lang="en-US" sz="1600" kern="0" dirty="0" err="1">
                  <a:solidFill>
                    <a:schemeClr val="bg1"/>
                  </a:solidFill>
                  <a:ea typeface="+mn-lt"/>
                  <a:cs typeface="+mn-lt"/>
                </a:rPr>
                <a:t>schriftliche</a:t>
              </a:r>
              <a:r>
                <a:rPr lang="en-US" sz="1600" kern="0" dirty="0">
                  <a:solidFill>
                    <a:schemeClr val="bg1"/>
                  </a:solidFill>
                  <a:ea typeface="+mn-lt"/>
                  <a:cs typeface="+mn-lt"/>
                </a:rPr>
                <a:t> </a:t>
              </a:r>
              <a:r>
                <a:rPr lang="en-US" sz="1600" kern="0" dirty="0" err="1">
                  <a:solidFill>
                    <a:schemeClr val="bg1"/>
                  </a:solidFill>
                  <a:ea typeface="+mn-lt"/>
                  <a:cs typeface="+mn-lt"/>
                </a:rPr>
                <a:t>Strategie</a:t>
              </a:r>
              <a:r>
                <a:rPr kumimoji="0" lang="en-US" sz="1600" b="0" i="0" u="none" strike="noStrike" kern="0" cap="none" spc="0" normalizeH="0" baseline="0" noProof="0" dirty="0">
                  <a:ln>
                    <a:noFill/>
                  </a:ln>
                  <a:solidFill>
                    <a:schemeClr val="bg1"/>
                  </a:solidFill>
                  <a:effectLst/>
                  <a:uLnTx/>
                  <a:uFillTx/>
                  <a:ea typeface="+mn-lt"/>
                  <a:cs typeface="+mn-lt"/>
                </a:rPr>
                <a:t>, </a:t>
              </a:r>
              <a:r>
                <a:rPr lang="en-US" sz="1600" kern="0" dirty="0">
                  <a:solidFill>
                    <a:schemeClr val="bg1"/>
                  </a:solidFill>
                  <a:ea typeface="+mn-lt"/>
                  <a:cs typeface="+mn-lt"/>
                </a:rPr>
                <a:t>die </a:t>
              </a:r>
              <a:r>
                <a:rPr lang="en-US" sz="1600" kern="0" dirty="0" err="1">
                  <a:solidFill>
                    <a:schemeClr val="bg1"/>
                  </a:solidFill>
                  <a:ea typeface="+mn-lt"/>
                  <a:cs typeface="+mn-lt"/>
                </a:rPr>
                <a:t>allen</a:t>
              </a:r>
              <a:r>
                <a:rPr lang="en-US" sz="1600" kern="0" dirty="0">
                  <a:solidFill>
                    <a:schemeClr val="bg1"/>
                  </a:solidFill>
                  <a:ea typeface="+mn-lt"/>
                  <a:cs typeface="+mn-lt"/>
                </a:rPr>
                <a:t> Mitarbeitern </a:t>
              </a:r>
              <a:r>
                <a:rPr lang="en-US" sz="1600" kern="0" dirty="0" err="1">
                  <a:solidFill>
                    <a:schemeClr val="bg1"/>
                  </a:solidFill>
                  <a:ea typeface="+mn-lt"/>
                  <a:cs typeface="+mn-lt"/>
                </a:rPr>
                <a:t>mitgeteilt</a:t>
              </a:r>
              <a:r>
                <a:rPr lang="en-US" sz="1600" kern="0" dirty="0">
                  <a:solidFill>
                    <a:schemeClr val="bg1"/>
                  </a:solidFill>
                  <a:ea typeface="+mn-lt"/>
                  <a:cs typeface="+mn-lt"/>
                </a:rPr>
                <a:t> </a:t>
              </a:r>
              <a:r>
                <a:rPr lang="en-US" sz="1600" kern="0" dirty="0" err="1">
                  <a:solidFill>
                    <a:schemeClr val="bg1"/>
                  </a:solidFill>
                  <a:ea typeface="+mn-lt"/>
                  <a:cs typeface="+mn-lt"/>
                </a:rPr>
                <a:t>wird</a:t>
              </a:r>
              <a:r>
                <a:rPr kumimoji="0" lang="en-US" sz="1600" b="0" i="0" u="none" strike="noStrike" kern="0" cap="none" spc="0" normalizeH="0" baseline="0" noProof="0" dirty="0">
                  <a:ln>
                    <a:noFill/>
                  </a:ln>
                  <a:solidFill>
                    <a:schemeClr val="bg1"/>
                  </a:solidFill>
                  <a:effectLst/>
                  <a:uLnTx/>
                  <a:uFillTx/>
                  <a:ea typeface="+mn-lt"/>
                  <a:cs typeface="+mn-lt"/>
                </a:rPr>
                <a:t>.</a:t>
              </a:r>
              <a:endParaRPr lang="en-US" sz="1600" b="0" i="0" u="none" strike="noStrike" kern="0" cap="none" spc="0" normalizeH="0" baseline="0" noProof="0" dirty="0">
                <a:ln>
                  <a:noFill/>
                </a:ln>
                <a:solidFill>
                  <a:schemeClr val="bg1"/>
                </a:solidFill>
                <a:effectLst/>
                <a:uLnTx/>
                <a:uFillTx/>
                <a:ea typeface="+mn-lt"/>
                <a:cs typeface="+mn-lt"/>
              </a:endParaRPr>
            </a:p>
            <a:p>
              <a:pPr algn="ctr" defTabSz="457200">
                <a:buFont typeface="Arial" panose="020B0604020202020204" pitchFamily="34" charset="0"/>
                <a:buChar char="•"/>
                <a:defRPr/>
              </a:pPr>
              <a:r>
                <a:rPr lang="en-US" sz="1600" kern="0" err="1">
                  <a:solidFill>
                    <a:schemeClr val="bg1"/>
                  </a:solidFill>
                  <a:ea typeface="+mn-lt"/>
                  <a:cs typeface="+mn-lt"/>
                </a:rPr>
                <a:t>Diese</a:t>
              </a:r>
              <a:r>
                <a:rPr lang="en-US" sz="1600" kern="0" dirty="0">
                  <a:solidFill>
                    <a:schemeClr val="bg1"/>
                  </a:solidFill>
                  <a:ea typeface="+mn-lt"/>
                  <a:cs typeface="+mn-lt"/>
                </a:rPr>
                <a:t> </a:t>
              </a:r>
              <a:r>
                <a:rPr lang="en-US" sz="1600" kern="0" err="1">
                  <a:solidFill>
                    <a:schemeClr val="bg1"/>
                  </a:solidFill>
                  <a:ea typeface="+mn-lt"/>
                  <a:cs typeface="+mn-lt"/>
                </a:rPr>
                <a:t>sollte</a:t>
              </a:r>
              <a:r>
                <a:rPr lang="en-US" sz="1600" kern="0" dirty="0">
                  <a:solidFill>
                    <a:schemeClr val="bg1"/>
                  </a:solidFill>
                  <a:ea typeface="+mn-lt"/>
                  <a:cs typeface="+mn-lt"/>
                </a:rPr>
                <a:t> </a:t>
              </a:r>
              <a:r>
                <a:rPr lang="en-US" sz="1600" kern="0" err="1">
                  <a:solidFill>
                    <a:schemeClr val="bg1"/>
                  </a:solidFill>
                  <a:ea typeface="+mn-lt"/>
                  <a:cs typeface="+mn-lt"/>
                </a:rPr>
                <a:t>sich</a:t>
              </a:r>
              <a:r>
                <a:rPr lang="en-US" sz="1600" kern="0" dirty="0">
                  <a:solidFill>
                    <a:schemeClr val="bg1"/>
                  </a:solidFill>
                  <a:ea typeface="+mn-lt"/>
                  <a:cs typeface="+mn-lt"/>
                </a:rPr>
                <a:t> auf </a:t>
              </a:r>
              <a:r>
                <a:rPr lang="en-US" sz="1600" kern="0" err="1">
                  <a:solidFill>
                    <a:schemeClr val="bg1"/>
                  </a:solidFill>
                  <a:ea typeface="+mn-lt"/>
                  <a:cs typeface="+mn-lt"/>
                </a:rPr>
                <a:t>eine</a:t>
              </a:r>
              <a:r>
                <a:rPr lang="en-US" sz="1600" kern="0" dirty="0">
                  <a:solidFill>
                    <a:schemeClr val="bg1"/>
                  </a:solidFill>
                  <a:ea typeface="+mn-lt"/>
                  <a:cs typeface="+mn-lt"/>
                </a:rPr>
                <a:t> </a:t>
              </a:r>
              <a:r>
                <a:rPr lang="en-US" sz="1600" kern="0" err="1">
                  <a:solidFill>
                    <a:schemeClr val="bg1"/>
                  </a:solidFill>
                  <a:ea typeface="+mn-lt"/>
                  <a:cs typeface="+mn-lt"/>
                </a:rPr>
                <a:t>Risikobewertung</a:t>
              </a:r>
              <a:r>
                <a:rPr lang="en-US" sz="1600" kern="0" dirty="0">
                  <a:solidFill>
                    <a:schemeClr val="bg1"/>
                  </a:solidFill>
                  <a:ea typeface="+mn-lt"/>
                  <a:cs typeface="+mn-lt"/>
                </a:rPr>
                <a:t> und </a:t>
              </a:r>
              <a:r>
                <a:rPr lang="en-US" sz="1600" kern="0" err="1">
                  <a:solidFill>
                    <a:schemeClr val="bg1"/>
                  </a:solidFill>
                  <a:ea typeface="+mn-lt"/>
                  <a:cs typeface="+mn-lt"/>
                </a:rPr>
                <a:t>eine</a:t>
              </a:r>
              <a:r>
                <a:rPr lang="en-US" sz="1600" kern="0" dirty="0">
                  <a:solidFill>
                    <a:schemeClr val="bg1"/>
                  </a:solidFill>
                  <a:ea typeface="+mn-lt"/>
                  <a:cs typeface="+mn-lt"/>
                </a:rPr>
                <a:t> </a:t>
              </a:r>
              <a:r>
                <a:rPr lang="en-US" sz="1600" kern="0" err="1">
                  <a:solidFill>
                    <a:schemeClr val="bg1"/>
                  </a:solidFill>
                  <a:ea typeface="+mn-lt"/>
                  <a:cs typeface="+mn-lt"/>
                </a:rPr>
                <a:t>Ethikrichtlinie</a:t>
              </a:r>
              <a:r>
                <a:rPr lang="en-US" sz="1600" kern="0" dirty="0">
                  <a:solidFill>
                    <a:schemeClr val="bg1"/>
                  </a:solidFill>
                  <a:ea typeface="+mn-lt"/>
                  <a:cs typeface="+mn-lt"/>
                </a:rPr>
                <a:t> für Daten </a:t>
              </a:r>
              <a:r>
                <a:rPr lang="en-US" sz="1600" kern="0" err="1">
                  <a:solidFill>
                    <a:schemeClr val="bg1"/>
                  </a:solidFill>
                  <a:ea typeface="+mn-lt"/>
                  <a:cs typeface="+mn-lt"/>
                </a:rPr>
                <a:t>stützen</a:t>
              </a:r>
              <a:r>
                <a:rPr kumimoji="0" lang="en-US" sz="1600" b="0" i="0" u="none" strike="noStrike" kern="0" cap="none" spc="0" normalizeH="0" baseline="0" noProof="0" dirty="0">
                  <a:ln>
                    <a:noFill/>
                  </a:ln>
                  <a:solidFill>
                    <a:schemeClr val="bg1"/>
                  </a:solidFill>
                  <a:effectLst/>
                  <a:uLnTx/>
                  <a:uFillTx/>
                  <a:ea typeface="+mn-lt"/>
                  <a:cs typeface="+mn-lt"/>
                </a:rPr>
                <a:t>.</a:t>
              </a:r>
              <a:r>
                <a:rPr lang="en-US" sz="1600" kern="0" dirty="0">
                  <a:solidFill>
                    <a:schemeClr val="bg1"/>
                  </a:solidFill>
                  <a:ea typeface="+mn-lt"/>
                  <a:cs typeface="+mn-lt"/>
                </a:rPr>
                <a:t> </a:t>
              </a:r>
              <a:endParaRPr lang="en-IE" sz="1600">
                <a:solidFill>
                  <a:schemeClr val="bg1"/>
                </a:solidFill>
                <a:cs typeface="Calibri" panose="020F0502020204030204"/>
              </a:endParaRPr>
            </a:p>
            <a:p>
              <a:pPr marL="231775" indent="-231775" algn="ctr" defTabSz="457200">
                <a:buFont typeface="Arial" panose="020B0604020202020204" pitchFamily="34" charset="0"/>
                <a:buChar char="•"/>
                <a:defRPr/>
              </a:pPr>
              <a:r>
                <a:rPr lang="en-US" sz="1600" kern="0" err="1">
                  <a:solidFill>
                    <a:schemeClr val="bg1"/>
                  </a:solidFill>
                  <a:ea typeface="+mn-lt"/>
                  <a:cs typeface="+mn-lt"/>
                </a:rPr>
                <a:t>Bieten</a:t>
              </a:r>
              <a:r>
                <a:rPr lang="en-US" sz="1600" kern="0" dirty="0">
                  <a:solidFill>
                    <a:schemeClr val="bg1"/>
                  </a:solidFill>
                  <a:ea typeface="+mn-lt"/>
                  <a:cs typeface="+mn-lt"/>
                </a:rPr>
                <a:t> Sie </a:t>
              </a:r>
              <a:r>
                <a:rPr lang="en-US" sz="1600" kern="0" err="1">
                  <a:solidFill>
                    <a:schemeClr val="bg1"/>
                  </a:solidFill>
                  <a:ea typeface="+mn-lt"/>
                  <a:cs typeface="+mn-lt"/>
                </a:rPr>
                <a:t>regelmäßig</a:t>
              </a:r>
              <a:r>
                <a:rPr lang="en-US" sz="1600" kern="0" dirty="0">
                  <a:solidFill>
                    <a:schemeClr val="bg1"/>
                  </a:solidFill>
                  <a:ea typeface="+mn-lt"/>
                  <a:cs typeface="+mn-lt"/>
                </a:rPr>
                <a:t> </a:t>
              </a:r>
              <a:r>
                <a:rPr lang="en-US" sz="1600" kern="0" err="1">
                  <a:solidFill>
                    <a:schemeClr val="bg1"/>
                  </a:solidFill>
                  <a:ea typeface="+mn-lt"/>
                  <a:cs typeface="+mn-lt"/>
                </a:rPr>
                <a:t>Anleitungen</a:t>
              </a:r>
              <a:r>
                <a:rPr lang="en-US" sz="1600" kern="0" dirty="0">
                  <a:solidFill>
                    <a:schemeClr val="bg1"/>
                  </a:solidFill>
                  <a:ea typeface="+mn-lt"/>
                  <a:cs typeface="+mn-lt"/>
                </a:rPr>
                <a:t> </a:t>
              </a:r>
              <a:r>
                <a:rPr lang="en-US" sz="1600" kern="0" err="1">
                  <a:solidFill>
                    <a:schemeClr val="bg1"/>
                  </a:solidFill>
                  <a:ea typeface="+mn-lt"/>
                  <a:cs typeface="+mn-lt"/>
                </a:rPr>
                <a:t>zum</a:t>
              </a:r>
              <a:r>
                <a:rPr lang="en-US" sz="1600" kern="0" dirty="0">
                  <a:solidFill>
                    <a:schemeClr val="bg1"/>
                  </a:solidFill>
                  <a:ea typeface="+mn-lt"/>
                  <a:cs typeface="+mn-lt"/>
                </a:rPr>
                <a:t> </a:t>
              </a:r>
              <a:r>
                <a:rPr lang="en-US" sz="1600" kern="0" err="1">
                  <a:solidFill>
                    <a:schemeClr val="bg1"/>
                  </a:solidFill>
                  <a:ea typeface="+mn-lt"/>
                  <a:cs typeface="+mn-lt"/>
                </a:rPr>
                <a:t>Datenschutz</a:t>
              </a:r>
              <a:r>
                <a:rPr lang="en-US" sz="1600" kern="0" dirty="0">
                  <a:solidFill>
                    <a:schemeClr val="bg1"/>
                  </a:solidFill>
                  <a:ea typeface="+mn-lt"/>
                  <a:cs typeface="+mn-lt"/>
                </a:rPr>
                <a:t> und </a:t>
              </a:r>
              <a:r>
                <a:rPr lang="en-US" sz="1600" kern="0" err="1">
                  <a:solidFill>
                    <a:schemeClr val="bg1"/>
                  </a:solidFill>
                  <a:ea typeface="+mn-lt"/>
                  <a:cs typeface="+mn-lt"/>
                </a:rPr>
                <a:t>zur</a:t>
              </a:r>
              <a:r>
                <a:rPr lang="en-US" sz="1600" kern="0" dirty="0">
                  <a:solidFill>
                    <a:schemeClr val="bg1"/>
                  </a:solidFill>
                  <a:ea typeface="+mn-lt"/>
                  <a:cs typeface="+mn-lt"/>
                </a:rPr>
                <a:t> </a:t>
              </a:r>
              <a:r>
                <a:rPr lang="en-US" sz="1600" kern="0" err="1">
                  <a:solidFill>
                    <a:schemeClr val="bg1"/>
                  </a:solidFill>
                  <a:ea typeface="+mn-lt"/>
                  <a:cs typeface="+mn-lt"/>
                </a:rPr>
                <a:t>Ethik</a:t>
              </a:r>
              <a:r>
                <a:rPr lang="en-US" sz="1600" kern="0" dirty="0">
                  <a:solidFill>
                    <a:schemeClr val="bg1"/>
                  </a:solidFill>
                  <a:ea typeface="+mn-lt"/>
                  <a:cs typeface="+mn-lt"/>
                </a:rPr>
                <a:t> an, </a:t>
              </a:r>
              <a:r>
                <a:rPr lang="en-US" sz="1600" kern="0" err="1">
                  <a:solidFill>
                    <a:schemeClr val="bg1"/>
                  </a:solidFill>
                  <a:ea typeface="+mn-lt"/>
                  <a:cs typeface="+mn-lt"/>
                </a:rPr>
                <a:t>sind</a:t>
              </a:r>
              <a:r>
                <a:rPr lang="en-US" sz="1600" kern="0" dirty="0">
                  <a:solidFill>
                    <a:schemeClr val="bg1"/>
                  </a:solidFill>
                  <a:ea typeface="+mn-lt"/>
                  <a:cs typeface="+mn-lt"/>
                </a:rPr>
                <a:t> Sie auf dem </a:t>
              </a:r>
              <a:r>
                <a:rPr lang="en-US" sz="1600" kern="0" err="1">
                  <a:solidFill>
                    <a:schemeClr val="bg1"/>
                  </a:solidFill>
                  <a:ea typeface="+mn-lt"/>
                  <a:cs typeface="+mn-lt"/>
                </a:rPr>
                <a:t>neuesten</a:t>
              </a:r>
              <a:r>
                <a:rPr lang="en-US" sz="1600" kern="0" dirty="0">
                  <a:solidFill>
                    <a:schemeClr val="bg1"/>
                  </a:solidFill>
                  <a:ea typeface="+mn-lt"/>
                  <a:cs typeface="+mn-lt"/>
                </a:rPr>
                <a:t> Stand und </a:t>
              </a:r>
              <a:r>
                <a:rPr lang="en-US" sz="1600" kern="0" err="1">
                  <a:solidFill>
                    <a:schemeClr val="bg1"/>
                  </a:solidFill>
                  <a:ea typeface="+mn-lt"/>
                  <a:cs typeface="+mn-lt"/>
                </a:rPr>
                <a:t>setzen</a:t>
              </a:r>
              <a:r>
                <a:rPr lang="en-US" sz="1600" kern="0" dirty="0">
                  <a:solidFill>
                    <a:schemeClr val="bg1"/>
                  </a:solidFill>
                  <a:ea typeface="+mn-lt"/>
                  <a:cs typeface="+mn-lt"/>
                </a:rPr>
                <a:t> Sie die </a:t>
              </a:r>
              <a:r>
                <a:rPr lang="en-US" sz="1600" kern="0" err="1">
                  <a:solidFill>
                    <a:schemeClr val="bg1"/>
                  </a:solidFill>
                  <a:ea typeface="+mn-lt"/>
                  <a:cs typeface="+mn-lt"/>
                </a:rPr>
                <a:t>Richtlinien</a:t>
              </a:r>
              <a:r>
                <a:rPr lang="en-US" sz="1600" kern="0" dirty="0">
                  <a:solidFill>
                    <a:schemeClr val="bg1"/>
                  </a:solidFill>
                  <a:ea typeface="+mn-lt"/>
                  <a:cs typeface="+mn-lt"/>
                </a:rPr>
                <a:t> </a:t>
              </a:r>
              <a:r>
                <a:rPr lang="en-US" sz="1600" kern="0" err="1">
                  <a:solidFill>
                    <a:schemeClr val="bg1"/>
                  </a:solidFill>
                  <a:ea typeface="+mn-lt"/>
                  <a:cs typeface="+mn-lt"/>
                </a:rPr>
                <a:t>korrekt</a:t>
              </a:r>
              <a:r>
                <a:rPr lang="en-US" sz="1600" kern="0" dirty="0">
                  <a:solidFill>
                    <a:schemeClr val="bg1"/>
                  </a:solidFill>
                  <a:ea typeface="+mn-lt"/>
                  <a:cs typeface="+mn-lt"/>
                </a:rPr>
                <a:t> um</a:t>
              </a:r>
              <a:r>
                <a:rPr kumimoji="0" lang="en-US" sz="1600" b="0" i="0" u="none" strike="noStrike" kern="0" cap="none" spc="0" normalizeH="0" baseline="0" noProof="0" dirty="0">
                  <a:ln>
                    <a:noFill/>
                  </a:ln>
                  <a:solidFill>
                    <a:schemeClr val="bg1"/>
                  </a:solidFill>
                  <a:effectLst/>
                  <a:uLnTx/>
                  <a:uFillTx/>
                  <a:ea typeface="+mn-lt"/>
                  <a:cs typeface="+mn-lt"/>
                </a:rPr>
                <a:t>.</a:t>
              </a:r>
              <a:endParaRPr lang="en-IE" sz="1600">
                <a:solidFill>
                  <a:schemeClr val="bg1"/>
                </a:solidFill>
                <a:ea typeface="+mn-lt"/>
                <a:cs typeface="+mn-lt"/>
              </a:endParaRPr>
            </a:p>
          </p:txBody>
        </p:sp>
        <p:cxnSp>
          <p:nvCxnSpPr>
            <p:cNvPr id="7" name="Straight Connector 6">
              <a:extLst>
                <a:ext uri="{FF2B5EF4-FFF2-40B4-BE49-F238E27FC236}">
                  <a16:creationId xmlns:a16="http://schemas.microsoft.com/office/drawing/2014/main" id="{82CD1860-E4BC-A20D-96F2-4E4A68D672E9}"/>
                </a:ext>
              </a:extLst>
            </p:cNvPr>
            <p:cNvCxnSpPr/>
            <p:nvPr/>
          </p:nvCxnSpPr>
          <p:spPr>
            <a:xfrm>
              <a:off x="1109458" y="2132308"/>
              <a:ext cx="10273064" cy="0"/>
            </a:xfrm>
            <a:prstGeom prst="line">
              <a:avLst/>
            </a:prstGeom>
            <a:noFill/>
            <a:ln w="19050" cap="flat" cmpd="sng" algn="ctr">
              <a:solidFill>
                <a:sysClr val="window" lastClr="FFFFFF"/>
              </a:solidFill>
              <a:prstDash val="sysDot"/>
              <a:miter lim="800000"/>
            </a:ln>
            <a:effectLst/>
          </p:spPr>
        </p:cxnSp>
      </p:grpSp>
      <p:grpSp>
        <p:nvGrpSpPr>
          <p:cNvPr id="17" name="Group 16">
            <a:extLst>
              <a:ext uri="{FF2B5EF4-FFF2-40B4-BE49-F238E27FC236}">
                <a16:creationId xmlns:a16="http://schemas.microsoft.com/office/drawing/2014/main" id="{E6E077D1-AB85-5A45-EE6F-B0BD96651532}"/>
              </a:ext>
            </a:extLst>
          </p:cNvPr>
          <p:cNvGrpSpPr/>
          <p:nvPr/>
        </p:nvGrpSpPr>
        <p:grpSpPr>
          <a:xfrm>
            <a:off x="721401" y="3340497"/>
            <a:ext cx="5485662" cy="2470393"/>
            <a:chOff x="721401" y="3507184"/>
            <a:chExt cx="5485662" cy="2470393"/>
          </a:xfrm>
        </p:grpSpPr>
        <p:sp>
          <p:nvSpPr>
            <p:cNvPr id="5" name="Rounded Rectangle 20">
              <a:extLst>
                <a:ext uri="{FF2B5EF4-FFF2-40B4-BE49-F238E27FC236}">
                  <a16:creationId xmlns:a16="http://schemas.microsoft.com/office/drawing/2014/main" id="{8FC8826A-F450-2CC3-D6B5-E826FE0548DA}"/>
                </a:ext>
              </a:extLst>
            </p:cNvPr>
            <p:cNvSpPr/>
            <p:nvPr/>
          </p:nvSpPr>
          <p:spPr>
            <a:xfrm>
              <a:off x="1109456" y="3507184"/>
              <a:ext cx="5097607" cy="2470393"/>
            </a:xfrm>
            <a:prstGeom prst="roundRect">
              <a:avLst/>
            </a:prstGeom>
            <a:solidFill>
              <a:schemeClr val="accent4">
                <a:lumMod val="75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DATA LEADER</a:t>
              </a:r>
            </a:p>
            <a:p>
              <a:pPr marL="0" marR="0" lvl="0" indent="0" algn="ctr" defTabSz="457200" eaLnBrk="1" fontAlgn="t"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FCD3EF7-737F-1750-8380-8B92E8F6507C}"/>
                </a:ext>
              </a:extLst>
            </p:cNvPr>
            <p:cNvCxnSpPr>
              <a:cxnSpLocks/>
            </p:cNvCxnSpPr>
            <p:nvPr/>
          </p:nvCxnSpPr>
          <p:spPr>
            <a:xfrm>
              <a:off x="721401" y="4035616"/>
              <a:ext cx="5485662" cy="0"/>
            </a:xfrm>
            <a:prstGeom prst="line">
              <a:avLst/>
            </a:prstGeom>
            <a:noFill/>
            <a:ln w="19050" cap="flat" cmpd="sng" algn="ctr">
              <a:solidFill>
                <a:sysClr val="window" lastClr="FFFFFF"/>
              </a:solidFill>
              <a:prstDash val="sysDot"/>
              <a:miter lim="800000"/>
            </a:ln>
            <a:effectLst/>
          </p:spPr>
        </p:cxnSp>
        <p:sp>
          <p:nvSpPr>
            <p:cNvPr id="9" name="Rectangle 8">
              <a:extLst>
                <a:ext uri="{FF2B5EF4-FFF2-40B4-BE49-F238E27FC236}">
                  <a16:creationId xmlns:a16="http://schemas.microsoft.com/office/drawing/2014/main" id="{916997D9-EDB4-66DE-0843-2D8180ED0045}"/>
                </a:ext>
              </a:extLst>
            </p:cNvPr>
            <p:cNvSpPr/>
            <p:nvPr/>
          </p:nvSpPr>
          <p:spPr>
            <a:xfrm>
              <a:off x="1115257" y="4145302"/>
              <a:ext cx="4927406" cy="1323439"/>
            </a:xfrm>
            <a:prstGeom prst="rect">
              <a:avLst/>
            </a:prstGeom>
          </p:spPr>
          <p:txBody>
            <a:bodyPr wrap="square" lIns="91440" tIns="45720" rIns="91440" bIns="45720" anchor="t">
              <a:spAutoFit/>
            </a:bodyPr>
            <a:lstStyle/>
            <a:p>
              <a:pPr marL="285750" indent="-285750" defTabSz="457200" fontAlgn="t">
                <a:buFont typeface="Arial"/>
                <a:buChar char="•"/>
                <a:defRPr/>
              </a:pPr>
              <a:r>
                <a:rPr lang="en-US" sz="1600" kern="0" dirty="0">
                  <a:solidFill>
                    <a:schemeClr val="bg1"/>
                  </a:solidFill>
                  <a:ea typeface="+mn-lt"/>
                  <a:cs typeface="+mn-lt"/>
                </a:rPr>
                <a:t>Testen Sie </a:t>
              </a:r>
              <a:r>
                <a:rPr lang="en-US" sz="1600" kern="0" dirty="0" err="1">
                  <a:solidFill>
                    <a:schemeClr val="bg1"/>
                  </a:solidFill>
                  <a:ea typeface="+mn-lt"/>
                  <a:cs typeface="+mn-lt"/>
                </a:rPr>
                <a:t>Ihre</a:t>
              </a:r>
              <a:r>
                <a:rPr lang="en-US" sz="1600" kern="0" dirty="0">
                  <a:solidFill>
                    <a:schemeClr val="bg1"/>
                  </a:solidFill>
                  <a:ea typeface="+mn-lt"/>
                  <a:cs typeface="+mn-lt"/>
                </a:rPr>
                <a:t> </a:t>
              </a:r>
              <a:r>
                <a:rPr lang="en-US" sz="1600" kern="0" dirty="0" err="1">
                  <a:solidFill>
                    <a:schemeClr val="bg1"/>
                  </a:solidFill>
                  <a:ea typeface="+mn-lt"/>
                  <a:cs typeface="+mn-lt"/>
                </a:rPr>
                <a:t>Sicherheitsmaßnahmen</a:t>
              </a:r>
              <a:r>
                <a:rPr lang="en-US" sz="1600" kern="0" dirty="0">
                  <a:solidFill>
                    <a:schemeClr val="bg1"/>
                  </a:solidFill>
                  <a:ea typeface="+mn-lt"/>
                  <a:cs typeface="+mn-lt"/>
                </a:rPr>
                <a:t> </a:t>
              </a:r>
              <a:r>
                <a:rPr lang="en-US" sz="1600" kern="0" dirty="0" err="1">
                  <a:solidFill>
                    <a:schemeClr val="bg1"/>
                  </a:solidFill>
                  <a:ea typeface="+mn-lt"/>
                  <a:cs typeface="+mn-lt"/>
                </a:rPr>
                <a:t>regelmäßig</a:t>
              </a:r>
              <a:r>
                <a:rPr lang="en-US" sz="1600" kern="0" dirty="0">
                  <a:solidFill>
                    <a:schemeClr val="bg1"/>
                  </a:solidFill>
                  <a:ea typeface="+mn-lt"/>
                  <a:cs typeface="+mn-lt"/>
                </a:rPr>
                <a:t> </a:t>
              </a:r>
              <a:r>
                <a:rPr lang="en-US" sz="1600" kern="0" dirty="0" err="1">
                  <a:solidFill>
                    <a:schemeClr val="bg1"/>
                  </a:solidFill>
                  <a:ea typeface="+mn-lt"/>
                  <a:cs typeface="+mn-lt"/>
                </a:rPr>
                <a:t>nach</a:t>
              </a:r>
              <a:r>
                <a:rPr lang="en-US" sz="1600" kern="0" dirty="0">
                  <a:solidFill>
                    <a:schemeClr val="bg1"/>
                  </a:solidFill>
                  <a:ea typeface="+mn-lt"/>
                  <a:cs typeface="+mn-lt"/>
                </a:rPr>
                <a:t> </a:t>
              </a:r>
              <a:r>
                <a:rPr lang="en-US" sz="1600" kern="0" dirty="0" err="1">
                  <a:solidFill>
                    <a:schemeClr val="bg1"/>
                  </a:solidFill>
                  <a:ea typeface="+mn-lt"/>
                  <a:cs typeface="+mn-lt"/>
                </a:rPr>
                <a:t>einem</a:t>
              </a:r>
              <a:r>
                <a:rPr lang="en-US" sz="1600" kern="0" dirty="0">
                  <a:solidFill>
                    <a:schemeClr val="bg1"/>
                  </a:solidFill>
                  <a:ea typeface="+mn-lt"/>
                  <a:cs typeface="+mn-lt"/>
                </a:rPr>
                <a:t> </a:t>
              </a:r>
              <a:r>
                <a:rPr lang="en-US" sz="1600" kern="0" dirty="0" err="1">
                  <a:solidFill>
                    <a:schemeClr val="bg1"/>
                  </a:solidFill>
                  <a:ea typeface="+mn-lt"/>
                  <a:cs typeface="+mn-lt"/>
                </a:rPr>
                <a:t>vorher</a:t>
              </a:r>
              <a:r>
                <a:rPr lang="en-US" sz="1600" kern="0" dirty="0">
                  <a:solidFill>
                    <a:schemeClr val="bg1"/>
                  </a:solidFill>
                  <a:ea typeface="+mn-lt"/>
                  <a:cs typeface="+mn-lt"/>
                </a:rPr>
                <a:t> </a:t>
              </a:r>
              <a:r>
                <a:rPr lang="en-US" sz="1600" kern="0" dirty="0" err="1">
                  <a:solidFill>
                    <a:schemeClr val="bg1"/>
                  </a:solidFill>
                  <a:ea typeface="+mn-lt"/>
                  <a:cs typeface="+mn-lt"/>
                </a:rPr>
                <a:t>festgelegten</a:t>
              </a:r>
              <a:r>
                <a:rPr lang="en-US" sz="1600" kern="0" dirty="0">
                  <a:solidFill>
                    <a:schemeClr val="bg1"/>
                  </a:solidFill>
                  <a:ea typeface="+mn-lt"/>
                  <a:cs typeface="+mn-lt"/>
                </a:rPr>
                <a:t> </a:t>
              </a:r>
              <a:r>
                <a:rPr lang="en-US" sz="1600" kern="0" dirty="0" err="1">
                  <a:solidFill>
                    <a:schemeClr val="bg1"/>
                  </a:solidFill>
                  <a:ea typeface="+mn-lt"/>
                  <a:cs typeface="+mn-lt"/>
                </a:rPr>
                <a:t>Zeitplan</a:t>
              </a:r>
              <a:endParaRPr lang="en-IE" sz="1600" b="0" i="0" u="none" strike="noStrike" kern="0" cap="none" spc="0" normalizeH="0" baseline="0" noProof="0" dirty="0">
                <a:ln>
                  <a:noFill/>
                </a:ln>
                <a:solidFill>
                  <a:schemeClr val="bg1"/>
                </a:solidFill>
                <a:effectLst/>
                <a:uLnTx/>
                <a:uFillTx/>
                <a:cs typeface="Calibri" panose="020F0502020204030204"/>
              </a:endParaRPr>
            </a:p>
            <a:p>
              <a:pPr marL="285750" indent="-285750" defTabSz="457200">
                <a:buFont typeface="Arial"/>
                <a:buChar char="•"/>
                <a:defRPr/>
              </a:pPr>
              <a:r>
                <a:rPr lang="en-US" sz="1600" kern="0" err="1">
                  <a:solidFill>
                    <a:schemeClr val="bg1"/>
                  </a:solidFill>
                  <a:ea typeface="+mn-lt"/>
                  <a:cs typeface="+mn-lt"/>
                </a:rPr>
                <a:t>Seien</a:t>
              </a:r>
              <a:r>
                <a:rPr lang="en-US" sz="1600" kern="0" dirty="0">
                  <a:solidFill>
                    <a:schemeClr val="bg1"/>
                  </a:solidFill>
                  <a:ea typeface="+mn-lt"/>
                  <a:cs typeface="+mn-lt"/>
                </a:rPr>
                <a:t> Sie auf die </a:t>
              </a:r>
              <a:r>
                <a:rPr lang="en-US" sz="1600" kern="0" err="1">
                  <a:solidFill>
                    <a:schemeClr val="bg1"/>
                  </a:solidFill>
                  <a:ea typeface="+mn-lt"/>
                  <a:cs typeface="+mn-lt"/>
                </a:rPr>
                <a:t>Möglichkeit</a:t>
              </a:r>
              <a:r>
                <a:rPr lang="en-US" sz="1600" kern="0" dirty="0">
                  <a:solidFill>
                    <a:schemeClr val="bg1"/>
                  </a:solidFill>
                  <a:ea typeface="+mn-lt"/>
                  <a:cs typeface="+mn-lt"/>
                </a:rPr>
                <a:t> von Ransomware-</a:t>
              </a:r>
              <a:r>
                <a:rPr lang="en-US" sz="1600" kern="0" err="1">
                  <a:solidFill>
                    <a:schemeClr val="bg1"/>
                  </a:solidFill>
                  <a:ea typeface="+mn-lt"/>
                  <a:cs typeface="+mn-lt"/>
                </a:rPr>
                <a:t>Angriffen</a:t>
              </a:r>
              <a:r>
                <a:rPr lang="en-US" sz="1600" kern="0" dirty="0">
                  <a:solidFill>
                    <a:schemeClr val="bg1"/>
                  </a:solidFill>
                  <a:ea typeface="+mn-lt"/>
                  <a:cs typeface="+mn-lt"/>
                </a:rPr>
                <a:t> </a:t>
              </a:r>
              <a:r>
                <a:rPr lang="en-US" sz="1600" kern="0" err="1">
                  <a:solidFill>
                    <a:schemeClr val="bg1"/>
                  </a:solidFill>
                  <a:ea typeface="+mn-lt"/>
                  <a:cs typeface="+mn-lt"/>
                </a:rPr>
                <a:t>mit</a:t>
              </a:r>
              <a:r>
                <a:rPr lang="en-US" sz="1600" kern="0" dirty="0">
                  <a:solidFill>
                    <a:schemeClr val="bg1"/>
                  </a:solidFill>
                  <a:ea typeface="+mn-lt"/>
                  <a:cs typeface="+mn-lt"/>
                </a:rPr>
                <a:t> </a:t>
              </a:r>
              <a:r>
                <a:rPr lang="en-US" sz="1600" kern="0" err="1">
                  <a:solidFill>
                    <a:schemeClr val="bg1"/>
                  </a:solidFill>
                  <a:ea typeface="+mn-lt"/>
                  <a:cs typeface="+mn-lt"/>
                </a:rPr>
                <a:t>einer</a:t>
              </a:r>
              <a:r>
                <a:rPr lang="en-US" sz="1600" kern="0" dirty="0">
                  <a:solidFill>
                    <a:schemeClr val="bg1"/>
                  </a:solidFill>
                  <a:ea typeface="+mn-lt"/>
                  <a:cs typeface="+mn-lt"/>
                </a:rPr>
                <a:t> </a:t>
              </a:r>
              <a:r>
                <a:rPr lang="en-US" sz="1600" kern="0" err="1">
                  <a:solidFill>
                    <a:schemeClr val="bg1"/>
                  </a:solidFill>
                  <a:ea typeface="+mn-lt"/>
                  <a:cs typeface="+mn-lt"/>
                </a:rPr>
                <a:t>schriftlichen</a:t>
              </a:r>
              <a:r>
                <a:rPr lang="en-US" sz="1600" kern="0" dirty="0">
                  <a:solidFill>
                    <a:schemeClr val="bg1"/>
                  </a:solidFill>
                  <a:ea typeface="+mn-lt"/>
                  <a:cs typeface="+mn-lt"/>
                </a:rPr>
                <a:t> </a:t>
              </a:r>
              <a:r>
                <a:rPr lang="en-US" sz="1600" kern="0" err="1">
                  <a:solidFill>
                    <a:schemeClr val="bg1"/>
                  </a:solidFill>
                  <a:ea typeface="+mn-lt"/>
                  <a:cs typeface="+mn-lt"/>
                </a:rPr>
                <a:t>Richtlinie</a:t>
              </a:r>
              <a:r>
                <a:rPr lang="en-US" sz="1600" kern="0" dirty="0">
                  <a:solidFill>
                    <a:schemeClr val="bg1"/>
                  </a:solidFill>
                  <a:ea typeface="+mn-lt"/>
                  <a:cs typeface="+mn-lt"/>
                </a:rPr>
                <a:t> </a:t>
              </a:r>
              <a:r>
                <a:rPr lang="en-US" sz="1600" kern="0" err="1">
                  <a:solidFill>
                    <a:schemeClr val="bg1"/>
                  </a:solidFill>
                  <a:ea typeface="+mn-lt"/>
                  <a:cs typeface="+mn-lt"/>
                </a:rPr>
                <a:t>vorbereitet</a:t>
              </a:r>
              <a:r>
                <a:rPr lang="en-US" sz="1600" kern="0" dirty="0">
                  <a:solidFill>
                    <a:schemeClr val="bg1"/>
                  </a:solidFill>
                  <a:ea typeface="+mn-lt"/>
                  <a:cs typeface="+mn-lt"/>
                </a:rPr>
                <a:t>, um die </a:t>
              </a:r>
              <a:r>
                <a:rPr lang="en-US" sz="1600" kern="0" err="1">
                  <a:solidFill>
                    <a:schemeClr val="bg1"/>
                  </a:solidFill>
                  <a:ea typeface="+mn-lt"/>
                  <a:cs typeface="+mn-lt"/>
                </a:rPr>
                <a:t>Reaktion</a:t>
              </a:r>
              <a:r>
                <a:rPr lang="en-US" sz="1600" kern="0" dirty="0">
                  <a:solidFill>
                    <a:schemeClr val="bg1"/>
                  </a:solidFill>
                  <a:ea typeface="+mn-lt"/>
                  <a:cs typeface="+mn-lt"/>
                </a:rPr>
                <a:t> </a:t>
              </a:r>
              <a:r>
                <a:rPr lang="en-US" sz="1600" kern="0" err="1">
                  <a:solidFill>
                    <a:schemeClr val="bg1"/>
                  </a:solidFill>
                  <a:ea typeface="+mn-lt"/>
                  <a:cs typeface="+mn-lt"/>
                </a:rPr>
                <a:t>zu</a:t>
              </a:r>
              <a:r>
                <a:rPr lang="en-US" sz="1600" kern="0" dirty="0">
                  <a:solidFill>
                    <a:schemeClr val="bg1"/>
                  </a:solidFill>
                  <a:ea typeface="+mn-lt"/>
                  <a:cs typeface="+mn-lt"/>
                </a:rPr>
                <a:t> </a:t>
              </a:r>
              <a:r>
                <a:rPr lang="en-US" sz="1600" kern="0" err="1">
                  <a:solidFill>
                    <a:schemeClr val="bg1"/>
                  </a:solidFill>
                  <a:ea typeface="+mn-lt"/>
                  <a:cs typeface="+mn-lt"/>
                </a:rPr>
                <a:t>steuern</a:t>
              </a:r>
              <a:r>
                <a:rPr kumimoji="0" lang="en-US" sz="1600" b="0" i="0" u="none" strike="noStrike" kern="0" cap="none" spc="0" normalizeH="0" baseline="0" noProof="0" dirty="0">
                  <a:ln>
                    <a:noFill/>
                  </a:ln>
                  <a:solidFill>
                    <a:schemeClr val="bg1"/>
                  </a:solidFill>
                  <a:effectLst/>
                  <a:uLnTx/>
                  <a:uFillTx/>
                  <a:ea typeface="+mn-lt"/>
                  <a:cs typeface="+mn-lt"/>
                </a:rPr>
                <a:t>.</a:t>
              </a:r>
              <a:endParaRPr lang="en-IE" sz="1600" dirty="0">
                <a:solidFill>
                  <a:schemeClr val="bg1"/>
                </a:solidFill>
                <a:ea typeface="+mn-lt"/>
                <a:cs typeface="+mn-lt"/>
              </a:endParaRPr>
            </a:p>
          </p:txBody>
        </p:sp>
      </p:grpSp>
      <p:grpSp>
        <p:nvGrpSpPr>
          <p:cNvPr id="18" name="Group 17">
            <a:extLst>
              <a:ext uri="{FF2B5EF4-FFF2-40B4-BE49-F238E27FC236}">
                <a16:creationId xmlns:a16="http://schemas.microsoft.com/office/drawing/2014/main" id="{EEB28484-1942-C228-342E-DBFB258AF0BE}"/>
              </a:ext>
            </a:extLst>
          </p:cNvPr>
          <p:cNvGrpSpPr/>
          <p:nvPr/>
        </p:nvGrpSpPr>
        <p:grpSpPr>
          <a:xfrm>
            <a:off x="6253549" y="3340495"/>
            <a:ext cx="5616630" cy="2465068"/>
            <a:chOff x="6324986" y="3507183"/>
            <a:chExt cx="5485662" cy="2470393"/>
          </a:xfrm>
        </p:grpSpPr>
        <p:sp>
          <p:nvSpPr>
            <p:cNvPr id="6" name="Rounded Rectangle 22">
              <a:extLst>
                <a:ext uri="{FF2B5EF4-FFF2-40B4-BE49-F238E27FC236}">
                  <a16:creationId xmlns:a16="http://schemas.microsoft.com/office/drawing/2014/main" id="{A7B11749-EF5C-E355-B245-4711B368E784}"/>
                </a:ext>
              </a:extLst>
            </p:cNvPr>
            <p:cNvSpPr/>
            <p:nvPr/>
          </p:nvSpPr>
          <p:spPr>
            <a:xfrm>
              <a:off x="6324986" y="3507183"/>
              <a:ext cx="5097607" cy="2470393"/>
            </a:xfrm>
            <a:prstGeom prst="roundRect">
              <a:avLst/>
            </a:prstGeom>
            <a:solidFill>
              <a:schemeClr val="accent3">
                <a:lumMod val="50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IT PERSON</a:t>
              </a:r>
            </a:p>
            <a:p>
              <a:pPr marL="0" marR="0" lvl="0" indent="0" algn="ctr" defTabSz="457200" eaLnBrk="1" fontAlgn="t" latinLnBrk="0" hangingPunct="1">
                <a:lnSpc>
                  <a:spcPct val="100000"/>
                </a:lnSpc>
                <a:spcBef>
                  <a:spcPts val="0"/>
                </a:spcBef>
                <a:spcAft>
                  <a:spcPts val="0"/>
                </a:spcAft>
                <a:buClrTx/>
                <a:buSzTx/>
                <a:buFontTx/>
                <a:buNone/>
                <a:tabLst/>
                <a:defRPr/>
              </a:pPr>
              <a:endParaRPr kumimoji="0" lang="en-IE" sz="1463"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F25109-6034-D09B-254A-DAD409EE89AC}"/>
                </a:ext>
              </a:extLst>
            </p:cNvPr>
            <p:cNvSpPr/>
            <p:nvPr/>
          </p:nvSpPr>
          <p:spPr>
            <a:xfrm>
              <a:off x="6349180" y="4033306"/>
              <a:ext cx="5430981" cy="1569623"/>
            </a:xfrm>
            <a:prstGeom prst="rect">
              <a:avLst/>
            </a:prstGeom>
          </p:spPr>
          <p:txBody>
            <a:bodyPr wrap="square" lIns="91440" tIns="45720" rIns="91440" bIns="45720" anchor="t">
              <a:spAutoFit/>
            </a:bodyPr>
            <a:lstStyle/>
            <a:p>
              <a:pPr marL="285750" indent="-285750" defTabSz="457200" fontAlgn="t">
                <a:buFont typeface="Arial"/>
                <a:buChar char="•"/>
                <a:defRPr/>
              </a:pPr>
              <a:r>
                <a:rPr lang="en-US" sz="1600" kern="0" dirty="0">
                  <a:solidFill>
                    <a:schemeClr val="bg1"/>
                  </a:solidFill>
                  <a:ea typeface="+mn-lt"/>
                  <a:cs typeface="+mn-lt"/>
                </a:rPr>
                <a:t>Halten Sie </a:t>
              </a:r>
              <a:r>
                <a:rPr lang="en-US" sz="1600" kern="0" dirty="0" err="1">
                  <a:solidFill>
                    <a:schemeClr val="bg1"/>
                  </a:solidFill>
                  <a:ea typeface="+mn-lt"/>
                  <a:cs typeface="+mn-lt"/>
                </a:rPr>
                <a:t>Ihre</a:t>
              </a:r>
              <a:r>
                <a:rPr lang="en-US" sz="1600" kern="0" dirty="0">
                  <a:solidFill>
                    <a:schemeClr val="bg1"/>
                  </a:solidFill>
                  <a:ea typeface="+mn-lt"/>
                  <a:cs typeface="+mn-lt"/>
                </a:rPr>
                <a:t> Systeme und Software auf dem </a:t>
              </a:r>
              <a:r>
                <a:rPr lang="en-US" sz="1600" kern="0" dirty="0" err="1">
                  <a:solidFill>
                    <a:schemeClr val="bg1"/>
                  </a:solidFill>
                  <a:ea typeface="+mn-lt"/>
                  <a:cs typeface="+mn-lt"/>
                </a:rPr>
                <a:t>neuesten</a:t>
              </a:r>
              <a:r>
                <a:rPr lang="en-US" sz="1600" kern="0" dirty="0">
                  <a:solidFill>
                    <a:schemeClr val="bg1"/>
                  </a:solidFill>
                  <a:ea typeface="+mn-lt"/>
                  <a:cs typeface="+mn-lt"/>
                </a:rPr>
                <a:t> Stand und </a:t>
              </a:r>
              <a:r>
                <a:rPr lang="en-US" sz="1600" kern="0" dirty="0" err="1">
                  <a:solidFill>
                    <a:schemeClr val="bg1"/>
                  </a:solidFill>
                  <a:ea typeface="+mn-lt"/>
                  <a:cs typeface="+mn-lt"/>
                </a:rPr>
                <a:t>entsorgen</a:t>
              </a:r>
              <a:r>
                <a:rPr lang="en-US" sz="1600" kern="0" dirty="0">
                  <a:solidFill>
                    <a:schemeClr val="bg1"/>
                  </a:solidFill>
                  <a:ea typeface="+mn-lt"/>
                  <a:cs typeface="+mn-lt"/>
                </a:rPr>
                <a:t> Sie </a:t>
              </a:r>
              <a:r>
                <a:rPr lang="en-US" sz="1600" kern="0" dirty="0" err="1">
                  <a:solidFill>
                    <a:schemeClr val="bg1"/>
                  </a:solidFill>
                  <a:ea typeface="+mn-lt"/>
                  <a:cs typeface="+mn-lt"/>
                </a:rPr>
                <a:t>alte</a:t>
              </a:r>
              <a:r>
                <a:rPr lang="en-US" sz="1600" kern="0" dirty="0">
                  <a:solidFill>
                    <a:schemeClr val="bg1"/>
                  </a:solidFill>
                  <a:ea typeface="+mn-lt"/>
                  <a:cs typeface="+mn-lt"/>
                </a:rPr>
                <a:t> </a:t>
              </a:r>
              <a:r>
                <a:rPr lang="en-US" sz="1600" kern="0" dirty="0" err="1">
                  <a:solidFill>
                    <a:schemeClr val="bg1"/>
                  </a:solidFill>
                  <a:ea typeface="+mn-lt"/>
                  <a:cs typeface="+mn-lt"/>
                </a:rPr>
                <a:t>Geräte</a:t>
              </a:r>
              <a:r>
                <a:rPr lang="en-US" sz="1600" kern="0" dirty="0">
                  <a:solidFill>
                    <a:schemeClr val="bg1"/>
                  </a:solidFill>
                  <a:ea typeface="+mn-lt"/>
                  <a:cs typeface="+mn-lt"/>
                </a:rPr>
                <a:t> auf </a:t>
              </a:r>
              <a:r>
                <a:rPr lang="en-US" sz="1600" kern="0" dirty="0" err="1">
                  <a:solidFill>
                    <a:schemeClr val="bg1"/>
                  </a:solidFill>
                  <a:ea typeface="+mn-lt"/>
                  <a:cs typeface="+mn-lt"/>
                </a:rPr>
                <a:t>sichere</a:t>
              </a:r>
              <a:r>
                <a:rPr lang="en-US" sz="1600" kern="0" dirty="0">
                  <a:solidFill>
                    <a:schemeClr val="bg1"/>
                  </a:solidFill>
                  <a:ea typeface="+mn-lt"/>
                  <a:cs typeface="+mn-lt"/>
                </a:rPr>
                <a:t> Weise</a:t>
              </a:r>
              <a:r>
                <a:rPr kumimoji="0" lang="en-US" sz="1600" b="0" i="0" u="none" strike="noStrike" kern="0" cap="none" spc="0" normalizeH="0" baseline="0" noProof="0" dirty="0">
                  <a:ln>
                    <a:noFill/>
                  </a:ln>
                  <a:solidFill>
                    <a:schemeClr val="bg1"/>
                  </a:solidFill>
                  <a:effectLst/>
                  <a:uLnTx/>
                  <a:uFillTx/>
                  <a:ea typeface="+mn-lt"/>
                  <a:cs typeface="+mn-lt"/>
                </a:rPr>
                <a:t>.</a:t>
              </a:r>
              <a:r>
                <a:rPr lang="en-US" sz="1600" kern="0" dirty="0">
                  <a:solidFill>
                    <a:schemeClr val="bg1"/>
                  </a:solidFill>
                  <a:ea typeface="+mn-lt"/>
                  <a:cs typeface="+mn-lt"/>
                </a:rPr>
                <a:t> </a:t>
              </a:r>
              <a:endParaRPr lang="en-IE" sz="1600" b="0" i="0" u="none" strike="noStrike" kern="0" cap="none" spc="0" normalizeH="0" baseline="0" noProof="0">
                <a:ln>
                  <a:noFill/>
                </a:ln>
                <a:solidFill>
                  <a:schemeClr val="bg1"/>
                </a:solidFill>
                <a:effectLst/>
                <a:uLnTx/>
                <a:uFillTx/>
                <a:ea typeface="+mn-lt"/>
                <a:cs typeface="+mn-lt"/>
              </a:endParaRPr>
            </a:p>
            <a:p>
              <a:pPr marL="285750" indent="-285750" defTabSz="457200">
                <a:buFont typeface="Arial"/>
                <a:buChar char="•"/>
                <a:defRPr/>
              </a:pPr>
              <a:r>
                <a:rPr lang="en-US" sz="1600" kern="0" dirty="0">
                  <a:solidFill>
                    <a:schemeClr val="bg1"/>
                  </a:solidFill>
                  <a:ea typeface="+mn-lt"/>
                  <a:cs typeface="+mn-lt"/>
                </a:rPr>
                <a:t>Legen Sie </a:t>
              </a:r>
              <a:r>
                <a:rPr lang="en-US" sz="1600" kern="0" dirty="0" err="1">
                  <a:solidFill>
                    <a:schemeClr val="bg1"/>
                  </a:solidFill>
                  <a:ea typeface="+mn-lt"/>
                  <a:cs typeface="+mn-lt"/>
                </a:rPr>
                <a:t>eine</a:t>
              </a:r>
              <a:r>
                <a:rPr lang="en-US" sz="1600" kern="0" dirty="0">
                  <a:solidFill>
                    <a:schemeClr val="bg1"/>
                  </a:solidFill>
                  <a:ea typeface="+mn-lt"/>
                  <a:cs typeface="+mn-lt"/>
                </a:rPr>
                <a:t> </a:t>
              </a:r>
              <a:r>
                <a:rPr lang="en-US" sz="1600" kern="0" dirty="0" err="1">
                  <a:solidFill>
                    <a:schemeClr val="bg1"/>
                  </a:solidFill>
                  <a:ea typeface="+mn-lt"/>
                  <a:cs typeface="+mn-lt"/>
                </a:rPr>
                <a:t>Richtlinie</a:t>
              </a:r>
              <a:r>
                <a:rPr lang="en-US" sz="1600" kern="0" dirty="0">
                  <a:solidFill>
                    <a:schemeClr val="bg1"/>
                  </a:solidFill>
                  <a:ea typeface="+mn-lt"/>
                  <a:cs typeface="+mn-lt"/>
                </a:rPr>
                <a:t> für </a:t>
              </a:r>
              <a:r>
                <a:rPr lang="en-US" sz="1600" kern="0" dirty="0" err="1">
                  <a:solidFill>
                    <a:schemeClr val="bg1"/>
                  </a:solidFill>
                  <a:ea typeface="+mn-lt"/>
                  <a:cs typeface="+mn-lt"/>
                </a:rPr>
                <a:t>Sicherungskopien</a:t>
              </a:r>
              <a:r>
                <a:rPr lang="en-US" sz="1600" kern="0" dirty="0">
                  <a:solidFill>
                    <a:schemeClr val="bg1"/>
                  </a:solidFill>
                  <a:ea typeface="+mn-lt"/>
                  <a:cs typeface="+mn-lt"/>
                </a:rPr>
                <a:t> fest, </a:t>
              </a:r>
              <a:r>
                <a:rPr lang="en-US" sz="1600" kern="0" dirty="0" err="1">
                  <a:solidFill>
                    <a:schemeClr val="bg1"/>
                  </a:solidFill>
                  <a:ea typeface="+mn-lt"/>
                  <a:cs typeface="+mn-lt"/>
                </a:rPr>
                <a:t>aus</a:t>
              </a:r>
              <a:r>
                <a:rPr lang="en-US" sz="1600" kern="0" dirty="0">
                  <a:solidFill>
                    <a:schemeClr val="bg1"/>
                  </a:solidFill>
                  <a:ea typeface="+mn-lt"/>
                  <a:cs typeface="+mn-lt"/>
                </a:rPr>
                <a:t> der </a:t>
              </a:r>
              <a:r>
                <a:rPr lang="en-US" sz="1600" kern="0" dirty="0" err="1">
                  <a:solidFill>
                    <a:schemeClr val="bg1"/>
                  </a:solidFill>
                  <a:ea typeface="+mn-lt"/>
                  <a:cs typeface="+mn-lt"/>
                </a:rPr>
                <a:t>hervorgeht</a:t>
              </a:r>
              <a:r>
                <a:rPr lang="en-US" sz="1600" kern="0" dirty="0">
                  <a:solidFill>
                    <a:schemeClr val="bg1"/>
                  </a:solidFill>
                  <a:ea typeface="+mn-lt"/>
                  <a:cs typeface="+mn-lt"/>
                </a:rPr>
                <a:t>, </a:t>
              </a:r>
              <a:r>
                <a:rPr lang="en-US" sz="1600" kern="0" dirty="0" err="1">
                  <a:solidFill>
                    <a:schemeClr val="bg1"/>
                  </a:solidFill>
                  <a:ea typeface="+mn-lt"/>
                  <a:cs typeface="+mn-lt"/>
                </a:rPr>
                <a:t>wie</a:t>
              </a:r>
              <a:r>
                <a:rPr lang="en-US" sz="1600" kern="0" dirty="0">
                  <a:solidFill>
                    <a:schemeClr val="bg1"/>
                  </a:solidFill>
                  <a:ea typeface="+mn-lt"/>
                  <a:cs typeface="+mn-lt"/>
                </a:rPr>
                <a:t> oft und wo </a:t>
              </a:r>
              <a:r>
                <a:rPr lang="en-US" sz="1600" kern="0" dirty="0" err="1">
                  <a:solidFill>
                    <a:schemeClr val="bg1"/>
                  </a:solidFill>
                  <a:ea typeface="+mn-lt"/>
                  <a:cs typeface="+mn-lt"/>
                </a:rPr>
                <a:t>sie</a:t>
              </a:r>
              <a:r>
                <a:rPr lang="en-US" sz="1600" kern="0" dirty="0">
                  <a:solidFill>
                    <a:schemeClr val="bg1"/>
                  </a:solidFill>
                  <a:ea typeface="+mn-lt"/>
                  <a:cs typeface="+mn-lt"/>
                </a:rPr>
                <a:t> </a:t>
              </a:r>
              <a:r>
                <a:rPr lang="en-US" sz="1600" kern="0" dirty="0" err="1">
                  <a:solidFill>
                    <a:schemeClr val="bg1"/>
                  </a:solidFill>
                  <a:ea typeface="+mn-lt"/>
                  <a:cs typeface="+mn-lt"/>
                </a:rPr>
                <a:t>gespeichert</a:t>
              </a:r>
              <a:r>
                <a:rPr lang="en-US" sz="1600" kern="0" dirty="0">
                  <a:solidFill>
                    <a:schemeClr val="bg1"/>
                  </a:solidFill>
                  <a:ea typeface="+mn-lt"/>
                  <a:cs typeface="+mn-lt"/>
                </a:rPr>
                <a:t> </a:t>
              </a:r>
              <a:r>
                <a:rPr lang="en-US" sz="1600" kern="0" dirty="0" err="1">
                  <a:solidFill>
                    <a:schemeClr val="bg1"/>
                  </a:solidFill>
                  <a:ea typeface="+mn-lt"/>
                  <a:cs typeface="+mn-lt"/>
                </a:rPr>
                <a:t>werden</a:t>
              </a:r>
              <a:r>
                <a:rPr lang="en-US" sz="1600" kern="0" dirty="0">
                  <a:solidFill>
                    <a:schemeClr val="bg1"/>
                  </a:solidFill>
                  <a:ea typeface="+mn-lt"/>
                  <a:cs typeface="+mn-lt"/>
                </a:rPr>
                <a:t> </a:t>
              </a:r>
              <a:r>
                <a:rPr lang="en-US" sz="1600" kern="0" dirty="0" err="1">
                  <a:solidFill>
                    <a:schemeClr val="bg1"/>
                  </a:solidFill>
                  <a:ea typeface="+mn-lt"/>
                  <a:cs typeface="+mn-lt"/>
                </a:rPr>
                <a:t>sollen</a:t>
              </a:r>
              <a:r>
                <a:rPr kumimoji="0" lang="en-US" sz="1600" b="0" i="0" u="none" strike="noStrike" kern="0" cap="none" spc="0" normalizeH="0" baseline="0" noProof="0" dirty="0">
                  <a:ln>
                    <a:noFill/>
                  </a:ln>
                  <a:solidFill>
                    <a:schemeClr val="bg1"/>
                  </a:solidFill>
                  <a:effectLst/>
                  <a:uLnTx/>
                  <a:uFillTx/>
                  <a:ea typeface="+mn-lt"/>
                  <a:cs typeface="+mn-lt"/>
                </a:rPr>
                <a:t>.</a:t>
              </a:r>
              <a:endParaRPr lang="en-IE" sz="1600">
                <a:solidFill>
                  <a:schemeClr val="bg1"/>
                </a:solidFill>
                <a:ea typeface="+mn-lt"/>
                <a:cs typeface="+mn-lt"/>
              </a:endParaRPr>
            </a:p>
            <a:p>
              <a:pPr marL="285750" indent="-285750" defTabSz="457200">
                <a:buFont typeface="Arial"/>
                <a:buChar char="•"/>
                <a:defRPr/>
              </a:pPr>
              <a:r>
                <a:rPr lang="en-US" sz="1600" kern="0" dirty="0" err="1">
                  <a:solidFill>
                    <a:schemeClr val="bg1"/>
                  </a:solidFill>
                  <a:ea typeface="+mn-lt"/>
                  <a:cs typeface="+mn-lt"/>
                </a:rPr>
                <a:t>Stellen</a:t>
              </a:r>
              <a:r>
                <a:rPr lang="en-US" sz="1600" kern="0" dirty="0">
                  <a:solidFill>
                    <a:schemeClr val="bg1"/>
                  </a:solidFill>
                  <a:ea typeface="+mn-lt"/>
                  <a:cs typeface="+mn-lt"/>
                </a:rPr>
                <a:t> Sie </a:t>
              </a:r>
              <a:r>
                <a:rPr lang="en-US" sz="1600" kern="0" dirty="0" err="1">
                  <a:solidFill>
                    <a:schemeClr val="bg1"/>
                  </a:solidFill>
                  <a:ea typeface="+mn-lt"/>
                  <a:cs typeface="+mn-lt"/>
                </a:rPr>
                <a:t>sicher</a:t>
              </a:r>
              <a:r>
                <a:rPr lang="en-US" sz="1600" kern="0" dirty="0">
                  <a:solidFill>
                    <a:schemeClr val="bg1"/>
                  </a:solidFill>
                  <a:ea typeface="+mn-lt"/>
                  <a:cs typeface="+mn-lt"/>
                </a:rPr>
                <a:t>, </a:t>
              </a:r>
              <a:r>
                <a:rPr lang="en-US" sz="1600" kern="0" dirty="0" err="1">
                  <a:solidFill>
                    <a:schemeClr val="bg1"/>
                  </a:solidFill>
                  <a:ea typeface="+mn-lt"/>
                  <a:cs typeface="+mn-lt"/>
                </a:rPr>
                <a:t>dass</a:t>
              </a:r>
              <a:r>
                <a:rPr lang="en-US" sz="1600" kern="0" dirty="0">
                  <a:solidFill>
                    <a:schemeClr val="bg1"/>
                  </a:solidFill>
                  <a:ea typeface="+mn-lt"/>
                  <a:cs typeface="+mn-lt"/>
                </a:rPr>
                <a:t> die Mitarbeiter </a:t>
              </a:r>
              <a:r>
                <a:rPr lang="en-US" sz="1600" kern="0" dirty="0" err="1">
                  <a:solidFill>
                    <a:schemeClr val="bg1"/>
                  </a:solidFill>
                  <a:ea typeface="+mn-lt"/>
                  <a:cs typeface="+mn-lt"/>
                </a:rPr>
                <a:t>sichere</a:t>
              </a:r>
              <a:r>
                <a:rPr lang="en-US" sz="1600" kern="0" dirty="0">
                  <a:solidFill>
                    <a:schemeClr val="bg1"/>
                  </a:solidFill>
                  <a:ea typeface="+mn-lt"/>
                  <a:cs typeface="+mn-lt"/>
                </a:rPr>
                <a:t> </a:t>
              </a:r>
              <a:r>
                <a:rPr lang="en-US" sz="1600" kern="0" dirty="0" err="1">
                  <a:solidFill>
                    <a:schemeClr val="bg1"/>
                  </a:solidFill>
                  <a:ea typeface="+mn-lt"/>
                  <a:cs typeface="+mn-lt"/>
                </a:rPr>
                <a:t>Passwörter</a:t>
              </a:r>
              <a:r>
                <a:rPr lang="en-US" sz="1600" kern="0" dirty="0">
                  <a:solidFill>
                    <a:schemeClr val="bg1"/>
                  </a:solidFill>
                  <a:ea typeface="+mn-lt"/>
                  <a:cs typeface="+mn-lt"/>
                </a:rPr>
                <a:t> </a:t>
              </a:r>
              <a:r>
                <a:rPr lang="en-US" sz="1600" kern="0" dirty="0" err="1">
                  <a:solidFill>
                    <a:schemeClr val="bg1"/>
                  </a:solidFill>
                  <a:ea typeface="+mn-lt"/>
                  <a:cs typeface="+mn-lt"/>
                </a:rPr>
                <a:t>verwenden</a:t>
              </a:r>
              <a:r>
                <a:rPr kumimoji="0" lang="en-US" sz="1600" b="0" i="0" u="none" strike="noStrike" kern="0" cap="none" spc="0" normalizeH="0" baseline="0" noProof="0" dirty="0">
                  <a:ln>
                    <a:noFill/>
                  </a:ln>
                  <a:solidFill>
                    <a:schemeClr val="bg1"/>
                  </a:solidFill>
                  <a:effectLst/>
                  <a:uLnTx/>
                  <a:uFillTx/>
                  <a:ea typeface="+mn-lt"/>
                  <a:cs typeface="+mn-lt"/>
                </a:rPr>
                <a:t>.</a:t>
              </a:r>
              <a:r>
                <a:rPr lang="en-US" sz="1600" kern="0" dirty="0">
                  <a:solidFill>
                    <a:schemeClr val="bg1"/>
                  </a:solidFill>
                  <a:ea typeface="+mn-lt"/>
                  <a:cs typeface="+mn-lt"/>
                </a:rPr>
                <a:t>  </a:t>
              </a:r>
              <a:endParaRPr lang="en-IE" sz="1600">
                <a:solidFill>
                  <a:schemeClr val="bg1"/>
                </a:solidFill>
                <a:ea typeface="+mn-lt"/>
                <a:cs typeface="+mn-lt"/>
              </a:endParaRPr>
            </a:p>
            <a:p>
              <a:pPr marL="285750" indent="-285750" defTabSz="457200">
                <a:buFont typeface="Arial"/>
                <a:buChar char="•"/>
                <a:defRPr/>
              </a:pPr>
              <a:r>
                <a:rPr lang="en-US" sz="1600" kern="0" dirty="0" err="1">
                  <a:solidFill>
                    <a:schemeClr val="bg1"/>
                  </a:solidFill>
                  <a:ea typeface="+mn-lt"/>
                  <a:cs typeface="+mn-lt"/>
                </a:rPr>
                <a:t>Verwenden</a:t>
              </a:r>
              <a:r>
                <a:rPr lang="en-US" sz="1600" kern="0" dirty="0">
                  <a:solidFill>
                    <a:schemeClr val="bg1"/>
                  </a:solidFill>
                  <a:ea typeface="+mn-lt"/>
                  <a:cs typeface="+mn-lt"/>
                </a:rPr>
                <a:t> Sie </a:t>
              </a:r>
              <a:r>
                <a:rPr lang="en-US" sz="1600" kern="0" dirty="0" err="1">
                  <a:solidFill>
                    <a:schemeClr val="bg1"/>
                  </a:solidFill>
                  <a:ea typeface="+mn-lt"/>
                  <a:cs typeface="+mn-lt"/>
                </a:rPr>
                <a:t>eine</a:t>
              </a:r>
              <a:r>
                <a:rPr lang="en-US" sz="1600" kern="0" dirty="0">
                  <a:solidFill>
                    <a:schemeClr val="bg1"/>
                  </a:solidFill>
                  <a:ea typeface="+mn-lt"/>
                  <a:cs typeface="+mn-lt"/>
                </a:rPr>
                <a:t> Firewall </a:t>
              </a:r>
              <a:r>
                <a:rPr lang="en-US" sz="1600" kern="0" dirty="0" err="1">
                  <a:solidFill>
                    <a:schemeClr val="bg1"/>
                  </a:solidFill>
                  <a:ea typeface="+mn-lt"/>
                  <a:cs typeface="+mn-lt"/>
                </a:rPr>
                <a:t>als</a:t>
              </a:r>
              <a:r>
                <a:rPr lang="en-US" sz="1600" kern="0" dirty="0">
                  <a:solidFill>
                    <a:schemeClr val="bg1"/>
                  </a:solidFill>
                  <a:ea typeface="+mn-lt"/>
                  <a:cs typeface="+mn-lt"/>
                </a:rPr>
                <a:t> </a:t>
              </a:r>
              <a:r>
                <a:rPr lang="en-US" sz="1600" kern="0" dirty="0" err="1">
                  <a:solidFill>
                    <a:schemeClr val="bg1"/>
                  </a:solidFill>
                  <a:ea typeface="+mn-lt"/>
                  <a:cs typeface="+mn-lt"/>
                </a:rPr>
                <a:t>Schutzmaßnahme</a:t>
              </a:r>
              <a:r>
                <a:rPr kumimoji="0" lang="en-US" sz="1600" b="0" i="0" u="none" strike="noStrike" kern="0" cap="none" spc="0" normalizeH="0" baseline="0" noProof="0" dirty="0">
                  <a:ln>
                    <a:noFill/>
                  </a:ln>
                  <a:solidFill>
                    <a:schemeClr val="bg1"/>
                  </a:solidFill>
                  <a:effectLst/>
                  <a:uLnTx/>
                  <a:uFillTx/>
                  <a:ea typeface="+mn-lt"/>
                  <a:cs typeface="+mn-lt"/>
                </a:rPr>
                <a:t>.</a:t>
              </a:r>
              <a:endParaRPr lang="en-IE" sz="1600">
                <a:solidFill>
                  <a:schemeClr val="bg1"/>
                </a:solidFill>
                <a:ea typeface="+mn-lt"/>
                <a:cs typeface="+mn-lt"/>
              </a:endParaRPr>
            </a:p>
          </p:txBody>
        </p:sp>
        <p:cxnSp>
          <p:nvCxnSpPr>
            <p:cNvPr id="16" name="Straight Connector 15">
              <a:extLst>
                <a:ext uri="{FF2B5EF4-FFF2-40B4-BE49-F238E27FC236}">
                  <a16:creationId xmlns:a16="http://schemas.microsoft.com/office/drawing/2014/main" id="{2CCEC6EE-D7A2-9217-CBC3-239F7DEE6A73}"/>
                </a:ext>
              </a:extLst>
            </p:cNvPr>
            <p:cNvCxnSpPr>
              <a:cxnSpLocks/>
            </p:cNvCxnSpPr>
            <p:nvPr/>
          </p:nvCxnSpPr>
          <p:spPr>
            <a:xfrm>
              <a:off x="6324986" y="4035616"/>
              <a:ext cx="5485662" cy="0"/>
            </a:xfrm>
            <a:prstGeom prst="line">
              <a:avLst/>
            </a:prstGeom>
            <a:noFill/>
            <a:ln w="19050" cap="flat" cmpd="sng" algn="ctr">
              <a:solidFill>
                <a:sysClr val="window" lastClr="FFFFFF"/>
              </a:solidFill>
              <a:prstDash val="sysDot"/>
              <a:miter lim="800000"/>
            </a:ln>
            <a:effectLst/>
          </p:spPr>
        </p:cxnSp>
      </p:grpSp>
    </p:spTree>
    <p:extLst>
      <p:ext uri="{BB962C8B-B14F-4D97-AF65-F5344CB8AC3E}">
        <p14:creationId xmlns:p14="http://schemas.microsoft.com/office/powerpoint/2010/main" val="30666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lIns="91440" tIns="45720" rIns="91440" bIns="45720" anchor="t"/>
          <a:lstStyle/>
          <a:p>
            <a:pPr>
              <a:buBlip>
                <a:blip r:embed="rId2"/>
              </a:buBlip>
            </a:pPr>
            <a:r>
              <a:rPr lang="en-GB" dirty="0">
                <a:ea typeface="+mn-lt"/>
                <a:cs typeface="+mn-lt"/>
              </a:rPr>
              <a:t>Verstehen Sie die </a:t>
            </a:r>
            <a:r>
              <a:rPr lang="en-GB" dirty="0" err="1">
                <a:ea typeface="+mn-lt"/>
                <a:cs typeface="+mn-lt"/>
              </a:rPr>
              <a:t>aufkommende</a:t>
            </a:r>
            <a:r>
              <a:rPr lang="en-GB" dirty="0">
                <a:ea typeface="+mn-lt"/>
                <a:cs typeface="+mn-lt"/>
              </a:rPr>
              <a:t> Rolle von Big Data und </a:t>
            </a:r>
            <a:r>
              <a:rPr lang="en-GB" dirty="0" err="1">
                <a:ea typeface="+mn-lt"/>
                <a:cs typeface="+mn-lt"/>
              </a:rPr>
              <a:t>wie</a:t>
            </a:r>
            <a:r>
              <a:rPr lang="en-GB" dirty="0">
                <a:ea typeface="+mn-lt"/>
                <a:cs typeface="+mn-lt"/>
              </a:rPr>
              <a:t> </a:t>
            </a:r>
            <a:r>
              <a:rPr lang="en-GB" dirty="0" err="1">
                <a:ea typeface="+mn-lt"/>
                <a:cs typeface="+mn-lt"/>
              </a:rPr>
              <a:t>diese</a:t>
            </a:r>
            <a:r>
              <a:rPr lang="en-GB" dirty="0">
                <a:ea typeface="+mn-lt"/>
                <a:cs typeface="+mn-lt"/>
              </a:rPr>
              <a:t> in </a:t>
            </a:r>
            <a:r>
              <a:rPr lang="en-GB" dirty="0" err="1">
                <a:ea typeface="+mn-lt"/>
                <a:cs typeface="+mn-lt"/>
              </a:rPr>
              <a:t>intelligente</a:t>
            </a:r>
            <a:r>
              <a:rPr lang="en-GB" dirty="0">
                <a:ea typeface="+mn-lt"/>
                <a:cs typeface="+mn-lt"/>
              </a:rPr>
              <a:t> Daten </a:t>
            </a:r>
            <a:r>
              <a:rPr lang="en-GB" dirty="0" err="1">
                <a:ea typeface="+mn-lt"/>
                <a:cs typeface="+mn-lt"/>
              </a:rPr>
              <a:t>umgewandelt</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können</a:t>
            </a:r>
            <a:r>
              <a:rPr lang="en-GB" dirty="0">
                <a:ea typeface="+mn-lt"/>
                <a:cs typeface="+mn-lt"/>
              </a:rPr>
              <a:t>. </a:t>
            </a:r>
            <a:endParaRPr lang="en-US" dirty="0">
              <a:cs typeface="Calibri" panose="020F0502020204030204"/>
            </a:endParaRPr>
          </a:p>
          <a:p>
            <a:pPr marL="0" indent="0"/>
            <a:endParaRPr lang="en-GB">
              <a:cs typeface="Calibri" panose="020F0502020204030204"/>
            </a:endParaRPr>
          </a:p>
          <a:p>
            <a:pPr>
              <a:buBlip>
                <a:blip r:embed="rId2"/>
              </a:buBlip>
            </a:pPr>
            <a:r>
              <a:rPr lang="en-GB" dirty="0" err="1">
                <a:ea typeface="+mn-lt"/>
                <a:cs typeface="+mn-lt"/>
              </a:rPr>
              <a:t>Integrierte</a:t>
            </a:r>
            <a:r>
              <a:rPr lang="en-GB" dirty="0">
                <a:ea typeface="+mn-lt"/>
                <a:cs typeface="+mn-lt"/>
              </a:rPr>
              <a:t> </a:t>
            </a:r>
            <a:r>
              <a:rPr lang="en-GB" dirty="0" err="1">
                <a:ea typeface="+mn-lt"/>
                <a:cs typeface="+mn-lt"/>
              </a:rPr>
              <a:t>Datenerfassungs</a:t>
            </a:r>
            <a:r>
              <a:rPr lang="en-GB" dirty="0">
                <a:ea typeface="+mn-lt"/>
                <a:cs typeface="+mn-lt"/>
              </a:rPr>
              <a:t>- und -</a:t>
            </a:r>
            <a:r>
              <a:rPr lang="en-GB" dirty="0" err="1">
                <a:ea typeface="+mn-lt"/>
                <a:cs typeface="+mn-lt"/>
              </a:rPr>
              <a:t>analyseaktivitäten</a:t>
            </a:r>
            <a:r>
              <a:rPr lang="en-GB" dirty="0">
                <a:ea typeface="+mn-lt"/>
                <a:cs typeface="+mn-lt"/>
              </a:rPr>
              <a:t> </a:t>
            </a:r>
            <a:r>
              <a:rPr lang="en-GB" dirty="0" err="1">
                <a:ea typeface="+mn-lt"/>
                <a:cs typeface="+mn-lt"/>
              </a:rPr>
              <a:t>konzipieren</a:t>
            </a:r>
            <a:r>
              <a:rPr lang="en-GB" dirty="0">
                <a:ea typeface="+mn-lt"/>
                <a:cs typeface="+mn-lt"/>
              </a:rPr>
              <a:t> und </a:t>
            </a:r>
            <a:r>
              <a:rPr lang="en-GB" dirty="0" err="1">
                <a:ea typeface="+mn-lt"/>
                <a:cs typeface="+mn-lt"/>
              </a:rPr>
              <a:t>koordinieren</a:t>
            </a:r>
            <a:r>
              <a:rPr lang="en-GB" dirty="0">
                <a:ea typeface="+mn-lt"/>
                <a:cs typeface="+mn-lt"/>
              </a:rPr>
              <a:t>. </a:t>
            </a:r>
            <a:endParaRPr lang="en-GB" dirty="0">
              <a:cs typeface="Calibri" panose="020F0502020204030204"/>
            </a:endParaRPr>
          </a:p>
          <a:p>
            <a:pPr>
              <a:buChar char="•"/>
            </a:pPr>
            <a:endParaRPr lang="en-GB">
              <a:cs typeface="Calibri" panose="020F0502020204030204"/>
            </a:endParaRPr>
          </a:p>
          <a:p>
            <a:pPr marL="342900" indent="-342900">
              <a:buBlip>
                <a:blip r:embed="rId2"/>
              </a:buBlip>
            </a:pPr>
            <a:r>
              <a:rPr lang="en-GB" dirty="0" err="1">
                <a:ea typeface="+mn-lt"/>
                <a:cs typeface="+mn-lt"/>
              </a:rPr>
              <a:t>Durchführung</a:t>
            </a:r>
            <a:r>
              <a:rPr lang="en-GB" dirty="0">
                <a:ea typeface="+mn-lt"/>
                <a:cs typeface="+mn-lt"/>
              </a:rPr>
              <a:t> von </a:t>
            </a:r>
            <a:r>
              <a:rPr lang="en-GB" dirty="0" err="1">
                <a:ea typeface="+mn-lt"/>
                <a:cs typeface="+mn-lt"/>
              </a:rPr>
              <a:t>Datenauswertungen</a:t>
            </a:r>
            <a:r>
              <a:rPr lang="en-GB" dirty="0">
                <a:ea typeface="+mn-lt"/>
                <a:cs typeface="+mn-lt"/>
              </a:rPr>
              <a:t>, um </a:t>
            </a:r>
            <a:r>
              <a:rPr lang="en-GB" dirty="0" err="1">
                <a:ea typeface="+mn-lt"/>
                <a:cs typeface="+mn-lt"/>
              </a:rPr>
              <a:t>verwertbare</a:t>
            </a:r>
            <a:r>
              <a:rPr lang="en-GB" dirty="0">
                <a:ea typeface="+mn-lt"/>
                <a:cs typeface="+mn-lt"/>
              </a:rPr>
              <a:t> </a:t>
            </a:r>
            <a:r>
              <a:rPr lang="en-GB" dirty="0" err="1">
                <a:ea typeface="+mn-lt"/>
                <a:cs typeface="+mn-lt"/>
              </a:rPr>
              <a:t>Erkenntnisse</a:t>
            </a:r>
            <a:r>
              <a:rPr lang="en-GB" dirty="0">
                <a:ea typeface="+mn-lt"/>
                <a:cs typeface="+mn-lt"/>
              </a:rPr>
              <a:t> </a:t>
            </a:r>
            <a:r>
              <a:rPr lang="en-GB" dirty="0" err="1">
                <a:ea typeface="+mn-lt"/>
                <a:cs typeface="+mn-lt"/>
              </a:rPr>
              <a:t>über</a:t>
            </a:r>
            <a:r>
              <a:rPr lang="en-GB" dirty="0">
                <a:ea typeface="+mn-lt"/>
                <a:cs typeface="+mn-lt"/>
              </a:rPr>
              <a:t> die </a:t>
            </a:r>
            <a:r>
              <a:rPr lang="en-GB" dirty="0" err="1">
                <a:ea typeface="+mn-lt"/>
                <a:cs typeface="+mn-lt"/>
              </a:rPr>
              <a:t>Unternehmensleistung</a:t>
            </a:r>
            <a:r>
              <a:rPr lang="en-GB" dirty="0">
                <a:ea typeface="+mn-lt"/>
                <a:cs typeface="+mn-lt"/>
              </a:rPr>
              <a:t> und </a:t>
            </a:r>
            <a:r>
              <a:rPr lang="en-GB" dirty="0" err="1">
                <a:ea typeface="+mn-lt"/>
                <a:cs typeface="+mn-lt"/>
              </a:rPr>
              <a:t>Marktchancen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gewinnen</a:t>
            </a:r>
            <a:r>
              <a:rPr lang="en-GB" dirty="0">
                <a:ea typeface="+mn-lt"/>
                <a:cs typeface="+mn-lt"/>
              </a:rPr>
              <a:t>. </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err="1">
                <a:ea typeface="+mn-lt"/>
                <a:cs typeface="+mn-lt"/>
              </a:rPr>
              <a:t>Gewonnene</a:t>
            </a:r>
            <a:r>
              <a:rPr lang="en-US" dirty="0">
                <a:ea typeface="+mn-lt"/>
                <a:cs typeface="+mn-lt"/>
              </a:rPr>
              <a:t> </a:t>
            </a:r>
            <a:r>
              <a:rPr lang="en-US" dirty="0" err="1">
                <a:ea typeface="+mn-lt"/>
                <a:cs typeface="+mn-lt"/>
              </a:rPr>
              <a:t>Kompetenzen</a:t>
            </a:r>
            <a:endParaRPr lang="en-US" dirty="0" err="1"/>
          </a:p>
        </p:txBody>
      </p:sp>
    </p:spTree>
    <p:extLst>
      <p:ext uri="{BB962C8B-B14F-4D97-AF65-F5344CB8AC3E}">
        <p14:creationId xmlns:p14="http://schemas.microsoft.com/office/powerpoint/2010/main" val="381126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217950" y="104932"/>
            <a:ext cx="9470037" cy="646331"/>
          </a:xfrm>
          <a:prstGeom prst="rect">
            <a:avLst/>
          </a:prstGeom>
          <a:noFill/>
        </p:spPr>
        <p:txBody>
          <a:bodyPr wrap="square" lIns="91440" tIns="45720" rIns="91440" bIns="45720" anchor="t">
            <a:spAutoFit/>
          </a:bodyPr>
          <a:lstStyle/>
          <a:p>
            <a:pPr lvl="0" algn="ctr" defTabSz="457200">
              <a:defRPr/>
            </a:pPr>
            <a:r>
              <a:rPr lang="en-GB" sz="3600" dirty="0" err="1">
                <a:solidFill>
                  <a:srgbClr val="000000"/>
                </a:solidFill>
                <a:ea typeface="+mn-lt"/>
                <a:cs typeface="+mn-lt"/>
              </a:rPr>
              <a:t>Informationsmanagement</a:t>
            </a:r>
            <a:r>
              <a:rPr kumimoji="0" lang="en-GB" sz="3600" b="0" i="0" u="none" strike="noStrike" kern="1200" cap="none" spc="0" normalizeH="0" baseline="0" noProof="0" dirty="0">
                <a:ln>
                  <a:noFill/>
                </a:ln>
                <a:solidFill>
                  <a:srgbClr val="000000"/>
                </a:solidFill>
                <a:effectLst/>
                <a:uLnTx/>
                <a:uFillTx/>
                <a:ea typeface="+mn-lt"/>
                <a:cs typeface="+mn-lt"/>
              </a:rPr>
              <a:t>: </a:t>
            </a:r>
            <a:r>
              <a:rPr lang="en-GB" sz="3600" dirty="0" err="1">
                <a:solidFill>
                  <a:srgbClr val="000000"/>
                </a:solidFill>
                <a:ea typeface="+mn-lt"/>
                <a:cs typeface="+mn-lt"/>
              </a:rPr>
              <a:t>Risikobewertung</a:t>
            </a:r>
            <a:endParaRPr lang="en-US" dirty="0" err="1">
              <a:solidFill>
                <a:srgbClr val="000000"/>
              </a:solidFill>
            </a:endParaRPr>
          </a:p>
        </p:txBody>
      </p:sp>
      <p:graphicFrame>
        <p:nvGraphicFramePr>
          <p:cNvPr id="2" name="Diagram 1">
            <a:extLst>
              <a:ext uri="{FF2B5EF4-FFF2-40B4-BE49-F238E27FC236}">
                <a16:creationId xmlns:a16="http://schemas.microsoft.com/office/drawing/2014/main" id="{15E0DBC6-D842-FDF5-879D-4D70234BBA10}"/>
              </a:ext>
            </a:extLst>
          </p:cNvPr>
          <p:cNvGraphicFramePr/>
          <p:nvPr>
            <p:extLst>
              <p:ext uri="{D42A27DB-BD31-4B8C-83A1-F6EECF244321}">
                <p14:modId xmlns:p14="http://schemas.microsoft.com/office/powerpoint/2010/main" val="2063319574"/>
              </p:ext>
            </p:extLst>
          </p:nvPr>
        </p:nvGraphicFramePr>
        <p:xfrm>
          <a:off x="377252" y="1454046"/>
          <a:ext cx="11437495" cy="454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8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837807C-11B7-484B-8B63-AEB37295ACC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C45BC25-012D-40FD-8FD9-0AED65D074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82AE49D-BDD0-40E8-BABD-39B645BE44F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841C63F-20A9-405D-8400-50EB0D0AD9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E833DA4-4005-48DE-AA75-73B330E1F2A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05D8CF74-9B28-4FE3-9E2B-A79F4ADF6B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Grundsätze</a:t>
            </a:r>
            <a:r>
              <a:rPr lang="en-GB" b="1" dirty="0">
                <a:solidFill>
                  <a:schemeClr val="accent2"/>
                </a:solidFill>
                <a:ea typeface="+mn-lt"/>
                <a:cs typeface="+mn-lt"/>
              </a:rPr>
              <a:t> für die </a:t>
            </a:r>
            <a:r>
              <a:rPr lang="en-GB" b="1" dirty="0" err="1">
                <a:solidFill>
                  <a:schemeClr val="accent2"/>
                </a:solidFill>
                <a:ea typeface="+mn-lt"/>
                <a:cs typeface="+mn-lt"/>
              </a:rPr>
              <a:t>Erstellung</a:t>
            </a:r>
            <a:r>
              <a:rPr lang="en-GB" b="1" dirty="0">
                <a:solidFill>
                  <a:schemeClr val="accent2"/>
                </a:solidFill>
                <a:ea typeface="+mn-lt"/>
                <a:cs typeface="+mn-lt"/>
              </a:rPr>
              <a:t> </a:t>
            </a:r>
            <a:r>
              <a:rPr lang="en-GB" b="1" dirty="0" err="1">
                <a:solidFill>
                  <a:schemeClr val="accent2"/>
                </a:solidFill>
                <a:ea typeface="+mn-lt"/>
                <a:cs typeface="+mn-lt"/>
              </a:rPr>
              <a:t>eines</a:t>
            </a:r>
            <a:r>
              <a:rPr lang="en-GB" b="1" dirty="0">
                <a:solidFill>
                  <a:schemeClr val="accent2"/>
                </a:solidFill>
                <a:ea typeface="+mn-lt"/>
                <a:cs typeface="+mn-lt"/>
              </a:rPr>
              <a:t> </a:t>
            </a:r>
            <a:r>
              <a:rPr lang="en-GB" b="1" dirty="0" err="1">
                <a:solidFill>
                  <a:schemeClr val="accent2"/>
                </a:solidFill>
                <a:ea typeface="+mn-lt"/>
                <a:cs typeface="+mn-lt"/>
              </a:rPr>
              <a:t>ethischen</a:t>
            </a:r>
            <a:r>
              <a:rPr lang="en-GB" b="1" dirty="0">
                <a:solidFill>
                  <a:schemeClr val="accent2"/>
                </a:solidFill>
                <a:ea typeface="+mn-lt"/>
                <a:cs typeface="+mn-lt"/>
              </a:rPr>
              <a:t> </a:t>
            </a:r>
            <a:r>
              <a:rPr lang="en-GB" b="1" dirty="0" err="1">
                <a:solidFill>
                  <a:schemeClr val="accent2"/>
                </a:solidFill>
                <a:ea typeface="+mn-lt"/>
                <a:cs typeface="+mn-lt"/>
              </a:rPr>
              <a:t>Datenkodexes</a:t>
            </a:r>
            <a:r>
              <a:rPr lang="en-GB" b="1" dirty="0">
                <a:solidFill>
                  <a:schemeClr val="accent2"/>
                </a:solidFill>
                <a:ea typeface="+mn-lt"/>
                <a:cs typeface="+mn-lt"/>
              </a:rPr>
              <a:t>:</a:t>
            </a:r>
            <a:endParaRPr lang="en-GB" b="1" dirty="0">
              <a:solidFill>
                <a:schemeClr val="accent2"/>
              </a:solidFill>
            </a:endParaRPr>
          </a:p>
          <a:p>
            <a:pPr marL="342900" indent="-342900">
              <a:buClr>
                <a:schemeClr val="accent2"/>
              </a:buClr>
              <a:buBlip>
                <a:blip r:embed="rId3"/>
              </a:buBlip>
            </a:pPr>
            <a:endParaRPr lang="en-GB" b="1" dirty="0">
              <a:solidFill>
                <a:schemeClr val="accent2"/>
              </a:solidFill>
            </a:endParaRPr>
          </a:p>
          <a:p>
            <a:pPr marL="457200" indent="-457200">
              <a:buClr>
                <a:schemeClr val="accent2"/>
              </a:buClr>
              <a:buFont typeface="Arial" panose="020F0302020204030204"/>
              <a:buChar char="•"/>
            </a:pPr>
            <a:r>
              <a:rPr lang="en-GB" b="1" dirty="0">
                <a:ea typeface="+mn-lt"/>
                <a:cs typeface="+mn-lt"/>
              </a:rPr>
              <a:t>Oberste </a:t>
            </a:r>
            <a:r>
              <a:rPr lang="en-GB" b="1" dirty="0" err="1">
                <a:ea typeface="+mn-lt"/>
                <a:cs typeface="+mn-lt"/>
              </a:rPr>
              <a:t>Priorität</a:t>
            </a:r>
            <a:r>
              <a:rPr lang="en-GB" b="1" dirty="0">
                <a:ea typeface="+mn-lt"/>
                <a:cs typeface="+mn-lt"/>
              </a:rPr>
              <a:t> hat der </a:t>
            </a:r>
            <a:r>
              <a:rPr lang="en-GB" b="1" dirty="0" err="1">
                <a:ea typeface="+mn-lt"/>
                <a:cs typeface="+mn-lt"/>
              </a:rPr>
              <a:t>Respekt</a:t>
            </a:r>
            <a:r>
              <a:rPr lang="en-GB" b="1" dirty="0">
                <a:ea typeface="+mn-lt"/>
                <a:cs typeface="+mn-lt"/>
              </a:rPr>
              <a:t> </a:t>
            </a:r>
            <a:r>
              <a:rPr lang="en-GB" b="1" dirty="0" err="1">
                <a:ea typeface="+mn-lt"/>
                <a:cs typeface="+mn-lt"/>
              </a:rPr>
              <a:t>vor</a:t>
            </a:r>
            <a:r>
              <a:rPr lang="en-GB" b="1" dirty="0">
                <a:ea typeface="+mn-lt"/>
                <a:cs typeface="+mn-lt"/>
              </a:rPr>
              <a:t> den Menschen, die </a:t>
            </a:r>
            <a:r>
              <a:rPr lang="en-GB" b="1" dirty="0" err="1">
                <a:ea typeface="+mn-lt"/>
                <a:cs typeface="+mn-lt"/>
              </a:rPr>
              <a:t>hinter</a:t>
            </a:r>
            <a:r>
              <a:rPr lang="en-GB" b="1" dirty="0">
                <a:ea typeface="+mn-lt"/>
                <a:cs typeface="+mn-lt"/>
              </a:rPr>
              <a:t> den Daten </a:t>
            </a:r>
            <a:r>
              <a:rPr lang="en-GB" b="1" dirty="0" err="1">
                <a:ea typeface="+mn-lt"/>
                <a:cs typeface="+mn-lt"/>
              </a:rPr>
              <a:t>stehen</a:t>
            </a:r>
            <a:r>
              <a:rPr lang="en-GB" b="1" dirty="0">
                <a:ea typeface="+mn-lt"/>
                <a:cs typeface="+mn-lt"/>
              </a:rPr>
              <a:t>:</a:t>
            </a:r>
          </a:p>
          <a:p>
            <a:pPr marL="342900" indent="-342900">
              <a:buClr>
                <a:schemeClr val="accent2"/>
              </a:buClr>
              <a:buFont typeface="Arial" panose="020B0604020202020204" pitchFamily="34" charset="0"/>
              <a:buChar char="•"/>
            </a:pPr>
            <a:r>
              <a:rPr lang="en-GB" dirty="0">
                <a:ea typeface="+mn-lt"/>
                <a:cs typeface="+mn-lt"/>
              </a:rPr>
              <a:t>Wenn </a:t>
            </a:r>
            <a:r>
              <a:rPr lang="en-GB" dirty="0" err="1">
                <a:ea typeface="+mn-lt"/>
                <a:cs typeface="+mn-lt"/>
              </a:rPr>
              <a:t>aus</a:t>
            </a:r>
            <a:r>
              <a:rPr lang="en-GB" dirty="0">
                <a:ea typeface="+mn-lt"/>
                <a:cs typeface="+mn-lt"/>
              </a:rPr>
              <a:t> Daten </a:t>
            </a:r>
            <a:r>
              <a:rPr lang="en-GB" dirty="0" err="1">
                <a:ea typeface="+mn-lt"/>
                <a:cs typeface="+mn-lt"/>
              </a:rPr>
              <a:t>gewonnene</a:t>
            </a:r>
            <a:r>
              <a:rPr lang="en-GB" dirty="0">
                <a:ea typeface="+mn-lt"/>
                <a:cs typeface="+mn-lt"/>
              </a:rPr>
              <a:t> </a:t>
            </a:r>
            <a:r>
              <a:rPr lang="en-GB" dirty="0" err="1">
                <a:ea typeface="+mn-lt"/>
                <a:cs typeface="+mn-lt"/>
              </a:rPr>
              <a:t>Erkenntnisse</a:t>
            </a:r>
            <a:r>
              <a:rPr lang="en-GB" dirty="0">
                <a:ea typeface="+mn-lt"/>
                <a:cs typeface="+mn-lt"/>
              </a:rPr>
              <a:t> </a:t>
            </a:r>
            <a:r>
              <a:rPr lang="en-GB" dirty="0" err="1">
                <a:ea typeface="+mn-lt"/>
                <a:cs typeface="+mn-lt"/>
              </a:rPr>
              <a:t>Auswirkungen</a:t>
            </a:r>
            <a:r>
              <a:rPr lang="en-GB" dirty="0">
                <a:ea typeface="+mn-lt"/>
                <a:cs typeface="+mn-lt"/>
              </a:rPr>
              <a:t> auf die </a:t>
            </a:r>
            <a:r>
              <a:rPr lang="en-GB" dirty="0" err="1">
                <a:ea typeface="+mn-lt"/>
                <a:cs typeface="+mn-lt"/>
              </a:rPr>
              <a:t>menschliche</a:t>
            </a:r>
            <a:r>
              <a:rPr lang="en-GB" dirty="0">
                <a:ea typeface="+mn-lt"/>
                <a:cs typeface="+mn-lt"/>
              </a:rPr>
              <a:t> </a:t>
            </a:r>
            <a:r>
              <a:rPr lang="en-GB" dirty="0" err="1">
                <a:ea typeface="+mn-lt"/>
                <a:cs typeface="+mn-lt"/>
              </a:rPr>
              <a:t>Existenz</a:t>
            </a:r>
            <a:r>
              <a:rPr lang="en-GB" dirty="0">
                <a:ea typeface="+mn-lt"/>
                <a:cs typeface="+mn-lt"/>
              </a:rPr>
              <a:t> </a:t>
            </a:r>
            <a:r>
              <a:rPr lang="en-GB" dirty="0" err="1">
                <a:ea typeface="+mn-lt"/>
                <a:cs typeface="+mn-lt"/>
              </a:rPr>
              <a:t>haben</a:t>
            </a:r>
            <a:r>
              <a:rPr lang="en-GB" dirty="0">
                <a:ea typeface="+mn-lt"/>
                <a:cs typeface="+mn-lt"/>
              </a:rPr>
              <a:t> </a:t>
            </a:r>
            <a:r>
              <a:rPr lang="en-GB" dirty="0" err="1">
                <a:ea typeface="+mn-lt"/>
                <a:cs typeface="+mn-lt"/>
              </a:rPr>
              <a:t>könnten</a:t>
            </a:r>
            <a:r>
              <a:rPr lang="en-GB" dirty="0">
                <a:ea typeface="+mn-lt"/>
                <a:cs typeface="+mn-lt"/>
              </a:rPr>
              <a:t>, </a:t>
            </a:r>
            <a:r>
              <a:rPr lang="en-GB" dirty="0" err="1">
                <a:ea typeface="+mn-lt"/>
                <a:cs typeface="+mn-lt"/>
              </a:rPr>
              <a:t>sollte</a:t>
            </a:r>
            <a:r>
              <a:rPr lang="en-GB" dirty="0">
                <a:ea typeface="+mn-lt"/>
                <a:cs typeface="+mn-lt"/>
              </a:rPr>
              <a:t> der </a:t>
            </a:r>
            <a:r>
              <a:rPr lang="en-GB" dirty="0" err="1">
                <a:ea typeface="+mn-lt"/>
                <a:cs typeface="+mn-lt"/>
              </a:rPr>
              <a:t>potenzielle</a:t>
            </a:r>
            <a:r>
              <a:rPr lang="en-GB" dirty="0">
                <a:ea typeface="+mn-lt"/>
                <a:cs typeface="+mn-lt"/>
              </a:rPr>
              <a:t> Schaden für den </a:t>
            </a:r>
            <a:r>
              <a:rPr lang="en-GB" dirty="0" err="1">
                <a:ea typeface="+mn-lt"/>
                <a:cs typeface="+mn-lt"/>
              </a:rPr>
              <a:t>Einzelnen</a:t>
            </a:r>
            <a:r>
              <a:rPr lang="en-GB" dirty="0">
                <a:ea typeface="+mn-lt"/>
                <a:cs typeface="+mn-lt"/>
              </a:rPr>
              <a:t> und die Gemeinschaft an </a:t>
            </a:r>
            <a:r>
              <a:rPr lang="en-GB" dirty="0" err="1">
                <a:ea typeface="+mn-lt"/>
                <a:cs typeface="+mn-lt"/>
              </a:rPr>
              <a:t>erster</a:t>
            </a:r>
            <a:r>
              <a:rPr lang="en-GB" dirty="0">
                <a:ea typeface="+mn-lt"/>
                <a:cs typeface="+mn-lt"/>
              </a:rPr>
              <a:t> Stelle </a:t>
            </a:r>
            <a:r>
              <a:rPr lang="en-GB" dirty="0" err="1">
                <a:ea typeface="+mn-lt"/>
                <a:cs typeface="+mn-lt"/>
              </a:rPr>
              <a:t>stehen</a:t>
            </a:r>
            <a:r>
              <a:rPr lang="en-GB" dirty="0">
                <a:ea typeface="+mn-lt"/>
                <a:cs typeface="+mn-lt"/>
              </a:rPr>
              <a:t>. Big Data </a:t>
            </a:r>
            <a:r>
              <a:rPr lang="en-GB" dirty="0" err="1">
                <a:ea typeface="+mn-lt"/>
                <a:cs typeface="+mn-lt"/>
              </a:rPr>
              <a:t>kann</a:t>
            </a:r>
            <a:r>
              <a:rPr lang="en-GB" dirty="0">
                <a:ea typeface="+mn-lt"/>
                <a:cs typeface="+mn-lt"/>
              </a:rPr>
              <a:t> </a:t>
            </a:r>
            <a:r>
              <a:rPr lang="en-GB" dirty="0" err="1">
                <a:ea typeface="+mn-lt"/>
                <a:cs typeface="+mn-lt"/>
              </a:rPr>
              <a:t>überzeugende</a:t>
            </a:r>
            <a:r>
              <a:rPr lang="en-GB" dirty="0">
                <a:ea typeface="+mn-lt"/>
                <a:cs typeface="+mn-lt"/>
              </a:rPr>
              <a:t> </a:t>
            </a:r>
            <a:r>
              <a:rPr lang="en-GB" dirty="0" err="1">
                <a:ea typeface="+mn-lt"/>
                <a:cs typeface="+mn-lt"/>
              </a:rPr>
              <a:t>Erkenntnisse</a:t>
            </a:r>
            <a:r>
              <a:rPr lang="en-GB" dirty="0">
                <a:ea typeface="+mn-lt"/>
                <a:cs typeface="+mn-lt"/>
              </a:rPr>
              <a:t> </a:t>
            </a:r>
            <a:r>
              <a:rPr lang="en-GB" dirty="0" err="1">
                <a:ea typeface="+mn-lt"/>
                <a:cs typeface="+mn-lt"/>
              </a:rPr>
              <a:t>über</a:t>
            </a:r>
            <a:r>
              <a:rPr lang="en-GB" dirty="0">
                <a:ea typeface="+mn-lt"/>
                <a:cs typeface="+mn-lt"/>
              </a:rPr>
              <a:t> </a:t>
            </a:r>
            <a:r>
              <a:rPr lang="en-GB" dirty="0" err="1">
                <a:ea typeface="+mn-lt"/>
                <a:cs typeface="+mn-lt"/>
              </a:rPr>
              <a:t>Bevölkerungsgruppen</a:t>
            </a:r>
            <a:r>
              <a:rPr lang="en-GB" dirty="0">
                <a:ea typeface="+mn-lt"/>
                <a:cs typeface="+mn-lt"/>
              </a:rPr>
              <a:t> </a:t>
            </a:r>
            <a:r>
              <a:rPr lang="en-GB" dirty="0" err="1">
                <a:ea typeface="+mn-lt"/>
                <a:cs typeface="+mn-lt"/>
              </a:rPr>
              <a:t>liefern</a:t>
            </a:r>
            <a:r>
              <a:rPr lang="en-GB" dirty="0">
                <a:ea typeface="+mn-lt"/>
                <a:cs typeface="+mn-lt"/>
              </a:rPr>
              <a:t>, </a:t>
            </a:r>
            <a:r>
              <a:rPr lang="en-GB" dirty="0" err="1">
                <a:ea typeface="+mn-lt"/>
                <a:cs typeface="+mn-lt"/>
              </a:rPr>
              <a:t>aber</a:t>
            </a:r>
            <a:r>
              <a:rPr lang="en-GB" dirty="0">
                <a:ea typeface="+mn-lt"/>
                <a:cs typeface="+mn-lt"/>
              </a:rPr>
              <a:t> </a:t>
            </a:r>
            <a:r>
              <a:rPr lang="en-GB" dirty="0" err="1">
                <a:ea typeface="+mn-lt"/>
                <a:cs typeface="+mn-lt"/>
              </a:rPr>
              <a:t>dieselben</a:t>
            </a:r>
            <a:r>
              <a:rPr lang="en-GB" dirty="0">
                <a:ea typeface="+mn-lt"/>
                <a:cs typeface="+mn-lt"/>
              </a:rPr>
              <a:t> </a:t>
            </a:r>
            <a:r>
              <a:rPr lang="en-GB" dirty="0" err="1">
                <a:ea typeface="+mn-lt"/>
                <a:cs typeface="+mn-lt"/>
              </a:rPr>
              <a:t>Erkenntnisse</a:t>
            </a:r>
            <a:r>
              <a:rPr lang="en-GB" dirty="0">
                <a:ea typeface="+mn-lt"/>
                <a:cs typeface="+mn-lt"/>
              </a:rPr>
              <a:t> </a:t>
            </a:r>
            <a:r>
              <a:rPr lang="en-GB" dirty="0" err="1">
                <a:ea typeface="+mn-lt"/>
                <a:cs typeface="+mn-lt"/>
              </a:rPr>
              <a:t>können</a:t>
            </a:r>
            <a:r>
              <a:rPr lang="en-GB" dirty="0">
                <a:ea typeface="+mn-lt"/>
                <a:cs typeface="+mn-lt"/>
              </a:rPr>
              <a:t> </a:t>
            </a:r>
            <a:r>
              <a:rPr lang="en-GB" dirty="0" err="1">
                <a:ea typeface="+mn-lt"/>
                <a:cs typeface="+mn-lt"/>
              </a:rPr>
              <a:t>auch</a:t>
            </a:r>
            <a:r>
              <a:rPr lang="en-GB" dirty="0">
                <a:ea typeface="+mn-lt"/>
                <a:cs typeface="+mn-lt"/>
              </a:rPr>
              <a:t> </a:t>
            </a:r>
            <a:r>
              <a:rPr lang="en-GB" dirty="0" err="1">
                <a:ea typeface="+mn-lt"/>
                <a:cs typeface="+mn-lt"/>
              </a:rPr>
              <a:t>dazu</a:t>
            </a:r>
            <a:r>
              <a:rPr lang="en-GB" dirty="0">
                <a:ea typeface="+mn-lt"/>
                <a:cs typeface="+mn-lt"/>
              </a:rPr>
              <a:t> </a:t>
            </a:r>
            <a:r>
              <a:rPr lang="en-GB" dirty="0" err="1">
                <a:ea typeface="+mn-lt"/>
                <a:cs typeface="+mn-lt"/>
              </a:rPr>
              <a:t>verwendet</a:t>
            </a:r>
            <a:r>
              <a:rPr lang="en-GB" dirty="0">
                <a:ea typeface="+mn-lt"/>
                <a:cs typeface="+mn-lt"/>
              </a:rPr>
              <a:t> </a:t>
            </a:r>
            <a:r>
              <a:rPr lang="en-GB" dirty="0" err="1">
                <a:ea typeface="+mn-lt"/>
                <a:cs typeface="+mn-lt"/>
              </a:rPr>
              <a:t>werden</a:t>
            </a:r>
            <a:r>
              <a:rPr lang="en-GB" dirty="0">
                <a:ea typeface="+mn-lt"/>
                <a:cs typeface="+mn-lt"/>
              </a:rPr>
              <a:t>, die </a:t>
            </a:r>
            <a:r>
              <a:rPr lang="en-GB" dirty="0" err="1">
                <a:ea typeface="+mn-lt"/>
                <a:cs typeface="+mn-lt"/>
              </a:rPr>
              <a:t>Möglichkeiten</a:t>
            </a:r>
            <a:r>
              <a:rPr lang="en-GB" dirty="0">
                <a:ea typeface="+mn-lt"/>
                <a:cs typeface="+mn-lt"/>
              </a:rPr>
              <a:t> des </a:t>
            </a:r>
            <a:r>
              <a:rPr lang="en-GB" dirty="0" err="1">
                <a:ea typeface="+mn-lt"/>
                <a:cs typeface="+mn-lt"/>
              </a:rPr>
              <a:t>Einzelnen</a:t>
            </a:r>
            <a:r>
              <a:rPr lang="en-GB" dirty="0">
                <a:ea typeface="+mn-lt"/>
                <a:cs typeface="+mn-lt"/>
              </a:rPr>
              <a:t> auf </a:t>
            </a:r>
            <a:r>
              <a:rPr lang="en-GB" dirty="0" err="1">
                <a:ea typeface="+mn-lt"/>
                <a:cs typeface="+mn-lt"/>
              </a:rPr>
              <a:t>unfaire</a:t>
            </a:r>
            <a:r>
              <a:rPr lang="en-GB" dirty="0">
                <a:ea typeface="+mn-lt"/>
                <a:cs typeface="+mn-lt"/>
              </a:rPr>
              <a:t> Weise </a:t>
            </a:r>
            <a:r>
              <a:rPr lang="en-GB" dirty="0" err="1">
                <a:ea typeface="+mn-lt"/>
                <a:cs typeface="+mn-lt"/>
              </a:rPr>
              <a:t>einzuschränken</a:t>
            </a:r>
            <a:r>
              <a:rPr lang="en-GB" dirty="0">
                <a:ea typeface="+mn-lt"/>
                <a:cs typeface="+mn-lt"/>
              </a:rPr>
              <a: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endParaRPr lang="en-US" dirty="0" err="1"/>
          </a:p>
        </p:txBody>
      </p:sp>
    </p:spTree>
    <p:extLst>
      <p:ext uri="{BB962C8B-B14F-4D97-AF65-F5344CB8AC3E}">
        <p14:creationId xmlns:p14="http://schemas.microsoft.com/office/powerpoint/2010/main" val="41965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err="1">
                <a:solidFill>
                  <a:schemeClr val="accent2"/>
                </a:solidFill>
                <a:ea typeface="+mn-lt"/>
                <a:cs typeface="+mn-lt"/>
              </a:rPr>
              <a:t>Grundsätze</a:t>
            </a:r>
            <a:r>
              <a:rPr lang="en-GB" b="1" dirty="0">
                <a:solidFill>
                  <a:schemeClr val="accent2"/>
                </a:solidFill>
                <a:ea typeface="+mn-lt"/>
                <a:cs typeface="+mn-lt"/>
              </a:rPr>
              <a:t> für die </a:t>
            </a:r>
            <a:r>
              <a:rPr lang="en-GB" b="1" err="1">
                <a:solidFill>
                  <a:schemeClr val="accent2"/>
                </a:solidFill>
                <a:ea typeface="+mn-lt"/>
                <a:cs typeface="+mn-lt"/>
              </a:rPr>
              <a:t>Erstellung</a:t>
            </a:r>
            <a:r>
              <a:rPr lang="en-GB" b="1" dirty="0">
                <a:solidFill>
                  <a:schemeClr val="accent2"/>
                </a:solidFill>
                <a:ea typeface="+mn-lt"/>
                <a:cs typeface="+mn-lt"/>
              </a:rPr>
              <a:t> </a:t>
            </a:r>
            <a:r>
              <a:rPr lang="en-GB" b="1" err="1">
                <a:solidFill>
                  <a:schemeClr val="accent2"/>
                </a:solidFill>
                <a:ea typeface="+mn-lt"/>
                <a:cs typeface="+mn-lt"/>
              </a:rPr>
              <a:t>eines</a:t>
            </a:r>
            <a:r>
              <a:rPr lang="en-GB" b="1" dirty="0">
                <a:solidFill>
                  <a:schemeClr val="accent2"/>
                </a:solidFill>
                <a:ea typeface="+mn-lt"/>
                <a:cs typeface="+mn-lt"/>
              </a:rPr>
              <a:t> </a:t>
            </a:r>
            <a:r>
              <a:rPr lang="en-GB" b="1" err="1">
                <a:solidFill>
                  <a:schemeClr val="accent2"/>
                </a:solidFill>
                <a:ea typeface="+mn-lt"/>
                <a:cs typeface="+mn-lt"/>
              </a:rPr>
              <a:t>ethischen</a:t>
            </a:r>
            <a:r>
              <a:rPr lang="en-GB" b="1" dirty="0">
                <a:solidFill>
                  <a:schemeClr val="accent2"/>
                </a:solidFill>
                <a:ea typeface="+mn-lt"/>
                <a:cs typeface="+mn-lt"/>
              </a:rPr>
              <a:t> </a:t>
            </a:r>
            <a:r>
              <a:rPr lang="en-GB" b="1" err="1">
                <a:solidFill>
                  <a:schemeClr val="accent2"/>
                </a:solidFill>
                <a:ea typeface="+mn-lt"/>
                <a:cs typeface="+mn-lt"/>
              </a:rPr>
              <a:t>Datenkodexes</a:t>
            </a:r>
            <a:r>
              <a:rPr lang="en-GB" b="1" dirty="0">
                <a:solidFill>
                  <a:schemeClr val="accent2"/>
                </a:solidFill>
                <a:ea typeface="+mn-lt"/>
                <a:cs typeface="+mn-lt"/>
              </a:rPr>
              <a:t> (</a:t>
            </a:r>
            <a:r>
              <a:rPr lang="en-GB" b="1" err="1">
                <a:solidFill>
                  <a:schemeClr val="accent2"/>
                </a:solidFill>
                <a:ea typeface="+mn-lt"/>
                <a:cs typeface="+mn-lt"/>
              </a:rPr>
              <a:t>Fortsetzung</a:t>
            </a:r>
            <a:r>
              <a:rPr lang="en-GB" b="1" dirty="0">
                <a:solidFill>
                  <a:schemeClr val="accent2"/>
                </a:solidFill>
                <a:ea typeface="+mn-lt"/>
                <a:cs typeface="+mn-lt"/>
              </a:rPr>
              <a:t>):</a:t>
            </a:r>
            <a:endParaRPr lang="en-GB" b="1" dirty="0">
              <a:solidFill>
                <a:schemeClr val="accent2"/>
              </a:solidFill>
            </a:endParaRPr>
          </a:p>
          <a:p>
            <a:pPr marL="342900" indent="-342900">
              <a:buClr>
                <a:schemeClr val="accent2"/>
              </a:buClr>
              <a:buBlip>
                <a:blip r:embed="rId3"/>
              </a:buBlip>
            </a:pPr>
            <a:endParaRPr lang="en-GB" b="1" dirty="0">
              <a:solidFill>
                <a:schemeClr val="accent2"/>
              </a:solidFill>
            </a:endParaRPr>
          </a:p>
          <a:p>
            <a:pPr marL="342900" indent="-342900">
              <a:buClr>
                <a:schemeClr val="accent2"/>
              </a:buClr>
              <a:buChar char="•"/>
            </a:pPr>
            <a:r>
              <a:rPr lang="en-GB" b="1" dirty="0" err="1">
                <a:ea typeface="+mn-lt"/>
                <a:cs typeface="+mn-lt"/>
              </a:rPr>
              <a:t>Berücksichtigung</a:t>
            </a:r>
            <a:r>
              <a:rPr lang="en-GB" b="1" dirty="0">
                <a:ea typeface="+mn-lt"/>
                <a:cs typeface="+mn-lt"/>
              </a:rPr>
              <a:t> der </a:t>
            </a:r>
            <a:r>
              <a:rPr lang="en-GB" b="1" dirty="0" err="1">
                <a:ea typeface="+mn-lt"/>
                <a:cs typeface="+mn-lt"/>
              </a:rPr>
              <a:t>nachgelagerten</a:t>
            </a:r>
            <a:r>
              <a:rPr lang="en-GB" b="1" dirty="0">
                <a:ea typeface="+mn-lt"/>
                <a:cs typeface="+mn-lt"/>
              </a:rPr>
              <a:t> </a:t>
            </a:r>
            <a:r>
              <a:rPr lang="en-GB" b="1" dirty="0" err="1">
                <a:ea typeface="+mn-lt"/>
                <a:cs typeface="+mn-lt"/>
              </a:rPr>
              <a:t>Nutzung</a:t>
            </a:r>
            <a:r>
              <a:rPr lang="en-GB" b="1" dirty="0">
                <a:ea typeface="+mn-lt"/>
                <a:cs typeface="+mn-lt"/>
              </a:rPr>
              <a:t> von </a:t>
            </a:r>
            <a:r>
              <a:rPr lang="en-GB" b="1" dirty="0" err="1">
                <a:ea typeface="+mn-lt"/>
                <a:cs typeface="+mn-lt"/>
              </a:rPr>
              <a:t>Datensätzen</a:t>
            </a:r>
            <a:endParaRPr lang="en-GB" b="1">
              <a:ea typeface="+mn-lt"/>
              <a:cs typeface="+mn-lt"/>
            </a:endParaRPr>
          </a:p>
          <a:p>
            <a:pPr marL="457200" indent="-457200">
              <a:buClr>
                <a:schemeClr val="accent2"/>
              </a:buClr>
              <a:buFont typeface="+mj-lt"/>
              <a:buAutoNum type="arabicPeriod" startAt="2"/>
            </a:pPr>
            <a:endParaRPr lang="en-GB" b="1" dirty="0"/>
          </a:p>
          <a:p>
            <a:pPr marL="457200" indent="-457200">
              <a:buClr>
                <a:schemeClr val="accent2"/>
              </a:buClr>
              <a:buFont typeface="Arial" panose="020B0604020202020204" pitchFamily="34" charset="0"/>
              <a:buChar char="•"/>
            </a:pPr>
            <a:r>
              <a:rPr lang="en-GB" dirty="0" err="1">
                <a:ea typeface="+mn-lt"/>
                <a:cs typeface="+mn-lt"/>
              </a:rPr>
              <a:t>Datenexperten</a:t>
            </a:r>
            <a:r>
              <a:rPr lang="en-GB" dirty="0">
                <a:ea typeface="+mn-lt"/>
                <a:cs typeface="+mn-lt"/>
              </a:rPr>
              <a:t> </a:t>
            </a:r>
            <a:r>
              <a:rPr lang="en-GB" dirty="0" err="1">
                <a:ea typeface="+mn-lt"/>
                <a:cs typeface="+mn-lt"/>
              </a:rPr>
              <a:t>sollten</a:t>
            </a:r>
            <a:r>
              <a:rPr lang="en-GB" dirty="0">
                <a:ea typeface="+mn-lt"/>
                <a:cs typeface="+mn-lt"/>
              </a:rPr>
              <a:t> </a:t>
            </a:r>
            <a:r>
              <a:rPr lang="en-GB" dirty="0" err="1">
                <a:ea typeface="+mn-lt"/>
                <a:cs typeface="+mn-lt"/>
              </a:rPr>
              <a:t>bestrebt</a:t>
            </a:r>
            <a:r>
              <a:rPr lang="en-GB" dirty="0">
                <a:ea typeface="+mn-lt"/>
                <a:cs typeface="+mn-lt"/>
              </a:rPr>
              <a:t> sein, Daten in </a:t>
            </a:r>
            <a:r>
              <a:rPr lang="en-GB" dirty="0" err="1">
                <a:ea typeface="+mn-lt"/>
                <a:cs typeface="+mn-lt"/>
              </a:rPr>
              <a:t>einer</a:t>
            </a:r>
            <a:r>
              <a:rPr lang="en-GB" dirty="0">
                <a:ea typeface="+mn-lt"/>
                <a:cs typeface="+mn-lt"/>
              </a:rPr>
              <a:t> Weise </a:t>
            </a:r>
            <a:r>
              <a:rPr lang="en-GB" dirty="0" err="1">
                <a:ea typeface="+mn-lt"/>
                <a:cs typeface="+mn-lt"/>
              </a:rPr>
              <a:t>zu</a:t>
            </a:r>
            <a:r>
              <a:rPr lang="en-GB" dirty="0">
                <a:ea typeface="+mn-lt"/>
                <a:cs typeface="+mn-lt"/>
              </a:rPr>
              <a:t> </a:t>
            </a:r>
            <a:r>
              <a:rPr lang="en-GB" dirty="0" err="1">
                <a:ea typeface="+mn-lt"/>
                <a:cs typeface="+mn-lt"/>
              </a:rPr>
              <a:t>nutzen</a:t>
            </a:r>
            <a:r>
              <a:rPr lang="en-GB" dirty="0">
                <a:ea typeface="+mn-lt"/>
                <a:cs typeface="+mn-lt"/>
              </a:rPr>
              <a:t>, die </a:t>
            </a:r>
            <a:r>
              <a:rPr lang="en-GB" dirty="0" err="1">
                <a:ea typeface="+mn-lt"/>
                <a:cs typeface="+mn-lt"/>
              </a:rPr>
              <a:t>mit</a:t>
            </a:r>
            <a:r>
              <a:rPr lang="en-GB" dirty="0">
                <a:ea typeface="+mn-lt"/>
                <a:cs typeface="+mn-lt"/>
              </a:rPr>
              <a:t> den </a:t>
            </a:r>
            <a:r>
              <a:rPr lang="en-GB" dirty="0" err="1">
                <a:ea typeface="+mn-lt"/>
                <a:cs typeface="+mn-lt"/>
              </a:rPr>
              <a:t>Absichten</a:t>
            </a:r>
            <a:r>
              <a:rPr lang="en-GB" dirty="0">
                <a:ea typeface="+mn-lt"/>
                <a:cs typeface="+mn-lt"/>
              </a:rPr>
              <a:t> und </a:t>
            </a:r>
            <a:r>
              <a:rPr lang="en-GB" dirty="0" err="1">
                <a:ea typeface="+mn-lt"/>
                <a:cs typeface="+mn-lt"/>
              </a:rPr>
              <a:t>dem</a:t>
            </a:r>
            <a:r>
              <a:rPr lang="en-GB" dirty="0">
                <a:ea typeface="+mn-lt"/>
                <a:cs typeface="+mn-lt"/>
              </a:rPr>
              <a:t> </a:t>
            </a:r>
            <a:r>
              <a:rPr lang="en-GB" dirty="0" err="1">
                <a:ea typeface="+mn-lt"/>
                <a:cs typeface="+mn-lt"/>
              </a:rPr>
              <a:t>Verständnis</a:t>
            </a:r>
            <a:r>
              <a:rPr lang="en-GB" dirty="0">
                <a:ea typeface="+mn-lt"/>
                <a:cs typeface="+mn-lt"/>
              </a:rPr>
              <a:t> der </a:t>
            </a:r>
            <a:r>
              <a:rPr lang="en-GB" dirty="0" err="1">
                <a:ea typeface="+mn-lt"/>
                <a:cs typeface="+mn-lt"/>
              </a:rPr>
              <a:t>offenlegenden</a:t>
            </a:r>
            <a:r>
              <a:rPr lang="en-GB" dirty="0">
                <a:ea typeface="+mn-lt"/>
                <a:cs typeface="+mn-lt"/>
              </a:rPr>
              <a:t> </a:t>
            </a:r>
            <a:r>
              <a:rPr lang="en-GB" dirty="0" err="1">
                <a:ea typeface="+mn-lt"/>
                <a:cs typeface="+mn-lt"/>
              </a:rPr>
              <a:t>Partei</a:t>
            </a:r>
            <a:r>
              <a:rPr lang="en-GB" dirty="0">
                <a:ea typeface="+mn-lt"/>
                <a:cs typeface="+mn-lt"/>
              </a:rPr>
              <a:t> </a:t>
            </a:r>
            <a:r>
              <a:rPr lang="en-GB" dirty="0" err="1">
                <a:ea typeface="+mn-lt"/>
                <a:cs typeface="+mn-lt"/>
              </a:rPr>
              <a:t>vereinbar</a:t>
            </a:r>
            <a:r>
              <a:rPr lang="en-GB" dirty="0">
                <a:ea typeface="+mn-lt"/>
                <a:cs typeface="+mn-lt"/>
              </a:rPr>
              <a:t> </a:t>
            </a:r>
            <a:r>
              <a:rPr lang="en-GB" dirty="0" err="1">
                <a:ea typeface="+mn-lt"/>
                <a:cs typeface="+mn-lt"/>
              </a:rPr>
              <a:t>ist</a:t>
            </a:r>
            <a:r>
              <a:rPr lang="en-GB" dirty="0">
                <a:ea typeface="+mn-lt"/>
                <a:cs typeface="+mn-lt"/>
              </a:rPr>
              <a:t>. Viele </a:t>
            </a:r>
            <a:r>
              <a:rPr lang="en-GB" dirty="0" err="1">
                <a:ea typeface="+mn-lt"/>
                <a:cs typeface="+mn-lt"/>
              </a:rPr>
              <a:t>Vorschriften</a:t>
            </a:r>
            <a:r>
              <a:rPr lang="en-GB" dirty="0">
                <a:ea typeface="+mn-lt"/>
                <a:cs typeface="+mn-lt"/>
              </a:rPr>
              <a:t> </a:t>
            </a:r>
            <a:r>
              <a:rPr lang="en-GB" dirty="0" err="1">
                <a:ea typeface="+mn-lt"/>
                <a:cs typeface="+mn-lt"/>
              </a:rPr>
              <a:t>regeln</a:t>
            </a:r>
            <a:r>
              <a:rPr lang="en-GB" dirty="0">
                <a:ea typeface="+mn-lt"/>
                <a:cs typeface="+mn-lt"/>
              </a:rPr>
              <a:t> </a:t>
            </a:r>
            <a:r>
              <a:rPr lang="en-GB" dirty="0" err="1">
                <a:ea typeface="+mn-lt"/>
                <a:cs typeface="+mn-lt"/>
              </a:rPr>
              <a:t>Datensätze</a:t>
            </a:r>
            <a:r>
              <a:rPr lang="en-GB" dirty="0">
                <a:ea typeface="+mn-lt"/>
                <a:cs typeface="+mn-lt"/>
              </a:rPr>
              <a:t> auf der </a:t>
            </a:r>
            <a:r>
              <a:rPr lang="en-GB" dirty="0" err="1">
                <a:ea typeface="+mn-lt"/>
                <a:cs typeface="+mn-lt"/>
              </a:rPr>
              <a:t>Grundlage</a:t>
            </a:r>
            <a:r>
              <a:rPr lang="en-GB" dirty="0">
                <a:ea typeface="+mn-lt"/>
                <a:cs typeface="+mn-lt"/>
              </a:rPr>
              <a:t> des Status der Daten: "</a:t>
            </a:r>
            <a:r>
              <a:rPr lang="en-GB" dirty="0" err="1">
                <a:solidFill>
                  <a:schemeClr val="accent2"/>
                </a:solidFill>
                <a:ea typeface="+mn-lt"/>
                <a:cs typeface="+mn-lt"/>
              </a:rPr>
              <a:t>öffentlich</a:t>
            </a:r>
            <a:r>
              <a:rPr lang="en-GB" dirty="0">
                <a:ea typeface="+mn-lt"/>
                <a:cs typeface="+mn-lt"/>
              </a:rPr>
              <a:t>", "</a:t>
            </a:r>
            <a:r>
              <a:rPr lang="en-GB" dirty="0" err="1">
                <a:solidFill>
                  <a:schemeClr val="accent2"/>
                </a:solidFill>
                <a:ea typeface="+mn-lt"/>
                <a:cs typeface="+mn-lt"/>
              </a:rPr>
              <a:t>privat</a:t>
            </a:r>
            <a:r>
              <a:rPr lang="en-GB" dirty="0">
                <a:ea typeface="+mn-lt"/>
                <a:cs typeface="+mn-lt"/>
              </a:rPr>
              <a:t>" </a:t>
            </a:r>
            <a:r>
              <a:rPr lang="en-GB" dirty="0" err="1">
                <a:ea typeface="+mn-lt"/>
                <a:cs typeface="+mn-lt"/>
              </a:rPr>
              <a:t>oder</a:t>
            </a:r>
            <a:r>
              <a:rPr lang="en-GB" dirty="0">
                <a:ea typeface="+mn-lt"/>
                <a:cs typeface="+mn-lt"/>
              </a:rPr>
              <a:t> "</a:t>
            </a:r>
            <a:r>
              <a:rPr lang="en-GB" dirty="0" err="1">
                <a:solidFill>
                  <a:schemeClr val="accent2"/>
                </a:solidFill>
                <a:ea typeface="+mn-lt"/>
                <a:cs typeface="+mn-lt"/>
              </a:rPr>
              <a:t>proprietär</a:t>
            </a:r>
            <a:r>
              <a:rPr lang="en-GB" dirty="0">
                <a:ea typeface="+mn-lt"/>
                <a:cs typeface="+mn-lt"/>
              </a:rPr>
              <a:t>", </a:t>
            </a:r>
            <a:r>
              <a:rPr lang="en-GB" dirty="0" err="1">
                <a:ea typeface="+mn-lt"/>
                <a:cs typeface="+mn-lt"/>
              </a:rPr>
              <a:t>zum</a:t>
            </a:r>
            <a:r>
              <a:rPr lang="en-GB" dirty="0">
                <a:ea typeface="+mn-lt"/>
                <a:cs typeface="+mn-lt"/>
              </a:rPr>
              <a:t> </a:t>
            </a:r>
            <a:r>
              <a:rPr lang="en-GB" dirty="0" err="1">
                <a:ea typeface="+mn-lt"/>
                <a:cs typeface="+mn-lt"/>
              </a:rPr>
              <a:t>Beispiel</a:t>
            </a:r>
            <a:r>
              <a:rPr lang="en-GB" dirty="0">
                <a:ea typeface="+mn-lt"/>
                <a:cs typeface="+mn-lt"/>
              </a:rPr>
              <a:t>. </a:t>
            </a:r>
            <a:endParaRPr lang="en-GB" b="1">
              <a:ea typeface="+mn-lt"/>
              <a:cs typeface="+mn-lt"/>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endParaRPr lang="en-US" dirty="0" err="1"/>
          </a:p>
        </p:txBody>
      </p:sp>
    </p:spTree>
    <p:extLst>
      <p:ext uri="{BB962C8B-B14F-4D97-AF65-F5344CB8AC3E}">
        <p14:creationId xmlns:p14="http://schemas.microsoft.com/office/powerpoint/2010/main" val="16446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Grundsätze</a:t>
            </a:r>
            <a:r>
              <a:rPr lang="en-GB" b="1" dirty="0">
                <a:solidFill>
                  <a:schemeClr val="accent2"/>
                </a:solidFill>
                <a:ea typeface="+mn-lt"/>
                <a:cs typeface="+mn-lt"/>
              </a:rPr>
              <a:t> für die </a:t>
            </a:r>
            <a:r>
              <a:rPr lang="en-GB" b="1" dirty="0" err="1">
                <a:solidFill>
                  <a:schemeClr val="accent2"/>
                </a:solidFill>
                <a:ea typeface="+mn-lt"/>
                <a:cs typeface="+mn-lt"/>
              </a:rPr>
              <a:t>Erstellung</a:t>
            </a:r>
            <a:r>
              <a:rPr lang="en-GB" b="1" dirty="0">
                <a:solidFill>
                  <a:schemeClr val="accent2"/>
                </a:solidFill>
                <a:ea typeface="+mn-lt"/>
                <a:cs typeface="+mn-lt"/>
              </a:rPr>
              <a:t> </a:t>
            </a:r>
            <a:r>
              <a:rPr lang="en-GB" b="1" dirty="0" err="1">
                <a:solidFill>
                  <a:schemeClr val="accent2"/>
                </a:solidFill>
                <a:ea typeface="+mn-lt"/>
                <a:cs typeface="+mn-lt"/>
              </a:rPr>
              <a:t>eines</a:t>
            </a:r>
            <a:r>
              <a:rPr lang="en-GB" b="1" dirty="0">
                <a:solidFill>
                  <a:schemeClr val="accent2"/>
                </a:solidFill>
                <a:ea typeface="+mn-lt"/>
                <a:cs typeface="+mn-lt"/>
              </a:rPr>
              <a:t> </a:t>
            </a:r>
            <a:r>
              <a:rPr lang="en-GB" b="1" dirty="0" err="1">
                <a:solidFill>
                  <a:schemeClr val="accent2"/>
                </a:solidFill>
                <a:ea typeface="+mn-lt"/>
                <a:cs typeface="+mn-lt"/>
              </a:rPr>
              <a:t>ethischen</a:t>
            </a:r>
            <a:r>
              <a:rPr lang="en-GB" b="1" dirty="0">
                <a:solidFill>
                  <a:schemeClr val="accent2"/>
                </a:solidFill>
                <a:ea typeface="+mn-lt"/>
                <a:cs typeface="+mn-lt"/>
              </a:rPr>
              <a:t> </a:t>
            </a:r>
            <a:r>
              <a:rPr lang="en-GB" b="1" dirty="0" err="1">
                <a:solidFill>
                  <a:schemeClr val="accent2"/>
                </a:solidFill>
                <a:ea typeface="+mn-lt"/>
                <a:cs typeface="+mn-lt"/>
              </a:rPr>
              <a:t>Datenkodexes</a:t>
            </a:r>
            <a:r>
              <a:rPr lang="en-GB" b="1" dirty="0">
                <a:solidFill>
                  <a:schemeClr val="accent2"/>
                </a:solidFill>
                <a:ea typeface="+mn-lt"/>
                <a:cs typeface="+mn-lt"/>
              </a:rPr>
              <a:t> (</a:t>
            </a:r>
            <a:r>
              <a:rPr lang="en-GB" b="1" dirty="0" err="1">
                <a:solidFill>
                  <a:schemeClr val="accent2"/>
                </a:solidFill>
                <a:ea typeface="+mn-lt"/>
                <a:cs typeface="+mn-lt"/>
              </a:rPr>
              <a:t>Fortsetzung</a:t>
            </a:r>
            <a:r>
              <a:rPr lang="en-GB" b="1" dirty="0">
                <a:solidFill>
                  <a:schemeClr val="accent2"/>
                </a:solidFill>
                <a:ea typeface="+mn-lt"/>
                <a:cs typeface="+mn-lt"/>
              </a:rPr>
              <a:t>):</a:t>
            </a:r>
            <a:endParaRPr lang="en-GB" b="1" dirty="0">
              <a:solidFill>
                <a:schemeClr val="accent2"/>
              </a:solidFill>
            </a:endParaRPr>
          </a:p>
          <a:p>
            <a:pPr marL="342900" indent="-342900">
              <a:buClr>
                <a:schemeClr val="accent2"/>
              </a:buClr>
              <a:buBlip>
                <a:blip r:embed="rId3"/>
              </a:buBlip>
            </a:pPr>
            <a:endParaRPr lang="en-GB" b="1" dirty="0">
              <a:solidFill>
                <a:schemeClr val="accent2"/>
              </a:solidFill>
            </a:endParaRPr>
          </a:p>
          <a:p>
            <a:pPr marL="342900" indent="-342900">
              <a:buClr>
                <a:schemeClr val="accent2"/>
              </a:buClr>
              <a:buChar char="•"/>
            </a:pPr>
            <a:r>
              <a:rPr lang="en-GB" b="1" dirty="0" err="1">
                <a:ea typeface="+mn-lt"/>
                <a:cs typeface="+mn-lt"/>
              </a:rPr>
              <a:t>Berücksichtigung</a:t>
            </a:r>
            <a:r>
              <a:rPr lang="en-GB" b="1" dirty="0">
                <a:ea typeface="+mn-lt"/>
                <a:cs typeface="+mn-lt"/>
              </a:rPr>
              <a:t> der </a:t>
            </a:r>
            <a:r>
              <a:rPr lang="en-GB" b="1" dirty="0" err="1">
                <a:ea typeface="+mn-lt"/>
                <a:cs typeface="+mn-lt"/>
              </a:rPr>
              <a:t>nachgelagerten</a:t>
            </a:r>
            <a:r>
              <a:rPr lang="en-GB" b="1" dirty="0">
                <a:ea typeface="+mn-lt"/>
                <a:cs typeface="+mn-lt"/>
              </a:rPr>
              <a:t> </a:t>
            </a:r>
            <a:r>
              <a:rPr lang="en-GB" b="1" dirty="0" err="1">
                <a:ea typeface="+mn-lt"/>
                <a:cs typeface="+mn-lt"/>
              </a:rPr>
              <a:t>Nutzung</a:t>
            </a:r>
            <a:r>
              <a:rPr lang="en-GB" b="1" dirty="0">
                <a:ea typeface="+mn-lt"/>
                <a:cs typeface="+mn-lt"/>
              </a:rPr>
              <a:t> von </a:t>
            </a:r>
            <a:r>
              <a:rPr lang="en-GB" b="1" dirty="0" err="1">
                <a:ea typeface="+mn-lt"/>
                <a:cs typeface="+mn-lt"/>
              </a:rPr>
              <a:t>Datensätzen</a:t>
            </a:r>
            <a:r>
              <a:rPr lang="en-GB" b="1" dirty="0">
                <a:ea typeface="+mn-lt"/>
                <a:cs typeface="+mn-lt"/>
              </a:rPr>
              <a:t> (Forts.)</a:t>
            </a:r>
          </a:p>
          <a:p>
            <a:pPr marL="457200" indent="-457200">
              <a:buClr>
                <a:schemeClr val="accent2"/>
              </a:buClr>
              <a:buFont typeface="+mj-lt"/>
              <a:buAutoNum type="arabicPeriod" startAt="2"/>
            </a:pPr>
            <a:endParaRPr lang="en-GB" b="1" dirty="0"/>
          </a:p>
          <a:p>
            <a:pPr marL="342900" indent="-342900">
              <a:buClr>
                <a:schemeClr val="accent2"/>
              </a:buClr>
              <a:buChar char="•"/>
            </a:pPr>
            <a:r>
              <a:rPr lang="en-GB" dirty="0" err="1">
                <a:ea typeface="+mn-lt"/>
                <a:cs typeface="+mn-lt"/>
              </a:rPr>
              <a:t>Doch</a:t>
            </a:r>
            <a:r>
              <a:rPr lang="en-GB" dirty="0">
                <a:ea typeface="+mn-lt"/>
                <a:cs typeface="+mn-lt"/>
              </a:rPr>
              <a:t> was </a:t>
            </a:r>
            <a:r>
              <a:rPr lang="en-GB" dirty="0" err="1">
                <a:ea typeface="+mn-lt"/>
                <a:cs typeface="+mn-lt"/>
              </a:rPr>
              <a:t>mit</a:t>
            </a:r>
            <a:r>
              <a:rPr lang="en-GB" dirty="0">
                <a:ea typeface="+mn-lt"/>
                <a:cs typeface="+mn-lt"/>
              </a:rPr>
              <a:t> den </a:t>
            </a:r>
            <a:r>
              <a:rPr lang="en-GB" dirty="0" err="1">
                <a:ea typeface="+mn-lt"/>
                <a:cs typeface="+mn-lt"/>
              </a:rPr>
              <a:t>Datensätzen</a:t>
            </a:r>
            <a:r>
              <a:rPr lang="en-GB" dirty="0">
                <a:ea typeface="+mn-lt"/>
                <a:cs typeface="+mn-lt"/>
              </a:rPr>
              <a:t> </a:t>
            </a:r>
            <a:r>
              <a:rPr lang="en-GB" dirty="0" err="1">
                <a:ea typeface="+mn-lt"/>
                <a:cs typeface="+mn-lt"/>
              </a:rPr>
              <a:t>gemacht</a:t>
            </a:r>
            <a:r>
              <a:rPr lang="en-GB" dirty="0">
                <a:ea typeface="+mn-lt"/>
                <a:cs typeface="+mn-lt"/>
              </a:rPr>
              <a:t> </a:t>
            </a:r>
            <a:r>
              <a:rPr lang="en-GB" dirty="0" err="1">
                <a:ea typeface="+mn-lt"/>
                <a:cs typeface="+mn-lt"/>
              </a:rPr>
              <a:t>wird</a:t>
            </a:r>
            <a:r>
              <a:rPr lang="en-GB" dirty="0">
                <a:ea typeface="+mn-lt"/>
                <a:cs typeface="+mn-lt"/>
              </a:rPr>
              <a:t>, </a:t>
            </a:r>
            <a:r>
              <a:rPr lang="en-GB" dirty="0" err="1">
                <a:ea typeface="+mn-lt"/>
                <a:cs typeface="+mn-lt"/>
              </a:rPr>
              <a:t>ist</a:t>
            </a:r>
            <a:r>
              <a:rPr lang="en-GB" dirty="0">
                <a:ea typeface="+mn-lt"/>
                <a:cs typeface="+mn-lt"/>
              </a:rPr>
              <a:t> für die </a:t>
            </a:r>
            <a:r>
              <a:rPr lang="en-GB" dirty="0" err="1">
                <a:ea typeface="+mn-lt"/>
                <a:cs typeface="+mn-lt"/>
              </a:rPr>
              <a:t>Betroffenen</a:t>
            </a:r>
            <a:r>
              <a:rPr lang="en-GB" dirty="0">
                <a:ea typeface="+mn-lt"/>
                <a:cs typeface="+mn-lt"/>
              </a:rPr>
              <a:t>/</a:t>
            </a:r>
            <a:r>
              <a:rPr lang="en-GB" dirty="0" err="1">
                <a:ea typeface="+mn-lt"/>
                <a:cs typeface="+mn-lt"/>
              </a:rPr>
              <a:t>Nutzer</a:t>
            </a:r>
            <a:r>
              <a:rPr lang="en-GB" dirty="0">
                <a:ea typeface="+mn-lt"/>
                <a:cs typeface="+mn-lt"/>
              </a:rPr>
              <a:t> </a:t>
            </a:r>
            <a:r>
              <a:rPr lang="en-GB" dirty="0" err="1">
                <a:ea typeface="+mn-lt"/>
                <a:cs typeface="+mn-lt"/>
              </a:rPr>
              <a:t>letztlich</a:t>
            </a:r>
            <a:r>
              <a:rPr lang="en-GB" dirty="0">
                <a:ea typeface="+mn-lt"/>
                <a:cs typeface="+mn-lt"/>
              </a:rPr>
              <a:t> von </a:t>
            </a:r>
            <a:r>
              <a:rPr lang="en-GB" dirty="0" err="1">
                <a:ea typeface="+mn-lt"/>
                <a:cs typeface="+mn-lt"/>
              </a:rPr>
              <a:t>größerer</a:t>
            </a:r>
            <a:r>
              <a:rPr lang="en-GB" dirty="0">
                <a:ea typeface="+mn-lt"/>
                <a:cs typeface="+mn-lt"/>
              </a:rPr>
              <a:t> </a:t>
            </a:r>
            <a:r>
              <a:rPr lang="en-GB" dirty="0" err="1">
                <a:ea typeface="+mn-lt"/>
                <a:cs typeface="+mn-lt"/>
              </a:rPr>
              <a:t>Bedeutung</a:t>
            </a:r>
            <a:r>
              <a:rPr lang="en-GB" dirty="0">
                <a:ea typeface="+mn-lt"/>
                <a:cs typeface="+mn-lt"/>
              </a:rPr>
              <a:t> </a:t>
            </a:r>
            <a:r>
              <a:rPr lang="en-GB" dirty="0" err="1">
                <a:ea typeface="+mn-lt"/>
                <a:cs typeface="+mn-lt"/>
              </a:rPr>
              <a:t>als</a:t>
            </a:r>
            <a:r>
              <a:rPr lang="en-GB" dirty="0">
                <a:ea typeface="+mn-lt"/>
                <a:cs typeface="+mn-lt"/>
              </a:rPr>
              <a:t> die Art der Daten </a:t>
            </a:r>
            <a:r>
              <a:rPr lang="en-GB" dirty="0" err="1">
                <a:ea typeface="+mn-lt"/>
                <a:cs typeface="+mn-lt"/>
              </a:rPr>
              <a:t>oder</a:t>
            </a:r>
            <a:r>
              <a:rPr lang="en-GB" dirty="0">
                <a:ea typeface="+mn-lt"/>
                <a:cs typeface="+mn-lt"/>
              </a:rPr>
              <a:t> der </a:t>
            </a:r>
            <a:r>
              <a:rPr lang="en-GB" dirty="0" err="1">
                <a:ea typeface="+mn-lt"/>
                <a:cs typeface="+mn-lt"/>
              </a:rPr>
              <a:t>Kontext</a:t>
            </a:r>
            <a:r>
              <a:rPr lang="en-GB" dirty="0">
                <a:ea typeface="+mn-lt"/>
                <a:cs typeface="+mn-lt"/>
              </a:rPr>
              <a:t>, in </a:t>
            </a:r>
            <a:r>
              <a:rPr lang="en-GB" dirty="0" err="1">
                <a:ea typeface="+mn-lt"/>
                <a:cs typeface="+mn-lt"/>
              </a:rPr>
              <a:t>dem</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erhoben</a:t>
            </a:r>
            <a:r>
              <a:rPr lang="en-GB" dirty="0">
                <a:ea typeface="+mn-lt"/>
                <a:cs typeface="+mn-lt"/>
              </a:rPr>
              <a:t> </a:t>
            </a:r>
            <a:r>
              <a:rPr lang="en-GB" dirty="0" err="1">
                <a:ea typeface="+mn-lt"/>
                <a:cs typeface="+mn-lt"/>
              </a:rPr>
              <a:t>wurden</a:t>
            </a:r>
            <a:r>
              <a:rPr lang="en-GB" dirty="0">
                <a:ea typeface="+mn-lt"/>
                <a:cs typeface="+mn-lt"/>
              </a:rPr>
              <a:t>. </a:t>
            </a:r>
            <a:endParaRPr lang="en-GB" dirty="0">
              <a:cs typeface="Calibri" panose="020F0502020204030204"/>
            </a:endParaRPr>
          </a:p>
          <a:p>
            <a:pPr marL="342900" indent="-342900">
              <a:buClr>
                <a:schemeClr val="accent2"/>
              </a:buClr>
              <a:buChar char="•"/>
            </a:pPr>
            <a:r>
              <a:rPr lang="en-GB" dirty="0">
                <a:ea typeface="+mn-lt"/>
                <a:cs typeface="+mn-lt"/>
              </a:rPr>
              <a:t>Die </a:t>
            </a:r>
            <a:r>
              <a:rPr lang="en-GB" dirty="0" err="1">
                <a:ea typeface="+mn-lt"/>
                <a:cs typeface="+mn-lt"/>
              </a:rPr>
              <a:t>korrelative</a:t>
            </a:r>
            <a:r>
              <a:rPr lang="en-GB" dirty="0">
                <a:ea typeface="+mn-lt"/>
                <a:cs typeface="+mn-lt"/>
              </a:rPr>
              <a:t> </a:t>
            </a:r>
            <a:r>
              <a:rPr lang="en-GB" dirty="0" err="1">
                <a:ea typeface="+mn-lt"/>
                <a:cs typeface="+mn-lt"/>
              </a:rPr>
              <a:t>Nutzung</a:t>
            </a:r>
            <a:r>
              <a:rPr lang="en-GB" dirty="0">
                <a:ea typeface="+mn-lt"/>
                <a:cs typeface="+mn-lt"/>
              </a:rPr>
              <a:t> von </a:t>
            </a:r>
            <a:r>
              <a:rPr lang="en-GB" dirty="0" err="1">
                <a:ea typeface="+mn-lt"/>
                <a:cs typeface="+mn-lt"/>
              </a:rPr>
              <a:t>wiederverwendeten</a:t>
            </a:r>
            <a:r>
              <a:rPr lang="en-GB" dirty="0">
                <a:ea typeface="+mn-lt"/>
                <a:cs typeface="+mn-lt"/>
              </a:rPr>
              <a:t> Daten in Forschung und Industrie </a:t>
            </a:r>
            <a:r>
              <a:rPr lang="en-GB" dirty="0" err="1">
                <a:ea typeface="+mn-lt"/>
                <a:cs typeface="+mn-lt"/>
              </a:rPr>
              <a:t>stellt</a:t>
            </a:r>
            <a:r>
              <a:rPr lang="en-GB" dirty="0">
                <a:ea typeface="+mn-lt"/>
                <a:cs typeface="+mn-lt"/>
              </a:rPr>
              <a:t> das </a:t>
            </a:r>
            <a:r>
              <a:rPr lang="en-GB" dirty="0" err="1">
                <a:ea typeface="+mn-lt"/>
                <a:cs typeface="+mn-lt"/>
              </a:rPr>
              <a:t>größte</a:t>
            </a:r>
            <a:r>
              <a:rPr lang="en-GB" dirty="0">
                <a:ea typeface="+mn-lt"/>
                <a:cs typeface="+mn-lt"/>
              </a:rPr>
              <a:t> </a:t>
            </a:r>
            <a:r>
              <a:rPr lang="en-GB" dirty="0" err="1">
                <a:ea typeface="+mn-lt"/>
                <a:cs typeface="+mn-lt"/>
              </a:rPr>
              <a:t>Versprechen</a:t>
            </a:r>
            <a:r>
              <a:rPr lang="en-GB" dirty="0">
                <a:ea typeface="+mn-lt"/>
                <a:cs typeface="+mn-lt"/>
              </a:rPr>
              <a:t> und das </a:t>
            </a:r>
            <a:r>
              <a:rPr lang="en-GB" dirty="0" err="1">
                <a:ea typeface="+mn-lt"/>
                <a:cs typeface="+mn-lt"/>
              </a:rPr>
              <a:t>größte</a:t>
            </a:r>
            <a:r>
              <a:rPr lang="en-GB" dirty="0">
                <a:ea typeface="+mn-lt"/>
                <a:cs typeface="+mn-lt"/>
              </a:rPr>
              <a:t> Risiko der </a:t>
            </a:r>
            <a:r>
              <a:rPr lang="en-GB" dirty="0" err="1">
                <a:ea typeface="+mn-lt"/>
                <a:cs typeface="+mn-lt"/>
              </a:rPr>
              <a:t>Datenanalyse</a:t>
            </a:r>
            <a:r>
              <a:rPr lang="en-GB" dirty="0">
                <a:ea typeface="+mn-lt"/>
                <a:cs typeface="+mn-lt"/>
              </a:rPr>
              <a:t> </a:t>
            </a:r>
            <a:r>
              <a:rPr lang="en-GB" dirty="0" err="1">
                <a:ea typeface="+mn-lt"/>
                <a:cs typeface="+mn-lt"/>
              </a:rPr>
              <a:t>dar</a:t>
            </a:r>
            <a:r>
              <a:rPr lang="en-GB" dirty="0">
                <a:ea typeface="+mn-lt"/>
                <a:cs typeface="+mn-lt"/>
              </a:rPr>
              <a:t>.</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p>
          <a:p>
            <a:endParaRPr lang="en-GB" dirty="0">
              <a:cs typeface="Calibri"/>
            </a:endParaRPr>
          </a:p>
        </p:txBody>
      </p:sp>
    </p:spTree>
    <p:extLst>
      <p:ext uri="{BB962C8B-B14F-4D97-AF65-F5344CB8AC3E}">
        <p14:creationId xmlns:p14="http://schemas.microsoft.com/office/powerpoint/2010/main" val="214395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Grundsätze</a:t>
            </a:r>
            <a:r>
              <a:rPr lang="en-GB" b="1" dirty="0">
                <a:solidFill>
                  <a:schemeClr val="accent2"/>
                </a:solidFill>
                <a:ea typeface="+mn-lt"/>
                <a:cs typeface="+mn-lt"/>
              </a:rPr>
              <a:t> für die </a:t>
            </a:r>
            <a:r>
              <a:rPr lang="en-GB" b="1" dirty="0" err="1">
                <a:solidFill>
                  <a:schemeClr val="accent2"/>
                </a:solidFill>
                <a:ea typeface="+mn-lt"/>
                <a:cs typeface="+mn-lt"/>
              </a:rPr>
              <a:t>Erstellung</a:t>
            </a:r>
            <a:r>
              <a:rPr lang="en-GB" b="1" dirty="0">
                <a:solidFill>
                  <a:schemeClr val="accent2"/>
                </a:solidFill>
                <a:ea typeface="+mn-lt"/>
                <a:cs typeface="+mn-lt"/>
              </a:rPr>
              <a:t> </a:t>
            </a:r>
            <a:r>
              <a:rPr lang="en-GB" b="1" dirty="0" err="1">
                <a:solidFill>
                  <a:schemeClr val="accent2"/>
                </a:solidFill>
                <a:ea typeface="+mn-lt"/>
                <a:cs typeface="+mn-lt"/>
              </a:rPr>
              <a:t>eines</a:t>
            </a:r>
            <a:r>
              <a:rPr lang="en-GB" b="1" dirty="0">
                <a:solidFill>
                  <a:schemeClr val="accent2"/>
                </a:solidFill>
                <a:ea typeface="+mn-lt"/>
                <a:cs typeface="+mn-lt"/>
              </a:rPr>
              <a:t> </a:t>
            </a:r>
            <a:r>
              <a:rPr lang="en-GB" b="1" dirty="0" err="1">
                <a:solidFill>
                  <a:schemeClr val="accent2"/>
                </a:solidFill>
                <a:ea typeface="+mn-lt"/>
                <a:cs typeface="+mn-lt"/>
              </a:rPr>
              <a:t>ethischen</a:t>
            </a:r>
            <a:r>
              <a:rPr lang="en-GB" b="1" dirty="0">
                <a:solidFill>
                  <a:schemeClr val="accent2"/>
                </a:solidFill>
                <a:ea typeface="+mn-lt"/>
                <a:cs typeface="+mn-lt"/>
              </a:rPr>
              <a:t> </a:t>
            </a:r>
            <a:r>
              <a:rPr lang="en-GB" b="1" dirty="0" err="1">
                <a:solidFill>
                  <a:schemeClr val="accent2"/>
                </a:solidFill>
                <a:ea typeface="+mn-lt"/>
                <a:cs typeface="+mn-lt"/>
              </a:rPr>
              <a:t>Datenkodexes</a:t>
            </a:r>
            <a:r>
              <a:rPr lang="en-GB" b="1" dirty="0">
                <a:solidFill>
                  <a:schemeClr val="accent2"/>
                </a:solidFill>
                <a:ea typeface="+mn-lt"/>
                <a:cs typeface="+mn-lt"/>
              </a:rPr>
              <a:t> (</a:t>
            </a:r>
            <a:r>
              <a:rPr lang="en-GB" b="1" dirty="0" err="1">
                <a:solidFill>
                  <a:schemeClr val="accent2"/>
                </a:solidFill>
                <a:ea typeface="+mn-lt"/>
                <a:cs typeface="+mn-lt"/>
              </a:rPr>
              <a:t>Fortsetzung</a:t>
            </a:r>
            <a:r>
              <a:rPr lang="en-GB" b="1" dirty="0">
                <a:solidFill>
                  <a:schemeClr val="accent2"/>
                </a:solidFill>
                <a:ea typeface="+mn-lt"/>
                <a:cs typeface="+mn-lt"/>
              </a:rPr>
              <a:t>):</a:t>
            </a:r>
            <a:endParaRPr lang="en-GB" b="1" dirty="0">
              <a:solidFill>
                <a:schemeClr val="accent2"/>
              </a:solidFill>
            </a:endParaRPr>
          </a:p>
          <a:p>
            <a:pPr marL="342900" indent="-342900">
              <a:buClr>
                <a:schemeClr val="accent2"/>
              </a:buClr>
              <a:buBlip>
                <a:blip r:embed="rId3"/>
              </a:buBlip>
            </a:pPr>
            <a:endParaRPr lang="en-GB" b="1" dirty="0">
              <a:solidFill>
                <a:schemeClr val="accent2"/>
              </a:solidFill>
            </a:endParaRPr>
          </a:p>
          <a:p>
            <a:pPr marL="457200" indent="-457200">
              <a:buClr>
                <a:schemeClr val="accent2"/>
              </a:buClr>
              <a:buChar char="•"/>
            </a:pPr>
            <a:r>
              <a:rPr lang="en-GB" b="1" dirty="0">
                <a:ea typeface="+mn-lt"/>
                <a:cs typeface="+mn-lt"/>
              </a:rPr>
              <a:t>Die </a:t>
            </a:r>
            <a:r>
              <a:rPr lang="en-GB" b="1" dirty="0" err="1">
                <a:ea typeface="+mn-lt"/>
                <a:cs typeface="+mn-lt"/>
              </a:rPr>
              <a:t>Folgen</a:t>
            </a:r>
            <a:r>
              <a:rPr lang="en-GB" b="1" dirty="0">
                <a:ea typeface="+mn-lt"/>
                <a:cs typeface="+mn-lt"/>
              </a:rPr>
              <a:t> der </a:t>
            </a:r>
            <a:r>
              <a:rPr lang="en-GB" b="1" dirty="0" err="1">
                <a:ea typeface="+mn-lt"/>
                <a:cs typeface="+mn-lt"/>
              </a:rPr>
              <a:t>heutigen</a:t>
            </a:r>
            <a:r>
              <a:rPr lang="en-GB" b="1" dirty="0">
                <a:ea typeface="+mn-lt"/>
                <a:cs typeface="+mn-lt"/>
              </a:rPr>
              <a:t> </a:t>
            </a:r>
            <a:r>
              <a:rPr lang="en-GB" b="1" dirty="0" err="1">
                <a:ea typeface="+mn-lt"/>
                <a:cs typeface="+mn-lt"/>
              </a:rPr>
              <a:t>Nutzung</a:t>
            </a:r>
            <a:r>
              <a:rPr lang="en-GB" b="1" dirty="0">
                <a:ea typeface="+mn-lt"/>
                <a:cs typeface="+mn-lt"/>
              </a:rPr>
              <a:t> von Daten und </a:t>
            </a:r>
            <a:r>
              <a:rPr lang="en-GB" b="1" dirty="0" err="1">
                <a:ea typeface="+mn-lt"/>
                <a:cs typeface="+mn-lt"/>
              </a:rPr>
              <a:t>Analyseinstrumenten</a:t>
            </a:r>
            <a:r>
              <a:rPr lang="en-GB" b="1" dirty="0">
                <a:ea typeface="+mn-lt"/>
                <a:cs typeface="+mn-lt"/>
              </a:rPr>
              <a:t> </a:t>
            </a:r>
            <a:r>
              <a:rPr lang="en-GB" b="1" dirty="0" err="1">
                <a:ea typeface="+mn-lt"/>
                <a:cs typeface="+mn-lt"/>
              </a:rPr>
              <a:t>sind</a:t>
            </a:r>
            <a:r>
              <a:rPr lang="en-GB" b="1" dirty="0">
                <a:ea typeface="+mn-lt"/>
                <a:cs typeface="+mn-lt"/>
              </a:rPr>
              <a:t> </a:t>
            </a:r>
            <a:r>
              <a:rPr lang="en-GB" b="1" dirty="0" err="1">
                <a:ea typeface="+mn-lt"/>
                <a:cs typeface="+mn-lt"/>
              </a:rPr>
              <a:t>davon</a:t>
            </a:r>
            <a:r>
              <a:rPr lang="en-GB" b="1" dirty="0">
                <a:ea typeface="+mn-lt"/>
                <a:cs typeface="+mn-lt"/>
              </a:rPr>
              <a:t> </a:t>
            </a:r>
            <a:r>
              <a:rPr lang="en-GB" b="1" dirty="0" err="1">
                <a:ea typeface="+mn-lt"/>
                <a:cs typeface="+mn-lt"/>
              </a:rPr>
              <a:t>geprägt</a:t>
            </a:r>
            <a:r>
              <a:rPr lang="en-GB" b="1" dirty="0">
                <a:ea typeface="+mn-lt"/>
                <a:cs typeface="+mn-lt"/>
              </a:rPr>
              <a:t>, </a:t>
            </a:r>
            <a:r>
              <a:rPr lang="en-GB" b="1" dirty="0" err="1">
                <a:ea typeface="+mn-lt"/>
                <a:cs typeface="+mn-lt"/>
              </a:rPr>
              <a:t>wie</a:t>
            </a:r>
            <a:r>
              <a:rPr lang="en-GB" b="1" dirty="0">
                <a:ea typeface="+mn-lt"/>
                <a:cs typeface="+mn-lt"/>
              </a:rPr>
              <a:t> </a:t>
            </a:r>
            <a:r>
              <a:rPr lang="en-GB" b="1" dirty="0" err="1">
                <a:ea typeface="+mn-lt"/>
                <a:cs typeface="+mn-lt"/>
              </a:rPr>
              <a:t>sie</a:t>
            </a:r>
            <a:r>
              <a:rPr lang="en-GB" b="1" dirty="0">
                <a:ea typeface="+mn-lt"/>
                <a:cs typeface="+mn-lt"/>
              </a:rPr>
              <a:t> in der </a:t>
            </a:r>
            <a:r>
              <a:rPr lang="en-GB" b="1" dirty="0" err="1">
                <a:ea typeface="+mn-lt"/>
                <a:cs typeface="+mn-lt"/>
              </a:rPr>
              <a:t>Vergangenheit</a:t>
            </a:r>
            <a:r>
              <a:rPr lang="en-GB" b="1" dirty="0">
                <a:ea typeface="+mn-lt"/>
                <a:cs typeface="+mn-lt"/>
              </a:rPr>
              <a:t> </a:t>
            </a:r>
            <a:r>
              <a:rPr lang="en-GB" b="1" dirty="0" err="1">
                <a:ea typeface="+mn-lt"/>
                <a:cs typeface="+mn-lt"/>
              </a:rPr>
              <a:t>genutzt</a:t>
            </a:r>
            <a:r>
              <a:rPr lang="en-GB" b="1" dirty="0">
                <a:ea typeface="+mn-lt"/>
                <a:cs typeface="+mn-lt"/>
              </a:rPr>
              <a:t> </a:t>
            </a:r>
            <a:r>
              <a:rPr lang="en-GB" b="1" dirty="0" err="1">
                <a:ea typeface="+mn-lt"/>
                <a:cs typeface="+mn-lt"/>
              </a:rPr>
              <a:t>wurden</a:t>
            </a:r>
            <a:r>
              <a:rPr lang="en-GB" b="1" dirty="0">
                <a:ea typeface="+mn-lt"/>
                <a:cs typeface="+mn-lt"/>
              </a:rPr>
              <a:t>:</a:t>
            </a:r>
          </a:p>
          <a:p>
            <a:pPr marL="457200" indent="-457200">
              <a:buClr>
                <a:schemeClr val="accent2"/>
              </a:buClr>
              <a:buFont typeface="Arial" panose="020B0604020202020204" pitchFamily="34" charset="0"/>
              <a:buChar char="•"/>
            </a:pPr>
            <a:r>
              <a:rPr lang="en-GB" dirty="0">
                <a:ea typeface="+mn-lt"/>
                <a:cs typeface="+mn-lt"/>
              </a:rPr>
              <a:t>So </a:t>
            </a:r>
            <a:r>
              <a:rPr lang="en-GB" dirty="0" err="1">
                <a:ea typeface="+mn-lt"/>
                <a:cs typeface="+mn-lt"/>
              </a:rPr>
              <a:t>etwas</a:t>
            </a:r>
            <a:r>
              <a:rPr lang="en-GB" dirty="0">
                <a:ea typeface="+mn-lt"/>
                <a:cs typeface="+mn-lt"/>
              </a:rPr>
              <a:t> </a:t>
            </a:r>
            <a:r>
              <a:rPr lang="en-GB" dirty="0" err="1">
                <a:ea typeface="+mn-lt"/>
                <a:cs typeface="+mn-lt"/>
              </a:rPr>
              <a:t>wie</a:t>
            </a:r>
            <a:r>
              <a:rPr lang="en-GB" dirty="0">
                <a:ea typeface="+mn-lt"/>
                <a:cs typeface="+mn-lt"/>
              </a:rPr>
              <a:t> </a:t>
            </a:r>
            <a:r>
              <a:rPr lang="en-GB" dirty="0" err="1">
                <a:ea typeface="+mn-lt"/>
                <a:cs typeface="+mn-lt"/>
              </a:rPr>
              <a:t>Rohdaten</a:t>
            </a:r>
            <a:r>
              <a:rPr lang="en-GB" dirty="0">
                <a:ea typeface="+mn-lt"/>
                <a:cs typeface="+mn-lt"/>
              </a:rPr>
              <a:t> </a:t>
            </a:r>
            <a:r>
              <a:rPr lang="en-GB" dirty="0" err="1">
                <a:ea typeface="+mn-lt"/>
                <a:cs typeface="+mn-lt"/>
              </a:rPr>
              <a:t>gibt</a:t>
            </a:r>
            <a:r>
              <a:rPr lang="en-GB" dirty="0">
                <a:ea typeface="+mn-lt"/>
                <a:cs typeface="+mn-lt"/>
              </a:rPr>
              <a:t> es </a:t>
            </a:r>
            <a:r>
              <a:rPr lang="en-GB" dirty="0" err="1">
                <a:ea typeface="+mn-lt"/>
                <a:cs typeface="+mn-lt"/>
              </a:rPr>
              <a:t>nicht</a:t>
            </a:r>
            <a:r>
              <a:rPr lang="en-GB" dirty="0">
                <a:ea typeface="+mn-lt"/>
                <a:cs typeface="+mn-lt"/>
              </a:rPr>
              <a:t>. Alle </a:t>
            </a:r>
            <a:r>
              <a:rPr lang="en-GB" dirty="0" err="1">
                <a:ea typeface="+mn-lt"/>
                <a:cs typeface="+mn-lt"/>
              </a:rPr>
              <a:t>Datensätze</a:t>
            </a:r>
            <a:r>
              <a:rPr lang="en-GB" dirty="0">
                <a:ea typeface="+mn-lt"/>
                <a:cs typeface="+mn-lt"/>
              </a:rPr>
              <a:t> und die </a:t>
            </a:r>
            <a:r>
              <a:rPr lang="en-GB" dirty="0" err="1">
                <a:ea typeface="+mn-lt"/>
                <a:cs typeface="+mn-lt"/>
              </a:rPr>
              <a:t>dazugehörigen</a:t>
            </a:r>
            <a:r>
              <a:rPr lang="en-GB" dirty="0">
                <a:ea typeface="+mn-lt"/>
                <a:cs typeface="+mn-lt"/>
              </a:rPr>
              <a:t> </a:t>
            </a:r>
            <a:r>
              <a:rPr lang="en-GB" dirty="0" err="1">
                <a:ea typeface="+mn-lt"/>
                <a:cs typeface="+mn-lt"/>
              </a:rPr>
              <a:t>Analysewerkzeuge</a:t>
            </a:r>
            <a:r>
              <a:rPr lang="en-GB" dirty="0">
                <a:ea typeface="+mn-lt"/>
                <a:cs typeface="+mn-lt"/>
              </a:rPr>
              <a:t> </a:t>
            </a:r>
            <a:r>
              <a:rPr lang="en-GB" dirty="0" err="1">
                <a:ea typeface="+mn-lt"/>
                <a:cs typeface="+mn-lt"/>
              </a:rPr>
              <a:t>tragen</a:t>
            </a:r>
            <a:r>
              <a:rPr lang="en-GB" dirty="0">
                <a:ea typeface="+mn-lt"/>
                <a:cs typeface="+mn-lt"/>
              </a:rPr>
              <a:t> die </a:t>
            </a:r>
            <a:r>
              <a:rPr lang="en-GB" dirty="0" err="1">
                <a:ea typeface="+mn-lt"/>
                <a:cs typeface="+mn-lt"/>
              </a:rPr>
              <a:t>Geschichte</a:t>
            </a:r>
            <a:r>
              <a:rPr lang="en-GB" dirty="0">
                <a:ea typeface="+mn-lt"/>
                <a:cs typeface="+mn-lt"/>
              </a:rPr>
              <a:t> der </a:t>
            </a:r>
            <a:r>
              <a:rPr lang="en-GB" dirty="0" err="1">
                <a:ea typeface="+mn-lt"/>
                <a:cs typeface="+mn-lt"/>
              </a:rPr>
              <a:t>menschlichen</a:t>
            </a:r>
            <a:r>
              <a:rPr lang="en-GB" dirty="0">
                <a:ea typeface="+mn-lt"/>
                <a:cs typeface="+mn-lt"/>
              </a:rPr>
              <a:t> </a:t>
            </a:r>
            <a:r>
              <a:rPr lang="en-GB" dirty="0" err="1">
                <a:ea typeface="+mn-lt"/>
                <a:cs typeface="+mn-lt"/>
              </a:rPr>
              <a:t>Entscheidungsfindung</a:t>
            </a:r>
            <a:r>
              <a:rPr lang="en-GB" dirty="0">
                <a:ea typeface="+mn-lt"/>
                <a:cs typeface="+mn-lt"/>
              </a:rPr>
              <a:t> in </a:t>
            </a:r>
            <a:r>
              <a:rPr lang="en-GB" dirty="0" err="1">
                <a:ea typeface="+mn-lt"/>
                <a:cs typeface="+mn-lt"/>
              </a:rPr>
              <a:t>sich</a:t>
            </a:r>
            <a:r>
              <a:rPr lang="en-GB" dirty="0">
                <a:ea typeface="+mn-lt"/>
                <a:cs typeface="+mn-lt"/>
              </a:rPr>
              <a:t>. </a:t>
            </a:r>
            <a:r>
              <a:rPr lang="en-GB" dirty="0" err="1">
                <a:ea typeface="+mn-lt"/>
                <a:cs typeface="+mn-lt"/>
              </a:rPr>
              <a:t>Soweit</a:t>
            </a:r>
            <a:r>
              <a:rPr lang="en-GB" dirty="0">
                <a:ea typeface="+mn-lt"/>
                <a:cs typeface="+mn-lt"/>
              </a:rPr>
              <a:t> </a:t>
            </a:r>
            <a:r>
              <a:rPr lang="en-GB" dirty="0" err="1">
                <a:ea typeface="+mn-lt"/>
                <a:cs typeface="+mn-lt"/>
              </a:rPr>
              <a:t>möglich</a:t>
            </a:r>
            <a:r>
              <a:rPr lang="en-GB" dirty="0">
                <a:ea typeface="+mn-lt"/>
                <a:cs typeface="+mn-lt"/>
              </a:rPr>
              <a:t>, </a:t>
            </a:r>
            <a:r>
              <a:rPr lang="en-GB" dirty="0" err="1">
                <a:ea typeface="+mn-lt"/>
                <a:cs typeface="+mn-lt"/>
              </a:rPr>
              <a:t>sollte</a:t>
            </a:r>
            <a:r>
              <a:rPr lang="en-GB" dirty="0">
                <a:ea typeface="+mn-lt"/>
                <a:cs typeface="+mn-lt"/>
              </a:rPr>
              <a:t> die </a:t>
            </a:r>
            <a:r>
              <a:rPr lang="en-GB" dirty="0" err="1">
                <a:ea typeface="+mn-lt"/>
                <a:cs typeface="+mn-lt"/>
              </a:rPr>
              <a:t>Historie</a:t>
            </a:r>
            <a:r>
              <a:rPr lang="en-GB" dirty="0">
                <a:ea typeface="+mn-lt"/>
                <a:cs typeface="+mn-lt"/>
              </a:rPr>
              <a:t> </a:t>
            </a:r>
            <a:r>
              <a:rPr lang="en-GB" dirty="0" err="1">
                <a:ea typeface="+mn-lt"/>
                <a:cs typeface="+mn-lt"/>
              </a:rPr>
              <a:t>überprüfbar</a:t>
            </a:r>
            <a:r>
              <a:rPr lang="en-GB" dirty="0">
                <a:ea typeface="+mn-lt"/>
                <a:cs typeface="+mn-lt"/>
              </a:rPr>
              <a:t> sein. Dazu </a:t>
            </a:r>
            <a:r>
              <a:rPr lang="en-GB" dirty="0" err="1">
                <a:ea typeface="+mn-lt"/>
                <a:cs typeface="+mn-lt"/>
              </a:rPr>
              <a:t>sollten</a:t>
            </a:r>
            <a:r>
              <a:rPr lang="en-GB" dirty="0">
                <a:ea typeface="+mn-lt"/>
                <a:cs typeface="+mn-lt"/>
              </a:rPr>
              <a:t> </a:t>
            </a:r>
            <a:r>
              <a:rPr lang="en-GB" dirty="0" err="1">
                <a:ea typeface="+mn-lt"/>
                <a:cs typeface="+mn-lt"/>
              </a:rPr>
              <a:t>Mechanismen</a:t>
            </a:r>
            <a:r>
              <a:rPr lang="en-GB" dirty="0">
                <a:ea typeface="+mn-lt"/>
                <a:cs typeface="+mn-lt"/>
              </a:rPr>
              <a:t> </a:t>
            </a:r>
            <a:r>
              <a:rPr lang="en-GB" dirty="0" err="1">
                <a:ea typeface="+mn-lt"/>
                <a:cs typeface="+mn-lt"/>
              </a:rPr>
              <a:t>zur</a:t>
            </a:r>
            <a:r>
              <a:rPr lang="en-GB" dirty="0">
                <a:ea typeface="+mn-lt"/>
                <a:cs typeface="+mn-lt"/>
              </a:rPr>
              <a:t> </a:t>
            </a:r>
            <a:r>
              <a:rPr lang="en-GB" dirty="0" err="1">
                <a:ea typeface="+mn-lt"/>
                <a:cs typeface="+mn-lt"/>
              </a:rPr>
              <a:t>Nachverfolgung</a:t>
            </a:r>
            <a:r>
              <a:rPr lang="en-GB" dirty="0">
                <a:ea typeface="+mn-lt"/>
                <a:cs typeface="+mn-lt"/>
              </a:rPr>
              <a:t> des </a:t>
            </a:r>
            <a:r>
              <a:rPr lang="en-GB" dirty="0" err="1">
                <a:ea typeface="+mn-lt"/>
                <a:cs typeface="+mn-lt"/>
              </a:rPr>
              <a:t>Erhebungskontexts</a:t>
            </a:r>
            <a:r>
              <a:rPr lang="en-GB" dirty="0">
                <a:ea typeface="+mn-lt"/>
                <a:cs typeface="+mn-lt"/>
              </a:rPr>
              <a:t>, der </a:t>
            </a:r>
            <a:r>
              <a:rPr lang="en-GB" dirty="0" err="1">
                <a:ea typeface="+mn-lt"/>
                <a:cs typeface="+mn-lt"/>
              </a:rPr>
              <a:t>Zustimmungsmethoden</a:t>
            </a:r>
            <a:r>
              <a:rPr lang="en-GB" dirty="0">
                <a:ea typeface="+mn-lt"/>
                <a:cs typeface="+mn-lt"/>
              </a:rPr>
              <a:t>, der </a:t>
            </a:r>
            <a:r>
              <a:rPr lang="en-GB" dirty="0" err="1">
                <a:ea typeface="+mn-lt"/>
                <a:cs typeface="+mn-lt"/>
              </a:rPr>
              <a:t>Verantwortungsketten</a:t>
            </a:r>
            <a:r>
              <a:rPr lang="en-GB" dirty="0">
                <a:ea typeface="+mn-lt"/>
                <a:cs typeface="+mn-lt"/>
              </a:rPr>
              <a:t> und der </a:t>
            </a:r>
            <a:r>
              <a:rPr lang="en-GB" dirty="0" err="1">
                <a:ea typeface="+mn-lt"/>
                <a:cs typeface="+mn-lt"/>
              </a:rPr>
              <a:t>Bewertungen</a:t>
            </a:r>
            <a:r>
              <a:rPr lang="en-GB" dirty="0">
                <a:ea typeface="+mn-lt"/>
                <a:cs typeface="+mn-lt"/>
              </a:rPr>
              <a:t> der </a:t>
            </a:r>
            <a:r>
              <a:rPr lang="en-GB" dirty="0" err="1">
                <a:ea typeface="+mn-lt"/>
                <a:cs typeface="+mn-lt"/>
              </a:rPr>
              <a:t>Datenqualität</a:t>
            </a:r>
            <a:r>
              <a:rPr lang="en-GB" dirty="0">
                <a:ea typeface="+mn-lt"/>
                <a:cs typeface="+mn-lt"/>
              </a:rPr>
              <a:t> und -</a:t>
            </a:r>
            <a:r>
              <a:rPr lang="en-GB" dirty="0" err="1">
                <a:ea typeface="+mn-lt"/>
                <a:cs typeface="+mn-lt"/>
              </a:rPr>
              <a:t>genauigkeit</a:t>
            </a:r>
            <a:r>
              <a:rPr lang="en-GB" dirty="0">
                <a:ea typeface="+mn-lt"/>
                <a:cs typeface="+mn-lt"/>
              </a:rPr>
              <a:t> </a:t>
            </a:r>
            <a:r>
              <a:rPr lang="en-GB" dirty="0" err="1">
                <a:ea typeface="+mn-lt"/>
                <a:cs typeface="+mn-lt"/>
              </a:rPr>
              <a:t>gehören</a:t>
            </a:r>
            <a:r>
              <a:rPr lang="en-GB" dirty="0">
                <a:ea typeface="+mn-lt"/>
                <a:cs typeface="+mn-lt"/>
              </a:rPr>
              <a:t>.</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p>
          <a:p>
            <a:endParaRPr lang="en-GB" dirty="0">
              <a:cs typeface="Calibri"/>
            </a:endParaRPr>
          </a:p>
        </p:txBody>
      </p:sp>
    </p:spTree>
    <p:extLst>
      <p:ext uri="{BB962C8B-B14F-4D97-AF65-F5344CB8AC3E}">
        <p14:creationId xmlns:p14="http://schemas.microsoft.com/office/powerpoint/2010/main" val="26132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565257"/>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Grundsätze</a:t>
            </a:r>
            <a:r>
              <a:rPr lang="en-GB" b="1" dirty="0">
                <a:solidFill>
                  <a:schemeClr val="accent2"/>
                </a:solidFill>
                <a:ea typeface="+mn-lt"/>
                <a:cs typeface="+mn-lt"/>
              </a:rPr>
              <a:t> für die </a:t>
            </a:r>
            <a:r>
              <a:rPr lang="en-GB" b="1" dirty="0" err="1">
                <a:solidFill>
                  <a:schemeClr val="accent2"/>
                </a:solidFill>
                <a:ea typeface="+mn-lt"/>
                <a:cs typeface="+mn-lt"/>
              </a:rPr>
              <a:t>Erstellung</a:t>
            </a:r>
            <a:r>
              <a:rPr lang="en-GB" b="1" dirty="0">
                <a:solidFill>
                  <a:schemeClr val="accent2"/>
                </a:solidFill>
                <a:ea typeface="+mn-lt"/>
                <a:cs typeface="+mn-lt"/>
              </a:rPr>
              <a:t> </a:t>
            </a:r>
            <a:r>
              <a:rPr lang="en-GB" b="1" dirty="0" err="1">
                <a:solidFill>
                  <a:schemeClr val="accent2"/>
                </a:solidFill>
                <a:ea typeface="+mn-lt"/>
                <a:cs typeface="+mn-lt"/>
              </a:rPr>
              <a:t>eines</a:t>
            </a:r>
            <a:r>
              <a:rPr lang="en-GB" b="1" dirty="0">
                <a:solidFill>
                  <a:schemeClr val="accent2"/>
                </a:solidFill>
                <a:ea typeface="+mn-lt"/>
                <a:cs typeface="+mn-lt"/>
              </a:rPr>
              <a:t> </a:t>
            </a:r>
            <a:r>
              <a:rPr lang="en-GB" b="1" dirty="0" err="1">
                <a:solidFill>
                  <a:schemeClr val="accent2"/>
                </a:solidFill>
                <a:ea typeface="+mn-lt"/>
                <a:cs typeface="+mn-lt"/>
              </a:rPr>
              <a:t>ethischen</a:t>
            </a:r>
            <a:r>
              <a:rPr lang="en-GB" b="1" dirty="0">
                <a:solidFill>
                  <a:schemeClr val="accent2"/>
                </a:solidFill>
                <a:ea typeface="+mn-lt"/>
                <a:cs typeface="+mn-lt"/>
              </a:rPr>
              <a:t> </a:t>
            </a:r>
            <a:r>
              <a:rPr lang="en-GB" b="1" dirty="0" err="1">
                <a:solidFill>
                  <a:schemeClr val="accent2"/>
                </a:solidFill>
                <a:ea typeface="+mn-lt"/>
                <a:cs typeface="+mn-lt"/>
              </a:rPr>
              <a:t>Datenkodexes</a:t>
            </a:r>
            <a:r>
              <a:rPr lang="en-GB" b="1" dirty="0">
                <a:solidFill>
                  <a:schemeClr val="accent2"/>
                </a:solidFill>
                <a:ea typeface="+mn-lt"/>
                <a:cs typeface="+mn-lt"/>
              </a:rPr>
              <a:t> (</a:t>
            </a:r>
            <a:r>
              <a:rPr lang="en-GB" b="1" dirty="0" err="1">
                <a:solidFill>
                  <a:schemeClr val="accent2"/>
                </a:solidFill>
                <a:ea typeface="+mn-lt"/>
                <a:cs typeface="+mn-lt"/>
              </a:rPr>
              <a:t>Fortsetzung</a:t>
            </a:r>
            <a:r>
              <a:rPr lang="en-GB" b="1" dirty="0">
                <a:solidFill>
                  <a:schemeClr val="accent2"/>
                </a:solidFill>
                <a:ea typeface="+mn-lt"/>
                <a:cs typeface="+mn-lt"/>
              </a:rPr>
              <a:t>):</a:t>
            </a:r>
            <a:endParaRPr lang="en-GB" b="1" dirty="0">
              <a:solidFill>
                <a:schemeClr val="accent2"/>
              </a:solidFill>
            </a:endParaRPr>
          </a:p>
          <a:p>
            <a:pPr marL="342900" indent="-342900">
              <a:buClr>
                <a:schemeClr val="accent2"/>
              </a:buClr>
              <a:buBlip>
                <a:blip r:embed="rId3"/>
              </a:buBlip>
            </a:pPr>
            <a:endParaRPr lang="en-GB" b="1" dirty="0">
              <a:solidFill>
                <a:schemeClr val="accent2"/>
              </a:solidFill>
            </a:endParaRPr>
          </a:p>
          <a:p>
            <a:pPr marL="457200" indent="-457200">
              <a:buClr>
                <a:schemeClr val="accent2"/>
              </a:buClr>
              <a:buChar char="•"/>
            </a:pPr>
            <a:r>
              <a:rPr lang="en-GB" b="1" dirty="0" err="1">
                <a:ea typeface="+mn-lt"/>
                <a:cs typeface="+mn-lt"/>
              </a:rPr>
              <a:t>Versuchen</a:t>
            </a:r>
            <a:r>
              <a:rPr lang="en-GB" b="1" dirty="0">
                <a:ea typeface="+mn-lt"/>
                <a:cs typeface="+mn-lt"/>
              </a:rPr>
              <a:t> Sie, </a:t>
            </a:r>
            <a:r>
              <a:rPr lang="en-GB" b="1" dirty="0" err="1">
                <a:ea typeface="+mn-lt"/>
                <a:cs typeface="+mn-lt"/>
              </a:rPr>
              <a:t>Datenschutz</a:t>
            </a:r>
            <a:r>
              <a:rPr lang="en-GB" b="1" dirty="0">
                <a:ea typeface="+mn-lt"/>
                <a:cs typeface="+mn-lt"/>
              </a:rPr>
              <a:t>- und </a:t>
            </a:r>
            <a:r>
              <a:rPr lang="en-GB" b="1" dirty="0" err="1">
                <a:ea typeface="+mn-lt"/>
                <a:cs typeface="+mn-lt"/>
              </a:rPr>
              <a:t>Sicherheitsvorkehrungen</a:t>
            </a:r>
            <a:r>
              <a:rPr lang="en-GB" b="1" dirty="0">
                <a:ea typeface="+mn-lt"/>
                <a:cs typeface="+mn-lt"/>
              </a:rPr>
              <a:t> </a:t>
            </a:r>
            <a:r>
              <a:rPr lang="en-GB" b="1" dirty="0" err="1">
                <a:ea typeface="+mn-lt"/>
                <a:cs typeface="+mn-lt"/>
              </a:rPr>
              <a:t>mit</a:t>
            </a:r>
            <a:r>
              <a:rPr lang="en-GB" b="1" dirty="0">
                <a:ea typeface="+mn-lt"/>
                <a:cs typeface="+mn-lt"/>
              </a:rPr>
              <a:t> den </a:t>
            </a:r>
            <a:r>
              <a:rPr lang="en-GB" b="1" dirty="0" err="1">
                <a:ea typeface="+mn-lt"/>
                <a:cs typeface="+mn-lt"/>
              </a:rPr>
              <a:t>Erwartungen</a:t>
            </a:r>
            <a:r>
              <a:rPr lang="en-GB" b="1" dirty="0">
                <a:ea typeface="+mn-lt"/>
                <a:cs typeface="+mn-lt"/>
              </a:rPr>
              <a:t> an den </a:t>
            </a:r>
            <a:r>
              <a:rPr lang="en-GB" b="1" dirty="0" err="1">
                <a:ea typeface="+mn-lt"/>
                <a:cs typeface="+mn-lt"/>
              </a:rPr>
              <a:t>Datenschutz</a:t>
            </a:r>
            <a:r>
              <a:rPr lang="en-GB" b="1" dirty="0">
                <a:ea typeface="+mn-lt"/>
                <a:cs typeface="+mn-lt"/>
              </a:rPr>
              <a:t> und die Sicherheit in </a:t>
            </a:r>
            <a:r>
              <a:rPr lang="en-GB" b="1" dirty="0" err="1">
                <a:ea typeface="+mn-lt"/>
                <a:cs typeface="+mn-lt"/>
              </a:rPr>
              <a:t>Einklang</a:t>
            </a:r>
            <a:r>
              <a:rPr lang="en-GB" b="1" dirty="0">
                <a:ea typeface="+mn-lt"/>
                <a:cs typeface="+mn-lt"/>
              </a:rPr>
              <a:t> </a:t>
            </a:r>
            <a:r>
              <a:rPr lang="en-GB" b="1" dirty="0" err="1">
                <a:ea typeface="+mn-lt"/>
                <a:cs typeface="+mn-lt"/>
              </a:rPr>
              <a:t>zu</a:t>
            </a:r>
            <a:r>
              <a:rPr lang="en-GB" b="1" dirty="0">
                <a:ea typeface="+mn-lt"/>
                <a:cs typeface="+mn-lt"/>
              </a:rPr>
              <a:t> </a:t>
            </a:r>
            <a:r>
              <a:rPr lang="en-GB" b="1" dirty="0" err="1">
                <a:ea typeface="+mn-lt"/>
                <a:cs typeface="+mn-lt"/>
              </a:rPr>
              <a:t>bringen</a:t>
            </a:r>
            <a:r>
              <a:rPr lang="en-GB" b="1" dirty="0">
                <a:ea typeface="+mn-lt"/>
                <a:cs typeface="+mn-lt"/>
              </a:rPr>
              <a:t>. </a:t>
            </a:r>
            <a:r>
              <a:rPr lang="en-GB" b="1" dirty="0"/>
              <a:t> </a:t>
            </a:r>
            <a:endParaRPr lang="en-GB" b="1" dirty="0">
              <a:cs typeface="Calibri"/>
            </a:endParaRPr>
          </a:p>
          <a:p>
            <a:pPr marL="457200" indent="-457200">
              <a:buClr>
                <a:schemeClr val="accent2"/>
              </a:buClr>
              <a:buFont typeface="+mj-lt"/>
              <a:buAutoNum type="arabicPeriod" startAt="4"/>
            </a:pPr>
            <a:endParaRPr lang="en-GB" b="1" dirty="0"/>
          </a:p>
          <a:p>
            <a:pPr marL="457200" indent="-457200">
              <a:buClr>
                <a:schemeClr val="accent2"/>
              </a:buClr>
              <a:buFont typeface="Arial" panose="020B0604020202020204" pitchFamily="34" charset="0"/>
              <a:buChar char="•"/>
            </a:pPr>
            <a:r>
              <a:rPr lang="en-GB" dirty="0">
                <a:ea typeface="+mn-lt"/>
                <a:cs typeface="+mn-lt"/>
              </a:rPr>
              <a:t>Die </a:t>
            </a:r>
            <a:r>
              <a:rPr lang="en-GB" dirty="0" err="1">
                <a:ea typeface="+mn-lt"/>
                <a:cs typeface="+mn-lt"/>
              </a:rPr>
              <a:t>betroffenen</a:t>
            </a:r>
            <a:r>
              <a:rPr lang="en-GB" dirty="0">
                <a:ea typeface="+mn-lt"/>
                <a:cs typeface="+mn-lt"/>
              </a:rPr>
              <a:t> </a:t>
            </a:r>
            <a:r>
              <a:rPr lang="en-GB" dirty="0" err="1">
                <a:ea typeface="+mn-lt"/>
                <a:cs typeface="+mn-lt"/>
              </a:rPr>
              <a:t>Personen</a:t>
            </a:r>
            <a:r>
              <a:rPr lang="en-GB" dirty="0">
                <a:ea typeface="+mn-lt"/>
                <a:cs typeface="+mn-lt"/>
              </a:rPr>
              <a:t> </a:t>
            </a:r>
            <a:r>
              <a:rPr lang="en-GB" dirty="0" err="1">
                <a:ea typeface="+mn-lt"/>
                <a:cs typeface="+mn-lt"/>
              </a:rPr>
              <a:t>haben</a:t>
            </a:r>
            <a:r>
              <a:rPr lang="en-GB" dirty="0">
                <a:ea typeface="+mn-lt"/>
                <a:cs typeface="+mn-lt"/>
              </a:rPr>
              <a:t> </a:t>
            </a:r>
            <a:r>
              <a:rPr lang="en-GB" dirty="0" err="1">
                <a:ea typeface="+mn-lt"/>
                <a:cs typeface="+mn-lt"/>
              </a:rPr>
              <a:t>unterschiedliche</a:t>
            </a:r>
            <a:r>
              <a:rPr lang="en-GB" dirty="0">
                <a:ea typeface="+mn-lt"/>
                <a:cs typeface="+mn-lt"/>
              </a:rPr>
              <a:t> </a:t>
            </a:r>
            <a:r>
              <a:rPr lang="en-GB" dirty="0" err="1">
                <a:ea typeface="+mn-lt"/>
                <a:cs typeface="+mn-lt"/>
              </a:rPr>
              <a:t>Erwartungen</a:t>
            </a:r>
            <a:r>
              <a:rPr lang="en-GB" dirty="0">
                <a:ea typeface="+mn-lt"/>
                <a:cs typeface="+mn-lt"/>
              </a:rPr>
              <a:t> an den </a:t>
            </a:r>
            <a:r>
              <a:rPr lang="en-GB" dirty="0" err="1">
                <a:ea typeface="+mn-lt"/>
                <a:cs typeface="+mn-lt"/>
              </a:rPr>
              <a:t>Datenschutz</a:t>
            </a:r>
            <a:r>
              <a:rPr lang="en-GB" dirty="0">
                <a:ea typeface="+mn-lt"/>
                <a:cs typeface="+mn-lt"/>
              </a:rPr>
              <a:t> und die Sicherheit </a:t>
            </a:r>
            <a:r>
              <a:rPr lang="en-GB" dirty="0" err="1">
                <a:ea typeface="+mn-lt"/>
                <a:cs typeface="+mn-lt"/>
              </a:rPr>
              <a:t>ihrer</a:t>
            </a:r>
            <a:r>
              <a:rPr lang="en-GB" dirty="0">
                <a:ea typeface="+mn-lt"/>
                <a:cs typeface="+mn-lt"/>
              </a:rPr>
              <a:t> Daten. </a:t>
            </a:r>
            <a:r>
              <a:rPr lang="en-GB" dirty="0" err="1">
                <a:ea typeface="+mn-lt"/>
                <a:cs typeface="+mn-lt"/>
              </a:rPr>
              <a:t>Diese</a:t>
            </a:r>
            <a:r>
              <a:rPr lang="en-GB" dirty="0">
                <a:ea typeface="+mn-lt"/>
                <a:cs typeface="+mn-lt"/>
              </a:rPr>
              <a:t> </a:t>
            </a:r>
            <a:r>
              <a:rPr lang="en-GB" dirty="0" err="1">
                <a:ea typeface="+mn-lt"/>
                <a:cs typeface="+mn-lt"/>
              </a:rPr>
              <a:t>Erwartungen</a:t>
            </a:r>
            <a:r>
              <a:rPr lang="en-GB" dirty="0">
                <a:ea typeface="+mn-lt"/>
                <a:cs typeface="+mn-lt"/>
              </a:rPr>
              <a:t> </a:t>
            </a:r>
            <a:r>
              <a:rPr lang="en-GB" dirty="0" err="1">
                <a:ea typeface="+mn-lt"/>
                <a:cs typeface="+mn-lt"/>
              </a:rPr>
              <a:t>sind</a:t>
            </a:r>
            <a:r>
              <a:rPr lang="en-GB" dirty="0">
                <a:ea typeface="+mn-lt"/>
                <a:cs typeface="+mn-lt"/>
              </a:rPr>
              <a:t> oft </a:t>
            </a:r>
            <a:r>
              <a:rPr lang="en-GB" dirty="0" err="1">
                <a:ea typeface="+mn-lt"/>
                <a:cs typeface="+mn-lt"/>
              </a:rPr>
              <a:t>kontextabhängig</a:t>
            </a:r>
            <a:r>
              <a:rPr lang="en-GB" dirty="0">
                <a:ea typeface="+mn-lt"/>
                <a:cs typeface="+mn-lt"/>
              </a:rPr>
              <a:t>. Designer und </a:t>
            </a:r>
            <a:r>
              <a:rPr lang="en-GB" dirty="0" err="1">
                <a:ea typeface="+mn-lt"/>
                <a:cs typeface="+mn-lt"/>
              </a:rPr>
              <a:t>Datenexperten</a:t>
            </a:r>
            <a:r>
              <a:rPr lang="en-GB" dirty="0">
                <a:ea typeface="+mn-lt"/>
                <a:cs typeface="+mn-lt"/>
              </a:rPr>
              <a:t> </a:t>
            </a:r>
            <a:r>
              <a:rPr lang="en-GB" dirty="0" err="1">
                <a:ea typeface="+mn-lt"/>
                <a:cs typeface="+mn-lt"/>
              </a:rPr>
              <a:t>sollten</a:t>
            </a:r>
            <a:r>
              <a:rPr lang="en-GB" dirty="0">
                <a:ea typeface="+mn-lt"/>
                <a:cs typeface="+mn-lt"/>
              </a:rPr>
              <a:t> </a:t>
            </a:r>
            <a:r>
              <a:rPr lang="en-GB" dirty="0" err="1">
                <a:ea typeface="+mn-lt"/>
                <a:cs typeface="+mn-lt"/>
              </a:rPr>
              <a:t>diese</a:t>
            </a:r>
            <a:r>
              <a:rPr lang="en-GB" dirty="0">
                <a:ea typeface="+mn-lt"/>
                <a:cs typeface="+mn-lt"/>
              </a:rPr>
              <a:t> </a:t>
            </a:r>
            <a:r>
              <a:rPr lang="en-GB" dirty="0" err="1">
                <a:ea typeface="+mn-lt"/>
                <a:cs typeface="+mn-lt"/>
              </a:rPr>
              <a:t>Erwartungen</a:t>
            </a:r>
            <a:r>
              <a:rPr lang="en-GB" dirty="0">
                <a:ea typeface="+mn-lt"/>
                <a:cs typeface="+mn-lt"/>
              </a:rPr>
              <a:t> </a:t>
            </a:r>
            <a:r>
              <a:rPr lang="en-GB" dirty="0" err="1">
                <a:ea typeface="+mn-lt"/>
                <a:cs typeface="+mn-lt"/>
              </a:rPr>
              <a:t>gebührend</a:t>
            </a:r>
            <a:r>
              <a:rPr lang="en-GB" dirty="0">
                <a:ea typeface="+mn-lt"/>
                <a:cs typeface="+mn-lt"/>
              </a:rPr>
              <a:t> </a:t>
            </a:r>
            <a:r>
              <a:rPr lang="en-GB" dirty="0" err="1">
                <a:ea typeface="+mn-lt"/>
                <a:cs typeface="+mn-lt"/>
              </a:rPr>
              <a:t>berücksichtigen</a:t>
            </a:r>
            <a:r>
              <a:rPr lang="en-GB" dirty="0">
                <a:ea typeface="+mn-lt"/>
                <a:cs typeface="+mn-lt"/>
              </a:rPr>
              <a:t> und die </a:t>
            </a:r>
            <a:r>
              <a:rPr lang="en-GB" dirty="0" err="1">
                <a:ea typeface="+mn-lt"/>
                <a:cs typeface="+mn-lt"/>
              </a:rPr>
              <a:t>Schutzmaßnahmen</a:t>
            </a:r>
            <a:r>
              <a:rPr lang="en-GB" dirty="0">
                <a:ea typeface="+mn-lt"/>
                <a:cs typeface="+mn-lt"/>
              </a:rPr>
              <a:t> und </a:t>
            </a:r>
            <a:r>
              <a:rPr lang="en-GB" dirty="0" err="1">
                <a:ea typeface="+mn-lt"/>
                <a:cs typeface="+mn-lt"/>
              </a:rPr>
              <a:t>Erwartungen</a:t>
            </a:r>
            <a:r>
              <a:rPr lang="en-GB" dirty="0">
                <a:ea typeface="+mn-lt"/>
                <a:cs typeface="+mn-lt"/>
              </a:rPr>
              <a:t> so </a:t>
            </a:r>
            <a:r>
              <a:rPr lang="en-GB" dirty="0" err="1">
                <a:ea typeface="+mn-lt"/>
                <a:cs typeface="+mn-lt"/>
              </a:rPr>
              <a:t>weit</a:t>
            </a:r>
            <a:r>
              <a:rPr lang="en-GB" dirty="0">
                <a:ea typeface="+mn-lt"/>
                <a:cs typeface="+mn-lt"/>
              </a:rPr>
              <a:t> </a:t>
            </a:r>
            <a:r>
              <a:rPr lang="en-GB" dirty="0" err="1">
                <a:ea typeface="+mn-lt"/>
                <a:cs typeface="+mn-lt"/>
              </a:rPr>
              <a:t>wie</a:t>
            </a:r>
            <a:r>
              <a:rPr lang="en-GB" dirty="0">
                <a:ea typeface="+mn-lt"/>
                <a:cs typeface="+mn-lt"/>
              </a:rPr>
              <a:t> </a:t>
            </a:r>
            <a:r>
              <a:rPr lang="en-GB" dirty="0" err="1">
                <a:ea typeface="+mn-lt"/>
                <a:cs typeface="+mn-lt"/>
              </a:rPr>
              <a:t>möglich</a:t>
            </a:r>
            <a:r>
              <a:rPr lang="en-GB" dirty="0">
                <a:ea typeface="+mn-lt"/>
                <a:cs typeface="+mn-lt"/>
              </a:rPr>
              <a:t> an </a:t>
            </a:r>
            <a:r>
              <a:rPr lang="en-GB" dirty="0" err="1">
                <a:ea typeface="+mn-lt"/>
                <a:cs typeface="+mn-lt"/>
              </a:rPr>
              <a:t>sie</a:t>
            </a:r>
            <a:r>
              <a:rPr lang="en-GB" dirty="0">
                <a:ea typeface="+mn-lt"/>
                <a:cs typeface="+mn-lt"/>
              </a:rPr>
              <a:t> </a:t>
            </a:r>
            <a:r>
              <a:rPr lang="en-GB" dirty="0" err="1">
                <a:ea typeface="+mn-lt"/>
                <a:cs typeface="+mn-lt"/>
              </a:rPr>
              <a:t>anpassen</a:t>
            </a:r>
            <a:r>
              <a:rPr lang="en-GB" dirty="0">
                <a:ea typeface="+mn-lt"/>
                <a:cs typeface="+mn-lt"/>
              </a:rPr>
              <a:t>.</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p>
          <a:p>
            <a:endParaRPr lang="en-GB" dirty="0">
              <a:cs typeface="Calibri"/>
            </a:endParaRPr>
          </a:p>
        </p:txBody>
      </p:sp>
    </p:spTree>
    <p:extLst>
      <p:ext uri="{BB962C8B-B14F-4D97-AF65-F5344CB8AC3E}">
        <p14:creationId xmlns:p14="http://schemas.microsoft.com/office/powerpoint/2010/main" val="30822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94448"/>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Grundsätze</a:t>
            </a:r>
            <a:r>
              <a:rPr lang="en-GB" b="1" dirty="0">
                <a:solidFill>
                  <a:schemeClr val="accent2"/>
                </a:solidFill>
                <a:ea typeface="+mn-lt"/>
                <a:cs typeface="+mn-lt"/>
              </a:rPr>
              <a:t> für die </a:t>
            </a:r>
            <a:r>
              <a:rPr lang="en-GB" b="1" dirty="0" err="1">
                <a:solidFill>
                  <a:schemeClr val="accent2"/>
                </a:solidFill>
                <a:ea typeface="+mn-lt"/>
                <a:cs typeface="+mn-lt"/>
              </a:rPr>
              <a:t>Erstellung</a:t>
            </a:r>
            <a:r>
              <a:rPr lang="en-GB" b="1" dirty="0">
                <a:solidFill>
                  <a:schemeClr val="accent2"/>
                </a:solidFill>
                <a:ea typeface="+mn-lt"/>
                <a:cs typeface="+mn-lt"/>
              </a:rPr>
              <a:t> </a:t>
            </a:r>
            <a:r>
              <a:rPr lang="en-GB" b="1" dirty="0" err="1">
                <a:solidFill>
                  <a:schemeClr val="accent2"/>
                </a:solidFill>
                <a:ea typeface="+mn-lt"/>
                <a:cs typeface="+mn-lt"/>
              </a:rPr>
              <a:t>eines</a:t>
            </a:r>
            <a:r>
              <a:rPr lang="en-GB" b="1" dirty="0">
                <a:solidFill>
                  <a:schemeClr val="accent2"/>
                </a:solidFill>
                <a:ea typeface="+mn-lt"/>
                <a:cs typeface="+mn-lt"/>
              </a:rPr>
              <a:t> </a:t>
            </a:r>
            <a:r>
              <a:rPr lang="en-GB" b="1" dirty="0" err="1">
                <a:solidFill>
                  <a:schemeClr val="accent2"/>
                </a:solidFill>
                <a:ea typeface="+mn-lt"/>
                <a:cs typeface="+mn-lt"/>
              </a:rPr>
              <a:t>ethischen</a:t>
            </a:r>
            <a:r>
              <a:rPr lang="en-GB" b="1" dirty="0">
                <a:solidFill>
                  <a:schemeClr val="accent2"/>
                </a:solidFill>
                <a:ea typeface="+mn-lt"/>
                <a:cs typeface="+mn-lt"/>
              </a:rPr>
              <a:t> </a:t>
            </a:r>
            <a:r>
              <a:rPr lang="en-GB" b="1" dirty="0" err="1">
                <a:solidFill>
                  <a:schemeClr val="accent2"/>
                </a:solidFill>
                <a:ea typeface="+mn-lt"/>
                <a:cs typeface="+mn-lt"/>
              </a:rPr>
              <a:t>Datenkodexes</a:t>
            </a:r>
            <a:r>
              <a:rPr lang="en-GB" b="1" dirty="0">
                <a:solidFill>
                  <a:schemeClr val="accent2"/>
                </a:solidFill>
                <a:ea typeface="+mn-lt"/>
                <a:cs typeface="+mn-lt"/>
              </a:rPr>
              <a:t> (</a:t>
            </a:r>
            <a:r>
              <a:rPr lang="en-GB" b="1" dirty="0" err="1">
                <a:solidFill>
                  <a:schemeClr val="accent2"/>
                </a:solidFill>
                <a:ea typeface="+mn-lt"/>
                <a:cs typeface="+mn-lt"/>
              </a:rPr>
              <a:t>Fortsetzung</a:t>
            </a:r>
            <a:r>
              <a:rPr lang="en-GB" b="1" dirty="0">
                <a:solidFill>
                  <a:schemeClr val="accent2"/>
                </a:solidFill>
                <a:ea typeface="+mn-lt"/>
                <a:cs typeface="+mn-lt"/>
              </a:rPr>
              <a:t>):</a:t>
            </a:r>
            <a:endParaRPr lang="en-GB" b="1" dirty="0">
              <a:solidFill>
                <a:schemeClr val="accent2"/>
              </a:solidFill>
            </a:endParaRP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Char char="•"/>
            </a:pPr>
            <a:r>
              <a:rPr lang="en-GB" b="1" dirty="0">
                <a:ea typeface="+mn-lt"/>
                <a:cs typeface="+mn-lt"/>
              </a:rPr>
              <a:t>Halten Sie </a:t>
            </a:r>
            <a:r>
              <a:rPr lang="en-GB" b="1" dirty="0" err="1">
                <a:ea typeface="+mn-lt"/>
                <a:cs typeface="+mn-lt"/>
              </a:rPr>
              <a:t>sich</a:t>
            </a:r>
            <a:r>
              <a:rPr lang="en-GB" b="1" dirty="0">
                <a:ea typeface="+mn-lt"/>
                <a:cs typeface="+mn-lt"/>
              </a:rPr>
              <a:t> </a:t>
            </a:r>
            <a:r>
              <a:rPr lang="en-GB" b="1" dirty="0" err="1">
                <a:ea typeface="+mn-lt"/>
                <a:cs typeface="+mn-lt"/>
              </a:rPr>
              <a:t>immer</a:t>
            </a:r>
            <a:r>
              <a:rPr lang="en-GB" b="1" dirty="0">
                <a:ea typeface="+mn-lt"/>
                <a:cs typeface="+mn-lt"/>
              </a:rPr>
              <a:t> an das Gesetz, </a:t>
            </a:r>
            <a:r>
              <a:rPr lang="en-GB" b="1" dirty="0" err="1">
                <a:ea typeface="+mn-lt"/>
                <a:cs typeface="+mn-lt"/>
              </a:rPr>
              <a:t>aber</a:t>
            </a:r>
            <a:r>
              <a:rPr lang="en-GB" b="1" dirty="0">
                <a:ea typeface="+mn-lt"/>
                <a:cs typeface="+mn-lt"/>
              </a:rPr>
              <a:t> verstehen Sie, </a:t>
            </a:r>
            <a:r>
              <a:rPr lang="en-GB" b="1" dirty="0" err="1">
                <a:ea typeface="+mn-lt"/>
                <a:cs typeface="+mn-lt"/>
              </a:rPr>
              <a:t>dass</a:t>
            </a:r>
            <a:r>
              <a:rPr lang="en-GB" b="1" dirty="0">
                <a:ea typeface="+mn-lt"/>
                <a:cs typeface="+mn-lt"/>
              </a:rPr>
              <a:t> das Gesetz oft </a:t>
            </a:r>
            <a:r>
              <a:rPr lang="en-GB" b="1" dirty="0" err="1">
                <a:ea typeface="+mn-lt"/>
                <a:cs typeface="+mn-lt"/>
              </a:rPr>
              <a:t>nur</a:t>
            </a:r>
            <a:r>
              <a:rPr lang="en-GB" b="1" dirty="0">
                <a:ea typeface="+mn-lt"/>
                <a:cs typeface="+mn-lt"/>
              </a:rPr>
              <a:t> </a:t>
            </a:r>
            <a:r>
              <a:rPr lang="en-GB" b="1" dirty="0" err="1">
                <a:ea typeface="+mn-lt"/>
                <a:cs typeface="+mn-lt"/>
              </a:rPr>
              <a:t>eine</a:t>
            </a:r>
            <a:r>
              <a:rPr lang="en-GB" b="1" dirty="0">
                <a:ea typeface="+mn-lt"/>
                <a:cs typeface="+mn-lt"/>
              </a:rPr>
              <a:t> </a:t>
            </a:r>
            <a:r>
              <a:rPr lang="en-GB" b="1" dirty="0" err="1">
                <a:ea typeface="+mn-lt"/>
                <a:cs typeface="+mn-lt"/>
              </a:rPr>
              <a:t>Mindestgrenze</a:t>
            </a:r>
            <a:r>
              <a:rPr lang="en-GB" b="1" dirty="0">
                <a:ea typeface="+mn-lt"/>
                <a:cs typeface="+mn-lt"/>
              </a:rPr>
              <a:t> </a:t>
            </a:r>
            <a:r>
              <a:rPr lang="en-GB" b="1" dirty="0" err="1">
                <a:ea typeface="+mn-lt"/>
                <a:cs typeface="+mn-lt"/>
              </a:rPr>
              <a:t>darstellt</a:t>
            </a:r>
            <a:r>
              <a:rPr lang="en-GB" b="1" dirty="0">
                <a:ea typeface="+mn-lt"/>
                <a:cs typeface="+mn-lt"/>
              </a:rPr>
              <a:t>. </a:t>
            </a:r>
            <a:endParaRPr lang="en-GB" b="1" dirty="0">
              <a:cs typeface="Calibri" panose="020F0502020204030204"/>
            </a:endParaRPr>
          </a:p>
          <a:p>
            <a:pPr marL="457200" indent="-457200">
              <a:buClr>
                <a:schemeClr val="accent2"/>
              </a:buClr>
              <a:buFont typeface="Arial" panose="020B0604020202020204" pitchFamily="34" charset="0"/>
              <a:buChar char="•"/>
            </a:pPr>
            <a:r>
              <a:rPr lang="en-GB" dirty="0">
                <a:ea typeface="+mn-lt"/>
                <a:cs typeface="+mn-lt"/>
              </a:rPr>
              <a:t>Die </a:t>
            </a:r>
            <a:r>
              <a:rPr lang="en-GB" dirty="0" err="1">
                <a:ea typeface="+mn-lt"/>
                <a:cs typeface="+mn-lt"/>
              </a:rPr>
              <a:t>digitale</a:t>
            </a:r>
            <a:r>
              <a:rPr lang="en-GB" dirty="0">
                <a:ea typeface="+mn-lt"/>
                <a:cs typeface="+mn-lt"/>
              </a:rPr>
              <a:t> Transformation </a:t>
            </a:r>
            <a:r>
              <a:rPr lang="en-GB" dirty="0" err="1">
                <a:ea typeface="+mn-lt"/>
                <a:cs typeface="+mn-lt"/>
              </a:rPr>
              <a:t>ist</a:t>
            </a:r>
            <a:r>
              <a:rPr lang="en-GB" dirty="0">
                <a:ea typeface="+mn-lt"/>
                <a:cs typeface="+mn-lt"/>
              </a:rPr>
              <a:t> </a:t>
            </a:r>
            <a:r>
              <a:rPr lang="en-GB" dirty="0" err="1">
                <a:ea typeface="+mn-lt"/>
                <a:cs typeface="+mn-lt"/>
              </a:rPr>
              <a:t>ein</a:t>
            </a:r>
            <a:r>
              <a:rPr lang="en-GB" dirty="0">
                <a:ea typeface="+mn-lt"/>
                <a:cs typeface="+mn-lt"/>
              </a:rPr>
              <a:t> </a:t>
            </a:r>
            <a:r>
              <a:rPr lang="en-GB" dirty="0" err="1">
                <a:ea typeface="+mn-lt"/>
                <a:cs typeface="+mn-lt"/>
              </a:rPr>
              <a:t>normaler</a:t>
            </a:r>
            <a:r>
              <a:rPr lang="en-GB" dirty="0">
                <a:ea typeface="+mn-lt"/>
                <a:cs typeface="+mn-lt"/>
              </a:rPr>
              <a:t> </a:t>
            </a:r>
            <a:r>
              <a:rPr lang="en-GB" dirty="0" err="1">
                <a:ea typeface="+mn-lt"/>
                <a:cs typeface="+mn-lt"/>
              </a:rPr>
              <a:t>Entwicklungspfad</a:t>
            </a:r>
            <a:r>
              <a:rPr lang="en-GB" dirty="0">
                <a:ea typeface="+mn-lt"/>
                <a:cs typeface="+mn-lt"/>
              </a:rPr>
              <a:t> für </a:t>
            </a:r>
            <a:r>
              <a:rPr lang="en-GB" dirty="0" err="1">
                <a:ea typeface="+mn-lt"/>
                <a:cs typeface="+mn-lt"/>
              </a:rPr>
              <a:t>Unternehmen</a:t>
            </a:r>
            <a:r>
              <a:rPr lang="en-GB" dirty="0">
                <a:ea typeface="+mn-lt"/>
                <a:cs typeface="+mn-lt"/>
              </a:rPr>
              <a:t> und </a:t>
            </a:r>
            <a:r>
              <a:rPr lang="en-GB" dirty="0" err="1">
                <a:ea typeface="+mn-lt"/>
                <a:cs typeface="+mn-lt"/>
              </a:rPr>
              <a:t>Regierungen</a:t>
            </a:r>
            <a:r>
              <a:rPr lang="en-GB" dirty="0">
                <a:ea typeface="+mn-lt"/>
                <a:cs typeface="+mn-lt"/>
              </a:rPr>
              <a:t>. Da die </a:t>
            </a:r>
            <a:r>
              <a:rPr lang="en-GB" dirty="0" err="1">
                <a:ea typeface="+mn-lt"/>
                <a:cs typeface="+mn-lt"/>
              </a:rPr>
              <a:t>Gesetze</a:t>
            </a:r>
            <a:r>
              <a:rPr lang="en-GB" dirty="0">
                <a:ea typeface="+mn-lt"/>
                <a:cs typeface="+mn-lt"/>
              </a:rPr>
              <a:t> </a:t>
            </a:r>
            <a:r>
              <a:rPr lang="en-GB" dirty="0" err="1">
                <a:ea typeface="+mn-lt"/>
                <a:cs typeface="+mn-lt"/>
              </a:rPr>
              <a:t>jedoch</a:t>
            </a:r>
            <a:r>
              <a:rPr lang="en-GB" dirty="0">
                <a:ea typeface="+mn-lt"/>
                <a:cs typeface="+mn-lt"/>
              </a:rPr>
              <a:t> </a:t>
            </a:r>
            <a:r>
              <a:rPr lang="en-GB" dirty="0" err="1">
                <a:ea typeface="+mn-lt"/>
                <a:cs typeface="+mn-lt"/>
              </a:rPr>
              <a:t>weitgehend</a:t>
            </a:r>
            <a:r>
              <a:rPr lang="en-GB" dirty="0">
                <a:ea typeface="+mn-lt"/>
                <a:cs typeface="+mn-lt"/>
              </a:rPr>
              <a:t> </a:t>
            </a:r>
            <a:r>
              <a:rPr lang="en-GB" dirty="0" err="1">
                <a:ea typeface="+mn-lt"/>
                <a:cs typeface="+mn-lt"/>
              </a:rPr>
              <a:t>nicht</a:t>
            </a:r>
            <a:r>
              <a:rPr lang="en-GB" dirty="0">
                <a:ea typeface="+mn-lt"/>
                <a:cs typeface="+mn-lt"/>
              </a:rPr>
              <a:t> </a:t>
            </a:r>
            <a:r>
              <a:rPr lang="en-GB" dirty="0" err="1">
                <a:ea typeface="+mn-lt"/>
                <a:cs typeface="+mn-lt"/>
              </a:rPr>
              <a:t>mit</a:t>
            </a:r>
            <a:r>
              <a:rPr lang="en-GB" dirty="0">
                <a:ea typeface="+mn-lt"/>
                <a:cs typeface="+mn-lt"/>
              </a:rPr>
              <a:t> </a:t>
            </a:r>
            <a:r>
              <a:rPr lang="en-GB" dirty="0" err="1">
                <a:ea typeface="+mn-lt"/>
                <a:cs typeface="+mn-lt"/>
              </a:rPr>
              <a:t>dem</a:t>
            </a:r>
            <a:r>
              <a:rPr lang="en-GB" dirty="0">
                <a:ea typeface="+mn-lt"/>
                <a:cs typeface="+mn-lt"/>
              </a:rPr>
              <a:t> Tempo der </a:t>
            </a:r>
            <a:r>
              <a:rPr lang="en-GB" dirty="0" err="1">
                <a:ea typeface="+mn-lt"/>
                <a:cs typeface="+mn-lt"/>
              </a:rPr>
              <a:t>digitalen</a:t>
            </a:r>
            <a:r>
              <a:rPr lang="en-GB" dirty="0">
                <a:ea typeface="+mn-lt"/>
                <a:cs typeface="+mn-lt"/>
              </a:rPr>
              <a:t> Innovation und des </a:t>
            </a:r>
            <a:r>
              <a:rPr lang="en-GB" dirty="0" err="1">
                <a:ea typeface="+mn-lt"/>
                <a:cs typeface="+mn-lt"/>
              </a:rPr>
              <a:t>Wandels</a:t>
            </a:r>
            <a:r>
              <a:rPr lang="en-GB" dirty="0">
                <a:ea typeface="+mn-lt"/>
                <a:cs typeface="+mn-lt"/>
              </a:rPr>
              <a:t> Schritt </a:t>
            </a:r>
            <a:r>
              <a:rPr lang="en-GB" dirty="0" err="1">
                <a:ea typeface="+mn-lt"/>
                <a:cs typeface="+mn-lt"/>
              </a:rPr>
              <a:t>gehalten</a:t>
            </a:r>
            <a:r>
              <a:rPr lang="en-GB" dirty="0">
                <a:ea typeface="+mn-lt"/>
                <a:cs typeface="+mn-lt"/>
              </a:rPr>
              <a:t> </a:t>
            </a:r>
            <a:r>
              <a:rPr lang="en-GB" dirty="0" err="1">
                <a:ea typeface="+mn-lt"/>
                <a:cs typeface="+mn-lt"/>
              </a:rPr>
              <a:t>haben</a:t>
            </a:r>
            <a:r>
              <a:rPr lang="en-GB" dirty="0">
                <a:ea typeface="+mn-lt"/>
                <a:cs typeface="+mn-lt"/>
              </a:rPr>
              <a:t>, </a:t>
            </a:r>
            <a:r>
              <a:rPr lang="en-GB" dirty="0" err="1">
                <a:ea typeface="+mn-lt"/>
                <a:cs typeface="+mn-lt"/>
              </a:rPr>
              <a:t>sind</a:t>
            </a:r>
            <a:r>
              <a:rPr lang="en-GB" dirty="0">
                <a:ea typeface="+mn-lt"/>
                <a:cs typeface="+mn-lt"/>
              </a:rPr>
              <a:t> die </a:t>
            </a:r>
            <a:r>
              <a:rPr lang="en-GB" dirty="0" err="1">
                <a:ea typeface="+mn-lt"/>
                <a:cs typeface="+mn-lt"/>
              </a:rPr>
              <a:t>bestehenden</a:t>
            </a:r>
            <a:r>
              <a:rPr lang="en-GB" dirty="0">
                <a:ea typeface="+mn-lt"/>
                <a:cs typeface="+mn-lt"/>
              </a:rPr>
              <a:t> </a:t>
            </a:r>
            <a:r>
              <a:rPr lang="en-GB" dirty="0" err="1">
                <a:ea typeface="+mn-lt"/>
                <a:cs typeface="+mn-lt"/>
              </a:rPr>
              <a:t>Vorschriften</a:t>
            </a:r>
            <a:r>
              <a:rPr lang="en-GB" dirty="0">
                <a:ea typeface="+mn-lt"/>
                <a:cs typeface="+mn-lt"/>
              </a:rPr>
              <a:t> oft </a:t>
            </a:r>
            <a:r>
              <a:rPr lang="en-GB" dirty="0" err="1">
                <a:ea typeface="+mn-lt"/>
                <a:cs typeface="+mn-lt"/>
              </a:rPr>
              <a:t>nicht</a:t>
            </a:r>
            <a:r>
              <a:rPr lang="en-GB" dirty="0">
                <a:ea typeface="+mn-lt"/>
                <a:cs typeface="+mn-lt"/>
              </a:rPr>
              <a:t> auf die </a:t>
            </a:r>
            <a:r>
              <a:rPr lang="en-GB" dirty="0" err="1">
                <a:ea typeface="+mn-lt"/>
                <a:cs typeface="+mn-lt"/>
              </a:rPr>
              <a:t>aktuellen</a:t>
            </a:r>
            <a:r>
              <a:rPr lang="en-GB" dirty="0">
                <a:ea typeface="+mn-lt"/>
                <a:cs typeface="+mn-lt"/>
              </a:rPr>
              <a:t> </a:t>
            </a:r>
            <a:r>
              <a:rPr lang="en-GB" dirty="0" err="1">
                <a:ea typeface="+mn-lt"/>
                <a:cs typeface="+mn-lt"/>
              </a:rPr>
              <a:t>Risiken</a:t>
            </a:r>
            <a:r>
              <a:rPr lang="en-GB" dirty="0">
                <a:ea typeface="+mn-lt"/>
                <a:cs typeface="+mn-lt"/>
              </a:rPr>
              <a:t> </a:t>
            </a:r>
            <a:r>
              <a:rPr lang="en-GB" dirty="0" err="1">
                <a:ea typeface="+mn-lt"/>
                <a:cs typeface="+mn-lt"/>
              </a:rPr>
              <a:t>abgestimmt</a:t>
            </a:r>
            <a:r>
              <a:rPr lang="en-GB" dirty="0">
                <a:ea typeface="+mn-lt"/>
                <a:cs typeface="+mn-lt"/>
              </a:rPr>
              <a:t>. In </a:t>
            </a:r>
            <a:r>
              <a:rPr lang="en-GB" dirty="0" err="1">
                <a:ea typeface="+mn-lt"/>
                <a:cs typeface="+mn-lt"/>
              </a:rPr>
              <a:t>diesem</a:t>
            </a:r>
            <a:r>
              <a:rPr lang="en-GB" dirty="0">
                <a:ea typeface="+mn-lt"/>
                <a:cs typeface="+mn-lt"/>
              </a:rPr>
              <a:t> </a:t>
            </a:r>
            <a:r>
              <a:rPr lang="en-GB" dirty="0" err="1">
                <a:ea typeface="+mn-lt"/>
                <a:cs typeface="+mn-lt"/>
              </a:rPr>
              <a:t>Zusammenhang</a:t>
            </a:r>
            <a:r>
              <a:rPr lang="en-GB" dirty="0">
                <a:ea typeface="+mn-lt"/>
                <a:cs typeface="+mn-lt"/>
              </a:rPr>
              <a:t> </a:t>
            </a:r>
            <a:r>
              <a:rPr lang="en-GB" dirty="0" err="1">
                <a:ea typeface="+mn-lt"/>
                <a:cs typeface="+mn-lt"/>
              </a:rPr>
              <a:t>bedeutet</a:t>
            </a:r>
            <a:r>
              <a:rPr lang="en-GB" dirty="0">
                <a:ea typeface="+mn-lt"/>
                <a:cs typeface="+mn-lt"/>
              </a:rPr>
              <a:t> Compliance </a:t>
            </a:r>
            <a:r>
              <a:rPr lang="en-GB" dirty="0" err="1">
                <a:ea typeface="+mn-lt"/>
                <a:cs typeface="+mn-lt"/>
              </a:rPr>
              <a:t>Selbstgefälligkeit</a:t>
            </a:r>
            <a:r>
              <a:rPr lang="en-GB" dirty="0">
                <a:ea typeface="+mn-lt"/>
                <a:cs typeface="+mn-lt"/>
              </a:rPr>
              <a:t>. Um </a:t>
            </a:r>
            <a:r>
              <a:rPr lang="en-GB" dirty="0" err="1">
                <a:ea typeface="+mn-lt"/>
                <a:cs typeface="+mn-lt"/>
              </a:rPr>
              <a:t>sich</a:t>
            </a:r>
            <a:r>
              <a:rPr lang="en-GB" dirty="0">
                <a:ea typeface="+mn-lt"/>
                <a:cs typeface="+mn-lt"/>
              </a:rPr>
              <a:t> in der </a:t>
            </a:r>
            <a:r>
              <a:rPr lang="en-GB" dirty="0" err="1">
                <a:ea typeface="+mn-lt"/>
                <a:cs typeface="+mn-lt"/>
              </a:rPr>
              <a:t>Datenethik</a:t>
            </a:r>
            <a:r>
              <a:rPr lang="en-GB" dirty="0">
                <a:ea typeface="+mn-lt"/>
                <a:cs typeface="+mn-lt"/>
              </a:rPr>
              <a:t> </a:t>
            </a:r>
            <a:r>
              <a:rPr lang="en-GB" dirty="0" err="1">
                <a:ea typeface="+mn-lt"/>
                <a:cs typeface="+mn-lt"/>
              </a:rPr>
              <a:t>hervorzutun</a:t>
            </a:r>
            <a:r>
              <a:rPr lang="en-GB" dirty="0">
                <a:ea typeface="+mn-lt"/>
                <a:cs typeface="+mn-lt"/>
              </a:rPr>
              <a:t>, </a:t>
            </a:r>
            <a:r>
              <a:rPr lang="en-GB" dirty="0" err="1">
                <a:ea typeface="+mn-lt"/>
                <a:cs typeface="+mn-lt"/>
              </a:rPr>
              <a:t>müssen</a:t>
            </a:r>
            <a:r>
              <a:rPr lang="en-GB" dirty="0">
                <a:ea typeface="+mn-lt"/>
                <a:cs typeface="+mn-lt"/>
              </a:rPr>
              <a:t> </a:t>
            </a:r>
            <a:r>
              <a:rPr lang="en-GB" dirty="0" err="1">
                <a:ea typeface="+mn-lt"/>
                <a:cs typeface="+mn-lt"/>
              </a:rPr>
              <a:t>Führungskräfte</a:t>
            </a:r>
            <a:r>
              <a:rPr lang="en-GB" dirty="0">
                <a:ea typeface="+mn-lt"/>
                <a:cs typeface="+mn-lt"/>
              </a:rPr>
              <a:t> </a:t>
            </a:r>
            <a:r>
              <a:rPr lang="en-GB" dirty="0" err="1">
                <a:ea typeface="+mn-lt"/>
                <a:cs typeface="+mn-lt"/>
              </a:rPr>
              <a:t>ihre</a:t>
            </a:r>
            <a:r>
              <a:rPr lang="en-GB" dirty="0">
                <a:ea typeface="+mn-lt"/>
                <a:cs typeface="+mn-lt"/>
              </a:rPr>
              <a:t> </a:t>
            </a:r>
            <a:r>
              <a:rPr lang="en-GB" dirty="0" err="1">
                <a:ea typeface="+mn-lt"/>
                <a:cs typeface="+mn-lt"/>
              </a:rPr>
              <a:t>eigenen</a:t>
            </a:r>
            <a:r>
              <a:rPr lang="en-GB" dirty="0">
                <a:ea typeface="+mn-lt"/>
                <a:cs typeface="+mn-lt"/>
              </a:rPr>
              <a:t> Compliance-</a:t>
            </a:r>
            <a:r>
              <a:rPr lang="en-GB" dirty="0" err="1">
                <a:ea typeface="+mn-lt"/>
                <a:cs typeface="+mn-lt"/>
              </a:rPr>
              <a:t>Rahmenwerke</a:t>
            </a:r>
            <a:r>
              <a:rPr lang="en-GB" dirty="0">
                <a:ea typeface="+mn-lt"/>
                <a:cs typeface="+mn-lt"/>
              </a:rPr>
              <a:t> </a:t>
            </a:r>
            <a:r>
              <a:rPr lang="en-GB" dirty="0" err="1">
                <a:ea typeface="+mn-lt"/>
                <a:cs typeface="+mn-lt"/>
              </a:rPr>
              <a:t>definieren</a:t>
            </a:r>
            <a:r>
              <a:rPr lang="en-GB" dirty="0">
                <a:ea typeface="+mn-lt"/>
                <a:cs typeface="+mn-lt"/>
              </a:rPr>
              <a:t>, um die </a:t>
            </a:r>
            <a:r>
              <a:rPr lang="en-GB" dirty="0" err="1">
                <a:ea typeface="+mn-lt"/>
                <a:cs typeface="+mn-lt"/>
              </a:rPr>
              <a:t>gesetzlichen</a:t>
            </a:r>
            <a:r>
              <a:rPr lang="en-GB" dirty="0">
                <a:ea typeface="+mn-lt"/>
                <a:cs typeface="+mn-lt"/>
              </a:rPr>
              <a:t> </a:t>
            </a:r>
            <a:r>
              <a:rPr lang="en-GB" dirty="0" err="1">
                <a:ea typeface="+mn-lt"/>
                <a:cs typeface="+mn-lt"/>
              </a:rPr>
              <a:t>Anforderungen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übertreffen</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p>
          <a:p>
            <a:endParaRPr lang="en-GB" dirty="0">
              <a:cs typeface="Calibri"/>
            </a:endParaRPr>
          </a:p>
        </p:txBody>
      </p:sp>
    </p:spTree>
    <p:extLst>
      <p:ext uri="{BB962C8B-B14F-4D97-AF65-F5344CB8AC3E}">
        <p14:creationId xmlns:p14="http://schemas.microsoft.com/office/powerpoint/2010/main" val="24773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Grundsätze</a:t>
            </a:r>
            <a:r>
              <a:rPr lang="en-GB" b="1" dirty="0">
                <a:solidFill>
                  <a:schemeClr val="accent2"/>
                </a:solidFill>
                <a:ea typeface="+mn-lt"/>
                <a:cs typeface="+mn-lt"/>
              </a:rPr>
              <a:t> für die </a:t>
            </a:r>
            <a:r>
              <a:rPr lang="en-GB" b="1" dirty="0" err="1">
                <a:solidFill>
                  <a:schemeClr val="accent2"/>
                </a:solidFill>
                <a:ea typeface="+mn-lt"/>
                <a:cs typeface="+mn-lt"/>
              </a:rPr>
              <a:t>Erstellung</a:t>
            </a:r>
            <a:r>
              <a:rPr lang="en-GB" b="1" dirty="0">
                <a:solidFill>
                  <a:schemeClr val="accent2"/>
                </a:solidFill>
                <a:ea typeface="+mn-lt"/>
                <a:cs typeface="+mn-lt"/>
              </a:rPr>
              <a:t> </a:t>
            </a:r>
            <a:r>
              <a:rPr lang="en-GB" b="1" dirty="0" err="1">
                <a:solidFill>
                  <a:schemeClr val="accent2"/>
                </a:solidFill>
                <a:ea typeface="+mn-lt"/>
                <a:cs typeface="+mn-lt"/>
              </a:rPr>
              <a:t>eines</a:t>
            </a:r>
            <a:r>
              <a:rPr lang="en-GB" b="1" dirty="0">
                <a:solidFill>
                  <a:schemeClr val="accent2"/>
                </a:solidFill>
                <a:ea typeface="+mn-lt"/>
                <a:cs typeface="+mn-lt"/>
              </a:rPr>
              <a:t> </a:t>
            </a:r>
            <a:r>
              <a:rPr lang="en-GB" b="1" dirty="0" err="1">
                <a:solidFill>
                  <a:schemeClr val="accent2"/>
                </a:solidFill>
                <a:ea typeface="+mn-lt"/>
                <a:cs typeface="+mn-lt"/>
              </a:rPr>
              <a:t>ethischen</a:t>
            </a:r>
            <a:r>
              <a:rPr lang="en-GB" b="1" dirty="0">
                <a:solidFill>
                  <a:schemeClr val="accent2"/>
                </a:solidFill>
                <a:ea typeface="+mn-lt"/>
                <a:cs typeface="+mn-lt"/>
              </a:rPr>
              <a:t> </a:t>
            </a:r>
            <a:r>
              <a:rPr lang="en-GB" b="1" dirty="0" err="1">
                <a:solidFill>
                  <a:schemeClr val="accent2"/>
                </a:solidFill>
                <a:ea typeface="+mn-lt"/>
                <a:cs typeface="+mn-lt"/>
              </a:rPr>
              <a:t>Datenkodexes</a:t>
            </a:r>
            <a:r>
              <a:rPr lang="en-GB" b="1" dirty="0">
                <a:solidFill>
                  <a:schemeClr val="accent2"/>
                </a:solidFill>
                <a:ea typeface="+mn-lt"/>
                <a:cs typeface="+mn-lt"/>
              </a:rPr>
              <a:t> (</a:t>
            </a:r>
            <a:r>
              <a:rPr lang="en-GB" b="1" dirty="0" err="1">
                <a:solidFill>
                  <a:schemeClr val="accent2"/>
                </a:solidFill>
                <a:ea typeface="+mn-lt"/>
                <a:cs typeface="+mn-lt"/>
              </a:rPr>
              <a:t>Fortsetzung</a:t>
            </a:r>
            <a:r>
              <a:rPr lang="en-GB" b="1" dirty="0">
                <a:solidFill>
                  <a:schemeClr val="accent2"/>
                </a:solidFill>
                <a:ea typeface="+mn-lt"/>
                <a:cs typeface="+mn-lt"/>
              </a:rPr>
              <a:t>):</a:t>
            </a:r>
            <a:endParaRPr lang="en-US" b="1" dirty="0">
              <a:solidFill>
                <a:schemeClr val="accent2"/>
              </a:solidFill>
              <a:cs typeface="Calibri"/>
            </a:endParaRP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Char char="•"/>
            </a:pPr>
            <a:r>
              <a:rPr lang="en-GB" b="1" dirty="0" err="1">
                <a:ea typeface="+mn-lt"/>
                <a:cs typeface="+mn-lt"/>
              </a:rPr>
              <a:t>Hüten</a:t>
            </a:r>
            <a:r>
              <a:rPr lang="en-GB" b="1" dirty="0">
                <a:ea typeface="+mn-lt"/>
                <a:cs typeface="+mn-lt"/>
              </a:rPr>
              <a:t> Sie </a:t>
            </a:r>
            <a:r>
              <a:rPr lang="en-GB" b="1" dirty="0" err="1">
                <a:ea typeface="+mn-lt"/>
                <a:cs typeface="+mn-lt"/>
              </a:rPr>
              <a:t>sich</a:t>
            </a:r>
            <a:r>
              <a:rPr lang="en-GB" b="1" dirty="0">
                <a:ea typeface="+mn-lt"/>
                <a:cs typeface="+mn-lt"/>
              </a:rPr>
              <a:t> </a:t>
            </a:r>
            <a:r>
              <a:rPr lang="en-GB" b="1" dirty="0" err="1">
                <a:ea typeface="+mn-lt"/>
                <a:cs typeface="+mn-lt"/>
              </a:rPr>
              <a:t>davor</a:t>
            </a:r>
            <a:r>
              <a:rPr lang="en-GB" b="1" dirty="0">
                <a:ea typeface="+mn-lt"/>
                <a:cs typeface="+mn-lt"/>
              </a:rPr>
              <a:t>, Daten </a:t>
            </a:r>
            <a:r>
              <a:rPr lang="en-GB" b="1" dirty="0" err="1">
                <a:ea typeface="+mn-lt"/>
                <a:cs typeface="+mn-lt"/>
              </a:rPr>
              <a:t>nur</a:t>
            </a:r>
            <a:r>
              <a:rPr lang="en-GB" b="1" dirty="0">
                <a:ea typeface="+mn-lt"/>
                <a:cs typeface="+mn-lt"/>
              </a:rPr>
              <a:t> </a:t>
            </a:r>
            <a:r>
              <a:rPr lang="en-GB" b="1" dirty="0" err="1">
                <a:ea typeface="+mn-lt"/>
                <a:cs typeface="+mn-lt"/>
              </a:rPr>
              <a:t>deshalb</a:t>
            </a:r>
            <a:r>
              <a:rPr lang="en-GB" b="1" dirty="0">
                <a:ea typeface="+mn-lt"/>
                <a:cs typeface="+mn-lt"/>
              </a:rPr>
              <a:t> </a:t>
            </a:r>
            <a:r>
              <a:rPr lang="en-GB" b="1" dirty="0" err="1">
                <a:ea typeface="+mn-lt"/>
                <a:cs typeface="+mn-lt"/>
              </a:rPr>
              <a:t>zu</a:t>
            </a:r>
            <a:r>
              <a:rPr lang="en-GB" b="1" dirty="0">
                <a:ea typeface="+mn-lt"/>
                <a:cs typeface="+mn-lt"/>
              </a:rPr>
              <a:t> </a:t>
            </a:r>
            <a:r>
              <a:rPr lang="en-GB" b="1" dirty="0" err="1">
                <a:ea typeface="+mn-lt"/>
                <a:cs typeface="+mn-lt"/>
              </a:rPr>
              <a:t>sammeln</a:t>
            </a:r>
            <a:r>
              <a:rPr lang="en-GB" b="1" dirty="0">
                <a:ea typeface="+mn-lt"/>
                <a:cs typeface="+mn-lt"/>
              </a:rPr>
              <a:t>, um </a:t>
            </a:r>
            <a:r>
              <a:rPr lang="en-GB" b="1" dirty="0" err="1">
                <a:ea typeface="+mn-lt"/>
                <a:cs typeface="+mn-lt"/>
              </a:rPr>
              <a:t>mehr</a:t>
            </a:r>
            <a:r>
              <a:rPr lang="en-GB" b="1" dirty="0">
                <a:ea typeface="+mn-lt"/>
                <a:cs typeface="+mn-lt"/>
              </a:rPr>
              <a:t> Daten </a:t>
            </a:r>
            <a:r>
              <a:rPr lang="en-GB" b="1" dirty="0" err="1">
                <a:ea typeface="+mn-lt"/>
                <a:cs typeface="+mn-lt"/>
              </a:rPr>
              <a:t>zu</a:t>
            </a:r>
            <a:r>
              <a:rPr lang="en-GB" b="1" dirty="0">
                <a:ea typeface="+mn-lt"/>
                <a:cs typeface="+mn-lt"/>
              </a:rPr>
              <a:t> </a:t>
            </a:r>
            <a:r>
              <a:rPr lang="en-GB" b="1" dirty="0" err="1">
                <a:ea typeface="+mn-lt"/>
                <a:cs typeface="+mn-lt"/>
              </a:rPr>
              <a:t>haben</a:t>
            </a:r>
            <a:endParaRPr lang="en-GB" b="1">
              <a:ea typeface="+mn-lt"/>
              <a:cs typeface="+mn-lt"/>
            </a:endParaRPr>
          </a:p>
          <a:p>
            <a:pPr marL="457200" indent="-457200">
              <a:buClr>
                <a:schemeClr val="accent2"/>
              </a:buClr>
              <a:buFont typeface="+mj-lt"/>
              <a:buAutoNum type="arabicPeriod" startAt="6"/>
            </a:pPr>
            <a:endParaRPr lang="en-GB" b="1" dirty="0"/>
          </a:p>
          <a:p>
            <a:pPr marL="457200" indent="-457200">
              <a:buClr>
                <a:schemeClr val="accent2"/>
              </a:buClr>
              <a:buFont typeface="Arial" panose="020B0604020202020204" pitchFamily="34" charset="0"/>
              <a:buChar char="•"/>
            </a:pPr>
            <a:r>
              <a:rPr lang="en-GB" dirty="0">
                <a:ea typeface="+mn-lt"/>
                <a:cs typeface="+mn-lt"/>
              </a:rPr>
              <a:t>Die </a:t>
            </a:r>
            <a:r>
              <a:rPr lang="en-GB" dirty="0" err="1">
                <a:ea typeface="+mn-lt"/>
                <a:cs typeface="+mn-lt"/>
              </a:rPr>
              <a:t>Stärke</a:t>
            </a:r>
            <a:r>
              <a:rPr lang="en-GB" dirty="0">
                <a:ea typeface="+mn-lt"/>
                <a:cs typeface="+mn-lt"/>
              </a:rPr>
              <a:t> und die </a:t>
            </a:r>
            <a:r>
              <a:rPr lang="en-GB" dirty="0" err="1">
                <a:ea typeface="+mn-lt"/>
                <a:cs typeface="+mn-lt"/>
              </a:rPr>
              <a:t>Gefahr</a:t>
            </a:r>
            <a:r>
              <a:rPr lang="en-GB" dirty="0">
                <a:ea typeface="+mn-lt"/>
                <a:cs typeface="+mn-lt"/>
              </a:rPr>
              <a:t> der </a:t>
            </a:r>
            <a:r>
              <a:rPr lang="en-GB" dirty="0" err="1">
                <a:ea typeface="+mn-lt"/>
                <a:cs typeface="+mn-lt"/>
              </a:rPr>
              <a:t>Datenanalyse</a:t>
            </a:r>
            <a:r>
              <a:rPr lang="en-GB" dirty="0">
                <a:ea typeface="+mn-lt"/>
                <a:cs typeface="+mn-lt"/>
              </a:rPr>
              <a:t> </a:t>
            </a:r>
            <a:r>
              <a:rPr lang="en-GB" dirty="0" err="1">
                <a:ea typeface="+mn-lt"/>
                <a:cs typeface="+mn-lt"/>
              </a:rPr>
              <a:t>besteht</a:t>
            </a:r>
            <a:r>
              <a:rPr lang="en-GB" dirty="0">
                <a:ea typeface="+mn-lt"/>
                <a:cs typeface="+mn-lt"/>
              </a:rPr>
              <a:t> </a:t>
            </a:r>
            <a:r>
              <a:rPr lang="en-GB" dirty="0" err="1">
                <a:ea typeface="+mn-lt"/>
                <a:cs typeface="+mn-lt"/>
              </a:rPr>
              <a:t>darin</a:t>
            </a:r>
            <a:r>
              <a:rPr lang="en-GB" dirty="0">
                <a:ea typeface="+mn-lt"/>
                <a:cs typeface="+mn-lt"/>
              </a:rPr>
              <a:t>, </a:t>
            </a:r>
            <a:r>
              <a:rPr lang="en-GB" dirty="0" err="1">
                <a:ea typeface="+mn-lt"/>
                <a:cs typeface="+mn-lt"/>
              </a:rPr>
              <a:t>dass</a:t>
            </a:r>
            <a:r>
              <a:rPr lang="en-GB" dirty="0">
                <a:ea typeface="+mn-lt"/>
                <a:cs typeface="+mn-lt"/>
              </a:rPr>
              <a:t> die </a:t>
            </a:r>
            <a:r>
              <a:rPr lang="en-GB" dirty="0" err="1">
                <a:ea typeface="+mn-lt"/>
                <a:cs typeface="+mn-lt"/>
              </a:rPr>
              <a:t>heute</a:t>
            </a:r>
            <a:r>
              <a:rPr lang="en-GB" dirty="0">
                <a:ea typeface="+mn-lt"/>
                <a:cs typeface="+mn-lt"/>
              </a:rPr>
              <a:t> </a:t>
            </a:r>
            <a:r>
              <a:rPr lang="en-GB" dirty="0" err="1">
                <a:ea typeface="+mn-lt"/>
                <a:cs typeface="+mn-lt"/>
              </a:rPr>
              <a:t>gesammelten</a:t>
            </a:r>
            <a:r>
              <a:rPr lang="en-GB" dirty="0">
                <a:ea typeface="+mn-lt"/>
                <a:cs typeface="+mn-lt"/>
              </a:rPr>
              <a:t> Daten in der Zukunft für </a:t>
            </a:r>
            <a:r>
              <a:rPr lang="en-GB" dirty="0" err="1">
                <a:ea typeface="+mn-lt"/>
                <a:cs typeface="+mn-lt"/>
              </a:rPr>
              <a:t>unvorhersehbare</a:t>
            </a:r>
            <a:r>
              <a:rPr lang="en-GB" dirty="0">
                <a:ea typeface="+mn-lt"/>
                <a:cs typeface="+mn-lt"/>
              </a:rPr>
              <a:t> </a:t>
            </a:r>
            <a:r>
              <a:rPr lang="en-GB" dirty="0" err="1">
                <a:ea typeface="+mn-lt"/>
                <a:cs typeface="+mn-lt"/>
              </a:rPr>
              <a:t>Zwecke</a:t>
            </a:r>
            <a:r>
              <a:rPr lang="en-GB" dirty="0">
                <a:ea typeface="+mn-lt"/>
                <a:cs typeface="+mn-lt"/>
              </a:rPr>
              <a:t> </a:t>
            </a:r>
            <a:r>
              <a:rPr lang="en-GB" dirty="0" err="1">
                <a:ea typeface="+mn-lt"/>
                <a:cs typeface="+mn-lt"/>
              </a:rPr>
              <a:t>nützlich</a:t>
            </a:r>
            <a:r>
              <a:rPr lang="en-GB" dirty="0">
                <a:ea typeface="+mn-lt"/>
                <a:cs typeface="+mn-lt"/>
              </a:rPr>
              <a:t> sein </a:t>
            </a:r>
            <a:r>
              <a:rPr lang="en-GB" dirty="0" err="1">
                <a:ea typeface="+mn-lt"/>
                <a:cs typeface="+mn-lt"/>
              </a:rPr>
              <a:t>werden</a:t>
            </a:r>
            <a:r>
              <a:rPr lang="en-GB" dirty="0">
                <a:ea typeface="+mn-lt"/>
                <a:cs typeface="+mn-lt"/>
              </a:rPr>
              <a:t>. </a:t>
            </a:r>
            <a:r>
              <a:rPr lang="en-GB" dirty="0" err="1">
                <a:ea typeface="+mn-lt"/>
                <a:cs typeface="+mn-lt"/>
              </a:rPr>
              <a:t>Ziehen</a:t>
            </a:r>
            <a:r>
              <a:rPr lang="en-GB" dirty="0">
                <a:ea typeface="+mn-lt"/>
                <a:cs typeface="+mn-lt"/>
              </a:rPr>
              <a:t> Sie die </a:t>
            </a:r>
            <a:r>
              <a:rPr lang="en-GB" dirty="0" err="1">
                <a:ea typeface="+mn-lt"/>
                <a:cs typeface="+mn-lt"/>
              </a:rPr>
              <a:t>Möglichkeit</a:t>
            </a:r>
            <a:r>
              <a:rPr lang="en-GB" dirty="0">
                <a:ea typeface="+mn-lt"/>
                <a:cs typeface="+mn-lt"/>
              </a:rPr>
              <a:t> in </a:t>
            </a:r>
            <a:r>
              <a:rPr lang="en-GB" dirty="0" err="1">
                <a:ea typeface="+mn-lt"/>
                <a:cs typeface="+mn-lt"/>
              </a:rPr>
              <a:t>Betracht</a:t>
            </a:r>
            <a:r>
              <a:rPr lang="en-GB" dirty="0">
                <a:ea typeface="+mn-lt"/>
                <a:cs typeface="+mn-lt"/>
              </a:rPr>
              <a:t>, </a:t>
            </a:r>
            <a:r>
              <a:rPr lang="en-GB" dirty="0" err="1">
                <a:ea typeface="+mn-lt"/>
                <a:cs typeface="+mn-lt"/>
              </a:rPr>
              <a:t>dass</a:t>
            </a:r>
            <a:r>
              <a:rPr lang="en-GB" dirty="0">
                <a:ea typeface="+mn-lt"/>
                <a:cs typeface="+mn-lt"/>
              </a:rPr>
              <a:t> </a:t>
            </a:r>
            <a:r>
              <a:rPr lang="en-GB" dirty="0" err="1">
                <a:ea typeface="+mn-lt"/>
                <a:cs typeface="+mn-lt"/>
              </a:rPr>
              <a:t>weniger</a:t>
            </a:r>
            <a:r>
              <a:rPr lang="en-GB" dirty="0">
                <a:ea typeface="+mn-lt"/>
                <a:cs typeface="+mn-lt"/>
              </a:rPr>
              <a:t> Daten </a:t>
            </a:r>
            <a:r>
              <a:rPr lang="en-GB" dirty="0" err="1">
                <a:ea typeface="+mn-lt"/>
                <a:cs typeface="+mn-lt"/>
              </a:rPr>
              <a:t>sowohl</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einer</a:t>
            </a:r>
            <a:r>
              <a:rPr lang="en-GB" dirty="0">
                <a:ea typeface="+mn-lt"/>
                <a:cs typeface="+mn-lt"/>
              </a:rPr>
              <a:t> </a:t>
            </a:r>
            <a:r>
              <a:rPr lang="en-GB" dirty="0" err="1">
                <a:ea typeface="+mn-lt"/>
                <a:cs typeface="+mn-lt"/>
              </a:rPr>
              <a:t>besseren</a:t>
            </a:r>
            <a:r>
              <a:rPr lang="en-GB" dirty="0">
                <a:ea typeface="+mn-lt"/>
                <a:cs typeface="+mn-lt"/>
              </a:rPr>
              <a:t> Analyse </a:t>
            </a:r>
            <a:r>
              <a:rPr lang="en-GB" dirty="0" err="1">
                <a:ea typeface="+mn-lt"/>
                <a:cs typeface="+mn-lt"/>
              </a:rPr>
              <a:t>als</a:t>
            </a:r>
            <a:r>
              <a:rPr lang="en-GB" dirty="0">
                <a:ea typeface="+mn-lt"/>
                <a:cs typeface="+mn-lt"/>
              </a:rPr>
              <a:t> </a:t>
            </a:r>
            <a:r>
              <a:rPr lang="en-GB" dirty="0" err="1">
                <a:ea typeface="+mn-lt"/>
                <a:cs typeface="+mn-lt"/>
              </a:rPr>
              <a:t>auch</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einem</a:t>
            </a:r>
            <a:r>
              <a:rPr lang="en-GB" dirty="0">
                <a:ea typeface="+mn-lt"/>
                <a:cs typeface="+mn-lt"/>
              </a:rPr>
              <a:t> </a:t>
            </a:r>
            <a:r>
              <a:rPr lang="en-GB" dirty="0" err="1">
                <a:ea typeface="+mn-lt"/>
                <a:cs typeface="+mn-lt"/>
              </a:rPr>
              <a:t>geringeren</a:t>
            </a:r>
            <a:r>
              <a:rPr lang="en-GB" dirty="0">
                <a:ea typeface="+mn-lt"/>
                <a:cs typeface="+mn-lt"/>
              </a:rPr>
              <a:t> Risiko </a:t>
            </a:r>
            <a:r>
              <a:rPr lang="en-GB" dirty="0" err="1">
                <a:ea typeface="+mn-lt"/>
                <a:cs typeface="+mn-lt"/>
              </a:rPr>
              <a:t>führen</a:t>
            </a:r>
            <a:r>
              <a:rPr lang="en-GB" dirty="0">
                <a:ea typeface="+mn-lt"/>
                <a:cs typeface="+mn-lt"/>
              </a:rPr>
              <a:t> </a:t>
            </a:r>
            <a:r>
              <a:rPr lang="en-GB" dirty="0" err="1">
                <a:ea typeface="+mn-lt"/>
                <a:cs typeface="+mn-lt"/>
              </a:rPr>
              <a:t>können</a:t>
            </a:r>
            <a:r>
              <a:rPr lang="en-GB" dirty="0">
                <a:ea typeface="+mn-lt"/>
                <a:cs typeface="+mn-lt"/>
              </a:rPr>
              <a:t>.</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Informationsmanagement</a:t>
            </a:r>
          </a:p>
          <a:p>
            <a:endParaRPr lang="en-GB" dirty="0">
              <a:cs typeface="Calibri"/>
            </a:endParaRPr>
          </a:p>
        </p:txBody>
      </p:sp>
    </p:spTree>
    <p:extLst>
      <p:ext uri="{BB962C8B-B14F-4D97-AF65-F5344CB8AC3E}">
        <p14:creationId xmlns:p14="http://schemas.microsoft.com/office/powerpoint/2010/main" val="33016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3995028"/>
          </a:xfrm>
        </p:spPr>
        <p:txBody>
          <a:bodyPr lIns="91440" tIns="45720" rIns="91440" bIns="45720" anchor="t"/>
          <a:lstStyle/>
          <a:p>
            <a:pPr marL="342900" indent="-342900">
              <a:buClr>
                <a:schemeClr val="accent2"/>
              </a:buClr>
              <a:buBlip>
                <a:blip r:embed="rId3"/>
              </a:buBlip>
            </a:pPr>
            <a:r>
              <a:rPr lang="en-GB" b="1" dirty="0">
                <a:solidFill>
                  <a:schemeClr val="accent2"/>
                </a:solidFill>
                <a:ea typeface="+mn-lt"/>
                <a:cs typeface="+mn-lt"/>
              </a:rPr>
              <a:t>Frage </a:t>
            </a:r>
            <a:r>
              <a:rPr lang="en-GB" b="1" dirty="0" err="1">
                <a:solidFill>
                  <a:schemeClr val="accent2"/>
                </a:solidFill>
                <a:ea typeface="+mn-lt"/>
                <a:cs typeface="+mn-lt"/>
              </a:rPr>
              <a:t>zur</a:t>
            </a:r>
            <a:r>
              <a:rPr lang="en-GB" b="1" dirty="0">
                <a:solidFill>
                  <a:schemeClr val="accent2"/>
                </a:solidFill>
                <a:ea typeface="+mn-lt"/>
                <a:cs typeface="+mn-lt"/>
              </a:rPr>
              <a:t> </a:t>
            </a:r>
            <a:r>
              <a:rPr lang="en-GB" b="1" dirty="0" err="1">
                <a:solidFill>
                  <a:schemeClr val="accent2"/>
                </a:solidFill>
                <a:ea typeface="+mn-lt"/>
                <a:cs typeface="+mn-lt"/>
              </a:rPr>
              <a:t>Diskussion</a:t>
            </a:r>
            <a:endParaRPr lang="en-GB" b="1" dirty="0" err="1">
              <a:solidFill>
                <a:schemeClr val="accent2"/>
              </a:solidFill>
            </a:endParaRPr>
          </a:p>
          <a:p>
            <a:pPr marL="457200" indent="-457200">
              <a:buClr>
                <a:schemeClr val="accent2"/>
              </a:buClr>
              <a:buFont typeface="+mj-lt"/>
              <a:buAutoNum type="arabicPeriod" startAt="5"/>
            </a:pPr>
            <a:endParaRPr lang="en-GB" b="1" dirty="0">
              <a:solidFill>
                <a:schemeClr val="accent2"/>
              </a:solidFill>
            </a:endParaRPr>
          </a:p>
          <a:p>
            <a:pPr marL="342900" indent="-342900">
              <a:buClr>
                <a:schemeClr val="accent2"/>
              </a:buClr>
              <a:buFont typeface="Arial"/>
              <a:buChar char="•"/>
            </a:pPr>
            <a:r>
              <a:rPr lang="en-GB" i="1" dirty="0">
                <a:ea typeface="+mn-lt"/>
                <a:cs typeface="+mn-lt"/>
              </a:rPr>
              <a:t>Der Überwachungskapitalismus </a:t>
            </a:r>
            <a:r>
              <a:rPr lang="en-GB" i="1" dirty="0" err="1">
                <a:ea typeface="+mn-lt"/>
                <a:cs typeface="+mn-lt"/>
              </a:rPr>
              <a:t>beansprucht</a:t>
            </a:r>
            <a:r>
              <a:rPr lang="en-GB" i="1" dirty="0">
                <a:ea typeface="+mn-lt"/>
                <a:cs typeface="+mn-lt"/>
              </a:rPr>
              <a:t> die </a:t>
            </a:r>
            <a:r>
              <a:rPr lang="en-GB" i="1" dirty="0" err="1">
                <a:ea typeface="+mn-lt"/>
                <a:cs typeface="+mn-lt"/>
              </a:rPr>
              <a:t>menschlichen</a:t>
            </a:r>
            <a:r>
              <a:rPr lang="en-GB" i="1" dirty="0">
                <a:ea typeface="+mn-lt"/>
                <a:cs typeface="+mn-lt"/>
              </a:rPr>
              <a:t> </a:t>
            </a:r>
            <a:r>
              <a:rPr lang="en-GB" i="1" dirty="0" err="1">
                <a:ea typeface="+mn-lt"/>
                <a:cs typeface="+mn-lt"/>
              </a:rPr>
              <a:t>Erfahrungen</a:t>
            </a:r>
            <a:r>
              <a:rPr lang="en-GB" i="1" dirty="0">
                <a:ea typeface="+mn-lt"/>
                <a:cs typeface="+mn-lt"/>
              </a:rPr>
              <a:t> </a:t>
            </a:r>
            <a:r>
              <a:rPr lang="en-GB" i="1" dirty="0" err="1">
                <a:ea typeface="+mn-lt"/>
                <a:cs typeface="+mn-lt"/>
              </a:rPr>
              <a:t>einseitig</a:t>
            </a:r>
            <a:r>
              <a:rPr lang="en-GB" i="1" dirty="0">
                <a:ea typeface="+mn-lt"/>
                <a:cs typeface="+mn-lt"/>
              </a:rPr>
              <a:t> </a:t>
            </a:r>
            <a:r>
              <a:rPr lang="en-GB" i="1" dirty="0" err="1">
                <a:ea typeface="+mn-lt"/>
                <a:cs typeface="+mn-lt"/>
              </a:rPr>
              <a:t>als</a:t>
            </a:r>
            <a:r>
              <a:rPr lang="en-GB" i="1" dirty="0">
                <a:ea typeface="+mn-lt"/>
                <a:cs typeface="+mn-lt"/>
              </a:rPr>
              <a:t> </a:t>
            </a:r>
            <a:r>
              <a:rPr lang="en-GB" i="1" dirty="0" err="1">
                <a:ea typeface="+mn-lt"/>
                <a:cs typeface="+mn-lt"/>
              </a:rPr>
              <a:t>kostenloses</a:t>
            </a:r>
            <a:r>
              <a:rPr lang="en-GB" i="1" dirty="0">
                <a:ea typeface="+mn-lt"/>
                <a:cs typeface="+mn-lt"/>
              </a:rPr>
              <a:t> </a:t>
            </a:r>
            <a:r>
              <a:rPr lang="en-GB" i="1" dirty="0" err="1">
                <a:ea typeface="+mn-lt"/>
                <a:cs typeface="+mn-lt"/>
              </a:rPr>
              <a:t>Rohmaterial</a:t>
            </a:r>
            <a:r>
              <a:rPr lang="en-GB" i="1" dirty="0">
                <a:ea typeface="+mn-lt"/>
                <a:cs typeface="+mn-lt"/>
              </a:rPr>
              <a:t> für die </a:t>
            </a:r>
            <a:r>
              <a:rPr lang="en-GB" i="1" dirty="0" err="1">
                <a:ea typeface="+mn-lt"/>
                <a:cs typeface="+mn-lt"/>
              </a:rPr>
              <a:t>Umwandlung</a:t>
            </a:r>
            <a:r>
              <a:rPr lang="en-GB" i="1" dirty="0">
                <a:ea typeface="+mn-lt"/>
                <a:cs typeface="+mn-lt"/>
              </a:rPr>
              <a:t> in </a:t>
            </a:r>
            <a:r>
              <a:rPr lang="en-GB" i="1" dirty="0" err="1">
                <a:ea typeface="+mn-lt"/>
                <a:cs typeface="+mn-lt"/>
              </a:rPr>
              <a:t>Verhaltensdaten</a:t>
            </a:r>
            <a:r>
              <a:rPr lang="en-GB" i="1" dirty="0">
                <a:ea typeface="+mn-lt"/>
                <a:cs typeface="+mn-lt"/>
              </a:rPr>
              <a:t>. </a:t>
            </a:r>
            <a:r>
              <a:rPr lang="en-GB" i="1" dirty="0" err="1">
                <a:ea typeface="+mn-lt"/>
                <a:cs typeface="+mn-lt"/>
              </a:rPr>
              <a:t>Obwohl</a:t>
            </a:r>
            <a:r>
              <a:rPr lang="en-GB" i="1" dirty="0">
                <a:ea typeface="+mn-lt"/>
                <a:cs typeface="+mn-lt"/>
              </a:rPr>
              <a:t> </a:t>
            </a:r>
            <a:r>
              <a:rPr lang="en-GB" i="1" dirty="0" err="1">
                <a:ea typeface="+mn-lt"/>
                <a:cs typeface="+mn-lt"/>
              </a:rPr>
              <a:t>ein</a:t>
            </a:r>
            <a:r>
              <a:rPr lang="en-GB" i="1" dirty="0">
                <a:ea typeface="+mn-lt"/>
                <a:cs typeface="+mn-lt"/>
              </a:rPr>
              <a:t> Teil </a:t>
            </a:r>
            <a:r>
              <a:rPr lang="en-GB" i="1" dirty="0" err="1">
                <a:ea typeface="+mn-lt"/>
                <a:cs typeface="+mn-lt"/>
              </a:rPr>
              <a:t>dieser</a:t>
            </a:r>
            <a:r>
              <a:rPr lang="en-GB" i="1" dirty="0">
                <a:ea typeface="+mn-lt"/>
                <a:cs typeface="+mn-lt"/>
              </a:rPr>
              <a:t> Daten </a:t>
            </a:r>
            <a:r>
              <a:rPr lang="en-GB" i="1" dirty="0" err="1">
                <a:ea typeface="+mn-lt"/>
                <a:cs typeface="+mn-lt"/>
              </a:rPr>
              <a:t>zur</a:t>
            </a:r>
            <a:r>
              <a:rPr lang="en-GB" i="1" dirty="0">
                <a:ea typeface="+mn-lt"/>
                <a:cs typeface="+mn-lt"/>
              </a:rPr>
              <a:t> </a:t>
            </a:r>
            <a:r>
              <a:rPr lang="en-GB" i="1" dirty="0" err="1">
                <a:ea typeface="+mn-lt"/>
                <a:cs typeface="+mn-lt"/>
              </a:rPr>
              <a:t>Verbesserung</a:t>
            </a:r>
            <a:r>
              <a:rPr lang="en-GB" i="1" dirty="0">
                <a:ea typeface="+mn-lt"/>
                <a:cs typeface="+mn-lt"/>
              </a:rPr>
              <a:t> von </a:t>
            </a:r>
            <a:r>
              <a:rPr lang="en-GB" i="1" dirty="0" err="1">
                <a:ea typeface="+mn-lt"/>
                <a:cs typeface="+mn-lt"/>
              </a:rPr>
              <a:t>Dienstleistungen</a:t>
            </a:r>
            <a:r>
              <a:rPr lang="en-GB" i="1" dirty="0">
                <a:ea typeface="+mn-lt"/>
                <a:cs typeface="+mn-lt"/>
              </a:rPr>
              <a:t> </a:t>
            </a:r>
            <a:r>
              <a:rPr lang="en-GB" i="1" dirty="0" err="1">
                <a:ea typeface="+mn-lt"/>
                <a:cs typeface="+mn-lt"/>
              </a:rPr>
              <a:t>verwendet</a:t>
            </a:r>
            <a:r>
              <a:rPr lang="en-GB" i="1" dirty="0">
                <a:ea typeface="+mn-lt"/>
                <a:cs typeface="+mn-lt"/>
              </a:rPr>
              <a:t> </a:t>
            </a:r>
            <a:r>
              <a:rPr lang="en-GB" i="1" dirty="0" err="1">
                <a:ea typeface="+mn-lt"/>
                <a:cs typeface="+mn-lt"/>
              </a:rPr>
              <a:t>wird</a:t>
            </a:r>
            <a:r>
              <a:rPr lang="en-GB" i="1" dirty="0">
                <a:ea typeface="+mn-lt"/>
                <a:cs typeface="+mn-lt"/>
              </a:rPr>
              <a:t>, </a:t>
            </a:r>
            <a:r>
              <a:rPr lang="en-GB" i="1" dirty="0" err="1">
                <a:ea typeface="+mn-lt"/>
                <a:cs typeface="+mn-lt"/>
              </a:rPr>
              <a:t>wird</a:t>
            </a:r>
            <a:r>
              <a:rPr lang="en-GB" i="1" dirty="0">
                <a:ea typeface="+mn-lt"/>
                <a:cs typeface="+mn-lt"/>
              </a:rPr>
              <a:t> der Rest </a:t>
            </a:r>
            <a:r>
              <a:rPr lang="en-GB" i="1" dirty="0" err="1">
                <a:ea typeface="+mn-lt"/>
                <a:cs typeface="+mn-lt"/>
              </a:rPr>
              <a:t>als</a:t>
            </a:r>
            <a:r>
              <a:rPr lang="en-GB" i="1" dirty="0">
                <a:ea typeface="+mn-lt"/>
                <a:cs typeface="+mn-lt"/>
              </a:rPr>
              <a:t> </a:t>
            </a:r>
            <a:r>
              <a:rPr lang="en-GB" i="1" dirty="0" err="1">
                <a:ea typeface="+mn-lt"/>
                <a:cs typeface="+mn-lt"/>
              </a:rPr>
              <a:t>geschützter</a:t>
            </a:r>
            <a:r>
              <a:rPr lang="en-GB" i="1" dirty="0">
                <a:ea typeface="+mn-lt"/>
                <a:cs typeface="+mn-lt"/>
              </a:rPr>
              <a:t> </a:t>
            </a:r>
            <a:r>
              <a:rPr lang="en-GB" i="1" dirty="0" err="1">
                <a:ea typeface="+mn-lt"/>
                <a:cs typeface="+mn-lt"/>
              </a:rPr>
              <a:t>Verhaltensüberschuss</a:t>
            </a:r>
            <a:r>
              <a:rPr lang="en-GB" i="1" dirty="0">
                <a:ea typeface="+mn-lt"/>
                <a:cs typeface="+mn-lt"/>
              </a:rPr>
              <a:t> </a:t>
            </a:r>
            <a:r>
              <a:rPr lang="en-GB" i="1" dirty="0" err="1">
                <a:ea typeface="+mn-lt"/>
                <a:cs typeface="+mn-lt"/>
              </a:rPr>
              <a:t>deklariert</a:t>
            </a:r>
            <a:r>
              <a:rPr lang="en-GB" i="1" dirty="0">
                <a:ea typeface="+mn-lt"/>
                <a:cs typeface="+mn-lt"/>
              </a:rPr>
              <a:t>, in </a:t>
            </a:r>
            <a:r>
              <a:rPr lang="en-GB" i="1" dirty="0" err="1">
                <a:ea typeface="+mn-lt"/>
                <a:cs typeface="+mn-lt"/>
              </a:rPr>
              <a:t>maschinelle</a:t>
            </a:r>
            <a:r>
              <a:rPr lang="en-GB" i="1" dirty="0">
                <a:ea typeface="+mn-lt"/>
                <a:cs typeface="+mn-lt"/>
              </a:rPr>
              <a:t> </a:t>
            </a:r>
            <a:r>
              <a:rPr lang="en-GB" i="1" dirty="0" err="1">
                <a:ea typeface="+mn-lt"/>
                <a:cs typeface="+mn-lt"/>
              </a:rPr>
              <a:t>Intelligenz</a:t>
            </a:r>
            <a:r>
              <a:rPr lang="en-GB" i="1" dirty="0">
                <a:ea typeface="+mn-lt"/>
                <a:cs typeface="+mn-lt"/>
              </a:rPr>
              <a:t> </a:t>
            </a:r>
            <a:r>
              <a:rPr lang="en-GB" i="1" dirty="0" err="1">
                <a:ea typeface="+mn-lt"/>
                <a:cs typeface="+mn-lt"/>
              </a:rPr>
              <a:t>eingespeist</a:t>
            </a:r>
            <a:r>
              <a:rPr lang="en-GB" i="1" dirty="0">
                <a:ea typeface="+mn-lt"/>
                <a:cs typeface="+mn-lt"/>
              </a:rPr>
              <a:t> und </a:t>
            </a:r>
            <a:r>
              <a:rPr lang="en-GB" i="1" dirty="0" err="1">
                <a:ea typeface="+mn-lt"/>
                <a:cs typeface="+mn-lt"/>
              </a:rPr>
              <a:t>zu</a:t>
            </a:r>
            <a:r>
              <a:rPr lang="en-GB" i="1" dirty="0">
                <a:ea typeface="+mn-lt"/>
                <a:cs typeface="+mn-lt"/>
              </a:rPr>
              <a:t> </a:t>
            </a:r>
            <a:r>
              <a:rPr lang="en-GB" i="1" dirty="0" err="1">
                <a:ea typeface="+mn-lt"/>
                <a:cs typeface="+mn-lt"/>
              </a:rPr>
              <a:t>Vorhersageprodukten</a:t>
            </a:r>
            <a:r>
              <a:rPr lang="en-GB" i="1" dirty="0">
                <a:ea typeface="+mn-lt"/>
                <a:cs typeface="+mn-lt"/>
              </a:rPr>
              <a:t> </a:t>
            </a:r>
            <a:r>
              <a:rPr lang="en-GB" i="1" dirty="0" err="1">
                <a:ea typeface="+mn-lt"/>
                <a:cs typeface="+mn-lt"/>
              </a:rPr>
              <a:t>verarbeitet</a:t>
            </a:r>
            <a:r>
              <a:rPr lang="en-GB" i="1" dirty="0">
                <a:ea typeface="+mn-lt"/>
                <a:cs typeface="+mn-lt"/>
              </a:rPr>
              <a:t>. </a:t>
            </a:r>
            <a:br>
              <a:rPr lang="en-GB" i="1" dirty="0">
                <a:ea typeface="+mn-lt"/>
                <a:cs typeface="+mn-lt"/>
              </a:rPr>
            </a:br>
            <a:br>
              <a:rPr lang="en-GB" i="1" dirty="0">
                <a:ea typeface="+mn-lt"/>
                <a:cs typeface="+mn-lt"/>
              </a:rPr>
            </a:br>
            <a:r>
              <a:rPr lang="en-GB" i="1" dirty="0" err="1">
                <a:ea typeface="+mn-lt"/>
                <a:cs typeface="+mn-lt"/>
              </a:rPr>
              <a:t>Diese</a:t>
            </a:r>
            <a:r>
              <a:rPr lang="en-GB" i="1" dirty="0">
                <a:ea typeface="+mn-lt"/>
                <a:cs typeface="+mn-lt"/>
              </a:rPr>
              <a:t> </a:t>
            </a:r>
            <a:r>
              <a:rPr lang="en-GB" i="1" dirty="0" err="1">
                <a:ea typeface="+mn-lt"/>
                <a:cs typeface="+mn-lt"/>
              </a:rPr>
              <a:t>Vorhersageprodukte</a:t>
            </a:r>
            <a:r>
              <a:rPr lang="en-GB" i="1" dirty="0">
                <a:ea typeface="+mn-lt"/>
                <a:cs typeface="+mn-lt"/>
              </a:rPr>
              <a:t> </a:t>
            </a:r>
            <a:r>
              <a:rPr lang="en-GB" i="1" dirty="0" err="1">
                <a:ea typeface="+mn-lt"/>
                <a:cs typeface="+mn-lt"/>
              </a:rPr>
              <a:t>werden</a:t>
            </a:r>
            <a:r>
              <a:rPr lang="en-GB" i="1" dirty="0">
                <a:ea typeface="+mn-lt"/>
                <a:cs typeface="+mn-lt"/>
              </a:rPr>
              <a:t> auf </a:t>
            </a:r>
            <a:r>
              <a:rPr lang="en-GB" i="1" dirty="0" err="1">
                <a:ea typeface="+mn-lt"/>
                <a:cs typeface="+mn-lt"/>
              </a:rPr>
              <a:t>Terminmärkten</a:t>
            </a:r>
            <a:r>
              <a:rPr lang="en-GB" i="1" dirty="0">
                <a:ea typeface="+mn-lt"/>
                <a:cs typeface="+mn-lt"/>
              </a:rPr>
              <a:t> für </a:t>
            </a:r>
            <a:r>
              <a:rPr lang="en-GB" i="1" dirty="0" err="1">
                <a:ea typeface="+mn-lt"/>
                <a:cs typeface="+mn-lt"/>
              </a:rPr>
              <a:t>Verhaltensdaten</a:t>
            </a:r>
            <a:r>
              <a:rPr lang="en-GB" i="1" dirty="0">
                <a:ea typeface="+mn-lt"/>
                <a:cs typeface="+mn-lt"/>
              </a:rPr>
              <a:t> </a:t>
            </a:r>
            <a:r>
              <a:rPr lang="en-GB" i="1" dirty="0" err="1">
                <a:ea typeface="+mn-lt"/>
                <a:cs typeface="+mn-lt"/>
              </a:rPr>
              <a:t>gehandelt</a:t>
            </a:r>
            <a:r>
              <a:rPr lang="en-GB" i="1" dirty="0">
                <a:ea typeface="+mn-lt"/>
                <a:cs typeface="+mn-lt"/>
              </a:rPr>
              <a:t>. </a:t>
            </a:r>
            <a:r>
              <a:rPr lang="en-GB" i="1" dirty="0" err="1">
                <a:ea typeface="+mn-lt"/>
                <a:cs typeface="+mn-lt"/>
              </a:rPr>
              <a:t>Überwachungskapitalisten</a:t>
            </a:r>
            <a:r>
              <a:rPr lang="en-GB" i="1" dirty="0">
                <a:ea typeface="+mn-lt"/>
                <a:cs typeface="+mn-lt"/>
              </a:rPr>
              <a:t> </a:t>
            </a:r>
            <a:r>
              <a:rPr lang="en-GB" i="1" dirty="0" err="1">
                <a:ea typeface="+mn-lt"/>
                <a:cs typeface="+mn-lt"/>
              </a:rPr>
              <a:t>sind</a:t>
            </a:r>
            <a:r>
              <a:rPr lang="en-GB" i="1" dirty="0">
                <a:ea typeface="+mn-lt"/>
                <a:cs typeface="+mn-lt"/>
              </a:rPr>
              <a:t> </a:t>
            </a:r>
            <a:r>
              <a:rPr lang="en-GB" i="1" dirty="0" err="1">
                <a:ea typeface="+mn-lt"/>
                <a:cs typeface="+mn-lt"/>
              </a:rPr>
              <a:t>durch</a:t>
            </a:r>
            <a:r>
              <a:rPr lang="en-GB" i="1" dirty="0">
                <a:ea typeface="+mn-lt"/>
                <a:cs typeface="+mn-lt"/>
              </a:rPr>
              <a:t> </a:t>
            </a:r>
            <a:r>
              <a:rPr lang="en-GB" i="1" dirty="0" err="1">
                <a:ea typeface="+mn-lt"/>
                <a:cs typeface="+mn-lt"/>
              </a:rPr>
              <a:t>diese</a:t>
            </a:r>
            <a:r>
              <a:rPr lang="en-GB" i="1" dirty="0">
                <a:ea typeface="+mn-lt"/>
                <a:cs typeface="+mn-lt"/>
              </a:rPr>
              <a:t> </a:t>
            </a:r>
            <a:r>
              <a:rPr lang="en-GB" i="1" dirty="0" err="1">
                <a:ea typeface="+mn-lt"/>
                <a:cs typeface="+mn-lt"/>
              </a:rPr>
              <a:t>Handelsoperationen</a:t>
            </a:r>
            <a:r>
              <a:rPr lang="en-GB" i="1" dirty="0">
                <a:ea typeface="+mn-lt"/>
                <a:cs typeface="+mn-lt"/>
              </a:rPr>
              <a:t> </a:t>
            </a:r>
            <a:r>
              <a:rPr lang="en-GB" i="1" dirty="0" err="1">
                <a:ea typeface="+mn-lt"/>
                <a:cs typeface="+mn-lt"/>
              </a:rPr>
              <a:t>immens</a:t>
            </a:r>
            <a:r>
              <a:rPr lang="en-GB" i="1" dirty="0">
                <a:ea typeface="+mn-lt"/>
                <a:cs typeface="+mn-lt"/>
              </a:rPr>
              <a:t> </a:t>
            </a:r>
            <a:r>
              <a:rPr lang="en-GB" i="1" dirty="0" err="1">
                <a:ea typeface="+mn-lt"/>
                <a:cs typeface="+mn-lt"/>
              </a:rPr>
              <a:t>reich</a:t>
            </a:r>
            <a:r>
              <a:rPr lang="en-GB" i="1" dirty="0">
                <a:ea typeface="+mn-lt"/>
                <a:cs typeface="+mn-lt"/>
              </a:rPr>
              <a:t> </a:t>
            </a:r>
            <a:r>
              <a:rPr lang="en-GB" i="1" dirty="0" err="1">
                <a:ea typeface="+mn-lt"/>
                <a:cs typeface="+mn-lt"/>
              </a:rPr>
              <a:t>geworden</a:t>
            </a:r>
            <a:r>
              <a:rPr lang="en-GB" i="1" dirty="0">
                <a:ea typeface="+mn-lt"/>
                <a:cs typeface="+mn-lt"/>
              </a:rPr>
              <a:t>. </a:t>
            </a:r>
          </a:p>
          <a:p>
            <a:pPr marL="0" indent="0" algn="r">
              <a:buClr>
                <a:schemeClr val="accent2"/>
              </a:buClr>
            </a:pPr>
            <a:r>
              <a:rPr lang="en-GB" i="1" dirty="0"/>
              <a:t>- </a:t>
            </a:r>
            <a:r>
              <a:rPr lang="en-GB" dirty="0"/>
              <a:t>Shoshana </a:t>
            </a:r>
            <a:r>
              <a:rPr lang="en-GB" dirty="0" err="1"/>
              <a:t>Zuboff</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4535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Diskussionsfrage</a:t>
            </a:r>
            <a:r>
              <a:rPr lang="en-GB" b="1" dirty="0">
                <a:solidFill>
                  <a:schemeClr val="accent2"/>
                </a:solidFill>
                <a:ea typeface="+mn-lt"/>
                <a:cs typeface="+mn-lt"/>
              </a:rPr>
              <a:t> (Forts.)</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en-GB" dirty="0">
                <a:ea typeface="+mn-lt"/>
                <a:cs typeface="+mn-lt"/>
              </a:rPr>
              <a:t>Die Arbeit von </a:t>
            </a:r>
            <a:r>
              <a:rPr lang="en-GB" dirty="0" err="1">
                <a:ea typeface="+mn-lt"/>
                <a:cs typeface="+mn-lt"/>
              </a:rPr>
              <a:t>Shosana</a:t>
            </a:r>
            <a:r>
              <a:rPr lang="en-GB" dirty="0">
                <a:ea typeface="+mn-lt"/>
                <a:cs typeface="+mn-lt"/>
              </a:rPr>
              <a:t> </a:t>
            </a:r>
            <a:r>
              <a:rPr lang="en-GB" dirty="0" err="1">
                <a:ea typeface="+mn-lt"/>
                <a:cs typeface="+mn-lt"/>
              </a:rPr>
              <a:t>Zuboff</a:t>
            </a:r>
            <a:r>
              <a:rPr lang="en-GB" dirty="0">
                <a:ea typeface="+mn-lt"/>
                <a:cs typeface="+mn-lt"/>
              </a:rPr>
              <a:t>, </a:t>
            </a:r>
            <a:r>
              <a:rPr lang="en-GB" dirty="0" err="1">
                <a:ea typeface="+mn-lt"/>
                <a:cs typeface="+mn-lt"/>
              </a:rPr>
              <a:t>einer</a:t>
            </a:r>
            <a:r>
              <a:rPr lang="en-GB" dirty="0">
                <a:ea typeface="+mn-lt"/>
                <a:cs typeface="+mn-lt"/>
              </a:rPr>
              <a:t> </a:t>
            </a:r>
            <a:r>
              <a:rPr lang="en-GB" dirty="0" err="1">
                <a:ea typeface="+mn-lt"/>
                <a:cs typeface="+mn-lt"/>
              </a:rPr>
              <a:t>angesehenen</a:t>
            </a:r>
            <a:r>
              <a:rPr lang="en-GB" dirty="0">
                <a:ea typeface="+mn-lt"/>
                <a:cs typeface="+mn-lt"/>
              </a:rPr>
              <a:t> </a:t>
            </a:r>
            <a:r>
              <a:rPr lang="en-GB" dirty="0" err="1">
                <a:ea typeface="+mn-lt"/>
                <a:cs typeface="+mn-lt"/>
              </a:rPr>
              <a:t>amerikanischen</a:t>
            </a:r>
            <a:r>
              <a:rPr lang="en-GB" dirty="0">
                <a:ea typeface="+mn-lt"/>
                <a:cs typeface="+mn-lt"/>
              </a:rPr>
              <a:t> </a:t>
            </a:r>
            <a:r>
              <a:rPr lang="en-GB" dirty="0" err="1">
                <a:ea typeface="+mn-lt"/>
                <a:cs typeface="+mn-lt"/>
              </a:rPr>
              <a:t>Wissenschaftlerin</a:t>
            </a:r>
            <a:r>
              <a:rPr lang="en-GB" dirty="0">
                <a:ea typeface="+mn-lt"/>
                <a:cs typeface="+mn-lt"/>
              </a:rPr>
              <a:t>, </a:t>
            </a:r>
            <a:r>
              <a:rPr lang="en-GB" dirty="0" err="1">
                <a:ea typeface="+mn-lt"/>
                <a:cs typeface="+mn-lt"/>
              </a:rPr>
              <a:t>ist</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einem</a:t>
            </a:r>
            <a:r>
              <a:rPr lang="en-GB" dirty="0">
                <a:ea typeface="+mn-lt"/>
                <a:cs typeface="+mn-lt"/>
              </a:rPr>
              <a:t> </a:t>
            </a:r>
            <a:r>
              <a:rPr lang="en-GB" dirty="0" err="1">
                <a:ea typeface="+mn-lt"/>
                <a:cs typeface="+mn-lt"/>
              </a:rPr>
              <a:t>wichtigen</a:t>
            </a:r>
            <a:r>
              <a:rPr lang="en-GB" dirty="0">
                <a:ea typeface="+mn-lt"/>
                <a:cs typeface="+mn-lt"/>
              </a:rPr>
              <a:t> </a:t>
            </a:r>
            <a:r>
              <a:rPr lang="en-GB" dirty="0" err="1">
                <a:ea typeface="+mn-lt"/>
                <a:cs typeface="+mn-lt"/>
              </a:rPr>
              <a:t>Rahmen</a:t>
            </a:r>
            <a:r>
              <a:rPr lang="en-GB" dirty="0">
                <a:ea typeface="+mn-lt"/>
                <a:cs typeface="+mn-lt"/>
              </a:rPr>
              <a:t> für das </a:t>
            </a:r>
            <a:r>
              <a:rPr lang="en-GB" dirty="0" err="1">
                <a:ea typeface="+mn-lt"/>
                <a:cs typeface="+mn-lt"/>
              </a:rPr>
              <a:t>Verständnis</a:t>
            </a:r>
            <a:r>
              <a:rPr lang="en-GB" dirty="0">
                <a:ea typeface="+mn-lt"/>
                <a:cs typeface="+mn-lt"/>
              </a:rPr>
              <a:t> von Big Data und des </a:t>
            </a:r>
            <a:r>
              <a:rPr lang="en-GB" dirty="0" err="1">
                <a:ea typeface="+mn-lt"/>
                <a:cs typeface="+mn-lt"/>
              </a:rPr>
              <a:t>größeren</a:t>
            </a:r>
            <a:r>
              <a:rPr lang="en-GB" dirty="0">
                <a:ea typeface="+mn-lt"/>
                <a:cs typeface="+mn-lt"/>
              </a:rPr>
              <a:t> </a:t>
            </a:r>
            <a:r>
              <a:rPr lang="en-GB" dirty="0" err="1">
                <a:ea typeface="+mn-lt"/>
                <a:cs typeface="+mn-lt"/>
              </a:rPr>
              <a:t>Bereichs</a:t>
            </a:r>
            <a:r>
              <a:rPr lang="en-GB" dirty="0">
                <a:ea typeface="+mn-lt"/>
                <a:cs typeface="+mn-lt"/>
              </a:rPr>
              <a:t> der </a:t>
            </a:r>
            <a:r>
              <a:rPr lang="en-GB" dirty="0" err="1">
                <a:ea typeface="+mn-lt"/>
                <a:cs typeface="+mn-lt"/>
              </a:rPr>
              <a:t>kommerziellen</a:t>
            </a:r>
            <a:r>
              <a:rPr lang="en-GB" dirty="0">
                <a:ea typeface="+mn-lt"/>
                <a:cs typeface="+mn-lt"/>
              </a:rPr>
              <a:t> </a:t>
            </a:r>
            <a:r>
              <a:rPr lang="en-GB" dirty="0" err="1">
                <a:ea typeface="+mn-lt"/>
                <a:cs typeface="+mn-lt"/>
              </a:rPr>
              <a:t>Überwachung</a:t>
            </a:r>
            <a:r>
              <a:rPr lang="en-GB" dirty="0">
                <a:ea typeface="+mn-lt"/>
                <a:cs typeface="+mn-lt"/>
              </a:rPr>
              <a:t> </a:t>
            </a:r>
            <a:r>
              <a:rPr lang="en-GB" dirty="0" err="1">
                <a:ea typeface="+mn-lt"/>
                <a:cs typeface="+mn-lt"/>
              </a:rPr>
              <a:t>geworden</a:t>
            </a:r>
            <a:r>
              <a:rPr lang="en-GB" dirty="0">
                <a:ea typeface="+mn-lt"/>
                <a:cs typeface="+mn-lt"/>
              </a:rPr>
              <a:t>. Sie </a:t>
            </a:r>
            <a:r>
              <a:rPr lang="en-GB" dirty="0" err="1">
                <a:ea typeface="+mn-lt"/>
                <a:cs typeface="+mn-lt"/>
              </a:rPr>
              <a:t>argumentiert</a:t>
            </a:r>
            <a:r>
              <a:rPr lang="en-GB" dirty="0">
                <a:ea typeface="+mn-lt"/>
                <a:cs typeface="+mn-lt"/>
              </a:rPr>
              <a:t>, </a:t>
            </a:r>
            <a:r>
              <a:rPr lang="en-GB" dirty="0" err="1">
                <a:ea typeface="+mn-lt"/>
                <a:cs typeface="+mn-lt"/>
              </a:rPr>
              <a:t>dass</a:t>
            </a:r>
            <a:r>
              <a:rPr lang="en-GB" dirty="0">
                <a:ea typeface="+mn-lt"/>
                <a:cs typeface="+mn-lt"/>
              </a:rPr>
              <a:t> </a:t>
            </a:r>
            <a:r>
              <a:rPr lang="en-GB" dirty="0" err="1">
                <a:ea typeface="+mn-lt"/>
                <a:cs typeface="+mn-lt"/>
              </a:rPr>
              <a:t>weder</a:t>
            </a:r>
            <a:r>
              <a:rPr lang="en-GB" dirty="0">
                <a:ea typeface="+mn-lt"/>
                <a:cs typeface="+mn-lt"/>
              </a:rPr>
              <a:t> </a:t>
            </a:r>
            <a:r>
              <a:rPr lang="en-GB" dirty="0" err="1">
                <a:ea typeface="+mn-lt"/>
                <a:cs typeface="+mn-lt"/>
              </a:rPr>
              <a:t>Datenschutz</a:t>
            </a:r>
            <a:r>
              <a:rPr lang="en-GB" dirty="0">
                <a:ea typeface="+mn-lt"/>
                <a:cs typeface="+mn-lt"/>
              </a:rPr>
              <a:t>- </a:t>
            </a:r>
            <a:r>
              <a:rPr lang="en-GB" dirty="0" err="1">
                <a:ea typeface="+mn-lt"/>
                <a:cs typeface="+mn-lt"/>
              </a:rPr>
              <a:t>noch</a:t>
            </a:r>
            <a:r>
              <a:rPr lang="en-GB" dirty="0">
                <a:ea typeface="+mn-lt"/>
                <a:cs typeface="+mn-lt"/>
              </a:rPr>
              <a:t> </a:t>
            </a:r>
            <a:r>
              <a:rPr lang="en-GB" dirty="0" err="1">
                <a:ea typeface="+mn-lt"/>
                <a:cs typeface="+mn-lt"/>
              </a:rPr>
              <a:t>Kartellgesetze</a:t>
            </a:r>
            <a:r>
              <a:rPr lang="en-GB" dirty="0">
                <a:ea typeface="+mn-lt"/>
                <a:cs typeface="+mn-lt"/>
              </a:rPr>
              <a:t> </a:t>
            </a:r>
            <a:r>
              <a:rPr lang="en-GB" dirty="0" err="1">
                <a:ea typeface="+mn-lt"/>
                <a:cs typeface="+mn-lt"/>
              </a:rPr>
              <a:t>einen</a:t>
            </a:r>
            <a:r>
              <a:rPr lang="en-GB" dirty="0">
                <a:ea typeface="+mn-lt"/>
                <a:cs typeface="+mn-lt"/>
              </a:rPr>
              <a:t> </a:t>
            </a:r>
            <a:r>
              <a:rPr lang="en-GB" dirty="0" err="1">
                <a:ea typeface="+mn-lt"/>
                <a:cs typeface="+mn-lt"/>
              </a:rPr>
              <a:t>angemessenen</a:t>
            </a:r>
            <a:r>
              <a:rPr lang="en-GB" dirty="0">
                <a:ea typeface="+mn-lt"/>
                <a:cs typeface="+mn-lt"/>
              </a:rPr>
              <a:t> Schutz </a:t>
            </a:r>
            <a:r>
              <a:rPr lang="en-GB" dirty="0" err="1">
                <a:ea typeface="+mn-lt"/>
                <a:cs typeface="+mn-lt"/>
              </a:rPr>
              <a:t>vor</a:t>
            </a:r>
            <a:r>
              <a:rPr lang="en-GB" dirty="0">
                <a:ea typeface="+mn-lt"/>
                <a:cs typeface="+mn-lt"/>
              </a:rPr>
              <a:t> den </a:t>
            </a:r>
            <a:r>
              <a:rPr lang="en-GB" dirty="0" err="1">
                <a:ea typeface="+mn-lt"/>
                <a:cs typeface="+mn-lt"/>
              </a:rPr>
              <a:t>beispiellosen</a:t>
            </a:r>
            <a:r>
              <a:rPr lang="en-GB" dirty="0">
                <a:ea typeface="+mn-lt"/>
                <a:cs typeface="+mn-lt"/>
              </a:rPr>
              <a:t> </a:t>
            </a:r>
            <a:r>
              <a:rPr lang="en-GB" dirty="0" err="1">
                <a:ea typeface="+mn-lt"/>
                <a:cs typeface="+mn-lt"/>
              </a:rPr>
              <a:t>Praktiken</a:t>
            </a:r>
            <a:r>
              <a:rPr lang="en-GB" dirty="0">
                <a:ea typeface="+mn-lt"/>
                <a:cs typeface="+mn-lt"/>
              </a:rPr>
              <a:t> des Überwachungskapitalismus </a:t>
            </a:r>
            <a:r>
              <a:rPr lang="en-GB" dirty="0" err="1">
                <a:ea typeface="+mn-lt"/>
                <a:cs typeface="+mn-lt"/>
              </a:rPr>
              <a:t>bieten</a:t>
            </a:r>
            <a:r>
              <a:rPr lang="en-GB" dirty="0">
                <a:ea typeface="+mn-lt"/>
                <a:cs typeface="+mn-lt"/>
              </a:rPr>
              <a:t>.</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320227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lIns="91440" tIns="45720" rIns="91440" bIns="45720" anchor="t"/>
          <a:lstStyle/>
          <a:p>
            <a:pPr>
              <a:buBlip>
                <a:blip r:embed="rId2"/>
              </a:buBlip>
            </a:pPr>
            <a:r>
              <a:rPr lang="en-GB" dirty="0" err="1">
                <a:ea typeface="+mn-lt"/>
                <a:cs typeface="+mn-lt"/>
              </a:rPr>
              <a:t>Bestimmung</a:t>
            </a:r>
            <a:r>
              <a:rPr lang="en-GB" dirty="0">
                <a:ea typeface="+mn-lt"/>
                <a:cs typeface="+mn-lt"/>
              </a:rPr>
              <a:t> </a:t>
            </a:r>
            <a:r>
              <a:rPr lang="en-GB" dirty="0" err="1">
                <a:ea typeface="+mn-lt"/>
                <a:cs typeface="+mn-lt"/>
              </a:rPr>
              <a:t>geeigneter</a:t>
            </a:r>
            <a:r>
              <a:rPr lang="en-GB" dirty="0">
                <a:ea typeface="+mn-lt"/>
                <a:cs typeface="+mn-lt"/>
              </a:rPr>
              <a:t> </a:t>
            </a:r>
            <a:r>
              <a:rPr lang="en-GB" dirty="0" err="1">
                <a:ea typeface="+mn-lt"/>
                <a:cs typeface="+mn-lt"/>
              </a:rPr>
              <a:t>technologischer</a:t>
            </a:r>
            <a:r>
              <a:rPr lang="en-GB" dirty="0">
                <a:ea typeface="+mn-lt"/>
                <a:cs typeface="+mn-lt"/>
              </a:rPr>
              <a:t> Instrumente für </a:t>
            </a:r>
            <a:r>
              <a:rPr lang="en-GB" dirty="0" err="1">
                <a:ea typeface="+mn-lt"/>
                <a:cs typeface="+mn-lt"/>
              </a:rPr>
              <a:t>Datenlösungen</a:t>
            </a:r>
            <a:r>
              <a:rPr lang="en-GB" dirty="0">
                <a:ea typeface="+mn-lt"/>
                <a:cs typeface="+mn-lt"/>
              </a:rPr>
              <a:t> auf der </a:t>
            </a:r>
            <a:r>
              <a:rPr lang="en-GB" dirty="0" err="1">
                <a:ea typeface="+mn-lt"/>
                <a:cs typeface="+mn-lt"/>
              </a:rPr>
              <a:t>Grundlage</a:t>
            </a:r>
            <a:r>
              <a:rPr lang="en-GB" dirty="0">
                <a:ea typeface="+mn-lt"/>
                <a:cs typeface="+mn-lt"/>
              </a:rPr>
              <a:t> </a:t>
            </a:r>
            <a:r>
              <a:rPr lang="en-GB" dirty="0" err="1">
                <a:ea typeface="+mn-lt"/>
                <a:cs typeface="+mn-lt"/>
              </a:rPr>
              <a:t>einer</a:t>
            </a:r>
            <a:r>
              <a:rPr lang="en-GB" dirty="0">
                <a:ea typeface="+mn-lt"/>
                <a:cs typeface="+mn-lt"/>
              </a:rPr>
              <a:t> Kosten-</a:t>
            </a:r>
            <a:r>
              <a:rPr lang="en-GB" dirty="0" err="1">
                <a:ea typeface="+mn-lt"/>
                <a:cs typeface="+mn-lt"/>
              </a:rPr>
              <a:t>Nutzen</a:t>
            </a:r>
            <a:r>
              <a:rPr lang="en-GB" dirty="0">
                <a:ea typeface="+mn-lt"/>
                <a:cs typeface="+mn-lt"/>
              </a:rPr>
              <a:t>-Analyse. </a:t>
            </a:r>
            <a:endParaRPr lang="en-US" dirty="0">
              <a:cs typeface="Calibri" panose="020F0502020204030204"/>
            </a:endParaRPr>
          </a:p>
          <a:p>
            <a:pPr>
              <a:buBlip>
                <a:blip r:embed="rId2"/>
              </a:buBlip>
            </a:pPr>
            <a:endParaRPr lang="en-GB" dirty="0">
              <a:ea typeface="+mn-lt"/>
              <a:cs typeface="+mn-lt"/>
            </a:endParaRPr>
          </a:p>
          <a:p>
            <a:pPr marL="342900" indent="-342900">
              <a:buBlip>
                <a:blip r:embed="rId2"/>
              </a:buBlip>
            </a:pPr>
            <a:r>
              <a:rPr lang="en-GB" dirty="0">
                <a:ea typeface="+mn-lt"/>
                <a:cs typeface="+mn-lt"/>
              </a:rPr>
              <a:t>Die </a:t>
            </a:r>
            <a:r>
              <a:rPr lang="en-GB" dirty="0" err="1">
                <a:ea typeface="+mn-lt"/>
                <a:cs typeface="+mn-lt"/>
              </a:rPr>
              <a:t>wichtigsten</a:t>
            </a:r>
            <a:r>
              <a:rPr lang="en-GB" dirty="0">
                <a:ea typeface="+mn-lt"/>
                <a:cs typeface="+mn-lt"/>
              </a:rPr>
              <a:t> </a:t>
            </a:r>
            <a:r>
              <a:rPr lang="en-GB" dirty="0" err="1">
                <a:ea typeface="+mn-lt"/>
                <a:cs typeface="+mn-lt"/>
              </a:rPr>
              <a:t>rechtlichen</a:t>
            </a:r>
            <a:r>
              <a:rPr lang="en-GB" dirty="0">
                <a:ea typeface="+mn-lt"/>
                <a:cs typeface="+mn-lt"/>
              </a:rPr>
              <a:t> und </a:t>
            </a:r>
            <a:r>
              <a:rPr lang="en-GB" dirty="0" err="1">
                <a:ea typeface="+mn-lt"/>
                <a:cs typeface="+mn-lt"/>
              </a:rPr>
              <a:t>ethischen</a:t>
            </a:r>
            <a:r>
              <a:rPr lang="en-GB" dirty="0">
                <a:ea typeface="+mn-lt"/>
                <a:cs typeface="+mn-lt"/>
              </a:rPr>
              <a:t> </a:t>
            </a:r>
            <a:r>
              <a:rPr lang="en-GB" dirty="0" err="1">
                <a:ea typeface="+mn-lt"/>
                <a:cs typeface="+mn-lt"/>
              </a:rPr>
              <a:t>Aspekte</a:t>
            </a:r>
            <a:r>
              <a:rPr lang="en-GB" dirty="0">
                <a:ea typeface="+mn-lt"/>
                <a:cs typeface="+mn-lt"/>
              </a:rPr>
              <a:t> des </a:t>
            </a:r>
            <a:r>
              <a:rPr lang="en-GB" dirty="0" err="1">
                <a:ea typeface="+mn-lt"/>
                <a:cs typeface="+mn-lt"/>
              </a:rPr>
              <a:t>Datenschutzes</a:t>
            </a:r>
            <a:r>
              <a:rPr lang="en-GB" dirty="0">
                <a:ea typeface="+mn-lt"/>
                <a:cs typeface="+mn-lt"/>
              </a:rPr>
              <a:t> und des </a:t>
            </a:r>
            <a:r>
              <a:rPr lang="en-GB" dirty="0" err="1">
                <a:ea typeface="+mn-lt"/>
                <a:cs typeface="+mn-lt"/>
              </a:rPr>
              <a:t>Umgangs</a:t>
            </a:r>
            <a:r>
              <a:rPr lang="en-GB" dirty="0">
                <a:ea typeface="+mn-lt"/>
                <a:cs typeface="+mn-lt"/>
              </a:rPr>
              <a:t> </a:t>
            </a:r>
            <a:r>
              <a:rPr lang="en-GB" dirty="0" err="1">
                <a:ea typeface="+mn-lt"/>
                <a:cs typeface="+mn-lt"/>
              </a:rPr>
              <a:t>mit</a:t>
            </a:r>
            <a:r>
              <a:rPr lang="en-GB" dirty="0">
                <a:ea typeface="+mn-lt"/>
                <a:cs typeface="+mn-lt"/>
              </a:rPr>
              <a:t> Daten </a:t>
            </a:r>
            <a:r>
              <a:rPr lang="en-GB" dirty="0" err="1">
                <a:ea typeface="+mn-lt"/>
                <a:cs typeface="+mn-lt"/>
              </a:rPr>
              <a:t>zu</a:t>
            </a:r>
            <a:r>
              <a:rPr lang="en-GB" dirty="0">
                <a:ea typeface="+mn-lt"/>
                <a:cs typeface="+mn-lt"/>
              </a:rPr>
              <a:t> verstehen.</a:t>
            </a:r>
            <a:r>
              <a:rPr lang="en-GB" dirty="0"/>
              <a:t> </a:t>
            </a:r>
            <a:endParaRPr lang="en-GB" dirty="0">
              <a:cs typeface="Calibri"/>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err="1">
                <a:ea typeface="+mn-lt"/>
                <a:cs typeface="+mn-lt"/>
              </a:rPr>
              <a:t>Gewonnene</a:t>
            </a:r>
            <a:r>
              <a:rPr lang="en-US" dirty="0">
                <a:ea typeface="+mn-lt"/>
                <a:cs typeface="+mn-lt"/>
              </a:rPr>
              <a:t> </a:t>
            </a:r>
            <a:r>
              <a:rPr lang="en-US" dirty="0" err="1">
                <a:ea typeface="+mn-lt"/>
                <a:cs typeface="+mn-lt"/>
              </a:rPr>
              <a:t>Kompetenzen</a:t>
            </a:r>
            <a:endParaRPr lang="en-US" dirty="0" err="1"/>
          </a:p>
        </p:txBody>
      </p:sp>
    </p:spTree>
    <p:extLst>
      <p:ext uri="{BB962C8B-B14F-4D97-AF65-F5344CB8AC3E}">
        <p14:creationId xmlns:p14="http://schemas.microsoft.com/office/powerpoint/2010/main" val="206987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Diskussionsfrage</a:t>
            </a:r>
            <a:r>
              <a:rPr lang="en-GB" b="1" dirty="0">
                <a:solidFill>
                  <a:schemeClr val="accent2"/>
                </a:solidFill>
                <a:ea typeface="+mn-lt"/>
                <a:cs typeface="+mn-lt"/>
              </a:rPr>
              <a:t> (Forts.)</a:t>
            </a:r>
            <a:endParaRPr lang="en-US" dirty="0">
              <a:solidFill>
                <a:schemeClr val="accent2"/>
              </a:solidFill>
              <a:ea typeface="+mn-lt"/>
              <a:cs typeface="+mn-lt"/>
            </a:endParaRPr>
          </a:p>
          <a:p>
            <a:pPr marL="457200" indent="-457200">
              <a:buClr>
                <a:schemeClr val="accent2"/>
              </a:buClr>
              <a:buFont typeface="Calibri Light" panose="020F0302020204030204"/>
              <a:buAutoNum type="arabicPeriod" startAt="5"/>
            </a:pPr>
            <a:endParaRPr lang="en-GB" b="1" dirty="0">
              <a:solidFill>
                <a:schemeClr val="accent2"/>
              </a:solidFill>
              <a:cs typeface="Calibri"/>
            </a:endParaRPr>
          </a:p>
          <a:p>
            <a:pPr marL="457200" indent="-457200">
              <a:buClr>
                <a:schemeClr val="accent2"/>
              </a:buClr>
              <a:buFont typeface="Arial" panose="020B0604020202020204" pitchFamily="34" charset="0"/>
              <a:buChar char="•"/>
            </a:pPr>
            <a:r>
              <a:rPr lang="en-GB" b="1" dirty="0" err="1">
                <a:ea typeface="+mn-lt"/>
                <a:cs typeface="+mn-lt"/>
              </a:rPr>
              <a:t>Glauben</a:t>
            </a:r>
            <a:r>
              <a:rPr lang="en-GB" b="1" dirty="0">
                <a:ea typeface="+mn-lt"/>
                <a:cs typeface="+mn-lt"/>
              </a:rPr>
              <a:t> Sie, </a:t>
            </a:r>
            <a:r>
              <a:rPr lang="en-GB" b="1" dirty="0" err="1">
                <a:ea typeface="+mn-lt"/>
                <a:cs typeface="+mn-lt"/>
              </a:rPr>
              <a:t>dass</a:t>
            </a:r>
            <a:r>
              <a:rPr lang="en-GB" b="1" dirty="0">
                <a:ea typeface="+mn-lt"/>
                <a:cs typeface="+mn-lt"/>
              </a:rPr>
              <a:t> </a:t>
            </a:r>
            <a:r>
              <a:rPr lang="en-GB" b="1" dirty="0" err="1">
                <a:ea typeface="+mn-lt"/>
                <a:cs typeface="+mn-lt"/>
              </a:rPr>
              <a:t>Unternehmenspraktiken</a:t>
            </a:r>
            <a:r>
              <a:rPr lang="en-GB" b="1" dirty="0">
                <a:ea typeface="+mn-lt"/>
                <a:cs typeface="+mn-lt"/>
              </a:rPr>
              <a:t> die </a:t>
            </a:r>
            <a:r>
              <a:rPr lang="en-GB" b="1" dirty="0" err="1">
                <a:ea typeface="+mn-lt"/>
                <a:cs typeface="+mn-lt"/>
              </a:rPr>
              <a:t>individuelle</a:t>
            </a:r>
            <a:r>
              <a:rPr lang="en-GB" b="1" dirty="0">
                <a:ea typeface="+mn-lt"/>
                <a:cs typeface="+mn-lt"/>
              </a:rPr>
              <a:t> </a:t>
            </a:r>
            <a:r>
              <a:rPr lang="en-GB" b="1" dirty="0" err="1">
                <a:ea typeface="+mn-lt"/>
                <a:cs typeface="+mn-lt"/>
              </a:rPr>
              <a:t>Autonomie</a:t>
            </a:r>
            <a:r>
              <a:rPr lang="en-GB" b="1" dirty="0">
                <a:ea typeface="+mn-lt"/>
                <a:cs typeface="+mn-lt"/>
              </a:rPr>
              <a:t> und die </a:t>
            </a:r>
            <a:r>
              <a:rPr lang="en-GB" b="1" dirty="0" err="1">
                <a:ea typeface="+mn-lt"/>
                <a:cs typeface="+mn-lt"/>
              </a:rPr>
              <a:t>Demokratie</a:t>
            </a:r>
            <a:r>
              <a:rPr lang="en-GB" b="1" dirty="0">
                <a:ea typeface="+mn-lt"/>
                <a:cs typeface="+mn-lt"/>
              </a:rPr>
              <a:t> </a:t>
            </a:r>
            <a:r>
              <a:rPr lang="en-GB" b="1" dirty="0" err="1">
                <a:ea typeface="+mn-lt"/>
                <a:cs typeface="+mn-lt"/>
              </a:rPr>
              <a:t>bedrohen</a:t>
            </a:r>
            <a:r>
              <a:rPr lang="en-GB" b="1" dirty="0">
                <a:ea typeface="+mn-lt"/>
                <a:cs typeface="+mn-lt"/>
              </a:rPr>
              <a:t>? Wo </a:t>
            </a:r>
            <a:r>
              <a:rPr lang="en-GB" b="1" dirty="0" err="1">
                <a:ea typeface="+mn-lt"/>
                <a:cs typeface="+mn-lt"/>
              </a:rPr>
              <a:t>liegt</a:t>
            </a:r>
            <a:r>
              <a:rPr lang="en-GB" b="1" dirty="0">
                <a:ea typeface="+mn-lt"/>
                <a:cs typeface="+mn-lt"/>
              </a:rPr>
              <a:t> </a:t>
            </a:r>
            <a:r>
              <a:rPr lang="en-GB" b="1" dirty="0" err="1">
                <a:ea typeface="+mn-lt"/>
                <a:cs typeface="+mn-lt"/>
              </a:rPr>
              <a:t>Ihrer</a:t>
            </a:r>
            <a:r>
              <a:rPr lang="en-GB" b="1" dirty="0">
                <a:ea typeface="+mn-lt"/>
                <a:cs typeface="+mn-lt"/>
              </a:rPr>
              <a:t> Meinung </a:t>
            </a:r>
            <a:r>
              <a:rPr lang="en-GB" b="1" dirty="0" err="1">
                <a:ea typeface="+mn-lt"/>
                <a:cs typeface="+mn-lt"/>
              </a:rPr>
              <a:t>nach</a:t>
            </a:r>
            <a:r>
              <a:rPr lang="en-GB" b="1" dirty="0">
                <a:ea typeface="+mn-lt"/>
                <a:cs typeface="+mn-lt"/>
              </a:rPr>
              <a:t> die </a:t>
            </a:r>
            <a:r>
              <a:rPr lang="en-GB" b="1" dirty="0" err="1">
                <a:ea typeface="+mn-lt"/>
                <a:cs typeface="+mn-lt"/>
              </a:rPr>
              <a:t>Verantwortung</a:t>
            </a:r>
            <a:r>
              <a:rPr lang="en-GB" b="1" dirty="0">
                <a:ea typeface="+mn-lt"/>
                <a:cs typeface="+mn-lt"/>
              </a:rPr>
              <a:t> für den Schutz der </a:t>
            </a:r>
            <a:r>
              <a:rPr lang="en-GB" b="1" dirty="0" err="1">
                <a:ea typeface="+mn-lt"/>
                <a:cs typeface="+mn-lt"/>
              </a:rPr>
              <a:t>individuellen</a:t>
            </a:r>
            <a:r>
              <a:rPr lang="en-GB" b="1" dirty="0">
                <a:ea typeface="+mn-lt"/>
                <a:cs typeface="+mn-lt"/>
              </a:rPr>
              <a:t> Rechte: </a:t>
            </a:r>
            <a:r>
              <a:rPr lang="en-GB" b="1" dirty="0" err="1">
                <a:ea typeface="+mn-lt"/>
                <a:cs typeface="+mn-lt"/>
              </a:rPr>
              <a:t>bei</a:t>
            </a:r>
            <a:r>
              <a:rPr lang="en-GB" b="1" dirty="0">
                <a:ea typeface="+mn-lt"/>
                <a:cs typeface="+mn-lt"/>
              </a:rPr>
              <a:t> den </a:t>
            </a:r>
            <a:r>
              <a:rPr lang="en-GB" b="1" dirty="0" err="1">
                <a:ea typeface="+mn-lt"/>
                <a:cs typeface="+mn-lt"/>
              </a:rPr>
              <a:t>Unternehmen</a:t>
            </a:r>
            <a:r>
              <a:rPr lang="en-GB" b="1" dirty="0">
                <a:ea typeface="+mn-lt"/>
                <a:cs typeface="+mn-lt"/>
              </a:rPr>
              <a:t> </a:t>
            </a:r>
            <a:r>
              <a:rPr lang="en-GB" b="1" dirty="0" err="1">
                <a:ea typeface="+mn-lt"/>
                <a:cs typeface="+mn-lt"/>
              </a:rPr>
              <a:t>oder</a:t>
            </a:r>
            <a:r>
              <a:rPr lang="en-GB" b="1" dirty="0">
                <a:ea typeface="+mn-lt"/>
                <a:cs typeface="+mn-lt"/>
              </a:rPr>
              <a:t> </a:t>
            </a:r>
            <a:r>
              <a:rPr lang="en-GB" b="1" dirty="0" err="1">
                <a:ea typeface="+mn-lt"/>
                <a:cs typeface="+mn-lt"/>
              </a:rPr>
              <a:t>bei</a:t>
            </a:r>
            <a:r>
              <a:rPr lang="en-GB" b="1" dirty="0">
                <a:ea typeface="+mn-lt"/>
                <a:cs typeface="+mn-lt"/>
              </a:rPr>
              <a:t> den </a:t>
            </a:r>
            <a:r>
              <a:rPr lang="en-GB" b="1" dirty="0" err="1">
                <a:ea typeface="+mn-lt"/>
                <a:cs typeface="+mn-lt"/>
              </a:rPr>
              <a:t>Regierungen</a:t>
            </a:r>
            <a:r>
              <a:rPr lang="en-GB" b="1" dirty="0">
                <a:ea typeface="+mn-lt"/>
                <a:cs typeface="+mn-lt"/>
              </a:rPr>
              <a:t>?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
        <p:nvSpPr>
          <p:cNvPr id="8" name="Rectangle 7">
            <a:extLst>
              <a:ext uri="{FF2B5EF4-FFF2-40B4-BE49-F238E27FC236}">
                <a16:creationId xmlns:a16="http://schemas.microsoft.com/office/drawing/2014/main" id="{14AB223B-30BF-D7B0-AFE1-3C2D39AD7542}"/>
              </a:ext>
            </a:extLst>
          </p:cNvPr>
          <p:cNvSpPr/>
          <p:nvPr/>
        </p:nvSpPr>
        <p:spPr>
          <a:xfrm>
            <a:off x="798381" y="5462343"/>
            <a:ext cx="10833986" cy="307777"/>
          </a:xfrm>
          <a:prstGeom prst="rect">
            <a:avLst/>
          </a:prstGeom>
        </p:spPr>
        <p:txBody>
          <a:bodyPr wrap="square">
            <a:spAutoFit/>
          </a:bodyPr>
          <a:lstStyle/>
          <a:p>
            <a:r>
              <a:rPr lang="en-IE" sz="1400" dirty="0">
                <a:solidFill>
                  <a:srgbClr val="000000"/>
                </a:solidFill>
              </a:rPr>
              <a:t>Quelle: </a:t>
            </a:r>
            <a:r>
              <a:rPr lang="en-IE" sz="1400" dirty="0">
                <a:solidFill>
                  <a:schemeClr val="accent2">
                    <a:lumMod val="75000"/>
                  </a:schemeClr>
                </a:solidFill>
                <a:hlinkClick r:id="rId4">
                  <a:extLst>
                    <a:ext uri="{A12FA001-AC4F-418D-AE19-62706E023703}">
                      <ahyp:hlinkClr xmlns:ahyp="http://schemas.microsoft.com/office/drawing/2018/hyperlinkcolor" val="tx"/>
                    </a:ext>
                  </a:extLst>
                </a:hlinkClick>
              </a:rPr>
              <a:t>https://www.theguardian.com/books/2019/oct/04/shoshana-zuboff-surveillance-capitalism-assault-human-automomy-digital-privacy</a:t>
            </a:r>
            <a:endParaRPr lang="en-IE" sz="1400" dirty="0">
              <a:solidFill>
                <a:schemeClr val="accent2">
                  <a:lumMod val="75000"/>
                </a:schemeClr>
              </a:solidFill>
            </a:endParaRPr>
          </a:p>
        </p:txBody>
      </p:sp>
    </p:spTree>
    <p:extLst>
      <p:ext uri="{BB962C8B-B14F-4D97-AF65-F5344CB8AC3E}">
        <p14:creationId xmlns:p14="http://schemas.microsoft.com/office/powerpoint/2010/main" val="10324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Durchführung</a:t>
            </a:r>
            <a:r>
              <a:rPr lang="en-GB" b="1" dirty="0">
                <a:solidFill>
                  <a:schemeClr val="accent2"/>
                </a:solidFill>
                <a:ea typeface="+mn-lt"/>
                <a:cs typeface="+mn-lt"/>
              </a:rPr>
              <a:t> </a:t>
            </a:r>
            <a:r>
              <a:rPr lang="en-GB" b="1" dirty="0" err="1">
                <a:solidFill>
                  <a:schemeClr val="accent2"/>
                </a:solidFill>
                <a:ea typeface="+mn-lt"/>
                <a:cs typeface="+mn-lt"/>
              </a:rPr>
              <a:t>einer</a:t>
            </a:r>
            <a:r>
              <a:rPr lang="en-GB" b="1" dirty="0">
                <a:solidFill>
                  <a:schemeClr val="accent2"/>
                </a:solidFill>
                <a:ea typeface="+mn-lt"/>
                <a:cs typeface="+mn-lt"/>
              </a:rPr>
              <a:t> </a:t>
            </a:r>
            <a:r>
              <a:rPr lang="en-GB" b="1" dirty="0" err="1">
                <a:solidFill>
                  <a:schemeClr val="accent2"/>
                </a:solidFill>
                <a:ea typeface="+mn-lt"/>
                <a:cs typeface="+mn-lt"/>
              </a:rPr>
              <a:t>Datenschutz-Folgenabschätzung</a:t>
            </a:r>
            <a:r>
              <a:rPr lang="en-GB" b="1" dirty="0">
                <a:solidFill>
                  <a:schemeClr val="accent2"/>
                </a:solidFill>
                <a:ea typeface="+mn-lt"/>
                <a:cs typeface="+mn-lt"/>
              </a:rPr>
              <a:t> </a:t>
            </a:r>
            <a:r>
              <a:rPr lang="en-GB" b="1" dirty="0">
                <a:solidFill>
                  <a:schemeClr val="accent2"/>
                </a:solidFill>
              </a:rPr>
              <a:t>(DPIA) </a:t>
            </a:r>
          </a:p>
          <a:p>
            <a:pPr marL="457200" indent="-457200">
              <a:buClr>
                <a:schemeClr val="accent2"/>
              </a:buClr>
              <a:buFont typeface="+mj-lt"/>
              <a:buAutoNum type="arabicPeriod" startAt="5"/>
            </a:pPr>
            <a:endParaRPr lang="en-GB" b="1" dirty="0">
              <a:solidFill>
                <a:schemeClr val="accent2"/>
              </a:solidFill>
            </a:endParaRPr>
          </a:p>
          <a:p>
            <a:pPr marL="342900" indent="-342900">
              <a:buClr>
                <a:schemeClr val="accent2"/>
              </a:buClr>
              <a:buChar char="•"/>
            </a:pPr>
            <a:r>
              <a:rPr lang="en-GB" sz="2000" dirty="0">
                <a:ea typeface="+mn-lt"/>
                <a:cs typeface="+mn-lt"/>
              </a:rPr>
              <a:t>Die </a:t>
            </a:r>
            <a:r>
              <a:rPr lang="en-GB" sz="2000" dirty="0" err="1">
                <a:ea typeface="+mn-lt"/>
                <a:cs typeface="+mn-lt"/>
              </a:rPr>
              <a:t>Datenschutzfolgenabschätzung</a:t>
            </a:r>
            <a:r>
              <a:rPr lang="en-GB" sz="2000" dirty="0">
                <a:ea typeface="+mn-lt"/>
                <a:cs typeface="+mn-lt"/>
              </a:rPr>
              <a:t> </a:t>
            </a:r>
            <a:r>
              <a:rPr lang="en-GB" sz="2000" dirty="0" err="1">
                <a:ea typeface="+mn-lt"/>
                <a:cs typeface="+mn-lt"/>
              </a:rPr>
              <a:t>ist</a:t>
            </a:r>
            <a:r>
              <a:rPr lang="en-GB" sz="2000" dirty="0">
                <a:ea typeface="+mn-lt"/>
                <a:cs typeface="+mn-lt"/>
              </a:rPr>
              <a:t> </a:t>
            </a:r>
            <a:r>
              <a:rPr lang="en-GB" sz="2000" dirty="0" err="1">
                <a:ea typeface="+mn-lt"/>
                <a:cs typeface="+mn-lt"/>
              </a:rPr>
              <a:t>ein</a:t>
            </a:r>
            <a:r>
              <a:rPr lang="en-GB" sz="2000" dirty="0">
                <a:ea typeface="+mn-lt"/>
                <a:cs typeface="+mn-lt"/>
              </a:rPr>
              <a:t> </a:t>
            </a:r>
            <a:r>
              <a:rPr lang="en-GB" sz="2000" dirty="0" err="1">
                <a:ea typeface="+mn-lt"/>
                <a:cs typeface="+mn-lt"/>
              </a:rPr>
              <a:t>Verfahren</a:t>
            </a:r>
            <a:r>
              <a:rPr lang="en-GB" sz="2000" dirty="0">
                <a:ea typeface="+mn-lt"/>
                <a:cs typeface="+mn-lt"/>
              </a:rPr>
              <a:t>, das Ihnen </a:t>
            </a:r>
            <a:r>
              <a:rPr lang="en-GB" sz="2000" dirty="0" err="1">
                <a:ea typeface="+mn-lt"/>
                <a:cs typeface="+mn-lt"/>
              </a:rPr>
              <a:t>hilft</a:t>
            </a:r>
            <a:r>
              <a:rPr lang="en-GB" sz="2000" dirty="0">
                <a:ea typeface="+mn-lt"/>
                <a:cs typeface="+mn-lt"/>
              </a:rPr>
              <a:t>, die </a:t>
            </a:r>
            <a:r>
              <a:rPr lang="en-GB" sz="2000" dirty="0" err="1">
                <a:ea typeface="+mn-lt"/>
                <a:cs typeface="+mn-lt"/>
              </a:rPr>
              <a:t>Datenschutzrisiken</a:t>
            </a:r>
            <a:r>
              <a:rPr lang="en-GB" sz="2000" dirty="0">
                <a:ea typeface="+mn-lt"/>
                <a:cs typeface="+mn-lt"/>
              </a:rPr>
              <a:t> </a:t>
            </a:r>
            <a:r>
              <a:rPr lang="en-GB" sz="2000" dirty="0" err="1">
                <a:ea typeface="+mn-lt"/>
                <a:cs typeface="+mn-lt"/>
              </a:rPr>
              <a:t>eines</a:t>
            </a:r>
            <a:r>
              <a:rPr lang="en-GB" sz="2000" dirty="0">
                <a:ea typeface="+mn-lt"/>
                <a:cs typeface="+mn-lt"/>
              </a:rPr>
              <a:t> Projekts </a:t>
            </a:r>
            <a:r>
              <a:rPr lang="en-GB" sz="2000" dirty="0" err="1">
                <a:ea typeface="+mn-lt"/>
                <a:cs typeface="+mn-lt"/>
              </a:rPr>
              <a:t>zu</a:t>
            </a:r>
            <a:r>
              <a:rPr lang="en-GB" sz="2000" dirty="0">
                <a:ea typeface="+mn-lt"/>
                <a:cs typeface="+mn-lt"/>
              </a:rPr>
              <a:t> </a:t>
            </a:r>
            <a:r>
              <a:rPr lang="en-GB" sz="2000" dirty="0" err="1">
                <a:ea typeface="+mn-lt"/>
                <a:cs typeface="+mn-lt"/>
              </a:rPr>
              <a:t>ermitteln</a:t>
            </a:r>
            <a:r>
              <a:rPr lang="en-GB" sz="2000" dirty="0">
                <a:ea typeface="+mn-lt"/>
                <a:cs typeface="+mn-lt"/>
              </a:rPr>
              <a:t> und </a:t>
            </a:r>
            <a:r>
              <a:rPr lang="en-GB" sz="2000" dirty="0" err="1">
                <a:ea typeface="+mn-lt"/>
                <a:cs typeface="+mn-lt"/>
              </a:rPr>
              <a:t>zu</a:t>
            </a:r>
            <a:r>
              <a:rPr lang="en-GB" sz="2000" dirty="0">
                <a:ea typeface="+mn-lt"/>
                <a:cs typeface="+mn-lt"/>
              </a:rPr>
              <a:t> </a:t>
            </a:r>
            <a:r>
              <a:rPr lang="en-GB" sz="2000" dirty="0" err="1">
                <a:ea typeface="+mn-lt"/>
                <a:cs typeface="+mn-lt"/>
              </a:rPr>
              <a:t>minimieren</a:t>
            </a:r>
            <a:r>
              <a:rPr lang="en-GB" sz="2000" dirty="0">
                <a:ea typeface="+mn-lt"/>
                <a:cs typeface="+mn-lt"/>
              </a:rPr>
              <a:t>. Sie </a:t>
            </a:r>
            <a:r>
              <a:rPr lang="en-GB" sz="2000" dirty="0" err="1">
                <a:ea typeface="+mn-lt"/>
                <a:cs typeface="+mn-lt"/>
              </a:rPr>
              <a:t>müssen</a:t>
            </a:r>
            <a:r>
              <a:rPr lang="en-GB" sz="2000" dirty="0">
                <a:ea typeface="+mn-lt"/>
                <a:cs typeface="+mn-lt"/>
              </a:rPr>
              <a:t> </a:t>
            </a:r>
            <a:r>
              <a:rPr lang="en-GB" sz="2000" dirty="0" err="1">
                <a:ea typeface="+mn-lt"/>
                <a:cs typeface="+mn-lt"/>
              </a:rPr>
              <a:t>eine</a:t>
            </a:r>
            <a:r>
              <a:rPr lang="en-GB" sz="2000" dirty="0">
                <a:ea typeface="+mn-lt"/>
                <a:cs typeface="+mn-lt"/>
              </a:rPr>
              <a:t> </a:t>
            </a:r>
            <a:r>
              <a:rPr lang="en-GB" sz="2000" dirty="0" err="1">
                <a:ea typeface="+mn-lt"/>
                <a:cs typeface="+mn-lt"/>
              </a:rPr>
              <a:t>Datenschutz-Folgenabschätzung</a:t>
            </a:r>
            <a:r>
              <a:rPr lang="en-GB" sz="2000" dirty="0">
                <a:ea typeface="+mn-lt"/>
                <a:cs typeface="+mn-lt"/>
              </a:rPr>
              <a:t> für </a:t>
            </a:r>
            <a:r>
              <a:rPr lang="en-GB" sz="2000" dirty="0" err="1">
                <a:ea typeface="+mn-lt"/>
                <a:cs typeface="+mn-lt"/>
              </a:rPr>
              <a:t>Verarbeitungen</a:t>
            </a:r>
            <a:r>
              <a:rPr lang="en-GB" sz="2000" dirty="0">
                <a:ea typeface="+mn-lt"/>
                <a:cs typeface="+mn-lt"/>
              </a:rPr>
              <a:t> </a:t>
            </a:r>
            <a:r>
              <a:rPr lang="en-GB" sz="2000" dirty="0" err="1">
                <a:ea typeface="+mn-lt"/>
                <a:cs typeface="+mn-lt"/>
              </a:rPr>
              <a:t>durchführen</a:t>
            </a:r>
            <a:r>
              <a:rPr lang="en-GB" sz="2000" dirty="0">
                <a:ea typeface="+mn-lt"/>
                <a:cs typeface="+mn-lt"/>
              </a:rPr>
              <a:t>, die </a:t>
            </a:r>
            <a:r>
              <a:rPr lang="en-GB" sz="2000" dirty="0" err="1">
                <a:ea typeface="+mn-lt"/>
                <a:cs typeface="+mn-lt"/>
              </a:rPr>
              <a:t>wahrscheinlich</a:t>
            </a:r>
            <a:r>
              <a:rPr lang="en-GB" sz="2000" dirty="0">
                <a:ea typeface="+mn-lt"/>
                <a:cs typeface="+mn-lt"/>
              </a:rPr>
              <a:t> </a:t>
            </a:r>
            <a:r>
              <a:rPr lang="en-GB" sz="2000" dirty="0" err="1">
                <a:ea typeface="+mn-lt"/>
                <a:cs typeface="+mn-lt"/>
              </a:rPr>
              <a:t>zu</a:t>
            </a:r>
            <a:r>
              <a:rPr lang="en-GB" sz="2000" dirty="0">
                <a:ea typeface="+mn-lt"/>
                <a:cs typeface="+mn-lt"/>
              </a:rPr>
              <a:t> </a:t>
            </a:r>
            <a:r>
              <a:rPr lang="en-GB" sz="2000" dirty="0" err="1">
                <a:ea typeface="+mn-lt"/>
                <a:cs typeface="+mn-lt"/>
              </a:rPr>
              <a:t>einem</a:t>
            </a:r>
            <a:r>
              <a:rPr lang="en-GB" sz="2000" dirty="0">
                <a:ea typeface="+mn-lt"/>
                <a:cs typeface="+mn-lt"/>
              </a:rPr>
              <a:t> </a:t>
            </a:r>
            <a:r>
              <a:rPr lang="en-GB" sz="2000" dirty="0" err="1">
                <a:ea typeface="+mn-lt"/>
                <a:cs typeface="+mn-lt"/>
              </a:rPr>
              <a:t>hohen</a:t>
            </a:r>
            <a:r>
              <a:rPr lang="en-GB" sz="2000" dirty="0">
                <a:ea typeface="+mn-lt"/>
                <a:cs typeface="+mn-lt"/>
              </a:rPr>
              <a:t> Risiko für </a:t>
            </a:r>
            <a:r>
              <a:rPr lang="en-GB" sz="2000" dirty="0" err="1">
                <a:ea typeface="+mn-lt"/>
                <a:cs typeface="+mn-lt"/>
              </a:rPr>
              <a:t>Personen</a:t>
            </a:r>
            <a:r>
              <a:rPr lang="en-GB" sz="2000" dirty="0">
                <a:ea typeface="+mn-lt"/>
                <a:cs typeface="+mn-lt"/>
              </a:rPr>
              <a:t> </a:t>
            </a:r>
            <a:r>
              <a:rPr lang="en-GB" sz="2000" dirty="0" err="1">
                <a:ea typeface="+mn-lt"/>
                <a:cs typeface="+mn-lt"/>
              </a:rPr>
              <a:t>führen</a:t>
            </a:r>
            <a:r>
              <a:rPr lang="en-GB" sz="2000" dirty="0">
                <a:ea typeface="+mn-lt"/>
                <a:cs typeface="+mn-lt"/>
              </a:rPr>
              <a:t>. Dazu </a:t>
            </a:r>
            <a:r>
              <a:rPr lang="en-GB" sz="2000" dirty="0" err="1">
                <a:ea typeface="+mn-lt"/>
                <a:cs typeface="+mn-lt"/>
              </a:rPr>
              <a:t>gehören</a:t>
            </a:r>
            <a:r>
              <a:rPr lang="en-GB" sz="2000" dirty="0">
                <a:ea typeface="+mn-lt"/>
                <a:cs typeface="+mn-lt"/>
              </a:rPr>
              <a:t> </a:t>
            </a:r>
            <a:r>
              <a:rPr lang="en-GB" sz="2000" dirty="0" err="1">
                <a:ea typeface="+mn-lt"/>
                <a:cs typeface="+mn-lt"/>
              </a:rPr>
              <a:t>einige</a:t>
            </a:r>
            <a:r>
              <a:rPr lang="en-GB" sz="2000" dirty="0">
                <a:ea typeface="+mn-lt"/>
                <a:cs typeface="+mn-lt"/>
              </a:rPr>
              <a:t> </a:t>
            </a:r>
            <a:r>
              <a:rPr lang="en-GB" sz="2000" dirty="0" err="1">
                <a:ea typeface="+mn-lt"/>
                <a:cs typeface="+mn-lt"/>
              </a:rPr>
              <a:t>bestimmte</a:t>
            </a:r>
            <a:r>
              <a:rPr lang="en-GB" sz="2000" dirty="0">
                <a:ea typeface="+mn-lt"/>
                <a:cs typeface="+mn-lt"/>
              </a:rPr>
              <a:t> </a:t>
            </a:r>
            <a:r>
              <a:rPr lang="en-GB" sz="2000" dirty="0" err="1">
                <a:ea typeface="+mn-lt"/>
                <a:cs typeface="+mn-lt"/>
              </a:rPr>
              <a:t>Arten</a:t>
            </a:r>
            <a:r>
              <a:rPr lang="en-GB" sz="2000" dirty="0">
                <a:ea typeface="+mn-lt"/>
                <a:cs typeface="+mn-lt"/>
              </a:rPr>
              <a:t> der </a:t>
            </a:r>
            <a:r>
              <a:rPr lang="en-GB" sz="2000" dirty="0" err="1">
                <a:ea typeface="+mn-lt"/>
                <a:cs typeface="+mn-lt"/>
              </a:rPr>
              <a:t>Verarbeitung</a:t>
            </a:r>
            <a:r>
              <a:rPr lang="en-GB" sz="2000" dirty="0">
                <a:ea typeface="+mn-lt"/>
                <a:cs typeface="+mn-lt"/>
              </a:rPr>
              <a:t>. </a:t>
            </a:r>
            <a:r>
              <a:rPr lang="en-GB" sz="2000" dirty="0" err="1">
                <a:ea typeface="+mn-lt"/>
                <a:cs typeface="+mn-lt"/>
              </a:rPr>
              <a:t>Unsere</a:t>
            </a:r>
            <a:r>
              <a:rPr lang="en-GB" sz="2000" dirty="0">
                <a:ea typeface="+mn-lt"/>
                <a:cs typeface="+mn-lt"/>
              </a:rPr>
              <a:t> Screening-</a:t>
            </a:r>
            <a:r>
              <a:rPr lang="en-GB" sz="2000" dirty="0" err="1">
                <a:ea typeface="+mn-lt"/>
                <a:cs typeface="+mn-lt"/>
              </a:rPr>
              <a:t>Checklisten</a:t>
            </a:r>
            <a:r>
              <a:rPr lang="en-GB" sz="2000" dirty="0">
                <a:ea typeface="+mn-lt"/>
                <a:cs typeface="+mn-lt"/>
              </a:rPr>
              <a:t> </a:t>
            </a:r>
            <a:r>
              <a:rPr lang="en-GB" sz="2000" dirty="0" err="1">
                <a:ea typeface="+mn-lt"/>
                <a:cs typeface="+mn-lt"/>
              </a:rPr>
              <a:t>helfen</a:t>
            </a:r>
            <a:r>
              <a:rPr lang="en-GB" sz="2000" dirty="0">
                <a:ea typeface="+mn-lt"/>
                <a:cs typeface="+mn-lt"/>
              </a:rPr>
              <a:t> Ihnen </a:t>
            </a:r>
            <a:r>
              <a:rPr lang="en-GB" sz="2000" dirty="0" err="1">
                <a:ea typeface="+mn-lt"/>
                <a:cs typeface="+mn-lt"/>
              </a:rPr>
              <a:t>bei</a:t>
            </a:r>
            <a:r>
              <a:rPr lang="en-GB" sz="2000" dirty="0">
                <a:ea typeface="+mn-lt"/>
                <a:cs typeface="+mn-lt"/>
              </a:rPr>
              <a:t> der </a:t>
            </a:r>
            <a:r>
              <a:rPr lang="en-GB" sz="2000" dirty="0" err="1">
                <a:ea typeface="+mn-lt"/>
                <a:cs typeface="+mn-lt"/>
              </a:rPr>
              <a:t>Entscheidung</a:t>
            </a:r>
            <a:r>
              <a:rPr lang="en-GB" sz="2000" dirty="0">
                <a:ea typeface="+mn-lt"/>
                <a:cs typeface="+mn-lt"/>
              </a:rPr>
              <a:t>, </a:t>
            </a:r>
            <a:r>
              <a:rPr lang="en-GB" sz="2000" dirty="0" err="1">
                <a:ea typeface="+mn-lt"/>
                <a:cs typeface="+mn-lt"/>
              </a:rPr>
              <a:t>wann</a:t>
            </a:r>
            <a:r>
              <a:rPr lang="en-GB" sz="2000" dirty="0">
                <a:ea typeface="+mn-lt"/>
                <a:cs typeface="+mn-lt"/>
              </a:rPr>
              <a:t> Sie </a:t>
            </a:r>
            <a:r>
              <a:rPr lang="en-GB" sz="2000" dirty="0" err="1">
                <a:ea typeface="+mn-lt"/>
                <a:cs typeface="+mn-lt"/>
              </a:rPr>
              <a:t>eine</a:t>
            </a:r>
            <a:r>
              <a:rPr lang="en-GB" sz="2000" dirty="0">
                <a:ea typeface="+mn-lt"/>
                <a:cs typeface="+mn-lt"/>
              </a:rPr>
              <a:t> </a:t>
            </a:r>
            <a:r>
              <a:rPr lang="en-GB" sz="2000" dirty="0" err="1">
                <a:ea typeface="+mn-lt"/>
                <a:cs typeface="+mn-lt"/>
              </a:rPr>
              <a:t>Datenschutzfolgenabschätzung</a:t>
            </a:r>
            <a:r>
              <a:rPr lang="en-GB" sz="2000" dirty="0">
                <a:ea typeface="+mn-lt"/>
                <a:cs typeface="+mn-lt"/>
              </a:rPr>
              <a:t> </a:t>
            </a:r>
            <a:r>
              <a:rPr lang="en-GB" sz="2000" dirty="0" err="1">
                <a:ea typeface="+mn-lt"/>
                <a:cs typeface="+mn-lt"/>
              </a:rPr>
              <a:t>durchführen</a:t>
            </a:r>
            <a:r>
              <a:rPr lang="en-GB" sz="2000" dirty="0">
                <a:ea typeface="+mn-lt"/>
                <a:cs typeface="+mn-lt"/>
              </a:rPr>
              <a:t> </a:t>
            </a:r>
            <a:r>
              <a:rPr lang="en-GB" sz="2000" dirty="0" err="1">
                <a:ea typeface="+mn-lt"/>
                <a:cs typeface="+mn-lt"/>
              </a:rPr>
              <a:t>müssen</a:t>
            </a:r>
            <a:r>
              <a:rPr lang="en-GB" sz="2000" dirty="0">
                <a:ea typeface="+mn-lt"/>
                <a:cs typeface="+mn-lt"/>
              </a:rPr>
              <a:t>.</a:t>
            </a:r>
            <a:br>
              <a:rPr lang="en-GB" sz="2000" dirty="0">
                <a:ea typeface="+mn-lt"/>
                <a:cs typeface="+mn-lt"/>
              </a:rPr>
            </a:br>
            <a:br>
              <a:rPr lang="en-GB" sz="2000" dirty="0">
                <a:ea typeface="+mn-lt"/>
                <a:cs typeface="+mn-lt"/>
              </a:rPr>
            </a:br>
            <a:r>
              <a:rPr lang="en-GB" sz="2000" dirty="0">
                <a:ea typeface="+mn-lt"/>
                <a:cs typeface="+mn-lt"/>
              </a:rPr>
              <a:t>Auch </a:t>
            </a:r>
            <a:r>
              <a:rPr lang="en-GB" sz="2000" dirty="0" err="1">
                <a:ea typeface="+mn-lt"/>
                <a:cs typeface="+mn-lt"/>
              </a:rPr>
              <a:t>bei</a:t>
            </a:r>
            <a:r>
              <a:rPr lang="en-GB" sz="2000" dirty="0">
                <a:ea typeface="+mn-lt"/>
                <a:cs typeface="+mn-lt"/>
              </a:rPr>
              <a:t> </a:t>
            </a:r>
            <a:r>
              <a:rPr lang="en-GB" sz="2000" dirty="0" err="1">
                <a:ea typeface="+mn-lt"/>
                <a:cs typeface="+mn-lt"/>
              </a:rPr>
              <a:t>allen</a:t>
            </a:r>
            <a:r>
              <a:rPr lang="en-GB" sz="2000" dirty="0">
                <a:ea typeface="+mn-lt"/>
                <a:cs typeface="+mn-lt"/>
              </a:rPr>
              <a:t> </a:t>
            </a:r>
            <a:r>
              <a:rPr lang="en-GB" sz="2000" dirty="0" err="1">
                <a:ea typeface="+mn-lt"/>
                <a:cs typeface="+mn-lt"/>
              </a:rPr>
              <a:t>anderen</a:t>
            </a:r>
            <a:r>
              <a:rPr lang="en-GB" sz="2000" dirty="0">
                <a:ea typeface="+mn-lt"/>
                <a:cs typeface="+mn-lt"/>
              </a:rPr>
              <a:t> </a:t>
            </a:r>
            <a:r>
              <a:rPr lang="en-GB" sz="2000" dirty="0" err="1">
                <a:ea typeface="+mn-lt"/>
                <a:cs typeface="+mn-lt"/>
              </a:rPr>
              <a:t>größeren</a:t>
            </a:r>
            <a:r>
              <a:rPr lang="en-GB" sz="2000" dirty="0">
                <a:ea typeface="+mn-lt"/>
                <a:cs typeface="+mn-lt"/>
              </a:rPr>
              <a:t> </a:t>
            </a:r>
            <a:r>
              <a:rPr lang="en-GB" sz="2000" dirty="0" err="1">
                <a:ea typeface="+mn-lt"/>
                <a:cs typeface="+mn-lt"/>
              </a:rPr>
              <a:t>Projekten</a:t>
            </a:r>
            <a:r>
              <a:rPr lang="en-GB" sz="2000" dirty="0">
                <a:ea typeface="+mn-lt"/>
                <a:cs typeface="+mn-lt"/>
              </a:rPr>
              <a:t>, die </a:t>
            </a:r>
            <a:r>
              <a:rPr lang="en-GB" sz="2000" dirty="0" err="1">
                <a:ea typeface="+mn-lt"/>
                <a:cs typeface="+mn-lt"/>
              </a:rPr>
              <a:t>die</a:t>
            </a:r>
            <a:r>
              <a:rPr lang="en-GB" sz="2000" dirty="0">
                <a:ea typeface="+mn-lt"/>
                <a:cs typeface="+mn-lt"/>
              </a:rPr>
              <a:t> </a:t>
            </a:r>
            <a:r>
              <a:rPr lang="en-GB" sz="2000" dirty="0" err="1">
                <a:ea typeface="+mn-lt"/>
                <a:cs typeface="+mn-lt"/>
              </a:rPr>
              <a:t>Verarbeitung</a:t>
            </a:r>
            <a:r>
              <a:rPr lang="en-GB" sz="2000" dirty="0">
                <a:ea typeface="+mn-lt"/>
                <a:cs typeface="+mn-lt"/>
              </a:rPr>
              <a:t> </a:t>
            </a:r>
            <a:r>
              <a:rPr lang="en-GB" sz="2000" dirty="0" err="1">
                <a:ea typeface="+mn-lt"/>
                <a:cs typeface="+mn-lt"/>
              </a:rPr>
              <a:t>personenbezogener</a:t>
            </a:r>
            <a:r>
              <a:rPr lang="en-GB" sz="2000" dirty="0">
                <a:ea typeface="+mn-lt"/>
                <a:cs typeface="+mn-lt"/>
              </a:rPr>
              <a:t> Daten </a:t>
            </a:r>
            <a:r>
              <a:rPr lang="en-GB" sz="2000" dirty="0" err="1">
                <a:ea typeface="+mn-lt"/>
                <a:cs typeface="+mn-lt"/>
              </a:rPr>
              <a:t>erfordern</a:t>
            </a:r>
            <a:r>
              <a:rPr lang="en-GB" sz="2000" dirty="0">
                <a:ea typeface="+mn-lt"/>
                <a:cs typeface="+mn-lt"/>
              </a:rPr>
              <a:t>, </a:t>
            </a:r>
            <a:r>
              <a:rPr lang="en-GB" sz="2000" dirty="0" err="1">
                <a:ea typeface="+mn-lt"/>
                <a:cs typeface="+mn-lt"/>
              </a:rPr>
              <a:t>sollte</a:t>
            </a:r>
            <a:r>
              <a:rPr lang="en-GB" sz="2000" dirty="0">
                <a:ea typeface="+mn-lt"/>
                <a:cs typeface="+mn-lt"/>
              </a:rPr>
              <a:t> </a:t>
            </a:r>
            <a:r>
              <a:rPr lang="en-GB" sz="2000" dirty="0" err="1">
                <a:ea typeface="+mn-lt"/>
                <a:cs typeface="+mn-lt"/>
              </a:rPr>
              <a:t>eine</a:t>
            </a:r>
            <a:r>
              <a:rPr lang="en-GB" sz="2000" dirty="0">
                <a:ea typeface="+mn-lt"/>
                <a:cs typeface="+mn-lt"/>
              </a:rPr>
              <a:t> </a:t>
            </a:r>
            <a:r>
              <a:rPr lang="en-GB" sz="2000" dirty="0" err="1">
                <a:ea typeface="+mn-lt"/>
                <a:cs typeface="+mn-lt"/>
              </a:rPr>
              <a:t>Datenschutzfolgenabschätzung</a:t>
            </a:r>
            <a:r>
              <a:rPr lang="en-GB" sz="2000" dirty="0">
                <a:ea typeface="+mn-lt"/>
                <a:cs typeface="+mn-lt"/>
              </a:rPr>
              <a:t> </a:t>
            </a:r>
            <a:r>
              <a:rPr lang="en-GB" sz="2000" dirty="0" err="1">
                <a:ea typeface="+mn-lt"/>
                <a:cs typeface="+mn-lt"/>
              </a:rPr>
              <a:t>durchgeführt</a:t>
            </a:r>
            <a:r>
              <a:rPr lang="en-GB" sz="2000" dirty="0">
                <a:ea typeface="+mn-lt"/>
                <a:cs typeface="+mn-lt"/>
              </a:rPr>
              <a:t> </a:t>
            </a:r>
            <a:r>
              <a:rPr lang="en-GB" sz="2000" dirty="0" err="1">
                <a:ea typeface="+mn-lt"/>
                <a:cs typeface="+mn-lt"/>
              </a:rPr>
              <a:t>werden</a:t>
            </a:r>
            <a:r>
              <a:rPr lang="en-GB" sz="2000" dirty="0">
                <a:ea typeface="+mn-lt"/>
                <a:cs typeface="+mn-lt"/>
              </a:rPr>
              <a:t>. </a:t>
            </a:r>
          </a:p>
          <a:p>
            <a:pPr marL="342900" indent="-342900">
              <a:buClr>
                <a:schemeClr val="accent2"/>
              </a:buClr>
              <a:buChar char="•"/>
            </a:pPr>
            <a:endParaRPr lang="en-GB" dirty="0">
              <a:solidFill>
                <a:schemeClr val="accent2"/>
              </a:solidFill>
              <a:cs typeface="Calibri" panose="020F0502020204030204"/>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225201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483875"/>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Durchführung</a:t>
            </a:r>
            <a:r>
              <a:rPr lang="en-GB" b="1" dirty="0">
                <a:solidFill>
                  <a:schemeClr val="accent2"/>
                </a:solidFill>
                <a:ea typeface="+mn-lt"/>
                <a:cs typeface="+mn-lt"/>
              </a:rPr>
              <a:t> </a:t>
            </a:r>
            <a:r>
              <a:rPr lang="en-GB" b="1" dirty="0" err="1">
                <a:solidFill>
                  <a:schemeClr val="accent2"/>
                </a:solidFill>
                <a:ea typeface="+mn-lt"/>
                <a:cs typeface="+mn-lt"/>
              </a:rPr>
              <a:t>einer</a:t>
            </a:r>
            <a:r>
              <a:rPr lang="en-GB" b="1" dirty="0">
                <a:solidFill>
                  <a:schemeClr val="accent2"/>
                </a:solidFill>
                <a:ea typeface="+mn-lt"/>
                <a:cs typeface="+mn-lt"/>
              </a:rPr>
              <a:t> </a:t>
            </a:r>
            <a:r>
              <a:rPr lang="en-GB" b="1" dirty="0" err="1">
                <a:solidFill>
                  <a:schemeClr val="accent2"/>
                </a:solidFill>
                <a:ea typeface="+mn-lt"/>
                <a:cs typeface="+mn-lt"/>
              </a:rPr>
              <a:t>Datenschutz-Folgenabschätzung</a:t>
            </a:r>
            <a:r>
              <a:rPr lang="en-GB" b="1" dirty="0">
                <a:solidFill>
                  <a:schemeClr val="accent2"/>
                </a:solidFill>
                <a:ea typeface="+mn-lt"/>
                <a:cs typeface="+mn-lt"/>
              </a:rPr>
              <a:t> (DPIA) (</a:t>
            </a:r>
            <a:r>
              <a:rPr lang="en-GB" b="1" dirty="0" err="1">
                <a:solidFill>
                  <a:schemeClr val="accent2"/>
                </a:solidFill>
                <a:ea typeface="+mn-lt"/>
                <a:cs typeface="+mn-lt"/>
              </a:rPr>
              <a:t>Fortsetzung</a:t>
            </a:r>
            <a:r>
              <a:rPr lang="en-GB" b="1" dirty="0">
                <a:solidFill>
                  <a:schemeClr val="accent2"/>
                </a:solidFill>
                <a:ea typeface="+mn-lt"/>
                <a:cs typeface="+mn-lt"/>
              </a:rPr>
              <a:t>)</a:t>
            </a:r>
            <a:endParaRPr lang="en-US" b="1" dirty="0">
              <a:solidFill>
                <a:schemeClr val="accent2"/>
              </a:solidFill>
            </a:endParaRP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en-GB" dirty="0" err="1">
                <a:ea typeface="+mn-lt"/>
                <a:cs typeface="+mn-lt"/>
              </a:rPr>
              <a:t>Erstellen</a:t>
            </a:r>
            <a:r>
              <a:rPr lang="en-GB" dirty="0">
                <a:ea typeface="+mn-lt"/>
                <a:cs typeface="+mn-lt"/>
              </a:rPr>
              <a:t> Sie </a:t>
            </a:r>
            <a:r>
              <a:rPr lang="en-GB" dirty="0" err="1">
                <a:ea typeface="+mn-lt"/>
                <a:cs typeface="+mn-lt"/>
              </a:rPr>
              <a:t>eine</a:t>
            </a:r>
            <a:r>
              <a:rPr lang="en-GB" dirty="0">
                <a:ea typeface="+mn-lt"/>
                <a:cs typeface="+mn-lt"/>
              </a:rPr>
              <a:t> DPIA-Vorlage für </a:t>
            </a:r>
            <a:r>
              <a:rPr lang="en-GB" dirty="0" err="1">
                <a:ea typeface="+mn-lt"/>
                <a:cs typeface="+mn-lt"/>
              </a:rPr>
              <a:t>ein</a:t>
            </a:r>
            <a:r>
              <a:rPr lang="en-GB" dirty="0">
                <a:ea typeface="+mn-lt"/>
                <a:cs typeface="+mn-lt"/>
              </a:rPr>
              <a:t> Projekt </a:t>
            </a:r>
            <a:r>
              <a:rPr lang="en-GB" dirty="0" err="1">
                <a:ea typeface="+mn-lt"/>
                <a:cs typeface="+mn-lt"/>
              </a:rPr>
              <a:t>Ihrer</a:t>
            </a:r>
            <a:r>
              <a:rPr lang="en-GB" dirty="0">
                <a:ea typeface="+mn-lt"/>
                <a:cs typeface="+mn-lt"/>
              </a:rPr>
              <a:t> Wahl. Sie </a:t>
            </a:r>
            <a:r>
              <a:rPr lang="en-GB" dirty="0" err="1">
                <a:ea typeface="+mn-lt"/>
                <a:cs typeface="+mn-lt"/>
              </a:rPr>
              <a:t>sollten</a:t>
            </a:r>
            <a:r>
              <a:rPr lang="en-GB" dirty="0">
                <a:ea typeface="+mn-lt"/>
                <a:cs typeface="+mn-lt"/>
              </a:rPr>
              <a:t> die </a:t>
            </a:r>
            <a:r>
              <a:rPr lang="en-GB" dirty="0" err="1">
                <a:ea typeface="+mn-lt"/>
                <a:cs typeface="+mn-lt"/>
              </a:rPr>
              <a:t>folgenden</a:t>
            </a:r>
            <a:r>
              <a:rPr lang="en-GB" dirty="0">
                <a:ea typeface="+mn-lt"/>
                <a:cs typeface="+mn-lt"/>
              </a:rPr>
              <a:t> </a:t>
            </a:r>
            <a:r>
              <a:rPr lang="en-GB" dirty="0" err="1">
                <a:ea typeface="+mn-lt"/>
                <a:cs typeface="+mn-lt"/>
              </a:rPr>
              <a:t>Schritte</a:t>
            </a:r>
            <a:r>
              <a:rPr lang="en-GB" dirty="0">
                <a:ea typeface="+mn-lt"/>
                <a:cs typeface="+mn-lt"/>
              </a:rPr>
              <a:t> </a:t>
            </a:r>
            <a:r>
              <a:rPr lang="en-GB" dirty="0" err="1">
                <a:ea typeface="+mn-lt"/>
                <a:cs typeface="+mn-lt"/>
              </a:rPr>
              <a:t>durchführen</a:t>
            </a:r>
            <a:r>
              <a:rPr lang="en-GB" dirty="0">
                <a:ea typeface="+mn-lt"/>
                <a:cs typeface="+mn-lt"/>
              </a:rPr>
              <a:t>:</a:t>
            </a:r>
            <a:endParaRPr lang="en-GB" dirty="0">
              <a:cs typeface="Calibri"/>
            </a:endParaRPr>
          </a:p>
          <a:p>
            <a:pPr marL="0" indent="0">
              <a:buClr>
                <a:schemeClr val="accent2"/>
              </a:buClr>
            </a:pPr>
            <a:endParaRPr lang="en-GB" i="1"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graphicFrame>
        <p:nvGraphicFramePr>
          <p:cNvPr id="2" name="Diagram 1">
            <a:extLst>
              <a:ext uri="{FF2B5EF4-FFF2-40B4-BE49-F238E27FC236}">
                <a16:creationId xmlns:a16="http://schemas.microsoft.com/office/drawing/2014/main" id="{E8408CDB-A830-5F58-D174-E7A8D85E94A4}"/>
              </a:ext>
            </a:extLst>
          </p:cNvPr>
          <p:cNvGraphicFramePr/>
          <p:nvPr>
            <p:extLst>
              <p:ext uri="{D42A27DB-BD31-4B8C-83A1-F6EECF244321}">
                <p14:modId xmlns:p14="http://schemas.microsoft.com/office/powerpoint/2010/main" val="4271288709"/>
              </p:ext>
            </p:extLst>
          </p:nvPr>
        </p:nvGraphicFramePr>
        <p:xfrm>
          <a:off x="322133" y="2233789"/>
          <a:ext cx="11547734" cy="3983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E32A9A4E-6334-C32A-8922-15DBF9A7F63B}"/>
              </a:ext>
            </a:extLst>
          </p:cNvPr>
          <p:cNvSpPr/>
          <p:nvPr/>
        </p:nvSpPr>
        <p:spPr>
          <a:xfrm>
            <a:off x="798381" y="5587845"/>
            <a:ext cx="9499862" cy="30777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IE" sz="1400" kern="0" dirty="0">
                <a:solidFill>
                  <a:prstClr val="black"/>
                </a:solidFill>
              </a:rPr>
              <a:t>Quell</a:t>
            </a:r>
            <a:r>
              <a:rPr kumimoji="0" lang="en-IE" sz="1400" b="0" i="0" u="none" strike="noStrike" kern="0" cap="none" spc="0" normalizeH="0" baseline="0" noProof="0" dirty="0">
                <a:ln>
                  <a:noFill/>
                </a:ln>
                <a:solidFill>
                  <a:prstClr val="black"/>
                </a:solidFill>
                <a:effectLst/>
                <a:uLnTx/>
                <a:uFillTx/>
              </a:rPr>
              <a:t>e: </a:t>
            </a:r>
            <a:r>
              <a:rPr kumimoji="0" lang="en-IE" sz="1400" b="0" i="0" u="none" strike="noStrike" kern="0" cap="none" spc="0" normalizeH="0" baseline="0" noProof="0" dirty="0">
                <a:ln>
                  <a:noFill/>
                </a:ln>
                <a:solidFill>
                  <a:schemeClr val="accent2">
                    <a:lumMod val="75000"/>
                  </a:schemeClr>
                </a:solidFill>
                <a:effectLst/>
                <a:uLnTx/>
                <a:uFillTx/>
                <a:hlinkClick r:id="rId9">
                  <a:extLst>
                    <a:ext uri="{A12FA001-AC4F-418D-AE19-62706E023703}">
                      <ahyp:hlinkClr xmlns:ahyp="http://schemas.microsoft.com/office/drawing/2018/hyperlinkcolor" val="tx"/>
                    </a:ext>
                  </a:extLst>
                </a:hlinkClick>
              </a:rPr>
              <a:t>https://www.dataprotection.ie/en/organisations/know-your-obligations/data-protection-impact-assessments</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6716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B01F2BE-574D-4558-9374-4495B0E5A04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62805F4-09BC-4095-9D16-D5A4911BD8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896728E-EA13-4952-B766-5326AABA17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B2B65696-7A78-4456-9A4D-01E8388BAB0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2" grpId="0">
        <p:bldSub>
          <a:bldDgm bld="one"/>
        </p:bldSub>
      </p:bldGraphic>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US" dirty="0" err="1">
                <a:ea typeface="+mn-lt"/>
                <a:cs typeface="+mn-lt"/>
              </a:rPr>
              <a:t>Arbeiten</a:t>
            </a:r>
            <a:r>
              <a:rPr lang="en-US" dirty="0">
                <a:ea typeface="+mn-lt"/>
                <a:cs typeface="+mn-lt"/>
              </a:rPr>
              <a:t> </a:t>
            </a:r>
            <a:r>
              <a:rPr lang="en-US" dirty="0" err="1">
                <a:ea typeface="+mn-lt"/>
                <a:cs typeface="+mn-lt"/>
              </a:rPr>
              <a:t>mit</a:t>
            </a:r>
            <a:r>
              <a:rPr lang="en-US" dirty="0">
                <a:ea typeface="+mn-lt"/>
                <a:cs typeface="+mn-lt"/>
              </a:rPr>
              <a:t> Daten</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349609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dirty="0">
                <a:ea typeface="+mn-lt"/>
                <a:cs typeface="+mn-lt"/>
              </a:rPr>
              <a:t>Bei der </a:t>
            </a:r>
            <a:r>
              <a:rPr lang="en-GB" dirty="0" err="1">
                <a:ea typeface="+mn-lt"/>
                <a:cs typeface="+mn-lt"/>
              </a:rPr>
              <a:t>Bedeutung</a:t>
            </a:r>
            <a:r>
              <a:rPr lang="en-GB" dirty="0">
                <a:ea typeface="+mn-lt"/>
                <a:cs typeface="+mn-lt"/>
              </a:rPr>
              <a:t> von Big Data </a:t>
            </a:r>
            <a:r>
              <a:rPr lang="en-GB" dirty="0" err="1">
                <a:ea typeface="+mn-lt"/>
                <a:cs typeface="+mn-lt"/>
              </a:rPr>
              <a:t>geht</a:t>
            </a:r>
            <a:r>
              <a:rPr lang="en-GB" dirty="0">
                <a:ea typeface="+mn-lt"/>
                <a:cs typeface="+mn-lt"/>
              </a:rPr>
              <a:t> es </a:t>
            </a:r>
            <a:r>
              <a:rPr lang="en-GB" dirty="0" err="1">
                <a:ea typeface="+mn-lt"/>
                <a:cs typeface="+mn-lt"/>
              </a:rPr>
              <a:t>nicht</a:t>
            </a:r>
            <a:r>
              <a:rPr lang="en-GB" dirty="0">
                <a:ea typeface="+mn-lt"/>
                <a:cs typeface="+mn-lt"/>
              </a:rPr>
              <a:t> </a:t>
            </a:r>
            <a:r>
              <a:rPr lang="en-GB" dirty="0" err="1">
                <a:ea typeface="+mn-lt"/>
                <a:cs typeface="+mn-lt"/>
              </a:rPr>
              <a:t>darum</a:t>
            </a:r>
            <a:r>
              <a:rPr lang="en-GB" dirty="0">
                <a:ea typeface="+mn-lt"/>
                <a:cs typeface="+mn-lt"/>
              </a:rPr>
              <a:t>, </a:t>
            </a:r>
            <a:r>
              <a:rPr lang="en-GB" dirty="0" err="1">
                <a:ea typeface="+mn-lt"/>
                <a:cs typeface="+mn-lt"/>
              </a:rPr>
              <a:t>wie</a:t>
            </a:r>
            <a:r>
              <a:rPr lang="en-GB" dirty="0">
                <a:ea typeface="+mn-lt"/>
                <a:cs typeface="+mn-lt"/>
              </a:rPr>
              <a:t> </a:t>
            </a:r>
            <a:r>
              <a:rPr lang="en-GB" dirty="0" err="1">
                <a:ea typeface="+mn-lt"/>
                <a:cs typeface="+mn-lt"/>
              </a:rPr>
              <a:t>viele</a:t>
            </a:r>
            <a:r>
              <a:rPr lang="en-GB" dirty="0">
                <a:ea typeface="+mn-lt"/>
                <a:cs typeface="+mn-lt"/>
              </a:rPr>
              <a:t> Daten </a:t>
            </a:r>
            <a:r>
              <a:rPr lang="en-GB" dirty="0" err="1">
                <a:ea typeface="+mn-lt"/>
                <a:cs typeface="+mn-lt"/>
              </a:rPr>
              <a:t>ein</a:t>
            </a:r>
            <a:r>
              <a:rPr lang="en-GB" dirty="0">
                <a:ea typeface="+mn-lt"/>
                <a:cs typeface="+mn-lt"/>
              </a:rPr>
              <a:t> </a:t>
            </a:r>
            <a:r>
              <a:rPr lang="en-GB" dirty="0" err="1">
                <a:ea typeface="+mn-lt"/>
                <a:cs typeface="+mn-lt"/>
              </a:rPr>
              <a:t>Unternehmen</a:t>
            </a:r>
            <a:r>
              <a:rPr lang="en-GB" dirty="0">
                <a:ea typeface="+mn-lt"/>
                <a:cs typeface="+mn-lt"/>
              </a:rPr>
              <a:t> hat, </a:t>
            </a:r>
            <a:r>
              <a:rPr lang="en-GB" dirty="0" err="1">
                <a:ea typeface="+mn-lt"/>
                <a:cs typeface="+mn-lt"/>
              </a:rPr>
              <a:t>sondern</a:t>
            </a:r>
            <a:r>
              <a:rPr lang="en-GB" dirty="0">
                <a:ea typeface="+mn-lt"/>
                <a:cs typeface="+mn-lt"/>
              </a:rPr>
              <a:t> </a:t>
            </a:r>
            <a:r>
              <a:rPr lang="en-GB" dirty="0" err="1">
                <a:ea typeface="+mn-lt"/>
                <a:cs typeface="+mn-lt"/>
              </a:rPr>
              <a:t>wie</a:t>
            </a:r>
            <a:r>
              <a:rPr lang="en-GB" dirty="0">
                <a:ea typeface="+mn-lt"/>
                <a:cs typeface="+mn-lt"/>
              </a:rPr>
              <a:t> </a:t>
            </a:r>
            <a:r>
              <a:rPr lang="en-GB" dirty="0" err="1">
                <a:ea typeface="+mn-lt"/>
                <a:cs typeface="+mn-lt"/>
              </a:rPr>
              <a:t>ein</a:t>
            </a:r>
            <a:r>
              <a:rPr lang="en-GB" dirty="0">
                <a:ea typeface="+mn-lt"/>
                <a:cs typeface="+mn-lt"/>
              </a:rPr>
              <a:t> </a:t>
            </a:r>
            <a:r>
              <a:rPr lang="en-GB" dirty="0" err="1">
                <a:ea typeface="+mn-lt"/>
                <a:cs typeface="+mn-lt"/>
              </a:rPr>
              <a:t>Unternehmen</a:t>
            </a:r>
            <a:r>
              <a:rPr lang="en-GB" dirty="0">
                <a:ea typeface="+mn-lt"/>
                <a:cs typeface="+mn-lt"/>
              </a:rPr>
              <a:t> die </a:t>
            </a:r>
            <a:r>
              <a:rPr lang="en-GB" dirty="0" err="1">
                <a:ea typeface="+mn-lt"/>
                <a:cs typeface="+mn-lt"/>
              </a:rPr>
              <a:t>gesammelten</a:t>
            </a:r>
            <a:r>
              <a:rPr lang="en-GB" dirty="0">
                <a:ea typeface="+mn-lt"/>
                <a:cs typeface="+mn-lt"/>
              </a:rPr>
              <a:t> Daten </a:t>
            </a:r>
            <a:r>
              <a:rPr lang="en-GB" dirty="0" err="1">
                <a:ea typeface="+mn-lt"/>
                <a:cs typeface="+mn-lt"/>
              </a:rPr>
              <a:t>nutzt</a:t>
            </a:r>
            <a:r>
              <a:rPr lang="en-GB" dirty="0">
                <a:ea typeface="+mn-lt"/>
                <a:cs typeface="+mn-lt"/>
              </a:rPr>
              <a:t>. </a:t>
            </a:r>
            <a:endParaRPr lang="en-GB">
              <a:ea typeface="+mn-lt"/>
              <a:cs typeface="+mn-lt"/>
            </a:endParaRPr>
          </a:p>
          <a:p>
            <a:pPr marL="342900" indent="-342900">
              <a:buClr>
                <a:schemeClr val="accent2"/>
              </a:buClr>
              <a:buBlip>
                <a:blip r:embed="rId3"/>
              </a:buBlip>
            </a:pPr>
            <a:endParaRPr lang="en-GB" dirty="0"/>
          </a:p>
          <a:p>
            <a:pPr marL="342900" indent="-342900">
              <a:buClr>
                <a:schemeClr val="accent2"/>
              </a:buClr>
              <a:buBlip>
                <a:blip r:embed="rId3"/>
              </a:buBlip>
            </a:pPr>
            <a:r>
              <a:rPr lang="en-GB" dirty="0">
                <a:ea typeface="+mn-lt"/>
                <a:cs typeface="+mn-lt"/>
              </a:rPr>
              <a:t>Die </a:t>
            </a:r>
            <a:r>
              <a:rPr lang="en-GB" dirty="0" err="1">
                <a:ea typeface="+mn-lt"/>
                <a:cs typeface="+mn-lt"/>
              </a:rPr>
              <a:t>Möglichkeit</a:t>
            </a:r>
            <a:r>
              <a:rPr lang="en-GB" dirty="0">
                <a:ea typeface="+mn-lt"/>
                <a:cs typeface="+mn-lt"/>
              </a:rPr>
              <a:t>, </a:t>
            </a:r>
            <a:r>
              <a:rPr lang="en-GB" dirty="0" err="1">
                <a:ea typeface="+mn-lt"/>
                <a:cs typeface="+mn-lt"/>
              </a:rPr>
              <a:t>mit</a:t>
            </a:r>
            <a:r>
              <a:rPr lang="en-GB" dirty="0">
                <a:ea typeface="+mn-lt"/>
                <a:cs typeface="+mn-lt"/>
              </a:rPr>
              <a:t> Big Data das Markt- und </a:t>
            </a:r>
            <a:r>
              <a:rPr lang="en-GB" dirty="0" err="1">
                <a:ea typeface="+mn-lt"/>
                <a:cs typeface="+mn-lt"/>
              </a:rPr>
              <a:t>Kundenverhalten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analysieren</a:t>
            </a:r>
            <a:r>
              <a:rPr lang="en-GB" dirty="0">
                <a:ea typeface="+mn-lt"/>
                <a:cs typeface="+mn-lt"/>
              </a:rPr>
              <a:t> und </a:t>
            </a:r>
            <a:r>
              <a:rPr lang="en-GB" dirty="0" err="1">
                <a:ea typeface="+mn-lt"/>
                <a:cs typeface="+mn-lt"/>
              </a:rPr>
              <a:t>vorherzusagen</a:t>
            </a:r>
            <a:r>
              <a:rPr lang="en-GB" dirty="0">
                <a:ea typeface="+mn-lt"/>
                <a:cs typeface="+mn-lt"/>
              </a:rPr>
              <a:t>, </a:t>
            </a:r>
            <a:r>
              <a:rPr lang="en-GB" dirty="0" err="1">
                <a:ea typeface="+mn-lt"/>
                <a:cs typeface="+mn-lt"/>
              </a:rPr>
              <a:t>ist</a:t>
            </a:r>
            <a:r>
              <a:rPr lang="en-GB" dirty="0">
                <a:ea typeface="+mn-lt"/>
                <a:cs typeface="+mn-lt"/>
              </a:rPr>
              <a:t> </a:t>
            </a:r>
            <a:r>
              <a:rPr lang="en-GB" dirty="0" err="1">
                <a:ea typeface="+mn-lt"/>
                <a:cs typeface="+mn-lt"/>
              </a:rPr>
              <a:t>ein</a:t>
            </a:r>
            <a:r>
              <a:rPr lang="en-GB" dirty="0">
                <a:ea typeface="+mn-lt"/>
                <a:cs typeface="+mn-lt"/>
              </a:rPr>
              <a:t> </a:t>
            </a:r>
            <a:r>
              <a:rPr lang="en-GB" dirty="0" err="1">
                <a:ea typeface="+mn-lt"/>
                <a:cs typeface="+mn-lt"/>
              </a:rPr>
              <a:t>neuer</a:t>
            </a:r>
            <a:r>
              <a:rPr lang="en-GB" dirty="0">
                <a:ea typeface="+mn-lt"/>
                <a:cs typeface="+mn-lt"/>
              </a:rPr>
              <a:t> </a:t>
            </a:r>
            <a:r>
              <a:rPr lang="en-GB" dirty="0" err="1">
                <a:ea typeface="+mn-lt"/>
                <a:cs typeface="+mn-lt"/>
              </a:rPr>
              <a:t>Paradigmenwechsel</a:t>
            </a:r>
            <a:r>
              <a:rPr lang="en-GB" dirty="0">
                <a:ea typeface="+mn-lt"/>
                <a:cs typeface="+mn-lt"/>
              </a:rPr>
              <a:t> für KMU. Bei </a:t>
            </a:r>
            <a:r>
              <a:rPr lang="en-GB" dirty="0" err="1">
                <a:ea typeface="+mn-lt"/>
                <a:cs typeface="+mn-lt"/>
              </a:rPr>
              <a:t>richtiger</a:t>
            </a:r>
            <a:r>
              <a:rPr lang="en-GB" dirty="0">
                <a:ea typeface="+mn-lt"/>
                <a:cs typeface="+mn-lt"/>
              </a:rPr>
              <a:t> </a:t>
            </a:r>
            <a:r>
              <a:rPr lang="en-GB" dirty="0" err="1">
                <a:ea typeface="+mn-lt"/>
                <a:cs typeface="+mn-lt"/>
              </a:rPr>
              <a:t>Umsetzung</a:t>
            </a:r>
            <a:r>
              <a:rPr lang="en-GB" dirty="0">
                <a:ea typeface="+mn-lt"/>
                <a:cs typeface="+mn-lt"/>
              </a:rPr>
              <a:t> </a:t>
            </a:r>
            <a:r>
              <a:rPr lang="en-GB" dirty="0" err="1">
                <a:ea typeface="+mn-lt"/>
                <a:cs typeface="+mn-lt"/>
              </a:rPr>
              <a:t>können</a:t>
            </a:r>
            <a:r>
              <a:rPr lang="en-GB" dirty="0">
                <a:ea typeface="+mn-lt"/>
                <a:cs typeface="+mn-lt"/>
              </a:rPr>
              <a:t> </a:t>
            </a:r>
            <a:r>
              <a:rPr lang="en-GB" dirty="0" err="1">
                <a:ea typeface="+mn-lt"/>
                <a:cs typeface="+mn-lt"/>
              </a:rPr>
              <a:t>Flexibilität</a:t>
            </a:r>
            <a:r>
              <a:rPr lang="en-GB" dirty="0">
                <a:ea typeface="+mn-lt"/>
                <a:cs typeface="+mn-lt"/>
              </a:rPr>
              <a:t>, </a:t>
            </a:r>
            <a:r>
              <a:rPr lang="en-GB" dirty="0" err="1">
                <a:ea typeface="+mn-lt"/>
                <a:cs typeface="+mn-lt"/>
              </a:rPr>
              <a:t>Produktivität</a:t>
            </a:r>
            <a:r>
              <a:rPr lang="en-GB" dirty="0">
                <a:ea typeface="+mn-lt"/>
                <a:cs typeface="+mn-lt"/>
              </a:rPr>
              <a:t>, </a:t>
            </a:r>
            <a:r>
              <a:rPr lang="en-GB" dirty="0" err="1">
                <a:ea typeface="+mn-lt"/>
                <a:cs typeface="+mn-lt"/>
              </a:rPr>
              <a:t>Reaktionsfähigkeit</a:t>
            </a:r>
            <a:r>
              <a:rPr lang="en-GB" dirty="0">
                <a:ea typeface="+mn-lt"/>
                <a:cs typeface="+mn-lt"/>
              </a:rPr>
              <a:t>, </a:t>
            </a:r>
            <a:r>
              <a:rPr lang="en-GB" dirty="0" err="1">
                <a:ea typeface="+mn-lt"/>
                <a:cs typeface="+mn-lt"/>
              </a:rPr>
              <a:t>Antizipation</a:t>
            </a:r>
            <a:r>
              <a:rPr lang="en-GB" dirty="0">
                <a:ea typeface="+mn-lt"/>
                <a:cs typeface="+mn-lt"/>
              </a:rPr>
              <a:t> und die </a:t>
            </a:r>
            <a:r>
              <a:rPr lang="en-GB" dirty="0" err="1">
                <a:ea typeface="+mn-lt"/>
                <a:cs typeface="+mn-lt"/>
              </a:rPr>
              <a:t>Fähigkeit</a:t>
            </a:r>
            <a:r>
              <a:rPr lang="en-GB" dirty="0">
                <a:ea typeface="+mn-lt"/>
                <a:cs typeface="+mn-lt"/>
              </a:rPr>
              <a:t>, </a:t>
            </a:r>
            <a:r>
              <a:rPr lang="en-GB" dirty="0" err="1">
                <a:ea typeface="+mn-lt"/>
                <a:cs typeface="+mn-lt"/>
              </a:rPr>
              <a:t>Kundenbedürfnisse</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erfüllen</a:t>
            </a:r>
            <a:r>
              <a:rPr lang="en-GB" dirty="0">
                <a:ea typeface="+mn-lt"/>
                <a:cs typeface="+mn-lt"/>
              </a:rPr>
              <a:t>, </a:t>
            </a:r>
            <a:r>
              <a:rPr lang="en-GB" dirty="0" err="1">
                <a:ea typeface="+mn-lt"/>
                <a:cs typeface="+mn-lt"/>
              </a:rPr>
              <a:t>gesteigert</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indem</a:t>
            </a:r>
            <a:r>
              <a:rPr lang="en-GB" dirty="0">
                <a:ea typeface="+mn-lt"/>
                <a:cs typeface="+mn-lt"/>
              </a:rPr>
              <a:t> </a:t>
            </a:r>
            <a:r>
              <a:rPr lang="en-GB" dirty="0" err="1">
                <a:ea typeface="+mn-lt"/>
                <a:cs typeface="+mn-lt"/>
              </a:rPr>
              <a:t>blinde</a:t>
            </a:r>
            <a:r>
              <a:rPr lang="en-GB" dirty="0">
                <a:ea typeface="+mn-lt"/>
                <a:cs typeface="+mn-lt"/>
              </a:rPr>
              <a:t> </a:t>
            </a:r>
            <a:r>
              <a:rPr lang="en-GB" dirty="0" err="1">
                <a:ea typeface="+mn-lt"/>
                <a:cs typeface="+mn-lt"/>
              </a:rPr>
              <a:t>Flecken</a:t>
            </a:r>
            <a:r>
              <a:rPr lang="en-GB" dirty="0">
                <a:ea typeface="+mn-lt"/>
                <a:cs typeface="+mn-lt"/>
              </a:rPr>
              <a:t> </a:t>
            </a:r>
            <a:r>
              <a:rPr lang="en-GB" dirty="0" err="1">
                <a:ea typeface="+mn-lt"/>
                <a:cs typeface="+mn-lt"/>
              </a:rPr>
              <a:t>erkannt</a:t>
            </a:r>
            <a:r>
              <a:rPr lang="en-GB" dirty="0">
                <a:ea typeface="+mn-lt"/>
                <a:cs typeface="+mn-lt"/>
              </a:rPr>
              <a:t> und </a:t>
            </a:r>
            <a:r>
              <a:rPr lang="en-GB" dirty="0" err="1">
                <a:ea typeface="+mn-lt"/>
                <a:cs typeface="+mn-lt"/>
              </a:rPr>
              <a:t>bessere</a:t>
            </a:r>
            <a:r>
              <a:rPr lang="en-GB" dirty="0">
                <a:ea typeface="+mn-lt"/>
                <a:cs typeface="+mn-lt"/>
              </a:rPr>
              <a:t> </a:t>
            </a:r>
            <a:r>
              <a:rPr lang="en-GB" dirty="0" err="1">
                <a:ea typeface="+mn-lt"/>
                <a:cs typeface="+mn-lt"/>
              </a:rPr>
              <a:t>Entscheidungen</a:t>
            </a:r>
            <a:r>
              <a:rPr lang="en-GB" dirty="0">
                <a:ea typeface="+mn-lt"/>
                <a:cs typeface="+mn-lt"/>
              </a:rPr>
              <a:t> </a:t>
            </a:r>
            <a:r>
              <a:rPr lang="en-GB" dirty="0" err="1">
                <a:ea typeface="+mn-lt"/>
                <a:cs typeface="+mn-lt"/>
              </a:rPr>
              <a:t>getroffen</a:t>
            </a:r>
            <a:r>
              <a:rPr lang="en-GB" dirty="0">
                <a:ea typeface="+mn-lt"/>
                <a:cs typeface="+mn-lt"/>
              </a:rPr>
              <a:t> </a:t>
            </a:r>
            <a:r>
              <a:rPr lang="en-GB" dirty="0" err="1">
                <a:ea typeface="+mn-lt"/>
                <a:cs typeface="+mn-lt"/>
              </a:rPr>
              <a:t>werden</a:t>
            </a:r>
            <a:r>
              <a:rPr lang="en-GB" dirty="0">
                <a:ea typeface="+mn-lt"/>
                <a:cs typeface="+mn-lt"/>
              </a:rPr>
              <a:t>.</a:t>
            </a:r>
            <a:endParaRPr lang="en-GB" i="1" dirty="0">
              <a:ea typeface="+mn-lt"/>
              <a:cs typeface="+mn-lt"/>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Vorteile</a:t>
            </a:r>
            <a:r>
              <a:rPr lang="en-GB" dirty="0">
                <a:ea typeface="+mn-lt"/>
                <a:cs typeface="+mn-lt"/>
              </a:rPr>
              <a:t> von Daten für </a:t>
            </a:r>
            <a:r>
              <a:rPr lang="en-GB" dirty="0" err="1">
                <a:ea typeface="+mn-lt"/>
                <a:cs typeface="+mn-lt"/>
              </a:rPr>
              <a:t>Unternehmen</a:t>
            </a:r>
            <a:endParaRPr lang="en-US" dirty="0" err="1"/>
          </a:p>
        </p:txBody>
      </p:sp>
      <p:sp>
        <p:nvSpPr>
          <p:cNvPr id="6" name="Rectangle 5">
            <a:extLst>
              <a:ext uri="{FF2B5EF4-FFF2-40B4-BE49-F238E27FC236}">
                <a16:creationId xmlns:a16="http://schemas.microsoft.com/office/drawing/2014/main" id="{0E898E31-B3BC-67F7-68CC-9173E704C9EE}"/>
              </a:ext>
            </a:extLst>
          </p:cNvPr>
          <p:cNvSpPr/>
          <p:nvPr/>
        </p:nvSpPr>
        <p:spPr>
          <a:xfrm>
            <a:off x="798381" y="5557068"/>
            <a:ext cx="4613764" cy="338554"/>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IE" sz="1600" kern="0" dirty="0">
                <a:solidFill>
                  <a:prstClr val="black"/>
                </a:solidFill>
              </a:rPr>
              <a:t>Quelle</a:t>
            </a:r>
            <a:r>
              <a:rPr kumimoji="0" lang="en-IE" sz="1600" b="0" i="0" u="none" strike="noStrike" kern="0" cap="none" spc="0" normalizeH="0" baseline="0" noProof="0" dirty="0">
                <a:ln>
                  <a:noFill/>
                </a:ln>
                <a:solidFill>
                  <a:prstClr val="black"/>
                </a:solidFill>
                <a:effectLst/>
                <a:uLnTx/>
                <a:uFillTx/>
              </a:rPr>
              <a:t>: </a:t>
            </a:r>
            <a:r>
              <a:rPr kumimoji="0" lang="en-IE" sz="1600" b="0" i="0" u="none" strike="noStrike" kern="0" cap="none" spc="0" normalizeH="0" baseline="0" noProof="0" dirty="0">
                <a:ln>
                  <a:noFill/>
                </a:ln>
                <a:solidFill>
                  <a:schemeClr val="accent2">
                    <a:lumMod val="75000"/>
                  </a:schemeClr>
                </a:solidFill>
                <a:effectLst/>
                <a:uLnTx/>
                <a:uFillTx/>
                <a:hlinkClick r:id="rId4">
                  <a:extLst>
                    <a:ext uri="{A12FA001-AC4F-418D-AE19-62706E023703}">
                      <ahyp:hlinkClr xmlns:ahyp="http://schemas.microsoft.com/office/drawing/2018/hyperlinkcolor" val="tx"/>
                    </a:ext>
                  </a:extLst>
                </a:hlinkClick>
              </a:rPr>
              <a:t>An Overview of Big Data for Growth in SMEs  </a:t>
            </a:r>
            <a:endParaRPr kumimoji="0" lang="en-IE" sz="16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242215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Vorteile</a:t>
            </a:r>
            <a:r>
              <a:rPr lang="en-GB" dirty="0">
                <a:ea typeface="+mn-lt"/>
                <a:cs typeface="+mn-lt"/>
              </a:rPr>
              <a:t> von Daten für </a:t>
            </a:r>
            <a:r>
              <a:rPr lang="en-GB" dirty="0" err="1">
                <a:ea typeface="+mn-lt"/>
                <a:cs typeface="+mn-lt"/>
              </a:rPr>
              <a:t>Unternehmen</a:t>
            </a:r>
          </a:p>
          <a:p>
            <a:endParaRPr lang="en-GB" dirty="0">
              <a:cs typeface="Calibri"/>
            </a:endParaRPr>
          </a:p>
        </p:txBody>
      </p:sp>
      <p:sp>
        <p:nvSpPr>
          <p:cNvPr id="7" name="Rectangle 6">
            <a:extLst>
              <a:ext uri="{FF2B5EF4-FFF2-40B4-BE49-F238E27FC236}">
                <a16:creationId xmlns:a16="http://schemas.microsoft.com/office/drawing/2014/main" id="{E005E4E5-2CE3-B9BA-AE02-46D24C87385C}"/>
              </a:ext>
            </a:extLst>
          </p:cNvPr>
          <p:cNvSpPr/>
          <p:nvPr/>
        </p:nvSpPr>
        <p:spPr>
          <a:xfrm>
            <a:off x="6238246" y="1819945"/>
            <a:ext cx="3328117" cy="3027752"/>
          </a:xfrm>
          <a:prstGeom prst="rect">
            <a:avLst/>
          </a:prstGeom>
          <a:solidFill>
            <a:sysClr val="window" lastClr="FFFFFF"/>
          </a:solidFill>
          <a:ln w="12700" cap="flat" cmpd="sng" algn="ctr">
            <a:solidFill>
              <a:srgbClr val="70AD47"/>
            </a:solidFill>
            <a:prstDash val="solid"/>
            <a:miter lim="800000"/>
          </a:ln>
          <a:effectLst/>
        </p:spPr>
        <p:txBody>
          <a:bodyPr wrap="square" lIns="91440" tIns="45720" rIns="91440" bIns="45720" anchor="t">
            <a:spAutoFit/>
          </a:bodyPr>
          <a:lstStyle/>
          <a:p>
            <a:pPr algn="ctr" defTabSz="457200"/>
            <a:r>
              <a:rPr lang="es-ES_tradnl" sz="2400" b="1" kern="0" err="1">
                <a:solidFill>
                  <a:srgbClr val="000000"/>
                </a:solidFill>
                <a:effectLst>
                  <a:outerShdw blurRad="38100" dist="38100" dir="2700000" algn="tl">
                    <a:srgbClr val="000000">
                      <a:alpha val="43137"/>
                    </a:srgbClr>
                  </a:outerShdw>
                </a:effectLst>
                <a:ea typeface="+mn-lt"/>
                <a:cs typeface="+mn-lt"/>
              </a:rPr>
              <a:t>Produktinnovation</a:t>
            </a:r>
            <a:endParaRPr lang="en-US" b="1">
              <a:solidFill>
                <a:srgbClr val="000000"/>
              </a:solidFill>
              <a:cs typeface="Calibri"/>
            </a:endParaRPr>
          </a:p>
          <a:p>
            <a:pPr algn="ctr" defTabSz="457200"/>
            <a:endParaRPr lang="es-ES_tradnl" sz="2400" b="1" kern="0" dirty="0">
              <a:solidFill>
                <a:prstClr val="black"/>
              </a:solidFill>
              <a:effectLst>
                <a:outerShdw blurRad="38100" dist="38100" dir="2700000" algn="tl">
                  <a:srgbClr val="000000">
                    <a:alpha val="43137"/>
                  </a:srgbClr>
                </a:outerShdw>
              </a:effectLst>
              <a:latin typeface="Calibri" panose="020F0502020204030204"/>
            </a:endParaRPr>
          </a:p>
          <a:p>
            <a:pPr algn="ctr" defTabSz="457200">
              <a:defRPr/>
            </a:pPr>
            <a:r>
              <a:rPr lang="es-ES_tradnl" sz="2400" kern="0" dirty="0" err="1">
                <a:solidFill>
                  <a:srgbClr val="000000"/>
                </a:solidFill>
                <a:ea typeface="+mn-lt"/>
                <a:cs typeface="+mn-lt"/>
              </a:rPr>
              <a:t>Einblicke</a:t>
            </a:r>
            <a:r>
              <a:rPr lang="es-ES_tradnl" sz="2400" kern="0" dirty="0">
                <a:solidFill>
                  <a:srgbClr val="000000"/>
                </a:solidFill>
                <a:ea typeface="+mn-lt"/>
                <a:cs typeface="+mn-lt"/>
              </a:rPr>
              <a:t> in den </a:t>
            </a:r>
            <a:r>
              <a:rPr lang="es-ES_tradnl" sz="2400" kern="0" dirty="0" err="1">
                <a:solidFill>
                  <a:srgbClr val="000000"/>
                </a:solidFill>
                <a:ea typeface="+mn-lt"/>
                <a:cs typeface="+mn-lt"/>
              </a:rPr>
              <a:t>Markt</a:t>
            </a:r>
            <a:endParaRPr lang="es-ES_tradnl" dirty="0" err="1">
              <a:solidFill>
                <a:srgbClr val="000000"/>
              </a:solidFill>
              <a:cs typeface="Calibri"/>
            </a:endParaRPr>
          </a:p>
          <a:p>
            <a:pPr algn="ctr" defTabSz="457200">
              <a:defRPr/>
            </a:pPr>
            <a:r>
              <a:rPr lang="es-ES_tradnl" sz="2400" kern="0" dirty="0">
                <a:solidFill>
                  <a:srgbClr val="000000"/>
                </a:solidFill>
                <a:ea typeface="+mn-lt"/>
                <a:cs typeface="+mn-lt"/>
              </a:rPr>
              <a:t>Neue </a:t>
            </a:r>
            <a:r>
              <a:rPr lang="es-ES_tradnl" sz="2400" kern="0" dirty="0" err="1">
                <a:solidFill>
                  <a:srgbClr val="000000"/>
                </a:solidFill>
                <a:ea typeface="+mn-lt"/>
                <a:cs typeface="+mn-lt"/>
              </a:rPr>
              <a:t>Produkte</a:t>
            </a:r>
            <a:endParaRPr lang="es-ES_tradnl" dirty="0" err="1">
              <a:solidFill>
                <a:srgbClr val="000000"/>
              </a:solidFill>
              <a:cs typeface="Calibri"/>
            </a:endParaRPr>
          </a:p>
          <a:p>
            <a:pPr algn="ctr" defTabSz="457200">
              <a:defRPr/>
            </a:pPr>
            <a:r>
              <a:rPr lang="es-ES_tradnl" sz="2400" kern="0" dirty="0" err="1">
                <a:solidFill>
                  <a:srgbClr val="000000"/>
                </a:solidFill>
                <a:ea typeface="+mn-lt"/>
                <a:cs typeface="+mn-lt"/>
              </a:rPr>
              <a:t>Feedback</a:t>
            </a:r>
            <a:r>
              <a:rPr lang="es-ES_tradnl" sz="2400" kern="0" dirty="0">
                <a:solidFill>
                  <a:srgbClr val="000000"/>
                </a:solidFill>
                <a:ea typeface="+mn-lt"/>
                <a:cs typeface="+mn-lt"/>
              </a:rPr>
              <a:t> in </a:t>
            </a:r>
            <a:r>
              <a:rPr lang="es-ES_tradnl" sz="2400" kern="0" dirty="0" err="1">
                <a:solidFill>
                  <a:srgbClr val="000000"/>
                </a:solidFill>
                <a:ea typeface="+mn-lt"/>
                <a:cs typeface="+mn-lt"/>
              </a:rPr>
              <a:t>Echtzeit</a:t>
            </a:r>
            <a:endParaRPr lang="es-ES_tradnl" dirty="0" err="1">
              <a:solidFill>
                <a:srgbClr val="000000"/>
              </a:solidFill>
              <a:cs typeface="Calibri"/>
            </a:endParaRPr>
          </a:p>
          <a:p>
            <a:pPr algn="ctr" defTabSz="457200">
              <a:defRPr/>
            </a:pPr>
            <a:r>
              <a:rPr lang="es-ES_tradnl" sz="2400" kern="0" dirty="0" err="1">
                <a:solidFill>
                  <a:srgbClr val="000000"/>
                </a:solidFill>
                <a:ea typeface="+mn-lt"/>
                <a:cs typeface="+mn-lt"/>
              </a:rPr>
              <a:t>Maximierung</a:t>
            </a:r>
            <a:r>
              <a:rPr lang="es-ES_tradnl" sz="2400" kern="0" dirty="0">
                <a:solidFill>
                  <a:srgbClr val="000000"/>
                </a:solidFill>
                <a:ea typeface="+mn-lt"/>
                <a:cs typeface="+mn-lt"/>
              </a:rPr>
              <a:t> des </a:t>
            </a:r>
            <a:r>
              <a:rPr lang="es-ES_tradnl" sz="2400" kern="0" dirty="0" err="1">
                <a:solidFill>
                  <a:srgbClr val="000000"/>
                </a:solidFill>
                <a:ea typeface="+mn-lt"/>
                <a:cs typeface="+mn-lt"/>
              </a:rPr>
              <a:t>Gewinns</a:t>
            </a:r>
            <a:endParaRPr lang="es-ES_tradnl" dirty="0" err="1">
              <a:solidFill>
                <a:srgbClr val="000000"/>
              </a:solidFill>
              <a:cs typeface="Calibri"/>
            </a:endParaRPr>
          </a:p>
          <a:p>
            <a:pPr marL="371475" marR="0" lvl="0" indent="-371475" algn="ctr" defTabSz="457200" eaLnBrk="1" fontAlgn="auto" latinLnBrk="0" hangingPunct="1">
              <a:lnSpc>
                <a:spcPct val="100000"/>
              </a:lnSpc>
              <a:spcBef>
                <a:spcPts val="0"/>
              </a:spcBef>
              <a:spcAft>
                <a:spcPts val="0"/>
              </a:spcAft>
              <a:buClrTx/>
              <a:buSzTx/>
              <a:buFont typeface="Arial" charset="0"/>
              <a:buChar char="•"/>
              <a:tabLst/>
              <a:defRPr/>
            </a:pP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F7CF105-3B41-544B-1917-E12CA52936F8}"/>
              </a:ext>
            </a:extLst>
          </p:cNvPr>
          <p:cNvSpPr/>
          <p:nvPr/>
        </p:nvSpPr>
        <p:spPr>
          <a:xfrm>
            <a:off x="2179527" y="1819945"/>
            <a:ext cx="3773619" cy="2677656"/>
          </a:xfrm>
          <a:prstGeom prst="rect">
            <a:avLst/>
          </a:prstGeom>
          <a:solidFill>
            <a:sysClr val="window" lastClr="FFFFFF"/>
          </a:solidFill>
          <a:ln w="12700" cap="flat" cmpd="sng" algn="ctr">
            <a:solidFill>
              <a:schemeClr val="accent3">
                <a:lumMod val="50000"/>
              </a:schemeClr>
            </a:solidFill>
            <a:prstDash val="solid"/>
            <a:miter lim="800000"/>
          </a:ln>
          <a:effectLst/>
        </p:spPr>
        <p:txBody>
          <a:bodyPr wrap="square" lIns="91440" tIns="45720" rIns="91440" bIns="45720" anchor="t">
            <a:spAutoFit/>
          </a:bodyPr>
          <a:lstStyle/>
          <a:p>
            <a:pPr marL="0" marR="0" lvl="0" indent="0" algn="ctr" defTabSz="457200">
              <a:lnSpc>
                <a:spcPct val="100000"/>
              </a:lnSpc>
              <a:spcBef>
                <a:spcPts val="0"/>
              </a:spcBef>
              <a:spcAft>
                <a:spcPts val="0"/>
              </a:spcAft>
              <a:buNone/>
              <a:tabLst/>
              <a:defRPr/>
            </a:pPr>
            <a:r>
              <a:rPr lang="es-ES_tradnl" sz="2400" b="1" kern="0" dirty="0" err="1">
                <a:solidFill>
                  <a:srgbClr val="000000"/>
                </a:solidFill>
                <a:effectLst>
                  <a:outerShdw blurRad="38100" dist="38100" dir="2700000" algn="tl">
                    <a:srgbClr val="000000">
                      <a:alpha val="43137"/>
                    </a:srgbClr>
                  </a:outerShdw>
                </a:effectLst>
                <a:ea typeface="+mn-lt"/>
                <a:cs typeface="+mn-lt"/>
              </a:rPr>
              <a:t>Prozessverbesserungen</a:t>
            </a:r>
            <a:endParaRPr lang="en-US" b="1">
              <a:solidFill>
                <a:srgbClr val="000000"/>
              </a:solidFill>
              <a:cs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algn="ctr" defTabSz="457200">
              <a:defRPr/>
            </a:pPr>
            <a:r>
              <a:rPr lang="es-ES_tradnl" sz="2400" kern="0" dirty="0" err="1">
                <a:solidFill>
                  <a:srgbClr val="000000"/>
                </a:solidFill>
                <a:ea typeface="+mn-lt"/>
                <a:cs typeface="+mn-lt"/>
              </a:rPr>
              <a:t>Zeitersparnis</a:t>
            </a:r>
            <a:endParaRPr lang="es-ES_tradnl" dirty="0" err="1">
              <a:solidFill>
                <a:srgbClr val="000000"/>
              </a:solidFill>
              <a:cs typeface="Calibri"/>
            </a:endParaRPr>
          </a:p>
          <a:p>
            <a:pPr lvl="0" algn="ctr" defTabSz="457200">
              <a:lnSpc>
                <a:spcPct val="100000"/>
              </a:lnSpc>
              <a:spcBef>
                <a:spcPts val="0"/>
              </a:spcBef>
              <a:spcAft>
                <a:spcPts val="0"/>
              </a:spcAft>
              <a:tabLst/>
              <a:defRPr/>
            </a:pPr>
            <a:r>
              <a:rPr lang="es-ES_tradnl" sz="2400" kern="0" err="1">
                <a:solidFill>
                  <a:srgbClr val="000000"/>
                </a:solidFill>
                <a:ea typeface="+mn-lt"/>
                <a:cs typeface="+mn-lt"/>
              </a:rPr>
              <a:t>Kosteneinsparungen</a:t>
            </a:r>
            <a:endParaRPr lang="es-ES_tradnl" err="1">
              <a:solidFill>
                <a:srgbClr val="000000"/>
              </a:solidFill>
              <a:cs typeface="Calibri"/>
            </a:endParaRPr>
          </a:p>
          <a:p>
            <a:pPr algn="ctr" defTabSz="457200">
              <a:defRPr/>
            </a:pPr>
            <a:r>
              <a:rPr lang="es-ES_tradnl" sz="2400" kern="0" err="1">
                <a:solidFill>
                  <a:srgbClr val="000000"/>
                </a:solidFill>
                <a:ea typeface="+mn-lt"/>
                <a:cs typeface="+mn-lt"/>
              </a:rPr>
              <a:t>Verbesserte</a:t>
            </a:r>
            <a:r>
              <a:rPr lang="es-ES_tradnl" sz="2400" kern="0" dirty="0">
                <a:solidFill>
                  <a:srgbClr val="000000"/>
                </a:solidFill>
                <a:ea typeface="+mn-lt"/>
                <a:cs typeface="+mn-lt"/>
              </a:rPr>
              <a:t> </a:t>
            </a:r>
            <a:r>
              <a:rPr lang="es-ES_tradnl" sz="2400" kern="0" err="1">
                <a:solidFill>
                  <a:srgbClr val="000000"/>
                </a:solidFill>
                <a:ea typeface="+mn-lt"/>
                <a:cs typeface="+mn-lt"/>
              </a:rPr>
              <a:t>Qualität</a:t>
            </a:r>
            <a:endParaRPr lang="es-ES_tradnl" err="1">
              <a:solidFill>
                <a:srgbClr val="000000"/>
              </a:solidFill>
              <a:cs typeface="Calibri"/>
            </a:endParaRPr>
          </a:p>
          <a:p>
            <a:pPr algn="ctr" defTabSz="457200">
              <a:defRPr/>
            </a:pPr>
            <a:r>
              <a:rPr lang="es-ES_tradnl" sz="2400" kern="0" err="1">
                <a:solidFill>
                  <a:srgbClr val="000000"/>
                </a:solidFill>
                <a:ea typeface="+mn-lt"/>
                <a:cs typeface="+mn-lt"/>
              </a:rPr>
              <a:t>Verwaltung</a:t>
            </a:r>
            <a:r>
              <a:rPr lang="es-ES_tradnl" sz="2400" kern="0" dirty="0">
                <a:solidFill>
                  <a:srgbClr val="000000"/>
                </a:solidFill>
                <a:ea typeface="+mn-lt"/>
                <a:cs typeface="+mn-lt"/>
              </a:rPr>
              <a:t> des Online-</a:t>
            </a:r>
            <a:r>
              <a:rPr lang="es-ES_tradnl" sz="2400" kern="0" err="1">
                <a:solidFill>
                  <a:srgbClr val="000000"/>
                </a:solidFill>
                <a:ea typeface="+mn-lt"/>
                <a:cs typeface="+mn-lt"/>
              </a:rPr>
              <a:t>Rufs</a:t>
            </a:r>
            <a:endParaRPr lang="es-ES_tradnl" err="1">
              <a:solidFill>
                <a:srgbClr val="000000"/>
              </a:solidFill>
              <a:cs typeface="Calibri"/>
            </a:endParaRPr>
          </a:p>
          <a:p>
            <a:pPr marR="0" lvl="0" algn="ctr" defTabSz="457200">
              <a:lnSpc>
                <a:spcPct val="100000"/>
              </a:lnSpc>
              <a:spcBef>
                <a:spcPts val="0"/>
              </a:spcBef>
              <a:spcAft>
                <a:spcPts val="0"/>
              </a:spcAft>
              <a:tabLst/>
              <a:defRPr/>
            </a:pPr>
            <a:r>
              <a:rPr lang="es-ES_tradnl" sz="2400" kern="0" err="1">
                <a:solidFill>
                  <a:srgbClr val="000000"/>
                </a:solidFill>
                <a:ea typeface="+mn-lt"/>
                <a:cs typeface="+mn-lt"/>
              </a:rPr>
              <a:t>Kundenzufriedenheit</a:t>
            </a:r>
            <a:endParaRPr lang="es-ES_tradnl" err="1">
              <a:solidFill>
                <a:srgbClr val="000000"/>
              </a:solidFill>
              <a:cs typeface="Calibri"/>
            </a:endParaRPr>
          </a:p>
        </p:txBody>
      </p:sp>
      <p:sp>
        <p:nvSpPr>
          <p:cNvPr id="12" name="Rectangle 11">
            <a:extLst>
              <a:ext uri="{FF2B5EF4-FFF2-40B4-BE49-F238E27FC236}">
                <a16:creationId xmlns:a16="http://schemas.microsoft.com/office/drawing/2014/main" id="{AE09BFE4-44F4-B0D9-9CE3-D0704492807B}"/>
              </a:ext>
            </a:extLst>
          </p:cNvPr>
          <p:cNvSpPr/>
          <p:nvPr/>
        </p:nvSpPr>
        <p:spPr>
          <a:xfrm>
            <a:off x="4066337" y="5519481"/>
            <a:ext cx="4343818"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sz="1600" dirty="0"/>
              <a:t>https://www.youtube.com/watch?v=2GrXTLe9ztA</a:t>
            </a:r>
          </a:p>
        </p:txBody>
      </p:sp>
      <p:sp>
        <p:nvSpPr>
          <p:cNvPr id="13" name="Rectangle 12">
            <a:extLst>
              <a:ext uri="{FF2B5EF4-FFF2-40B4-BE49-F238E27FC236}">
                <a16:creationId xmlns:a16="http://schemas.microsoft.com/office/drawing/2014/main" id="{68F3689B-0057-B20F-8473-BE136FAFC8AC}"/>
              </a:ext>
            </a:extLst>
          </p:cNvPr>
          <p:cNvSpPr/>
          <p:nvPr/>
        </p:nvSpPr>
        <p:spPr>
          <a:xfrm>
            <a:off x="1594602" y="5519481"/>
            <a:ext cx="2386551" cy="338554"/>
          </a:xfrm>
          <a:prstGeom prst="rect">
            <a:avLst/>
          </a:prstGeom>
          <a:solidFill>
            <a:schemeClr val="accent2"/>
          </a:solidFill>
        </p:spPr>
        <p:txBody>
          <a:bodyPr wrap="none" lIns="91440" tIns="45720" rIns="91440" bIns="45720" anchor="t">
            <a:spAutoFit/>
          </a:bodyPr>
          <a:lstStyle/>
          <a:p>
            <a:r>
              <a:rPr lang="lt-LT" sz="1600" dirty="0" err="1">
                <a:solidFill>
                  <a:schemeClr val="bg1"/>
                </a:solidFill>
                <a:ea typeface="+mn-lt"/>
                <a:cs typeface="+mn-lt"/>
              </a:rPr>
              <a:t>Konnektivität</a:t>
            </a:r>
            <a:r>
              <a:rPr lang="lt-LT" sz="1600" dirty="0">
                <a:solidFill>
                  <a:schemeClr val="bg1"/>
                </a:solidFill>
                <a:ea typeface="+mn-lt"/>
                <a:cs typeface="+mn-lt"/>
              </a:rPr>
              <a:t> </a:t>
            </a:r>
            <a:r>
              <a:rPr lang="lt-LT" sz="1600" dirty="0" err="1">
                <a:solidFill>
                  <a:schemeClr val="bg1"/>
                </a:solidFill>
                <a:ea typeface="+mn-lt"/>
                <a:cs typeface="+mn-lt"/>
              </a:rPr>
              <a:t>mit</a:t>
            </a:r>
            <a:r>
              <a:rPr lang="lt-LT" sz="1600" dirty="0">
                <a:solidFill>
                  <a:schemeClr val="bg1"/>
                </a:solidFill>
                <a:ea typeface="+mn-lt"/>
                <a:cs typeface="+mn-lt"/>
              </a:rPr>
              <a:t> </a:t>
            </a:r>
            <a:r>
              <a:rPr lang="lt-LT" sz="1600" dirty="0" err="1">
                <a:solidFill>
                  <a:schemeClr val="bg1"/>
                </a:solidFill>
                <a:ea typeface="+mn-lt"/>
                <a:cs typeface="+mn-lt"/>
              </a:rPr>
              <a:t>der</a:t>
            </a:r>
            <a:r>
              <a:rPr lang="lt-LT" sz="1600" dirty="0">
                <a:solidFill>
                  <a:schemeClr val="bg1"/>
                </a:solidFill>
                <a:ea typeface="+mn-lt"/>
                <a:cs typeface="+mn-lt"/>
              </a:rPr>
              <a:t> </a:t>
            </a:r>
            <a:r>
              <a:rPr lang="lt-LT" sz="1600" dirty="0" err="1">
                <a:solidFill>
                  <a:schemeClr val="bg1"/>
                </a:solidFill>
                <a:ea typeface="+mn-lt"/>
                <a:cs typeface="+mn-lt"/>
              </a:rPr>
              <a:t>Welt</a:t>
            </a:r>
            <a:endParaRPr lang="en-US">
              <a:solidFill>
                <a:schemeClr val="bg1"/>
              </a:solidFill>
              <a:cs typeface="Calibri"/>
            </a:endParaRPr>
          </a:p>
        </p:txBody>
      </p:sp>
      <p:pic>
        <p:nvPicPr>
          <p:cNvPr id="14" name="Gráfico 3" descr="Cámara de vídeo con relleno sólido">
            <a:extLst>
              <a:ext uri="{FF2B5EF4-FFF2-40B4-BE49-F238E27FC236}">
                <a16:creationId xmlns:a16="http://schemas.microsoft.com/office/drawing/2014/main" id="{8D099487-F410-FCD6-9FFB-43E8A4819B24}"/>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81" y="5165766"/>
            <a:ext cx="749300" cy="749300"/>
          </a:xfrm>
          <a:prstGeom prst="rect">
            <a:avLst/>
          </a:prstGeom>
        </p:spPr>
      </p:pic>
    </p:spTree>
    <p:extLst>
      <p:ext uri="{BB962C8B-B14F-4D97-AF65-F5344CB8AC3E}">
        <p14:creationId xmlns:p14="http://schemas.microsoft.com/office/powerpoint/2010/main" val="96808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71A9C-B52F-8083-DF95-CE7204A53396}"/>
              </a:ext>
            </a:extLst>
          </p:cNvPr>
          <p:cNvSpPr txBox="1"/>
          <p:nvPr/>
        </p:nvSpPr>
        <p:spPr>
          <a:xfrm>
            <a:off x="1458418" y="145039"/>
            <a:ext cx="9275164" cy="1200329"/>
          </a:xfrm>
          <a:prstGeom prst="rect">
            <a:avLst/>
          </a:prstGeom>
          <a:noFill/>
        </p:spPr>
        <p:txBody>
          <a:bodyPr wrap="square" lIns="91440" tIns="45720" rIns="91440" bIns="45720" anchor="t">
            <a:spAutoFit/>
          </a:bodyPr>
          <a:lstStyle/>
          <a:p>
            <a:pPr algn="ctr"/>
            <a:r>
              <a:rPr lang="en-US" sz="3600" dirty="0" err="1">
                <a:solidFill>
                  <a:srgbClr val="000000"/>
                </a:solidFill>
                <a:ea typeface="+mn-lt"/>
                <a:cs typeface="+mn-lt"/>
              </a:rPr>
              <a:t>Vernetztes</a:t>
            </a:r>
            <a:r>
              <a:rPr lang="en-US" sz="3600" dirty="0">
                <a:solidFill>
                  <a:srgbClr val="000000"/>
                </a:solidFill>
                <a:ea typeface="+mn-lt"/>
                <a:cs typeface="+mn-lt"/>
              </a:rPr>
              <a:t> </a:t>
            </a:r>
            <a:r>
              <a:rPr lang="en-US" sz="3600" dirty="0" err="1">
                <a:solidFill>
                  <a:srgbClr val="000000"/>
                </a:solidFill>
                <a:ea typeface="+mn-lt"/>
                <a:cs typeface="+mn-lt"/>
              </a:rPr>
              <a:t>digitales</a:t>
            </a:r>
            <a:r>
              <a:rPr lang="en-US" sz="3600" dirty="0">
                <a:solidFill>
                  <a:srgbClr val="000000"/>
                </a:solidFill>
                <a:ea typeface="+mn-lt"/>
                <a:cs typeface="+mn-lt"/>
              </a:rPr>
              <a:t> </a:t>
            </a:r>
            <a:r>
              <a:rPr lang="en-US" sz="3600" dirty="0" err="1">
                <a:solidFill>
                  <a:srgbClr val="000000"/>
                </a:solidFill>
                <a:ea typeface="+mn-lt"/>
                <a:cs typeface="+mn-lt"/>
              </a:rPr>
              <a:t>Arbeiten</a:t>
            </a:r>
            <a:r>
              <a:rPr lang="en-US" sz="3600" dirty="0">
                <a:solidFill>
                  <a:srgbClr val="000000"/>
                </a:solidFill>
                <a:ea typeface="+mn-lt"/>
                <a:cs typeface="+mn-lt"/>
              </a:rPr>
              <a:t> für die </a:t>
            </a:r>
            <a:r>
              <a:rPr lang="en-US" sz="3600" dirty="0" err="1">
                <a:solidFill>
                  <a:srgbClr val="000000"/>
                </a:solidFill>
                <a:ea typeface="+mn-lt"/>
                <a:cs typeface="+mn-lt"/>
              </a:rPr>
              <a:t>Belegschaft</a:t>
            </a:r>
            <a:r>
              <a:rPr kumimoji="0" lang="en-US" sz="3600" b="0" i="0" u="none" strike="noStrike" kern="1200" cap="none" spc="0" normalizeH="0" baseline="0" noProof="0" dirty="0">
                <a:ln>
                  <a:noFill/>
                </a:ln>
                <a:solidFill>
                  <a:srgbClr val="000000"/>
                </a:solidFill>
                <a:effectLst/>
                <a:uLnTx/>
                <a:uFillTx/>
                <a:ea typeface="+mn-lt"/>
                <a:cs typeface="+mn-lt"/>
              </a:rPr>
              <a:t> (Learning Nugget)</a:t>
            </a:r>
            <a:endParaRPr lang="en-US">
              <a:solidFill>
                <a:srgbClr val="086D6E"/>
              </a:solidFill>
              <a:ea typeface="+mn-lt"/>
              <a:cs typeface="+mn-lt"/>
            </a:endParaRPr>
          </a:p>
        </p:txBody>
      </p:sp>
      <p:pic>
        <p:nvPicPr>
          <p:cNvPr id="4" name="Picture 3">
            <a:extLst>
              <a:ext uri="{FF2B5EF4-FFF2-40B4-BE49-F238E27FC236}">
                <a16:creationId xmlns:a16="http://schemas.microsoft.com/office/drawing/2014/main" id="{8AFF4413-DE0D-B273-22C3-35520217AC88}"/>
              </a:ext>
            </a:extLst>
          </p:cNvPr>
          <p:cNvPicPr>
            <a:picLocks noChangeAspect="1"/>
          </p:cNvPicPr>
          <p:nvPr/>
        </p:nvPicPr>
        <p:blipFill rotWithShape="1">
          <a:blip r:embed="rId3"/>
          <a:srcRect l="34084" t="27275" r="38801" b="48776"/>
          <a:stretch/>
        </p:blipFill>
        <p:spPr>
          <a:xfrm>
            <a:off x="1307209" y="1686395"/>
            <a:ext cx="4401088" cy="2186467"/>
          </a:xfrm>
          <a:prstGeom prst="rect">
            <a:avLst/>
          </a:prstGeom>
        </p:spPr>
      </p:pic>
      <p:pic>
        <p:nvPicPr>
          <p:cNvPr id="5" name="Picture 4">
            <a:extLst>
              <a:ext uri="{FF2B5EF4-FFF2-40B4-BE49-F238E27FC236}">
                <a16:creationId xmlns:a16="http://schemas.microsoft.com/office/drawing/2014/main" id="{716BCA94-F5A5-2801-436B-9F75654D9F12}"/>
              </a:ext>
            </a:extLst>
          </p:cNvPr>
          <p:cNvPicPr>
            <a:picLocks noChangeAspect="1"/>
          </p:cNvPicPr>
          <p:nvPr/>
        </p:nvPicPr>
        <p:blipFill rotWithShape="1">
          <a:blip r:embed="rId4"/>
          <a:srcRect t="17163" r="2665" b="21500"/>
          <a:stretch/>
        </p:blipFill>
        <p:spPr>
          <a:xfrm>
            <a:off x="6560695" y="3457316"/>
            <a:ext cx="4846842" cy="1112715"/>
          </a:xfrm>
          <a:prstGeom prst="rect">
            <a:avLst/>
          </a:prstGeom>
        </p:spPr>
      </p:pic>
      <p:pic>
        <p:nvPicPr>
          <p:cNvPr id="6" name="Picture 5">
            <a:extLst>
              <a:ext uri="{FF2B5EF4-FFF2-40B4-BE49-F238E27FC236}">
                <a16:creationId xmlns:a16="http://schemas.microsoft.com/office/drawing/2014/main" id="{86653EFB-AD43-6D12-1A38-A22C79D9418A}"/>
              </a:ext>
            </a:extLst>
          </p:cNvPr>
          <p:cNvPicPr>
            <a:picLocks noChangeAspect="1"/>
          </p:cNvPicPr>
          <p:nvPr/>
        </p:nvPicPr>
        <p:blipFill rotWithShape="1">
          <a:blip r:embed="rId5"/>
          <a:srcRect l="2502" r="13893" b="6045"/>
          <a:stretch/>
        </p:blipFill>
        <p:spPr>
          <a:xfrm>
            <a:off x="1745229" y="4533648"/>
            <a:ext cx="3886077" cy="1836424"/>
          </a:xfrm>
          <a:prstGeom prst="rect">
            <a:avLst/>
          </a:prstGeom>
        </p:spPr>
      </p:pic>
      <p:sp>
        <p:nvSpPr>
          <p:cNvPr id="7" name="Rectangle 6">
            <a:extLst>
              <a:ext uri="{FF2B5EF4-FFF2-40B4-BE49-F238E27FC236}">
                <a16:creationId xmlns:a16="http://schemas.microsoft.com/office/drawing/2014/main" id="{DEEB0D50-E40E-3317-41E2-3910AC92312D}"/>
              </a:ext>
            </a:extLst>
          </p:cNvPr>
          <p:cNvSpPr/>
          <p:nvPr/>
        </p:nvSpPr>
        <p:spPr>
          <a:xfrm>
            <a:off x="6228764" y="2410297"/>
            <a:ext cx="3066160" cy="369332"/>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nchor="t">
            <a:spAutoFit/>
          </a:bodyPr>
          <a:lstStyle/>
          <a:p>
            <a:r>
              <a:rPr lang="en-US" dirty="0">
                <a:solidFill>
                  <a:srgbClr val="000000"/>
                </a:solidFill>
                <a:ea typeface="+mn-lt"/>
                <a:cs typeface="+mn-lt"/>
              </a:rPr>
              <a:t>Schritt 1: Menschen </a:t>
            </a:r>
            <a:r>
              <a:rPr lang="en-US" dirty="0" err="1">
                <a:solidFill>
                  <a:srgbClr val="000000"/>
                </a:solidFill>
                <a:ea typeface="+mn-lt"/>
                <a:cs typeface="+mn-lt"/>
              </a:rPr>
              <a:t>verbinden</a:t>
            </a:r>
            <a:endParaRPr lang="en-US" dirty="0" err="1">
              <a:solidFill>
                <a:srgbClr val="000000"/>
              </a:solidFill>
              <a:cs typeface="Calibri"/>
            </a:endParaRPr>
          </a:p>
        </p:txBody>
      </p:sp>
      <p:sp>
        <p:nvSpPr>
          <p:cNvPr id="8" name="Rectangle 7">
            <a:extLst>
              <a:ext uri="{FF2B5EF4-FFF2-40B4-BE49-F238E27FC236}">
                <a16:creationId xmlns:a16="http://schemas.microsoft.com/office/drawing/2014/main" id="{4424C9AF-8B11-4443-008B-0623D5A3A686}"/>
              </a:ext>
            </a:extLst>
          </p:cNvPr>
          <p:cNvSpPr/>
          <p:nvPr/>
        </p:nvSpPr>
        <p:spPr>
          <a:xfrm>
            <a:off x="995519" y="3869627"/>
            <a:ext cx="5449633" cy="369332"/>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nchor="t">
            <a:spAutoFit/>
          </a:bodyPr>
          <a:lstStyle/>
          <a:p>
            <a:r>
              <a:rPr lang="en-US" dirty="0">
                <a:solidFill>
                  <a:srgbClr val="000000"/>
                </a:solidFill>
                <a:ea typeface="+mn-lt"/>
                <a:cs typeface="+mn-lt"/>
              </a:rPr>
              <a:t>Schritt 2: </a:t>
            </a:r>
            <a:r>
              <a:rPr lang="en-US" dirty="0" err="1">
                <a:solidFill>
                  <a:srgbClr val="000000"/>
                </a:solidFill>
                <a:ea typeface="+mn-lt"/>
                <a:cs typeface="+mn-lt"/>
              </a:rPr>
              <a:t>Lernen</a:t>
            </a:r>
            <a:r>
              <a:rPr lang="en-US" dirty="0">
                <a:solidFill>
                  <a:srgbClr val="000000"/>
                </a:solidFill>
                <a:ea typeface="+mn-lt"/>
                <a:cs typeface="+mn-lt"/>
              </a:rPr>
              <a:t> Sie, </a:t>
            </a:r>
            <a:r>
              <a:rPr lang="en-US" dirty="0" err="1">
                <a:solidFill>
                  <a:srgbClr val="000000"/>
                </a:solidFill>
                <a:ea typeface="+mn-lt"/>
                <a:cs typeface="+mn-lt"/>
              </a:rPr>
              <a:t>wie</a:t>
            </a:r>
            <a:r>
              <a:rPr lang="en-US" dirty="0">
                <a:solidFill>
                  <a:srgbClr val="000000"/>
                </a:solidFill>
                <a:ea typeface="+mn-lt"/>
                <a:cs typeface="+mn-lt"/>
              </a:rPr>
              <a:t> man </a:t>
            </a:r>
            <a:r>
              <a:rPr lang="en-US" dirty="0" err="1">
                <a:solidFill>
                  <a:srgbClr val="000000"/>
                </a:solidFill>
                <a:ea typeface="+mn-lt"/>
                <a:cs typeface="+mn-lt"/>
              </a:rPr>
              <a:t>richtig</a:t>
            </a:r>
            <a:r>
              <a:rPr lang="en-US" dirty="0">
                <a:solidFill>
                  <a:srgbClr val="000000"/>
                </a:solidFill>
                <a:ea typeface="+mn-lt"/>
                <a:cs typeface="+mn-lt"/>
              </a:rPr>
              <a:t> </a:t>
            </a:r>
            <a:r>
              <a:rPr lang="en-US" dirty="0" err="1">
                <a:solidFill>
                  <a:srgbClr val="000000"/>
                </a:solidFill>
                <a:ea typeface="+mn-lt"/>
                <a:cs typeface="+mn-lt"/>
              </a:rPr>
              <a:t>mit</a:t>
            </a:r>
            <a:r>
              <a:rPr lang="en-US" dirty="0">
                <a:solidFill>
                  <a:srgbClr val="000000"/>
                </a:solidFill>
                <a:ea typeface="+mn-lt"/>
                <a:cs typeface="+mn-lt"/>
              </a:rPr>
              <a:t> Daten </a:t>
            </a:r>
            <a:r>
              <a:rPr lang="en-US" dirty="0" err="1">
                <a:solidFill>
                  <a:srgbClr val="000000"/>
                </a:solidFill>
                <a:ea typeface="+mn-lt"/>
                <a:cs typeface="+mn-lt"/>
              </a:rPr>
              <a:t>arbeitet</a:t>
            </a:r>
            <a:r>
              <a:rPr lang="en-US" dirty="0">
                <a:solidFill>
                  <a:srgbClr val="000000"/>
                </a:solidFill>
                <a:ea typeface="+mn-lt"/>
                <a:cs typeface="+mn-lt"/>
              </a:rPr>
              <a:t> </a:t>
            </a:r>
            <a:endParaRPr lang="en-US">
              <a:ea typeface="+mn-lt"/>
              <a:cs typeface="+mn-lt"/>
            </a:endParaRPr>
          </a:p>
        </p:txBody>
      </p:sp>
      <p:sp>
        <p:nvSpPr>
          <p:cNvPr id="9" name="Rectangle 8">
            <a:extLst>
              <a:ext uri="{FF2B5EF4-FFF2-40B4-BE49-F238E27FC236}">
                <a16:creationId xmlns:a16="http://schemas.microsoft.com/office/drawing/2014/main" id="{AA6B1499-9FE8-1BE3-97B1-F7FB0D0885E2}"/>
              </a:ext>
            </a:extLst>
          </p:cNvPr>
          <p:cNvSpPr/>
          <p:nvPr/>
        </p:nvSpPr>
        <p:spPr>
          <a:xfrm>
            <a:off x="6228764" y="5128695"/>
            <a:ext cx="5820769" cy="64633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r>
              <a:rPr lang="en-US" dirty="0">
                <a:solidFill>
                  <a:srgbClr val="000000"/>
                </a:solidFill>
                <a:ea typeface="+mn-lt"/>
                <a:cs typeface="+mn-lt"/>
              </a:rPr>
              <a:t>Schritt 3: </a:t>
            </a:r>
            <a:r>
              <a:rPr lang="en-US" dirty="0" err="1">
                <a:solidFill>
                  <a:srgbClr val="000000"/>
                </a:solidFill>
                <a:ea typeface="+mn-lt"/>
                <a:cs typeface="+mn-lt"/>
              </a:rPr>
              <a:t>Auswahl</a:t>
            </a:r>
            <a:r>
              <a:rPr lang="en-US" dirty="0">
                <a:solidFill>
                  <a:srgbClr val="000000"/>
                </a:solidFill>
                <a:ea typeface="+mn-lt"/>
                <a:cs typeface="+mn-lt"/>
              </a:rPr>
              <a:t> der </a:t>
            </a:r>
            <a:r>
              <a:rPr lang="en-US" dirty="0" err="1">
                <a:solidFill>
                  <a:srgbClr val="000000"/>
                </a:solidFill>
                <a:ea typeface="+mn-lt"/>
                <a:cs typeface="+mn-lt"/>
              </a:rPr>
              <a:t>geeigneten</a:t>
            </a:r>
            <a:r>
              <a:rPr lang="en-US" dirty="0">
                <a:solidFill>
                  <a:srgbClr val="000000"/>
                </a:solidFill>
                <a:ea typeface="+mn-lt"/>
                <a:cs typeface="+mn-lt"/>
              </a:rPr>
              <a:t> </a:t>
            </a:r>
            <a:r>
              <a:rPr lang="en-US" dirty="0" err="1">
                <a:solidFill>
                  <a:srgbClr val="000000"/>
                </a:solidFill>
                <a:ea typeface="+mn-lt"/>
                <a:cs typeface="+mn-lt"/>
              </a:rPr>
              <a:t>digitalen</a:t>
            </a:r>
            <a:r>
              <a:rPr lang="en-US" dirty="0">
                <a:solidFill>
                  <a:srgbClr val="000000"/>
                </a:solidFill>
                <a:ea typeface="+mn-lt"/>
                <a:cs typeface="+mn-lt"/>
              </a:rPr>
              <a:t> </a:t>
            </a:r>
            <a:r>
              <a:rPr lang="en-US" dirty="0" err="1">
                <a:solidFill>
                  <a:srgbClr val="000000"/>
                </a:solidFill>
                <a:ea typeface="+mn-lt"/>
                <a:cs typeface="+mn-lt"/>
              </a:rPr>
              <a:t>Infrastruktur</a:t>
            </a:r>
            <a:r>
              <a:rPr lang="en-US" dirty="0">
                <a:solidFill>
                  <a:srgbClr val="000000"/>
                </a:solidFill>
                <a:ea typeface="+mn-lt"/>
                <a:cs typeface="+mn-lt"/>
              </a:rPr>
              <a:t> für die Arbeit </a:t>
            </a:r>
            <a:r>
              <a:rPr lang="en-US" dirty="0" err="1">
                <a:solidFill>
                  <a:srgbClr val="000000"/>
                </a:solidFill>
                <a:ea typeface="+mn-lt"/>
                <a:cs typeface="+mn-lt"/>
              </a:rPr>
              <a:t>mit</a:t>
            </a:r>
            <a:r>
              <a:rPr lang="en-US" dirty="0">
                <a:solidFill>
                  <a:srgbClr val="000000"/>
                </a:solidFill>
                <a:ea typeface="+mn-lt"/>
                <a:cs typeface="+mn-lt"/>
              </a:rPr>
              <a:t> Daten</a:t>
            </a:r>
            <a:endParaRPr lang="en-US" dirty="0">
              <a:solidFill>
                <a:srgbClr val="000000"/>
              </a:solidFill>
            </a:endParaRPr>
          </a:p>
        </p:txBody>
      </p:sp>
    </p:spTree>
    <p:extLst>
      <p:ext uri="{BB962C8B-B14F-4D97-AF65-F5344CB8AC3E}">
        <p14:creationId xmlns:p14="http://schemas.microsoft.com/office/powerpoint/2010/main" val="28488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extLst>
    <p:ext uri="{6950BFC3-D8DA-4A85-94F7-54DA5524770B}">
      <p188:commentRel xmlns:p188="http://schemas.microsoft.com/office/powerpoint/2018/8/main" r:id="rId2"/>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Verkürzung</a:t>
            </a:r>
            <a:r>
              <a:rPr lang="en-GB" b="1" dirty="0">
                <a:solidFill>
                  <a:schemeClr val="accent2"/>
                </a:solidFill>
                <a:ea typeface="+mn-lt"/>
                <a:cs typeface="+mn-lt"/>
              </a:rPr>
              <a:t> der </a:t>
            </a:r>
            <a:r>
              <a:rPr lang="en-GB" b="1" dirty="0" err="1">
                <a:solidFill>
                  <a:schemeClr val="accent2"/>
                </a:solidFill>
                <a:ea typeface="+mn-lt"/>
                <a:cs typeface="+mn-lt"/>
              </a:rPr>
              <a:t>Markteinführungszeit</a:t>
            </a:r>
            <a:endParaRPr lang="en-GB" b="1" dirty="0">
              <a:solidFill>
                <a:schemeClr val="accent2"/>
              </a:solidFill>
              <a:cs typeface="Calibri" panose="020F0502020204030204"/>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ea typeface="+mn-lt"/>
                <a:cs typeface="+mn-lt"/>
              </a:rPr>
              <a:t>Die </a:t>
            </a:r>
            <a:r>
              <a:rPr lang="en-GB" dirty="0" err="1">
                <a:ea typeface="+mn-lt"/>
                <a:cs typeface="+mn-lt"/>
              </a:rPr>
              <a:t>Einführung</a:t>
            </a:r>
            <a:r>
              <a:rPr lang="en-GB" dirty="0">
                <a:ea typeface="+mn-lt"/>
                <a:cs typeface="+mn-lt"/>
              </a:rPr>
              <a:t> </a:t>
            </a:r>
            <a:r>
              <a:rPr lang="en-GB" dirty="0" err="1">
                <a:ea typeface="+mn-lt"/>
                <a:cs typeface="+mn-lt"/>
              </a:rPr>
              <a:t>neuer</a:t>
            </a:r>
            <a:r>
              <a:rPr lang="en-GB" dirty="0">
                <a:ea typeface="+mn-lt"/>
                <a:cs typeface="+mn-lt"/>
              </a:rPr>
              <a:t> Produkte </a:t>
            </a:r>
            <a:r>
              <a:rPr lang="en-GB" dirty="0" err="1">
                <a:ea typeface="+mn-lt"/>
                <a:cs typeface="+mn-lt"/>
              </a:rPr>
              <a:t>oder</a:t>
            </a:r>
            <a:r>
              <a:rPr lang="en-GB" dirty="0">
                <a:ea typeface="+mn-lt"/>
                <a:cs typeface="+mn-lt"/>
              </a:rPr>
              <a:t> </a:t>
            </a:r>
            <a:r>
              <a:rPr lang="en-GB" dirty="0" err="1">
                <a:ea typeface="+mn-lt"/>
                <a:cs typeface="+mn-lt"/>
              </a:rPr>
              <a:t>Dienstleistungen</a:t>
            </a:r>
            <a:r>
              <a:rPr lang="en-GB" dirty="0">
                <a:ea typeface="+mn-lt"/>
                <a:cs typeface="+mn-lt"/>
              </a:rPr>
              <a:t> </a:t>
            </a:r>
            <a:r>
              <a:rPr lang="en-GB" dirty="0" err="1">
                <a:ea typeface="+mn-lt"/>
                <a:cs typeface="+mn-lt"/>
              </a:rPr>
              <a:t>umfasst</a:t>
            </a:r>
            <a:r>
              <a:rPr lang="en-GB" dirty="0">
                <a:ea typeface="+mn-lt"/>
                <a:cs typeface="+mn-lt"/>
              </a:rPr>
              <a:t> </a:t>
            </a:r>
            <a:r>
              <a:rPr lang="en-GB" dirty="0" err="1">
                <a:ea typeface="+mn-lt"/>
                <a:cs typeface="+mn-lt"/>
              </a:rPr>
              <a:t>viele</a:t>
            </a:r>
            <a:r>
              <a:rPr lang="en-GB" dirty="0">
                <a:ea typeface="+mn-lt"/>
                <a:cs typeface="+mn-lt"/>
              </a:rPr>
              <a:t> </a:t>
            </a:r>
            <a:r>
              <a:rPr lang="en-GB" dirty="0" err="1">
                <a:ea typeface="+mn-lt"/>
                <a:cs typeface="+mn-lt"/>
              </a:rPr>
              <a:t>Phasen</a:t>
            </a:r>
            <a:r>
              <a:rPr lang="en-GB" dirty="0">
                <a:ea typeface="+mn-lt"/>
                <a:cs typeface="+mn-lt"/>
              </a:rPr>
              <a:t> des </a:t>
            </a:r>
            <a:r>
              <a:rPr lang="en-GB" dirty="0" err="1">
                <a:ea typeface="+mn-lt"/>
                <a:cs typeface="+mn-lt"/>
              </a:rPr>
              <a:t>Lebenszyklus</a:t>
            </a:r>
            <a:r>
              <a:rPr lang="en-GB" dirty="0">
                <a:ea typeface="+mn-lt"/>
                <a:cs typeface="+mn-lt"/>
              </a:rPr>
              <a:t>. Ein </a:t>
            </a:r>
            <a:r>
              <a:rPr lang="en-GB" dirty="0" err="1">
                <a:ea typeface="+mn-lt"/>
                <a:cs typeface="+mn-lt"/>
              </a:rPr>
              <a:t>großes</a:t>
            </a:r>
            <a:r>
              <a:rPr lang="en-GB" dirty="0">
                <a:ea typeface="+mn-lt"/>
                <a:cs typeface="+mn-lt"/>
              </a:rPr>
              <a:t> </a:t>
            </a:r>
            <a:r>
              <a:rPr lang="en-GB" dirty="0" err="1">
                <a:ea typeface="+mn-lt"/>
                <a:cs typeface="+mn-lt"/>
              </a:rPr>
              <a:t>Pharmaunternehmen</a:t>
            </a:r>
            <a:r>
              <a:rPr lang="en-GB" dirty="0">
                <a:ea typeface="+mn-lt"/>
                <a:cs typeface="+mn-lt"/>
              </a:rPr>
              <a:t> hat die Zeit für die </a:t>
            </a:r>
            <a:r>
              <a:rPr lang="en-GB" dirty="0" err="1">
                <a:ea typeface="+mn-lt"/>
                <a:cs typeface="+mn-lt"/>
              </a:rPr>
              <a:t>Durchführung</a:t>
            </a:r>
            <a:r>
              <a:rPr lang="en-GB" dirty="0">
                <a:ea typeface="+mn-lt"/>
                <a:cs typeface="+mn-lt"/>
              </a:rPr>
              <a:t> von </a:t>
            </a:r>
            <a:r>
              <a:rPr lang="en-GB" dirty="0" err="1">
                <a:ea typeface="+mn-lt"/>
                <a:cs typeface="+mn-lt"/>
              </a:rPr>
              <a:t>Simulationen</a:t>
            </a:r>
            <a:r>
              <a:rPr lang="en-GB" dirty="0">
                <a:ea typeface="+mn-lt"/>
                <a:cs typeface="+mn-lt"/>
              </a:rPr>
              <a:t> </a:t>
            </a:r>
            <a:r>
              <a:rPr lang="en-GB" dirty="0" err="1">
                <a:ea typeface="+mn-lt"/>
                <a:cs typeface="+mn-lt"/>
              </a:rPr>
              <a:t>klinischer</a:t>
            </a:r>
            <a:r>
              <a:rPr lang="en-GB" dirty="0">
                <a:ea typeface="+mn-lt"/>
                <a:cs typeface="+mn-lt"/>
              </a:rPr>
              <a:t> </a:t>
            </a:r>
            <a:r>
              <a:rPr lang="en-GB" dirty="0" err="1">
                <a:ea typeface="+mn-lt"/>
                <a:cs typeface="+mn-lt"/>
              </a:rPr>
              <a:t>Studien</a:t>
            </a:r>
            <a:r>
              <a:rPr lang="en-GB" dirty="0">
                <a:ea typeface="+mn-lt"/>
                <a:cs typeface="+mn-lt"/>
              </a:rPr>
              <a:t> um 98 % </a:t>
            </a:r>
            <a:r>
              <a:rPr lang="en-GB" dirty="0" err="1">
                <a:ea typeface="+mn-lt"/>
                <a:cs typeface="+mn-lt"/>
              </a:rPr>
              <a:t>reduziert</a:t>
            </a:r>
            <a:r>
              <a:rPr lang="en-GB" dirty="0">
                <a:ea typeface="+mn-lt"/>
                <a:cs typeface="+mn-lt"/>
              </a:rPr>
              <a:t>, </a:t>
            </a:r>
            <a:r>
              <a:rPr lang="en-GB" dirty="0" err="1">
                <a:ea typeface="+mn-lt"/>
                <a:cs typeface="+mn-lt"/>
              </a:rPr>
              <a:t>indem</a:t>
            </a:r>
            <a:r>
              <a:rPr lang="en-GB" dirty="0">
                <a:ea typeface="+mn-lt"/>
                <a:cs typeface="+mn-lt"/>
              </a:rPr>
              <a:t> es seine Arbeit in </a:t>
            </a:r>
            <a:r>
              <a:rPr lang="en-GB" dirty="0" err="1">
                <a:ea typeface="+mn-lt"/>
                <a:cs typeface="+mn-lt"/>
              </a:rPr>
              <a:t>eine</a:t>
            </a:r>
            <a:r>
              <a:rPr lang="en-GB" dirty="0">
                <a:ea typeface="+mn-lt"/>
                <a:cs typeface="+mn-lt"/>
              </a:rPr>
              <a:t> </a:t>
            </a:r>
            <a:r>
              <a:rPr lang="en-GB" dirty="0" err="1">
                <a:ea typeface="+mn-lt"/>
                <a:cs typeface="+mn-lt"/>
              </a:rPr>
              <a:t>spezielle</a:t>
            </a:r>
            <a:r>
              <a:rPr lang="en-GB" dirty="0">
                <a:ea typeface="+mn-lt"/>
                <a:cs typeface="+mn-lt"/>
              </a:rPr>
              <a:t> </a:t>
            </a:r>
            <a:r>
              <a:rPr lang="en-GB" dirty="0" err="1">
                <a:ea typeface="+mn-lt"/>
                <a:cs typeface="+mn-lt"/>
              </a:rPr>
              <a:t>Datendienstumgebung</a:t>
            </a:r>
            <a:r>
              <a:rPr lang="en-GB" dirty="0">
                <a:ea typeface="+mn-lt"/>
                <a:cs typeface="+mn-lt"/>
              </a:rPr>
              <a:t> in der Cloud </a:t>
            </a:r>
            <a:r>
              <a:rPr lang="en-GB" dirty="0" err="1">
                <a:ea typeface="+mn-lt"/>
                <a:cs typeface="+mn-lt"/>
              </a:rPr>
              <a:t>verlagert</a:t>
            </a:r>
            <a:r>
              <a:rPr lang="en-GB" dirty="0">
                <a:ea typeface="+mn-lt"/>
                <a:cs typeface="+mn-lt"/>
              </a:rPr>
              <a:t> hat.</a:t>
            </a:r>
            <a:r>
              <a:rPr lang="en-GB" dirty="0"/>
              <a:t> </a:t>
            </a:r>
            <a:endParaRPr lang="en-GB" dirty="0">
              <a:cs typeface="Calibri"/>
            </a:endParaRPr>
          </a:p>
          <a:p>
            <a:pPr marL="342900" indent="-342900">
              <a:buClr>
                <a:schemeClr val="accent2"/>
              </a:buClr>
              <a:buBlip>
                <a:blip r:embed="rId3"/>
              </a:buBlip>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Vier Wege, </a:t>
            </a:r>
            <a:r>
              <a:rPr lang="en-GB" dirty="0" err="1">
                <a:ea typeface="+mn-lt"/>
                <a:cs typeface="+mn-lt"/>
              </a:rPr>
              <a:t>wie</a:t>
            </a:r>
            <a:r>
              <a:rPr lang="en-GB" dirty="0">
                <a:ea typeface="+mn-lt"/>
                <a:cs typeface="+mn-lt"/>
              </a:rPr>
              <a:t> </a:t>
            </a:r>
            <a:r>
              <a:rPr lang="en-GB" dirty="0" err="1">
                <a:ea typeface="+mn-lt"/>
                <a:cs typeface="+mn-lt"/>
              </a:rPr>
              <a:t>Unternehmen</a:t>
            </a:r>
            <a:r>
              <a:rPr lang="en-GB" dirty="0">
                <a:ea typeface="+mn-lt"/>
                <a:cs typeface="+mn-lt"/>
              </a:rPr>
              <a:t> Daten für </a:t>
            </a:r>
            <a:r>
              <a:rPr lang="en-GB" dirty="0" err="1">
                <a:ea typeface="+mn-lt"/>
                <a:cs typeface="+mn-lt"/>
              </a:rPr>
              <a:t>ihr</a:t>
            </a:r>
            <a:r>
              <a:rPr lang="en-GB" dirty="0">
                <a:ea typeface="+mn-lt"/>
                <a:cs typeface="+mn-lt"/>
              </a:rPr>
              <a:t> </a:t>
            </a:r>
            <a:r>
              <a:rPr lang="en-GB" dirty="0" err="1">
                <a:ea typeface="+mn-lt"/>
                <a:cs typeface="+mn-lt"/>
              </a:rPr>
              <a:t>Wachstum</a:t>
            </a:r>
            <a:r>
              <a:rPr lang="en-GB" dirty="0">
                <a:ea typeface="+mn-lt"/>
                <a:cs typeface="+mn-lt"/>
              </a:rPr>
              <a:t> </a:t>
            </a:r>
            <a:r>
              <a:rPr lang="en-GB" dirty="0" err="1">
                <a:ea typeface="+mn-lt"/>
                <a:cs typeface="+mn-lt"/>
              </a:rPr>
              <a:t>nutzen</a:t>
            </a:r>
            <a:endParaRPr lang="en-US" dirty="0" err="1"/>
          </a:p>
        </p:txBody>
      </p:sp>
    </p:spTree>
    <p:extLst>
      <p:ext uri="{BB962C8B-B14F-4D97-AF65-F5344CB8AC3E}">
        <p14:creationId xmlns:p14="http://schemas.microsoft.com/office/powerpoint/2010/main" val="25997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24406"/>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Verkürzung</a:t>
            </a:r>
            <a:r>
              <a:rPr lang="en-GB" b="1" dirty="0">
                <a:solidFill>
                  <a:schemeClr val="accent2"/>
                </a:solidFill>
                <a:ea typeface="+mn-lt"/>
                <a:cs typeface="+mn-lt"/>
              </a:rPr>
              <a:t> der </a:t>
            </a:r>
            <a:r>
              <a:rPr lang="en-GB" b="1" dirty="0" err="1">
                <a:solidFill>
                  <a:schemeClr val="accent2"/>
                </a:solidFill>
                <a:ea typeface="+mn-lt"/>
                <a:cs typeface="+mn-lt"/>
              </a:rPr>
              <a:t>Markteinführungszeit</a:t>
            </a:r>
            <a:r>
              <a:rPr lang="en-GB" b="1" dirty="0">
                <a:solidFill>
                  <a:schemeClr val="accent2"/>
                </a:solidFill>
                <a:ea typeface="+mn-lt"/>
                <a:cs typeface="+mn-lt"/>
              </a:rPr>
              <a:t> (Forts.)</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err="1">
                <a:ea typeface="+mn-lt"/>
                <a:cs typeface="+mn-lt"/>
              </a:rPr>
              <a:t>Vor</a:t>
            </a:r>
            <a:r>
              <a:rPr lang="en-GB" dirty="0">
                <a:ea typeface="+mn-lt"/>
                <a:cs typeface="+mn-lt"/>
              </a:rPr>
              <a:t> </a:t>
            </a:r>
            <a:r>
              <a:rPr lang="en-GB" dirty="0" err="1">
                <a:ea typeface="+mn-lt"/>
                <a:cs typeface="+mn-lt"/>
              </a:rPr>
              <a:t>dem</a:t>
            </a:r>
            <a:r>
              <a:rPr lang="en-GB" dirty="0">
                <a:ea typeface="+mn-lt"/>
                <a:cs typeface="+mn-lt"/>
              </a:rPr>
              <a:t> </a:t>
            </a:r>
            <a:r>
              <a:rPr lang="en-GB" dirty="0" err="1">
                <a:ea typeface="+mn-lt"/>
                <a:cs typeface="+mn-lt"/>
              </a:rPr>
              <a:t>Umzug</a:t>
            </a:r>
            <a:r>
              <a:rPr lang="en-GB" dirty="0">
                <a:ea typeface="+mn-lt"/>
                <a:cs typeface="+mn-lt"/>
              </a:rPr>
              <a:t> </a:t>
            </a:r>
            <a:r>
              <a:rPr lang="en-GB" dirty="0" err="1">
                <a:ea typeface="+mn-lt"/>
                <a:cs typeface="+mn-lt"/>
              </a:rPr>
              <a:t>nutzten</a:t>
            </a:r>
            <a:r>
              <a:rPr lang="en-GB" dirty="0">
                <a:ea typeface="+mn-lt"/>
                <a:cs typeface="+mn-lt"/>
              </a:rPr>
              <a:t> die </a:t>
            </a:r>
            <a:r>
              <a:rPr lang="en-GB" dirty="0" err="1">
                <a:ea typeface="+mn-lt"/>
                <a:cs typeface="+mn-lt"/>
              </a:rPr>
              <a:t>Wissenschaftler</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gemeinsam</a:t>
            </a:r>
            <a:r>
              <a:rPr lang="en-GB" dirty="0">
                <a:ea typeface="+mn-lt"/>
                <a:cs typeface="+mn-lt"/>
              </a:rPr>
              <a:t> </a:t>
            </a:r>
            <a:r>
              <a:rPr lang="en-GB" dirty="0" err="1">
                <a:ea typeface="+mn-lt"/>
                <a:cs typeface="+mn-lt"/>
              </a:rPr>
              <a:t>genutzte</a:t>
            </a:r>
            <a:r>
              <a:rPr lang="en-GB" dirty="0">
                <a:ea typeface="+mn-lt"/>
                <a:cs typeface="+mn-lt"/>
              </a:rPr>
              <a:t> interne </a:t>
            </a:r>
            <a:r>
              <a:rPr lang="en-GB" dirty="0" err="1">
                <a:ea typeface="+mn-lt"/>
                <a:cs typeface="+mn-lt"/>
              </a:rPr>
              <a:t>Umgebung</a:t>
            </a:r>
            <a:r>
              <a:rPr lang="en-GB" dirty="0">
                <a:ea typeface="+mn-lt"/>
                <a:cs typeface="+mn-lt"/>
              </a:rPr>
              <a:t>, in der es 60 </a:t>
            </a:r>
            <a:r>
              <a:rPr lang="en-GB" dirty="0" err="1">
                <a:ea typeface="+mn-lt"/>
                <a:cs typeface="+mn-lt"/>
              </a:rPr>
              <a:t>Stunden</a:t>
            </a:r>
            <a:r>
              <a:rPr lang="en-GB" dirty="0">
                <a:ea typeface="+mn-lt"/>
                <a:cs typeface="+mn-lt"/>
              </a:rPr>
              <a:t> </a:t>
            </a:r>
            <a:r>
              <a:rPr lang="en-GB" dirty="0" err="1">
                <a:ea typeface="+mn-lt"/>
                <a:cs typeface="+mn-lt"/>
              </a:rPr>
              <a:t>dauerte</a:t>
            </a:r>
            <a:r>
              <a:rPr lang="en-GB" dirty="0">
                <a:ea typeface="+mn-lt"/>
                <a:cs typeface="+mn-lt"/>
              </a:rPr>
              <a:t>, </a:t>
            </a:r>
            <a:r>
              <a:rPr lang="en-GB" dirty="0" err="1">
                <a:ea typeface="+mn-lt"/>
                <a:cs typeface="+mn-lt"/>
              </a:rPr>
              <a:t>Hunderte</a:t>
            </a:r>
            <a:r>
              <a:rPr lang="en-GB" dirty="0">
                <a:ea typeface="+mn-lt"/>
                <a:cs typeface="+mn-lt"/>
              </a:rPr>
              <a:t> von </a:t>
            </a:r>
            <a:r>
              <a:rPr lang="en-GB" dirty="0" err="1">
                <a:ea typeface="+mn-lt"/>
                <a:cs typeface="+mn-lt"/>
              </a:rPr>
              <a:t>Aufträgen</a:t>
            </a:r>
            <a:r>
              <a:rPr lang="en-GB" dirty="0">
                <a:ea typeface="+mn-lt"/>
                <a:cs typeface="+mn-lt"/>
              </a:rPr>
              <a:t> </a:t>
            </a:r>
            <a:r>
              <a:rPr lang="en-GB" dirty="0" err="1">
                <a:ea typeface="+mn-lt"/>
                <a:cs typeface="+mn-lt"/>
              </a:rPr>
              <a:t>auszuführen</a:t>
            </a:r>
            <a:r>
              <a:rPr lang="en-GB" dirty="0">
                <a:ea typeface="+mn-lt"/>
                <a:cs typeface="+mn-lt"/>
              </a:rPr>
              <a:t>. </a:t>
            </a:r>
            <a:r>
              <a:rPr lang="en-GB" dirty="0" err="1">
                <a:ea typeface="+mn-lt"/>
                <a:cs typeface="+mn-lt"/>
              </a:rPr>
              <a:t>Jetzt</a:t>
            </a:r>
            <a:r>
              <a:rPr lang="en-GB" dirty="0">
                <a:ea typeface="+mn-lt"/>
                <a:cs typeface="+mn-lt"/>
              </a:rPr>
              <a:t>, wo </a:t>
            </a:r>
            <a:r>
              <a:rPr lang="en-GB" dirty="0" err="1">
                <a:ea typeface="+mn-lt"/>
                <a:cs typeface="+mn-lt"/>
              </a:rPr>
              <a:t>jeder</a:t>
            </a:r>
            <a:r>
              <a:rPr lang="en-GB" dirty="0">
                <a:ea typeface="+mn-lt"/>
                <a:cs typeface="+mn-lt"/>
              </a:rPr>
              <a:t> </a:t>
            </a:r>
            <a:r>
              <a:rPr lang="en-GB" dirty="0" err="1">
                <a:ea typeface="+mn-lt"/>
                <a:cs typeface="+mn-lt"/>
              </a:rPr>
              <a:t>Wissenschaftler</a:t>
            </a:r>
            <a:r>
              <a:rPr lang="en-GB" dirty="0">
                <a:ea typeface="+mn-lt"/>
                <a:cs typeface="+mn-lt"/>
              </a:rPr>
              <a:t> </a:t>
            </a:r>
            <a:r>
              <a:rPr lang="en-GB" dirty="0" err="1">
                <a:ea typeface="+mn-lt"/>
                <a:cs typeface="+mn-lt"/>
              </a:rPr>
              <a:t>über</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eigene</a:t>
            </a:r>
            <a:r>
              <a:rPr lang="en-GB" dirty="0">
                <a:ea typeface="+mn-lt"/>
                <a:cs typeface="+mn-lt"/>
              </a:rPr>
              <a:t> </a:t>
            </a:r>
            <a:r>
              <a:rPr lang="en-GB" dirty="0" err="1">
                <a:ea typeface="+mn-lt"/>
                <a:cs typeface="+mn-lt"/>
              </a:rPr>
              <a:t>Umgebung</a:t>
            </a:r>
            <a:r>
              <a:rPr lang="en-GB" dirty="0">
                <a:ea typeface="+mn-lt"/>
                <a:cs typeface="+mn-lt"/>
              </a:rPr>
              <a:t> </a:t>
            </a:r>
            <a:r>
              <a:rPr lang="en-GB" dirty="0" err="1">
                <a:ea typeface="+mn-lt"/>
                <a:cs typeface="+mn-lt"/>
              </a:rPr>
              <a:t>verfügt</a:t>
            </a:r>
            <a:r>
              <a:rPr lang="en-GB" dirty="0">
                <a:ea typeface="+mn-lt"/>
                <a:cs typeface="+mn-lt"/>
              </a:rPr>
              <a:t>, </a:t>
            </a:r>
            <a:r>
              <a:rPr lang="en-GB" dirty="0" err="1">
                <a:ea typeface="+mn-lt"/>
                <a:cs typeface="+mn-lt"/>
              </a:rPr>
              <a:t>können</a:t>
            </a:r>
            <a:r>
              <a:rPr lang="en-GB" dirty="0">
                <a:ea typeface="+mn-lt"/>
                <a:cs typeface="+mn-lt"/>
              </a:rPr>
              <a:t> 2.000 </a:t>
            </a:r>
            <a:r>
              <a:rPr lang="en-GB" dirty="0" err="1">
                <a:ea typeface="+mn-lt"/>
                <a:cs typeface="+mn-lt"/>
              </a:rPr>
              <a:t>Aufträge</a:t>
            </a:r>
            <a:r>
              <a:rPr lang="en-GB" dirty="0">
                <a:ea typeface="+mn-lt"/>
                <a:cs typeface="+mn-lt"/>
              </a:rPr>
              <a:t> in 1,2 </a:t>
            </a:r>
            <a:r>
              <a:rPr lang="en-GB" dirty="0" err="1">
                <a:ea typeface="+mn-lt"/>
                <a:cs typeface="+mn-lt"/>
              </a:rPr>
              <a:t>Stunden</a:t>
            </a:r>
            <a:r>
              <a:rPr lang="en-GB" dirty="0">
                <a:ea typeface="+mn-lt"/>
                <a:cs typeface="+mn-lt"/>
              </a:rPr>
              <a:t> </a:t>
            </a:r>
            <a:r>
              <a:rPr lang="en-GB" dirty="0" err="1">
                <a:ea typeface="+mn-lt"/>
                <a:cs typeface="+mn-lt"/>
              </a:rPr>
              <a:t>bearbeitet</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ohne</a:t>
            </a:r>
            <a:r>
              <a:rPr lang="en-GB" dirty="0">
                <a:ea typeface="+mn-lt"/>
                <a:cs typeface="+mn-lt"/>
              </a:rPr>
              <a:t> </a:t>
            </a:r>
            <a:r>
              <a:rPr lang="en-GB" dirty="0" err="1">
                <a:ea typeface="+mn-lt"/>
                <a:cs typeface="+mn-lt"/>
              </a:rPr>
              <a:t>dass</a:t>
            </a:r>
            <a:r>
              <a:rPr lang="en-GB" dirty="0">
                <a:ea typeface="+mn-lt"/>
                <a:cs typeface="+mn-lt"/>
              </a:rPr>
              <a:t> </a:t>
            </a:r>
            <a:r>
              <a:rPr lang="en-GB" dirty="0" err="1">
                <a:ea typeface="+mn-lt"/>
                <a:cs typeface="+mn-lt"/>
              </a:rPr>
              <a:t>andere</a:t>
            </a:r>
            <a:r>
              <a:rPr lang="en-GB" dirty="0">
                <a:ea typeface="+mn-lt"/>
                <a:cs typeface="+mn-lt"/>
              </a:rPr>
              <a:t> </a:t>
            </a:r>
            <a:r>
              <a:rPr lang="en-GB" dirty="0" err="1">
                <a:ea typeface="+mn-lt"/>
                <a:cs typeface="+mn-lt"/>
              </a:rPr>
              <a:t>Teammitglieder</a:t>
            </a:r>
            <a:r>
              <a:rPr lang="en-GB" dirty="0">
                <a:ea typeface="+mn-lt"/>
                <a:cs typeface="+mn-lt"/>
              </a:rPr>
              <a:t> </a:t>
            </a:r>
            <a:r>
              <a:rPr lang="en-GB" dirty="0" err="1">
                <a:ea typeface="+mn-lt"/>
                <a:cs typeface="+mn-lt"/>
              </a:rPr>
              <a:t>beeinträchtigt</a:t>
            </a:r>
            <a:r>
              <a:rPr lang="en-GB" dirty="0">
                <a:ea typeface="+mn-lt"/>
                <a:cs typeface="+mn-lt"/>
              </a:rPr>
              <a:t> </a:t>
            </a:r>
            <a:r>
              <a:rPr lang="en-GB" dirty="0" err="1">
                <a:ea typeface="+mn-lt"/>
                <a:cs typeface="+mn-lt"/>
              </a:rPr>
              <a:t>werden</a:t>
            </a:r>
            <a:r>
              <a:rPr lang="en-GB" dirty="0">
                <a:ea typeface="+mn-lt"/>
                <a:cs typeface="+mn-lt"/>
              </a:rPr>
              <a:t>.</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Vier Wege, </a:t>
            </a:r>
            <a:r>
              <a:rPr lang="en-GB" dirty="0" err="1">
                <a:ea typeface="+mn-lt"/>
                <a:cs typeface="+mn-lt"/>
              </a:rPr>
              <a:t>wie</a:t>
            </a:r>
            <a:r>
              <a:rPr lang="en-GB" dirty="0">
                <a:ea typeface="+mn-lt"/>
                <a:cs typeface="+mn-lt"/>
              </a:rPr>
              <a:t> </a:t>
            </a:r>
            <a:r>
              <a:rPr lang="en-GB" dirty="0" err="1">
                <a:ea typeface="+mn-lt"/>
                <a:cs typeface="+mn-lt"/>
              </a:rPr>
              <a:t>Unternehmen</a:t>
            </a:r>
            <a:r>
              <a:rPr lang="en-GB" dirty="0">
                <a:ea typeface="+mn-lt"/>
                <a:cs typeface="+mn-lt"/>
              </a:rPr>
              <a:t> Daten für </a:t>
            </a:r>
            <a:r>
              <a:rPr lang="en-GB" dirty="0" err="1">
                <a:ea typeface="+mn-lt"/>
                <a:cs typeface="+mn-lt"/>
              </a:rPr>
              <a:t>ihr</a:t>
            </a:r>
            <a:r>
              <a:rPr lang="en-GB" dirty="0">
                <a:ea typeface="+mn-lt"/>
                <a:cs typeface="+mn-lt"/>
              </a:rPr>
              <a:t> </a:t>
            </a:r>
            <a:r>
              <a:rPr lang="en-GB" dirty="0" err="1">
                <a:ea typeface="+mn-lt"/>
                <a:cs typeface="+mn-lt"/>
              </a:rPr>
              <a:t>Wachstum</a:t>
            </a:r>
            <a:r>
              <a:rPr lang="en-GB" dirty="0">
                <a:ea typeface="+mn-lt"/>
                <a:cs typeface="+mn-lt"/>
              </a:rPr>
              <a:t> </a:t>
            </a:r>
            <a:r>
              <a:rPr lang="en-GB" dirty="0" err="1">
                <a:ea typeface="+mn-lt"/>
                <a:cs typeface="+mn-lt"/>
              </a:rPr>
              <a:t>nutzen</a:t>
            </a:r>
            <a:endParaRPr lang="en-GB">
              <a:ea typeface="+mn-lt"/>
              <a:cs typeface="+mn-lt"/>
            </a:endParaRPr>
          </a:p>
        </p:txBody>
      </p:sp>
    </p:spTree>
    <p:extLst>
      <p:ext uri="{BB962C8B-B14F-4D97-AF65-F5344CB8AC3E}">
        <p14:creationId xmlns:p14="http://schemas.microsoft.com/office/powerpoint/2010/main" val="22319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64875"/>
            <a:ext cx="10595237" cy="3995028"/>
          </a:xfrm>
        </p:spPr>
        <p:txBody>
          <a:bodyPr lIns="91440" tIns="45720" rIns="91440" bIns="45720" anchor="t"/>
          <a:lstStyle/>
          <a:p>
            <a:pPr marL="342900" indent="-342900">
              <a:buClr>
                <a:schemeClr val="accent2"/>
              </a:buClr>
              <a:buBlip>
                <a:blip r:embed="rId3"/>
              </a:buBlip>
            </a:pPr>
            <a:r>
              <a:rPr lang="en-GB" sz="2300" b="1" dirty="0" err="1">
                <a:solidFill>
                  <a:schemeClr val="accent2"/>
                </a:solidFill>
                <a:ea typeface="+mn-lt"/>
                <a:cs typeface="+mn-lt"/>
              </a:rPr>
              <a:t>Verbesserung</a:t>
            </a:r>
            <a:r>
              <a:rPr lang="en-GB" sz="2300" b="1" dirty="0">
                <a:solidFill>
                  <a:schemeClr val="accent2"/>
                </a:solidFill>
                <a:ea typeface="+mn-lt"/>
                <a:cs typeface="+mn-lt"/>
              </a:rPr>
              <a:t> der </a:t>
            </a:r>
            <a:r>
              <a:rPr lang="en-GB" sz="2300" b="1" dirty="0" err="1">
                <a:solidFill>
                  <a:schemeClr val="accent2"/>
                </a:solidFill>
                <a:ea typeface="+mn-lt"/>
                <a:cs typeface="+mn-lt"/>
              </a:rPr>
              <a:t>finanziellen</a:t>
            </a:r>
            <a:r>
              <a:rPr lang="en-GB" sz="2300" b="1" dirty="0">
                <a:solidFill>
                  <a:schemeClr val="accent2"/>
                </a:solidFill>
                <a:ea typeface="+mn-lt"/>
                <a:cs typeface="+mn-lt"/>
              </a:rPr>
              <a:t> </a:t>
            </a:r>
            <a:r>
              <a:rPr lang="en-GB" sz="2300" b="1" dirty="0" err="1">
                <a:solidFill>
                  <a:schemeClr val="accent2"/>
                </a:solidFill>
                <a:ea typeface="+mn-lt"/>
                <a:cs typeface="+mn-lt"/>
              </a:rPr>
              <a:t>Leistungsfähigkeit</a:t>
            </a:r>
            <a:endParaRPr lang="en-US" sz="2300">
              <a:solidFill>
                <a:schemeClr val="accent2"/>
              </a:solidFill>
              <a:cs typeface="Calibri" panose="020F0502020204030204"/>
            </a:endParaRPr>
          </a:p>
          <a:p>
            <a:pPr marL="342900" indent="-342900">
              <a:buClr>
                <a:schemeClr val="accent2"/>
              </a:buClr>
              <a:buFont typeface="Arial" panose="020B0604020202020204" pitchFamily="34" charset="0"/>
              <a:buChar char="•"/>
            </a:pPr>
            <a:r>
              <a:rPr lang="en-GB" sz="2300" dirty="0">
                <a:ea typeface="+mn-lt"/>
                <a:cs typeface="+mn-lt"/>
              </a:rPr>
              <a:t>Die </a:t>
            </a:r>
            <a:r>
              <a:rPr lang="en-GB" sz="2300" dirty="0" err="1">
                <a:ea typeface="+mn-lt"/>
                <a:cs typeface="+mn-lt"/>
              </a:rPr>
              <a:t>Finanzabteilungen</a:t>
            </a:r>
            <a:r>
              <a:rPr lang="en-GB" sz="2300" dirty="0">
                <a:ea typeface="+mn-lt"/>
                <a:cs typeface="+mn-lt"/>
              </a:rPr>
              <a:t> der </a:t>
            </a:r>
            <a:r>
              <a:rPr lang="en-GB" sz="2300" dirty="0" err="1">
                <a:ea typeface="+mn-lt"/>
                <a:cs typeface="+mn-lt"/>
              </a:rPr>
              <a:t>Unternehmen</a:t>
            </a:r>
            <a:r>
              <a:rPr lang="en-GB" sz="2300" dirty="0">
                <a:ea typeface="+mn-lt"/>
                <a:cs typeface="+mn-lt"/>
              </a:rPr>
              <a:t> </a:t>
            </a:r>
            <a:r>
              <a:rPr lang="en-GB" sz="2300" dirty="0" err="1">
                <a:ea typeface="+mn-lt"/>
                <a:cs typeface="+mn-lt"/>
              </a:rPr>
              <a:t>gehen</a:t>
            </a:r>
            <a:r>
              <a:rPr lang="en-GB" sz="2300" dirty="0">
                <a:ea typeface="+mn-lt"/>
                <a:cs typeface="+mn-lt"/>
              </a:rPr>
              <a:t> </a:t>
            </a:r>
            <a:r>
              <a:rPr lang="en-GB" sz="2300" dirty="0" err="1">
                <a:ea typeface="+mn-lt"/>
                <a:cs typeface="+mn-lt"/>
              </a:rPr>
              <a:t>über</a:t>
            </a:r>
            <a:r>
              <a:rPr lang="en-GB" sz="2300" dirty="0">
                <a:ea typeface="+mn-lt"/>
                <a:cs typeface="+mn-lt"/>
              </a:rPr>
              <a:t> die </a:t>
            </a:r>
            <a:r>
              <a:rPr lang="en-GB" sz="2300" dirty="0" err="1">
                <a:ea typeface="+mn-lt"/>
                <a:cs typeface="+mn-lt"/>
              </a:rPr>
              <a:t>periodische</a:t>
            </a:r>
            <a:r>
              <a:rPr lang="en-GB" sz="2300" dirty="0">
                <a:ea typeface="+mn-lt"/>
                <a:cs typeface="+mn-lt"/>
              </a:rPr>
              <a:t> </a:t>
            </a:r>
            <a:r>
              <a:rPr lang="en-GB" sz="2300" dirty="0" err="1">
                <a:ea typeface="+mn-lt"/>
                <a:cs typeface="+mn-lt"/>
              </a:rPr>
              <a:t>Berichterstattung</a:t>
            </a:r>
            <a:r>
              <a:rPr lang="en-GB" sz="2300" dirty="0">
                <a:ea typeface="+mn-lt"/>
                <a:cs typeface="+mn-lt"/>
              </a:rPr>
              <a:t> </a:t>
            </a:r>
            <a:r>
              <a:rPr lang="en-GB" sz="2300" dirty="0" err="1">
                <a:ea typeface="+mn-lt"/>
                <a:cs typeface="+mn-lt"/>
              </a:rPr>
              <a:t>hinaus</a:t>
            </a:r>
            <a:r>
              <a:rPr lang="en-GB" sz="2300" dirty="0">
                <a:ea typeface="+mn-lt"/>
                <a:cs typeface="+mn-lt"/>
              </a:rPr>
              <a:t> und </a:t>
            </a:r>
            <a:r>
              <a:rPr lang="en-GB" sz="2300" dirty="0" err="1">
                <a:ea typeface="+mn-lt"/>
                <a:cs typeface="+mn-lt"/>
              </a:rPr>
              <a:t>nutzen</a:t>
            </a:r>
            <a:r>
              <a:rPr lang="en-GB" sz="2300" dirty="0">
                <a:ea typeface="+mn-lt"/>
                <a:cs typeface="+mn-lt"/>
              </a:rPr>
              <a:t> Big Data, um </a:t>
            </a:r>
            <a:r>
              <a:rPr lang="en-GB" sz="2300" dirty="0" err="1">
                <a:ea typeface="+mn-lt"/>
                <a:cs typeface="+mn-lt"/>
              </a:rPr>
              <a:t>Risiken</a:t>
            </a:r>
            <a:r>
              <a:rPr lang="en-GB" sz="2300" dirty="0">
                <a:ea typeface="+mn-lt"/>
                <a:cs typeface="+mn-lt"/>
              </a:rPr>
              <a:t> und Kosten </a:t>
            </a:r>
            <a:r>
              <a:rPr lang="en-GB" sz="2300" dirty="0" err="1">
                <a:ea typeface="+mn-lt"/>
                <a:cs typeface="+mn-lt"/>
              </a:rPr>
              <a:t>zu</a:t>
            </a:r>
            <a:r>
              <a:rPr lang="en-GB" sz="2300" dirty="0">
                <a:ea typeface="+mn-lt"/>
                <a:cs typeface="+mn-lt"/>
              </a:rPr>
              <a:t> </a:t>
            </a:r>
            <a:r>
              <a:rPr lang="en-GB" sz="2300" dirty="0" err="1">
                <a:ea typeface="+mn-lt"/>
                <a:cs typeface="+mn-lt"/>
              </a:rPr>
              <a:t>senken</a:t>
            </a:r>
            <a:r>
              <a:rPr lang="en-GB" sz="2300" dirty="0">
                <a:ea typeface="+mn-lt"/>
                <a:cs typeface="+mn-lt"/>
              </a:rPr>
              <a:t>, </a:t>
            </a:r>
            <a:r>
              <a:rPr lang="en-GB" sz="2300" dirty="0" err="1">
                <a:ea typeface="+mn-lt"/>
                <a:cs typeface="+mn-lt"/>
              </a:rPr>
              <a:t>Chancen</a:t>
            </a:r>
            <a:r>
              <a:rPr lang="en-GB" sz="2300" dirty="0">
                <a:ea typeface="+mn-lt"/>
                <a:cs typeface="+mn-lt"/>
              </a:rPr>
              <a:t> </a:t>
            </a:r>
            <a:r>
              <a:rPr lang="en-GB" sz="2300" dirty="0" err="1">
                <a:ea typeface="+mn-lt"/>
                <a:cs typeface="+mn-lt"/>
              </a:rPr>
              <a:t>zu</a:t>
            </a:r>
            <a:r>
              <a:rPr lang="en-GB" sz="2300" dirty="0">
                <a:ea typeface="+mn-lt"/>
                <a:cs typeface="+mn-lt"/>
              </a:rPr>
              <a:t> </a:t>
            </a:r>
            <a:r>
              <a:rPr lang="en-GB" sz="2300" dirty="0" err="1">
                <a:ea typeface="+mn-lt"/>
                <a:cs typeface="+mn-lt"/>
              </a:rPr>
              <a:t>erkennen</a:t>
            </a:r>
            <a:r>
              <a:rPr lang="en-GB" sz="2300" dirty="0">
                <a:ea typeface="+mn-lt"/>
                <a:cs typeface="+mn-lt"/>
              </a:rPr>
              <a:t> und die </a:t>
            </a:r>
            <a:r>
              <a:rPr lang="en-GB" sz="2300" dirty="0" err="1">
                <a:ea typeface="+mn-lt"/>
                <a:cs typeface="+mn-lt"/>
              </a:rPr>
              <a:t>Genauigkeit</a:t>
            </a:r>
            <a:r>
              <a:rPr lang="en-GB" sz="2300" dirty="0">
                <a:ea typeface="+mn-lt"/>
                <a:cs typeface="+mn-lt"/>
              </a:rPr>
              <a:t> der </a:t>
            </a:r>
            <a:r>
              <a:rPr lang="en-GB" sz="2300" dirty="0" err="1">
                <a:ea typeface="+mn-lt"/>
                <a:cs typeface="+mn-lt"/>
              </a:rPr>
              <a:t>Prognosen</a:t>
            </a:r>
            <a:r>
              <a:rPr lang="en-GB" sz="2300" dirty="0">
                <a:ea typeface="+mn-lt"/>
                <a:cs typeface="+mn-lt"/>
              </a:rPr>
              <a:t> </a:t>
            </a:r>
            <a:r>
              <a:rPr lang="en-GB" sz="2300" dirty="0" err="1">
                <a:ea typeface="+mn-lt"/>
                <a:cs typeface="+mn-lt"/>
              </a:rPr>
              <a:t>zu</a:t>
            </a:r>
            <a:r>
              <a:rPr lang="en-GB" sz="2300" dirty="0">
                <a:ea typeface="+mn-lt"/>
                <a:cs typeface="+mn-lt"/>
              </a:rPr>
              <a:t> </a:t>
            </a:r>
            <a:r>
              <a:rPr lang="en-GB" sz="2300" dirty="0" err="1">
                <a:ea typeface="+mn-lt"/>
                <a:cs typeface="+mn-lt"/>
              </a:rPr>
              <a:t>verbessern</a:t>
            </a:r>
            <a:r>
              <a:rPr lang="en-GB" sz="2300" dirty="0">
                <a:ea typeface="+mn-lt"/>
                <a:cs typeface="+mn-lt"/>
              </a:rPr>
              <a:t>. Da es </a:t>
            </a:r>
            <a:r>
              <a:rPr lang="en-GB" sz="2300" dirty="0" err="1">
                <a:ea typeface="+mn-lt"/>
                <a:cs typeface="+mn-lt"/>
              </a:rPr>
              <a:t>einfacher</a:t>
            </a:r>
            <a:r>
              <a:rPr lang="en-GB" sz="2300" dirty="0">
                <a:ea typeface="+mn-lt"/>
                <a:cs typeface="+mn-lt"/>
              </a:rPr>
              <a:t> </a:t>
            </a:r>
            <a:r>
              <a:rPr lang="en-GB" sz="2300" dirty="0" err="1">
                <a:ea typeface="+mn-lt"/>
                <a:cs typeface="+mn-lt"/>
              </a:rPr>
              <a:t>ist</a:t>
            </a:r>
            <a:r>
              <a:rPr lang="en-GB" sz="2300" dirty="0">
                <a:ea typeface="+mn-lt"/>
                <a:cs typeface="+mn-lt"/>
              </a:rPr>
              <a:t>, </a:t>
            </a:r>
            <a:r>
              <a:rPr lang="en-GB" sz="2300" dirty="0" err="1">
                <a:ea typeface="+mn-lt"/>
                <a:cs typeface="+mn-lt"/>
              </a:rPr>
              <a:t>einen</a:t>
            </a:r>
            <a:r>
              <a:rPr lang="en-GB" sz="2300" dirty="0">
                <a:ea typeface="+mn-lt"/>
                <a:cs typeface="+mn-lt"/>
              </a:rPr>
              <a:t> </a:t>
            </a:r>
            <a:r>
              <a:rPr lang="en-GB" sz="2300" dirty="0" err="1">
                <a:ea typeface="+mn-lt"/>
                <a:cs typeface="+mn-lt"/>
              </a:rPr>
              <a:t>bestehenden</a:t>
            </a:r>
            <a:r>
              <a:rPr lang="en-GB" sz="2300" dirty="0">
                <a:ea typeface="+mn-lt"/>
                <a:cs typeface="+mn-lt"/>
              </a:rPr>
              <a:t> Kunden </a:t>
            </a:r>
            <a:r>
              <a:rPr lang="en-GB" sz="2300" dirty="0" err="1">
                <a:ea typeface="+mn-lt"/>
                <a:cs typeface="+mn-lt"/>
              </a:rPr>
              <a:t>zu</a:t>
            </a:r>
            <a:r>
              <a:rPr lang="en-GB" sz="2300" dirty="0">
                <a:ea typeface="+mn-lt"/>
                <a:cs typeface="+mn-lt"/>
              </a:rPr>
              <a:t> </a:t>
            </a:r>
            <a:r>
              <a:rPr lang="en-GB" sz="2300" dirty="0" err="1">
                <a:ea typeface="+mn-lt"/>
                <a:cs typeface="+mn-lt"/>
              </a:rPr>
              <a:t>halten</a:t>
            </a:r>
            <a:r>
              <a:rPr lang="en-GB" sz="2300" dirty="0">
                <a:ea typeface="+mn-lt"/>
                <a:cs typeface="+mn-lt"/>
              </a:rPr>
              <a:t> </a:t>
            </a:r>
            <a:r>
              <a:rPr lang="en-GB" sz="2300" dirty="0" err="1">
                <a:ea typeface="+mn-lt"/>
                <a:cs typeface="+mn-lt"/>
              </a:rPr>
              <a:t>als</a:t>
            </a:r>
            <a:r>
              <a:rPr lang="en-GB" sz="2300" dirty="0">
                <a:ea typeface="+mn-lt"/>
                <a:cs typeface="+mn-lt"/>
              </a:rPr>
              <a:t> </a:t>
            </a:r>
            <a:r>
              <a:rPr lang="en-GB" sz="2300" dirty="0" err="1">
                <a:ea typeface="+mn-lt"/>
                <a:cs typeface="+mn-lt"/>
              </a:rPr>
              <a:t>einen</a:t>
            </a:r>
            <a:r>
              <a:rPr lang="en-GB" sz="2300" dirty="0">
                <a:ea typeface="+mn-lt"/>
                <a:cs typeface="+mn-lt"/>
              </a:rPr>
              <a:t> </a:t>
            </a:r>
            <a:r>
              <a:rPr lang="en-GB" sz="2300" dirty="0" err="1">
                <a:ea typeface="+mn-lt"/>
                <a:cs typeface="+mn-lt"/>
              </a:rPr>
              <a:t>neuen</a:t>
            </a:r>
            <a:r>
              <a:rPr lang="en-GB" sz="2300" dirty="0">
                <a:ea typeface="+mn-lt"/>
                <a:cs typeface="+mn-lt"/>
              </a:rPr>
              <a:t> </a:t>
            </a:r>
            <a:r>
              <a:rPr lang="en-GB" sz="2300" dirty="0" err="1">
                <a:ea typeface="+mn-lt"/>
                <a:cs typeface="+mn-lt"/>
              </a:rPr>
              <a:t>zu</a:t>
            </a:r>
            <a:r>
              <a:rPr lang="en-GB" sz="2300" dirty="0">
                <a:ea typeface="+mn-lt"/>
                <a:cs typeface="+mn-lt"/>
              </a:rPr>
              <a:t> </a:t>
            </a:r>
            <a:r>
              <a:rPr lang="en-GB" sz="2300" dirty="0" err="1">
                <a:ea typeface="+mn-lt"/>
                <a:cs typeface="+mn-lt"/>
              </a:rPr>
              <a:t>gewinnen</a:t>
            </a:r>
            <a:r>
              <a:rPr lang="en-GB" sz="2300" dirty="0">
                <a:ea typeface="+mn-lt"/>
                <a:cs typeface="+mn-lt"/>
              </a:rPr>
              <a:t>, </a:t>
            </a:r>
            <a:r>
              <a:rPr lang="en-GB" sz="2300" dirty="0" err="1">
                <a:ea typeface="+mn-lt"/>
                <a:cs typeface="+mn-lt"/>
              </a:rPr>
              <a:t>besteht</a:t>
            </a:r>
            <a:r>
              <a:rPr lang="en-GB" sz="2300" dirty="0">
                <a:ea typeface="+mn-lt"/>
                <a:cs typeface="+mn-lt"/>
              </a:rPr>
              <a:t> </a:t>
            </a:r>
            <a:r>
              <a:rPr lang="en-GB" sz="2300" dirty="0" err="1">
                <a:ea typeface="+mn-lt"/>
                <a:cs typeface="+mn-lt"/>
              </a:rPr>
              <a:t>eine</a:t>
            </a:r>
            <a:r>
              <a:rPr lang="en-GB" sz="2300" dirty="0">
                <a:ea typeface="+mn-lt"/>
                <a:cs typeface="+mn-lt"/>
              </a:rPr>
              <a:t> </a:t>
            </a:r>
            <a:r>
              <a:rPr lang="en-GB" sz="2300" dirty="0" err="1">
                <a:ea typeface="+mn-lt"/>
                <a:cs typeface="+mn-lt"/>
              </a:rPr>
              <a:t>gängige</a:t>
            </a:r>
            <a:r>
              <a:rPr lang="en-GB" sz="2300" dirty="0">
                <a:ea typeface="+mn-lt"/>
                <a:cs typeface="+mn-lt"/>
              </a:rPr>
              <a:t> Anwendung </a:t>
            </a:r>
            <a:r>
              <a:rPr lang="en-GB" sz="2300" dirty="0" err="1">
                <a:ea typeface="+mn-lt"/>
                <a:cs typeface="+mn-lt"/>
              </a:rPr>
              <a:t>darin</a:t>
            </a:r>
            <a:r>
              <a:rPr lang="en-GB" sz="2300" dirty="0">
                <a:ea typeface="+mn-lt"/>
                <a:cs typeface="+mn-lt"/>
              </a:rPr>
              <a:t>, das </a:t>
            </a:r>
            <a:r>
              <a:rPr lang="en-GB" sz="2300" dirty="0" err="1">
                <a:ea typeface="+mn-lt"/>
                <a:cs typeface="+mn-lt"/>
              </a:rPr>
              <a:t>Zahlungsverhalten</a:t>
            </a:r>
            <a:r>
              <a:rPr lang="en-GB" sz="2300" dirty="0">
                <a:ea typeface="+mn-lt"/>
                <a:cs typeface="+mn-lt"/>
              </a:rPr>
              <a:t> der Kunden </a:t>
            </a:r>
            <a:r>
              <a:rPr lang="en-GB" sz="2300" dirty="0" err="1">
                <a:ea typeface="+mn-lt"/>
                <a:cs typeface="+mn-lt"/>
              </a:rPr>
              <a:t>zu</a:t>
            </a:r>
            <a:r>
              <a:rPr lang="en-GB" sz="2300" dirty="0">
                <a:ea typeface="+mn-lt"/>
                <a:cs typeface="+mn-lt"/>
              </a:rPr>
              <a:t> </a:t>
            </a:r>
            <a:r>
              <a:rPr lang="en-GB" sz="2300" dirty="0" err="1">
                <a:ea typeface="+mn-lt"/>
                <a:cs typeface="+mn-lt"/>
              </a:rPr>
              <a:t>analysieren</a:t>
            </a:r>
            <a:r>
              <a:rPr lang="en-GB" sz="2300" dirty="0">
                <a:ea typeface="+mn-lt"/>
                <a:cs typeface="+mn-lt"/>
              </a:rPr>
              <a:t>, um </a:t>
            </a:r>
            <a:r>
              <a:rPr lang="en-GB" sz="2300" dirty="0" err="1">
                <a:ea typeface="+mn-lt"/>
                <a:cs typeface="+mn-lt"/>
              </a:rPr>
              <a:t>diejenigen</a:t>
            </a:r>
            <a:r>
              <a:rPr lang="en-GB" sz="2300" dirty="0">
                <a:ea typeface="+mn-lt"/>
                <a:cs typeface="+mn-lt"/>
              </a:rPr>
              <a:t> </a:t>
            </a:r>
            <a:r>
              <a:rPr lang="en-GB" sz="2300" dirty="0" err="1">
                <a:ea typeface="+mn-lt"/>
                <a:cs typeface="+mn-lt"/>
              </a:rPr>
              <a:t>zu</a:t>
            </a:r>
            <a:r>
              <a:rPr lang="en-GB" sz="2300" dirty="0">
                <a:ea typeface="+mn-lt"/>
                <a:cs typeface="+mn-lt"/>
              </a:rPr>
              <a:t> </a:t>
            </a:r>
            <a:r>
              <a:rPr lang="en-GB" sz="2300" dirty="0" err="1">
                <a:ea typeface="+mn-lt"/>
                <a:cs typeface="+mn-lt"/>
              </a:rPr>
              <a:t>identifizieren</a:t>
            </a:r>
            <a:r>
              <a:rPr lang="en-GB" sz="2300" dirty="0">
                <a:ea typeface="+mn-lt"/>
                <a:cs typeface="+mn-lt"/>
              </a:rPr>
              <a:t>, die am </a:t>
            </a:r>
            <a:r>
              <a:rPr lang="en-GB" sz="2300" dirty="0" err="1">
                <a:ea typeface="+mn-lt"/>
                <a:cs typeface="+mn-lt"/>
              </a:rPr>
              <a:t>meisten</a:t>
            </a:r>
            <a:r>
              <a:rPr lang="en-GB" sz="2300" dirty="0">
                <a:ea typeface="+mn-lt"/>
                <a:cs typeface="+mn-lt"/>
              </a:rPr>
              <a:t> </a:t>
            </a:r>
            <a:r>
              <a:rPr lang="en-GB" sz="2300" dirty="0" err="1">
                <a:ea typeface="+mn-lt"/>
                <a:cs typeface="+mn-lt"/>
              </a:rPr>
              <a:t>gefährdet</a:t>
            </a:r>
            <a:r>
              <a:rPr lang="en-GB" sz="2300" dirty="0">
                <a:ea typeface="+mn-lt"/>
                <a:cs typeface="+mn-lt"/>
              </a:rPr>
              <a:t> </a:t>
            </a:r>
            <a:r>
              <a:rPr lang="en-GB" sz="2300" dirty="0" err="1">
                <a:ea typeface="+mn-lt"/>
                <a:cs typeface="+mn-lt"/>
              </a:rPr>
              <a:t>sind</a:t>
            </a:r>
            <a:r>
              <a:rPr lang="en-GB" sz="2300" dirty="0">
                <a:ea typeface="+mn-lt"/>
                <a:cs typeface="+mn-lt"/>
              </a:rPr>
              <a:t>, </a:t>
            </a:r>
            <a:r>
              <a:rPr lang="en-GB" sz="2300" dirty="0" err="1">
                <a:ea typeface="+mn-lt"/>
                <a:cs typeface="+mn-lt"/>
              </a:rPr>
              <a:t>eine</a:t>
            </a:r>
            <a:r>
              <a:rPr lang="en-GB" sz="2300" dirty="0">
                <a:ea typeface="+mn-lt"/>
                <a:cs typeface="+mn-lt"/>
              </a:rPr>
              <a:t> </a:t>
            </a:r>
            <a:r>
              <a:rPr lang="en-GB" sz="2300" dirty="0" err="1">
                <a:ea typeface="+mn-lt"/>
                <a:cs typeface="+mn-lt"/>
              </a:rPr>
              <a:t>Dienstleistung</a:t>
            </a:r>
            <a:r>
              <a:rPr lang="en-GB" sz="2300" dirty="0">
                <a:ea typeface="+mn-lt"/>
                <a:cs typeface="+mn-lt"/>
              </a:rPr>
              <a:t> </a:t>
            </a:r>
            <a:r>
              <a:rPr lang="en-GB" sz="2300" dirty="0" err="1">
                <a:ea typeface="+mn-lt"/>
                <a:cs typeface="+mn-lt"/>
              </a:rPr>
              <a:t>nicht</a:t>
            </a:r>
            <a:r>
              <a:rPr lang="en-GB" sz="2300" dirty="0">
                <a:ea typeface="+mn-lt"/>
                <a:cs typeface="+mn-lt"/>
              </a:rPr>
              <a:t> </a:t>
            </a:r>
            <a:r>
              <a:rPr lang="en-GB" sz="2300" dirty="0" err="1">
                <a:ea typeface="+mn-lt"/>
                <a:cs typeface="+mn-lt"/>
              </a:rPr>
              <a:t>mehr</a:t>
            </a:r>
            <a:r>
              <a:rPr lang="en-GB" sz="2300" dirty="0">
                <a:ea typeface="+mn-lt"/>
                <a:cs typeface="+mn-lt"/>
              </a:rPr>
              <a:t> in </a:t>
            </a:r>
            <a:r>
              <a:rPr lang="en-GB" sz="2300" dirty="0" err="1">
                <a:ea typeface="+mn-lt"/>
                <a:cs typeface="+mn-lt"/>
              </a:rPr>
              <a:t>Anspruch</a:t>
            </a:r>
            <a:r>
              <a:rPr lang="en-GB" sz="2300" dirty="0">
                <a:ea typeface="+mn-lt"/>
                <a:cs typeface="+mn-lt"/>
              </a:rPr>
              <a:t> </a:t>
            </a:r>
            <a:r>
              <a:rPr lang="en-GB" sz="2300" dirty="0" err="1">
                <a:ea typeface="+mn-lt"/>
                <a:cs typeface="+mn-lt"/>
              </a:rPr>
              <a:t>zu</a:t>
            </a:r>
            <a:r>
              <a:rPr lang="en-GB" sz="2300" dirty="0">
                <a:ea typeface="+mn-lt"/>
                <a:cs typeface="+mn-lt"/>
              </a:rPr>
              <a:t> </a:t>
            </a:r>
            <a:r>
              <a:rPr lang="en-GB" sz="2300" dirty="0" err="1">
                <a:ea typeface="+mn-lt"/>
                <a:cs typeface="+mn-lt"/>
              </a:rPr>
              <a:t>nehmen</a:t>
            </a:r>
            <a:r>
              <a:rPr lang="en-GB" sz="2300" dirty="0">
                <a:ea typeface="+mn-lt"/>
                <a:cs typeface="+mn-lt"/>
              </a:rPr>
              <a:t>, bevor </a:t>
            </a:r>
            <a:r>
              <a:rPr lang="en-GB" sz="2300" dirty="0" err="1">
                <a:ea typeface="+mn-lt"/>
                <a:cs typeface="+mn-lt"/>
              </a:rPr>
              <a:t>sie</a:t>
            </a:r>
            <a:r>
              <a:rPr lang="en-GB" sz="2300" dirty="0">
                <a:ea typeface="+mn-lt"/>
                <a:cs typeface="+mn-lt"/>
              </a:rPr>
              <a:t> es tun. </a:t>
            </a:r>
          </a:p>
          <a:p>
            <a:pPr marL="342900" indent="-342900">
              <a:buClr>
                <a:schemeClr val="accent2"/>
              </a:buClr>
              <a:buFont typeface="Arial" panose="020B0604020202020204" pitchFamily="34" charset="0"/>
              <a:buChar char="•"/>
            </a:pPr>
            <a:r>
              <a:rPr lang="en-GB" sz="2300" dirty="0">
                <a:ea typeface="+mn-lt"/>
                <a:cs typeface="+mn-lt"/>
              </a:rPr>
              <a:t>Durch die </a:t>
            </a:r>
            <a:r>
              <a:rPr lang="en-GB" sz="2300" dirty="0" err="1">
                <a:ea typeface="+mn-lt"/>
                <a:cs typeface="+mn-lt"/>
              </a:rPr>
              <a:t>Vorhersage</a:t>
            </a:r>
            <a:r>
              <a:rPr lang="en-GB" sz="2300" dirty="0">
                <a:ea typeface="+mn-lt"/>
                <a:cs typeface="+mn-lt"/>
              </a:rPr>
              <a:t> des </a:t>
            </a:r>
            <a:r>
              <a:rPr lang="en-GB" sz="2300" dirty="0" err="1">
                <a:ea typeface="+mn-lt"/>
                <a:cs typeface="+mn-lt"/>
              </a:rPr>
              <a:t>Risikos</a:t>
            </a:r>
            <a:r>
              <a:rPr lang="en-GB" sz="2300" dirty="0">
                <a:ea typeface="+mn-lt"/>
                <a:cs typeface="+mn-lt"/>
              </a:rPr>
              <a:t> </a:t>
            </a:r>
            <a:r>
              <a:rPr lang="en-GB" sz="2300" dirty="0" err="1">
                <a:ea typeface="+mn-lt"/>
                <a:cs typeface="+mn-lt"/>
              </a:rPr>
              <a:t>kann</a:t>
            </a:r>
            <a:r>
              <a:rPr lang="en-GB" sz="2300" dirty="0">
                <a:ea typeface="+mn-lt"/>
                <a:cs typeface="+mn-lt"/>
              </a:rPr>
              <a:t> das </a:t>
            </a:r>
            <a:r>
              <a:rPr lang="en-GB" sz="2300" dirty="0" err="1">
                <a:ea typeface="+mn-lt"/>
                <a:cs typeface="+mn-lt"/>
              </a:rPr>
              <a:t>Unternehmen</a:t>
            </a:r>
            <a:r>
              <a:rPr lang="en-GB" sz="2300" dirty="0">
                <a:ea typeface="+mn-lt"/>
                <a:cs typeface="+mn-lt"/>
              </a:rPr>
              <a:t> den </a:t>
            </a:r>
            <a:r>
              <a:rPr lang="en-GB" sz="2300" dirty="0" err="1">
                <a:ea typeface="+mn-lt"/>
                <a:cs typeface="+mn-lt"/>
              </a:rPr>
              <a:t>Kundenservice</a:t>
            </a:r>
            <a:r>
              <a:rPr lang="en-GB" sz="2300" dirty="0">
                <a:ea typeface="+mn-lt"/>
                <a:cs typeface="+mn-lt"/>
              </a:rPr>
              <a:t> für </a:t>
            </a:r>
            <a:r>
              <a:rPr lang="en-GB" sz="2300" dirty="0" err="1">
                <a:ea typeface="+mn-lt"/>
                <a:cs typeface="+mn-lt"/>
              </a:rPr>
              <a:t>diese</a:t>
            </a:r>
            <a:r>
              <a:rPr lang="en-GB" sz="2300" dirty="0">
                <a:ea typeface="+mn-lt"/>
                <a:cs typeface="+mn-lt"/>
              </a:rPr>
              <a:t> Kunden </a:t>
            </a:r>
            <a:r>
              <a:rPr lang="en-GB" sz="2300" dirty="0" err="1">
                <a:ea typeface="+mn-lt"/>
                <a:cs typeface="+mn-lt"/>
              </a:rPr>
              <a:t>verbessern</a:t>
            </a:r>
            <a:r>
              <a:rPr lang="en-GB" sz="2300" dirty="0">
                <a:ea typeface="+mn-lt"/>
                <a:cs typeface="+mn-lt"/>
              </a:rPr>
              <a:t>, </a:t>
            </a:r>
            <a:r>
              <a:rPr lang="en-GB" sz="2300" dirty="0" err="1">
                <a:ea typeface="+mn-lt"/>
                <a:cs typeface="+mn-lt"/>
              </a:rPr>
              <a:t>indem</a:t>
            </a:r>
            <a:r>
              <a:rPr lang="en-GB" sz="2300" dirty="0">
                <a:ea typeface="+mn-lt"/>
                <a:cs typeface="+mn-lt"/>
              </a:rPr>
              <a:t> es z. B. E-Mails </a:t>
            </a:r>
            <a:r>
              <a:rPr lang="en-GB" sz="2300" dirty="0" err="1">
                <a:ea typeface="+mn-lt"/>
                <a:cs typeface="+mn-lt"/>
              </a:rPr>
              <a:t>durch</a:t>
            </a:r>
            <a:r>
              <a:rPr lang="en-GB" sz="2300" dirty="0">
                <a:ea typeface="+mn-lt"/>
                <a:cs typeface="+mn-lt"/>
              </a:rPr>
              <a:t> </a:t>
            </a:r>
            <a:r>
              <a:rPr lang="en-GB" sz="2300" dirty="0" err="1">
                <a:ea typeface="+mn-lt"/>
                <a:cs typeface="+mn-lt"/>
              </a:rPr>
              <a:t>Anrufe</a:t>
            </a:r>
            <a:r>
              <a:rPr lang="en-GB" sz="2300" dirty="0">
                <a:ea typeface="+mn-lt"/>
                <a:cs typeface="+mn-lt"/>
              </a:rPr>
              <a:t> </a:t>
            </a:r>
            <a:r>
              <a:rPr lang="en-GB" sz="2300" dirty="0" err="1">
                <a:ea typeface="+mn-lt"/>
                <a:cs typeface="+mn-lt"/>
              </a:rPr>
              <a:t>ersetzt</a:t>
            </a:r>
            <a:r>
              <a:rPr lang="en-GB" sz="2300" dirty="0">
                <a:ea typeface="+mn-lt"/>
                <a:cs typeface="+mn-lt"/>
              </a:rPr>
              <a:t>, um </a:t>
            </a:r>
            <a:r>
              <a:rPr lang="en-GB" sz="2300" dirty="0" err="1">
                <a:ea typeface="+mn-lt"/>
                <a:cs typeface="+mn-lt"/>
              </a:rPr>
              <a:t>ihre</a:t>
            </a:r>
            <a:r>
              <a:rPr lang="en-GB" sz="2300" dirty="0">
                <a:ea typeface="+mn-lt"/>
                <a:cs typeface="+mn-lt"/>
              </a:rPr>
              <a:t> Kunden </a:t>
            </a:r>
            <a:r>
              <a:rPr lang="en-GB" sz="2300" dirty="0" err="1">
                <a:ea typeface="+mn-lt"/>
                <a:cs typeface="+mn-lt"/>
              </a:rPr>
              <a:t>zu</a:t>
            </a:r>
            <a:r>
              <a:rPr lang="en-GB" sz="2300" dirty="0">
                <a:ea typeface="+mn-lt"/>
                <a:cs typeface="+mn-lt"/>
              </a:rPr>
              <a:t> </a:t>
            </a:r>
            <a:r>
              <a:rPr lang="en-GB" sz="2300" dirty="0" err="1">
                <a:ea typeface="+mn-lt"/>
                <a:cs typeface="+mn-lt"/>
              </a:rPr>
              <a:t>halten</a:t>
            </a:r>
            <a:r>
              <a:rPr lang="en-GB" sz="2300" dirty="0">
                <a:ea typeface="+mn-lt"/>
                <a:cs typeface="+mn-lt"/>
              </a:rPr>
              <a:t>. </a:t>
            </a: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Vier Wege, </a:t>
            </a:r>
            <a:r>
              <a:rPr lang="en-GB" dirty="0" err="1">
                <a:ea typeface="+mn-lt"/>
                <a:cs typeface="+mn-lt"/>
              </a:rPr>
              <a:t>wie</a:t>
            </a:r>
            <a:r>
              <a:rPr lang="en-GB" dirty="0">
                <a:ea typeface="+mn-lt"/>
                <a:cs typeface="+mn-lt"/>
              </a:rPr>
              <a:t> </a:t>
            </a:r>
            <a:r>
              <a:rPr lang="en-GB" dirty="0" err="1">
                <a:ea typeface="+mn-lt"/>
                <a:cs typeface="+mn-lt"/>
              </a:rPr>
              <a:t>Unternehmen</a:t>
            </a:r>
            <a:r>
              <a:rPr lang="en-GB" dirty="0">
                <a:ea typeface="+mn-lt"/>
                <a:cs typeface="+mn-lt"/>
              </a:rPr>
              <a:t> Daten für </a:t>
            </a:r>
            <a:r>
              <a:rPr lang="en-GB" dirty="0" err="1">
                <a:ea typeface="+mn-lt"/>
                <a:cs typeface="+mn-lt"/>
              </a:rPr>
              <a:t>ihr</a:t>
            </a:r>
            <a:r>
              <a:rPr lang="en-GB" dirty="0">
                <a:ea typeface="+mn-lt"/>
                <a:cs typeface="+mn-lt"/>
              </a:rPr>
              <a:t> </a:t>
            </a:r>
            <a:r>
              <a:rPr lang="en-GB" dirty="0" err="1">
                <a:ea typeface="+mn-lt"/>
                <a:cs typeface="+mn-lt"/>
              </a:rPr>
              <a:t>Wachstum</a:t>
            </a:r>
            <a:r>
              <a:rPr lang="en-GB" dirty="0">
                <a:ea typeface="+mn-lt"/>
                <a:cs typeface="+mn-lt"/>
              </a:rPr>
              <a:t> </a:t>
            </a:r>
            <a:r>
              <a:rPr lang="en-GB" dirty="0" err="1">
                <a:ea typeface="+mn-lt"/>
                <a:cs typeface="+mn-lt"/>
              </a:rPr>
              <a:t>nutzen</a:t>
            </a:r>
          </a:p>
          <a:p>
            <a:endParaRPr lang="en-GB" dirty="0">
              <a:cs typeface="Calibri"/>
            </a:endParaRPr>
          </a:p>
        </p:txBody>
      </p:sp>
    </p:spTree>
    <p:extLst>
      <p:ext uri="{BB962C8B-B14F-4D97-AF65-F5344CB8AC3E}">
        <p14:creationId xmlns:p14="http://schemas.microsoft.com/office/powerpoint/2010/main" val="3639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lIns="91440" tIns="45720" rIns="91440" bIns="45720" anchor="t"/>
          <a:lstStyle/>
          <a:p>
            <a:pPr marL="342900" indent="-342900">
              <a:buBlip>
                <a:blip r:embed="rId3"/>
              </a:buBlip>
            </a:pPr>
            <a:r>
              <a:rPr lang="en-GB" dirty="0">
                <a:ea typeface="+mn-lt"/>
                <a:cs typeface="+mn-lt"/>
              </a:rPr>
              <a:t>2-3 </a:t>
            </a:r>
            <a:r>
              <a:rPr lang="en-GB" dirty="0" err="1">
                <a:ea typeface="+mn-lt"/>
                <a:cs typeface="+mn-lt"/>
              </a:rPr>
              <a:t>Stunden</a:t>
            </a:r>
            <a:r>
              <a:rPr lang="en-GB" dirty="0">
                <a:ea typeface="+mn-lt"/>
                <a:cs typeface="+mn-lt"/>
              </a:rPr>
              <a:t> </a:t>
            </a:r>
            <a:r>
              <a:rPr lang="en-GB" dirty="0" err="1">
                <a:ea typeface="+mn-lt"/>
                <a:cs typeface="+mn-lt"/>
              </a:rPr>
              <a:t>Inhalt</a:t>
            </a:r>
            <a:r>
              <a:rPr lang="en-GB" dirty="0">
                <a:ea typeface="+mn-lt"/>
                <a:cs typeface="+mn-lt"/>
              </a:rPr>
              <a:t> (bitte </a:t>
            </a:r>
            <a:r>
              <a:rPr lang="en-GB" dirty="0" err="1">
                <a:ea typeface="+mn-lt"/>
                <a:cs typeface="+mn-lt"/>
              </a:rPr>
              <a:t>zugewiesene</a:t>
            </a:r>
            <a:r>
              <a:rPr lang="en-GB" dirty="0">
                <a:ea typeface="+mn-lt"/>
                <a:cs typeface="+mn-lt"/>
              </a:rPr>
              <a:t> Zeit für den </a:t>
            </a:r>
            <a:r>
              <a:rPr lang="en-GB" dirty="0" err="1">
                <a:ea typeface="+mn-lt"/>
                <a:cs typeface="+mn-lt"/>
              </a:rPr>
              <a:t>theoretischen</a:t>
            </a:r>
            <a:r>
              <a:rPr lang="en-GB" dirty="0">
                <a:ea typeface="+mn-lt"/>
                <a:cs typeface="+mn-lt"/>
              </a:rPr>
              <a:t> Teil, </a:t>
            </a:r>
            <a:r>
              <a:rPr lang="en-GB" dirty="0" err="1">
                <a:ea typeface="+mn-lt"/>
                <a:cs typeface="+mn-lt"/>
              </a:rPr>
              <a:t>Übungen</a:t>
            </a:r>
            <a:r>
              <a:rPr lang="en-GB" dirty="0">
                <a:ea typeface="+mn-lt"/>
                <a:cs typeface="+mn-lt"/>
              </a:rPr>
              <a:t> und </a:t>
            </a:r>
            <a:r>
              <a:rPr lang="en-GB" dirty="0" err="1">
                <a:ea typeface="+mn-lt"/>
                <a:cs typeface="+mn-lt"/>
              </a:rPr>
              <a:t>individuelle</a:t>
            </a:r>
            <a:r>
              <a:rPr lang="en-GB" dirty="0">
                <a:ea typeface="+mn-lt"/>
                <a:cs typeface="+mn-lt"/>
              </a:rPr>
              <a:t> Arbeit)</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US" dirty="0">
                <a:ea typeface="+mn-lt"/>
                <a:cs typeface="+mn-lt"/>
              </a:rPr>
              <a:t>Module Dauer</a:t>
            </a:r>
            <a:endParaRPr lang="en-US" dirty="0"/>
          </a:p>
        </p:txBody>
      </p:sp>
    </p:spTree>
    <p:extLst>
      <p:ext uri="{BB962C8B-B14F-4D97-AF65-F5344CB8AC3E}">
        <p14:creationId xmlns:p14="http://schemas.microsoft.com/office/powerpoint/2010/main" val="386805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Optimierung</a:t>
            </a:r>
            <a:r>
              <a:rPr lang="en-GB" b="1" dirty="0">
                <a:solidFill>
                  <a:schemeClr val="accent2"/>
                </a:solidFill>
                <a:ea typeface="+mn-lt"/>
                <a:cs typeface="+mn-lt"/>
              </a:rPr>
              <a:t> von </a:t>
            </a:r>
            <a:r>
              <a:rPr lang="en-GB" b="1" dirty="0" err="1">
                <a:solidFill>
                  <a:schemeClr val="accent2"/>
                </a:solidFill>
                <a:ea typeface="+mn-lt"/>
                <a:cs typeface="+mn-lt"/>
              </a:rPr>
              <a:t>Personaleinsatz</a:t>
            </a:r>
            <a:r>
              <a:rPr lang="en-GB" b="1" dirty="0">
                <a:solidFill>
                  <a:schemeClr val="accent2"/>
                </a:solidFill>
                <a:ea typeface="+mn-lt"/>
                <a:cs typeface="+mn-lt"/>
              </a:rPr>
              <a:t> und </a:t>
            </a:r>
            <a:r>
              <a:rPr lang="en-GB" b="1" dirty="0" err="1">
                <a:solidFill>
                  <a:schemeClr val="accent2"/>
                </a:solidFill>
                <a:ea typeface="+mn-lt"/>
                <a:cs typeface="+mn-lt"/>
              </a:rPr>
              <a:t>Lieferkette</a:t>
            </a:r>
            <a:r>
              <a:rPr lang="en-GB" b="1" dirty="0">
                <a:solidFill>
                  <a:schemeClr val="accent2"/>
                </a:solidFill>
                <a:ea typeface="+mn-lt"/>
                <a:cs typeface="+mn-lt"/>
              </a:rPr>
              <a:t> für das Wetter</a:t>
            </a:r>
            <a:endParaRPr lang="en-US" b="1" dirty="0">
              <a:solidFill>
                <a:schemeClr val="accent2"/>
              </a:solidFill>
            </a:endParaRPr>
          </a:p>
          <a:p>
            <a:pPr marL="342900" indent="-342900">
              <a:buClr>
                <a:schemeClr val="accent2"/>
              </a:buClr>
              <a:buFont typeface="Arial" panose="020B0604020202020204" pitchFamily="34" charset="0"/>
              <a:buChar char="•"/>
            </a:pPr>
            <a:r>
              <a:rPr lang="en-GB" dirty="0">
                <a:ea typeface="+mn-lt"/>
                <a:cs typeface="+mn-lt"/>
              </a:rPr>
              <a:t>Das Wetter hat </a:t>
            </a:r>
            <a:r>
              <a:rPr lang="en-GB" dirty="0" err="1">
                <a:ea typeface="+mn-lt"/>
                <a:cs typeface="+mn-lt"/>
              </a:rPr>
              <a:t>enorme</a:t>
            </a:r>
            <a:r>
              <a:rPr lang="en-GB" dirty="0">
                <a:ea typeface="+mn-lt"/>
                <a:cs typeface="+mn-lt"/>
              </a:rPr>
              <a:t> </a:t>
            </a:r>
            <a:r>
              <a:rPr lang="en-GB" dirty="0" err="1">
                <a:ea typeface="+mn-lt"/>
                <a:cs typeface="+mn-lt"/>
              </a:rPr>
              <a:t>wirtschaftliche</a:t>
            </a:r>
            <a:r>
              <a:rPr lang="en-GB" dirty="0">
                <a:ea typeface="+mn-lt"/>
                <a:cs typeface="+mn-lt"/>
              </a:rPr>
              <a:t> </a:t>
            </a:r>
            <a:r>
              <a:rPr lang="en-GB" dirty="0" err="1">
                <a:ea typeface="+mn-lt"/>
                <a:cs typeface="+mn-lt"/>
              </a:rPr>
              <a:t>Auswirkungen</a:t>
            </a:r>
            <a:r>
              <a:rPr lang="en-GB" dirty="0">
                <a:ea typeface="+mn-lt"/>
                <a:cs typeface="+mn-lt"/>
              </a:rPr>
              <a:t> auf der </a:t>
            </a:r>
            <a:r>
              <a:rPr lang="en-GB" dirty="0" err="1">
                <a:ea typeface="+mn-lt"/>
                <a:cs typeface="+mn-lt"/>
              </a:rPr>
              <a:t>Makroebene</a:t>
            </a:r>
            <a:r>
              <a:rPr lang="en-GB" dirty="0">
                <a:ea typeface="+mn-lt"/>
                <a:cs typeface="+mn-lt"/>
              </a:rPr>
              <a:t>, </a:t>
            </a:r>
            <a:r>
              <a:rPr lang="en-GB" dirty="0" err="1">
                <a:ea typeface="+mn-lt"/>
                <a:cs typeface="+mn-lt"/>
              </a:rPr>
              <a:t>betrifft</a:t>
            </a:r>
            <a:r>
              <a:rPr lang="en-GB" dirty="0">
                <a:ea typeface="+mn-lt"/>
                <a:cs typeface="+mn-lt"/>
              </a:rPr>
              <a:t> </a:t>
            </a:r>
            <a:r>
              <a:rPr lang="en-GB" dirty="0" err="1">
                <a:ea typeface="+mn-lt"/>
                <a:cs typeface="+mn-lt"/>
              </a:rPr>
              <a:t>aber</a:t>
            </a:r>
            <a:r>
              <a:rPr lang="en-GB" dirty="0">
                <a:ea typeface="+mn-lt"/>
                <a:cs typeface="+mn-lt"/>
              </a:rPr>
              <a:t> </a:t>
            </a:r>
            <a:r>
              <a:rPr lang="en-GB" dirty="0" err="1">
                <a:ea typeface="+mn-lt"/>
                <a:cs typeface="+mn-lt"/>
              </a:rPr>
              <a:t>auch</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aller</a:t>
            </a:r>
            <a:r>
              <a:rPr lang="en-GB" dirty="0">
                <a:ea typeface="+mn-lt"/>
                <a:cs typeface="+mn-lt"/>
              </a:rPr>
              <a:t> </a:t>
            </a:r>
            <a:r>
              <a:rPr lang="en-GB" dirty="0" err="1">
                <a:ea typeface="+mn-lt"/>
                <a:cs typeface="+mn-lt"/>
              </a:rPr>
              <a:t>Größenordnungen</a:t>
            </a:r>
            <a:r>
              <a:rPr lang="en-GB" dirty="0">
                <a:ea typeface="+mn-lt"/>
                <a:cs typeface="+mn-lt"/>
              </a:rPr>
              <a:t>, da es </a:t>
            </a:r>
            <a:r>
              <a:rPr lang="en-GB" dirty="0" err="1">
                <a:ea typeface="+mn-lt"/>
                <a:cs typeface="+mn-lt"/>
              </a:rPr>
              <a:t>sich</a:t>
            </a:r>
            <a:r>
              <a:rPr lang="en-GB" dirty="0">
                <a:ea typeface="+mn-lt"/>
                <a:cs typeface="+mn-lt"/>
              </a:rPr>
              <a:t> </a:t>
            </a:r>
            <a:r>
              <a:rPr lang="en-GB" dirty="0" err="1">
                <a:ea typeface="+mn-lt"/>
                <a:cs typeface="+mn-lt"/>
              </a:rPr>
              <a:t>unvorhersehbar</a:t>
            </a:r>
            <a:r>
              <a:rPr lang="en-GB" dirty="0">
                <a:ea typeface="+mn-lt"/>
                <a:cs typeface="+mn-lt"/>
              </a:rPr>
              <a:t> auf die </a:t>
            </a:r>
            <a:r>
              <a:rPr lang="en-GB" dirty="0" err="1">
                <a:ea typeface="+mn-lt"/>
                <a:cs typeface="+mn-lt"/>
              </a:rPr>
              <a:t>Nachfrage</a:t>
            </a:r>
            <a:r>
              <a:rPr lang="en-GB" dirty="0">
                <a:ea typeface="+mn-lt"/>
                <a:cs typeface="+mn-lt"/>
              </a:rPr>
              <a:t> </a:t>
            </a:r>
            <a:r>
              <a:rPr lang="en-GB" dirty="0" err="1">
                <a:ea typeface="+mn-lt"/>
                <a:cs typeface="+mn-lt"/>
              </a:rPr>
              <a:t>nach</a:t>
            </a:r>
            <a:r>
              <a:rPr lang="en-GB" dirty="0">
                <a:ea typeface="+mn-lt"/>
                <a:cs typeface="+mn-lt"/>
              </a:rPr>
              <a:t> </a:t>
            </a:r>
            <a:r>
              <a:rPr lang="en-GB" dirty="0" err="1">
                <a:ea typeface="+mn-lt"/>
                <a:cs typeface="+mn-lt"/>
              </a:rPr>
              <a:t>bestimmten</a:t>
            </a:r>
            <a:r>
              <a:rPr lang="en-GB" dirty="0">
                <a:ea typeface="+mn-lt"/>
                <a:cs typeface="+mn-lt"/>
              </a:rPr>
              <a:t> </a:t>
            </a:r>
            <a:r>
              <a:rPr lang="en-GB" dirty="0" err="1">
                <a:ea typeface="+mn-lt"/>
                <a:cs typeface="+mn-lt"/>
              </a:rPr>
              <a:t>Produkten</a:t>
            </a:r>
            <a:r>
              <a:rPr lang="en-GB" dirty="0">
                <a:ea typeface="+mn-lt"/>
                <a:cs typeface="+mn-lt"/>
              </a:rPr>
              <a:t> und </a:t>
            </a:r>
            <a:r>
              <a:rPr lang="en-GB" dirty="0" err="1">
                <a:ea typeface="+mn-lt"/>
                <a:cs typeface="+mn-lt"/>
              </a:rPr>
              <a:t>Dienstleistungen</a:t>
            </a:r>
            <a:r>
              <a:rPr lang="en-GB" dirty="0">
                <a:ea typeface="+mn-lt"/>
                <a:cs typeface="+mn-lt"/>
              </a:rPr>
              <a:t> </a:t>
            </a:r>
            <a:r>
              <a:rPr lang="en-GB" dirty="0" err="1">
                <a:ea typeface="+mn-lt"/>
                <a:cs typeface="+mn-lt"/>
              </a:rPr>
              <a:t>auswirkt</a:t>
            </a:r>
            <a:r>
              <a:rPr lang="en-GB" dirty="0">
                <a:ea typeface="+mn-lt"/>
                <a:cs typeface="+mn-lt"/>
              </a:rPr>
              <a:t>.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err="1">
                <a:ea typeface="+mn-lt"/>
                <a:cs typeface="+mn-lt"/>
              </a:rPr>
              <a:t>Unternehmen</a:t>
            </a:r>
            <a:r>
              <a:rPr lang="en-GB" dirty="0">
                <a:ea typeface="+mn-lt"/>
                <a:cs typeface="+mn-lt"/>
              </a:rPr>
              <a:t>, die Daten über die Wetterbedingungen mit Umsatz- und Kundendienstdaten in Beziehung setzen, sind besser in der Lage, ihre Personal- und Lieferkettenstrategien rechtzeitig anzupassen. </a:t>
            </a:r>
            <a:r>
              <a:rPr lang="en-GB" dirty="0"/>
              <a:t>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a:ea typeface="+mn-lt"/>
                <a:cs typeface="+mn-lt"/>
              </a:rPr>
              <a:t>Vier Wege, </a:t>
            </a:r>
            <a:r>
              <a:rPr lang="en-GB" dirty="0" err="1">
                <a:ea typeface="+mn-lt"/>
                <a:cs typeface="+mn-lt"/>
              </a:rPr>
              <a:t>wie</a:t>
            </a:r>
            <a:r>
              <a:rPr lang="en-GB" dirty="0">
                <a:ea typeface="+mn-lt"/>
                <a:cs typeface="+mn-lt"/>
              </a:rPr>
              <a:t> </a:t>
            </a:r>
            <a:r>
              <a:rPr lang="en-GB" dirty="0" err="1">
                <a:ea typeface="+mn-lt"/>
                <a:cs typeface="+mn-lt"/>
              </a:rPr>
              <a:t>Unternehmen</a:t>
            </a:r>
            <a:r>
              <a:rPr lang="en-GB" dirty="0">
                <a:ea typeface="+mn-lt"/>
                <a:cs typeface="+mn-lt"/>
              </a:rPr>
              <a:t> Daten für </a:t>
            </a:r>
            <a:r>
              <a:rPr lang="en-GB" dirty="0" err="1">
                <a:ea typeface="+mn-lt"/>
                <a:cs typeface="+mn-lt"/>
              </a:rPr>
              <a:t>ihr</a:t>
            </a:r>
            <a:r>
              <a:rPr lang="en-GB" dirty="0">
                <a:ea typeface="+mn-lt"/>
                <a:cs typeface="+mn-lt"/>
              </a:rPr>
              <a:t> </a:t>
            </a:r>
            <a:r>
              <a:rPr lang="en-GB" dirty="0" err="1">
                <a:ea typeface="+mn-lt"/>
                <a:cs typeface="+mn-lt"/>
              </a:rPr>
              <a:t>Wachstum</a:t>
            </a:r>
            <a:r>
              <a:rPr lang="en-GB" dirty="0">
                <a:ea typeface="+mn-lt"/>
                <a:cs typeface="+mn-lt"/>
              </a:rPr>
              <a:t> </a:t>
            </a:r>
            <a:r>
              <a:rPr lang="en-GB" dirty="0" err="1">
                <a:ea typeface="+mn-lt"/>
                <a:cs typeface="+mn-lt"/>
              </a:rPr>
              <a:t>nutzen</a:t>
            </a:r>
          </a:p>
          <a:p>
            <a:endParaRPr lang="en-GB" dirty="0">
              <a:cs typeface="Calibri"/>
            </a:endParaRPr>
          </a:p>
        </p:txBody>
      </p:sp>
    </p:spTree>
    <p:extLst>
      <p:ext uri="{BB962C8B-B14F-4D97-AF65-F5344CB8AC3E}">
        <p14:creationId xmlns:p14="http://schemas.microsoft.com/office/powerpoint/2010/main" val="10881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12500"/>
            <a:ext cx="10595237" cy="3995028"/>
          </a:xfrm>
        </p:spPr>
        <p:txBody>
          <a:bodyPr lIns="91440" tIns="45720" rIns="91440" bIns="45720" anchor="t"/>
          <a:lstStyle/>
          <a:p>
            <a:pPr marL="342900" indent="-342900">
              <a:buClr>
                <a:schemeClr val="accent2"/>
              </a:buClr>
              <a:buBlip>
                <a:blip r:embed="rId3"/>
              </a:buBlip>
            </a:pPr>
            <a:r>
              <a:rPr lang="en-GB" b="1" dirty="0" err="1">
                <a:solidFill>
                  <a:schemeClr val="accent2"/>
                </a:solidFill>
                <a:ea typeface="+mn-lt"/>
                <a:cs typeface="+mn-lt"/>
              </a:rPr>
              <a:t>Minimieren</a:t>
            </a:r>
            <a:r>
              <a:rPr lang="en-GB" b="1" dirty="0">
                <a:solidFill>
                  <a:schemeClr val="accent2"/>
                </a:solidFill>
                <a:ea typeface="+mn-lt"/>
                <a:cs typeface="+mn-lt"/>
              </a:rPr>
              <a:t> Sie </a:t>
            </a:r>
            <a:r>
              <a:rPr lang="en-GB" b="1" dirty="0" err="1">
                <a:solidFill>
                  <a:schemeClr val="accent2"/>
                </a:solidFill>
                <a:ea typeface="+mn-lt"/>
                <a:cs typeface="+mn-lt"/>
              </a:rPr>
              <a:t>Ausfälle</a:t>
            </a:r>
            <a:r>
              <a:rPr lang="en-GB" b="1" dirty="0">
                <a:solidFill>
                  <a:schemeClr val="accent2"/>
                </a:solidFill>
                <a:ea typeface="+mn-lt"/>
                <a:cs typeface="+mn-lt"/>
              </a:rPr>
              <a:t> von </a:t>
            </a:r>
            <a:r>
              <a:rPr lang="en-GB" b="1" dirty="0" err="1">
                <a:solidFill>
                  <a:schemeClr val="accent2"/>
                </a:solidFill>
                <a:ea typeface="+mn-lt"/>
                <a:cs typeface="+mn-lt"/>
              </a:rPr>
              <a:t>Geräten</a:t>
            </a:r>
            <a:r>
              <a:rPr lang="en-GB" b="1" dirty="0">
                <a:solidFill>
                  <a:schemeClr val="accent2"/>
                </a:solidFill>
                <a:ea typeface="+mn-lt"/>
                <a:cs typeface="+mn-lt"/>
              </a:rPr>
              <a:t> und Anlagen</a:t>
            </a:r>
            <a:endParaRPr lang="en-US" b="1" dirty="0">
              <a:solidFill>
                <a:schemeClr val="accent2"/>
              </a:solidFill>
            </a:endParaRPr>
          </a:p>
          <a:p>
            <a:pPr marL="342900" indent="-342900">
              <a:buClr>
                <a:schemeClr val="accent2"/>
              </a:buClr>
              <a:buFont typeface="Arial" panose="020B0604020202020204" pitchFamily="34" charset="0"/>
              <a:buChar char="•"/>
            </a:pPr>
            <a:r>
              <a:rPr lang="en-GB" dirty="0" err="1">
                <a:ea typeface="+mn-lt"/>
                <a:cs typeface="+mn-lt"/>
              </a:rPr>
              <a:t>Sensoren</a:t>
            </a:r>
            <a:r>
              <a:rPr lang="en-GB" dirty="0">
                <a:ea typeface="+mn-lt"/>
                <a:cs typeface="+mn-lt"/>
              </a:rPr>
              <a:t> </a:t>
            </a:r>
            <a:r>
              <a:rPr lang="en-GB" dirty="0" err="1">
                <a:ea typeface="+mn-lt"/>
                <a:cs typeface="+mn-lt"/>
              </a:rPr>
              <a:t>können</a:t>
            </a:r>
            <a:r>
              <a:rPr lang="en-GB" dirty="0">
                <a:ea typeface="+mn-lt"/>
                <a:cs typeface="+mn-lt"/>
              </a:rPr>
              <a:t> in so gut </a:t>
            </a:r>
            <a:r>
              <a:rPr lang="en-GB" dirty="0" err="1">
                <a:ea typeface="+mn-lt"/>
                <a:cs typeface="+mn-lt"/>
              </a:rPr>
              <a:t>wie</a:t>
            </a:r>
            <a:r>
              <a:rPr lang="en-GB" dirty="0">
                <a:ea typeface="+mn-lt"/>
                <a:cs typeface="+mn-lt"/>
              </a:rPr>
              <a:t> </a:t>
            </a:r>
            <a:r>
              <a:rPr lang="en-GB" dirty="0" err="1">
                <a:ea typeface="+mn-lt"/>
                <a:cs typeface="+mn-lt"/>
              </a:rPr>
              <a:t>alles</a:t>
            </a:r>
            <a:r>
              <a:rPr lang="en-GB" dirty="0">
                <a:ea typeface="+mn-lt"/>
                <a:cs typeface="+mn-lt"/>
              </a:rPr>
              <a:t> </a:t>
            </a:r>
            <a:r>
              <a:rPr lang="en-GB" dirty="0" err="1">
                <a:ea typeface="+mn-lt"/>
                <a:cs typeface="+mn-lt"/>
              </a:rPr>
              <a:t>integriert</a:t>
            </a:r>
            <a:r>
              <a:rPr lang="en-GB" dirty="0">
                <a:ea typeface="+mn-lt"/>
                <a:cs typeface="+mn-lt"/>
              </a:rPr>
              <a:t> </a:t>
            </a:r>
            <a:r>
              <a:rPr lang="en-GB" dirty="0" err="1">
                <a:ea typeface="+mn-lt"/>
                <a:cs typeface="+mn-lt"/>
              </a:rPr>
              <a:t>werden</a:t>
            </a:r>
            <a:r>
              <a:rPr lang="en-GB" dirty="0">
                <a:ea typeface="+mn-lt"/>
                <a:cs typeface="+mn-lt"/>
              </a:rPr>
              <a:t>, so </a:t>
            </a:r>
            <a:r>
              <a:rPr lang="en-GB" dirty="0" err="1">
                <a:ea typeface="+mn-lt"/>
                <a:cs typeface="+mn-lt"/>
              </a:rPr>
              <a:t>dass</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anhand</a:t>
            </a:r>
            <a:r>
              <a:rPr lang="en-GB" dirty="0">
                <a:ea typeface="+mn-lt"/>
                <a:cs typeface="+mn-lt"/>
              </a:rPr>
              <a:t> der Daten </a:t>
            </a:r>
            <a:r>
              <a:rPr lang="en-GB" dirty="0" err="1">
                <a:ea typeface="+mn-lt"/>
                <a:cs typeface="+mn-lt"/>
              </a:rPr>
              <a:t>feststellen</a:t>
            </a:r>
            <a:r>
              <a:rPr lang="en-GB" dirty="0">
                <a:ea typeface="+mn-lt"/>
                <a:cs typeface="+mn-lt"/>
              </a:rPr>
              <a:t> </a:t>
            </a:r>
            <a:r>
              <a:rPr lang="en-GB" dirty="0" err="1">
                <a:ea typeface="+mn-lt"/>
                <a:cs typeface="+mn-lt"/>
              </a:rPr>
              <a:t>können</a:t>
            </a:r>
            <a:r>
              <a:rPr lang="en-GB" dirty="0">
                <a:ea typeface="+mn-lt"/>
                <a:cs typeface="+mn-lt"/>
              </a:rPr>
              <a:t>, </a:t>
            </a:r>
            <a:r>
              <a:rPr lang="en-GB" dirty="0" err="1">
                <a:ea typeface="+mn-lt"/>
                <a:cs typeface="+mn-lt"/>
              </a:rPr>
              <a:t>wann</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Wartung</a:t>
            </a:r>
            <a:r>
              <a:rPr lang="en-GB" dirty="0">
                <a:ea typeface="+mn-lt"/>
                <a:cs typeface="+mn-lt"/>
              </a:rPr>
              <a:t> </a:t>
            </a:r>
            <a:r>
              <a:rPr lang="en-GB" dirty="0" err="1">
                <a:ea typeface="+mn-lt"/>
                <a:cs typeface="+mn-lt"/>
              </a:rPr>
              <a:t>erforderlich</a:t>
            </a:r>
            <a:r>
              <a:rPr lang="en-GB" dirty="0">
                <a:ea typeface="+mn-lt"/>
                <a:cs typeface="+mn-lt"/>
              </a:rPr>
              <a:t> </a:t>
            </a:r>
            <a:r>
              <a:rPr lang="en-GB" dirty="0" err="1">
                <a:ea typeface="+mn-lt"/>
                <a:cs typeface="+mn-lt"/>
              </a:rPr>
              <a:t>ist</a:t>
            </a:r>
            <a:r>
              <a:rPr lang="en-GB" dirty="0">
                <a:ea typeface="+mn-lt"/>
                <a:cs typeface="+mn-lt"/>
              </a:rPr>
              <a:t>. Wenn </a:t>
            </a:r>
            <a:r>
              <a:rPr lang="en-GB" dirty="0" err="1">
                <a:ea typeface="+mn-lt"/>
                <a:cs typeface="+mn-lt"/>
              </a:rPr>
              <a:t>ein</a:t>
            </a:r>
            <a:r>
              <a:rPr lang="en-GB" dirty="0">
                <a:ea typeface="+mn-lt"/>
                <a:cs typeface="+mn-lt"/>
              </a:rPr>
              <a:t> Problem </a:t>
            </a:r>
            <a:r>
              <a:rPr lang="en-GB" dirty="0" err="1">
                <a:ea typeface="+mn-lt"/>
                <a:cs typeface="+mn-lt"/>
              </a:rPr>
              <a:t>aufgetreten</a:t>
            </a:r>
            <a:r>
              <a:rPr lang="en-GB" dirty="0">
                <a:ea typeface="+mn-lt"/>
                <a:cs typeface="+mn-lt"/>
              </a:rPr>
              <a:t> </a:t>
            </a:r>
            <a:r>
              <a:rPr lang="en-GB" dirty="0" err="1">
                <a:ea typeface="+mn-lt"/>
                <a:cs typeface="+mn-lt"/>
              </a:rPr>
              <a:t>ist</a:t>
            </a:r>
            <a:r>
              <a:rPr lang="en-GB" dirty="0">
                <a:ea typeface="+mn-lt"/>
                <a:cs typeface="+mn-lt"/>
              </a:rPr>
              <a:t>, </a:t>
            </a:r>
            <a:r>
              <a:rPr lang="en-GB" dirty="0" err="1">
                <a:ea typeface="+mn-lt"/>
                <a:cs typeface="+mn-lt"/>
              </a:rPr>
              <a:t>möchten</a:t>
            </a:r>
            <a:r>
              <a:rPr lang="en-GB" dirty="0">
                <a:ea typeface="+mn-lt"/>
                <a:cs typeface="+mn-lt"/>
              </a:rPr>
              <a:t> </a:t>
            </a:r>
            <a:r>
              <a:rPr lang="en-GB" dirty="0" err="1">
                <a:ea typeface="+mn-lt"/>
                <a:cs typeface="+mn-lt"/>
              </a:rPr>
              <a:t>Unternehmen</a:t>
            </a:r>
            <a:r>
              <a:rPr lang="en-GB" dirty="0">
                <a:ea typeface="+mn-lt"/>
                <a:cs typeface="+mn-lt"/>
              </a:rPr>
              <a:t> </a:t>
            </a:r>
            <a:r>
              <a:rPr lang="en-GB" dirty="0" err="1">
                <a:ea typeface="+mn-lt"/>
                <a:cs typeface="+mn-lt"/>
              </a:rPr>
              <a:t>im</a:t>
            </a:r>
            <a:r>
              <a:rPr lang="en-GB" dirty="0">
                <a:ea typeface="+mn-lt"/>
                <a:cs typeface="+mn-lt"/>
              </a:rPr>
              <a:t> </a:t>
            </a:r>
            <a:r>
              <a:rPr lang="en-GB" dirty="0" err="1">
                <a:ea typeface="+mn-lt"/>
                <a:cs typeface="+mn-lt"/>
              </a:rPr>
              <a:t>Idealfall</a:t>
            </a:r>
            <a:r>
              <a:rPr lang="en-GB" dirty="0">
                <a:ea typeface="+mn-lt"/>
                <a:cs typeface="+mn-lt"/>
              </a:rPr>
              <a:t> </a:t>
            </a:r>
            <a:r>
              <a:rPr lang="en-GB" dirty="0" err="1">
                <a:ea typeface="+mn-lt"/>
                <a:cs typeface="+mn-lt"/>
              </a:rPr>
              <a:t>wissen</a:t>
            </a:r>
            <a:r>
              <a:rPr lang="en-GB" dirty="0">
                <a:ea typeface="+mn-lt"/>
                <a:cs typeface="+mn-lt"/>
              </a:rPr>
              <a:t>, was das Problem </a:t>
            </a:r>
            <a:r>
              <a:rPr lang="en-GB" dirty="0" err="1">
                <a:ea typeface="+mn-lt"/>
                <a:cs typeface="+mn-lt"/>
              </a:rPr>
              <a:t>ist</a:t>
            </a:r>
            <a:r>
              <a:rPr lang="en-GB" dirty="0">
                <a:ea typeface="+mn-lt"/>
                <a:cs typeface="+mn-lt"/>
              </a:rPr>
              <a:t>, was es </a:t>
            </a:r>
            <a:r>
              <a:rPr lang="en-GB" dirty="0" err="1">
                <a:ea typeface="+mn-lt"/>
                <a:cs typeface="+mn-lt"/>
              </a:rPr>
              <a:t>verursacht</a:t>
            </a:r>
            <a:r>
              <a:rPr lang="en-GB" dirty="0">
                <a:ea typeface="+mn-lt"/>
                <a:cs typeface="+mn-lt"/>
              </a:rPr>
              <a:t> hat und </a:t>
            </a:r>
            <a:r>
              <a:rPr lang="en-GB" dirty="0" err="1">
                <a:ea typeface="+mn-lt"/>
                <a:cs typeface="+mn-lt"/>
              </a:rPr>
              <a:t>wie</a:t>
            </a:r>
            <a:r>
              <a:rPr lang="en-GB" dirty="0">
                <a:ea typeface="+mn-lt"/>
                <a:cs typeface="+mn-lt"/>
              </a:rPr>
              <a:t> es </a:t>
            </a:r>
            <a:r>
              <a:rPr lang="en-GB" dirty="0" err="1">
                <a:ea typeface="+mn-lt"/>
                <a:cs typeface="+mn-lt"/>
              </a:rPr>
              <a:t>gelöst</a:t>
            </a:r>
            <a:r>
              <a:rPr lang="en-GB" dirty="0">
                <a:ea typeface="+mn-lt"/>
                <a:cs typeface="+mn-lt"/>
              </a:rPr>
              <a:t> </a:t>
            </a:r>
            <a:r>
              <a:rPr lang="en-GB" dirty="0" err="1">
                <a:ea typeface="+mn-lt"/>
                <a:cs typeface="+mn-lt"/>
              </a:rPr>
              <a:t>werden</a:t>
            </a:r>
            <a:r>
              <a:rPr lang="en-GB" dirty="0">
                <a:ea typeface="+mn-lt"/>
                <a:cs typeface="+mn-lt"/>
              </a:rPr>
              <a:t> </a:t>
            </a:r>
            <a:r>
              <a:rPr lang="en-GB" dirty="0" err="1">
                <a:ea typeface="+mn-lt"/>
                <a:cs typeface="+mn-lt"/>
              </a:rPr>
              <a:t>kann</a:t>
            </a:r>
            <a:r>
              <a:rPr lang="en-GB" dirty="0">
                <a:ea typeface="+mn-lt"/>
                <a:cs typeface="+mn-lt"/>
              </a:rPr>
              <a:t>, </a:t>
            </a:r>
            <a:r>
              <a:rPr lang="en-GB" dirty="0" err="1">
                <a:ea typeface="+mn-lt"/>
                <a:cs typeface="+mn-lt"/>
              </a:rPr>
              <a:t>vorzugsweise</a:t>
            </a:r>
            <a:r>
              <a:rPr lang="en-GB" dirty="0">
                <a:ea typeface="+mn-lt"/>
                <a:cs typeface="+mn-lt"/>
              </a:rPr>
              <a:t> bevor </a:t>
            </a:r>
            <a:r>
              <a:rPr lang="en-GB" dirty="0" err="1">
                <a:ea typeface="+mn-lt"/>
                <a:cs typeface="+mn-lt"/>
              </a:rPr>
              <a:t>ein</a:t>
            </a:r>
            <a:r>
              <a:rPr lang="en-GB" dirty="0">
                <a:ea typeface="+mn-lt"/>
                <a:cs typeface="+mn-lt"/>
              </a:rPr>
              <a:t> </a:t>
            </a:r>
            <a:r>
              <a:rPr lang="en-GB" dirty="0" err="1">
                <a:ea typeface="+mn-lt"/>
                <a:cs typeface="+mn-lt"/>
              </a:rPr>
              <a:t>Wartungsfachmann</a:t>
            </a:r>
            <a:r>
              <a:rPr lang="en-GB" dirty="0">
                <a:ea typeface="+mn-lt"/>
                <a:cs typeface="+mn-lt"/>
              </a:rPr>
              <a:t> </a:t>
            </a:r>
            <a:r>
              <a:rPr lang="en-GB" dirty="0" err="1">
                <a:ea typeface="+mn-lt"/>
                <a:cs typeface="+mn-lt"/>
              </a:rPr>
              <a:t>oder</a:t>
            </a:r>
            <a:r>
              <a:rPr lang="en-GB" dirty="0">
                <a:ea typeface="+mn-lt"/>
                <a:cs typeface="+mn-lt"/>
              </a:rPr>
              <a:t> -team </a:t>
            </a:r>
            <a:r>
              <a:rPr lang="en-GB" dirty="0" err="1">
                <a:ea typeface="+mn-lt"/>
                <a:cs typeface="+mn-lt"/>
              </a:rPr>
              <a:t>entsandt</a:t>
            </a:r>
            <a:r>
              <a:rPr lang="en-GB" dirty="0">
                <a:ea typeface="+mn-lt"/>
                <a:cs typeface="+mn-lt"/>
              </a:rPr>
              <a:t> </a:t>
            </a:r>
            <a:r>
              <a:rPr lang="en-GB" dirty="0" err="1">
                <a:ea typeface="+mn-lt"/>
                <a:cs typeface="+mn-lt"/>
              </a:rPr>
              <a:t>wird</a:t>
            </a:r>
            <a:r>
              <a:rPr lang="en-GB" dirty="0">
                <a:ea typeface="+mn-lt"/>
                <a:cs typeface="+mn-lt"/>
              </a:rPr>
              <a:t>.</a:t>
            </a:r>
          </a:p>
          <a:p>
            <a:pPr marL="342900" indent="-342900">
              <a:buClr>
                <a:schemeClr val="accent2"/>
              </a:buClr>
              <a:buFont typeface="Arial" panose="020B0604020202020204" pitchFamily="34" charset="0"/>
              <a:buChar char="•"/>
            </a:pPr>
            <a:r>
              <a:rPr lang="en-GB" dirty="0" err="1">
                <a:ea typeface="+mn-lt"/>
                <a:cs typeface="+mn-lt"/>
              </a:rPr>
              <a:t>Unternehmen</a:t>
            </a:r>
            <a:r>
              <a:rPr lang="en-GB" dirty="0">
                <a:ea typeface="+mn-lt"/>
                <a:cs typeface="+mn-lt"/>
              </a:rPr>
              <a:t>, die </a:t>
            </a:r>
            <a:r>
              <a:rPr lang="en-GB" dirty="0" err="1">
                <a:ea typeface="+mn-lt"/>
                <a:cs typeface="+mn-lt"/>
              </a:rPr>
              <a:t>mehr</a:t>
            </a:r>
            <a:r>
              <a:rPr lang="en-GB" dirty="0">
                <a:ea typeface="+mn-lt"/>
                <a:cs typeface="+mn-lt"/>
              </a:rPr>
              <a:t> </a:t>
            </a:r>
            <a:r>
              <a:rPr lang="en-GB" dirty="0" err="1">
                <a:ea typeface="+mn-lt"/>
                <a:cs typeface="+mn-lt"/>
              </a:rPr>
              <a:t>Informationen</a:t>
            </a:r>
            <a:r>
              <a:rPr lang="en-GB" dirty="0">
                <a:ea typeface="+mn-lt"/>
                <a:cs typeface="+mn-lt"/>
              </a:rPr>
              <a:t> </a:t>
            </a:r>
            <a:r>
              <a:rPr lang="en-GB" dirty="0" err="1">
                <a:ea typeface="+mn-lt"/>
                <a:cs typeface="+mn-lt"/>
              </a:rPr>
              <a:t>sammeln</a:t>
            </a:r>
            <a:r>
              <a:rPr lang="en-GB" dirty="0">
                <a:ea typeface="+mn-lt"/>
                <a:cs typeface="+mn-lt"/>
              </a:rPr>
              <a:t>, </a:t>
            </a:r>
            <a:r>
              <a:rPr lang="en-GB" dirty="0" err="1">
                <a:ea typeface="+mn-lt"/>
                <a:cs typeface="+mn-lt"/>
              </a:rPr>
              <a:t>können</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proaktivere</a:t>
            </a:r>
            <a:r>
              <a:rPr lang="en-GB" dirty="0">
                <a:ea typeface="+mn-lt"/>
                <a:cs typeface="+mn-lt"/>
              </a:rPr>
              <a:t> </a:t>
            </a:r>
            <a:r>
              <a:rPr lang="en-GB" dirty="0" err="1">
                <a:ea typeface="+mn-lt"/>
                <a:cs typeface="+mn-lt"/>
              </a:rPr>
              <a:t>Wartung</a:t>
            </a:r>
            <a:r>
              <a:rPr lang="en-GB" dirty="0">
                <a:ea typeface="+mn-lt"/>
                <a:cs typeface="+mn-lt"/>
              </a:rPr>
              <a:t> </a:t>
            </a:r>
            <a:r>
              <a:rPr lang="en-GB" dirty="0" err="1">
                <a:ea typeface="+mn-lt"/>
                <a:cs typeface="+mn-lt"/>
              </a:rPr>
              <a:t>ermöglichen</a:t>
            </a:r>
            <a:r>
              <a:rPr lang="en-GB" dirty="0">
                <a:ea typeface="+mn-lt"/>
                <a:cs typeface="+mn-lt"/>
              </a:rPr>
              <a:t>, </a:t>
            </a:r>
            <a:r>
              <a:rPr lang="en-GB" dirty="0" err="1">
                <a:ea typeface="+mn-lt"/>
                <a:cs typeface="+mn-lt"/>
              </a:rPr>
              <a:t>wertvolle</a:t>
            </a:r>
            <a:r>
              <a:rPr lang="en-GB" dirty="0">
                <a:ea typeface="+mn-lt"/>
                <a:cs typeface="+mn-lt"/>
              </a:rPr>
              <a:t> </a:t>
            </a:r>
            <a:r>
              <a:rPr lang="en-GB" dirty="0" err="1">
                <a:ea typeface="+mn-lt"/>
                <a:cs typeface="+mn-lt"/>
              </a:rPr>
              <a:t>Personalstunden</a:t>
            </a:r>
            <a:r>
              <a:rPr lang="en-GB" dirty="0">
                <a:ea typeface="+mn-lt"/>
                <a:cs typeface="+mn-lt"/>
              </a:rPr>
              <a:t> </a:t>
            </a:r>
            <a:r>
              <a:rPr lang="en-GB" dirty="0" err="1">
                <a:ea typeface="+mn-lt"/>
                <a:cs typeface="+mn-lt"/>
              </a:rPr>
              <a:t>einsparen</a:t>
            </a:r>
            <a:r>
              <a:rPr lang="en-GB" dirty="0">
                <a:ea typeface="+mn-lt"/>
                <a:cs typeface="+mn-lt"/>
              </a:rPr>
              <a:t> und die </a:t>
            </a:r>
            <a:r>
              <a:rPr lang="en-GB" dirty="0" err="1">
                <a:ea typeface="+mn-lt"/>
                <a:cs typeface="+mn-lt"/>
              </a:rPr>
              <a:t>Kundenzufriedenheit</a:t>
            </a:r>
            <a:r>
              <a:rPr lang="en-GB" dirty="0">
                <a:ea typeface="+mn-lt"/>
                <a:cs typeface="+mn-lt"/>
              </a:rPr>
              <a:t> </a:t>
            </a:r>
            <a:r>
              <a:rPr lang="en-GB" dirty="0" err="1">
                <a:ea typeface="+mn-lt"/>
                <a:cs typeface="+mn-lt"/>
              </a:rPr>
              <a:t>verbessern</a:t>
            </a:r>
            <a:r>
              <a:rPr lang="en-GB" dirty="0">
                <a:ea typeface="+mn-lt"/>
                <a:cs typeface="+mn-lt"/>
              </a:rPr>
              <a:t>.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761603"/>
            <a:ext cx="10952424" cy="803654"/>
          </a:xfrm>
        </p:spPr>
        <p:txBody>
          <a:bodyPr lIns="91440" tIns="45720" rIns="91440" bIns="45720" anchor="t">
            <a:noAutofit/>
          </a:bodyPr>
          <a:lstStyle/>
          <a:p>
            <a:r>
              <a:rPr lang="en-GB" dirty="0">
                <a:ea typeface="+mn-lt"/>
                <a:cs typeface="+mn-lt"/>
              </a:rPr>
              <a:t>Vier Wege, </a:t>
            </a:r>
            <a:r>
              <a:rPr lang="en-GB" dirty="0" err="1">
                <a:ea typeface="+mn-lt"/>
                <a:cs typeface="+mn-lt"/>
              </a:rPr>
              <a:t>wie</a:t>
            </a:r>
            <a:r>
              <a:rPr lang="en-GB" dirty="0">
                <a:ea typeface="+mn-lt"/>
                <a:cs typeface="+mn-lt"/>
              </a:rPr>
              <a:t> </a:t>
            </a:r>
            <a:r>
              <a:rPr lang="en-GB" dirty="0" err="1">
                <a:ea typeface="+mn-lt"/>
                <a:cs typeface="+mn-lt"/>
              </a:rPr>
              <a:t>Unternehmen</a:t>
            </a:r>
            <a:r>
              <a:rPr lang="en-GB" dirty="0">
                <a:ea typeface="+mn-lt"/>
                <a:cs typeface="+mn-lt"/>
              </a:rPr>
              <a:t> Daten für </a:t>
            </a:r>
            <a:r>
              <a:rPr lang="en-GB" dirty="0" err="1">
                <a:ea typeface="+mn-lt"/>
                <a:cs typeface="+mn-lt"/>
              </a:rPr>
              <a:t>ihr</a:t>
            </a:r>
            <a:r>
              <a:rPr lang="en-GB" dirty="0">
                <a:ea typeface="+mn-lt"/>
                <a:cs typeface="+mn-lt"/>
              </a:rPr>
              <a:t> </a:t>
            </a:r>
            <a:r>
              <a:rPr lang="en-GB" dirty="0" err="1">
                <a:ea typeface="+mn-lt"/>
                <a:cs typeface="+mn-lt"/>
              </a:rPr>
              <a:t>Wachstum</a:t>
            </a:r>
            <a:r>
              <a:rPr lang="en-GB" dirty="0">
                <a:ea typeface="+mn-lt"/>
                <a:cs typeface="+mn-lt"/>
              </a:rPr>
              <a:t> </a:t>
            </a:r>
            <a:r>
              <a:rPr lang="en-GB" dirty="0" err="1">
                <a:ea typeface="+mn-lt"/>
                <a:cs typeface="+mn-lt"/>
              </a:rPr>
              <a:t>nutzen</a:t>
            </a:r>
          </a:p>
          <a:p>
            <a:endParaRPr lang="en-GB" dirty="0">
              <a:cs typeface="Calibri"/>
            </a:endParaRPr>
          </a:p>
        </p:txBody>
      </p:sp>
    </p:spTree>
    <p:extLst>
      <p:ext uri="{BB962C8B-B14F-4D97-AF65-F5344CB8AC3E}">
        <p14:creationId xmlns:p14="http://schemas.microsoft.com/office/powerpoint/2010/main" val="149795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602938"/>
            <a:ext cx="10595237" cy="3995028"/>
          </a:xfrm>
        </p:spPr>
        <p:txBody>
          <a:bodyPr lIns="91440" tIns="45720" rIns="91440" bIns="45720" anchor="t"/>
          <a:lstStyle/>
          <a:p>
            <a:pPr marL="342900" indent="-342900">
              <a:buClr>
                <a:schemeClr val="accent2"/>
              </a:buClr>
              <a:buBlip>
                <a:blip r:embed="rId3"/>
              </a:buBlip>
            </a:pPr>
            <a:r>
              <a:rPr lang="en-GB" b="1" dirty="0">
                <a:solidFill>
                  <a:schemeClr val="accent2"/>
                </a:solidFill>
                <a:ea typeface="+mn-lt"/>
                <a:cs typeface="+mn-lt"/>
              </a:rPr>
              <a:t>Was </a:t>
            </a:r>
            <a:r>
              <a:rPr lang="en-GB" b="1" dirty="0" err="1">
                <a:solidFill>
                  <a:schemeClr val="accent2"/>
                </a:solidFill>
                <a:ea typeface="+mn-lt"/>
                <a:cs typeface="+mn-lt"/>
              </a:rPr>
              <a:t>bedeutet</a:t>
            </a:r>
            <a:r>
              <a:rPr lang="en-GB" b="1" dirty="0">
                <a:solidFill>
                  <a:schemeClr val="accent2"/>
                </a:solidFill>
                <a:ea typeface="+mn-lt"/>
                <a:cs typeface="+mn-lt"/>
              </a:rPr>
              <a:t> es, </a:t>
            </a:r>
            <a:r>
              <a:rPr lang="en-GB" b="1" dirty="0" err="1">
                <a:solidFill>
                  <a:schemeClr val="accent2"/>
                </a:solidFill>
                <a:ea typeface="+mn-lt"/>
                <a:cs typeface="+mn-lt"/>
              </a:rPr>
              <a:t>datengesteuert</a:t>
            </a:r>
            <a:r>
              <a:rPr lang="en-GB" b="1" dirty="0">
                <a:solidFill>
                  <a:schemeClr val="accent2"/>
                </a:solidFill>
                <a:ea typeface="+mn-lt"/>
                <a:cs typeface="+mn-lt"/>
              </a:rPr>
              <a:t> </a:t>
            </a:r>
            <a:r>
              <a:rPr lang="en-GB" b="1" dirty="0" err="1">
                <a:solidFill>
                  <a:schemeClr val="accent2"/>
                </a:solidFill>
                <a:ea typeface="+mn-lt"/>
                <a:cs typeface="+mn-lt"/>
              </a:rPr>
              <a:t>zu</a:t>
            </a:r>
            <a:r>
              <a:rPr lang="en-GB" b="1" dirty="0">
                <a:solidFill>
                  <a:schemeClr val="accent2"/>
                </a:solidFill>
                <a:ea typeface="+mn-lt"/>
                <a:cs typeface="+mn-lt"/>
              </a:rPr>
              <a:t> sein?</a:t>
            </a:r>
            <a:endParaRPr lang="en-US" dirty="0">
              <a:solidFill>
                <a:schemeClr val="accent2"/>
              </a:solidFill>
              <a:ea typeface="+mn-lt"/>
              <a:cs typeface="+mn-lt"/>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err="1">
                <a:ea typeface="+mn-lt"/>
                <a:cs typeface="+mn-lt"/>
              </a:rPr>
              <a:t>Wählen</a:t>
            </a:r>
            <a:r>
              <a:rPr lang="en-GB" dirty="0">
                <a:ea typeface="+mn-lt"/>
                <a:cs typeface="+mn-lt"/>
              </a:rPr>
              <a:t> Sie </a:t>
            </a:r>
            <a:r>
              <a:rPr lang="en-GB" dirty="0" err="1">
                <a:ea typeface="+mn-lt"/>
                <a:cs typeface="+mn-lt"/>
              </a:rPr>
              <a:t>eine</a:t>
            </a:r>
            <a:r>
              <a:rPr lang="en-GB" dirty="0">
                <a:ea typeface="+mn-lt"/>
                <a:cs typeface="+mn-lt"/>
              </a:rPr>
              <a:t> der </a:t>
            </a:r>
            <a:r>
              <a:rPr lang="en-GB" dirty="0" err="1">
                <a:ea typeface="+mn-lt"/>
                <a:cs typeface="+mn-lt"/>
              </a:rPr>
              <a:t>oben</a:t>
            </a:r>
            <a:r>
              <a:rPr lang="en-GB" dirty="0">
                <a:ea typeface="+mn-lt"/>
                <a:cs typeface="+mn-lt"/>
              </a:rPr>
              <a:t> </a:t>
            </a:r>
            <a:r>
              <a:rPr lang="en-GB" dirty="0" err="1">
                <a:ea typeface="+mn-lt"/>
                <a:cs typeface="+mn-lt"/>
              </a:rPr>
              <a:t>genannten</a:t>
            </a:r>
            <a:r>
              <a:rPr lang="en-GB" dirty="0">
                <a:ea typeface="+mn-lt"/>
                <a:cs typeface="+mn-lt"/>
              </a:rPr>
              <a:t> </a:t>
            </a:r>
            <a:r>
              <a:rPr lang="en-GB" dirty="0" err="1">
                <a:ea typeface="+mn-lt"/>
                <a:cs typeface="+mn-lt"/>
              </a:rPr>
              <a:t>Branchen</a:t>
            </a:r>
            <a:r>
              <a:rPr lang="en-GB" dirty="0">
                <a:ea typeface="+mn-lt"/>
                <a:cs typeface="+mn-lt"/>
              </a:rPr>
              <a:t> </a:t>
            </a:r>
            <a:r>
              <a:rPr lang="en-GB" dirty="0" err="1">
                <a:ea typeface="+mn-lt"/>
                <a:cs typeface="+mn-lt"/>
              </a:rPr>
              <a:t>aus</a:t>
            </a:r>
            <a:r>
              <a:rPr lang="en-GB" dirty="0">
                <a:ea typeface="+mn-lt"/>
                <a:cs typeface="+mn-lt"/>
              </a:rPr>
              <a:t> und </a:t>
            </a:r>
            <a:r>
              <a:rPr lang="en-GB" dirty="0" err="1">
                <a:ea typeface="+mn-lt"/>
                <a:cs typeface="+mn-lt"/>
              </a:rPr>
              <a:t>führen</a:t>
            </a:r>
            <a:r>
              <a:rPr lang="en-GB" dirty="0">
                <a:ea typeface="+mn-lt"/>
                <a:cs typeface="+mn-lt"/>
              </a:rPr>
              <a:t> Sie </a:t>
            </a:r>
            <a:r>
              <a:rPr lang="en-GB" dirty="0" err="1">
                <a:ea typeface="+mn-lt"/>
                <a:cs typeface="+mn-lt"/>
              </a:rPr>
              <a:t>eine</a:t>
            </a:r>
            <a:r>
              <a:rPr lang="en-GB" dirty="0">
                <a:ea typeface="+mn-lt"/>
                <a:cs typeface="+mn-lt"/>
              </a:rPr>
              <a:t> </a:t>
            </a:r>
            <a:r>
              <a:rPr lang="en-GB" dirty="0" err="1">
                <a:ea typeface="+mn-lt"/>
                <a:cs typeface="+mn-lt"/>
              </a:rPr>
              <a:t>Untersuchung</a:t>
            </a:r>
            <a:r>
              <a:rPr lang="en-GB" dirty="0">
                <a:ea typeface="+mn-lt"/>
                <a:cs typeface="+mn-lt"/>
              </a:rPr>
              <a:t> </a:t>
            </a:r>
            <a:r>
              <a:rPr lang="en-GB" dirty="0" err="1">
                <a:ea typeface="+mn-lt"/>
                <a:cs typeface="+mn-lt"/>
              </a:rPr>
              <a:t>durch</a:t>
            </a:r>
            <a:r>
              <a:rPr lang="en-GB" dirty="0">
                <a:ea typeface="+mn-lt"/>
                <a:cs typeface="+mn-lt"/>
              </a:rPr>
              <a:t>, um </a:t>
            </a:r>
            <a:r>
              <a:rPr lang="en-GB" dirty="0" err="1">
                <a:ea typeface="+mn-lt"/>
                <a:cs typeface="+mn-lt"/>
              </a:rPr>
              <a:t>zwei</a:t>
            </a:r>
            <a:r>
              <a:rPr lang="en-GB" dirty="0">
                <a:ea typeface="+mn-lt"/>
                <a:cs typeface="+mn-lt"/>
              </a:rPr>
              <a:t> </a:t>
            </a:r>
            <a:r>
              <a:rPr lang="en-GB" dirty="0" err="1">
                <a:ea typeface="+mn-lt"/>
                <a:cs typeface="+mn-lt"/>
              </a:rPr>
              <a:t>Möglichkeiten</a:t>
            </a:r>
            <a:r>
              <a:rPr lang="en-GB" dirty="0">
                <a:ea typeface="+mn-lt"/>
                <a:cs typeface="+mn-lt"/>
              </a:rPr>
              <a:t> </a:t>
            </a:r>
            <a:r>
              <a:rPr lang="en-GB" dirty="0" err="1">
                <a:ea typeface="+mn-lt"/>
                <a:cs typeface="+mn-lt"/>
              </a:rPr>
              <a:t>zu</a:t>
            </a:r>
            <a:r>
              <a:rPr lang="en-GB" dirty="0">
                <a:ea typeface="+mn-lt"/>
                <a:cs typeface="+mn-lt"/>
              </a:rPr>
              <a:t> </a:t>
            </a:r>
            <a:r>
              <a:rPr lang="en-GB" dirty="0" err="1">
                <a:ea typeface="+mn-lt"/>
                <a:cs typeface="+mn-lt"/>
              </a:rPr>
              <a:t>finden</a:t>
            </a:r>
            <a:r>
              <a:rPr lang="en-GB" dirty="0">
                <a:ea typeface="+mn-lt"/>
                <a:cs typeface="+mn-lt"/>
              </a:rPr>
              <a:t>, </a:t>
            </a:r>
            <a:r>
              <a:rPr lang="en-GB" dirty="0" err="1">
                <a:ea typeface="+mn-lt"/>
                <a:cs typeface="+mn-lt"/>
              </a:rPr>
              <a:t>wie</a:t>
            </a:r>
            <a:r>
              <a:rPr lang="en-GB" dirty="0">
                <a:ea typeface="+mn-lt"/>
                <a:cs typeface="+mn-lt"/>
              </a:rPr>
              <a:t> </a:t>
            </a:r>
            <a:r>
              <a:rPr lang="en-GB" dirty="0" err="1">
                <a:ea typeface="+mn-lt"/>
                <a:cs typeface="+mn-lt"/>
              </a:rPr>
              <a:t>Unternehmen</a:t>
            </a:r>
            <a:r>
              <a:rPr lang="en-GB" dirty="0">
                <a:ea typeface="+mn-lt"/>
                <a:cs typeface="+mn-lt"/>
              </a:rPr>
              <a:t> in </a:t>
            </a:r>
            <a:r>
              <a:rPr lang="en-GB" dirty="0" err="1">
                <a:ea typeface="+mn-lt"/>
                <a:cs typeface="+mn-lt"/>
              </a:rPr>
              <a:t>diesem</a:t>
            </a:r>
            <a:r>
              <a:rPr lang="en-GB" dirty="0">
                <a:ea typeface="+mn-lt"/>
                <a:cs typeface="+mn-lt"/>
              </a:rPr>
              <a:t> Sektor Daten </a:t>
            </a:r>
            <a:r>
              <a:rPr lang="en-GB" dirty="0" err="1">
                <a:ea typeface="+mn-lt"/>
                <a:cs typeface="+mn-lt"/>
              </a:rPr>
              <a:t>genutzt</a:t>
            </a:r>
            <a:r>
              <a:rPr lang="en-GB" dirty="0">
                <a:ea typeface="+mn-lt"/>
                <a:cs typeface="+mn-lt"/>
              </a:rPr>
              <a:t> </a:t>
            </a:r>
            <a:r>
              <a:rPr lang="en-GB" dirty="0" err="1">
                <a:ea typeface="+mn-lt"/>
                <a:cs typeface="+mn-lt"/>
              </a:rPr>
              <a:t>haben</a:t>
            </a:r>
            <a:r>
              <a:rPr lang="en-GB" dirty="0">
                <a:ea typeface="+mn-lt"/>
                <a:cs typeface="+mn-lt"/>
              </a:rPr>
              <a:t>, um </a:t>
            </a:r>
            <a:r>
              <a:rPr lang="en-GB" dirty="0" err="1">
                <a:ea typeface="+mn-lt"/>
                <a:cs typeface="+mn-lt"/>
              </a:rPr>
              <a:t>ihr</a:t>
            </a:r>
            <a:r>
              <a:rPr lang="en-GB" dirty="0">
                <a:ea typeface="+mn-lt"/>
                <a:cs typeface="+mn-lt"/>
              </a:rPr>
              <a:t> </a:t>
            </a:r>
            <a:r>
              <a:rPr lang="en-GB" dirty="0" err="1">
                <a:ea typeface="+mn-lt"/>
                <a:cs typeface="+mn-lt"/>
              </a:rPr>
              <a:t>Geschäftswachstum</a:t>
            </a:r>
            <a:r>
              <a:rPr lang="en-GB" dirty="0">
                <a:ea typeface="+mn-lt"/>
                <a:cs typeface="+mn-lt"/>
              </a:rPr>
              <a:t> </a:t>
            </a:r>
            <a:r>
              <a:rPr lang="en-GB" dirty="0" err="1">
                <a:ea typeface="+mn-lt"/>
                <a:cs typeface="+mn-lt"/>
              </a:rPr>
              <a:t>voranzutreiben</a:t>
            </a:r>
            <a:r>
              <a:rPr lang="en-GB" dirty="0">
                <a:ea typeface="+mn-lt"/>
                <a:cs typeface="+mn-lt"/>
              </a:rPr>
              <a:t>. </a:t>
            </a:r>
          </a:p>
          <a:p>
            <a:pPr marL="0" indent="0">
              <a:buClr>
                <a:schemeClr val="accent2"/>
              </a:buCl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
        <p:nvSpPr>
          <p:cNvPr id="6" name="TextBox 5">
            <a:extLst>
              <a:ext uri="{FF2B5EF4-FFF2-40B4-BE49-F238E27FC236}">
                <a16:creationId xmlns:a16="http://schemas.microsoft.com/office/drawing/2014/main" id="{8A024465-A7F8-BD90-FE6B-E84315E62968}"/>
              </a:ext>
            </a:extLst>
          </p:cNvPr>
          <p:cNvSpPr txBox="1"/>
          <p:nvPr/>
        </p:nvSpPr>
        <p:spPr>
          <a:xfrm>
            <a:off x="6817459" y="1839867"/>
            <a:ext cx="2663968"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numCol="1" rtlCol="0" anchor="t">
            <a:spAutoFit/>
          </a:bodyPr>
          <a:lstStyle/>
          <a:p>
            <a:r>
              <a:rPr lang="en-US" dirty="0" err="1">
                <a:ea typeface="+mn-lt"/>
                <a:cs typeface="+mn-lt"/>
              </a:rPr>
              <a:t>Finanzdienstleistungen</a:t>
            </a:r>
            <a:endParaRPr lang="en-US" dirty="0" err="1"/>
          </a:p>
          <a:p>
            <a:r>
              <a:rPr lang="en-US" dirty="0" err="1">
                <a:ea typeface="+mn-lt"/>
                <a:cs typeface="+mn-lt"/>
              </a:rPr>
              <a:t>Einzelhandel</a:t>
            </a:r>
            <a:endParaRPr lang="en-US" dirty="0" err="1"/>
          </a:p>
          <a:p>
            <a:r>
              <a:rPr lang="en-US" dirty="0" err="1">
                <a:ea typeface="+mn-lt"/>
                <a:cs typeface="+mn-lt"/>
              </a:rPr>
              <a:t>Nahrungsmittel</a:t>
            </a:r>
            <a:r>
              <a:rPr lang="en-US" dirty="0">
                <a:ea typeface="+mn-lt"/>
                <a:cs typeface="+mn-lt"/>
              </a:rPr>
              <a:t> und Getränke</a:t>
            </a:r>
            <a:endParaRPr lang="en-US" dirty="0"/>
          </a:p>
          <a:p>
            <a:r>
              <a:rPr lang="en-US" dirty="0" err="1">
                <a:ea typeface="+mn-lt"/>
                <a:cs typeface="+mn-lt"/>
              </a:rPr>
              <a:t>Verarbeitendes</a:t>
            </a:r>
            <a:r>
              <a:rPr lang="en-US" dirty="0">
                <a:ea typeface="+mn-lt"/>
                <a:cs typeface="+mn-lt"/>
              </a:rPr>
              <a:t> </a:t>
            </a:r>
            <a:r>
              <a:rPr lang="en-US" dirty="0" err="1">
                <a:ea typeface="+mn-lt"/>
                <a:cs typeface="+mn-lt"/>
              </a:rPr>
              <a:t>Gewerbe</a:t>
            </a:r>
            <a:endParaRPr lang="en-US" dirty="0" err="1"/>
          </a:p>
          <a:p>
            <a:r>
              <a:rPr lang="en-US" dirty="0" err="1">
                <a:ea typeface="+mn-lt"/>
                <a:cs typeface="+mn-lt"/>
              </a:rPr>
              <a:t>Gesundheitswesen</a:t>
            </a:r>
            <a:endParaRPr lang="en-US" dirty="0" err="1"/>
          </a:p>
          <a:p>
            <a:r>
              <a:rPr lang="en-US" dirty="0" err="1">
                <a:ea typeface="+mn-lt"/>
                <a:cs typeface="+mn-lt"/>
              </a:rPr>
              <a:t>Fremdenverkehr</a:t>
            </a:r>
            <a:endParaRPr lang="en-US" dirty="0" err="1"/>
          </a:p>
          <a:p>
            <a:r>
              <a:rPr lang="en-US" dirty="0" err="1">
                <a:ea typeface="+mn-lt"/>
                <a:cs typeface="+mn-lt"/>
              </a:rPr>
              <a:t>Verkehrswesen</a:t>
            </a:r>
            <a:endParaRPr lang="en-US" dirty="0" err="1"/>
          </a:p>
        </p:txBody>
      </p:sp>
    </p:spTree>
    <p:extLst>
      <p:ext uri="{BB962C8B-B14F-4D97-AF65-F5344CB8AC3E}">
        <p14:creationId xmlns:p14="http://schemas.microsoft.com/office/powerpoint/2010/main" val="11088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lIns="91440" tIns="45720" rIns="91440" bIns="45720" anchor="t"/>
          <a:lstStyle/>
          <a:p>
            <a:pPr marL="342900" indent="-342900">
              <a:buClr>
                <a:schemeClr val="accent2"/>
              </a:buClr>
              <a:buBlip>
                <a:blip r:embed="rId3"/>
              </a:buBlip>
            </a:pPr>
            <a:r>
              <a:rPr lang="en-GB" b="1" dirty="0">
                <a:solidFill>
                  <a:schemeClr val="accent2"/>
                </a:solidFill>
                <a:ea typeface="+mn-lt"/>
                <a:cs typeface="+mn-lt"/>
              </a:rPr>
              <a:t>Was </a:t>
            </a:r>
            <a:r>
              <a:rPr lang="en-GB" b="1" dirty="0" err="1">
                <a:solidFill>
                  <a:schemeClr val="accent2"/>
                </a:solidFill>
                <a:ea typeface="+mn-lt"/>
                <a:cs typeface="+mn-lt"/>
              </a:rPr>
              <a:t>bedeutet</a:t>
            </a:r>
            <a:r>
              <a:rPr lang="en-GB" b="1" dirty="0">
                <a:solidFill>
                  <a:schemeClr val="accent2"/>
                </a:solidFill>
                <a:ea typeface="+mn-lt"/>
                <a:cs typeface="+mn-lt"/>
              </a:rPr>
              <a:t> es, </a:t>
            </a:r>
            <a:r>
              <a:rPr lang="en-GB" b="1" dirty="0" err="1">
                <a:solidFill>
                  <a:schemeClr val="accent2"/>
                </a:solidFill>
                <a:ea typeface="+mn-lt"/>
                <a:cs typeface="+mn-lt"/>
              </a:rPr>
              <a:t>datengesteuert</a:t>
            </a:r>
            <a:r>
              <a:rPr lang="en-GB" b="1" dirty="0">
                <a:solidFill>
                  <a:schemeClr val="accent2"/>
                </a:solidFill>
                <a:ea typeface="+mn-lt"/>
                <a:cs typeface="+mn-lt"/>
              </a:rPr>
              <a:t> </a:t>
            </a:r>
            <a:r>
              <a:rPr lang="en-GB" b="1" dirty="0" err="1">
                <a:solidFill>
                  <a:schemeClr val="accent2"/>
                </a:solidFill>
                <a:ea typeface="+mn-lt"/>
                <a:cs typeface="+mn-lt"/>
              </a:rPr>
              <a:t>zu</a:t>
            </a:r>
            <a:r>
              <a:rPr lang="en-GB" b="1" dirty="0">
                <a:solidFill>
                  <a:schemeClr val="accent2"/>
                </a:solidFill>
                <a:ea typeface="+mn-lt"/>
                <a:cs typeface="+mn-lt"/>
              </a:rPr>
              <a:t> sein (Forts.)?</a:t>
            </a:r>
          </a:p>
          <a:p>
            <a:pPr marL="0" indent="0">
              <a:buClr>
                <a:schemeClr val="accent2"/>
              </a:buClr>
            </a:pPr>
            <a:endParaRPr lang="en-GB" dirty="0"/>
          </a:p>
          <a:p>
            <a:pPr marL="457200" indent="-457200">
              <a:buClr>
                <a:schemeClr val="accent2"/>
              </a:buClr>
              <a:buAutoNum type="arabicPeriod"/>
            </a:pPr>
            <a:r>
              <a:rPr lang="en-GB" dirty="0">
                <a:ea typeface="+mn-lt"/>
                <a:cs typeface="+mn-lt"/>
              </a:rPr>
              <a:t>Was </a:t>
            </a:r>
            <a:r>
              <a:rPr lang="en-GB" dirty="0" err="1">
                <a:ea typeface="+mn-lt"/>
                <a:cs typeface="+mn-lt"/>
              </a:rPr>
              <a:t>haben</a:t>
            </a:r>
            <a:r>
              <a:rPr lang="en-GB" dirty="0">
                <a:ea typeface="+mn-lt"/>
                <a:cs typeface="+mn-lt"/>
              </a:rPr>
              <a:t> </a:t>
            </a:r>
            <a:r>
              <a:rPr lang="en-GB" dirty="0" err="1">
                <a:ea typeface="+mn-lt"/>
                <a:cs typeface="+mn-lt"/>
              </a:rPr>
              <a:t>sie</a:t>
            </a:r>
            <a:r>
              <a:rPr lang="en-GB" dirty="0">
                <a:ea typeface="+mn-lt"/>
                <a:cs typeface="+mn-lt"/>
              </a:rPr>
              <a:t> </a:t>
            </a:r>
            <a:r>
              <a:rPr lang="en-GB" dirty="0" err="1">
                <a:ea typeface="+mn-lt"/>
                <a:cs typeface="+mn-lt"/>
              </a:rPr>
              <a:t>getan</a:t>
            </a:r>
            <a:r>
              <a:rPr lang="en-GB" dirty="0">
                <a:ea typeface="+mn-lt"/>
                <a:cs typeface="+mn-lt"/>
              </a:rPr>
              <a:t>? </a:t>
            </a:r>
          </a:p>
          <a:p>
            <a:pPr marL="457200" indent="-457200">
              <a:buClr>
                <a:schemeClr val="accent2"/>
              </a:buClr>
              <a:buAutoNum type="arabicPeriod"/>
            </a:pPr>
            <a:endParaRPr lang="en-GB">
              <a:cs typeface="Calibri" panose="020F0502020204030204"/>
            </a:endParaRPr>
          </a:p>
          <a:p>
            <a:pPr marL="457200" indent="-457200">
              <a:buClr>
                <a:schemeClr val="accent2"/>
              </a:buClr>
              <a:buAutoNum type="arabicPeriod"/>
            </a:pPr>
            <a:r>
              <a:rPr lang="en-GB" dirty="0">
                <a:ea typeface="+mn-lt"/>
                <a:cs typeface="+mn-lt"/>
              </a:rPr>
              <a:t>Wie hat die </a:t>
            </a:r>
            <a:r>
              <a:rPr lang="en-GB" dirty="0" err="1">
                <a:ea typeface="+mn-lt"/>
                <a:cs typeface="+mn-lt"/>
              </a:rPr>
              <a:t>Nutzung</a:t>
            </a:r>
            <a:r>
              <a:rPr lang="en-GB" dirty="0">
                <a:ea typeface="+mn-lt"/>
                <a:cs typeface="+mn-lt"/>
              </a:rPr>
              <a:t> von Daten </a:t>
            </a:r>
            <a:r>
              <a:rPr lang="en-GB" dirty="0" err="1">
                <a:ea typeface="+mn-lt"/>
                <a:cs typeface="+mn-lt"/>
              </a:rPr>
              <a:t>ihre</a:t>
            </a:r>
            <a:r>
              <a:rPr lang="en-GB" dirty="0">
                <a:ea typeface="+mn-lt"/>
                <a:cs typeface="+mn-lt"/>
              </a:rPr>
              <a:t> </a:t>
            </a:r>
            <a:r>
              <a:rPr lang="en-GB" dirty="0" err="1">
                <a:ea typeface="+mn-lt"/>
                <a:cs typeface="+mn-lt"/>
              </a:rPr>
              <a:t>internen</a:t>
            </a:r>
            <a:r>
              <a:rPr lang="en-GB" dirty="0">
                <a:ea typeface="+mn-lt"/>
                <a:cs typeface="+mn-lt"/>
              </a:rPr>
              <a:t> </a:t>
            </a:r>
            <a:r>
              <a:rPr lang="en-GB" dirty="0" err="1">
                <a:ea typeface="+mn-lt"/>
                <a:cs typeface="+mn-lt"/>
              </a:rPr>
              <a:t>Prozesse</a:t>
            </a:r>
            <a:r>
              <a:rPr lang="en-GB" dirty="0">
                <a:ea typeface="+mn-lt"/>
                <a:cs typeface="+mn-lt"/>
              </a:rPr>
              <a:t> </a:t>
            </a:r>
            <a:r>
              <a:rPr lang="en-GB" dirty="0" err="1">
                <a:ea typeface="+mn-lt"/>
                <a:cs typeface="+mn-lt"/>
              </a:rPr>
              <a:t>oder</a:t>
            </a:r>
            <a:r>
              <a:rPr lang="en-GB" dirty="0">
                <a:ea typeface="+mn-lt"/>
                <a:cs typeface="+mn-lt"/>
              </a:rPr>
              <a:t> </a:t>
            </a:r>
            <a:r>
              <a:rPr lang="en-GB" dirty="0" err="1">
                <a:ea typeface="+mn-lt"/>
                <a:cs typeface="+mn-lt"/>
              </a:rPr>
              <a:t>Produktinnovationen</a:t>
            </a:r>
            <a:r>
              <a:rPr lang="en-GB" dirty="0">
                <a:ea typeface="+mn-lt"/>
                <a:cs typeface="+mn-lt"/>
              </a:rPr>
              <a:t> </a:t>
            </a:r>
            <a:r>
              <a:rPr lang="en-GB" dirty="0" err="1">
                <a:ea typeface="+mn-lt"/>
                <a:cs typeface="+mn-lt"/>
              </a:rPr>
              <a:t>verändert</a:t>
            </a:r>
            <a:r>
              <a:rPr lang="en-GB" dirty="0">
                <a:ea typeface="+mn-lt"/>
                <a:cs typeface="+mn-lt"/>
              </a:rPr>
              <a:t>? </a:t>
            </a:r>
          </a:p>
          <a:p>
            <a:pPr marL="457200" indent="-457200">
              <a:buClr>
                <a:schemeClr val="accent2"/>
              </a:buClr>
              <a:buAutoNum type="arabicPeriod"/>
            </a:pPr>
            <a:endParaRPr lang="en-GB">
              <a:cs typeface="Calibri" panose="020F0502020204030204"/>
            </a:endParaRPr>
          </a:p>
          <a:p>
            <a:pPr marL="457200" indent="-457200">
              <a:buClr>
                <a:schemeClr val="accent2"/>
              </a:buClr>
              <a:buAutoNum type="arabicPeriod"/>
            </a:pPr>
            <a:r>
              <a:rPr lang="en-GB" dirty="0">
                <a:ea typeface="+mn-lt"/>
                <a:cs typeface="+mn-lt"/>
              </a:rPr>
              <a:t>Was </a:t>
            </a:r>
            <a:r>
              <a:rPr lang="en-GB" dirty="0" err="1">
                <a:ea typeface="+mn-lt"/>
                <a:cs typeface="+mn-lt"/>
              </a:rPr>
              <a:t>waren</a:t>
            </a:r>
            <a:r>
              <a:rPr lang="en-GB" dirty="0">
                <a:ea typeface="+mn-lt"/>
                <a:cs typeface="+mn-lt"/>
              </a:rPr>
              <a:t> die </a:t>
            </a:r>
            <a:r>
              <a:rPr lang="en-GB" dirty="0" err="1">
                <a:ea typeface="+mn-lt"/>
                <a:cs typeface="+mn-lt"/>
              </a:rPr>
              <a:t>greifbaren</a:t>
            </a:r>
            <a:r>
              <a:rPr lang="en-GB" dirty="0">
                <a:ea typeface="+mn-lt"/>
                <a:cs typeface="+mn-lt"/>
              </a:rPr>
              <a:t> </a:t>
            </a:r>
            <a:r>
              <a:rPr lang="en-GB" dirty="0" err="1">
                <a:ea typeface="+mn-lt"/>
                <a:cs typeface="+mn-lt"/>
              </a:rPr>
              <a:t>Vorteile</a:t>
            </a:r>
            <a:r>
              <a:rPr lang="en-GB" dirty="0">
                <a:ea typeface="+mn-lt"/>
                <a:cs typeface="+mn-lt"/>
              </a:rPr>
              <a:t> für die </a:t>
            </a:r>
            <a:r>
              <a:rPr lang="en-GB" dirty="0" err="1">
                <a:ea typeface="+mn-lt"/>
                <a:cs typeface="+mn-lt"/>
              </a:rPr>
              <a:t>Rentabilität</a:t>
            </a:r>
            <a:r>
              <a:rPr lang="en-GB" dirty="0">
                <a:ea typeface="+mn-lt"/>
                <a:cs typeface="+mn-lt"/>
              </a:rPr>
              <a:t>? </a:t>
            </a:r>
          </a:p>
          <a:p>
            <a:pPr marL="457200" indent="-457200">
              <a:buClr>
                <a:schemeClr val="accent2"/>
              </a:buClr>
              <a:buAutoNum type="arabicPeriod"/>
            </a:pPr>
            <a:endParaRPr lang="en-GB" dirty="0">
              <a:solidFill>
                <a:schemeClr val="accent2"/>
              </a:solidFill>
              <a:cs typeface="Calibri" panose="020F0502020204030204"/>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en-GB" dirty="0" err="1">
                <a:ea typeface="+mn-lt"/>
                <a:cs typeface="+mn-lt"/>
              </a:rPr>
              <a:t>Tätigkeit</a:t>
            </a:r>
            <a:endParaRPr lang="en-US" dirty="0" err="1"/>
          </a:p>
        </p:txBody>
      </p:sp>
    </p:spTree>
    <p:extLst>
      <p:ext uri="{BB962C8B-B14F-4D97-AF65-F5344CB8AC3E}">
        <p14:creationId xmlns:p14="http://schemas.microsoft.com/office/powerpoint/2010/main" val="42399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0B4A94-92B4-A1FB-DA2E-7638D330BE69}"/>
              </a:ext>
            </a:extLst>
          </p:cNvPr>
          <p:cNvGrpSpPr/>
          <p:nvPr/>
        </p:nvGrpSpPr>
        <p:grpSpPr>
          <a:xfrm>
            <a:off x="1755815" y="4420543"/>
            <a:ext cx="8828409" cy="1485034"/>
            <a:chOff x="829702" y="5041513"/>
            <a:chExt cx="4617176" cy="776659"/>
          </a:xfrm>
        </p:grpSpPr>
        <p:grpSp>
          <p:nvGrpSpPr>
            <p:cNvPr id="3" name="Group 2">
              <a:extLst>
                <a:ext uri="{FF2B5EF4-FFF2-40B4-BE49-F238E27FC236}">
                  <a16:creationId xmlns:a16="http://schemas.microsoft.com/office/drawing/2014/main" id="{F4153F57-77E7-F6C9-6C95-492AAAFE17E3}"/>
                </a:ext>
              </a:extLst>
            </p:cNvPr>
            <p:cNvGrpSpPr/>
            <p:nvPr/>
          </p:nvGrpSpPr>
          <p:grpSpPr>
            <a:xfrm>
              <a:off x="2240386" y="5176740"/>
              <a:ext cx="1596810" cy="641432"/>
              <a:chOff x="2240386" y="5176740"/>
              <a:chExt cx="1596810" cy="641432"/>
            </a:xfrm>
          </p:grpSpPr>
          <p:sp>
            <p:nvSpPr>
              <p:cNvPr id="7" name="Freeform 40">
                <a:extLst>
                  <a:ext uri="{FF2B5EF4-FFF2-40B4-BE49-F238E27FC236}">
                    <a16:creationId xmlns:a16="http://schemas.microsoft.com/office/drawing/2014/main" id="{5C995CF1-4A33-AF88-1452-E50EC377C7C4}"/>
                  </a:ext>
                </a:extLst>
              </p:cNvPr>
              <p:cNvSpPr/>
              <p:nvPr/>
            </p:nvSpPr>
            <p:spPr>
              <a:xfrm>
                <a:off x="2240386" y="5176741"/>
                <a:ext cx="1583791" cy="641431"/>
              </a:xfrm>
              <a:custGeom>
                <a:avLst/>
                <a:gdLst>
                  <a:gd name="connsiteX0" fmla="*/ 450310 w 1583791"/>
                  <a:gd name="connsiteY0" fmla="*/ 0 h 641431"/>
                  <a:gd name="connsiteX1" fmla="*/ 1133482 w 1583791"/>
                  <a:gd name="connsiteY1" fmla="*/ 0 h 641431"/>
                  <a:gd name="connsiteX2" fmla="*/ 1583791 w 1583791"/>
                  <a:gd name="connsiteY2" fmla="*/ 641431 h 641431"/>
                  <a:gd name="connsiteX3" fmla="*/ 0 w 1583791"/>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1583791" h="641431">
                    <a:moveTo>
                      <a:pt x="450310" y="0"/>
                    </a:moveTo>
                    <a:lnTo>
                      <a:pt x="1133482" y="0"/>
                    </a:lnTo>
                    <a:lnTo>
                      <a:pt x="1583791" y="641431"/>
                    </a:lnTo>
                    <a:lnTo>
                      <a:pt x="0" y="641431"/>
                    </a:lnTo>
                    <a:close/>
                  </a:path>
                </a:pathLst>
              </a:cu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Freeform 41">
                <a:extLst>
                  <a:ext uri="{FF2B5EF4-FFF2-40B4-BE49-F238E27FC236}">
                    <a16:creationId xmlns:a16="http://schemas.microsoft.com/office/drawing/2014/main" id="{693F031A-2FD5-7651-9AA4-67F40C3DD4E1}"/>
                  </a:ext>
                </a:extLst>
              </p:cNvPr>
              <p:cNvSpPr/>
              <p:nvPr/>
            </p:nvSpPr>
            <p:spPr>
              <a:xfrm>
                <a:off x="3068933" y="5176740"/>
                <a:ext cx="768263" cy="641431"/>
              </a:xfrm>
              <a:custGeom>
                <a:avLst/>
                <a:gdLst>
                  <a:gd name="connsiteX0" fmla="*/ 0 w 768263"/>
                  <a:gd name="connsiteY0" fmla="*/ 0 h 641431"/>
                  <a:gd name="connsiteX1" fmla="*/ 317954 w 768263"/>
                  <a:gd name="connsiteY1" fmla="*/ 0 h 641431"/>
                  <a:gd name="connsiteX2" fmla="*/ 768263 w 768263"/>
                  <a:gd name="connsiteY2" fmla="*/ 641431 h 641431"/>
                  <a:gd name="connsiteX3" fmla="*/ 0 w 768263"/>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768263" h="641431">
                    <a:moveTo>
                      <a:pt x="0" y="0"/>
                    </a:moveTo>
                    <a:lnTo>
                      <a:pt x="317954" y="0"/>
                    </a:lnTo>
                    <a:lnTo>
                      <a:pt x="768263" y="641431"/>
                    </a:lnTo>
                    <a:lnTo>
                      <a:pt x="0" y="641431"/>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4" name="Group 3">
              <a:extLst>
                <a:ext uri="{FF2B5EF4-FFF2-40B4-BE49-F238E27FC236}">
                  <a16:creationId xmlns:a16="http://schemas.microsoft.com/office/drawing/2014/main" id="{92D04F89-5EE5-7422-9605-E53583A1BC1D}"/>
                </a:ext>
              </a:extLst>
            </p:cNvPr>
            <p:cNvGrpSpPr/>
            <p:nvPr/>
          </p:nvGrpSpPr>
          <p:grpSpPr>
            <a:xfrm rot="21333180">
              <a:off x="829702" y="5041513"/>
              <a:ext cx="4617176" cy="176915"/>
              <a:chOff x="837996" y="4460459"/>
              <a:chExt cx="4617176" cy="176915"/>
            </a:xfrm>
          </p:grpSpPr>
          <p:sp>
            <p:nvSpPr>
              <p:cNvPr id="5" name="Rectangle 4">
                <a:extLst>
                  <a:ext uri="{FF2B5EF4-FFF2-40B4-BE49-F238E27FC236}">
                    <a16:creationId xmlns:a16="http://schemas.microsoft.com/office/drawing/2014/main" id="{BDE27207-6717-F85F-F184-25DE57708BDF}"/>
                  </a:ext>
                </a:extLst>
              </p:cNvPr>
              <p:cNvSpPr/>
              <p:nvPr/>
            </p:nvSpPr>
            <p:spPr>
              <a:xfrm>
                <a:off x="837996" y="4460460"/>
                <a:ext cx="4617176" cy="176914"/>
              </a:xfrm>
              <a:prstGeom prst="rect">
                <a:avLst/>
              </a:pr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t>``</a:t>
                </a:r>
              </a:p>
            </p:txBody>
          </p:sp>
          <p:sp>
            <p:nvSpPr>
              <p:cNvPr id="6" name="Rectangle 5">
                <a:extLst>
                  <a:ext uri="{FF2B5EF4-FFF2-40B4-BE49-F238E27FC236}">
                    <a16:creationId xmlns:a16="http://schemas.microsoft.com/office/drawing/2014/main" id="{02B3F689-77F9-C081-2193-8EF8EFEBC04C}"/>
                  </a:ext>
                </a:extLst>
              </p:cNvPr>
              <p:cNvSpPr/>
              <p:nvPr/>
            </p:nvSpPr>
            <p:spPr>
              <a:xfrm>
                <a:off x="3068932" y="4460459"/>
                <a:ext cx="2386239" cy="17691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grpSp>
      </p:grpSp>
      <p:grpSp>
        <p:nvGrpSpPr>
          <p:cNvPr id="22" name="Group 21">
            <a:extLst>
              <a:ext uri="{FF2B5EF4-FFF2-40B4-BE49-F238E27FC236}">
                <a16:creationId xmlns:a16="http://schemas.microsoft.com/office/drawing/2014/main" id="{7389A249-7837-000E-4CFC-74FB80D32C81}"/>
              </a:ext>
            </a:extLst>
          </p:cNvPr>
          <p:cNvGrpSpPr/>
          <p:nvPr/>
        </p:nvGrpSpPr>
        <p:grpSpPr>
          <a:xfrm>
            <a:off x="7797599" y="1498695"/>
            <a:ext cx="2874974" cy="2874974"/>
            <a:chOff x="7797599" y="1498695"/>
            <a:chExt cx="2874974" cy="2874974"/>
          </a:xfrm>
        </p:grpSpPr>
        <p:sp>
          <p:nvSpPr>
            <p:cNvPr id="14" name="Oval 13">
              <a:extLst>
                <a:ext uri="{FF2B5EF4-FFF2-40B4-BE49-F238E27FC236}">
                  <a16:creationId xmlns:a16="http://schemas.microsoft.com/office/drawing/2014/main" id="{9E76262A-00EF-959F-0683-B2E27556C9F1}"/>
                </a:ext>
              </a:extLst>
            </p:cNvPr>
            <p:cNvSpPr/>
            <p:nvPr/>
          </p:nvSpPr>
          <p:spPr>
            <a:xfrm>
              <a:off x="7797599" y="1498695"/>
              <a:ext cx="2874974" cy="287497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16" name="Rectangle 15">
              <a:extLst>
                <a:ext uri="{FF2B5EF4-FFF2-40B4-BE49-F238E27FC236}">
                  <a16:creationId xmlns:a16="http://schemas.microsoft.com/office/drawing/2014/main" id="{658474E6-D543-DDD2-CA42-F7C2AD844884}"/>
                </a:ext>
              </a:extLst>
            </p:cNvPr>
            <p:cNvSpPr/>
            <p:nvPr/>
          </p:nvSpPr>
          <p:spPr>
            <a:xfrm>
              <a:off x="8039190" y="1936238"/>
              <a:ext cx="2396821" cy="2368149"/>
            </a:xfrm>
            <a:prstGeom prst="rect">
              <a:avLst/>
            </a:prstGeom>
          </p:spPr>
          <p:txBody>
            <a:bodyPr wrap="square" lIns="91440" tIns="45720" rIns="91440" bIns="45720" anchor="t">
              <a:spAutoFit/>
            </a:bodyPr>
            <a:lstStyle/>
            <a:p>
              <a:pPr algn="ctr"/>
              <a:r>
                <a:rPr lang="en-US" sz="1300" dirty="0">
                  <a:solidFill>
                    <a:srgbClr val="000000"/>
                  </a:solidFill>
                  <a:ea typeface="+mn-lt"/>
                  <a:cs typeface="+mn-lt"/>
                </a:rPr>
                <a:t>Mit dem </a:t>
              </a:r>
              <a:r>
                <a:rPr lang="en-US" sz="1300" dirty="0" err="1">
                  <a:solidFill>
                    <a:srgbClr val="000000"/>
                  </a:solidFill>
                  <a:ea typeface="+mn-lt"/>
                  <a:cs typeface="+mn-lt"/>
                </a:rPr>
                <a:t>Voranschreiten</a:t>
              </a:r>
              <a:r>
                <a:rPr lang="en-US" sz="1300" dirty="0">
                  <a:solidFill>
                    <a:srgbClr val="000000"/>
                  </a:solidFill>
                  <a:ea typeface="+mn-lt"/>
                  <a:cs typeface="+mn-lt"/>
                </a:rPr>
                <a:t> der Big-Data-</a:t>
              </a:r>
              <a:r>
                <a:rPr lang="en-US" sz="1300" dirty="0" err="1">
                  <a:solidFill>
                    <a:srgbClr val="000000"/>
                  </a:solidFill>
                  <a:ea typeface="+mn-lt"/>
                  <a:cs typeface="+mn-lt"/>
                </a:rPr>
                <a:t>Bewegung</a:t>
              </a:r>
              <a:r>
                <a:rPr lang="en-US" sz="1300" dirty="0">
                  <a:solidFill>
                    <a:srgbClr val="000000"/>
                  </a:solidFill>
                  <a:ea typeface="+mn-lt"/>
                  <a:cs typeface="+mn-lt"/>
                </a:rPr>
                <a:t> </a:t>
              </a:r>
              <a:r>
                <a:rPr lang="en-US" sz="1300" dirty="0" err="1">
                  <a:solidFill>
                    <a:srgbClr val="000000"/>
                  </a:solidFill>
                  <a:ea typeface="+mn-lt"/>
                  <a:cs typeface="+mn-lt"/>
                </a:rPr>
                <a:t>wird</a:t>
              </a:r>
              <a:r>
                <a:rPr lang="en-US" sz="1300" dirty="0">
                  <a:solidFill>
                    <a:srgbClr val="000000"/>
                  </a:solidFill>
                  <a:ea typeface="+mn-lt"/>
                  <a:cs typeface="+mn-lt"/>
                </a:rPr>
                <a:t> </a:t>
              </a:r>
              <a:r>
                <a:rPr lang="en-US" sz="1300" dirty="0" err="1">
                  <a:solidFill>
                    <a:srgbClr val="000000"/>
                  </a:solidFill>
                  <a:ea typeface="+mn-lt"/>
                  <a:cs typeface="+mn-lt"/>
                </a:rPr>
                <a:t>sich</a:t>
              </a:r>
              <a:r>
                <a:rPr lang="en-US" sz="1300" dirty="0">
                  <a:solidFill>
                    <a:srgbClr val="000000"/>
                  </a:solidFill>
                  <a:ea typeface="+mn-lt"/>
                  <a:cs typeface="+mn-lt"/>
                </a:rPr>
                <a:t> die Rolle der </a:t>
              </a:r>
              <a:r>
                <a:rPr lang="en-US" sz="1300" dirty="0" err="1">
                  <a:solidFill>
                    <a:srgbClr val="000000"/>
                  </a:solidFill>
                  <a:ea typeface="+mn-lt"/>
                  <a:cs typeface="+mn-lt"/>
                </a:rPr>
                <a:t>Fachexperten</a:t>
              </a:r>
              <a:r>
                <a:rPr lang="en-US" sz="1300" dirty="0">
                  <a:solidFill>
                    <a:srgbClr val="000000"/>
                  </a:solidFill>
                  <a:ea typeface="+mn-lt"/>
                  <a:cs typeface="+mn-lt"/>
                </a:rPr>
                <a:t> </a:t>
              </a:r>
              <a:r>
                <a:rPr lang="en-US" sz="1300" dirty="0" err="1">
                  <a:solidFill>
                    <a:srgbClr val="000000"/>
                  </a:solidFill>
                  <a:ea typeface="+mn-lt"/>
                  <a:cs typeface="+mn-lt"/>
                </a:rPr>
                <a:t>verändern</a:t>
              </a:r>
              <a:r>
                <a:rPr lang="en-US" sz="1300" dirty="0">
                  <a:solidFill>
                    <a:srgbClr val="000000"/>
                  </a:solidFill>
                  <a:ea typeface="+mn-lt"/>
                  <a:cs typeface="+mn-lt"/>
                </a:rPr>
                <a:t>. Sie </a:t>
              </a:r>
              <a:r>
                <a:rPr lang="en-US" sz="1300" dirty="0" err="1">
                  <a:solidFill>
                    <a:srgbClr val="000000"/>
                  </a:solidFill>
                  <a:ea typeface="+mn-lt"/>
                  <a:cs typeface="+mn-lt"/>
                </a:rPr>
                <a:t>werden</a:t>
              </a:r>
              <a:r>
                <a:rPr lang="en-US" sz="1300" dirty="0">
                  <a:solidFill>
                    <a:srgbClr val="000000"/>
                  </a:solidFill>
                  <a:ea typeface="+mn-lt"/>
                  <a:cs typeface="+mn-lt"/>
                </a:rPr>
                <a:t> </a:t>
              </a:r>
              <a:r>
                <a:rPr lang="en-US" sz="1300" dirty="0" err="1">
                  <a:solidFill>
                    <a:srgbClr val="000000"/>
                  </a:solidFill>
                  <a:ea typeface="+mn-lt"/>
                  <a:cs typeface="+mn-lt"/>
                </a:rPr>
                <a:t>nicht</a:t>
              </a:r>
              <a:r>
                <a:rPr lang="en-US" sz="1300" dirty="0">
                  <a:solidFill>
                    <a:srgbClr val="000000"/>
                  </a:solidFill>
                  <a:ea typeface="+mn-lt"/>
                  <a:cs typeface="+mn-lt"/>
                </a:rPr>
                <a:t> </a:t>
              </a:r>
              <a:r>
                <a:rPr lang="en-US" sz="1300" dirty="0" err="1">
                  <a:solidFill>
                    <a:srgbClr val="000000"/>
                  </a:solidFill>
                  <a:ea typeface="+mn-lt"/>
                  <a:cs typeface="+mn-lt"/>
                </a:rPr>
                <a:t>wegen</a:t>
              </a:r>
              <a:r>
                <a:rPr lang="en-US" sz="1300" dirty="0">
                  <a:solidFill>
                    <a:srgbClr val="000000"/>
                  </a:solidFill>
                  <a:ea typeface="+mn-lt"/>
                  <a:cs typeface="+mn-lt"/>
                </a:rPr>
                <a:t> </a:t>
              </a:r>
              <a:r>
                <a:rPr lang="en-US" sz="1300" dirty="0" err="1">
                  <a:solidFill>
                    <a:srgbClr val="000000"/>
                  </a:solidFill>
                  <a:ea typeface="+mn-lt"/>
                  <a:cs typeface="+mn-lt"/>
                </a:rPr>
                <a:t>ihrer</a:t>
              </a:r>
              <a:r>
                <a:rPr lang="en-US" sz="1300" dirty="0">
                  <a:solidFill>
                    <a:srgbClr val="000000"/>
                  </a:solidFill>
                  <a:ea typeface="+mn-lt"/>
                  <a:cs typeface="+mn-lt"/>
                </a:rPr>
                <a:t> </a:t>
              </a:r>
              <a:r>
                <a:rPr lang="en-US" sz="1300" dirty="0" err="1">
                  <a:solidFill>
                    <a:srgbClr val="000000"/>
                  </a:solidFill>
                  <a:ea typeface="+mn-lt"/>
                  <a:cs typeface="+mn-lt"/>
                </a:rPr>
                <a:t>Antworten</a:t>
              </a:r>
              <a:r>
                <a:rPr lang="en-US" sz="1300" dirty="0">
                  <a:solidFill>
                    <a:srgbClr val="000000"/>
                  </a:solidFill>
                  <a:ea typeface="+mn-lt"/>
                  <a:cs typeface="+mn-lt"/>
                </a:rPr>
                <a:t> </a:t>
              </a:r>
              <a:r>
                <a:rPr lang="en-US" sz="1300" dirty="0" err="1">
                  <a:solidFill>
                    <a:srgbClr val="000000"/>
                  </a:solidFill>
                  <a:ea typeface="+mn-lt"/>
                  <a:cs typeface="+mn-lt"/>
                </a:rPr>
                <a:t>im</a:t>
              </a:r>
              <a:r>
                <a:rPr lang="en-US" sz="1300" dirty="0">
                  <a:solidFill>
                    <a:srgbClr val="000000"/>
                  </a:solidFill>
                  <a:ea typeface="+mn-lt"/>
                  <a:cs typeface="+mn-lt"/>
                </a:rPr>
                <a:t> </a:t>
              </a:r>
              <a:r>
                <a:rPr lang="en-US" sz="1300" dirty="0" err="1">
                  <a:solidFill>
                    <a:srgbClr val="000000"/>
                  </a:solidFill>
                  <a:ea typeface="+mn-lt"/>
                  <a:cs typeface="+mn-lt"/>
                </a:rPr>
                <a:t>HiPPO</a:t>
              </a:r>
              <a:r>
                <a:rPr lang="en-US" sz="1300" dirty="0">
                  <a:solidFill>
                    <a:srgbClr val="000000"/>
                  </a:solidFill>
                  <a:ea typeface="+mn-lt"/>
                  <a:cs typeface="+mn-lt"/>
                </a:rPr>
                <a:t>-Stil </a:t>
              </a:r>
              <a:r>
                <a:rPr lang="en-US" sz="1300" dirty="0" err="1">
                  <a:solidFill>
                    <a:srgbClr val="000000"/>
                  </a:solidFill>
                  <a:ea typeface="+mn-lt"/>
                  <a:cs typeface="+mn-lt"/>
                </a:rPr>
                <a:t>geschätzt</a:t>
              </a:r>
              <a:r>
                <a:rPr lang="en-US" sz="1300" dirty="0">
                  <a:solidFill>
                    <a:srgbClr val="000000"/>
                  </a:solidFill>
                  <a:ea typeface="+mn-lt"/>
                  <a:cs typeface="+mn-lt"/>
                </a:rPr>
                <a:t>, </a:t>
              </a:r>
              <a:r>
                <a:rPr lang="en-US" sz="1300" dirty="0" err="1">
                  <a:solidFill>
                    <a:srgbClr val="000000"/>
                  </a:solidFill>
                  <a:ea typeface="+mn-lt"/>
                  <a:cs typeface="+mn-lt"/>
                </a:rPr>
                <a:t>sondern</a:t>
              </a:r>
              <a:r>
                <a:rPr lang="en-US" sz="1300" dirty="0">
                  <a:solidFill>
                    <a:srgbClr val="000000"/>
                  </a:solidFill>
                  <a:ea typeface="+mn-lt"/>
                  <a:cs typeface="+mn-lt"/>
                </a:rPr>
                <a:t> </a:t>
              </a:r>
              <a:r>
                <a:rPr lang="en-US" sz="1300" dirty="0" err="1">
                  <a:solidFill>
                    <a:srgbClr val="000000"/>
                  </a:solidFill>
                  <a:ea typeface="+mn-lt"/>
                  <a:cs typeface="+mn-lt"/>
                </a:rPr>
                <a:t>weil</a:t>
              </a:r>
              <a:r>
                <a:rPr lang="en-US" sz="1300" dirty="0">
                  <a:solidFill>
                    <a:srgbClr val="000000"/>
                  </a:solidFill>
                  <a:ea typeface="+mn-lt"/>
                  <a:cs typeface="+mn-lt"/>
                </a:rPr>
                <a:t> </a:t>
              </a:r>
              <a:r>
                <a:rPr lang="en-US" sz="1300" dirty="0" err="1">
                  <a:solidFill>
                    <a:srgbClr val="000000"/>
                  </a:solidFill>
                  <a:ea typeface="+mn-lt"/>
                  <a:cs typeface="+mn-lt"/>
                </a:rPr>
                <a:t>sie</a:t>
              </a:r>
              <a:r>
                <a:rPr lang="en-US" sz="1300" dirty="0">
                  <a:solidFill>
                    <a:srgbClr val="000000"/>
                  </a:solidFill>
                  <a:ea typeface="+mn-lt"/>
                  <a:cs typeface="+mn-lt"/>
                </a:rPr>
                <a:t> </a:t>
              </a:r>
              <a:r>
                <a:rPr lang="en-US" sz="1300" dirty="0" err="1">
                  <a:solidFill>
                    <a:srgbClr val="000000"/>
                  </a:solidFill>
                  <a:ea typeface="+mn-lt"/>
                  <a:cs typeface="+mn-lt"/>
                </a:rPr>
                <a:t>wissen</a:t>
              </a:r>
              <a:r>
                <a:rPr lang="en-US" sz="1300" dirty="0">
                  <a:solidFill>
                    <a:srgbClr val="000000"/>
                  </a:solidFill>
                  <a:ea typeface="+mn-lt"/>
                  <a:cs typeface="+mn-lt"/>
                </a:rPr>
                <a:t>, </a:t>
              </a:r>
              <a:r>
                <a:rPr lang="en-US" sz="1300" dirty="0" err="1">
                  <a:solidFill>
                    <a:srgbClr val="000000"/>
                  </a:solidFill>
                  <a:ea typeface="+mn-lt"/>
                  <a:cs typeface="+mn-lt"/>
                </a:rPr>
                <a:t>welche</a:t>
              </a:r>
              <a:r>
                <a:rPr lang="en-US" sz="1300" dirty="0">
                  <a:solidFill>
                    <a:srgbClr val="000000"/>
                  </a:solidFill>
                  <a:ea typeface="+mn-lt"/>
                  <a:cs typeface="+mn-lt"/>
                </a:rPr>
                <a:t> </a:t>
              </a:r>
              <a:r>
                <a:rPr lang="en-US" sz="1300" dirty="0" err="1">
                  <a:solidFill>
                    <a:srgbClr val="000000"/>
                  </a:solidFill>
                  <a:ea typeface="+mn-lt"/>
                  <a:cs typeface="+mn-lt"/>
                </a:rPr>
                <a:t>Fragen</a:t>
              </a:r>
              <a:r>
                <a:rPr lang="en-US" sz="1300" dirty="0">
                  <a:solidFill>
                    <a:srgbClr val="000000"/>
                  </a:solidFill>
                  <a:ea typeface="+mn-lt"/>
                  <a:cs typeface="+mn-lt"/>
                </a:rPr>
                <a:t> </a:t>
              </a:r>
              <a:r>
                <a:rPr lang="en-US" sz="1300" dirty="0" err="1">
                  <a:solidFill>
                    <a:srgbClr val="000000"/>
                  </a:solidFill>
                  <a:ea typeface="+mn-lt"/>
                  <a:cs typeface="+mn-lt"/>
                </a:rPr>
                <a:t>sie</a:t>
              </a:r>
              <a:r>
                <a:rPr lang="en-US" sz="1300" dirty="0">
                  <a:solidFill>
                    <a:srgbClr val="000000"/>
                  </a:solidFill>
                  <a:ea typeface="+mn-lt"/>
                  <a:cs typeface="+mn-lt"/>
                </a:rPr>
                <a:t> </a:t>
              </a:r>
              <a:r>
                <a:rPr lang="en-US" sz="1300" dirty="0" err="1">
                  <a:solidFill>
                    <a:srgbClr val="000000"/>
                  </a:solidFill>
                  <a:ea typeface="+mn-lt"/>
                  <a:cs typeface="+mn-lt"/>
                </a:rPr>
                <a:t>stellen</a:t>
              </a:r>
              <a:r>
                <a:rPr lang="en-US" sz="1300" dirty="0">
                  <a:solidFill>
                    <a:srgbClr val="000000"/>
                  </a:solidFill>
                  <a:ea typeface="+mn-lt"/>
                  <a:cs typeface="+mn-lt"/>
                </a:rPr>
                <a:t> </a:t>
              </a:r>
              <a:r>
                <a:rPr lang="en-US" sz="1300" dirty="0" err="1">
                  <a:solidFill>
                    <a:srgbClr val="000000"/>
                  </a:solidFill>
                  <a:ea typeface="+mn-lt"/>
                  <a:cs typeface="+mn-lt"/>
                </a:rPr>
                <a:t>müssen</a:t>
              </a:r>
              <a:r>
                <a:rPr lang="en-US" sz="1300" dirty="0">
                  <a:solidFill>
                    <a:srgbClr val="000000"/>
                  </a:solidFill>
                  <a:ea typeface="+mn-lt"/>
                  <a:cs typeface="+mn-lt"/>
                </a:rPr>
                <a:t>. </a:t>
              </a:r>
              <a:endParaRPr lang="en-US" sz="1300">
                <a:solidFill>
                  <a:srgbClr val="000000"/>
                </a:solidFill>
                <a:ea typeface="+mn-lt"/>
                <a:cs typeface="+mn-lt"/>
              </a:endParaRPr>
            </a:p>
            <a:p>
              <a:pPr algn="ctr"/>
              <a:endParaRPr lang="en-US" sz="1463" dirty="0">
                <a:solidFill>
                  <a:srgbClr val="000000"/>
                </a:solidFill>
              </a:endParaRPr>
            </a:p>
            <a:p>
              <a:pPr algn="ctr"/>
              <a:r>
                <a:rPr lang="en-US" sz="1300" b="1" dirty="0">
                  <a:solidFill>
                    <a:srgbClr val="000000"/>
                  </a:solidFill>
                </a:rPr>
                <a:t>McAfee &amp; Brynjolfsson</a:t>
              </a:r>
              <a:endParaRPr lang="en-US" sz="1300" b="1" dirty="0">
                <a:solidFill>
                  <a:srgbClr val="000000"/>
                </a:solidFill>
                <a:cs typeface="Calibri"/>
              </a:endParaRPr>
            </a:p>
            <a:p>
              <a:pPr algn="ctr"/>
              <a:r>
                <a:rPr lang="es-ES_tradnl" sz="1463" dirty="0">
                  <a:solidFill>
                    <a:srgbClr val="000000"/>
                  </a:solidFill>
                </a:rPr>
                <a:t>	</a:t>
              </a:r>
              <a:endParaRPr lang="en-US" sz="1463" dirty="0">
                <a:solidFill>
                  <a:srgbClr val="000000"/>
                </a:solidFill>
              </a:endParaRPr>
            </a:p>
          </p:txBody>
        </p:sp>
      </p:grpSp>
      <p:grpSp>
        <p:nvGrpSpPr>
          <p:cNvPr id="21" name="Group 20">
            <a:extLst>
              <a:ext uri="{FF2B5EF4-FFF2-40B4-BE49-F238E27FC236}">
                <a16:creationId xmlns:a16="http://schemas.microsoft.com/office/drawing/2014/main" id="{04F10269-0685-3A3E-9D87-FF162148DA1B}"/>
              </a:ext>
            </a:extLst>
          </p:cNvPr>
          <p:cNvGrpSpPr/>
          <p:nvPr/>
        </p:nvGrpSpPr>
        <p:grpSpPr>
          <a:xfrm>
            <a:off x="1592452" y="1936238"/>
            <a:ext cx="2874974" cy="3636564"/>
            <a:chOff x="1592452" y="1936238"/>
            <a:chExt cx="2874974" cy="3636564"/>
          </a:xfrm>
        </p:grpSpPr>
        <p:sp>
          <p:nvSpPr>
            <p:cNvPr id="10" name="Oval 9">
              <a:extLst>
                <a:ext uri="{FF2B5EF4-FFF2-40B4-BE49-F238E27FC236}">
                  <a16:creationId xmlns:a16="http://schemas.microsoft.com/office/drawing/2014/main" id="{9ED21964-793B-4B04-F4BC-F9495634E537}"/>
                </a:ext>
              </a:extLst>
            </p:cNvPr>
            <p:cNvSpPr/>
            <p:nvPr/>
          </p:nvSpPr>
          <p:spPr>
            <a:xfrm>
              <a:off x="1592452" y="1936238"/>
              <a:ext cx="2874974" cy="2874974"/>
            </a:xfrm>
            <a:prstGeom prst="ellipse">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12" name="Rectangle 11">
              <a:extLst>
                <a:ext uri="{FF2B5EF4-FFF2-40B4-BE49-F238E27FC236}">
                  <a16:creationId xmlns:a16="http://schemas.microsoft.com/office/drawing/2014/main" id="{ACF38AC9-939B-05D5-D18E-EDFB9B652D33}"/>
                </a:ext>
              </a:extLst>
            </p:cNvPr>
            <p:cNvSpPr/>
            <p:nvPr/>
          </p:nvSpPr>
          <p:spPr>
            <a:xfrm>
              <a:off x="1831528" y="2398728"/>
              <a:ext cx="2396821" cy="3174074"/>
            </a:xfrm>
            <a:prstGeom prst="rect">
              <a:avLst/>
            </a:prstGeom>
          </p:spPr>
          <p:txBody>
            <a:bodyPr wrap="square" lIns="91440" tIns="45720" rIns="91440" bIns="45720" anchor="t">
              <a:spAutoFit/>
            </a:bodyPr>
            <a:lstStyle/>
            <a:p>
              <a:pPr algn="ctr"/>
              <a:r>
                <a:rPr lang="en-US" sz="1200" dirty="0">
                  <a:solidFill>
                    <a:schemeClr val="bg1"/>
                  </a:solidFill>
                  <a:ea typeface="+mn-lt"/>
                  <a:cs typeface="+mn-lt"/>
                </a:rPr>
                <a:t>Ein </a:t>
              </a:r>
              <a:r>
                <a:rPr lang="en-US" sz="1200" dirty="0" err="1">
                  <a:solidFill>
                    <a:schemeClr val="bg1"/>
                  </a:solidFill>
                  <a:ea typeface="+mn-lt"/>
                  <a:cs typeface="+mn-lt"/>
                </a:rPr>
                <a:t>Datenwissenschaftler</a:t>
              </a:r>
              <a:r>
                <a:rPr lang="en-US" sz="1200" dirty="0">
                  <a:solidFill>
                    <a:schemeClr val="bg1"/>
                  </a:solidFill>
                  <a:ea typeface="+mn-lt"/>
                  <a:cs typeface="+mn-lt"/>
                </a:rPr>
                <a:t> </a:t>
              </a:r>
              <a:r>
                <a:rPr lang="en-US" sz="1200" dirty="0" err="1">
                  <a:solidFill>
                    <a:schemeClr val="bg1"/>
                  </a:solidFill>
                  <a:ea typeface="+mn-lt"/>
                  <a:cs typeface="+mn-lt"/>
                </a:rPr>
                <a:t>ist</a:t>
              </a:r>
              <a:r>
                <a:rPr lang="en-US" sz="1200" dirty="0">
                  <a:solidFill>
                    <a:schemeClr val="bg1"/>
                  </a:solidFill>
                  <a:ea typeface="+mn-lt"/>
                  <a:cs typeface="+mn-lt"/>
                </a:rPr>
                <a:t> </a:t>
              </a:r>
              <a:r>
                <a:rPr lang="en-US" sz="1200" dirty="0" err="1">
                  <a:solidFill>
                    <a:schemeClr val="bg1"/>
                  </a:solidFill>
                  <a:ea typeface="+mn-lt"/>
                  <a:cs typeface="+mn-lt"/>
                </a:rPr>
                <a:t>eine</a:t>
              </a:r>
              <a:r>
                <a:rPr lang="en-US" sz="1200" dirty="0">
                  <a:solidFill>
                    <a:schemeClr val="bg1"/>
                  </a:solidFill>
                  <a:ea typeface="+mn-lt"/>
                  <a:cs typeface="+mn-lt"/>
                </a:rPr>
                <a:t> Mischung </a:t>
              </a:r>
              <a:r>
                <a:rPr lang="en-US" sz="1200" dirty="0" err="1">
                  <a:solidFill>
                    <a:schemeClr val="bg1"/>
                  </a:solidFill>
                  <a:ea typeface="+mn-lt"/>
                  <a:cs typeface="+mn-lt"/>
                </a:rPr>
                <a:t>aus</a:t>
              </a:r>
              <a:r>
                <a:rPr lang="en-US" sz="1200" dirty="0">
                  <a:solidFill>
                    <a:schemeClr val="bg1"/>
                  </a:solidFill>
                  <a:ea typeface="+mn-lt"/>
                  <a:cs typeface="+mn-lt"/>
                </a:rPr>
                <a:t> </a:t>
              </a:r>
              <a:r>
                <a:rPr lang="en-US" sz="1200" dirty="0" err="1">
                  <a:solidFill>
                    <a:schemeClr val="bg1"/>
                  </a:solidFill>
                  <a:ea typeface="+mn-lt"/>
                  <a:cs typeface="+mn-lt"/>
                </a:rPr>
                <a:t>Datenhacker</a:t>
              </a:r>
              <a:r>
                <a:rPr lang="en-US" sz="1200" dirty="0">
                  <a:solidFill>
                    <a:schemeClr val="bg1"/>
                  </a:solidFill>
                  <a:ea typeface="+mn-lt"/>
                  <a:cs typeface="+mn-lt"/>
                </a:rPr>
                <a:t>, </a:t>
              </a:r>
              <a:r>
                <a:rPr lang="en-US" sz="1200" dirty="0" err="1">
                  <a:solidFill>
                    <a:schemeClr val="bg1"/>
                  </a:solidFill>
                  <a:ea typeface="+mn-lt"/>
                  <a:cs typeface="+mn-lt"/>
                </a:rPr>
                <a:t>Analytiker</a:t>
              </a:r>
              <a:r>
                <a:rPr lang="en-US" sz="1200" dirty="0">
                  <a:solidFill>
                    <a:schemeClr val="bg1"/>
                  </a:solidFill>
                  <a:ea typeface="+mn-lt"/>
                  <a:cs typeface="+mn-lt"/>
                </a:rPr>
                <a:t>, </a:t>
              </a:r>
              <a:r>
                <a:rPr lang="en-US" sz="1200" dirty="0" err="1">
                  <a:solidFill>
                    <a:schemeClr val="bg1"/>
                  </a:solidFill>
                  <a:ea typeface="+mn-lt"/>
                  <a:cs typeface="+mn-lt"/>
                </a:rPr>
                <a:t>Kommunikator</a:t>
              </a:r>
              <a:r>
                <a:rPr lang="en-US" sz="1200" dirty="0">
                  <a:solidFill>
                    <a:schemeClr val="bg1"/>
                  </a:solidFill>
                  <a:ea typeface="+mn-lt"/>
                  <a:cs typeface="+mn-lt"/>
                </a:rPr>
                <a:t> und </a:t>
              </a:r>
              <a:r>
                <a:rPr lang="en-US" sz="1200" dirty="0" err="1">
                  <a:solidFill>
                    <a:schemeClr val="bg1"/>
                  </a:solidFill>
                  <a:ea typeface="+mn-lt"/>
                  <a:cs typeface="+mn-lt"/>
                </a:rPr>
                <a:t>vertrauenswürdigem</a:t>
              </a:r>
              <a:r>
                <a:rPr lang="en-US" sz="1200" dirty="0">
                  <a:solidFill>
                    <a:schemeClr val="bg1"/>
                  </a:solidFill>
                  <a:ea typeface="+mn-lt"/>
                  <a:cs typeface="+mn-lt"/>
                </a:rPr>
                <a:t> </a:t>
              </a:r>
              <a:r>
                <a:rPr lang="en-US" sz="1200" dirty="0" err="1">
                  <a:solidFill>
                    <a:schemeClr val="bg1"/>
                  </a:solidFill>
                  <a:ea typeface="+mn-lt"/>
                  <a:cs typeface="+mn-lt"/>
                </a:rPr>
                <a:t>Berater</a:t>
              </a:r>
              <a:r>
                <a:rPr lang="en-US" sz="1200" dirty="0">
                  <a:solidFill>
                    <a:schemeClr val="bg1"/>
                  </a:solidFill>
                  <a:ea typeface="+mn-lt"/>
                  <a:cs typeface="+mn-lt"/>
                </a:rPr>
                <a:t>. Mit </a:t>
              </a:r>
              <a:r>
                <a:rPr lang="en-US" sz="1200" dirty="0" err="1">
                  <a:solidFill>
                    <a:schemeClr val="bg1"/>
                  </a:solidFill>
                  <a:ea typeface="+mn-lt"/>
                  <a:cs typeface="+mn-lt"/>
                </a:rPr>
                <a:t>anderen</a:t>
              </a:r>
              <a:r>
                <a:rPr lang="en-US" sz="1200" dirty="0">
                  <a:solidFill>
                    <a:schemeClr val="bg1"/>
                  </a:solidFill>
                  <a:ea typeface="+mn-lt"/>
                  <a:cs typeface="+mn-lt"/>
                </a:rPr>
                <a:t> Worten: Die </a:t>
              </a:r>
              <a:r>
                <a:rPr lang="en-US" sz="1200" dirty="0" err="1">
                  <a:solidFill>
                    <a:schemeClr val="bg1"/>
                  </a:solidFill>
                  <a:ea typeface="+mn-lt"/>
                  <a:cs typeface="+mn-lt"/>
                </a:rPr>
                <a:t>Fähigkeiten</a:t>
              </a:r>
              <a:r>
                <a:rPr lang="en-US" sz="1200" dirty="0">
                  <a:solidFill>
                    <a:schemeClr val="bg1"/>
                  </a:solidFill>
                  <a:ea typeface="+mn-lt"/>
                  <a:cs typeface="+mn-lt"/>
                </a:rPr>
                <a:t> </a:t>
              </a:r>
              <a:r>
                <a:rPr lang="en-US" sz="1200" dirty="0" err="1">
                  <a:solidFill>
                    <a:schemeClr val="bg1"/>
                  </a:solidFill>
                  <a:ea typeface="+mn-lt"/>
                  <a:cs typeface="+mn-lt"/>
                </a:rPr>
                <a:t>stammen</a:t>
              </a:r>
              <a:r>
                <a:rPr lang="en-US" sz="1200" dirty="0">
                  <a:solidFill>
                    <a:schemeClr val="bg1"/>
                  </a:solidFill>
                  <a:ea typeface="+mn-lt"/>
                  <a:cs typeface="+mn-lt"/>
                </a:rPr>
                <a:t> </a:t>
              </a:r>
              <a:r>
                <a:rPr lang="en-US" sz="1200" dirty="0" err="1">
                  <a:solidFill>
                    <a:schemeClr val="bg1"/>
                  </a:solidFill>
                  <a:ea typeface="+mn-lt"/>
                  <a:cs typeface="+mn-lt"/>
                </a:rPr>
                <a:t>aus</a:t>
              </a:r>
              <a:r>
                <a:rPr lang="en-US" sz="1200" dirty="0">
                  <a:solidFill>
                    <a:schemeClr val="bg1"/>
                  </a:solidFill>
                  <a:ea typeface="+mn-lt"/>
                  <a:cs typeface="+mn-lt"/>
                </a:rPr>
                <a:t> </a:t>
              </a:r>
              <a:r>
                <a:rPr lang="en-US" sz="1200" dirty="0" err="1">
                  <a:solidFill>
                    <a:schemeClr val="bg1"/>
                  </a:solidFill>
                  <a:ea typeface="+mn-lt"/>
                  <a:cs typeface="+mn-lt"/>
                </a:rPr>
                <a:t>traditionell</a:t>
              </a:r>
              <a:r>
                <a:rPr lang="en-US" sz="1200" dirty="0">
                  <a:solidFill>
                    <a:schemeClr val="bg1"/>
                  </a:solidFill>
                  <a:ea typeface="+mn-lt"/>
                  <a:cs typeface="+mn-lt"/>
                </a:rPr>
                <a:t> </a:t>
              </a:r>
              <a:r>
                <a:rPr lang="en-US" sz="1200" dirty="0" err="1">
                  <a:solidFill>
                    <a:schemeClr val="bg1"/>
                  </a:solidFill>
                  <a:ea typeface="+mn-lt"/>
                  <a:cs typeface="+mn-lt"/>
                </a:rPr>
                <a:t>unterschiedlichen</a:t>
              </a:r>
              <a:r>
                <a:rPr lang="en-US" sz="1200" dirty="0">
                  <a:solidFill>
                    <a:schemeClr val="bg1"/>
                  </a:solidFill>
                  <a:ea typeface="+mn-lt"/>
                  <a:cs typeface="+mn-lt"/>
                </a:rPr>
                <a:t> </a:t>
              </a:r>
              <a:r>
                <a:rPr lang="en-US" sz="1200" dirty="0" err="1">
                  <a:solidFill>
                    <a:schemeClr val="bg1"/>
                  </a:solidFill>
                  <a:ea typeface="+mn-lt"/>
                  <a:cs typeface="+mn-lt"/>
                </a:rPr>
                <a:t>Bereichen</a:t>
              </a:r>
              <a:r>
                <a:rPr lang="en-US" sz="1200" dirty="0">
                  <a:solidFill>
                    <a:schemeClr val="bg1"/>
                  </a:solidFill>
                  <a:ea typeface="+mn-lt"/>
                  <a:cs typeface="+mn-lt"/>
                </a:rPr>
                <a:t>, die nun in </a:t>
              </a:r>
              <a:r>
                <a:rPr lang="en-US" sz="1200" dirty="0" err="1">
                  <a:solidFill>
                    <a:schemeClr val="bg1"/>
                  </a:solidFill>
                  <a:ea typeface="+mn-lt"/>
                  <a:cs typeface="+mn-lt"/>
                </a:rPr>
                <a:t>einem</a:t>
              </a:r>
              <a:r>
                <a:rPr lang="en-US" sz="1200" dirty="0">
                  <a:solidFill>
                    <a:schemeClr val="bg1"/>
                  </a:solidFill>
                  <a:ea typeface="+mn-lt"/>
                  <a:cs typeface="+mn-lt"/>
                </a:rPr>
                <a:t> </a:t>
              </a:r>
              <a:r>
                <a:rPr lang="en-US" sz="1200" dirty="0" err="1">
                  <a:solidFill>
                    <a:schemeClr val="bg1"/>
                  </a:solidFill>
                  <a:ea typeface="+mn-lt"/>
                  <a:cs typeface="+mn-lt"/>
                </a:rPr>
                <a:t>datenorientierten</a:t>
              </a:r>
              <a:r>
                <a:rPr lang="en-US" sz="1200" dirty="0">
                  <a:solidFill>
                    <a:schemeClr val="bg1"/>
                  </a:solidFill>
                  <a:ea typeface="+mn-lt"/>
                  <a:cs typeface="+mn-lt"/>
                </a:rPr>
                <a:t> </a:t>
              </a:r>
              <a:r>
                <a:rPr lang="en-US" sz="1200" dirty="0" err="1">
                  <a:solidFill>
                    <a:schemeClr val="bg1"/>
                  </a:solidFill>
                  <a:ea typeface="+mn-lt"/>
                  <a:cs typeface="+mn-lt"/>
                </a:rPr>
                <a:t>Profil</a:t>
              </a:r>
              <a:r>
                <a:rPr lang="en-US" sz="1200" dirty="0">
                  <a:solidFill>
                    <a:schemeClr val="bg1"/>
                  </a:solidFill>
                  <a:ea typeface="+mn-lt"/>
                  <a:cs typeface="+mn-lt"/>
                </a:rPr>
                <a:t> </a:t>
              </a:r>
              <a:r>
                <a:rPr lang="en-US" sz="1200" dirty="0" err="1">
                  <a:solidFill>
                    <a:schemeClr val="bg1"/>
                  </a:solidFill>
                  <a:ea typeface="+mn-lt"/>
                  <a:cs typeface="+mn-lt"/>
                </a:rPr>
                <a:t>vereint</a:t>
              </a:r>
              <a:r>
                <a:rPr lang="en-US" sz="1200" dirty="0">
                  <a:solidFill>
                    <a:schemeClr val="bg1"/>
                  </a:solidFill>
                  <a:ea typeface="+mn-lt"/>
                  <a:cs typeface="+mn-lt"/>
                </a:rPr>
                <a:t> </a:t>
              </a:r>
              <a:r>
                <a:rPr lang="en-US" sz="1200" dirty="0" err="1">
                  <a:solidFill>
                    <a:schemeClr val="bg1"/>
                  </a:solidFill>
                  <a:ea typeface="+mn-lt"/>
                  <a:cs typeface="+mn-lt"/>
                </a:rPr>
                <a:t>sind</a:t>
              </a:r>
              <a:r>
                <a:rPr lang="en-US" sz="1200" dirty="0">
                  <a:solidFill>
                    <a:schemeClr val="bg1"/>
                  </a:solidFill>
                  <a:ea typeface="+mn-lt"/>
                  <a:cs typeface="+mn-lt"/>
                </a:rPr>
                <a:t>.</a:t>
              </a:r>
            </a:p>
            <a:p>
              <a:pPr algn="ctr"/>
              <a:endParaRPr lang="en-US" sz="1200" dirty="0">
                <a:solidFill>
                  <a:schemeClr val="bg1"/>
                </a:solidFill>
                <a:cs typeface="Calibri"/>
              </a:endParaRPr>
            </a:p>
            <a:p>
              <a:pPr algn="ctr"/>
              <a:r>
                <a:rPr lang="es-ES_tradnl" sz="1200" b="1" dirty="0">
                  <a:solidFill>
                    <a:schemeClr val="bg1"/>
                  </a:solidFill>
                </a:rPr>
                <a:t>Davenport &amp; </a:t>
              </a:r>
              <a:r>
                <a:rPr lang="es-ES_tradnl" sz="1200" b="1" err="1">
                  <a:solidFill>
                    <a:schemeClr val="bg1"/>
                  </a:solidFill>
                </a:rPr>
                <a:t>Patil</a:t>
              </a:r>
              <a:r>
                <a:rPr lang="es-ES_tradnl" sz="1200" b="1" dirty="0">
                  <a:solidFill>
                    <a:schemeClr val="bg1"/>
                  </a:solidFill>
                </a:rPr>
                <a:t> </a:t>
              </a:r>
              <a:endParaRPr lang="es-ES_tradnl" sz="1200" b="1">
                <a:solidFill>
                  <a:schemeClr val="bg1"/>
                </a:solidFill>
                <a:cs typeface="Calibri"/>
              </a:endParaRPr>
            </a:p>
            <a:p>
              <a:pPr algn="ctr"/>
              <a:br>
                <a:rPr lang="en-US" sz="1950" dirty="0">
                  <a:solidFill>
                    <a:schemeClr val="bg1"/>
                  </a:solidFill>
                </a:rPr>
              </a:br>
              <a:endParaRPr lang="en-US" sz="1950" dirty="0">
                <a:solidFill>
                  <a:schemeClr val="bg1"/>
                </a:solidFill>
              </a:endParaRPr>
            </a:p>
            <a:p>
              <a:r>
                <a:rPr lang="es-ES_tradnl" sz="1463" dirty="0">
                  <a:solidFill>
                    <a:schemeClr val="bg1"/>
                  </a:solidFill>
                </a:rPr>
                <a:t>			</a:t>
              </a:r>
              <a:endParaRPr lang="en-US" sz="1138" dirty="0">
                <a:solidFill>
                  <a:schemeClr val="bg1"/>
                </a:solidFill>
              </a:endParaRPr>
            </a:p>
          </p:txBody>
        </p:sp>
      </p:grpSp>
      <p:sp>
        <p:nvSpPr>
          <p:cNvPr id="20" name="TextBox 19">
            <a:extLst>
              <a:ext uri="{FF2B5EF4-FFF2-40B4-BE49-F238E27FC236}">
                <a16:creationId xmlns:a16="http://schemas.microsoft.com/office/drawing/2014/main" id="{98E58228-30CF-E839-4EF4-84425E14ACB1}"/>
              </a:ext>
            </a:extLst>
          </p:cNvPr>
          <p:cNvSpPr txBox="1"/>
          <p:nvPr/>
        </p:nvSpPr>
        <p:spPr>
          <a:xfrm>
            <a:off x="3085763" y="173901"/>
            <a:ext cx="6093500" cy="642484"/>
          </a:xfrm>
          <a:prstGeom prst="rect">
            <a:avLst/>
          </a:prstGeom>
          <a:noFill/>
        </p:spPr>
        <p:txBody>
          <a:bodyPr wrap="square" lIns="91440" tIns="45720" rIns="91440" bIns="45720" anchor="t">
            <a:spAutoFit/>
          </a:bodyPr>
          <a:lstStyle/>
          <a:p>
            <a:pPr algn="ctr"/>
            <a:r>
              <a:rPr lang="en-US" sz="3600" dirty="0" err="1">
                <a:solidFill>
                  <a:srgbClr val="000000"/>
                </a:solidFill>
                <a:ea typeface="+mn-lt"/>
                <a:cs typeface="+mn-lt"/>
              </a:rPr>
              <a:t>Auswahl</a:t>
            </a:r>
            <a:r>
              <a:rPr lang="en-US" sz="3600" dirty="0">
                <a:solidFill>
                  <a:srgbClr val="000000"/>
                </a:solidFill>
                <a:ea typeface="+mn-lt"/>
                <a:cs typeface="+mn-lt"/>
              </a:rPr>
              <a:t> </a:t>
            </a:r>
            <a:r>
              <a:rPr lang="en-US" sz="3600" dirty="0" err="1">
                <a:solidFill>
                  <a:srgbClr val="000000"/>
                </a:solidFill>
                <a:ea typeface="+mn-lt"/>
                <a:cs typeface="+mn-lt"/>
              </a:rPr>
              <a:t>eines</a:t>
            </a:r>
            <a:r>
              <a:rPr lang="en-US" sz="3600" dirty="0">
                <a:solidFill>
                  <a:srgbClr val="000000"/>
                </a:solidFill>
                <a:ea typeface="+mn-lt"/>
                <a:cs typeface="+mn-lt"/>
              </a:rPr>
              <a:t> </a:t>
            </a:r>
            <a:r>
              <a:rPr lang="en-US" sz="3600" dirty="0" err="1">
                <a:solidFill>
                  <a:srgbClr val="000000"/>
                </a:solidFill>
                <a:ea typeface="+mn-lt"/>
                <a:cs typeface="+mn-lt"/>
              </a:rPr>
              <a:t>Datenleads</a:t>
            </a:r>
            <a:endParaRPr lang="en-US">
              <a:solidFill>
                <a:srgbClr val="086D6E"/>
              </a:solidFill>
              <a:cs typeface="Calibri" panose="020F0502020204030204"/>
            </a:endParaRPr>
          </a:p>
        </p:txBody>
      </p:sp>
    </p:spTree>
    <p:extLst>
      <p:ext uri="{BB962C8B-B14F-4D97-AF65-F5344CB8AC3E}">
        <p14:creationId xmlns:p14="http://schemas.microsoft.com/office/powerpoint/2010/main" val="2909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3085763" y="173901"/>
            <a:ext cx="6093500" cy="642484"/>
          </a:xfrm>
          <a:prstGeom prst="rect">
            <a:avLst/>
          </a:prstGeom>
          <a:noFill/>
        </p:spPr>
        <p:txBody>
          <a:bodyPr wrap="square" lIns="91440" tIns="45720" rIns="91440" bIns="45720" anchor="t">
            <a:spAutoFit/>
          </a:bodyPr>
          <a:lstStyle/>
          <a:p>
            <a:pPr algn="ctr"/>
            <a:r>
              <a:rPr lang="en-US" sz="3600" dirty="0">
                <a:solidFill>
                  <a:srgbClr val="000000"/>
                </a:solidFill>
                <a:ea typeface="+mn-lt"/>
                <a:cs typeface="+mn-lt"/>
              </a:rPr>
              <a:t>Das</a:t>
            </a:r>
            <a:r>
              <a:rPr kumimoji="0" lang="en-US" sz="3600" b="0" i="0" u="none" strike="noStrike" kern="1200" cap="none" spc="0" normalizeH="0" baseline="0" noProof="0" dirty="0">
                <a:ln>
                  <a:noFill/>
                </a:ln>
                <a:solidFill>
                  <a:srgbClr val="000000"/>
                </a:solidFill>
                <a:effectLst/>
                <a:uLnTx/>
                <a:uFillTx/>
                <a:ea typeface="+mn-lt"/>
                <a:cs typeface="+mn-lt"/>
              </a:rPr>
              <a:t> Data Science Skillset</a:t>
            </a:r>
            <a:endParaRPr lang="en-US" dirty="0">
              <a:solidFill>
                <a:srgbClr val="000000"/>
              </a:solidFill>
              <a:ea typeface="+mn-lt"/>
              <a:cs typeface="+mn-lt"/>
            </a:endParaRPr>
          </a:p>
        </p:txBody>
      </p:sp>
      <p:grpSp>
        <p:nvGrpSpPr>
          <p:cNvPr id="9" name="Group 8">
            <a:extLst>
              <a:ext uri="{FF2B5EF4-FFF2-40B4-BE49-F238E27FC236}">
                <a16:creationId xmlns:a16="http://schemas.microsoft.com/office/drawing/2014/main" id="{40EFE4DA-37D8-750E-A1D6-1B220DB07CC2}"/>
              </a:ext>
            </a:extLst>
          </p:cNvPr>
          <p:cNvGrpSpPr/>
          <p:nvPr/>
        </p:nvGrpSpPr>
        <p:grpSpPr>
          <a:xfrm>
            <a:off x="3413622" y="1254329"/>
            <a:ext cx="5910260" cy="5056530"/>
            <a:chOff x="3758396" y="1284309"/>
            <a:chExt cx="4924646" cy="4667710"/>
          </a:xfrm>
        </p:grpSpPr>
        <p:sp>
          <p:nvSpPr>
            <p:cNvPr id="34" name="Freeform 44">
              <a:extLst>
                <a:ext uri="{FF2B5EF4-FFF2-40B4-BE49-F238E27FC236}">
                  <a16:creationId xmlns:a16="http://schemas.microsoft.com/office/drawing/2014/main" id="{EAC07191-6C26-DAD9-DBFE-256C96798AB0}"/>
                </a:ext>
              </a:extLst>
            </p:cNvPr>
            <p:cNvSpPr/>
            <p:nvPr/>
          </p:nvSpPr>
          <p:spPr>
            <a:xfrm>
              <a:off x="5777535" y="1690681"/>
              <a:ext cx="886366" cy="1411705"/>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43">
              <a:extLst>
                <a:ext uri="{FF2B5EF4-FFF2-40B4-BE49-F238E27FC236}">
                  <a16:creationId xmlns:a16="http://schemas.microsoft.com/office/drawing/2014/main" id="{057A8BAA-D2FC-652B-27FE-436879376B4A}"/>
                </a:ext>
              </a:extLst>
            </p:cNvPr>
            <p:cNvSpPr/>
            <p:nvPr/>
          </p:nvSpPr>
          <p:spPr>
            <a:xfrm>
              <a:off x="4832989" y="3101706"/>
              <a:ext cx="1393753" cy="1068527"/>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42">
              <a:extLst>
                <a:ext uri="{FF2B5EF4-FFF2-40B4-BE49-F238E27FC236}">
                  <a16:creationId xmlns:a16="http://schemas.microsoft.com/office/drawing/2014/main" id="{F74EA788-183F-723F-2D32-213B55271830}"/>
                </a:ext>
              </a:extLst>
            </p:cNvPr>
            <p:cNvSpPr/>
            <p:nvPr/>
          </p:nvSpPr>
          <p:spPr>
            <a:xfrm>
              <a:off x="6226742" y="3102385"/>
              <a:ext cx="1379064" cy="1056898"/>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7" name="Freeform 41">
              <a:extLst>
                <a:ext uri="{FF2B5EF4-FFF2-40B4-BE49-F238E27FC236}">
                  <a16:creationId xmlns:a16="http://schemas.microsoft.com/office/drawing/2014/main" id="{76A4FF36-CF9E-A94E-125B-A31CFD1A5895}"/>
                </a:ext>
              </a:extLst>
            </p:cNvPr>
            <p:cNvSpPr/>
            <p:nvPr/>
          </p:nvSpPr>
          <p:spPr>
            <a:xfrm>
              <a:off x="6245228" y="1284309"/>
              <a:ext cx="2437814" cy="2819780"/>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8" name="Freeform 40">
              <a:extLst>
                <a:ext uri="{FF2B5EF4-FFF2-40B4-BE49-F238E27FC236}">
                  <a16:creationId xmlns:a16="http://schemas.microsoft.com/office/drawing/2014/main" id="{DE96D0A6-1270-2DF1-7CF4-73106B71CA4D}"/>
                </a:ext>
              </a:extLst>
            </p:cNvPr>
            <p:cNvSpPr/>
            <p:nvPr/>
          </p:nvSpPr>
          <p:spPr>
            <a:xfrm>
              <a:off x="3758396" y="1295258"/>
              <a:ext cx="2425768" cy="2819100"/>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9" name="Freeform 39">
              <a:extLst>
                <a:ext uri="{FF2B5EF4-FFF2-40B4-BE49-F238E27FC236}">
                  <a16:creationId xmlns:a16="http://schemas.microsoft.com/office/drawing/2014/main" id="{B4D6302E-18F3-0648-13D4-51779BF0592A}"/>
                </a:ext>
              </a:extLst>
            </p:cNvPr>
            <p:cNvSpPr/>
            <p:nvPr/>
          </p:nvSpPr>
          <p:spPr>
            <a:xfrm>
              <a:off x="5829935" y="3046512"/>
              <a:ext cx="784210" cy="717351"/>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63"/>
            </a:p>
          </p:txBody>
        </p:sp>
        <p:sp>
          <p:nvSpPr>
            <p:cNvPr id="40" name="Freeform 38">
              <a:extLst>
                <a:ext uri="{FF2B5EF4-FFF2-40B4-BE49-F238E27FC236}">
                  <a16:creationId xmlns:a16="http://schemas.microsoft.com/office/drawing/2014/main" id="{2D0BC562-D40D-7960-D001-C9CF23C4AC7C}"/>
                </a:ext>
              </a:extLst>
            </p:cNvPr>
            <p:cNvSpPr/>
            <p:nvPr/>
          </p:nvSpPr>
          <p:spPr>
            <a:xfrm>
              <a:off x="4783231" y="3794395"/>
              <a:ext cx="2874974" cy="2157624"/>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41" name="Rectangle 40">
              <a:extLst>
                <a:ext uri="{FF2B5EF4-FFF2-40B4-BE49-F238E27FC236}">
                  <a16:creationId xmlns:a16="http://schemas.microsoft.com/office/drawing/2014/main" id="{18888BD9-C2F6-2199-E05D-4712A708BA48}"/>
                </a:ext>
              </a:extLst>
            </p:cNvPr>
            <p:cNvSpPr/>
            <p:nvPr/>
          </p:nvSpPr>
          <p:spPr>
            <a:xfrm>
              <a:off x="3913554" y="1924741"/>
              <a:ext cx="1821404" cy="1108030"/>
            </a:xfrm>
            <a:prstGeom prst="rect">
              <a:avLst/>
            </a:prstGeom>
          </p:spPr>
          <p:txBody>
            <a:bodyPr wrap="square" lIns="91440" tIns="45720" rIns="91440" bIns="45720" anchor="t">
              <a:spAutoFit/>
            </a:bodyPr>
            <a:lstStyle/>
            <a:p>
              <a:pPr algn="ctr"/>
              <a:r>
                <a:rPr lang="es-ES_tradnl" dirty="0">
                  <a:solidFill>
                    <a:schemeClr val="bg1"/>
                  </a:solidFill>
                  <a:effectLst>
                    <a:outerShdw blurRad="38100" dist="38100" dir="2700000" algn="tl">
                      <a:srgbClr val="000000">
                        <a:alpha val="43137"/>
                      </a:srgbClr>
                    </a:outerShdw>
                  </a:effectLst>
                  <a:ea typeface="+mn-lt"/>
                  <a:cs typeface="+mn-lt"/>
                </a:rPr>
                <a:t>COMPUTER-PROGRAMMIERUNG &amp; DATENBANK-KENNTNISSE</a:t>
              </a:r>
              <a:endParaRPr lang="en-US" dirty="0">
                <a:solidFill>
                  <a:schemeClr val="bg1"/>
                </a:solidFill>
              </a:endParaRPr>
            </a:p>
          </p:txBody>
        </p:sp>
        <p:sp>
          <p:nvSpPr>
            <p:cNvPr id="42" name="Rectangle 41">
              <a:extLst>
                <a:ext uri="{FF2B5EF4-FFF2-40B4-BE49-F238E27FC236}">
                  <a16:creationId xmlns:a16="http://schemas.microsoft.com/office/drawing/2014/main" id="{7DAF2360-30D8-7E7A-5BCB-9632FB9A057A}"/>
                </a:ext>
              </a:extLst>
            </p:cNvPr>
            <p:cNvSpPr/>
            <p:nvPr/>
          </p:nvSpPr>
          <p:spPr>
            <a:xfrm>
              <a:off x="6746906" y="2295255"/>
              <a:ext cx="1895365" cy="916255"/>
            </a:xfrm>
            <a:prstGeom prst="rect">
              <a:avLst/>
            </a:prstGeom>
          </p:spPr>
          <p:txBody>
            <a:bodyPr wrap="square" lIns="91440" tIns="45720" rIns="91440" bIns="45720" anchor="t">
              <a:spAutoFit/>
            </a:bodyPr>
            <a:lstStyle/>
            <a:p>
              <a:pPr algn="ctr"/>
              <a:r>
                <a:rPr lang="es-ES_tradnl" sz="1950" dirty="0">
                  <a:solidFill>
                    <a:schemeClr val="bg1"/>
                  </a:solidFill>
                  <a:effectLst>
                    <a:outerShdw blurRad="38100" dist="38100" dir="2700000" algn="tl">
                      <a:srgbClr val="000000">
                        <a:alpha val="43137"/>
                      </a:srgbClr>
                    </a:outerShdw>
                  </a:effectLst>
                  <a:ea typeface="+mn-lt"/>
                  <a:cs typeface="+mn-lt"/>
                </a:rPr>
                <a:t>MATHE- UND STATISTIK-KENNTNISSE</a:t>
              </a:r>
              <a:endParaRPr lang="en-US" dirty="0">
                <a:solidFill>
                  <a:schemeClr val="bg1"/>
                </a:solidFill>
              </a:endParaRPr>
            </a:p>
          </p:txBody>
        </p:sp>
        <p:sp>
          <p:nvSpPr>
            <p:cNvPr id="43" name="Rectangle 42">
              <a:extLst>
                <a:ext uri="{FF2B5EF4-FFF2-40B4-BE49-F238E27FC236}">
                  <a16:creationId xmlns:a16="http://schemas.microsoft.com/office/drawing/2014/main" id="{14A58271-06EE-5788-820D-D345279FC5C6}"/>
                </a:ext>
              </a:extLst>
            </p:cNvPr>
            <p:cNvSpPr/>
            <p:nvPr/>
          </p:nvSpPr>
          <p:spPr>
            <a:xfrm>
              <a:off x="5374821" y="4604340"/>
              <a:ext cx="1691209" cy="362240"/>
            </a:xfrm>
            <a:prstGeom prst="rect">
              <a:avLst/>
            </a:prstGeom>
          </p:spPr>
          <p:txBody>
            <a:bodyPr wrap="square" lIns="91440" tIns="45720" rIns="91440" bIns="45720" anchor="t">
              <a:spAutoFit/>
            </a:bodyPr>
            <a:lstStyle/>
            <a:p>
              <a:pPr lvl="0" algn="ctr"/>
              <a:r>
                <a:rPr lang="es-ES_tradnl" sz="1950" dirty="0">
                  <a:solidFill>
                    <a:schemeClr val="bg1"/>
                  </a:solidFill>
                  <a:effectLst>
                    <a:outerShdw blurRad="38100" dist="38100" dir="2700000" algn="tl">
                      <a:srgbClr val="000000">
                        <a:alpha val="43137"/>
                      </a:srgbClr>
                    </a:outerShdw>
                  </a:effectLst>
                  <a:ea typeface="+mn-lt"/>
                  <a:cs typeface="+mn-lt"/>
                </a:rPr>
                <a:t>FACHKOMPETENZ</a:t>
              </a:r>
              <a:endParaRPr lang="en-US">
                <a:solidFill>
                  <a:schemeClr val="bg1"/>
                </a:solidFill>
                <a:cs typeface="Calibri"/>
              </a:endParaRPr>
            </a:p>
          </p:txBody>
        </p:sp>
        <p:sp>
          <p:nvSpPr>
            <p:cNvPr id="44" name="TextBox 43">
              <a:extLst>
                <a:ext uri="{FF2B5EF4-FFF2-40B4-BE49-F238E27FC236}">
                  <a16:creationId xmlns:a16="http://schemas.microsoft.com/office/drawing/2014/main" id="{6F538605-DBE2-BB01-D537-7FE47677EE00}"/>
                </a:ext>
              </a:extLst>
            </p:cNvPr>
            <p:cNvSpPr txBox="1"/>
            <p:nvPr/>
          </p:nvSpPr>
          <p:spPr>
            <a:xfrm>
              <a:off x="6338228" y="3578902"/>
              <a:ext cx="1129879" cy="482987"/>
            </a:xfrm>
            <a:prstGeom prst="rect">
              <a:avLst/>
            </a:prstGeom>
            <a:noFill/>
          </p:spPr>
          <p:txBody>
            <a:bodyPr wrap="square" lIns="91440" tIns="45720" rIns="91440" bIns="45720" rtlCol="0" anchor="t">
              <a:spAutoFit/>
            </a:bodyPr>
            <a:lstStyle/>
            <a:p>
              <a:pPr algn="ctr"/>
              <a:r>
                <a:rPr lang="es-ES_tradnl" sz="1400" dirty="0">
                  <a:solidFill>
                    <a:schemeClr val="bg1"/>
                  </a:solidFill>
                  <a:effectLst>
                    <a:outerShdw blurRad="38100" dist="38100" dir="2700000" algn="tl">
                      <a:srgbClr val="000000">
                        <a:alpha val="43137"/>
                      </a:srgbClr>
                    </a:outerShdw>
                  </a:effectLst>
                  <a:ea typeface="+mn-lt"/>
                  <a:cs typeface="+mn-lt"/>
                </a:rPr>
                <a:t>TRADITIONELLE FORSCHUNG </a:t>
              </a:r>
              <a:endParaRPr lang="en-US">
                <a:ea typeface="+mn-lt"/>
                <a:cs typeface="+mn-lt"/>
              </a:endParaRPr>
            </a:p>
          </p:txBody>
        </p:sp>
        <p:sp>
          <p:nvSpPr>
            <p:cNvPr id="45" name="TextBox 44">
              <a:extLst>
                <a:ext uri="{FF2B5EF4-FFF2-40B4-BE49-F238E27FC236}">
                  <a16:creationId xmlns:a16="http://schemas.microsoft.com/office/drawing/2014/main" id="{19645F63-B788-9BBB-464F-F34D92A704F7}"/>
                </a:ext>
              </a:extLst>
            </p:cNvPr>
            <p:cNvSpPr txBox="1"/>
            <p:nvPr/>
          </p:nvSpPr>
          <p:spPr>
            <a:xfrm>
              <a:off x="5045736" y="3636256"/>
              <a:ext cx="944166" cy="284111"/>
            </a:xfrm>
            <a:prstGeom prst="rect">
              <a:avLst/>
            </a:prstGeom>
            <a:noFill/>
          </p:spPr>
          <p:txBody>
            <a:bodyPr wrap="square" rtlCol="0">
              <a:spAutoFit/>
            </a:bodyPr>
            <a:lstStyle/>
            <a:p>
              <a:pPr algn="ctr"/>
              <a:r>
                <a:rPr lang="es-ES_tradnl" sz="1400" b="1" dirty="0">
                  <a:solidFill>
                    <a:schemeClr val="bg1"/>
                  </a:solidFill>
                  <a:effectLst>
                    <a:outerShdw blurRad="38100" dist="38100" dir="2700000" algn="tl">
                      <a:srgbClr val="000000">
                        <a:alpha val="43137"/>
                      </a:srgbClr>
                    </a:outerShdw>
                  </a:effectLst>
                </a:rPr>
                <a:t>HACKING!</a:t>
              </a:r>
            </a:p>
          </p:txBody>
        </p:sp>
        <p:sp>
          <p:nvSpPr>
            <p:cNvPr id="46" name="TextBox 45">
              <a:extLst>
                <a:ext uri="{FF2B5EF4-FFF2-40B4-BE49-F238E27FC236}">
                  <a16:creationId xmlns:a16="http://schemas.microsoft.com/office/drawing/2014/main" id="{F744C1ED-23B0-F9F8-29A6-E0C1D5427D18}"/>
                </a:ext>
              </a:extLst>
            </p:cNvPr>
            <p:cNvSpPr txBox="1"/>
            <p:nvPr/>
          </p:nvSpPr>
          <p:spPr>
            <a:xfrm>
              <a:off x="5741677" y="2417963"/>
              <a:ext cx="944166" cy="426165"/>
            </a:xfrm>
            <a:prstGeom prst="rect">
              <a:avLst/>
            </a:prstGeom>
            <a:noFill/>
          </p:spPr>
          <p:txBody>
            <a:bodyPr wrap="square" lIns="91440" tIns="45720" rIns="91440" bIns="45720" rtlCol="0" anchor="t">
              <a:spAutoFit/>
            </a:bodyPr>
            <a:lstStyle/>
            <a:p>
              <a:pPr algn="ctr"/>
              <a:r>
                <a:rPr lang="es-ES_tradnl" sz="1200" dirty="0">
                  <a:solidFill>
                    <a:schemeClr val="bg1"/>
                  </a:solidFill>
                  <a:effectLst>
                    <a:outerShdw blurRad="38100" dist="38100" dir="2700000" algn="tl">
                      <a:srgbClr val="000000">
                        <a:alpha val="43137"/>
                      </a:srgbClr>
                    </a:outerShdw>
                  </a:effectLst>
                  <a:ea typeface="+mn-lt"/>
                  <a:cs typeface="+mn-lt"/>
                </a:rPr>
                <a:t>MASCHINELLES LERNEN!</a:t>
              </a:r>
              <a:endParaRPr lang="en-US" sz="1200" dirty="0">
                <a:solidFill>
                  <a:schemeClr val="bg1"/>
                </a:solidFill>
                <a:ea typeface="+mn-lt"/>
                <a:cs typeface="+mn-lt"/>
              </a:endParaRPr>
            </a:p>
          </p:txBody>
        </p:sp>
        <p:sp>
          <p:nvSpPr>
            <p:cNvPr id="47" name="TextBox 46">
              <a:extLst>
                <a:ext uri="{FF2B5EF4-FFF2-40B4-BE49-F238E27FC236}">
                  <a16:creationId xmlns:a16="http://schemas.microsoft.com/office/drawing/2014/main" id="{729794E2-696D-0515-8F82-840DE2A5454A}"/>
                </a:ext>
              </a:extLst>
            </p:cNvPr>
            <p:cNvSpPr txBox="1"/>
            <p:nvPr/>
          </p:nvSpPr>
          <p:spPr>
            <a:xfrm>
              <a:off x="5748635" y="3065076"/>
              <a:ext cx="944166" cy="426165"/>
            </a:xfrm>
            <a:prstGeom prst="rect">
              <a:avLst/>
            </a:prstGeom>
            <a:noFill/>
          </p:spPr>
          <p:txBody>
            <a:bodyPr wrap="square" lIns="91440" tIns="45720" rIns="91440" bIns="45720" rtlCol="0" anchor="t">
              <a:spAutoFit/>
            </a:bodyPr>
            <a:lstStyle/>
            <a:p>
              <a:pPr algn="ctr"/>
              <a:r>
                <a:rPr lang="es-ES_tradnl" sz="1200" dirty="0">
                  <a:solidFill>
                    <a:schemeClr val="bg1"/>
                  </a:solidFill>
                  <a:effectLst>
                    <a:outerShdw blurRad="38100" dist="38100" dir="2700000" algn="tl">
                      <a:srgbClr val="000000">
                        <a:alpha val="43137"/>
                      </a:srgbClr>
                    </a:outerShdw>
                  </a:effectLst>
                  <a:ea typeface="+mn-lt"/>
                  <a:cs typeface="+mn-lt"/>
                </a:rPr>
                <a:t>DATENWISSENSCHAFT</a:t>
              </a:r>
              <a:endParaRPr lang="en-US" sz="1200" dirty="0">
                <a:solidFill>
                  <a:schemeClr val="bg1"/>
                </a:solidFill>
              </a:endParaRPr>
            </a:p>
          </p:txBody>
        </p:sp>
      </p:gr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1" u="none" strike="noStrike" kern="0" cap="none" spc="0" normalizeH="0" baseline="0" noProof="0" dirty="0" err="1">
                <a:ln>
                  <a:noFill/>
                </a:ln>
                <a:solidFill>
                  <a:prstClr val="black"/>
                </a:solidFill>
                <a:effectLst/>
                <a:uLnTx/>
                <a:uFillTx/>
              </a:rPr>
              <a:t>Angepasst</a:t>
            </a:r>
            <a:r>
              <a:rPr kumimoji="0" lang="es-ES_tradnl" sz="1400" b="0" i="1" u="none" strike="noStrike" kern="0" cap="none" spc="0" normalizeH="0" noProof="0" dirty="0">
                <a:ln>
                  <a:noFill/>
                </a:ln>
                <a:solidFill>
                  <a:prstClr val="black"/>
                </a:solidFill>
                <a:effectLst/>
                <a:uLnTx/>
                <a:uFillTx/>
              </a:rPr>
              <a:t> </a:t>
            </a:r>
            <a:r>
              <a:rPr kumimoji="0" lang="es-ES_tradnl" sz="1400" b="0" i="1" u="none" strike="noStrike" kern="0" cap="none" spc="0" normalizeH="0" noProof="0" dirty="0" err="1">
                <a:ln>
                  <a:noFill/>
                </a:ln>
                <a:solidFill>
                  <a:prstClr val="black"/>
                </a:solidFill>
                <a:effectLst/>
                <a:uLnTx/>
                <a:uFillTx/>
              </a:rPr>
              <a:t>von</a:t>
            </a:r>
            <a:r>
              <a:rPr kumimoji="0" lang="es-ES_tradnl" sz="1400" b="0" i="1" u="none" strike="noStrike" kern="0" cap="none" spc="0" normalizeH="0" baseline="0" noProof="0" dirty="0">
                <a:ln>
                  <a:noFill/>
                </a:ln>
                <a:solidFill>
                  <a:prstClr val="black"/>
                </a:solidFill>
                <a:effectLst/>
                <a:uLnTx/>
                <a:uFillTx/>
              </a:rPr>
              <a:t> John Hopkins Data </a:t>
            </a:r>
            <a:r>
              <a:rPr kumimoji="0" lang="es-ES_tradnl" sz="1400" b="0" i="1" u="none" strike="noStrike" kern="0" cap="none" spc="0" normalizeH="0" baseline="0" noProof="0" dirty="0" err="1">
                <a:ln>
                  <a:noFill/>
                </a:ln>
                <a:solidFill>
                  <a:prstClr val="black"/>
                </a:solidFill>
                <a:effectLst/>
                <a:uLnTx/>
                <a:uFillTx/>
              </a:rPr>
              <a:t>Science</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Toolkit</a:t>
            </a:r>
            <a:endParaRPr kumimoji="0" lang="es-ES_tradnl"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606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1472624" y="69671"/>
            <a:ext cx="9319778" cy="1200329"/>
          </a:xfrm>
          <a:prstGeom prst="rect">
            <a:avLst/>
          </a:prstGeom>
          <a:noFill/>
        </p:spPr>
        <p:txBody>
          <a:bodyPr wrap="square" lIns="91440" tIns="45720" rIns="91440" bIns="45720" anchor="t">
            <a:spAutoFit/>
          </a:bodyPr>
          <a:lstStyle/>
          <a:p>
            <a:pPr algn="ctr"/>
            <a:r>
              <a:rPr lang="en-GB" sz="3600" dirty="0" err="1">
                <a:solidFill>
                  <a:srgbClr val="000000"/>
                </a:solidFill>
                <a:ea typeface="+mn-lt"/>
                <a:cs typeface="+mn-lt"/>
              </a:rPr>
              <a:t>Wer</a:t>
            </a:r>
            <a:r>
              <a:rPr lang="en-GB" sz="3600" dirty="0">
                <a:solidFill>
                  <a:srgbClr val="000000"/>
                </a:solidFill>
                <a:ea typeface="+mn-lt"/>
                <a:cs typeface="+mn-lt"/>
              </a:rPr>
              <a:t> </a:t>
            </a:r>
            <a:r>
              <a:rPr lang="en-GB" sz="3600" dirty="0" err="1">
                <a:solidFill>
                  <a:srgbClr val="000000"/>
                </a:solidFill>
                <a:ea typeface="+mn-lt"/>
                <a:cs typeface="+mn-lt"/>
              </a:rPr>
              <a:t>sollte</a:t>
            </a:r>
            <a:r>
              <a:rPr lang="en-GB" sz="3600" dirty="0">
                <a:solidFill>
                  <a:srgbClr val="000000"/>
                </a:solidFill>
                <a:ea typeface="+mn-lt"/>
                <a:cs typeface="+mn-lt"/>
              </a:rPr>
              <a:t> die </a:t>
            </a:r>
            <a:r>
              <a:rPr lang="en-GB" sz="3600" dirty="0" err="1">
                <a:solidFill>
                  <a:srgbClr val="000000"/>
                </a:solidFill>
                <a:ea typeface="+mn-lt"/>
                <a:cs typeface="+mn-lt"/>
              </a:rPr>
              <a:t>Datenstrategie</a:t>
            </a:r>
            <a:r>
              <a:rPr lang="en-GB" sz="3600" dirty="0">
                <a:solidFill>
                  <a:srgbClr val="000000"/>
                </a:solidFill>
                <a:ea typeface="+mn-lt"/>
                <a:cs typeface="+mn-lt"/>
              </a:rPr>
              <a:t> </a:t>
            </a:r>
            <a:r>
              <a:rPr lang="en-GB" sz="3600" dirty="0" err="1">
                <a:solidFill>
                  <a:srgbClr val="000000"/>
                </a:solidFill>
                <a:ea typeface="+mn-lt"/>
                <a:cs typeface="+mn-lt"/>
              </a:rPr>
              <a:t>leiten</a:t>
            </a:r>
            <a:r>
              <a:rPr kumimoji="0" lang="en-GB" sz="3600" b="0" i="0" u="none" strike="noStrike" kern="1200" cap="none" spc="0" normalizeH="0" baseline="0" noProof="0" dirty="0">
                <a:ln>
                  <a:noFill/>
                </a:ln>
                <a:solidFill>
                  <a:srgbClr val="000000"/>
                </a:solidFill>
                <a:effectLst/>
                <a:uLnTx/>
                <a:uFillTx/>
                <a:ea typeface="+mn-lt"/>
                <a:cs typeface="+mn-lt"/>
              </a:rPr>
              <a:t>? </a:t>
            </a:r>
            <a:r>
              <a:rPr lang="en-GB" sz="3600" dirty="0" err="1">
                <a:solidFill>
                  <a:srgbClr val="000000"/>
                </a:solidFill>
                <a:ea typeface="+mn-lt"/>
                <a:cs typeface="+mn-lt"/>
              </a:rPr>
              <a:t>Unternehmen</a:t>
            </a:r>
            <a:r>
              <a:rPr lang="en-GB" sz="3600" dirty="0">
                <a:solidFill>
                  <a:srgbClr val="000000"/>
                </a:solidFill>
                <a:ea typeface="+mn-lt"/>
                <a:cs typeface="+mn-lt"/>
              </a:rPr>
              <a:t> - IT-</a:t>
            </a:r>
            <a:r>
              <a:rPr lang="en-GB" sz="3600" dirty="0" err="1">
                <a:solidFill>
                  <a:srgbClr val="000000"/>
                </a:solidFill>
                <a:ea typeface="+mn-lt"/>
                <a:cs typeface="+mn-lt"/>
              </a:rPr>
              <a:t>Abwägungen</a:t>
            </a:r>
            <a:r>
              <a:rPr lang="en-GB" sz="3600" dirty="0">
                <a:solidFill>
                  <a:srgbClr val="000000"/>
                </a:solidFill>
                <a:latin typeface="Calibri" panose="020F0502020204030204"/>
              </a:rPr>
              <a:t> </a:t>
            </a:r>
            <a:endParaRPr lang="en-GB" dirty="0">
              <a:solidFill>
                <a:srgbClr val="000000"/>
              </a:solidFill>
              <a:ea typeface="+mn-ea"/>
              <a:cs typeface="+mn-cs"/>
            </a:endParaRPr>
          </a:p>
        </p:txBody>
      </p:sp>
      <p:sp>
        <p:nvSpPr>
          <p:cNvPr id="48" name="TextBox 47">
            <a:extLst>
              <a:ext uri="{FF2B5EF4-FFF2-40B4-BE49-F238E27FC236}">
                <a16:creationId xmlns:a16="http://schemas.microsoft.com/office/drawing/2014/main" id="{B4A4368E-1EFD-642A-FBB0-67E3DA8F6382}"/>
              </a:ext>
            </a:extLst>
          </p:cNvPr>
          <p:cNvSpPr txBox="1"/>
          <p:nvPr/>
        </p:nvSpPr>
        <p:spPr>
          <a:xfrm>
            <a:off x="70280" y="6480552"/>
            <a:ext cx="438179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1" u="none" strike="noStrike" kern="0" cap="none" spc="0" normalizeH="0" baseline="0" noProof="0" dirty="0" err="1">
                <a:ln>
                  <a:noFill/>
                </a:ln>
                <a:solidFill>
                  <a:prstClr val="black"/>
                </a:solidFill>
                <a:effectLst/>
                <a:uLnTx/>
                <a:uFillTx/>
              </a:rPr>
              <a:t>Angepasst</a:t>
            </a:r>
            <a:r>
              <a:rPr kumimoji="0" lang="es-ES_tradnl" sz="1400" b="0" i="1" u="none" strike="noStrike" kern="0" cap="none" spc="0" normalizeH="0" noProof="0" dirty="0">
                <a:ln>
                  <a:noFill/>
                </a:ln>
                <a:solidFill>
                  <a:prstClr val="black"/>
                </a:solidFill>
                <a:effectLst/>
                <a:uLnTx/>
                <a:uFillTx/>
              </a:rPr>
              <a:t> </a:t>
            </a:r>
            <a:r>
              <a:rPr kumimoji="0" lang="es-ES_tradnl" sz="1400" b="0" i="1" u="none" strike="noStrike" kern="0" cap="none" spc="0" normalizeH="0" noProof="0" dirty="0" err="1">
                <a:ln>
                  <a:noFill/>
                </a:ln>
                <a:solidFill>
                  <a:prstClr val="black"/>
                </a:solidFill>
                <a:effectLst/>
                <a:uLnTx/>
                <a:uFillTx/>
              </a:rPr>
              <a:t>von</a:t>
            </a:r>
            <a:r>
              <a:rPr kumimoji="0" lang="es-ES_tradnl" sz="1400" b="0" i="1" u="none" strike="noStrike" kern="0" cap="none" spc="0" normalizeH="0" baseline="0" noProof="0" dirty="0">
                <a:ln>
                  <a:noFill/>
                </a:ln>
                <a:solidFill>
                  <a:prstClr val="black"/>
                </a:solidFill>
                <a:effectLst/>
                <a:uLnTx/>
                <a:uFillTx/>
              </a:rPr>
              <a:t> John Hopkins Data </a:t>
            </a:r>
            <a:r>
              <a:rPr kumimoji="0" lang="es-ES_tradnl" sz="1400" b="0" i="1" u="none" strike="noStrike" kern="0" cap="none" spc="0" normalizeH="0" baseline="0" noProof="0" dirty="0" err="1">
                <a:ln>
                  <a:noFill/>
                </a:ln>
                <a:solidFill>
                  <a:prstClr val="black"/>
                </a:solidFill>
                <a:effectLst/>
                <a:uLnTx/>
                <a:uFillTx/>
              </a:rPr>
              <a:t>Science</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Toolkit</a:t>
            </a:r>
            <a:endParaRPr kumimoji="0" lang="es-ES_tradnl" sz="1400" b="0" i="1" u="none" strike="noStrike" kern="0" cap="none" spc="0" normalizeH="0" baseline="0" noProof="0" dirty="0">
              <a:ln>
                <a:noFill/>
              </a:ln>
              <a:solidFill>
                <a:prstClr val="black"/>
              </a:solidFill>
              <a:effectLst/>
              <a:uLnTx/>
              <a:uFillTx/>
            </a:endParaRPr>
          </a:p>
        </p:txBody>
      </p:sp>
      <p:grpSp>
        <p:nvGrpSpPr>
          <p:cNvPr id="5" name="Group 4">
            <a:extLst>
              <a:ext uri="{FF2B5EF4-FFF2-40B4-BE49-F238E27FC236}">
                <a16:creationId xmlns:a16="http://schemas.microsoft.com/office/drawing/2014/main" id="{C56B6AEB-5997-43D9-DE9B-C69F3581DD01}"/>
              </a:ext>
            </a:extLst>
          </p:cNvPr>
          <p:cNvGrpSpPr/>
          <p:nvPr/>
        </p:nvGrpSpPr>
        <p:grpSpPr>
          <a:xfrm>
            <a:off x="6299574" y="1658890"/>
            <a:ext cx="5428217" cy="1923303"/>
            <a:chOff x="6299574" y="1658890"/>
            <a:chExt cx="5428217" cy="1923303"/>
          </a:xfrm>
        </p:grpSpPr>
        <p:sp>
          <p:nvSpPr>
            <p:cNvPr id="21" name="TextBox 20">
              <a:extLst>
                <a:ext uri="{FF2B5EF4-FFF2-40B4-BE49-F238E27FC236}">
                  <a16:creationId xmlns:a16="http://schemas.microsoft.com/office/drawing/2014/main" id="{3B7C238A-1FB6-7ECB-D069-D4C5D94018EE}"/>
                </a:ext>
              </a:extLst>
            </p:cNvPr>
            <p:cNvSpPr txBox="1"/>
            <p:nvPr/>
          </p:nvSpPr>
          <p:spPr>
            <a:xfrm>
              <a:off x="6299574" y="1658890"/>
              <a:ext cx="428495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rtlCol="0" anchor="t">
              <a:spAutoFit/>
            </a:bodyPr>
            <a:lstStyle/>
            <a:p>
              <a:pPr algn="ctr"/>
              <a:r>
                <a:rPr lang="es-ES_tradnl" sz="2400" dirty="0" err="1">
                  <a:effectLst>
                    <a:outerShdw blurRad="38100" dist="38100" dir="2700000" algn="tl">
                      <a:srgbClr val="000000">
                        <a:alpha val="43137"/>
                      </a:srgbClr>
                    </a:outerShdw>
                  </a:effectLst>
                  <a:ea typeface="+mn-lt"/>
                  <a:cs typeface="+mn-lt"/>
                </a:rPr>
                <a:t>Fachwissen</a:t>
              </a:r>
              <a:endParaRPr lang="en-US" dirty="0" err="1"/>
            </a:p>
          </p:txBody>
        </p:sp>
        <p:sp>
          <p:nvSpPr>
            <p:cNvPr id="22" name="TextBox 21">
              <a:extLst>
                <a:ext uri="{FF2B5EF4-FFF2-40B4-BE49-F238E27FC236}">
                  <a16:creationId xmlns:a16="http://schemas.microsoft.com/office/drawing/2014/main" id="{8E53006F-EBC3-F784-C31C-27FEE6407FAA}"/>
                </a:ext>
              </a:extLst>
            </p:cNvPr>
            <p:cNvSpPr txBox="1"/>
            <p:nvPr/>
          </p:nvSpPr>
          <p:spPr>
            <a:xfrm>
              <a:off x="6299574" y="2104865"/>
              <a:ext cx="5428217" cy="1477328"/>
            </a:xfrm>
            <a:prstGeom prst="rect">
              <a:avLst/>
            </a:prstGeom>
            <a:solidFill>
              <a:schemeClr val="bg1"/>
            </a:solidFill>
          </p:spPr>
          <p:txBody>
            <a:bodyPr wrap="square" lIns="91440" tIns="45720" rIns="91440" bIns="45720" rtlCol="0" anchor="t">
              <a:spAutoFit/>
            </a:bodyPr>
            <a:lstStyle/>
            <a:p>
              <a:pPr marL="285750" indent="-285750">
                <a:buFont typeface="Arial"/>
                <a:buChar char="•"/>
              </a:pPr>
              <a:r>
                <a:rPr lang="en-US" dirty="0" err="1">
                  <a:solidFill>
                    <a:srgbClr val="000000"/>
                  </a:solidFill>
                  <a:ea typeface="+mn-lt"/>
                  <a:cs typeface="+mn-lt"/>
                </a:rPr>
                <a:t>Versteht</a:t>
              </a:r>
              <a:r>
                <a:rPr lang="en-US" dirty="0">
                  <a:solidFill>
                    <a:srgbClr val="000000"/>
                  </a:solidFill>
                  <a:ea typeface="+mn-lt"/>
                  <a:cs typeface="+mn-lt"/>
                </a:rPr>
                <a:t> die </a:t>
              </a:r>
              <a:r>
                <a:rPr lang="en-US" dirty="0" err="1">
                  <a:solidFill>
                    <a:srgbClr val="000000"/>
                  </a:solidFill>
                  <a:ea typeface="+mn-lt"/>
                  <a:cs typeface="+mn-lt"/>
                </a:rPr>
                <a:t>Funktion</a:t>
              </a:r>
              <a:r>
                <a:rPr lang="en-US" dirty="0">
                  <a:solidFill>
                    <a:srgbClr val="000000"/>
                  </a:solidFill>
                  <a:ea typeface="+mn-lt"/>
                  <a:cs typeface="+mn-lt"/>
                </a:rPr>
                <a:t> von Daten </a:t>
              </a:r>
              <a:r>
                <a:rPr lang="en-US" dirty="0" err="1">
                  <a:solidFill>
                    <a:srgbClr val="000000"/>
                  </a:solidFill>
                  <a:ea typeface="+mn-lt"/>
                  <a:cs typeface="+mn-lt"/>
                </a:rPr>
                <a:t>innerhalb</a:t>
              </a:r>
              <a:r>
                <a:rPr lang="en-US" dirty="0">
                  <a:solidFill>
                    <a:srgbClr val="000000"/>
                  </a:solidFill>
                  <a:ea typeface="+mn-lt"/>
                  <a:cs typeface="+mn-lt"/>
                </a:rPr>
                <a:t> des </a:t>
              </a:r>
              <a:r>
                <a:rPr lang="en-US" dirty="0" err="1">
                  <a:solidFill>
                    <a:srgbClr val="000000"/>
                  </a:solidFill>
                  <a:ea typeface="+mn-lt"/>
                  <a:cs typeface="+mn-lt"/>
                </a:rPr>
                <a:t>Unternehmens</a:t>
              </a:r>
              <a:r>
                <a:rPr lang="en-US" dirty="0">
                  <a:solidFill>
                    <a:srgbClr val="000000"/>
                  </a:solidFill>
                  <a:ea typeface="+mn-lt"/>
                  <a:cs typeface="+mn-lt"/>
                </a:rPr>
                <a:t>/der Branche</a:t>
              </a:r>
              <a:endParaRPr lang="en-US" dirty="0">
                <a:solidFill>
                  <a:srgbClr val="000000"/>
                </a:solidFill>
                <a:cs typeface="Calibri" panose="020F0502020204030204"/>
              </a:endParaRPr>
            </a:p>
            <a:p>
              <a:pPr marL="285750" indent="-285750">
                <a:buFont typeface="Arial"/>
                <a:buChar char="•"/>
              </a:pPr>
              <a:r>
                <a:rPr lang="en-US" dirty="0">
                  <a:solidFill>
                    <a:srgbClr val="000000"/>
                  </a:solidFill>
                  <a:ea typeface="+mn-lt"/>
                  <a:cs typeface="+mn-lt"/>
                </a:rPr>
                <a:t>Kann die </a:t>
              </a:r>
              <a:r>
                <a:rPr lang="en-US" dirty="0" err="1">
                  <a:solidFill>
                    <a:srgbClr val="000000"/>
                  </a:solidFill>
                  <a:ea typeface="+mn-lt"/>
                  <a:cs typeface="+mn-lt"/>
                </a:rPr>
                <a:t>richtigen</a:t>
              </a:r>
              <a:r>
                <a:rPr lang="en-US" dirty="0">
                  <a:solidFill>
                    <a:srgbClr val="000000"/>
                  </a:solidFill>
                  <a:ea typeface="+mn-lt"/>
                  <a:cs typeface="+mn-lt"/>
                </a:rPr>
                <a:t> </a:t>
              </a:r>
              <a:r>
                <a:rPr lang="en-US" dirty="0" err="1">
                  <a:solidFill>
                    <a:srgbClr val="000000"/>
                  </a:solidFill>
                  <a:ea typeface="+mn-lt"/>
                  <a:cs typeface="+mn-lt"/>
                </a:rPr>
                <a:t>Fragen</a:t>
              </a:r>
              <a:r>
                <a:rPr lang="en-US" dirty="0">
                  <a:solidFill>
                    <a:srgbClr val="000000"/>
                  </a:solidFill>
                  <a:ea typeface="+mn-lt"/>
                  <a:cs typeface="+mn-lt"/>
                </a:rPr>
                <a:t> </a:t>
              </a:r>
              <a:r>
                <a:rPr lang="en-US" dirty="0" err="1">
                  <a:solidFill>
                    <a:srgbClr val="000000"/>
                  </a:solidFill>
                  <a:ea typeface="+mn-lt"/>
                  <a:cs typeface="+mn-lt"/>
                </a:rPr>
                <a:t>stellen</a:t>
              </a:r>
              <a:endParaRPr lang="en-US" dirty="0" err="1">
                <a:solidFill>
                  <a:srgbClr val="000000"/>
                </a:solidFill>
                <a:cs typeface="Calibri" panose="020F0502020204030204"/>
              </a:endParaRPr>
            </a:p>
            <a:p>
              <a:pPr marL="285750" indent="-285750">
                <a:buFont typeface="Arial"/>
                <a:buChar char="•"/>
              </a:pPr>
              <a:r>
                <a:rPr lang="en-US" dirty="0" err="1">
                  <a:solidFill>
                    <a:srgbClr val="000000"/>
                  </a:solidFill>
                  <a:ea typeface="+mn-lt"/>
                  <a:cs typeface="+mn-lt"/>
                </a:rPr>
                <a:t>ist</a:t>
              </a:r>
              <a:r>
                <a:rPr lang="en-US" dirty="0">
                  <a:solidFill>
                    <a:srgbClr val="000000"/>
                  </a:solidFill>
                  <a:ea typeface="+mn-lt"/>
                  <a:cs typeface="+mn-lt"/>
                </a:rPr>
                <a:t> </a:t>
              </a:r>
              <a:r>
                <a:rPr lang="en-US" dirty="0" err="1">
                  <a:solidFill>
                    <a:srgbClr val="000000"/>
                  </a:solidFill>
                  <a:ea typeface="+mn-lt"/>
                  <a:cs typeface="+mn-lt"/>
                </a:rPr>
                <a:t>bereit</a:t>
              </a:r>
              <a:r>
                <a:rPr lang="en-US" dirty="0">
                  <a:solidFill>
                    <a:srgbClr val="000000"/>
                  </a:solidFill>
                  <a:ea typeface="+mn-lt"/>
                  <a:cs typeface="+mn-lt"/>
                </a:rPr>
                <a:t>, Daten </a:t>
              </a:r>
              <a:r>
                <a:rPr lang="en-US" dirty="0" err="1">
                  <a:solidFill>
                    <a:srgbClr val="000000"/>
                  </a:solidFill>
                  <a:ea typeface="+mn-lt"/>
                  <a:cs typeface="+mn-lt"/>
                </a:rPr>
                <a:t>zu</a:t>
              </a:r>
              <a:r>
                <a:rPr lang="en-US" dirty="0">
                  <a:solidFill>
                    <a:srgbClr val="000000"/>
                  </a:solidFill>
                  <a:ea typeface="+mn-lt"/>
                  <a:cs typeface="+mn-lt"/>
                </a:rPr>
                <a:t> </a:t>
              </a:r>
              <a:r>
                <a:rPr lang="en-US" dirty="0" err="1">
                  <a:solidFill>
                    <a:srgbClr val="000000"/>
                  </a:solidFill>
                  <a:ea typeface="+mn-lt"/>
                  <a:cs typeface="+mn-lt"/>
                </a:rPr>
                <a:t>hinterfragen</a:t>
              </a:r>
              <a:r>
                <a:rPr lang="en-US" dirty="0">
                  <a:solidFill>
                    <a:srgbClr val="000000"/>
                  </a:solidFill>
                  <a:ea typeface="+mn-lt"/>
                  <a:cs typeface="+mn-lt"/>
                </a:rPr>
                <a:t> und den </a:t>
              </a:r>
              <a:r>
                <a:rPr lang="en-US" dirty="0" err="1">
                  <a:solidFill>
                    <a:srgbClr val="000000"/>
                  </a:solidFill>
                  <a:ea typeface="+mn-lt"/>
                  <a:cs typeface="+mn-lt"/>
                </a:rPr>
                <a:t>Kontext</a:t>
              </a:r>
              <a:r>
                <a:rPr lang="en-US" dirty="0">
                  <a:solidFill>
                    <a:srgbClr val="000000"/>
                  </a:solidFill>
                  <a:ea typeface="+mn-lt"/>
                  <a:cs typeface="+mn-lt"/>
                </a:rPr>
                <a:t> </a:t>
              </a:r>
              <a:r>
                <a:rPr lang="en-US" dirty="0" err="1">
                  <a:solidFill>
                    <a:srgbClr val="000000"/>
                  </a:solidFill>
                  <a:ea typeface="+mn-lt"/>
                  <a:cs typeface="+mn-lt"/>
                </a:rPr>
                <a:t>zu</a:t>
              </a:r>
              <a:r>
                <a:rPr lang="en-US" dirty="0">
                  <a:solidFill>
                    <a:srgbClr val="000000"/>
                  </a:solidFill>
                  <a:ea typeface="+mn-lt"/>
                  <a:cs typeface="+mn-lt"/>
                </a:rPr>
                <a:t> </a:t>
              </a:r>
              <a:r>
                <a:rPr lang="en-US" dirty="0" err="1">
                  <a:solidFill>
                    <a:srgbClr val="000000"/>
                  </a:solidFill>
                  <a:ea typeface="+mn-lt"/>
                  <a:cs typeface="+mn-lt"/>
                </a:rPr>
                <a:t>hinterfragen</a:t>
              </a:r>
              <a:endParaRPr lang="es-ES_tradnl" dirty="0" err="1">
                <a:solidFill>
                  <a:srgbClr val="000000"/>
                </a:solidFill>
                <a:cs typeface="Calibri" panose="020F0502020204030204"/>
              </a:endParaRPr>
            </a:p>
          </p:txBody>
        </p:sp>
      </p:grpSp>
      <p:grpSp>
        <p:nvGrpSpPr>
          <p:cNvPr id="3" name="Group 2">
            <a:extLst>
              <a:ext uri="{FF2B5EF4-FFF2-40B4-BE49-F238E27FC236}">
                <a16:creationId xmlns:a16="http://schemas.microsoft.com/office/drawing/2014/main" id="{A9B36767-67C5-EC4A-FA91-5FAB4AB896EC}"/>
              </a:ext>
            </a:extLst>
          </p:cNvPr>
          <p:cNvGrpSpPr/>
          <p:nvPr/>
        </p:nvGrpSpPr>
        <p:grpSpPr>
          <a:xfrm>
            <a:off x="485168" y="1679748"/>
            <a:ext cx="4821348" cy="1926455"/>
            <a:chOff x="485168" y="1679748"/>
            <a:chExt cx="4821348" cy="1926455"/>
          </a:xfrm>
        </p:grpSpPr>
        <p:sp>
          <p:nvSpPr>
            <p:cNvPr id="19" name="TextBox 18">
              <a:extLst>
                <a:ext uri="{FF2B5EF4-FFF2-40B4-BE49-F238E27FC236}">
                  <a16:creationId xmlns:a16="http://schemas.microsoft.com/office/drawing/2014/main" id="{A95C5A9B-9803-C2A1-126E-EAE304F9C6F6}"/>
                </a:ext>
              </a:extLst>
            </p:cNvPr>
            <p:cNvSpPr txBox="1"/>
            <p:nvPr/>
          </p:nvSpPr>
          <p:spPr>
            <a:xfrm>
              <a:off x="485168" y="1679748"/>
              <a:ext cx="482134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pPr algn="ctr"/>
              <a:r>
                <a:rPr lang="es-ES_tradnl" sz="2400" dirty="0">
                  <a:effectLst>
                    <a:outerShdw blurRad="38100" dist="38100" dir="2700000" algn="tl">
                      <a:srgbClr val="000000">
                        <a:alpha val="43137"/>
                      </a:srgbClr>
                    </a:outerShdw>
                  </a:effectLst>
                  <a:ea typeface="+mn-lt"/>
                  <a:cs typeface="+mn-lt"/>
                </a:rPr>
                <a:t>Daten-</a:t>
              </a:r>
              <a:r>
                <a:rPr lang="es-ES_tradnl" sz="2400" dirty="0" err="1">
                  <a:effectLst>
                    <a:outerShdw blurRad="38100" dist="38100" dir="2700000" algn="tl">
                      <a:srgbClr val="000000">
                        <a:alpha val="43137"/>
                      </a:srgbClr>
                    </a:outerShdw>
                  </a:effectLst>
                  <a:ea typeface="+mn-lt"/>
                  <a:cs typeface="+mn-lt"/>
                </a:rPr>
                <a:t>Kenntnisse</a:t>
              </a:r>
              <a:endParaRPr lang="en-US" dirty="0" err="1"/>
            </a:p>
          </p:txBody>
        </p:sp>
        <p:sp>
          <p:nvSpPr>
            <p:cNvPr id="23" name="Rectangle 22">
              <a:extLst>
                <a:ext uri="{FF2B5EF4-FFF2-40B4-BE49-F238E27FC236}">
                  <a16:creationId xmlns:a16="http://schemas.microsoft.com/office/drawing/2014/main" id="{E7F90BBF-7E14-651B-4B96-082B1E06C143}"/>
                </a:ext>
              </a:extLst>
            </p:cNvPr>
            <p:cNvSpPr/>
            <p:nvPr/>
          </p:nvSpPr>
          <p:spPr>
            <a:xfrm>
              <a:off x="485168" y="2128875"/>
              <a:ext cx="4821348" cy="1477328"/>
            </a:xfrm>
            <a:prstGeom prst="rect">
              <a:avLst/>
            </a:prstGeom>
            <a:solidFill>
              <a:schemeClr val="bg1"/>
            </a:solidFill>
          </p:spPr>
          <p:txBody>
            <a:bodyPr wrap="square" lIns="91440" tIns="45720" rIns="91440" bIns="45720" anchor="t">
              <a:spAutoFit/>
            </a:bodyPr>
            <a:lstStyle/>
            <a:p>
              <a:pPr marL="285750" indent="-285750">
                <a:buFont typeface="Arial"/>
                <a:buChar char="•"/>
              </a:pPr>
              <a:r>
                <a:rPr lang="en-US" err="1">
                  <a:solidFill>
                    <a:srgbClr val="000000"/>
                  </a:solidFill>
                  <a:ea typeface="+mn-lt"/>
                  <a:cs typeface="+mn-lt"/>
                </a:rPr>
                <a:t>Erfahrung</a:t>
              </a:r>
              <a:r>
                <a:rPr lang="en-US" dirty="0">
                  <a:solidFill>
                    <a:srgbClr val="000000"/>
                  </a:solidFill>
                  <a:ea typeface="+mn-lt"/>
                  <a:cs typeface="+mn-lt"/>
                </a:rPr>
                <a:t> </a:t>
              </a:r>
              <a:r>
                <a:rPr lang="en-US" err="1">
                  <a:solidFill>
                    <a:srgbClr val="000000"/>
                  </a:solidFill>
                  <a:ea typeface="+mn-lt"/>
                  <a:cs typeface="+mn-lt"/>
                </a:rPr>
                <a:t>im</a:t>
              </a:r>
              <a:r>
                <a:rPr lang="en-US" dirty="0">
                  <a:solidFill>
                    <a:srgbClr val="000000"/>
                  </a:solidFill>
                  <a:ea typeface="+mn-lt"/>
                  <a:cs typeface="+mn-lt"/>
                </a:rPr>
                <a:t> </a:t>
              </a:r>
              <a:r>
                <a:rPr lang="en-US" err="1">
                  <a:solidFill>
                    <a:srgbClr val="000000"/>
                  </a:solidFill>
                  <a:ea typeface="+mn-lt"/>
                  <a:cs typeface="+mn-lt"/>
                </a:rPr>
                <a:t>Umgang</a:t>
              </a:r>
              <a:r>
                <a:rPr lang="en-US" dirty="0">
                  <a:solidFill>
                    <a:srgbClr val="000000"/>
                  </a:solidFill>
                  <a:ea typeface="+mn-lt"/>
                  <a:cs typeface="+mn-lt"/>
                </a:rPr>
                <a:t> </a:t>
              </a:r>
              <a:r>
                <a:rPr lang="en-US" err="1">
                  <a:solidFill>
                    <a:srgbClr val="000000"/>
                  </a:solidFill>
                  <a:ea typeface="+mn-lt"/>
                  <a:cs typeface="+mn-lt"/>
                </a:rPr>
                <a:t>mit</a:t>
              </a:r>
              <a:r>
                <a:rPr lang="en-US" dirty="0">
                  <a:solidFill>
                    <a:srgbClr val="000000"/>
                  </a:solidFill>
                  <a:ea typeface="+mn-lt"/>
                  <a:cs typeface="+mn-lt"/>
                </a:rPr>
                <a:t> </a:t>
              </a:r>
              <a:r>
                <a:rPr lang="en-US" err="1">
                  <a:solidFill>
                    <a:srgbClr val="000000"/>
                  </a:solidFill>
                  <a:ea typeface="+mn-lt"/>
                  <a:cs typeface="+mn-lt"/>
                </a:rPr>
                <a:t>großen</a:t>
              </a:r>
              <a:r>
                <a:rPr lang="en-US" dirty="0">
                  <a:solidFill>
                    <a:srgbClr val="000000"/>
                  </a:solidFill>
                  <a:ea typeface="+mn-lt"/>
                  <a:cs typeface="+mn-lt"/>
                </a:rPr>
                <a:t> und </a:t>
              </a:r>
              <a:r>
                <a:rPr lang="en-US" err="1">
                  <a:solidFill>
                    <a:srgbClr val="000000"/>
                  </a:solidFill>
                  <a:ea typeface="+mn-lt"/>
                  <a:cs typeface="+mn-lt"/>
                </a:rPr>
                <a:t>unübersichtlichen</a:t>
              </a:r>
              <a:r>
                <a:rPr lang="en-US" dirty="0">
                  <a:solidFill>
                    <a:srgbClr val="000000"/>
                  </a:solidFill>
                  <a:ea typeface="+mn-lt"/>
                  <a:cs typeface="+mn-lt"/>
                </a:rPr>
                <a:t> </a:t>
              </a:r>
              <a:r>
                <a:rPr lang="en-US" err="1">
                  <a:solidFill>
                    <a:srgbClr val="000000"/>
                  </a:solidFill>
                  <a:ea typeface="+mn-lt"/>
                  <a:cs typeface="+mn-lt"/>
                </a:rPr>
                <a:t>Datensätzen</a:t>
              </a:r>
              <a:endParaRPr lang="en-US" err="1">
                <a:solidFill>
                  <a:srgbClr val="000000"/>
                </a:solidFill>
                <a:cs typeface="Calibri" panose="020F0502020204030204"/>
              </a:endParaRPr>
            </a:p>
            <a:p>
              <a:pPr marL="285750" indent="-285750">
                <a:buFont typeface="Arial"/>
                <a:buChar char="•"/>
              </a:pPr>
              <a:r>
                <a:rPr lang="en-US" dirty="0" err="1">
                  <a:solidFill>
                    <a:srgbClr val="000000"/>
                  </a:solidFill>
                  <a:ea typeface="+mn-lt"/>
                  <a:cs typeface="+mn-lt"/>
                </a:rPr>
                <a:t>Spaß</a:t>
              </a:r>
              <a:r>
                <a:rPr lang="en-US" dirty="0">
                  <a:solidFill>
                    <a:srgbClr val="000000"/>
                  </a:solidFill>
                  <a:ea typeface="+mn-lt"/>
                  <a:cs typeface="+mn-lt"/>
                </a:rPr>
                <a:t> an der </a:t>
              </a:r>
              <a:r>
                <a:rPr lang="en-US" dirty="0" err="1">
                  <a:solidFill>
                    <a:srgbClr val="000000"/>
                  </a:solidFill>
                  <a:ea typeface="+mn-lt"/>
                  <a:cs typeface="+mn-lt"/>
                </a:rPr>
                <a:t>Erforschung</a:t>
              </a:r>
              <a:r>
                <a:rPr lang="en-US" dirty="0">
                  <a:solidFill>
                    <a:srgbClr val="000000"/>
                  </a:solidFill>
                  <a:ea typeface="+mn-lt"/>
                  <a:cs typeface="+mn-lt"/>
                </a:rPr>
                <a:t> von Daten und der </a:t>
              </a:r>
              <a:r>
                <a:rPr lang="en-US" dirty="0" err="1">
                  <a:solidFill>
                    <a:srgbClr val="000000"/>
                  </a:solidFill>
                  <a:ea typeface="+mn-lt"/>
                  <a:cs typeface="+mn-lt"/>
                </a:rPr>
                <a:t>Suche</a:t>
              </a:r>
              <a:r>
                <a:rPr lang="en-US" dirty="0">
                  <a:solidFill>
                    <a:srgbClr val="000000"/>
                  </a:solidFill>
                  <a:ea typeface="+mn-lt"/>
                  <a:cs typeface="+mn-lt"/>
                </a:rPr>
                <a:t> </a:t>
              </a:r>
              <a:r>
                <a:rPr lang="en-US" dirty="0" err="1">
                  <a:solidFill>
                    <a:srgbClr val="000000"/>
                  </a:solidFill>
                  <a:ea typeface="+mn-lt"/>
                  <a:cs typeface="+mn-lt"/>
                </a:rPr>
                <a:t>nach</a:t>
              </a:r>
              <a:r>
                <a:rPr lang="en-US" dirty="0">
                  <a:solidFill>
                    <a:srgbClr val="000000"/>
                  </a:solidFill>
                  <a:ea typeface="+mn-lt"/>
                  <a:cs typeface="+mn-lt"/>
                </a:rPr>
                <a:t> der </a:t>
              </a:r>
              <a:r>
                <a:rPr lang="en-US" dirty="0" err="1">
                  <a:solidFill>
                    <a:srgbClr val="000000"/>
                  </a:solidFill>
                  <a:ea typeface="+mn-lt"/>
                  <a:cs typeface="+mn-lt"/>
                </a:rPr>
                <a:t>Bedeutung</a:t>
              </a:r>
              <a:r>
                <a:rPr lang="en-US" dirty="0">
                  <a:solidFill>
                    <a:srgbClr val="000000"/>
                  </a:solidFill>
                  <a:ea typeface="+mn-lt"/>
                  <a:cs typeface="+mn-lt"/>
                </a:rPr>
                <a:t> von Zahlen</a:t>
              </a:r>
              <a:endParaRPr lang="en-US" dirty="0">
                <a:solidFill>
                  <a:srgbClr val="000000"/>
                </a:solidFill>
                <a:cs typeface="Calibri" panose="020F0502020204030204"/>
              </a:endParaRPr>
            </a:p>
            <a:p>
              <a:pPr marL="285750" indent="-285750">
                <a:buFont typeface="Arial"/>
                <a:buChar char="•"/>
              </a:pPr>
              <a:r>
                <a:rPr lang="en-US" dirty="0" err="1">
                  <a:solidFill>
                    <a:srgbClr val="000000"/>
                  </a:solidFill>
                  <a:ea typeface="+mn-lt"/>
                  <a:cs typeface="+mn-lt"/>
                </a:rPr>
                <a:t>Programmierkenntnisse</a:t>
              </a:r>
              <a:r>
                <a:rPr lang="en-US" dirty="0">
                  <a:solidFill>
                    <a:srgbClr val="000000"/>
                  </a:solidFill>
                  <a:ea typeface="+mn-lt"/>
                  <a:cs typeface="+mn-lt"/>
                </a:rPr>
                <a:t>.</a:t>
              </a:r>
            </a:p>
          </p:txBody>
        </p:sp>
      </p:grpSp>
      <p:grpSp>
        <p:nvGrpSpPr>
          <p:cNvPr id="4" name="Group 3">
            <a:extLst>
              <a:ext uri="{FF2B5EF4-FFF2-40B4-BE49-F238E27FC236}">
                <a16:creationId xmlns:a16="http://schemas.microsoft.com/office/drawing/2014/main" id="{0C5146DA-CF36-34B2-63F9-A18B188F5DB9}"/>
              </a:ext>
            </a:extLst>
          </p:cNvPr>
          <p:cNvGrpSpPr/>
          <p:nvPr/>
        </p:nvGrpSpPr>
        <p:grpSpPr>
          <a:xfrm>
            <a:off x="485166" y="3644617"/>
            <a:ext cx="4832463" cy="2671854"/>
            <a:chOff x="485166" y="3644617"/>
            <a:chExt cx="4832463" cy="2671854"/>
          </a:xfrm>
        </p:grpSpPr>
        <p:sp>
          <p:nvSpPr>
            <p:cNvPr id="24" name="TextBox 23">
              <a:extLst>
                <a:ext uri="{FF2B5EF4-FFF2-40B4-BE49-F238E27FC236}">
                  <a16:creationId xmlns:a16="http://schemas.microsoft.com/office/drawing/2014/main" id="{2CD3BF90-6B98-7BC3-B5E2-BFB847B6241A}"/>
                </a:ext>
              </a:extLst>
            </p:cNvPr>
            <p:cNvSpPr txBox="1"/>
            <p:nvPr/>
          </p:nvSpPr>
          <p:spPr>
            <a:xfrm>
              <a:off x="496281" y="3644617"/>
              <a:ext cx="482134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rtlCol="0" anchor="t">
              <a:spAutoFit/>
            </a:bodyPr>
            <a:lstStyle/>
            <a:p>
              <a:pPr algn="ctr"/>
              <a:r>
                <a:rPr lang="es-ES_tradnl" sz="2400" dirty="0" err="1">
                  <a:effectLst>
                    <a:outerShdw blurRad="38100" dist="38100" dir="2700000" algn="tl">
                      <a:srgbClr val="000000">
                        <a:alpha val="43137"/>
                      </a:srgbClr>
                    </a:outerShdw>
                  </a:effectLst>
                  <a:ea typeface="+mn-lt"/>
                  <a:cs typeface="+mn-lt"/>
                </a:rPr>
                <a:t>Zuständige</a:t>
              </a:r>
              <a:r>
                <a:rPr lang="es-ES_tradnl" sz="2400" dirty="0">
                  <a:effectLst>
                    <a:outerShdw blurRad="38100" dist="38100" dir="2700000" algn="tl">
                      <a:srgbClr val="000000">
                        <a:alpha val="43137"/>
                      </a:srgbClr>
                    </a:outerShdw>
                  </a:effectLst>
                  <a:ea typeface="+mn-lt"/>
                  <a:cs typeface="+mn-lt"/>
                </a:rPr>
                <a:t> IT-</a:t>
              </a:r>
              <a:r>
                <a:rPr lang="es-ES_tradnl" sz="2400" dirty="0" err="1">
                  <a:effectLst>
                    <a:outerShdw blurRad="38100" dist="38100" dir="2700000" algn="tl">
                      <a:srgbClr val="000000">
                        <a:alpha val="43137"/>
                      </a:srgbClr>
                    </a:outerShdw>
                  </a:effectLst>
                  <a:ea typeface="+mn-lt"/>
                  <a:cs typeface="+mn-lt"/>
                </a:rPr>
                <a:t>Abteilung</a:t>
              </a:r>
              <a:endParaRPr lang="en-US" dirty="0" err="1"/>
            </a:p>
          </p:txBody>
        </p:sp>
        <p:sp>
          <p:nvSpPr>
            <p:cNvPr id="25" name="Rectangle 24">
              <a:extLst>
                <a:ext uri="{FF2B5EF4-FFF2-40B4-BE49-F238E27FC236}">
                  <a16:creationId xmlns:a16="http://schemas.microsoft.com/office/drawing/2014/main" id="{0742F475-9A93-5389-BE19-AD2D1F7BF709}"/>
                </a:ext>
              </a:extLst>
            </p:cNvPr>
            <p:cNvSpPr/>
            <p:nvPr/>
          </p:nvSpPr>
          <p:spPr>
            <a:xfrm>
              <a:off x="485166" y="4285146"/>
              <a:ext cx="4832461" cy="2031325"/>
            </a:xfrm>
            <a:prstGeom prst="rect">
              <a:avLst/>
            </a:prstGeom>
            <a:solidFill>
              <a:schemeClr val="bg1"/>
            </a:solidFill>
          </p:spPr>
          <p:txBody>
            <a:bodyPr wrap="square" lIns="91440" tIns="45720" rIns="91440" bIns="45720" anchor="t">
              <a:spAutoFit/>
            </a:bodyPr>
            <a:lstStyle/>
            <a:p>
              <a:pPr marL="285750" indent="-285750">
                <a:buFont typeface="Arial" panose="020B0604020202020204" pitchFamily="34" charset="0"/>
                <a:buChar char="•"/>
              </a:pPr>
              <a:r>
                <a:rPr lang="en-US" dirty="0">
                  <a:solidFill>
                    <a:srgbClr val="000000"/>
                  </a:solidFill>
                  <a:ea typeface="+mn-lt"/>
                  <a:cs typeface="+mn-lt"/>
                </a:rPr>
                <a:t>Sie </a:t>
              </a:r>
              <a:r>
                <a:rPr lang="en-US" dirty="0" err="1">
                  <a:solidFill>
                    <a:srgbClr val="000000"/>
                  </a:solidFill>
                  <a:ea typeface="+mn-lt"/>
                  <a:cs typeface="+mn-lt"/>
                </a:rPr>
                <a:t>verfügen</a:t>
              </a:r>
              <a:r>
                <a:rPr lang="en-US" dirty="0">
                  <a:solidFill>
                    <a:srgbClr val="000000"/>
                  </a:solidFill>
                  <a:ea typeface="+mn-lt"/>
                  <a:cs typeface="+mn-lt"/>
                </a:rPr>
                <a:t> </a:t>
              </a:r>
              <a:r>
                <a:rPr lang="en-US" dirty="0" err="1">
                  <a:solidFill>
                    <a:srgbClr val="000000"/>
                  </a:solidFill>
                  <a:ea typeface="+mn-lt"/>
                  <a:cs typeface="+mn-lt"/>
                </a:rPr>
                <a:t>zwar</a:t>
              </a:r>
              <a:r>
                <a:rPr lang="en-US" dirty="0">
                  <a:solidFill>
                    <a:srgbClr val="000000"/>
                  </a:solidFill>
                  <a:ea typeface="+mn-lt"/>
                  <a:cs typeface="+mn-lt"/>
                </a:rPr>
                <a:t> </a:t>
              </a:r>
              <a:r>
                <a:rPr lang="en-US" dirty="0" err="1">
                  <a:solidFill>
                    <a:srgbClr val="000000"/>
                  </a:solidFill>
                  <a:ea typeface="+mn-lt"/>
                  <a:cs typeface="+mn-lt"/>
                </a:rPr>
                <a:t>über</a:t>
              </a:r>
              <a:r>
                <a:rPr lang="en-US" dirty="0">
                  <a:solidFill>
                    <a:srgbClr val="000000"/>
                  </a:solidFill>
                  <a:ea typeface="+mn-lt"/>
                  <a:cs typeface="+mn-lt"/>
                </a:rPr>
                <a:t> die </a:t>
              </a:r>
              <a:r>
                <a:rPr lang="en-US" dirty="0" err="1">
                  <a:solidFill>
                    <a:srgbClr val="000000"/>
                  </a:solidFill>
                  <a:ea typeface="+mn-lt"/>
                  <a:cs typeface="+mn-lt"/>
                </a:rPr>
                <a:t>entsprechenden</a:t>
              </a:r>
              <a:r>
                <a:rPr lang="en-US" dirty="0">
                  <a:solidFill>
                    <a:srgbClr val="000000"/>
                  </a:solidFill>
                  <a:ea typeface="+mn-lt"/>
                  <a:cs typeface="+mn-lt"/>
                </a:rPr>
                <a:t> </a:t>
              </a:r>
              <a:r>
                <a:rPr lang="en-US" dirty="0" err="1">
                  <a:solidFill>
                    <a:srgbClr val="000000"/>
                  </a:solidFill>
                  <a:ea typeface="+mn-lt"/>
                  <a:cs typeface="+mn-lt"/>
                </a:rPr>
                <a:t>technischen</a:t>
              </a:r>
              <a:r>
                <a:rPr lang="en-US" dirty="0">
                  <a:solidFill>
                    <a:srgbClr val="000000"/>
                  </a:solidFill>
                  <a:ea typeface="+mn-lt"/>
                  <a:cs typeface="+mn-lt"/>
                </a:rPr>
                <a:t> </a:t>
              </a:r>
              <a:r>
                <a:rPr lang="en-US" dirty="0" err="1">
                  <a:solidFill>
                    <a:srgbClr val="000000"/>
                  </a:solidFill>
                  <a:ea typeface="+mn-lt"/>
                  <a:cs typeface="+mn-lt"/>
                </a:rPr>
                <a:t>Fähigkeiten</a:t>
              </a:r>
              <a:r>
                <a:rPr lang="en-US" dirty="0">
                  <a:solidFill>
                    <a:srgbClr val="000000"/>
                  </a:solidFill>
                  <a:ea typeface="+mn-lt"/>
                  <a:cs typeface="+mn-lt"/>
                </a:rPr>
                <a:t>, </a:t>
              </a:r>
              <a:r>
                <a:rPr lang="en-US" dirty="0" err="1">
                  <a:solidFill>
                    <a:srgbClr val="000000"/>
                  </a:solidFill>
                  <a:ea typeface="+mn-lt"/>
                  <a:cs typeface="+mn-lt"/>
                </a:rPr>
                <a:t>aber</a:t>
              </a:r>
              <a:r>
                <a:rPr lang="en-US" dirty="0">
                  <a:solidFill>
                    <a:srgbClr val="000000"/>
                  </a:solidFill>
                  <a:ea typeface="+mn-lt"/>
                  <a:cs typeface="+mn-lt"/>
                </a:rPr>
                <a:t> </a:t>
              </a:r>
              <a:r>
                <a:rPr lang="en-US" dirty="0" err="1">
                  <a:solidFill>
                    <a:srgbClr val="000000"/>
                  </a:solidFill>
                  <a:ea typeface="+mn-lt"/>
                  <a:cs typeface="+mn-lt"/>
                </a:rPr>
                <a:t>möglicherweise</a:t>
              </a:r>
              <a:r>
                <a:rPr lang="en-US" dirty="0">
                  <a:solidFill>
                    <a:srgbClr val="000000"/>
                  </a:solidFill>
                  <a:ea typeface="+mn-lt"/>
                  <a:cs typeface="+mn-lt"/>
                </a:rPr>
                <a:t> </a:t>
              </a:r>
              <a:r>
                <a:rPr lang="en-US" dirty="0" err="1">
                  <a:solidFill>
                    <a:srgbClr val="000000"/>
                  </a:solidFill>
                  <a:ea typeface="+mn-lt"/>
                  <a:cs typeface="+mn-lt"/>
                </a:rPr>
                <a:t>fehlt</a:t>
              </a:r>
              <a:r>
                <a:rPr lang="en-US" dirty="0">
                  <a:solidFill>
                    <a:srgbClr val="000000"/>
                  </a:solidFill>
                  <a:ea typeface="+mn-lt"/>
                  <a:cs typeface="+mn-lt"/>
                </a:rPr>
                <a:t> </a:t>
              </a:r>
              <a:r>
                <a:rPr lang="en-US" dirty="0" err="1">
                  <a:solidFill>
                    <a:srgbClr val="000000"/>
                  </a:solidFill>
                  <a:ea typeface="+mn-lt"/>
                  <a:cs typeface="+mn-lt"/>
                </a:rPr>
                <a:t>ihnen</a:t>
              </a:r>
              <a:r>
                <a:rPr lang="en-US" dirty="0">
                  <a:solidFill>
                    <a:srgbClr val="000000"/>
                  </a:solidFill>
                  <a:ea typeface="+mn-lt"/>
                  <a:cs typeface="+mn-lt"/>
                </a:rPr>
                <a:t> das </a:t>
              </a:r>
              <a:r>
                <a:rPr lang="en-US" dirty="0" err="1">
                  <a:solidFill>
                    <a:srgbClr val="000000"/>
                  </a:solidFill>
                  <a:ea typeface="+mn-lt"/>
                  <a:cs typeface="+mn-lt"/>
                </a:rPr>
                <a:t>nötige</a:t>
              </a:r>
              <a:r>
                <a:rPr lang="en-US" dirty="0">
                  <a:solidFill>
                    <a:srgbClr val="000000"/>
                  </a:solidFill>
                  <a:ea typeface="+mn-lt"/>
                  <a:cs typeface="+mn-lt"/>
                </a:rPr>
                <a:t> </a:t>
              </a:r>
              <a:r>
                <a:rPr lang="en-US" dirty="0" err="1">
                  <a:solidFill>
                    <a:srgbClr val="000000"/>
                  </a:solidFill>
                  <a:ea typeface="+mn-lt"/>
                  <a:cs typeface="+mn-lt"/>
                </a:rPr>
                <a:t>Geschäftswissen</a:t>
              </a:r>
              <a:r>
                <a:rPr lang="en-US" dirty="0">
                  <a:solidFill>
                    <a:srgbClr val="000000"/>
                  </a:solidFill>
                  <a:ea typeface="+mn-lt"/>
                  <a:cs typeface="+mn-lt"/>
                </a:rPr>
                <a:t>, und </a:t>
              </a:r>
              <a:r>
                <a:rPr lang="en-US" dirty="0" err="1">
                  <a:solidFill>
                    <a:srgbClr val="000000"/>
                  </a:solidFill>
                  <a:ea typeface="+mn-lt"/>
                  <a:cs typeface="+mn-lt"/>
                </a:rPr>
                <a:t>sie</a:t>
              </a:r>
              <a:r>
                <a:rPr lang="en-US" dirty="0">
                  <a:solidFill>
                    <a:srgbClr val="000000"/>
                  </a:solidFill>
                  <a:ea typeface="+mn-lt"/>
                  <a:cs typeface="+mn-lt"/>
                </a:rPr>
                <a:t> </a:t>
              </a:r>
              <a:r>
                <a:rPr lang="en-US" dirty="0" err="1">
                  <a:solidFill>
                    <a:srgbClr val="000000"/>
                  </a:solidFill>
                  <a:ea typeface="+mn-lt"/>
                  <a:cs typeface="+mn-lt"/>
                </a:rPr>
                <a:t>neigen</a:t>
              </a:r>
              <a:r>
                <a:rPr lang="en-US" dirty="0">
                  <a:solidFill>
                    <a:srgbClr val="000000"/>
                  </a:solidFill>
                  <a:ea typeface="+mn-lt"/>
                  <a:cs typeface="+mn-lt"/>
                </a:rPr>
                <a:t> </a:t>
              </a:r>
              <a:r>
                <a:rPr lang="en-US" dirty="0" err="1">
                  <a:solidFill>
                    <a:srgbClr val="000000"/>
                  </a:solidFill>
                  <a:ea typeface="+mn-lt"/>
                  <a:cs typeface="+mn-lt"/>
                </a:rPr>
                <a:t>dazu</a:t>
              </a:r>
              <a:r>
                <a:rPr lang="en-US" dirty="0">
                  <a:solidFill>
                    <a:srgbClr val="000000"/>
                  </a:solidFill>
                  <a:ea typeface="+mn-lt"/>
                  <a:cs typeface="+mn-lt"/>
                </a:rPr>
                <a:t>, </a:t>
              </a:r>
              <a:r>
                <a:rPr lang="en-US" dirty="0" err="1">
                  <a:solidFill>
                    <a:srgbClr val="000000"/>
                  </a:solidFill>
                  <a:ea typeface="+mn-lt"/>
                  <a:cs typeface="+mn-lt"/>
                </a:rPr>
                <a:t>sich</a:t>
              </a:r>
              <a:r>
                <a:rPr lang="en-US" dirty="0">
                  <a:solidFill>
                    <a:srgbClr val="000000"/>
                  </a:solidFill>
                  <a:ea typeface="+mn-lt"/>
                  <a:cs typeface="+mn-lt"/>
                </a:rPr>
                <a:t> auf die </a:t>
              </a:r>
              <a:r>
                <a:rPr lang="en-US" dirty="0" err="1">
                  <a:solidFill>
                    <a:srgbClr val="000000"/>
                  </a:solidFill>
                  <a:ea typeface="+mn-lt"/>
                  <a:cs typeface="+mn-lt"/>
                </a:rPr>
                <a:t>Perfektionierung</a:t>
              </a:r>
              <a:r>
                <a:rPr lang="en-US" dirty="0">
                  <a:solidFill>
                    <a:srgbClr val="000000"/>
                  </a:solidFill>
                  <a:ea typeface="+mn-lt"/>
                  <a:cs typeface="+mn-lt"/>
                </a:rPr>
                <a:t> der </a:t>
              </a:r>
              <a:r>
                <a:rPr lang="en-US" dirty="0" err="1">
                  <a:solidFill>
                    <a:srgbClr val="000000"/>
                  </a:solidFill>
                  <a:ea typeface="+mn-lt"/>
                  <a:cs typeface="+mn-lt"/>
                </a:rPr>
                <a:t>technischen</a:t>
              </a:r>
              <a:r>
                <a:rPr lang="en-US" dirty="0">
                  <a:solidFill>
                    <a:srgbClr val="000000"/>
                  </a:solidFill>
                  <a:ea typeface="+mn-lt"/>
                  <a:cs typeface="+mn-lt"/>
                </a:rPr>
                <a:t> </a:t>
              </a:r>
              <a:r>
                <a:rPr lang="en-US" dirty="0" err="1">
                  <a:solidFill>
                    <a:srgbClr val="000000"/>
                  </a:solidFill>
                  <a:ea typeface="+mn-lt"/>
                  <a:cs typeface="+mn-lt"/>
                </a:rPr>
                <a:t>Lösung</a:t>
              </a:r>
              <a:r>
                <a:rPr lang="en-US" dirty="0">
                  <a:solidFill>
                    <a:srgbClr val="000000"/>
                  </a:solidFill>
                  <a:ea typeface="+mn-lt"/>
                  <a:cs typeface="+mn-lt"/>
                </a:rPr>
                <a:t> </a:t>
              </a:r>
              <a:r>
                <a:rPr lang="en-US" dirty="0" err="1">
                  <a:solidFill>
                    <a:srgbClr val="000000"/>
                  </a:solidFill>
                  <a:ea typeface="+mn-lt"/>
                  <a:cs typeface="+mn-lt"/>
                </a:rPr>
                <a:t>zu</a:t>
              </a:r>
              <a:r>
                <a:rPr lang="en-US" dirty="0">
                  <a:solidFill>
                    <a:srgbClr val="000000"/>
                  </a:solidFill>
                  <a:ea typeface="+mn-lt"/>
                  <a:cs typeface="+mn-lt"/>
                </a:rPr>
                <a:t> </a:t>
              </a:r>
              <a:r>
                <a:rPr lang="en-US" dirty="0" err="1">
                  <a:solidFill>
                    <a:srgbClr val="000000"/>
                  </a:solidFill>
                  <a:ea typeface="+mn-lt"/>
                  <a:cs typeface="+mn-lt"/>
                </a:rPr>
                <a:t>konzentrieren</a:t>
              </a:r>
              <a:r>
                <a:rPr lang="en-US" dirty="0">
                  <a:solidFill>
                    <a:srgbClr val="000000"/>
                  </a:solidFill>
                  <a:ea typeface="+mn-lt"/>
                  <a:cs typeface="+mn-lt"/>
                </a:rPr>
                <a:t>, </a:t>
              </a:r>
              <a:r>
                <a:rPr lang="en-US" dirty="0" err="1">
                  <a:solidFill>
                    <a:srgbClr val="000000"/>
                  </a:solidFill>
                  <a:ea typeface="+mn-lt"/>
                  <a:cs typeface="+mn-lt"/>
                </a:rPr>
                <a:t>anstatt</a:t>
              </a:r>
              <a:r>
                <a:rPr lang="en-US" dirty="0">
                  <a:solidFill>
                    <a:srgbClr val="000000"/>
                  </a:solidFill>
                  <a:ea typeface="+mn-lt"/>
                  <a:cs typeface="+mn-lt"/>
                </a:rPr>
                <a:t> </a:t>
              </a:r>
              <a:r>
                <a:rPr lang="en-US" dirty="0" err="1">
                  <a:solidFill>
                    <a:srgbClr val="000000"/>
                  </a:solidFill>
                  <a:ea typeface="+mn-lt"/>
                  <a:cs typeface="+mn-lt"/>
                </a:rPr>
                <a:t>einen</a:t>
              </a:r>
              <a:r>
                <a:rPr lang="en-US" dirty="0">
                  <a:solidFill>
                    <a:srgbClr val="000000"/>
                  </a:solidFill>
                  <a:ea typeface="+mn-lt"/>
                  <a:cs typeface="+mn-lt"/>
                </a:rPr>
                <a:t> </a:t>
              </a:r>
              <a:r>
                <a:rPr lang="en-US" dirty="0" err="1">
                  <a:solidFill>
                    <a:srgbClr val="000000"/>
                  </a:solidFill>
                  <a:ea typeface="+mn-lt"/>
                  <a:cs typeface="+mn-lt"/>
                </a:rPr>
                <a:t>geschäftlichen</a:t>
              </a:r>
              <a:r>
                <a:rPr lang="en-US" dirty="0">
                  <a:solidFill>
                    <a:srgbClr val="000000"/>
                  </a:solidFill>
                  <a:ea typeface="+mn-lt"/>
                  <a:cs typeface="+mn-lt"/>
                </a:rPr>
                <a:t> </a:t>
              </a:r>
              <a:r>
                <a:rPr lang="en-US" dirty="0" err="1">
                  <a:solidFill>
                    <a:srgbClr val="000000"/>
                  </a:solidFill>
                  <a:ea typeface="+mn-lt"/>
                  <a:cs typeface="+mn-lt"/>
                </a:rPr>
                <a:t>Mehrwert</a:t>
              </a:r>
              <a:r>
                <a:rPr lang="en-US" dirty="0">
                  <a:solidFill>
                    <a:srgbClr val="000000"/>
                  </a:solidFill>
                  <a:ea typeface="+mn-lt"/>
                  <a:cs typeface="+mn-lt"/>
                </a:rPr>
                <a:t> </a:t>
              </a:r>
              <a:r>
                <a:rPr lang="en-US" dirty="0" err="1">
                  <a:solidFill>
                    <a:srgbClr val="000000"/>
                  </a:solidFill>
                  <a:ea typeface="+mn-lt"/>
                  <a:cs typeface="+mn-lt"/>
                </a:rPr>
                <a:t>zu</a:t>
              </a:r>
              <a:r>
                <a:rPr lang="en-US" dirty="0">
                  <a:solidFill>
                    <a:srgbClr val="000000"/>
                  </a:solidFill>
                  <a:ea typeface="+mn-lt"/>
                  <a:cs typeface="+mn-lt"/>
                </a:rPr>
                <a:t> </a:t>
              </a:r>
              <a:r>
                <a:rPr lang="en-US" dirty="0" err="1">
                  <a:solidFill>
                    <a:srgbClr val="000000"/>
                  </a:solidFill>
                  <a:ea typeface="+mn-lt"/>
                  <a:cs typeface="+mn-lt"/>
                </a:rPr>
                <a:t>schaffen</a:t>
              </a:r>
              <a:r>
                <a:rPr lang="en-US" dirty="0">
                  <a:solidFill>
                    <a:srgbClr val="000000"/>
                  </a:solidFill>
                  <a:ea typeface="+mn-lt"/>
                  <a:cs typeface="+mn-lt"/>
                </a:rPr>
                <a:t>. </a:t>
              </a:r>
              <a:endParaRPr lang="en-US">
                <a:ea typeface="+mn-lt"/>
                <a:cs typeface="+mn-lt"/>
              </a:endParaRPr>
            </a:p>
          </p:txBody>
        </p:sp>
      </p:grpSp>
      <p:grpSp>
        <p:nvGrpSpPr>
          <p:cNvPr id="6" name="Group 5">
            <a:extLst>
              <a:ext uri="{FF2B5EF4-FFF2-40B4-BE49-F238E27FC236}">
                <a16:creationId xmlns:a16="http://schemas.microsoft.com/office/drawing/2014/main" id="{A6830B78-6788-77C5-30E7-79C1727CBEA5}"/>
              </a:ext>
            </a:extLst>
          </p:cNvPr>
          <p:cNvGrpSpPr/>
          <p:nvPr/>
        </p:nvGrpSpPr>
        <p:grpSpPr>
          <a:xfrm>
            <a:off x="6299574" y="3644617"/>
            <a:ext cx="5480285" cy="2030853"/>
            <a:chOff x="6299574" y="3644617"/>
            <a:chExt cx="5480285" cy="2030853"/>
          </a:xfrm>
        </p:grpSpPr>
        <p:sp>
          <p:nvSpPr>
            <p:cNvPr id="26" name="TextBox 25">
              <a:extLst>
                <a:ext uri="{FF2B5EF4-FFF2-40B4-BE49-F238E27FC236}">
                  <a16:creationId xmlns:a16="http://schemas.microsoft.com/office/drawing/2014/main" id="{5B36FEA8-0ABE-4391-AC54-9F59CC05F833}"/>
                </a:ext>
              </a:extLst>
            </p:cNvPr>
            <p:cNvSpPr txBox="1"/>
            <p:nvPr/>
          </p:nvSpPr>
          <p:spPr>
            <a:xfrm>
              <a:off x="6351642" y="4198142"/>
              <a:ext cx="5428217" cy="1477328"/>
            </a:xfrm>
            <a:prstGeom prst="rect">
              <a:avLst/>
            </a:prstGeom>
            <a:solidFill>
              <a:schemeClr val="bg1"/>
            </a:solidFill>
          </p:spPr>
          <p:txBody>
            <a:bodyPr wrap="square" lIns="91440" tIns="45720" rIns="91440" bIns="45720" rtlCol="0" anchor="t">
              <a:spAutoFit/>
            </a:bodyPr>
            <a:lstStyle/>
            <a:p>
              <a:pPr marL="285750" indent="-285750">
                <a:buFont typeface="Arial" panose="020B0604020202020204" pitchFamily="34" charset="0"/>
                <a:buChar char="•"/>
              </a:pPr>
              <a:r>
                <a:rPr lang="en-US" dirty="0" err="1">
                  <a:solidFill>
                    <a:srgbClr val="000000"/>
                  </a:solidFill>
                  <a:ea typeface="+mn-lt"/>
                  <a:cs typeface="+mn-lt"/>
                </a:rPr>
                <a:t>Gewährleistet</a:t>
              </a:r>
              <a:r>
                <a:rPr lang="en-US" dirty="0">
                  <a:solidFill>
                    <a:srgbClr val="000000"/>
                  </a:solidFill>
                  <a:ea typeface="+mn-lt"/>
                  <a:cs typeface="+mn-lt"/>
                </a:rPr>
                <a:t> die </a:t>
              </a:r>
              <a:r>
                <a:rPr lang="en-US" dirty="0" err="1">
                  <a:solidFill>
                    <a:srgbClr val="000000"/>
                  </a:solidFill>
                  <a:ea typeface="+mn-lt"/>
                  <a:cs typeface="+mn-lt"/>
                </a:rPr>
                <a:t>Anpassung</a:t>
              </a:r>
              <a:r>
                <a:rPr lang="en-US" dirty="0">
                  <a:solidFill>
                    <a:srgbClr val="000000"/>
                  </a:solidFill>
                  <a:ea typeface="+mn-lt"/>
                  <a:cs typeface="+mn-lt"/>
                </a:rPr>
                <a:t> an die </a:t>
              </a:r>
              <a:r>
                <a:rPr lang="en-US" dirty="0" err="1">
                  <a:solidFill>
                    <a:srgbClr val="000000"/>
                  </a:solidFill>
                  <a:ea typeface="+mn-lt"/>
                  <a:cs typeface="+mn-lt"/>
                </a:rPr>
                <a:t>Unternehmensstrategie</a:t>
              </a:r>
              <a:r>
                <a:rPr lang="en-US" dirty="0">
                  <a:solidFill>
                    <a:srgbClr val="000000"/>
                  </a:solidFill>
                  <a:ea typeface="+mn-lt"/>
                  <a:cs typeface="+mn-lt"/>
                </a:rPr>
                <a:t>, </a:t>
              </a:r>
              <a:r>
                <a:rPr lang="en-US" dirty="0" err="1">
                  <a:solidFill>
                    <a:srgbClr val="000000"/>
                  </a:solidFill>
                  <a:ea typeface="+mn-lt"/>
                  <a:cs typeface="+mn-lt"/>
                </a:rPr>
                <a:t>kann</a:t>
              </a:r>
              <a:r>
                <a:rPr lang="en-US" dirty="0">
                  <a:solidFill>
                    <a:srgbClr val="000000"/>
                  </a:solidFill>
                  <a:ea typeface="+mn-lt"/>
                  <a:cs typeface="+mn-lt"/>
                </a:rPr>
                <a:t> </a:t>
              </a:r>
              <a:r>
                <a:rPr lang="en-US" dirty="0" err="1">
                  <a:solidFill>
                    <a:srgbClr val="000000"/>
                  </a:solidFill>
                  <a:ea typeface="+mn-lt"/>
                  <a:cs typeface="+mn-lt"/>
                </a:rPr>
                <a:t>aber</a:t>
              </a:r>
              <a:r>
                <a:rPr lang="en-US" dirty="0">
                  <a:solidFill>
                    <a:srgbClr val="000000"/>
                  </a:solidFill>
                  <a:ea typeface="+mn-lt"/>
                  <a:cs typeface="+mn-lt"/>
                </a:rPr>
                <a:t> </a:t>
              </a:r>
              <a:r>
                <a:rPr lang="en-US" dirty="0" err="1">
                  <a:solidFill>
                    <a:srgbClr val="000000"/>
                  </a:solidFill>
                  <a:ea typeface="+mn-lt"/>
                  <a:cs typeface="+mn-lt"/>
                </a:rPr>
                <a:t>möglicherweise</a:t>
              </a:r>
              <a:r>
                <a:rPr lang="en-US" dirty="0">
                  <a:solidFill>
                    <a:srgbClr val="000000"/>
                  </a:solidFill>
                  <a:ea typeface="+mn-lt"/>
                  <a:cs typeface="+mn-lt"/>
                </a:rPr>
                <a:t> das </a:t>
              </a:r>
              <a:r>
                <a:rPr lang="en-US" dirty="0" err="1">
                  <a:solidFill>
                    <a:srgbClr val="000000"/>
                  </a:solidFill>
                  <a:ea typeface="+mn-lt"/>
                  <a:cs typeface="+mn-lt"/>
                </a:rPr>
                <a:t>Potenzial</a:t>
              </a:r>
              <a:r>
                <a:rPr lang="en-US" dirty="0">
                  <a:solidFill>
                    <a:srgbClr val="000000"/>
                  </a:solidFill>
                  <a:ea typeface="+mn-lt"/>
                  <a:cs typeface="+mn-lt"/>
                </a:rPr>
                <a:t> der Technologie </a:t>
              </a:r>
              <a:r>
                <a:rPr lang="en-US" dirty="0" err="1">
                  <a:solidFill>
                    <a:srgbClr val="000000"/>
                  </a:solidFill>
                  <a:ea typeface="+mn-lt"/>
                  <a:cs typeface="+mn-lt"/>
                </a:rPr>
                <a:t>nicht</a:t>
              </a:r>
              <a:r>
                <a:rPr lang="en-US" dirty="0">
                  <a:solidFill>
                    <a:srgbClr val="000000"/>
                  </a:solidFill>
                  <a:ea typeface="+mn-lt"/>
                  <a:cs typeface="+mn-lt"/>
                </a:rPr>
                <a:t> </a:t>
              </a:r>
              <a:r>
                <a:rPr lang="en-US" dirty="0" err="1">
                  <a:solidFill>
                    <a:srgbClr val="000000"/>
                  </a:solidFill>
                  <a:ea typeface="+mn-lt"/>
                  <a:cs typeface="+mn-lt"/>
                </a:rPr>
                <a:t>voll</a:t>
              </a:r>
              <a:r>
                <a:rPr lang="en-US" dirty="0">
                  <a:solidFill>
                    <a:srgbClr val="000000"/>
                  </a:solidFill>
                  <a:ea typeface="+mn-lt"/>
                  <a:cs typeface="+mn-lt"/>
                </a:rPr>
                <a:t> </a:t>
              </a:r>
              <a:r>
                <a:rPr lang="en-US" dirty="0" err="1">
                  <a:solidFill>
                    <a:srgbClr val="000000"/>
                  </a:solidFill>
                  <a:ea typeface="+mn-lt"/>
                  <a:cs typeface="+mn-lt"/>
                </a:rPr>
                <a:t>ausschöpfen</a:t>
              </a:r>
              <a:r>
                <a:rPr lang="en-US" dirty="0">
                  <a:solidFill>
                    <a:srgbClr val="000000"/>
                  </a:solidFill>
                  <a:ea typeface="+mn-lt"/>
                  <a:cs typeface="+mn-lt"/>
                </a:rPr>
                <a:t>, und es </a:t>
              </a:r>
              <a:r>
                <a:rPr lang="en-US" dirty="0" err="1">
                  <a:solidFill>
                    <a:srgbClr val="000000"/>
                  </a:solidFill>
                  <a:ea typeface="+mn-lt"/>
                  <a:cs typeface="+mn-lt"/>
                </a:rPr>
                <a:t>besteht</a:t>
              </a:r>
              <a:r>
                <a:rPr lang="en-US" dirty="0">
                  <a:solidFill>
                    <a:srgbClr val="000000"/>
                  </a:solidFill>
                  <a:ea typeface="+mn-lt"/>
                  <a:cs typeface="+mn-lt"/>
                </a:rPr>
                <a:t> die </a:t>
              </a:r>
              <a:r>
                <a:rPr lang="en-US" dirty="0" err="1">
                  <a:solidFill>
                    <a:srgbClr val="000000"/>
                  </a:solidFill>
                  <a:ea typeface="+mn-lt"/>
                  <a:cs typeface="+mn-lt"/>
                </a:rPr>
                <a:t>Gefahr</a:t>
              </a:r>
              <a:r>
                <a:rPr lang="en-US" dirty="0">
                  <a:solidFill>
                    <a:srgbClr val="000000"/>
                  </a:solidFill>
                  <a:ea typeface="+mn-lt"/>
                  <a:cs typeface="+mn-lt"/>
                </a:rPr>
                <a:t> von Silo-Denken </a:t>
              </a:r>
              <a:r>
                <a:rPr lang="en-US" dirty="0" err="1">
                  <a:solidFill>
                    <a:srgbClr val="000000"/>
                  </a:solidFill>
                  <a:ea typeface="+mn-lt"/>
                  <a:cs typeface="+mn-lt"/>
                </a:rPr>
                <a:t>oder</a:t>
              </a:r>
              <a:r>
                <a:rPr lang="en-US" dirty="0">
                  <a:solidFill>
                    <a:srgbClr val="000000"/>
                  </a:solidFill>
                  <a:ea typeface="+mn-lt"/>
                  <a:cs typeface="+mn-lt"/>
                </a:rPr>
                <a:t> </a:t>
              </a:r>
              <a:r>
                <a:rPr lang="en-US" dirty="0" err="1">
                  <a:solidFill>
                    <a:srgbClr val="000000"/>
                  </a:solidFill>
                  <a:ea typeface="+mn-lt"/>
                  <a:cs typeface="+mn-lt"/>
                </a:rPr>
                <a:t>schlechten</a:t>
              </a:r>
              <a:r>
                <a:rPr lang="en-US" dirty="0">
                  <a:solidFill>
                    <a:srgbClr val="000000"/>
                  </a:solidFill>
                  <a:ea typeface="+mn-lt"/>
                  <a:cs typeface="+mn-lt"/>
                </a:rPr>
                <a:t> </a:t>
              </a:r>
              <a:r>
                <a:rPr lang="en-US" dirty="0" err="1">
                  <a:solidFill>
                    <a:srgbClr val="000000"/>
                  </a:solidFill>
                  <a:ea typeface="+mn-lt"/>
                  <a:cs typeface="+mn-lt"/>
                </a:rPr>
                <a:t>architektonischen</a:t>
              </a:r>
              <a:r>
                <a:rPr lang="en-US" dirty="0">
                  <a:solidFill>
                    <a:srgbClr val="000000"/>
                  </a:solidFill>
                  <a:ea typeface="+mn-lt"/>
                  <a:cs typeface="+mn-lt"/>
                </a:rPr>
                <a:t> </a:t>
              </a:r>
              <a:r>
                <a:rPr lang="en-US" dirty="0" err="1">
                  <a:solidFill>
                    <a:srgbClr val="000000"/>
                  </a:solidFill>
                  <a:ea typeface="+mn-lt"/>
                  <a:cs typeface="+mn-lt"/>
                </a:rPr>
                <a:t>Lösungen</a:t>
              </a:r>
              <a:r>
                <a:rPr lang="en-US" dirty="0">
                  <a:solidFill>
                    <a:srgbClr val="000000"/>
                  </a:solidFill>
                  <a:ea typeface="+mn-lt"/>
                  <a:cs typeface="+mn-lt"/>
                </a:rPr>
                <a:t>. </a:t>
              </a:r>
              <a:endParaRPr lang="es-ES_tradnl" b="1">
                <a:ea typeface="+mn-lt"/>
                <a:cs typeface="+mn-lt"/>
              </a:endParaRPr>
            </a:p>
          </p:txBody>
        </p:sp>
        <p:sp>
          <p:nvSpPr>
            <p:cNvPr id="27" name="TextBox 26">
              <a:extLst>
                <a:ext uri="{FF2B5EF4-FFF2-40B4-BE49-F238E27FC236}">
                  <a16:creationId xmlns:a16="http://schemas.microsoft.com/office/drawing/2014/main" id="{A59EE9BD-25D2-D0AB-F9EB-B263BD808236}"/>
                </a:ext>
              </a:extLst>
            </p:cNvPr>
            <p:cNvSpPr txBox="1"/>
            <p:nvPr/>
          </p:nvSpPr>
          <p:spPr>
            <a:xfrm>
              <a:off x="6299574" y="3644617"/>
              <a:ext cx="5428217" cy="461665"/>
            </a:xfrm>
            <a:prstGeom prst="rect">
              <a:avLst/>
            </a:prstGeom>
            <a:solidFill>
              <a:schemeClr val="accent3">
                <a:lumMod val="50000"/>
              </a:schemeClr>
            </a:solidFill>
            <a:effectLst>
              <a:outerShdw blurRad="50800" dist="38100" dir="18900000" algn="b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lIns="91440" tIns="45720" rIns="91440" bIns="45720" rtlCol="0" anchor="t">
              <a:spAutoFit/>
            </a:bodyPr>
            <a:lstStyle/>
            <a:p>
              <a:pPr algn="ctr"/>
              <a:r>
                <a:rPr lang="es-ES_tradnl" sz="2400" dirty="0" err="1">
                  <a:effectLst>
                    <a:outerShdw blurRad="38100" dist="38100" dir="2700000" algn="tl">
                      <a:srgbClr val="000000">
                        <a:alpha val="43137"/>
                      </a:srgbClr>
                    </a:outerShdw>
                  </a:effectLst>
                  <a:ea typeface="+mn-lt"/>
                  <a:cs typeface="+mn-lt"/>
                </a:rPr>
                <a:t>Eine</a:t>
              </a:r>
              <a:r>
                <a:rPr lang="es-ES_tradnl" sz="2400" dirty="0">
                  <a:effectLst>
                    <a:outerShdw blurRad="38100" dist="38100" dir="2700000" algn="tl">
                      <a:srgbClr val="000000">
                        <a:alpha val="43137"/>
                      </a:srgbClr>
                    </a:outerShdw>
                  </a:effectLst>
                  <a:ea typeface="+mn-lt"/>
                  <a:cs typeface="+mn-lt"/>
                </a:rPr>
                <a:t> </a:t>
              </a:r>
              <a:r>
                <a:rPr lang="es-ES_tradnl" sz="2400" dirty="0" err="1">
                  <a:effectLst>
                    <a:outerShdw blurRad="38100" dist="38100" dir="2700000" algn="tl">
                      <a:srgbClr val="000000">
                        <a:alpha val="43137"/>
                      </a:srgbClr>
                    </a:outerShdw>
                  </a:effectLst>
                  <a:ea typeface="+mn-lt"/>
                  <a:cs typeface="+mn-lt"/>
                </a:rPr>
                <a:t>verantwortliche</a:t>
              </a:r>
              <a:r>
                <a:rPr lang="es-ES_tradnl" sz="2400" dirty="0">
                  <a:effectLst>
                    <a:outerShdw blurRad="38100" dist="38100" dir="2700000" algn="tl">
                      <a:srgbClr val="000000">
                        <a:alpha val="43137"/>
                      </a:srgbClr>
                    </a:outerShdw>
                  </a:effectLst>
                  <a:ea typeface="+mn-lt"/>
                  <a:cs typeface="+mn-lt"/>
                </a:rPr>
                <a:t> </a:t>
              </a:r>
              <a:r>
                <a:rPr lang="es-ES_tradnl" sz="2400" dirty="0" err="1">
                  <a:effectLst>
                    <a:outerShdw blurRad="38100" dist="38100" dir="2700000" algn="tl">
                      <a:srgbClr val="000000">
                        <a:alpha val="43137"/>
                      </a:srgbClr>
                    </a:outerShdw>
                  </a:effectLst>
                  <a:ea typeface="+mn-lt"/>
                  <a:cs typeface="+mn-lt"/>
                </a:rPr>
                <a:t>Geschäftsabteilung</a:t>
              </a:r>
              <a:endParaRPr lang="en-US" dirty="0" err="1"/>
            </a:p>
          </p:txBody>
        </p:sp>
      </p:grpSp>
    </p:spTree>
    <p:extLst>
      <p:ext uri="{BB962C8B-B14F-4D97-AF65-F5344CB8AC3E}">
        <p14:creationId xmlns:p14="http://schemas.microsoft.com/office/powerpoint/2010/main" val="93750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2" y="116520"/>
            <a:ext cx="8918632" cy="1200329"/>
          </a:xfrm>
          <a:prstGeom prst="rect">
            <a:avLst/>
          </a:prstGeom>
          <a:noFill/>
        </p:spPr>
        <p:txBody>
          <a:bodyPr wrap="square" lIns="91440" tIns="45720" rIns="91440" bIns="45720" anchor="t">
            <a:spAutoFit/>
          </a:bodyPr>
          <a:lstStyle/>
          <a:p>
            <a:r>
              <a:rPr lang="en-GB" sz="3600" err="1">
                <a:solidFill>
                  <a:srgbClr val="000000"/>
                </a:solidFill>
                <a:ea typeface="+mn-lt"/>
                <a:cs typeface="+mn-lt"/>
              </a:rPr>
              <a:t>Wer</a:t>
            </a:r>
            <a:r>
              <a:rPr lang="en-GB" sz="3600" dirty="0">
                <a:solidFill>
                  <a:srgbClr val="000000"/>
                </a:solidFill>
                <a:ea typeface="+mn-lt"/>
                <a:cs typeface="+mn-lt"/>
              </a:rPr>
              <a:t> </a:t>
            </a:r>
            <a:r>
              <a:rPr lang="en-GB" sz="3600" err="1">
                <a:solidFill>
                  <a:srgbClr val="000000"/>
                </a:solidFill>
                <a:ea typeface="+mn-lt"/>
                <a:cs typeface="+mn-lt"/>
              </a:rPr>
              <a:t>sollte</a:t>
            </a:r>
            <a:r>
              <a:rPr lang="en-GB" sz="3600" dirty="0">
                <a:solidFill>
                  <a:srgbClr val="000000"/>
                </a:solidFill>
                <a:ea typeface="+mn-lt"/>
                <a:cs typeface="+mn-lt"/>
              </a:rPr>
              <a:t> die </a:t>
            </a:r>
            <a:r>
              <a:rPr lang="en-GB" sz="3600" err="1">
                <a:solidFill>
                  <a:srgbClr val="000000"/>
                </a:solidFill>
                <a:ea typeface="+mn-lt"/>
                <a:cs typeface="+mn-lt"/>
              </a:rPr>
              <a:t>Datenstrategie</a:t>
            </a:r>
            <a:r>
              <a:rPr lang="en-GB" sz="3600" dirty="0">
                <a:solidFill>
                  <a:srgbClr val="000000"/>
                </a:solidFill>
                <a:ea typeface="+mn-lt"/>
                <a:cs typeface="+mn-lt"/>
              </a:rPr>
              <a:t> </a:t>
            </a:r>
            <a:r>
              <a:rPr lang="en-GB" sz="3600" err="1">
                <a:solidFill>
                  <a:srgbClr val="000000"/>
                </a:solidFill>
                <a:ea typeface="+mn-lt"/>
                <a:cs typeface="+mn-lt"/>
              </a:rPr>
              <a:t>leiten</a:t>
            </a:r>
            <a:r>
              <a:rPr kumimoji="0" lang="en-GB" sz="3600" b="0" i="0" u="none" strike="noStrike" kern="1200" cap="none" spc="0" normalizeH="0" baseline="0" noProof="0" dirty="0">
                <a:ln>
                  <a:noFill/>
                </a:ln>
                <a:solidFill>
                  <a:srgbClr val="000000"/>
                </a:solidFill>
                <a:effectLst/>
                <a:uLnTx/>
                <a:uFillTx/>
                <a:ea typeface="+mn-lt"/>
                <a:cs typeface="+mn-lt"/>
              </a:rPr>
              <a:t>? </a:t>
            </a:r>
            <a:r>
              <a:rPr lang="en-GB" sz="3600" err="1">
                <a:solidFill>
                  <a:srgbClr val="000000"/>
                </a:solidFill>
                <a:ea typeface="+mn-lt"/>
                <a:cs typeface="+mn-lt"/>
              </a:rPr>
              <a:t>Unternehmen</a:t>
            </a:r>
            <a:r>
              <a:rPr lang="en-GB" sz="3600" dirty="0">
                <a:solidFill>
                  <a:srgbClr val="000000"/>
                </a:solidFill>
                <a:ea typeface="+mn-lt"/>
                <a:cs typeface="+mn-lt"/>
              </a:rPr>
              <a:t> - IT-</a:t>
            </a:r>
            <a:r>
              <a:rPr lang="en-GB" sz="3600" err="1">
                <a:solidFill>
                  <a:srgbClr val="000000"/>
                </a:solidFill>
                <a:ea typeface="+mn-lt"/>
                <a:cs typeface="+mn-lt"/>
              </a:rPr>
              <a:t>Abwägungen</a:t>
            </a:r>
            <a:endParaRPr lang="en-GB" err="1">
              <a:solidFill>
                <a:srgbClr val="000000"/>
              </a:solidFill>
              <a:ea typeface="+mn-ea"/>
              <a:cs typeface="+mn-cs"/>
            </a:endParaRPr>
          </a:p>
        </p:txBody>
      </p:sp>
      <p:sp>
        <p:nvSpPr>
          <p:cNvPr id="17" name="TextBox 16">
            <a:extLst>
              <a:ext uri="{FF2B5EF4-FFF2-40B4-BE49-F238E27FC236}">
                <a16:creationId xmlns:a16="http://schemas.microsoft.com/office/drawing/2014/main" id="{4D55AC7B-F86A-AFF0-7DAD-51396D37FB19}"/>
              </a:ext>
            </a:extLst>
          </p:cNvPr>
          <p:cNvSpPr txBox="1"/>
          <p:nvPr/>
        </p:nvSpPr>
        <p:spPr>
          <a:xfrm>
            <a:off x="140127" y="6129235"/>
            <a:ext cx="2663205" cy="317459"/>
          </a:xfrm>
          <a:prstGeom prst="rect">
            <a:avLst/>
          </a:prstGeom>
          <a:noFill/>
        </p:spPr>
        <p:txBody>
          <a:bodyPr wrap="square" lIns="91440" tIns="45720" rIns="91440" bIns="45720" rtlCol="0" anchor="t">
            <a:spAutoFit/>
          </a:bodyPr>
          <a:lstStyle/>
          <a:p>
            <a:r>
              <a:rPr lang="en-US" sz="1400" i="1" dirty="0" err="1">
                <a:solidFill>
                  <a:srgbClr val="000000"/>
                </a:solidFill>
                <a:ea typeface="+mn-lt"/>
                <a:cs typeface="+mn-lt"/>
              </a:rPr>
              <a:t>Angepasst</a:t>
            </a:r>
            <a:r>
              <a:rPr lang="en-US" sz="1400" i="1" dirty="0">
                <a:solidFill>
                  <a:srgbClr val="000000"/>
                </a:solidFill>
                <a:ea typeface="+mn-lt"/>
                <a:cs typeface="+mn-lt"/>
              </a:rPr>
              <a:t> von Booz &amp; Company</a:t>
            </a:r>
            <a:r>
              <a:rPr lang="en-US" sz="1400" i="1" dirty="0">
                <a:solidFill>
                  <a:srgbClr val="000000"/>
                </a:solidFill>
              </a:rPr>
              <a:t> </a:t>
            </a:r>
            <a:endParaRPr lang="es-ES_tradnl" sz="1400" i="1" dirty="0">
              <a:solidFill>
                <a:srgbClr val="000000"/>
              </a:solidFill>
              <a:cs typeface="Calibri"/>
            </a:endParaRPr>
          </a:p>
        </p:txBody>
      </p:sp>
      <p:sp>
        <p:nvSpPr>
          <p:cNvPr id="2" name="Rectangle 1">
            <a:extLst>
              <a:ext uri="{FF2B5EF4-FFF2-40B4-BE49-F238E27FC236}">
                <a16:creationId xmlns:a16="http://schemas.microsoft.com/office/drawing/2014/main" id="{45EDD7FE-7806-A683-7603-7DB7B584861D}"/>
              </a:ext>
            </a:extLst>
          </p:cNvPr>
          <p:cNvSpPr/>
          <p:nvPr/>
        </p:nvSpPr>
        <p:spPr>
          <a:xfrm>
            <a:off x="4089416" y="1431535"/>
            <a:ext cx="3339312" cy="1892378"/>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GB" sz="1600" dirty="0" err="1">
                <a:ea typeface="+mn-lt"/>
                <a:cs typeface="+mn-lt"/>
              </a:rPr>
              <a:t>Szenario</a:t>
            </a:r>
            <a:r>
              <a:rPr lang="en-GB" sz="1600" dirty="0">
                <a:ea typeface="+mn-lt"/>
                <a:cs typeface="+mn-lt"/>
              </a:rPr>
              <a:t> 2</a:t>
            </a:r>
            <a:endParaRPr lang="en-US" sz="1600">
              <a:ea typeface="+mn-lt"/>
              <a:cs typeface="+mn-lt"/>
            </a:endParaRPr>
          </a:p>
          <a:p>
            <a:pPr algn="ctr"/>
            <a:r>
              <a:rPr lang="en-GB" sz="1600" dirty="0">
                <a:ea typeface="+mn-lt"/>
                <a:cs typeface="+mn-lt"/>
              </a:rPr>
              <a:t>Eine </a:t>
            </a:r>
            <a:r>
              <a:rPr lang="en-GB" sz="1600" dirty="0" err="1">
                <a:ea typeface="+mn-lt"/>
                <a:cs typeface="+mn-lt"/>
              </a:rPr>
              <a:t>Unternehmensgruppe</a:t>
            </a:r>
            <a:r>
              <a:rPr lang="en-GB" sz="1600" dirty="0">
                <a:ea typeface="+mn-lt"/>
                <a:cs typeface="+mn-lt"/>
              </a:rPr>
              <a:t> (Marketing </a:t>
            </a:r>
            <a:r>
              <a:rPr lang="en-GB" sz="1600" dirty="0" err="1">
                <a:ea typeface="+mn-lt"/>
                <a:cs typeface="+mn-lt"/>
              </a:rPr>
              <a:t>oder</a:t>
            </a:r>
            <a:r>
              <a:rPr lang="en-GB" sz="1600" dirty="0">
                <a:ea typeface="+mn-lt"/>
                <a:cs typeface="+mn-lt"/>
              </a:rPr>
              <a:t> </a:t>
            </a:r>
            <a:r>
              <a:rPr lang="en-GB" sz="1600" dirty="0" err="1">
                <a:ea typeface="+mn-lt"/>
                <a:cs typeface="+mn-lt"/>
              </a:rPr>
              <a:t>Finanzen</a:t>
            </a:r>
            <a:r>
              <a:rPr lang="en-GB" sz="1600" dirty="0">
                <a:ea typeface="+mn-lt"/>
                <a:cs typeface="+mn-lt"/>
              </a:rPr>
              <a:t>) </a:t>
            </a:r>
            <a:r>
              <a:rPr lang="en-GB" sz="1600" dirty="0" err="1">
                <a:ea typeface="+mn-lt"/>
                <a:cs typeface="+mn-lt"/>
              </a:rPr>
              <a:t>ist</a:t>
            </a:r>
            <a:r>
              <a:rPr lang="en-GB" sz="1600" dirty="0">
                <a:ea typeface="+mn-lt"/>
                <a:cs typeface="+mn-lt"/>
              </a:rPr>
              <a:t> für die </a:t>
            </a:r>
            <a:r>
              <a:rPr lang="en-GB" sz="1600" dirty="0" err="1">
                <a:ea typeface="+mn-lt"/>
                <a:cs typeface="+mn-lt"/>
              </a:rPr>
              <a:t>Entwicklung</a:t>
            </a:r>
            <a:r>
              <a:rPr lang="en-GB" sz="1600" dirty="0">
                <a:ea typeface="+mn-lt"/>
                <a:cs typeface="+mn-lt"/>
              </a:rPr>
              <a:t> von </a:t>
            </a:r>
            <a:r>
              <a:rPr lang="en-GB" sz="1600" dirty="0" err="1">
                <a:ea typeface="+mn-lt"/>
                <a:cs typeface="+mn-lt"/>
              </a:rPr>
              <a:t>Datenfunktionen</a:t>
            </a:r>
            <a:r>
              <a:rPr lang="en-GB" sz="1600" dirty="0">
                <a:ea typeface="+mn-lt"/>
                <a:cs typeface="+mn-lt"/>
              </a:rPr>
              <a:t> </a:t>
            </a:r>
            <a:r>
              <a:rPr lang="en-GB" sz="1600" dirty="0" err="1">
                <a:ea typeface="+mn-lt"/>
                <a:cs typeface="+mn-lt"/>
              </a:rPr>
              <a:t>zuständig</a:t>
            </a:r>
            <a:r>
              <a:rPr lang="en-GB" sz="1600" dirty="0">
                <a:ea typeface="+mn-lt"/>
                <a:cs typeface="+mn-lt"/>
              </a:rPr>
              <a:t>. </a:t>
            </a:r>
          </a:p>
          <a:p>
            <a:pPr algn="ctr"/>
            <a:r>
              <a:rPr lang="en-GB" sz="1600" dirty="0">
                <a:ea typeface="+mn-lt"/>
                <a:cs typeface="+mn-lt"/>
              </a:rPr>
              <a:t>IT </a:t>
            </a:r>
            <a:r>
              <a:rPr lang="en-GB" sz="1600" dirty="0" err="1">
                <a:ea typeface="+mn-lt"/>
                <a:cs typeface="+mn-lt"/>
              </a:rPr>
              <a:t>nimmt</a:t>
            </a:r>
            <a:r>
              <a:rPr lang="en-GB" sz="1600" dirty="0">
                <a:ea typeface="+mn-lt"/>
                <a:cs typeface="+mn-lt"/>
              </a:rPr>
              <a:t> </a:t>
            </a:r>
            <a:r>
              <a:rPr lang="en-GB" sz="1600" dirty="0" err="1">
                <a:ea typeface="+mn-lt"/>
                <a:cs typeface="+mn-lt"/>
              </a:rPr>
              <a:t>Aufträge</a:t>
            </a:r>
            <a:r>
              <a:rPr lang="en-GB" sz="1600" dirty="0">
                <a:ea typeface="+mn-lt"/>
                <a:cs typeface="+mn-lt"/>
              </a:rPr>
              <a:t> </a:t>
            </a:r>
            <a:r>
              <a:rPr lang="en-GB" sz="1600" dirty="0" err="1">
                <a:ea typeface="+mn-lt"/>
                <a:cs typeface="+mn-lt"/>
              </a:rPr>
              <a:t>entgegen</a:t>
            </a:r>
            <a:r>
              <a:rPr lang="en-GB" sz="1600" dirty="0">
                <a:ea typeface="+mn-lt"/>
                <a:cs typeface="+mn-lt"/>
              </a:rPr>
              <a:t> </a:t>
            </a:r>
          </a:p>
        </p:txBody>
      </p:sp>
      <p:sp>
        <p:nvSpPr>
          <p:cNvPr id="28" name="Rectangle 27">
            <a:extLst>
              <a:ext uri="{FF2B5EF4-FFF2-40B4-BE49-F238E27FC236}">
                <a16:creationId xmlns:a16="http://schemas.microsoft.com/office/drawing/2014/main" id="{67E0677F-8959-9488-65EA-8AEB0AC86864}"/>
              </a:ext>
            </a:extLst>
          </p:cNvPr>
          <p:cNvSpPr/>
          <p:nvPr/>
        </p:nvSpPr>
        <p:spPr>
          <a:xfrm>
            <a:off x="7428728" y="1431535"/>
            <a:ext cx="3339312" cy="1892378"/>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ctr"/>
            <a:r>
              <a:rPr lang="en-GB" sz="1600" dirty="0" err="1">
                <a:ea typeface="+mn-lt"/>
                <a:cs typeface="+mn-lt"/>
              </a:rPr>
              <a:t>Szenario</a:t>
            </a:r>
            <a:r>
              <a:rPr lang="en-GB" sz="1600" dirty="0">
                <a:ea typeface="+mn-lt"/>
                <a:cs typeface="+mn-lt"/>
              </a:rPr>
              <a:t> 3</a:t>
            </a:r>
            <a:endParaRPr lang="en-US" sz="1600">
              <a:ea typeface="+mn-lt"/>
              <a:cs typeface="+mn-lt"/>
            </a:endParaRPr>
          </a:p>
          <a:p>
            <a:pPr algn="ctr"/>
            <a:r>
              <a:rPr lang="en-GB" sz="1600" dirty="0">
                <a:ea typeface="+mn-lt"/>
                <a:cs typeface="+mn-lt"/>
              </a:rPr>
              <a:t>Eine </a:t>
            </a:r>
            <a:r>
              <a:rPr lang="en-GB" sz="1600" dirty="0" err="1">
                <a:ea typeface="+mn-lt"/>
                <a:cs typeface="+mn-lt"/>
              </a:rPr>
              <a:t>gemischte</a:t>
            </a:r>
            <a:r>
              <a:rPr lang="en-GB" sz="1600" dirty="0">
                <a:ea typeface="+mn-lt"/>
                <a:cs typeface="+mn-lt"/>
              </a:rPr>
              <a:t> Gruppe </a:t>
            </a:r>
            <a:r>
              <a:rPr lang="en-GB" sz="1600" dirty="0" err="1">
                <a:ea typeface="+mn-lt"/>
                <a:cs typeface="+mn-lt"/>
              </a:rPr>
              <a:t>unter</a:t>
            </a:r>
            <a:r>
              <a:rPr lang="en-GB" sz="1600" dirty="0">
                <a:ea typeface="+mn-lt"/>
                <a:cs typeface="+mn-lt"/>
              </a:rPr>
              <a:t> der </a:t>
            </a:r>
            <a:r>
              <a:rPr lang="en-GB" sz="1600" dirty="0" err="1">
                <a:ea typeface="+mn-lt"/>
                <a:cs typeface="+mn-lt"/>
              </a:rPr>
              <a:t>Leitung</a:t>
            </a:r>
            <a:r>
              <a:rPr lang="en-GB" sz="1600" dirty="0">
                <a:ea typeface="+mn-lt"/>
                <a:cs typeface="+mn-lt"/>
              </a:rPr>
              <a:t> </a:t>
            </a:r>
            <a:r>
              <a:rPr lang="en-GB" sz="1600" dirty="0" err="1">
                <a:ea typeface="+mn-lt"/>
                <a:cs typeface="+mn-lt"/>
              </a:rPr>
              <a:t>eines</a:t>
            </a:r>
            <a:r>
              <a:rPr lang="en-GB" sz="1600" dirty="0">
                <a:ea typeface="+mn-lt"/>
                <a:cs typeface="+mn-lt"/>
              </a:rPr>
              <a:t> </a:t>
            </a:r>
            <a:r>
              <a:rPr lang="en-GB" sz="1600" dirty="0" err="1">
                <a:ea typeface="+mn-lt"/>
                <a:cs typeface="+mn-lt"/>
              </a:rPr>
              <a:t>leitenden</a:t>
            </a:r>
            <a:r>
              <a:rPr lang="en-GB" sz="1600" dirty="0">
                <a:ea typeface="+mn-lt"/>
                <a:cs typeface="+mn-lt"/>
              </a:rPr>
              <a:t> </a:t>
            </a:r>
            <a:r>
              <a:rPr lang="en-GB" sz="1600" dirty="0" err="1">
                <a:ea typeface="+mn-lt"/>
                <a:cs typeface="+mn-lt"/>
              </a:rPr>
              <a:t>Mitarbeiters</a:t>
            </a:r>
            <a:r>
              <a:rPr lang="en-GB" sz="1600" dirty="0">
                <a:ea typeface="+mn-lt"/>
                <a:cs typeface="+mn-lt"/>
              </a:rPr>
              <a:t>, der </a:t>
            </a:r>
            <a:r>
              <a:rPr lang="en-GB" sz="1600" dirty="0" err="1">
                <a:ea typeface="+mn-lt"/>
                <a:cs typeface="+mn-lt"/>
              </a:rPr>
              <a:t>sowohl</a:t>
            </a:r>
            <a:r>
              <a:rPr lang="en-GB" sz="1600" dirty="0">
                <a:ea typeface="+mn-lt"/>
                <a:cs typeface="+mn-lt"/>
              </a:rPr>
              <a:t> das </a:t>
            </a:r>
            <a:r>
              <a:rPr lang="en-GB" sz="1600" dirty="0" err="1">
                <a:ea typeface="+mn-lt"/>
                <a:cs typeface="+mn-lt"/>
              </a:rPr>
              <a:t>Unternehmen</a:t>
            </a:r>
            <a:r>
              <a:rPr lang="en-GB" sz="1600" dirty="0">
                <a:ea typeface="+mn-lt"/>
                <a:cs typeface="+mn-lt"/>
              </a:rPr>
              <a:t> </a:t>
            </a:r>
            <a:r>
              <a:rPr lang="en-GB" sz="1600" dirty="0" err="1">
                <a:ea typeface="+mn-lt"/>
                <a:cs typeface="+mn-lt"/>
              </a:rPr>
              <a:t>als</a:t>
            </a:r>
            <a:r>
              <a:rPr lang="en-GB" sz="1600" dirty="0">
                <a:ea typeface="+mn-lt"/>
                <a:cs typeface="+mn-lt"/>
              </a:rPr>
              <a:t> </a:t>
            </a:r>
            <a:r>
              <a:rPr lang="en-GB" sz="1600" dirty="0" err="1">
                <a:ea typeface="+mn-lt"/>
                <a:cs typeface="+mn-lt"/>
              </a:rPr>
              <a:t>auch</a:t>
            </a:r>
            <a:r>
              <a:rPr lang="en-GB" sz="1600" dirty="0">
                <a:ea typeface="+mn-lt"/>
                <a:cs typeface="+mn-lt"/>
              </a:rPr>
              <a:t> die IT-Abteilung </a:t>
            </a:r>
            <a:r>
              <a:rPr lang="en-GB" sz="1600" dirty="0" err="1">
                <a:ea typeface="+mn-lt"/>
                <a:cs typeface="+mn-lt"/>
              </a:rPr>
              <a:t>vertritt</a:t>
            </a:r>
            <a:r>
              <a:rPr lang="en-GB" sz="1600" dirty="0">
                <a:ea typeface="+mn-lt"/>
                <a:cs typeface="+mn-lt"/>
              </a:rPr>
              <a:t>, </a:t>
            </a:r>
            <a:r>
              <a:rPr lang="en-GB" sz="1600" dirty="0" err="1">
                <a:ea typeface="+mn-lt"/>
                <a:cs typeface="+mn-lt"/>
              </a:rPr>
              <a:t>ist</a:t>
            </a:r>
            <a:r>
              <a:rPr lang="en-GB" sz="1600" dirty="0">
                <a:ea typeface="+mn-lt"/>
                <a:cs typeface="+mn-lt"/>
              </a:rPr>
              <a:t> für die </a:t>
            </a:r>
            <a:r>
              <a:rPr lang="en-GB" sz="1600" dirty="0" err="1">
                <a:ea typeface="+mn-lt"/>
                <a:cs typeface="+mn-lt"/>
              </a:rPr>
              <a:t>Entwicklung</a:t>
            </a:r>
            <a:r>
              <a:rPr lang="en-GB" sz="1600" dirty="0">
                <a:ea typeface="+mn-lt"/>
                <a:cs typeface="+mn-lt"/>
              </a:rPr>
              <a:t> von </a:t>
            </a:r>
            <a:r>
              <a:rPr lang="en-GB" sz="1600" dirty="0" err="1">
                <a:ea typeface="+mn-lt"/>
                <a:cs typeface="+mn-lt"/>
              </a:rPr>
              <a:t>Datenkapazitäten</a:t>
            </a:r>
            <a:r>
              <a:rPr lang="en-GB" sz="1600" dirty="0">
                <a:ea typeface="+mn-lt"/>
                <a:cs typeface="+mn-lt"/>
              </a:rPr>
              <a:t> </a:t>
            </a:r>
            <a:r>
              <a:rPr lang="en-GB" sz="1600" dirty="0" err="1">
                <a:ea typeface="+mn-lt"/>
                <a:cs typeface="+mn-lt"/>
              </a:rPr>
              <a:t>durch</a:t>
            </a:r>
            <a:r>
              <a:rPr lang="en-GB" sz="1600" dirty="0">
                <a:ea typeface="+mn-lt"/>
                <a:cs typeface="+mn-lt"/>
              </a:rPr>
              <a:t> </a:t>
            </a:r>
            <a:r>
              <a:rPr lang="en-GB" sz="1600" dirty="0" err="1">
                <a:ea typeface="+mn-lt"/>
                <a:cs typeface="+mn-lt"/>
              </a:rPr>
              <a:t>eine</a:t>
            </a:r>
            <a:r>
              <a:rPr lang="en-GB" sz="1600" dirty="0">
                <a:ea typeface="+mn-lt"/>
                <a:cs typeface="+mn-lt"/>
              </a:rPr>
              <a:t> </a:t>
            </a:r>
            <a:r>
              <a:rPr lang="en-GB" sz="1600" dirty="0" err="1">
                <a:ea typeface="+mn-lt"/>
                <a:cs typeface="+mn-lt"/>
              </a:rPr>
              <a:t>kohärente</a:t>
            </a:r>
            <a:r>
              <a:rPr lang="en-GB" sz="1600" dirty="0">
                <a:ea typeface="+mn-lt"/>
                <a:cs typeface="+mn-lt"/>
              </a:rPr>
              <a:t> </a:t>
            </a:r>
            <a:r>
              <a:rPr lang="en-GB" sz="1600" dirty="0" err="1">
                <a:ea typeface="+mn-lt"/>
                <a:cs typeface="+mn-lt"/>
              </a:rPr>
              <a:t>Datenstrategie</a:t>
            </a:r>
            <a:r>
              <a:rPr lang="en-GB" sz="1600" dirty="0">
                <a:ea typeface="+mn-lt"/>
                <a:cs typeface="+mn-lt"/>
              </a:rPr>
              <a:t> </a:t>
            </a:r>
            <a:r>
              <a:rPr lang="en-GB" sz="1600" dirty="0" err="1">
                <a:ea typeface="+mn-lt"/>
                <a:cs typeface="+mn-lt"/>
              </a:rPr>
              <a:t>verantwortlich</a:t>
            </a:r>
            <a:r>
              <a:rPr lang="en-GB" dirty="0">
                <a:ea typeface="+mn-lt"/>
                <a:cs typeface="+mn-lt"/>
              </a:rPr>
              <a:t>.</a:t>
            </a:r>
            <a:endParaRPr lang="en-GB" dirty="0"/>
          </a:p>
        </p:txBody>
      </p:sp>
      <p:sp>
        <p:nvSpPr>
          <p:cNvPr id="29" name="Rectangle 28">
            <a:extLst>
              <a:ext uri="{FF2B5EF4-FFF2-40B4-BE49-F238E27FC236}">
                <a16:creationId xmlns:a16="http://schemas.microsoft.com/office/drawing/2014/main" id="{735DEEEB-5B3F-50EE-BA23-BFE5FFC2715C}"/>
              </a:ext>
            </a:extLst>
          </p:cNvPr>
          <p:cNvSpPr/>
          <p:nvPr/>
        </p:nvSpPr>
        <p:spPr>
          <a:xfrm>
            <a:off x="7428727" y="3323913"/>
            <a:ext cx="3339312" cy="1904537"/>
          </a:xfrm>
          <a:prstGeom prst="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GB" sz="1600" dirty="0" err="1">
                <a:ea typeface="+mn-lt"/>
                <a:cs typeface="+mn-lt"/>
              </a:rPr>
              <a:t>Szenario</a:t>
            </a:r>
            <a:r>
              <a:rPr lang="en-GB" sz="1600" dirty="0">
                <a:ea typeface="+mn-lt"/>
                <a:cs typeface="+mn-lt"/>
              </a:rPr>
              <a:t> 1</a:t>
            </a:r>
            <a:endParaRPr lang="en-US" sz="1600" dirty="0">
              <a:ea typeface="+mn-lt"/>
              <a:cs typeface="+mn-lt"/>
            </a:endParaRPr>
          </a:p>
          <a:p>
            <a:pPr algn="ctr"/>
            <a:r>
              <a:rPr lang="en-GB" sz="1600" dirty="0">
                <a:ea typeface="+mn-lt"/>
                <a:cs typeface="+mn-lt"/>
              </a:rPr>
              <a:t>Die IT-Abteilung </a:t>
            </a:r>
            <a:r>
              <a:rPr lang="en-GB" sz="1600" dirty="0" err="1">
                <a:ea typeface="+mn-lt"/>
                <a:cs typeface="+mn-lt"/>
              </a:rPr>
              <a:t>ist</a:t>
            </a:r>
            <a:r>
              <a:rPr lang="en-GB" sz="1600" dirty="0">
                <a:ea typeface="+mn-lt"/>
                <a:cs typeface="+mn-lt"/>
              </a:rPr>
              <a:t> für den Aufbau und die Verwaltung von </a:t>
            </a:r>
            <a:r>
              <a:rPr lang="en-GB" sz="1600" dirty="0" err="1">
                <a:ea typeface="+mn-lt"/>
                <a:cs typeface="+mn-lt"/>
              </a:rPr>
              <a:t>Datenfunktionen</a:t>
            </a:r>
            <a:r>
              <a:rPr lang="en-GB" sz="1600" dirty="0">
                <a:ea typeface="+mn-lt"/>
                <a:cs typeface="+mn-lt"/>
              </a:rPr>
              <a:t> </a:t>
            </a:r>
            <a:r>
              <a:rPr lang="en-GB" sz="1600" dirty="0" err="1">
                <a:ea typeface="+mn-lt"/>
                <a:cs typeface="+mn-lt"/>
              </a:rPr>
              <a:t>zuständig</a:t>
            </a:r>
            <a:r>
              <a:rPr lang="en-GB" sz="1600" dirty="0">
                <a:ea typeface="+mn-lt"/>
                <a:cs typeface="+mn-lt"/>
              </a:rPr>
              <a:t>.</a:t>
            </a:r>
          </a:p>
        </p:txBody>
      </p:sp>
      <p:sp>
        <p:nvSpPr>
          <p:cNvPr id="7" name="TextBox 6">
            <a:extLst>
              <a:ext uri="{FF2B5EF4-FFF2-40B4-BE49-F238E27FC236}">
                <a16:creationId xmlns:a16="http://schemas.microsoft.com/office/drawing/2014/main" id="{8AA3CEAA-9950-1CCB-D2FC-1C1969398635}"/>
              </a:ext>
            </a:extLst>
          </p:cNvPr>
          <p:cNvSpPr txBox="1"/>
          <p:nvPr/>
        </p:nvSpPr>
        <p:spPr>
          <a:xfrm>
            <a:off x="4296943" y="3373589"/>
            <a:ext cx="3131784" cy="1200329"/>
          </a:xfrm>
          <a:prstGeom prst="rect">
            <a:avLst/>
          </a:prstGeom>
          <a:noFill/>
        </p:spPr>
        <p:txBody>
          <a:bodyPr wrap="square" lIns="91440" tIns="45720" rIns="91440" bIns="45720" rtlCol="0" anchor="t">
            <a:spAutoFit/>
          </a:bodyPr>
          <a:lstStyle/>
          <a:p>
            <a:pPr algn="ctr"/>
            <a:r>
              <a:rPr lang="en-GB" dirty="0">
                <a:ea typeface="+mn-lt"/>
                <a:cs typeface="+mn-lt"/>
              </a:rPr>
              <a:t>Das </a:t>
            </a:r>
            <a:r>
              <a:rPr lang="en-GB" dirty="0" err="1">
                <a:ea typeface="+mn-lt"/>
                <a:cs typeface="+mn-lt"/>
              </a:rPr>
              <a:t>Unternehmen</a:t>
            </a:r>
            <a:r>
              <a:rPr lang="en-GB" dirty="0">
                <a:ea typeface="+mn-lt"/>
                <a:cs typeface="+mn-lt"/>
              </a:rPr>
              <a:t> hat </a:t>
            </a:r>
            <a:r>
              <a:rPr lang="en-GB" dirty="0" err="1">
                <a:ea typeface="+mn-lt"/>
                <a:cs typeface="+mn-lt"/>
              </a:rPr>
              <a:t>weder</a:t>
            </a:r>
            <a:r>
              <a:rPr lang="en-GB" dirty="0">
                <a:ea typeface="+mn-lt"/>
                <a:cs typeface="+mn-lt"/>
              </a:rPr>
              <a:t> </a:t>
            </a:r>
            <a:r>
              <a:rPr lang="en-GB" dirty="0" err="1">
                <a:ea typeface="+mn-lt"/>
                <a:cs typeface="+mn-lt"/>
              </a:rPr>
              <a:t>einen</a:t>
            </a:r>
            <a:r>
              <a:rPr lang="en-GB" dirty="0">
                <a:ea typeface="+mn-lt"/>
                <a:cs typeface="+mn-lt"/>
              </a:rPr>
              <a:t> </a:t>
            </a:r>
            <a:r>
              <a:rPr lang="en-GB" dirty="0" err="1">
                <a:ea typeface="+mn-lt"/>
                <a:cs typeface="+mn-lt"/>
              </a:rPr>
              <a:t>klaren</a:t>
            </a:r>
            <a:r>
              <a:rPr lang="en-GB" dirty="0">
                <a:ea typeface="+mn-lt"/>
                <a:cs typeface="+mn-lt"/>
              </a:rPr>
              <a:t> Daten- und </a:t>
            </a:r>
            <a:r>
              <a:rPr lang="en-GB" dirty="0" err="1">
                <a:ea typeface="+mn-lt"/>
                <a:cs typeface="+mn-lt"/>
              </a:rPr>
              <a:t>Analyseverantwortlichen</a:t>
            </a:r>
            <a:r>
              <a:rPr lang="en-GB" dirty="0">
                <a:ea typeface="+mn-lt"/>
                <a:cs typeface="+mn-lt"/>
              </a:rPr>
              <a:t> </a:t>
            </a:r>
            <a:r>
              <a:rPr lang="en-GB" dirty="0" err="1">
                <a:ea typeface="+mn-lt"/>
                <a:cs typeface="+mn-lt"/>
              </a:rPr>
              <a:t>noch</a:t>
            </a:r>
            <a:r>
              <a:rPr lang="en-GB" dirty="0">
                <a:ea typeface="+mn-lt"/>
                <a:cs typeface="+mn-lt"/>
              </a:rPr>
              <a:t> </a:t>
            </a:r>
            <a:r>
              <a:rPr lang="en-GB" dirty="0" err="1">
                <a:ea typeface="+mn-lt"/>
                <a:cs typeface="+mn-lt"/>
              </a:rPr>
              <a:t>eine</a:t>
            </a:r>
            <a:r>
              <a:rPr lang="en-GB" dirty="0">
                <a:ea typeface="+mn-lt"/>
                <a:cs typeface="+mn-lt"/>
              </a:rPr>
              <a:t> </a:t>
            </a:r>
            <a:r>
              <a:rPr lang="en-GB" dirty="0" err="1">
                <a:ea typeface="+mn-lt"/>
                <a:cs typeface="+mn-lt"/>
              </a:rPr>
              <a:t>Strategie</a:t>
            </a:r>
            <a:r>
              <a:rPr lang="en-GB" dirty="0">
                <a:ea typeface="+mn-lt"/>
                <a:cs typeface="+mn-lt"/>
              </a:rPr>
              <a:t>.</a:t>
            </a:r>
            <a:endParaRPr lang="en-US" dirty="0">
              <a:ea typeface="+mn-lt"/>
              <a:cs typeface="+mn-lt"/>
            </a:endParaRPr>
          </a:p>
        </p:txBody>
      </p:sp>
      <p:grpSp>
        <p:nvGrpSpPr>
          <p:cNvPr id="12" name="Group 11">
            <a:extLst>
              <a:ext uri="{FF2B5EF4-FFF2-40B4-BE49-F238E27FC236}">
                <a16:creationId xmlns:a16="http://schemas.microsoft.com/office/drawing/2014/main" id="{9768ACBB-5DE9-68B4-C506-3043059219B2}"/>
              </a:ext>
            </a:extLst>
          </p:cNvPr>
          <p:cNvGrpSpPr/>
          <p:nvPr/>
        </p:nvGrpSpPr>
        <p:grpSpPr>
          <a:xfrm>
            <a:off x="1496986" y="1909841"/>
            <a:ext cx="2498426" cy="646331"/>
            <a:chOff x="1496986" y="1909841"/>
            <a:chExt cx="2498426" cy="646331"/>
          </a:xfrm>
        </p:grpSpPr>
        <p:sp>
          <p:nvSpPr>
            <p:cNvPr id="30" name="TextBox 29">
              <a:extLst>
                <a:ext uri="{FF2B5EF4-FFF2-40B4-BE49-F238E27FC236}">
                  <a16:creationId xmlns:a16="http://schemas.microsoft.com/office/drawing/2014/main" id="{DAD5FACD-B12E-E041-29DD-0AF28F7C099D}"/>
                </a:ext>
              </a:extLst>
            </p:cNvPr>
            <p:cNvSpPr txBox="1"/>
            <p:nvPr/>
          </p:nvSpPr>
          <p:spPr>
            <a:xfrm>
              <a:off x="1650143" y="1909841"/>
              <a:ext cx="2345269" cy="646331"/>
            </a:xfrm>
            <a:prstGeom prst="rect">
              <a:avLst/>
            </a:prstGeom>
            <a:noFill/>
          </p:spPr>
          <p:txBody>
            <a:bodyPr wrap="square" lIns="91440" tIns="45720" rIns="91440" bIns="45720" rtlCol="0" anchor="t">
              <a:spAutoFit/>
            </a:bodyPr>
            <a:lstStyle/>
            <a:p>
              <a:pPr algn="ctr"/>
              <a:r>
                <a:rPr lang="en-GB" dirty="0">
                  <a:effectLst>
                    <a:outerShdw blurRad="38100" dist="38100" dir="2700000" algn="tl">
                      <a:srgbClr val="000000">
                        <a:alpha val="43137"/>
                      </a:srgbClr>
                    </a:outerShdw>
                  </a:effectLst>
                  <a:ea typeface="+mn-lt"/>
                  <a:cs typeface="+mn-lt"/>
                </a:rPr>
                <a:t>Grad des </a:t>
              </a:r>
              <a:r>
                <a:rPr lang="en-GB" dirty="0" err="1">
                  <a:effectLst>
                    <a:outerShdw blurRad="38100" dist="38100" dir="2700000" algn="tl">
                      <a:srgbClr val="000000">
                        <a:alpha val="43137"/>
                      </a:srgbClr>
                    </a:outerShdw>
                  </a:effectLst>
                  <a:ea typeface="+mn-lt"/>
                  <a:cs typeface="+mn-lt"/>
                </a:rPr>
                <a:t>Unternehmensbesitzes</a:t>
              </a:r>
              <a:endParaRPr lang="en-US" dirty="0" err="1"/>
            </a:p>
          </p:txBody>
        </p:sp>
        <p:sp>
          <p:nvSpPr>
            <p:cNvPr id="9" name="Arrow: Down 8">
              <a:extLst>
                <a:ext uri="{FF2B5EF4-FFF2-40B4-BE49-F238E27FC236}">
                  <a16:creationId xmlns:a16="http://schemas.microsoft.com/office/drawing/2014/main" id="{7272E934-FA75-2D76-3048-036F1E77C946}"/>
                </a:ext>
              </a:extLst>
            </p:cNvPr>
            <p:cNvSpPr/>
            <p:nvPr/>
          </p:nvSpPr>
          <p:spPr>
            <a:xfrm flipV="1">
              <a:off x="1496986" y="1909841"/>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3" name="Group 12">
            <a:extLst>
              <a:ext uri="{FF2B5EF4-FFF2-40B4-BE49-F238E27FC236}">
                <a16:creationId xmlns:a16="http://schemas.microsoft.com/office/drawing/2014/main" id="{052B3B07-96A4-CB15-86D6-186216F92ADF}"/>
              </a:ext>
            </a:extLst>
          </p:cNvPr>
          <p:cNvGrpSpPr/>
          <p:nvPr/>
        </p:nvGrpSpPr>
        <p:grpSpPr>
          <a:xfrm>
            <a:off x="8424390" y="5482904"/>
            <a:ext cx="2241592" cy="646331"/>
            <a:chOff x="8424390" y="5482904"/>
            <a:chExt cx="2241592" cy="646331"/>
          </a:xfrm>
        </p:grpSpPr>
        <p:sp>
          <p:nvSpPr>
            <p:cNvPr id="31" name="TextBox 30">
              <a:extLst>
                <a:ext uri="{FF2B5EF4-FFF2-40B4-BE49-F238E27FC236}">
                  <a16:creationId xmlns:a16="http://schemas.microsoft.com/office/drawing/2014/main" id="{AB4ECF4C-0D0F-D233-FC2C-F0A4C3F24944}"/>
                </a:ext>
              </a:extLst>
            </p:cNvPr>
            <p:cNvSpPr txBox="1"/>
            <p:nvPr/>
          </p:nvSpPr>
          <p:spPr>
            <a:xfrm>
              <a:off x="8439775" y="5482904"/>
              <a:ext cx="2226207" cy="646331"/>
            </a:xfrm>
            <a:prstGeom prst="rect">
              <a:avLst/>
            </a:prstGeom>
            <a:noFill/>
          </p:spPr>
          <p:txBody>
            <a:bodyPr wrap="square" lIns="91440" tIns="45720" rIns="91440" bIns="45720" rtlCol="0" anchor="t">
              <a:spAutoFit/>
            </a:bodyPr>
            <a:lstStyle/>
            <a:p>
              <a:pPr algn="ctr"/>
              <a:r>
                <a:rPr lang="en-GB" dirty="0">
                  <a:effectLst>
                    <a:outerShdw blurRad="38100" dist="38100" dir="2700000" algn="tl">
                      <a:srgbClr val="000000">
                        <a:alpha val="43137"/>
                      </a:srgbClr>
                    </a:outerShdw>
                  </a:effectLst>
                  <a:ea typeface="+mn-lt"/>
                  <a:cs typeface="+mn-lt"/>
                </a:rPr>
                <a:t>Grad der IT-</a:t>
              </a:r>
              <a:r>
                <a:rPr lang="en-GB" dirty="0" err="1">
                  <a:effectLst>
                    <a:outerShdw blurRad="38100" dist="38100" dir="2700000" algn="tl">
                      <a:srgbClr val="000000">
                        <a:alpha val="43137"/>
                      </a:srgbClr>
                    </a:outerShdw>
                  </a:effectLst>
                  <a:ea typeface="+mn-lt"/>
                  <a:cs typeface="+mn-lt"/>
                </a:rPr>
                <a:t>Eigentümerschaft</a:t>
              </a:r>
              <a:endParaRPr lang="en-US" dirty="0" err="1"/>
            </a:p>
          </p:txBody>
        </p:sp>
        <p:sp>
          <p:nvSpPr>
            <p:cNvPr id="32" name="Arrow: Down 31">
              <a:extLst>
                <a:ext uri="{FF2B5EF4-FFF2-40B4-BE49-F238E27FC236}">
                  <a16:creationId xmlns:a16="http://schemas.microsoft.com/office/drawing/2014/main" id="{9195A4F4-5C77-6362-F25D-8EAFDCE9180A}"/>
                </a:ext>
              </a:extLst>
            </p:cNvPr>
            <p:cNvSpPr/>
            <p:nvPr/>
          </p:nvSpPr>
          <p:spPr>
            <a:xfrm rot="10800000" flipV="1">
              <a:off x="8424390" y="5544840"/>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1028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8" grpId="0" animBg="1"/>
      <p:bldP spid="29" grpId="0" animBg="1"/>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435696" y="104614"/>
            <a:ext cx="10490256" cy="646331"/>
          </a:xfrm>
          <a:prstGeom prst="rect">
            <a:avLst/>
          </a:prstGeom>
          <a:noFill/>
        </p:spPr>
        <p:txBody>
          <a:bodyPr wrap="square" lIns="91440" tIns="45720" rIns="91440" bIns="45720" anchor="t">
            <a:spAutoFit/>
          </a:bodyPr>
          <a:lstStyle/>
          <a:p>
            <a:r>
              <a:rPr lang="en-GB" sz="3600" dirty="0" err="1">
                <a:solidFill>
                  <a:srgbClr val="000000"/>
                </a:solidFill>
                <a:ea typeface="+mn-lt"/>
                <a:cs typeface="+mn-lt"/>
              </a:rPr>
              <a:t>Datenleitungsoptionen</a:t>
            </a:r>
            <a:r>
              <a:rPr lang="en-GB" sz="3600" dirty="0">
                <a:solidFill>
                  <a:srgbClr val="000000"/>
                </a:solidFill>
                <a:ea typeface="+mn-lt"/>
                <a:cs typeface="+mn-lt"/>
              </a:rPr>
              <a:t> für </a:t>
            </a:r>
            <a:r>
              <a:rPr lang="en-GB" sz="3600" dirty="0" err="1">
                <a:solidFill>
                  <a:srgbClr val="000000"/>
                </a:solidFill>
                <a:ea typeface="+mn-lt"/>
                <a:cs typeface="+mn-lt"/>
              </a:rPr>
              <a:t>kleine</a:t>
            </a:r>
            <a:r>
              <a:rPr lang="en-GB" sz="3600" dirty="0">
                <a:solidFill>
                  <a:srgbClr val="000000"/>
                </a:solidFill>
                <a:ea typeface="+mn-lt"/>
                <a:cs typeface="+mn-lt"/>
              </a:rPr>
              <a:t> </a:t>
            </a:r>
            <a:r>
              <a:rPr lang="en-GB" sz="3600" dirty="0" err="1">
                <a:solidFill>
                  <a:srgbClr val="000000"/>
                </a:solidFill>
                <a:ea typeface="+mn-lt"/>
                <a:cs typeface="+mn-lt"/>
              </a:rPr>
              <a:t>Unternehmen</a:t>
            </a:r>
            <a:endParaRPr lang="en-US">
              <a:solidFill>
                <a:srgbClr val="000000"/>
              </a:solidFill>
              <a:cs typeface="Calibri"/>
            </a:endParaRPr>
          </a:p>
        </p:txBody>
      </p:sp>
      <p:grpSp>
        <p:nvGrpSpPr>
          <p:cNvPr id="3" name="Group 2">
            <a:extLst>
              <a:ext uri="{FF2B5EF4-FFF2-40B4-BE49-F238E27FC236}">
                <a16:creationId xmlns:a16="http://schemas.microsoft.com/office/drawing/2014/main" id="{70B077D4-2DE7-844D-E841-0B0029CF2C70}"/>
              </a:ext>
            </a:extLst>
          </p:cNvPr>
          <p:cNvGrpSpPr/>
          <p:nvPr/>
        </p:nvGrpSpPr>
        <p:grpSpPr>
          <a:xfrm>
            <a:off x="352353" y="1182576"/>
            <a:ext cx="11534920" cy="5242829"/>
            <a:chOff x="357063" y="1054099"/>
            <a:chExt cx="9322029" cy="4797898"/>
          </a:xfrm>
        </p:grpSpPr>
        <p:grpSp>
          <p:nvGrpSpPr>
            <p:cNvPr id="14" name="Group 13">
              <a:extLst>
                <a:ext uri="{FF2B5EF4-FFF2-40B4-BE49-F238E27FC236}">
                  <a16:creationId xmlns:a16="http://schemas.microsoft.com/office/drawing/2014/main" id="{2EED0230-B498-F2F2-157C-062066A8CEDF}"/>
                </a:ext>
              </a:extLst>
            </p:cNvPr>
            <p:cNvGrpSpPr/>
            <p:nvPr/>
          </p:nvGrpSpPr>
          <p:grpSpPr>
            <a:xfrm rot="17100713" flipH="1">
              <a:off x="2422943" y="3534142"/>
              <a:ext cx="836054" cy="506526"/>
              <a:chOff x="8577718" y="1590078"/>
              <a:chExt cx="1028989" cy="623416"/>
            </a:xfrm>
            <a:solidFill>
              <a:schemeClr val="accent2">
                <a:lumMod val="60000"/>
                <a:lumOff val="40000"/>
              </a:schemeClr>
            </a:solidFill>
          </p:grpSpPr>
          <p:cxnSp>
            <p:nvCxnSpPr>
              <p:cNvPr id="15" name="Straight Connector 14">
                <a:extLst>
                  <a:ext uri="{FF2B5EF4-FFF2-40B4-BE49-F238E27FC236}">
                    <a16:creationId xmlns:a16="http://schemas.microsoft.com/office/drawing/2014/main" id="{AC355C54-4E4E-132F-28C1-F9F602D81DE2}"/>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2648C41-1401-0750-4293-B89E09AF741A}"/>
                  </a:ext>
                </a:extLst>
              </p:cNvPr>
              <p:cNvSpPr/>
              <p:nvPr/>
            </p:nvSpPr>
            <p:spPr>
              <a:xfrm>
                <a:off x="9356186" y="1590078"/>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18" name="Group 17">
              <a:extLst>
                <a:ext uri="{FF2B5EF4-FFF2-40B4-BE49-F238E27FC236}">
                  <a16:creationId xmlns:a16="http://schemas.microsoft.com/office/drawing/2014/main" id="{46F332E9-7731-7EE8-BDED-0FF5E09A34FD}"/>
                </a:ext>
              </a:extLst>
            </p:cNvPr>
            <p:cNvGrpSpPr/>
            <p:nvPr/>
          </p:nvGrpSpPr>
          <p:grpSpPr>
            <a:xfrm rot="3305250">
              <a:off x="6260586" y="4380418"/>
              <a:ext cx="836054" cy="506526"/>
              <a:chOff x="7743720" y="4497494"/>
              <a:chExt cx="1028989" cy="623416"/>
            </a:xfrm>
            <a:solidFill>
              <a:schemeClr val="accent6">
                <a:lumMod val="40000"/>
                <a:lumOff val="60000"/>
              </a:schemeClr>
            </a:solidFill>
          </p:grpSpPr>
          <p:cxnSp>
            <p:nvCxnSpPr>
              <p:cNvPr id="19" name="Straight Connector 18">
                <a:extLst>
                  <a:ext uri="{FF2B5EF4-FFF2-40B4-BE49-F238E27FC236}">
                    <a16:creationId xmlns:a16="http://schemas.microsoft.com/office/drawing/2014/main" id="{A2292AFD-CE4E-650C-823B-5B775FDF92F6}"/>
                  </a:ext>
                </a:extLst>
              </p:cNvPr>
              <p:cNvCxnSpPr>
                <a:cxnSpLocks/>
              </p:cNvCxnSpPr>
              <p:nvPr/>
            </p:nvCxnSpPr>
            <p:spPr>
              <a:xfrm flipV="1">
                <a:off x="7743720" y="4660038"/>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F462F8D-28AC-760D-E9A3-6CFAB526A9B2}"/>
                  </a:ext>
                </a:extLst>
              </p:cNvPr>
              <p:cNvSpPr/>
              <p:nvPr/>
            </p:nvSpPr>
            <p:spPr>
              <a:xfrm>
                <a:off x="8522188" y="4497494"/>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22" name="Group 21">
              <a:extLst>
                <a:ext uri="{FF2B5EF4-FFF2-40B4-BE49-F238E27FC236}">
                  <a16:creationId xmlns:a16="http://schemas.microsoft.com/office/drawing/2014/main" id="{9E9B4EFB-ACC5-6E44-EF30-A5F7011A85D8}"/>
                </a:ext>
              </a:extLst>
            </p:cNvPr>
            <p:cNvGrpSpPr/>
            <p:nvPr/>
          </p:nvGrpSpPr>
          <p:grpSpPr>
            <a:xfrm rot="1748887">
              <a:off x="7054255" y="2172359"/>
              <a:ext cx="836054" cy="506526"/>
              <a:chOff x="8577718" y="1590078"/>
              <a:chExt cx="1028989" cy="623416"/>
            </a:xfrm>
            <a:solidFill>
              <a:schemeClr val="accent4">
                <a:lumMod val="40000"/>
                <a:lumOff val="60000"/>
              </a:schemeClr>
            </a:solidFill>
          </p:grpSpPr>
          <p:cxnSp>
            <p:nvCxnSpPr>
              <p:cNvPr id="23" name="Straight Connector 22">
                <a:extLst>
                  <a:ext uri="{FF2B5EF4-FFF2-40B4-BE49-F238E27FC236}">
                    <a16:creationId xmlns:a16="http://schemas.microsoft.com/office/drawing/2014/main" id="{5C548E80-D58F-2A7C-55A3-4678204B01C4}"/>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98545D3-76B3-9C28-8E38-8D7B2201F5F3}"/>
                  </a:ext>
                </a:extLst>
              </p:cNvPr>
              <p:cNvSpPr/>
              <p:nvPr/>
            </p:nvSpPr>
            <p:spPr>
              <a:xfrm>
                <a:off x="9356186" y="1590078"/>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25" name="Rectangle 24">
              <a:extLst>
                <a:ext uri="{FF2B5EF4-FFF2-40B4-BE49-F238E27FC236}">
                  <a16:creationId xmlns:a16="http://schemas.microsoft.com/office/drawing/2014/main" id="{AB5B2CD0-1389-514F-1148-07BAD01FEB2B}"/>
                </a:ext>
              </a:extLst>
            </p:cNvPr>
            <p:cNvSpPr/>
            <p:nvPr/>
          </p:nvSpPr>
          <p:spPr>
            <a:xfrm>
              <a:off x="7127455" y="4464798"/>
              <a:ext cx="2388041" cy="1098463"/>
            </a:xfrm>
            <a:prstGeom prst="rect">
              <a:avLst/>
            </a:prstGeom>
          </p:spPr>
          <p:txBody>
            <a:bodyPr wrap="square" lIns="91440" tIns="45720" rIns="91440" bIns="45720" anchor="t">
              <a:spAutoFit/>
            </a:bodyPr>
            <a:lstStyle/>
            <a:p>
              <a:r>
                <a:rPr lang="en-US" dirty="0" err="1">
                  <a:solidFill>
                    <a:srgbClr val="000000"/>
                  </a:solidFill>
                  <a:ea typeface="+mn-lt"/>
                  <a:cs typeface="+mn-lt"/>
                </a:rPr>
                <a:t>Versteht</a:t>
              </a:r>
              <a:r>
                <a:rPr lang="en-US" dirty="0">
                  <a:solidFill>
                    <a:srgbClr val="000000"/>
                  </a:solidFill>
                  <a:ea typeface="+mn-lt"/>
                  <a:cs typeface="+mn-lt"/>
                </a:rPr>
                <a:t> die </a:t>
              </a:r>
              <a:r>
                <a:rPr lang="en-US" dirty="0" err="1">
                  <a:solidFill>
                    <a:srgbClr val="000000"/>
                  </a:solidFill>
                  <a:ea typeface="+mn-lt"/>
                  <a:cs typeface="+mn-lt"/>
                </a:rPr>
                <a:t>Triebkräfte</a:t>
              </a:r>
              <a:r>
                <a:rPr lang="en-US" dirty="0">
                  <a:solidFill>
                    <a:srgbClr val="000000"/>
                  </a:solidFill>
                  <a:ea typeface="+mn-lt"/>
                  <a:cs typeface="+mn-lt"/>
                </a:rPr>
                <a:t> des </a:t>
              </a:r>
              <a:r>
                <a:rPr lang="en-US" dirty="0" err="1">
                  <a:solidFill>
                    <a:srgbClr val="000000"/>
                  </a:solidFill>
                  <a:ea typeface="+mn-lt"/>
                  <a:cs typeface="+mn-lt"/>
                </a:rPr>
                <a:t>Geschäftserfolgs</a:t>
              </a:r>
              <a:r>
                <a:rPr lang="en-US" dirty="0">
                  <a:solidFill>
                    <a:srgbClr val="000000"/>
                  </a:solidFill>
                  <a:ea typeface="+mn-lt"/>
                  <a:cs typeface="+mn-lt"/>
                </a:rPr>
                <a:t> und </a:t>
              </a:r>
              <a:r>
                <a:rPr lang="en-US" dirty="0" err="1">
                  <a:solidFill>
                    <a:srgbClr val="000000"/>
                  </a:solidFill>
                  <a:ea typeface="+mn-lt"/>
                  <a:cs typeface="+mn-lt"/>
                </a:rPr>
                <a:t>kann</a:t>
              </a:r>
              <a:r>
                <a:rPr lang="en-US" dirty="0">
                  <a:solidFill>
                    <a:srgbClr val="000000"/>
                  </a:solidFill>
                  <a:ea typeface="+mn-lt"/>
                  <a:cs typeface="+mn-lt"/>
                </a:rPr>
                <a:t> Daten </a:t>
              </a:r>
              <a:r>
                <a:rPr lang="en-US" dirty="0" err="1">
                  <a:solidFill>
                    <a:srgbClr val="000000"/>
                  </a:solidFill>
                  <a:ea typeface="+mn-lt"/>
                  <a:cs typeface="+mn-lt"/>
                </a:rPr>
                <a:t>im</a:t>
              </a:r>
              <a:r>
                <a:rPr lang="en-US" dirty="0">
                  <a:solidFill>
                    <a:srgbClr val="000000"/>
                  </a:solidFill>
                  <a:ea typeface="+mn-lt"/>
                  <a:cs typeface="+mn-lt"/>
                </a:rPr>
                <a:t> </a:t>
              </a:r>
              <a:r>
                <a:rPr lang="en-US" dirty="0" err="1">
                  <a:solidFill>
                    <a:srgbClr val="000000"/>
                  </a:solidFill>
                  <a:ea typeface="+mn-lt"/>
                  <a:cs typeface="+mn-lt"/>
                </a:rPr>
                <a:t>Kontext</a:t>
              </a:r>
              <a:r>
                <a:rPr lang="en-US" dirty="0">
                  <a:solidFill>
                    <a:srgbClr val="000000"/>
                  </a:solidFill>
                  <a:ea typeface="+mn-lt"/>
                  <a:cs typeface="+mn-lt"/>
                </a:rPr>
                <a:t> </a:t>
              </a:r>
              <a:r>
                <a:rPr lang="en-US" dirty="0" err="1">
                  <a:solidFill>
                    <a:srgbClr val="000000"/>
                  </a:solidFill>
                  <a:ea typeface="+mn-lt"/>
                  <a:cs typeface="+mn-lt"/>
                </a:rPr>
                <a:t>interpretieren</a:t>
              </a:r>
              <a:r>
                <a:rPr lang="en-US" dirty="0">
                  <a:solidFill>
                    <a:srgbClr val="000000"/>
                  </a:solidFill>
                  <a:ea typeface="+mn-lt"/>
                  <a:cs typeface="+mn-lt"/>
                </a:rPr>
                <a:t>.</a:t>
              </a:r>
            </a:p>
          </p:txBody>
        </p:sp>
        <p:sp>
          <p:nvSpPr>
            <p:cNvPr id="26" name="Freeform 23">
              <a:extLst>
                <a:ext uri="{FF2B5EF4-FFF2-40B4-BE49-F238E27FC236}">
                  <a16:creationId xmlns:a16="http://schemas.microsoft.com/office/drawing/2014/main" id="{70345ADA-25EF-B443-7243-49D800D9EDBC}"/>
                </a:ext>
              </a:extLst>
            </p:cNvPr>
            <p:cNvSpPr/>
            <p:nvPr/>
          </p:nvSpPr>
          <p:spPr>
            <a:xfrm>
              <a:off x="4534618" y="1456946"/>
              <a:ext cx="836765" cy="1332706"/>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27" name="Freeform 24">
              <a:extLst>
                <a:ext uri="{FF2B5EF4-FFF2-40B4-BE49-F238E27FC236}">
                  <a16:creationId xmlns:a16="http://schemas.microsoft.com/office/drawing/2014/main" id="{16BC2511-DD9B-74FA-6C6B-7639D745026B}"/>
                </a:ext>
              </a:extLst>
            </p:cNvPr>
            <p:cNvSpPr/>
            <p:nvPr/>
          </p:nvSpPr>
          <p:spPr>
            <a:xfrm>
              <a:off x="3642929" y="2789009"/>
              <a:ext cx="1315758" cy="1008732"/>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3" name="Freeform 25">
              <a:extLst>
                <a:ext uri="{FF2B5EF4-FFF2-40B4-BE49-F238E27FC236}">
                  <a16:creationId xmlns:a16="http://schemas.microsoft.com/office/drawing/2014/main" id="{C97F2675-BF44-231E-07FF-11B1B6BCC51A}"/>
                </a:ext>
              </a:extLst>
            </p:cNvPr>
            <p:cNvSpPr/>
            <p:nvPr/>
          </p:nvSpPr>
          <p:spPr>
            <a:xfrm>
              <a:off x="4958686" y="2789651"/>
              <a:ext cx="1301892" cy="997754"/>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4" name="Freeform 26">
              <a:extLst>
                <a:ext uri="{FF2B5EF4-FFF2-40B4-BE49-F238E27FC236}">
                  <a16:creationId xmlns:a16="http://schemas.microsoft.com/office/drawing/2014/main" id="{54C6FDE9-D9AA-A747-CAEA-EFAAB778BC75}"/>
                </a:ext>
              </a:extLst>
            </p:cNvPr>
            <p:cNvSpPr/>
            <p:nvPr/>
          </p:nvSpPr>
          <p:spPr>
            <a:xfrm>
              <a:off x="4976139" y="1054099"/>
              <a:ext cx="2301394" cy="2661985"/>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27">
              <a:extLst>
                <a:ext uri="{FF2B5EF4-FFF2-40B4-BE49-F238E27FC236}">
                  <a16:creationId xmlns:a16="http://schemas.microsoft.com/office/drawing/2014/main" id="{454BDE80-4A8F-D322-E6F2-268084A792D9}"/>
                </a:ext>
              </a:extLst>
            </p:cNvPr>
            <p:cNvSpPr/>
            <p:nvPr/>
          </p:nvSpPr>
          <p:spPr>
            <a:xfrm>
              <a:off x="2628470" y="1064435"/>
              <a:ext cx="2290022" cy="2661343"/>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28">
              <a:extLst>
                <a:ext uri="{FF2B5EF4-FFF2-40B4-BE49-F238E27FC236}">
                  <a16:creationId xmlns:a16="http://schemas.microsoft.com/office/drawing/2014/main" id="{87E1E40E-7AFA-E2A1-83BB-30B837932233}"/>
                </a:ext>
              </a:extLst>
            </p:cNvPr>
            <p:cNvSpPr/>
            <p:nvPr/>
          </p:nvSpPr>
          <p:spPr>
            <a:xfrm>
              <a:off x="4584086" y="2736904"/>
              <a:ext cx="740325" cy="677207"/>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37" name="Freeform 29">
              <a:extLst>
                <a:ext uri="{FF2B5EF4-FFF2-40B4-BE49-F238E27FC236}">
                  <a16:creationId xmlns:a16="http://schemas.microsoft.com/office/drawing/2014/main" id="{D8A4205F-A3D7-CC71-8D25-6A8C0CAF8CBB}"/>
                </a:ext>
              </a:extLst>
            </p:cNvPr>
            <p:cNvSpPr/>
            <p:nvPr/>
          </p:nvSpPr>
          <p:spPr>
            <a:xfrm>
              <a:off x="3595955" y="3442936"/>
              <a:ext cx="2714090" cy="2036883"/>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8" name="Rectangle 37">
              <a:extLst>
                <a:ext uri="{FF2B5EF4-FFF2-40B4-BE49-F238E27FC236}">
                  <a16:creationId xmlns:a16="http://schemas.microsoft.com/office/drawing/2014/main" id="{4A03DED6-3C17-4AAE-CA96-B88A0D2CE6B4}"/>
                </a:ext>
              </a:extLst>
            </p:cNvPr>
            <p:cNvSpPr/>
            <p:nvPr/>
          </p:nvSpPr>
          <p:spPr>
            <a:xfrm>
              <a:off x="2981461" y="2027030"/>
              <a:ext cx="1481222" cy="707886"/>
            </a:xfrm>
            <a:prstGeom prst="rect">
              <a:avLst/>
            </a:prstGeom>
          </p:spPr>
          <p:txBody>
            <a:bodyPr wrap="square">
              <a:spAutoFit/>
            </a:bodyPr>
            <a:lstStyle/>
            <a:p>
              <a:pPr lvl="0" algn="ctr"/>
              <a:r>
                <a:rPr lang="es-ES_tradnl" sz="2000" dirty="0">
                  <a:solidFill>
                    <a:schemeClr val="bg1"/>
                  </a:solidFill>
                  <a:effectLst>
                    <a:outerShdw blurRad="38100" dist="38100" dir="2700000" algn="tl">
                      <a:srgbClr val="000000">
                        <a:alpha val="43137"/>
                      </a:srgbClr>
                    </a:outerShdw>
                  </a:effectLst>
                </a:rPr>
                <a:t>DATA MINDED</a:t>
              </a:r>
            </a:p>
          </p:txBody>
        </p:sp>
        <p:sp>
          <p:nvSpPr>
            <p:cNvPr id="39" name="Rectangle 38">
              <a:extLst>
                <a:ext uri="{FF2B5EF4-FFF2-40B4-BE49-F238E27FC236}">
                  <a16:creationId xmlns:a16="http://schemas.microsoft.com/office/drawing/2014/main" id="{9B8A4E85-14F9-8A13-CD78-22B21FB6076B}"/>
                </a:ext>
              </a:extLst>
            </p:cNvPr>
            <p:cNvSpPr/>
            <p:nvPr/>
          </p:nvSpPr>
          <p:spPr>
            <a:xfrm>
              <a:off x="5339368" y="1897784"/>
              <a:ext cx="1938163" cy="929469"/>
            </a:xfrm>
            <a:prstGeom prst="rect">
              <a:avLst/>
            </a:prstGeom>
          </p:spPr>
          <p:txBody>
            <a:bodyPr wrap="square" lIns="91440" tIns="45720" rIns="91440" bIns="45720" anchor="t">
              <a:spAutoFit/>
            </a:bodyPr>
            <a:lstStyle/>
            <a:p>
              <a:pPr algn="ctr"/>
              <a:r>
                <a:rPr lang="es-ES_tradnl" sz="2000" dirty="0">
                  <a:solidFill>
                    <a:schemeClr val="bg1"/>
                  </a:solidFill>
                  <a:effectLst>
                    <a:outerShdw blurRad="38100" dist="38100" dir="2700000" algn="tl">
                      <a:srgbClr val="000000">
                        <a:alpha val="43137"/>
                      </a:srgbClr>
                    </a:outerShdw>
                  </a:effectLst>
                  <a:ea typeface="+mn-lt"/>
                  <a:cs typeface="+mn-lt"/>
                </a:rPr>
                <a:t>MODERATIONS- &amp; KOMMUNIKATIONS-</a:t>
              </a:r>
              <a:endParaRPr lang="en-US" dirty="0">
                <a:solidFill>
                  <a:schemeClr val="bg1"/>
                </a:solidFill>
                <a:ea typeface="+mn-lt"/>
                <a:cs typeface="+mn-lt"/>
              </a:endParaRPr>
            </a:p>
            <a:p>
              <a:pPr algn="ctr"/>
              <a:r>
                <a:rPr lang="es-ES_tradnl" sz="2000" dirty="0">
                  <a:solidFill>
                    <a:schemeClr val="bg1"/>
                  </a:solidFill>
                  <a:effectLst>
                    <a:outerShdw blurRad="38100" dist="38100" dir="2700000" algn="tl">
                      <a:srgbClr val="000000">
                        <a:alpha val="43137"/>
                      </a:srgbClr>
                    </a:outerShdw>
                  </a:effectLst>
                  <a:ea typeface="+mn-lt"/>
                  <a:cs typeface="+mn-lt"/>
                </a:rPr>
                <a:t>FÄHIGKEITEN</a:t>
              </a:r>
              <a:endParaRPr lang="en-US" dirty="0">
                <a:solidFill>
                  <a:schemeClr val="bg1"/>
                </a:solidFill>
                <a:cs typeface="Calibri"/>
              </a:endParaRPr>
            </a:p>
          </p:txBody>
        </p:sp>
        <p:sp>
          <p:nvSpPr>
            <p:cNvPr id="40" name="Rectangle 39">
              <a:extLst>
                <a:ext uri="{FF2B5EF4-FFF2-40B4-BE49-F238E27FC236}">
                  <a16:creationId xmlns:a16="http://schemas.microsoft.com/office/drawing/2014/main" id="{1DB92D03-C96F-B206-7A44-5EE383500C54}"/>
                </a:ext>
              </a:extLst>
            </p:cNvPr>
            <p:cNvSpPr/>
            <p:nvPr/>
          </p:nvSpPr>
          <p:spPr>
            <a:xfrm>
              <a:off x="4121970" y="4074193"/>
              <a:ext cx="1784264" cy="366155"/>
            </a:xfrm>
            <a:prstGeom prst="rect">
              <a:avLst/>
            </a:prstGeom>
          </p:spPr>
          <p:txBody>
            <a:bodyPr wrap="square" lIns="91440" tIns="45720" rIns="91440" bIns="45720" anchor="t">
              <a:spAutoFit/>
            </a:bodyPr>
            <a:lstStyle/>
            <a:p>
              <a:pPr lvl="0" algn="ctr"/>
              <a:r>
                <a:rPr lang="es-ES_tradnl" sz="2000" dirty="0">
                  <a:solidFill>
                    <a:schemeClr val="bg1"/>
                  </a:solidFill>
                  <a:effectLst>
                    <a:outerShdw blurRad="38100" dist="38100" dir="2700000" algn="tl">
                      <a:srgbClr val="000000">
                        <a:alpha val="43137"/>
                      </a:srgbClr>
                    </a:outerShdw>
                  </a:effectLst>
                  <a:ea typeface="+mn-lt"/>
                  <a:cs typeface="+mn-lt"/>
                </a:rPr>
                <a:t>GESCHÄFTSWISSEN</a:t>
              </a:r>
              <a:endParaRPr lang="en-US">
                <a:solidFill>
                  <a:schemeClr val="bg1"/>
                </a:solidFill>
                <a:cs typeface="Calibri"/>
              </a:endParaRPr>
            </a:p>
          </p:txBody>
        </p:sp>
        <p:sp>
          <p:nvSpPr>
            <p:cNvPr id="41" name="TextBox 40">
              <a:extLst>
                <a:ext uri="{FF2B5EF4-FFF2-40B4-BE49-F238E27FC236}">
                  <a16:creationId xmlns:a16="http://schemas.microsoft.com/office/drawing/2014/main" id="{2114758C-8097-9E83-6728-C730900EE655}"/>
                </a:ext>
              </a:extLst>
            </p:cNvPr>
            <p:cNvSpPr txBox="1"/>
            <p:nvPr/>
          </p:nvSpPr>
          <p:spPr>
            <a:xfrm>
              <a:off x="4507335" y="2754429"/>
              <a:ext cx="891330" cy="442557"/>
            </a:xfrm>
            <a:prstGeom prst="rect">
              <a:avLst/>
            </a:prstGeom>
            <a:noFill/>
          </p:spPr>
          <p:txBody>
            <a:bodyPr wrap="square" rtlCol="0">
              <a:spAutoFit/>
            </a:bodyPr>
            <a:lstStyle/>
            <a:p>
              <a:pPr algn="ctr"/>
              <a:r>
                <a:rPr lang="es-ES_tradnl" sz="1138" b="1" dirty="0">
                  <a:solidFill>
                    <a:srgbClr val="000000"/>
                  </a:solidFill>
                  <a:effectLst>
                    <a:outerShdw blurRad="38100" dist="38100" dir="2700000" algn="tl">
                      <a:srgbClr val="000000">
                        <a:alpha val="43137"/>
                      </a:srgbClr>
                    </a:outerShdw>
                  </a:effectLst>
                </a:rPr>
                <a:t>SME DATA LEAD</a:t>
              </a:r>
            </a:p>
          </p:txBody>
        </p:sp>
        <p:sp>
          <p:nvSpPr>
            <p:cNvPr id="42" name="Rectangle 41">
              <a:extLst>
                <a:ext uri="{FF2B5EF4-FFF2-40B4-BE49-F238E27FC236}">
                  <a16:creationId xmlns:a16="http://schemas.microsoft.com/office/drawing/2014/main" id="{39D78D37-55BD-3E16-BB04-45B44BD277EC}"/>
                </a:ext>
              </a:extLst>
            </p:cNvPr>
            <p:cNvSpPr/>
            <p:nvPr/>
          </p:nvSpPr>
          <p:spPr>
            <a:xfrm>
              <a:off x="357063" y="3993060"/>
              <a:ext cx="2178164" cy="1858937"/>
            </a:xfrm>
            <a:prstGeom prst="rect">
              <a:avLst/>
            </a:prstGeom>
          </p:spPr>
          <p:txBody>
            <a:bodyPr wrap="square" lIns="91440" tIns="45720" rIns="91440" bIns="45720" anchor="t">
              <a:spAutoFit/>
            </a:bodyPr>
            <a:lstStyle/>
            <a:p>
              <a:pPr algn="r"/>
              <a:r>
                <a:rPr lang="en-US" err="1">
                  <a:solidFill>
                    <a:srgbClr val="000000"/>
                  </a:solidFill>
                  <a:ea typeface="+mn-lt"/>
                  <a:cs typeface="+mn-lt"/>
                </a:rPr>
                <a:t>Verfügt</a:t>
              </a:r>
              <a:r>
                <a:rPr lang="en-US" dirty="0">
                  <a:solidFill>
                    <a:srgbClr val="000000"/>
                  </a:solidFill>
                  <a:ea typeface="+mn-lt"/>
                  <a:cs typeface="+mn-lt"/>
                </a:rPr>
                <a:t> </a:t>
              </a:r>
              <a:r>
                <a:rPr lang="en-US" err="1">
                  <a:solidFill>
                    <a:srgbClr val="000000"/>
                  </a:solidFill>
                  <a:ea typeface="+mn-lt"/>
                  <a:cs typeface="+mn-lt"/>
                </a:rPr>
                <a:t>über</a:t>
              </a:r>
              <a:r>
                <a:rPr lang="en-US" dirty="0">
                  <a:solidFill>
                    <a:srgbClr val="000000"/>
                  </a:solidFill>
                  <a:ea typeface="+mn-lt"/>
                  <a:cs typeface="+mn-lt"/>
                </a:rPr>
                <a:t> </a:t>
              </a:r>
              <a:r>
                <a:rPr lang="en-US" err="1">
                  <a:solidFill>
                    <a:srgbClr val="000000"/>
                  </a:solidFill>
                  <a:ea typeface="+mn-lt"/>
                  <a:cs typeface="+mn-lt"/>
                </a:rPr>
                <a:t>Fähigkeiten</a:t>
              </a:r>
              <a:r>
                <a:rPr lang="en-US" dirty="0">
                  <a:solidFill>
                    <a:srgbClr val="000000"/>
                  </a:solidFill>
                  <a:ea typeface="+mn-lt"/>
                  <a:cs typeface="+mn-lt"/>
                </a:rPr>
                <a:t> </a:t>
              </a:r>
              <a:r>
                <a:rPr lang="en-US" err="1">
                  <a:solidFill>
                    <a:srgbClr val="000000"/>
                  </a:solidFill>
                  <a:ea typeface="+mn-lt"/>
                  <a:cs typeface="+mn-lt"/>
                </a:rPr>
                <a:t>zur</a:t>
              </a:r>
              <a:r>
                <a:rPr lang="en-US" dirty="0">
                  <a:solidFill>
                    <a:srgbClr val="000000"/>
                  </a:solidFill>
                  <a:ea typeface="+mn-lt"/>
                  <a:cs typeface="+mn-lt"/>
                </a:rPr>
                <a:t> </a:t>
              </a:r>
              <a:r>
                <a:rPr lang="en-US" err="1">
                  <a:solidFill>
                    <a:srgbClr val="000000"/>
                  </a:solidFill>
                  <a:ea typeface="+mn-lt"/>
                  <a:cs typeface="+mn-lt"/>
                </a:rPr>
                <a:t>Untersuchung</a:t>
              </a:r>
              <a:r>
                <a:rPr lang="en-US" dirty="0">
                  <a:solidFill>
                    <a:srgbClr val="000000"/>
                  </a:solidFill>
                  <a:ea typeface="+mn-lt"/>
                  <a:cs typeface="+mn-lt"/>
                </a:rPr>
                <a:t> von Daten und </a:t>
              </a:r>
              <a:r>
                <a:rPr lang="en-US" err="1">
                  <a:solidFill>
                    <a:srgbClr val="000000"/>
                  </a:solidFill>
                  <a:ea typeface="+mn-lt"/>
                  <a:cs typeface="+mn-lt"/>
                </a:rPr>
                <a:t>zum</a:t>
              </a:r>
              <a:r>
                <a:rPr lang="en-US" dirty="0">
                  <a:solidFill>
                    <a:srgbClr val="000000"/>
                  </a:solidFill>
                  <a:ea typeface="+mn-lt"/>
                  <a:cs typeface="+mn-lt"/>
                </a:rPr>
                <a:t> </a:t>
              </a:r>
              <a:r>
                <a:rPr lang="en-US" err="1">
                  <a:solidFill>
                    <a:srgbClr val="000000"/>
                  </a:solidFill>
                  <a:ea typeface="+mn-lt"/>
                  <a:cs typeface="+mn-lt"/>
                </a:rPr>
                <a:t>Einsatz</a:t>
              </a:r>
              <a:r>
                <a:rPr lang="en-US" dirty="0">
                  <a:solidFill>
                    <a:srgbClr val="000000"/>
                  </a:solidFill>
                  <a:ea typeface="+mn-lt"/>
                  <a:cs typeface="+mn-lt"/>
                </a:rPr>
                <a:t> von </a:t>
              </a:r>
              <a:r>
                <a:rPr lang="en-US" err="1">
                  <a:solidFill>
                    <a:srgbClr val="000000"/>
                  </a:solidFill>
                  <a:ea typeface="+mn-lt"/>
                  <a:cs typeface="+mn-lt"/>
                </a:rPr>
                <a:t>Technologien</a:t>
              </a:r>
              <a:r>
                <a:rPr lang="en-US" dirty="0">
                  <a:solidFill>
                    <a:srgbClr val="000000"/>
                  </a:solidFill>
                  <a:ea typeface="+mn-lt"/>
                  <a:cs typeface="+mn-lt"/>
                </a:rPr>
                <a:t>, um Zahlen </a:t>
              </a:r>
              <a:r>
                <a:rPr lang="en-US" err="1">
                  <a:solidFill>
                    <a:srgbClr val="000000"/>
                  </a:solidFill>
                  <a:ea typeface="+mn-lt"/>
                  <a:cs typeface="+mn-lt"/>
                </a:rPr>
                <a:t>eine</a:t>
              </a:r>
              <a:r>
                <a:rPr lang="en-US" dirty="0">
                  <a:solidFill>
                    <a:srgbClr val="000000"/>
                  </a:solidFill>
                  <a:ea typeface="+mn-lt"/>
                  <a:cs typeface="+mn-lt"/>
                </a:rPr>
                <a:t> </a:t>
              </a:r>
              <a:r>
                <a:rPr lang="en-US" err="1">
                  <a:solidFill>
                    <a:srgbClr val="000000"/>
                  </a:solidFill>
                  <a:ea typeface="+mn-lt"/>
                  <a:cs typeface="+mn-lt"/>
                </a:rPr>
                <a:t>Bedeutung</a:t>
              </a:r>
              <a:r>
                <a:rPr lang="en-US" dirty="0">
                  <a:solidFill>
                    <a:srgbClr val="000000"/>
                  </a:solidFill>
                  <a:ea typeface="+mn-lt"/>
                  <a:cs typeface="+mn-lt"/>
                </a:rPr>
                <a:t> </a:t>
              </a:r>
              <a:r>
                <a:rPr lang="en-US" err="1">
                  <a:solidFill>
                    <a:srgbClr val="000000"/>
                  </a:solidFill>
                  <a:ea typeface="+mn-lt"/>
                  <a:cs typeface="+mn-lt"/>
                </a:rPr>
                <a:t>zu</a:t>
              </a:r>
              <a:r>
                <a:rPr lang="en-US" dirty="0">
                  <a:solidFill>
                    <a:srgbClr val="000000"/>
                  </a:solidFill>
                  <a:ea typeface="+mn-lt"/>
                  <a:cs typeface="+mn-lt"/>
                </a:rPr>
                <a:t> </a:t>
              </a:r>
              <a:r>
                <a:rPr lang="en-US" err="1">
                  <a:solidFill>
                    <a:srgbClr val="000000"/>
                  </a:solidFill>
                  <a:ea typeface="+mn-lt"/>
                  <a:cs typeface="+mn-lt"/>
                </a:rPr>
                <a:t>geben</a:t>
              </a:r>
              <a:r>
                <a:rPr lang="en-US" dirty="0">
                  <a:solidFill>
                    <a:srgbClr val="000000"/>
                  </a:solidFill>
                  <a:ea typeface="+mn-lt"/>
                  <a:cs typeface="+mn-lt"/>
                </a:rPr>
                <a:t>, </a:t>
              </a:r>
              <a:r>
                <a:rPr lang="en-US" err="1">
                  <a:solidFill>
                    <a:srgbClr val="000000"/>
                  </a:solidFill>
                  <a:ea typeface="+mn-lt"/>
                  <a:cs typeface="+mn-lt"/>
                </a:rPr>
                <a:t>oder</a:t>
              </a:r>
              <a:r>
                <a:rPr lang="en-US" dirty="0">
                  <a:solidFill>
                    <a:srgbClr val="000000"/>
                  </a:solidFill>
                  <a:ea typeface="+mn-lt"/>
                  <a:cs typeface="+mn-lt"/>
                </a:rPr>
                <a:t> </a:t>
              </a:r>
              <a:r>
                <a:rPr lang="en-US" err="1">
                  <a:solidFill>
                    <a:srgbClr val="000000"/>
                  </a:solidFill>
                  <a:ea typeface="+mn-lt"/>
                  <a:cs typeface="+mn-lt"/>
                </a:rPr>
                <a:t>kann</a:t>
              </a:r>
              <a:r>
                <a:rPr lang="en-US" dirty="0">
                  <a:solidFill>
                    <a:srgbClr val="000000"/>
                  </a:solidFill>
                  <a:ea typeface="+mn-lt"/>
                  <a:cs typeface="+mn-lt"/>
                </a:rPr>
                <a:t> </a:t>
              </a:r>
              <a:r>
                <a:rPr lang="en-US" err="1">
                  <a:solidFill>
                    <a:srgbClr val="000000"/>
                  </a:solidFill>
                  <a:ea typeface="+mn-lt"/>
                  <a:cs typeface="+mn-lt"/>
                </a:rPr>
                <a:t>diese</a:t>
              </a:r>
              <a:r>
                <a:rPr lang="en-US" dirty="0">
                  <a:solidFill>
                    <a:srgbClr val="000000"/>
                  </a:solidFill>
                  <a:ea typeface="+mn-lt"/>
                  <a:cs typeface="+mn-lt"/>
                </a:rPr>
                <a:t> </a:t>
              </a:r>
              <a:r>
                <a:rPr lang="en-US" err="1">
                  <a:solidFill>
                    <a:srgbClr val="000000"/>
                  </a:solidFill>
                  <a:ea typeface="+mn-lt"/>
                  <a:cs typeface="+mn-lt"/>
                </a:rPr>
                <a:t>Fähigkeiten</a:t>
              </a:r>
              <a:r>
                <a:rPr lang="en-US" dirty="0">
                  <a:solidFill>
                    <a:srgbClr val="000000"/>
                  </a:solidFill>
                  <a:ea typeface="+mn-lt"/>
                  <a:cs typeface="+mn-lt"/>
                </a:rPr>
                <a:t> </a:t>
              </a:r>
              <a:r>
                <a:rPr lang="en-US" err="1">
                  <a:solidFill>
                    <a:srgbClr val="000000"/>
                  </a:solidFill>
                  <a:ea typeface="+mn-lt"/>
                  <a:cs typeface="+mn-lt"/>
                </a:rPr>
                <a:t>aufbauen</a:t>
              </a:r>
              <a:r>
                <a:rPr lang="en-US" dirty="0">
                  <a:solidFill>
                    <a:srgbClr val="000000"/>
                  </a:solidFill>
                  <a:ea typeface="+mn-lt"/>
                  <a:cs typeface="+mn-lt"/>
                </a:rPr>
                <a:t>.</a:t>
              </a:r>
            </a:p>
          </p:txBody>
        </p:sp>
        <p:sp>
          <p:nvSpPr>
            <p:cNvPr id="43" name="Rectangle 42">
              <a:extLst>
                <a:ext uri="{FF2B5EF4-FFF2-40B4-BE49-F238E27FC236}">
                  <a16:creationId xmlns:a16="http://schemas.microsoft.com/office/drawing/2014/main" id="{8B11AAA1-96FD-C4D2-503B-49FAC282C395}"/>
                </a:ext>
              </a:extLst>
            </p:cNvPr>
            <p:cNvSpPr/>
            <p:nvPr/>
          </p:nvSpPr>
          <p:spPr>
            <a:xfrm>
              <a:off x="7936540" y="1107528"/>
              <a:ext cx="1742552" cy="3126395"/>
            </a:xfrm>
            <a:prstGeom prst="rect">
              <a:avLst/>
            </a:prstGeom>
          </p:spPr>
          <p:txBody>
            <a:bodyPr wrap="square" lIns="91440" tIns="45720" rIns="91440" bIns="45720" anchor="t">
              <a:spAutoFit/>
            </a:bodyPr>
            <a:lstStyle/>
            <a:p>
              <a:r>
                <a:rPr lang="en-US" dirty="0">
                  <a:solidFill>
                    <a:srgbClr val="000000"/>
                  </a:solidFill>
                  <a:ea typeface="+mn-lt"/>
                  <a:cs typeface="+mn-lt"/>
                </a:rPr>
                <a:t>Sie </a:t>
              </a:r>
              <a:r>
                <a:rPr lang="en-US" dirty="0" err="1">
                  <a:solidFill>
                    <a:srgbClr val="000000"/>
                  </a:solidFill>
                  <a:ea typeface="+mn-lt"/>
                  <a:cs typeface="+mn-lt"/>
                </a:rPr>
                <a:t>können</a:t>
              </a:r>
              <a:r>
                <a:rPr lang="en-US" dirty="0">
                  <a:solidFill>
                    <a:srgbClr val="000000"/>
                  </a:solidFill>
                  <a:ea typeface="+mn-lt"/>
                  <a:cs typeface="+mn-lt"/>
                </a:rPr>
                <a:t> </a:t>
              </a:r>
              <a:r>
                <a:rPr lang="en-US" dirty="0" err="1">
                  <a:solidFill>
                    <a:srgbClr val="000000"/>
                  </a:solidFill>
                  <a:ea typeface="+mn-lt"/>
                  <a:cs typeface="+mn-lt"/>
                </a:rPr>
                <a:t>mit</a:t>
              </a:r>
              <a:r>
                <a:rPr lang="en-US" dirty="0">
                  <a:solidFill>
                    <a:srgbClr val="000000"/>
                  </a:solidFill>
                  <a:ea typeface="+mn-lt"/>
                  <a:cs typeface="+mn-lt"/>
                </a:rPr>
                <a:t> </a:t>
              </a:r>
              <a:r>
                <a:rPr lang="en-US" dirty="0" err="1">
                  <a:solidFill>
                    <a:srgbClr val="000000"/>
                  </a:solidFill>
                  <a:ea typeface="+mn-lt"/>
                  <a:cs typeface="+mn-lt"/>
                </a:rPr>
                <a:t>anderen</a:t>
              </a:r>
              <a:r>
                <a:rPr lang="en-US" dirty="0">
                  <a:solidFill>
                    <a:srgbClr val="000000"/>
                  </a:solidFill>
                  <a:ea typeface="+mn-lt"/>
                  <a:cs typeface="+mn-lt"/>
                </a:rPr>
                <a:t> </a:t>
              </a:r>
              <a:r>
                <a:rPr lang="en-US" dirty="0" err="1">
                  <a:solidFill>
                    <a:srgbClr val="000000"/>
                  </a:solidFill>
                  <a:ea typeface="+mn-lt"/>
                  <a:cs typeface="+mn-lt"/>
                </a:rPr>
                <a:t>zusammenarbeiten</a:t>
              </a:r>
              <a:r>
                <a:rPr lang="en-US" dirty="0">
                  <a:solidFill>
                    <a:srgbClr val="000000"/>
                  </a:solidFill>
                  <a:ea typeface="+mn-lt"/>
                  <a:cs typeface="+mn-lt"/>
                </a:rPr>
                <a:t>, um den </a:t>
              </a:r>
              <a:r>
                <a:rPr lang="en-US" dirty="0" err="1">
                  <a:solidFill>
                    <a:srgbClr val="000000"/>
                  </a:solidFill>
                  <a:ea typeface="+mn-lt"/>
                  <a:cs typeface="+mn-lt"/>
                </a:rPr>
                <a:t>Bedarf</a:t>
              </a:r>
              <a:r>
                <a:rPr lang="en-US" dirty="0">
                  <a:solidFill>
                    <a:srgbClr val="000000"/>
                  </a:solidFill>
                  <a:ea typeface="+mn-lt"/>
                  <a:cs typeface="+mn-lt"/>
                </a:rPr>
                <a:t> </a:t>
              </a:r>
              <a:r>
                <a:rPr lang="en-US" dirty="0" err="1">
                  <a:solidFill>
                    <a:srgbClr val="000000"/>
                  </a:solidFill>
                  <a:ea typeface="+mn-lt"/>
                  <a:cs typeface="+mn-lt"/>
                </a:rPr>
                <a:t>zu</a:t>
              </a:r>
              <a:r>
                <a:rPr lang="en-US" dirty="0">
                  <a:solidFill>
                    <a:srgbClr val="000000"/>
                  </a:solidFill>
                  <a:ea typeface="+mn-lt"/>
                  <a:cs typeface="+mn-lt"/>
                </a:rPr>
                <a:t> </a:t>
              </a:r>
              <a:r>
                <a:rPr lang="en-US" dirty="0" err="1">
                  <a:solidFill>
                    <a:srgbClr val="000000"/>
                  </a:solidFill>
                  <a:ea typeface="+mn-lt"/>
                  <a:cs typeface="+mn-lt"/>
                </a:rPr>
                <a:t>definieren</a:t>
              </a:r>
              <a:r>
                <a:rPr lang="en-US" dirty="0">
                  <a:solidFill>
                    <a:srgbClr val="000000"/>
                  </a:solidFill>
                  <a:ea typeface="+mn-lt"/>
                  <a:cs typeface="+mn-lt"/>
                </a:rPr>
                <a:t>, die </a:t>
              </a:r>
              <a:r>
                <a:rPr lang="en-US" dirty="0" err="1">
                  <a:solidFill>
                    <a:srgbClr val="000000"/>
                  </a:solidFill>
                  <a:ea typeface="+mn-lt"/>
                  <a:cs typeface="+mn-lt"/>
                </a:rPr>
                <a:t>Ergebnisse</a:t>
              </a:r>
              <a:r>
                <a:rPr lang="en-US" dirty="0">
                  <a:solidFill>
                    <a:srgbClr val="000000"/>
                  </a:solidFill>
                  <a:ea typeface="+mn-lt"/>
                  <a:cs typeface="+mn-lt"/>
                </a:rPr>
                <a:t> </a:t>
              </a:r>
              <a:r>
                <a:rPr lang="en-US" dirty="0" err="1">
                  <a:solidFill>
                    <a:srgbClr val="000000"/>
                  </a:solidFill>
                  <a:ea typeface="+mn-lt"/>
                  <a:cs typeface="+mn-lt"/>
                </a:rPr>
                <a:t>zu</a:t>
              </a:r>
              <a:r>
                <a:rPr lang="en-US" dirty="0">
                  <a:solidFill>
                    <a:srgbClr val="000000"/>
                  </a:solidFill>
                  <a:ea typeface="+mn-lt"/>
                  <a:cs typeface="+mn-lt"/>
                </a:rPr>
                <a:t> </a:t>
              </a:r>
              <a:r>
                <a:rPr lang="en-US" dirty="0" err="1">
                  <a:solidFill>
                    <a:srgbClr val="000000"/>
                  </a:solidFill>
                  <a:ea typeface="+mn-lt"/>
                  <a:cs typeface="+mn-lt"/>
                </a:rPr>
                <a:t>übersetzen</a:t>
              </a:r>
              <a:r>
                <a:rPr lang="en-US" dirty="0">
                  <a:solidFill>
                    <a:srgbClr val="000000"/>
                  </a:solidFill>
                  <a:ea typeface="+mn-lt"/>
                  <a:cs typeface="+mn-lt"/>
                </a:rPr>
                <a:t> und </a:t>
              </a:r>
              <a:r>
                <a:rPr lang="en-US" dirty="0" err="1">
                  <a:solidFill>
                    <a:srgbClr val="000000"/>
                  </a:solidFill>
                  <a:ea typeface="+mn-lt"/>
                  <a:cs typeface="+mn-lt"/>
                </a:rPr>
                <a:t>zu</a:t>
              </a:r>
              <a:r>
                <a:rPr lang="en-US" dirty="0">
                  <a:solidFill>
                    <a:srgbClr val="000000"/>
                  </a:solidFill>
                  <a:ea typeface="+mn-lt"/>
                  <a:cs typeface="+mn-lt"/>
                </a:rPr>
                <a:t> </a:t>
              </a:r>
              <a:r>
                <a:rPr lang="en-US" dirty="0" err="1">
                  <a:solidFill>
                    <a:srgbClr val="000000"/>
                  </a:solidFill>
                  <a:ea typeface="+mn-lt"/>
                  <a:cs typeface="+mn-lt"/>
                </a:rPr>
                <a:t>visualisieren</a:t>
              </a:r>
              <a:r>
                <a:rPr lang="en-US" dirty="0">
                  <a:solidFill>
                    <a:srgbClr val="000000"/>
                  </a:solidFill>
                  <a:ea typeface="+mn-lt"/>
                  <a:cs typeface="+mn-lt"/>
                </a:rPr>
                <a:t> und die </a:t>
              </a:r>
              <a:r>
                <a:rPr lang="en-US" dirty="0" err="1">
                  <a:solidFill>
                    <a:srgbClr val="000000"/>
                  </a:solidFill>
                  <a:ea typeface="+mn-lt"/>
                  <a:cs typeface="+mn-lt"/>
                </a:rPr>
                <a:t>richtigen</a:t>
              </a:r>
              <a:r>
                <a:rPr lang="en-US" dirty="0">
                  <a:solidFill>
                    <a:srgbClr val="000000"/>
                  </a:solidFill>
                  <a:ea typeface="+mn-lt"/>
                  <a:cs typeface="+mn-lt"/>
                </a:rPr>
                <a:t> </a:t>
              </a:r>
              <a:r>
                <a:rPr lang="en-US" dirty="0" err="1">
                  <a:solidFill>
                    <a:srgbClr val="000000"/>
                  </a:solidFill>
                  <a:ea typeface="+mn-lt"/>
                  <a:cs typeface="+mn-lt"/>
                </a:rPr>
                <a:t>Botschaften</a:t>
              </a:r>
              <a:r>
                <a:rPr lang="en-US" dirty="0">
                  <a:solidFill>
                    <a:srgbClr val="000000"/>
                  </a:solidFill>
                  <a:ea typeface="+mn-lt"/>
                  <a:cs typeface="+mn-lt"/>
                </a:rPr>
                <a:t> </a:t>
              </a:r>
              <a:r>
                <a:rPr lang="en-US" dirty="0" err="1">
                  <a:solidFill>
                    <a:srgbClr val="000000"/>
                  </a:solidFill>
                  <a:ea typeface="+mn-lt"/>
                  <a:cs typeface="+mn-lt"/>
                </a:rPr>
                <a:t>mit</a:t>
              </a:r>
              <a:r>
                <a:rPr lang="en-US" dirty="0">
                  <a:solidFill>
                    <a:srgbClr val="000000"/>
                  </a:solidFill>
                  <a:ea typeface="+mn-lt"/>
                  <a:cs typeface="+mn-lt"/>
                </a:rPr>
                <a:t> </a:t>
              </a:r>
              <a:r>
                <a:rPr lang="en-US" dirty="0" err="1">
                  <a:solidFill>
                    <a:srgbClr val="000000"/>
                  </a:solidFill>
                  <a:ea typeface="+mn-lt"/>
                  <a:cs typeface="+mn-lt"/>
                </a:rPr>
                <a:t>Ihren</a:t>
              </a:r>
              <a:r>
                <a:rPr lang="en-US" dirty="0">
                  <a:solidFill>
                    <a:srgbClr val="000000"/>
                  </a:solidFill>
                  <a:ea typeface="+mn-lt"/>
                  <a:cs typeface="+mn-lt"/>
                </a:rPr>
                <a:t> Daten </a:t>
              </a:r>
              <a:r>
                <a:rPr lang="en-US" dirty="0" err="1">
                  <a:solidFill>
                    <a:srgbClr val="000000"/>
                  </a:solidFill>
                  <a:ea typeface="+mn-lt"/>
                  <a:cs typeface="+mn-lt"/>
                </a:rPr>
                <a:t>zu</a:t>
              </a:r>
              <a:r>
                <a:rPr lang="en-US" dirty="0">
                  <a:solidFill>
                    <a:srgbClr val="000000"/>
                  </a:solidFill>
                  <a:ea typeface="+mn-lt"/>
                  <a:cs typeface="+mn-lt"/>
                </a:rPr>
                <a:t> </a:t>
              </a:r>
              <a:r>
                <a:rPr lang="en-US" dirty="0" err="1">
                  <a:solidFill>
                    <a:srgbClr val="000000"/>
                  </a:solidFill>
                  <a:ea typeface="+mn-lt"/>
                  <a:cs typeface="+mn-lt"/>
                </a:rPr>
                <a:t>erstellen</a:t>
              </a:r>
              <a:r>
                <a:rPr lang="en-US" dirty="0">
                  <a:solidFill>
                    <a:srgbClr val="000000"/>
                  </a:solidFill>
                  <a:ea typeface="+mn-lt"/>
                  <a:cs typeface="+mn-lt"/>
                </a:rPr>
                <a:t>.</a:t>
              </a:r>
            </a:p>
          </p:txBody>
        </p:sp>
      </p:grpSp>
    </p:spTree>
    <p:extLst>
      <p:ext uri="{BB962C8B-B14F-4D97-AF65-F5344CB8AC3E}">
        <p14:creationId xmlns:p14="http://schemas.microsoft.com/office/powerpoint/2010/main" val="24399114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lIns="91440" tIns="45720" rIns="91440" bIns="45720" anchor="ctr">
            <a:normAutofit/>
          </a:bodyPr>
          <a:lstStyle/>
          <a:p>
            <a:r>
              <a:rPr lang="en-GB" dirty="0">
                <a:ea typeface="+mn-lt"/>
                <a:cs typeface="+mn-lt"/>
              </a:rPr>
              <a:t>"Haben Sie das Ziel </a:t>
            </a:r>
            <a:r>
              <a:rPr lang="en-GB" dirty="0" err="1">
                <a:ea typeface="+mn-lt"/>
                <a:cs typeface="+mn-lt"/>
              </a:rPr>
              <a:t>vor</a:t>
            </a:r>
            <a:r>
              <a:rPr lang="en-GB" dirty="0">
                <a:ea typeface="+mn-lt"/>
                <a:cs typeface="+mn-lt"/>
              </a:rPr>
              <a:t> Augen und </a:t>
            </a:r>
            <a:r>
              <a:rPr lang="en-GB" dirty="0" err="1">
                <a:ea typeface="+mn-lt"/>
                <a:cs typeface="+mn-lt"/>
              </a:rPr>
              <a:t>arbeiten</a:t>
            </a:r>
            <a:r>
              <a:rPr lang="en-GB" dirty="0">
                <a:ea typeface="+mn-lt"/>
                <a:cs typeface="+mn-lt"/>
              </a:rPr>
              <a:t> Sie </a:t>
            </a:r>
            <a:r>
              <a:rPr lang="en-GB" dirty="0" err="1">
                <a:ea typeface="+mn-lt"/>
                <a:cs typeface="+mn-lt"/>
              </a:rPr>
              <a:t>jeden</a:t>
            </a:r>
            <a:r>
              <a:rPr lang="en-GB" dirty="0">
                <a:ea typeface="+mn-lt"/>
                <a:cs typeface="+mn-lt"/>
              </a:rPr>
              <a:t> Tag </a:t>
            </a:r>
            <a:r>
              <a:rPr lang="en-GB" dirty="0" err="1">
                <a:ea typeface="+mn-lt"/>
                <a:cs typeface="+mn-lt"/>
              </a:rPr>
              <a:t>darauf</a:t>
            </a:r>
            <a:r>
              <a:rPr lang="en-GB" dirty="0">
                <a:ea typeface="+mn-lt"/>
                <a:cs typeface="+mn-lt"/>
              </a:rPr>
              <a:t> </a:t>
            </a:r>
            <a:r>
              <a:rPr lang="en-GB" dirty="0" err="1">
                <a:ea typeface="+mn-lt"/>
                <a:cs typeface="+mn-lt"/>
              </a:rPr>
              <a:t>hin</a:t>
            </a:r>
            <a:r>
              <a:rPr lang="en-GB" dirty="0">
                <a:ea typeface="+mn-lt"/>
                <a:cs typeface="+mn-lt"/>
              </a:rPr>
              <a:t>".</a:t>
            </a:r>
            <a:endParaRPr lang="en-US"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Ryan Allis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Roadway headed towards an interesting rock formatio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681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theme/theme1.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Zugriff xmlns="3f021e36-e1b2-47ee-ab87-c0c640a25c3a">
      <UserInfo>
        <DisplayName/>
        <AccountId xsi:nil="true"/>
        <AccountType/>
      </UserInfo>
    </Zugriff>
    <lcf76f155ced4ddcb4097134ff3c332f xmlns="3f021e36-e1b2-47ee-ab87-c0c640a25c3a">
      <Terms xmlns="http://schemas.microsoft.com/office/infopath/2007/PartnerControls"/>
    </lcf76f155ced4ddcb4097134ff3c332f>
    <F_x00fc_rwen xmlns="3f021e36-e1b2-47ee-ab87-c0c640a25c3a" xsi:nil="true"/>
    <TaxCatchAll xmlns="d230023b-ce9d-4a63-83d8-55db042628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66CC8E11034944AD45543EFB11E029" ma:contentTypeVersion="16" ma:contentTypeDescription="Create a new document." ma:contentTypeScope="" ma:versionID="b3fb00cd26ecfb45f29097af7f5bdfe8">
  <xsd:schema xmlns:xsd="http://www.w3.org/2001/XMLSchema" xmlns:xs="http://www.w3.org/2001/XMLSchema" xmlns:p="http://schemas.microsoft.com/office/2006/metadata/properties" xmlns:ns2="3f021e36-e1b2-47ee-ab87-c0c640a25c3a" xmlns:ns3="d230023b-ce9d-4a63-83d8-55db042628b5" targetNamespace="http://schemas.microsoft.com/office/2006/metadata/properties" ma:root="true" ma:fieldsID="49344de7e45c79a404669c9d25fa9ae7" ns2:_="" ns3:_="">
    <xsd:import namespace="3f021e36-e1b2-47ee-ab87-c0c640a25c3a"/>
    <xsd:import namespace="d230023b-ce9d-4a63-83d8-55db042628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Zugriff" minOccurs="0"/>
                <xsd:element ref="ns2:F_x00fc_rw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21e36-e1b2-47ee-ab87-c0c640a25c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Zugriff" ma:index="19" nillable="true" ma:displayName="Zugriff" ma:format="Dropdown" ma:list="UserInfo" ma:SharePointGroup="0" ma:internalName="Zugriff">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_x00fc_rwen" ma:index="20" nillable="true" ma:displayName="Für wen" ma:format="Dropdown" ma:internalName="F_x00fc_rwen">
      <xsd:simpleType>
        <xsd:restriction base="dms:Choice">
          <xsd:enumeration value="DV only"/>
          <xsd:enumeration value="Teams only - Working docs"/>
          <xsd:enumeration value="Project Partners"/>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8f6e3d-baeb-453a-b300-1feee0f3f43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30023b-ce9d-4a63-83d8-55db042628b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70734a-0b18-4570-b977-b3a56e55b95a}" ma:internalName="TaxCatchAll" ma:showField="CatchAllData" ma:web="d230023b-ce9d-4a63-83d8-55db042628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018F52-DCAD-4BBF-B579-30043037DB2F}">
  <ds:schemaRefs>
    <ds:schemaRef ds:uri="http://schemas.microsoft.com/office/2006/documentManagement/types"/>
    <ds:schemaRef ds:uri="http://www.w3.org/XML/1998/namespace"/>
    <ds:schemaRef ds:uri="http://purl.org/dc/elements/1.1/"/>
    <ds:schemaRef ds:uri="3f021e36-e1b2-47ee-ab87-c0c640a25c3a"/>
    <ds:schemaRef ds:uri="http://purl.org/dc/dcmitype/"/>
    <ds:schemaRef ds:uri="http://schemas.openxmlformats.org/package/2006/metadata/core-properties"/>
    <ds:schemaRef ds:uri="http://schemas.microsoft.com/office/infopath/2007/PartnerControls"/>
    <ds:schemaRef ds:uri="d230023b-ce9d-4a63-83d8-55db042628b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FF6821E-3462-417A-9388-90F159FB4F8E}">
  <ds:schemaRefs>
    <ds:schemaRef ds:uri="http://schemas.microsoft.com/sharepoint/v3/contenttype/forms"/>
  </ds:schemaRefs>
</ds:datastoreItem>
</file>

<file path=customXml/itemProps3.xml><?xml version="1.0" encoding="utf-8"?>
<ds:datastoreItem xmlns:ds="http://schemas.openxmlformats.org/officeDocument/2006/customXml" ds:itemID="{4B9429EF-6F2B-4A93-80DB-1B2E12536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21e36-e1b2-47ee-ab87-c0c640a25c3a"/>
    <ds:schemaRef ds:uri="d230023b-ce9d-4a63-83d8-55db042628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18066</Words>
  <Application>Microsoft Office PowerPoint</Application>
  <PresentationFormat>Breitbild</PresentationFormat>
  <Paragraphs>1424</Paragraphs>
  <Slides>144</Slides>
  <Notes>118</Notes>
  <HiddenSlides>0</HiddenSlides>
  <MMClips>1</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144</vt:i4>
      </vt:variant>
    </vt:vector>
  </HeadingPairs>
  <TitlesOfParts>
    <vt:vector size="152" baseType="lpstr">
      <vt:lpstr>Arial</vt:lpstr>
      <vt:lpstr>Calibri</vt:lpstr>
      <vt:lpstr>Calibri Light</vt:lpstr>
      <vt:lpstr>Lucida Grande</vt:lpstr>
      <vt:lpstr>Montserrat</vt:lpstr>
      <vt:lpstr>Montserrat Light</vt:lpstr>
      <vt:lpstr>1_Office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savanah scharneck</dc:creator>
  <cp:lastModifiedBy>Britta Aretz</cp:lastModifiedBy>
  <cp:revision>1472</cp:revision>
  <dcterms:created xsi:type="dcterms:W3CDTF">2022-07-23T10:56:03Z</dcterms:created>
  <dcterms:modified xsi:type="dcterms:W3CDTF">2023-06-12T15:18:40Z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0x010100A566CC8E11034944AD45543EFB11E029</vt:lpwstr>
  </property>
  <property fmtid="{D5CDD505-2E9C-101B-9397-08002B2CF9AE}" pid="3" name="MediaServiceImageTags">
    <vt:lpwstr/>
  </property>
</Properties>
</file>