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276_9BBCEEF9.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9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5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5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70.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71.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72.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889" r:id="rId5"/>
  </p:sldMasterIdLst>
  <p:notesMasterIdLst>
    <p:notesMasterId r:id="rId314"/>
  </p:notesMasterIdLst>
  <p:sldIdLst>
    <p:sldId id="4286" r:id="rId6"/>
    <p:sldId id="4618" r:id="rId7"/>
    <p:sldId id="4348" r:id="rId8"/>
    <p:sldId id="4630" r:id="rId9"/>
    <p:sldId id="4347" r:id="rId10"/>
    <p:sldId id="4631" r:id="rId11"/>
    <p:sldId id="4351" r:id="rId12"/>
    <p:sldId id="4352" r:id="rId13"/>
    <p:sldId id="4354" r:id="rId14"/>
    <p:sldId id="4615" r:id="rId15"/>
    <p:sldId id="4619" r:id="rId16"/>
    <p:sldId id="4621" r:id="rId17"/>
    <p:sldId id="4622" r:id="rId18"/>
    <p:sldId id="4726" r:id="rId19"/>
    <p:sldId id="4725" r:id="rId20"/>
    <p:sldId id="4623" r:id="rId21"/>
    <p:sldId id="4360" r:id="rId22"/>
    <p:sldId id="4363" r:id="rId23"/>
    <p:sldId id="4727" r:id="rId24"/>
    <p:sldId id="4728" r:id="rId25"/>
    <p:sldId id="4300" r:id="rId26"/>
    <p:sldId id="4372" r:id="rId27"/>
    <p:sldId id="4371" r:id="rId28"/>
    <p:sldId id="4374" r:id="rId29"/>
    <p:sldId id="4373" r:id="rId30"/>
    <p:sldId id="4376" r:id="rId31"/>
    <p:sldId id="4367" r:id="rId32"/>
    <p:sldId id="4624" r:id="rId33"/>
    <p:sldId id="4379" r:id="rId34"/>
    <p:sldId id="4377" r:id="rId35"/>
    <p:sldId id="4380" r:id="rId36"/>
    <p:sldId id="269" r:id="rId37"/>
    <p:sldId id="4645" r:id="rId38"/>
    <p:sldId id="4383" r:id="rId39"/>
    <p:sldId id="4385" r:id="rId40"/>
    <p:sldId id="4386" r:id="rId41"/>
    <p:sldId id="4387" r:id="rId42"/>
    <p:sldId id="4388" r:id="rId43"/>
    <p:sldId id="4390" r:id="rId44"/>
    <p:sldId id="4392" r:id="rId45"/>
    <p:sldId id="4391" r:id="rId46"/>
    <p:sldId id="4393" r:id="rId47"/>
    <p:sldId id="4394" r:id="rId48"/>
    <p:sldId id="4395" r:id="rId49"/>
    <p:sldId id="4646" r:id="rId50"/>
    <p:sldId id="4396" r:id="rId51"/>
    <p:sldId id="4397" r:id="rId52"/>
    <p:sldId id="4398" r:id="rId53"/>
    <p:sldId id="4399" r:id="rId54"/>
    <p:sldId id="4400" r:id="rId55"/>
    <p:sldId id="4401" r:id="rId56"/>
    <p:sldId id="4404" r:id="rId57"/>
    <p:sldId id="4405" r:id="rId58"/>
    <p:sldId id="4406" r:id="rId59"/>
    <p:sldId id="4408" r:id="rId60"/>
    <p:sldId id="4409" r:id="rId61"/>
    <p:sldId id="4410" r:id="rId62"/>
    <p:sldId id="4411" r:id="rId63"/>
    <p:sldId id="4656" r:id="rId64"/>
    <p:sldId id="4657" r:id="rId65"/>
    <p:sldId id="4658" r:id="rId66"/>
    <p:sldId id="4659" r:id="rId67"/>
    <p:sldId id="4660" r:id="rId68"/>
    <p:sldId id="4661" r:id="rId69"/>
    <p:sldId id="4662" r:id="rId70"/>
    <p:sldId id="4663" r:id="rId71"/>
    <p:sldId id="4664" r:id="rId72"/>
    <p:sldId id="4625" r:id="rId73"/>
    <p:sldId id="4424" r:id="rId74"/>
    <p:sldId id="4425" r:id="rId75"/>
    <p:sldId id="4632" r:id="rId76"/>
    <p:sldId id="4633" r:id="rId77"/>
    <p:sldId id="4428" r:id="rId78"/>
    <p:sldId id="4429" r:id="rId79"/>
    <p:sldId id="4430" r:id="rId80"/>
    <p:sldId id="4431" r:id="rId81"/>
    <p:sldId id="4432" r:id="rId82"/>
    <p:sldId id="4433" r:id="rId83"/>
    <p:sldId id="4434" r:id="rId84"/>
    <p:sldId id="4435" r:id="rId85"/>
    <p:sldId id="4436" r:id="rId86"/>
    <p:sldId id="4437" r:id="rId87"/>
    <p:sldId id="4647" r:id="rId88"/>
    <p:sldId id="4438" r:id="rId89"/>
    <p:sldId id="4439" r:id="rId90"/>
    <p:sldId id="4440" r:id="rId91"/>
    <p:sldId id="4441" r:id="rId92"/>
    <p:sldId id="4442" r:id="rId93"/>
    <p:sldId id="4443" r:id="rId94"/>
    <p:sldId id="4444" r:id="rId95"/>
    <p:sldId id="4445" r:id="rId96"/>
    <p:sldId id="4448" r:id="rId97"/>
    <p:sldId id="4447" r:id="rId98"/>
    <p:sldId id="4665" r:id="rId99"/>
    <p:sldId id="4666" r:id="rId100"/>
    <p:sldId id="4667" r:id="rId101"/>
    <p:sldId id="4668" r:id="rId102"/>
    <p:sldId id="4669" r:id="rId103"/>
    <p:sldId id="4671" r:id="rId104"/>
    <p:sldId id="4672" r:id="rId105"/>
    <p:sldId id="4673" r:id="rId106"/>
    <p:sldId id="4674" r:id="rId107"/>
    <p:sldId id="4626" r:id="rId108"/>
    <p:sldId id="4463" r:id="rId109"/>
    <p:sldId id="4464" r:id="rId110"/>
    <p:sldId id="4466" r:id="rId111"/>
    <p:sldId id="293" r:id="rId112"/>
    <p:sldId id="4469" r:id="rId113"/>
    <p:sldId id="4470" r:id="rId114"/>
    <p:sldId id="4471" r:id="rId115"/>
    <p:sldId id="4472" r:id="rId116"/>
    <p:sldId id="4473" r:id="rId117"/>
    <p:sldId id="4474" r:id="rId118"/>
    <p:sldId id="4475" r:id="rId119"/>
    <p:sldId id="4476" r:id="rId120"/>
    <p:sldId id="4477" r:id="rId121"/>
    <p:sldId id="4643" r:id="rId122"/>
    <p:sldId id="4648" r:id="rId123"/>
    <p:sldId id="4478" r:id="rId124"/>
    <p:sldId id="4479" r:id="rId125"/>
    <p:sldId id="4480" r:id="rId126"/>
    <p:sldId id="4634" r:id="rId127"/>
    <p:sldId id="4481" r:id="rId128"/>
    <p:sldId id="4482" r:id="rId129"/>
    <p:sldId id="4483" r:id="rId130"/>
    <p:sldId id="4484" r:id="rId131"/>
    <p:sldId id="4485" r:id="rId132"/>
    <p:sldId id="4486" r:id="rId133"/>
    <p:sldId id="4487" r:id="rId134"/>
    <p:sldId id="4488" r:id="rId135"/>
    <p:sldId id="4489" r:id="rId136"/>
    <p:sldId id="4490" r:id="rId137"/>
    <p:sldId id="4491" r:id="rId138"/>
    <p:sldId id="4492" r:id="rId139"/>
    <p:sldId id="4493" r:id="rId140"/>
    <p:sldId id="4494" r:id="rId141"/>
    <p:sldId id="4495" r:id="rId142"/>
    <p:sldId id="4496" r:id="rId143"/>
    <p:sldId id="4497" r:id="rId144"/>
    <p:sldId id="4498" r:id="rId145"/>
    <p:sldId id="4499" r:id="rId146"/>
    <p:sldId id="4500" r:id="rId147"/>
    <p:sldId id="4675" r:id="rId148"/>
    <p:sldId id="4721" r:id="rId149"/>
    <p:sldId id="4676" r:id="rId150"/>
    <p:sldId id="4685" r:id="rId151"/>
    <p:sldId id="4677" r:id="rId152"/>
    <p:sldId id="4686" r:id="rId153"/>
    <p:sldId id="4678" r:id="rId154"/>
    <p:sldId id="4724" r:id="rId155"/>
    <p:sldId id="4688" r:id="rId156"/>
    <p:sldId id="4689" r:id="rId157"/>
    <p:sldId id="4627" r:id="rId158"/>
    <p:sldId id="4512" r:id="rId159"/>
    <p:sldId id="4513" r:id="rId160"/>
    <p:sldId id="4514" r:id="rId161"/>
    <p:sldId id="4515" r:id="rId162"/>
    <p:sldId id="4516" r:id="rId163"/>
    <p:sldId id="4517" r:id="rId164"/>
    <p:sldId id="4518" r:id="rId165"/>
    <p:sldId id="4519" r:id="rId166"/>
    <p:sldId id="4520" r:id="rId167"/>
    <p:sldId id="4521" r:id="rId168"/>
    <p:sldId id="4522" r:id="rId169"/>
    <p:sldId id="4523" r:id="rId170"/>
    <p:sldId id="4635" r:id="rId171"/>
    <p:sldId id="4526" r:id="rId172"/>
    <p:sldId id="4649" r:id="rId173"/>
    <p:sldId id="4525" r:id="rId174"/>
    <p:sldId id="4529" r:id="rId175"/>
    <p:sldId id="4528" r:id="rId176"/>
    <p:sldId id="4530" r:id="rId177"/>
    <p:sldId id="4531" r:id="rId178"/>
    <p:sldId id="4532" r:id="rId179"/>
    <p:sldId id="4533" r:id="rId180"/>
    <p:sldId id="4534" r:id="rId181"/>
    <p:sldId id="4535" r:id="rId182"/>
    <p:sldId id="4537" r:id="rId183"/>
    <p:sldId id="4731" r:id="rId184"/>
    <p:sldId id="4538" r:id="rId185"/>
    <p:sldId id="4636" r:id="rId186"/>
    <p:sldId id="4650" r:id="rId187"/>
    <p:sldId id="4540" r:id="rId188"/>
    <p:sldId id="4541" r:id="rId189"/>
    <p:sldId id="4542" r:id="rId190"/>
    <p:sldId id="4543" r:id="rId191"/>
    <p:sldId id="4544" r:id="rId192"/>
    <p:sldId id="4545" r:id="rId193"/>
    <p:sldId id="4546" r:id="rId194"/>
    <p:sldId id="4547" r:id="rId195"/>
    <p:sldId id="4548" r:id="rId196"/>
    <p:sldId id="4637" r:id="rId197"/>
    <p:sldId id="4638" r:id="rId198"/>
    <p:sldId id="4551" r:id="rId199"/>
    <p:sldId id="4552" r:id="rId200"/>
    <p:sldId id="4553" r:id="rId201"/>
    <p:sldId id="4554" r:id="rId202"/>
    <p:sldId id="4555" r:id="rId203"/>
    <p:sldId id="4556" r:id="rId204"/>
    <p:sldId id="4557" r:id="rId205"/>
    <p:sldId id="4690" r:id="rId206"/>
    <p:sldId id="4700" r:id="rId207"/>
    <p:sldId id="4691" r:id="rId208"/>
    <p:sldId id="4701" r:id="rId209"/>
    <p:sldId id="4702" r:id="rId210"/>
    <p:sldId id="4703" r:id="rId211"/>
    <p:sldId id="4704" r:id="rId212"/>
    <p:sldId id="4693" r:id="rId213"/>
    <p:sldId id="4694" r:id="rId214"/>
    <p:sldId id="4705" r:id="rId215"/>
    <p:sldId id="4628" r:id="rId216"/>
    <p:sldId id="4571" r:id="rId217"/>
    <p:sldId id="4570" r:id="rId218"/>
    <p:sldId id="4572" r:id="rId219"/>
    <p:sldId id="4573" r:id="rId220"/>
    <p:sldId id="4574" r:id="rId221"/>
    <p:sldId id="4575" r:id="rId222"/>
    <p:sldId id="4729" r:id="rId223"/>
    <p:sldId id="4577" r:id="rId224"/>
    <p:sldId id="4578" r:id="rId225"/>
    <p:sldId id="4579" r:id="rId226"/>
    <p:sldId id="4580" r:id="rId227"/>
    <p:sldId id="4581" r:id="rId228"/>
    <p:sldId id="4582" r:id="rId229"/>
    <p:sldId id="4651" r:id="rId230"/>
    <p:sldId id="4584" r:id="rId231"/>
    <p:sldId id="4585" r:id="rId232"/>
    <p:sldId id="4583" r:id="rId233"/>
    <p:sldId id="4586" r:id="rId234"/>
    <p:sldId id="4587" r:id="rId235"/>
    <p:sldId id="4588" r:id="rId236"/>
    <p:sldId id="4590" r:id="rId237"/>
    <p:sldId id="4589" r:id="rId238"/>
    <p:sldId id="4591" r:id="rId239"/>
    <p:sldId id="4592" r:id="rId240"/>
    <p:sldId id="4639" r:id="rId241"/>
    <p:sldId id="4640" r:id="rId242"/>
    <p:sldId id="4641" r:id="rId243"/>
    <p:sldId id="4642" r:id="rId244"/>
    <p:sldId id="4652" r:id="rId245"/>
    <p:sldId id="4596" r:id="rId246"/>
    <p:sldId id="4597" r:id="rId247"/>
    <p:sldId id="4598" r:id="rId248"/>
    <p:sldId id="4599" r:id="rId249"/>
    <p:sldId id="4600" r:id="rId250"/>
    <p:sldId id="4601" r:id="rId251"/>
    <p:sldId id="4602" r:id="rId252"/>
    <p:sldId id="4603" r:id="rId253"/>
    <p:sldId id="4604" r:id="rId254"/>
    <p:sldId id="4605" r:id="rId255"/>
    <p:sldId id="4706" r:id="rId256"/>
    <p:sldId id="4716" r:id="rId257"/>
    <p:sldId id="4707" r:id="rId258"/>
    <p:sldId id="4717" r:id="rId259"/>
    <p:sldId id="4708" r:id="rId260"/>
    <p:sldId id="4718" r:id="rId261"/>
    <p:sldId id="4709" r:id="rId262"/>
    <p:sldId id="4719" r:id="rId263"/>
    <p:sldId id="4710" r:id="rId264"/>
    <p:sldId id="4720" r:id="rId265"/>
    <p:sldId id="4644" r:id="rId266"/>
    <p:sldId id="4629" r:id="rId267"/>
    <p:sldId id="4412" r:id="rId268"/>
    <p:sldId id="4413" r:id="rId269"/>
    <p:sldId id="4414" r:id="rId270"/>
    <p:sldId id="4415" r:id="rId271"/>
    <p:sldId id="4417" r:id="rId272"/>
    <p:sldId id="4418" r:id="rId273"/>
    <p:sldId id="4419" r:id="rId274"/>
    <p:sldId id="4421" r:id="rId275"/>
    <p:sldId id="4422" r:id="rId276"/>
    <p:sldId id="4607" r:id="rId277"/>
    <p:sldId id="4608" r:id="rId278"/>
    <p:sldId id="4609" r:id="rId279"/>
    <p:sldId id="4610" r:id="rId280"/>
    <p:sldId id="4611" r:id="rId281"/>
    <p:sldId id="4612" r:id="rId282"/>
    <p:sldId id="4613" r:id="rId283"/>
    <p:sldId id="4614" r:id="rId284"/>
    <p:sldId id="4449" r:id="rId285"/>
    <p:sldId id="4451" r:id="rId286"/>
    <p:sldId id="4452" r:id="rId287"/>
    <p:sldId id="4453" r:id="rId288"/>
    <p:sldId id="4455" r:id="rId289"/>
    <p:sldId id="4457" r:id="rId290"/>
    <p:sldId id="4458" r:id="rId291"/>
    <p:sldId id="4459" r:id="rId292"/>
    <p:sldId id="4460" r:id="rId293"/>
    <p:sldId id="4502" r:id="rId294"/>
    <p:sldId id="4504" r:id="rId295"/>
    <p:sldId id="4505" r:id="rId296"/>
    <p:sldId id="4508" r:id="rId297"/>
    <p:sldId id="4509" r:id="rId298"/>
    <p:sldId id="4510" r:id="rId299"/>
    <p:sldId id="4558" r:id="rId300"/>
    <p:sldId id="4559" r:id="rId301"/>
    <p:sldId id="4560" r:id="rId302"/>
    <p:sldId id="4561" r:id="rId303"/>
    <p:sldId id="4562" r:id="rId304"/>
    <p:sldId id="4563" r:id="rId305"/>
    <p:sldId id="4564" r:id="rId306"/>
    <p:sldId id="4565" r:id="rId307"/>
    <p:sldId id="4566" r:id="rId308"/>
    <p:sldId id="4567" r:id="rId309"/>
    <p:sldId id="4568" r:id="rId310"/>
    <p:sldId id="4722" r:id="rId311"/>
    <p:sldId id="4723" r:id="rId312"/>
    <p:sldId id="4263" r:id="rId3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8652266B-E530-4365-B54A-76A5AECDB17C}">
          <p14:sldIdLst>
            <p14:sldId id="4286"/>
            <p14:sldId id="4618"/>
            <p14:sldId id="4348"/>
            <p14:sldId id="4630"/>
            <p14:sldId id="4347"/>
            <p14:sldId id="4631"/>
            <p14:sldId id="4351"/>
            <p14:sldId id="4352"/>
            <p14:sldId id="4354"/>
            <p14:sldId id="4615"/>
            <p14:sldId id="4619"/>
            <p14:sldId id="4621"/>
            <p14:sldId id="4622"/>
            <p14:sldId id="4726"/>
            <p14:sldId id="4725"/>
          </p14:sldIdLst>
        </p14:section>
        <p14:section name="Business Process Management (BPM)" id="{091EE6BF-FA4F-436F-AC2E-E79CEAA4E527}">
          <p14:sldIdLst>
            <p14:sldId id="4623"/>
            <p14:sldId id="4360"/>
            <p14:sldId id="4363"/>
            <p14:sldId id="4727"/>
            <p14:sldId id="4728"/>
            <p14:sldId id="4300"/>
            <p14:sldId id="4372"/>
            <p14:sldId id="4371"/>
            <p14:sldId id="4374"/>
            <p14:sldId id="4373"/>
            <p14:sldId id="4376"/>
            <p14:sldId id="4367"/>
            <p14:sldId id="4624"/>
            <p14:sldId id="4379"/>
            <p14:sldId id="4377"/>
            <p14:sldId id="4380"/>
            <p14:sldId id="269"/>
            <p14:sldId id="4645"/>
            <p14:sldId id="4383"/>
            <p14:sldId id="4385"/>
            <p14:sldId id="4386"/>
            <p14:sldId id="4387"/>
            <p14:sldId id="4388"/>
            <p14:sldId id="4390"/>
            <p14:sldId id="4392"/>
            <p14:sldId id="4391"/>
            <p14:sldId id="4393"/>
            <p14:sldId id="4394"/>
            <p14:sldId id="4395"/>
            <p14:sldId id="4646"/>
            <p14:sldId id="4396"/>
            <p14:sldId id="4397"/>
            <p14:sldId id="4398"/>
            <p14:sldId id="4399"/>
            <p14:sldId id="4400"/>
            <p14:sldId id="4401"/>
            <p14:sldId id="4404"/>
            <p14:sldId id="4405"/>
            <p14:sldId id="4406"/>
            <p14:sldId id="4408"/>
            <p14:sldId id="4409"/>
            <p14:sldId id="4410"/>
            <p14:sldId id="4411"/>
            <p14:sldId id="4656"/>
            <p14:sldId id="4657"/>
            <p14:sldId id="4658"/>
            <p14:sldId id="4659"/>
            <p14:sldId id="4660"/>
            <p14:sldId id="4661"/>
            <p14:sldId id="4662"/>
            <p14:sldId id="4663"/>
            <p14:sldId id="4664"/>
          </p14:sldIdLst>
        </p14:section>
        <p14:section name="Customer Relationship Management (CRM)" id="{927F6D06-6103-4B32-9A80-E0D21966DFF7}">
          <p14:sldIdLst>
            <p14:sldId id="4625"/>
            <p14:sldId id="4424"/>
            <p14:sldId id="4425"/>
            <p14:sldId id="4632"/>
            <p14:sldId id="4633"/>
            <p14:sldId id="4428"/>
            <p14:sldId id="4429"/>
            <p14:sldId id="4430"/>
            <p14:sldId id="4431"/>
            <p14:sldId id="4432"/>
            <p14:sldId id="4433"/>
            <p14:sldId id="4434"/>
            <p14:sldId id="4435"/>
            <p14:sldId id="4436"/>
            <p14:sldId id="4437"/>
            <p14:sldId id="4647"/>
            <p14:sldId id="4438"/>
            <p14:sldId id="4439"/>
            <p14:sldId id="4440"/>
            <p14:sldId id="4441"/>
            <p14:sldId id="4442"/>
            <p14:sldId id="4443"/>
            <p14:sldId id="4444"/>
            <p14:sldId id="4445"/>
            <p14:sldId id="4448"/>
            <p14:sldId id="4447"/>
            <p14:sldId id="4665"/>
            <p14:sldId id="4666"/>
            <p14:sldId id="4667"/>
            <p14:sldId id="4668"/>
            <p14:sldId id="4669"/>
            <p14:sldId id="4671"/>
            <p14:sldId id="4672"/>
            <p14:sldId id="4673"/>
            <p14:sldId id="4674"/>
          </p14:sldIdLst>
        </p14:section>
        <p14:section name="Search Engine Optimization (SEO)" id="{06EBE1FD-2DA6-42FA-89D5-63A1768A2458}">
          <p14:sldIdLst>
            <p14:sldId id="4626"/>
            <p14:sldId id="4463"/>
            <p14:sldId id="4464"/>
            <p14:sldId id="4466"/>
            <p14:sldId id="293"/>
            <p14:sldId id="4469"/>
            <p14:sldId id="4470"/>
            <p14:sldId id="4471"/>
            <p14:sldId id="4472"/>
            <p14:sldId id="4473"/>
            <p14:sldId id="4474"/>
            <p14:sldId id="4475"/>
            <p14:sldId id="4476"/>
            <p14:sldId id="4477"/>
            <p14:sldId id="4643"/>
            <p14:sldId id="4648"/>
            <p14:sldId id="4478"/>
            <p14:sldId id="4479"/>
            <p14:sldId id="4480"/>
            <p14:sldId id="4634"/>
            <p14:sldId id="4481"/>
            <p14:sldId id="4482"/>
            <p14:sldId id="4483"/>
            <p14:sldId id="4484"/>
            <p14:sldId id="4485"/>
            <p14:sldId id="4486"/>
            <p14:sldId id="4487"/>
            <p14:sldId id="4488"/>
            <p14:sldId id="4489"/>
            <p14:sldId id="4490"/>
            <p14:sldId id="4491"/>
            <p14:sldId id="4492"/>
            <p14:sldId id="4493"/>
            <p14:sldId id="4494"/>
            <p14:sldId id="4495"/>
            <p14:sldId id="4496"/>
            <p14:sldId id="4497"/>
            <p14:sldId id="4498"/>
            <p14:sldId id="4499"/>
            <p14:sldId id="4500"/>
            <p14:sldId id="4675"/>
            <p14:sldId id="4721"/>
            <p14:sldId id="4676"/>
            <p14:sldId id="4685"/>
            <p14:sldId id="4677"/>
            <p14:sldId id="4686"/>
            <p14:sldId id="4678"/>
            <p14:sldId id="4724"/>
            <p14:sldId id="4688"/>
            <p14:sldId id="4689"/>
          </p14:sldIdLst>
        </p14:section>
        <p14:section name="Cloud" id="{DF3FBC0A-03F3-40B5-A70A-A90F5A8F1804}">
          <p14:sldIdLst>
            <p14:sldId id="4627"/>
            <p14:sldId id="4512"/>
            <p14:sldId id="4513"/>
            <p14:sldId id="4514"/>
            <p14:sldId id="4515"/>
            <p14:sldId id="4516"/>
            <p14:sldId id="4517"/>
            <p14:sldId id="4518"/>
            <p14:sldId id="4519"/>
            <p14:sldId id="4520"/>
            <p14:sldId id="4521"/>
            <p14:sldId id="4522"/>
            <p14:sldId id="4523"/>
            <p14:sldId id="4635"/>
            <p14:sldId id="4526"/>
            <p14:sldId id="4649"/>
            <p14:sldId id="4525"/>
            <p14:sldId id="4529"/>
            <p14:sldId id="4528"/>
            <p14:sldId id="4530"/>
            <p14:sldId id="4531"/>
            <p14:sldId id="4532"/>
            <p14:sldId id="4533"/>
            <p14:sldId id="4534"/>
            <p14:sldId id="4535"/>
            <p14:sldId id="4537"/>
            <p14:sldId id="4731"/>
            <p14:sldId id="4538"/>
            <p14:sldId id="4636"/>
            <p14:sldId id="4650"/>
            <p14:sldId id="4540"/>
            <p14:sldId id="4541"/>
            <p14:sldId id="4542"/>
            <p14:sldId id="4543"/>
            <p14:sldId id="4544"/>
            <p14:sldId id="4545"/>
            <p14:sldId id="4546"/>
            <p14:sldId id="4547"/>
            <p14:sldId id="4548"/>
            <p14:sldId id="4637"/>
            <p14:sldId id="4638"/>
            <p14:sldId id="4551"/>
            <p14:sldId id="4552"/>
            <p14:sldId id="4553"/>
            <p14:sldId id="4554"/>
            <p14:sldId id="4555"/>
            <p14:sldId id="4556"/>
            <p14:sldId id="4557"/>
            <p14:sldId id="4690"/>
            <p14:sldId id="4700"/>
            <p14:sldId id="4691"/>
            <p14:sldId id="4701"/>
            <p14:sldId id="4702"/>
            <p14:sldId id="4703"/>
            <p14:sldId id="4704"/>
            <p14:sldId id="4693"/>
            <p14:sldId id="4694"/>
            <p14:sldId id="4705"/>
          </p14:sldIdLst>
        </p14:section>
        <p14:section name="Agile Methodologies" id="{8547A390-227B-462D-8552-9C120A5CAB80}">
          <p14:sldIdLst>
            <p14:sldId id="4628"/>
            <p14:sldId id="4571"/>
            <p14:sldId id="4570"/>
            <p14:sldId id="4572"/>
            <p14:sldId id="4573"/>
            <p14:sldId id="4574"/>
            <p14:sldId id="4575"/>
            <p14:sldId id="4729"/>
            <p14:sldId id="4577"/>
            <p14:sldId id="4578"/>
            <p14:sldId id="4579"/>
            <p14:sldId id="4580"/>
            <p14:sldId id="4581"/>
            <p14:sldId id="4582"/>
            <p14:sldId id="4651"/>
            <p14:sldId id="4584"/>
            <p14:sldId id="4585"/>
            <p14:sldId id="4583"/>
            <p14:sldId id="4586"/>
            <p14:sldId id="4587"/>
            <p14:sldId id="4588"/>
            <p14:sldId id="4590"/>
            <p14:sldId id="4589"/>
            <p14:sldId id="4591"/>
            <p14:sldId id="4592"/>
            <p14:sldId id="4639"/>
            <p14:sldId id="4640"/>
            <p14:sldId id="4641"/>
            <p14:sldId id="4642"/>
            <p14:sldId id="4652"/>
            <p14:sldId id="4596"/>
            <p14:sldId id="4597"/>
            <p14:sldId id="4598"/>
            <p14:sldId id="4599"/>
            <p14:sldId id="4600"/>
            <p14:sldId id="4601"/>
            <p14:sldId id="4602"/>
            <p14:sldId id="4603"/>
            <p14:sldId id="4604"/>
            <p14:sldId id="4605"/>
            <p14:sldId id="4706"/>
            <p14:sldId id="4716"/>
            <p14:sldId id="4707"/>
            <p14:sldId id="4717"/>
            <p14:sldId id="4708"/>
            <p14:sldId id="4718"/>
            <p14:sldId id="4709"/>
            <p14:sldId id="4719"/>
            <p14:sldId id="4710"/>
            <p14:sldId id="4720"/>
            <p14:sldId id="4644"/>
          </p14:sldIdLst>
        </p14:section>
        <p14:section name="References" id="{4950CE97-FDCF-4339-9365-D0B525CCC212}">
          <p14:sldIdLst>
            <p14:sldId id="4629"/>
            <p14:sldId id="4412"/>
            <p14:sldId id="4413"/>
            <p14:sldId id="4414"/>
            <p14:sldId id="4415"/>
            <p14:sldId id="4417"/>
            <p14:sldId id="4418"/>
            <p14:sldId id="4419"/>
            <p14:sldId id="4421"/>
            <p14:sldId id="4422"/>
            <p14:sldId id="4607"/>
            <p14:sldId id="4608"/>
            <p14:sldId id="4609"/>
            <p14:sldId id="4610"/>
            <p14:sldId id="4611"/>
            <p14:sldId id="4612"/>
            <p14:sldId id="4613"/>
            <p14:sldId id="4614"/>
            <p14:sldId id="4449"/>
            <p14:sldId id="4451"/>
            <p14:sldId id="4452"/>
            <p14:sldId id="4453"/>
            <p14:sldId id="4455"/>
            <p14:sldId id="4457"/>
            <p14:sldId id="4458"/>
            <p14:sldId id="4459"/>
            <p14:sldId id="4460"/>
            <p14:sldId id="4502"/>
            <p14:sldId id="4504"/>
            <p14:sldId id="4505"/>
            <p14:sldId id="4508"/>
            <p14:sldId id="4509"/>
            <p14:sldId id="4510"/>
            <p14:sldId id="4558"/>
            <p14:sldId id="4559"/>
            <p14:sldId id="4560"/>
            <p14:sldId id="4561"/>
            <p14:sldId id="4562"/>
            <p14:sldId id="4563"/>
            <p14:sldId id="4564"/>
            <p14:sldId id="4565"/>
            <p14:sldId id="4566"/>
            <p14:sldId id="4567"/>
            <p14:sldId id="4568"/>
            <p14:sldId id="4722"/>
            <p14:sldId id="4723"/>
            <p14:sldId id="426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8ED2AD-CBB7-FB49-7CA1-C1A114783586}" name="Stüwe F, Finn" initials="SF" userId="S::f.stuwe_st.hanze.nl#ext#@domhanvision.onmicrosoft.com::7d3e2842-96fe-4ae0-833d-8f7aa9e92691" providerId="AD"/>
  <p188:author id="{135443F7-6591-8E4A-63F5-A5765560A028}" name="Britta Aretz" initials="BA" userId="S::Britta@domhan-vision.com::d44015b6-e2aa-4420-9da4-c48debf4ecf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71746"/>
    <a:srgbClr val="768869"/>
    <a:srgbClr val="62755B"/>
    <a:srgbClr val="90A184"/>
    <a:srgbClr val="6E8063"/>
    <a:srgbClr val="D0D6C5"/>
    <a:srgbClr val="AABC99"/>
    <a:srgbClr val="DAE0D2"/>
    <a:srgbClr val="7D8E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438" autoAdjust="0"/>
    <p:restoredTop sz="86222" autoAdjust="0"/>
  </p:normalViewPr>
  <p:slideViewPr>
    <p:cSldViewPr snapToGrid="0" snapToObjects="1">
      <p:cViewPr varScale="1">
        <p:scale>
          <a:sx n="94" d="100"/>
          <a:sy n="94" d="100"/>
        </p:scale>
        <p:origin x="330"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presProps" Target="presProps.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65" Type="http://schemas.openxmlformats.org/officeDocument/2006/relationships/slide" Target="slides/slide60.xml"/><Relationship Id="rId130" Type="http://schemas.openxmlformats.org/officeDocument/2006/relationships/slide" Target="slides/slide125.xml"/><Relationship Id="rId172" Type="http://schemas.openxmlformats.org/officeDocument/2006/relationships/slide" Target="slides/slide167.xml"/><Relationship Id="rId228" Type="http://schemas.openxmlformats.org/officeDocument/2006/relationships/slide" Target="slides/slide223.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281" Type="http://schemas.openxmlformats.org/officeDocument/2006/relationships/slide" Target="slides/slide276.xml"/><Relationship Id="rId316" Type="http://schemas.openxmlformats.org/officeDocument/2006/relationships/viewProps" Target="viewProps.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92" Type="http://schemas.openxmlformats.org/officeDocument/2006/relationships/slide" Target="slides/slide287.xml"/><Relationship Id="rId306" Type="http://schemas.openxmlformats.org/officeDocument/2006/relationships/slide" Target="slides/slide301.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17" Type="http://schemas.openxmlformats.org/officeDocument/2006/relationships/theme" Target="theme/theme1.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293" Type="http://schemas.openxmlformats.org/officeDocument/2006/relationships/slide" Target="slides/slide288.xml"/><Relationship Id="rId307" Type="http://schemas.openxmlformats.org/officeDocument/2006/relationships/slide" Target="slides/slide302.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318" Type="http://schemas.openxmlformats.org/officeDocument/2006/relationships/tableStyles" Target="tableStyles.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slide" Target="slides/slide303.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microsoft.com/office/2018/10/relationships/authors" Target="authors.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notesMaster" Target="notesMasters/notesMaster1.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6" Type="http://schemas.openxmlformats.org/officeDocument/2006/relationships/slide" Target="slides/slide1.xml"/><Relationship Id="rId238" Type="http://schemas.openxmlformats.org/officeDocument/2006/relationships/slide" Target="slides/slide233.xml"/><Relationship Id="rId291" Type="http://schemas.openxmlformats.org/officeDocument/2006/relationships/slide" Target="slides/slide286.xml"/><Relationship Id="rId305" Type="http://schemas.openxmlformats.org/officeDocument/2006/relationships/slide" Target="slides/slide300.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s>
</file>

<file path=ppt/comments/modernComment_1276_9BBCEEF9.xml><?xml version="1.0" encoding="utf-8"?>
<p188:cmLst xmlns:a="http://schemas.openxmlformats.org/drawingml/2006/main" xmlns:r="http://schemas.openxmlformats.org/officeDocument/2006/relationships" xmlns:p188="http://schemas.microsoft.com/office/powerpoint/2018/8/main">
  <p188:cm id="{461CB75A-524F-442E-9110-B8A1882BDDA2}" authorId="{298ED2AD-CBB7-FB49-7CA1-C1A114783586}" created="2023-05-17T07:45:05.419">
    <pc:sldMkLst xmlns:pc="http://schemas.microsoft.com/office/powerpoint/2013/main/command">
      <pc:docMk/>
      <pc:sldMk cId="1312704776" sldId="4364"/>
    </pc:sldMkLst>
    <p188:replyLst>
      <p188:reply id="{76219528-8C5A-4580-9EE4-EAF9645E63D3}" authorId="{135443F7-6591-8E4A-63F5-A5765560A028}" created="2023-06-12T13:36:58.207">
        <p188:txBody>
          <a:bodyPr/>
          <a:lstStyle/>
          <a:p>
            <a:r>
              <a:rPr lang="de-DE"/>
              <a:t>Erledigt</a:t>
            </a:r>
          </a:p>
        </p188:txBody>
      </p188:reply>
    </p188:replyLst>
    <p188:txBody>
      <a:bodyPr/>
      <a:lstStyle/>
      <a:p>
        <a:r>
          <a:rPr lang="en-GB"/>
          <a:t>diagram needs to be changed</a:t>
        </a:r>
      </a:p>
    </p188:txBody>
  </p188:cm>
</p188:cmLst>
</file>

<file path=ppt/diagrams/_rels/data17.xml.rels><?xml version="1.0" encoding="UTF-8" standalone="yes"?>
<Relationships xmlns="http://schemas.openxmlformats.org/package/2006/relationships"><Relationship Id="rId3" Type="http://schemas.openxmlformats.org/officeDocument/2006/relationships/hyperlink" Target="https://backlinko.com/best-free-seo-tools#mft" TargetMode="External"/><Relationship Id="rId2" Type="http://schemas.openxmlformats.org/officeDocument/2006/relationships/hyperlink" Target="https://backlinko.com/best-free-seo-tools#canirank" TargetMode="External"/><Relationship Id="rId1" Type="http://schemas.openxmlformats.org/officeDocument/2006/relationships/hyperlink" Target="https://backlinko.com/best-free-seo-tools#animalzrevive" TargetMode="External"/></Relationships>
</file>

<file path=ppt/diagrams/_rels/data18.xml.rels><?xml version="1.0" encoding="UTF-8" standalone="yes"?>
<Relationships xmlns="http://schemas.openxmlformats.org/package/2006/relationships"><Relationship Id="rId3" Type="http://schemas.openxmlformats.org/officeDocument/2006/relationships/hyperlink" Target="https://backlinko.com/best-free-seo-tools#seobility" TargetMode="External"/><Relationship Id="rId2" Type="http://schemas.openxmlformats.org/officeDocument/2006/relationships/hyperlink" Target="https://backlinko.com/best-free-seo-tools#explodingtopics" TargetMode="External"/><Relationship Id="rId1" Type="http://schemas.openxmlformats.org/officeDocument/2006/relationships/hyperlink" Target="https://backlinko.com/best-free-seo-tools#sk" TargetMode="External"/><Relationship Id="rId5" Type="http://schemas.openxmlformats.org/officeDocument/2006/relationships/hyperlink" Target="https://backlinko.com/best-free-seo-tools#sb" TargetMode="External"/><Relationship Id="rId4" Type="http://schemas.openxmlformats.org/officeDocument/2006/relationships/hyperlink" Target="https://backlinko.com/best-free-seo-tools#ubersuggest" TargetMode="External"/></Relationships>
</file>

<file path=ppt/diagrams/_rels/data19.xml.rels><?xml version="1.0" encoding="UTF-8" standalone="yes"?>
<Relationships xmlns="http://schemas.openxmlformats.org/package/2006/relationships"><Relationship Id="rId3" Type="http://schemas.openxmlformats.org/officeDocument/2006/relationships/hyperlink" Target="https://backlinko.com/best-free-seo-tools#serperator" TargetMode="External"/><Relationship Id="rId2" Type="http://schemas.openxmlformats.org/officeDocument/2006/relationships/hyperlink" Target="https://backlinko.com/best-free-seo-tools#gsc" TargetMode="External"/><Relationship Id="rId1" Type="http://schemas.openxmlformats.org/officeDocument/2006/relationships/hyperlink" Target="https://backlinko.com/best-free-seo-tools#detailed" TargetMode="External"/><Relationship Id="rId5" Type="http://schemas.openxmlformats.org/officeDocument/2006/relationships/hyperlink" Target="https://backlinko.com/best-free-seo-tools#ga" TargetMode="External"/><Relationship Id="rId4" Type="http://schemas.openxmlformats.org/officeDocument/2006/relationships/hyperlink" Target="https://backlinko.com/best-free-seo-tools#screamingfrog" TargetMode="External"/></Relationships>
</file>

<file path=ppt/diagrams/_rels/data20.xml.rels><?xml version="1.0" encoding="UTF-8" standalone="yes"?>
<Relationships xmlns="http://schemas.openxmlformats.org/package/2006/relationships"><Relationship Id="rId3" Type="http://schemas.openxmlformats.org/officeDocument/2006/relationships/hyperlink" Target="https://backlinko.com/best-free-seo-tools#wordtracker" TargetMode="External"/><Relationship Id="rId2" Type="http://schemas.openxmlformats.org/officeDocument/2006/relationships/hyperlink" Target="https://backlinko.com/best-free-seo-tools#panguin" TargetMode="External"/><Relationship Id="rId1" Type="http://schemas.openxmlformats.org/officeDocument/2006/relationships/hyperlink" Target="https://backlinko.com/best-free-seo-tools#yoast" TargetMode="External"/><Relationship Id="rId4" Type="http://schemas.openxmlformats.org/officeDocument/2006/relationships/hyperlink" Target="https://backlinko.com/best-free-seo-tools#lh" TargetMode="External"/></Relationships>
</file>

<file path=ppt/diagrams/_rels/data21.xml.rels><?xml version="1.0" encoding="UTF-8" standalone="yes"?>
<Relationships xmlns="http://schemas.openxmlformats.org/package/2006/relationships"><Relationship Id="rId3" Type="http://schemas.openxmlformats.org/officeDocument/2006/relationships/hyperlink" Target="https://backlinko.com/best-free-seo-tools#siteliner" TargetMode="External"/><Relationship Id="rId2" Type="http://schemas.openxmlformats.org/officeDocument/2006/relationships/hyperlink" Target="https://backlinko.com/best-free-seo-tools#dareboost" TargetMode="External"/><Relationship Id="rId1" Type="http://schemas.openxmlformats.org/officeDocument/2006/relationships/hyperlink" Target="https://backlinko.com/best-free-seo-tools#bing" TargetMode="External"/><Relationship Id="rId4" Type="http://schemas.openxmlformats.org/officeDocument/2006/relationships/hyperlink" Target="https://backlinko.com/best-free-seo-tools#kwfinder" TargetMode="External"/></Relationships>
</file>

<file path=ppt/diagrams/_rels/data22.xml.rels><?xml version="1.0" encoding="UTF-8" standalone="yes"?>
<Relationships xmlns="http://schemas.openxmlformats.org/package/2006/relationships"><Relationship Id="rId2" Type="http://schemas.openxmlformats.org/officeDocument/2006/relationships/hyperlink" Target="https://backlinko.com/best-free-seo-tools#lsi" TargetMode="External"/><Relationship Id="rId1" Type="http://schemas.openxmlformats.org/officeDocument/2006/relationships/hyperlink" Target="https://backlinko.com/best-free-seo-tools#bulk" TargetMode="External"/></Relationships>
</file>

<file path=ppt/diagrams/_rels/drawing17.xml.rels><?xml version="1.0" encoding="UTF-8" standalone="yes"?>
<Relationships xmlns="http://schemas.openxmlformats.org/package/2006/relationships"><Relationship Id="rId3" Type="http://schemas.openxmlformats.org/officeDocument/2006/relationships/hyperlink" Target="https://backlinko.com/best-free-seo-tools#mft" TargetMode="External"/><Relationship Id="rId2" Type="http://schemas.openxmlformats.org/officeDocument/2006/relationships/hyperlink" Target="https://backlinko.com/best-free-seo-tools#canirank" TargetMode="External"/><Relationship Id="rId1" Type="http://schemas.openxmlformats.org/officeDocument/2006/relationships/hyperlink" Target="https://backlinko.com/best-free-seo-tools#animalzrevive" TargetMode="External"/></Relationships>
</file>

<file path=ppt/diagrams/_rels/drawing18.xml.rels><?xml version="1.0" encoding="UTF-8" standalone="yes"?>
<Relationships xmlns="http://schemas.openxmlformats.org/package/2006/relationships"><Relationship Id="rId3" Type="http://schemas.openxmlformats.org/officeDocument/2006/relationships/hyperlink" Target="https://backlinko.com/best-free-seo-tools#seobility" TargetMode="External"/><Relationship Id="rId2" Type="http://schemas.openxmlformats.org/officeDocument/2006/relationships/hyperlink" Target="https://backlinko.com/best-free-seo-tools#explodingtopics" TargetMode="External"/><Relationship Id="rId1" Type="http://schemas.openxmlformats.org/officeDocument/2006/relationships/hyperlink" Target="https://backlinko.com/best-free-seo-tools#sk" TargetMode="External"/><Relationship Id="rId5" Type="http://schemas.openxmlformats.org/officeDocument/2006/relationships/hyperlink" Target="https://backlinko.com/best-free-seo-tools#sb" TargetMode="External"/><Relationship Id="rId4" Type="http://schemas.openxmlformats.org/officeDocument/2006/relationships/hyperlink" Target="https://backlinko.com/best-free-seo-tools#ubersuggest" TargetMode="External"/></Relationships>
</file>

<file path=ppt/diagrams/_rels/drawing19.xml.rels><?xml version="1.0" encoding="UTF-8" standalone="yes"?>
<Relationships xmlns="http://schemas.openxmlformats.org/package/2006/relationships"><Relationship Id="rId3" Type="http://schemas.openxmlformats.org/officeDocument/2006/relationships/hyperlink" Target="https://backlinko.com/best-free-seo-tools#serperator" TargetMode="External"/><Relationship Id="rId2" Type="http://schemas.openxmlformats.org/officeDocument/2006/relationships/hyperlink" Target="https://backlinko.com/best-free-seo-tools#gsc" TargetMode="External"/><Relationship Id="rId1" Type="http://schemas.openxmlformats.org/officeDocument/2006/relationships/hyperlink" Target="https://backlinko.com/best-free-seo-tools#detailed" TargetMode="External"/><Relationship Id="rId5" Type="http://schemas.openxmlformats.org/officeDocument/2006/relationships/hyperlink" Target="https://backlinko.com/best-free-seo-tools#ga" TargetMode="External"/><Relationship Id="rId4" Type="http://schemas.openxmlformats.org/officeDocument/2006/relationships/hyperlink" Target="https://backlinko.com/best-free-seo-tools#screamingfrog" TargetMode="External"/></Relationships>
</file>

<file path=ppt/diagrams/_rels/drawing20.xml.rels><?xml version="1.0" encoding="UTF-8" standalone="yes"?>
<Relationships xmlns="http://schemas.openxmlformats.org/package/2006/relationships"><Relationship Id="rId3" Type="http://schemas.openxmlformats.org/officeDocument/2006/relationships/hyperlink" Target="https://backlinko.com/best-free-seo-tools#wordtracker" TargetMode="External"/><Relationship Id="rId2" Type="http://schemas.openxmlformats.org/officeDocument/2006/relationships/hyperlink" Target="https://backlinko.com/best-free-seo-tools#panguin" TargetMode="External"/><Relationship Id="rId1" Type="http://schemas.openxmlformats.org/officeDocument/2006/relationships/hyperlink" Target="https://backlinko.com/best-free-seo-tools#yoast" TargetMode="External"/><Relationship Id="rId4" Type="http://schemas.openxmlformats.org/officeDocument/2006/relationships/hyperlink" Target="https://backlinko.com/best-free-seo-tools#lh" TargetMode="External"/></Relationships>
</file>

<file path=ppt/diagrams/_rels/drawing21.xml.rels><?xml version="1.0" encoding="UTF-8" standalone="yes"?>
<Relationships xmlns="http://schemas.openxmlformats.org/package/2006/relationships"><Relationship Id="rId3" Type="http://schemas.openxmlformats.org/officeDocument/2006/relationships/hyperlink" Target="https://backlinko.com/best-free-seo-tools#siteliner" TargetMode="External"/><Relationship Id="rId2" Type="http://schemas.openxmlformats.org/officeDocument/2006/relationships/hyperlink" Target="https://backlinko.com/best-free-seo-tools#dareboost" TargetMode="External"/><Relationship Id="rId1" Type="http://schemas.openxmlformats.org/officeDocument/2006/relationships/hyperlink" Target="https://backlinko.com/best-free-seo-tools#bing" TargetMode="External"/><Relationship Id="rId4" Type="http://schemas.openxmlformats.org/officeDocument/2006/relationships/hyperlink" Target="https://backlinko.com/best-free-seo-tools#kwfinder" TargetMode="External"/></Relationships>
</file>

<file path=ppt/diagrams/_rels/drawing22.xml.rels><?xml version="1.0" encoding="UTF-8" standalone="yes"?>
<Relationships xmlns="http://schemas.openxmlformats.org/package/2006/relationships"><Relationship Id="rId2" Type="http://schemas.openxmlformats.org/officeDocument/2006/relationships/hyperlink" Target="https://backlinko.com/best-free-seo-tools#lsi" TargetMode="External"/><Relationship Id="rId1" Type="http://schemas.openxmlformats.org/officeDocument/2006/relationships/hyperlink" Target="https://backlinko.com/best-free-seo-tools#bulk"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CDE79C-88AE-455A-AEE4-16BFE9DC7382}"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25D55AE-8DC9-4C5F-8A0B-65B346CE924C}">
      <dgm:prSet/>
      <dgm:spPr/>
      <dgm:t>
        <a:bodyPr/>
        <a:lstStyle/>
        <a:p>
          <a:pPr rtl="0"/>
          <a:r>
            <a:rPr lang="en-ZA" dirty="0">
              <a:solidFill>
                <a:schemeClr val="accent1"/>
              </a:solidFill>
              <a:effectLst/>
              <a:latin typeface="Calibri Light" panose="020F0302020204030204"/>
            </a:rPr>
            <a:t>Informationen zentralisieren</a:t>
          </a:r>
          <a:endParaRPr lang="en-ZA" dirty="0">
            <a:solidFill>
              <a:schemeClr val="accent1"/>
            </a:solidFill>
            <a:effectLst/>
          </a:endParaRPr>
        </a:p>
      </dgm:t>
    </dgm:pt>
    <dgm:pt modelId="{86D15430-4659-4F84-830A-D4515AAF1066}" type="parTrans" cxnId="{2EB45BD4-385B-457D-BCF5-D5BDEE7114AB}">
      <dgm:prSet/>
      <dgm:spPr/>
      <dgm:t>
        <a:bodyPr/>
        <a:lstStyle/>
        <a:p>
          <a:endParaRPr lang="en-ZA"/>
        </a:p>
      </dgm:t>
    </dgm:pt>
    <dgm:pt modelId="{29DF2BD7-EA64-4D36-98FD-DF654D6F2312}" type="sibTrans" cxnId="{2EB45BD4-385B-457D-BCF5-D5BDEE7114AB}">
      <dgm:prSet/>
      <dgm:spPr/>
      <dgm:t>
        <a:bodyPr/>
        <a:lstStyle/>
        <a:p>
          <a:endParaRPr lang="en-ZA"/>
        </a:p>
      </dgm:t>
    </dgm:pt>
    <dgm:pt modelId="{4CA216AB-143C-4E79-A5EE-966F04E89A4A}">
      <dgm:prSet/>
      <dgm:spPr/>
      <dgm:t>
        <a:bodyPr/>
        <a:lstStyle/>
        <a:p>
          <a:pPr rtl="0"/>
          <a:r>
            <a:rPr lang="en-GB" b="1" dirty="0" err="1">
              <a:solidFill>
                <a:schemeClr val="accent1"/>
              </a:solidFill>
              <a:effectLst/>
            </a:rPr>
            <a:t>Anforderungen</a:t>
          </a:r>
          <a:r>
            <a:rPr lang="en-GB" b="1" dirty="0">
              <a:solidFill>
                <a:schemeClr val="accent1"/>
              </a:solidFill>
              <a:effectLst/>
            </a:rPr>
            <a:t> </a:t>
          </a:r>
          <a:r>
            <a:rPr lang="en-GB" b="1" dirty="0">
              <a:solidFill>
                <a:schemeClr val="accent1"/>
              </a:solidFill>
              <a:effectLst/>
              <a:latin typeface="Calibri Light" panose="020F0302020204030204"/>
            </a:rPr>
            <a:t>an </a:t>
          </a:r>
          <a:r>
            <a:rPr lang="en-GB" b="1" dirty="0" err="1">
              <a:solidFill>
                <a:schemeClr val="accent1"/>
              </a:solidFill>
              <a:effectLst/>
              <a:latin typeface="Calibri Light" panose="020F0302020204030204"/>
            </a:rPr>
            <a:t>Mitwirkende</a:t>
          </a:r>
          <a:r>
            <a:rPr lang="en-GB" b="1" dirty="0">
              <a:solidFill>
                <a:schemeClr val="accent1"/>
              </a:solidFill>
              <a:effectLst/>
              <a:latin typeface="Calibri Light" panose="020F0302020204030204"/>
            </a:rPr>
            <a:t> </a:t>
          </a:r>
          <a:r>
            <a:rPr lang="en-GB" b="1" dirty="0" err="1">
              <a:solidFill>
                <a:schemeClr val="accent1"/>
              </a:solidFill>
              <a:effectLst/>
              <a:latin typeface="Calibri Light" panose="020F0302020204030204"/>
            </a:rPr>
            <a:t>verringern</a:t>
          </a:r>
          <a:endParaRPr lang="en-ZA" b="1" dirty="0" err="1">
            <a:solidFill>
              <a:schemeClr val="accent1"/>
            </a:solidFill>
            <a:effectLst/>
          </a:endParaRPr>
        </a:p>
      </dgm:t>
    </dgm:pt>
    <dgm:pt modelId="{95387688-C401-4347-841E-830CB933C4E6}" type="parTrans" cxnId="{41C35654-0A2D-4534-BE3E-59D1F65FC17D}">
      <dgm:prSet/>
      <dgm:spPr/>
      <dgm:t>
        <a:bodyPr/>
        <a:lstStyle/>
        <a:p>
          <a:endParaRPr lang="en-ZA"/>
        </a:p>
      </dgm:t>
    </dgm:pt>
    <dgm:pt modelId="{C654A46E-7FE9-4EC6-8F26-D53D35E515AC}" type="sibTrans" cxnId="{41C35654-0A2D-4534-BE3E-59D1F65FC17D}">
      <dgm:prSet/>
      <dgm:spPr/>
      <dgm:t>
        <a:bodyPr/>
        <a:lstStyle/>
        <a:p>
          <a:endParaRPr lang="en-ZA"/>
        </a:p>
      </dgm:t>
    </dgm:pt>
    <dgm:pt modelId="{B94872E7-450E-4EFE-B1F6-3A032FBEB774}">
      <dgm:prSet phldr="0"/>
      <dgm:spPr/>
      <dgm:t>
        <a:bodyPr/>
        <a:lstStyle/>
        <a:p>
          <a:r>
            <a:rPr lang="en-ZA" dirty="0">
              <a:solidFill>
                <a:schemeClr val="accent1"/>
              </a:solidFill>
              <a:effectLst/>
            </a:rPr>
            <a:t>Prozesse automatisieren</a:t>
          </a:r>
        </a:p>
      </dgm:t>
    </dgm:pt>
    <dgm:pt modelId="{2BBB644D-64AB-4C3F-9D66-173087E54035}" type="parTrans" cxnId="{7CA36DD2-4A63-4596-9AFE-603EF73C609B}">
      <dgm:prSet/>
      <dgm:spPr/>
      <dgm:t>
        <a:bodyPr/>
        <a:lstStyle/>
        <a:p>
          <a:endParaRPr lang="en-GB"/>
        </a:p>
      </dgm:t>
    </dgm:pt>
    <dgm:pt modelId="{BFC7C0DB-2CB7-4398-8959-4B80967B224F}" type="sibTrans" cxnId="{7CA36DD2-4A63-4596-9AFE-603EF73C609B}">
      <dgm:prSet/>
      <dgm:spPr/>
      <dgm:t>
        <a:bodyPr/>
        <a:lstStyle/>
        <a:p>
          <a:endParaRPr lang="en-GB"/>
        </a:p>
      </dgm:t>
    </dgm:pt>
    <dgm:pt modelId="{5B27FB7A-B719-45FA-B24D-79EC81556B9A}" type="pres">
      <dgm:prSet presAssocID="{BFCDE79C-88AE-455A-AEE4-16BFE9DC7382}" presName="Name0" presStyleCnt="0">
        <dgm:presLayoutVars>
          <dgm:dir/>
          <dgm:resizeHandles val="exact"/>
        </dgm:presLayoutVars>
      </dgm:prSet>
      <dgm:spPr/>
    </dgm:pt>
    <dgm:pt modelId="{085F6975-F1FC-4784-9520-C8ED20368940}" type="pres">
      <dgm:prSet presAssocID="{B94872E7-450E-4EFE-B1F6-3A032FBEB774}" presName="Name5" presStyleLbl="vennNode1" presStyleIdx="0" presStyleCnt="3">
        <dgm:presLayoutVars>
          <dgm:bulletEnabled val="1"/>
        </dgm:presLayoutVars>
      </dgm:prSet>
      <dgm:spPr/>
    </dgm:pt>
    <dgm:pt modelId="{0E8025EC-2E1F-4E2C-84E1-98B578D708CC}" type="pres">
      <dgm:prSet presAssocID="{BFC7C0DB-2CB7-4398-8959-4B80967B224F}" presName="space" presStyleCnt="0"/>
      <dgm:spPr/>
    </dgm:pt>
    <dgm:pt modelId="{62A588B2-6616-4294-B3BA-D63EDAC4BD4D}" type="pres">
      <dgm:prSet presAssocID="{E25D55AE-8DC9-4C5F-8A0B-65B346CE924C}" presName="Name5" presStyleLbl="vennNode1" presStyleIdx="1" presStyleCnt="3">
        <dgm:presLayoutVars>
          <dgm:bulletEnabled val="1"/>
        </dgm:presLayoutVars>
      </dgm:prSet>
      <dgm:spPr/>
    </dgm:pt>
    <dgm:pt modelId="{17976AEE-8B74-4EF3-B1C5-907337711EF3}" type="pres">
      <dgm:prSet presAssocID="{29DF2BD7-EA64-4D36-98FD-DF654D6F2312}" presName="space" presStyleCnt="0"/>
      <dgm:spPr/>
    </dgm:pt>
    <dgm:pt modelId="{6CFDAD16-CD86-4D2F-9FCC-3BC059ABC3A9}" type="pres">
      <dgm:prSet presAssocID="{4CA216AB-143C-4E79-A5EE-966F04E89A4A}" presName="Name5" presStyleLbl="vennNode1" presStyleIdx="2" presStyleCnt="3">
        <dgm:presLayoutVars>
          <dgm:bulletEnabled val="1"/>
        </dgm:presLayoutVars>
      </dgm:prSet>
      <dgm:spPr/>
    </dgm:pt>
  </dgm:ptLst>
  <dgm:cxnLst>
    <dgm:cxn modelId="{06963610-F7D7-40CC-AA55-28474B3D6310}" type="presOf" srcId="{BFCDE79C-88AE-455A-AEE4-16BFE9DC7382}" destId="{5B27FB7A-B719-45FA-B24D-79EC81556B9A}" srcOrd="0" destOrd="0" presId="urn:microsoft.com/office/officeart/2005/8/layout/venn3"/>
    <dgm:cxn modelId="{BADC6050-EA32-475D-BE62-0618A683D85D}" type="presOf" srcId="{4CA216AB-143C-4E79-A5EE-966F04E89A4A}" destId="{6CFDAD16-CD86-4D2F-9FCC-3BC059ABC3A9}" srcOrd="0" destOrd="0" presId="urn:microsoft.com/office/officeart/2005/8/layout/venn3"/>
    <dgm:cxn modelId="{41C35654-0A2D-4534-BE3E-59D1F65FC17D}" srcId="{BFCDE79C-88AE-455A-AEE4-16BFE9DC7382}" destId="{4CA216AB-143C-4E79-A5EE-966F04E89A4A}" srcOrd="2" destOrd="0" parTransId="{95387688-C401-4347-841E-830CB933C4E6}" sibTransId="{C654A46E-7FE9-4EC6-8F26-D53D35E515AC}"/>
    <dgm:cxn modelId="{2DF2E15A-E18E-4BD9-9CEF-253C4EFBDE29}" type="presOf" srcId="{E25D55AE-8DC9-4C5F-8A0B-65B346CE924C}" destId="{62A588B2-6616-4294-B3BA-D63EDAC4BD4D}" srcOrd="0" destOrd="0" presId="urn:microsoft.com/office/officeart/2005/8/layout/venn3"/>
    <dgm:cxn modelId="{7CA36DD2-4A63-4596-9AFE-603EF73C609B}" srcId="{BFCDE79C-88AE-455A-AEE4-16BFE9DC7382}" destId="{B94872E7-450E-4EFE-B1F6-3A032FBEB774}" srcOrd="0" destOrd="0" parTransId="{2BBB644D-64AB-4C3F-9D66-173087E54035}" sibTransId="{BFC7C0DB-2CB7-4398-8959-4B80967B224F}"/>
    <dgm:cxn modelId="{2EB45BD4-385B-457D-BCF5-D5BDEE7114AB}" srcId="{BFCDE79C-88AE-455A-AEE4-16BFE9DC7382}" destId="{E25D55AE-8DC9-4C5F-8A0B-65B346CE924C}" srcOrd="1" destOrd="0" parTransId="{86D15430-4659-4F84-830A-D4515AAF1066}" sibTransId="{29DF2BD7-EA64-4D36-98FD-DF654D6F2312}"/>
    <dgm:cxn modelId="{C0821BDA-9AF0-4121-BC7F-D8C5221FA947}" type="presOf" srcId="{B94872E7-450E-4EFE-B1F6-3A032FBEB774}" destId="{085F6975-F1FC-4784-9520-C8ED20368940}" srcOrd="0" destOrd="0" presId="urn:microsoft.com/office/officeart/2005/8/layout/venn3"/>
    <dgm:cxn modelId="{54A99A74-D978-47E8-808A-1B18B1F28B04}" type="presParOf" srcId="{5B27FB7A-B719-45FA-B24D-79EC81556B9A}" destId="{085F6975-F1FC-4784-9520-C8ED20368940}" srcOrd="0" destOrd="0" presId="urn:microsoft.com/office/officeart/2005/8/layout/venn3"/>
    <dgm:cxn modelId="{ACD265CA-C51B-4A7B-8127-40ABE4CE67D4}" type="presParOf" srcId="{5B27FB7A-B719-45FA-B24D-79EC81556B9A}" destId="{0E8025EC-2E1F-4E2C-84E1-98B578D708CC}" srcOrd="1" destOrd="0" presId="urn:microsoft.com/office/officeart/2005/8/layout/venn3"/>
    <dgm:cxn modelId="{2ABDD9E6-CDEE-49D3-B614-EB1F7674DC1E}" type="presParOf" srcId="{5B27FB7A-B719-45FA-B24D-79EC81556B9A}" destId="{62A588B2-6616-4294-B3BA-D63EDAC4BD4D}" srcOrd="2" destOrd="0" presId="urn:microsoft.com/office/officeart/2005/8/layout/venn3"/>
    <dgm:cxn modelId="{C663AF88-A7E3-4EEA-BD37-FB79B62987F4}" type="presParOf" srcId="{5B27FB7A-B719-45FA-B24D-79EC81556B9A}" destId="{17976AEE-8B74-4EF3-B1C5-907337711EF3}" srcOrd="3" destOrd="0" presId="urn:microsoft.com/office/officeart/2005/8/layout/venn3"/>
    <dgm:cxn modelId="{CB0F3A42-EC6F-447A-830F-36972AC8693E}" type="presParOf" srcId="{5B27FB7A-B719-45FA-B24D-79EC81556B9A}" destId="{6CFDAD16-CD86-4D2F-9FCC-3BC059ABC3A9}"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EECA54-6741-485B-846F-D76743794C04}"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09EEB87-0499-4C51-90A4-63BCD1F3A3BC}">
      <dgm:prSet phldrT="[Text]"/>
      <dgm:spPr/>
      <dgm:t>
        <a:bodyPr/>
        <a:lstStyle/>
        <a:p>
          <a:r>
            <a:rPr lang="en-ZA" dirty="0" err="1">
              <a:effectLst>
                <a:outerShdw blurRad="38100" dist="38100" dir="2700000" algn="tl">
                  <a:srgbClr val="000000">
                    <a:alpha val="43137"/>
                  </a:srgbClr>
                </a:outerShdw>
              </a:effectLst>
            </a:rPr>
            <a:t>Kosten</a:t>
          </a:r>
          <a:r>
            <a:rPr lang="en-ZA" dirty="0">
              <a:effectLst>
                <a:outerShdw blurRad="38100" dist="38100" dir="2700000" algn="tl">
                  <a:srgbClr val="000000">
                    <a:alpha val="43137"/>
                  </a:srgbClr>
                </a:outerShdw>
              </a:effectLst>
            </a:rPr>
            <a:t> vs </a:t>
          </a:r>
          <a:r>
            <a:rPr lang="en-ZA" dirty="0" err="1">
              <a:effectLst>
                <a:outerShdw blurRad="38100" dist="38100" dir="2700000" algn="tl">
                  <a:srgbClr val="000000">
                    <a:alpha val="43137"/>
                  </a:srgbClr>
                </a:outerShdw>
              </a:effectLst>
            </a:rPr>
            <a:t>Vorteil</a:t>
          </a:r>
          <a:endParaRPr lang="en-ZA" dirty="0">
            <a:effectLst>
              <a:outerShdw blurRad="38100" dist="38100" dir="2700000" algn="tl">
                <a:srgbClr val="000000">
                  <a:alpha val="43137"/>
                </a:srgbClr>
              </a:outerShdw>
            </a:effectLst>
          </a:endParaRPr>
        </a:p>
      </dgm:t>
    </dgm:pt>
    <dgm:pt modelId="{0FF4ADEC-DE65-47BC-97EC-6E444D6D091E}" type="parTrans" cxnId="{6A4C640F-A7B5-4002-A10A-0D5C27355194}">
      <dgm:prSet/>
      <dgm:spPr/>
      <dgm:t>
        <a:bodyPr/>
        <a:lstStyle/>
        <a:p>
          <a:endParaRPr lang="en-ZA"/>
        </a:p>
      </dgm:t>
    </dgm:pt>
    <dgm:pt modelId="{9DD86E38-8AC9-4E3A-AF22-E05E1AC6372F}" type="sibTrans" cxnId="{6A4C640F-A7B5-4002-A10A-0D5C27355194}">
      <dgm:prSet/>
      <dgm:spPr/>
      <dgm:t>
        <a:bodyPr/>
        <a:lstStyle/>
        <a:p>
          <a:endParaRPr lang="en-ZA"/>
        </a:p>
      </dgm:t>
    </dgm:pt>
    <dgm:pt modelId="{8EA25717-6972-4E68-B059-82EDB4A87100}">
      <dgm:prSet/>
      <dgm:spPr/>
      <dgm:t>
        <a:bodyPr/>
        <a:lstStyle/>
        <a:p>
          <a:r>
            <a:rPr lang="en-GB" dirty="0" err="1">
              <a:effectLst>
                <a:outerShdw blurRad="38100" dist="38100" dir="2700000" algn="tl">
                  <a:srgbClr val="000000">
                    <a:alpha val="43137"/>
                  </a:srgbClr>
                </a:outerShdw>
              </a:effectLst>
            </a:rPr>
            <a:t>Bericht</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über</a:t>
          </a:r>
          <a:r>
            <a:rPr lang="en-GB" dirty="0">
              <a:effectLst>
                <a:outerShdw blurRad="38100" dist="38100" dir="2700000" algn="tl">
                  <a:srgbClr val="000000">
                    <a:alpha val="43137"/>
                  </a:srgbClr>
                </a:outerShdw>
              </a:effectLst>
            </a:rPr>
            <a:t> die </a:t>
          </a:r>
          <a:r>
            <a:rPr lang="en-GB" dirty="0" err="1">
              <a:effectLst>
                <a:outerShdw blurRad="38100" dist="38100" dir="2700000" algn="tl">
                  <a:srgbClr val="000000">
                    <a:alpha val="43137"/>
                  </a:srgbClr>
                </a:outerShdw>
              </a:effectLst>
            </a:rPr>
            <a:t>Programmaktivitäten</a:t>
          </a:r>
          <a:endParaRPr lang="en-ZA" dirty="0">
            <a:effectLst>
              <a:outerShdw blurRad="38100" dist="38100" dir="2700000" algn="tl">
                <a:srgbClr val="000000">
                  <a:alpha val="43137"/>
                </a:srgbClr>
              </a:outerShdw>
            </a:effectLst>
          </a:endParaRPr>
        </a:p>
      </dgm:t>
    </dgm:pt>
    <dgm:pt modelId="{E1B2BF80-2F23-4838-BEA3-D605780F46BC}" type="parTrans" cxnId="{B0D00C9E-8ED4-45E9-9D22-F8D4D33D0191}">
      <dgm:prSet/>
      <dgm:spPr/>
      <dgm:t>
        <a:bodyPr/>
        <a:lstStyle/>
        <a:p>
          <a:endParaRPr lang="en-ZA"/>
        </a:p>
      </dgm:t>
    </dgm:pt>
    <dgm:pt modelId="{8922EBE6-D19C-4B68-BDCE-518E02325B9F}" type="sibTrans" cxnId="{B0D00C9E-8ED4-45E9-9D22-F8D4D33D0191}">
      <dgm:prSet/>
      <dgm:spPr/>
      <dgm:t>
        <a:bodyPr/>
        <a:lstStyle/>
        <a:p>
          <a:endParaRPr lang="en-ZA"/>
        </a:p>
      </dgm:t>
    </dgm:pt>
    <dgm:pt modelId="{1201E718-7016-44FA-BB4D-6EAC198F2D32}">
      <dgm:prSet/>
      <dgm:spPr/>
      <dgm:t>
        <a:bodyPr/>
        <a:lstStyle/>
        <a:p>
          <a:r>
            <a:rPr lang="en-GB" dirty="0" err="1">
              <a:effectLst>
                <a:outerShdw blurRad="38100" dist="38100" dir="2700000" algn="tl">
                  <a:srgbClr val="000000">
                    <a:alpha val="43137"/>
                  </a:srgbClr>
                </a:outerShdw>
              </a:effectLst>
            </a:rPr>
            <a:t>Verwaltung</a:t>
          </a:r>
          <a:r>
            <a:rPr lang="en-GB" dirty="0">
              <a:effectLst>
                <a:outerShdw blurRad="38100" dist="38100" dir="2700000" algn="tl">
                  <a:srgbClr val="000000">
                    <a:alpha val="43137"/>
                  </a:srgbClr>
                </a:outerShdw>
              </a:effectLst>
            </a:rPr>
            <a:t> der </a:t>
          </a:r>
          <a:r>
            <a:rPr lang="en-GB" dirty="0" err="1">
              <a:effectLst>
                <a:outerShdw blurRad="38100" dist="38100" dir="2700000" algn="tl">
                  <a:srgbClr val="000000">
                    <a:alpha val="43137"/>
                  </a:srgbClr>
                </a:outerShdw>
              </a:effectLst>
            </a:rPr>
            <a:t>Marketingkommunikation</a:t>
          </a:r>
          <a:endParaRPr lang="en-ZA" dirty="0">
            <a:effectLst>
              <a:outerShdw blurRad="38100" dist="38100" dir="2700000" algn="tl">
                <a:srgbClr val="000000">
                  <a:alpha val="43137"/>
                </a:srgbClr>
              </a:outerShdw>
            </a:effectLst>
          </a:endParaRPr>
        </a:p>
      </dgm:t>
    </dgm:pt>
    <dgm:pt modelId="{95FE9DB4-6B6B-418C-8344-A7F7DA5EA65F}" type="parTrans" cxnId="{F905C09F-02B4-42F2-9D38-887F059DD1D5}">
      <dgm:prSet/>
      <dgm:spPr/>
      <dgm:t>
        <a:bodyPr/>
        <a:lstStyle/>
        <a:p>
          <a:endParaRPr lang="en-ZA"/>
        </a:p>
      </dgm:t>
    </dgm:pt>
    <dgm:pt modelId="{B608E566-4A19-4781-A071-EA80A4753F94}" type="sibTrans" cxnId="{F905C09F-02B4-42F2-9D38-887F059DD1D5}">
      <dgm:prSet/>
      <dgm:spPr/>
      <dgm:t>
        <a:bodyPr/>
        <a:lstStyle/>
        <a:p>
          <a:endParaRPr lang="en-ZA"/>
        </a:p>
      </dgm:t>
    </dgm:pt>
    <dgm:pt modelId="{5D1F3406-6C47-406F-AA0D-6630DCB9BD08}">
      <dgm:prSet/>
      <dgm:spPr/>
      <dgm:t>
        <a:bodyPr/>
        <a:lstStyle/>
        <a:p>
          <a:r>
            <a:rPr lang="en-GB" dirty="0" err="1">
              <a:effectLst>
                <a:outerShdw blurRad="38100" dist="38100" dir="2700000" algn="tl">
                  <a:srgbClr val="000000">
                    <a:alpha val="43137"/>
                  </a:srgbClr>
                </a:outerShdw>
              </a:effectLst>
            </a:rPr>
            <a:t>Verwaltung</a:t>
          </a:r>
          <a:r>
            <a:rPr lang="en-GB" dirty="0">
              <a:effectLst>
                <a:outerShdw blurRad="38100" dist="38100" dir="2700000" algn="tl">
                  <a:srgbClr val="000000">
                    <a:alpha val="43137"/>
                  </a:srgbClr>
                </a:outerShdw>
              </a:effectLst>
            </a:rPr>
            <a:t> von </a:t>
          </a:r>
          <a:r>
            <a:rPr lang="en-GB" dirty="0" err="1">
              <a:effectLst>
                <a:outerShdw blurRad="38100" dist="38100" dir="2700000" algn="tl">
                  <a:srgbClr val="000000">
                    <a:alpha val="43137"/>
                  </a:srgbClr>
                </a:outerShdw>
              </a:effectLst>
            </a:rPr>
            <a:t>Einkommenstömen</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z.B.</a:t>
          </a:r>
          <a:r>
            <a:rPr lang="en-GB" dirty="0">
              <a:effectLst>
                <a:outerShdw blurRad="38100" dist="38100" dir="2700000" algn="tl">
                  <a:srgbClr val="000000">
                    <a:alpha val="43137"/>
                  </a:srgbClr>
                </a:outerShdw>
              </a:effectLst>
            </a:rPr>
            <a:t> Online-Fundraising)</a:t>
          </a:r>
          <a:endParaRPr lang="en-ZA" dirty="0">
            <a:effectLst>
              <a:outerShdw blurRad="38100" dist="38100" dir="2700000" algn="tl">
                <a:srgbClr val="000000">
                  <a:alpha val="43137"/>
                </a:srgbClr>
              </a:outerShdw>
            </a:effectLst>
          </a:endParaRPr>
        </a:p>
      </dgm:t>
    </dgm:pt>
    <dgm:pt modelId="{9A2350A8-B7BD-4C79-8E18-5E55AAA9F807}" type="parTrans" cxnId="{775FFF38-F661-4E77-9519-8B6BDB29B323}">
      <dgm:prSet/>
      <dgm:spPr/>
      <dgm:t>
        <a:bodyPr/>
        <a:lstStyle/>
        <a:p>
          <a:endParaRPr lang="en-ZA"/>
        </a:p>
      </dgm:t>
    </dgm:pt>
    <dgm:pt modelId="{5B162298-80EE-44DE-B576-1C0D986DB8DD}" type="sibTrans" cxnId="{775FFF38-F661-4E77-9519-8B6BDB29B323}">
      <dgm:prSet/>
      <dgm:spPr/>
      <dgm:t>
        <a:bodyPr/>
        <a:lstStyle/>
        <a:p>
          <a:endParaRPr lang="en-ZA"/>
        </a:p>
      </dgm:t>
    </dgm:pt>
    <dgm:pt modelId="{C6CEF7B9-60E2-4ED7-B6DA-7B0F46DD73EA}">
      <dgm:prSet/>
      <dgm:spPr/>
      <dgm:t>
        <a:bodyPr/>
        <a:lstStyle/>
        <a:p>
          <a:r>
            <a:rPr lang="en-GB" dirty="0" err="1">
              <a:effectLst>
                <a:outerShdw blurRad="38100" dist="38100" dir="2700000" algn="tl">
                  <a:srgbClr val="000000">
                    <a:alpha val="43137"/>
                  </a:srgbClr>
                </a:outerShdw>
              </a:effectLst>
            </a:rPr>
            <a:t>Verwaltung</a:t>
          </a:r>
          <a:r>
            <a:rPr lang="en-GB" dirty="0">
              <a:effectLst>
                <a:outerShdw blurRad="38100" dist="38100" dir="2700000" algn="tl">
                  <a:srgbClr val="000000">
                    <a:alpha val="43137"/>
                  </a:srgbClr>
                </a:outerShdw>
              </a:effectLst>
            </a:rPr>
            <a:t> von </a:t>
          </a:r>
          <a:r>
            <a:rPr lang="en-GB" dirty="0" err="1">
              <a:effectLst>
                <a:outerShdw blurRad="38100" dist="38100" dir="2700000" algn="tl">
                  <a:srgbClr val="000000">
                    <a:alpha val="43137"/>
                  </a:srgbClr>
                </a:outerShdw>
              </a:effectLst>
            </a:rPr>
            <a:t>Freiwilligen</a:t>
          </a:r>
          <a:endParaRPr lang="en-ZA" dirty="0">
            <a:effectLst>
              <a:outerShdw blurRad="38100" dist="38100" dir="2700000" algn="tl">
                <a:srgbClr val="000000">
                  <a:alpha val="43137"/>
                </a:srgbClr>
              </a:outerShdw>
            </a:effectLst>
          </a:endParaRPr>
        </a:p>
      </dgm:t>
    </dgm:pt>
    <dgm:pt modelId="{04DCCA49-3C2C-4E07-A3F0-16BA602B8DBC}" type="parTrans" cxnId="{B68B372A-573C-48FB-AB08-DB982E66824A}">
      <dgm:prSet/>
      <dgm:spPr/>
      <dgm:t>
        <a:bodyPr/>
        <a:lstStyle/>
        <a:p>
          <a:endParaRPr lang="en-ZA"/>
        </a:p>
      </dgm:t>
    </dgm:pt>
    <dgm:pt modelId="{B7FDBE66-F3FC-40F1-9F27-E5959437A416}" type="sibTrans" cxnId="{B68B372A-573C-48FB-AB08-DB982E66824A}">
      <dgm:prSet/>
      <dgm:spPr/>
      <dgm:t>
        <a:bodyPr/>
        <a:lstStyle/>
        <a:p>
          <a:endParaRPr lang="en-ZA"/>
        </a:p>
      </dgm:t>
    </dgm:pt>
    <dgm:pt modelId="{50B3D59A-002D-46E7-9366-396801BC5FC9}" type="pres">
      <dgm:prSet presAssocID="{B7EECA54-6741-485B-846F-D76743794C04}" presName="diagram" presStyleCnt="0">
        <dgm:presLayoutVars>
          <dgm:dir/>
          <dgm:resizeHandles val="exact"/>
        </dgm:presLayoutVars>
      </dgm:prSet>
      <dgm:spPr/>
    </dgm:pt>
    <dgm:pt modelId="{F5204B87-00B5-4319-8574-0058A2F40A54}" type="pres">
      <dgm:prSet presAssocID="{509EEB87-0499-4C51-90A4-63BCD1F3A3BC}" presName="node" presStyleLbl="node1" presStyleIdx="0" presStyleCnt="5">
        <dgm:presLayoutVars>
          <dgm:bulletEnabled val="1"/>
        </dgm:presLayoutVars>
      </dgm:prSet>
      <dgm:spPr/>
    </dgm:pt>
    <dgm:pt modelId="{6FFF572D-5825-408E-A2CD-88A68977E4E1}" type="pres">
      <dgm:prSet presAssocID="{9DD86E38-8AC9-4E3A-AF22-E05E1AC6372F}" presName="sibTrans" presStyleCnt="0"/>
      <dgm:spPr/>
    </dgm:pt>
    <dgm:pt modelId="{662790C4-0C18-47F4-80CB-9A486B4B6BF3}" type="pres">
      <dgm:prSet presAssocID="{8EA25717-6972-4E68-B059-82EDB4A87100}" presName="node" presStyleLbl="node1" presStyleIdx="1" presStyleCnt="5">
        <dgm:presLayoutVars>
          <dgm:bulletEnabled val="1"/>
        </dgm:presLayoutVars>
      </dgm:prSet>
      <dgm:spPr/>
    </dgm:pt>
    <dgm:pt modelId="{AFE9ACBB-12F3-4EC9-8D11-66EDF1BF111C}" type="pres">
      <dgm:prSet presAssocID="{8922EBE6-D19C-4B68-BDCE-518E02325B9F}" presName="sibTrans" presStyleCnt="0"/>
      <dgm:spPr/>
    </dgm:pt>
    <dgm:pt modelId="{BAAEFC45-C7A5-49F6-B2FC-E188656E26BC}" type="pres">
      <dgm:prSet presAssocID="{1201E718-7016-44FA-BB4D-6EAC198F2D32}" presName="node" presStyleLbl="node1" presStyleIdx="2" presStyleCnt="5">
        <dgm:presLayoutVars>
          <dgm:bulletEnabled val="1"/>
        </dgm:presLayoutVars>
      </dgm:prSet>
      <dgm:spPr/>
    </dgm:pt>
    <dgm:pt modelId="{D5D2DF3E-75BA-4F64-A169-A3065E4CDA38}" type="pres">
      <dgm:prSet presAssocID="{B608E566-4A19-4781-A071-EA80A4753F94}" presName="sibTrans" presStyleCnt="0"/>
      <dgm:spPr/>
    </dgm:pt>
    <dgm:pt modelId="{96CC2079-06AC-469B-A52C-7B9051CFA60F}" type="pres">
      <dgm:prSet presAssocID="{5D1F3406-6C47-406F-AA0D-6630DCB9BD08}" presName="node" presStyleLbl="node1" presStyleIdx="3" presStyleCnt="5">
        <dgm:presLayoutVars>
          <dgm:bulletEnabled val="1"/>
        </dgm:presLayoutVars>
      </dgm:prSet>
      <dgm:spPr/>
    </dgm:pt>
    <dgm:pt modelId="{E3FE34DD-CE05-474C-9BCF-F40226287C23}" type="pres">
      <dgm:prSet presAssocID="{5B162298-80EE-44DE-B576-1C0D986DB8DD}" presName="sibTrans" presStyleCnt="0"/>
      <dgm:spPr/>
    </dgm:pt>
    <dgm:pt modelId="{5126B256-9AA6-474B-92CB-6476D1DA961D}" type="pres">
      <dgm:prSet presAssocID="{C6CEF7B9-60E2-4ED7-B6DA-7B0F46DD73EA}" presName="node" presStyleLbl="node1" presStyleIdx="4" presStyleCnt="5">
        <dgm:presLayoutVars>
          <dgm:bulletEnabled val="1"/>
        </dgm:presLayoutVars>
      </dgm:prSet>
      <dgm:spPr/>
    </dgm:pt>
  </dgm:ptLst>
  <dgm:cxnLst>
    <dgm:cxn modelId="{4448FA0E-F2D4-43E4-8344-0731165FD4DB}" type="presOf" srcId="{5D1F3406-6C47-406F-AA0D-6630DCB9BD08}" destId="{96CC2079-06AC-469B-A52C-7B9051CFA60F}" srcOrd="0" destOrd="0" presId="urn:microsoft.com/office/officeart/2005/8/layout/default"/>
    <dgm:cxn modelId="{6A4C640F-A7B5-4002-A10A-0D5C27355194}" srcId="{B7EECA54-6741-485B-846F-D76743794C04}" destId="{509EEB87-0499-4C51-90A4-63BCD1F3A3BC}" srcOrd="0" destOrd="0" parTransId="{0FF4ADEC-DE65-47BC-97EC-6E444D6D091E}" sibTransId="{9DD86E38-8AC9-4E3A-AF22-E05E1AC6372F}"/>
    <dgm:cxn modelId="{4F1EB41F-72DE-43C5-8E60-A3151F7323A2}" type="presOf" srcId="{1201E718-7016-44FA-BB4D-6EAC198F2D32}" destId="{BAAEFC45-C7A5-49F6-B2FC-E188656E26BC}" srcOrd="0" destOrd="0" presId="urn:microsoft.com/office/officeart/2005/8/layout/default"/>
    <dgm:cxn modelId="{B68B372A-573C-48FB-AB08-DB982E66824A}" srcId="{B7EECA54-6741-485B-846F-D76743794C04}" destId="{C6CEF7B9-60E2-4ED7-B6DA-7B0F46DD73EA}" srcOrd="4" destOrd="0" parTransId="{04DCCA49-3C2C-4E07-A3F0-16BA602B8DBC}" sibTransId="{B7FDBE66-F3FC-40F1-9F27-E5959437A416}"/>
    <dgm:cxn modelId="{775FFF38-F661-4E77-9519-8B6BDB29B323}" srcId="{B7EECA54-6741-485B-846F-D76743794C04}" destId="{5D1F3406-6C47-406F-AA0D-6630DCB9BD08}" srcOrd="3" destOrd="0" parTransId="{9A2350A8-B7BD-4C79-8E18-5E55AAA9F807}" sibTransId="{5B162298-80EE-44DE-B576-1C0D986DB8DD}"/>
    <dgm:cxn modelId="{B5DE2F74-C82B-4A28-AE5F-20A2942B1E01}" type="presOf" srcId="{C6CEF7B9-60E2-4ED7-B6DA-7B0F46DD73EA}" destId="{5126B256-9AA6-474B-92CB-6476D1DA961D}" srcOrd="0" destOrd="0" presId="urn:microsoft.com/office/officeart/2005/8/layout/default"/>
    <dgm:cxn modelId="{C819BC7A-16AF-4393-B5F9-60602120100F}" type="presOf" srcId="{509EEB87-0499-4C51-90A4-63BCD1F3A3BC}" destId="{F5204B87-00B5-4319-8574-0058A2F40A54}" srcOrd="0" destOrd="0" presId="urn:microsoft.com/office/officeart/2005/8/layout/default"/>
    <dgm:cxn modelId="{33946087-6C15-40FA-A65A-9DB7FCC76314}" type="presOf" srcId="{B7EECA54-6741-485B-846F-D76743794C04}" destId="{50B3D59A-002D-46E7-9366-396801BC5FC9}" srcOrd="0" destOrd="0" presId="urn:microsoft.com/office/officeart/2005/8/layout/default"/>
    <dgm:cxn modelId="{B0D00C9E-8ED4-45E9-9D22-F8D4D33D0191}" srcId="{B7EECA54-6741-485B-846F-D76743794C04}" destId="{8EA25717-6972-4E68-B059-82EDB4A87100}" srcOrd="1" destOrd="0" parTransId="{E1B2BF80-2F23-4838-BEA3-D605780F46BC}" sibTransId="{8922EBE6-D19C-4B68-BDCE-518E02325B9F}"/>
    <dgm:cxn modelId="{B39F149F-F9A2-4A18-A5B4-4AC82E4BD195}" type="presOf" srcId="{8EA25717-6972-4E68-B059-82EDB4A87100}" destId="{662790C4-0C18-47F4-80CB-9A486B4B6BF3}" srcOrd="0" destOrd="0" presId="urn:microsoft.com/office/officeart/2005/8/layout/default"/>
    <dgm:cxn modelId="{F905C09F-02B4-42F2-9D38-887F059DD1D5}" srcId="{B7EECA54-6741-485B-846F-D76743794C04}" destId="{1201E718-7016-44FA-BB4D-6EAC198F2D32}" srcOrd="2" destOrd="0" parTransId="{95FE9DB4-6B6B-418C-8344-A7F7DA5EA65F}" sibTransId="{B608E566-4A19-4781-A071-EA80A4753F94}"/>
    <dgm:cxn modelId="{10F2D44E-840A-4230-A558-6665FF1917E9}" type="presParOf" srcId="{50B3D59A-002D-46E7-9366-396801BC5FC9}" destId="{F5204B87-00B5-4319-8574-0058A2F40A54}" srcOrd="0" destOrd="0" presId="urn:microsoft.com/office/officeart/2005/8/layout/default"/>
    <dgm:cxn modelId="{E8309DBA-CA90-4FBE-BD51-A92739AF8C24}" type="presParOf" srcId="{50B3D59A-002D-46E7-9366-396801BC5FC9}" destId="{6FFF572D-5825-408E-A2CD-88A68977E4E1}" srcOrd="1" destOrd="0" presId="urn:microsoft.com/office/officeart/2005/8/layout/default"/>
    <dgm:cxn modelId="{4146D47C-BFDA-42EC-981C-56E9244B4F5A}" type="presParOf" srcId="{50B3D59A-002D-46E7-9366-396801BC5FC9}" destId="{662790C4-0C18-47F4-80CB-9A486B4B6BF3}" srcOrd="2" destOrd="0" presId="urn:microsoft.com/office/officeart/2005/8/layout/default"/>
    <dgm:cxn modelId="{1AF7BEED-B6EB-4A54-A800-C19D44AF8BB1}" type="presParOf" srcId="{50B3D59A-002D-46E7-9366-396801BC5FC9}" destId="{AFE9ACBB-12F3-4EC9-8D11-66EDF1BF111C}" srcOrd="3" destOrd="0" presId="urn:microsoft.com/office/officeart/2005/8/layout/default"/>
    <dgm:cxn modelId="{A0905D33-AF7A-4C6D-BA21-AE929BD6C97C}" type="presParOf" srcId="{50B3D59A-002D-46E7-9366-396801BC5FC9}" destId="{BAAEFC45-C7A5-49F6-B2FC-E188656E26BC}" srcOrd="4" destOrd="0" presId="urn:microsoft.com/office/officeart/2005/8/layout/default"/>
    <dgm:cxn modelId="{14DA4963-8BD1-4ECE-95FC-69398881424B}" type="presParOf" srcId="{50B3D59A-002D-46E7-9366-396801BC5FC9}" destId="{D5D2DF3E-75BA-4F64-A169-A3065E4CDA38}" srcOrd="5" destOrd="0" presId="urn:microsoft.com/office/officeart/2005/8/layout/default"/>
    <dgm:cxn modelId="{DB578E6B-A8C5-4877-85EA-A6D991CFB49C}" type="presParOf" srcId="{50B3D59A-002D-46E7-9366-396801BC5FC9}" destId="{96CC2079-06AC-469B-A52C-7B9051CFA60F}" srcOrd="6" destOrd="0" presId="urn:microsoft.com/office/officeart/2005/8/layout/default"/>
    <dgm:cxn modelId="{A5015BF7-03A2-471F-817F-764242870A96}" type="presParOf" srcId="{50B3D59A-002D-46E7-9366-396801BC5FC9}" destId="{E3FE34DD-CE05-474C-9BCF-F40226287C23}" srcOrd="7" destOrd="0" presId="urn:microsoft.com/office/officeart/2005/8/layout/default"/>
    <dgm:cxn modelId="{2C635903-B30C-42D4-B266-50EFA3114D16}" type="presParOf" srcId="{50B3D59A-002D-46E7-9366-396801BC5FC9}" destId="{5126B256-9AA6-474B-92CB-6476D1DA961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FC50834-1D3E-46B9-8539-221BB52C3012}"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556953F-3AF2-4D38-AC7F-1AAE3709FF5B}">
      <dgm:prSet phldrT="[Text]" custT="1"/>
      <dgm:spPr/>
      <dgm:t>
        <a:bodyPr/>
        <a:lstStyle/>
        <a:p>
          <a:r>
            <a:rPr lang="en-ZA" sz="2400" dirty="0">
              <a:solidFill>
                <a:schemeClr val="bg1"/>
              </a:solidFill>
              <a:effectLst>
                <a:outerShdw blurRad="38100" dist="38100" dir="2700000" algn="tl">
                  <a:srgbClr val="000000">
                    <a:alpha val="43137"/>
                  </a:srgbClr>
                </a:outerShdw>
              </a:effectLst>
            </a:rPr>
            <a:t>NetSuite</a:t>
          </a:r>
        </a:p>
      </dgm:t>
    </dgm:pt>
    <dgm:pt modelId="{A9B1E1AC-06F3-4FBC-8D48-A3C89D1A2BA3}" type="parTrans" cxnId="{A5E773F8-DE46-46BE-9038-562564F5B1C7}">
      <dgm:prSet/>
      <dgm:spPr/>
      <dgm:t>
        <a:bodyPr/>
        <a:lstStyle/>
        <a:p>
          <a:endParaRPr lang="en-ZA"/>
        </a:p>
      </dgm:t>
    </dgm:pt>
    <dgm:pt modelId="{8C0D2BA1-907D-48BB-AB17-BB71E55C1BF0}" type="sibTrans" cxnId="{A5E773F8-DE46-46BE-9038-562564F5B1C7}">
      <dgm:prSet/>
      <dgm:spPr/>
      <dgm:t>
        <a:bodyPr/>
        <a:lstStyle/>
        <a:p>
          <a:endParaRPr lang="en-ZA"/>
        </a:p>
      </dgm:t>
    </dgm:pt>
    <dgm:pt modelId="{0DD84389-DCC4-41FE-8F12-71AEED4A2B34}">
      <dgm:prSet custT="1"/>
      <dgm:spPr/>
      <dgm:t>
        <a:bodyPr/>
        <a:lstStyle/>
        <a:p>
          <a:r>
            <a:rPr lang="en-ZA" sz="2400" dirty="0">
              <a:solidFill>
                <a:schemeClr val="bg1"/>
              </a:solidFill>
              <a:effectLst>
                <a:outerShdw blurRad="38100" dist="38100" dir="2700000" algn="tl">
                  <a:srgbClr val="000000">
                    <a:alpha val="43137"/>
                  </a:srgbClr>
                </a:outerShdw>
              </a:effectLst>
            </a:rPr>
            <a:t>Bloomberang </a:t>
          </a:r>
        </a:p>
      </dgm:t>
    </dgm:pt>
    <dgm:pt modelId="{B4744588-457F-47C8-856E-9C51243CAE02}" type="parTrans" cxnId="{184AD210-D22B-48D2-943D-FA0C17793493}">
      <dgm:prSet/>
      <dgm:spPr/>
      <dgm:t>
        <a:bodyPr/>
        <a:lstStyle/>
        <a:p>
          <a:endParaRPr lang="en-ZA"/>
        </a:p>
      </dgm:t>
    </dgm:pt>
    <dgm:pt modelId="{03E9827F-D371-483E-AFAA-526DD05E1995}" type="sibTrans" cxnId="{184AD210-D22B-48D2-943D-FA0C17793493}">
      <dgm:prSet/>
      <dgm:spPr/>
      <dgm:t>
        <a:bodyPr/>
        <a:lstStyle/>
        <a:p>
          <a:endParaRPr lang="en-ZA"/>
        </a:p>
      </dgm:t>
    </dgm:pt>
    <dgm:pt modelId="{A4541C11-5E4E-480F-843E-194E7AAE946A}">
      <dgm:prSet custT="1"/>
      <dgm:spPr/>
      <dgm:t>
        <a:bodyPr/>
        <a:lstStyle/>
        <a:p>
          <a:r>
            <a:rPr lang="en-ZA" sz="2400" dirty="0">
              <a:solidFill>
                <a:schemeClr val="bg1"/>
              </a:solidFill>
              <a:effectLst>
                <a:outerShdw blurRad="38100" dist="38100" dir="2700000" algn="tl">
                  <a:srgbClr val="000000">
                    <a:alpha val="43137"/>
                  </a:srgbClr>
                </a:outerShdw>
              </a:effectLst>
            </a:rPr>
            <a:t>EveryAction</a:t>
          </a:r>
        </a:p>
      </dgm:t>
    </dgm:pt>
    <dgm:pt modelId="{C449C9CE-30F1-4F51-AAFD-D0049F878DE4}" type="parTrans" cxnId="{F3FCB401-7E3E-4899-B8E2-8AAFAD993FCE}">
      <dgm:prSet/>
      <dgm:spPr/>
      <dgm:t>
        <a:bodyPr/>
        <a:lstStyle/>
        <a:p>
          <a:endParaRPr lang="en-ZA"/>
        </a:p>
      </dgm:t>
    </dgm:pt>
    <dgm:pt modelId="{BCF0E5C9-4971-40C7-AB3B-B97DA506784A}" type="sibTrans" cxnId="{F3FCB401-7E3E-4899-B8E2-8AAFAD993FCE}">
      <dgm:prSet/>
      <dgm:spPr/>
      <dgm:t>
        <a:bodyPr/>
        <a:lstStyle/>
        <a:p>
          <a:endParaRPr lang="en-ZA"/>
        </a:p>
      </dgm:t>
    </dgm:pt>
    <dgm:pt modelId="{9C2A5CFD-259C-456B-9B88-7D84485ED9B8}">
      <dgm:prSet custT="1"/>
      <dgm:spPr/>
      <dgm:t>
        <a:bodyPr/>
        <a:lstStyle/>
        <a:p>
          <a:r>
            <a:rPr lang="en-ZA" sz="2400" dirty="0">
              <a:solidFill>
                <a:schemeClr val="bg1"/>
              </a:solidFill>
              <a:effectLst>
                <a:outerShdw blurRad="38100" dist="38100" dir="2700000" algn="tl">
                  <a:srgbClr val="000000">
                    <a:alpha val="43137"/>
                  </a:srgbClr>
                </a:outerShdw>
              </a:effectLst>
            </a:rPr>
            <a:t>Network for Good</a:t>
          </a:r>
        </a:p>
      </dgm:t>
    </dgm:pt>
    <dgm:pt modelId="{96196443-A34E-4D34-B818-FFBCD178AEA4}" type="parTrans" cxnId="{F164E3F0-9FB4-4815-969D-DFDBB994299F}">
      <dgm:prSet/>
      <dgm:spPr/>
      <dgm:t>
        <a:bodyPr/>
        <a:lstStyle/>
        <a:p>
          <a:endParaRPr lang="en-ZA"/>
        </a:p>
      </dgm:t>
    </dgm:pt>
    <dgm:pt modelId="{73A69EE3-D343-4B66-89A0-8C69971CA114}" type="sibTrans" cxnId="{F164E3F0-9FB4-4815-969D-DFDBB994299F}">
      <dgm:prSet/>
      <dgm:spPr/>
      <dgm:t>
        <a:bodyPr/>
        <a:lstStyle/>
        <a:p>
          <a:endParaRPr lang="en-ZA"/>
        </a:p>
      </dgm:t>
    </dgm:pt>
    <dgm:pt modelId="{41FDB4B2-B746-420B-9D39-4502D89AC8C9}">
      <dgm:prSet custT="1"/>
      <dgm:spPr/>
      <dgm:t>
        <a:bodyPr/>
        <a:lstStyle/>
        <a:p>
          <a:r>
            <a:rPr lang="en-ZA" sz="2400" dirty="0">
              <a:solidFill>
                <a:schemeClr val="bg1"/>
              </a:solidFill>
              <a:effectLst>
                <a:outerShdw blurRad="38100" dist="38100" dir="2700000" algn="tl">
                  <a:srgbClr val="000000">
                    <a:alpha val="43137"/>
                  </a:srgbClr>
                </a:outerShdw>
              </a:effectLst>
            </a:rPr>
            <a:t>Kindful </a:t>
          </a:r>
        </a:p>
      </dgm:t>
    </dgm:pt>
    <dgm:pt modelId="{25F2F273-764D-4D6D-8E2F-0BC174FEE061}" type="parTrans" cxnId="{C53E04F3-32CF-4551-A8A1-E9A9422EFDC4}">
      <dgm:prSet/>
      <dgm:spPr/>
      <dgm:t>
        <a:bodyPr/>
        <a:lstStyle/>
        <a:p>
          <a:endParaRPr lang="en-ZA"/>
        </a:p>
      </dgm:t>
    </dgm:pt>
    <dgm:pt modelId="{A76134AB-F962-4190-9024-2CB3E36E059D}" type="sibTrans" cxnId="{C53E04F3-32CF-4551-A8A1-E9A9422EFDC4}">
      <dgm:prSet/>
      <dgm:spPr/>
      <dgm:t>
        <a:bodyPr/>
        <a:lstStyle/>
        <a:p>
          <a:endParaRPr lang="en-ZA"/>
        </a:p>
      </dgm:t>
    </dgm:pt>
    <dgm:pt modelId="{F0456516-27CA-4C7B-9088-E57BBCC8967B}">
      <dgm:prSet custT="1"/>
      <dgm:spPr/>
      <dgm:t>
        <a:bodyPr/>
        <a:lstStyle/>
        <a:p>
          <a:r>
            <a:rPr lang="en-ZA" sz="2400" dirty="0">
              <a:solidFill>
                <a:schemeClr val="bg1"/>
              </a:solidFill>
              <a:effectLst>
                <a:outerShdw blurRad="38100" dist="38100" dir="2700000" algn="tl">
                  <a:srgbClr val="000000">
                    <a:alpha val="43137"/>
                  </a:srgbClr>
                </a:outerShdw>
              </a:effectLst>
            </a:rPr>
            <a:t>DonorPerfect</a:t>
          </a:r>
        </a:p>
      </dgm:t>
    </dgm:pt>
    <dgm:pt modelId="{8A755D6C-EA5F-423B-B871-90D38072F3A4}" type="parTrans" cxnId="{6EF3AAB5-64B7-422F-BC21-FA8315F2CE61}">
      <dgm:prSet/>
      <dgm:spPr/>
      <dgm:t>
        <a:bodyPr/>
        <a:lstStyle/>
        <a:p>
          <a:endParaRPr lang="en-ZA"/>
        </a:p>
      </dgm:t>
    </dgm:pt>
    <dgm:pt modelId="{1DE18B8C-6EF0-48AF-9B34-EFB40F8E25B6}" type="sibTrans" cxnId="{6EF3AAB5-64B7-422F-BC21-FA8315F2CE61}">
      <dgm:prSet/>
      <dgm:spPr/>
      <dgm:t>
        <a:bodyPr/>
        <a:lstStyle/>
        <a:p>
          <a:endParaRPr lang="en-ZA"/>
        </a:p>
      </dgm:t>
    </dgm:pt>
    <dgm:pt modelId="{32F8744C-64D7-4014-9CE1-70246064BCCF}" type="pres">
      <dgm:prSet presAssocID="{EFC50834-1D3E-46B9-8539-221BB52C3012}" presName="diagram" presStyleCnt="0">
        <dgm:presLayoutVars>
          <dgm:dir/>
          <dgm:resizeHandles val="exact"/>
        </dgm:presLayoutVars>
      </dgm:prSet>
      <dgm:spPr/>
    </dgm:pt>
    <dgm:pt modelId="{F89FC944-2DF1-456F-AF28-CCCD387089EE}" type="pres">
      <dgm:prSet presAssocID="{9556953F-3AF2-4D38-AC7F-1AAE3709FF5B}" presName="node" presStyleLbl="node1" presStyleIdx="0" presStyleCnt="6">
        <dgm:presLayoutVars>
          <dgm:bulletEnabled val="1"/>
        </dgm:presLayoutVars>
      </dgm:prSet>
      <dgm:spPr/>
    </dgm:pt>
    <dgm:pt modelId="{8746F511-80B2-4087-BDF7-C13C0DE02A0F}" type="pres">
      <dgm:prSet presAssocID="{8C0D2BA1-907D-48BB-AB17-BB71E55C1BF0}" presName="sibTrans" presStyleCnt="0"/>
      <dgm:spPr/>
    </dgm:pt>
    <dgm:pt modelId="{31DC07B2-E0C3-4343-B12D-38244C0ADB65}" type="pres">
      <dgm:prSet presAssocID="{0DD84389-DCC4-41FE-8F12-71AEED4A2B34}" presName="node" presStyleLbl="node1" presStyleIdx="1" presStyleCnt="6">
        <dgm:presLayoutVars>
          <dgm:bulletEnabled val="1"/>
        </dgm:presLayoutVars>
      </dgm:prSet>
      <dgm:spPr/>
    </dgm:pt>
    <dgm:pt modelId="{FFF54BA1-BE5A-4DBF-8495-DF6CC1F8014D}" type="pres">
      <dgm:prSet presAssocID="{03E9827F-D371-483E-AFAA-526DD05E1995}" presName="sibTrans" presStyleCnt="0"/>
      <dgm:spPr/>
    </dgm:pt>
    <dgm:pt modelId="{BF1FD643-3D95-4297-A9AE-42F6CB49F9E8}" type="pres">
      <dgm:prSet presAssocID="{A4541C11-5E4E-480F-843E-194E7AAE946A}" presName="node" presStyleLbl="node1" presStyleIdx="2" presStyleCnt="6">
        <dgm:presLayoutVars>
          <dgm:bulletEnabled val="1"/>
        </dgm:presLayoutVars>
      </dgm:prSet>
      <dgm:spPr/>
    </dgm:pt>
    <dgm:pt modelId="{6A8D3A98-423C-4B6F-8770-8CB83B3108BC}" type="pres">
      <dgm:prSet presAssocID="{BCF0E5C9-4971-40C7-AB3B-B97DA506784A}" presName="sibTrans" presStyleCnt="0"/>
      <dgm:spPr/>
    </dgm:pt>
    <dgm:pt modelId="{C8366132-DF9D-4416-882C-08087B079F35}" type="pres">
      <dgm:prSet presAssocID="{9C2A5CFD-259C-456B-9B88-7D84485ED9B8}" presName="node" presStyleLbl="node1" presStyleIdx="3" presStyleCnt="6">
        <dgm:presLayoutVars>
          <dgm:bulletEnabled val="1"/>
        </dgm:presLayoutVars>
      </dgm:prSet>
      <dgm:spPr/>
    </dgm:pt>
    <dgm:pt modelId="{F7C2B630-5D9C-4790-A0ED-D8D4A463C3B0}" type="pres">
      <dgm:prSet presAssocID="{73A69EE3-D343-4B66-89A0-8C69971CA114}" presName="sibTrans" presStyleCnt="0"/>
      <dgm:spPr/>
    </dgm:pt>
    <dgm:pt modelId="{A118C599-8069-42DF-8301-F164CBF3D2B0}" type="pres">
      <dgm:prSet presAssocID="{41FDB4B2-B746-420B-9D39-4502D89AC8C9}" presName="node" presStyleLbl="node1" presStyleIdx="4" presStyleCnt="6">
        <dgm:presLayoutVars>
          <dgm:bulletEnabled val="1"/>
        </dgm:presLayoutVars>
      </dgm:prSet>
      <dgm:spPr/>
    </dgm:pt>
    <dgm:pt modelId="{20D60E3C-6676-4E82-8A99-AD8D25F1DA1E}" type="pres">
      <dgm:prSet presAssocID="{A76134AB-F962-4190-9024-2CB3E36E059D}" presName="sibTrans" presStyleCnt="0"/>
      <dgm:spPr/>
    </dgm:pt>
    <dgm:pt modelId="{E09CD157-276A-4C5F-9CA8-1AFDE4156BB4}" type="pres">
      <dgm:prSet presAssocID="{F0456516-27CA-4C7B-9088-E57BBCC8967B}" presName="node" presStyleLbl="node1" presStyleIdx="5" presStyleCnt="6">
        <dgm:presLayoutVars>
          <dgm:bulletEnabled val="1"/>
        </dgm:presLayoutVars>
      </dgm:prSet>
      <dgm:spPr/>
    </dgm:pt>
  </dgm:ptLst>
  <dgm:cxnLst>
    <dgm:cxn modelId="{F3FCB401-7E3E-4899-B8E2-8AAFAD993FCE}" srcId="{EFC50834-1D3E-46B9-8539-221BB52C3012}" destId="{A4541C11-5E4E-480F-843E-194E7AAE946A}" srcOrd="2" destOrd="0" parTransId="{C449C9CE-30F1-4F51-AAFD-D0049F878DE4}" sibTransId="{BCF0E5C9-4971-40C7-AB3B-B97DA506784A}"/>
    <dgm:cxn modelId="{68B1090B-A668-41A2-9039-8ABCF44E0DC3}" type="presOf" srcId="{41FDB4B2-B746-420B-9D39-4502D89AC8C9}" destId="{A118C599-8069-42DF-8301-F164CBF3D2B0}" srcOrd="0" destOrd="0" presId="urn:microsoft.com/office/officeart/2005/8/layout/default"/>
    <dgm:cxn modelId="{184AD210-D22B-48D2-943D-FA0C17793493}" srcId="{EFC50834-1D3E-46B9-8539-221BB52C3012}" destId="{0DD84389-DCC4-41FE-8F12-71AEED4A2B34}" srcOrd="1" destOrd="0" parTransId="{B4744588-457F-47C8-856E-9C51243CAE02}" sibTransId="{03E9827F-D371-483E-AFAA-526DD05E1995}"/>
    <dgm:cxn modelId="{48DE5D1B-F2D5-4055-A6EC-14B9280BBB81}" type="presOf" srcId="{0DD84389-DCC4-41FE-8F12-71AEED4A2B34}" destId="{31DC07B2-E0C3-4343-B12D-38244C0ADB65}" srcOrd="0" destOrd="0" presId="urn:microsoft.com/office/officeart/2005/8/layout/default"/>
    <dgm:cxn modelId="{B898632B-9FED-44C3-9CE4-C4DE3DA400C1}" type="presOf" srcId="{9556953F-3AF2-4D38-AC7F-1AAE3709FF5B}" destId="{F89FC944-2DF1-456F-AF28-CCCD387089EE}" srcOrd="0" destOrd="0" presId="urn:microsoft.com/office/officeart/2005/8/layout/default"/>
    <dgm:cxn modelId="{C639687C-505C-4DC2-8E0F-36CA01CF247A}" type="presOf" srcId="{EFC50834-1D3E-46B9-8539-221BB52C3012}" destId="{32F8744C-64D7-4014-9CE1-70246064BCCF}" srcOrd="0" destOrd="0" presId="urn:microsoft.com/office/officeart/2005/8/layout/default"/>
    <dgm:cxn modelId="{497424A6-4799-42FB-A224-F794FFDA8FB1}" type="presOf" srcId="{9C2A5CFD-259C-456B-9B88-7D84485ED9B8}" destId="{C8366132-DF9D-4416-882C-08087B079F35}" srcOrd="0" destOrd="0" presId="urn:microsoft.com/office/officeart/2005/8/layout/default"/>
    <dgm:cxn modelId="{6EF3AAB5-64B7-422F-BC21-FA8315F2CE61}" srcId="{EFC50834-1D3E-46B9-8539-221BB52C3012}" destId="{F0456516-27CA-4C7B-9088-E57BBCC8967B}" srcOrd="5" destOrd="0" parTransId="{8A755D6C-EA5F-423B-B871-90D38072F3A4}" sibTransId="{1DE18B8C-6EF0-48AF-9B34-EFB40F8E25B6}"/>
    <dgm:cxn modelId="{62F616BB-131D-480C-8EC2-0529A189BB5E}" type="presOf" srcId="{A4541C11-5E4E-480F-843E-194E7AAE946A}" destId="{BF1FD643-3D95-4297-A9AE-42F6CB49F9E8}" srcOrd="0" destOrd="0" presId="urn:microsoft.com/office/officeart/2005/8/layout/default"/>
    <dgm:cxn modelId="{F164E3F0-9FB4-4815-969D-DFDBB994299F}" srcId="{EFC50834-1D3E-46B9-8539-221BB52C3012}" destId="{9C2A5CFD-259C-456B-9B88-7D84485ED9B8}" srcOrd="3" destOrd="0" parTransId="{96196443-A34E-4D34-B818-FFBCD178AEA4}" sibTransId="{73A69EE3-D343-4B66-89A0-8C69971CA114}"/>
    <dgm:cxn modelId="{C53E04F3-32CF-4551-A8A1-E9A9422EFDC4}" srcId="{EFC50834-1D3E-46B9-8539-221BB52C3012}" destId="{41FDB4B2-B746-420B-9D39-4502D89AC8C9}" srcOrd="4" destOrd="0" parTransId="{25F2F273-764D-4D6D-8E2F-0BC174FEE061}" sibTransId="{A76134AB-F962-4190-9024-2CB3E36E059D}"/>
    <dgm:cxn modelId="{EF6886F5-BEE1-4A5C-9A05-8A0597A37359}" type="presOf" srcId="{F0456516-27CA-4C7B-9088-E57BBCC8967B}" destId="{E09CD157-276A-4C5F-9CA8-1AFDE4156BB4}" srcOrd="0" destOrd="0" presId="urn:microsoft.com/office/officeart/2005/8/layout/default"/>
    <dgm:cxn modelId="{A5E773F8-DE46-46BE-9038-562564F5B1C7}" srcId="{EFC50834-1D3E-46B9-8539-221BB52C3012}" destId="{9556953F-3AF2-4D38-AC7F-1AAE3709FF5B}" srcOrd="0" destOrd="0" parTransId="{A9B1E1AC-06F3-4FBC-8D48-A3C89D1A2BA3}" sibTransId="{8C0D2BA1-907D-48BB-AB17-BB71E55C1BF0}"/>
    <dgm:cxn modelId="{7F65E875-7D69-4870-A231-E5E84B1B6BCB}" type="presParOf" srcId="{32F8744C-64D7-4014-9CE1-70246064BCCF}" destId="{F89FC944-2DF1-456F-AF28-CCCD387089EE}" srcOrd="0" destOrd="0" presId="urn:microsoft.com/office/officeart/2005/8/layout/default"/>
    <dgm:cxn modelId="{96A14497-6DBF-4220-9CA0-36BF8FFE21E8}" type="presParOf" srcId="{32F8744C-64D7-4014-9CE1-70246064BCCF}" destId="{8746F511-80B2-4087-BDF7-C13C0DE02A0F}" srcOrd="1" destOrd="0" presId="urn:microsoft.com/office/officeart/2005/8/layout/default"/>
    <dgm:cxn modelId="{2FF28467-A7C8-4A47-9614-95377587EDE0}" type="presParOf" srcId="{32F8744C-64D7-4014-9CE1-70246064BCCF}" destId="{31DC07B2-E0C3-4343-B12D-38244C0ADB65}" srcOrd="2" destOrd="0" presId="urn:microsoft.com/office/officeart/2005/8/layout/default"/>
    <dgm:cxn modelId="{13D00BC9-2465-4D9A-9F29-02E9E8F9AE89}" type="presParOf" srcId="{32F8744C-64D7-4014-9CE1-70246064BCCF}" destId="{FFF54BA1-BE5A-4DBF-8495-DF6CC1F8014D}" srcOrd="3" destOrd="0" presId="urn:microsoft.com/office/officeart/2005/8/layout/default"/>
    <dgm:cxn modelId="{4E674A6E-E51F-4F4A-A6E0-B551F90CFB38}" type="presParOf" srcId="{32F8744C-64D7-4014-9CE1-70246064BCCF}" destId="{BF1FD643-3D95-4297-A9AE-42F6CB49F9E8}" srcOrd="4" destOrd="0" presId="urn:microsoft.com/office/officeart/2005/8/layout/default"/>
    <dgm:cxn modelId="{061E2CE5-5746-4E29-B03B-57C590E22639}" type="presParOf" srcId="{32F8744C-64D7-4014-9CE1-70246064BCCF}" destId="{6A8D3A98-423C-4B6F-8770-8CB83B3108BC}" srcOrd="5" destOrd="0" presId="urn:microsoft.com/office/officeart/2005/8/layout/default"/>
    <dgm:cxn modelId="{30FF3387-E167-4AA8-A01E-3F56702E0CE7}" type="presParOf" srcId="{32F8744C-64D7-4014-9CE1-70246064BCCF}" destId="{C8366132-DF9D-4416-882C-08087B079F35}" srcOrd="6" destOrd="0" presId="urn:microsoft.com/office/officeart/2005/8/layout/default"/>
    <dgm:cxn modelId="{51B9D789-D01A-4351-9BDE-7A0F2DDC3808}" type="presParOf" srcId="{32F8744C-64D7-4014-9CE1-70246064BCCF}" destId="{F7C2B630-5D9C-4790-A0ED-D8D4A463C3B0}" srcOrd="7" destOrd="0" presId="urn:microsoft.com/office/officeart/2005/8/layout/default"/>
    <dgm:cxn modelId="{9973913A-6401-43F8-A170-5E78DE73A73B}" type="presParOf" srcId="{32F8744C-64D7-4014-9CE1-70246064BCCF}" destId="{A118C599-8069-42DF-8301-F164CBF3D2B0}" srcOrd="8" destOrd="0" presId="urn:microsoft.com/office/officeart/2005/8/layout/default"/>
    <dgm:cxn modelId="{79CAA8E5-B05D-419C-9EFF-7E92E6D8F459}" type="presParOf" srcId="{32F8744C-64D7-4014-9CE1-70246064BCCF}" destId="{20D60E3C-6676-4E82-8A99-AD8D25F1DA1E}" srcOrd="9" destOrd="0" presId="urn:microsoft.com/office/officeart/2005/8/layout/default"/>
    <dgm:cxn modelId="{A1CA51D1-6D50-4B3B-9E7A-633FD4E31B08}" type="presParOf" srcId="{32F8744C-64D7-4014-9CE1-70246064BCCF}" destId="{E09CD157-276A-4C5F-9CA8-1AFDE4156BB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A665BF-3A1D-4DE3-AEC2-71996792C940}"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67FF166C-1477-47EE-B07A-56F1A3950DF5}">
      <dgm:prSet phldrT="[Text]"/>
      <dgm:spPr/>
      <dgm:t>
        <a:bodyPr/>
        <a:lstStyle/>
        <a:p>
          <a:r>
            <a:rPr lang="en-ZA" dirty="0">
              <a:effectLst>
                <a:outerShdw blurRad="38100" dist="38100" dir="2700000" algn="tl">
                  <a:srgbClr val="000000">
                    <a:alpha val="43137"/>
                  </a:srgbClr>
                </a:outerShdw>
              </a:effectLst>
            </a:rPr>
            <a:t>Das </a:t>
          </a:r>
          <a:r>
            <a:rPr lang="en-ZA" dirty="0" err="1">
              <a:effectLst>
                <a:outerShdw blurRad="38100" dist="38100" dir="2700000" algn="tl">
                  <a:srgbClr val="000000">
                    <a:alpha val="43137"/>
                  </a:srgbClr>
                </a:outerShdw>
              </a:effectLst>
            </a:rPr>
            <a:t>Gesetz</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kennen</a:t>
          </a:r>
          <a:endParaRPr lang="en-ZA" dirty="0">
            <a:effectLst>
              <a:outerShdw blurRad="38100" dist="38100" dir="2700000" algn="tl">
                <a:srgbClr val="000000">
                  <a:alpha val="43137"/>
                </a:srgbClr>
              </a:outerShdw>
            </a:effectLst>
          </a:endParaRPr>
        </a:p>
      </dgm:t>
    </dgm:pt>
    <dgm:pt modelId="{F0BA0B7B-9721-4CC5-9EAB-6A0038EA698B}" type="parTrans" cxnId="{9B0C8AE7-277D-4F5E-8B58-934E9E1EAF5B}">
      <dgm:prSet/>
      <dgm:spPr/>
      <dgm:t>
        <a:bodyPr/>
        <a:lstStyle/>
        <a:p>
          <a:endParaRPr lang="en-ZA"/>
        </a:p>
      </dgm:t>
    </dgm:pt>
    <dgm:pt modelId="{7ECB11D3-74F2-401D-B775-A7812114646A}" type="sibTrans" cxnId="{9B0C8AE7-277D-4F5E-8B58-934E9E1EAF5B}">
      <dgm:prSet/>
      <dgm:spPr/>
      <dgm:t>
        <a:bodyPr/>
        <a:lstStyle/>
        <a:p>
          <a:endParaRPr lang="en-ZA"/>
        </a:p>
      </dgm:t>
    </dgm:pt>
    <dgm:pt modelId="{FB75843B-D782-4FE4-9156-F34C54BEFD8C}">
      <dgm:prSet/>
      <dgm:spPr/>
      <dgm:t>
        <a:bodyPr/>
        <a:lstStyle/>
        <a:p>
          <a:r>
            <a:rPr lang="en-ZA" dirty="0" err="1">
              <a:effectLst>
                <a:outerShdw blurRad="38100" dist="38100" dir="2700000" algn="tl">
                  <a:srgbClr val="000000">
                    <a:alpha val="43137"/>
                  </a:srgbClr>
                </a:outerShdw>
              </a:effectLst>
            </a:rPr>
            <a:t>Einverständnisserklärung</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einholen</a:t>
          </a:r>
          <a:endParaRPr lang="en-ZA" dirty="0">
            <a:effectLst>
              <a:outerShdw blurRad="38100" dist="38100" dir="2700000" algn="tl">
                <a:srgbClr val="000000">
                  <a:alpha val="43137"/>
                </a:srgbClr>
              </a:outerShdw>
            </a:effectLst>
          </a:endParaRPr>
        </a:p>
      </dgm:t>
    </dgm:pt>
    <dgm:pt modelId="{B5403999-79D2-4C0E-8DB0-CD7EB9160EEC}" type="parTrans" cxnId="{5FE48693-DEFF-45E1-B853-026AB3A8DFEB}">
      <dgm:prSet/>
      <dgm:spPr/>
      <dgm:t>
        <a:bodyPr/>
        <a:lstStyle/>
        <a:p>
          <a:endParaRPr lang="en-ZA"/>
        </a:p>
      </dgm:t>
    </dgm:pt>
    <dgm:pt modelId="{7E771D52-14D9-48DB-B550-7B3E0809FEB3}" type="sibTrans" cxnId="{5FE48693-DEFF-45E1-B853-026AB3A8DFEB}">
      <dgm:prSet/>
      <dgm:spPr/>
      <dgm:t>
        <a:bodyPr/>
        <a:lstStyle/>
        <a:p>
          <a:endParaRPr lang="en-ZA"/>
        </a:p>
      </dgm:t>
    </dgm:pt>
    <dgm:pt modelId="{E78A1AA9-62EE-4707-9AC2-3BB88B237FF5}">
      <dgm:prSet/>
      <dgm:spPr/>
      <dgm:t>
        <a:bodyPr/>
        <a:lstStyle/>
        <a:p>
          <a:r>
            <a:rPr lang="en-GB" dirty="0" err="1">
              <a:effectLst>
                <a:outerShdw blurRad="38100" dist="38100" dir="2700000" algn="tl">
                  <a:srgbClr val="000000">
                    <a:alpha val="43137"/>
                  </a:srgbClr>
                </a:outerShdw>
              </a:effectLst>
            </a:rPr>
            <a:t>Welche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daten</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behalten</a:t>
          </a:r>
          <a:r>
            <a:rPr lang="en-GB" dirty="0">
              <a:effectLst>
                <a:outerShdw blurRad="38100" dist="38100" dir="2700000" algn="tl">
                  <a:srgbClr val="000000">
                    <a:alpha val="43137"/>
                  </a:srgbClr>
                </a:outerShdw>
              </a:effectLst>
            </a:rPr>
            <a:t> und </a:t>
          </a:r>
          <a:r>
            <a:rPr lang="en-GB" dirty="0" err="1">
              <a:effectLst>
                <a:outerShdw blurRad="38100" dist="38100" dir="2700000" algn="tl">
                  <a:srgbClr val="000000">
                    <a:alpha val="43137"/>
                  </a:srgbClr>
                </a:outerShdw>
              </a:effectLst>
            </a:rPr>
            <a:t>welche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löschen</a:t>
          </a:r>
          <a:r>
            <a:rPr lang="en-GB" dirty="0">
              <a:effectLst>
                <a:outerShdw blurRad="38100" dist="38100" dir="2700000" algn="tl">
                  <a:srgbClr val="000000">
                    <a:alpha val="43137"/>
                  </a:srgbClr>
                </a:outerShdw>
              </a:effectLst>
            </a:rPr>
            <a:t>?</a:t>
          </a:r>
          <a:endParaRPr lang="en-ZA" dirty="0">
            <a:effectLst>
              <a:outerShdw blurRad="38100" dist="38100" dir="2700000" algn="tl">
                <a:srgbClr val="000000">
                  <a:alpha val="43137"/>
                </a:srgbClr>
              </a:outerShdw>
            </a:effectLst>
          </a:endParaRPr>
        </a:p>
      </dgm:t>
    </dgm:pt>
    <dgm:pt modelId="{8A149A6A-E03A-49DE-AA37-B604B48D1D5D}" type="parTrans" cxnId="{7755371C-8314-4CD0-B8E4-DAA3A317DAFD}">
      <dgm:prSet/>
      <dgm:spPr/>
      <dgm:t>
        <a:bodyPr/>
        <a:lstStyle/>
        <a:p>
          <a:endParaRPr lang="en-ZA"/>
        </a:p>
      </dgm:t>
    </dgm:pt>
    <dgm:pt modelId="{410E8C9B-9DC6-4A50-A52B-CF75C18EBBE4}" type="sibTrans" cxnId="{7755371C-8314-4CD0-B8E4-DAA3A317DAFD}">
      <dgm:prSet/>
      <dgm:spPr/>
      <dgm:t>
        <a:bodyPr/>
        <a:lstStyle/>
        <a:p>
          <a:endParaRPr lang="en-ZA"/>
        </a:p>
      </dgm:t>
    </dgm:pt>
    <dgm:pt modelId="{24C958C8-04B0-4720-B2EC-334897ED5EBF}">
      <dgm:prSet/>
      <dgm:spPr/>
      <dgm:t>
        <a:bodyPr/>
        <a:lstStyle/>
        <a:p>
          <a:r>
            <a:rPr lang="en-GB" dirty="0">
              <a:effectLst>
                <a:outerShdw blurRad="38100" dist="38100" dir="2700000" algn="tl">
                  <a:srgbClr val="000000">
                    <a:alpha val="43137"/>
                  </a:srgbClr>
                </a:outerShdw>
              </a:effectLst>
            </a:rPr>
            <a:t>Wie man </a:t>
          </a:r>
          <a:r>
            <a:rPr lang="en-GB" dirty="0" err="1">
              <a:effectLst>
                <a:outerShdw blurRad="38100" dist="38100" dir="2700000" algn="tl">
                  <a:srgbClr val="000000">
                    <a:alpha val="43137"/>
                  </a:srgbClr>
                </a:outerShdw>
              </a:effectLst>
            </a:rPr>
            <a:t>ethisch</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daten</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löscht</a:t>
          </a:r>
          <a:endParaRPr lang="en-ZA" dirty="0">
            <a:effectLst>
              <a:outerShdw blurRad="38100" dist="38100" dir="2700000" algn="tl">
                <a:srgbClr val="000000">
                  <a:alpha val="43137"/>
                </a:srgbClr>
              </a:outerShdw>
            </a:effectLst>
          </a:endParaRPr>
        </a:p>
      </dgm:t>
    </dgm:pt>
    <dgm:pt modelId="{D2C53BC4-A59E-445A-AE23-ECFCD70D7454}" type="parTrans" cxnId="{8B20868D-A8E0-463B-B6BC-F50796ACC79B}">
      <dgm:prSet/>
      <dgm:spPr/>
      <dgm:t>
        <a:bodyPr/>
        <a:lstStyle/>
        <a:p>
          <a:endParaRPr lang="en-ZA"/>
        </a:p>
      </dgm:t>
    </dgm:pt>
    <dgm:pt modelId="{9DE3B3C1-67E9-4770-A254-89B165D36545}" type="sibTrans" cxnId="{8B20868D-A8E0-463B-B6BC-F50796ACC79B}">
      <dgm:prSet/>
      <dgm:spPr/>
      <dgm:t>
        <a:bodyPr/>
        <a:lstStyle/>
        <a:p>
          <a:endParaRPr lang="en-ZA"/>
        </a:p>
      </dgm:t>
    </dgm:pt>
    <dgm:pt modelId="{73765133-1687-4513-9186-4ACC02A68D94}">
      <dgm:prSet/>
      <dgm:spPr/>
      <dgm:t>
        <a:bodyPr/>
        <a:lstStyle/>
        <a:p>
          <a:r>
            <a:rPr lang="en-ZA" dirty="0" err="1">
              <a:effectLst>
                <a:outerShdw blurRad="38100" dist="38100" dir="2700000" algn="tl">
                  <a:srgbClr val="000000">
                    <a:alpha val="43137"/>
                  </a:srgbClr>
                </a:outerShdw>
              </a:effectLst>
            </a:rPr>
            <a:t>Mit</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Leuten</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kommunizieren</a:t>
          </a:r>
          <a:endParaRPr lang="en-ZA" dirty="0">
            <a:effectLst>
              <a:outerShdw blurRad="38100" dist="38100" dir="2700000" algn="tl">
                <a:srgbClr val="000000">
                  <a:alpha val="43137"/>
                </a:srgbClr>
              </a:outerShdw>
            </a:effectLst>
          </a:endParaRPr>
        </a:p>
      </dgm:t>
    </dgm:pt>
    <dgm:pt modelId="{B99AF3CE-1988-4A34-8CE8-12959EB0D735}" type="parTrans" cxnId="{7C540FA5-511B-4C66-9642-44523AF1C802}">
      <dgm:prSet/>
      <dgm:spPr/>
      <dgm:t>
        <a:bodyPr/>
        <a:lstStyle/>
        <a:p>
          <a:endParaRPr lang="en-ZA"/>
        </a:p>
      </dgm:t>
    </dgm:pt>
    <dgm:pt modelId="{D5E76D40-40BC-4209-A4E1-4035C48F1678}" type="sibTrans" cxnId="{7C540FA5-511B-4C66-9642-44523AF1C802}">
      <dgm:prSet/>
      <dgm:spPr/>
      <dgm:t>
        <a:bodyPr/>
        <a:lstStyle/>
        <a:p>
          <a:endParaRPr lang="en-ZA"/>
        </a:p>
      </dgm:t>
    </dgm:pt>
    <dgm:pt modelId="{B80282D3-5693-45CB-8D73-0C9F7ECAEA42}" type="pres">
      <dgm:prSet presAssocID="{43A665BF-3A1D-4DE3-AEC2-71996792C940}" presName="diagram" presStyleCnt="0">
        <dgm:presLayoutVars>
          <dgm:dir/>
          <dgm:resizeHandles val="exact"/>
        </dgm:presLayoutVars>
      </dgm:prSet>
      <dgm:spPr/>
    </dgm:pt>
    <dgm:pt modelId="{A40FF53B-A5FA-47A1-AD83-5F322B26E212}" type="pres">
      <dgm:prSet presAssocID="{67FF166C-1477-47EE-B07A-56F1A3950DF5}" presName="node" presStyleLbl="node1" presStyleIdx="0" presStyleCnt="5">
        <dgm:presLayoutVars>
          <dgm:bulletEnabled val="1"/>
        </dgm:presLayoutVars>
      </dgm:prSet>
      <dgm:spPr/>
    </dgm:pt>
    <dgm:pt modelId="{B57B6EF5-8CCB-4859-AD70-98D32804D127}" type="pres">
      <dgm:prSet presAssocID="{7ECB11D3-74F2-401D-B775-A7812114646A}" presName="sibTrans" presStyleCnt="0"/>
      <dgm:spPr/>
    </dgm:pt>
    <dgm:pt modelId="{E1C55EE4-65AB-4163-9ED7-92ED9F11E012}" type="pres">
      <dgm:prSet presAssocID="{FB75843B-D782-4FE4-9156-F34C54BEFD8C}" presName="node" presStyleLbl="node1" presStyleIdx="1" presStyleCnt="5">
        <dgm:presLayoutVars>
          <dgm:bulletEnabled val="1"/>
        </dgm:presLayoutVars>
      </dgm:prSet>
      <dgm:spPr/>
    </dgm:pt>
    <dgm:pt modelId="{DEF2824D-139F-44F5-84BB-38B1D14434B6}" type="pres">
      <dgm:prSet presAssocID="{7E771D52-14D9-48DB-B550-7B3E0809FEB3}" presName="sibTrans" presStyleCnt="0"/>
      <dgm:spPr/>
    </dgm:pt>
    <dgm:pt modelId="{5A4AE485-D325-46CC-9EF1-1CAD71382D6C}" type="pres">
      <dgm:prSet presAssocID="{E78A1AA9-62EE-4707-9AC2-3BB88B237FF5}" presName="node" presStyleLbl="node1" presStyleIdx="2" presStyleCnt="5">
        <dgm:presLayoutVars>
          <dgm:bulletEnabled val="1"/>
        </dgm:presLayoutVars>
      </dgm:prSet>
      <dgm:spPr/>
    </dgm:pt>
    <dgm:pt modelId="{365B7BDC-72A7-4F13-B7A6-B082764DEE47}" type="pres">
      <dgm:prSet presAssocID="{410E8C9B-9DC6-4A50-A52B-CF75C18EBBE4}" presName="sibTrans" presStyleCnt="0"/>
      <dgm:spPr/>
    </dgm:pt>
    <dgm:pt modelId="{F1651E08-927A-4228-BF70-9EC282CE3C3D}" type="pres">
      <dgm:prSet presAssocID="{24C958C8-04B0-4720-B2EC-334897ED5EBF}" presName="node" presStyleLbl="node1" presStyleIdx="3" presStyleCnt="5">
        <dgm:presLayoutVars>
          <dgm:bulletEnabled val="1"/>
        </dgm:presLayoutVars>
      </dgm:prSet>
      <dgm:spPr/>
    </dgm:pt>
    <dgm:pt modelId="{333A3C27-6FA3-4A1C-A9D4-3FE76E2444D4}" type="pres">
      <dgm:prSet presAssocID="{9DE3B3C1-67E9-4770-A254-89B165D36545}" presName="sibTrans" presStyleCnt="0"/>
      <dgm:spPr/>
    </dgm:pt>
    <dgm:pt modelId="{F4B2947A-B27C-41D6-B582-DEF7AF9FEEA0}" type="pres">
      <dgm:prSet presAssocID="{73765133-1687-4513-9186-4ACC02A68D94}" presName="node" presStyleLbl="node1" presStyleIdx="4" presStyleCnt="5">
        <dgm:presLayoutVars>
          <dgm:bulletEnabled val="1"/>
        </dgm:presLayoutVars>
      </dgm:prSet>
      <dgm:spPr/>
    </dgm:pt>
  </dgm:ptLst>
  <dgm:cxnLst>
    <dgm:cxn modelId="{86E1EF01-D8CF-4DDF-A2CC-4DBDEFAFC8D9}" type="presOf" srcId="{24C958C8-04B0-4720-B2EC-334897ED5EBF}" destId="{F1651E08-927A-4228-BF70-9EC282CE3C3D}" srcOrd="0" destOrd="0" presId="urn:microsoft.com/office/officeart/2005/8/layout/default"/>
    <dgm:cxn modelId="{73A69214-DA3E-456B-AF4F-BFEF0738BE64}" type="presOf" srcId="{43A665BF-3A1D-4DE3-AEC2-71996792C940}" destId="{B80282D3-5693-45CB-8D73-0C9F7ECAEA42}" srcOrd="0" destOrd="0" presId="urn:microsoft.com/office/officeart/2005/8/layout/default"/>
    <dgm:cxn modelId="{7755371C-8314-4CD0-B8E4-DAA3A317DAFD}" srcId="{43A665BF-3A1D-4DE3-AEC2-71996792C940}" destId="{E78A1AA9-62EE-4707-9AC2-3BB88B237FF5}" srcOrd="2" destOrd="0" parTransId="{8A149A6A-E03A-49DE-AA37-B604B48D1D5D}" sibTransId="{410E8C9B-9DC6-4A50-A52B-CF75C18EBBE4}"/>
    <dgm:cxn modelId="{3EAF7B2B-98E4-4C52-9824-DCAB955B3CEB}" type="presOf" srcId="{E78A1AA9-62EE-4707-9AC2-3BB88B237FF5}" destId="{5A4AE485-D325-46CC-9EF1-1CAD71382D6C}" srcOrd="0" destOrd="0" presId="urn:microsoft.com/office/officeart/2005/8/layout/default"/>
    <dgm:cxn modelId="{8B20868D-A8E0-463B-B6BC-F50796ACC79B}" srcId="{43A665BF-3A1D-4DE3-AEC2-71996792C940}" destId="{24C958C8-04B0-4720-B2EC-334897ED5EBF}" srcOrd="3" destOrd="0" parTransId="{D2C53BC4-A59E-445A-AE23-ECFCD70D7454}" sibTransId="{9DE3B3C1-67E9-4770-A254-89B165D36545}"/>
    <dgm:cxn modelId="{5FE48693-DEFF-45E1-B853-026AB3A8DFEB}" srcId="{43A665BF-3A1D-4DE3-AEC2-71996792C940}" destId="{FB75843B-D782-4FE4-9156-F34C54BEFD8C}" srcOrd="1" destOrd="0" parTransId="{B5403999-79D2-4C0E-8DB0-CD7EB9160EEC}" sibTransId="{7E771D52-14D9-48DB-B550-7B3E0809FEB3}"/>
    <dgm:cxn modelId="{7C540FA5-511B-4C66-9642-44523AF1C802}" srcId="{43A665BF-3A1D-4DE3-AEC2-71996792C940}" destId="{73765133-1687-4513-9186-4ACC02A68D94}" srcOrd="4" destOrd="0" parTransId="{B99AF3CE-1988-4A34-8CE8-12959EB0D735}" sibTransId="{D5E76D40-40BC-4209-A4E1-4035C48F1678}"/>
    <dgm:cxn modelId="{53DAB7A7-8148-4B9B-A456-9C420578F533}" type="presOf" srcId="{67FF166C-1477-47EE-B07A-56F1A3950DF5}" destId="{A40FF53B-A5FA-47A1-AD83-5F322B26E212}" srcOrd="0" destOrd="0" presId="urn:microsoft.com/office/officeart/2005/8/layout/default"/>
    <dgm:cxn modelId="{7E4B94D0-5A2D-4233-834A-CAA7D1A84D5B}" type="presOf" srcId="{FB75843B-D782-4FE4-9156-F34C54BEFD8C}" destId="{E1C55EE4-65AB-4163-9ED7-92ED9F11E012}" srcOrd="0" destOrd="0" presId="urn:microsoft.com/office/officeart/2005/8/layout/default"/>
    <dgm:cxn modelId="{DE12E1D2-2A26-4D83-9085-ECF28DBF1192}" type="presOf" srcId="{73765133-1687-4513-9186-4ACC02A68D94}" destId="{F4B2947A-B27C-41D6-B582-DEF7AF9FEEA0}" srcOrd="0" destOrd="0" presId="urn:microsoft.com/office/officeart/2005/8/layout/default"/>
    <dgm:cxn modelId="{9B0C8AE7-277D-4F5E-8B58-934E9E1EAF5B}" srcId="{43A665BF-3A1D-4DE3-AEC2-71996792C940}" destId="{67FF166C-1477-47EE-B07A-56F1A3950DF5}" srcOrd="0" destOrd="0" parTransId="{F0BA0B7B-9721-4CC5-9EAB-6A0038EA698B}" sibTransId="{7ECB11D3-74F2-401D-B775-A7812114646A}"/>
    <dgm:cxn modelId="{C9F15B70-97E3-42C3-AB53-9A31E87436B9}" type="presParOf" srcId="{B80282D3-5693-45CB-8D73-0C9F7ECAEA42}" destId="{A40FF53B-A5FA-47A1-AD83-5F322B26E212}" srcOrd="0" destOrd="0" presId="urn:microsoft.com/office/officeart/2005/8/layout/default"/>
    <dgm:cxn modelId="{047E0327-D8DB-4948-B3A9-710650229FA8}" type="presParOf" srcId="{B80282D3-5693-45CB-8D73-0C9F7ECAEA42}" destId="{B57B6EF5-8CCB-4859-AD70-98D32804D127}" srcOrd="1" destOrd="0" presId="urn:microsoft.com/office/officeart/2005/8/layout/default"/>
    <dgm:cxn modelId="{E1BA3449-C648-40AA-A61E-B39684D3F2CB}" type="presParOf" srcId="{B80282D3-5693-45CB-8D73-0C9F7ECAEA42}" destId="{E1C55EE4-65AB-4163-9ED7-92ED9F11E012}" srcOrd="2" destOrd="0" presId="urn:microsoft.com/office/officeart/2005/8/layout/default"/>
    <dgm:cxn modelId="{5BECABA2-72D8-4A44-930F-B6E5D4EC5DA0}" type="presParOf" srcId="{B80282D3-5693-45CB-8D73-0C9F7ECAEA42}" destId="{DEF2824D-139F-44F5-84BB-38B1D14434B6}" srcOrd="3" destOrd="0" presId="urn:microsoft.com/office/officeart/2005/8/layout/default"/>
    <dgm:cxn modelId="{D5211AF6-4604-4238-8789-C243BB77948B}" type="presParOf" srcId="{B80282D3-5693-45CB-8D73-0C9F7ECAEA42}" destId="{5A4AE485-D325-46CC-9EF1-1CAD71382D6C}" srcOrd="4" destOrd="0" presId="urn:microsoft.com/office/officeart/2005/8/layout/default"/>
    <dgm:cxn modelId="{18DC4E91-1B02-4879-8461-FFAD4A9AB8E9}" type="presParOf" srcId="{B80282D3-5693-45CB-8D73-0C9F7ECAEA42}" destId="{365B7BDC-72A7-4F13-B7A6-B082764DEE47}" srcOrd="5" destOrd="0" presId="urn:microsoft.com/office/officeart/2005/8/layout/default"/>
    <dgm:cxn modelId="{9E6017C1-C57C-489F-9404-A48D8007003E}" type="presParOf" srcId="{B80282D3-5693-45CB-8D73-0C9F7ECAEA42}" destId="{F1651E08-927A-4228-BF70-9EC282CE3C3D}" srcOrd="6" destOrd="0" presId="urn:microsoft.com/office/officeart/2005/8/layout/default"/>
    <dgm:cxn modelId="{6B88E789-ED22-4291-8EEA-353F48703A09}" type="presParOf" srcId="{B80282D3-5693-45CB-8D73-0C9F7ECAEA42}" destId="{333A3C27-6FA3-4A1C-A9D4-3FE76E2444D4}" srcOrd="7" destOrd="0" presId="urn:microsoft.com/office/officeart/2005/8/layout/default"/>
    <dgm:cxn modelId="{B3732B54-5D99-483B-8CCD-564170E85DF6}" type="presParOf" srcId="{B80282D3-5693-45CB-8D73-0C9F7ECAEA42}" destId="{F4B2947A-B27C-41D6-B582-DEF7AF9FEEA0}"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540B49-033A-4278-9948-22F3A4B0F85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24EA45A-067E-4A43-879D-7A20C78B48F9}">
      <dgm:prSet phldrT="[Text]" custT="1"/>
      <dgm:spPr/>
      <dgm:t>
        <a:bodyPr/>
        <a:lstStyle/>
        <a:p>
          <a:r>
            <a:rPr lang="en-ZA" sz="2400" b="1" dirty="0">
              <a:effectLst>
                <a:outerShdw blurRad="38100" dist="38100" dir="2700000" algn="tl">
                  <a:srgbClr val="000000">
                    <a:alpha val="43137"/>
                  </a:srgbClr>
                </a:outerShdw>
              </a:effectLst>
            </a:rPr>
            <a:t>Schritt 1: </a:t>
          </a:r>
          <a:r>
            <a:rPr lang="en-ZA" sz="2400" b="0" dirty="0" err="1">
              <a:effectLst>
                <a:outerShdw blurRad="38100" dist="38100" dir="2700000" algn="tl">
                  <a:srgbClr val="000000">
                    <a:alpha val="43137"/>
                  </a:srgbClr>
                </a:outerShdw>
              </a:effectLst>
            </a:rPr>
            <a:t>Erstellen</a:t>
          </a:r>
          <a:r>
            <a:rPr lang="en-ZA" sz="2400" b="0" dirty="0">
              <a:effectLst>
                <a:outerShdw blurRad="38100" dist="38100" dir="2700000" algn="tl">
                  <a:srgbClr val="000000">
                    <a:alpha val="43137"/>
                  </a:srgbClr>
                </a:outerShdw>
              </a:effectLst>
            </a:rPr>
            <a:t> </a:t>
          </a:r>
          <a:r>
            <a:rPr lang="en-ZA" sz="2400" b="0" dirty="0" err="1">
              <a:effectLst>
                <a:outerShdw blurRad="38100" dist="38100" dir="2700000" algn="tl">
                  <a:srgbClr val="000000">
                    <a:alpha val="43137"/>
                  </a:srgbClr>
                </a:outerShdw>
              </a:effectLst>
            </a:rPr>
            <a:t>einer</a:t>
          </a:r>
          <a:r>
            <a:rPr lang="en-ZA" sz="2400" b="0" dirty="0">
              <a:effectLst>
                <a:outerShdw blurRad="38100" dist="38100" dir="2700000" algn="tl">
                  <a:srgbClr val="000000">
                    <a:alpha val="43137"/>
                  </a:srgbClr>
                </a:outerShdw>
              </a:effectLst>
            </a:rPr>
            <a:t> </a:t>
          </a:r>
          <a:r>
            <a:rPr lang="en-ZA" sz="2400" b="0" dirty="0" err="1">
              <a:effectLst>
                <a:outerShdw blurRad="38100" dist="38100" dir="2700000" algn="tl">
                  <a:srgbClr val="000000">
                    <a:alpha val="43137"/>
                  </a:srgbClr>
                </a:outerShdw>
              </a:effectLst>
            </a:rPr>
            <a:t>Liste</a:t>
          </a:r>
          <a:r>
            <a:rPr lang="en-ZA" sz="2400" b="0" dirty="0">
              <a:effectLst>
                <a:outerShdw blurRad="38100" dist="38100" dir="2700000" algn="tl">
                  <a:srgbClr val="000000">
                    <a:alpha val="43137"/>
                  </a:srgbClr>
                </a:outerShdw>
              </a:effectLst>
            </a:rPr>
            <a:t> von </a:t>
          </a:r>
          <a:r>
            <a:rPr lang="en-ZA" sz="2400" b="0" dirty="0" err="1">
              <a:effectLst>
                <a:outerShdw blurRad="38100" dist="38100" dir="2700000" algn="tl">
                  <a:srgbClr val="000000">
                    <a:alpha val="43137"/>
                  </a:srgbClr>
                </a:outerShdw>
              </a:effectLst>
            </a:rPr>
            <a:t>Schlüsselwörtern</a:t>
          </a:r>
          <a:endParaRPr lang="en-ZA" sz="2400" b="0" dirty="0">
            <a:effectLst>
              <a:outerShdw blurRad="38100" dist="38100" dir="2700000" algn="tl">
                <a:srgbClr val="000000">
                  <a:alpha val="43137"/>
                </a:srgbClr>
              </a:outerShdw>
            </a:effectLst>
          </a:endParaRPr>
        </a:p>
      </dgm:t>
    </dgm:pt>
    <dgm:pt modelId="{3E82A11C-4C47-4423-AC2C-B8ACC0862798}" type="parTrans" cxnId="{472ECB83-81BA-4B10-82A5-5F949B622394}">
      <dgm:prSet/>
      <dgm:spPr/>
      <dgm:t>
        <a:bodyPr/>
        <a:lstStyle/>
        <a:p>
          <a:endParaRPr lang="en-ZA"/>
        </a:p>
      </dgm:t>
    </dgm:pt>
    <dgm:pt modelId="{0B3BAF4C-BFD4-44A9-976A-F4DA3A8B7351}" type="sibTrans" cxnId="{472ECB83-81BA-4B10-82A5-5F949B622394}">
      <dgm:prSet/>
      <dgm:spPr/>
      <dgm:t>
        <a:bodyPr/>
        <a:lstStyle/>
        <a:p>
          <a:endParaRPr lang="en-ZA"/>
        </a:p>
      </dgm:t>
    </dgm:pt>
    <dgm:pt modelId="{82B0C35E-CB26-4C1A-985F-A0E37CAA4DED}">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2: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Analysieren</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Sie die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erste</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Seite</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von Google</a:t>
          </a:r>
          <a:endParaRPr lang="en-ZA" sz="2400" b="0" kern="1200" dirty="0">
            <a:effectLst>
              <a:outerShdw blurRad="38100" dist="38100" dir="2700000" algn="tl">
                <a:srgbClr val="000000">
                  <a:alpha val="43137"/>
                </a:srgbClr>
              </a:outerShdw>
            </a:effectLst>
          </a:endParaRPr>
        </a:p>
      </dgm:t>
    </dgm:pt>
    <dgm:pt modelId="{96C1DBD0-57AA-423B-9FF8-87A636B96F38}" type="parTrans" cxnId="{A828B630-9C69-4AD7-BF6D-58A0B9025840}">
      <dgm:prSet/>
      <dgm:spPr/>
      <dgm:t>
        <a:bodyPr/>
        <a:lstStyle/>
        <a:p>
          <a:endParaRPr lang="en-ZA"/>
        </a:p>
      </dgm:t>
    </dgm:pt>
    <dgm:pt modelId="{EAEF5463-F83F-4FD9-B67A-E148778634E0}" type="sibTrans" cxnId="{A828B630-9C69-4AD7-BF6D-58A0B9025840}">
      <dgm:prSet/>
      <dgm:spPr/>
      <dgm:t>
        <a:bodyPr/>
        <a:lstStyle/>
        <a:p>
          <a:endParaRPr lang="en-ZA"/>
        </a:p>
      </dgm:t>
    </dgm:pt>
    <dgm:pt modelId="{A28A9B31-DC1A-4E52-AD8D-9216BD68FB8B}">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3: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Erstellen</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Sie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etwas</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anderes</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oder</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besseres</a:t>
          </a:r>
          <a:endParaRPr lang="en-ZA" sz="2400" b="0" kern="1200" dirty="0">
            <a:effectLst>
              <a:outerShdw blurRad="38100" dist="38100" dir="2700000" algn="tl">
                <a:srgbClr val="000000">
                  <a:alpha val="43137"/>
                </a:srgbClr>
              </a:outerShdw>
            </a:effectLst>
          </a:endParaRPr>
        </a:p>
      </dgm:t>
    </dgm:pt>
    <dgm:pt modelId="{60222926-ED27-4D3F-AEB7-ABDE4E7FDCF9}" type="parTrans" cxnId="{1E456708-24B5-4331-9A03-B5C37E2615C0}">
      <dgm:prSet/>
      <dgm:spPr/>
      <dgm:t>
        <a:bodyPr/>
        <a:lstStyle/>
        <a:p>
          <a:endParaRPr lang="en-ZA"/>
        </a:p>
      </dgm:t>
    </dgm:pt>
    <dgm:pt modelId="{8DE28075-9B2D-4FA5-8BD4-3DA0006047A5}" type="sibTrans" cxnId="{1E456708-24B5-4331-9A03-B5C37E2615C0}">
      <dgm:prSet/>
      <dgm:spPr/>
      <dgm:t>
        <a:bodyPr/>
        <a:lstStyle/>
        <a:p>
          <a:endParaRPr lang="en-ZA"/>
        </a:p>
      </dgm:t>
    </dgm:pt>
    <dgm:pt modelId="{AE8583B0-F264-4D40-B073-49CE2B27896C}">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4: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Hinzufügen</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eines</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Hakens</a:t>
          </a:r>
          <a:endParaRPr lang="en-ZA" sz="2400" b="0" kern="1200" dirty="0">
            <a:effectLst>
              <a:outerShdw blurRad="38100" dist="38100" dir="2700000" algn="tl">
                <a:srgbClr val="000000">
                  <a:alpha val="43137"/>
                </a:srgbClr>
              </a:outerShdw>
            </a:effectLst>
          </a:endParaRPr>
        </a:p>
      </dgm:t>
    </dgm:pt>
    <dgm:pt modelId="{2C01FE3F-936E-4118-BE28-870927086540}" type="parTrans" cxnId="{7CB2A7D1-C29C-4CFF-98B1-430F153D2AC4}">
      <dgm:prSet/>
      <dgm:spPr/>
      <dgm:t>
        <a:bodyPr/>
        <a:lstStyle/>
        <a:p>
          <a:endParaRPr lang="en-ZA"/>
        </a:p>
      </dgm:t>
    </dgm:pt>
    <dgm:pt modelId="{D680D188-F549-492B-B43E-9C4F901B3704}" type="sibTrans" cxnId="{7CB2A7D1-C29C-4CFF-98B1-430F153D2AC4}">
      <dgm:prSet/>
      <dgm:spPr/>
      <dgm:t>
        <a:bodyPr/>
        <a:lstStyle/>
        <a:p>
          <a:endParaRPr lang="en-ZA"/>
        </a:p>
      </dgm:t>
    </dgm:pt>
    <dgm:pt modelId="{5F7500E3-9985-4ACE-892E-7CC20A4F86D4}">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5: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Optimierung</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für On-Page-SEO</a:t>
          </a:r>
          <a:endParaRPr lang="en-ZA" sz="2400" b="0" kern="1200" dirty="0">
            <a:effectLst>
              <a:outerShdw blurRad="38100" dist="38100" dir="2700000" algn="tl">
                <a:srgbClr val="000000">
                  <a:alpha val="43137"/>
                </a:srgbClr>
              </a:outerShdw>
            </a:effectLst>
          </a:endParaRPr>
        </a:p>
      </dgm:t>
    </dgm:pt>
    <dgm:pt modelId="{7E4DB881-1BC7-42E6-8713-6DE902F7BFF0}" type="parTrans" cxnId="{8DAC6756-3132-44E0-A392-520926FA1883}">
      <dgm:prSet/>
      <dgm:spPr/>
      <dgm:t>
        <a:bodyPr/>
        <a:lstStyle/>
        <a:p>
          <a:endParaRPr lang="en-ZA"/>
        </a:p>
      </dgm:t>
    </dgm:pt>
    <dgm:pt modelId="{AB991B7A-1059-4065-8D8B-41AF85A37D8E}" type="sibTrans" cxnId="{8DAC6756-3132-44E0-A392-520926FA1883}">
      <dgm:prSet/>
      <dgm:spPr/>
      <dgm:t>
        <a:bodyPr/>
        <a:lstStyle/>
        <a:p>
          <a:endParaRPr lang="en-ZA"/>
        </a:p>
      </dgm:t>
    </dgm:pt>
    <dgm:pt modelId="{784855E4-69A6-49FA-A688-CF139BE4B825}" type="pres">
      <dgm:prSet presAssocID="{CA540B49-033A-4278-9948-22F3A4B0F85D}" presName="diagram" presStyleCnt="0">
        <dgm:presLayoutVars>
          <dgm:dir/>
          <dgm:resizeHandles val="exact"/>
        </dgm:presLayoutVars>
      </dgm:prSet>
      <dgm:spPr/>
    </dgm:pt>
    <dgm:pt modelId="{6F4040DC-868A-4202-B42B-27FBE29F3557}" type="pres">
      <dgm:prSet presAssocID="{924EA45A-067E-4A43-879D-7A20C78B48F9}" presName="node" presStyleLbl="node1" presStyleIdx="0" presStyleCnt="5">
        <dgm:presLayoutVars>
          <dgm:bulletEnabled val="1"/>
        </dgm:presLayoutVars>
      </dgm:prSet>
      <dgm:spPr/>
    </dgm:pt>
    <dgm:pt modelId="{30443649-13A7-414E-AA78-F47AC5A6EF16}" type="pres">
      <dgm:prSet presAssocID="{0B3BAF4C-BFD4-44A9-976A-F4DA3A8B7351}" presName="sibTrans" presStyleCnt="0"/>
      <dgm:spPr/>
    </dgm:pt>
    <dgm:pt modelId="{E1C5E796-3301-4567-AE49-687A824934A3}" type="pres">
      <dgm:prSet presAssocID="{82B0C35E-CB26-4C1A-985F-A0E37CAA4DED}" presName="node" presStyleLbl="node1" presStyleIdx="1" presStyleCnt="5">
        <dgm:presLayoutVars>
          <dgm:bulletEnabled val="1"/>
        </dgm:presLayoutVars>
      </dgm:prSet>
      <dgm:spPr/>
    </dgm:pt>
    <dgm:pt modelId="{45B688AF-BB4A-4532-BF91-DC7AFC8D3042}" type="pres">
      <dgm:prSet presAssocID="{EAEF5463-F83F-4FD9-B67A-E148778634E0}" presName="sibTrans" presStyleCnt="0"/>
      <dgm:spPr/>
    </dgm:pt>
    <dgm:pt modelId="{5BAA61DA-B592-4AB1-B4FA-47F5C2453EED}" type="pres">
      <dgm:prSet presAssocID="{A28A9B31-DC1A-4E52-AD8D-9216BD68FB8B}" presName="node" presStyleLbl="node1" presStyleIdx="2" presStyleCnt="5">
        <dgm:presLayoutVars>
          <dgm:bulletEnabled val="1"/>
        </dgm:presLayoutVars>
      </dgm:prSet>
      <dgm:spPr/>
    </dgm:pt>
    <dgm:pt modelId="{605AEB89-5B14-4B26-8288-F6B5F4DD12BE}" type="pres">
      <dgm:prSet presAssocID="{8DE28075-9B2D-4FA5-8BD4-3DA0006047A5}" presName="sibTrans" presStyleCnt="0"/>
      <dgm:spPr/>
    </dgm:pt>
    <dgm:pt modelId="{87E54A96-1ED8-4EE2-BBA5-A084A980476F}" type="pres">
      <dgm:prSet presAssocID="{AE8583B0-F264-4D40-B073-49CE2B27896C}" presName="node" presStyleLbl="node1" presStyleIdx="3" presStyleCnt="5">
        <dgm:presLayoutVars>
          <dgm:bulletEnabled val="1"/>
        </dgm:presLayoutVars>
      </dgm:prSet>
      <dgm:spPr/>
    </dgm:pt>
    <dgm:pt modelId="{B25A7397-E85C-4038-A093-650F037343B4}" type="pres">
      <dgm:prSet presAssocID="{D680D188-F549-492B-B43E-9C4F901B3704}" presName="sibTrans" presStyleCnt="0"/>
      <dgm:spPr/>
    </dgm:pt>
    <dgm:pt modelId="{547B8A1D-A461-401D-A08D-7EECCDB32F23}" type="pres">
      <dgm:prSet presAssocID="{5F7500E3-9985-4ACE-892E-7CC20A4F86D4}" presName="node" presStyleLbl="node1" presStyleIdx="4" presStyleCnt="5">
        <dgm:presLayoutVars>
          <dgm:bulletEnabled val="1"/>
        </dgm:presLayoutVars>
      </dgm:prSet>
      <dgm:spPr/>
    </dgm:pt>
  </dgm:ptLst>
  <dgm:cxnLst>
    <dgm:cxn modelId="{1E456708-24B5-4331-9A03-B5C37E2615C0}" srcId="{CA540B49-033A-4278-9948-22F3A4B0F85D}" destId="{A28A9B31-DC1A-4E52-AD8D-9216BD68FB8B}" srcOrd="2" destOrd="0" parTransId="{60222926-ED27-4D3F-AEB7-ABDE4E7FDCF9}" sibTransId="{8DE28075-9B2D-4FA5-8BD4-3DA0006047A5}"/>
    <dgm:cxn modelId="{A828B630-9C69-4AD7-BF6D-58A0B9025840}" srcId="{CA540B49-033A-4278-9948-22F3A4B0F85D}" destId="{82B0C35E-CB26-4C1A-985F-A0E37CAA4DED}" srcOrd="1" destOrd="0" parTransId="{96C1DBD0-57AA-423B-9FF8-87A636B96F38}" sibTransId="{EAEF5463-F83F-4FD9-B67A-E148778634E0}"/>
    <dgm:cxn modelId="{ACB63934-3D28-4760-9A65-C23AE71E328D}" type="presOf" srcId="{924EA45A-067E-4A43-879D-7A20C78B48F9}" destId="{6F4040DC-868A-4202-B42B-27FBE29F3557}" srcOrd="0" destOrd="0" presId="urn:microsoft.com/office/officeart/2005/8/layout/default"/>
    <dgm:cxn modelId="{ADD60B5E-29BB-4E31-8521-99A3CF5E5D0C}" type="presOf" srcId="{A28A9B31-DC1A-4E52-AD8D-9216BD68FB8B}" destId="{5BAA61DA-B592-4AB1-B4FA-47F5C2453EED}" srcOrd="0" destOrd="0" presId="urn:microsoft.com/office/officeart/2005/8/layout/default"/>
    <dgm:cxn modelId="{B82D6F69-36BF-42F6-912F-5FCB111818DD}" type="presOf" srcId="{82B0C35E-CB26-4C1A-985F-A0E37CAA4DED}" destId="{E1C5E796-3301-4567-AE49-687A824934A3}" srcOrd="0" destOrd="0" presId="urn:microsoft.com/office/officeart/2005/8/layout/default"/>
    <dgm:cxn modelId="{8BA1A06A-F3C0-472C-86E6-A116E17F768D}" type="presOf" srcId="{CA540B49-033A-4278-9948-22F3A4B0F85D}" destId="{784855E4-69A6-49FA-A688-CF139BE4B825}" srcOrd="0" destOrd="0" presId="urn:microsoft.com/office/officeart/2005/8/layout/default"/>
    <dgm:cxn modelId="{AA38FD6C-D28A-46A9-9093-18C4456F018E}" type="presOf" srcId="{5F7500E3-9985-4ACE-892E-7CC20A4F86D4}" destId="{547B8A1D-A461-401D-A08D-7EECCDB32F23}" srcOrd="0" destOrd="0" presId="urn:microsoft.com/office/officeart/2005/8/layout/default"/>
    <dgm:cxn modelId="{8DAC6756-3132-44E0-A392-520926FA1883}" srcId="{CA540B49-033A-4278-9948-22F3A4B0F85D}" destId="{5F7500E3-9985-4ACE-892E-7CC20A4F86D4}" srcOrd="4" destOrd="0" parTransId="{7E4DB881-1BC7-42E6-8713-6DE902F7BFF0}" sibTransId="{AB991B7A-1059-4065-8D8B-41AF85A37D8E}"/>
    <dgm:cxn modelId="{472ECB83-81BA-4B10-82A5-5F949B622394}" srcId="{CA540B49-033A-4278-9948-22F3A4B0F85D}" destId="{924EA45A-067E-4A43-879D-7A20C78B48F9}" srcOrd="0" destOrd="0" parTransId="{3E82A11C-4C47-4423-AC2C-B8ACC0862798}" sibTransId="{0B3BAF4C-BFD4-44A9-976A-F4DA3A8B7351}"/>
    <dgm:cxn modelId="{DA06D6AF-7530-4ED5-AF86-5163516F1C89}" type="presOf" srcId="{AE8583B0-F264-4D40-B073-49CE2B27896C}" destId="{87E54A96-1ED8-4EE2-BBA5-A084A980476F}" srcOrd="0" destOrd="0" presId="urn:microsoft.com/office/officeart/2005/8/layout/default"/>
    <dgm:cxn modelId="{7CB2A7D1-C29C-4CFF-98B1-430F153D2AC4}" srcId="{CA540B49-033A-4278-9948-22F3A4B0F85D}" destId="{AE8583B0-F264-4D40-B073-49CE2B27896C}" srcOrd="3" destOrd="0" parTransId="{2C01FE3F-936E-4118-BE28-870927086540}" sibTransId="{D680D188-F549-492B-B43E-9C4F901B3704}"/>
    <dgm:cxn modelId="{87B1000C-78A3-4BA6-B805-CEB9AD70B42A}" type="presParOf" srcId="{784855E4-69A6-49FA-A688-CF139BE4B825}" destId="{6F4040DC-868A-4202-B42B-27FBE29F3557}" srcOrd="0" destOrd="0" presId="urn:microsoft.com/office/officeart/2005/8/layout/default"/>
    <dgm:cxn modelId="{BA4528D5-3F1C-41FD-8BB1-0DB06516FC4B}" type="presParOf" srcId="{784855E4-69A6-49FA-A688-CF139BE4B825}" destId="{30443649-13A7-414E-AA78-F47AC5A6EF16}" srcOrd="1" destOrd="0" presId="urn:microsoft.com/office/officeart/2005/8/layout/default"/>
    <dgm:cxn modelId="{62B155DA-AC79-4C47-B2C1-F81B03616498}" type="presParOf" srcId="{784855E4-69A6-49FA-A688-CF139BE4B825}" destId="{E1C5E796-3301-4567-AE49-687A824934A3}" srcOrd="2" destOrd="0" presId="urn:microsoft.com/office/officeart/2005/8/layout/default"/>
    <dgm:cxn modelId="{73620242-D1D2-4DEB-94D1-987A75CFD071}" type="presParOf" srcId="{784855E4-69A6-49FA-A688-CF139BE4B825}" destId="{45B688AF-BB4A-4532-BF91-DC7AFC8D3042}" srcOrd="3" destOrd="0" presId="urn:microsoft.com/office/officeart/2005/8/layout/default"/>
    <dgm:cxn modelId="{8C62F7E5-B6DC-48BA-82E6-BCAC24A3A4E8}" type="presParOf" srcId="{784855E4-69A6-49FA-A688-CF139BE4B825}" destId="{5BAA61DA-B592-4AB1-B4FA-47F5C2453EED}" srcOrd="4" destOrd="0" presId="urn:microsoft.com/office/officeart/2005/8/layout/default"/>
    <dgm:cxn modelId="{22452966-4718-4660-80E8-2FEA082D1956}" type="presParOf" srcId="{784855E4-69A6-49FA-A688-CF139BE4B825}" destId="{605AEB89-5B14-4B26-8288-F6B5F4DD12BE}" srcOrd="5" destOrd="0" presId="urn:microsoft.com/office/officeart/2005/8/layout/default"/>
    <dgm:cxn modelId="{413D2D31-8860-43D4-A42B-98B7AFA50AF8}" type="presParOf" srcId="{784855E4-69A6-49FA-A688-CF139BE4B825}" destId="{87E54A96-1ED8-4EE2-BBA5-A084A980476F}" srcOrd="6" destOrd="0" presId="urn:microsoft.com/office/officeart/2005/8/layout/default"/>
    <dgm:cxn modelId="{D0EFCFDC-EFCF-4B8A-AC77-75F2E35FC2E9}" type="presParOf" srcId="{784855E4-69A6-49FA-A688-CF139BE4B825}" destId="{B25A7397-E85C-4038-A093-650F037343B4}" srcOrd="7" destOrd="0" presId="urn:microsoft.com/office/officeart/2005/8/layout/default"/>
    <dgm:cxn modelId="{2DCF160C-D4FE-4312-B7DF-392F41C90343}" type="presParOf" srcId="{784855E4-69A6-49FA-A688-CF139BE4B825}" destId="{547B8A1D-A461-401D-A08D-7EECCDB32F2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540B49-033A-4278-9948-22F3A4B0F85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24EA45A-067E-4A43-879D-7A20C78B48F9}">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6: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Suchabsicht</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optimieren</a:t>
          </a:r>
          <a:endParaRPr lang="en-ZA" sz="2400" b="0" dirty="0">
            <a:effectLst>
              <a:outerShdw blurRad="38100" dist="38100" dir="2700000" algn="tl">
                <a:srgbClr val="000000">
                  <a:alpha val="43137"/>
                </a:srgbClr>
              </a:outerShdw>
            </a:effectLst>
          </a:endParaRPr>
        </a:p>
      </dgm:t>
    </dgm:pt>
    <dgm:pt modelId="{3E82A11C-4C47-4423-AC2C-B8ACC0862798}" type="parTrans" cxnId="{472ECB83-81BA-4B10-82A5-5F949B622394}">
      <dgm:prSet/>
      <dgm:spPr/>
      <dgm:t>
        <a:bodyPr/>
        <a:lstStyle/>
        <a:p>
          <a:endParaRPr lang="en-ZA"/>
        </a:p>
      </dgm:t>
    </dgm:pt>
    <dgm:pt modelId="{0B3BAF4C-BFD4-44A9-976A-F4DA3A8B7351}" type="sibTrans" cxnId="{472ECB83-81BA-4B10-82A5-5F949B622394}">
      <dgm:prSet/>
      <dgm:spPr/>
      <dgm:t>
        <a:bodyPr/>
        <a:lstStyle/>
        <a:p>
          <a:endParaRPr lang="en-ZA"/>
        </a:p>
      </dgm:t>
    </dgm:pt>
    <dgm:pt modelId="{DC827EF5-3BDF-4D9C-BF46-D52A16239D6A}">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7: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Konzentrieren</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Sie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sich</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auf das Content-Design</a:t>
          </a:r>
          <a:endParaRPr lang="en-ZA" sz="2400" b="0" kern="1200" dirty="0">
            <a:effectLst>
              <a:outerShdw blurRad="38100" dist="38100" dir="2700000" algn="tl">
                <a:srgbClr val="000000">
                  <a:alpha val="43137"/>
                </a:srgbClr>
              </a:outerShdw>
            </a:effectLst>
          </a:endParaRPr>
        </a:p>
      </dgm:t>
    </dgm:pt>
    <dgm:pt modelId="{58649E61-A72B-4F55-BA25-3AC26DAA3ACE}" type="parTrans" cxnId="{E7BA15AA-2F4D-4B7C-B3A2-AADEE19ABE8A}">
      <dgm:prSet/>
      <dgm:spPr/>
      <dgm:t>
        <a:bodyPr/>
        <a:lstStyle/>
        <a:p>
          <a:endParaRPr lang="en-ZA"/>
        </a:p>
      </dgm:t>
    </dgm:pt>
    <dgm:pt modelId="{7A911F81-F466-4207-A92E-2FD4027F03C1}" type="sibTrans" cxnId="{E7BA15AA-2F4D-4B7C-B3A2-AADEE19ABE8A}">
      <dgm:prSet/>
      <dgm:spPr/>
      <dgm:t>
        <a:bodyPr/>
        <a:lstStyle/>
        <a:p>
          <a:endParaRPr lang="en-ZA"/>
        </a:p>
      </dgm:t>
    </dgm:pt>
    <dgm:pt modelId="{1C09BF53-E934-46F4-80FB-EB1AF02AB2F2}">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8: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Erstellen</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von Links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zu</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Ihrer</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Seite</a:t>
          </a:r>
          <a:endParaRPr lang="en-ZA" sz="2400" b="0" kern="1200" dirty="0">
            <a:effectLst>
              <a:outerShdw blurRad="38100" dist="38100" dir="2700000" algn="tl">
                <a:srgbClr val="000000">
                  <a:alpha val="43137"/>
                </a:srgbClr>
              </a:outerShdw>
            </a:effectLst>
          </a:endParaRPr>
        </a:p>
      </dgm:t>
    </dgm:pt>
    <dgm:pt modelId="{11F50D1E-CA3D-4D98-86DA-0AC7B368FA42}" type="parTrans" cxnId="{A50B0867-FBE8-4EAE-90F7-E8BF37260C2A}">
      <dgm:prSet/>
      <dgm:spPr/>
      <dgm:t>
        <a:bodyPr/>
        <a:lstStyle/>
        <a:p>
          <a:endParaRPr lang="en-ZA"/>
        </a:p>
      </dgm:t>
    </dgm:pt>
    <dgm:pt modelId="{393F9177-B2D0-4D40-A349-410EC38EAE29}" type="sibTrans" cxnId="{A50B0867-FBE8-4EAE-90F7-E8BF37260C2A}">
      <dgm:prSet/>
      <dgm:spPr/>
      <dgm:t>
        <a:bodyPr/>
        <a:lstStyle/>
        <a:p>
          <a:endParaRPr lang="en-ZA"/>
        </a:p>
      </dgm:t>
    </dgm:pt>
    <dgm:pt modelId="{680442BF-4C37-40AD-B488-D816C4C73F03}">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9: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Verbessern</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und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aktualisieren</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Sie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Ihre</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Inhalte</a:t>
          </a:r>
          <a:endParaRPr lang="en-ZA" sz="2400" b="0" kern="1200" dirty="0">
            <a:effectLst>
              <a:outerShdw blurRad="38100" dist="38100" dir="2700000" algn="tl">
                <a:srgbClr val="000000">
                  <a:alpha val="43137"/>
                </a:srgbClr>
              </a:outerShdw>
            </a:effectLst>
          </a:endParaRPr>
        </a:p>
      </dgm:t>
    </dgm:pt>
    <dgm:pt modelId="{5C241D29-E817-4E0F-8197-1144D8C64468}" type="parTrans" cxnId="{6698F93E-075F-4F2E-8C2D-6D8D279CC02A}">
      <dgm:prSet/>
      <dgm:spPr/>
      <dgm:t>
        <a:bodyPr/>
        <a:lstStyle/>
        <a:p>
          <a:endParaRPr lang="en-ZA"/>
        </a:p>
      </dgm:t>
    </dgm:pt>
    <dgm:pt modelId="{DDBF3DBC-08E0-48D3-805D-C783909E9349}" type="sibTrans" cxnId="{6698F93E-075F-4F2E-8C2D-6D8D279CC02A}">
      <dgm:prSet/>
      <dgm:spPr/>
      <dgm:t>
        <a:bodyPr/>
        <a:lstStyle/>
        <a:p>
          <a:endParaRPr lang="en-ZA"/>
        </a:p>
      </dgm:t>
    </dgm:pt>
    <dgm:pt modelId="{784855E4-69A6-49FA-A688-CF139BE4B825}" type="pres">
      <dgm:prSet presAssocID="{CA540B49-033A-4278-9948-22F3A4B0F85D}" presName="diagram" presStyleCnt="0">
        <dgm:presLayoutVars>
          <dgm:dir/>
          <dgm:resizeHandles val="exact"/>
        </dgm:presLayoutVars>
      </dgm:prSet>
      <dgm:spPr/>
    </dgm:pt>
    <dgm:pt modelId="{6F4040DC-868A-4202-B42B-27FBE29F3557}" type="pres">
      <dgm:prSet presAssocID="{924EA45A-067E-4A43-879D-7A20C78B48F9}" presName="node" presStyleLbl="node1" presStyleIdx="0" presStyleCnt="4">
        <dgm:presLayoutVars>
          <dgm:bulletEnabled val="1"/>
        </dgm:presLayoutVars>
      </dgm:prSet>
      <dgm:spPr/>
    </dgm:pt>
    <dgm:pt modelId="{30443649-13A7-414E-AA78-F47AC5A6EF16}" type="pres">
      <dgm:prSet presAssocID="{0B3BAF4C-BFD4-44A9-976A-F4DA3A8B7351}" presName="sibTrans" presStyleCnt="0"/>
      <dgm:spPr/>
    </dgm:pt>
    <dgm:pt modelId="{440A5019-6E05-41CF-9D7C-AA902D99B437}" type="pres">
      <dgm:prSet presAssocID="{DC827EF5-3BDF-4D9C-BF46-D52A16239D6A}" presName="node" presStyleLbl="node1" presStyleIdx="1" presStyleCnt="4">
        <dgm:presLayoutVars>
          <dgm:bulletEnabled val="1"/>
        </dgm:presLayoutVars>
      </dgm:prSet>
      <dgm:spPr/>
    </dgm:pt>
    <dgm:pt modelId="{9A5AFCB2-3130-4CBA-A448-79997A03A78E}" type="pres">
      <dgm:prSet presAssocID="{7A911F81-F466-4207-A92E-2FD4027F03C1}" presName="sibTrans" presStyleCnt="0"/>
      <dgm:spPr/>
    </dgm:pt>
    <dgm:pt modelId="{C3FC257A-F35F-403F-9D89-CBBAB70DB93F}" type="pres">
      <dgm:prSet presAssocID="{1C09BF53-E934-46F4-80FB-EB1AF02AB2F2}" presName="node" presStyleLbl="node1" presStyleIdx="2" presStyleCnt="4">
        <dgm:presLayoutVars>
          <dgm:bulletEnabled val="1"/>
        </dgm:presLayoutVars>
      </dgm:prSet>
      <dgm:spPr/>
    </dgm:pt>
    <dgm:pt modelId="{A5FD0EA8-4F2E-452D-80A2-AAA3EC5BAB83}" type="pres">
      <dgm:prSet presAssocID="{393F9177-B2D0-4D40-A349-410EC38EAE29}" presName="sibTrans" presStyleCnt="0"/>
      <dgm:spPr/>
    </dgm:pt>
    <dgm:pt modelId="{50B60E35-8B85-4108-881A-46254AC775E9}" type="pres">
      <dgm:prSet presAssocID="{680442BF-4C37-40AD-B488-D816C4C73F03}" presName="node" presStyleLbl="node1" presStyleIdx="3" presStyleCnt="4">
        <dgm:presLayoutVars>
          <dgm:bulletEnabled val="1"/>
        </dgm:presLayoutVars>
      </dgm:prSet>
      <dgm:spPr/>
    </dgm:pt>
  </dgm:ptLst>
  <dgm:cxnLst>
    <dgm:cxn modelId="{D10DB400-813E-44FF-8752-903FEB189180}" type="presOf" srcId="{1C09BF53-E934-46F4-80FB-EB1AF02AB2F2}" destId="{C3FC257A-F35F-403F-9D89-CBBAB70DB93F}" srcOrd="0" destOrd="0" presId="urn:microsoft.com/office/officeart/2005/8/layout/default"/>
    <dgm:cxn modelId="{ACB63934-3D28-4760-9A65-C23AE71E328D}" type="presOf" srcId="{924EA45A-067E-4A43-879D-7A20C78B48F9}" destId="{6F4040DC-868A-4202-B42B-27FBE29F3557}" srcOrd="0" destOrd="0" presId="urn:microsoft.com/office/officeart/2005/8/layout/default"/>
    <dgm:cxn modelId="{6698F93E-075F-4F2E-8C2D-6D8D279CC02A}" srcId="{CA540B49-033A-4278-9948-22F3A4B0F85D}" destId="{680442BF-4C37-40AD-B488-D816C4C73F03}" srcOrd="3" destOrd="0" parTransId="{5C241D29-E817-4E0F-8197-1144D8C64468}" sibTransId="{DDBF3DBC-08E0-48D3-805D-C783909E9349}"/>
    <dgm:cxn modelId="{A50B0867-FBE8-4EAE-90F7-E8BF37260C2A}" srcId="{CA540B49-033A-4278-9948-22F3A4B0F85D}" destId="{1C09BF53-E934-46F4-80FB-EB1AF02AB2F2}" srcOrd="2" destOrd="0" parTransId="{11F50D1E-CA3D-4D98-86DA-0AC7B368FA42}" sibTransId="{393F9177-B2D0-4D40-A349-410EC38EAE29}"/>
    <dgm:cxn modelId="{8BA1A06A-F3C0-472C-86E6-A116E17F768D}" type="presOf" srcId="{CA540B49-033A-4278-9948-22F3A4B0F85D}" destId="{784855E4-69A6-49FA-A688-CF139BE4B825}" srcOrd="0" destOrd="0" presId="urn:microsoft.com/office/officeart/2005/8/layout/default"/>
    <dgm:cxn modelId="{7D0FE14B-2565-4830-B918-E944F3B64876}" type="presOf" srcId="{680442BF-4C37-40AD-B488-D816C4C73F03}" destId="{50B60E35-8B85-4108-881A-46254AC775E9}" srcOrd="0" destOrd="0" presId="urn:microsoft.com/office/officeart/2005/8/layout/default"/>
    <dgm:cxn modelId="{472ECB83-81BA-4B10-82A5-5F949B622394}" srcId="{CA540B49-033A-4278-9948-22F3A4B0F85D}" destId="{924EA45A-067E-4A43-879D-7A20C78B48F9}" srcOrd="0" destOrd="0" parTransId="{3E82A11C-4C47-4423-AC2C-B8ACC0862798}" sibTransId="{0B3BAF4C-BFD4-44A9-976A-F4DA3A8B7351}"/>
    <dgm:cxn modelId="{E7BA15AA-2F4D-4B7C-B3A2-AADEE19ABE8A}" srcId="{CA540B49-033A-4278-9948-22F3A4B0F85D}" destId="{DC827EF5-3BDF-4D9C-BF46-D52A16239D6A}" srcOrd="1" destOrd="0" parTransId="{58649E61-A72B-4F55-BA25-3AC26DAA3ACE}" sibTransId="{7A911F81-F466-4207-A92E-2FD4027F03C1}"/>
    <dgm:cxn modelId="{18D3E2EE-C490-4819-A890-86EA9C5254D4}" type="presOf" srcId="{DC827EF5-3BDF-4D9C-BF46-D52A16239D6A}" destId="{440A5019-6E05-41CF-9D7C-AA902D99B437}" srcOrd="0" destOrd="0" presId="urn:microsoft.com/office/officeart/2005/8/layout/default"/>
    <dgm:cxn modelId="{87B1000C-78A3-4BA6-B805-CEB9AD70B42A}" type="presParOf" srcId="{784855E4-69A6-49FA-A688-CF139BE4B825}" destId="{6F4040DC-868A-4202-B42B-27FBE29F3557}" srcOrd="0" destOrd="0" presId="urn:microsoft.com/office/officeart/2005/8/layout/default"/>
    <dgm:cxn modelId="{BA4528D5-3F1C-41FD-8BB1-0DB06516FC4B}" type="presParOf" srcId="{784855E4-69A6-49FA-A688-CF139BE4B825}" destId="{30443649-13A7-414E-AA78-F47AC5A6EF16}" srcOrd="1" destOrd="0" presId="urn:microsoft.com/office/officeart/2005/8/layout/default"/>
    <dgm:cxn modelId="{830E6FDC-3A08-4833-86B2-26B7A28BEF8E}" type="presParOf" srcId="{784855E4-69A6-49FA-A688-CF139BE4B825}" destId="{440A5019-6E05-41CF-9D7C-AA902D99B437}" srcOrd="2" destOrd="0" presId="urn:microsoft.com/office/officeart/2005/8/layout/default"/>
    <dgm:cxn modelId="{119BB35D-91E0-4169-92C9-24330AB0382A}" type="presParOf" srcId="{784855E4-69A6-49FA-A688-CF139BE4B825}" destId="{9A5AFCB2-3130-4CBA-A448-79997A03A78E}" srcOrd="3" destOrd="0" presId="urn:microsoft.com/office/officeart/2005/8/layout/default"/>
    <dgm:cxn modelId="{CEDD9146-DA9D-4080-A5D5-DCD9473BD0DF}" type="presParOf" srcId="{784855E4-69A6-49FA-A688-CF139BE4B825}" destId="{C3FC257A-F35F-403F-9D89-CBBAB70DB93F}" srcOrd="4" destOrd="0" presId="urn:microsoft.com/office/officeart/2005/8/layout/default"/>
    <dgm:cxn modelId="{DCE2701E-C8D6-4F5B-9E30-91C13AB218E9}" type="presParOf" srcId="{784855E4-69A6-49FA-A688-CF139BE4B825}" destId="{A5FD0EA8-4F2E-452D-80A2-AAA3EC5BAB83}" srcOrd="5" destOrd="0" presId="urn:microsoft.com/office/officeart/2005/8/layout/default"/>
    <dgm:cxn modelId="{84DFF715-528A-414A-AFF0-4A35229C75CF}" type="presParOf" srcId="{784855E4-69A6-49FA-A688-CF139BE4B825}" destId="{50B60E35-8B85-4108-881A-46254AC775E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97AB404-DCA6-462D-A7DE-DA862163C07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96D2A6D-E3E1-4CA3-94FC-0D626ADABB0E}">
      <dgm:prSet phldrT="[Text]" custT="1"/>
      <dgm:spPr/>
      <dgm:t>
        <a:bodyPr/>
        <a:lstStyle/>
        <a:p>
          <a:r>
            <a:rPr lang="en-ZA" sz="2400" dirty="0" err="1">
              <a:effectLst>
                <a:outerShdw blurRad="38100" dist="38100" dir="2700000" algn="tl">
                  <a:srgbClr val="000000">
                    <a:alpha val="43137"/>
                  </a:srgbClr>
                </a:outerShdw>
              </a:effectLst>
            </a:rPr>
            <a:t>Organischer</a:t>
          </a:r>
          <a:r>
            <a:rPr lang="en-ZA" sz="2400" dirty="0">
              <a:effectLst>
                <a:outerShdw blurRad="38100" dist="38100" dir="2700000" algn="tl">
                  <a:srgbClr val="000000">
                    <a:alpha val="43137"/>
                  </a:srgbClr>
                </a:outerShdw>
              </a:effectLst>
            </a:rPr>
            <a:t> Traffic</a:t>
          </a:r>
        </a:p>
      </dgm:t>
    </dgm:pt>
    <dgm:pt modelId="{E0386B2A-60EC-41F8-AB1B-AFF8B833A988}" type="parTrans" cxnId="{1AF229A3-058C-4862-83B7-526CDC88B952}">
      <dgm:prSet/>
      <dgm:spPr/>
      <dgm:t>
        <a:bodyPr/>
        <a:lstStyle/>
        <a:p>
          <a:endParaRPr lang="en-ZA"/>
        </a:p>
      </dgm:t>
    </dgm:pt>
    <dgm:pt modelId="{497F2AE7-BC71-4394-A9AE-8F32FC3EC998}" type="sibTrans" cxnId="{1AF229A3-058C-4862-83B7-526CDC88B952}">
      <dgm:prSet/>
      <dgm:spPr/>
      <dgm:t>
        <a:bodyPr/>
        <a:lstStyle/>
        <a:p>
          <a:endParaRPr lang="en-ZA"/>
        </a:p>
      </dgm:t>
    </dgm:pt>
    <dgm:pt modelId="{3F82E708-ECC3-410D-816C-9E14CA3A542C}">
      <dgm:prSet custT="1"/>
      <dgm:spPr/>
      <dgm:t>
        <a:bodyPr/>
        <a:lstStyle/>
        <a:p>
          <a:r>
            <a:rPr lang="en-ZA" sz="2400" dirty="0">
              <a:effectLst>
                <a:outerShdw blurRad="38100" dist="38100" dir="2700000" algn="tl">
                  <a:srgbClr val="000000">
                    <a:alpha val="43137"/>
                  </a:srgbClr>
                </a:outerShdw>
              </a:effectLst>
            </a:rPr>
            <a:t>Keyword-Ranking</a:t>
          </a:r>
        </a:p>
      </dgm:t>
    </dgm:pt>
    <dgm:pt modelId="{5560AE90-7094-4218-A302-14A32542A8FC}" type="parTrans" cxnId="{B4AC5CD5-675C-4ED0-A1A6-BC81B146F9E2}">
      <dgm:prSet/>
      <dgm:spPr/>
      <dgm:t>
        <a:bodyPr/>
        <a:lstStyle/>
        <a:p>
          <a:endParaRPr lang="en-ZA"/>
        </a:p>
      </dgm:t>
    </dgm:pt>
    <dgm:pt modelId="{CC9F98B7-5F96-429C-8109-9A2D17233F75}" type="sibTrans" cxnId="{B4AC5CD5-675C-4ED0-A1A6-BC81B146F9E2}">
      <dgm:prSet/>
      <dgm:spPr/>
      <dgm:t>
        <a:bodyPr/>
        <a:lstStyle/>
        <a:p>
          <a:endParaRPr lang="en-ZA"/>
        </a:p>
      </dgm:t>
    </dgm:pt>
    <dgm:pt modelId="{B539F4DE-53BF-402A-A928-A847C01DBCD9}">
      <dgm:prSet custT="1"/>
      <dgm:spPr/>
      <dgm:t>
        <a:bodyPr/>
        <a:lstStyle/>
        <a:p>
          <a:r>
            <a:rPr lang="en-ZA" sz="2400" dirty="0">
              <a:effectLst>
                <a:outerShdw blurRad="38100" dist="38100" dir="2700000" algn="tl">
                  <a:srgbClr val="000000">
                    <a:alpha val="43137"/>
                  </a:srgbClr>
                </a:outerShdw>
              </a:effectLst>
            </a:rPr>
            <a:t>SERP-</a:t>
          </a:r>
          <a:r>
            <a:rPr lang="en-ZA" sz="2400" dirty="0" err="1">
              <a:effectLst>
                <a:outerShdw blurRad="38100" dist="38100" dir="2700000" algn="tl">
                  <a:srgbClr val="000000">
                    <a:alpha val="43137"/>
                  </a:srgbClr>
                </a:outerShdw>
              </a:effectLst>
            </a:rPr>
            <a:t>Sichtbarkeit</a:t>
          </a:r>
          <a:endParaRPr lang="en-ZA" sz="2400" dirty="0">
            <a:effectLst>
              <a:outerShdw blurRad="38100" dist="38100" dir="2700000" algn="tl">
                <a:srgbClr val="000000">
                  <a:alpha val="43137"/>
                </a:srgbClr>
              </a:outerShdw>
            </a:effectLst>
          </a:endParaRPr>
        </a:p>
      </dgm:t>
    </dgm:pt>
    <dgm:pt modelId="{18985D48-B6E6-4C3D-981C-EE14FB17EE9A}" type="parTrans" cxnId="{D68B2A40-0667-46A4-B101-EB42540CF4F8}">
      <dgm:prSet/>
      <dgm:spPr/>
      <dgm:t>
        <a:bodyPr/>
        <a:lstStyle/>
        <a:p>
          <a:endParaRPr lang="en-ZA"/>
        </a:p>
      </dgm:t>
    </dgm:pt>
    <dgm:pt modelId="{187DC9B0-FAF7-4C2B-A914-7FC641B3A72B}" type="sibTrans" cxnId="{D68B2A40-0667-46A4-B101-EB42540CF4F8}">
      <dgm:prSet/>
      <dgm:spPr/>
      <dgm:t>
        <a:bodyPr/>
        <a:lstStyle/>
        <a:p>
          <a:endParaRPr lang="en-ZA"/>
        </a:p>
      </dgm:t>
    </dgm:pt>
    <dgm:pt modelId="{573889F3-EAF0-4C10-9CAA-3245FB6170C0}">
      <dgm:prSet custT="1"/>
      <dgm:spPr/>
      <dgm:t>
        <a:bodyPr/>
        <a:lstStyle/>
        <a:p>
          <a:r>
            <a:rPr lang="en-ZA" sz="2400" dirty="0" err="1">
              <a:effectLst>
                <a:outerShdw blurRad="38100" dist="38100" dir="2700000" algn="tl">
                  <a:srgbClr val="000000">
                    <a:alpha val="43137"/>
                  </a:srgbClr>
                </a:outerShdw>
              </a:effectLst>
            </a:rPr>
            <a:t>Durchklickrate</a:t>
          </a:r>
          <a:endParaRPr lang="en-ZA" sz="2400" dirty="0">
            <a:effectLst>
              <a:outerShdw blurRad="38100" dist="38100" dir="2700000" algn="tl">
                <a:srgbClr val="000000">
                  <a:alpha val="43137"/>
                </a:srgbClr>
              </a:outerShdw>
            </a:effectLst>
          </a:endParaRPr>
        </a:p>
      </dgm:t>
    </dgm:pt>
    <dgm:pt modelId="{13D7FF0C-0FE8-4F7A-B4E7-FB6CC317BB3F}" type="parTrans" cxnId="{771E5410-5994-4CCB-8098-B30B59423718}">
      <dgm:prSet/>
      <dgm:spPr/>
      <dgm:t>
        <a:bodyPr/>
        <a:lstStyle/>
        <a:p>
          <a:endParaRPr lang="en-ZA"/>
        </a:p>
      </dgm:t>
    </dgm:pt>
    <dgm:pt modelId="{77A276DE-9FEF-4791-8C28-A41643B4BDA4}" type="sibTrans" cxnId="{771E5410-5994-4CCB-8098-B30B59423718}">
      <dgm:prSet/>
      <dgm:spPr/>
      <dgm:t>
        <a:bodyPr/>
        <a:lstStyle/>
        <a:p>
          <a:endParaRPr lang="en-ZA"/>
        </a:p>
      </dgm:t>
    </dgm:pt>
    <dgm:pt modelId="{9D9641B7-DAF4-4439-92E2-1B01B582DDEE}">
      <dgm:prSet custT="1"/>
      <dgm:spPr/>
      <dgm:t>
        <a:bodyPr/>
        <a:lstStyle/>
        <a:p>
          <a:r>
            <a:rPr lang="en-ZA" sz="2400" dirty="0" err="1">
              <a:effectLst>
                <a:outerShdw blurRad="38100" dist="38100" dir="2700000" algn="tl">
                  <a:srgbClr val="000000">
                    <a:alpha val="43137"/>
                  </a:srgbClr>
                </a:outerShdw>
              </a:effectLst>
            </a:rPr>
            <a:t>Absprungrate</a:t>
          </a:r>
          <a:endParaRPr lang="en-ZA" sz="2400" dirty="0">
            <a:effectLst>
              <a:outerShdw blurRad="38100" dist="38100" dir="2700000" algn="tl">
                <a:srgbClr val="000000">
                  <a:alpha val="43137"/>
                </a:srgbClr>
              </a:outerShdw>
            </a:effectLst>
          </a:endParaRPr>
        </a:p>
      </dgm:t>
    </dgm:pt>
    <dgm:pt modelId="{75985460-FE82-48E0-812A-1A16F4E66B32}" type="parTrans" cxnId="{4423CDED-E92F-4FE9-BA3D-3BB553B3D17F}">
      <dgm:prSet/>
      <dgm:spPr/>
      <dgm:t>
        <a:bodyPr/>
        <a:lstStyle/>
        <a:p>
          <a:endParaRPr lang="en-ZA"/>
        </a:p>
      </dgm:t>
    </dgm:pt>
    <dgm:pt modelId="{D039B7E0-0F28-411B-B514-C7F24EB634DE}" type="sibTrans" cxnId="{4423CDED-E92F-4FE9-BA3D-3BB553B3D17F}">
      <dgm:prSet/>
      <dgm:spPr/>
      <dgm:t>
        <a:bodyPr/>
        <a:lstStyle/>
        <a:p>
          <a:endParaRPr lang="en-ZA"/>
        </a:p>
      </dgm:t>
    </dgm:pt>
    <dgm:pt modelId="{AD796554-14C3-4B73-A668-04DCB4D223C3}">
      <dgm:prSet custT="1"/>
      <dgm:spPr/>
      <dgm:t>
        <a:bodyPr/>
        <a:lstStyle/>
        <a:p>
          <a:r>
            <a:rPr lang="en-ZA" sz="2400" dirty="0">
              <a:effectLst>
                <a:outerShdw blurRad="38100" dist="38100" dir="2700000" algn="tl">
                  <a:srgbClr val="000000">
                    <a:alpha val="43137"/>
                  </a:srgbClr>
                </a:outerShdw>
              </a:effectLst>
            </a:rPr>
            <a:t>Website-</a:t>
          </a:r>
          <a:r>
            <a:rPr lang="en-ZA" sz="2400" dirty="0" err="1">
              <a:effectLst>
                <a:outerShdw blurRad="38100" dist="38100" dir="2700000" algn="tl">
                  <a:srgbClr val="000000">
                    <a:alpha val="43137"/>
                  </a:srgbClr>
                </a:outerShdw>
              </a:effectLst>
            </a:rPr>
            <a:t>Autorität</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im</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Laufe</a:t>
          </a:r>
          <a:r>
            <a:rPr lang="en-ZA" sz="2400" dirty="0">
              <a:effectLst>
                <a:outerShdw blurRad="38100" dist="38100" dir="2700000" algn="tl">
                  <a:srgbClr val="000000">
                    <a:alpha val="43137"/>
                  </a:srgbClr>
                </a:outerShdw>
              </a:effectLst>
            </a:rPr>
            <a:t> der Zeit</a:t>
          </a:r>
        </a:p>
      </dgm:t>
    </dgm:pt>
    <dgm:pt modelId="{9EF621FB-6E61-45BC-9ACC-A79A5C17282B}" type="parTrans" cxnId="{A0FB194E-694C-46A7-BF2A-E51A099EBE80}">
      <dgm:prSet/>
      <dgm:spPr/>
      <dgm:t>
        <a:bodyPr/>
        <a:lstStyle/>
        <a:p>
          <a:endParaRPr lang="en-ZA"/>
        </a:p>
      </dgm:t>
    </dgm:pt>
    <dgm:pt modelId="{7D53AD83-0408-4FA5-9BAB-52DB55A0CC8E}" type="sibTrans" cxnId="{A0FB194E-694C-46A7-BF2A-E51A099EBE80}">
      <dgm:prSet/>
      <dgm:spPr/>
      <dgm:t>
        <a:bodyPr/>
        <a:lstStyle/>
        <a:p>
          <a:endParaRPr lang="en-ZA"/>
        </a:p>
      </dgm:t>
    </dgm:pt>
    <dgm:pt modelId="{6341399A-DCE8-4461-B1BB-3C83DCDE0400}" type="pres">
      <dgm:prSet presAssocID="{097AB404-DCA6-462D-A7DE-DA862163C075}" presName="diagram" presStyleCnt="0">
        <dgm:presLayoutVars>
          <dgm:dir/>
          <dgm:resizeHandles val="exact"/>
        </dgm:presLayoutVars>
      </dgm:prSet>
      <dgm:spPr/>
    </dgm:pt>
    <dgm:pt modelId="{B27A4EC9-24B4-49E9-B278-CBB0D5FE2B81}" type="pres">
      <dgm:prSet presAssocID="{D96D2A6D-E3E1-4CA3-94FC-0D626ADABB0E}" presName="node" presStyleLbl="node1" presStyleIdx="0" presStyleCnt="6" custScaleX="114972">
        <dgm:presLayoutVars>
          <dgm:bulletEnabled val="1"/>
        </dgm:presLayoutVars>
      </dgm:prSet>
      <dgm:spPr/>
    </dgm:pt>
    <dgm:pt modelId="{30457FA2-FA72-4BE3-B9F6-8865C3B35B74}" type="pres">
      <dgm:prSet presAssocID="{497F2AE7-BC71-4394-A9AE-8F32FC3EC998}" presName="sibTrans" presStyleCnt="0"/>
      <dgm:spPr/>
    </dgm:pt>
    <dgm:pt modelId="{2F487824-259F-4283-88E5-890A06F474D8}" type="pres">
      <dgm:prSet presAssocID="{3F82E708-ECC3-410D-816C-9E14CA3A542C}" presName="node" presStyleLbl="node1" presStyleIdx="1" presStyleCnt="6" custScaleX="114972">
        <dgm:presLayoutVars>
          <dgm:bulletEnabled val="1"/>
        </dgm:presLayoutVars>
      </dgm:prSet>
      <dgm:spPr/>
    </dgm:pt>
    <dgm:pt modelId="{8BFE1F1D-4BC3-4F68-9814-B35219015033}" type="pres">
      <dgm:prSet presAssocID="{CC9F98B7-5F96-429C-8109-9A2D17233F75}" presName="sibTrans" presStyleCnt="0"/>
      <dgm:spPr/>
    </dgm:pt>
    <dgm:pt modelId="{03C6FE82-1426-434D-AB97-55DF85CE3C88}" type="pres">
      <dgm:prSet presAssocID="{B539F4DE-53BF-402A-A928-A847C01DBCD9}" presName="node" presStyleLbl="node1" presStyleIdx="2" presStyleCnt="6" custScaleX="114972">
        <dgm:presLayoutVars>
          <dgm:bulletEnabled val="1"/>
        </dgm:presLayoutVars>
      </dgm:prSet>
      <dgm:spPr/>
    </dgm:pt>
    <dgm:pt modelId="{CCD1A814-6EFC-495F-AEE2-B0FFCDA36E26}" type="pres">
      <dgm:prSet presAssocID="{187DC9B0-FAF7-4C2B-A914-7FC641B3A72B}" presName="sibTrans" presStyleCnt="0"/>
      <dgm:spPr/>
    </dgm:pt>
    <dgm:pt modelId="{F5201E2B-0DE8-48D4-A4D5-EB9F2F20441D}" type="pres">
      <dgm:prSet presAssocID="{573889F3-EAF0-4C10-9CAA-3245FB6170C0}" presName="node" presStyleLbl="node1" presStyleIdx="3" presStyleCnt="6" custScaleX="114972">
        <dgm:presLayoutVars>
          <dgm:bulletEnabled val="1"/>
        </dgm:presLayoutVars>
      </dgm:prSet>
      <dgm:spPr/>
    </dgm:pt>
    <dgm:pt modelId="{85E8A103-3DA9-44C9-A0D1-D35EBC405152}" type="pres">
      <dgm:prSet presAssocID="{77A276DE-9FEF-4791-8C28-A41643B4BDA4}" presName="sibTrans" presStyleCnt="0"/>
      <dgm:spPr/>
    </dgm:pt>
    <dgm:pt modelId="{D1E17191-00A2-4421-A019-2FD09A688E64}" type="pres">
      <dgm:prSet presAssocID="{9D9641B7-DAF4-4439-92E2-1B01B582DDEE}" presName="node" presStyleLbl="node1" presStyleIdx="4" presStyleCnt="6" custScaleX="114972">
        <dgm:presLayoutVars>
          <dgm:bulletEnabled val="1"/>
        </dgm:presLayoutVars>
      </dgm:prSet>
      <dgm:spPr/>
    </dgm:pt>
    <dgm:pt modelId="{E3DBF212-1529-41BF-9C4E-1311F19673EB}" type="pres">
      <dgm:prSet presAssocID="{D039B7E0-0F28-411B-B514-C7F24EB634DE}" presName="sibTrans" presStyleCnt="0"/>
      <dgm:spPr/>
    </dgm:pt>
    <dgm:pt modelId="{1789E5E8-D811-4420-9B76-8796E97FCEBF}" type="pres">
      <dgm:prSet presAssocID="{AD796554-14C3-4B73-A668-04DCB4D223C3}" presName="node" presStyleLbl="node1" presStyleIdx="5" presStyleCnt="6" custScaleX="114972">
        <dgm:presLayoutVars>
          <dgm:bulletEnabled val="1"/>
        </dgm:presLayoutVars>
      </dgm:prSet>
      <dgm:spPr/>
    </dgm:pt>
  </dgm:ptLst>
  <dgm:cxnLst>
    <dgm:cxn modelId="{771E5410-5994-4CCB-8098-B30B59423718}" srcId="{097AB404-DCA6-462D-A7DE-DA862163C075}" destId="{573889F3-EAF0-4C10-9CAA-3245FB6170C0}" srcOrd="3" destOrd="0" parTransId="{13D7FF0C-0FE8-4F7A-B4E7-FB6CC317BB3F}" sibTransId="{77A276DE-9FEF-4791-8C28-A41643B4BDA4}"/>
    <dgm:cxn modelId="{A2223319-955D-4813-8BF9-A0200EE2788C}" type="presOf" srcId="{3F82E708-ECC3-410D-816C-9E14CA3A542C}" destId="{2F487824-259F-4283-88E5-890A06F474D8}" srcOrd="0" destOrd="0" presId="urn:microsoft.com/office/officeart/2005/8/layout/default"/>
    <dgm:cxn modelId="{2FDD142D-7A07-498F-9D40-BA2346DD3D0C}" type="presOf" srcId="{097AB404-DCA6-462D-A7DE-DA862163C075}" destId="{6341399A-DCE8-4461-B1BB-3C83DCDE0400}" srcOrd="0" destOrd="0" presId="urn:microsoft.com/office/officeart/2005/8/layout/default"/>
    <dgm:cxn modelId="{3510F13E-AB74-4EDE-ADBC-C3E7D1FAF11F}" type="presOf" srcId="{B539F4DE-53BF-402A-A928-A847C01DBCD9}" destId="{03C6FE82-1426-434D-AB97-55DF85CE3C88}" srcOrd="0" destOrd="0" presId="urn:microsoft.com/office/officeart/2005/8/layout/default"/>
    <dgm:cxn modelId="{D68B2A40-0667-46A4-B101-EB42540CF4F8}" srcId="{097AB404-DCA6-462D-A7DE-DA862163C075}" destId="{B539F4DE-53BF-402A-A928-A847C01DBCD9}" srcOrd="2" destOrd="0" parTransId="{18985D48-B6E6-4C3D-981C-EE14FB17EE9A}" sibTransId="{187DC9B0-FAF7-4C2B-A914-7FC641B3A72B}"/>
    <dgm:cxn modelId="{D74BF047-0FCE-4BA7-85F7-0B6CEF05999D}" type="presOf" srcId="{573889F3-EAF0-4C10-9CAA-3245FB6170C0}" destId="{F5201E2B-0DE8-48D4-A4D5-EB9F2F20441D}" srcOrd="0" destOrd="0" presId="urn:microsoft.com/office/officeart/2005/8/layout/default"/>
    <dgm:cxn modelId="{A0FB194E-694C-46A7-BF2A-E51A099EBE80}" srcId="{097AB404-DCA6-462D-A7DE-DA862163C075}" destId="{AD796554-14C3-4B73-A668-04DCB4D223C3}" srcOrd="5" destOrd="0" parTransId="{9EF621FB-6E61-45BC-9ACC-A79A5C17282B}" sibTransId="{7D53AD83-0408-4FA5-9BAB-52DB55A0CC8E}"/>
    <dgm:cxn modelId="{BBA72E83-42CA-4583-AFE2-85F0D833BA20}" type="presOf" srcId="{9D9641B7-DAF4-4439-92E2-1B01B582DDEE}" destId="{D1E17191-00A2-4421-A019-2FD09A688E64}" srcOrd="0" destOrd="0" presId="urn:microsoft.com/office/officeart/2005/8/layout/default"/>
    <dgm:cxn modelId="{2F2CBF9D-6BD6-4575-8BA6-2FD85C3C4A2A}" type="presOf" srcId="{AD796554-14C3-4B73-A668-04DCB4D223C3}" destId="{1789E5E8-D811-4420-9B76-8796E97FCEBF}" srcOrd="0" destOrd="0" presId="urn:microsoft.com/office/officeart/2005/8/layout/default"/>
    <dgm:cxn modelId="{1AF229A3-058C-4862-83B7-526CDC88B952}" srcId="{097AB404-DCA6-462D-A7DE-DA862163C075}" destId="{D96D2A6D-E3E1-4CA3-94FC-0D626ADABB0E}" srcOrd="0" destOrd="0" parTransId="{E0386B2A-60EC-41F8-AB1B-AFF8B833A988}" sibTransId="{497F2AE7-BC71-4394-A9AE-8F32FC3EC998}"/>
    <dgm:cxn modelId="{080191A4-0150-4504-96B1-9BA4F7B3C2F4}" type="presOf" srcId="{D96D2A6D-E3E1-4CA3-94FC-0D626ADABB0E}" destId="{B27A4EC9-24B4-49E9-B278-CBB0D5FE2B81}" srcOrd="0" destOrd="0" presId="urn:microsoft.com/office/officeart/2005/8/layout/default"/>
    <dgm:cxn modelId="{B4AC5CD5-675C-4ED0-A1A6-BC81B146F9E2}" srcId="{097AB404-DCA6-462D-A7DE-DA862163C075}" destId="{3F82E708-ECC3-410D-816C-9E14CA3A542C}" srcOrd="1" destOrd="0" parTransId="{5560AE90-7094-4218-A302-14A32542A8FC}" sibTransId="{CC9F98B7-5F96-429C-8109-9A2D17233F75}"/>
    <dgm:cxn modelId="{4423CDED-E92F-4FE9-BA3D-3BB553B3D17F}" srcId="{097AB404-DCA6-462D-A7DE-DA862163C075}" destId="{9D9641B7-DAF4-4439-92E2-1B01B582DDEE}" srcOrd="4" destOrd="0" parTransId="{75985460-FE82-48E0-812A-1A16F4E66B32}" sibTransId="{D039B7E0-0F28-411B-B514-C7F24EB634DE}"/>
    <dgm:cxn modelId="{48CFF19E-9656-4498-8E86-745091659302}" type="presParOf" srcId="{6341399A-DCE8-4461-B1BB-3C83DCDE0400}" destId="{B27A4EC9-24B4-49E9-B278-CBB0D5FE2B81}" srcOrd="0" destOrd="0" presId="urn:microsoft.com/office/officeart/2005/8/layout/default"/>
    <dgm:cxn modelId="{D567B6D3-F079-4DED-AC91-5F4DDAE29FFE}" type="presParOf" srcId="{6341399A-DCE8-4461-B1BB-3C83DCDE0400}" destId="{30457FA2-FA72-4BE3-B9F6-8865C3B35B74}" srcOrd="1" destOrd="0" presId="urn:microsoft.com/office/officeart/2005/8/layout/default"/>
    <dgm:cxn modelId="{2E44F64B-6552-414A-86A3-18DB68E00BB9}" type="presParOf" srcId="{6341399A-DCE8-4461-B1BB-3C83DCDE0400}" destId="{2F487824-259F-4283-88E5-890A06F474D8}" srcOrd="2" destOrd="0" presId="urn:microsoft.com/office/officeart/2005/8/layout/default"/>
    <dgm:cxn modelId="{52C87DE9-B235-45BE-B218-5EF838E670D0}" type="presParOf" srcId="{6341399A-DCE8-4461-B1BB-3C83DCDE0400}" destId="{8BFE1F1D-4BC3-4F68-9814-B35219015033}" srcOrd="3" destOrd="0" presId="urn:microsoft.com/office/officeart/2005/8/layout/default"/>
    <dgm:cxn modelId="{39CEC1AA-8467-4A69-AD07-F98C88F14A48}" type="presParOf" srcId="{6341399A-DCE8-4461-B1BB-3C83DCDE0400}" destId="{03C6FE82-1426-434D-AB97-55DF85CE3C88}" srcOrd="4" destOrd="0" presId="urn:microsoft.com/office/officeart/2005/8/layout/default"/>
    <dgm:cxn modelId="{A2563A7F-EB4B-4C64-9F12-6B0B932332D7}" type="presParOf" srcId="{6341399A-DCE8-4461-B1BB-3C83DCDE0400}" destId="{CCD1A814-6EFC-495F-AEE2-B0FFCDA36E26}" srcOrd="5" destOrd="0" presId="urn:microsoft.com/office/officeart/2005/8/layout/default"/>
    <dgm:cxn modelId="{472F3ED0-27E4-4805-833A-31E84DAD70E1}" type="presParOf" srcId="{6341399A-DCE8-4461-B1BB-3C83DCDE0400}" destId="{F5201E2B-0DE8-48D4-A4D5-EB9F2F20441D}" srcOrd="6" destOrd="0" presId="urn:microsoft.com/office/officeart/2005/8/layout/default"/>
    <dgm:cxn modelId="{B8241D1A-2DDD-4928-80AE-FB4286A73D7E}" type="presParOf" srcId="{6341399A-DCE8-4461-B1BB-3C83DCDE0400}" destId="{85E8A103-3DA9-44C9-A0D1-D35EBC405152}" srcOrd="7" destOrd="0" presId="urn:microsoft.com/office/officeart/2005/8/layout/default"/>
    <dgm:cxn modelId="{80684509-03BE-4D41-8DC3-738F99379F47}" type="presParOf" srcId="{6341399A-DCE8-4461-B1BB-3C83DCDE0400}" destId="{D1E17191-00A2-4421-A019-2FD09A688E64}" srcOrd="8" destOrd="0" presId="urn:microsoft.com/office/officeart/2005/8/layout/default"/>
    <dgm:cxn modelId="{4DDF8F1A-65AA-402D-AF5E-57A74D66E3B2}" type="presParOf" srcId="{6341399A-DCE8-4461-B1BB-3C83DCDE0400}" destId="{E3DBF212-1529-41BF-9C4E-1311F19673EB}" srcOrd="9" destOrd="0" presId="urn:microsoft.com/office/officeart/2005/8/layout/default"/>
    <dgm:cxn modelId="{D6E7A21D-962A-44A5-A76E-447275AFDE37}" type="presParOf" srcId="{6341399A-DCE8-4461-B1BB-3C83DCDE0400}" destId="{1789E5E8-D811-4420-9B76-8796E97FCEB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97AB404-DCA6-462D-A7DE-DA862163C07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E2D69B1-77A6-42D7-874B-4C5A14DC2875}">
      <dgm:prSet custT="1"/>
      <dgm:spPr/>
      <dgm:t>
        <a:bodyPr/>
        <a:lstStyle/>
        <a:p>
          <a:r>
            <a:rPr lang="en-ZA" sz="2400" dirty="0">
              <a:effectLst>
                <a:outerShdw blurRad="38100" dist="38100" dir="2700000" algn="tl">
                  <a:srgbClr val="000000">
                    <a:alpha val="43137"/>
                  </a:srgbClr>
                </a:outerShdw>
              </a:effectLst>
            </a:rPr>
            <a:t>Backlinks</a:t>
          </a:r>
        </a:p>
      </dgm:t>
    </dgm:pt>
    <dgm:pt modelId="{4B4224EC-23FE-4FB6-B7B4-90ED6E120A9B}" type="parTrans" cxnId="{E5E929AE-5031-42E2-A7AC-865B0099ED3D}">
      <dgm:prSet/>
      <dgm:spPr/>
      <dgm:t>
        <a:bodyPr/>
        <a:lstStyle/>
        <a:p>
          <a:endParaRPr lang="en-ZA"/>
        </a:p>
      </dgm:t>
    </dgm:pt>
    <dgm:pt modelId="{5EF81AF6-E088-470A-92BD-E2264772E671}" type="sibTrans" cxnId="{E5E929AE-5031-42E2-A7AC-865B0099ED3D}">
      <dgm:prSet/>
      <dgm:spPr/>
      <dgm:t>
        <a:bodyPr/>
        <a:lstStyle/>
        <a:p>
          <a:endParaRPr lang="en-ZA"/>
        </a:p>
      </dgm:t>
    </dgm:pt>
    <dgm:pt modelId="{4C07F3DA-C568-42E9-82ED-E9D11D70BAA4}">
      <dgm:prSet custT="1"/>
      <dgm:spPr/>
      <dgm:t>
        <a:bodyPr/>
        <a:lstStyle/>
        <a:p>
          <a:r>
            <a:rPr lang="en-ZA" sz="2400" dirty="0">
              <a:effectLst>
                <a:outerShdw blurRad="38100" dist="38100" dir="2700000" algn="tl">
                  <a:srgbClr val="000000">
                    <a:alpha val="43137"/>
                  </a:srgbClr>
                </a:outerShdw>
              </a:effectLst>
            </a:rPr>
            <a:t>Seiten-</a:t>
          </a:r>
          <a:r>
            <a:rPr lang="en-ZA" sz="2400" dirty="0" err="1">
              <a:effectLst>
                <a:outerShdw blurRad="38100" dist="38100" dir="2700000" algn="tl">
                  <a:srgbClr val="000000">
                    <a:alpha val="43137"/>
                  </a:srgbClr>
                </a:outerShdw>
              </a:effectLst>
            </a:rPr>
            <a:t>geschwindigkeit</a:t>
          </a:r>
          <a:endParaRPr lang="en-ZA" sz="2400" dirty="0">
            <a:effectLst>
              <a:outerShdw blurRad="38100" dist="38100" dir="2700000" algn="tl">
                <a:srgbClr val="000000">
                  <a:alpha val="43137"/>
                </a:srgbClr>
              </a:outerShdw>
            </a:effectLst>
          </a:endParaRPr>
        </a:p>
      </dgm:t>
    </dgm:pt>
    <dgm:pt modelId="{25932407-B6C3-46B2-9D20-2D2048E91323}" type="parTrans" cxnId="{ACADD08D-4312-49FC-B859-594D91A09D4D}">
      <dgm:prSet/>
      <dgm:spPr/>
      <dgm:t>
        <a:bodyPr/>
        <a:lstStyle/>
        <a:p>
          <a:endParaRPr lang="en-ZA"/>
        </a:p>
      </dgm:t>
    </dgm:pt>
    <dgm:pt modelId="{93FA72B6-F690-4A1A-AF05-7B8174979143}" type="sibTrans" cxnId="{ACADD08D-4312-49FC-B859-594D91A09D4D}">
      <dgm:prSet/>
      <dgm:spPr/>
      <dgm:t>
        <a:bodyPr/>
        <a:lstStyle/>
        <a:p>
          <a:endParaRPr lang="en-ZA"/>
        </a:p>
      </dgm:t>
    </dgm:pt>
    <dgm:pt modelId="{D57DF2A9-C135-447B-A70E-719277B06013}">
      <dgm:prSet custT="1"/>
      <dgm:spPr/>
      <dgm:t>
        <a:bodyPr/>
        <a:lstStyle/>
        <a:p>
          <a:r>
            <a:rPr lang="en-ZA" sz="2400" dirty="0">
              <a:effectLst>
                <a:outerShdw blurRad="38100" dist="38100" dir="2700000" algn="tl">
                  <a:srgbClr val="000000">
                    <a:alpha val="43137"/>
                  </a:srgbClr>
                </a:outerShdw>
              </a:effectLst>
            </a:rPr>
            <a:t>Zeit, die auf der </a:t>
          </a:r>
          <a:r>
            <a:rPr lang="en-ZA" sz="2400" dirty="0" err="1">
              <a:effectLst>
                <a:outerShdw blurRad="38100" dist="38100" dir="2700000" algn="tl">
                  <a:srgbClr val="000000">
                    <a:alpha val="43137"/>
                  </a:srgbClr>
                </a:outerShdw>
              </a:effectLst>
            </a:rPr>
            <a:t>Seite</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verbracht</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wurde</a:t>
          </a:r>
          <a:endParaRPr lang="en-ZA" sz="2400" dirty="0">
            <a:effectLst>
              <a:outerShdw blurRad="38100" dist="38100" dir="2700000" algn="tl">
                <a:srgbClr val="000000">
                  <a:alpha val="43137"/>
                </a:srgbClr>
              </a:outerShdw>
            </a:effectLst>
          </a:endParaRPr>
        </a:p>
      </dgm:t>
    </dgm:pt>
    <dgm:pt modelId="{DF0F6199-7664-45E9-AC4D-6E44DFA3BC77}" type="parTrans" cxnId="{BB7CE1ED-1126-4F29-9994-FEE2F2DD7094}">
      <dgm:prSet/>
      <dgm:spPr/>
      <dgm:t>
        <a:bodyPr/>
        <a:lstStyle/>
        <a:p>
          <a:endParaRPr lang="en-ZA"/>
        </a:p>
      </dgm:t>
    </dgm:pt>
    <dgm:pt modelId="{77F6D6DB-7E93-41DF-B50F-3A1BD0C636FC}" type="sibTrans" cxnId="{BB7CE1ED-1126-4F29-9994-FEE2F2DD7094}">
      <dgm:prSet/>
      <dgm:spPr/>
      <dgm:t>
        <a:bodyPr/>
        <a:lstStyle/>
        <a:p>
          <a:endParaRPr lang="en-ZA"/>
        </a:p>
      </dgm:t>
    </dgm:pt>
    <dgm:pt modelId="{7BA5E088-22A0-4F15-8166-3E003D9F40CF}">
      <dgm:prSet custT="1"/>
      <dgm:spPr/>
      <dgm:t>
        <a:bodyPr/>
        <a:lstStyle/>
        <a:p>
          <a:r>
            <a:rPr lang="en-ZA" sz="2400" dirty="0" err="1">
              <a:effectLst>
                <a:outerShdw blurRad="38100" dist="38100" dir="2700000" algn="tl">
                  <a:srgbClr val="000000">
                    <a:alpha val="43137"/>
                  </a:srgbClr>
                </a:outerShdw>
              </a:effectLst>
            </a:rPr>
            <a:t>Umrechnungs-kurs</a:t>
          </a:r>
          <a:endParaRPr lang="en-ZA" sz="2400" dirty="0">
            <a:effectLst>
              <a:outerShdw blurRad="38100" dist="38100" dir="2700000" algn="tl">
                <a:srgbClr val="000000">
                  <a:alpha val="43137"/>
                </a:srgbClr>
              </a:outerShdw>
            </a:effectLst>
          </a:endParaRPr>
        </a:p>
      </dgm:t>
    </dgm:pt>
    <dgm:pt modelId="{D8D13031-D93A-48C3-8A6D-B621D7A1D644}" type="parTrans" cxnId="{89379361-8118-4259-BE54-05525EACBC57}">
      <dgm:prSet/>
      <dgm:spPr/>
      <dgm:t>
        <a:bodyPr/>
        <a:lstStyle/>
        <a:p>
          <a:endParaRPr lang="en-ZA"/>
        </a:p>
      </dgm:t>
    </dgm:pt>
    <dgm:pt modelId="{1D96EAF0-374C-4E20-8970-775F6C33D70D}" type="sibTrans" cxnId="{89379361-8118-4259-BE54-05525EACBC57}">
      <dgm:prSet/>
      <dgm:spPr/>
      <dgm:t>
        <a:bodyPr/>
        <a:lstStyle/>
        <a:p>
          <a:endParaRPr lang="en-ZA"/>
        </a:p>
      </dgm:t>
    </dgm:pt>
    <dgm:pt modelId="{E60A4E86-FA48-404F-B45B-7228DE57FA16}">
      <dgm:prSet custT="1"/>
      <dgm:spPr/>
      <dgm:t>
        <a:bodyPr/>
        <a:lstStyle/>
        <a:p>
          <a:r>
            <a:rPr lang="en-GB" sz="2400" dirty="0">
              <a:effectLst>
                <a:outerShdw blurRad="38100" dist="38100" dir="2700000" algn="tl">
                  <a:srgbClr val="000000">
                    <a:alpha val="43137"/>
                  </a:srgbClr>
                </a:outerShdw>
              </a:effectLst>
            </a:rPr>
            <a:t>Wie </a:t>
          </a:r>
          <a:r>
            <a:rPr lang="en-GB" sz="2400" dirty="0" err="1">
              <a:effectLst>
                <a:outerShdw blurRad="38100" dist="38100" dir="2700000" algn="tl">
                  <a:srgbClr val="000000">
                    <a:alpha val="43137"/>
                  </a:srgbClr>
                </a:outerShdw>
              </a:effectLst>
            </a:rPr>
            <a:t>lange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dauert</a:t>
          </a:r>
          <a:r>
            <a:rPr lang="en-GB" sz="2400" dirty="0">
              <a:effectLst>
                <a:outerShdw blurRad="38100" dist="38100" dir="2700000" algn="tl">
                  <a:srgbClr val="000000">
                    <a:alpha val="43137"/>
                  </a:srgbClr>
                </a:outerShdw>
              </a:effectLst>
            </a:rPr>
            <a:t> es, SEO-</a:t>
          </a:r>
          <a:r>
            <a:rPr lang="en-GB" sz="2400" dirty="0" err="1">
              <a:effectLst>
                <a:outerShdw blurRad="38100" dist="38100" dir="2700000" algn="tl">
                  <a:srgbClr val="000000">
                    <a:alpha val="43137"/>
                  </a:srgbClr>
                </a:outerShdw>
              </a:effectLst>
            </a:rPr>
            <a:t>Ergebnisse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zu</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sehen</a:t>
          </a:r>
          <a:r>
            <a:rPr lang="en-GB" sz="2400" dirty="0">
              <a:effectLst>
                <a:outerShdw blurRad="38100" dist="38100" dir="2700000" algn="tl">
                  <a:srgbClr val="000000">
                    <a:alpha val="43137"/>
                  </a:srgbClr>
                </a:outerShdw>
              </a:effectLst>
            </a:rPr>
            <a:t>?</a:t>
          </a:r>
          <a:endParaRPr lang="en-ZA" sz="2400" dirty="0">
            <a:effectLst>
              <a:outerShdw blurRad="38100" dist="38100" dir="2700000" algn="tl">
                <a:srgbClr val="000000">
                  <a:alpha val="43137"/>
                </a:srgbClr>
              </a:outerShdw>
            </a:effectLst>
          </a:endParaRPr>
        </a:p>
      </dgm:t>
    </dgm:pt>
    <dgm:pt modelId="{CF340E65-F81F-4DA1-BEAB-672BAEAE43B0}" type="parTrans" cxnId="{943F8268-31FA-4411-BF8E-04A524FDF1FC}">
      <dgm:prSet/>
      <dgm:spPr/>
      <dgm:t>
        <a:bodyPr/>
        <a:lstStyle/>
        <a:p>
          <a:endParaRPr lang="en-ZA"/>
        </a:p>
      </dgm:t>
    </dgm:pt>
    <dgm:pt modelId="{F0FFBA94-5DFF-41A8-9AC8-13052838FF1D}" type="sibTrans" cxnId="{943F8268-31FA-4411-BF8E-04A524FDF1FC}">
      <dgm:prSet/>
      <dgm:spPr/>
      <dgm:t>
        <a:bodyPr/>
        <a:lstStyle/>
        <a:p>
          <a:endParaRPr lang="en-ZA"/>
        </a:p>
      </dgm:t>
    </dgm:pt>
    <dgm:pt modelId="{6341399A-DCE8-4461-B1BB-3C83DCDE0400}" type="pres">
      <dgm:prSet presAssocID="{097AB404-DCA6-462D-A7DE-DA862163C075}" presName="diagram" presStyleCnt="0">
        <dgm:presLayoutVars>
          <dgm:dir/>
          <dgm:resizeHandles val="exact"/>
        </dgm:presLayoutVars>
      </dgm:prSet>
      <dgm:spPr/>
    </dgm:pt>
    <dgm:pt modelId="{479C63F2-9BF5-4A72-AC87-3800E8EC7429}" type="pres">
      <dgm:prSet presAssocID="{AE2D69B1-77A6-42D7-874B-4C5A14DC2875}" presName="node" presStyleLbl="node1" presStyleIdx="0" presStyleCnt="5" custScaleX="111516">
        <dgm:presLayoutVars>
          <dgm:bulletEnabled val="1"/>
        </dgm:presLayoutVars>
      </dgm:prSet>
      <dgm:spPr/>
    </dgm:pt>
    <dgm:pt modelId="{06F6D68B-1FF6-437E-9EA9-75262B80C8AA}" type="pres">
      <dgm:prSet presAssocID="{5EF81AF6-E088-470A-92BD-E2264772E671}" presName="sibTrans" presStyleCnt="0"/>
      <dgm:spPr/>
    </dgm:pt>
    <dgm:pt modelId="{38C7266D-CAD2-473A-8EE8-299CF1136E89}" type="pres">
      <dgm:prSet presAssocID="{4C07F3DA-C568-42E9-82ED-E9D11D70BAA4}" presName="node" presStyleLbl="node1" presStyleIdx="1" presStyleCnt="5" custScaleX="111516">
        <dgm:presLayoutVars>
          <dgm:bulletEnabled val="1"/>
        </dgm:presLayoutVars>
      </dgm:prSet>
      <dgm:spPr/>
    </dgm:pt>
    <dgm:pt modelId="{CF5FA49E-220A-4A67-A8D5-48EE9C38D665}" type="pres">
      <dgm:prSet presAssocID="{93FA72B6-F690-4A1A-AF05-7B8174979143}" presName="sibTrans" presStyleCnt="0"/>
      <dgm:spPr/>
    </dgm:pt>
    <dgm:pt modelId="{87527E0C-96CC-4956-B34E-DCED9BC039FD}" type="pres">
      <dgm:prSet presAssocID="{D57DF2A9-C135-447B-A70E-719277B06013}" presName="node" presStyleLbl="node1" presStyleIdx="2" presStyleCnt="5" custScaleX="111516">
        <dgm:presLayoutVars>
          <dgm:bulletEnabled val="1"/>
        </dgm:presLayoutVars>
      </dgm:prSet>
      <dgm:spPr/>
    </dgm:pt>
    <dgm:pt modelId="{6D54843D-ED23-4B74-B28E-45A3AACA186A}" type="pres">
      <dgm:prSet presAssocID="{77F6D6DB-7E93-41DF-B50F-3A1BD0C636FC}" presName="sibTrans" presStyleCnt="0"/>
      <dgm:spPr/>
    </dgm:pt>
    <dgm:pt modelId="{C47B02D4-00CF-4380-89BA-288C8FBFF20E}" type="pres">
      <dgm:prSet presAssocID="{7BA5E088-22A0-4F15-8166-3E003D9F40CF}" presName="node" presStyleLbl="node1" presStyleIdx="3" presStyleCnt="5" custScaleX="111516">
        <dgm:presLayoutVars>
          <dgm:bulletEnabled val="1"/>
        </dgm:presLayoutVars>
      </dgm:prSet>
      <dgm:spPr/>
    </dgm:pt>
    <dgm:pt modelId="{83F91C13-1901-4D03-AAE1-9408D055D62A}" type="pres">
      <dgm:prSet presAssocID="{1D96EAF0-374C-4E20-8970-775F6C33D70D}" presName="sibTrans" presStyleCnt="0"/>
      <dgm:spPr/>
    </dgm:pt>
    <dgm:pt modelId="{0566BC4E-7E89-4F55-9786-59DC0DED1F7E}" type="pres">
      <dgm:prSet presAssocID="{E60A4E86-FA48-404F-B45B-7228DE57FA16}" presName="node" presStyleLbl="node1" presStyleIdx="4" presStyleCnt="5" custScaleX="111516">
        <dgm:presLayoutVars>
          <dgm:bulletEnabled val="1"/>
        </dgm:presLayoutVars>
      </dgm:prSet>
      <dgm:spPr/>
    </dgm:pt>
  </dgm:ptLst>
  <dgm:cxnLst>
    <dgm:cxn modelId="{2FDD142D-7A07-498F-9D40-BA2346DD3D0C}" type="presOf" srcId="{097AB404-DCA6-462D-A7DE-DA862163C075}" destId="{6341399A-DCE8-4461-B1BB-3C83DCDE0400}" srcOrd="0" destOrd="0" presId="urn:microsoft.com/office/officeart/2005/8/layout/default"/>
    <dgm:cxn modelId="{08731E31-E14D-493B-BBC5-E27E61F09D91}" type="presOf" srcId="{4C07F3DA-C568-42E9-82ED-E9D11D70BAA4}" destId="{38C7266D-CAD2-473A-8EE8-299CF1136E89}" srcOrd="0" destOrd="0" presId="urn:microsoft.com/office/officeart/2005/8/layout/default"/>
    <dgm:cxn modelId="{EF56C15D-F0D8-4317-A5CA-F192DC4B0372}" type="presOf" srcId="{D57DF2A9-C135-447B-A70E-719277B06013}" destId="{87527E0C-96CC-4956-B34E-DCED9BC039FD}" srcOrd="0" destOrd="0" presId="urn:microsoft.com/office/officeart/2005/8/layout/default"/>
    <dgm:cxn modelId="{89379361-8118-4259-BE54-05525EACBC57}" srcId="{097AB404-DCA6-462D-A7DE-DA862163C075}" destId="{7BA5E088-22A0-4F15-8166-3E003D9F40CF}" srcOrd="3" destOrd="0" parTransId="{D8D13031-D93A-48C3-8A6D-B621D7A1D644}" sibTransId="{1D96EAF0-374C-4E20-8970-775F6C33D70D}"/>
    <dgm:cxn modelId="{6D782C48-ACEF-4B6F-BBA7-FECE5AAC027F}" type="presOf" srcId="{AE2D69B1-77A6-42D7-874B-4C5A14DC2875}" destId="{479C63F2-9BF5-4A72-AC87-3800E8EC7429}" srcOrd="0" destOrd="0" presId="urn:microsoft.com/office/officeart/2005/8/layout/default"/>
    <dgm:cxn modelId="{943F8268-31FA-4411-BF8E-04A524FDF1FC}" srcId="{097AB404-DCA6-462D-A7DE-DA862163C075}" destId="{E60A4E86-FA48-404F-B45B-7228DE57FA16}" srcOrd="4" destOrd="0" parTransId="{CF340E65-F81F-4DA1-BEAB-672BAEAE43B0}" sibTransId="{F0FFBA94-5DFF-41A8-9AC8-13052838FF1D}"/>
    <dgm:cxn modelId="{ACADD08D-4312-49FC-B859-594D91A09D4D}" srcId="{097AB404-DCA6-462D-A7DE-DA862163C075}" destId="{4C07F3DA-C568-42E9-82ED-E9D11D70BAA4}" srcOrd="1" destOrd="0" parTransId="{25932407-B6C3-46B2-9D20-2D2048E91323}" sibTransId="{93FA72B6-F690-4A1A-AF05-7B8174979143}"/>
    <dgm:cxn modelId="{070E3F90-5066-4A1A-BF46-1DBD9529A992}" type="presOf" srcId="{E60A4E86-FA48-404F-B45B-7228DE57FA16}" destId="{0566BC4E-7E89-4F55-9786-59DC0DED1F7E}" srcOrd="0" destOrd="0" presId="urn:microsoft.com/office/officeart/2005/8/layout/default"/>
    <dgm:cxn modelId="{E5E929AE-5031-42E2-A7AC-865B0099ED3D}" srcId="{097AB404-DCA6-462D-A7DE-DA862163C075}" destId="{AE2D69B1-77A6-42D7-874B-4C5A14DC2875}" srcOrd="0" destOrd="0" parTransId="{4B4224EC-23FE-4FB6-B7B4-90ED6E120A9B}" sibTransId="{5EF81AF6-E088-470A-92BD-E2264772E671}"/>
    <dgm:cxn modelId="{9998B1D6-C47C-4086-90DF-77852F319C4F}" type="presOf" srcId="{7BA5E088-22A0-4F15-8166-3E003D9F40CF}" destId="{C47B02D4-00CF-4380-89BA-288C8FBFF20E}" srcOrd="0" destOrd="0" presId="urn:microsoft.com/office/officeart/2005/8/layout/default"/>
    <dgm:cxn modelId="{BB7CE1ED-1126-4F29-9994-FEE2F2DD7094}" srcId="{097AB404-DCA6-462D-A7DE-DA862163C075}" destId="{D57DF2A9-C135-447B-A70E-719277B06013}" srcOrd="2" destOrd="0" parTransId="{DF0F6199-7664-45E9-AC4D-6E44DFA3BC77}" sibTransId="{77F6D6DB-7E93-41DF-B50F-3A1BD0C636FC}"/>
    <dgm:cxn modelId="{858D5A49-5191-4B66-8098-479F0D71D71E}" type="presParOf" srcId="{6341399A-DCE8-4461-B1BB-3C83DCDE0400}" destId="{479C63F2-9BF5-4A72-AC87-3800E8EC7429}" srcOrd="0" destOrd="0" presId="urn:microsoft.com/office/officeart/2005/8/layout/default"/>
    <dgm:cxn modelId="{05551797-5EFF-4179-8DB2-B4C8B6BECFDE}" type="presParOf" srcId="{6341399A-DCE8-4461-B1BB-3C83DCDE0400}" destId="{06F6D68B-1FF6-437E-9EA9-75262B80C8AA}" srcOrd="1" destOrd="0" presId="urn:microsoft.com/office/officeart/2005/8/layout/default"/>
    <dgm:cxn modelId="{54F1F4C3-2751-4102-BF02-A33AC1C61DCA}" type="presParOf" srcId="{6341399A-DCE8-4461-B1BB-3C83DCDE0400}" destId="{38C7266D-CAD2-473A-8EE8-299CF1136E89}" srcOrd="2" destOrd="0" presId="urn:microsoft.com/office/officeart/2005/8/layout/default"/>
    <dgm:cxn modelId="{E5FE0B01-3F24-4A37-9E71-9F363019864F}" type="presParOf" srcId="{6341399A-DCE8-4461-B1BB-3C83DCDE0400}" destId="{CF5FA49E-220A-4A67-A8D5-48EE9C38D665}" srcOrd="3" destOrd="0" presId="urn:microsoft.com/office/officeart/2005/8/layout/default"/>
    <dgm:cxn modelId="{DCA82632-9253-45D7-9014-8089A594E19D}" type="presParOf" srcId="{6341399A-DCE8-4461-B1BB-3C83DCDE0400}" destId="{87527E0C-96CC-4956-B34E-DCED9BC039FD}" srcOrd="4" destOrd="0" presId="urn:microsoft.com/office/officeart/2005/8/layout/default"/>
    <dgm:cxn modelId="{35975BA3-3F12-446A-89D7-36E4DE9DB1BB}" type="presParOf" srcId="{6341399A-DCE8-4461-B1BB-3C83DCDE0400}" destId="{6D54843D-ED23-4B74-B28E-45A3AACA186A}" srcOrd="5" destOrd="0" presId="urn:microsoft.com/office/officeart/2005/8/layout/default"/>
    <dgm:cxn modelId="{5DA43446-02A4-47CD-A0C5-A56CD60E07A2}" type="presParOf" srcId="{6341399A-DCE8-4461-B1BB-3C83DCDE0400}" destId="{C47B02D4-00CF-4380-89BA-288C8FBFF20E}" srcOrd="6" destOrd="0" presId="urn:microsoft.com/office/officeart/2005/8/layout/default"/>
    <dgm:cxn modelId="{1C646CB7-ED92-4487-B4BF-0D201D5277E4}" type="presParOf" srcId="{6341399A-DCE8-4461-B1BB-3C83DCDE0400}" destId="{83F91C13-1901-4D03-AAE1-9408D055D62A}" srcOrd="7" destOrd="0" presId="urn:microsoft.com/office/officeart/2005/8/layout/default"/>
    <dgm:cxn modelId="{E4EBF334-83B4-44B8-9869-F6150EB3CC47}" type="presParOf" srcId="{6341399A-DCE8-4461-B1BB-3C83DCDE0400}" destId="{0566BC4E-7E89-4F55-9786-59DC0DED1F7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FF886323-6748-44F3-AC50-AF7AB780B5E4}">
      <dgm:prSet phldrT="[Text]"/>
      <dgm:spPr/>
      <dgm:t>
        <a:bodyPr/>
        <a:lstStyle/>
        <a:p>
          <a:r>
            <a:rPr lang="en-GB" u="none" dirty="0">
              <a:solidFill>
                <a:srgbClr val="000000"/>
              </a:solidFill>
            </a:rPr>
            <a:t>Der </a:t>
          </a:r>
          <a:r>
            <a:rPr lang="en-GB" u="none" dirty="0" err="1">
              <a:solidFill>
                <a:srgbClr val="000000"/>
              </a:solidFill>
            </a:rPr>
            <a:t>Öffentlichkeit</a:t>
          </a:r>
          <a:r>
            <a:rPr lang="en-GB" u="none" dirty="0">
              <a:solidFill>
                <a:srgbClr val="000000"/>
              </a:solidFill>
            </a:rPr>
            <a:t> </a:t>
          </a:r>
          <a:r>
            <a:rPr lang="en-GB" u="none" dirty="0" err="1">
              <a:solidFill>
                <a:srgbClr val="000000"/>
              </a:solidFill>
            </a:rPr>
            <a:t>antworten</a:t>
          </a:r>
          <a:r>
            <a:rPr lang="en-GB" u="none" dirty="0">
              <a:solidFill>
                <a:srgbClr val="000000"/>
              </a:solidFill>
            </a:rPr>
            <a:t>
</a:t>
          </a:r>
          <a:endParaRPr lang="en-ZA" u="none" dirty="0">
            <a:solidFill>
              <a:srgbClr val="000000"/>
            </a:solidFill>
            <a:effectLst/>
          </a:endParaRPr>
        </a:p>
      </dgm:t>
    </dgm:pt>
    <dgm:pt modelId="{DCB39329-DBCC-49CD-9217-A4761A096D8D}" type="parTrans" cxnId="{02F1FC5E-FF03-4B18-B405-FE0558B98DEE}">
      <dgm:prSet/>
      <dgm:spPr/>
      <dgm:t>
        <a:bodyPr/>
        <a:lstStyle/>
        <a:p>
          <a:endParaRPr lang="en-ZA"/>
        </a:p>
      </dgm:t>
    </dgm:pt>
    <dgm:pt modelId="{156BAB87-492E-4BC7-9830-473F1D692374}" type="sibTrans" cxnId="{02F1FC5E-FF03-4B18-B405-FE0558B98DEE}">
      <dgm:prSet/>
      <dgm:spPr/>
      <dgm:t>
        <a:bodyPr/>
        <a:lstStyle/>
        <a:p>
          <a:endParaRPr lang="en-ZA"/>
        </a:p>
      </dgm:t>
    </dgm:pt>
    <dgm:pt modelId="{FCAA892E-2DE4-4D24-8CE7-38DAB2A02CA0}">
      <dgm:prSet/>
      <dgm:spPr/>
      <dgm:t>
        <a:bodyPr/>
        <a:lstStyle/>
        <a:p>
          <a:r>
            <a:rPr lang="en-GB" u="none" dirty="0" err="1">
              <a:solidFill>
                <a:srgbClr val="000000"/>
              </a:solidFill>
            </a:rPr>
            <a:t>Woorank's</a:t>
          </a:r>
          <a:r>
            <a:rPr lang="en-GB" u="none" dirty="0">
              <a:solidFill>
                <a:srgbClr val="000000"/>
              </a:solidFill>
            </a:rPr>
            <a:t> SEO &amp; Website-Analyse-Tool
</a:t>
          </a:r>
        </a:p>
      </dgm:t>
    </dgm:pt>
    <dgm:pt modelId="{15CE14E5-51F3-46E7-8478-20007AFD0920}" type="parTrans" cxnId="{AC437AA7-E36F-409C-803A-E073732683AD}">
      <dgm:prSet/>
      <dgm:spPr/>
      <dgm:t>
        <a:bodyPr/>
        <a:lstStyle/>
        <a:p>
          <a:endParaRPr lang="en-ZA"/>
        </a:p>
      </dgm:t>
    </dgm:pt>
    <dgm:pt modelId="{87AF58AC-4F26-4D70-929C-4C647BAADA9B}" type="sibTrans" cxnId="{AC437AA7-E36F-409C-803A-E073732683AD}">
      <dgm:prSet/>
      <dgm:spPr/>
      <dgm:t>
        <a:bodyPr/>
        <a:lstStyle/>
        <a:p>
          <a:endParaRPr lang="en-ZA"/>
        </a:p>
      </dgm:t>
    </dgm:pt>
    <dgm:pt modelId="{B4A6B9B0-8B61-4312-963C-18EB439C88EB}">
      <dgm:prSet/>
      <dgm:spPr/>
      <dgm:t>
        <a:bodyPr/>
        <a:lstStyle/>
        <a:p>
          <a:r>
            <a:rPr lang="en-GB" u="none"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Animalz Revive</a:t>
          </a:r>
          <a:endParaRPr lang="en-GB" u="none" dirty="0">
            <a:solidFill>
              <a:srgbClr val="000000"/>
            </a:solidFill>
          </a:endParaRPr>
        </a:p>
      </dgm:t>
    </dgm:pt>
    <dgm:pt modelId="{5ACFCE2A-1A56-424C-B84F-52F66DD4FE82}" type="parTrans" cxnId="{A5D4F843-78BF-49B4-83F8-401BB842918C}">
      <dgm:prSet/>
      <dgm:spPr/>
      <dgm:t>
        <a:bodyPr/>
        <a:lstStyle/>
        <a:p>
          <a:endParaRPr lang="en-ZA"/>
        </a:p>
      </dgm:t>
    </dgm:pt>
    <dgm:pt modelId="{9476E83D-F07A-480F-B03E-ABC44C306F22}" type="sibTrans" cxnId="{A5D4F843-78BF-49B4-83F8-401BB842918C}">
      <dgm:prSet/>
      <dgm:spPr/>
      <dgm:t>
        <a:bodyPr/>
        <a:lstStyle/>
        <a:p>
          <a:endParaRPr lang="en-ZA"/>
        </a:p>
      </dgm:t>
    </dgm:pt>
    <dgm:pt modelId="{4FBE2365-9D0F-43FE-9955-207CA83C2939}">
      <dgm:prSet/>
      <dgm:spPr/>
      <dgm:t>
        <a:bodyPr/>
        <a:lstStyle/>
        <a:p>
          <a:r>
            <a:rPr lang="en-GB" u="none"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CanIRank</a:t>
          </a:r>
          <a:endParaRPr lang="en-GB" u="none" dirty="0">
            <a:solidFill>
              <a:srgbClr val="000000"/>
            </a:solidFill>
          </a:endParaRPr>
        </a:p>
      </dgm:t>
    </dgm:pt>
    <dgm:pt modelId="{9C2A36E3-95F9-4D6C-9C2D-5DF85844A1FA}" type="parTrans" cxnId="{3175090E-5F8D-414A-BF8C-A01E37752EFD}">
      <dgm:prSet/>
      <dgm:spPr/>
      <dgm:t>
        <a:bodyPr/>
        <a:lstStyle/>
        <a:p>
          <a:endParaRPr lang="en-ZA"/>
        </a:p>
      </dgm:t>
    </dgm:pt>
    <dgm:pt modelId="{5291160E-4472-4D55-B921-478CD5889DF8}" type="sibTrans" cxnId="{3175090E-5F8D-414A-BF8C-A01E37752EFD}">
      <dgm:prSet/>
      <dgm:spPr/>
      <dgm:t>
        <a:bodyPr/>
        <a:lstStyle/>
        <a:p>
          <a:endParaRPr lang="en-ZA"/>
        </a:p>
      </dgm:t>
    </dgm:pt>
    <dgm:pt modelId="{AECFC097-FA30-4671-AB72-411A8B81DFCF}">
      <dgm:prSet/>
      <dgm:spPr/>
      <dgm:t>
        <a:bodyPr/>
        <a:lstStyle/>
        <a:p>
          <a:r>
            <a:rPr lang="en-GB" u="none"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Google’s Mobile-</a:t>
          </a:r>
          <a:r>
            <a:rPr lang="en-GB" u="none" dirty="0" err="1">
              <a:solidFill>
                <a:srgbClr val="000000"/>
              </a:solidFill>
            </a:rPr>
            <a:t>Freundlicher</a:t>
          </a:r>
          <a:r>
            <a:rPr lang="en-GB" u="none" dirty="0">
              <a:solidFill>
                <a:srgbClr val="000000"/>
              </a:solidFill>
            </a:rPr>
            <a:t> Test</a:t>
          </a:r>
        </a:p>
      </dgm:t>
    </dgm:pt>
    <dgm:pt modelId="{A237B987-862F-43BC-A1B5-193740B1D9D0}" type="parTrans" cxnId="{B53E37C0-F737-4B7F-B3F6-81FD58EF0E06}">
      <dgm:prSet/>
      <dgm:spPr/>
      <dgm:t>
        <a:bodyPr/>
        <a:lstStyle/>
        <a:p>
          <a:endParaRPr lang="en-ZA"/>
        </a:p>
      </dgm:t>
    </dgm:pt>
    <dgm:pt modelId="{17D83F5F-B54D-4808-8392-211A7D03A0B5}" type="sibTrans" cxnId="{B53E37C0-F737-4B7F-B3F6-81FD58EF0E06}">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A3A9DA07-9943-4884-A0CC-05C8B18FBDA1}" type="pres">
      <dgm:prSet presAssocID="{FF886323-6748-44F3-AC50-AF7AB780B5E4}" presName="Name5" presStyleLbl="vennNode1" presStyleIdx="0" presStyleCnt="5">
        <dgm:presLayoutVars>
          <dgm:bulletEnabled val="1"/>
        </dgm:presLayoutVars>
      </dgm:prSet>
      <dgm:spPr/>
    </dgm:pt>
    <dgm:pt modelId="{85486F7D-AF8F-4393-A162-A7106F3C86B8}" type="pres">
      <dgm:prSet presAssocID="{156BAB87-492E-4BC7-9830-473F1D692374}" presName="space" presStyleCnt="0"/>
      <dgm:spPr/>
    </dgm:pt>
    <dgm:pt modelId="{178A615F-ADC3-462D-AD9E-749DBA7F8798}" type="pres">
      <dgm:prSet presAssocID="{FCAA892E-2DE4-4D24-8CE7-38DAB2A02CA0}" presName="Name5" presStyleLbl="vennNode1" presStyleIdx="1" presStyleCnt="5">
        <dgm:presLayoutVars>
          <dgm:bulletEnabled val="1"/>
        </dgm:presLayoutVars>
      </dgm:prSet>
      <dgm:spPr/>
    </dgm:pt>
    <dgm:pt modelId="{D6A14B27-A988-49D2-ABF2-26398CC9AEC6}" type="pres">
      <dgm:prSet presAssocID="{87AF58AC-4F26-4D70-929C-4C647BAADA9B}" presName="space" presStyleCnt="0"/>
      <dgm:spPr/>
    </dgm:pt>
    <dgm:pt modelId="{3F588752-09DC-4BD6-9474-4B5D80B43B7D}" type="pres">
      <dgm:prSet presAssocID="{B4A6B9B0-8B61-4312-963C-18EB439C88EB}" presName="Name5" presStyleLbl="vennNode1" presStyleIdx="2" presStyleCnt="5">
        <dgm:presLayoutVars>
          <dgm:bulletEnabled val="1"/>
        </dgm:presLayoutVars>
      </dgm:prSet>
      <dgm:spPr/>
    </dgm:pt>
    <dgm:pt modelId="{18833EDA-34FC-4A7D-97E4-A1CA4058B11A}" type="pres">
      <dgm:prSet presAssocID="{9476E83D-F07A-480F-B03E-ABC44C306F22}" presName="space" presStyleCnt="0"/>
      <dgm:spPr/>
    </dgm:pt>
    <dgm:pt modelId="{0D740ADF-91D0-4DCE-A2ED-F6A6EE6A869B}" type="pres">
      <dgm:prSet presAssocID="{4FBE2365-9D0F-43FE-9955-207CA83C2939}" presName="Name5" presStyleLbl="vennNode1" presStyleIdx="3" presStyleCnt="5">
        <dgm:presLayoutVars>
          <dgm:bulletEnabled val="1"/>
        </dgm:presLayoutVars>
      </dgm:prSet>
      <dgm:spPr/>
    </dgm:pt>
    <dgm:pt modelId="{D6B391C6-6C98-42CA-8428-91F43D904BDA}" type="pres">
      <dgm:prSet presAssocID="{5291160E-4472-4D55-B921-478CD5889DF8}" presName="space" presStyleCnt="0"/>
      <dgm:spPr/>
    </dgm:pt>
    <dgm:pt modelId="{1A4C8CA5-1301-41B2-8625-AEB834FA81FD}" type="pres">
      <dgm:prSet presAssocID="{AECFC097-FA30-4671-AB72-411A8B81DFCF}" presName="Name5" presStyleLbl="vennNode1" presStyleIdx="4" presStyleCnt="5">
        <dgm:presLayoutVars>
          <dgm:bulletEnabled val="1"/>
        </dgm:presLayoutVars>
      </dgm:prSet>
      <dgm:spPr/>
    </dgm:pt>
  </dgm:ptLst>
  <dgm:cxnLst>
    <dgm:cxn modelId="{F4E90203-85E3-45E8-9C7B-E08D90D8F3BC}" type="presOf" srcId="{FCAA892E-2DE4-4D24-8CE7-38DAB2A02CA0}" destId="{178A615F-ADC3-462D-AD9E-749DBA7F8798}" srcOrd="0" destOrd="0" presId="urn:microsoft.com/office/officeart/2005/8/layout/venn3"/>
    <dgm:cxn modelId="{3175090E-5F8D-414A-BF8C-A01E37752EFD}" srcId="{784FDB63-91D2-4E63-80A4-FF0D82B59790}" destId="{4FBE2365-9D0F-43FE-9955-207CA83C2939}" srcOrd="3" destOrd="0" parTransId="{9C2A36E3-95F9-4D6C-9C2D-5DF85844A1FA}" sibTransId="{5291160E-4472-4D55-B921-478CD5889DF8}"/>
    <dgm:cxn modelId="{76660B23-3021-4DC9-9E41-EB9CC93496C1}" type="presOf" srcId="{B4A6B9B0-8B61-4312-963C-18EB439C88EB}" destId="{3F588752-09DC-4BD6-9474-4B5D80B43B7D}" srcOrd="0" destOrd="0" presId="urn:microsoft.com/office/officeart/2005/8/layout/venn3"/>
    <dgm:cxn modelId="{9A0B5A3E-5864-432D-84D5-B9B9148C2852}" type="presOf" srcId="{AECFC097-FA30-4671-AB72-411A8B81DFCF}" destId="{1A4C8CA5-1301-41B2-8625-AEB834FA81FD}" srcOrd="0" destOrd="0" presId="urn:microsoft.com/office/officeart/2005/8/layout/venn3"/>
    <dgm:cxn modelId="{02F1FC5E-FF03-4B18-B405-FE0558B98DEE}" srcId="{784FDB63-91D2-4E63-80A4-FF0D82B59790}" destId="{FF886323-6748-44F3-AC50-AF7AB780B5E4}" srcOrd="0" destOrd="0" parTransId="{DCB39329-DBCC-49CD-9217-A4761A096D8D}" sibTransId="{156BAB87-492E-4BC7-9830-473F1D692374}"/>
    <dgm:cxn modelId="{A5D4F843-78BF-49B4-83F8-401BB842918C}" srcId="{784FDB63-91D2-4E63-80A4-FF0D82B59790}" destId="{B4A6B9B0-8B61-4312-963C-18EB439C88EB}" srcOrd="2" destOrd="0" parTransId="{5ACFCE2A-1A56-424C-B84F-52F66DD4FE82}" sibTransId="{9476E83D-F07A-480F-B03E-ABC44C306F22}"/>
    <dgm:cxn modelId="{31194364-8E2F-40EC-882F-1D8580F84EF4}" type="presOf" srcId="{784FDB63-91D2-4E63-80A4-FF0D82B59790}" destId="{41D930A4-CAF0-4E18-9F9A-EF7D6EEDFF56}" srcOrd="0" destOrd="0" presId="urn:microsoft.com/office/officeart/2005/8/layout/venn3"/>
    <dgm:cxn modelId="{2AEF378D-D987-448F-A4DB-B1AFC0AF614B}" type="presOf" srcId="{FF886323-6748-44F3-AC50-AF7AB780B5E4}" destId="{A3A9DA07-9943-4884-A0CC-05C8B18FBDA1}" srcOrd="0" destOrd="0" presId="urn:microsoft.com/office/officeart/2005/8/layout/venn3"/>
    <dgm:cxn modelId="{2D6B1194-D3F5-464E-BDDB-2C0B198A0D71}" type="presOf" srcId="{4FBE2365-9D0F-43FE-9955-207CA83C2939}" destId="{0D740ADF-91D0-4DCE-A2ED-F6A6EE6A869B}" srcOrd="0" destOrd="0" presId="urn:microsoft.com/office/officeart/2005/8/layout/venn3"/>
    <dgm:cxn modelId="{AC437AA7-E36F-409C-803A-E073732683AD}" srcId="{784FDB63-91D2-4E63-80A4-FF0D82B59790}" destId="{FCAA892E-2DE4-4D24-8CE7-38DAB2A02CA0}" srcOrd="1" destOrd="0" parTransId="{15CE14E5-51F3-46E7-8478-20007AFD0920}" sibTransId="{87AF58AC-4F26-4D70-929C-4C647BAADA9B}"/>
    <dgm:cxn modelId="{B53E37C0-F737-4B7F-B3F6-81FD58EF0E06}" srcId="{784FDB63-91D2-4E63-80A4-FF0D82B59790}" destId="{AECFC097-FA30-4671-AB72-411A8B81DFCF}" srcOrd="4" destOrd="0" parTransId="{A237B987-862F-43BC-A1B5-193740B1D9D0}" sibTransId="{17D83F5F-B54D-4808-8392-211A7D03A0B5}"/>
    <dgm:cxn modelId="{BB2963FE-381D-4014-B5FD-0F2C03673909}" type="presParOf" srcId="{41D930A4-CAF0-4E18-9F9A-EF7D6EEDFF56}" destId="{A3A9DA07-9943-4884-A0CC-05C8B18FBDA1}" srcOrd="0" destOrd="0" presId="urn:microsoft.com/office/officeart/2005/8/layout/venn3"/>
    <dgm:cxn modelId="{B3E58777-9408-4352-BFBE-C86B73D4D5C4}" type="presParOf" srcId="{41D930A4-CAF0-4E18-9F9A-EF7D6EEDFF56}" destId="{85486F7D-AF8F-4393-A162-A7106F3C86B8}" srcOrd="1" destOrd="0" presId="urn:microsoft.com/office/officeart/2005/8/layout/venn3"/>
    <dgm:cxn modelId="{917ED95E-9ED6-4680-9E19-B653335A0EEC}" type="presParOf" srcId="{41D930A4-CAF0-4E18-9F9A-EF7D6EEDFF56}" destId="{178A615F-ADC3-462D-AD9E-749DBA7F8798}" srcOrd="2" destOrd="0" presId="urn:microsoft.com/office/officeart/2005/8/layout/venn3"/>
    <dgm:cxn modelId="{EA8CC6A2-4CEC-4FB1-9ADF-E70A8A5E9607}" type="presParOf" srcId="{41D930A4-CAF0-4E18-9F9A-EF7D6EEDFF56}" destId="{D6A14B27-A988-49D2-ABF2-26398CC9AEC6}" srcOrd="3" destOrd="0" presId="urn:microsoft.com/office/officeart/2005/8/layout/venn3"/>
    <dgm:cxn modelId="{05786CF9-FF3F-49B1-BB3E-1DA715C345DD}" type="presParOf" srcId="{41D930A4-CAF0-4E18-9F9A-EF7D6EEDFF56}" destId="{3F588752-09DC-4BD6-9474-4B5D80B43B7D}" srcOrd="4" destOrd="0" presId="urn:microsoft.com/office/officeart/2005/8/layout/venn3"/>
    <dgm:cxn modelId="{C88FC8E7-B984-4FC9-A09A-CE7645C3028C}" type="presParOf" srcId="{41D930A4-CAF0-4E18-9F9A-EF7D6EEDFF56}" destId="{18833EDA-34FC-4A7D-97E4-A1CA4058B11A}" srcOrd="5" destOrd="0" presId="urn:microsoft.com/office/officeart/2005/8/layout/venn3"/>
    <dgm:cxn modelId="{3C0C3BAE-AF4E-4871-A596-C06A06AB2D07}" type="presParOf" srcId="{41D930A4-CAF0-4E18-9F9A-EF7D6EEDFF56}" destId="{0D740ADF-91D0-4DCE-A2ED-F6A6EE6A869B}" srcOrd="6" destOrd="0" presId="urn:microsoft.com/office/officeart/2005/8/layout/venn3"/>
    <dgm:cxn modelId="{6EB40D06-0191-4C66-99BD-E865F499561A}" type="presParOf" srcId="{41D930A4-CAF0-4E18-9F9A-EF7D6EEDFF56}" destId="{D6B391C6-6C98-42CA-8428-91F43D904BDA}" srcOrd="7" destOrd="0" presId="urn:microsoft.com/office/officeart/2005/8/layout/venn3"/>
    <dgm:cxn modelId="{BDD0F03E-7DC7-4017-9EAC-A90E1408FF22}" type="presParOf" srcId="{41D930A4-CAF0-4E18-9F9A-EF7D6EEDFF56}" destId="{1A4C8CA5-1301-41B2-8625-AEB834FA81FD}"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3CDA1723-3C74-4EBC-9450-14F50AEA30C6}">
      <dgm:prSet/>
      <dgm:spPr/>
      <dgm:t>
        <a:bodyPr/>
        <a:lstStyle/>
        <a:p>
          <a:r>
            <a:rPr lang="en-GB" u="none"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Seed Keywords</a:t>
          </a:r>
          <a:endParaRPr lang="en-ZA" u="none" dirty="0">
            <a:solidFill>
              <a:srgbClr val="000000"/>
            </a:solidFill>
          </a:endParaRPr>
        </a:p>
      </dgm:t>
    </dgm:pt>
    <dgm:pt modelId="{330C2F58-A0A5-46E2-B10A-B2FBA12CCBAF}" type="parTrans" cxnId="{23046E81-0AE8-46F7-93E5-69F84F142381}">
      <dgm:prSet/>
      <dgm:spPr/>
      <dgm:t>
        <a:bodyPr/>
        <a:lstStyle/>
        <a:p>
          <a:endParaRPr lang="en-ZA"/>
        </a:p>
      </dgm:t>
    </dgm:pt>
    <dgm:pt modelId="{BE632292-4BE5-495B-A773-EDCBD37E2CB3}" type="sibTrans" cxnId="{23046E81-0AE8-46F7-93E5-69F84F142381}">
      <dgm:prSet/>
      <dgm:spPr/>
      <dgm:t>
        <a:bodyPr/>
        <a:lstStyle/>
        <a:p>
          <a:endParaRPr lang="en-ZA"/>
        </a:p>
      </dgm:t>
    </dgm:pt>
    <dgm:pt modelId="{E7253734-88C7-4F5F-B38E-1B008831DEB2}">
      <dgm:prSet/>
      <dgm:spPr/>
      <dgm:t>
        <a:bodyPr/>
        <a:lstStyle/>
        <a:p>
          <a:r>
            <a:rPr lang="en-GB" u="none"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Exploding Topics</a:t>
          </a:r>
          <a:endParaRPr lang="en-GB" u="none" dirty="0">
            <a:solidFill>
              <a:srgbClr val="000000"/>
            </a:solidFill>
          </a:endParaRPr>
        </a:p>
      </dgm:t>
    </dgm:pt>
    <dgm:pt modelId="{2500F206-7471-4426-BEC5-66DC0AADEDFC}" type="parTrans" cxnId="{A02A46FB-A408-4F05-B4D8-59E7E0C299B9}">
      <dgm:prSet/>
      <dgm:spPr/>
      <dgm:t>
        <a:bodyPr/>
        <a:lstStyle/>
        <a:p>
          <a:endParaRPr lang="en-ZA"/>
        </a:p>
      </dgm:t>
    </dgm:pt>
    <dgm:pt modelId="{DCB6D8E2-AACD-4738-8212-EAB003B25031}" type="sibTrans" cxnId="{A02A46FB-A408-4F05-B4D8-59E7E0C299B9}">
      <dgm:prSet/>
      <dgm:spPr/>
      <dgm:t>
        <a:bodyPr/>
        <a:lstStyle/>
        <a:p>
          <a:endParaRPr lang="en-ZA"/>
        </a:p>
      </dgm:t>
    </dgm:pt>
    <dgm:pt modelId="{A7919242-C3E0-41CE-90E0-79A59A3F4EBD}">
      <dgm:prSet/>
      <dgm:spPr/>
      <dgm:t>
        <a:bodyPr/>
        <a:lstStyle/>
        <a:p>
          <a:r>
            <a:rPr lang="en-GB" u="none"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Seobility</a:t>
          </a:r>
          <a:endParaRPr lang="en-GB" u="none" dirty="0">
            <a:solidFill>
              <a:srgbClr val="000000"/>
            </a:solidFill>
          </a:endParaRPr>
        </a:p>
      </dgm:t>
    </dgm:pt>
    <dgm:pt modelId="{C6DED915-D037-4AD7-AA8C-C215799C9F41}" type="parTrans" cxnId="{48193142-5C08-45B2-BB81-858BB177766A}">
      <dgm:prSet/>
      <dgm:spPr/>
      <dgm:t>
        <a:bodyPr/>
        <a:lstStyle/>
        <a:p>
          <a:endParaRPr lang="en-ZA"/>
        </a:p>
      </dgm:t>
    </dgm:pt>
    <dgm:pt modelId="{5AC22FC1-9B04-4055-97EA-DE015BF51D80}" type="sibTrans" cxnId="{48193142-5C08-45B2-BB81-858BB177766A}">
      <dgm:prSet/>
      <dgm:spPr/>
      <dgm:t>
        <a:bodyPr/>
        <a:lstStyle/>
        <a:p>
          <a:endParaRPr lang="en-ZA"/>
        </a:p>
      </dgm:t>
    </dgm:pt>
    <dgm:pt modelId="{C0101B86-BC56-4A4E-B803-BAAB4235C728}">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Ubersuggest</a:t>
          </a:r>
          <a:endParaRPr lang="en-GB" dirty="0">
            <a:solidFill>
              <a:srgbClr val="000000"/>
            </a:solidFill>
          </a:endParaRPr>
        </a:p>
      </dgm:t>
    </dgm:pt>
    <dgm:pt modelId="{5E1929EE-015A-42CF-9EC0-9E7B828E1F75}" type="parTrans" cxnId="{22E0772C-A602-4A09-A5D8-B97456EC9710}">
      <dgm:prSet/>
      <dgm:spPr/>
      <dgm:t>
        <a:bodyPr/>
        <a:lstStyle/>
        <a:p>
          <a:endParaRPr lang="en-ZA"/>
        </a:p>
      </dgm:t>
    </dgm:pt>
    <dgm:pt modelId="{E66FE056-3369-41E5-8DE6-D5B985C3826E}" type="sibTrans" cxnId="{22E0772C-A602-4A09-A5D8-B97456EC9710}">
      <dgm:prSet/>
      <dgm:spPr/>
      <dgm:t>
        <a:bodyPr/>
        <a:lstStyle/>
        <a:p>
          <a:endParaRPr lang="en-ZA"/>
        </a:p>
      </dgm:t>
    </dgm:pt>
    <dgm:pt modelId="{D73D1460-601D-4EA3-9A7D-27902B6F1806}">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BROWSEO</a:t>
          </a:r>
          <a:endParaRPr lang="en-GB" dirty="0">
            <a:solidFill>
              <a:srgbClr val="000000"/>
            </a:solidFill>
          </a:endParaRPr>
        </a:p>
      </dgm:t>
    </dgm:pt>
    <dgm:pt modelId="{AC5FF230-BD72-4C44-971D-AA8E04C1B7B3}" type="parTrans" cxnId="{C678F633-039D-4896-9E9D-022A954DBB2E}">
      <dgm:prSet/>
      <dgm:spPr/>
      <dgm:t>
        <a:bodyPr/>
        <a:lstStyle/>
        <a:p>
          <a:endParaRPr lang="en-ZA"/>
        </a:p>
      </dgm:t>
    </dgm:pt>
    <dgm:pt modelId="{F53E0DC5-4B33-434D-A6ED-E02B5B5AC9AC}" type="sibTrans" cxnId="{C678F633-039D-4896-9E9D-022A954DBB2E}">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33EE3674-1315-470E-BD6D-F79AC32F8678}" type="pres">
      <dgm:prSet presAssocID="{3CDA1723-3C74-4EBC-9450-14F50AEA30C6}" presName="Name5" presStyleLbl="vennNode1" presStyleIdx="0" presStyleCnt="5">
        <dgm:presLayoutVars>
          <dgm:bulletEnabled val="1"/>
        </dgm:presLayoutVars>
      </dgm:prSet>
      <dgm:spPr/>
    </dgm:pt>
    <dgm:pt modelId="{0D032110-750A-4677-A871-A73B3357A61E}" type="pres">
      <dgm:prSet presAssocID="{BE632292-4BE5-495B-A773-EDCBD37E2CB3}" presName="space" presStyleCnt="0"/>
      <dgm:spPr/>
    </dgm:pt>
    <dgm:pt modelId="{2EBDFC8E-FDA1-4AE7-AE1A-9DC2CCAFBF89}" type="pres">
      <dgm:prSet presAssocID="{E7253734-88C7-4F5F-B38E-1B008831DEB2}" presName="Name5" presStyleLbl="vennNode1" presStyleIdx="1" presStyleCnt="5">
        <dgm:presLayoutVars>
          <dgm:bulletEnabled val="1"/>
        </dgm:presLayoutVars>
      </dgm:prSet>
      <dgm:spPr/>
    </dgm:pt>
    <dgm:pt modelId="{8326A0F3-1687-480D-8A7A-32CF233E5033}" type="pres">
      <dgm:prSet presAssocID="{DCB6D8E2-AACD-4738-8212-EAB003B25031}" presName="space" presStyleCnt="0"/>
      <dgm:spPr/>
    </dgm:pt>
    <dgm:pt modelId="{6CEF7CB5-11F6-4A5F-BE4A-4FEB47D6542B}" type="pres">
      <dgm:prSet presAssocID="{A7919242-C3E0-41CE-90E0-79A59A3F4EBD}" presName="Name5" presStyleLbl="vennNode1" presStyleIdx="2" presStyleCnt="5">
        <dgm:presLayoutVars>
          <dgm:bulletEnabled val="1"/>
        </dgm:presLayoutVars>
      </dgm:prSet>
      <dgm:spPr/>
    </dgm:pt>
    <dgm:pt modelId="{E4EE2EF3-54C7-4680-9434-B100BBC476C4}" type="pres">
      <dgm:prSet presAssocID="{5AC22FC1-9B04-4055-97EA-DE015BF51D80}" presName="space" presStyleCnt="0"/>
      <dgm:spPr/>
    </dgm:pt>
    <dgm:pt modelId="{29E87463-E382-40A8-B982-ACA73991097D}" type="pres">
      <dgm:prSet presAssocID="{C0101B86-BC56-4A4E-B803-BAAB4235C728}" presName="Name5" presStyleLbl="vennNode1" presStyleIdx="3" presStyleCnt="5">
        <dgm:presLayoutVars>
          <dgm:bulletEnabled val="1"/>
        </dgm:presLayoutVars>
      </dgm:prSet>
      <dgm:spPr/>
    </dgm:pt>
    <dgm:pt modelId="{F2DCD845-E94C-46B2-9D73-CFF2DD07087F}" type="pres">
      <dgm:prSet presAssocID="{E66FE056-3369-41E5-8DE6-D5B985C3826E}" presName="space" presStyleCnt="0"/>
      <dgm:spPr/>
    </dgm:pt>
    <dgm:pt modelId="{F5F76A6A-4519-451A-8528-2BDBA0B4AA2E}" type="pres">
      <dgm:prSet presAssocID="{D73D1460-601D-4EA3-9A7D-27902B6F1806}" presName="Name5" presStyleLbl="vennNode1" presStyleIdx="4" presStyleCnt="5">
        <dgm:presLayoutVars>
          <dgm:bulletEnabled val="1"/>
        </dgm:presLayoutVars>
      </dgm:prSet>
      <dgm:spPr/>
    </dgm:pt>
  </dgm:ptLst>
  <dgm:cxnLst>
    <dgm:cxn modelId="{22E0772C-A602-4A09-A5D8-B97456EC9710}" srcId="{784FDB63-91D2-4E63-80A4-FF0D82B59790}" destId="{C0101B86-BC56-4A4E-B803-BAAB4235C728}" srcOrd="3" destOrd="0" parTransId="{5E1929EE-015A-42CF-9EC0-9E7B828E1F75}" sibTransId="{E66FE056-3369-41E5-8DE6-D5B985C3826E}"/>
    <dgm:cxn modelId="{C678F633-039D-4896-9E9D-022A954DBB2E}" srcId="{784FDB63-91D2-4E63-80A4-FF0D82B59790}" destId="{D73D1460-601D-4EA3-9A7D-27902B6F1806}" srcOrd="4" destOrd="0" parTransId="{AC5FF230-BD72-4C44-971D-AA8E04C1B7B3}" sibTransId="{F53E0DC5-4B33-434D-A6ED-E02B5B5AC9AC}"/>
    <dgm:cxn modelId="{CDE8263E-F412-4216-975E-9280F3537AB4}" type="presOf" srcId="{3CDA1723-3C74-4EBC-9450-14F50AEA30C6}" destId="{33EE3674-1315-470E-BD6D-F79AC32F8678}" srcOrd="0" destOrd="0" presId="urn:microsoft.com/office/officeart/2005/8/layout/venn3"/>
    <dgm:cxn modelId="{48193142-5C08-45B2-BB81-858BB177766A}" srcId="{784FDB63-91D2-4E63-80A4-FF0D82B59790}" destId="{A7919242-C3E0-41CE-90E0-79A59A3F4EBD}" srcOrd="2" destOrd="0" parTransId="{C6DED915-D037-4AD7-AA8C-C215799C9F41}" sibTransId="{5AC22FC1-9B04-4055-97EA-DE015BF51D80}"/>
    <dgm:cxn modelId="{31194364-8E2F-40EC-882F-1D8580F84EF4}" type="presOf" srcId="{784FDB63-91D2-4E63-80A4-FF0D82B59790}" destId="{41D930A4-CAF0-4E18-9F9A-EF7D6EEDFF56}" srcOrd="0" destOrd="0" presId="urn:microsoft.com/office/officeart/2005/8/layout/venn3"/>
    <dgm:cxn modelId="{23046E81-0AE8-46F7-93E5-69F84F142381}" srcId="{784FDB63-91D2-4E63-80A4-FF0D82B59790}" destId="{3CDA1723-3C74-4EBC-9450-14F50AEA30C6}" srcOrd="0" destOrd="0" parTransId="{330C2F58-A0A5-46E2-B10A-B2FBA12CCBAF}" sibTransId="{BE632292-4BE5-495B-A773-EDCBD37E2CB3}"/>
    <dgm:cxn modelId="{A269C9AA-23D9-4EDC-B4E7-F18C875D534B}" type="presOf" srcId="{D73D1460-601D-4EA3-9A7D-27902B6F1806}" destId="{F5F76A6A-4519-451A-8528-2BDBA0B4AA2E}" srcOrd="0" destOrd="0" presId="urn:microsoft.com/office/officeart/2005/8/layout/venn3"/>
    <dgm:cxn modelId="{A9B2E8D3-63BF-4694-92C8-D1354E0306D1}" type="presOf" srcId="{E7253734-88C7-4F5F-B38E-1B008831DEB2}" destId="{2EBDFC8E-FDA1-4AE7-AE1A-9DC2CCAFBF89}" srcOrd="0" destOrd="0" presId="urn:microsoft.com/office/officeart/2005/8/layout/venn3"/>
    <dgm:cxn modelId="{9779E7F8-0DEC-4156-8847-61DB2911CE7C}" type="presOf" srcId="{A7919242-C3E0-41CE-90E0-79A59A3F4EBD}" destId="{6CEF7CB5-11F6-4A5F-BE4A-4FEB47D6542B}" srcOrd="0" destOrd="0" presId="urn:microsoft.com/office/officeart/2005/8/layout/venn3"/>
    <dgm:cxn modelId="{A02A46FB-A408-4F05-B4D8-59E7E0C299B9}" srcId="{784FDB63-91D2-4E63-80A4-FF0D82B59790}" destId="{E7253734-88C7-4F5F-B38E-1B008831DEB2}" srcOrd="1" destOrd="0" parTransId="{2500F206-7471-4426-BEC5-66DC0AADEDFC}" sibTransId="{DCB6D8E2-AACD-4738-8212-EAB003B25031}"/>
    <dgm:cxn modelId="{D06EFCFF-2B72-44A6-89BF-BEEF4AD87144}" type="presOf" srcId="{C0101B86-BC56-4A4E-B803-BAAB4235C728}" destId="{29E87463-E382-40A8-B982-ACA73991097D}" srcOrd="0" destOrd="0" presId="urn:microsoft.com/office/officeart/2005/8/layout/venn3"/>
    <dgm:cxn modelId="{8ADEF7CA-23F5-4AFA-BEDE-125AF220DD88}" type="presParOf" srcId="{41D930A4-CAF0-4E18-9F9A-EF7D6EEDFF56}" destId="{33EE3674-1315-470E-BD6D-F79AC32F8678}" srcOrd="0" destOrd="0" presId="urn:microsoft.com/office/officeart/2005/8/layout/venn3"/>
    <dgm:cxn modelId="{4A588BD4-D2A7-4774-8F05-11DD4875548B}" type="presParOf" srcId="{41D930A4-CAF0-4E18-9F9A-EF7D6EEDFF56}" destId="{0D032110-750A-4677-A871-A73B3357A61E}" srcOrd="1" destOrd="0" presId="urn:microsoft.com/office/officeart/2005/8/layout/venn3"/>
    <dgm:cxn modelId="{ADA49C28-0A62-4DCA-877E-800B43C90F23}" type="presParOf" srcId="{41D930A4-CAF0-4E18-9F9A-EF7D6EEDFF56}" destId="{2EBDFC8E-FDA1-4AE7-AE1A-9DC2CCAFBF89}" srcOrd="2" destOrd="0" presId="urn:microsoft.com/office/officeart/2005/8/layout/venn3"/>
    <dgm:cxn modelId="{87D0125D-95EF-42CE-9BF0-6EEACD28E09C}" type="presParOf" srcId="{41D930A4-CAF0-4E18-9F9A-EF7D6EEDFF56}" destId="{8326A0F3-1687-480D-8A7A-32CF233E5033}" srcOrd="3" destOrd="0" presId="urn:microsoft.com/office/officeart/2005/8/layout/venn3"/>
    <dgm:cxn modelId="{68FD4BD2-8C45-4D7F-981C-E1C0DAF1B250}" type="presParOf" srcId="{41D930A4-CAF0-4E18-9F9A-EF7D6EEDFF56}" destId="{6CEF7CB5-11F6-4A5F-BE4A-4FEB47D6542B}" srcOrd="4" destOrd="0" presId="urn:microsoft.com/office/officeart/2005/8/layout/venn3"/>
    <dgm:cxn modelId="{73F73AF7-F72D-455A-8AAA-BF80ADEDFAB0}" type="presParOf" srcId="{41D930A4-CAF0-4E18-9F9A-EF7D6EEDFF56}" destId="{E4EE2EF3-54C7-4680-9434-B100BBC476C4}" srcOrd="5" destOrd="0" presId="urn:microsoft.com/office/officeart/2005/8/layout/venn3"/>
    <dgm:cxn modelId="{E8FC319E-2867-4411-A403-40D4739C6F75}" type="presParOf" srcId="{41D930A4-CAF0-4E18-9F9A-EF7D6EEDFF56}" destId="{29E87463-E382-40A8-B982-ACA73991097D}" srcOrd="6" destOrd="0" presId="urn:microsoft.com/office/officeart/2005/8/layout/venn3"/>
    <dgm:cxn modelId="{378B215D-B2A2-44DD-82CD-6E54F4946341}" type="presParOf" srcId="{41D930A4-CAF0-4E18-9F9A-EF7D6EEDFF56}" destId="{F2DCD845-E94C-46B2-9D73-CFF2DD07087F}" srcOrd="7" destOrd="0" presId="urn:microsoft.com/office/officeart/2005/8/layout/venn3"/>
    <dgm:cxn modelId="{7F18C531-B2AB-42BE-867C-5A71C05DFF87}" type="presParOf" srcId="{41D930A4-CAF0-4E18-9F9A-EF7D6EEDFF56}" destId="{F5F76A6A-4519-451A-8528-2BDBA0B4AA2E}"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82809DEF-E1E8-4262-8159-C71D910DC83F}">
      <dgm:prSet custT="1"/>
      <dgm:spPr/>
      <dgm:t>
        <a:bodyPr/>
        <a:lstStyle/>
        <a:p>
          <a:r>
            <a:rPr lang="en-GB" sz="2200"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Detailed.com</a:t>
          </a:r>
          <a:endParaRPr lang="en-ZA" sz="2200" dirty="0">
            <a:solidFill>
              <a:srgbClr val="000000"/>
            </a:solidFill>
          </a:endParaRPr>
        </a:p>
      </dgm:t>
    </dgm:pt>
    <dgm:pt modelId="{D1414055-DA11-4511-BED9-4191D9074043}" type="parTrans" cxnId="{7074B994-6CEE-4F30-9F01-89677124285C}">
      <dgm:prSet/>
      <dgm:spPr/>
      <dgm:t>
        <a:bodyPr/>
        <a:lstStyle/>
        <a:p>
          <a:endParaRPr lang="en-ZA"/>
        </a:p>
      </dgm:t>
    </dgm:pt>
    <dgm:pt modelId="{49819E2F-9E0B-48F0-8353-A8BFEFC6DE04}" type="sibTrans" cxnId="{7074B994-6CEE-4F30-9F01-89677124285C}">
      <dgm:prSet/>
      <dgm:spPr/>
      <dgm:t>
        <a:bodyPr/>
        <a:lstStyle/>
        <a:p>
          <a:endParaRPr lang="en-ZA"/>
        </a:p>
      </dgm:t>
    </dgm:pt>
    <dgm:pt modelId="{B59DD323-923B-4BBB-832B-C6F163E0EFD7}">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Google Search </a:t>
          </a:r>
          <a:r>
            <a:rPr lang="en-GB" u="sng" dirty="0" err="1">
              <a:solidFill>
                <a:srgbClr val="000000"/>
              </a:solidFill>
            </a:rPr>
            <a:t>Konsole</a:t>
          </a:r>
          <a:endParaRPr lang="en-GB" dirty="0">
            <a:solidFill>
              <a:srgbClr val="000000"/>
            </a:solidFill>
          </a:endParaRPr>
        </a:p>
      </dgm:t>
    </dgm:pt>
    <dgm:pt modelId="{70D7449B-30D3-4558-9847-1E0D2C20E973}" type="parTrans" cxnId="{ECDEF993-3A76-47AC-9F57-3F1D99D4B60F}">
      <dgm:prSet/>
      <dgm:spPr/>
      <dgm:t>
        <a:bodyPr/>
        <a:lstStyle/>
        <a:p>
          <a:endParaRPr lang="en-ZA"/>
        </a:p>
      </dgm:t>
    </dgm:pt>
    <dgm:pt modelId="{0DCA23A0-8D98-4387-B7F7-988C8D6065AF}" type="sibTrans" cxnId="{ECDEF993-3A76-47AC-9F57-3F1D99D4B60F}">
      <dgm:prSet/>
      <dgm:spPr/>
      <dgm:t>
        <a:bodyPr/>
        <a:lstStyle/>
        <a:p>
          <a:endParaRPr lang="en-ZA"/>
        </a:p>
      </dgm:t>
    </dgm:pt>
    <dgm:pt modelId="{117D3949-4123-4433-8F6D-CF382C45A97D}">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SERPerator</a:t>
          </a:r>
          <a:endParaRPr lang="en-GB" dirty="0">
            <a:solidFill>
              <a:srgbClr val="000000"/>
            </a:solidFill>
          </a:endParaRPr>
        </a:p>
      </dgm:t>
    </dgm:pt>
    <dgm:pt modelId="{46439409-3BA9-4707-910E-0551B9F8BE8C}" type="parTrans" cxnId="{848E4ED7-D9AE-45E0-9370-A048D6751AAE}">
      <dgm:prSet/>
      <dgm:spPr/>
      <dgm:t>
        <a:bodyPr/>
        <a:lstStyle/>
        <a:p>
          <a:endParaRPr lang="en-ZA"/>
        </a:p>
      </dgm:t>
    </dgm:pt>
    <dgm:pt modelId="{EA4B3C2D-905D-4F02-BB63-A1B899F95391}" type="sibTrans" cxnId="{848E4ED7-D9AE-45E0-9370-A048D6751AAE}">
      <dgm:prSet/>
      <dgm:spPr/>
      <dgm:t>
        <a:bodyPr/>
        <a:lstStyle/>
        <a:p>
          <a:endParaRPr lang="en-ZA"/>
        </a:p>
      </dgm:t>
    </dgm:pt>
    <dgm:pt modelId="{A2C1562F-5739-46C4-8D33-C846645CA6A9}">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Screaming Frog</a:t>
          </a:r>
          <a:endParaRPr lang="en-GB" dirty="0">
            <a:solidFill>
              <a:srgbClr val="000000"/>
            </a:solidFill>
          </a:endParaRPr>
        </a:p>
      </dgm:t>
    </dgm:pt>
    <dgm:pt modelId="{809CBBD5-508C-40BD-B8D5-B533A3F12DF8}" type="parTrans" cxnId="{08D7C853-8D29-4401-A7ED-4CF5157083E5}">
      <dgm:prSet/>
      <dgm:spPr/>
      <dgm:t>
        <a:bodyPr/>
        <a:lstStyle/>
        <a:p>
          <a:endParaRPr lang="en-ZA"/>
        </a:p>
      </dgm:t>
    </dgm:pt>
    <dgm:pt modelId="{691BFFAA-A56E-4E0F-9252-C19B5728621C}" type="sibTrans" cxnId="{08D7C853-8D29-4401-A7ED-4CF5157083E5}">
      <dgm:prSet/>
      <dgm:spPr/>
      <dgm:t>
        <a:bodyPr/>
        <a:lstStyle/>
        <a:p>
          <a:endParaRPr lang="en-ZA"/>
        </a:p>
      </dgm:t>
    </dgm:pt>
    <dgm:pt modelId="{E2D1D4AB-D8BD-46B6-A37E-F12DCC06E782}">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 Analytics</a:t>
          </a:r>
          <a:endParaRPr lang="en-GB" dirty="0">
            <a:solidFill>
              <a:srgbClr val="000000"/>
            </a:solidFill>
          </a:endParaRPr>
        </a:p>
      </dgm:t>
    </dgm:pt>
    <dgm:pt modelId="{46D2AE6C-15C4-4B36-BAE3-262A730C9B1F}" type="parTrans" cxnId="{DCB5171B-7D21-4814-8119-78117D76ECA3}">
      <dgm:prSet/>
      <dgm:spPr/>
      <dgm:t>
        <a:bodyPr/>
        <a:lstStyle/>
        <a:p>
          <a:endParaRPr lang="en-ZA"/>
        </a:p>
      </dgm:t>
    </dgm:pt>
    <dgm:pt modelId="{3139D189-343F-43C4-96D8-EA556301D55C}" type="sibTrans" cxnId="{DCB5171B-7D21-4814-8119-78117D76ECA3}">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BE1A8ED6-D9C4-4C65-9985-32F01EB62C31}" type="pres">
      <dgm:prSet presAssocID="{82809DEF-E1E8-4262-8159-C71D910DC83F}" presName="Name5" presStyleLbl="vennNode1" presStyleIdx="0" presStyleCnt="5" custScaleX="102458">
        <dgm:presLayoutVars>
          <dgm:bulletEnabled val="1"/>
        </dgm:presLayoutVars>
      </dgm:prSet>
      <dgm:spPr/>
    </dgm:pt>
    <dgm:pt modelId="{BC081D52-047C-4D63-B93D-2555DA5C2CD5}" type="pres">
      <dgm:prSet presAssocID="{49819E2F-9E0B-48F0-8353-A8BFEFC6DE04}" presName="space" presStyleCnt="0"/>
      <dgm:spPr/>
    </dgm:pt>
    <dgm:pt modelId="{1A31927D-5DBA-4ADD-80D1-D1DEC0A4C70C}" type="pres">
      <dgm:prSet presAssocID="{B59DD323-923B-4BBB-832B-C6F163E0EFD7}" presName="Name5" presStyleLbl="vennNode1" presStyleIdx="1" presStyleCnt="5">
        <dgm:presLayoutVars>
          <dgm:bulletEnabled val="1"/>
        </dgm:presLayoutVars>
      </dgm:prSet>
      <dgm:spPr/>
    </dgm:pt>
    <dgm:pt modelId="{0B113484-2F32-4C4B-8522-AA996219CF14}" type="pres">
      <dgm:prSet presAssocID="{0DCA23A0-8D98-4387-B7F7-988C8D6065AF}" presName="space" presStyleCnt="0"/>
      <dgm:spPr/>
    </dgm:pt>
    <dgm:pt modelId="{54655E6E-9E8B-4E71-8122-ED2795428665}" type="pres">
      <dgm:prSet presAssocID="{117D3949-4123-4433-8F6D-CF382C45A97D}" presName="Name5" presStyleLbl="vennNode1" presStyleIdx="2" presStyleCnt="5">
        <dgm:presLayoutVars>
          <dgm:bulletEnabled val="1"/>
        </dgm:presLayoutVars>
      </dgm:prSet>
      <dgm:spPr/>
    </dgm:pt>
    <dgm:pt modelId="{25991AC8-CEBA-48DC-928C-8D5ECA5AC019}" type="pres">
      <dgm:prSet presAssocID="{EA4B3C2D-905D-4F02-BB63-A1B899F95391}" presName="space" presStyleCnt="0"/>
      <dgm:spPr/>
    </dgm:pt>
    <dgm:pt modelId="{90A69DFC-2C73-4C72-9693-70FF7591AAA0}" type="pres">
      <dgm:prSet presAssocID="{A2C1562F-5739-46C4-8D33-C846645CA6A9}" presName="Name5" presStyleLbl="vennNode1" presStyleIdx="3" presStyleCnt="5">
        <dgm:presLayoutVars>
          <dgm:bulletEnabled val="1"/>
        </dgm:presLayoutVars>
      </dgm:prSet>
      <dgm:spPr/>
    </dgm:pt>
    <dgm:pt modelId="{AD93D285-68F0-418E-9205-8553A9574967}" type="pres">
      <dgm:prSet presAssocID="{691BFFAA-A56E-4E0F-9252-C19B5728621C}" presName="space" presStyleCnt="0"/>
      <dgm:spPr/>
    </dgm:pt>
    <dgm:pt modelId="{530AB860-20C7-4EC8-8A36-CEC06BA2CCFC}" type="pres">
      <dgm:prSet presAssocID="{E2D1D4AB-D8BD-46B6-A37E-F12DCC06E782}" presName="Name5" presStyleLbl="vennNode1" presStyleIdx="4" presStyleCnt="5">
        <dgm:presLayoutVars>
          <dgm:bulletEnabled val="1"/>
        </dgm:presLayoutVars>
      </dgm:prSet>
      <dgm:spPr/>
    </dgm:pt>
  </dgm:ptLst>
  <dgm:cxnLst>
    <dgm:cxn modelId="{43E88F02-A764-490A-853D-5BF441D46198}" type="presOf" srcId="{117D3949-4123-4433-8F6D-CF382C45A97D}" destId="{54655E6E-9E8B-4E71-8122-ED2795428665}" srcOrd="0" destOrd="0" presId="urn:microsoft.com/office/officeart/2005/8/layout/venn3"/>
    <dgm:cxn modelId="{5AFFCF09-DE9C-4623-A9EF-B9EB7C286654}" type="presOf" srcId="{B59DD323-923B-4BBB-832B-C6F163E0EFD7}" destId="{1A31927D-5DBA-4ADD-80D1-D1DEC0A4C70C}" srcOrd="0" destOrd="0" presId="urn:microsoft.com/office/officeart/2005/8/layout/venn3"/>
    <dgm:cxn modelId="{DCB5171B-7D21-4814-8119-78117D76ECA3}" srcId="{784FDB63-91D2-4E63-80A4-FF0D82B59790}" destId="{E2D1D4AB-D8BD-46B6-A37E-F12DCC06E782}" srcOrd="4" destOrd="0" parTransId="{46D2AE6C-15C4-4B36-BAE3-262A730C9B1F}" sibTransId="{3139D189-343F-43C4-96D8-EA556301D55C}"/>
    <dgm:cxn modelId="{31194364-8E2F-40EC-882F-1D8580F84EF4}" type="presOf" srcId="{784FDB63-91D2-4E63-80A4-FF0D82B59790}" destId="{41D930A4-CAF0-4E18-9F9A-EF7D6EEDFF56}" srcOrd="0" destOrd="0" presId="urn:microsoft.com/office/officeart/2005/8/layout/venn3"/>
    <dgm:cxn modelId="{08D7C853-8D29-4401-A7ED-4CF5157083E5}" srcId="{784FDB63-91D2-4E63-80A4-FF0D82B59790}" destId="{A2C1562F-5739-46C4-8D33-C846645CA6A9}" srcOrd="3" destOrd="0" parTransId="{809CBBD5-508C-40BD-B8D5-B533A3F12DF8}" sibTransId="{691BFFAA-A56E-4E0F-9252-C19B5728621C}"/>
    <dgm:cxn modelId="{ECDEF993-3A76-47AC-9F57-3F1D99D4B60F}" srcId="{784FDB63-91D2-4E63-80A4-FF0D82B59790}" destId="{B59DD323-923B-4BBB-832B-C6F163E0EFD7}" srcOrd="1" destOrd="0" parTransId="{70D7449B-30D3-4558-9847-1E0D2C20E973}" sibTransId="{0DCA23A0-8D98-4387-B7F7-988C8D6065AF}"/>
    <dgm:cxn modelId="{7074B994-6CEE-4F30-9F01-89677124285C}" srcId="{784FDB63-91D2-4E63-80A4-FF0D82B59790}" destId="{82809DEF-E1E8-4262-8159-C71D910DC83F}" srcOrd="0" destOrd="0" parTransId="{D1414055-DA11-4511-BED9-4191D9074043}" sibTransId="{49819E2F-9E0B-48F0-8353-A8BFEFC6DE04}"/>
    <dgm:cxn modelId="{848E4ED7-D9AE-45E0-9370-A048D6751AAE}" srcId="{784FDB63-91D2-4E63-80A4-FF0D82B59790}" destId="{117D3949-4123-4433-8F6D-CF382C45A97D}" srcOrd="2" destOrd="0" parTransId="{46439409-3BA9-4707-910E-0551B9F8BE8C}" sibTransId="{EA4B3C2D-905D-4F02-BB63-A1B899F95391}"/>
    <dgm:cxn modelId="{D34384D8-A7FF-4FF4-AA3A-A1006E4134E3}" type="presOf" srcId="{A2C1562F-5739-46C4-8D33-C846645CA6A9}" destId="{90A69DFC-2C73-4C72-9693-70FF7591AAA0}" srcOrd="0" destOrd="0" presId="urn:microsoft.com/office/officeart/2005/8/layout/venn3"/>
    <dgm:cxn modelId="{952A0FDB-8B82-4CAF-9F59-88BB756E62D9}" type="presOf" srcId="{82809DEF-E1E8-4262-8159-C71D910DC83F}" destId="{BE1A8ED6-D9C4-4C65-9985-32F01EB62C31}" srcOrd="0" destOrd="0" presId="urn:microsoft.com/office/officeart/2005/8/layout/venn3"/>
    <dgm:cxn modelId="{318B93E5-3F36-4729-B06D-69CC312550CE}" type="presOf" srcId="{E2D1D4AB-D8BD-46B6-A37E-F12DCC06E782}" destId="{530AB860-20C7-4EC8-8A36-CEC06BA2CCFC}" srcOrd="0" destOrd="0" presId="urn:microsoft.com/office/officeart/2005/8/layout/venn3"/>
    <dgm:cxn modelId="{412C1318-8D82-411A-99D3-CB4EDA5640C6}" type="presParOf" srcId="{41D930A4-CAF0-4E18-9F9A-EF7D6EEDFF56}" destId="{BE1A8ED6-D9C4-4C65-9985-32F01EB62C31}" srcOrd="0" destOrd="0" presId="urn:microsoft.com/office/officeart/2005/8/layout/venn3"/>
    <dgm:cxn modelId="{BBEF9E64-33A6-41E0-BDF0-ED4515C68A30}" type="presParOf" srcId="{41D930A4-CAF0-4E18-9F9A-EF7D6EEDFF56}" destId="{BC081D52-047C-4D63-B93D-2555DA5C2CD5}" srcOrd="1" destOrd="0" presId="urn:microsoft.com/office/officeart/2005/8/layout/venn3"/>
    <dgm:cxn modelId="{1D91D8FB-D369-47C7-B400-6773C5DAF65A}" type="presParOf" srcId="{41D930A4-CAF0-4E18-9F9A-EF7D6EEDFF56}" destId="{1A31927D-5DBA-4ADD-80D1-D1DEC0A4C70C}" srcOrd="2" destOrd="0" presId="urn:microsoft.com/office/officeart/2005/8/layout/venn3"/>
    <dgm:cxn modelId="{204BDE7B-5BFC-44C9-A6E2-EEF993A0A323}" type="presParOf" srcId="{41D930A4-CAF0-4E18-9F9A-EF7D6EEDFF56}" destId="{0B113484-2F32-4C4B-8522-AA996219CF14}" srcOrd="3" destOrd="0" presId="urn:microsoft.com/office/officeart/2005/8/layout/venn3"/>
    <dgm:cxn modelId="{03E97620-29F6-4CCB-8D4E-0EA9DCA928BD}" type="presParOf" srcId="{41D930A4-CAF0-4E18-9F9A-EF7D6EEDFF56}" destId="{54655E6E-9E8B-4E71-8122-ED2795428665}" srcOrd="4" destOrd="0" presId="urn:microsoft.com/office/officeart/2005/8/layout/venn3"/>
    <dgm:cxn modelId="{1B67E21E-11DF-42E2-9FF2-2E12B1B5CD1C}" type="presParOf" srcId="{41D930A4-CAF0-4E18-9F9A-EF7D6EEDFF56}" destId="{25991AC8-CEBA-48DC-928C-8D5ECA5AC019}" srcOrd="5" destOrd="0" presId="urn:microsoft.com/office/officeart/2005/8/layout/venn3"/>
    <dgm:cxn modelId="{EE4A3402-C61B-475C-B351-93B9CB914800}" type="presParOf" srcId="{41D930A4-CAF0-4E18-9F9A-EF7D6EEDFF56}" destId="{90A69DFC-2C73-4C72-9693-70FF7591AAA0}" srcOrd="6" destOrd="0" presId="urn:microsoft.com/office/officeart/2005/8/layout/venn3"/>
    <dgm:cxn modelId="{37958923-25A0-4F46-A00E-16F49C0728D2}" type="presParOf" srcId="{41D930A4-CAF0-4E18-9F9A-EF7D6EEDFF56}" destId="{AD93D285-68F0-418E-9205-8553A9574967}" srcOrd="7" destOrd="0" presId="urn:microsoft.com/office/officeart/2005/8/layout/venn3"/>
    <dgm:cxn modelId="{D3BD5E9F-ED8A-49B8-8029-38889A512F52}" type="presParOf" srcId="{41D930A4-CAF0-4E18-9F9A-EF7D6EEDFF56}" destId="{530AB860-20C7-4EC8-8A36-CEC06BA2CCFC}"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F107F6-E809-3247-8799-A59256509437}" type="doc">
      <dgm:prSet loTypeId="urn:microsoft.com/office/officeart/2005/8/layout/chevron1" loCatId="" qsTypeId="urn:microsoft.com/office/officeart/2005/8/quickstyle/simple1" qsCatId="simple" csTypeId="urn:microsoft.com/office/officeart/2005/8/colors/accent1_2" csCatId="accent1" phldr="1"/>
      <dgm:spPr/>
      <dgm:t>
        <a:bodyPr/>
        <a:lstStyle/>
        <a:p>
          <a:endParaRPr lang="de-DE"/>
        </a:p>
      </dgm:t>
    </dgm:pt>
    <dgm:pt modelId="{F92A37A5-F307-E64A-ABB4-9D2F5C3C1927}">
      <dgm:prSet phldrT="[Text]"/>
      <dgm:spPr/>
      <dgm:t>
        <a:bodyPr/>
        <a:lstStyle/>
        <a:p>
          <a:pPr>
            <a:buAutoNum type="arabicParenR"/>
          </a:pPr>
          <a:r>
            <a:rPr lang="en-GB" dirty="0">
              <a:ea typeface="+mn-lt"/>
              <a:cs typeface="+mn-lt"/>
            </a:rPr>
            <a:t>System-</a:t>
          </a:r>
          <a:r>
            <a:rPr lang="en-GB" dirty="0" err="1">
              <a:ea typeface="+mn-lt"/>
              <a:cs typeface="+mn-lt"/>
            </a:rPr>
            <a:t>Abfragen</a:t>
          </a:r>
          <a:endParaRPr lang="en-GB" dirty="0"/>
        </a:p>
      </dgm:t>
    </dgm:pt>
    <dgm:pt modelId="{CA1C9278-A3C1-8546-A009-A00D8DFBEE0B}" type="parTrans" cxnId="{179C209A-B27D-AD4A-A4CD-F1E226F6056B}">
      <dgm:prSet/>
      <dgm:spPr/>
      <dgm:t>
        <a:bodyPr/>
        <a:lstStyle/>
        <a:p>
          <a:endParaRPr lang="en-GB"/>
        </a:p>
      </dgm:t>
    </dgm:pt>
    <dgm:pt modelId="{F2FA021F-2E1B-094D-89AF-7F8E7C60A4FD}" type="sibTrans" cxnId="{179C209A-B27D-AD4A-A4CD-F1E226F6056B}">
      <dgm:prSet/>
      <dgm:spPr/>
      <dgm:t>
        <a:bodyPr/>
        <a:lstStyle/>
        <a:p>
          <a:endParaRPr lang="en-GB"/>
        </a:p>
      </dgm:t>
    </dgm:pt>
    <dgm:pt modelId="{EB15FDC9-5B27-8949-9197-514236AC3897}">
      <dgm:prSet/>
      <dgm:spPr/>
      <dgm:t>
        <a:bodyPr/>
        <a:lstStyle/>
        <a:p>
          <a:r>
            <a:rPr lang="en-GB" dirty="0" err="1">
              <a:ea typeface="+mn-lt"/>
              <a:cs typeface="+mn-lt"/>
            </a:rPr>
            <a:t>Gehaltsabrechnung</a:t>
          </a:r>
          <a:endParaRPr lang="en-GB" dirty="0">
            <a:ea typeface="+mn-lt"/>
            <a:cs typeface="+mn-lt"/>
          </a:endParaRPr>
        </a:p>
      </dgm:t>
    </dgm:pt>
    <dgm:pt modelId="{995F1E78-7771-1042-866A-2FFAD3DDD811}" type="parTrans" cxnId="{6500AFBF-E338-404C-8EF1-23898BA3BD2B}">
      <dgm:prSet/>
      <dgm:spPr/>
      <dgm:t>
        <a:bodyPr/>
        <a:lstStyle/>
        <a:p>
          <a:endParaRPr lang="en-GB"/>
        </a:p>
      </dgm:t>
    </dgm:pt>
    <dgm:pt modelId="{BAAA8388-DFE7-1D41-BF8F-569018D399B8}" type="sibTrans" cxnId="{6500AFBF-E338-404C-8EF1-23898BA3BD2B}">
      <dgm:prSet/>
      <dgm:spPr/>
      <dgm:t>
        <a:bodyPr/>
        <a:lstStyle/>
        <a:p>
          <a:endParaRPr lang="en-GB"/>
        </a:p>
      </dgm:t>
    </dgm:pt>
    <dgm:pt modelId="{067C952F-5FD1-854E-B7EE-D0AE97B720E0}">
      <dgm:prSet/>
      <dgm:spPr/>
      <dgm:t>
        <a:bodyPr/>
        <a:lstStyle/>
        <a:p>
          <a:r>
            <a:rPr lang="en-GB" dirty="0">
              <a:ea typeface="+mn-lt"/>
              <a:cs typeface="+mn-lt"/>
            </a:rPr>
            <a:t>Onboarding von </a:t>
          </a:r>
          <a:r>
            <a:rPr lang="en-GB" dirty="0" err="1">
              <a:ea typeface="+mn-lt"/>
              <a:cs typeface="+mn-lt"/>
            </a:rPr>
            <a:t>Mitarbeitern</a:t>
          </a:r>
          <a:r>
            <a:rPr lang="en-GB" dirty="0">
              <a:ea typeface="+mn-lt"/>
              <a:cs typeface="+mn-lt"/>
            </a:rPr>
            <a:t> </a:t>
          </a:r>
          <a:r>
            <a:rPr lang="en-GB" dirty="0" err="1">
              <a:ea typeface="+mn-lt"/>
              <a:cs typeface="+mn-lt"/>
            </a:rPr>
            <a:t>oder</a:t>
          </a:r>
          <a:r>
            <a:rPr lang="en-GB" dirty="0">
              <a:ea typeface="+mn-lt"/>
              <a:cs typeface="+mn-lt"/>
            </a:rPr>
            <a:t> </a:t>
          </a:r>
          <a:r>
            <a:rPr lang="en-GB" dirty="0" err="1">
              <a:ea typeface="+mn-lt"/>
              <a:cs typeface="+mn-lt"/>
            </a:rPr>
            <a:t>Lieferanten</a:t>
          </a:r>
          <a:endParaRPr lang="en-GB" dirty="0">
            <a:ea typeface="+mn-lt"/>
            <a:cs typeface="+mn-lt"/>
          </a:endParaRPr>
        </a:p>
      </dgm:t>
    </dgm:pt>
    <dgm:pt modelId="{048993FE-D5C8-A443-9598-92C8D9A9D54D}" type="parTrans" cxnId="{9B01B1BF-153B-F340-87F7-BB982B7AD41A}">
      <dgm:prSet/>
      <dgm:spPr/>
      <dgm:t>
        <a:bodyPr/>
        <a:lstStyle/>
        <a:p>
          <a:endParaRPr lang="en-GB"/>
        </a:p>
      </dgm:t>
    </dgm:pt>
    <dgm:pt modelId="{0B713590-82CD-6748-AF0D-4F35A1311944}" type="sibTrans" cxnId="{9B01B1BF-153B-F340-87F7-BB982B7AD41A}">
      <dgm:prSet/>
      <dgm:spPr/>
      <dgm:t>
        <a:bodyPr/>
        <a:lstStyle/>
        <a:p>
          <a:endParaRPr lang="en-GB"/>
        </a:p>
      </dgm:t>
    </dgm:pt>
    <dgm:pt modelId="{088DC511-1510-5648-853D-C2A22045B15D}">
      <dgm:prSet/>
      <dgm:spPr/>
      <dgm:t>
        <a:bodyPr/>
        <a:lstStyle/>
        <a:p>
          <a:r>
            <a:rPr lang="en-GB" dirty="0" err="1">
              <a:ea typeface="+mn-lt"/>
              <a:cs typeface="+mn-lt"/>
            </a:rPr>
            <a:t>Kündigungen</a:t>
          </a:r>
          <a:r>
            <a:rPr lang="en-GB" dirty="0">
              <a:ea typeface="+mn-lt"/>
              <a:cs typeface="+mn-lt"/>
            </a:rPr>
            <a:t> von Mitarbeiter</a:t>
          </a:r>
        </a:p>
      </dgm:t>
    </dgm:pt>
    <dgm:pt modelId="{E934FFA6-A85B-3543-A6F1-2F2BFCB3F056}" type="parTrans" cxnId="{B9382867-57A0-3844-B18F-CFAEB271363F}">
      <dgm:prSet/>
      <dgm:spPr/>
      <dgm:t>
        <a:bodyPr/>
        <a:lstStyle/>
        <a:p>
          <a:endParaRPr lang="en-GB"/>
        </a:p>
      </dgm:t>
    </dgm:pt>
    <dgm:pt modelId="{44D29F5E-8CF0-564F-AD9E-AD91A4559E73}" type="sibTrans" cxnId="{B9382867-57A0-3844-B18F-CFAEB271363F}">
      <dgm:prSet/>
      <dgm:spPr/>
      <dgm:t>
        <a:bodyPr/>
        <a:lstStyle/>
        <a:p>
          <a:endParaRPr lang="en-GB"/>
        </a:p>
      </dgm:t>
    </dgm:pt>
    <dgm:pt modelId="{9D2BB625-23A9-8C49-963D-572B749AC35C}" type="pres">
      <dgm:prSet presAssocID="{18F107F6-E809-3247-8799-A59256509437}" presName="Name0" presStyleCnt="0">
        <dgm:presLayoutVars>
          <dgm:dir/>
          <dgm:animLvl val="lvl"/>
          <dgm:resizeHandles val="exact"/>
        </dgm:presLayoutVars>
      </dgm:prSet>
      <dgm:spPr/>
    </dgm:pt>
    <dgm:pt modelId="{FAFC9398-2EC1-B144-B17B-B977B1948F39}" type="pres">
      <dgm:prSet presAssocID="{F92A37A5-F307-E64A-ABB4-9D2F5C3C1927}" presName="parTxOnly" presStyleLbl="node1" presStyleIdx="0" presStyleCnt="4">
        <dgm:presLayoutVars>
          <dgm:chMax val="0"/>
          <dgm:chPref val="0"/>
          <dgm:bulletEnabled val="1"/>
        </dgm:presLayoutVars>
      </dgm:prSet>
      <dgm:spPr/>
    </dgm:pt>
    <dgm:pt modelId="{66FC6D00-E1EF-6140-A2B8-A7B8A801CBC9}" type="pres">
      <dgm:prSet presAssocID="{F2FA021F-2E1B-094D-89AF-7F8E7C60A4FD}" presName="parTxOnlySpace" presStyleCnt="0"/>
      <dgm:spPr/>
    </dgm:pt>
    <dgm:pt modelId="{F6972C27-844D-724F-B90A-B5CB0811971A}" type="pres">
      <dgm:prSet presAssocID="{EB15FDC9-5B27-8949-9197-514236AC3897}" presName="parTxOnly" presStyleLbl="node1" presStyleIdx="1" presStyleCnt="4">
        <dgm:presLayoutVars>
          <dgm:chMax val="0"/>
          <dgm:chPref val="0"/>
          <dgm:bulletEnabled val="1"/>
        </dgm:presLayoutVars>
      </dgm:prSet>
      <dgm:spPr/>
    </dgm:pt>
    <dgm:pt modelId="{F9F823B0-15F8-D04C-9A23-BA07741A2CFA}" type="pres">
      <dgm:prSet presAssocID="{BAAA8388-DFE7-1D41-BF8F-569018D399B8}" presName="parTxOnlySpace" presStyleCnt="0"/>
      <dgm:spPr/>
    </dgm:pt>
    <dgm:pt modelId="{C0403597-C21F-F845-B8DE-D3B72E65C0C2}" type="pres">
      <dgm:prSet presAssocID="{067C952F-5FD1-854E-B7EE-D0AE97B720E0}" presName="parTxOnly" presStyleLbl="node1" presStyleIdx="2" presStyleCnt="4">
        <dgm:presLayoutVars>
          <dgm:chMax val="0"/>
          <dgm:chPref val="0"/>
          <dgm:bulletEnabled val="1"/>
        </dgm:presLayoutVars>
      </dgm:prSet>
      <dgm:spPr/>
    </dgm:pt>
    <dgm:pt modelId="{1000903E-D484-AD45-9DD9-AD5F02F68F6F}" type="pres">
      <dgm:prSet presAssocID="{0B713590-82CD-6748-AF0D-4F35A1311944}" presName="parTxOnlySpace" presStyleCnt="0"/>
      <dgm:spPr/>
    </dgm:pt>
    <dgm:pt modelId="{E6E67AB2-BACC-2E47-9F33-8B87939D0D6E}" type="pres">
      <dgm:prSet presAssocID="{088DC511-1510-5648-853D-C2A22045B15D}" presName="parTxOnly" presStyleLbl="node1" presStyleIdx="3" presStyleCnt="4">
        <dgm:presLayoutVars>
          <dgm:chMax val="0"/>
          <dgm:chPref val="0"/>
          <dgm:bulletEnabled val="1"/>
        </dgm:presLayoutVars>
      </dgm:prSet>
      <dgm:spPr/>
    </dgm:pt>
  </dgm:ptLst>
  <dgm:cxnLst>
    <dgm:cxn modelId="{8B773108-255E-7A4B-A045-10F69DB68896}" type="presOf" srcId="{088DC511-1510-5648-853D-C2A22045B15D}" destId="{E6E67AB2-BACC-2E47-9F33-8B87939D0D6E}" srcOrd="0" destOrd="0" presId="urn:microsoft.com/office/officeart/2005/8/layout/chevron1"/>
    <dgm:cxn modelId="{B9382867-57A0-3844-B18F-CFAEB271363F}" srcId="{18F107F6-E809-3247-8799-A59256509437}" destId="{088DC511-1510-5648-853D-C2A22045B15D}" srcOrd="3" destOrd="0" parTransId="{E934FFA6-A85B-3543-A6F1-2F2BFCB3F056}" sibTransId="{44D29F5E-8CF0-564F-AD9E-AD91A4559E73}"/>
    <dgm:cxn modelId="{F38EF472-243F-DA46-B6A0-6C639D299634}" type="presOf" srcId="{18F107F6-E809-3247-8799-A59256509437}" destId="{9D2BB625-23A9-8C49-963D-572B749AC35C}" srcOrd="0" destOrd="0" presId="urn:microsoft.com/office/officeart/2005/8/layout/chevron1"/>
    <dgm:cxn modelId="{179C209A-B27D-AD4A-A4CD-F1E226F6056B}" srcId="{18F107F6-E809-3247-8799-A59256509437}" destId="{F92A37A5-F307-E64A-ABB4-9D2F5C3C1927}" srcOrd="0" destOrd="0" parTransId="{CA1C9278-A3C1-8546-A009-A00D8DFBEE0B}" sibTransId="{F2FA021F-2E1B-094D-89AF-7F8E7C60A4FD}"/>
    <dgm:cxn modelId="{9F029EA7-B2DD-7946-BA39-7E8E4BB36AA2}" type="presOf" srcId="{F92A37A5-F307-E64A-ABB4-9D2F5C3C1927}" destId="{FAFC9398-2EC1-B144-B17B-B977B1948F39}" srcOrd="0" destOrd="0" presId="urn:microsoft.com/office/officeart/2005/8/layout/chevron1"/>
    <dgm:cxn modelId="{B77B16B4-8E0C-4A4C-9B36-5A0D4D6C23AC}" type="presOf" srcId="{067C952F-5FD1-854E-B7EE-D0AE97B720E0}" destId="{C0403597-C21F-F845-B8DE-D3B72E65C0C2}" srcOrd="0" destOrd="0" presId="urn:microsoft.com/office/officeart/2005/8/layout/chevron1"/>
    <dgm:cxn modelId="{6500AFBF-E338-404C-8EF1-23898BA3BD2B}" srcId="{18F107F6-E809-3247-8799-A59256509437}" destId="{EB15FDC9-5B27-8949-9197-514236AC3897}" srcOrd="1" destOrd="0" parTransId="{995F1E78-7771-1042-866A-2FFAD3DDD811}" sibTransId="{BAAA8388-DFE7-1D41-BF8F-569018D399B8}"/>
    <dgm:cxn modelId="{9B01B1BF-153B-F340-87F7-BB982B7AD41A}" srcId="{18F107F6-E809-3247-8799-A59256509437}" destId="{067C952F-5FD1-854E-B7EE-D0AE97B720E0}" srcOrd="2" destOrd="0" parTransId="{048993FE-D5C8-A443-9598-92C8D9A9D54D}" sibTransId="{0B713590-82CD-6748-AF0D-4F35A1311944}"/>
    <dgm:cxn modelId="{35AAF5D2-61B3-8E40-A2D1-92D117158F60}" type="presOf" srcId="{EB15FDC9-5B27-8949-9197-514236AC3897}" destId="{F6972C27-844D-724F-B90A-B5CB0811971A}" srcOrd="0" destOrd="0" presId="urn:microsoft.com/office/officeart/2005/8/layout/chevron1"/>
    <dgm:cxn modelId="{236FE2D8-29E4-C443-9044-2F8E4BEFC870}" type="presParOf" srcId="{9D2BB625-23A9-8C49-963D-572B749AC35C}" destId="{FAFC9398-2EC1-B144-B17B-B977B1948F39}" srcOrd="0" destOrd="0" presId="urn:microsoft.com/office/officeart/2005/8/layout/chevron1"/>
    <dgm:cxn modelId="{D334D30C-87A8-9843-A8FD-0D7EDF071720}" type="presParOf" srcId="{9D2BB625-23A9-8C49-963D-572B749AC35C}" destId="{66FC6D00-E1EF-6140-A2B8-A7B8A801CBC9}" srcOrd="1" destOrd="0" presId="urn:microsoft.com/office/officeart/2005/8/layout/chevron1"/>
    <dgm:cxn modelId="{CCFD9C5E-D603-B54C-98A7-5B21D2A724DB}" type="presParOf" srcId="{9D2BB625-23A9-8C49-963D-572B749AC35C}" destId="{F6972C27-844D-724F-B90A-B5CB0811971A}" srcOrd="2" destOrd="0" presId="urn:microsoft.com/office/officeart/2005/8/layout/chevron1"/>
    <dgm:cxn modelId="{4F91476D-1BA6-C641-B976-EA8929EAD15D}" type="presParOf" srcId="{9D2BB625-23A9-8C49-963D-572B749AC35C}" destId="{F9F823B0-15F8-D04C-9A23-BA07741A2CFA}" srcOrd="3" destOrd="0" presId="urn:microsoft.com/office/officeart/2005/8/layout/chevron1"/>
    <dgm:cxn modelId="{79853E8E-BAC4-1346-AE5D-0C3164C813D1}" type="presParOf" srcId="{9D2BB625-23A9-8C49-963D-572B749AC35C}" destId="{C0403597-C21F-F845-B8DE-D3B72E65C0C2}" srcOrd="4" destOrd="0" presId="urn:microsoft.com/office/officeart/2005/8/layout/chevron1"/>
    <dgm:cxn modelId="{850C1CD5-62DA-F642-8474-1732515AEA48}" type="presParOf" srcId="{9D2BB625-23A9-8C49-963D-572B749AC35C}" destId="{1000903E-D484-AD45-9DD9-AD5F02F68F6F}" srcOrd="5" destOrd="0" presId="urn:microsoft.com/office/officeart/2005/8/layout/chevron1"/>
    <dgm:cxn modelId="{E48234C0-C28F-6242-9927-5E3A16E5468A}" type="presParOf" srcId="{9D2BB625-23A9-8C49-963D-572B749AC35C}" destId="{E6E67AB2-BACC-2E47-9F33-8B87939D0D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rPr>
            <a:t>Reddit Keyword-Recherche-Tool
</a:t>
          </a:r>
          <a:endParaRPr lang="en-ZA" dirty="0">
            <a:solidFill>
              <a:srgbClr val="000000"/>
            </a:solidFill>
          </a:endParaRPr>
        </a:p>
      </dgm:t>
    </dgm:pt>
    <dgm:pt modelId="{E97273E6-FF7C-437B-8D78-5C1E448C2DA6}" type="parTrans" cxnId="{BE5463DE-A1FC-4016-B7A9-F00CB23FE53E}">
      <dgm:prSet/>
      <dgm:spPr/>
      <dgm:t>
        <a:bodyPr/>
        <a:lstStyle/>
        <a:p>
          <a:endParaRPr lang="en-ZA"/>
        </a:p>
      </dgm:t>
    </dgm:pt>
    <dgm:pt modelId="{72834CCD-8DE8-4BAF-9A27-6F0176445D86}" type="sibTrans" cxnId="{BE5463DE-A1FC-4016-B7A9-F00CB23FE53E}">
      <dgm:prSet/>
      <dgm:spPr/>
      <dgm:t>
        <a:bodyPr/>
        <a:lstStyle/>
        <a:p>
          <a:endParaRPr lang="en-ZA"/>
        </a:p>
      </dgm:t>
    </dgm:pt>
    <dgm:pt modelId="{54F7FFA2-A6BD-4801-BE6A-4A3DB9E5D496}">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Yoast WordPress Plugin</a:t>
          </a:r>
          <a:endParaRPr lang="en-GB" dirty="0">
            <a:solidFill>
              <a:srgbClr val="000000"/>
            </a:solidFill>
          </a:endParaRPr>
        </a:p>
      </dgm:t>
    </dgm:pt>
    <dgm:pt modelId="{88D8D4B1-42D2-4E88-9CBB-35481621AAC9}" type="parTrans" cxnId="{72049798-8F79-4122-8A30-9FE0AEE467D9}">
      <dgm:prSet/>
      <dgm:spPr/>
      <dgm:t>
        <a:bodyPr/>
        <a:lstStyle/>
        <a:p>
          <a:endParaRPr lang="en-ZA"/>
        </a:p>
      </dgm:t>
    </dgm:pt>
    <dgm:pt modelId="{D45813BF-D031-402E-8354-4A81EC4661EA}" type="sibTrans" cxnId="{72049798-8F79-4122-8A30-9FE0AEE467D9}">
      <dgm:prSet/>
      <dgm:spPr/>
      <dgm:t>
        <a:bodyPr/>
        <a:lstStyle/>
        <a:p>
          <a:endParaRPr lang="en-ZA"/>
        </a:p>
      </dgm:t>
    </dgm:pt>
    <dgm:pt modelId="{D526718E-DD3C-4EF7-918B-4049416848CA}">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Panguin Tool</a:t>
          </a:r>
          <a:endParaRPr lang="en-GB" dirty="0">
            <a:solidFill>
              <a:srgbClr val="000000"/>
            </a:solidFill>
          </a:endParaRPr>
        </a:p>
      </dgm:t>
    </dgm:pt>
    <dgm:pt modelId="{4C835394-26D4-4471-874D-4817C761808A}" type="parTrans" cxnId="{D2015577-D52C-440B-A72D-6AC091E4DB94}">
      <dgm:prSet/>
      <dgm:spPr/>
      <dgm:t>
        <a:bodyPr/>
        <a:lstStyle/>
        <a:p>
          <a:endParaRPr lang="en-ZA"/>
        </a:p>
      </dgm:t>
    </dgm:pt>
    <dgm:pt modelId="{B2C3CE57-4FDF-4EE1-8ED0-C65A03F65647}" type="sibTrans" cxnId="{D2015577-D52C-440B-A72D-6AC091E4DB94}">
      <dgm:prSet/>
      <dgm:spPr/>
      <dgm:t>
        <a:bodyPr/>
        <a:lstStyle/>
        <a:p>
          <a:endParaRPr lang="en-ZA"/>
        </a:p>
      </dgm:t>
    </dgm:pt>
    <dgm:pt modelId="{A13B99F4-831E-4544-8583-B9CA945EDE10}">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Wordtracker Scout</a:t>
          </a:r>
          <a:endParaRPr lang="en-GB" dirty="0">
            <a:solidFill>
              <a:srgbClr val="000000"/>
            </a:solidFill>
          </a:endParaRPr>
        </a:p>
      </dgm:t>
    </dgm:pt>
    <dgm:pt modelId="{2E8C4DF6-73D2-40B9-B08E-D11CB824AA49}" type="parTrans" cxnId="{43A427BF-2E2F-48BD-9EB2-41A7C96C9DF7}">
      <dgm:prSet/>
      <dgm:spPr/>
      <dgm:t>
        <a:bodyPr/>
        <a:lstStyle/>
        <a:p>
          <a:endParaRPr lang="en-ZA"/>
        </a:p>
      </dgm:t>
    </dgm:pt>
    <dgm:pt modelId="{6CD1A61C-1F1C-4B70-84FA-2C297C06500D}" type="sibTrans" cxnId="{43A427BF-2E2F-48BD-9EB2-41A7C96C9DF7}">
      <dgm:prSet/>
      <dgm:spPr/>
      <dgm:t>
        <a:bodyPr/>
        <a:lstStyle/>
        <a:p>
          <a:endParaRPr lang="en-ZA"/>
        </a:p>
      </dgm:t>
    </dgm:pt>
    <dgm:pt modelId="{00171B89-D230-41FB-94D2-AB6908C0D770}">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Lipperhey</a:t>
          </a:r>
          <a:endParaRPr lang="en-GB" dirty="0">
            <a:solidFill>
              <a:srgbClr val="000000"/>
            </a:solidFill>
          </a:endParaRPr>
        </a:p>
      </dgm:t>
    </dgm:pt>
    <dgm:pt modelId="{23AC8984-BCC0-4DB3-8A6B-446422FDD42C}" type="parTrans" cxnId="{C6DF65DE-6734-4941-981F-41B9FFB398F3}">
      <dgm:prSet/>
      <dgm:spPr/>
      <dgm:t>
        <a:bodyPr/>
        <a:lstStyle/>
        <a:p>
          <a:endParaRPr lang="en-ZA"/>
        </a:p>
      </dgm:t>
    </dgm:pt>
    <dgm:pt modelId="{D70ABD72-685D-4FA4-A153-391B264BD975}" type="sibTrans" cxnId="{C6DF65DE-6734-4941-981F-41B9FFB398F3}">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5">
        <dgm:presLayoutVars>
          <dgm:bulletEnabled val="1"/>
        </dgm:presLayoutVars>
      </dgm:prSet>
      <dgm:spPr/>
    </dgm:pt>
    <dgm:pt modelId="{91D6C020-F65B-4BC0-9D50-BF53FE5DFEEC}" type="pres">
      <dgm:prSet presAssocID="{72834CCD-8DE8-4BAF-9A27-6F0176445D86}" presName="space" presStyleCnt="0"/>
      <dgm:spPr/>
    </dgm:pt>
    <dgm:pt modelId="{71433346-B604-4B87-882E-B6F89483CF5B}" type="pres">
      <dgm:prSet presAssocID="{54F7FFA2-A6BD-4801-BE6A-4A3DB9E5D496}" presName="Name5" presStyleLbl="vennNode1" presStyleIdx="1" presStyleCnt="5">
        <dgm:presLayoutVars>
          <dgm:bulletEnabled val="1"/>
        </dgm:presLayoutVars>
      </dgm:prSet>
      <dgm:spPr/>
    </dgm:pt>
    <dgm:pt modelId="{B805BD07-C75A-4507-908D-35FECEA39561}" type="pres">
      <dgm:prSet presAssocID="{D45813BF-D031-402E-8354-4A81EC4661EA}" presName="space" presStyleCnt="0"/>
      <dgm:spPr/>
    </dgm:pt>
    <dgm:pt modelId="{B939F053-2FD1-43D7-87B3-341D076D91A1}" type="pres">
      <dgm:prSet presAssocID="{D526718E-DD3C-4EF7-918B-4049416848CA}" presName="Name5" presStyleLbl="vennNode1" presStyleIdx="2" presStyleCnt="5">
        <dgm:presLayoutVars>
          <dgm:bulletEnabled val="1"/>
        </dgm:presLayoutVars>
      </dgm:prSet>
      <dgm:spPr/>
    </dgm:pt>
    <dgm:pt modelId="{711EA8F7-6AC2-4DDA-BC48-0A9F28F3BF5F}" type="pres">
      <dgm:prSet presAssocID="{B2C3CE57-4FDF-4EE1-8ED0-C65A03F65647}" presName="space" presStyleCnt="0"/>
      <dgm:spPr/>
    </dgm:pt>
    <dgm:pt modelId="{BEA96DC2-337A-46DE-ACBB-A9260EE7E4C5}" type="pres">
      <dgm:prSet presAssocID="{A13B99F4-831E-4544-8583-B9CA945EDE10}" presName="Name5" presStyleLbl="vennNode1" presStyleIdx="3" presStyleCnt="5">
        <dgm:presLayoutVars>
          <dgm:bulletEnabled val="1"/>
        </dgm:presLayoutVars>
      </dgm:prSet>
      <dgm:spPr/>
    </dgm:pt>
    <dgm:pt modelId="{90E649BD-96BC-4EE3-8020-4E6448E2F6C2}" type="pres">
      <dgm:prSet presAssocID="{6CD1A61C-1F1C-4B70-84FA-2C297C06500D}" presName="space" presStyleCnt="0"/>
      <dgm:spPr/>
    </dgm:pt>
    <dgm:pt modelId="{A2EC2035-0F71-4EA3-B5F2-42589008A47B}" type="pres">
      <dgm:prSet presAssocID="{00171B89-D230-41FB-94D2-AB6908C0D770}" presName="Name5" presStyleLbl="vennNode1" presStyleIdx="4" presStyleCnt="5">
        <dgm:presLayoutVars>
          <dgm:bulletEnabled val="1"/>
        </dgm:presLayoutVars>
      </dgm:prSet>
      <dgm:spPr/>
    </dgm:pt>
  </dgm:ptLst>
  <dgm:cxnLst>
    <dgm:cxn modelId="{DD206903-BB65-4E49-88E2-11A220CB3D1B}" type="presOf" srcId="{00171B89-D230-41FB-94D2-AB6908C0D770}" destId="{A2EC2035-0F71-4EA3-B5F2-42589008A47B}" srcOrd="0" destOrd="0" presId="urn:microsoft.com/office/officeart/2005/8/layout/venn3"/>
    <dgm:cxn modelId="{BB60FF36-8110-45A7-9F26-97875281461D}" type="presOf" srcId="{D526718E-DD3C-4EF7-918B-4049416848CA}" destId="{B939F053-2FD1-43D7-87B3-341D076D91A1}" srcOrd="0" destOrd="0" presId="urn:microsoft.com/office/officeart/2005/8/layout/venn3"/>
    <dgm:cxn modelId="{31194364-8E2F-40EC-882F-1D8580F84EF4}" type="presOf" srcId="{784FDB63-91D2-4E63-80A4-FF0D82B59790}" destId="{41D930A4-CAF0-4E18-9F9A-EF7D6EEDFF56}" srcOrd="0" destOrd="0" presId="urn:microsoft.com/office/officeart/2005/8/layout/venn3"/>
    <dgm:cxn modelId="{63BAE147-4B53-49F0-AD15-C4A44D1671D6}" type="presOf" srcId="{A13B99F4-831E-4544-8583-B9CA945EDE10}" destId="{BEA96DC2-337A-46DE-ACBB-A9260EE7E4C5}" srcOrd="0" destOrd="0" presId="urn:microsoft.com/office/officeart/2005/8/layout/venn3"/>
    <dgm:cxn modelId="{AA20246F-A736-4391-A9C1-5F1438DB5270}" type="presOf" srcId="{54F7FFA2-A6BD-4801-BE6A-4A3DB9E5D496}" destId="{71433346-B604-4B87-882E-B6F89483CF5B}" srcOrd="0" destOrd="0" presId="urn:microsoft.com/office/officeart/2005/8/layout/venn3"/>
    <dgm:cxn modelId="{D2015577-D52C-440B-A72D-6AC091E4DB94}" srcId="{784FDB63-91D2-4E63-80A4-FF0D82B59790}" destId="{D526718E-DD3C-4EF7-918B-4049416848CA}" srcOrd="2" destOrd="0" parTransId="{4C835394-26D4-4471-874D-4817C761808A}" sibTransId="{B2C3CE57-4FDF-4EE1-8ED0-C65A03F65647}"/>
    <dgm:cxn modelId="{C2250982-D1B8-4417-91C8-6EFF6AE93F99}" type="presOf" srcId="{EC34C5C5-3EFE-423E-BDBD-B996876F07D2}" destId="{59A26A68-699D-4FE2-AA64-00D3961D3B79}" srcOrd="0" destOrd="0" presId="urn:microsoft.com/office/officeart/2005/8/layout/venn3"/>
    <dgm:cxn modelId="{72049798-8F79-4122-8A30-9FE0AEE467D9}" srcId="{784FDB63-91D2-4E63-80A4-FF0D82B59790}" destId="{54F7FFA2-A6BD-4801-BE6A-4A3DB9E5D496}" srcOrd="1" destOrd="0" parTransId="{88D8D4B1-42D2-4E88-9CBB-35481621AAC9}" sibTransId="{D45813BF-D031-402E-8354-4A81EC4661EA}"/>
    <dgm:cxn modelId="{43A427BF-2E2F-48BD-9EB2-41A7C96C9DF7}" srcId="{784FDB63-91D2-4E63-80A4-FF0D82B59790}" destId="{A13B99F4-831E-4544-8583-B9CA945EDE10}" srcOrd="3" destOrd="0" parTransId="{2E8C4DF6-73D2-40B9-B08E-D11CB824AA49}" sibTransId="{6CD1A61C-1F1C-4B70-84FA-2C297C06500D}"/>
    <dgm:cxn modelId="{BE5463DE-A1FC-4016-B7A9-F00CB23FE53E}" srcId="{784FDB63-91D2-4E63-80A4-FF0D82B59790}" destId="{EC34C5C5-3EFE-423E-BDBD-B996876F07D2}" srcOrd="0" destOrd="0" parTransId="{E97273E6-FF7C-437B-8D78-5C1E448C2DA6}" sibTransId="{72834CCD-8DE8-4BAF-9A27-6F0176445D86}"/>
    <dgm:cxn modelId="{C6DF65DE-6734-4941-981F-41B9FFB398F3}" srcId="{784FDB63-91D2-4E63-80A4-FF0D82B59790}" destId="{00171B89-D230-41FB-94D2-AB6908C0D770}" srcOrd="4" destOrd="0" parTransId="{23AC8984-BCC0-4DB3-8A6B-446422FDD42C}" sibTransId="{D70ABD72-685D-4FA4-A153-391B264BD975}"/>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465430A8-441C-42EF-AA6A-A144BD2B93EB}" type="presParOf" srcId="{41D930A4-CAF0-4E18-9F9A-EF7D6EEDFF56}" destId="{71433346-B604-4B87-882E-B6F89483CF5B}" srcOrd="2" destOrd="0" presId="urn:microsoft.com/office/officeart/2005/8/layout/venn3"/>
    <dgm:cxn modelId="{C11EAADE-3CA9-4E4E-8851-1D4AA46D650B}" type="presParOf" srcId="{41D930A4-CAF0-4E18-9F9A-EF7D6EEDFF56}" destId="{B805BD07-C75A-4507-908D-35FECEA39561}" srcOrd="3" destOrd="0" presId="urn:microsoft.com/office/officeart/2005/8/layout/venn3"/>
    <dgm:cxn modelId="{F0AD6133-EF8D-41F1-8DA1-17F33CA9258D}" type="presParOf" srcId="{41D930A4-CAF0-4E18-9F9A-EF7D6EEDFF56}" destId="{B939F053-2FD1-43D7-87B3-341D076D91A1}" srcOrd="4" destOrd="0" presId="urn:microsoft.com/office/officeart/2005/8/layout/venn3"/>
    <dgm:cxn modelId="{789111A7-4D5D-4702-AFFC-2F51EA746F82}" type="presParOf" srcId="{41D930A4-CAF0-4E18-9F9A-EF7D6EEDFF56}" destId="{711EA8F7-6AC2-4DDA-BC48-0A9F28F3BF5F}" srcOrd="5" destOrd="0" presId="urn:microsoft.com/office/officeart/2005/8/layout/venn3"/>
    <dgm:cxn modelId="{927CAB69-EFDB-4915-8959-448A6C9393C5}" type="presParOf" srcId="{41D930A4-CAF0-4E18-9F9A-EF7D6EEDFF56}" destId="{BEA96DC2-337A-46DE-ACBB-A9260EE7E4C5}" srcOrd="6" destOrd="0" presId="urn:microsoft.com/office/officeart/2005/8/layout/venn3"/>
    <dgm:cxn modelId="{7B428F0B-1BD2-4A84-BE4B-8D1FF6B04AC3}" type="presParOf" srcId="{41D930A4-CAF0-4E18-9F9A-EF7D6EEDFF56}" destId="{90E649BD-96BC-4EE3-8020-4E6448E2F6C2}" srcOrd="7" destOrd="0" presId="urn:microsoft.com/office/officeart/2005/8/layout/venn3"/>
    <dgm:cxn modelId="{089D6886-6F43-436C-A70D-ABBC8C889385}" type="presParOf" srcId="{41D930A4-CAF0-4E18-9F9A-EF7D6EEDFF56}" destId="{A2EC2035-0F71-4EA3-B5F2-42589008A47B}"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Bing Webmaster Tools</a:t>
          </a:r>
          <a:endParaRPr lang="en-ZA" dirty="0">
            <a:solidFill>
              <a:srgbClr val="000000"/>
            </a:solidFill>
          </a:endParaRPr>
        </a:p>
      </dgm:t>
    </dgm:pt>
    <dgm:pt modelId="{72834CCD-8DE8-4BAF-9A27-6F0176445D86}" type="sibTrans" cxnId="{BE5463DE-A1FC-4016-B7A9-F00CB23FE53E}">
      <dgm:prSet/>
      <dgm:spPr/>
      <dgm:t>
        <a:bodyPr/>
        <a:lstStyle/>
        <a:p>
          <a:endParaRPr lang="en-ZA"/>
        </a:p>
      </dgm:t>
    </dgm:pt>
    <dgm:pt modelId="{E97273E6-FF7C-437B-8D78-5C1E448C2DA6}" type="parTrans" cxnId="{BE5463DE-A1FC-4016-B7A9-F00CB23FE53E}">
      <dgm:prSet/>
      <dgm:spPr/>
      <dgm:t>
        <a:bodyPr/>
        <a:lstStyle/>
        <a:p>
          <a:endParaRPr lang="en-ZA"/>
        </a:p>
      </dgm:t>
    </dgm:pt>
    <dgm:pt modelId="{50898C98-7DF7-4785-9B62-B5B5AD57A3F9}">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Dareboost</a:t>
          </a:r>
          <a:endParaRPr lang="en-GB" dirty="0">
            <a:solidFill>
              <a:srgbClr val="000000"/>
            </a:solidFill>
          </a:endParaRPr>
        </a:p>
      </dgm:t>
    </dgm:pt>
    <dgm:pt modelId="{1BB5331D-2E52-4764-90F0-A88E676199E6}" type="sibTrans" cxnId="{02FA287B-2CA2-4F77-A0CA-FA163D2F76EB}">
      <dgm:prSet/>
      <dgm:spPr/>
      <dgm:t>
        <a:bodyPr/>
        <a:lstStyle/>
        <a:p>
          <a:endParaRPr lang="en-ZA"/>
        </a:p>
      </dgm:t>
    </dgm:pt>
    <dgm:pt modelId="{06AE6E8A-9D8B-410B-BF32-11D2F72AD40D}" type="parTrans" cxnId="{02FA287B-2CA2-4F77-A0CA-FA163D2F76EB}">
      <dgm:prSet/>
      <dgm:spPr/>
      <dgm:t>
        <a:bodyPr/>
        <a:lstStyle/>
        <a:p>
          <a:endParaRPr lang="en-ZA"/>
        </a:p>
      </dgm:t>
    </dgm:pt>
    <dgm:pt modelId="{2061F215-FA3C-402B-B2AD-2775A4BE9919}">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Siteliner</a:t>
          </a:r>
          <a:endParaRPr lang="en-GB" dirty="0">
            <a:solidFill>
              <a:srgbClr val="000000"/>
            </a:solidFill>
          </a:endParaRPr>
        </a:p>
      </dgm:t>
    </dgm:pt>
    <dgm:pt modelId="{BA4901D3-3DFC-492D-8C46-C35976E4A165}" type="sibTrans" cxnId="{15423D07-5838-41A3-A4A0-B325C6300ECB}">
      <dgm:prSet/>
      <dgm:spPr/>
      <dgm:t>
        <a:bodyPr/>
        <a:lstStyle/>
        <a:p>
          <a:endParaRPr lang="en-ZA"/>
        </a:p>
      </dgm:t>
    </dgm:pt>
    <dgm:pt modelId="{A5019128-BCBF-41E4-8EB7-DC505DFB643B}" type="parTrans" cxnId="{15423D07-5838-41A3-A4A0-B325C6300ECB}">
      <dgm:prSet/>
      <dgm:spPr/>
      <dgm:t>
        <a:bodyPr/>
        <a:lstStyle/>
        <a:p>
          <a:endParaRPr lang="en-ZA"/>
        </a:p>
      </dgm:t>
    </dgm:pt>
    <dgm:pt modelId="{7DDC4EDB-949D-47E3-A9EB-201F90DAE16E}">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KWFinder</a:t>
          </a:r>
          <a:endParaRPr lang="en-GB" dirty="0">
            <a:solidFill>
              <a:srgbClr val="000000"/>
            </a:solidFill>
          </a:endParaRPr>
        </a:p>
      </dgm:t>
    </dgm:pt>
    <dgm:pt modelId="{5C458EDF-953F-4D22-BBA2-44C5401FCB8A}" type="sibTrans" cxnId="{242D30D7-E816-494D-A47D-DC0E6D545EAB}">
      <dgm:prSet/>
      <dgm:spPr/>
      <dgm:t>
        <a:bodyPr/>
        <a:lstStyle/>
        <a:p>
          <a:endParaRPr lang="en-ZA"/>
        </a:p>
      </dgm:t>
    </dgm:pt>
    <dgm:pt modelId="{8BCF6468-2D70-479A-A5ED-599152742B86}" type="parTrans" cxnId="{242D30D7-E816-494D-A47D-DC0E6D545EAB}">
      <dgm:prSet/>
      <dgm:spPr/>
      <dgm:t>
        <a:bodyPr/>
        <a:lstStyle/>
        <a:p>
          <a:endParaRPr lang="en-ZA"/>
        </a:p>
      </dgm:t>
    </dgm:pt>
    <dgm:pt modelId="{210A7DDC-F1C9-4041-A883-482B3AA09A65}">
      <dgm:prSet/>
      <dgm:spPr/>
      <dgm:t>
        <a:bodyPr/>
        <a:lstStyle/>
        <a:p>
          <a:r>
            <a:rPr lang="en-GB" u="sng" dirty="0">
              <a:solidFill>
                <a:srgbClr val="000000"/>
              </a:solidFill>
            </a:rPr>
            <a:t>Die Leute </a:t>
          </a:r>
          <a:r>
            <a:rPr lang="en-GB" u="sng" dirty="0" err="1">
              <a:solidFill>
                <a:srgbClr val="000000"/>
              </a:solidFill>
            </a:rPr>
            <a:t>fragen</a:t>
          </a:r>
          <a:r>
            <a:rPr lang="en-GB" u="sng" dirty="0">
              <a:solidFill>
                <a:srgbClr val="000000"/>
              </a:solidFill>
            </a:rPr>
            <a:t> </a:t>
          </a:r>
          <a:r>
            <a:rPr lang="en-GB" u="sng" dirty="0" err="1">
              <a:solidFill>
                <a:srgbClr val="000000"/>
              </a:solidFill>
            </a:rPr>
            <a:t>auch</a:t>
          </a:r>
          <a:r>
            <a:rPr lang="en-GB" u="sng" dirty="0">
              <a:solidFill>
                <a:srgbClr val="000000"/>
              </a:solidFill>
            </a:rPr>
            <a:t> …
</a:t>
          </a:r>
          <a:endParaRPr lang="en-GB" dirty="0">
            <a:solidFill>
              <a:srgbClr val="000000"/>
            </a:solidFill>
          </a:endParaRPr>
        </a:p>
      </dgm:t>
    </dgm:pt>
    <dgm:pt modelId="{CD61642A-DEDE-415E-A92F-47326B51D834}" type="sibTrans" cxnId="{287F665A-AB3C-410F-A0C4-65C763E3E1F5}">
      <dgm:prSet/>
      <dgm:spPr/>
      <dgm:t>
        <a:bodyPr/>
        <a:lstStyle/>
        <a:p>
          <a:endParaRPr lang="en-ZA"/>
        </a:p>
      </dgm:t>
    </dgm:pt>
    <dgm:pt modelId="{CCF0A9DA-EBC2-4E73-9621-1D06DF2D1595}" type="parTrans" cxnId="{287F665A-AB3C-410F-A0C4-65C763E3E1F5}">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5">
        <dgm:presLayoutVars>
          <dgm:bulletEnabled val="1"/>
        </dgm:presLayoutVars>
      </dgm:prSet>
      <dgm:spPr/>
    </dgm:pt>
    <dgm:pt modelId="{91D6C020-F65B-4BC0-9D50-BF53FE5DFEEC}" type="pres">
      <dgm:prSet presAssocID="{72834CCD-8DE8-4BAF-9A27-6F0176445D86}" presName="space" presStyleCnt="0"/>
      <dgm:spPr/>
    </dgm:pt>
    <dgm:pt modelId="{E8CC07E2-5439-4428-92A8-C7BDA18638B3}" type="pres">
      <dgm:prSet presAssocID="{50898C98-7DF7-4785-9B62-B5B5AD57A3F9}" presName="Name5" presStyleLbl="vennNode1" presStyleIdx="1" presStyleCnt="5">
        <dgm:presLayoutVars>
          <dgm:bulletEnabled val="1"/>
        </dgm:presLayoutVars>
      </dgm:prSet>
      <dgm:spPr/>
    </dgm:pt>
    <dgm:pt modelId="{15F28CDF-6896-416D-B08D-151D1C99873D}" type="pres">
      <dgm:prSet presAssocID="{1BB5331D-2E52-4764-90F0-A88E676199E6}" presName="space" presStyleCnt="0"/>
      <dgm:spPr/>
    </dgm:pt>
    <dgm:pt modelId="{D5CBA2A2-6B16-41FD-A45B-EABD8BC80A98}" type="pres">
      <dgm:prSet presAssocID="{2061F215-FA3C-402B-B2AD-2775A4BE9919}" presName="Name5" presStyleLbl="vennNode1" presStyleIdx="2" presStyleCnt="5">
        <dgm:presLayoutVars>
          <dgm:bulletEnabled val="1"/>
        </dgm:presLayoutVars>
      </dgm:prSet>
      <dgm:spPr/>
    </dgm:pt>
    <dgm:pt modelId="{8C3A0B14-6B10-4562-A30C-74227591CD7C}" type="pres">
      <dgm:prSet presAssocID="{BA4901D3-3DFC-492D-8C46-C35976E4A165}" presName="space" presStyleCnt="0"/>
      <dgm:spPr/>
    </dgm:pt>
    <dgm:pt modelId="{E361EC97-5AAA-49B1-8CD3-A9284D6D20B7}" type="pres">
      <dgm:prSet presAssocID="{7DDC4EDB-949D-47E3-A9EB-201F90DAE16E}" presName="Name5" presStyleLbl="vennNode1" presStyleIdx="3" presStyleCnt="5">
        <dgm:presLayoutVars>
          <dgm:bulletEnabled val="1"/>
        </dgm:presLayoutVars>
      </dgm:prSet>
      <dgm:spPr/>
    </dgm:pt>
    <dgm:pt modelId="{51B4ED9B-EC51-4B52-B887-9E1D11A1CC8C}" type="pres">
      <dgm:prSet presAssocID="{5C458EDF-953F-4D22-BBA2-44C5401FCB8A}" presName="space" presStyleCnt="0"/>
      <dgm:spPr/>
    </dgm:pt>
    <dgm:pt modelId="{87F54A8A-4429-46B1-9200-BD74230B575A}" type="pres">
      <dgm:prSet presAssocID="{210A7DDC-F1C9-4041-A883-482B3AA09A65}" presName="Name5" presStyleLbl="vennNode1" presStyleIdx="4" presStyleCnt="5">
        <dgm:presLayoutVars>
          <dgm:bulletEnabled val="1"/>
        </dgm:presLayoutVars>
      </dgm:prSet>
      <dgm:spPr/>
    </dgm:pt>
  </dgm:ptLst>
  <dgm:cxnLst>
    <dgm:cxn modelId="{15423D07-5838-41A3-A4A0-B325C6300ECB}" srcId="{784FDB63-91D2-4E63-80A4-FF0D82B59790}" destId="{2061F215-FA3C-402B-B2AD-2775A4BE9919}" srcOrd="2" destOrd="0" parTransId="{A5019128-BCBF-41E4-8EB7-DC505DFB643B}" sibTransId="{BA4901D3-3DFC-492D-8C46-C35976E4A165}"/>
    <dgm:cxn modelId="{E9088E09-6312-42CE-BF78-E7BB9F437A37}" type="presOf" srcId="{2061F215-FA3C-402B-B2AD-2775A4BE9919}" destId="{D5CBA2A2-6B16-41FD-A45B-EABD8BC80A98}" srcOrd="0" destOrd="0" presId="urn:microsoft.com/office/officeart/2005/8/layout/venn3"/>
    <dgm:cxn modelId="{B9F66F34-FD6F-4D7A-AB5B-7041E5DC305C}" type="presOf" srcId="{210A7DDC-F1C9-4041-A883-482B3AA09A65}" destId="{87F54A8A-4429-46B1-9200-BD74230B575A}" srcOrd="0" destOrd="0" presId="urn:microsoft.com/office/officeart/2005/8/layout/venn3"/>
    <dgm:cxn modelId="{4EE0873C-FC57-4127-85E9-1F22C675FF0D}" type="presOf" srcId="{50898C98-7DF7-4785-9B62-B5B5AD57A3F9}" destId="{E8CC07E2-5439-4428-92A8-C7BDA18638B3}" srcOrd="0" destOrd="0" presId="urn:microsoft.com/office/officeart/2005/8/layout/venn3"/>
    <dgm:cxn modelId="{31194364-8E2F-40EC-882F-1D8580F84EF4}" type="presOf" srcId="{784FDB63-91D2-4E63-80A4-FF0D82B59790}" destId="{41D930A4-CAF0-4E18-9F9A-EF7D6EEDFF56}" srcOrd="0" destOrd="0" presId="urn:microsoft.com/office/officeart/2005/8/layout/venn3"/>
    <dgm:cxn modelId="{287F665A-AB3C-410F-A0C4-65C763E3E1F5}" srcId="{784FDB63-91D2-4E63-80A4-FF0D82B59790}" destId="{210A7DDC-F1C9-4041-A883-482B3AA09A65}" srcOrd="4" destOrd="0" parTransId="{CCF0A9DA-EBC2-4E73-9621-1D06DF2D1595}" sibTransId="{CD61642A-DEDE-415E-A92F-47326B51D834}"/>
    <dgm:cxn modelId="{02FA287B-2CA2-4F77-A0CA-FA163D2F76EB}" srcId="{784FDB63-91D2-4E63-80A4-FF0D82B59790}" destId="{50898C98-7DF7-4785-9B62-B5B5AD57A3F9}" srcOrd="1" destOrd="0" parTransId="{06AE6E8A-9D8B-410B-BF32-11D2F72AD40D}" sibTransId="{1BB5331D-2E52-4764-90F0-A88E676199E6}"/>
    <dgm:cxn modelId="{C2250982-D1B8-4417-91C8-6EFF6AE93F99}" type="presOf" srcId="{EC34C5C5-3EFE-423E-BDBD-B996876F07D2}" destId="{59A26A68-699D-4FE2-AA64-00D3961D3B79}" srcOrd="0" destOrd="0" presId="urn:microsoft.com/office/officeart/2005/8/layout/venn3"/>
    <dgm:cxn modelId="{242D30D7-E816-494D-A47D-DC0E6D545EAB}" srcId="{784FDB63-91D2-4E63-80A4-FF0D82B59790}" destId="{7DDC4EDB-949D-47E3-A9EB-201F90DAE16E}" srcOrd="3" destOrd="0" parTransId="{8BCF6468-2D70-479A-A5ED-599152742B86}" sibTransId="{5C458EDF-953F-4D22-BBA2-44C5401FCB8A}"/>
    <dgm:cxn modelId="{BE5463DE-A1FC-4016-B7A9-F00CB23FE53E}" srcId="{784FDB63-91D2-4E63-80A4-FF0D82B59790}" destId="{EC34C5C5-3EFE-423E-BDBD-B996876F07D2}" srcOrd="0" destOrd="0" parTransId="{E97273E6-FF7C-437B-8D78-5C1E448C2DA6}" sibTransId="{72834CCD-8DE8-4BAF-9A27-6F0176445D86}"/>
    <dgm:cxn modelId="{8DEB52F6-5DB5-4D4D-8BD8-E03D00718DC7}" type="presOf" srcId="{7DDC4EDB-949D-47E3-A9EB-201F90DAE16E}" destId="{E361EC97-5AAA-49B1-8CD3-A9284D6D20B7}" srcOrd="0" destOrd="0" presId="urn:microsoft.com/office/officeart/2005/8/layout/venn3"/>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37571AF2-EFEA-45F0-9F68-0E25E06EB5F0}" type="presParOf" srcId="{41D930A4-CAF0-4E18-9F9A-EF7D6EEDFF56}" destId="{E8CC07E2-5439-4428-92A8-C7BDA18638B3}" srcOrd="2" destOrd="0" presId="urn:microsoft.com/office/officeart/2005/8/layout/venn3"/>
    <dgm:cxn modelId="{176D0872-23F4-4816-ABEC-79A16D0494D8}" type="presParOf" srcId="{41D930A4-CAF0-4E18-9F9A-EF7D6EEDFF56}" destId="{15F28CDF-6896-416D-B08D-151D1C99873D}" srcOrd="3" destOrd="0" presId="urn:microsoft.com/office/officeart/2005/8/layout/venn3"/>
    <dgm:cxn modelId="{EDF055E8-C7F9-4C9F-AA7D-7EBACF1ABA47}" type="presParOf" srcId="{41D930A4-CAF0-4E18-9F9A-EF7D6EEDFF56}" destId="{D5CBA2A2-6B16-41FD-A45B-EABD8BC80A98}" srcOrd="4" destOrd="0" presId="urn:microsoft.com/office/officeart/2005/8/layout/venn3"/>
    <dgm:cxn modelId="{9611C80E-25E5-40D8-82CE-C2AD40AAEA1A}" type="presParOf" srcId="{41D930A4-CAF0-4E18-9F9A-EF7D6EEDFF56}" destId="{8C3A0B14-6B10-4562-A30C-74227591CD7C}" srcOrd="5" destOrd="0" presId="urn:microsoft.com/office/officeart/2005/8/layout/venn3"/>
    <dgm:cxn modelId="{25FB4DFF-9D68-43A1-BD2A-1B3AAB36C386}" type="presParOf" srcId="{41D930A4-CAF0-4E18-9F9A-EF7D6EEDFF56}" destId="{E361EC97-5AAA-49B1-8CD3-A9284D6D20B7}" srcOrd="6" destOrd="0" presId="urn:microsoft.com/office/officeart/2005/8/layout/venn3"/>
    <dgm:cxn modelId="{96F01FDE-68BA-408A-83D3-FA5800CED919}" type="presParOf" srcId="{41D930A4-CAF0-4E18-9F9A-EF7D6EEDFF56}" destId="{51B4ED9B-EC51-4B52-B887-9E1D11A1CC8C}" srcOrd="7" destOrd="0" presId="urn:microsoft.com/office/officeart/2005/8/layout/venn3"/>
    <dgm:cxn modelId="{CEA99675-5D63-4D8C-B9B9-0EEC931DD680}" type="presParOf" srcId="{41D930A4-CAF0-4E18-9F9A-EF7D6EEDFF56}" destId="{87F54A8A-4429-46B1-9200-BD74230B575A}"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Bonus #1. </a:t>
          </a:r>
          <a:r>
            <a:rPr lang="en-GB" u="sng" dirty="0">
              <a:solidFill>
                <a:srgbClr val="000000"/>
              </a:solidFill>
            </a:rPr>
            <a:t>Bulk Google Rank Checker</a:t>
          </a:r>
          <a:endParaRPr lang="en-ZA" dirty="0">
            <a:solidFill>
              <a:srgbClr val="000000"/>
            </a:solidFill>
          </a:endParaRPr>
        </a:p>
      </dgm:t>
    </dgm:pt>
    <dgm:pt modelId="{E97273E6-FF7C-437B-8D78-5C1E448C2DA6}" type="parTrans" cxnId="{BE5463DE-A1FC-4016-B7A9-F00CB23FE53E}">
      <dgm:prSet/>
      <dgm:spPr/>
      <dgm:t>
        <a:bodyPr/>
        <a:lstStyle/>
        <a:p>
          <a:endParaRPr lang="en-ZA"/>
        </a:p>
      </dgm:t>
    </dgm:pt>
    <dgm:pt modelId="{72834CCD-8DE8-4BAF-9A27-6F0176445D86}" type="sibTrans" cxnId="{BE5463DE-A1FC-4016-B7A9-F00CB23FE53E}">
      <dgm:prSet/>
      <dgm:spPr/>
      <dgm:t>
        <a:bodyPr/>
        <a:lstStyle/>
        <a:p>
          <a:endParaRPr lang="en-ZA"/>
        </a:p>
      </dgm:t>
    </dgm:pt>
    <dgm:pt modelId="{AE549B99-703E-436D-9A02-3FF797738E26}">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Bonus #2. LSI Graph</a:t>
          </a:r>
          <a:endParaRPr lang="en-GB" dirty="0">
            <a:solidFill>
              <a:srgbClr val="000000"/>
            </a:solidFill>
          </a:endParaRPr>
        </a:p>
      </dgm:t>
    </dgm:pt>
    <dgm:pt modelId="{62DC0946-4745-4CAD-9C66-D59C44C03831}" type="parTrans" cxnId="{062F1778-1988-4E98-A5BD-48F23C3441C5}">
      <dgm:prSet/>
      <dgm:spPr/>
      <dgm:t>
        <a:bodyPr/>
        <a:lstStyle/>
        <a:p>
          <a:endParaRPr lang="en-ZA"/>
        </a:p>
      </dgm:t>
    </dgm:pt>
    <dgm:pt modelId="{DD46D16C-BCA9-407F-8A82-6ADC0A769C1C}" type="sibTrans" cxnId="{062F1778-1988-4E98-A5BD-48F23C3441C5}">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2">
        <dgm:presLayoutVars>
          <dgm:bulletEnabled val="1"/>
        </dgm:presLayoutVars>
      </dgm:prSet>
      <dgm:spPr/>
    </dgm:pt>
    <dgm:pt modelId="{91D6C020-F65B-4BC0-9D50-BF53FE5DFEEC}" type="pres">
      <dgm:prSet presAssocID="{72834CCD-8DE8-4BAF-9A27-6F0176445D86}" presName="space" presStyleCnt="0"/>
      <dgm:spPr/>
    </dgm:pt>
    <dgm:pt modelId="{E33C7811-54BA-4EF2-A0F9-462C8AFD8E6C}" type="pres">
      <dgm:prSet presAssocID="{AE549B99-703E-436D-9A02-3FF797738E26}" presName="Name5" presStyleLbl="vennNode1" presStyleIdx="1" presStyleCnt="2">
        <dgm:presLayoutVars>
          <dgm:bulletEnabled val="1"/>
        </dgm:presLayoutVars>
      </dgm:prSet>
      <dgm:spPr/>
    </dgm:pt>
  </dgm:ptLst>
  <dgm:cxnLst>
    <dgm:cxn modelId="{31194364-8E2F-40EC-882F-1D8580F84EF4}" type="presOf" srcId="{784FDB63-91D2-4E63-80A4-FF0D82B59790}" destId="{41D930A4-CAF0-4E18-9F9A-EF7D6EEDFF56}" srcOrd="0" destOrd="0" presId="urn:microsoft.com/office/officeart/2005/8/layout/venn3"/>
    <dgm:cxn modelId="{A1D65A4F-EED3-4681-8FCA-E23FAA7DF233}" type="presOf" srcId="{AE549B99-703E-436D-9A02-3FF797738E26}" destId="{E33C7811-54BA-4EF2-A0F9-462C8AFD8E6C}" srcOrd="0" destOrd="0" presId="urn:microsoft.com/office/officeart/2005/8/layout/venn3"/>
    <dgm:cxn modelId="{062F1778-1988-4E98-A5BD-48F23C3441C5}" srcId="{784FDB63-91D2-4E63-80A4-FF0D82B59790}" destId="{AE549B99-703E-436D-9A02-3FF797738E26}" srcOrd="1" destOrd="0" parTransId="{62DC0946-4745-4CAD-9C66-D59C44C03831}" sibTransId="{DD46D16C-BCA9-407F-8A82-6ADC0A769C1C}"/>
    <dgm:cxn modelId="{C2250982-D1B8-4417-91C8-6EFF6AE93F99}" type="presOf" srcId="{EC34C5C5-3EFE-423E-BDBD-B996876F07D2}" destId="{59A26A68-699D-4FE2-AA64-00D3961D3B79}" srcOrd="0" destOrd="0" presId="urn:microsoft.com/office/officeart/2005/8/layout/venn3"/>
    <dgm:cxn modelId="{BE5463DE-A1FC-4016-B7A9-F00CB23FE53E}" srcId="{784FDB63-91D2-4E63-80A4-FF0D82B59790}" destId="{EC34C5C5-3EFE-423E-BDBD-B996876F07D2}" srcOrd="0" destOrd="0" parTransId="{E97273E6-FF7C-437B-8D78-5C1E448C2DA6}" sibTransId="{72834CCD-8DE8-4BAF-9A27-6F0176445D86}"/>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E9CE9E81-6573-4E23-A1FD-F5F0B16C3AFB}" type="presParOf" srcId="{41D930A4-CAF0-4E18-9F9A-EF7D6EEDFF56}" destId="{E33C7811-54BA-4EF2-A0F9-462C8AFD8E6C}" srcOrd="2"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7048E5C-E234-4E66-8593-8620718ACCA6}" type="doc">
      <dgm:prSet loTypeId="urn:microsoft.com/office/officeart/2005/8/layout/bProcess3" loCatId="process" qsTypeId="urn:microsoft.com/office/officeart/2005/8/quickstyle/simple5" qsCatId="simple" csTypeId="urn:microsoft.com/office/officeart/2005/8/colors/accent1_2" csCatId="accent1" phldr="1"/>
      <dgm:spPr/>
      <dgm:t>
        <a:bodyPr/>
        <a:lstStyle/>
        <a:p>
          <a:endParaRPr lang="en-ZA"/>
        </a:p>
      </dgm:t>
    </dgm:pt>
    <dgm:pt modelId="{796EBD81-2D56-45B2-972C-B685B984DE19}">
      <dgm:prSet phldrT="[Text]"/>
      <dgm:spPr/>
      <dgm:t>
        <a:bodyPr/>
        <a:lstStyle/>
        <a:p>
          <a:r>
            <a:rPr lang="en-ZA" dirty="0">
              <a:effectLst>
                <a:outerShdw blurRad="38100" dist="38100" dir="2700000" algn="tl">
                  <a:srgbClr val="000000">
                    <a:alpha val="43137"/>
                  </a:srgbClr>
                </a:outerShdw>
              </a:effectLst>
            </a:rPr>
            <a:t>1. </a:t>
          </a:r>
          <a:r>
            <a:rPr lang="en-ZA" dirty="0" err="1">
              <a:effectLst>
                <a:outerShdw blurRad="38100" dist="38100" dir="2700000" algn="tl">
                  <a:srgbClr val="000000">
                    <a:alpha val="43137"/>
                  </a:srgbClr>
                </a:outerShdw>
              </a:effectLst>
            </a:rPr>
            <a:t>Erstellen</a:t>
          </a:r>
          <a:r>
            <a:rPr lang="en-ZA" dirty="0">
              <a:effectLst>
                <a:outerShdw blurRad="38100" dist="38100" dir="2700000" algn="tl">
                  <a:srgbClr val="000000">
                    <a:alpha val="43137"/>
                  </a:srgbClr>
                </a:outerShdw>
              </a:effectLst>
            </a:rPr>
            <a:t> Sie </a:t>
          </a:r>
          <a:r>
            <a:rPr lang="en-ZA" dirty="0" err="1">
              <a:effectLst>
                <a:outerShdw blurRad="38100" dist="38100" dir="2700000" algn="tl">
                  <a:srgbClr val="000000">
                    <a:alpha val="43137"/>
                  </a:srgbClr>
                </a:outerShdw>
              </a:effectLst>
            </a:rPr>
            <a:t>Ihre</a:t>
          </a:r>
          <a:r>
            <a:rPr lang="en-ZA" dirty="0">
              <a:effectLst>
                <a:outerShdw blurRad="38100" dist="38100" dir="2700000" algn="tl">
                  <a:srgbClr val="000000">
                    <a:alpha val="43137"/>
                  </a:srgbClr>
                </a:outerShdw>
              </a:effectLst>
            </a:rPr>
            <a:t> Keyword-</a:t>
          </a:r>
          <a:r>
            <a:rPr lang="en-ZA" dirty="0" err="1">
              <a:effectLst>
                <a:outerShdw blurRad="38100" dist="38100" dir="2700000" algn="tl">
                  <a:srgbClr val="000000">
                    <a:alpha val="43137"/>
                  </a:srgbClr>
                </a:outerShdw>
              </a:effectLst>
            </a:rPr>
            <a:t>Liste</a:t>
          </a:r>
          <a:endParaRPr lang="en-ZA" dirty="0">
            <a:effectLst>
              <a:outerShdw blurRad="38100" dist="38100" dir="2700000" algn="tl">
                <a:srgbClr val="000000">
                  <a:alpha val="43137"/>
                </a:srgbClr>
              </a:outerShdw>
            </a:effectLst>
          </a:endParaRPr>
        </a:p>
      </dgm:t>
    </dgm:pt>
    <dgm:pt modelId="{56B2E07C-9591-47D5-BDDB-583CD1E5B1D6}" type="parTrans" cxnId="{F92A8E88-EA47-4E5F-A34D-2D7F48E86A4D}">
      <dgm:prSet/>
      <dgm:spPr/>
      <dgm:t>
        <a:bodyPr/>
        <a:lstStyle/>
        <a:p>
          <a:endParaRPr lang="en-ZA"/>
        </a:p>
      </dgm:t>
    </dgm:pt>
    <dgm:pt modelId="{F2FAD181-96E0-4670-931D-088E95FDD78C}" type="sibTrans" cxnId="{F92A8E88-EA47-4E5F-A34D-2D7F48E86A4D}">
      <dgm:prSet/>
      <dgm:spPr/>
      <dgm:t>
        <a:bodyPr/>
        <a:lstStyle/>
        <a:p>
          <a:endParaRPr lang="en-ZA" dirty="0"/>
        </a:p>
      </dgm:t>
    </dgm:pt>
    <dgm:pt modelId="{51FF8745-D0A1-43C4-9575-0021EDBEE1F9}">
      <dgm:prSet phldrT="[Text]"/>
      <dgm:spPr/>
      <dgm:t>
        <a:bodyPr/>
        <a:lstStyle/>
        <a:p>
          <a:r>
            <a:rPr lang="en-ZA" dirty="0">
              <a:effectLst>
                <a:outerShdw blurRad="38100" dist="38100" dir="2700000" algn="tl">
                  <a:srgbClr val="000000">
                    <a:alpha val="43137"/>
                  </a:srgbClr>
                </a:outerShdw>
              </a:effectLst>
            </a:rPr>
            <a:t>4. </a:t>
          </a:r>
          <a:r>
            <a:rPr lang="en-ZA" dirty="0" err="1">
              <a:effectLst>
                <a:outerShdw blurRad="38100" dist="38100" dir="2700000" algn="tl">
                  <a:srgbClr val="000000">
                    <a:alpha val="43137"/>
                  </a:srgbClr>
                </a:outerShdw>
              </a:effectLst>
            </a:rPr>
            <a:t>Fügen</a:t>
          </a:r>
          <a:r>
            <a:rPr lang="en-ZA" dirty="0">
              <a:effectLst>
                <a:outerShdw blurRad="38100" dist="38100" dir="2700000" algn="tl">
                  <a:srgbClr val="000000">
                    <a:alpha val="43137"/>
                  </a:srgbClr>
                </a:outerShdw>
              </a:effectLst>
            </a:rPr>
            <a:t> Sie </a:t>
          </a:r>
          <a:r>
            <a:rPr lang="en-ZA" dirty="0" err="1">
              <a:effectLst>
                <a:outerShdw blurRad="38100" dist="38100" dir="2700000" algn="tl">
                  <a:srgbClr val="000000">
                    <a:alpha val="43137"/>
                  </a:srgbClr>
                </a:outerShdw>
              </a:effectLst>
            </a:rPr>
            <a:t>eine</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hook”hinzu</a:t>
          </a:r>
          <a:endParaRPr lang="en-ZA" dirty="0">
            <a:effectLst>
              <a:outerShdw blurRad="38100" dist="38100" dir="2700000" algn="tl">
                <a:srgbClr val="000000">
                  <a:alpha val="43137"/>
                </a:srgbClr>
              </a:outerShdw>
            </a:effectLst>
          </a:endParaRPr>
        </a:p>
      </dgm:t>
    </dgm:pt>
    <dgm:pt modelId="{3D32A692-889A-4CB9-82F1-5F58905660E4}" type="parTrans" cxnId="{6ABF697F-7AD0-4C9E-A01B-3CFEDF084177}">
      <dgm:prSet/>
      <dgm:spPr/>
      <dgm:t>
        <a:bodyPr/>
        <a:lstStyle/>
        <a:p>
          <a:endParaRPr lang="en-ZA"/>
        </a:p>
      </dgm:t>
    </dgm:pt>
    <dgm:pt modelId="{C96404C7-3839-4156-A937-B894629207B4}" type="sibTrans" cxnId="{6ABF697F-7AD0-4C9E-A01B-3CFEDF084177}">
      <dgm:prSet/>
      <dgm:spPr/>
      <dgm:t>
        <a:bodyPr/>
        <a:lstStyle/>
        <a:p>
          <a:endParaRPr lang="en-ZA" dirty="0"/>
        </a:p>
      </dgm:t>
    </dgm:pt>
    <dgm:pt modelId="{BABAE8E7-3A82-4CE6-A244-02DB18D5B9B9}">
      <dgm:prSet phldrT="[Text]"/>
      <dgm:spPr/>
      <dgm:t>
        <a:bodyPr/>
        <a:lstStyle/>
        <a:p>
          <a:r>
            <a:rPr lang="en-ZA" dirty="0">
              <a:effectLst>
                <a:outerShdw blurRad="38100" dist="38100" dir="2700000" algn="tl">
                  <a:srgbClr val="000000">
                    <a:alpha val="43137"/>
                  </a:srgbClr>
                </a:outerShdw>
              </a:effectLst>
            </a:rPr>
            <a:t>5. </a:t>
          </a:r>
          <a:r>
            <a:rPr lang="en-ZA" dirty="0" err="1">
              <a:effectLst>
                <a:outerShdw blurRad="38100" dist="38100" dir="2700000" algn="tl">
                  <a:srgbClr val="000000">
                    <a:alpha val="43137"/>
                  </a:srgbClr>
                </a:outerShdw>
              </a:effectLst>
            </a:rPr>
            <a:t>OptimierOn</a:t>
          </a:r>
          <a:r>
            <a:rPr lang="en-ZA" dirty="0">
              <a:effectLst>
                <a:outerShdw blurRad="38100" dist="38100" dir="2700000" algn="tl">
                  <a:srgbClr val="000000">
                    <a:alpha val="43137"/>
                  </a:srgbClr>
                </a:outerShdw>
              </a:effectLst>
            </a:rPr>
            <a:t>-Page-</a:t>
          </a:r>
          <a:r>
            <a:rPr lang="en-ZA" dirty="0" err="1">
              <a:effectLst>
                <a:outerShdw blurRad="38100" dist="38100" dir="2700000" algn="tl">
                  <a:srgbClr val="000000">
                    <a:alpha val="43137"/>
                  </a:srgbClr>
                </a:outerShdw>
              </a:effectLst>
            </a:rPr>
            <a:t>SEOen</a:t>
          </a:r>
          <a:r>
            <a:rPr lang="en-ZA" dirty="0">
              <a:effectLst>
                <a:outerShdw blurRad="38100" dist="38100" dir="2700000" algn="tl">
                  <a:srgbClr val="000000">
                    <a:alpha val="43137"/>
                  </a:srgbClr>
                </a:outerShdw>
              </a:effectLst>
            </a:rPr>
            <a:t> Sie für </a:t>
          </a:r>
        </a:p>
      </dgm:t>
    </dgm:pt>
    <dgm:pt modelId="{2B0E5886-A67D-465A-BC4A-F4248224A540}" type="parTrans" cxnId="{CED12501-3BA9-409C-95EE-51E925CEB546}">
      <dgm:prSet/>
      <dgm:spPr/>
      <dgm:t>
        <a:bodyPr/>
        <a:lstStyle/>
        <a:p>
          <a:endParaRPr lang="en-ZA"/>
        </a:p>
      </dgm:t>
    </dgm:pt>
    <dgm:pt modelId="{AE3E4408-93C4-4CA1-9CEF-07F9F7AA2118}" type="sibTrans" cxnId="{CED12501-3BA9-409C-95EE-51E925CEB546}">
      <dgm:prSet/>
      <dgm:spPr/>
      <dgm:t>
        <a:bodyPr/>
        <a:lstStyle/>
        <a:p>
          <a:endParaRPr lang="en-ZA" dirty="0"/>
        </a:p>
      </dgm:t>
    </dgm:pt>
    <dgm:pt modelId="{586E140B-321E-4FA1-AE7B-99C152EB0CAB}">
      <dgm:prSet phldrT="[Text]"/>
      <dgm:spPr/>
      <dgm:t>
        <a:bodyPr/>
        <a:lstStyle/>
        <a:p>
          <a:r>
            <a:rPr lang="en-ZA" dirty="0">
              <a:effectLst>
                <a:outerShdw blurRad="38100" dist="38100" dir="2700000" algn="tl">
                  <a:srgbClr val="000000">
                    <a:alpha val="43137"/>
                  </a:srgbClr>
                </a:outerShdw>
              </a:effectLst>
            </a:rPr>
            <a:t>6. </a:t>
          </a:r>
          <a:r>
            <a:rPr lang="en-ZA" dirty="0" err="1">
              <a:effectLst>
                <a:outerShdw blurRad="38100" dist="38100" dir="2700000" algn="tl">
                  <a:srgbClr val="000000">
                    <a:alpha val="43137"/>
                  </a:srgbClr>
                </a:outerShdw>
              </a:effectLst>
            </a:rPr>
            <a:t>Suchabsicht</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optimieren</a:t>
          </a:r>
          <a:endParaRPr lang="en-ZA" dirty="0">
            <a:effectLst>
              <a:outerShdw blurRad="38100" dist="38100" dir="2700000" algn="tl">
                <a:srgbClr val="000000">
                  <a:alpha val="43137"/>
                </a:srgbClr>
              </a:outerShdw>
            </a:effectLst>
          </a:endParaRPr>
        </a:p>
      </dgm:t>
    </dgm:pt>
    <dgm:pt modelId="{FA9ACA9C-29EB-4F97-8065-FBEF7CE1C7D3}" type="parTrans" cxnId="{51136555-2DC8-4E14-B470-1797D199034F}">
      <dgm:prSet/>
      <dgm:spPr/>
      <dgm:t>
        <a:bodyPr/>
        <a:lstStyle/>
        <a:p>
          <a:endParaRPr lang="en-ZA"/>
        </a:p>
      </dgm:t>
    </dgm:pt>
    <dgm:pt modelId="{46995CAF-7A2A-40D7-80C2-E29FC90DFFAB}" type="sibTrans" cxnId="{51136555-2DC8-4E14-B470-1797D199034F}">
      <dgm:prSet/>
      <dgm:spPr/>
      <dgm:t>
        <a:bodyPr/>
        <a:lstStyle/>
        <a:p>
          <a:endParaRPr lang="en-ZA" dirty="0"/>
        </a:p>
      </dgm:t>
    </dgm:pt>
    <dgm:pt modelId="{838190A5-0930-4165-8318-6E95A6FE97FC}">
      <dgm:prSet phldrT="[Text]"/>
      <dgm:spPr/>
      <dgm:t>
        <a:bodyPr/>
        <a:lstStyle/>
        <a:p>
          <a:r>
            <a:rPr lang="en-ZA" dirty="0">
              <a:effectLst>
                <a:outerShdw blurRad="38100" dist="38100" dir="2700000" algn="tl">
                  <a:srgbClr val="000000">
                    <a:alpha val="43137"/>
                  </a:srgbClr>
                </a:outerShdw>
              </a:effectLst>
            </a:rPr>
            <a:t>7. </a:t>
          </a:r>
          <a:r>
            <a:rPr lang="en-ZA" dirty="0" err="1">
              <a:effectLst>
                <a:outerShdw blurRad="38100" dist="38100" dir="2700000" algn="tl">
                  <a:srgbClr val="000000">
                    <a:alpha val="43137"/>
                  </a:srgbClr>
                </a:outerShdw>
              </a:effectLst>
            </a:rPr>
            <a:t>Fokus</a:t>
          </a:r>
          <a:r>
            <a:rPr lang="en-ZA" dirty="0">
              <a:effectLst>
                <a:outerShdw blurRad="38100" dist="38100" dir="2700000" algn="tl">
                  <a:srgbClr val="000000">
                    <a:alpha val="43137"/>
                  </a:srgbClr>
                </a:outerShdw>
              </a:effectLst>
            </a:rPr>
            <a:t> auf Content-Design</a:t>
          </a:r>
        </a:p>
      </dgm:t>
    </dgm:pt>
    <dgm:pt modelId="{92177CBF-2E0D-435B-BBCD-A1924D086611}" type="parTrans" cxnId="{133110D5-8A98-4BA8-808F-095D99C66F70}">
      <dgm:prSet/>
      <dgm:spPr/>
      <dgm:t>
        <a:bodyPr/>
        <a:lstStyle/>
        <a:p>
          <a:endParaRPr lang="en-ZA"/>
        </a:p>
      </dgm:t>
    </dgm:pt>
    <dgm:pt modelId="{8F3CDAC8-60BF-4AA5-B3F1-DABBE9E9559E}" type="sibTrans" cxnId="{133110D5-8A98-4BA8-808F-095D99C66F70}">
      <dgm:prSet/>
      <dgm:spPr/>
      <dgm:t>
        <a:bodyPr/>
        <a:lstStyle/>
        <a:p>
          <a:endParaRPr lang="en-ZA" dirty="0"/>
        </a:p>
      </dgm:t>
    </dgm:pt>
    <dgm:pt modelId="{DAACF1DE-7684-413D-BA41-0963EB7B6819}">
      <dgm:prSet phldrT="[Text]"/>
      <dgm:spPr/>
      <dgm:t>
        <a:bodyPr/>
        <a:lstStyle/>
        <a:p>
          <a:r>
            <a:rPr lang="en-ZA" dirty="0">
              <a:effectLst>
                <a:outerShdw blurRad="38100" dist="38100" dir="2700000" algn="tl">
                  <a:srgbClr val="000000">
                    <a:alpha val="43137"/>
                  </a:srgbClr>
                </a:outerShdw>
              </a:effectLst>
            </a:rPr>
            <a:t>8. </a:t>
          </a:r>
          <a:r>
            <a:rPr lang="en-ZA" dirty="0" err="1">
              <a:effectLst>
                <a:outerShdw blurRad="38100" dist="38100" dir="2700000" algn="tl">
                  <a:srgbClr val="000000">
                    <a:alpha val="43137"/>
                  </a:srgbClr>
                </a:outerShdw>
              </a:effectLst>
            </a:rPr>
            <a:t>Erstellen</a:t>
          </a:r>
          <a:r>
            <a:rPr lang="en-ZA" dirty="0">
              <a:effectLst>
                <a:outerShdw blurRad="38100" dist="38100" dir="2700000" algn="tl">
                  <a:srgbClr val="000000">
                    <a:alpha val="43137"/>
                  </a:srgbClr>
                </a:outerShdw>
              </a:effectLst>
            </a:rPr>
            <a:t> Sie Links </a:t>
          </a:r>
          <a:r>
            <a:rPr lang="en-ZA" dirty="0" err="1">
              <a:effectLst>
                <a:outerShdw blurRad="38100" dist="38100" dir="2700000" algn="tl">
                  <a:srgbClr val="000000">
                    <a:alpha val="43137"/>
                  </a:srgbClr>
                </a:outerShdw>
              </a:effectLst>
            </a:rPr>
            <a:t>zu</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Ihrer</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Seite</a:t>
          </a:r>
          <a:endParaRPr lang="en-ZA" dirty="0">
            <a:effectLst>
              <a:outerShdw blurRad="38100" dist="38100" dir="2700000" algn="tl">
                <a:srgbClr val="000000">
                  <a:alpha val="43137"/>
                </a:srgbClr>
              </a:outerShdw>
            </a:effectLst>
          </a:endParaRPr>
        </a:p>
      </dgm:t>
    </dgm:pt>
    <dgm:pt modelId="{7F906606-B651-4D22-8EFA-969F2731A1DA}" type="parTrans" cxnId="{6E88D7AF-DE14-4A73-8283-0AD2710F9531}">
      <dgm:prSet/>
      <dgm:spPr/>
      <dgm:t>
        <a:bodyPr/>
        <a:lstStyle/>
        <a:p>
          <a:endParaRPr lang="en-ZA"/>
        </a:p>
      </dgm:t>
    </dgm:pt>
    <dgm:pt modelId="{D3FF0B57-E60C-4260-8620-1003473FEE06}" type="sibTrans" cxnId="{6E88D7AF-DE14-4A73-8283-0AD2710F9531}">
      <dgm:prSet/>
      <dgm:spPr/>
      <dgm:t>
        <a:bodyPr/>
        <a:lstStyle/>
        <a:p>
          <a:endParaRPr lang="en-ZA" dirty="0"/>
        </a:p>
      </dgm:t>
    </dgm:pt>
    <dgm:pt modelId="{1A79375A-C921-4311-9A0B-44061DD8C832}">
      <dgm:prSet phldrT="[Text]"/>
      <dgm:spPr/>
      <dgm:t>
        <a:bodyPr/>
        <a:lstStyle/>
        <a:p>
          <a:r>
            <a:rPr lang="en-ZA" dirty="0">
              <a:effectLst>
                <a:outerShdw blurRad="38100" dist="38100" dir="2700000" algn="tl">
                  <a:srgbClr val="000000">
                    <a:alpha val="43137"/>
                  </a:srgbClr>
                </a:outerShdw>
              </a:effectLst>
            </a:rPr>
            <a:t>9. </a:t>
          </a:r>
          <a:r>
            <a:rPr lang="en-ZA" dirty="0" err="1">
              <a:effectLst>
                <a:outerShdw blurRad="38100" dist="38100" dir="2700000" algn="tl">
                  <a:srgbClr val="000000">
                    <a:alpha val="43137"/>
                  </a:srgbClr>
                </a:outerShdw>
              </a:effectLst>
            </a:rPr>
            <a:t>Verbessern</a:t>
          </a:r>
          <a:r>
            <a:rPr lang="en-ZA" dirty="0">
              <a:effectLst>
                <a:outerShdw blurRad="38100" dist="38100" dir="2700000" algn="tl">
                  <a:srgbClr val="000000">
                    <a:alpha val="43137"/>
                  </a:srgbClr>
                </a:outerShdw>
              </a:effectLst>
            </a:rPr>
            <a:t> und </a:t>
          </a:r>
          <a:r>
            <a:rPr lang="en-ZA" dirty="0" err="1">
              <a:effectLst>
                <a:outerShdw blurRad="38100" dist="38100" dir="2700000" algn="tl">
                  <a:srgbClr val="000000">
                    <a:alpha val="43137"/>
                  </a:srgbClr>
                </a:outerShdw>
              </a:effectLst>
            </a:rPr>
            <a:t>aktualisieren</a:t>
          </a:r>
          <a:r>
            <a:rPr lang="en-ZA" dirty="0">
              <a:effectLst>
                <a:outerShdw blurRad="38100" dist="38100" dir="2700000" algn="tl">
                  <a:srgbClr val="000000">
                    <a:alpha val="43137"/>
                  </a:srgbClr>
                </a:outerShdw>
              </a:effectLst>
            </a:rPr>
            <a:t> Sie </a:t>
          </a:r>
          <a:r>
            <a:rPr lang="en-ZA" dirty="0" err="1">
              <a:effectLst>
                <a:outerShdw blurRad="38100" dist="38100" dir="2700000" algn="tl">
                  <a:srgbClr val="000000">
                    <a:alpha val="43137"/>
                  </a:srgbClr>
                </a:outerShdw>
              </a:effectLst>
            </a:rPr>
            <a:t>Ihre</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Inhalte</a:t>
          </a:r>
          <a:endParaRPr lang="en-ZA" dirty="0">
            <a:effectLst>
              <a:outerShdw blurRad="38100" dist="38100" dir="2700000" algn="tl">
                <a:srgbClr val="000000">
                  <a:alpha val="43137"/>
                </a:srgbClr>
              </a:outerShdw>
            </a:effectLst>
          </a:endParaRPr>
        </a:p>
      </dgm:t>
    </dgm:pt>
    <dgm:pt modelId="{345F77A4-24D9-48D5-A704-DD6C7FF73312}" type="parTrans" cxnId="{55D9536F-F26F-4C7C-A8E2-A3D9CADCEFB8}">
      <dgm:prSet/>
      <dgm:spPr/>
      <dgm:t>
        <a:bodyPr/>
        <a:lstStyle/>
        <a:p>
          <a:endParaRPr lang="en-ZA"/>
        </a:p>
      </dgm:t>
    </dgm:pt>
    <dgm:pt modelId="{151DCC55-38C0-4D00-AC05-39B0F0036F3B}" type="sibTrans" cxnId="{55D9536F-F26F-4C7C-A8E2-A3D9CADCEFB8}">
      <dgm:prSet/>
      <dgm:spPr/>
      <dgm:t>
        <a:bodyPr/>
        <a:lstStyle/>
        <a:p>
          <a:endParaRPr lang="en-ZA"/>
        </a:p>
      </dgm:t>
    </dgm:pt>
    <dgm:pt modelId="{21877A1D-2CAF-4E32-9561-B390A9DB6190}">
      <dgm:prSet phldrT="[Text]"/>
      <dgm:spPr/>
      <dgm:t>
        <a:bodyPr/>
        <a:lstStyle/>
        <a:p>
          <a:r>
            <a:rPr lang="en-ZA" dirty="0">
              <a:effectLst>
                <a:outerShdw blurRad="38100" dist="38100" dir="2700000" algn="tl">
                  <a:srgbClr val="000000">
                    <a:alpha val="43137"/>
                  </a:srgbClr>
                </a:outerShdw>
              </a:effectLst>
            </a:rPr>
            <a:t>2. </a:t>
          </a:r>
          <a:r>
            <a:rPr lang="en-ZA" dirty="0" err="1">
              <a:effectLst>
                <a:outerShdw blurRad="38100" dist="38100" dir="2700000" algn="tl">
                  <a:srgbClr val="000000">
                    <a:alpha val="43137"/>
                  </a:srgbClr>
                </a:outerShdw>
              </a:effectLst>
            </a:rPr>
            <a:t>Analysieren</a:t>
          </a:r>
          <a:r>
            <a:rPr lang="en-ZA" dirty="0">
              <a:effectLst>
                <a:outerShdw blurRad="38100" dist="38100" dir="2700000" algn="tl">
                  <a:srgbClr val="000000">
                    <a:alpha val="43137"/>
                  </a:srgbClr>
                </a:outerShdw>
              </a:effectLst>
            </a:rPr>
            <a:t> Sie die </a:t>
          </a:r>
          <a:r>
            <a:rPr lang="en-ZA" dirty="0" err="1">
              <a:effectLst>
                <a:outerShdw blurRad="38100" dist="38100" dir="2700000" algn="tl">
                  <a:srgbClr val="000000">
                    <a:alpha val="43137"/>
                  </a:srgbClr>
                </a:outerShdw>
              </a:effectLst>
            </a:rPr>
            <a:t>erste</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Seite</a:t>
          </a:r>
          <a:r>
            <a:rPr lang="en-ZA" dirty="0">
              <a:effectLst>
                <a:outerShdw blurRad="38100" dist="38100" dir="2700000" algn="tl">
                  <a:srgbClr val="000000">
                    <a:alpha val="43137"/>
                  </a:srgbClr>
                </a:outerShdw>
              </a:effectLst>
            </a:rPr>
            <a:t> von Google</a:t>
          </a:r>
        </a:p>
      </dgm:t>
    </dgm:pt>
    <dgm:pt modelId="{BB3E7D46-989C-421D-AF1E-FA7AE8FCAA40}" type="parTrans" cxnId="{A42DE32F-A6DA-4C74-8853-C7AAD292AE28}">
      <dgm:prSet/>
      <dgm:spPr/>
      <dgm:t>
        <a:bodyPr/>
        <a:lstStyle/>
        <a:p>
          <a:endParaRPr lang="en-ZA"/>
        </a:p>
      </dgm:t>
    </dgm:pt>
    <dgm:pt modelId="{40C58ED8-B17B-4EDC-A27C-E4947E9B7E78}" type="sibTrans" cxnId="{A42DE32F-A6DA-4C74-8853-C7AAD292AE28}">
      <dgm:prSet/>
      <dgm:spPr/>
      <dgm:t>
        <a:bodyPr/>
        <a:lstStyle/>
        <a:p>
          <a:endParaRPr lang="en-ZA" dirty="0"/>
        </a:p>
      </dgm:t>
    </dgm:pt>
    <dgm:pt modelId="{46A367FD-0696-4F3B-A315-DC8E7E719AD7}">
      <dgm:prSet phldrT="[Text]"/>
      <dgm:spPr/>
      <dgm:t>
        <a:bodyPr/>
        <a:lstStyle/>
        <a:p>
          <a:r>
            <a:rPr lang="en-ZA" dirty="0">
              <a:effectLst>
                <a:outerShdw blurRad="38100" dist="38100" dir="2700000" algn="tl">
                  <a:srgbClr val="000000">
                    <a:alpha val="43137"/>
                  </a:srgbClr>
                </a:outerShdw>
              </a:effectLst>
            </a:rPr>
            <a:t>3. </a:t>
          </a:r>
          <a:r>
            <a:rPr lang="en-ZA" dirty="0" err="1">
              <a:effectLst>
                <a:outerShdw blurRad="38100" dist="38100" dir="2700000" algn="tl">
                  <a:srgbClr val="000000">
                    <a:alpha val="43137"/>
                  </a:srgbClr>
                </a:outerShdw>
              </a:effectLst>
            </a:rPr>
            <a:t>Erschaffe</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etwas</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anderes</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oder</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besseres</a:t>
          </a:r>
          <a:endParaRPr lang="en-ZA" dirty="0">
            <a:effectLst>
              <a:outerShdw blurRad="38100" dist="38100" dir="2700000" algn="tl">
                <a:srgbClr val="000000">
                  <a:alpha val="43137"/>
                </a:srgbClr>
              </a:outerShdw>
            </a:effectLst>
          </a:endParaRPr>
        </a:p>
      </dgm:t>
    </dgm:pt>
    <dgm:pt modelId="{CDA4647D-C7A2-4D4C-A7B1-37546A62120E}" type="parTrans" cxnId="{C056E9D2-8486-4D12-9722-4CE74A3A4F8D}">
      <dgm:prSet/>
      <dgm:spPr/>
      <dgm:t>
        <a:bodyPr/>
        <a:lstStyle/>
        <a:p>
          <a:endParaRPr lang="en-ZA"/>
        </a:p>
      </dgm:t>
    </dgm:pt>
    <dgm:pt modelId="{7046C338-B0D0-49DE-87A0-942DD37F91E6}" type="sibTrans" cxnId="{C056E9D2-8486-4D12-9722-4CE74A3A4F8D}">
      <dgm:prSet/>
      <dgm:spPr/>
      <dgm:t>
        <a:bodyPr/>
        <a:lstStyle/>
        <a:p>
          <a:endParaRPr lang="en-ZA" dirty="0"/>
        </a:p>
      </dgm:t>
    </dgm:pt>
    <dgm:pt modelId="{53638018-24EF-46A9-96D4-8D1A8599BE8E}" type="pres">
      <dgm:prSet presAssocID="{B7048E5C-E234-4E66-8593-8620718ACCA6}" presName="Name0" presStyleCnt="0">
        <dgm:presLayoutVars>
          <dgm:dir/>
          <dgm:resizeHandles val="exact"/>
        </dgm:presLayoutVars>
      </dgm:prSet>
      <dgm:spPr/>
    </dgm:pt>
    <dgm:pt modelId="{0D456F7E-567C-4790-90DA-514BFBCA8F09}" type="pres">
      <dgm:prSet presAssocID="{796EBD81-2D56-45B2-972C-B685B984DE19}" presName="node" presStyleLbl="node1" presStyleIdx="0" presStyleCnt="9">
        <dgm:presLayoutVars>
          <dgm:bulletEnabled val="1"/>
        </dgm:presLayoutVars>
      </dgm:prSet>
      <dgm:spPr/>
    </dgm:pt>
    <dgm:pt modelId="{A0FEAF43-1672-4A94-9AA6-170B927AD046}" type="pres">
      <dgm:prSet presAssocID="{F2FAD181-96E0-4670-931D-088E95FDD78C}" presName="sibTrans" presStyleLbl="sibTrans1D1" presStyleIdx="0" presStyleCnt="8"/>
      <dgm:spPr/>
    </dgm:pt>
    <dgm:pt modelId="{5B8A5A3F-0416-4FC5-9151-0B61F786CBB1}" type="pres">
      <dgm:prSet presAssocID="{F2FAD181-96E0-4670-931D-088E95FDD78C}" presName="connectorText" presStyleLbl="sibTrans1D1" presStyleIdx="0" presStyleCnt="8"/>
      <dgm:spPr/>
    </dgm:pt>
    <dgm:pt modelId="{012737E0-04EB-4C6E-B231-4067912942AD}" type="pres">
      <dgm:prSet presAssocID="{21877A1D-2CAF-4E32-9561-B390A9DB6190}" presName="node" presStyleLbl="node1" presStyleIdx="1" presStyleCnt="9">
        <dgm:presLayoutVars>
          <dgm:bulletEnabled val="1"/>
        </dgm:presLayoutVars>
      </dgm:prSet>
      <dgm:spPr/>
    </dgm:pt>
    <dgm:pt modelId="{72DD0327-AB79-4DFF-8AE1-D6E72E101600}" type="pres">
      <dgm:prSet presAssocID="{40C58ED8-B17B-4EDC-A27C-E4947E9B7E78}" presName="sibTrans" presStyleLbl="sibTrans1D1" presStyleIdx="1" presStyleCnt="8"/>
      <dgm:spPr/>
    </dgm:pt>
    <dgm:pt modelId="{F9AF9D0A-F4FB-46DC-8F19-463DC6B0E4F3}" type="pres">
      <dgm:prSet presAssocID="{40C58ED8-B17B-4EDC-A27C-E4947E9B7E78}" presName="connectorText" presStyleLbl="sibTrans1D1" presStyleIdx="1" presStyleCnt="8"/>
      <dgm:spPr/>
    </dgm:pt>
    <dgm:pt modelId="{A22128EA-1AF9-4EF2-9403-926F96897059}" type="pres">
      <dgm:prSet presAssocID="{46A367FD-0696-4F3B-A315-DC8E7E719AD7}" presName="node" presStyleLbl="node1" presStyleIdx="2" presStyleCnt="9">
        <dgm:presLayoutVars>
          <dgm:bulletEnabled val="1"/>
        </dgm:presLayoutVars>
      </dgm:prSet>
      <dgm:spPr/>
    </dgm:pt>
    <dgm:pt modelId="{EA1F9900-4ABD-486C-A2FC-C321EA44B64F}" type="pres">
      <dgm:prSet presAssocID="{7046C338-B0D0-49DE-87A0-942DD37F91E6}" presName="sibTrans" presStyleLbl="sibTrans1D1" presStyleIdx="2" presStyleCnt="8"/>
      <dgm:spPr/>
    </dgm:pt>
    <dgm:pt modelId="{3BF08612-8251-4283-9146-39295BFC2A29}" type="pres">
      <dgm:prSet presAssocID="{7046C338-B0D0-49DE-87A0-942DD37F91E6}" presName="connectorText" presStyleLbl="sibTrans1D1" presStyleIdx="2" presStyleCnt="8"/>
      <dgm:spPr/>
    </dgm:pt>
    <dgm:pt modelId="{DC81944B-5141-4A84-A20D-6B1049873838}" type="pres">
      <dgm:prSet presAssocID="{51FF8745-D0A1-43C4-9575-0021EDBEE1F9}" presName="node" presStyleLbl="node1" presStyleIdx="3" presStyleCnt="9">
        <dgm:presLayoutVars>
          <dgm:bulletEnabled val="1"/>
        </dgm:presLayoutVars>
      </dgm:prSet>
      <dgm:spPr/>
    </dgm:pt>
    <dgm:pt modelId="{D54C5FE5-138F-482B-89C2-F60D621A8BAC}" type="pres">
      <dgm:prSet presAssocID="{C96404C7-3839-4156-A937-B894629207B4}" presName="sibTrans" presStyleLbl="sibTrans1D1" presStyleIdx="3" presStyleCnt="8"/>
      <dgm:spPr/>
    </dgm:pt>
    <dgm:pt modelId="{6237635E-22AE-4CD8-82ED-C1EDCEA43756}" type="pres">
      <dgm:prSet presAssocID="{C96404C7-3839-4156-A937-B894629207B4}" presName="connectorText" presStyleLbl="sibTrans1D1" presStyleIdx="3" presStyleCnt="8"/>
      <dgm:spPr/>
    </dgm:pt>
    <dgm:pt modelId="{9465AC53-7CD9-4EC5-8F1D-2EF6D85B6373}" type="pres">
      <dgm:prSet presAssocID="{BABAE8E7-3A82-4CE6-A244-02DB18D5B9B9}" presName="node" presStyleLbl="node1" presStyleIdx="4" presStyleCnt="9">
        <dgm:presLayoutVars>
          <dgm:bulletEnabled val="1"/>
        </dgm:presLayoutVars>
      </dgm:prSet>
      <dgm:spPr/>
    </dgm:pt>
    <dgm:pt modelId="{82A7C357-EC03-47E9-9C7D-B61CC1DC6712}" type="pres">
      <dgm:prSet presAssocID="{AE3E4408-93C4-4CA1-9CEF-07F9F7AA2118}" presName="sibTrans" presStyleLbl="sibTrans1D1" presStyleIdx="4" presStyleCnt="8"/>
      <dgm:spPr/>
    </dgm:pt>
    <dgm:pt modelId="{3CCC410C-3408-4D81-B143-1A2786283421}" type="pres">
      <dgm:prSet presAssocID="{AE3E4408-93C4-4CA1-9CEF-07F9F7AA2118}" presName="connectorText" presStyleLbl="sibTrans1D1" presStyleIdx="4" presStyleCnt="8"/>
      <dgm:spPr/>
    </dgm:pt>
    <dgm:pt modelId="{2E6B8E82-0B1A-4C1D-9F08-DEF483CD3563}" type="pres">
      <dgm:prSet presAssocID="{586E140B-321E-4FA1-AE7B-99C152EB0CAB}" presName="node" presStyleLbl="node1" presStyleIdx="5" presStyleCnt="9">
        <dgm:presLayoutVars>
          <dgm:bulletEnabled val="1"/>
        </dgm:presLayoutVars>
      </dgm:prSet>
      <dgm:spPr/>
    </dgm:pt>
    <dgm:pt modelId="{6E37E9C6-5776-49F6-8120-B7BB1F2429D7}" type="pres">
      <dgm:prSet presAssocID="{46995CAF-7A2A-40D7-80C2-E29FC90DFFAB}" presName="sibTrans" presStyleLbl="sibTrans1D1" presStyleIdx="5" presStyleCnt="8"/>
      <dgm:spPr/>
    </dgm:pt>
    <dgm:pt modelId="{343D69E3-81B1-4ECA-BFB9-B558FA8D4732}" type="pres">
      <dgm:prSet presAssocID="{46995CAF-7A2A-40D7-80C2-E29FC90DFFAB}" presName="connectorText" presStyleLbl="sibTrans1D1" presStyleIdx="5" presStyleCnt="8"/>
      <dgm:spPr/>
    </dgm:pt>
    <dgm:pt modelId="{923FD4E8-47A6-47BE-9463-E64D72572DDB}" type="pres">
      <dgm:prSet presAssocID="{838190A5-0930-4165-8318-6E95A6FE97FC}" presName="node" presStyleLbl="node1" presStyleIdx="6" presStyleCnt="9">
        <dgm:presLayoutVars>
          <dgm:bulletEnabled val="1"/>
        </dgm:presLayoutVars>
      </dgm:prSet>
      <dgm:spPr/>
    </dgm:pt>
    <dgm:pt modelId="{039F3095-5192-4724-9C28-17AFC88CB129}" type="pres">
      <dgm:prSet presAssocID="{8F3CDAC8-60BF-4AA5-B3F1-DABBE9E9559E}" presName="sibTrans" presStyleLbl="sibTrans1D1" presStyleIdx="6" presStyleCnt="8"/>
      <dgm:spPr/>
    </dgm:pt>
    <dgm:pt modelId="{DF6C25D7-AF3A-4578-B3AE-675F47641CF6}" type="pres">
      <dgm:prSet presAssocID="{8F3CDAC8-60BF-4AA5-B3F1-DABBE9E9559E}" presName="connectorText" presStyleLbl="sibTrans1D1" presStyleIdx="6" presStyleCnt="8"/>
      <dgm:spPr/>
    </dgm:pt>
    <dgm:pt modelId="{7CE02695-537D-45CE-B303-18DB43FD16E6}" type="pres">
      <dgm:prSet presAssocID="{DAACF1DE-7684-413D-BA41-0963EB7B6819}" presName="node" presStyleLbl="node1" presStyleIdx="7" presStyleCnt="9">
        <dgm:presLayoutVars>
          <dgm:bulletEnabled val="1"/>
        </dgm:presLayoutVars>
      </dgm:prSet>
      <dgm:spPr/>
    </dgm:pt>
    <dgm:pt modelId="{13C9D618-3AF7-4719-BF5D-7AB49A4A65E8}" type="pres">
      <dgm:prSet presAssocID="{D3FF0B57-E60C-4260-8620-1003473FEE06}" presName="sibTrans" presStyleLbl="sibTrans1D1" presStyleIdx="7" presStyleCnt="8"/>
      <dgm:spPr/>
    </dgm:pt>
    <dgm:pt modelId="{E32D8E15-4427-4F97-A92A-DCE713CEFBCA}" type="pres">
      <dgm:prSet presAssocID="{D3FF0B57-E60C-4260-8620-1003473FEE06}" presName="connectorText" presStyleLbl="sibTrans1D1" presStyleIdx="7" presStyleCnt="8"/>
      <dgm:spPr/>
    </dgm:pt>
    <dgm:pt modelId="{55C862C2-C200-4866-BCC5-A32E575361F9}" type="pres">
      <dgm:prSet presAssocID="{1A79375A-C921-4311-9A0B-44061DD8C832}" presName="node" presStyleLbl="node1" presStyleIdx="8" presStyleCnt="9">
        <dgm:presLayoutVars>
          <dgm:bulletEnabled val="1"/>
        </dgm:presLayoutVars>
      </dgm:prSet>
      <dgm:spPr/>
    </dgm:pt>
  </dgm:ptLst>
  <dgm:cxnLst>
    <dgm:cxn modelId="{CED12501-3BA9-409C-95EE-51E925CEB546}" srcId="{B7048E5C-E234-4E66-8593-8620718ACCA6}" destId="{BABAE8E7-3A82-4CE6-A244-02DB18D5B9B9}" srcOrd="4" destOrd="0" parTransId="{2B0E5886-A67D-465A-BC4A-F4248224A540}" sibTransId="{AE3E4408-93C4-4CA1-9CEF-07F9F7AA2118}"/>
    <dgm:cxn modelId="{0151410E-B031-4DF5-9BD2-03AAC895CB05}" type="presOf" srcId="{796EBD81-2D56-45B2-972C-B685B984DE19}" destId="{0D456F7E-567C-4790-90DA-514BFBCA8F09}" srcOrd="0" destOrd="0" presId="urn:microsoft.com/office/officeart/2005/8/layout/bProcess3"/>
    <dgm:cxn modelId="{463DFB10-C654-427D-A098-4FCC0EFC173B}" type="presOf" srcId="{F2FAD181-96E0-4670-931D-088E95FDD78C}" destId="{A0FEAF43-1672-4A94-9AA6-170B927AD046}" srcOrd="0" destOrd="0" presId="urn:microsoft.com/office/officeart/2005/8/layout/bProcess3"/>
    <dgm:cxn modelId="{52CD5619-22C8-4F42-BCAF-8374FC5A0257}" type="presOf" srcId="{DAACF1DE-7684-413D-BA41-0963EB7B6819}" destId="{7CE02695-537D-45CE-B303-18DB43FD16E6}" srcOrd="0" destOrd="0" presId="urn:microsoft.com/office/officeart/2005/8/layout/bProcess3"/>
    <dgm:cxn modelId="{34CA042F-0CCB-4905-AD42-6C1B4F8A8308}" type="presOf" srcId="{F2FAD181-96E0-4670-931D-088E95FDD78C}" destId="{5B8A5A3F-0416-4FC5-9151-0B61F786CBB1}" srcOrd="1" destOrd="0" presId="urn:microsoft.com/office/officeart/2005/8/layout/bProcess3"/>
    <dgm:cxn modelId="{A42DE32F-A6DA-4C74-8853-C7AAD292AE28}" srcId="{B7048E5C-E234-4E66-8593-8620718ACCA6}" destId="{21877A1D-2CAF-4E32-9561-B390A9DB6190}" srcOrd="1" destOrd="0" parTransId="{BB3E7D46-989C-421D-AF1E-FA7AE8FCAA40}" sibTransId="{40C58ED8-B17B-4EDC-A27C-E4947E9B7E78}"/>
    <dgm:cxn modelId="{5E4E8830-1149-4BAA-8A79-557001F721DC}" type="presOf" srcId="{B7048E5C-E234-4E66-8593-8620718ACCA6}" destId="{53638018-24EF-46A9-96D4-8D1A8599BE8E}" srcOrd="0" destOrd="0" presId="urn:microsoft.com/office/officeart/2005/8/layout/bProcess3"/>
    <dgm:cxn modelId="{6F862762-BDA6-4AB5-9D1D-6F0BB6FC1F97}" type="presOf" srcId="{C96404C7-3839-4156-A937-B894629207B4}" destId="{D54C5FE5-138F-482B-89C2-F60D621A8BAC}" srcOrd="0" destOrd="0" presId="urn:microsoft.com/office/officeart/2005/8/layout/bProcess3"/>
    <dgm:cxn modelId="{F7ADA166-0A40-4295-9A30-D2B76F164DCD}" type="presOf" srcId="{7046C338-B0D0-49DE-87A0-942DD37F91E6}" destId="{3BF08612-8251-4283-9146-39295BFC2A29}" srcOrd="1" destOrd="0" presId="urn:microsoft.com/office/officeart/2005/8/layout/bProcess3"/>
    <dgm:cxn modelId="{0C429A4B-BBB6-4222-A3DD-88EC289DB289}" type="presOf" srcId="{7046C338-B0D0-49DE-87A0-942DD37F91E6}" destId="{EA1F9900-4ABD-486C-A2FC-C321EA44B64F}" srcOrd="0" destOrd="0" presId="urn:microsoft.com/office/officeart/2005/8/layout/bProcess3"/>
    <dgm:cxn modelId="{2DAEC74C-8CC7-440F-AD60-DCC382E1420B}" type="presOf" srcId="{46995CAF-7A2A-40D7-80C2-E29FC90DFFAB}" destId="{343D69E3-81B1-4ECA-BFB9-B558FA8D4732}" srcOrd="1" destOrd="0" presId="urn:microsoft.com/office/officeart/2005/8/layout/bProcess3"/>
    <dgm:cxn modelId="{0A4FBD4E-61A5-4550-B1CC-FAD9B111AC9F}" type="presOf" srcId="{D3FF0B57-E60C-4260-8620-1003473FEE06}" destId="{13C9D618-3AF7-4719-BF5D-7AB49A4A65E8}" srcOrd="0" destOrd="0" presId="urn:microsoft.com/office/officeart/2005/8/layout/bProcess3"/>
    <dgm:cxn modelId="{55D9536F-F26F-4C7C-A8E2-A3D9CADCEFB8}" srcId="{B7048E5C-E234-4E66-8593-8620718ACCA6}" destId="{1A79375A-C921-4311-9A0B-44061DD8C832}" srcOrd="8" destOrd="0" parTransId="{345F77A4-24D9-48D5-A704-DD6C7FF73312}" sibTransId="{151DCC55-38C0-4D00-AC05-39B0F0036F3B}"/>
    <dgm:cxn modelId="{C3D74B70-6AB9-4D1B-A88F-0257F2C3D845}" type="presOf" srcId="{586E140B-321E-4FA1-AE7B-99C152EB0CAB}" destId="{2E6B8E82-0B1A-4C1D-9F08-DEF483CD3563}" srcOrd="0" destOrd="0" presId="urn:microsoft.com/office/officeart/2005/8/layout/bProcess3"/>
    <dgm:cxn modelId="{51136555-2DC8-4E14-B470-1797D199034F}" srcId="{B7048E5C-E234-4E66-8593-8620718ACCA6}" destId="{586E140B-321E-4FA1-AE7B-99C152EB0CAB}" srcOrd="5" destOrd="0" parTransId="{FA9ACA9C-29EB-4F97-8065-FBEF7CE1C7D3}" sibTransId="{46995CAF-7A2A-40D7-80C2-E29FC90DFFAB}"/>
    <dgm:cxn modelId="{CA1A1E78-671F-4C5A-B10D-C241CC8CDD53}" type="presOf" srcId="{21877A1D-2CAF-4E32-9561-B390A9DB6190}" destId="{012737E0-04EB-4C6E-B231-4067912942AD}" srcOrd="0" destOrd="0" presId="urn:microsoft.com/office/officeart/2005/8/layout/bProcess3"/>
    <dgm:cxn modelId="{6ABF697F-7AD0-4C9E-A01B-3CFEDF084177}" srcId="{B7048E5C-E234-4E66-8593-8620718ACCA6}" destId="{51FF8745-D0A1-43C4-9575-0021EDBEE1F9}" srcOrd="3" destOrd="0" parTransId="{3D32A692-889A-4CB9-82F1-5F58905660E4}" sibTransId="{C96404C7-3839-4156-A937-B894629207B4}"/>
    <dgm:cxn modelId="{AE6DFF84-823B-42F8-9642-9A5450E50BDE}" type="presOf" srcId="{AE3E4408-93C4-4CA1-9CEF-07F9F7AA2118}" destId="{82A7C357-EC03-47E9-9C7D-B61CC1DC6712}" srcOrd="0" destOrd="0" presId="urn:microsoft.com/office/officeart/2005/8/layout/bProcess3"/>
    <dgm:cxn modelId="{F92A8E88-EA47-4E5F-A34D-2D7F48E86A4D}" srcId="{B7048E5C-E234-4E66-8593-8620718ACCA6}" destId="{796EBD81-2D56-45B2-972C-B685B984DE19}" srcOrd="0" destOrd="0" parTransId="{56B2E07C-9591-47D5-BDDB-583CD1E5B1D6}" sibTransId="{F2FAD181-96E0-4670-931D-088E95FDD78C}"/>
    <dgm:cxn modelId="{2D0F1B97-B730-4FA9-B054-689E487D37E2}" type="presOf" srcId="{51FF8745-D0A1-43C4-9575-0021EDBEE1F9}" destId="{DC81944B-5141-4A84-A20D-6B1049873838}" srcOrd="0" destOrd="0" presId="urn:microsoft.com/office/officeart/2005/8/layout/bProcess3"/>
    <dgm:cxn modelId="{6B9709AD-DD7D-417D-AD00-51AF65E274E3}" type="presOf" srcId="{C96404C7-3839-4156-A937-B894629207B4}" destId="{6237635E-22AE-4CD8-82ED-C1EDCEA43756}" srcOrd="1" destOrd="0" presId="urn:microsoft.com/office/officeart/2005/8/layout/bProcess3"/>
    <dgm:cxn modelId="{B067C8AE-F641-42D5-A79B-32D41E8FD129}" type="presOf" srcId="{46A367FD-0696-4F3B-A315-DC8E7E719AD7}" destId="{A22128EA-1AF9-4EF2-9403-926F96897059}" srcOrd="0" destOrd="0" presId="urn:microsoft.com/office/officeart/2005/8/layout/bProcess3"/>
    <dgm:cxn modelId="{6E88D7AF-DE14-4A73-8283-0AD2710F9531}" srcId="{B7048E5C-E234-4E66-8593-8620718ACCA6}" destId="{DAACF1DE-7684-413D-BA41-0963EB7B6819}" srcOrd="7" destOrd="0" parTransId="{7F906606-B651-4D22-8EFA-969F2731A1DA}" sibTransId="{D3FF0B57-E60C-4260-8620-1003473FEE06}"/>
    <dgm:cxn modelId="{B8A43EB2-291A-44C1-BE00-7E0A1590FCCF}" type="presOf" srcId="{838190A5-0930-4165-8318-6E95A6FE97FC}" destId="{923FD4E8-47A6-47BE-9463-E64D72572DDB}" srcOrd="0" destOrd="0" presId="urn:microsoft.com/office/officeart/2005/8/layout/bProcess3"/>
    <dgm:cxn modelId="{DFA9B0C0-86BE-4C19-A711-2B82ACC9581B}" type="presOf" srcId="{AE3E4408-93C4-4CA1-9CEF-07F9F7AA2118}" destId="{3CCC410C-3408-4D81-B143-1A2786283421}" srcOrd="1" destOrd="0" presId="urn:microsoft.com/office/officeart/2005/8/layout/bProcess3"/>
    <dgm:cxn modelId="{B1A9B9C1-4E3C-4CA7-8394-70933BAEEA0E}" type="presOf" srcId="{40C58ED8-B17B-4EDC-A27C-E4947E9B7E78}" destId="{72DD0327-AB79-4DFF-8AE1-D6E72E101600}" srcOrd="0" destOrd="0" presId="urn:microsoft.com/office/officeart/2005/8/layout/bProcess3"/>
    <dgm:cxn modelId="{C317CBC4-075B-40FB-BD4B-A4EAFF48B69A}" type="presOf" srcId="{8F3CDAC8-60BF-4AA5-B3F1-DABBE9E9559E}" destId="{DF6C25D7-AF3A-4578-B3AE-675F47641CF6}" srcOrd="1" destOrd="0" presId="urn:microsoft.com/office/officeart/2005/8/layout/bProcess3"/>
    <dgm:cxn modelId="{8D5C31C5-99E7-4AFF-91E4-61D483D2EFD3}" type="presOf" srcId="{BABAE8E7-3A82-4CE6-A244-02DB18D5B9B9}" destId="{9465AC53-7CD9-4EC5-8F1D-2EF6D85B6373}" srcOrd="0" destOrd="0" presId="urn:microsoft.com/office/officeart/2005/8/layout/bProcess3"/>
    <dgm:cxn modelId="{C056E9D2-8486-4D12-9722-4CE74A3A4F8D}" srcId="{B7048E5C-E234-4E66-8593-8620718ACCA6}" destId="{46A367FD-0696-4F3B-A315-DC8E7E719AD7}" srcOrd="2" destOrd="0" parTransId="{CDA4647D-C7A2-4D4C-A7B1-37546A62120E}" sibTransId="{7046C338-B0D0-49DE-87A0-942DD37F91E6}"/>
    <dgm:cxn modelId="{133110D5-8A98-4BA8-808F-095D99C66F70}" srcId="{B7048E5C-E234-4E66-8593-8620718ACCA6}" destId="{838190A5-0930-4165-8318-6E95A6FE97FC}" srcOrd="6" destOrd="0" parTransId="{92177CBF-2E0D-435B-BBCD-A1924D086611}" sibTransId="{8F3CDAC8-60BF-4AA5-B3F1-DABBE9E9559E}"/>
    <dgm:cxn modelId="{C2B779DB-A04F-4C1B-9E12-85D28381078C}" type="presOf" srcId="{D3FF0B57-E60C-4260-8620-1003473FEE06}" destId="{E32D8E15-4427-4F97-A92A-DCE713CEFBCA}" srcOrd="1" destOrd="0" presId="urn:microsoft.com/office/officeart/2005/8/layout/bProcess3"/>
    <dgm:cxn modelId="{A589CBDC-31A5-4AB3-997F-BE188D148448}" type="presOf" srcId="{46995CAF-7A2A-40D7-80C2-E29FC90DFFAB}" destId="{6E37E9C6-5776-49F6-8120-B7BB1F2429D7}" srcOrd="0" destOrd="0" presId="urn:microsoft.com/office/officeart/2005/8/layout/bProcess3"/>
    <dgm:cxn modelId="{760A17EC-BE24-42FE-9032-ACD01FCFA9D7}" type="presOf" srcId="{1A79375A-C921-4311-9A0B-44061DD8C832}" destId="{55C862C2-C200-4866-BCC5-A32E575361F9}" srcOrd="0" destOrd="0" presId="urn:microsoft.com/office/officeart/2005/8/layout/bProcess3"/>
    <dgm:cxn modelId="{8AF02FED-B2D2-4957-8107-392A99980863}" type="presOf" srcId="{8F3CDAC8-60BF-4AA5-B3F1-DABBE9E9559E}" destId="{039F3095-5192-4724-9C28-17AFC88CB129}" srcOrd="0" destOrd="0" presId="urn:microsoft.com/office/officeart/2005/8/layout/bProcess3"/>
    <dgm:cxn modelId="{0AC35CFF-9C0B-4135-8600-A7CCD0F97687}" type="presOf" srcId="{40C58ED8-B17B-4EDC-A27C-E4947E9B7E78}" destId="{F9AF9D0A-F4FB-46DC-8F19-463DC6B0E4F3}" srcOrd="1" destOrd="0" presId="urn:microsoft.com/office/officeart/2005/8/layout/bProcess3"/>
    <dgm:cxn modelId="{7C3DB4E3-15CE-4AB8-91AC-D7133D016C6C}" type="presParOf" srcId="{53638018-24EF-46A9-96D4-8D1A8599BE8E}" destId="{0D456F7E-567C-4790-90DA-514BFBCA8F09}" srcOrd="0" destOrd="0" presId="urn:microsoft.com/office/officeart/2005/8/layout/bProcess3"/>
    <dgm:cxn modelId="{0A7C848F-25E3-462E-979D-9386BBE02470}" type="presParOf" srcId="{53638018-24EF-46A9-96D4-8D1A8599BE8E}" destId="{A0FEAF43-1672-4A94-9AA6-170B927AD046}" srcOrd="1" destOrd="0" presId="urn:microsoft.com/office/officeart/2005/8/layout/bProcess3"/>
    <dgm:cxn modelId="{A4240972-66D0-408F-B819-499D93583B61}" type="presParOf" srcId="{A0FEAF43-1672-4A94-9AA6-170B927AD046}" destId="{5B8A5A3F-0416-4FC5-9151-0B61F786CBB1}" srcOrd="0" destOrd="0" presId="urn:microsoft.com/office/officeart/2005/8/layout/bProcess3"/>
    <dgm:cxn modelId="{48164F42-44C0-44BE-8FD8-1B7B804DA3A5}" type="presParOf" srcId="{53638018-24EF-46A9-96D4-8D1A8599BE8E}" destId="{012737E0-04EB-4C6E-B231-4067912942AD}" srcOrd="2" destOrd="0" presId="urn:microsoft.com/office/officeart/2005/8/layout/bProcess3"/>
    <dgm:cxn modelId="{C165DFC1-217A-4679-B65C-5612515DBEB7}" type="presParOf" srcId="{53638018-24EF-46A9-96D4-8D1A8599BE8E}" destId="{72DD0327-AB79-4DFF-8AE1-D6E72E101600}" srcOrd="3" destOrd="0" presId="urn:microsoft.com/office/officeart/2005/8/layout/bProcess3"/>
    <dgm:cxn modelId="{3F72DD87-125F-4CB7-88E0-D5871233ED9F}" type="presParOf" srcId="{72DD0327-AB79-4DFF-8AE1-D6E72E101600}" destId="{F9AF9D0A-F4FB-46DC-8F19-463DC6B0E4F3}" srcOrd="0" destOrd="0" presId="urn:microsoft.com/office/officeart/2005/8/layout/bProcess3"/>
    <dgm:cxn modelId="{885EA813-D0CA-46A2-82BC-C51786C1BD32}" type="presParOf" srcId="{53638018-24EF-46A9-96D4-8D1A8599BE8E}" destId="{A22128EA-1AF9-4EF2-9403-926F96897059}" srcOrd="4" destOrd="0" presId="urn:microsoft.com/office/officeart/2005/8/layout/bProcess3"/>
    <dgm:cxn modelId="{D88F2C48-67E3-46C3-99E7-24FD86ED0027}" type="presParOf" srcId="{53638018-24EF-46A9-96D4-8D1A8599BE8E}" destId="{EA1F9900-4ABD-486C-A2FC-C321EA44B64F}" srcOrd="5" destOrd="0" presId="urn:microsoft.com/office/officeart/2005/8/layout/bProcess3"/>
    <dgm:cxn modelId="{CC55874F-E93C-47DE-9072-539D0DAA1337}" type="presParOf" srcId="{EA1F9900-4ABD-486C-A2FC-C321EA44B64F}" destId="{3BF08612-8251-4283-9146-39295BFC2A29}" srcOrd="0" destOrd="0" presId="urn:microsoft.com/office/officeart/2005/8/layout/bProcess3"/>
    <dgm:cxn modelId="{672AFC3A-181F-4F9E-B5C7-09EAAEFD872C}" type="presParOf" srcId="{53638018-24EF-46A9-96D4-8D1A8599BE8E}" destId="{DC81944B-5141-4A84-A20D-6B1049873838}" srcOrd="6" destOrd="0" presId="urn:microsoft.com/office/officeart/2005/8/layout/bProcess3"/>
    <dgm:cxn modelId="{CFE6A5A8-5EA8-40F4-B97D-6983A68EC9BF}" type="presParOf" srcId="{53638018-24EF-46A9-96D4-8D1A8599BE8E}" destId="{D54C5FE5-138F-482B-89C2-F60D621A8BAC}" srcOrd="7" destOrd="0" presId="urn:microsoft.com/office/officeart/2005/8/layout/bProcess3"/>
    <dgm:cxn modelId="{05FD5B6F-D5E7-4FA7-9294-1E87052D6DAC}" type="presParOf" srcId="{D54C5FE5-138F-482B-89C2-F60D621A8BAC}" destId="{6237635E-22AE-4CD8-82ED-C1EDCEA43756}" srcOrd="0" destOrd="0" presId="urn:microsoft.com/office/officeart/2005/8/layout/bProcess3"/>
    <dgm:cxn modelId="{2B527955-B189-4596-B21F-E98F74712321}" type="presParOf" srcId="{53638018-24EF-46A9-96D4-8D1A8599BE8E}" destId="{9465AC53-7CD9-4EC5-8F1D-2EF6D85B6373}" srcOrd="8" destOrd="0" presId="urn:microsoft.com/office/officeart/2005/8/layout/bProcess3"/>
    <dgm:cxn modelId="{0456C6D0-140C-48F8-9256-853AEA686CC0}" type="presParOf" srcId="{53638018-24EF-46A9-96D4-8D1A8599BE8E}" destId="{82A7C357-EC03-47E9-9C7D-B61CC1DC6712}" srcOrd="9" destOrd="0" presId="urn:microsoft.com/office/officeart/2005/8/layout/bProcess3"/>
    <dgm:cxn modelId="{1AFE96AD-E8FF-4E45-9CE3-7687F43C84C5}" type="presParOf" srcId="{82A7C357-EC03-47E9-9C7D-B61CC1DC6712}" destId="{3CCC410C-3408-4D81-B143-1A2786283421}" srcOrd="0" destOrd="0" presId="urn:microsoft.com/office/officeart/2005/8/layout/bProcess3"/>
    <dgm:cxn modelId="{C2663577-6766-42B0-B258-E73709C9870B}" type="presParOf" srcId="{53638018-24EF-46A9-96D4-8D1A8599BE8E}" destId="{2E6B8E82-0B1A-4C1D-9F08-DEF483CD3563}" srcOrd="10" destOrd="0" presId="urn:microsoft.com/office/officeart/2005/8/layout/bProcess3"/>
    <dgm:cxn modelId="{C9D972A1-1228-403D-9747-1DA458A0E924}" type="presParOf" srcId="{53638018-24EF-46A9-96D4-8D1A8599BE8E}" destId="{6E37E9C6-5776-49F6-8120-B7BB1F2429D7}" srcOrd="11" destOrd="0" presId="urn:microsoft.com/office/officeart/2005/8/layout/bProcess3"/>
    <dgm:cxn modelId="{C21D9396-D6BA-4DE6-9F0D-1C850CEA6207}" type="presParOf" srcId="{6E37E9C6-5776-49F6-8120-B7BB1F2429D7}" destId="{343D69E3-81B1-4ECA-BFB9-B558FA8D4732}" srcOrd="0" destOrd="0" presId="urn:microsoft.com/office/officeart/2005/8/layout/bProcess3"/>
    <dgm:cxn modelId="{EA164563-309B-461C-B62A-688F0ADACB84}" type="presParOf" srcId="{53638018-24EF-46A9-96D4-8D1A8599BE8E}" destId="{923FD4E8-47A6-47BE-9463-E64D72572DDB}" srcOrd="12" destOrd="0" presId="urn:microsoft.com/office/officeart/2005/8/layout/bProcess3"/>
    <dgm:cxn modelId="{F8108443-0F99-44C3-82E5-A58FFC6BF088}" type="presParOf" srcId="{53638018-24EF-46A9-96D4-8D1A8599BE8E}" destId="{039F3095-5192-4724-9C28-17AFC88CB129}" srcOrd="13" destOrd="0" presId="urn:microsoft.com/office/officeart/2005/8/layout/bProcess3"/>
    <dgm:cxn modelId="{15079071-B13E-4B96-B0F4-98BEB281F043}" type="presParOf" srcId="{039F3095-5192-4724-9C28-17AFC88CB129}" destId="{DF6C25D7-AF3A-4578-B3AE-675F47641CF6}" srcOrd="0" destOrd="0" presId="urn:microsoft.com/office/officeart/2005/8/layout/bProcess3"/>
    <dgm:cxn modelId="{2C23EF34-B50C-403A-B79D-467F5E0D864E}" type="presParOf" srcId="{53638018-24EF-46A9-96D4-8D1A8599BE8E}" destId="{7CE02695-537D-45CE-B303-18DB43FD16E6}" srcOrd="14" destOrd="0" presId="urn:microsoft.com/office/officeart/2005/8/layout/bProcess3"/>
    <dgm:cxn modelId="{5F701FE1-64D6-46BA-8D84-B7B2FF057FC7}" type="presParOf" srcId="{53638018-24EF-46A9-96D4-8D1A8599BE8E}" destId="{13C9D618-3AF7-4719-BF5D-7AB49A4A65E8}" srcOrd="15" destOrd="0" presId="urn:microsoft.com/office/officeart/2005/8/layout/bProcess3"/>
    <dgm:cxn modelId="{9D2AA5EA-9394-4647-ADFF-7A0DB2673D7F}" type="presParOf" srcId="{13C9D618-3AF7-4719-BF5D-7AB49A4A65E8}" destId="{E32D8E15-4427-4F97-A92A-DCE713CEFBCA}" srcOrd="0" destOrd="0" presId="urn:microsoft.com/office/officeart/2005/8/layout/bProcess3"/>
    <dgm:cxn modelId="{FF3064E4-294E-4898-B50F-98EF0367935C}" type="presParOf" srcId="{53638018-24EF-46A9-96D4-8D1A8599BE8E}" destId="{55C862C2-C200-4866-BCC5-A32E575361F9}"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F0A9DC-80FA-4A3E-9C5B-7615622174D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233703EA-4919-4B25-829F-28325B83189B}">
      <dgm:prSet phldrT="[Text]" custT="1"/>
      <dgm:spPr/>
      <dgm:t>
        <a:bodyPr/>
        <a:lstStyle/>
        <a:p>
          <a:r>
            <a:rPr lang="en-ZA" sz="2400" dirty="0" err="1">
              <a:effectLst>
                <a:outerShdw blurRad="38100" dist="38100" dir="2700000" algn="tl">
                  <a:srgbClr val="000000">
                    <a:alpha val="43137"/>
                  </a:srgbClr>
                </a:outerShdw>
              </a:effectLst>
            </a:rPr>
            <a:t>Sicherung</a:t>
          </a:r>
          <a:r>
            <a:rPr lang="en-ZA" sz="2400" dirty="0">
              <a:effectLst>
                <a:outerShdw blurRad="38100" dist="38100" dir="2700000" algn="tl">
                  <a:srgbClr val="000000">
                    <a:alpha val="43137"/>
                  </a:srgbClr>
                </a:outerShdw>
              </a:effectLst>
            </a:rPr>
            <a:t> von </a:t>
          </a:r>
          <a:r>
            <a:rPr lang="en-ZA" sz="2400" dirty="0" err="1">
              <a:effectLst>
                <a:outerShdw blurRad="38100" dist="38100" dir="2700000" algn="tl">
                  <a:srgbClr val="000000">
                    <a:alpha val="43137"/>
                  </a:srgbClr>
                </a:outerShdw>
              </a:effectLst>
            </a:rPr>
            <a:t>Prüfungssystemen</a:t>
          </a:r>
          <a:endParaRPr lang="en-ZA" sz="2400" dirty="0">
            <a:effectLst>
              <a:outerShdw blurRad="38100" dist="38100" dir="2700000" algn="tl">
                <a:srgbClr val="000000">
                  <a:alpha val="43137"/>
                </a:srgbClr>
              </a:outerShdw>
            </a:effectLst>
          </a:endParaRPr>
        </a:p>
      </dgm:t>
    </dgm:pt>
    <dgm:pt modelId="{136F3D3E-57C9-4F44-9FC0-7828FDF3FA0F}" type="parTrans" cxnId="{2F03CF42-CB2C-460A-B4D2-29C5C1AF935C}">
      <dgm:prSet/>
      <dgm:spPr/>
      <dgm:t>
        <a:bodyPr/>
        <a:lstStyle/>
        <a:p>
          <a:endParaRPr lang="en-ZA"/>
        </a:p>
      </dgm:t>
    </dgm:pt>
    <dgm:pt modelId="{0FFC31D9-B651-420C-A785-21D0D4597638}" type="sibTrans" cxnId="{2F03CF42-CB2C-460A-B4D2-29C5C1AF935C}">
      <dgm:prSet/>
      <dgm:spPr/>
      <dgm:t>
        <a:bodyPr/>
        <a:lstStyle/>
        <a:p>
          <a:endParaRPr lang="en-ZA"/>
        </a:p>
      </dgm:t>
    </dgm:pt>
    <dgm:pt modelId="{FE05B179-FA7A-414E-9998-A65AE4DDAA6B}">
      <dgm:prSet custT="1"/>
      <dgm:spPr/>
      <dgm:t>
        <a:bodyPr/>
        <a:lstStyle/>
        <a:p>
          <a:r>
            <a:rPr lang="en-GB" sz="2400" dirty="0" err="1">
              <a:effectLst>
                <a:outerShdw blurRad="38100" dist="38100" dir="2700000" algn="tl">
                  <a:srgbClr val="000000">
                    <a:alpha val="43137"/>
                  </a:srgbClr>
                </a:outerShdw>
              </a:effectLst>
            </a:rPr>
            <a:t>Datenfluss</a:t>
          </a:r>
          <a:r>
            <a:rPr lang="en-GB" sz="2400" dirty="0">
              <a:effectLst>
                <a:outerShdw blurRad="38100" dist="38100" dir="2700000" algn="tl">
                  <a:srgbClr val="000000">
                    <a:alpha val="43137"/>
                  </a:srgbClr>
                </a:outerShdw>
              </a:effectLst>
            </a:rPr>
            <a:t> des Systems</a:t>
          </a:r>
          <a:endParaRPr lang="en-ZA" sz="2400" dirty="0">
            <a:effectLst>
              <a:outerShdw blurRad="38100" dist="38100" dir="2700000" algn="tl">
                <a:srgbClr val="000000">
                  <a:alpha val="43137"/>
                </a:srgbClr>
              </a:outerShdw>
            </a:effectLst>
          </a:endParaRPr>
        </a:p>
      </dgm:t>
    </dgm:pt>
    <dgm:pt modelId="{2D27746C-A54E-439F-B7AE-8D840C456379}" type="parTrans" cxnId="{5F0B40FE-F17C-4C31-8403-E0DBBF54B857}">
      <dgm:prSet/>
      <dgm:spPr/>
      <dgm:t>
        <a:bodyPr/>
        <a:lstStyle/>
        <a:p>
          <a:endParaRPr lang="en-ZA"/>
        </a:p>
      </dgm:t>
    </dgm:pt>
    <dgm:pt modelId="{AA174800-ECEC-4D1B-A023-F3EE0B6BBE5A}" type="sibTrans" cxnId="{5F0B40FE-F17C-4C31-8403-E0DBBF54B857}">
      <dgm:prSet/>
      <dgm:spPr/>
      <dgm:t>
        <a:bodyPr/>
        <a:lstStyle/>
        <a:p>
          <a:endParaRPr lang="en-ZA"/>
        </a:p>
      </dgm:t>
    </dgm:pt>
    <dgm:pt modelId="{1A6B5113-5046-458D-A184-0291514063A1}">
      <dgm:prSet custT="1"/>
      <dgm:spPr/>
      <dgm:t>
        <a:bodyPr/>
        <a:lstStyle/>
        <a:p>
          <a:r>
            <a:rPr lang="en-GB" sz="2400" dirty="0" err="1">
              <a:effectLst>
                <a:outerShdw blurRad="38100" dist="38100" dir="2700000" algn="tl">
                  <a:srgbClr val="000000">
                    <a:alpha val="43137"/>
                  </a:srgbClr>
                </a:outerShdw>
              </a:effectLst>
            </a:rPr>
            <a:t>Verkäufer</a:t>
          </a:r>
          <a:r>
            <a:rPr lang="en-GB" sz="2400" dirty="0">
              <a:effectLst>
                <a:outerShdw blurRad="38100" dist="38100" dir="2700000" algn="tl">
                  <a:srgbClr val="000000">
                    <a:alpha val="43137"/>
                  </a:srgbClr>
                </a:outerShdw>
              </a:effectLst>
            </a:rPr>
            <a:t> Lock-in </a:t>
          </a:r>
          <a:r>
            <a:rPr lang="en-GB" sz="2400" dirty="0" err="1">
              <a:effectLst>
                <a:outerShdw blurRad="38100" dist="38100" dir="2700000" algn="tl">
                  <a:srgbClr val="000000">
                    <a:alpha val="43137"/>
                  </a:srgbClr>
                </a:outerShdw>
              </a:effectLst>
            </a:rPr>
            <a:t>Bewusstsein</a:t>
          </a:r>
          <a:r>
            <a:rPr lang="en-GB" sz="2400" dirty="0">
              <a:effectLst>
                <a:outerShdw blurRad="38100" dist="38100" dir="2700000" algn="tl">
                  <a:srgbClr val="000000">
                    <a:alpha val="43137"/>
                  </a:srgbClr>
                </a:outerShdw>
              </a:effectLst>
            </a:rPr>
            <a:t> und </a:t>
          </a:r>
          <a:r>
            <a:rPr lang="en-GB" sz="2400" dirty="0" err="1">
              <a:effectLst>
                <a:outerShdw blurRad="38100" dist="38100" dir="2700000" algn="tl">
                  <a:srgbClr val="000000">
                    <a:alpha val="43137"/>
                  </a:srgbClr>
                </a:outerShdw>
              </a:effectLst>
            </a:rPr>
            <a:t>Lösungen</a:t>
          </a:r>
          <a:r>
            <a:rPr lang="en-GB" sz="2400" dirty="0">
              <a:effectLst>
                <a:outerShdw blurRad="38100" dist="38100" dir="2700000" algn="tl">
                  <a:srgbClr val="000000">
                    <a:alpha val="43137"/>
                  </a:srgbClr>
                </a:outerShdw>
              </a:effectLst>
            </a:rPr>
            <a:t> </a:t>
          </a:r>
          <a:endParaRPr lang="en-ZA" sz="2400" dirty="0">
            <a:effectLst>
              <a:outerShdw blurRad="38100" dist="38100" dir="2700000" algn="tl">
                <a:srgbClr val="000000">
                  <a:alpha val="43137"/>
                </a:srgbClr>
              </a:outerShdw>
            </a:effectLst>
          </a:endParaRPr>
        </a:p>
      </dgm:t>
    </dgm:pt>
    <dgm:pt modelId="{10936E6B-9826-4BA3-8877-B0EA3634E1C3}" type="parTrans" cxnId="{FB64F663-238C-497D-A624-6CC71702DB52}">
      <dgm:prSet/>
      <dgm:spPr/>
      <dgm:t>
        <a:bodyPr/>
        <a:lstStyle/>
        <a:p>
          <a:endParaRPr lang="en-ZA"/>
        </a:p>
      </dgm:t>
    </dgm:pt>
    <dgm:pt modelId="{592F27CA-11B4-457E-89D5-34F87F5CF83D}" type="sibTrans" cxnId="{FB64F663-238C-497D-A624-6CC71702DB52}">
      <dgm:prSet/>
      <dgm:spPr/>
      <dgm:t>
        <a:bodyPr/>
        <a:lstStyle/>
        <a:p>
          <a:endParaRPr lang="en-ZA"/>
        </a:p>
      </dgm:t>
    </dgm:pt>
    <dgm:pt modelId="{5E126D9D-3C30-4165-84AF-D397A4460DCB}">
      <dgm:prSet custT="1"/>
      <dgm:spPr/>
      <dgm:t>
        <a:bodyPr/>
        <a:lstStyle/>
        <a:p>
          <a:r>
            <a:rPr lang="en-ZA" sz="2000" dirty="0" err="1">
              <a:effectLst>
                <a:outerShdw blurRad="38100" dist="38100" dir="2700000" algn="tl">
                  <a:srgbClr val="000000">
                    <a:alpha val="43137"/>
                  </a:srgbClr>
                </a:outerShdw>
              </a:effectLst>
            </a:rPr>
            <a:t>Kenntnis</a:t>
          </a:r>
          <a:r>
            <a:rPr lang="en-ZA" sz="2000" dirty="0">
              <a:effectLst>
                <a:outerShdw blurRad="38100" dist="38100" dir="2700000" algn="tl">
                  <a:srgbClr val="000000">
                    <a:alpha val="43137"/>
                  </a:srgbClr>
                </a:outerShdw>
              </a:effectLst>
            </a:rPr>
            <a:t> der </a:t>
          </a:r>
          <a:r>
            <a:rPr lang="en-ZA" sz="2000" dirty="0" err="1">
              <a:effectLst>
                <a:outerShdw blurRad="38100" dist="38100" dir="2700000" algn="tl">
                  <a:srgbClr val="000000">
                    <a:alpha val="43137"/>
                  </a:srgbClr>
                </a:outerShdw>
              </a:effectLst>
            </a:rPr>
            <a:t>Sicherheitsverfahren</a:t>
          </a:r>
          <a:r>
            <a:rPr lang="en-ZA" sz="2000" dirty="0">
              <a:effectLst>
                <a:outerShdw blurRad="38100" dist="38100" dir="2700000" algn="tl">
                  <a:srgbClr val="000000">
                    <a:alpha val="43137"/>
                  </a:srgbClr>
                </a:outerShdw>
              </a:effectLst>
            </a:rPr>
            <a:t> des </a:t>
          </a:r>
          <a:r>
            <a:rPr lang="en-ZA" sz="2000" dirty="0" err="1">
              <a:effectLst>
                <a:outerShdw blurRad="38100" dist="38100" dir="2700000" algn="tl">
                  <a:srgbClr val="000000">
                    <a:alpha val="43137"/>
                  </a:srgbClr>
                </a:outerShdw>
              </a:effectLst>
            </a:rPr>
            <a:t>Anbieters</a:t>
          </a:r>
          <a:r>
            <a:rPr lang="en-ZA" sz="2000" dirty="0">
              <a:effectLst>
                <a:outerShdw blurRad="38100" dist="38100" dir="2700000" algn="tl">
                  <a:srgbClr val="000000">
                    <a:alpha val="43137"/>
                  </a:srgbClr>
                </a:outerShdw>
              </a:effectLst>
            </a:rPr>
            <a:t>  </a:t>
          </a:r>
        </a:p>
      </dgm:t>
    </dgm:pt>
    <dgm:pt modelId="{6E1A6416-C232-43DC-B4BB-4FA5FB51C56A}" type="parTrans" cxnId="{94366158-4F12-447C-84ED-282B969AD0C5}">
      <dgm:prSet/>
      <dgm:spPr/>
      <dgm:t>
        <a:bodyPr/>
        <a:lstStyle/>
        <a:p>
          <a:endParaRPr lang="en-ZA"/>
        </a:p>
      </dgm:t>
    </dgm:pt>
    <dgm:pt modelId="{14210CB8-2FB1-4E72-8952-704B978F4709}" type="sibTrans" cxnId="{94366158-4F12-447C-84ED-282B969AD0C5}">
      <dgm:prSet/>
      <dgm:spPr/>
      <dgm:t>
        <a:bodyPr/>
        <a:lstStyle/>
        <a:p>
          <a:endParaRPr lang="en-ZA"/>
        </a:p>
      </dgm:t>
    </dgm:pt>
    <dgm:pt modelId="{29D62170-BA85-4468-888A-88865181E284}" type="pres">
      <dgm:prSet presAssocID="{76F0A9DC-80FA-4A3E-9C5B-7615622174D9}" presName="diagram" presStyleCnt="0">
        <dgm:presLayoutVars>
          <dgm:dir/>
          <dgm:resizeHandles val="exact"/>
        </dgm:presLayoutVars>
      </dgm:prSet>
      <dgm:spPr/>
    </dgm:pt>
    <dgm:pt modelId="{60E66F23-0672-41E4-82ED-E4A7A970954F}" type="pres">
      <dgm:prSet presAssocID="{233703EA-4919-4B25-829F-28325B83189B}" presName="node" presStyleLbl="node1" presStyleIdx="0" presStyleCnt="4">
        <dgm:presLayoutVars>
          <dgm:bulletEnabled val="1"/>
        </dgm:presLayoutVars>
      </dgm:prSet>
      <dgm:spPr/>
    </dgm:pt>
    <dgm:pt modelId="{A6648E9D-5851-4D79-97C6-0E46E3AAAE55}" type="pres">
      <dgm:prSet presAssocID="{0FFC31D9-B651-420C-A785-21D0D4597638}" presName="sibTrans" presStyleCnt="0"/>
      <dgm:spPr/>
    </dgm:pt>
    <dgm:pt modelId="{9FF05D1F-B7D0-4543-A238-8B31BEAA5985}" type="pres">
      <dgm:prSet presAssocID="{FE05B179-FA7A-414E-9998-A65AE4DDAA6B}" presName="node" presStyleLbl="node1" presStyleIdx="1" presStyleCnt="4">
        <dgm:presLayoutVars>
          <dgm:bulletEnabled val="1"/>
        </dgm:presLayoutVars>
      </dgm:prSet>
      <dgm:spPr/>
    </dgm:pt>
    <dgm:pt modelId="{4AB84646-2C3B-46E7-A75D-BBD95203BBAC}" type="pres">
      <dgm:prSet presAssocID="{AA174800-ECEC-4D1B-A023-F3EE0B6BBE5A}" presName="sibTrans" presStyleCnt="0"/>
      <dgm:spPr/>
    </dgm:pt>
    <dgm:pt modelId="{156F798A-33E2-4B71-A9F5-A8368DD0C9D6}" type="pres">
      <dgm:prSet presAssocID="{1A6B5113-5046-458D-A184-0291514063A1}" presName="node" presStyleLbl="node1" presStyleIdx="2" presStyleCnt="4">
        <dgm:presLayoutVars>
          <dgm:bulletEnabled val="1"/>
        </dgm:presLayoutVars>
      </dgm:prSet>
      <dgm:spPr/>
    </dgm:pt>
    <dgm:pt modelId="{EF449065-5364-4458-94C6-347A4A259249}" type="pres">
      <dgm:prSet presAssocID="{592F27CA-11B4-457E-89D5-34F87F5CF83D}" presName="sibTrans" presStyleCnt="0"/>
      <dgm:spPr/>
    </dgm:pt>
    <dgm:pt modelId="{61EEA11F-1BAF-46E1-B167-0A8E24D2EB5F}" type="pres">
      <dgm:prSet presAssocID="{5E126D9D-3C30-4165-84AF-D397A4460DCB}" presName="node" presStyleLbl="node1" presStyleIdx="3" presStyleCnt="4">
        <dgm:presLayoutVars>
          <dgm:bulletEnabled val="1"/>
        </dgm:presLayoutVars>
      </dgm:prSet>
      <dgm:spPr/>
    </dgm:pt>
  </dgm:ptLst>
  <dgm:cxnLst>
    <dgm:cxn modelId="{2F03CF42-CB2C-460A-B4D2-29C5C1AF935C}" srcId="{76F0A9DC-80FA-4A3E-9C5B-7615622174D9}" destId="{233703EA-4919-4B25-829F-28325B83189B}" srcOrd="0" destOrd="0" parTransId="{136F3D3E-57C9-4F44-9FC0-7828FDF3FA0F}" sibTransId="{0FFC31D9-B651-420C-A785-21D0D4597638}"/>
    <dgm:cxn modelId="{FB64F663-238C-497D-A624-6CC71702DB52}" srcId="{76F0A9DC-80FA-4A3E-9C5B-7615622174D9}" destId="{1A6B5113-5046-458D-A184-0291514063A1}" srcOrd="2" destOrd="0" parTransId="{10936E6B-9826-4BA3-8877-B0EA3634E1C3}" sibTransId="{592F27CA-11B4-457E-89D5-34F87F5CF83D}"/>
    <dgm:cxn modelId="{85998971-222C-4F2D-AA08-E285100174A5}" type="presOf" srcId="{5E126D9D-3C30-4165-84AF-D397A4460DCB}" destId="{61EEA11F-1BAF-46E1-B167-0A8E24D2EB5F}" srcOrd="0" destOrd="0" presId="urn:microsoft.com/office/officeart/2005/8/layout/default"/>
    <dgm:cxn modelId="{29A9D071-337C-4BC5-BBA2-07996EF8545A}" type="presOf" srcId="{76F0A9DC-80FA-4A3E-9C5B-7615622174D9}" destId="{29D62170-BA85-4468-888A-88865181E284}" srcOrd="0" destOrd="0" presId="urn:microsoft.com/office/officeart/2005/8/layout/default"/>
    <dgm:cxn modelId="{4F913C76-F466-4D9D-87DF-20F79F2038ED}" type="presOf" srcId="{233703EA-4919-4B25-829F-28325B83189B}" destId="{60E66F23-0672-41E4-82ED-E4A7A970954F}" srcOrd="0" destOrd="0" presId="urn:microsoft.com/office/officeart/2005/8/layout/default"/>
    <dgm:cxn modelId="{94366158-4F12-447C-84ED-282B969AD0C5}" srcId="{76F0A9DC-80FA-4A3E-9C5B-7615622174D9}" destId="{5E126D9D-3C30-4165-84AF-D397A4460DCB}" srcOrd="3" destOrd="0" parTransId="{6E1A6416-C232-43DC-B4BB-4FA5FB51C56A}" sibTransId="{14210CB8-2FB1-4E72-8952-704B978F4709}"/>
    <dgm:cxn modelId="{43577B86-8AB7-4C1E-A9D2-1527872C1822}" type="presOf" srcId="{FE05B179-FA7A-414E-9998-A65AE4DDAA6B}" destId="{9FF05D1F-B7D0-4543-A238-8B31BEAA5985}" srcOrd="0" destOrd="0" presId="urn:microsoft.com/office/officeart/2005/8/layout/default"/>
    <dgm:cxn modelId="{670980C2-D331-4628-9891-BC5B9EF1B474}" type="presOf" srcId="{1A6B5113-5046-458D-A184-0291514063A1}" destId="{156F798A-33E2-4B71-A9F5-A8368DD0C9D6}" srcOrd="0" destOrd="0" presId="urn:microsoft.com/office/officeart/2005/8/layout/default"/>
    <dgm:cxn modelId="{5F0B40FE-F17C-4C31-8403-E0DBBF54B857}" srcId="{76F0A9DC-80FA-4A3E-9C5B-7615622174D9}" destId="{FE05B179-FA7A-414E-9998-A65AE4DDAA6B}" srcOrd="1" destOrd="0" parTransId="{2D27746C-A54E-439F-B7AE-8D840C456379}" sibTransId="{AA174800-ECEC-4D1B-A023-F3EE0B6BBE5A}"/>
    <dgm:cxn modelId="{54F8FA05-1724-4DCF-B23B-BDDAC482C075}" type="presParOf" srcId="{29D62170-BA85-4468-888A-88865181E284}" destId="{60E66F23-0672-41E4-82ED-E4A7A970954F}" srcOrd="0" destOrd="0" presId="urn:microsoft.com/office/officeart/2005/8/layout/default"/>
    <dgm:cxn modelId="{53F07EB8-3952-4D06-914D-8524499A60C9}" type="presParOf" srcId="{29D62170-BA85-4468-888A-88865181E284}" destId="{A6648E9D-5851-4D79-97C6-0E46E3AAAE55}" srcOrd="1" destOrd="0" presId="urn:microsoft.com/office/officeart/2005/8/layout/default"/>
    <dgm:cxn modelId="{72C4ADB9-BAB3-4503-A442-04E2BDACB2B7}" type="presParOf" srcId="{29D62170-BA85-4468-888A-88865181E284}" destId="{9FF05D1F-B7D0-4543-A238-8B31BEAA5985}" srcOrd="2" destOrd="0" presId="urn:microsoft.com/office/officeart/2005/8/layout/default"/>
    <dgm:cxn modelId="{F6F5A9EB-60F4-4AE3-8DDC-20454DED78A0}" type="presParOf" srcId="{29D62170-BA85-4468-888A-88865181E284}" destId="{4AB84646-2C3B-46E7-A75D-BBD95203BBAC}" srcOrd="3" destOrd="0" presId="urn:microsoft.com/office/officeart/2005/8/layout/default"/>
    <dgm:cxn modelId="{5D0EFDE5-52AF-475D-A4AA-83D6FAEA58F7}" type="presParOf" srcId="{29D62170-BA85-4468-888A-88865181E284}" destId="{156F798A-33E2-4B71-A9F5-A8368DD0C9D6}" srcOrd="4" destOrd="0" presId="urn:microsoft.com/office/officeart/2005/8/layout/default"/>
    <dgm:cxn modelId="{21B5BCF9-1CD2-45B9-A7D9-E48FC33A9F13}" type="presParOf" srcId="{29D62170-BA85-4468-888A-88865181E284}" destId="{EF449065-5364-4458-94C6-347A4A259249}" srcOrd="5" destOrd="0" presId="urn:microsoft.com/office/officeart/2005/8/layout/default"/>
    <dgm:cxn modelId="{0A29F795-60C4-4715-A26F-4F9EB95049D0}" type="presParOf" srcId="{29D62170-BA85-4468-888A-88865181E284}" destId="{61EEA11F-1BAF-46E1-B167-0A8E24D2EB5F}"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F0A9DC-80FA-4A3E-9C5B-7615622174D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6031C5B-4F2B-409F-9FF8-CA674C69427B}">
      <dgm:prSet custT="1"/>
      <dgm:spPr/>
      <dgm:t>
        <a:bodyPr/>
        <a:lstStyle/>
        <a:p>
          <a:r>
            <a:rPr lang="en-GB" sz="2000" dirty="0" err="1">
              <a:effectLst>
                <a:outerShdw blurRad="38100" dist="38100" dir="2700000" algn="tl">
                  <a:srgbClr val="000000">
                    <a:alpha val="43137"/>
                  </a:srgbClr>
                </a:outerShdw>
              </a:effectLst>
            </a:rPr>
            <a:t>Überwachung</a:t>
          </a:r>
          <a:r>
            <a:rPr lang="en-GB" sz="2000" dirty="0">
              <a:effectLst>
                <a:outerShdw blurRad="38100" dist="38100" dir="2700000" algn="tl">
                  <a:srgbClr val="000000">
                    <a:alpha val="43137"/>
                  </a:srgbClr>
                </a:outerShdw>
              </a:effectLst>
            </a:rPr>
            <a:t> der </a:t>
          </a:r>
          <a:r>
            <a:rPr lang="en-GB" sz="2000" dirty="0" err="1">
              <a:effectLst>
                <a:outerShdw blurRad="38100" dist="38100" dir="2700000" algn="tl">
                  <a:srgbClr val="000000">
                    <a:alpha val="43137"/>
                  </a:srgbClr>
                </a:outerShdw>
              </a:effectLst>
            </a:rPr>
            <a:t>Kapazitätsplanung</a:t>
          </a:r>
          <a:r>
            <a:rPr lang="en-GB" sz="2000" dirty="0">
              <a:effectLst>
                <a:outerShdw blurRad="38100" dist="38100" dir="2700000" algn="tl">
                  <a:srgbClr val="000000">
                    <a:alpha val="43137"/>
                  </a:srgbClr>
                </a:outerShdw>
              </a:effectLst>
            </a:rPr>
            <a:t> und </a:t>
          </a:r>
          <a:r>
            <a:rPr lang="en-GB" sz="2000" dirty="0" err="1">
              <a:effectLst>
                <a:outerShdw blurRad="38100" dist="38100" dir="2700000" algn="tl">
                  <a:srgbClr val="000000">
                    <a:alpha val="43137"/>
                  </a:srgbClr>
                </a:outerShdw>
              </a:effectLst>
            </a:rPr>
            <a:t>Skalierungsfunktionen</a:t>
          </a:r>
          <a:r>
            <a:rPr lang="en-GB" sz="2000" dirty="0">
              <a:effectLst>
                <a:outerShdw blurRad="38100" dist="38100" dir="2700000" algn="tl">
                  <a:srgbClr val="000000">
                    <a:alpha val="43137"/>
                  </a:srgbClr>
                </a:outerShdw>
              </a:effectLst>
            </a:rPr>
            <a:t> </a:t>
          </a:r>
          <a:endParaRPr lang="en-ZA" sz="2000" dirty="0">
            <a:effectLst>
              <a:outerShdw blurRad="38100" dist="38100" dir="2700000" algn="tl">
                <a:srgbClr val="000000">
                  <a:alpha val="43137"/>
                </a:srgbClr>
              </a:outerShdw>
            </a:effectLst>
          </a:endParaRPr>
        </a:p>
      </dgm:t>
    </dgm:pt>
    <dgm:pt modelId="{7E26B963-62C6-4E6E-BFDD-38E2CEE81CBA}" type="parTrans" cxnId="{8FF2FB57-96F7-4804-B2AE-9F81322E68E5}">
      <dgm:prSet/>
      <dgm:spPr/>
      <dgm:t>
        <a:bodyPr/>
        <a:lstStyle/>
        <a:p>
          <a:endParaRPr lang="en-ZA"/>
        </a:p>
      </dgm:t>
    </dgm:pt>
    <dgm:pt modelId="{A963A7E2-C7C3-41CF-B812-654A9ED14E3E}" type="sibTrans" cxnId="{8FF2FB57-96F7-4804-B2AE-9F81322E68E5}">
      <dgm:prSet/>
      <dgm:spPr/>
      <dgm:t>
        <a:bodyPr/>
        <a:lstStyle/>
        <a:p>
          <a:endParaRPr lang="en-ZA"/>
        </a:p>
      </dgm:t>
    </dgm:pt>
    <dgm:pt modelId="{727457EC-F857-41D8-AE6A-36500A780F6B}">
      <dgm:prSet custT="1"/>
      <dgm:spPr/>
      <dgm:t>
        <a:bodyPr/>
        <a:lstStyle/>
        <a:p>
          <a:r>
            <a:rPr lang="en-ZA" sz="2400" dirty="0" err="1">
              <a:effectLst>
                <a:outerShdw blurRad="38100" dist="38100" dir="2700000" algn="tl">
                  <a:srgbClr val="000000">
                    <a:alpha val="43137"/>
                  </a:srgbClr>
                </a:outerShdw>
              </a:effectLst>
            </a:rPr>
            <a:t>Überwachen</a:t>
          </a:r>
          <a:r>
            <a:rPr lang="en-ZA" sz="2400" dirty="0">
              <a:effectLst>
                <a:outerShdw blurRad="38100" dist="38100" dir="2700000" algn="tl">
                  <a:srgbClr val="000000">
                    <a:alpha val="43137"/>
                  </a:srgbClr>
                </a:outerShdw>
              </a:effectLst>
            </a:rPr>
            <a:t> der </a:t>
          </a:r>
          <a:r>
            <a:rPr lang="en-ZA" sz="2400" dirty="0" err="1">
              <a:effectLst>
                <a:outerShdw blurRad="38100" dist="38100" dir="2700000" algn="tl">
                  <a:srgbClr val="000000">
                    <a:alpha val="43137"/>
                  </a:srgbClr>
                </a:outerShdw>
              </a:effectLst>
            </a:rPr>
            <a:t>Verwendung</a:t>
          </a:r>
          <a:r>
            <a:rPr lang="en-ZA" sz="2400" dirty="0">
              <a:effectLst>
                <a:outerShdw blurRad="38100" dist="38100" dir="2700000" algn="tl">
                  <a:srgbClr val="000000">
                    <a:alpha val="43137"/>
                  </a:srgbClr>
                </a:outerShdw>
              </a:effectLst>
            </a:rPr>
            <a:t> des </a:t>
          </a:r>
          <a:r>
            <a:rPr lang="en-ZA" sz="2400" dirty="0" err="1">
              <a:effectLst>
                <a:outerShdw blurRad="38100" dist="38100" dir="2700000" algn="tl">
                  <a:srgbClr val="000000">
                    <a:alpha val="43137"/>
                  </a:srgbClr>
                </a:outerShdw>
              </a:effectLst>
            </a:rPr>
            <a:t>Überwachungs-protokolls</a:t>
          </a:r>
          <a:endParaRPr lang="en-ZA" sz="2400" dirty="0">
            <a:effectLst>
              <a:outerShdw blurRad="38100" dist="38100" dir="2700000" algn="tl">
                <a:srgbClr val="000000">
                  <a:alpha val="43137"/>
                </a:srgbClr>
              </a:outerShdw>
            </a:effectLst>
          </a:endParaRPr>
        </a:p>
      </dgm:t>
    </dgm:pt>
    <dgm:pt modelId="{5E9B836B-2E10-4377-AA0A-4BC83C8F0607}" type="parTrans" cxnId="{A4718F32-C8C6-4A05-BAA3-633C66FDC22C}">
      <dgm:prSet/>
      <dgm:spPr/>
      <dgm:t>
        <a:bodyPr/>
        <a:lstStyle/>
        <a:p>
          <a:endParaRPr lang="en-ZA"/>
        </a:p>
      </dgm:t>
    </dgm:pt>
    <dgm:pt modelId="{991C3A15-6F83-4782-A4FB-980457A2CD38}" type="sibTrans" cxnId="{A4718F32-C8C6-4A05-BAA3-633C66FDC22C}">
      <dgm:prSet/>
      <dgm:spPr/>
      <dgm:t>
        <a:bodyPr/>
        <a:lstStyle/>
        <a:p>
          <a:endParaRPr lang="en-ZA"/>
        </a:p>
      </dgm:t>
    </dgm:pt>
    <dgm:pt modelId="{6025B6B2-6AED-4FC0-8324-078F4DC69076}">
      <dgm:prSet custT="1"/>
      <dgm:spPr/>
      <dgm:t>
        <a:bodyPr/>
        <a:lstStyle/>
        <a:p>
          <a:r>
            <a:rPr lang="en-ZA" sz="2400" dirty="0" err="1">
              <a:effectLst>
                <a:outerShdw blurRad="38100" dist="38100" dir="2700000" algn="tl">
                  <a:srgbClr val="000000">
                    <a:alpha val="43137"/>
                  </a:srgbClr>
                </a:outerShdw>
              </a:effectLst>
            </a:rPr>
            <a:t>Testen</a:t>
          </a:r>
          <a:r>
            <a:rPr lang="en-ZA" sz="2400" dirty="0">
              <a:effectLst>
                <a:outerShdw blurRad="38100" dist="38100" dir="2700000" algn="tl">
                  <a:srgbClr val="000000">
                    <a:alpha val="43137"/>
                  </a:srgbClr>
                </a:outerShdw>
              </a:effectLst>
            </a:rPr>
            <a:t> und </a:t>
          </a:r>
          <a:r>
            <a:rPr lang="en-ZA" sz="2400" dirty="0" err="1">
              <a:effectLst>
                <a:outerShdw blurRad="38100" dist="38100" dir="2700000" algn="tl">
                  <a:srgbClr val="000000">
                    <a:alpha val="43137"/>
                  </a:srgbClr>
                </a:outerShdw>
              </a:effectLst>
            </a:rPr>
            <a:t>Validieren</a:t>
          </a:r>
          <a:r>
            <a:rPr lang="en-ZA" sz="2400" dirty="0">
              <a:effectLst>
                <a:outerShdw blurRad="38100" dist="38100" dir="2700000" algn="tl">
                  <a:srgbClr val="000000">
                    <a:alpha val="43137"/>
                  </a:srgbClr>
                </a:outerShdw>
              </a:effectLst>
            </a:rPr>
            <a:t> von </a:t>
          </a:r>
          <a:r>
            <a:rPr lang="en-ZA" sz="2400" dirty="0" err="1">
              <a:effectLst>
                <a:outerShdw blurRad="38100" dist="38100" dir="2700000" algn="tl">
                  <a:srgbClr val="000000">
                    <a:alpha val="43137"/>
                  </a:srgbClr>
                </a:outerShdw>
              </a:effectLst>
            </a:rPr>
            <a:t>Lösungen</a:t>
          </a:r>
          <a:r>
            <a:rPr lang="en-ZA" sz="2400" dirty="0">
              <a:effectLst>
                <a:outerShdw blurRad="38100" dist="38100" dir="2700000" algn="tl">
                  <a:srgbClr val="000000">
                    <a:alpha val="43137"/>
                  </a:srgbClr>
                </a:outerShdw>
              </a:effectLst>
            </a:rPr>
            <a:t> </a:t>
          </a:r>
        </a:p>
      </dgm:t>
    </dgm:pt>
    <dgm:pt modelId="{6E6D6DDB-899D-4BAC-BE9D-1F488634DEA7}" type="parTrans" cxnId="{0EB4E340-ACF2-4528-84DB-870DF97C4314}">
      <dgm:prSet/>
      <dgm:spPr/>
      <dgm:t>
        <a:bodyPr/>
        <a:lstStyle/>
        <a:p>
          <a:endParaRPr lang="en-ZA"/>
        </a:p>
      </dgm:t>
    </dgm:pt>
    <dgm:pt modelId="{61446E0D-A9EA-4771-A6AF-B30CBF444FDB}" type="sibTrans" cxnId="{0EB4E340-ACF2-4528-84DB-870DF97C4314}">
      <dgm:prSet/>
      <dgm:spPr/>
      <dgm:t>
        <a:bodyPr/>
        <a:lstStyle/>
        <a:p>
          <a:endParaRPr lang="en-ZA"/>
        </a:p>
      </dgm:t>
    </dgm:pt>
    <dgm:pt modelId="{29D62170-BA85-4468-888A-88865181E284}" type="pres">
      <dgm:prSet presAssocID="{76F0A9DC-80FA-4A3E-9C5B-7615622174D9}" presName="diagram" presStyleCnt="0">
        <dgm:presLayoutVars>
          <dgm:dir/>
          <dgm:resizeHandles val="exact"/>
        </dgm:presLayoutVars>
      </dgm:prSet>
      <dgm:spPr/>
    </dgm:pt>
    <dgm:pt modelId="{07921B53-CE85-4A17-A231-FABB66B5009E}" type="pres">
      <dgm:prSet presAssocID="{96031C5B-4F2B-409F-9FF8-CA674C69427B}" presName="node" presStyleLbl="node1" presStyleIdx="0" presStyleCnt="3">
        <dgm:presLayoutVars>
          <dgm:bulletEnabled val="1"/>
        </dgm:presLayoutVars>
      </dgm:prSet>
      <dgm:spPr/>
    </dgm:pt>
    <dgm:pt modelId="{2359B28C-E0C7-4323-A838-1FE79E27DAEC}" type="pres">
      <dgm:prSet presAssocID="{A963A7E2-C7C3-41CF-B812-654A9ED14E3E}" presName="sibTrans" presStyleCnt="0"/>
      <dgm:spPr/>
    </dgm:pt>
    <dgm:pt modelId="{44CC1C8A-511A-455D-B372-9D117D1FD840}" type="pres">
      <dgm:prSet presAssocID="{727457EC-F857-41D8-AE6A-36500A780F6B}" presName="node" presStyleLbl="node1" presStyleIdx="1" presStyleCnt="3">
        <dgm:presLayoutVars>
          <dgm:bulletEnabled val="1"/>
        </dgm:presLayoutVars>
      </dgm:prSet>
      <dgm:spPr/>
    </dgm:pt>
    <dgm:pt modelId="{11501375-C40C-4810-B123-A0E04E8B05F6}" type="pres">
      <dgm:prSet presAssocID="{991C3A15-6F83-4782-A4FB-980457A2CD38}" presName="sibTrans" presStyleCnt="0"/>
      <dgm:spPr/>
    </dgm:pt>
    <dgm:pt modelId="{96DC6576-11D6-4803-B471-3A13368E754A}" type="pres">
      <dgm:prSet presAssocID="{6025B6B2-6AED-4FC0-8324-078F4DC69076}" presName="node" presStyleLbl="node1" presStyleIdx="2" presStyleCnt="3">
        <dgm:presLayoutVars>
          <dgm:bulletEnabled val="1"/>
        </dgm:presLayoutVars>
      </dgm:prSet>
      <dgm:spPr/>
    </dgm:pt>
  </dgm:ptLst>
  <dgm:cxnLst>
    <dgm:cxn modelId="{7146F51A-8444-40E4-BE51-892A3E6FE273}" type="presOf" srcId="{96031C5B-4F2B-409F-9FF8-CA674C69427B}" destId="{07921B53-CE85-4A17-A231-FABB66B5009E}" srcOrd="0" destOrd="0" presId="urn:microsoft.com/office/officeart/2005/8/layout/default"/>
    <dgm:cxn modelId="{A4718F32-C8C6-4A05-BAA3-633C66FDC22C}" srcId="{76F0A9DC-80FA-4A3E-9C5B-7615622174D9}" destId="{727457EC-F857-41D8-AE6A-36500A780F6B}" srcOrd="1" destOrd="0" parTransId="{5E9B836B-2E10-4377-AA0A-4BC83C8F0607}" sibTransId="{991C3A15-6F83-4782-A4FB-980457A2CD38}"/>
    <dgm:cxn modelId="{0EB4E340-ACF2-4528-84DB-870DF97C4314}" srcId="{76F0A9DC-80FA-4A3E-9C5B-7615622174D9}" destId="{6025B6B2-6AED-4FC0-8324-078F4DC69076}" srcOrd="2" destOrd="0" parTransId="{6E6D6DDB-899D-4BAC-BE9D-1F488634DEA7}" sibTransId="{61446E0D-A9EA-4771-A6AF-B30CBF444FDB}"/>
    <dgm:cxn modelId="{29A9D071-337C-4BC5-BBA2-07996EF8545A}" type="presOf" srcId="{76F0A9DC-80FA-4A3E-9C5B-7615622174D9}" destId="{29D62170-BA85-4468-888A-88865181E284}" srcOrd="0" destOrd="0" presId="urn:microsoft.com/office/officeart/2005/8/layout/default"/>
    <dgm:cxn modelId="{8FF2FB57-96F7-4804-B2AE-9F81322E68E5}" srcId="{76F0A9DC-80FA-4A3E-9C5B-7615622174D9}" destId="{96031C5B-4F2B-409F-9FF8-CA674C69427B}" srcOrd="0" destOrd="0" parTransId="{7E26B963-62C6-4E6E-BFDD-38E2CEE81CBA}" sibTransId="{A963A7E2-C7C3-41CF-B812-654A9ED14E3E}"/>
    <dgm:cxn modelId="{5A8910B7-AF99-4678-AAA0-7A2DF2BD95B8}" type="presOf" srcId="{727457EC-F857-41D8-AE6A-36500A780F6B}" destId="{44CC1C8A-511A-455D-B372-9D117D1FD840}" srcOrd="0" destOrd="0" presId="urn:microsoft.com/office/officeart/2005/8/layout/default"/>
    <dgm:cxn modelId="{9FB2B9FA-6577-4405-8CBD-09D3FDF12B36}" type="presOf" srcId="{6025B6B2-6AED-4FC0-8324-078F4DC69076}" destId="{96DC6576-11D6-4803-B471-3A13368E754A}" srcOrd="0" destOrd="0" presId="urn:microsoft.com/office/officeart/2005/8/layout/default"/>
    <dgm:cxn modelId="{243DA665-B7D2-44D7-A938-E10037903FFC}" type="presParOf" srcId="{29D62170-BA85-4468-888A-88865181E284}" destId="{07921B53-CE85-4A17-A231-FABB66B5009E}" srcOrd="0" destOrd="0" presId="urn:microsoft.com/office/officeart/2005/8/layout/default"/>
    <dgm:cxn modelId="{24F5FFF6-B957-415B-88B5-1C76DA4BDB5D}" type="presParOf" srcId="{29D62170-BA85-4468-888A-88865181E284}" destId="{2359B28C-E0C7-4323-A838-1FE79E27DAEC}" srcOrd="1" destOrd="0" presId="urn:microsoft.com/office/officeart/2005/8/layout/default"/>
    <dgm:cxn modelId="{5D7152B5-46A5-4FA8-BE80-A66A62ABB39E}" type="presParOf" srcId="{29D62170-BA85-4468-888A-88865181E284}" destId="{44CC1C8A-511A-455D-B372-9D117D1FD840}" srcOrd="2" destOrd="0" presId="urn:microsoft.com/office/officeart/2005/8/layout/default"/>
    <dgm:cxn modelId="{F7348E6C-90C5-47DB-A925-941215F785A1}" type="presParOf" srcId="{29D62170-BA85-4468-888A-88865181E284}" destId="{11501375-C40C-4810-B123-A0E04E8B05F6}" srcOrd="3" destOrd="0" presId="urn:microsoft.com/office/officeart/2005/8/layout/default"/>
    <dgm:cxn modelId="{A48769F8-6B04-4EFD-9CF6-C5DB052FBE92}" type="presParOf" srcId="{29D62170-BA85-4468-888A-88865181E284}" destId="{96DC6576-11D6-4803-B471-3A13368E754A}"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BD18FCF-8E38-422A-8397-B906422AAF00}"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B606F62D-8584-4DD6-9E4F-32508A013982}">
      <dgm:prSet phldrT="[Text]" custT="1"/>
      <dgm:spPr/>
      <dgm:t>
        <a:bodyPr/>
        <a:lstStyle/>
        <a:p>
          <a:r>
            <a:rPr lang="en-ZA" sz="2400" b="1" dirty="0" err="1">
              <a:effectLst>
                <a:outerShdw blurRad="38100" dist="38100" dir="2700000" algn="tl">
                  <a:srgbClr val="000000">
                    <a:alpha val="43137"/>
                  </a:srgbClr>
                </a:outerShdw>
              </a:effectLst>
            </a:rPr>
            <a:t>Infrastructur</a:t>
          </a:r>
          <a:r>
            <a:rPr lang="en-ZA" sz="2400" b="1" dirty="0">
              <a:effectLst>
                <a:outerShdw blurRad="38100" dist="38100" dir="2700000" algn="tl">
                  <a:srgbClr val="000000">
                    <a:alpha val="43137"/>
                  </a:srgbClr>
                </a:outerShdw>
              </a:effectLst>
            </a:rPr>
            <a:t> </a:t>
          </a:r>
          <a:r>
            <a:rPr lang="en-ZA" sz="2400" b="1" dirty="0" err="1">
              <a:effectLst>
                <a:outerShdw blurRad="38100" dist="38100" dir="2700000" algn="tl">
                  <a:srgbClr val="000000">
                    <a:alpha val="43137"/>
                  </a:srgbClr>
                </a:outerShdw>
              </a:effectLst>
            </a:rPr>
            <a:t>als</a:t>
          </a:r>
          <a:r>
            <a:rPr lang="en-ZA" sz="2400" b="1" dirty="0">
              <a:effectLst>
                <a:outerShdw blurRad="38100" dist="38100" dir="2700000" algn="tl">
                  <a:srgbClr val="000000">
                    <a:alpha val="43137"/>
                  </a:srgbClr>
                </a:outerShdw>
              </a:effectLst>
            </a:rPr>
            <a:t> Service (IaaS)</a:t>
          </a:r>
        </a:p>
      </dgm:t>
    </dgm:pt>
    <dgm:pt modelId="{E567A1B9-5794-41BF-95EE-C33948A227A3}" type="parTrans" cxnId="{5FB7CB1B-B49E-415C-94B1-B6F72089CD0F}">
      <dgm:prSet/>
      <dgm:spPr/>
      <dgm:t>
        <a:bodyPr/>
        <a:lstStyle/>
        <a:p>
          <a:endParaRPr lang="en-ZA"/>
        </a:p>
      </dgm:t>
    </dgm:pt>
    <dgm:pt modelId="{4F87E920-251E-4DC8-83D7-49A73705CFD3}" type="sibTrans" cxnId="{5FB7CB1B-B49E-415C-94B1-B6F72089CD0F}">
      <dgm:prSet/>
      <dgm:spPr/>
      <dgm:t>
        <a:bodyPr/>
        <a:lstStyle/>
        <a:p>
          <a:endParaRPr lang="en-ZA"/>
        </a:p>
      </dgm:t>
    </dgm:pt>
    <dgm:pt modelId="{295178A6-0C7C-4D2E-87F2-3179023C09AB}">
      <dgm:prSet custT="1"/>
      <dgm:spPr/>
      <dgm:t>
        <a:bodyPr/>
        <a:lstStyle/>
        <a:p>
          <a:r>
            <a:rPr lang="en-ZA" sz="2400" b="1" dirty="0" err="1">
              <a:effectLst>
                <a:outerShdw blurRad="38100" dist="38100" dir="2700000" algn="tl">
                  <a:srgbClr val="000000">
                    <a:alpha val="43137"/>
                  </a:srgbClr>
                </a:outerShdw>
              </a:effectLst>
            </a:rPr>
            <a:t>Plattform</a:t>
          </a:r>
          <a:r>
            <a:rPr lang="en-ZA" sz="2400" b="1" dirty="0">
              <a:effectLst>
                <a:outerShdw blurRad="38100" dist="38100" dir="2700000" algn="tl">
                  <a:srgbClr val="000000">
                    <a:alpha val="43137"/>
                  </a:srgbClr>
                </a:outerShdw>
              </a:effectLst>
            </a:rPr>
            <a:t> </a:t>
          </a:r>
          <a:r>
            <a:rPr lang="en-ZA" sz="2400" b="1" dirty="0" err="1">
              <a:effectLst>
                <a:outerShdw blurRad="38100" dist="38100" dir="2700000" algn="tl">
                  <a:srgbClr val="000000">
                    <a:alpha val="43137"/>
                  </a:srgbClr>
                </a:outerShdw>
              </a:effectLst>
            </a:rPr>
            <a:t>als</a:t>
          </a:r>
          <a:r>
            <a:rPr lang="en-ZA" sz="2400" b="1" dirty="0">
              <a:effectLst>
                <a:outerShdw blurRad="38100" dist="38100" dir="2700000" algn="tl">
                  <a:srgbClr val="000000">
                    <a:alpha val="43137"/>
                  </a:srgbClr>
                </a:outerShdw>
              </a:effectLst>
            </a:rPr>
            <a:t> Service (PaaS)</a:t>
          </a:r>
        </a:p>
      </dgm:t>
    </dgm:pt>
    <dgm:pt modelId="{B86F9864-568B-4818-99A8-79E979027579}" type="parTrans" cxnId="{D3FFCBE6-215C-4B5D-9041-BF801C54F263}">
      <dgm:prSet/>
      <dgm:spPr/>
      <dgm:t>
        <a:bodyPr/>
        <a:lstStyle/>
        <a:p>
          <a:endParaRPr lang="en-ZA"/>
        </a:p>
      </dgm:t>
    </dgm:pt>
    <dgm:pt modelId="{3022B4E6-246B-4F1B-8F4F-B474532A258B}" type="sibTrans" cxnId="{D3FFCBE6-215C-4B5D-9041-BF801C54F263}">
      <dgm:prSet/>
      <dgm:spPr/>
      <dgm:t>
        <a:bodyPr/>
        <a:lstStyle/>
        <a:p>
          <a:endParaRPr lang="en-ZA"/>
        </a:p>
      </dgm:t>
    </dgm:pt>
    <dgm:pt modelId="{00C0898E-E007-4658-8186-913DFB34F24F}">
      <dgm:prSet custT="1"/>
      <dgm:spPr/>
      <dgm:t>
        <a:bodyPr/>
        <a:lstStyle/>
        <a:p>
          <a:r>
            <a:rPr lang="en-GB" sz="2400" b="1" dirty="0">
              <a:effectLst>
                <a:outerShdw blurRad="38100" dist="38100" dir="2700000" algn="tl">
                  <a:srgbClr val="000000">
                    <a:alpha val="43137"/>
                  </a:srgbClr>
                </a:outerShdw>
              </a:effectLst>
            </a:rPr>
            <a:t>Software </a:t>
          </a:r>
          <a:r>
            <a:rPr lang="en-GB" sz="2400" b="1" dirty="0" err="1">
              <a:effectLst>
                <a:outerShdw blurRad="38100" dist="38100" dir="2700000" algn="tl">
                  <a:srgbClr val="000000">
                    <a:alpha val="43137"/>
                  </a:srgbClr>
                </a:outerShdw>
              </a:effectLst>
            </a:rPr>
            <a:t>als</a:t>
          </a:r>
          <a:r>
            <a:rPr lang="en-GB" sz="2400" b="1" dirty="0">
              <a:effectLst>
                <a:outerShdw blurRad="38100" dist="38100" dir="2700000" algn="tl">
                  <a:srgbClr val="000000">
                    <a:alpha val="43137"/>
                  </a:srgbClr>
                </a:outerShdw>
              </a:effectLst>
            </a:rPr>
            <a:t> Service (SaaS)</a:t>
          </a:r>
          <a:endParaRPr lang="en-ZA" sz="2400" b="1" dirty="0">
            <a:effectLst>
              <a:outerShdw blurRad="38100" dist="38100" dir="2700000" algn="tl">
                <a:srgbClr val="000000">
                  <a:alpha val="43137"/>
                </a:srgbClr>
              </a:outerShdw>
            </a:effectLst>
          </a:endParaRPr>
        </a:p>
      </dgm:t>
    </dgm:pt>
    <dgm:pt modelId="{34467B53-915D-42E0-973B-CD3A68D7CD03}" type="parTrans" cxnId="{038E7B2A-54CB-4297-A678-83957917C895}">
      <dgm:prSet/>
      <dgm:spPr/>
      <dgm:t>
        <a:bodyPr/>
        <a:lstStyle/>
        <a:p>
          <a:endParaRPr lang="en-ZA"/>
        </a:p>
      </dgm:t>
    </dgm:pt>
    <dgm:pt modelId="{B2FD0FE0-775D-423C-B409-A69E0EA840B6}" type="sibTrans" cxnId="{038E7B2A-54CB-4297-A678-83957917C895}">
      <dgm:prSet/>
      <dgm:spPr/>
      <dgm:t>
        <a:bodyPr/>
        <a:lstStyle/>
        <a:p>
          <a:endParaRPr lang="en-ZA"/>
        </a:p>
      </dgm:t>
    </dgm:pt>
    <dgm:pt modelId="{E2DD2308-1584-42E7-AE35-7493CC261EE2}" type="pres">
      <dgm:prSet presAssocID="{6BD18FCF-8E38-422A-8397-B906422AAF00}" presName="diagram" presStyleCnt="0">
        <dgm:presLayoutVars>
          <dgm:dir/>
          <dgm:resizeHandles val="exact"/>
        </dgm:presLayoutVars>
      </dgm:prSet>
      <dgm:spPr/>
    </dgm:pt>
    <dgm:pt modelId="{4F282F94-7188-4609-B35D-A4CBB060B654}" type="pres">
      <dgm:prSet presAssocID="{B606F62D-8584-4DD6-9E4F-32508A013982}" presName="node" presStyleLbl="node1" presStyleIdx="0" presStyleCnt="3">
        <dgm:presLayoutVars>
          <dgm:bulletEnabled val="1"/>
        </dgm:presLayoutVars>
      </dgm:prSet>
      <dgm:spPr/>
    </dgm:pt>
    <dgm:pt modelId="{10BEAABE-A0B3-4A8F-A463-AC8852EEEBB0}" type="pres">
      <dgm:prSet presAssocID="{4F87E920-251E-4DC8-83D7-49A73705CFD3}" presName="sibTrans" presStyleCnt="0"/>
      <dgm:spPr/>
    </dgm:pt>
    <dgm:pt modelId="{AE973F29-1194-49F5-A171-AD5B5E29CD10}" type="pres">
      <dgm:prSet presAssocID="{295178A6-0C7C-4D2E-87F2-3179023C09AB}" presName="node" presStyleLbl="node1" presStyleIdx="1" presStyleCnt="3">
        <dgm:presLayoutVars>
          <dgm:bulletEnabled val="1"/>
        </dgm:presLayoutVars>
      </dgm:prSet>
      <dgm:spPr/>
    </dgm:pt>
    <dgm:pt modelId="{8E9485A8-4D63-43C8-8337-3A73EAD7A609}" type="pres">
      <dgm:prSet presAssocID="{3022B4E6-246B-4F1B-8F4F-B474532A258B}" presName="sibTrans" presStyleCnt="0"/>
      <dgm:spPr/>
    </dgm:pt>
    <dgm:pt modelId="{186E8193-7321-474E-AD5A-C5269EB7E817}" type="pres">
      <dgm:prSet presAssocID="{00C0898E-E007-4658-8186-913DFB34F24F}" presName="node" presStyleLbl="node1" presStyleIdx="2" presStyleCnt="3">
        <dgm:presLayoutVars>
          <dgm:bulletEnabled val="1"/>
        </dgm:presLayoutVars>
      </dgm:prSet>
      <dgm:spPr/>
    </dgm:pt>
  </dgm:ptLst>
  <dgm:cxnLst>
    <dgm:cxn modelId="{5FB7CB1B-B49E-415C-94B1-B6F72089CD0F}" srcId="{6BD18FCF-8E38-422A-8397-B906422AAF00}" destId="{B606F62D-8584-4DD6-9E4F-32508A013982}" srcOrd="0" destOrd="0" parTransId="{E567A1B9-5794-41BF-95EE-C33948A227A3}" sibTransId="{4F87E920-251E-4DC8-83D7-49A73705CFD3}"/>
    <dgm:cxn modelId="{038E7B2A-54CB-4297-A678-83957917C895}" srcId="{6BD18FCF-8E38-422A-8397-B906422AAF00}" destId="{00C0898E-E007-4658-8186-913DFB34F24F}" srcOrd="2" destOrd="0" parTransId="{34467B53-915D-42E0-973B-CD3A68D7CD03}" sibTransId="{B2FD0FE0-775D-423C-B409-A69E0EA840B6}"/>
    <dgm:cxn modelId="{6D236F6F-B44A-46AB-83B1-653C7FE81AD4}" type="presOf" srcId="{B606F62D-8584-4DD6-9E4F-32508A013982}" destId="{4F282F94-7188-4609-B35D-A4CBB060B654}" srcOrd="0" destOrd="0" presId="urn:microsoft.com/office/officeart/2005/8/layout/default"/>
    <dgm:cxn modelId="{0E717B6F-A3A9-4A7E-A163-6722ABBCFB7B}" type="presOf" srcId="{295178A6-0C7C-4D2E-87F2-3179023C09AB}" destId="{AE973F29-1194-49F5-A171-AD5B5E29CD10}" srcOrd="0" destOrd="0" presId="urn:microsoft.com/office/officeart/2005/8/layout/default"/>
    <dgm:cxn modelId="{687577D6-A42A-47A5-A641-00BEF5FFD624}" type="presOf" srcId="{00C0898E-E007-4658-8186-913DFB34F24F}" destId="{186E8193-7321-474E-AD5A-C5269EB7E817}" srcOrd="0" destOrd="0" presId="urn:microsoft.com/office/officeart/2005/8/layout/default"/>
    <dgm:cxn modelId="{D3FFCBE6-215C-4B5D-9041-BF801C54F263}" srcId="{6BD18FCF-8E38-422A-8397-B906422AAF00}" destId="{295178A6-0C7C-4D2E-87F2-3179023C09AB}" srcOrd="1" destOrd="0" parTransId="{B86F9864-568B-4818-99A8-79E979027579}" sibTransId="{3022B4E6-246B-4F1B-8F4F-B474532A258B}"/>
    <dgm:cxn modelId="{6EC04EF2-93B0-4714-AAD2-8250C363D815}" type="presOf" srcId="{6BD18FCF-8E38-422A-8397-B906422AAF00}" destId="{E2DD2308-1584-42E7-AE35-7493CC261EE2}" srcOrd="0" destOrd="0" presId="urn:microsoft.com/office/officeart/2005/8/layout/default"/>
    <dgm:cxn modelId="{384CBD7D-7E1E-4CEA-A6A6-7BA58FF1AA5C}" type="presParOf" srcId="{E2DD2308-1584-42E7-AE35-7493CC261EE2}" destId="{4F282F94-7188-4609-B35D-A4CBB060B654}" srcOrd="0" destOrd="0" presId="urn:microsoft.com/office/officeart/2005/8/layout/default"/>
    <dgm:cxn modelId="{897C9B7F-705C-4380-A23A-7C6886FADA4B}" type="presParOf" srcId="{E2DD2308-1584-42E7-AE35-7493CC261EE2}" destId="{10BEAABE-A0B3-4A8F-A463-AC8852EEEBB0}" srcOrd="1" destOrd="0" presId="urn:microsoft.com/office/officeart/2005/8/layout/default"/>
    <dgm:cxn modelId="{CBA3B941-A9AE-4705-B6BF-F03D2E19EEAB}" type="presParOf" srcId="{E2DD2308-1584-42E7-AE35-7493CC261EE2}" destId="{AE973F29-1194-49F5-A171-AD5B5E29CD10}" srcOrd="2" destOrd="0" presId="urn:microsoft.com/office/officeart/2005/8/layout/default"/>
    <dgm:cxn modelId="{58362F68-6ECC-467A-8522-66F9B2F9EB7C}" type="presParOf" srcId="{E2DD2308-1584-42E7-AE35-7493CC261EE2}" destId="{8E9485A8-4D63-43C8-8337-3A73EAD7A609}" srcOrd="3" destOrd="0" presId="urn:microsoft.com/office/officeart/2005/8/layout/default"/>
    <dgm:cxn modelId="{F1087B4D-3782-4A28-922B-4B0C4ADA0A9F}" type="presParOf" srcId="{E2DD2308-1584-42E7-AE35-7493CC261EE2}" destId="{186E8193-7321-474E-AD5A-C5269EB7E81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94EB4A4-BE80-4159-8723-18258C9A446C}"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2A91C598-9796-4618-B26C-1CD269B0EAAD}">
      <dgm:prSet phldrT="[Text]"/>
      <dgm:spPr/>
      <dgm:t>
        <a:bodyPr/>
        <a:lstStyle/>
        <a:p>
          <a:r>
            <a:rPr lang="en-ZA" dirty="0" err="1">
              <a:solidFill>
                <a:srgbClr val="000000"/>
              </a:solidFill>
            </a:rPr>
            <a:t>Sicherheit</a:t>
          </a:r>
          <a:endParaRPr lang="en-ZA" dirty="0">
            <a:solidFill>
              <a:srgbClr val="000000"/>
            </a:solidFill>
          </a:endParaRPr>
        </a:p>
      </dgm:t>
    </dgm:pt>
    <dgm:pt modelId="{7BD3C46C-F272-4216-A173-69DC87B8E187}" type="parTrans" cxnId="{26A7E3EA-9686-4C3C-A98E-CE97834E1298}">
      <dgm:prSet/>
      <dgm:spPr/>
      <dgm:t>
        <a:bodyPr/>
        <a:lstStyle/>
        <a:p>
          <a:endParaRPr lang="en-ZA"/>
        </a:p>
      </dgm:t>
    </dgm:pt>
    <dgm:pt modelId="{299CD312-36E9-4794-907A-C74157FE19E4}" type="sibTrans" cxnId="{26A7E3EA-9686-4C3C-A98E-CE97834E1298}">
      <dgm:prSet/>
      <dgm:spPr/>
      <dgm:t>
        <a:bodyPr/>
        <a:lstStyle/>
        <a:p>
          <a:endParaRPr lang="en-ZA"/>
        </a:p>
      </dgm:t>
    </dgm:pt>
    <dgm:pt modelId="{3ECC7E8E-9FD5-459F-A9D2-14933171A622}">
      <dgm:prSet/>
      <dgm:spPr/>
      <dgm:t>
        <a:bodyPr/>
        <a:lstStyle/>
        <a:p>
          <a:r>
            <a:rPr lang="en-ZA" dirty="0" err="1">
              <a:solidFill>
                <a:srgbClr val="000000"/>
              </a:solidFill>
            </a:rPr>
            <a:t>Zusammenarbeit</a:t>
          </a:r>
          <a:endParaRPr lang="en-ZA" dirty="0">
            <a:solidFill>
              <a:srgbClr val="000000"/>
            </a:solidFill>
          </a:endParaRPr>
        </a:p>
      </dgm:t>
    </dgm:pt>
    <dgm:pt modelId="{06573F17-D72C-4F71-A6A3-4EFA7FBB2887}" type="parTrans" cxnId="{B115DEA1-AFD5-4738-BADC-D8F657AC3113}">
      <dgm:prSet/>
      <dgm:spPr/>
      <dgm:t>
        <a:bodyPr/>
        <a:lstStyle/>
        <a:p>
          <a:endParaRPr lang="en-ZA"/>
        </a:p>
      </dgm:t>
    </dgm:pt>
    <dgm:pt modelId="{C2EF67F3-0ED0-45F9-8587-B452B7B44E30}" type="sibTrans" cxnId="{B115DEA1-AFD5-4738-BADC-D8F657AC3113}">
      <dgm:prSet/>
      <dgm:spPr/>
      <dgm:t>
        <a:bodyPr/>
        <a:lstStyle/>
        <a:p>
          <a:endParaRPr lang="en-ZA"/>
        </a:p>
      </dgm:t>
    </dgm:pt>
    <dgm:pt modelId="{C5E22B78-9759-47CB-921B-2593C7094595}">
      <dgm:prSet/>
      <dgm:spPr/>
      <dgm:t>
        <a:bodyPr/>
        <a:lstStyle/>
        <a:p>
          <a:r>
            <a:rPr lang="en-ZA" dirty="0" err="1">
              <a:solidFill>
                <a:srgbClr val="000000"/>
              </a:solidFill>
            </a:rPr>
            <a:t>Zugänglichkeit</a:t>
          </a:r>
          <a:endParaRPr lang="en-ZA" dirty="0">
            <a:solidFill>
              <a:srgbClr val="000000"/>
            </a:solidFill>
          </a:endParaRPr>
        </a:p>
      </dgm:t>
    </dgm:pt>
    <dgm:pt modelId="{1D98DB63-15F6-48D2-8F0D-71859573B0AD}" type="parTrans" cxnId="{337B1212-686C-48D4-AEB2-792B243CD14A}">
      <dgm:prSet/>
      <dgm:spPr/>
      <dgm:t>
        <a:bodyPr/>
        <a:lstStyle/>
        <a:p>
          <a:endParaRPr lang="en-ZA"/>
        </a:p>
      </dgm:t>
    </dgm:pt>
    <dgm:pt modelId="{D80CCD2B-C6D2-4CEE-8506-1D89132CDB7C}" type="sibTrans" cxnId="{337B1212-686C-48D4-AEB2-792B243CD14A}">
      <dgm:prSet/>
      <dgm:spPr/>
      <dgm:t>
        <a:bodyPr/>
        <a:lstStyle/>
        <a:p>
          <a:endParaRPr lang="en-ZA"/>
        </a:p>
      </dgm:t>
    </dgm:pt>
    <dgm:pt modelId="{94D98CD2-0A67-4717-82C0-FD63CEC5B335}">
      <dgm:prSet/>
      <dgm:spPr/>
      <dgm:t>
        <a:bodyPr/>
        <a:lstStyle/>
        <a:p>
          <a:r>
            <a:rPr lang="en-ZA" dirty="0" err="1">
              <a:solidFill>
                <a:srgbClr val="000000"/>
              </a:solidFill>
            </a:rPr>
            <a:t>Kosteneffizienz</a:t>
          </a:r>
          <a:endParaRPr lang="en-ZA" dirty="0">
            <a:solidFill>
              <a:srgbClr val="000000"/>
            </a:solidFill>
          </a:endParaRPr>
        </a:p>
      </dgm:t>
    </dgm:pt>
    <dgm:pt modelId="{C9A39FED-7DC3-476C-9785-FA0879782ED8}" type="parTrans" cxnId="{96945CD4-09A7-41C6-89D8-2EA052826AD8}">
      <dgm:prSet/>
      <dgm:spPr/>
      <dgm:t>
        <a:bodyPr/>
        <a:lstStyle/>
        <a:p>
          <a:endParaRPr lang="en-ZA"/>
        </a:p>
      </dgm:t>
    </dgm:pt>
    <dgm:pt modelId="{D92AD4FD-508F-4422-AE1E-7AB939436A9B}" type="sibTrans" cxnId="{96945CD4-09A7-41C6-89D8-2EA052826AD8}">
      <dgm:prSet/>
      <dgm:spPr/>
      <dgm:t>
        <a:bodyPr/>
        <a:lstStyle/>
        <a:p>
          <a:endParaRPr lang="en-ZA"/>
        </a:p>
      </dgm:t>
    </dgm:pt>
    <dgm:pt modelId="{2964F878-95FB-4BA0-8459-DF52566867E5}" type="pres">
      <dgm:prSet presAssocID="{A94EB4A4-BE80-4159-8723-18258C9A446C}" presName="Name0" presStyleCnt="0">
        <dgm:presLayoutVars>
          <dgm:dir/>
          <dgm:resizeHandles val="exact"/>
        </dgm:presLayoutVars>
      </dgm:prSet>
      <dgm:spPr/>
    </dgm:pt>
    <dgm:pt modelId="{6708EFE3-BC3E-412C-96D7-FD1D8A165C13}" type="pres">
      <dgm:prSet presAssocID="{2A91C598-9796-4618-B26C-1CD269B0EAAD}" presName="Name5" presStyleLbl="vennNode1" presStyleIdx="0" presStyleCnt="4">
        <dgm:presLayoutVars>
          <dgm:bulletEnabled val="1"/>
        </dgm:presLayoutVars>
      </dgm:prSet>
      <dgm:spPr/>
    </dgm:pt>
    <dgm:pt modelId="{10FA803A-4E0B-4873-A0E7-A66ADEDDBCAA}" type="pres">
      <dgm:prSet presAssocID="{299CD312-36E9-4794-907A-C74157FE19E4}" presName="space" presStyleCnt="0"/>
      <dgm:spPr/>
    </dgm:pt>
    <dgm:pt modelId="{C8E4C365-2119-4CEE-9E4A-52A678E222E0}" type="pres">
      <dgm:prSet presAssocID="{3ECC7E8E-9FD5-459F-A9D2-14933171A622}" presName="Name5" presStyleLbl="vennNode1" presStyleIdx="1" presStyleCnt="4">
        <dgm:presLayoutVars>
          <dgm:bulletEnabled val="1"/>
        </dgm:presLayoutVars>
      </dgm:prSet>
      <dgm:spPr/>
    </dgm:pt>
    <dgm:pt modelId="{DB37E0B3-1EA8-44A1-9083-510E076ED15B}" type="pres">
      <dgm:prSet presAssocID="{C2EF67F3-0ED0-45F9-8587-B452B7B44E30}" presName="space" presStyleCnt="0"/>
      <dgm:spPr/>
    </dgm:pt>
    <dgm:pt modelId="{B9C79132-21F5-4287-8587-7810E88C2858}" type="pres">
      <dgm:prSet presAssocID="{C5E22B78-9759-47CB-921B-2593C7094595}" presName="Name5" presStyleLbl="vennNode1" presStyleIdx="2" presStyleCnt="4">
        <dgm:presLayoutVars>
          <dgm:bulletEnabled val="1"/>
        </dgm:presLayoutVars>
      </dgm:prSet>
      <dgm:spPr/>
    </dgm:pt>
    <dgm:pt modelId="{EEC69965-BF39-4638-BA69-88965D7B1DBD}" type="pres">
      <dgm:prSet presAssocID="{D80CCD2B-C6D2-4CEE-8506-1D89132CDB7C}" presName="space" presStyleCnt="0"/>
      <dgm:spPr/>
    </dgm:pt>
    <dgm:pt modelId="{4DC5FCFF-E0C1-4FE6-9B3C-3D0D2ECE2028}" type="pres">
      <dgm:prSet presAssocID="{94D98CD2-0A67-4717-82C0-FD63CEC5B335}" presName="Name5" presStyleLbl="vennNode1" presStyleIdx="3" presStyleCnt="4">
        <dgm:presLayoutVars>
          <dgm:bulletEnabled val="1"/>
        </dgm:presLayoutVars>
      </dgm:prSet>
      <dgm:spPr/>
    </dgm:pt>
  </dgm:ptLst>
  <dgm:cxnLst>
    <dgm:cxn modelId="{337B1212-686C-48D4-AEB2-792B243CD14A}" srcId="{A94EB4A4-BE80-4159-8723-18258C9A446C}" destId="{C5E22B78-9759-47CB-921B-2593C7094595}" srcOrd="2" destOrd="0" parTransId="{1D98DB63-15F6-48D2-8F0D-71859573B0AD}" sibTransId="{D80CCD2B-C6D2-4CEE-8506-1D89132CDB7C}"/>
    <dgm:cxn modelId="{CDEB751F-F55A-4F4D-BD9D-8ED50560FEA4}" type="presOf" srcId="{2A91C598-9796-4618-B26C-1CD269B0EAAD}" destId="{6708EFE3-BC3E-412C-96D7-FD1D8A165C13}" srcOrd="0" destOrd="0" presId="urn:microsoft.com/office/officeart/2005/8/layout/venn3"/>
    <dgm:cxn modelId="{9CC0F83F-54A1-43A3-9BBF-25DF2221FAE6}" type="presOf" srcId="{3ECC7E8E-9FD5-459F-A9D2-14933171A622}" destId="{C8E4C365-2119-4CEE-9E4A-52A678E222E0}" srcOrd="0" destOrd="0" presId="urn:microsoft.com/office/officeart/2005/8/layout/venn3"/>
    <dgm:cxn modelId="{86E82366-86A9-4698-8DE8-CFA3D3226272}" type="presOf" srcId="{A94EB4A4-BE80-4159-8723-18258C9A446C}" destId="{2964F878-95FB-4BA0-8459-DF52566867E5}" srcOrd="0" destOrd="0" presId="urn:microsoft.com/office/officeart/2005/8/layout/venn3"/>
    <dgm:cxn modelId="{6B96847B-0C62-415F-8C39-088D3B058BFC}" type="presOf" srcId="{C5E22B78-9759-47CB-921B-2593C7094595}" destId="{B9C79132-21F5-4287-8587-7810E88C2858}" srcOrd="0" destOrd="0" presId="urn:microsoft.com/office/officeart/2005/8/layout/venn3"/>
    <dgm:cxn modelId="{B115DEA1-AFD5-4738-BADC-D8F657AC3113}" srcId="{A94EB4A4-BE80-4159-8723-18258C9A446C}" destId="{3ECC7E8E-9FD5-459F-A9D2-14933171A622}" srcOrd="1" destOrd="0" parTransId="{06573F17-D72C-4F71-A6A3-4EFA7FBB2887}" sibTransId="{C2EF67F3-0ED0-45F9-8587-B452B7B44E30}"/>
    <dgm:cxn modelId="{C16B1EA7-3F7C-478C-B8A6-161B16531066}" type="presOf" srcId="{94D98CD2-0A67-4717-82C0-FD63CEC5B335}" destId="{4DC5FCFF-E0C1-4FE6-9B3C-3D0D2ECE2028}" srcOrd="0" destOrd="0" presId="urn:microsoft.com/office/officeart/2005/8/layout/venn3"/>
    <dgm:cxn modelId="{96945CD4-09A7-41C6-89D8-2EA052826AD8}" srcId="{A94EB4A4-BE80-4159-8723-18258C9A446C}" destId="{94D98CD2-0A67-4717-82C0-FD63CEC5B335}" srcOrd="3" destOrd="0" parTransId="{C9A39FED-7DC3-476C-9785-FA0879782ED8}" sibTransId="{D92AD4FD-508F-4422-AE1E-7AB939436A9B}"/>
    <dgm:cxn modelId="{26A7E3EA-9686-4C3C-A98E-CE97834E1298}" srcId="{A94EB4A4-BE80-4159-8723-18258C9A446C}" destId="{2A91C598-9796-4618-B26C-1CD269B0EAAD}" srcOrd="0" destOrd="0" parTransId="{7BD3C46C-F272-4216-A173-69DC87B8E187}" sibTransId="{299CD312-36E9-4794-907A-C74157FE19E4}"/>
    <dgm:cxn modelId="{0BB207AF-BB08-4B69-9E67-1A6D48D9A118}" type="presParOf" srcId="{2964F878-95FB-4BA0-8459-DF52566867E5}" destId="{6708EFE3-BC3E-412C-96D7-FD1D8A165C13}" srcOrd="0" destOrd="0" presId="urn:microsoft.com/office/officeart/2005/8/layout/venn3"/>
    <dgm:cxn modelId="{82113054-68B8-4269-BE8B-A10656AE001B}" type="presParOf" srcId="{2964F878-95FB-4BA0-8459-DF52566867E5}" destId="{10FA803A-4E0B-4873-A0E7-A66ADEDDBCAA}" srcOrd="1" destOrd="0" presId="urn:microsoft.com/office/officeart/2005/8/layout/venn3"/>
    <dgm:cxn modelId="{A42BF801-DF30-40E7-8345-8C7FEF183B75}" type="presParOf" srcId="{2964F878-95FB-4BA0-8459-DF52566867E5}" destId="{C8E4C365-2119-4CEE-9E4A-52A678E222E0}" srcOrd="2" destOrd="0" presId="urn:microsoft.com/office/officeart/2005/8/layout/venn3"/>
    <dgm:cxn modelId="{867FD251-6004-49BF-A1B8-B0F380E7197B}" type="presParOf" srcId="{2964F878-95FB-4BA0-8459-DF52566867E5}" destId="{DB37E0B3-1EA8-44A1-9083-510E076ED15B}" srcOrd="3" destOrd="0" presId="urn:microsoft.com/office/officeart/2005/8/layout/venn3"/>
    <dgm:cxn modelId="{19FE8795-E7DA-49D6-B65A-93B8A5F6E362}" type="presParOf" srcId="{2964F878-95FB-4BA0-8459-DF52566867E5}" destId="{B9C79132-21F5-4287-8587-7810E88C2858}" srcOrd="4" destOrd="0" presId="urn:microsoft.com/office/officeart/2005/8/layout/venn3"/>
    <dgm:cxn modelId="{F43212E8-4A12-4462-9AAC-9DF6CF130D09}" type="presParOf" srcId="{2964F878-95FB-4BA0-8459-DF52566867E5}" destId="{EEC69965-BF39-4638-BA69-88965D7B1DBD}" srcOrd="5" destOrd="0" presId="urn:microsoft.com/office/officeart/2005/8/layout/venn3"/>
    <dgm:cxn modelId="{9152585E-44FF-4341-9039-19391F65F038}" type="presParOf" srcId="{2964F878-95FB-4BA0-8459-DF52566867E5}" destId="{4DC5FCFF-E0C1-4FE6-9B3C-3D0D2ECE2028}"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B8F9A2F-C588-4A1B-85F5-5310BDDDB4C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3FB1B60B-532E-4305-A2AA-386BB6657C78}">
      <dgm:prSet phldrT="[Text]" custT="1"/>
      <dgm:spPr/>
      <dgm:t>
        <a:bodyPr/>
        <a:lstStyle/>
        <a:p>
          <a:r>
            <a:rPr lang="en-GB" sz="2400" dirty="0">
              <a:effectLst>
                <a:outerShdw blurRad="38100" dist="38100" dir="2700000" algn="tl">
                  <a:srgbClr val="000000">
                    <a:alpha val="43137"/>
                  </a:srgbClr>
                </a:outerShdw>
              </a:effectLst>
            </a:rPr>
            <a:t>Was </a:t>
          </a:r>
          <a:r>
            <a:rPr lang="en-GB" sz="2400" dirty="0" err="1">
              <a:effectLst>
                <a:outerShdw blurRad="38100" dist="38100" dir="2700000" algn="tl">
                  <a:srgbClr val="000000">
                    <a:alpha val="43137"/>
                  </a:srgbClr>
                </a:outerShdw>
              </a:effectLst>
            </a:rPr>
            <a:t>sind</a:t>
          </a:r>
          <a:r>
            <a:rPr lang="en-GB" sz="2400" dirty="0">
              <a:effectLst>
                <a:outerShdw blurRad="38100" dist="38100" dir="2700000" algn="tl">
                  <a:srgbClr val="000000">
                    <a:alpha val="43137"/>
                  </a:srgbClr>
                </a:outerShdw>
              </a:effectLst>
            </a:rPr>
            <a:t> die </a:t>
          </a:r>
          <a:r>
            <a:rPr lang="en-GB" sz="2400" dirty="0" err="1">
              <a:effectLst>
                <a:outerShdw blurRad="38100" dist="38100" dir="2700000" algn="tl">
                  <a:srgbClr val="000000">
                    <a:alpha val="43137"/>
                  </a:srgbClr>
                </a:outerShdw>
              </a:effectLst>
            </a:rPr>
            <a:t>Vorteile</a:t>
          </a:r>
          <a:r>
            <a:rPr lang="en-GB" sz="2400" dirty="0">
              <a:effectLst>
                <a:outerShdw blurRad="38100" dist="38100" dir="2700000" algn="tl">
                  <a:srgbClr val="000000">
                    <a:alpha val="43137"/>
                  </a:srgbClr>
                </a:outerShdw>
              </a:effectLst>
            </a:rPr>
            <a:t> von Agile?</a:t>
          </a:r>
          <a:endParaRPr lang="en-ZA" sz="2400" dirty="0">
            <a:effectLst>
              <a:outerShdw blurRad="38100" dist="38100" dir="2700000" algn="tl">
                <a:srgbClr val="000000">
                  <a:alpha val="43137"/>
                </a:srgbClr>
              </a:outerShdw>
            </a:effectLst>
          </a:endParaRPr>
        </a:p>
      </dgm:t>
    </dgm:pt>
    <dgm:pt modelId="{9E18F44C-DCDE-4652-B7A1-2D6D3742CE54}" type="parTrans" cxnId="{518EA4A3-9734-466C-A144-6DD16AA1D111}">
      <dgm:prSet/>
      <dgm:spPr/>
      <dgm:t>
        <a:bodyPr/>
        <a:lstStyle/>
        <a:p>
          <a:endParaRPr lang="en-ZA"/>
        </a:p>
      </dgm:t>
    </dgm:pt>
    <dgm:pt modelId="{FE191495-9543-4AA2-887F-B663E4BA055E}" type="sibTrans" cxnId="{518EA4A3-9734-466C-A144-6DD16AA1D111}">
      <dgm:prSet/>
      <dgm:spPr/>
      <dgm:t>
        <a:bodyPr/>
        <a:lstStyle/>
        <a:p>
          <a:endParaRPr lang="en-ZA"/>
        </a:p>
      </dgm:t>
    </dgm:pt>
    <dgm:pt modelId="{CC7C3229-01F0-47D5-BD3C-F4D54A03FDE4}">
      <dgm:prSet custT="1"/>
      <dgm:spPr/>
      <dgm:t>
        <a:bodyPr/>
        <a:lstStyle/>
        <a:p>
          <a:r>
            <a:rPr lang="en-GB" sz="2400" dirty="0">
              <a:effectLst>
                <a:outerShdw blurRad="38100" dist="38100" dir="2700000" algn="tl">
                  <a:srgbClr val="000000">
                    <a:alpha val="43137"/>
                  </a:srgbClr>
                </a:outerShdw>
              </a:effectLst>
            </a:rPr>
            <a:t>Was </a:t>
          </a:r>
          <a:r>
            <a:rPr lang="en-GB" sz="2400" dirty="0" err="1">
              <a:effectLst>
                <a:outerShdw blurRad="38100" dist="38100" dir="2700000" algn="tl">
                  <a:srgbClr val="000000">
                    <a:alpha val="43137"/>
                  </a:srgbClr>
                </a:outerShdw>
              </a:effectLst>
            </a:rPr>
            <a:t>sind</a:t>
          </a:r>
          <a:r>
            <a:rPr lang="en-GB" sz="2400" dirty="0">
              <a:effectLst>
                <a:outerShdw blurRad="38100" dist="38100" dir="2700000" algn="tl">
                  <a:srgbClr val="000000">
                    <a:alpha val="43137"/>
                  </a:srgbClr>
                </a:outerShdw>
              </a:effectLst>
            </a:rPr>
            <a:t> die Scrum-</a:t>
          </a:r>
          <a:r>
            <a:rPr lang="en-GB" sz="2400" dirty="0" err="1">
              <a:effectLst>
                <a:outerShdw blurRad="38100" dist="38100" dir="2700000" algn="tl">
                  <a:srgbClr val="000000">
                    <a:alpha val="43137"/>
                  </a:srgbClr>
                </a:outerShdw>
              </a:effectLst>
            </a:rPr>
            <a:t>Anforderungen</a:t>
          </a:r>
          <a:r>
            <a:rPr lang="en-GB" sz="2400" dirty="0">
              <a:effectLst>
                <a:outerShdw blurRad="38100" dist="38100" dir="2700000" algn="tl">
                  <a:srgbClr val="000000">
                    <a:alpha val="43137"/>
                  </a:srgbClr>
                </a:outerShdw>
              </a:effectLst>
            </a:rPr>
            <a:t>?</a:t>
          </a:r>
          <a:endParaRPr lang="en-ZA" sz="2400" dirty="0">
            <a:effectLst>
              <a:outerShdw blurRad="38100" dist="38100" dir="2700000" algn="tl">
                <a:srgbClr val="000000">
                  <a:alpha val="43137"/>
                </a:srgbClr>
              </a:outerShdw>
            </a:effectLst>
          </a:endParaRPr>
        </a:p>
      </dgm:t>
    </dgm:pt>
    <dgm:pt modelId="{B2C5E41D-FAE0-4496-A65D-375720BF6613}" type="parTrans" cxnId="{E2FC9E62-27C7-4DDD-9D23-9F996EE24D4A}">
      <dgm:prSet/>
      <dgm:spPr/>
      <dgm:t>
        <a:bodyPr/>
        <a:lstStyle/>
        <a:p>
          <a:endParaRPr lang="en-ZA"/>
        </a:p>
      </dgm:t>
    </dgm:pt>
    <dgm:pt modelId="{1FE9239F-2CAD-4361-BEA3-3C3E0EC510EC}" type="sibTrans" cxnId="{E2FC9E62-27C7-4DDD-9D23-9F996EE24D4A}">
      <dgm:prSet/>
      <dgm:spPr/>
      <dgm:t>
        <a:bodyPr/>
        <a:lstStyle/>
        <a:p>
          <a:endParaRPr lang="en-ZA"/>
        </a:p>
      </dgm:t>
    </dgm:pt>
    <dgm:pt modelId="{94F440A5-491D-43D2-ADAF-76833ACA07D8}">
      <dgm:prSet custT="1"/>
      <dgm:spPr/>
      <dgm:t>
        <a:bodyPr/>
        <a:lstStyle/>
        <a:p>
          <a:r>
            <a:rPr lang="en-GB" sz="2400" dirty="0">
              <a:effectLst>
                <a:outerShdw blurRad="38100" dist="38100" dir="2700000" algn="tl">
                  <a:srgbClr val="000000">
                    <a:alpha val="43137"/>
                  </a:srgbClr>
                </a:outerShdw>
              </a:effectLst>
            </a:rPr>
            <a:t>Was </a:t>
          </a:r>
          <a:r>
            <a:rPr lang="en-GB" sz="2400" dirty="0" err="1">
              <a:effectLst>
                <a:outerShdw blurRad="38100" dist="38100" dir="2700000" algn="tl">
                  <a:srgbClr val="000000">
                    <a:alpha val="43137"/>
                  </a:srgbClr>
                </a:outerShdw>
              </a:effectLst>
            </a:rPr>
            <a:t>sind</a:t>
          </a:r>
          <a:r>
            <a:rPr lang="en-GB" sz="2400" dirty="0">
              <a:effectLst>
                <a:outerShdw blurRad="38100" dist="38100" dir="2700000" algn="tl">
                  <a:srgbClr val="000000">
                    <a:alpha val="43137"/>
                  </a:srgbClr>
                </a:outerShdw>
              </a:effectLst>
            </a:rPr>
            <a:t> die Scrum-Rollen?</a:t>
          </a:r>
          <a:endParaRPr lang="en-ZA" sz="2400" dirty="0">
            <a:effectLst>
              <a:outerShdw blurRad="38100" dist="38100" dir="2700000" algn="tl">
                <a:srgbClr val="000000">
                  <a:alpha val="43137"/>
                </a:srgbClr>
              </a:outerShdw>
            </a:effectLst>
          </a:endParaRPr>
        </a:p>
      </dgm:t>
    </dgm:pt>
    <dgm:pt modelId="{86B2B445-1B74-4479-86A4-26E497FAAE80}" type="parTrans" cxnId="{506AEBD1-243C-456B-8AB6-CA12CBFB755E}">
      <dgm:prSet/>
      <dgm:spPr/>
      <dgm:t>
        <a:bodyPr/>
        <a:lstStyle/>
        <a:p>
          <a:endParaRPr lang="en-ZA"/>
        </a:p>
      </dgm:t>
    </dgm:pt>
    <dgm:pt modelId="{E779D8A3-AB9C-4819-A8A2-54C0B83EBCC3}" type="sibTrans" cxnId="{506AEBD1-243C-456B-8AB6-CA12CBFB755E}">
      <dgm:prSet/>
      <dgm:spPr/>
      <dgm:t>
        <a:bodyPr/>
        <a:lstStyle/>
        <a:p>
          <a:endParaRPr lang="en-ZA"/>
        </a:p>
      </dgm:t>
    </dgm:pt>
    <dgm:pt modelId="{25CC92C2-5349-41BC-AC82-B9D9F2447860}">
      <dgm:prSet custT="1"/>
      <dgm:spPr/>
      <dgm:t>
        <a:bodyPr/>
        <a:lstStyle/>
        <a:p>
          <a:r>
            <a:rPr lang="en-GB" sz="2400" dirty="0">
              <a:effectLst>
                <a:outerShdw blurRad="38100" dist="38100" dir="2700000" algn="tl">
                  <a:srgbClr val="000000">
                    <a:alpha val="43137"/>
                  </a:srgbClr>
                </a:outerShdw>
              </a:effectLst>
            </a:rPr>
            <a:t>Wie </a:t>
          </a:r>
          <a:r>
            <a:rPr lang="en-GB" sz="2400" dirty="0" err="1">
              <a:effectLst>
                <a:outerShdw blurRad="38100" dist="38100" dir="2700000" algn="tl">
                  <a:srgbClr val="000000">
                    <a:alpha val="43137"/>
                  </a:srgbClr>
                </a:outerShdw>
              </a:effectLst>
            </a:rPr>
            <a:t>sparen</a:t>
          </a:r>
          <a:r>
            <a:rPr lang="en-GB" sz="2400" dirty="0">
              <a:effectLst>
                <a:outerShdw blurRad="38100" dist="38100" dir="2700000" algn="tl">
                  <a:srgbClr val="000000">
                    <a:alpha val="43137"/>
                  </a:srgbClr>
                </a:outerShdw>
              </a:effectLst>
            </a:rPr>
            <a:t> Sie </a:t>
          </a:r>
          <a:r>
            <a:rPr lang="en-GB" sz="2400" dirty="0" err="1">
              <a:effectLst>
                <a:outerShdw blurRad="38100" dist="38100" dir="2700000" algn="tl">
                  <a:srgbClr val="000000">
                    <a:alpha val="43137"/>
                  </a:srgbClr>
                </a:outerShdw>
              </a:effectLst>
            </a:rPr>
            <a:t>mit</a:t>
          </a:r>
          <a:r>
            <a:rPr lang="en-GB" sz="2400" dirty="0">
              <a:effectLst>
                <a:outerShdw blurRad="38100" dist="38100" dir="2700000" algn="tl">
                  <a:srgbClr val="000000">
                    <a:alpha val="43137"/>
                  </a:srgbClr>
                </a:outerShdw>
              </a:effectLst>
            </a:rPr>
            <a:t> Agile Geld?</a:t>
          </a:r>
          <a:endParaRPr lang="en-ZA" sz="2400" dirty="0">
            <a:effectLst>
              <a:outerShdw blurRad="38100" dist="38100" dir="2700000" algn="tl">
                <a:srgbClr val="000000">
                  <a:alpha val="43137"/>
                </a:srgbClr>
              </a:outerShdw>
            </a:effectLst>
          </a:endParaRPr>
        </a:p>
      </dgm:t>
    </dgm:pt>
    <dgm:pt modelId="{785A45A4-B5BD-42E5-8682-E3073770AC77}" type="parTrans" cxnId="{D9E29F33-22FE-43C8-827F-1260265CB124}">
      <dgm:prSet/>
      <dgm:spPr/>
      <dgm:t>
        <a:bodyPr/>
        <a:lstStyle/>
        <a:p>
          <a:endParaRPr lang="en-ZA"/>
        </a:p>
      </dgm:t>
    </dgm:pt>
    <dgm:pt modelId="{6F32B630-F0CE-4C4C-9C9C-606534BBC5CE}" type="sibTrans" cxnId="{D9E29F33-22FE-43C8-827F-1260265CB124}">
      <dgm:prSet/>
      <dgm:spPr/>
      <dgm:t>
        <a:bodyPr/>
        <a:lstStyle/>
        <a:p>
          <a:endParaRPr lang="en-ZA"/>
        </a:p>
      </dgm:t>
    </dgm:pt>
    <dgm:pt modelId="{E0C85125-B574-4E9F-B502-5018579C0FCC}" type="pres">
      <dgm:prSet presAssocID="{DB8F9A2F-C588-4A1B-85F5-5310BDDDB4C3}" presName="diagram" presStyleCnt="0">
        <dgm:presLayoutVars>
          <dgm:dir/>
          <dgm:resizeHandles val="exact"/>
        </dgm:presLayoutVars>
      </dgm:prSet>
      <dgm:spPr/>
    </dgm:pt>
    <dgm:pt modelId="{693AA247-31D2-43EC-A181-396E77E78162}" type="pres">
      <dgm:prSet presAssocID="{3FB1B60B-532E-4305-A2AA-386BB6657C78}" presName="node" presStyleLbl="node1" presStyleIdx="0" presStyleCnt="4">
        <dgm:presLayoutVars>
          <dgm:bulletEnabled val="1"/>
        </dgm:presLayoutVars>
      </dgm:prSet>
      <dgm:spPr/>
    </dgm:pt>
    <dgm:pt modelId="{B97477AB-EA9B-4C32-87BD-769B1FF1D577}" type="pres">
      <dgm:prSet presAssocID="{FE191495-9543-4AA2-887F-B663E4BA055E}" presName="sibTrans" presStyleCnt="0"/>
      <dgm:spPr/>
    </dgm:pt>
    <dgm:pt modelId="{07F53882-8662-4DDF-B2C8-5C0D0CEB56F1}" type="pres">
      <dgm:prSet presAssocID="{CC7C3229-01F0-47D5-BD3C-F4D54A03FDE4}" presName="node" presStyleLbl="node1" presStyleIdx="1" presStyleCnt="4">
        <dgm:presLayoutVars>
          <dgm:bulletEnabled val="1"/>
        </dgm:presLayoutVars>
      </dgm:prSet>
      <dgm:spPr/>
    </dgm:pt>
    <dgm:pt modelId="{EF537CBF-06AC-420C-A7A0-FB0A1E9AF0E6}" type="pres">
      <dgm:prSet presAssocID="{1FE9239F-2CAD-4361-BEA3-3C3E0EC510EC}" presName="sibTrans" presStyleCnt="0"/>
      <dgm:spPr/>
    </dgm:pt>
    <dgm:pt modelId="{9324FA27-DC46-4AB0-9AA9-2FA6E4EFFCF9}" type="pres">
      <dgm:prSet presAssocID="{94F440A5-491D-43D2-ADAF-76833ACA07D8}" presName="node" presStyleLbl="node1" presStyleIdx="2" presStyleCnt="4">
        <dgm:presLayoutVars>
          <dgm:bulletEnabled val="1"/>
        </dgm:presLayoutVars>
      </dgm:prSet>
      <dgm:spPr/>
    </dgm:pt>
    <dgm:pt modelId="{432207F2-2066-4FF3-8A1D-F4C71E4F53F3}" type="pres">
      <dgm:prSet presAssocID="{E779D8A3-AB9C-4819-A8A2-54C0B83EBCC3}" presName="sibTrans" presStyleCnt="0"/>
      <dgm:spPr/>
    </dgm:pt>
    <dgm:pt modelId="{26AE44B1-2FD9-49B6-A8D0-17BCA93D0C26}" type="pres">
      <dgm:prSet presAssocID="{25CC92C2-5349-41BC-AC82-B9D9F2447860}" presName="node" presStyleLbl="node1" presStyleIdx="3" presStyleCnt="4">
        <dgm:presLayoutVars>
          <dgm:bulletEnabled val="1"/>
        </dgm:presLayoutVars>
      </dgm:prSet>
      <dgm:spPr/>
    </dgm:pt>
  </dgm:ptLst>
  <dgm:cxnLst>
    <dgm:cxn modelId="{E8D10012-3758-4466-AC8B-53F32D386473}" type="presOf" srcId="{3FB1B60B-532E-4305-A2AA-386BB6657C78}" destId="{693AA247-31D2-43EC-A181-396E77E78162}" srcOrd="0" destOrd="0" presId="urn:microsoft.com/office/officeart/2005/8/layout/default"/>
    <dgm:cxn modelId="{798A6728-639B-4679-880E-F9547687282D}" type="presOf" srcId="{DB8F9A2F-C588-4A1B-85F5-5310BDDDB4C3}" destId="{E0C85125-B574-4E9F-B502-5018579C0FCC}" srcOrd="0" destOrd="0" presId="urn:microsoft.com/office/officeart/2005/8/layout/default"/>
    <dgm:cxn modelId="{D9E29F33-22FE-43C8-827F-1260265CB124}" srcId="{DB8F9A2F-C588-4A1B-85F5-5310BDDDB4C3}" destId="{25CC92C2-5349-41BC-AC82-B9D9F2447860}" srcOrd="3" destOrd="0" parTransId="{785A45A4-B5BD-42E5-8682-E3073770AC77}" sibTransId="{6F32B630-F0CE-4C4C-9C9C-606534BBC5CE}"/>
    <dgm:cxn modelId="{B9908B60-9BB2-4F1C-AFF4-0CA3CB7A8E96}" type="presOf" srcId="{25CC92C2-5349-41BC-AC82-B9D9F2447860}" destId="{26AE44B1-2FD9-49B6-A8D0-17BCA93D0C26}" srcOrd="0" destOrd="0" presId="urn:microsoft.com/office/officeart/2005/8/layout/default"/>
    <dgm:cxn modelId="{E2FC9E62-27C7-4DDD-9D23-9F996EE24D4A}" srcId="{DB8F9A2F-C588-4A1B-85F5-5310BDDDB4C3}" destId="{CC7C3229-01F0-47D5-BD3C-F4D54A03FDE4}" srcOrd="1" destOrd="0" parTransId="{B2C5E41D-FAE0-4496-A65D-375720BF6613}" sibTransId="{1FE9239F-2CAD-4361-BEA3-3C3E0EC510EC}"/>
    <dgm:cxn modelId="{A26F4C65-C752-4418-91C9-FA31B9AE51BD}" type="presOf" srcId="{CC7C3229-01F0-47D5-BD3C-F4D54A03FDE4}" destId="{07F53882-8662-4DDF-B2C8-5C0D0CEB56F1}" srcOrd="0" destOrd="0" presId="urn:microsoft.com/office/officeart/2005/8/layout/default"/>
    <dgm:cxn modelId="{3C017E82-73D4-477A-A82C-45BF940D8667}" type="presOf" srcId="{94F440A5-491D-43D2-ADAF-76833ACA07D8}" destId="{9324FA27-DC46-4AB0-9AA9-2FA6E4EFFCF9}" srcOrd="0" destOrd="0" presId="urn:microsoft.com/office/officeart/2005/8/layout/default"/>
    <dgm:cxn modelId="{518EA4A3-9734-466C-A144-6DD16AA1D111}" srcId="{DB8F9A2F-C588-4A1B-85F5-5310BDDDB4C3}" destId="{3FB1B60B-532E-4305-A2AA-386BB6657C78}" srcOrd="0" destOrd="0" parTransId="{9E18F44C-DCDE-4652-B7A1-2D6D3742CE54}" sibTransId="{FE191495-9543-4AA2-887F-B663E4BA055E}"/>
    <dgm:cxn modelId="{506AEBD1-243C-456B-8AB6-CA12CBFB755E}" srcId="{DB8F9A2F-C588-4A1B-85F5-5310BDDDB4C3}" destId="{94F440A5-491D-43D2-ADAF-76833ACA07D8}" srcOrd="2" destOrd="0" parTransId="{86B2B445-1B74-4479-86A4-26E497FAAE80}" sibTransId="{E779D8A3-AB9C-4819-A8A2-54C0B83EBCC3}"/>
    <dgm:cxn modelId="{69B78E2E-1B87-45AE-8068-2065EA4206F8}" type="presParOf" srcId="{E0C85125-B574-4E9F-B502-5018579C0FCC}" destId="{693AA247-31D2-43EC-A181-396E77E78162}" srcOrd="0" destOrd="0" presId="urn:microsoft.com/office/officeart/2005/8/layout/default"/>
    <dgm:cxn modelId="{00CC6AF2-A531-4AD2-89EA-A182B49EB359}" type="presParOf" srcId="{E0C85125-B574-4E9F-B502-5018579C0FCC}" destId="{B97477AB-EA9B-4C32-87BD-769B1FF1D577}" srcOrd="1" destOrd="0" presId="urn:microsoft.com/office/officeart/2005/8/layout/default"/>
    <dgm:cxn modelId="{318F9FA7-4DF2-4647-A6C1-CC625B4F43B9}" type="presParOf" srcId="{E0C85125-B574-4E9F-B502-5018579C0FCC}" destId="{07F53882-8662-4DDF-B2C8-5C0D0CEB56F1}" srcOrd="2" destOrd="0" presId="urn:microsoft.com/office/officeart/2005/8/layout/default"/>
    <dgm:cxn modelId="{BD14A5FC-76C4-4C7B-B322-A9FC2CEB1752}" type="presParOf" srcId="{E0C85125-B574-4E9F-B502-5018579C0FCC}" destId="{EF537CBF-06AC-420C-A7A0-FB0A1E9AF0E6}" srcOrd="3" destOrd="0" presId="urn:microsoft.com/office/officeart/2005/8/layout/default"/>
    <dgm:cxn modelId="{2E4E8A53-E02B-464C-9E4B-B6C3881355DC}" type="presParOf" srcId="{E0C85125-B574-4E9F-B502-5018579C0FCC}" destId="{9324FA27-DC46-4AB0-9AA9-2FA6E4EFFCF9}" srcOrd="4" destOrd="0" presId="urn:microsoft.com/office/officeart/2005/8/layout/default"/>
    <dgm:cxn modelId="{FA454BE7-D482-4403-86F6-F88EE213E010}" type="presParOf" srcId="{E0C85125-B574-4E9F-B502-5018579C0FCC}" destId="{432207F2-2066-4FF3-8A1D-F4C71E4F53F3}" srcOrd="5" destOrd="0" presId="urn:microsoft.com/office/officeart/2005/8/layout/default"/>
    <dgm:cxn modelId="{5FA57728-961B-442C-8CC6-F20F3E7444FF}" type="presParOf" srcId="{E0C85125-B574-4E9F-B502-5018579C0FCC}" destId="{26AE44B1-2FD9-49B6-A8D0-17BCA93D0C2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B8F9A2F-C588-4A1B-85F5-5310BDDDB4C3}"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3FB1B60B-532E-4305-A2AA-386BB6657C78}">
      <dgm:prSet phldrT="[Text]" custT="1"/>
      <dgm:spPr/>
      <dgm:t>
        <a:bodyPr/>
        <a:lstStyle/>
        <a:p>
          <a:r>
            <a:rPr lang="en-ZA" sz="2400" dirty="0">
              <a:solidFill>
                <a:srgbClr val="000000"/>
              </a:solidFill>
            </a:rPr>
            <a:t>Scrum</a:t>
          </a:r>
        </a:p>
      </dgm:t>
    </dgm:pt>
    <dgm:pt modelId="{9E18F44C-DCDE-4652-B7A1-2D6D3742CE54}" type="parTrans" cxnId="{518EA4A3-9734-466C-A144-6DD16AA1D111}">
      <dgm:prSet/>
      <dgm:spPr/>
      <dgm:t>
        <a:bodyPr/>
        <a:lstStyle/>
        <a:p>
          <a:endParaRPr lang="en-ZA"/>
        </a:p>
      </dgm:t>
    </dgm:pt>
    <dgm:pt modelId="{FE191495-9543-4AA2-887F-B663E4BA055E}" type="sibTrans" cxnId="{518EA4A3-9734-466C-A144-6DD16AA1D111}">
      <dgm:prSet/>
      <dgm:spPr/>
      <dgm:t>
        <a:bodyPr/>
        <a:lstStyle/>
        <a:p>
          <a:endParaRPr lang="en-ZA"/>
        </a:p>
      </dgm:t>
    </dgm:pt>
    <dgm:pt modelId="{4879826C-340A-4556-B525-AD8E8B4F10E8}">
      <dgm:prSet custT="1"/>
      <dgm:spPr/>
      <dgm:t>
        <a:bodyPr/>
        <a:lstStyle/>
        <a:p>
          <a:r>
            <a:rPr lang="en-ZA" sz="2400" dirty="0">
              <a:solidFill>
                <a:srgbClr val="000000"/>
              </a:solidFill>
            </a:rPr>
            <a:t>Kanban</a:t>
          </a:r>
        </a:p>
      </dgm:t>
    </dgm:pt>
    <dgm:pt modelId="{C04A7E24-1029-4DA7-9939-1D2A8007507D}" type="parTrans" cxnId="{8A88805C-F994-4AEC-8A4C-5E29F551BA97}">
      <dgm:prSet/>
      <dgm:spPr/>
      <dgm:t>
        <a:bodyPr/>
        <a:lstStyle/>
        <a:p>
          <a:endParaRPr lang="en-ZA"/>
        </a:p>
      </dgm:t>
    </dgm:pt>
    <dgm:pt modelId="{889C4BC0-6E59-4017-999C-FBE63C9E3B85}" type="sibTrans" cxnId="{8A88805C-F994-4AEC-8A4C-5E29F551BA97}">
      <dgm:prSet/>
      <dgm:spPr/>
      <dgm:t>
        <a:bodyPr/>
        <a:lstStyle/>
        <a:p>
          <a:endParaRPr lang="en-ZA"/>
        </a:p>
      </dgm:t>
    </dgm:pt>
    <dgm:pt modelId="{8891E3F1-5B48-4B71-97F2-81B0E436C6B9}">
      <dgm:prSet custT="1"/>
      <dgm:spPr/>
      <dgm:t>
        <a:bodyPr/>
        <a:lstStyle/>
        <a:p>
          <a:r>
            <a:rPr lang="en-ZA" sz="2400" dirty="0">
              <a:solidFill>
                <a:srgbClr val="000000"/>
              </a:solidFill>
            </a:rPr>
            <a:t>Scrumban</a:t>
          </a:r>
        </a:p>
      </dgm:t>
    </dgm:pt>
    <dgm:pt modelId="{A39D9478-76FF-44E8-A3B9-429FAC93C839}" type="parTrans" cxnId="{78D6060C-7010-45D7-A778-6F3ED69B7498}">
      <dgm:prSet/>
      <dgm:spPr/>
      <dgm:t>
        <a:bodyPr/>
        <a:lstStyle/>
        <a:p>
          <a:endParaRPr lang="en-ZA"/>
        </a:p>
      </dgm:t>
    </dgm:pt>
    <dgm:pt modelId="{22B13DFD-90DA-4084-AEE8-44EEEC8FE711}" type="sibTrans" cxnId="{78D6060C-7010-45D7-A778-6F3ED69B7498}">
      <dgm:prSet/>
      <dgm:spPr/>
      <dgm:t>
        <a:bodyPr/>
        <a:lstStyle/>
        <a:p>
          <a:endParaRPr lang="en-ZA"/>
        </a:p>
      </dgm:t>
    </dgm:pt>
    <dgm:pt modelId="{40E5966A-EE2E-403D-8CCF-CC391A71C403}">
      <dgm:prSet custT="1"/>
      <dgm:spPr/>
      <dgm:t>
        <a:bodyPr/>
        <a:lstStyle/>
        <a:p>
          <a:r>
            <a:rPr lang="en-ZA" sz="2000" dirty="0">
              <a:solidFill>
                <a:srgbClr val="000000"/>
              </a:solidFill>
            </a:rPr>
            <a:t>Lean Development</a:t>
          </a:r>
        </a:p>
      </dgm:t>
    </dgm:pt>
    <dgm:pt modelId="{C3D5A75A-399B-46E1-B55B-9CB8809F7853}" type="parTrans" cxnId="{01DC7D2E-D6E8-4D86-B6D1-62506FF70845}">
      <dgm:prSet/>
      <dgm:spPr/>
      <dgm:t>
        <a:bodyPr/>
        <a:lstStyle/>
        <a:p>
          <a:endParaRPr lang="en-ZA"/>
        </a:p>
      </dgm:t>
    </dgm:pt>
    <dgm:pt modelId="{294F527D-BD2A-4178-9FCA-E5BCDD77F36E}" type="sibTrans" cxnId="{01DC7D2E-D6E8-4D86-B6D1-62506FF70845}">
      <dgm:prSet/>
      <dgm:spPr/>
      <dgm:t>
        <a:bodyPr/>
        <a:lstStyle/>
        <a:p>
          <a:endParaRPr lang="en-ZA"/>
        </a:p>
      </dgm:t>
    </dgm:pt>
    <dgm:pt modelId="{96AD31DC-5799-4CFE-87DB-A65B24233A3D}" type="pres">
      <dgm:prSet presAssocID="{DB8F9A2F-C588-4A1B-85F5-5310BDDDB4C3}" presName="Name0" presStyleCnt="0">
        <dgm:presLayoutVars>
          <dgm:dir/>
          <dgm:resizeHandles val="exact"/>
        </dgm:presLayoutVars>
      </dgm:prSet>
      <dgm:spPr/>
    </dgm:pt>
    <dgm:pt modelId="{329657F1-91C7-4C5F-BA65-B4953D96D1D6}" type="pres">
      <dgm:prSet presAssocID="{3FB1B60B-532E-4305-A2AA-386BB6657C78}" presName="Name5" presStyleLbl="vennNode1" presStyleIdx="0" presStyleCnt="4">
        <dgm:presLayoutVars>
          <dgm:bulletEnabled val="1"/>
        </dgm:presLayoutVars>
      </dgm:prSet>
      <dgm:spPr/>
    </dgm:pt>
    <dgm:pt modelId="{06CC7A8F-3BD1-4F8E-BB1D-0F3350EBD1BE}" type="pres">
      <dgm:prSet presAssocID="{FE191495-9543-4AA2-887F-B663E4BA055E}" presName="space" presStyleCnt="0"/>
      <dgm:spPr/>
    </dgm:pt>
    <dgm:pt modelId="{6CA66742-A351-4CA5-927A-EFFD9F3F98F6}" type="pres">
      <dgm:prSet presAssocID="{4879826C-340A-4556-B525-AD8E8B4F10E8}" presName="Name5" presStyleLbl="vennNode1" presStyleIdx="1" presStyleCnt="4">
        <dgm:presLayoutVars>
          <dgm:bulletEnabled val="1"/>
        </dgm:presLayoutVars>
      </dgm:prSet>
      <dgm:spPr/>
    </dgm:pt>
    <dgm:pt modelId="{3558034B-4146-449E-854C-FFB259B95052}" type="pres">
      <dgm:prSet presAssocID="{889C4BC0-6E59-4017-999C-FBE63C9E3B85}" presName="space" presStyleCnt="0"/>
      <dgm:spPr/>
    </dgm:pt>
    <dgm:pt modelId="{DEBDB411-64A7-48F4-B646-10FE640CEA53}" type="pres">
      <dgm:prSet presAssocID="{8891E3F1-5B48-4B71-97F2-81B0E436C6B9}" presName="Name5" presStyleLbl="vennNode1" presStyleIdx="2" presStyleCnt="4">
        <dgm:presLayoutVars>
          <dgm:bulletEnabled val="1"/>
        </dgm:presLayoutVars>
      </dgm:prSet>
      <dgm:spPr/>
    </dgm:pt>
    <dgm:pt modelId="{0A2F4218-46F9-4978-9E2E-F4F5E5075A75}" type="pres">
      <dgm:prSet presAssocID="{22B13DFD-90DA-4084-AEE8-44EEEC8FE711}" presName="space" presStyleCnt="0"/>
      <dgm:spPr/>
    </dgm:pt>
    <dgm:pt modelId="{3939A3F8-93BA-4B79-A317-AC35F0106410}" type="pres">
      <dgm:prSet presAssocID="{40E5966A-EE2E-403D-8CCF-CC391A71C403}" presName="Name5" presStyleLbl="vennNode1" presStyleIdx="3" presStyleCnt="4">
        <dgm:presLayoutVars>
          <dgm:bulletEnabled val="1"/>
        </dgm:presLayoutVars>
      </dgm:prSet>
      <dgm:spPr/>
    </dgm:pt>
  </dgm:ptLst>
  <dgm:cxnLst>
    <dgm:cxn modelId="{7273E601-644E-4A99-9439-F50D778702EA}" type="presOf" srcId="{3FB1B60B-532E-4305-A2AA-386BB6657C78}" destId="{329657F1-91C7-4C5F-BA65-B4953D96D1D6}" srcOrd="0" destOrd="0" presId="urn:microsoft.com/office/officeart/2005/8/layout/venn3"/>
    <dgm:cxn modelId="{78D6060C-7010-45D7-A778-6F3ED69B7498}" srcId="{DB8F9A2F-C588-4A1B-85F5-5310BDDDB4C3}" destId="{8891E3F1-5B48-4B71-97F2-81B0E436C6B9}" srcOrd="2" destOrd="0" parTransId="{A39D9478-76FF-44E8-A3B9-429FAC93C839}" sibTransId="{22B13DFD-90DA-4084-AEE8-44EEEC8FE711}"/>
    <dgm:cxn modelId="{3B32111E-284B-48D7-831C-3E28C0771B7B}" type="presOf" srcId="{8891E3F1-5B48-4B71-97F2-81B0E436C6B9}" destId="{DEBDB411-64A7-48F4-B646-10FE640CEA53}" srcOrd="0" destOrd="0" presId="urn:microsoft.com/office/officeart/2005/8/layout/venn3"/>
    <dgm:cxn modelId="{01DC7D2E-D6E8-4D86-B6D1-62506FF70845}" srcId="{DB8F9A2F-C588-4A1B-85F5-5310BDDDB4C3}" destId="{40E5966A-EE2E-403D-8CCF-CC391A71C403}" srcOrd="3" destOrd="0" parTransId="{C3D5A75A-399B-46E1-B55B-9CB8809F7853}" sibTransId="{294F527D-BD2A-4178-9FCA-E5BCDD77F36E}"/>
    <dgm:cxn modelId="{A046BE34-F824-4B22-9E7D-2D9573432E11}" type="presOf" srcId="{40E5966A-EE2E-403D-8CCF-CC391A71C403}" destId="{3939A3F8-93BA-4B79-A317-AC35F0106410}" srcOrd="0" destOrd="0" presId="urn:microsoft.com/office/officeart/2005/8/layout/venn3"/>
    <dgm:cxn modelId="{8A88805C-F994-4AEC-8A4C-5E29F551BA97}" srcId="{DB8F9A2F-C588-4A1B-85F5-5310BDDDB4C3}" destId="{4879826C-340A-4556-B525-AD8E8B4F10E8}" srcOrd="1" destOrd="0" parTransId="{C04A7E24-1029-4DA7-9939-1D2A8007507D}" sibTransId="{889C4BC0-6E59-4017-999C-FBE63C9E3B85}"/>
    <dgm:cxn modelId="{62B71B49-3408-484D-ADD7-3B6204DD38C3}" type="presOf" srcId="{4879826C-340A-4556-B525-AD8E8B4F10E8}" destId="{6CA66742-A351-4CA5-927A-EFFD9F3F98F6}" srcOrd="0" destOrd="0" presId="urn:microsoft.com/office/officeart/2005/8/layout/venn3"/>
    <dgm:cxn modelId="{D9694F9E-4D58-4022-8169-41EE0EB71CB9}" type="presOf" srcId="{DB8F9A2F-C588-4A1B-85F5-5310BDDDB4C3}" destId="{96AD31DC-5799-4CFE-87DB-A65B24233A3D}" srcOrd="0" destOrd="0" presId="urn:microsoft.com/office/officeart/2005/8/layout/venn3"/>
    <dgm:cxn modelId="{518EA4A3-9734-466C-A144-6DD16AA1D111}" srcId="{DB8F9A2F-C588-4A1B-85F5-5310BDDDB4C3}" destId="{3FB1B60B-532E-4305-A2AA-386BB6657C78}" srcOrd="0" destOrd="0" parTransId="{9E18F44C-DCDE-4652-B7A1-2D6D3742CE54}" sibTransId="{FE191495-9543-4AA2-887F-B663E4BA055E}"/>
    <dgm:cxn modelId="{0C14D3D2-B479-414B-8D71-675BA5FF836C}" type="presParOf" srcId="{96AD31DC-5799-4CFE-87DB-A65B24233A3D}" destId="{329657F1-91C7-4C5F-BA65-B4953D96D1D6}" srcOrd="0" destOrd="0" presId="urn:microsoft.com/office/officeart/2005/8/layout/venn3"/>
    <dgm:cxn modelId="{26AA86C5-4C64-42B4-950C-505E7A509DFA}" type="presParOf" srcId="{96AD31DC-5799-4CFE-87DB-A65B24233A3D}" destId="{06CC7A8F-3BD1-4F8E-BB1D-0F3350EBD1BE}" srcOrd="1" destOrd="0" presId="urn:microsoft.com/office/officeart/2005/8/layout/venn3"/>
    <dgm:cxn modelId="{6C1E3A8A-5616-4BA1-95C5-209866256139}" type="presParOf" srcId="{96AD31DC-5799-4CFE-87DB-A65B24233A3D}" destId="{6CA66742-A351-4CA5-927A-EFFD9F3F98F6}" srcOrd="2" destOrd="0" presId="urn:microsoft.com/office/officeart/2005/8/layout/venn3"/>
    <dgm:cxn modelId="{AD205713-A2B6-41D6-8B18-F38066F227F9}" type="presParOf" srcId="{96AD31DC-5799-4CFE-87DB-A65B24233A3D}" destId="{3558034B-4146-449E-854C-FFB259B95052}" srcOrd="3" destOrd="0" presId="urn:microsoft.com/office/officeart/2005/8/layout/venn3"/>
    <dgm:cxn modelId="{E5E05B22-FEDC-4694-8EBE-FB996FC4618C}" type="presParOf" srcId="{96AD31DC-5799-4CFE-87DB-A65B24233A3D}" destId="{DEBDB411-64A7-48F4-B646-10FE640CEA53}" srcOrd="4" destOrd="0" presId="urn:microsoft.com/office/officeart/2005/8/layout/venn3"/>
    <dgm:cxn modelId="{B3448D4E-4B4D-4D65-97E5-65A4DAF774F9}" type="presParOf" srcId="{96AD31DC-5799-4CFE-87DB-A65B24233A3D}" destId="{0A2F4218-46F9-4978-9E2E-F4F5E5075A75}" srcOrd="5" destOrd="0" presId="urn:microsoft.com/office/officeart/2005/8/layout/venn3"/>
    <dgm:cxn modelId="{EB70740D-1E28-4C14-8F38-4767BFFC6BD3}" type="presParOf" srcId="{96AD31DC-5799-4CFE-87DB-A65B24233A3D}" destId="{3939A3F8-93BA-4B79-A317-AC35F0106410}"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F107F6-E809-3247-8799-A59256509437}" type="doc">
      <dgm:prSet loTypeId="urn:microsoft.com/office/officeart/2005/8/layout/chevron1" loCatId="" qsTypeId="urn:microsoft.com/office/officeart/2005/8/quickstyle/simple1" qsCatId="simple" csTypeId="urn:microsoft.com/office/officeart/2005/8/colors/accent1_2" csCatId="accent1" phldr="1"/>
      <dgm:spPr/>
      <dgm:t>
        <a:bodyPr/>
        <a:lstStyle/>
        <a:p>
          <a:endParaRPr lang="de-DE"/>
        </a:p>
      </dgm:t>
    </dgm:pt>
    <dgm:pt modelId="{F92A37A5-F307-E64A-ABB4-9D2F5C3C1927}">
      <dgm:prSet phldrT="[Text]"/>
      <dgm:spPr/>
      <dgm:t>
        <a:bodyPr/>
        <a:lstStyle/>
        <a:p>
          <a:pPr>
            <a:buAutoNum type="arabicParenR"/>
          </a:pPr>
          <a:r>
            <a:rPr lang="en-GB" dirty="0" err="1">
              <a:ea typeface="+mn-lt"/>
              <a:cs typeface="+mn-lt"/>
            </a:rPr>
            <a:t>Rechnungsstellung</a:t>
          </a:r>
          <a:endParaRPr lang="en-GB" dirty="0"/>
        </a:p>
      </dgm:t>
    </dgm:pt>
    <dgm:pt modelId="{CA1C9278-A3C1-8546-A009-A00D8DFBEE0B}" type="parTrans" cxnId="{179C209A-B27D-AD4A-A4CD-F1E226F6056B}">
      <dgm:prSet/>
      <dgm:spPr/>
      <dgm:t>
        <a:bodyPr/>
        <a:lstStyle/>
        <a:p>
          <a:endParaRPr lang="en-GB"/>
        </a:p>
      </dgm:t>
    </dgm:pt>
    <dgm:pt modelId="{F2FA021F-2E1B-094D-89AF-7F8E7C60A4FD}" type="sibTrans" cxnId="{179C209A-B27D-AD4A-A4CD-F1E226F6056B}">
      <dgm:prSet/>
      <dgm:spPr/>
      <dgm:t>
        <a:bodyPr/>
        <a:lstStyle/>
        <a:p>
          <a:endParaRPr lang="en-GB"/>
        </a:p>
      </dgm:t>
    </dgm:pt>
    <dgm:pt modelId="{EB15FDC9-5B27-8949-9197-514236AC3897}">
      <dgm:prSet/>
      <dgm:spPr/>
      <dgm:t>
        <a:bodyPr/>
        <a:lstStyle/>
        <a:p>
          <a:r>
            <a:rPr lang="en-GB" dirty="0" err="1">
              <a:ea typeface="+mn-lt"/>
              <a:cs typeface="+mn-lt"/>
            </a:rPr>
            <a:t>Kundenaufträge</a:t>
          </a:r>
          <a:endParaRPr lang="en-GB" dirty="0">
            <a:ea typeface="+mn-lt"/>
            <a:cs typeface="+mn-lt"/>
          </a:endParaRPr>
        </a:p>
      </dgm:t>
    </dgm:pt>
    <dgm:pt modelId="{995F1E78-7771-1042-866A-2FFAD3DDD811}" type="parTrans" cxnId="{6500AFBF-E338-404C-8EF1-23898BA3BD2B}">
      <dgm:prSet/>
      <dgm:spPr/>
      <dgm:t>
        <a:bodyPr/>
        <a:lstStyle/>
        <a:p>
          <a:endParaRPr lang="en-GB"/>
        </a:p>
      </dgm:t>
    </dgm:pt>
    <dgm:pt modelId="{BAAA8388-DFE7-1D41-BF8F-569018D399B8}" type="sibTrans" cxnId="{6500AFBF-E338-404C-8EF1-23898BA3BD2B}">
      <dgm:prSet/>
      <dgm:spPr/>
      <dgm:t>
        <a:bodyPr/>
        <a:lstStyle/>
        <a:p>
          <a:endParaRPr lang="en-GB"/>
        </a:p>
      </dgm:t>
    </dgm:pt>
    <dgm:pt modelId="{067C952F-5FD1-854E-B7EE-D0AE97B720E0}">
      <dgm:prSet/>
      <dgm:spPr/>
      <dgm:t>
        <a:bodyPr/>
        <a:lstStyle/>
        <a:p>
          <a:r>
            <a:rPr lang="en-GB" dirty="0" err="1">
              <a:ea typeface="+mn-lt"/>
              <a:cs typeface="+mn-lt"/>
            </a:rPr>
            <a:t>Abstimmung</a:t>
          </a:r>
          <a:r>
            <a:rPr lang="en-GB" dirty="0">
              <a:ea typeface="+mn-lt"/>
              <a:cs typeface="+mn-lt"/>
            </a:rPr>
            <a:t> der </a:t>
          </a:r>
          <a:r>
            <a:rPr lang="en-GB" dirty="0" err="1">
              <a:ea typeface="+mn-lt"/>
              <a:cs typeface="+mn-lt"/>
            </a:rPr>
            <a:t>Buchhaltung</a:t>
          </a:r>
          <a:endParaRPr lang="en-GB" dirty="0">
            <a:ea typeface="+mn-lt"/>
            <a:cs typeface="+mn-lt"/>
          </a:endParaRPr>
        </a:p>
      </dgm:t>
    </dgm:pt>
    <dgm:pt modelId="{048993FE-D5C8-A443-9598-92C8D9A9D54D}" type="parTrans" cxnId="{9B01B1BF-153B-F340-87F7-BB982B7AD41A}">
      <dgm:prSet/>
      <dgm:spPr/>
      <dgm:t>
        <a:bodyPr/>
        <a:lstStyle/>
        <a:p>
          <a:endParaRPr lang="en-GB"/>
        </a:p>
      </dgm:t>
    </dgm:pt>
    <dgm:pt modelId="{0B713590-82CD-6748-AF0D-4F35A1311944}" type="sibTrans" cxnId="{9B01B1BF-153B-F340-87F7-BB982B7AD41A}">
      <dgm:prSet/>
      <dgm:spPr/>
      <dgm:t>
        <a:bodyPr/>
        <a:lstStyle/>
        <a:p>
          <a:endParaRPr lang="en-GB"/>
        </a:p>
      </dgm:t>
    </dgm:pt>
    <dgm:pt modelId="{088DC511-1510-5648-853D-C2A22045B15D}">
      <dgm:prSet/>
      <dgm:spPr/>
      <dgm:t>
        <a:bodyPr/>
        <a:lstStyle/>
        <a:p>
          <a:r>
            <a:rPr lang="en-GB" dirty="0" err="1">
              <a:ea typeface="+mn-lt"/>
              <a:cs typeface="+mn-lt"/>
            </a:rPr>
            <a:t>Dateneingabe</a:t>
          </a:r>
          <a:endParaRPr lang="en-GB" dirty="0">
            <a:ea typeface="+mn-lt"/>
            <a:cs typeface="+mn-lt"/>
          </a:endParaRPr>
        </a:p>
      </dgm:t>
    </dgm:pt>
    <dgm:pt modelId="{E934FFA6-A85B-3543-A6F1-2F2BFCB3F056}" type="parTrans" cxnId="{B9382867-57A0-3844-B18F-CFAEB271363F}">
      <dgm:prSet/>
      <dgm:spPr/>
      <dgm:t>
        <a:bodyPr/>
        <a:lstStyle/>
        <a:p>
          <a:endParaRPr lang="en-GB"/>
        </a:p>
      </dgm:t>
    </dgm:pt>
    <dgm:pt modelId="{44D29F5E-8CF0-564F-AD9E-AD91A4559E73}" type="sibTrans" cxnId="{B9382867-57A0-3844-B18F-CFAEB271363F}">
      <dgm:prSet/>
      <dgm:spPr/>
      <dgm:t>
        <a:bodyPr/>
        <a:lstStyle/>
        <a:p>
          <a:endParaRPr lang="en-GB"/>
        </a:p>
      </dgm:t>
    </dgm:pt>
    <dgm:pt modelId="{9D2BB625-23A9-8C49-963D-572B749AC35C}" type="pres">
      <dgm:prSet presAssocID="{18F107F6-E809-3247-8799-A59256509437}" presName="Name0" presStyleCnt="0">
        <dgm:presLayoutVars>
          <dgm:dir/>
          <dgm:animLvl val="lvl"/>
          <dgm:resizeHandles val="exact"/>
        </dgm:presLayoutVars>
      </dgm:prSet>
      <dgm:spPr/>
    </dgm:pt>
    <dgm:pt modelId="{FAFC9398-2EC1-B144-B17B-B977B1948F39}" type="pres">
      <dgm:prSet presAssocID="{F92A37A5-F307-E64A-ABB4-9D2F5C3C1927}" presName="parTxOnly" presStyleLbl="node1" presStyleIdx="0" presStyleCnt="4">
        <dgm:presLayoutVars>
          <dgm:chMax val="0"/>
          <dgm:chPref val="0"/>
          <dgm:bulletEnabled val="1"/>
        </dgm:presLayoutVars>
      </dgm:prSet>
      <dgm:spPr/>
    </dgm:pt>
    <dgm:pt modelId="{66FC6D00-E1EF-6140-A2B8-A7B8A801CBC9}" type="pres">
      <dgm:prSet presAssocID="{F2FA021F-2E1B-094D-89AF-7F8E7C60A4FD}" presName="parTxOnlySpace" presStyleCnt="0"/>
      <dgm:spPr/>
    </dgm:pt>
    <dgm:pt modelId="{F6972C27-844D-724F-B90A-B5CB0811971A}" type="pres">
      <dgm:prSet presAssocID="{EB15FDC9-5B27-8949-9197-514236AC3897}" presName="parTxOnly" presStyleLbl="node1" presStyleIdx="1" presStyleCnt="4">
        <dgm:presLayoutVars>
          <dgm:chMax val="0"/>
          <dgm:chPref val="0"/>
          <dgm:bulletEnabled val="1"/>
        </dgm:presLayoutVars>
      </dgm:prSet>
      <dgm:spPr/>
    </dgm:pt>
    <dgm:pt modelId="{F9F823B0-15F8-D04C-9A23-BA07741A2CFA}" type="pres">
      <dgm:prSet presAssocID="{BAAA8388-DFE7-1D41-BF8F-569018D399B8}" presName="parTxOnlySpace" presStyleCnt="0"/>
      <dgm:spPr/>
    </dgm:pt>
    <dgm:pt modelId="{C0403597-C21F-F845-B8DE-D3B72E65C0C2}" type="pres">
      <dgm:prSet presAssocID="{067C952F-5FD1-854E-B7EE-D0AE97B720E0}" presName="parTxOnly" presStyleLbl="node1" presStyleIdx="2" presStyleCnt="4">
        <dgm:presLayoutVars>
          <dgm:chMax val="0"/>
          <dgm:chPref val="0"/>
          <dgm:bulletEnabled val="1"/>
        </dgm:presLayoutVars>
      </dgm:prSet>
      <dgm:spPr/>
    </dgm:pt>
    <dgm:pt modelId="{1000903E-D484-AD45-9DD9-AD5F02F68F6F}" type="pres">
      <dgm:prSet presAssocID="{0B713590-82CD-6748-AF0D-4F35A1311944}" presName="parTxOnlySpace" presStyleCnt="0"/>
      <dgm:spPr/>
    </dgm:pt>
    <dgm:pt modelId="{E6E67AB2-BACC-2E47-9F33-8B87939D0D6E}" type="pres">
      <dgm:prSet presAssocID="{088DC511-1510-5648-853D-C2A22045B15D}" presName="parTxOnly" presStyleLbl="node1" presStyleIdx="3" presStyleCnt="4">
        <dgm:presLayoutVars>
          <dgm:chMax val="0"/>
          <dgm:chPref val="0"/>
          <dgm:bulletEnabled val="1"/>
        </dgm:presLayoutVars>
      </dgm:prSet>
      <dgm:spPr/>
    </dgm:pt>
  </dgm:ptLst>
  <dgm:cxnLst>
    <dgm:cxn modelId="{8B773108-255E-7A4B-A045-10F69DB68896}" type="presOf" srcId="{088DC511-1510-5648-853D-C2A22045B15D}" destId="{E6E67AB2-BACC-2E47-9F33-8B87939D0D6E}" srcOrd="0" destOrd="0" presId="urn:microsoft.com/office/officeart/2005/8/layout/chevron1"/>
    <dgm:cxn modelId="{B9382867-57A0-3844-B18F-CFAEB271363F}" srcId="{18F107F6-E809-3247-8799-A59256509437}" destId="{088DC511-1510-5648-853D-C2A22045B15D}" srcOrd="3" destOrd="0" parTransId="{E934FFA6-A85B-3543-A6F1-2F2BFCB3F056}" sibTransId="{44D29F5E-8CF0-564F-AD9E-AD91A4559E73}"/>
    <dgm:cxn modelId="{F38EF472-243F-DA46-B6A0-6C639D299634}" type="presOf" srcId="{18F107F6-E809-3247-8799-A59256509437}" destId="{9D2BB625-23A9-8C49-963D-572B749AC35C}" srcOrd="0" destOrd="0" presId="urn:microsoft.com/office/officeart/2005/8/layout/chevron1"/>
    <dgm:cxn modelId="{179C209A-B27D-AD4A-A4CD-F1E226F6056B}" srcId="{18F107F6-E809-3247-8799-A59256509437}" destId="{F92A37A5-F307-E64A-ABB4-9D2F5C3C1927}" srcOrd="0" destOrd="0" parTransId="{CA1C9278-A3C1-8546-A009-A00D8DFBEE0B}" sibTransId="{F2FA021F-2E1B-094D-89AF-7F8E7C60A4FD}"/>
    <dgm:cxn modelId="{9F029EA7-B2DD-7946-BA39-7E8E4BB36AA2}" type="presOf" srcId="{F92A37A5-F307-E64A-ABB4-9D2F5C3C1927}" destId="{FAFC9398-2EC1-B144-B17B-B977B1948F39}" srcOrd="0" destOrd="0" presId="urn:microsoft.com/office/officeart/2005/8/layout/chevron1"/>
    <dgm:cxn modelId="{B77B16B4-8E0C-4A4C-9B36-5A0D4D6C23AC}" type="presOf" srcId="{067C952F-5FD1-854E-B7EE-D0AE97B720E0}" destId="{C0403597-C21F-F845-B8DE-D3B72E65C0C2}" srcOrd="0" destOrd="0" presId="urn:microsoft.com/office/officeart/2005/8/layout/chevron1"/>
    <dgm:cxn modelId="{6500AFBF-E338-404C-8EF1-23898BA3BD2B}" srcId="{18F107F6-E809-3247-8799-A59256509437}" destId="{EB15FDC9-5B27-8949-9197-514236AC3897}" srcOrd="1" destOrd="0" parTransId="{995F1E78-7771-1042-866A-2FFAD3DDD811}" sibTransId="{BAAA8388-DFE7-1D41-BF8F-569018D399B8}"/>
    <dgm:cxn modelId="{9B01B1BF-153B-F340-87F7-BB982B7AD41A}" srcId="{18F107F6-E809-3247-8799-A59256509437}" destId="{067C952F-5FD1-854E-B7EE-D0AE97B720E0}" srcOrd="2" destOrd="0" parTransId="{048993FE-D5C8-A443-9598-92C8D9A9D54D}" sibTransId="{0B713590-82CD-6748-AF0D-4F35A1311944}"/>
    <dgm:cxn modelId="{35AAF5D2-61B3-8E40-A2D1-92D117158F60}" type="presOf" srcId="{EB15FDC9-5B27-8949-9197-514236AC3897}" destId="{F6972C27-844D-724F-B90A-B5CB0811971A}" srcOrd="0" destOrd="0" presId="urn:microsoft.com/office/officeart/2005/8/layout/chevron1"/>
    <dgm:cxn modelId="{236FE2D8-29E4-C443-9044-2F8E4BEFC870}" type="presParOf" srcId="{9D2BB625-23A9-8C49-963D-572B749AC35C}" destId="{FAFC9398-2EC1-B144-B17B-B977B1948F39}" srcOrd="0" destOrd="0" presId="urn:microsoft.com/office/officeart/2005/8/layout/chevron1"/>
    <dgm:cxn modelId="{D334D30C-87A8-9843-A8FD-0D7EDF071720}" type="presParOf" srcId="{9D2BB625-23A9-8C49-963D-572B749AC35C}" destId="{66FC6D00-E1EF-6140-A2B8-A7B8A801CBC9}" srcOrd="1" destOrd="0" presId="urn:microsoft.com/office/officeart/2005/8/layout/chevron1"/>
    <dgm:cxn modelId="{CCFD9C5E-D603-B54C-98A7-5B21D2A724DB}" type="presParOf" srcId="{9D2BB625-23A9-8C49-963D-572B749AC35C}" destId="{F6972C27-844D-724F-B90A-B5CB0811971A}" srcOrd="2" destOrd="0" presId="urn:microsoft.com/office/officeart/2005/8/layout/chevron1"/>
    <dgm:cxn modelId="{4F91476D-1BA6-C641-B976-EA8929EAD15D}" type="presParOf" srcId="{9D2BB625-23A9-8C49-963D-572B749AC35C}" destId="{F9F823B0-15F8-D04C-9A23-BA07741A2CFA}" srcOrd="3" destOrd="0" presId="urn:microsoft.com/office/officeart/2005/8/layout/chevron1"/>
    <dgm:cxn modelId="{79853E8E-BAC4-1346-AE5D-0C3164C813D1}" type="presParOf" srcId="{9D2BB625-23A9-8C49-963D-572B749AC35C}" destId="{C0403597-C21F-F845-B8DE-D3B72E65C0C2}" srcOrd="4" destOrd="0" presId="urn:microsoft.com/office/officeart/2005/8/layout/chevron1"/>
    <dgm:cxn modelId="{850C1CD5-62DA-F642-8474-1732515AEA48}" type="presParOf" srcId="{9D2BB625-23A9-8C49-963D-572B749AC35C}" destId="{1000903E-D484-AD45-9DD9-AD5F02F68F6F}" srcOrd="5" destOrd="0" presId="urn:microsoft.com/office/officeart/2005/8/layout/chevron1"/>
    <dgm:cxn modelId="{E48234C0-C28F-6242-9927-5E3A16E5468A}" type="presParOf" srcId="{9D2BB625-23A9-8C49-963D-572B749AC35C}" destId="{E6E67AB2-BACC-2E47-9F33-8B87939D0D6E}"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F28D243-DD49-40DE-87C5-E17427E974C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2254B7F-1701-472D-99E1-F7BD08CDE588}">
      <dgm:prSet phldrT="[Text]" custT="1"/>
      <dgm:spPr/>
      <dgm:t>
        <a:bodyPr/>
        <a:lstStyle/>
        <a:p>
          <a:r>
            <a:rPr lang="en-GB" sz="2400" dirty="0">
              <a:effectLst>
                <a:outerShdw blurRad="38100" dist="38100" dir="2700000" algn="tl">
                  <a:srgbClr val="000000">
                    <a:alpha val="43137"/>
                  </a:srgbClr>
                </a:outerShdw>
              </a:effectLst>
            </a:rPr>
            <a:t>Agile </a:t>
          </a:r>
          <a:r>
            <a:rPr lang="en-GB" sz="2400" dirty="0" err="1">
              <a:effectLst>
                <a:outerShdw blurRad="38100" dist="38100" dir="2700000" algn="tl">
                  <a:srgbClr val="000000">
                    <a:alpha val="43137"/>
                  </a:srgbClr>
                </a:outerShdw>
              </a:effectLst>
            </a:rPr>
            <a:t>Organisationen</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kommen</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besser</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zurecht</a:t>
          </a:r>
          <a:endParaRPr lang="en-ZA" sz="2400" dirty="0">
            <a:effectLst>
              <a:outerShdw blurRad="38100" dist="38100" dir="2700000" algn="tl">
                <a:srgbClr val="000000">
                  <a:alpha val="43137"/>
                </a:srgbClr>
              </a:outerShdw>
            </a:effectLst>
          </a:endParaRPr>
        </a:p>
      </dgm:t>
    </dgm:pt>
    <dgm:pt modelId="{37838E5B-0407-47C2-B69C-495950E9AF3D}" type="parTrans" cxnId="{1CE75EEA-B64E-413F-B27D-EB111883C727}">
      <dgm:prSet/>
      <dgm:spPr/>
      <dgm:t>
        <a:bodyPr/>
        <a:lstStyle/>
        <a:p>
          <a:endParaRPr lang="en-ZA"/>
        </a:p>
      </dgm:t>
    </dgm:pt>
    <dgm:pt modelId="{831FB4FE-2D29-45A9-BA71-A2A59EEF2CB0}" type="sibTrans" cxnId="{1CE75EEA-B64E-413F-B27D-EB111883C727}">
      <dgm:prSet/>
      <dgm:spPr/>
      <dgm:t>
        <a:bodyPr/>
        <a:lstStyle/>
        <a:p>
          <a:endParaRPr lang="en-ZA"/>
        </a:p>
      </dgm:t>
    </dgm:pt>
    <dgm:pt modelId="{75289B18-AABE-47E1-A5D2-EECDBA9C9AAA}">
      <dgm:prSet phldrT="[Text]" custT="1"/>
      <dgm:spPr/>
      <dgm:t>
        <a:bodyPr/>
        <a:lstStyle/>
        <a:p>
          <a:r>
            <a:rPr lang="en-GB" sz="2000" dirty="0" err="1">
              <a:effectLst>
                <a:outerShdw blurRad="38100" dist="38100" dir="2700000" algn="tl">
                  <a:srgbClr val="000000">
                    <a:alpha val="43137"/>
                  </a:srgbClr>
                </a:outerShdw>
              </a:effectLst>
            </a:rPr>
            <a:t>Ihr</a:t>
          </a:r>
          <a:r>
            <a:rPr lang="en-GB" sz="2000" dirty="0">
              <a:effectLst>
                <a:outerShdw blurRad="38100" dist="38100" dir="2700000" algn="tl">
                  <a:srgbClr val="000000">
                    <a:alpha val="43137"/>
                  </a:srgbClr>
                </a:outerShdw>
              </a:effectLst>
            </a:rPr>
            <a:t> </a:t>
          </a:r>
          <a:r>
            <a:rPr lang="en-GB" sz="2000" dirty="0" err="1">
              <a:effectLst>
                <a:outerShdw blurRad="38100" dist="38100" dir="2700000" algn="tl">
                  <a:srgbClr val="000000">
                    <a:alpha val="43137"/>
                  </a:srgbClr>
                </a:outerShdw>
              </a:effectLst>
            </a:rPr>
            <a:t>Betriebsmodell</a:t>
          </a:r>
          <a:r>
            <a:rPr lang="en-GB" sz="2000" dirty="0">
              <a:effectLst>
                <a:outerShdw blurRad="38100" dist="38100" dir="2700000" algn="tl">
                  <a:srgbClr val="000000">
                    <a:alpha val="43137"/>
                  </a:srgbClr>
                </a:outerShdw>
              </a:effectLst>
            </a:rPr>
            <a:t> </a:t>
          </a:r>
          <a:r>
            <a:rPr lang="en-GB" sz="2000" dirty="0" err="1">
              <a:effectLst>
                <a:outerShdw blurRad="38100" dist="38100" dir="2700000" algn="tl">
                  <a:srgbClr val="000000">
                    <a:alpha val="43137"/>
                  </a:srgbClr>
                </a:outerShdw>
              </a:effectLst>
            </a:rPr>
            <a:t>ist</a:t>
          </a:r>
          <a:r>
            <a:rPr lang="en-GB" sz="2000" dirty="0">
              <a:effectLst>
                <a:outerShdw blurRad="38100" dist="38100" dir="2700000" algn="tl">
                  <a:srgbClr val="000000">
                    <a:alpha val="43137"/>
                  </a:srgbClr>
                </a:outerShdw>
              </a:effectLst>
            </a:rPr>
            <a:t> der </a:t>
          </a:r>
          <a:r>
            <a:rPr lang="en-GB" sz="2000" dirty="0" err="1">
              <a:effectLst>
                <a:outerShdw blurRad="38100" dist="38100" dir="2700000" algn="tl">
                  <a:srgbClr val="000000">
                    <a:alpha val="43137"/>
                  </a:srgbClr>
                </a:outerShdw>
              </a:effectLst>
            </a:rPr>
            <a:t>Schlüsselfaktor</a:t>
          </a:r>
          <a:r>
            <a:rPr lang="en-GB" sz="2000" dirty="0">
              <a:effectLst>
                <a:outerShdw blurRad="38100" dist="38100" dir="2700000" algn="tl">
                  <a:srgbClr val="000000">
                    <a:alpha val="43137"/>
                  </a:srgbClr>
                </a:outerShdw>
              </a:effectLst>
            </a:rPr>
            <a:t> für </a:t>
          </a:r>
          <a:r>
            <a:rPr lang="en-GB" sz="2000" dirty="0" err="1">
              <a:effectLst>
                <a:outerShdw blurRad="38100" dist="38100" dir="2700000" algn="tl">
                  <a:srgbClr val="000000">
                    <a:alpha val="43137"/>
                  </a:srgbClr>
                </a:outerShdw>
              </a:effectLst>
            </a:rPr>
            <a:t>eine</a:t>
          </a:r>
          <a:r>
            <a:rPr lang="en-GB" sz="2000" dirty="0">
              <a:effectLst>
                <a:outerShdw blurRad="38100" dist="38100" dir="2700000" algn="tl">
                  <a:srgbClr val="000000">
                    <a:alpha val="43137"/>
                  </a:srgbClr>
                </a:outerShdw>
              </a:effectLst>
            </a:rPr>
            <a:t> </a:t>
          </a:r>
          <a:r>
            <a:rPr lang="en-GB" sz="2000" dirty="0" err="1">
              <a:effectLst>
                <a:outerShdw blurRad="38100" dist="38100" dir="2700000" algn="tl">
                  <a:srgbClr val="000000">
                    <a:alpha val="43137"/>
                  </a:srgbClr>
                </a:outerShdw>
              </a:effectLst>
            </a:rPr>
            <a:t>kontinuierliche</a:t>
          </a:r>
          <a:r>
            <a:rPr lang="en-GB" sz="2000" dirty="0">
              <a:effectLst>
                <a:outerShdw blurRad="38100" dist="38100" dir="2700000" algn="tl">
                  <a:srgbClr val="000000">
                    <a:alpha val="43137"/>
                  </a:srgbClr>
                </a:outerShdw>
              </a:effectLst>
            </a:rPr>
            <a:t> </a:t>
          </a:r>
          <a:r>
            <a:rPr lang="en-GB" sz="2000" dirty="0" err="1">
              <a:effectLst>
                <a:outerShdw blurRad="38100" dist="38100" dir="2700000" algn="tl">
                  <a:srgbClr val="000000">
                    <a:alpha val="43137"/>
                  </a:srgbClr>
                </a:outerShdw>
              </a:effectLst>
            </a:rPr>
            <a:t>Wirkung</a:t>
          </a:r>
          <a:endParaRPr lang="en-ZA" sz="2000" dirty="0">
            <a:effectLst>
              <a:outerShdw blurRad="38100" dist="38100" dir="2700000" algn="tl">
                <a:srgbClr val="000000">
                  <a:alpha val="43137"/>
                </a:srgbClr>
              </a:outerShdw>
            </a:effectLst>
          </a:endParaRPr>
        </a:p>
      </dgm:t>
    </dgm:pt>
    <dgm:pt modelId="{60B4D4BF-5CB7-4ED0-BFDB-226E916AEE0B}" type="parTrans" cxnId="{A379947E-2D8D-4295-8B1C-55F76B11B399}">
      <dgm:prSet/>
      <dgm:spPr/>
      <dgm:t>
        <a:bodyPr/>
        <a:lstStyle/>
        <a:p>
          <a:endParaRPr lang="en-ZA"/>
        </a:p>
      </dgm:t>
    </dgm:pt>
    <dgm:pt modelId="{5C05AAF9-11BB-4654-9782-9599A8E4858A}" type="sibTrans" cxnId="{A379947E-2D8D-4295-8B1C-55F76B11B399}">
      <dgm:prSet/>
      <dgm:spPr/>
      <dgm:t>
        <a:bodyPr/>
        <a:lstStyle/>
        <a:p>
          <a:endParaRPr lang="en-ZA"/>
        </a:p>
      </dgm:t>
    </dgm:pt>
    <dgm:pt modelId="{F019C4AE-55FD-441D-A8F0-31B37D53B06A}">
      <dgm:prSet phldrT="[Text]" custT="1"/>
      <dgm:spPr/>
      <dgm:t>
        <a:bodyPr/>
        <a:lstStyle/>
        <a:p>
          <a:r>
            <a:rPr lang="en-GB" sz="2400" dirty="0">
              <a:effectLst>
                <a:outerShdw blurRad="38100" dist="38100" dir="2700000" algn="tl">
                  <a:srgbClr val="000000">
                    <a:alpha val="43137"/>
                  </a:srgbClr>
                </a:outerShdw>
              </a:effectLst>
            </a:rPr>
            <a:t>Global </a:t>
          </a:r>
          <a:r>
            <a:rPr lang="en-GB" sz="2400" dirty="0" err="1">
              <a:effectLst>
                <a:outerShdw blurRad="38100" dist="38100" dir="2700000" algn="tl">
                  <a:srgbClr val="000000">
                    <a:alpha val="43137"/>
                  </a:srgbClr>
                </a:outerShdw>
              </a:effectLst>
            </a:rPr>
            <a:t>denken</a:t>
          </a:r>
          <a:r>
            <a:rPr lang="en-GB" sz="2400" dirty="0">
              <a:effectLst>
                <a:outerShdw blurRad="38100" dist="38100" dir="2700000" algn="tl">
                  <a:srgbClr val="000000">
                    <a:alpha val="43137"/>
                  </a:srgbClr>
                </a:outerShdw>
              </a:effectLst>
            </a:rPr>
            <a:t> und </a:t>
          </a:r>
          <a:r>
            <a:rPr lang="en-GB" sz="2400" dirty="0" err="1">
              <a:effectLst>
                <a:outerShdw blurRad="38100" dist="38100" dir="2700000" algn="tl">
                  <a:srgbClr val="000000">
                    <a:alpha val="43137"/>
                  </a:srgbClr>
                </a:outerShdw>
              </a:effectLst>
            </a:rPr>
            <a:t>analysieren</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lokal</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entscheiden</a:t>
          </a:r>
          <a:endParaRPr lang="en-ZA" sz="2400" dirty="0">
            <a:effectLst>
              <a:outerShdw blurRad="38100" dist="38100" dir="2700000" algn="tl">
                <a:srgbClr val="000000">
                  <a:alpha val="43137"/>
                </a:srgbClr>
              </a:outerShdw>
            </a:effectLst>
          </a:endParaRPr>
        </a:p>
      </dgm:t>
    </dgm:pt>
    <dgm:pt modelId="{251B0AAB-4C1F-4F7E-AE06-504587EF9895}" type="parTrans" cxnId="{7D535519-B292-4E08-845C-3FC4B2ED1400}">
      <dgm:prSet/>
      <dgm:spPr/>
      <dgm:t>
        <a:bodyPr/>
        <a:lstStyle/>
        <a:p>
          <a:endParaRPr lang="en-ZA"/>
        </a:p>
      </dgm:t>
    </dgm:pt>
    <dgm:pt modelId="{70DF002C-B135-46CE-92E4-2F4D5D2844C5}" type="sibTrans" cxnId="{7D535519-B292-4E08-845C-3FC4B2ED1400}">
      <dgm:prSet/>
      <dgm:spPr/>
      <dgm:t>
        <a:bodyPr/>
        <a:lstStyle/>
        <a:p>
          <a:endParaRPr lang="en-ZA"/>
        </a:p>
      </dgm:t>
    </dgm:pt>
    <dgm:pt modelId="{397459DA-AA8D-4CC8-B995-81EDED104B6B}">
      <dgm:prSet phldrT="[Text]" custT="1"/>
      <dgm:spPr/>
      <dgm:t>
        <a:bodyPr/>
        <a:lstStyle/>
        <a:p>
          <a:r>
            <a:rPr lang="en-GB" sz="2400" dirty="0" err="1">
              <a:effectLst>
                <a:outerShdw blurRad="38100" dist="38100" dir="2700000" algn="tl">
                  <a:srgbClr val="000000">
                    <a:alpha val="43137"/>
                  </a:srgbClr>
                </a:outerShdw>
              </a:effectLst>
            </a:rPr>
            <a:t>Vorbereitung-Überplanung</a:t>
          </a:r>
          <a:endParaRPr lang="en-ZA" sz="2400" dirty="0">
            <a:effectLst>
              <a:outerShdw blurRad="38100" dist="38100" dir="2700000" algn="tl">
                <a:srgbClr val="000000">
                  <a:alpha val="43137"/>
                </a:srgbClr>
              </a:outerShdw>
            </a:effectLst>
          </a:endParaRPr>
        </a:p>
      </dgm:t>
    </dgm:pt>
    <dgm:pt modelId="{E2065AD0-D877-4F6F-A836-B4C49EF6A2AC}" type="parTrans" cxnId="{CB960DE8-F11E-4C6A-A7C3-2526EFCE3466}">
      <dgm:prSet/>
      <dgm:spPr/>
      <dgm:t>
        <a:bodyPr/>
        <a:lstStyle/>
        <a:p>
          <a:endParaRPr lang="en-ZA"/>
        </a:p>
      </dgm:t>
    </dgm:pt>
    <dgm:pt modelId="{FFB2FDBF-91A8-4E8E-BADD-8F00B7961102}" type="sibTrans" cxnId="{CB960DE8-F11E-4C6A-A7C3-2526EFCE3466}">
      <dgm:prSet/>
      <dgm:spPr/>
      <dgm:t>
        <a:bodyPr/>
        <a:lstStyle/>
        <a:p>
          <a:endParaRPr lang="en-ZA"/>
        </a:p>
      </dgm:t>
    </dgm:pt>
    <dgm:pt modelId="{D67B9704-6CCE-4FE3-8F43-424C5CBBDD3F}">
      <dgm:prSet phldrT="[Text]" custT="1"/>
      <dgm:spPr/>
      <dgm:t>
        <a:bodyPr/>
        <a:lstStyle/>
        <a:p>
          <a:r>
            <a:rPr lang="en-GB" sz="2400" dirty="0" err="1">
              <a:effectLst>
                <a:outerShdw blurRad="38100" dist="38100" dir="2700000" algn="tl">
                  <a:srgbClr val="000000">
                    <a:alpha val="43137"/>
                  </a:srgbClr>
                </a:outerShdw>
              </a:effectLst>
            </a:rPr>
            <a:t>Vertrauen</a:t>
          </a:r>
          <a:r>
            <a:rPr lang="en-GB" sz="2400" dirty="0">
              <a:effectLst>
                <a:outerShdw blurRad="38100" dist="38100" dir="2700000" algn="tl">
                  <a:srgbClr val="000000">
                    <a:alpha val="43137"/>
                  </a:srgbClr>
                </a:outerShdw>
              </a:effectLst>
            </a:rPr>
            <a:t> Sie den </a:t>
          </a:r>
          <a:r>
            <a:rPr lang="en-GB" sz="2400" dirty="0" err="1">
              <a:effectLst>
                <a:outerShdw blurRad="38100" dist="38100" dir="2700000" algn="tl">
                  <a:srgbClr val="000000">
                    <a:alpha val="43137"/>
                  </a:srgbClr>
                </a:outerShdw>
              </a:effectLst>
            </a:rPr>
            <a:t>Daten</a:t>
          </a:r>
          <a:endParaRPr lang="en-ZA" sz="2400" dirty="0">
            <a:effectLst>
              <a:outerShdw blurRad="38100" dist="38100" dir="2700000" algn="tl">
                <a:srgbClr val="000000">
                  <a:alpha val="43137"/>
                </a:srgbClr>
              </a:outerShdw>
            </a:effectLst>
          </a:endParaRPr>
        </a:p>
      </dgm:t>
    </dgm:pt>
    <dgm:pt modelId="{395E1920-51D3-4849-92AB-6050F1AD8C83}" type="parTrans" cxnId="{4D18B972-3755-4ED4-9438-FBB426BEBBB8}">
      <dgm:prSet/>
      <dgm:spPr/>
      <dgm:t>
        <a:bodyPr/>
        <a:lstStyle/>
        <a:p>
          <a:endParaRPr lang="en-ZA"/>
        </a:p>
      </dgm:t>
    </dgm:pt>
    <dgm:pt modelId="{1CAEA572-15FC-4039-81F8-713F1637D698}" type="sibTrans" cxnId="{4D18B972-3755-4ED4-9438-FBB426BEBBB8}">
      <dgm:prSet/>
      <dgm:spPr/>
      <dgm:t>
        <a:bodyPr/>
        <a:lstStyle/>
        <a:p>
          <a:endParaRPr lang="en-ZA"/>
        </a:p>
      </dgm:t>
    </dgm:pt>
    <dgm:pt modelId="{7BE51FEA-95C2-4F63-B6B3-4C6BF774A302}" type="pres">
      <dgm:prSet presAssocID="{6F28D243-DD49-40DE-87C5-E17427E974C3}" presName="diagram" presStyleCnt="0">
        <dgm:presLayoutVars>
          <dgm:dir/>
          <dgm:resizeHandles val="exact"/>
        </dgm:presLayoutVars>
      </dgm:prSet>
      <dgm:spPr/>
    </dgm:pt>
    <dgm:pt modelId="{98B7A449-36D1-4DC3-9E0B-742454BBE80B}" type="pres">
      <dgm:prSet presAssocID="{82254B7F-1701-472D-99E1-F7BD08CDE588}" presName="node" presStyleLbl="node1" presStyleIdx="0" presStyleCnt="5">
        <dgm:presLayoutVars>
          <dgm:bulletEnabled val="1"/>
        </dgm:presLayoutVars>
      </dgm:prSet>
      <dgm:spPr/>
    </dgm:pt>
    <dgm:pt modelId="{825B0E7B-71CF-48E5-8BCF-6D00B61ECB81}" type="pres">
      <dgm:prSet presAssocID="{831FB4FE-2D29-45A9-BA71-A2A59EEF2CB0}" presName="sibTrans" presStyleCnt="0"/>
      <dgm:spPr/>
    </dgm:pt>
    <dgm:pt modelId="{45F2CFD3-6BAE-4CB7-8321-9BB8C7928E56}" type="pres">
      <dgm:prSet presAssocID="{F019C4AE-55FD-441D-A8F0-31B37D53B06A}" presName="node" presStyleLbl="node1" presStyleIdx="1" presStyleCnt="5">
        <dgm:presLayoutVars>
          <dgm:bulletEnabled val="1"/>
        </dgm:presLayoutVars>
      </dgm:prSet>
      <dgm:spPr/>
    </dgm:pt>
    <dgm:pt modelId="{A569E3CF-E043-4315-869D-7FCA39846120}" type="pres">
      <dgm:prSet presAssocID="{70DF002C-B135-46CE-92E4-2F4D5D2844C5}" presName="sibTrans" presStyleCnt="0"/>
      <dgm:spPr/>
    </dgm:pt>
    <dgm:pt modelId="{2821BF17-1CF4-4D34-995B-50475073C244}" type="pres">
      <dgm:prSet presAssocID="{75289B18-AABE-47E1-A5D2-EECDBA9C9AAA}" presName="node" presStyleLbl="node1" presStyleIdx="2" presStyleCnt="5">
        <dgm:presLayoutVars>
          <dgm:bulletEnabled val="1"/>
        </dgm:presLayoutVars>
      </dgm:prSet>
      <dgm:spPr/>
    </dgm:pt>
    <dgm:pt modelId="{0C1224BE-BABE-41C0-8C57-806819F340F6}" type="pres">
      <dgm:prSet presAssocID="{5C05AAF9-11BB-4654-9782-9599A8E4858A}" presName="sibTrans" presStyleCnt="0"/>
      <dgm:spPr/>
    </dgm:pt>
    <dgm:pt modelId="{0CABBE85-0FE6-49B1-94DF-46C91C7A3B2C}" type="pres">
      <dgm:prSet presAssocID="{397459DA-AA8D-4CC8-B995-81EDED104B6B}" presName="node" presStyleLbl="node1" presStyleIdx="3" presStyleCnt="5">
        <dgm:presLayoutVars>
          <dgm:bulletEnabled val="1"/>
        </dgm:presLayoutVars>
      </dgm:prSet>
      <dgm:spPr/>
    </dgm:pt>
    <dgm:pt modelId="{749BD6D6-8DC5-47E8-B65F-D03A6A7EACD4}" type="pres">
      <dgm:prSet presAssocID="{FFB2FDBF-91A8-4E8E-BADD-8F00B7961102}" presName="sibTrans" presStyleCnt="0"/>
      <dgm:spPr/>
    </dgm:pt>
    <dgm:pt modelId="{0FB13003-C2B5-4E97-8D7C-181B50C46999}" type="pres">
      <dgm:prSet presAssocID="{D67B9704-6CCE-4FE3-8F43-424C5CBBDD3F}" presName="node" presStyleLbl="node1" presStyleIdx="4" presStyleCnt="5">
        <dgm:presLayoutVars>
          <dgm:bulletEnabled val="1"/>
        </dgm:presLayoutVars>
      </dgm:prSet>
      <dgm:spPr/>
    </dgm:pt>
  </dgm:ptLst>
  <dgm:cxnLst>
    <dgm:cxn modelId="{7D535519-B292-4E08-845C-3FC4B2ED1400}" srcId="{6F28D243-DD49-40DE-87C5-E17427E974C3}" destId="{F019C4AE-55FD-441D-A8F0-31B37D53B06A}" srcOrd="1" destOrd="0" parTransId="{251B0AAB-4C1F-4F7E-AE06-504587EF9895}" sibTransId="{70DF002C-B135-46CE-92E4-2F4D5D2844C5}"/>
    <dgm:cxn modelId="{AF924C1B-4353-4D7B-B31A-A39AED8AE4E1}" type="presOf" srcId="{6F28D243-DD49-40DE-87C5-E17427E974C3}" destId="{7BE51FEA-95C2-4F63-B6B3-4C6BF774A302}" srcOrd="0" destOrd="0" presId="urn:microsoft.com/office/officeart/2005/8/layout/default"/>
    <dgm:cxn modelId="{B403BC2F-6C50-4B2B-A1FE-A68DE16868ED}" type="presOf" srcId="{D67B9704-6CCE-4FE3-8F43-424C5CBBDD3F}" destId="{0FB13003-C2B5-4E97-8D7C-181B50C46999}" srcOrd="0" destOrd="0" presId="urn:microsoft.com/office/officeart/2005/8/layout/default"/>
    <dgm:cxn modelId="{C324E25D-599C-40A0-8873-338EA3F745CD}" type="presOf" srcId="{F019C4AE-55FD-441D-A8F0-31B37D53B06A}" destId="{45F2CFD3-6BAE-4CB7-8321-9BB8C7928E56}" srcOrd="0" destOrd="0" presId="urn:microsoft.com/office/officeart/2005/8/layout/default"/>
    <dgm:cxn modelId="{4D18B972-3755-4ED4-9438-FBB426BEBBB8}" srcId="{6F28D243-DD49-40DE-87C5-E17427E974C3}" destId="{D67B9704-6CCE-4FE3-8F43-424C5CBBDD3F}" srcOrd="4" destOrd="0" parTransId="{395E1920-51D3-4849-92AB-6050F1AD8C83}" sibTransId="{1CAEA572-15FC-4039-81F8-713F1637D698}"/>
    <dgm:cxn modelId="{4C945573-A46A-4E51-AEE3-8816B2CB3BD3}" type="presOf" srcId="{75289B18-AABE-47E1-A5D2-EECDBA9C9AAA}" destId="{2821BF17-1CF4-4D34-995B-50475073C244}" srcOrd="0" destOrd="0" presId="urn:microsoft.com/office/officeart/2005/8/layout/default"/>
    <dgm:cxn modelId="{A379947E-2D8D-4295-8B1C-55F76B11B399}" srcId="{6F28D243-DD49-40DE-87C5-E17427E974C3}" destId="{75289B18-AABE-47E1-A5D2-EECDBA9C9AAA}" srcOrd="2" destOrd="0" parTransId="{60B4D4BF-5CB7-4ED0-BFDB-226E916AEE0B}" sibTransId="{5C05AAF9-11BB-4654-9782-9599A8E4858A}"/>
    <dgm:cxn modelId="{44772D8C-3E74-4E12-9052-FA821A3B4EDB}" type="presOf" srcId="{397459DA-AA8D-4CC8-B995-81EDED104B6B}" destId="{0CABBE85-0FE6-49B1-94DF-46C91C7A3B2C}" srcOrd="0" destOrd="0" presId="urn:microsoft.com/office/officeart/2005/8/layout/default"/>
    <dgm:cxn modelId="{D5A9F09F-0FF6-4CF6-80F3-D34AAD0DAE2F}" type="presOf" srcId="{82254B7F-1701-472D-99E1-F7BD08CDE588}" destId="{98B7A449-36D1-4DC3-9E0B-742454BBE80B}" srcOrd="0" destOrd="0" presId="urn:microsoft.com/office/officeart/2005/8/layout/default"/>
    <dgm:cxn modelId="{CB960DE8-F11E-4C6A-A7C3-2526EFCE3466}" srcId="{6F28D243-DD49-40DE-87C5-E17427E974C3}" destId="{397459DA-AA8D-4CC8-B995-81EDED104B6B}" srcOrd="3" destOrd="0" parTransId="{E2065AD0-D877-4F6F-A836-B4C49EF6A2AC}" sibTransId="{FFB2FDBF-91A8-4E8E-BADD-8F00B7961102}"/>
    <dgm:cxn modelId="{1CE75EEA-B64E-413F-B27D-EB111883C727}" srcId="{6F28D243-DD49-40DE-87C5-E17427E974C3}" destId="{82254B7F-1701-472D-99E1-F7BD08CDE588}" srcOrd="0" destOrd="0" parTransId="{37838E5B-0407-47C2-B69C-495950E9AF3D}" sibTransId="{831FB4FE-2D29-45A9-BA71-A2A59EEF2CB0}"/>
    <dgm:cxn modelId="{FA870156-CA75-49B6-A0CD-5636ECAEDDB2}" type="presParOf" srcId="{7BE51FEA-95C2-4F63-B6B3-4C6BF774A302}" destId="{98B7A449-36D1-4DC3-9E0B-742454BBE80B}" srcOrd="0" destOrd="0" presId="urn:microsoft.com/office/officeart/2005/8/layout/default"/>
    <dgm:cxn modelId="{F6AD7E2B-E7D0-4365-8D4C-633C62FB6059}" type="presParOf" srcId="{7BE51FEA-95C2-4F63-B6B3-4C6BF774A302}" destId="{825B0E7B-71CF-48E5-8BCF-6D00B61ECB81}" srcOrd="1" destOrd="0" presId="urn:microsoft.com/office/officeart/2005/8/layout/default"/>
    <dgm:cxn modelId="{681AB7B9-E944-44F7-989C-2202D0DC09F4}" type="presParOf" srcId="{7BE51FEA-95C2-4F63-B6B3-4C6BF774A302}" destId="{45F2CFD3-6BAE-4CB7-8321-9BB8C7928E56}" srcOrd="2" destOrd="0" presId="urn:microsoft.com/office/officeart/2005/8/layout/default"/>
    <dgm:cxn modelId="{E28F5F1C-3AC4-4B1C-AC20-599F051A96AF}" type="presParOf" srcId="{7BE51FEA-95C2-4F63-B6B3-4C6BF774A302}" destId="{A569E3CF-E043-4315-869D-7FCA39846120}" srcOrd="3" destOrd="0" presId="urn:microsoft.com/office/officeart/2005/8/layout/default"/>
    <dgm:cxn modelId="{BBDD802E-B6D6-4583-8F3F-0DAC8ACC9E3F}" type="presParOf" srcId="{7BE51FEA-95C2-4F63-B6B3-4C6BF774A302}" destId="{2821BF17-1CF4-4D34-995B-50475073C244}" srcOrd="4" destOrd="0" presId="urn:microsoft.com/office/officeart/2005/8/layout/default"/>
    <dgm:cxn modelId="{E714D02C-35F1-4697-819B-50EB04D36B5B}" type="presParOf" srcId="{7BE51FEA-95C2-4F63-B6B3-4C6BF774A302}" destId="{0C1224BE-BABE-41C0-8C57-806819F340F6}" srcOrd="5" destOrd="0" presId="urn:microsoft.com/office/officeart/2005/8/layout/default"/>
    <dgm:cxn modelId="{EC866247-0876-466D-823C-38BACEBEC8B2}" type="presParOf" srcId="{7BE51FEA-95C2-4F63-B6B3-4C6BF774A302}" destId="{0CABBE85-0FE6-49B1-94DF-46C91C7A3B2C}" srcOrd="6" destOrd="0" presId="urn:microsoft.com/office/officeart/2005/8/layout/default"/>
    <dgm:cxn modelId="{582B36BC-4E78-47EE-8BB3-C0BD4847919A}" type="presParOf" srcId="{7BE51FEA-95C2-4F63-B6B3-4C6BF774A302}" destId="{749BD6D6-8DC5-47E8-B65F-D03A6A7EACD4}" srcOrd="7" destOrd="0" presId="urn:microsoft.com/office/officeart/2005/8/layout/default"/>
    <dgm:cxn modelId="{0A4382C6-2290-43A3-B8A8-EBD0EC28FCBA}" type="presParOf" srcId="{7BE51FEA-95C2-4F63-B6B3-4C6BF774A302}" destId="{0FB13003-C2B5-4E97-8D7C-181B50C4699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63F18D0-4DC1-406C-8206-046630688C8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241AB7E0-4F37-45DC-B970-3C5B5439AFDB}">
      <dgm:prSet phldrT="[Text]" custT="1"/>
      <dgm:spPr/>
      <dgm:t>
        <a:bodyPr/>
        <a:lstStyle/>
        <a:p>
          <a:r>
            <a:rPr lang="en-GB" sz="2400" dirty="0" err="1">
              <a:effectLst>
                <a:outerShdw blurRad="38100" dist="38100" dir="2700000" algn="tl">
                  <a:srgbClr val="000000">
                    <a:alpha val="43137"/>
                  </a:srgbClr>
                </a:outerShdw>
              </a:effectLst>
            </a:rPr>
            <a:t>Individuen</a:t>
          </a:r>
          <a:r>
            <a:rPr lang="en-GB" sz="2400" dirty="0">
              <a:effectLst>
                <a:outerShdw blurRad="38100" dist="38100" dir="2700000" algn="tl">
                  <a:srgbClr val="000000">
                    <a:alpha val="43137"/>
                  </a:srgbClr>
                </a:outerShdw>
              </a:effectLst>
            </a:rPr>
            <a:t> und </a:t>
          </a:r>
          <a:r>
            <a:rPr lang="en-GB" sz="2400" dirty="0" err="1">
              <a:effectLst>
                <a:outerShdw blurRad="38100" dist="38100" dir="2700000" algn="tl">
                  <a:srgbClr val="000000">
                    <a:alpha val="43137"/>
                  </a:srgbClr>
                </a:outerShdw>
              </a:effectLst>
            </a:rPr>
            <a:t>Interaktionen</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über</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Prozesse</a:t>
          </a:r>
          <a:r>
            <a:rPr lang="en-GB" sz="2400" dirty="0">
              <a:effectLst>
                <a:outerShdw blurRad="38100" dist="38100" dir="2700000" algn="tl">
                  <a:srgbClr val="000000">
                    <a:alpha val="43137"/>
                  </a:srgbClr>
                </a:outerShdw>
              </a:effectLst>
            </a:rPr>
            <a:t> und Tools</a:t>
          </a:r>
          <a:endParaRPr lang="en-ZA" sz="2400" dirty="0">
            <a:effectLst>
              <a:outerShdw blurRad="38100" dist="38100" dir="2700000" algn="tl">
                <a:srgbClr val="000000">
                  <a:alpha val="43137"/>
                </a:srgbClr>
              </a:outerShdw>
            </a:effectLst>
          </a:endParaRPr>
        </a:p>
      </dgm:t>
    </dgm:pt>
    <dgm:pt modelId="{33A868D6-5069-4DBC-84D0-67A024DACFF0}" type="parTrans" cxnId="{26894F6E-9C6C-4834-B673-CAB533C71024}">
      <dgm:prSet/>
      <dgm:spPr/>
      <dgm:t>
        <a:bodyPr/>
        <a:lstStyle/>
        <a:p>
          <a:endParaRPr lang="en-ZA" sz="2400">
            <a:effectLst>
              <a:outerShdw blurRad="38100" dist="38100" dir="2700000" algn="tl">
                <a:srgbClr val="000000">
                  <a:alpha val="43137"/>
                </a:srgbClr>
              </a:outerShdw>
            </a:effectLst>
          </a:endParaRPr>
        </a:p>
      </dgm:t>
    </dgm:pt>
    <dgm:pt modelId="{D617FE43-143D-4F42-BA2B-395367EC992C}" type="sibTrans" cxnId="{26894F6E-9C6C-4834-B673-CAB533C71024}">
      <dgm:prSet/>
      <dgm:spPr/>
      <dgm:t>
        <a:bodyPr/>
        <a:lstStyle/>
        <a:p>
          <a:endParaRPr lang="en-ZA" sz="2400">
            <a:effectLst>
              <a:outerShdw blurRad="38100" dist="38100" dir="2700000" algn="tl">
                <a:srgbClr val="000000">
                  <a:alpha val="43137"/>
                </a:srgbClr>
              </a:outerShdw>
            </a:effectLst>
          </a:endParaRPr>
        </a:p>
      </dgm:t>
    </dgm:pt>
    <dgm:pt modelId="{F92938CC-1D48-447E-8829-264A82A54282}">
      <dgm:prSet custT="1"/>
      <dgm:spPr/>
      <dgm:t>
        <a:bodyPr/>
        <a:lstStyle/>
        <a:p>
          <a:r>
            <a:rPr lang="en-GB" sz="2400" dirty="0" err="1">
              <a:effectLst>
                <a:outerShdw blurRad="38100" dist="38100" dir="2700000" algn="tl">
                  <a:srgbClr val="000000">
                    <a:alpha val="43137"/>
                  </a:srgbClr>
                </a:outerShdw>
              </a:effectLst>
            </a:rPr>
            <a:t>Funktionierende</a:t>
          </a:r>
          <a:r>
            <a:rPr lang="en-GB" sz="2400" dirty="0">
              <a:effectLst>
                <a:outerShdw blurRad="38100" dist="38100" dir="2700000" algn="tl">
                  <a:srgbClr val="000000">
                    <a:alpha val="43137"/>
                  </a:srgbClr>
                </a:outerShdw>
              </a:effectLst>
            </a:rPr>
            <a:t> Software </a:t>
          </a:r>
          <a:r>
            <a:rPr lang="en-GB" sz="2400" dirty="0" err="1">
              <a:effectLst>
                <a:outerShdw blurRad="38100" dist="38100" dir="2700000" algn="tl">
                  <a:srgbClr val="000000">
                    <a:alpha val="43137"/>
                  </a:srgbClr>
                </a:outerShdw>
              </a:effectLst>
            </a:rPr>
            <a:t>über</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umfassende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Dokumentation</a:t>
          </a:r>
          <a:endParaRPr lang="en-ZA" sz="2400" dirty="0">
            <a:effectLst>
              <a:outerShdw blurRad="38100" dist="38100" dir="2700000" algn="tl">
                <a:srgbClr val="000000">
                  <a:alpha val="43137"/>
                </a:srgbClr>
              </a:outerShdw>
            </a:effectLst>
          </a:endParaRPr>
        </a:p>
      </dgm:t>
    </dgm:pt>
    <dgm:pt modelId="{A0A69919-4B07-4499-9EBC-CD2BB53386B3}" type="parTrans" cxnId="{8E2A95C2-BD9A-4ABE-BB34-08E471E1A429}">
      <dgm:prSet/>
      <dgm:spPr/>
      <dgm:t>
        <a:bodyPr/>
        <a:lstStyle/>
        <a:p>
          <a:endParaRPr lang="en-ZA" sz="2400">
            <a:effectLst>
              <a:outerShdw blurRad="38100" dist="38100" dir="2700000" algn="tl">
                <a:srgbClr val="000000">
                  <a:alpha val="43137"/>
                </a:srgbClr>
              </a:outerShdw>
            </a:effectLst>
          </a:endParaRPr>
        </a:p>
      </dgm:t>
    </dgm:pt>
    <dgm:pt modelId="{9857F954-6F18-4DD1-A59C-2450324F9595}" type="sibTrans" cxnId="{8E2A95C2-BD9A-4ABE-BB34-08E471E1A429}">
      <dgm:prSet/>
      <dgm:spPr/>
      <dgm:t>
        <a:bodyPr/>
        <a:lstStyle/>
        <a:p>
          <a:endParaRPr lang="en-ZA" sz="2400">
            <a:effectLst>
              <a:outerShdw blurRad="38100" dist="38100" dir="2700000" algn="tl">
                <a:srgbClr val="000000">
                  <a:alpha val="43137"/>
                </a:srgbClr>
              </a:outerShdw>
            </a:effectLst>
          </a:endParaRPr>
        </a:p>
      </dgm:t>
    </dgm:pt>
    <dgm:pt modelId="{BE940B45-6BEA-4FA0-8F1A-0551F5B0D11C}">
      <dgm:prSet custT="1"/>
      <dgm:spPr/>
      <dgm:t>
        <a:bodyPr/>
        <a:lstStyle/>
        <a:p>
          <a:r>
            <a:rPr lang="en-GB" sz="2400" dirty="0" err="1">
              <a:effectLst>
                <a:outerShdw blurRad="38100" dist="38100" dir="2700000" algn="tl">
                  <a:srgbClr val="000000">
                    <a:alpha val="43137"/>
                  </a:srgbClr>
                </a:outerShdw>
              </a:effectLst>
            </a:rPr>
            <a:t>Zusammenarbeit</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mit</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Kunden</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bei</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Vertragsverhandlungen</a:t>
          </a:r>
          <a:endParaRPr lang="en-ZA" sz="2400" dirty="0">
            <a:effectLst>
              <a:outerShdw blurRad="38100" dist="38100" dir="2700000" algn="tl">
                <a:srgbClr val="000000">
                  <a:alpha val="43137"/>
                </a:srgbClr>
              </a:outerShdw>
            </a:effectLst>
          </a:endParaRPr>
        </a:p>
      </dgm:t>
    </dgm:pt>
    <dgm:pt modelId="{7443A8F4-030B-4ADE-8973-56B5F1DBE424}" type="parTrans" cxnId="{AAD57FEA-CCC4-41D3-B12B-42E24E6208FE}">
      <dgm:prSet/>
      <dgm:spPr/>
      <dgm:t>
        <a:bodyPr/>
        <a:lstStyle/>
        <a:p>
          <a:endParaRPr lang="en-ZA" sz="2400">
            <a:effectLst>
              <a:outerShdw blurRad="38100" dist="38100" dir="2700000" algn="tl">
                <a:srgbClr val="000000">
                  <a:alpha val="43137"/>
                </a:srgbClr>
              </a:outerShdw>
            </a:effectLst>
          </a:endParaRPr>
        </a:p>
      </dgm:t>
    </dgm:pt>
    <dgm:pt modelId="{D91CB5CF-6E04-4ECC-8ABB-9F30F9E09E7A}" type="sibTrans" cxnId="{AAD57FEA-CCC4-41D3-B12B-42E24E6208FE}">
      <dgm:prSet/>
      <dgm:spPr/>
      <dgm:t>
        <a:bodyPr/>
        <a:lstStyle/>
        <a:p>
          <a:endParaRPr lang="en-ZA" sz="2400">
            <a:effectLst>
              <a:outerShdw blurRad="38100" dist="38100" dir="2700000" algn="tl">
                <a:srgbClr val="000000">
                  <a:alpha val="43137"/>
                </a:srgbClr>
              </a:outerShdw>
            </a:effectLst>
          </a:endParaRPr>
        </a:p>
      </dgm:t>
    </dgm:pt>
    <dgm:pt modelId="{18523787-2E83-49A1-8180-F63BEF6D873D}">
      <dgm:prSet custT="1"/>
      <dgm:spPr/>
      <dgm:t>
        <a:bodyPr/>
        <a:lstStyle/>
        <a:p>
          <a:r>
            <a:rPr lang="en-GB" sz="2400" dirty="0">
              <a:effectLst>
                <a:outerShdw blurRad="38100" dist="38100" dir="2700000" algn="tl">
                  <a:srgbClr val="000000">
                    <a:alpha val="43137"/>
                  </a:srgbClr>
                </a:outerShdw>
              </a:effectLst>
            </a:rPr>
            <a:t>Auf </a:t>
          </a:r>
          <a:r>
            <a:rPr lang="en-GB" sz="2400" dirty="0" err="1">
              <a:effectLst>
                <a:outerShdw blurRad="38100" dist="38100" dir="2700000" algn="tl">
                  <a:srgbClr val="000000">
                    <a:alpha val="43137"/>
                  </a:srgbClr>
                </a:outerShdw>
              </a:effectLst>
            </a:rPr>
            <a:t>Veränderungen</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reagieren</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anstatt</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einem</a:t>
          </a:r>
          <a:r>
            <a:rPr lang="en-GB" sz="2400" dirty="0">
              <a:effectLst>
                <a:outerShdw blurRad="38100" dist="38100" dir="2700000" algn="tl">
                  <a:srgbClr val="000000">
                    <a:alpha val="43137"/>
                  </a:srgbClr>
                </a:outerShdw>
              </a:effectLst>
            </a:rPr>
            <a:t> Plan </a:t>
          </a:r>
          <a:r>
            <a:rPr lang="en-GB" sz="2400" dirty="0" err="1">
              <a:effectLst>
                <a:outerShdw blurRad="38100" dist="38100" dir="2700000" algn="tl">
                  <a:srgbClr val="000000">
                    <a:alpha val="43137"/>
                  </a:srgbClr>
                </a:outerShdw>
              </a:effectLst>
            </a:rPr>
            <a:t>zu</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folgen</a:t>
          </a:r>
          <a:endParaRPr lang="en-ZA" sz="2400" dirty="0">
            <a:effectLst>
              <a:outerShdw blurRad="38100" dist="38100" dir="2700000" algn="tl">
                <a:srgbClr val="000000">
                  <a:alpha val="43137"/>
                </a:srgbClr>
              </a:outerShdw>
            </a:effectLst>
          </a:endParaRPr>
        </a:p>
      </dgm:t>
    </dgm:pt>
    <dgm:pt modelId="{3DFC9C13-DA84-4FEE-8BFA-EB74DD2F3556}" type="parTrans" cxnId="{DA04A969-96B8-4032-9E29-612D10E2416E}">
      <dgm:prSet/>
      <dgm:spPr/>
      <dgm:t>
        <a:bodyPr/>
        <a:lstStyle/>
        <a:p>
          <a:endParaRPr lang="en-ZA" sz="2400">
            <a:effectLst>
              <a:outerShdw blurRad="38100" dist="38100" dir="2700000" algn="tl">
                <a:srgbClr val="000000">
                  <a:alpha val="43137"/>
                </a:srgbClr>
              </a:outerShdw>
            </a:effectLst>
          </a:endParaRPr>
        </a:p>
      </dgm:t>
    </dgm:pt>
    <dgm:pt modelId="{76ADC2B1-5DB3-4E27-A9DC-02BCC2D56953}" type="sibTrans" cxnId="{DA04A969-96B8-4032-9E29-612D10E2416E}">
      <dgm:prSet/>
      <dgm:spPr/>
      <dgm:t>
        <a:bodyPr/>
        <a:lstStyle/>
        <a:p>
          <a:endParaRPr lang="en-ZA" sz="2400">
            <a:effectLst>
              <a:outerShdw blurRad="38100" dist="38100" dir="2700000" algn="tl">
                <a:srgbClr val="000000">
                  <a:alpha val="43137"/>
                </a:srgbClr>
              </a:outerShdw>
            </a:effectLst>
          </a:endParaRPr>
        </a:p>
      </dgm:t>
    </dgm:pt>
    <dgm:pt modelId="{44668B5E-6680-46F4-8DFD-5C4D12D1003B}" type="pres">
      <dgm:prSet presAssocID="{B63F18D0-4DC1-406C-8206-046630688C89}" presName="diagram" presStyleCnt="0">
        <dgm:presLayoutVars>
          <dgm:dir/>
          <dgm:resizeHandles val="exact"/>
        </dgm:presLayoutVars>
      </dgm:prSet>
      <dgm:spPr/>
    </dgm:pt>
    <dgm:pt modelId="{E7F9368D-EA85-4999-ACC3-A6896D221D8F}" type="pres">
      <dgm:prSet presAssocID="{241AB7E0-4F37-45DC-B970-3C5B5439AFDB}" presName="node" presStyleLbl="node1" presStyleIdx="0" presStyleCnt="4">
        <dgm:presLayoutVars>
          <dgm:bulletEnabled val="1"/>
        </dgm:presLayoutVars>
      </dgm:prSet>
      <dgm:spPr/>
    </dgm:pt>
    <dgm:pt modelId="{308E607F-B96C-4398-9197-77695CC61523}" type="pres">
      <dgm:prSet presAssocID="{D617FE43-143D-4F42-BA2B-395367EC992C}" presName="sibTrans" presStyleCnt="0"/>
      <dgm:spPr/>
    </dgm:pt>
    <dgm:pt modelId="{34A1808E-FB2A-4B93-BE82-039FAC0D01D3}" type="pres">
      <dgm:prSet presAssocID="{F92938CC-1D48-447E-8829-264A82A54282}" presName="node" presStyleLbl="node1" presStyleIdx="1" presStyleCnt="4">
        <dgm:presLayoutVars>
          <dgm:bulletEnabled val="1"/>
        </dgm:presLayoutVars>
      </dgm:prSet>
      <dgm:spPr/>
    </dgm:pt>
    <dgm:pt modelId="{22406375-6008-4C19-802E-9EC8484C6FA8}" type="pres">
      <dgm:prSet presAssocID="{9857F954-6F18-4DD1-A59C-2450324F9595}" presName="sibTrans" presStyleCnt="0"/>
      <dgm:spPr/>
    </dgm:pt>
    <dgm:pt modelId="{19788428-B1FC-4857-A06C-4EB3644B385B}" type="pres">
      <dgm:prSet presAssocID="{BE940B45-6BEA-4FA0-8F1A-0551F5B0D11C}" presName="node" presStyleLbl="node1" presStyleIdx="2" presStyleCnt="4">
        <dgm:presLayoutVars>
          <dgm:bulletEnabled val="1"/>
        </dgm:presLayoutVars>
      </dgm:prSet>
      <dgm:spPr/>
    </dgm:pt>
    <dgm:pt modelId="{BB3A0C26-3CF4-4929-A0CD-794B52A75792}" type="pres">
      <dgm:prSet presAssocID="{D91CB5CF-6E04-4ECC-8ABB-9F30F9E09E7A}" presName="sibTrans" presStyleCnt="0"/>
      <dgm:spPr/>
    </dgm:pt>
    <dgm:pt modelId="{3FB119FB-4C4C-4C02-9908-4655B9B7E4EC}" type="pres">
      <dgm:prSet presAssocID="{18523787-2E83-49A1-8180-F63BEF6D873D}" presName="node" presStyleLbl="node1" presStyleIdx="3" presStyleCnt="4">
        <dgm:presLayoutVars>
          <dgm:bulletEnabled val="1"/>
        </dgm:presLayoutVars>
      </dgm:prSet>
      <dgm:spPr/>
    </dgm:pt>
  </dgm:ptLst>
  <dgm:cxnLst>
    <dgm:cxn modelId="{052C3621-0E77-4CE6-A90F-1ACC74F118D0}" type="presOf" srcId="{241AB7E0-4F37-45DC-B970-3C5B5439AFDB}" destId="{E7F9368D-EA85-4999-ACC3-A6896D221D8F}" srcOrd="0" destOrd="0" presId="urn:microsoft.com/office/officeart/2005/8/layout/default"/>
    <dgm:cxn modelId="{DA04A969-96B8-4032-9E29-612D10E2416E}" srcId="{B63F18D0-4DC1-406C-8206-046630688C89}" destId="{18523787-2E83-49A1-8180-F63BEF6D873D}" srcOrd="3" destOrd="0" parTransId="{3DFC9C13-DA84-4FEE-8BFA-EB74DD2F3556}" sibTransId="{76ADC2B1-5DB3-4E27-A9DC-02BCC2D56953}"/>
    <dgm:cxn modelId="{26894F6E-9C6C-4834-B673-CAB533C71024}" srcId="{B63F18D0-4DC1-406C-8206-046630688C89}" destId="{241AB7E0-4F37-45DC-B970-3C5B5439AFDB}" srcOrd="0" destOrd="0" parTransId="{33A868D6-5069-4DBC-84D0-67A024DACFF0}" sibTransId="{D617FE43-143D-4F42-BA2B-395367EC992C}"/>
    <dgm:cxn modelId="{2A75919D-661A-4D0F-8960-A2C3D7EF9A3E}" type="presOf" srcId="{18523787-2E83-49A1-8180-F63BEF6D873D}" destId="{3FB119FB-4C4C-4C02-9908-4655B9B7E4EC}" srcOrd="0" destOrd="0" presId="urn:microsoft.com/office/officeart/2005/8/layout/default"/>
    <dgm:cxn modelId="{D41B46B9-1F3C-4401-BF45-2728562655A1}" type="presOf" srcId="{BE940B45-6BEA-4FA0-8F1A-0551F5B0D11C}" destId="{19788428-B1FC-4857-A06C-4EB3644B385B}" srcOrd="0" destOrd="0" presId="urn:microsoft.com/office/officeart/2005/8/layout/default"/>
    <dgm:cxn modelId="{87886FBE-89C4-45B9-9DD6-A8981DAD741A}" type="presOf" srcId="{B63F18D0-4DC1-406C-8206-046630688C89}" destId="{44668B5E-6680-46F4-8DFD-5C4D12D1003B}" srcOrd="0" destOrd="0" presId="urn:microsoft.com/office/officeart/2005/8/layout/default"/>
    <dgm:cxn modelId="{8E2A95C2-BD9A-4ABE-BB34-08E471E1A429}" srcId="{B63F18D0-4DC1-406C-8206-046630688C89}" destId="{F92938CC-1D48-447E-8829-264A82A54282}" srcOrd="1" destOrd="0" parTransId="{A0A69919-4B07-4499-9EBC-CD2BB53386B3}" sibTransId="{9857F954-6F18-4DD1-A59C-2450324F9595}"/>
    <dgm:cxn modelId="{C6BF62E9-9FB5-4A88-AE25-2E09CA4A6181}" type="presOf" srcId="{F92938CC-1D48-447E-8829-264A82A54282}" destId="{34A1808E-FB2A-4B93-BE82-039FAC0D01D3}" srcOrd="0" destOrd="0" presId="urn:microsoft.com/office/officeart/2005/8/layout/default"/>
    <dgm:cxn modelId="{AAD57FEA-CCC4-41D3-B12B-42E24E6208FE}" srcId="{B63F18D0-4DC1-406C-8206-046630688C89}" destId="{BE940B45-6BEA-4FA0-8F1A-0551F5B0D11C}" srcOrd="2" destOrd="0" parTransId="{7443A8F4-030B-4ADE-8973-56B5F1DBE424}" sibTransId="{D91CB5CF-6E04-4ECC-8ABB-9F30F9E09E7A}"/>
    <dgm:cxn modelId="{FB5C0297-5700-4044-9A88-8F24B9D3455F}" type="presParOf" srcId="{44668B5E-6680-46F4-8DFD-5C4D12D1003B}" destId="{E7F9368D-EA85-4999-ACC3-A6896D221D8F}" srcOrd="0" destOrd="0" presId="urn:microsoft.com/office/officeart/2005/8/layout/default"/>
    <dgm:cxn modelId="{6B1A663A-BC2D-4694-9036-A81D050C85DC}" type="presParOf" srcId="{44668B5E-6680-46F4-8DFD-5C4D12D1003B}" destId="{308E607F-B96C-4398-9197-77695CC61523}" srcOrd="1" destOrd="0" presId="urn:microsoft.com/office/officeart/2005/8/layout/default"/>
    <dgm:cxn modelId="{4ECD4019-98D2-4F40-813A-119EE4D01D64}" type="presParOf" srcId="{44668B5E-6680-46F4-8DFD-5C4D12D1003B}" destId="{34A1808E-FB2A-4B93-BE82-039FAC0D01D3}" srcOrd="2" destOrd="0" presId="urn:microsoft.com/office/officeart/2005/8/layout/default"/>
    <dgm:cxn modelId="{C5C4DDBD-33CB-47B6-89C1-257C351EE214}" type="presParOf" srcId="{44668B5E-6680-46F4-8DFD-5C4D12D1003B}" destId="{22406375-6008-4C19-802E-9EC8484C6FA8}" srcOrd="3" destOrd="0" presId="urn:microsoft.com/office/officeart/2005/8/layout/default"/>
    <dgm:cxn modelId="{3A731A3D-62C8-431D-885E-78E034786720}" type="presParOf" srcId="{44668B5E-6680-46F4-8DFD-5C4D12D1003B}" destId="{19788428-B1FC-4857-A06C-4EB3644B385B}" srcOrd="4" destOrd="0" presId="urn:microsoft.com/office/officeart/2005/8/layout/default"/>
    <dgm:cxn modelId="{1D122543-F425-4523-8565-533A302615F7}" type="presParOf" srcId="{44668B5E-6680-46F4-8DFD-5C4D12D1003B}" destId="{BB3A0C26-3CF4-4929-A0CD-794B52A75792}" srcOrd="5" destOrd="0" presId="urn:microsoft.com/office/officeart/2005/8/layout/default"/>
    <dgm:cxn modelId="{B0918A0C-827B-45B0-A486-BB9ACA7CEF41}" type="presParOf" srcId="{44668B5E-6680-46F4-8DFD-5C4D12D1003B}" destId="{3FB119FB-4C4C-4C02-9908-4655B9B7E4E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D8F0FA0-8D67-49F0-B02B-4ADE744C6C7B}"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FDE17CA0-FE84-4F4A-B21E-78970B471AD0}">
      <dgm:prSet phldrT="[Text]"/>
      <dgm:spPr/>
      <dgm:t>
        <a:bodyPr/>
        <a:lstStyle/>
        <a:p>
          <a:r>
            <a:rPr lang="en-ZA" dirty="0" err="1">
              <a:solidFill>
                <a:srgbClr val="000000"/>
              </a:solidFill>
            </a:rPr>
            <a:t>Begrenzen</a:t>
          </a:r>
          <a:r>
            <a:rPr lang="en-ZA" dirty="0">
              <a:solidFill>
                <a:srgbClr val="000000"/>
              </a:solidFill>
            </a:rPr>
            <a:t> Sie </a:t>
          </a:r>
          <a:r>
            <a:rPr lang="en-ZA" dirty="0" err="1">
              <a:solidFill>
                <a:srgbClr val="000000"/>
              </a:solidFill>
            </a:rPr>
            <a:t>Ihren</a:t>
          </a:r>
          <a:r>
            <a:rPr lang="en-ZA" dirty="0">
              <a:solidFill>
                <a:srgbClr val="000000"/>
              </a:solidFill>
            </a:rPr>
            <a:t> </a:t>
          </a:r>
          <a:r>
            <a:rPr lang="en-ZA" dirty="0" err="1">
              <a:solidFill>
                <a:srgbClr val="000000"/>
              </a:solidFill>
            </a:rPr>
            <a:t>Arbeitstag</a:t>
          </a:r>
          <a:r>
            <a:rPr lang="en-ZA" dirty="0">
              <a:solidFill>
                <a:srgbClr val="000000"/>
              </a:solidFill>
            </a:rPr>
            <a:t>
</a:t>
          </a:r>
        </a:p>
      </dgm:t>
    </dgm:pt>
    <dgm:pt modelId="{FF277DF4-BC04-4FE6-99CD-270E19862D03}" type="parTrans" cxnId="{3929C85F-BB96-4E1B-9BBB-FD201338E3BF}">
      <dgm:prSet/>
      <dgm:spPr/>
      <dgm:t>
        <a:bodyPr/>
        <a:lstStyle/>
        <a:p>
          <a:endParaRPr lang="en-ZA"/>
        </a:p>
      </dgm:t>
    </dgm:pt>
    <dgm:pt modelId="{F59E84BC-9957-476D-A65F-DD38400EC3EF}" type="sibTrans" cxnId="{3929C85F-BB96-4E1B-9BBB-FD201338E3BF}">
      <dgm:prSet/>
      <dgm:spPr/>
      <dgm:t>
        <a:bodyPr/>
        <a:lstStyle/>
        <a:p>
          <a:endParaRPr lang="en-ZA"/>
        </a:p>
      </dgm:t>
    </dgm:pt>
    <dgm:pt modelId="{EC51E8E8-C993-4D3A-BF1E-2AD9D95BF757}">
      <dgm:prSet/>
      <dgm:spPr/>
      <dgm:t>
        <a:bodyPr/>
        <a:lstStyle/>
        <a:p>
          <a:r>
            <a:rPr lang="en-ZA" dirty="0" err="1">
              <a:solidFill>
                <a:srgbClr val="000000"/>
              </a:solidFill>
            </a:rPr>
            <a:t>Einführung</a:t>
          </a:r>
          <a:r>
            <a:rPr lang="en-ZA" dirty="0">
              <a:solidFill>
                <a:srgbClr val="000000"/>
              </a:solidFill>
            </a:rPr>
            <a:t> </a:t>
          </a:r>
          <a:r>
            <a:rPr lang="en-ZA" dirty="0" err="1">
              <a:solidFill>
                <a:srgbClr val="000000"/>
              </a:solidFill>
            </a:rPr>
            <a:t>klarer</a:t>
          </a:r>
          <a:r>
            <a:rPr lang="en-ZA" dirty="0">
              <a:solidFill>
                <a:srgbClr val="000000"/>
              </a:solidFill>
            </a:rPr>
            <a:t> </a:t>
          </a:r>
          <a:r>
            <a:rPr lang="en-ZA" dirty="0" err="1">
              <a:solidFill>
                <a:srgbClr val="000000"/>
              </a:solidFill>
            </a:rPr>
            <a:t>Regeln</a:t>
          </a:r>
          <a:r>
            <a:rPr lang="en-ZA" dirty="0">
              <a:solidFill>
                <a:srgbClr val="000000"/>
              </a:solidFill>
            </a:rPr>
            <a:t>
</a:t>
          </a:r>
        </a:p>
      </dgm:t>
    </dgm:pt>
    <dgm:pt modelId="{5A6F217D-ED55-4C9D-81AF-5E6E7A120A68}" type="parTrans" cxnId="{0F085975-E67B-419D-B81D-48FC4AEBA0AC}">
      <dgm:prSet/>
      <dgm:spPr/>
      <dgm:t>
        <a:bodyPr/>
        <a:lstStyle/>
        <a:p>
          <a:endParaRPr lang="en-ZA"/>
        </a:p>
      </dgm:t>
    </dgm:pt>
    <dgm:pt modelId="{37F099F7-2F8D-46BA-A561-EB82B03C425A}" type="sibTrans" cxnId="{0F085975-E67B-419D-B81D-48FC4AEBA0AC}">
      <dgm:prSet/>
      <dgm:spPr/>
      <dgm:t>
        <a:bodyPr/>
        <a:lstStyle/>
        <a:p>
          <a:endParaRPr lang="en-ZA"/>
        </a:p>
      </dgm:t>
    </dgm:pt>
    <dgm:pt modelId="{C2250BB8-3479-4EF5-8E71-7F5958A6E9A1}">
      <dgm:prSet/>
      <dgm:spPr/>
      <dgm:t>
        <a:bodyPr/>
        <a:lstStyle/>
        <a:p>
          <a:r>
            <a:rPr lang="en-GB" dirty="0" err="1">
              <a:solidFill>
                <a:srgbClr val="000000"/>
              </a:solidFill>
            </a:rPr>
            <a:t>Schauen</a:t>
          </a:r>
          <a:r>
            <a:rPr lang="en-GB" dirty="0">
              <a:solidFill>
                <a:srgbClr val="000000"/>
              </a:solidFill>
            </a:rPr>
            <a:t> Sie </a:t>
          </a:r>
          <a:r>
            <a:rPr lang="en-GB" dirty="0" err="1">
              <a:solidFill>
                <a:srgbClr val="000000"/>
              </a:solidFill>
            </a:rPr>
            <a:t>durch</a:t>
          </a:r>
          <a:r>
            <a:rPr lang="en-GB" dirty="0">
              <a:solidFill>
                <a:srgbClr val="000000"/>
              </a:solidFill>
            </a:rPr>
            <a:t> die </a:t>
          </a:r>
          <a:r>
            <a:rPr lang="en-GB" dirty="0" err="1">
              <a:solidFill>
                <a:srgbClr val="000000"/>
              </a:solidFill>
            </a:rPr>
            <a:t>Linse</a:t>
          </a:r>
          <a:r>
            <a:rPr lang="en-GB" dirty="0">
              <a:solidFill>
                <a:srgbClr val="000000"/>
              </a:solidFill>
            </a:rPr>
            <a:t> </a:t>
          </a:r>
          <a:r>
            <a:rPr lang="en-GB" dirty="0" err="1">
              <a:solidFill>
                <a:srgbClr val="000000"/>
              </a:solidFill>
            </a:rPr>
            <a:t>einer</a:t>
          </a:r>
          <a:r>
            <a:rPr lang="en-GB" dirty="0">
              <a:solidFill>
                <a:srgbClr val="000000"/>
              </a:solidFill>
            </a:rPr>
            <a:t> </a:t>
          </a:r>
          <a:r>
            <a:rPr lang="en-GB" dirty="0" err="1">
              <a:solidFill>
                <a:srgbClr val="000000"/>
              </a:solidFill>
            </a:rPr>
            <a:t>anderen</a:t>
          </a:r>
          <a:r>
            <a:rPr lang="en-GB" dirty="0">
              <a:solidFill>
                <a:srgbClr val="000000"/>
              </a:solidFill>
            </a:rPr>
            <a:t> Person
</a:t>
          </a:r>
          <a:endParaRPr lang="en-ZA" dirty="0">
            <a:solidFill>
              <a:srgbClr val="000000"/>
            </a:solidFill>
          </a:endParaRPr>
        </a:p>
      </dgm:t>
    </dgm:pt>
    <dgm:pt modelId="{E29A4B9D-6339-41A0-8672-60C0B94ECC99}" type="parTrans" cxnId="{4AF487FE-6FD7-4AA2-9623-8EA0A2941F11}">
      <dgm:prSet/>
      <dgm:spPr/>
      <dgm:t>
        <a:bodyPr/>
        <a:lstStyle/>
        <a:p>
          <a:endParaRPr lang="en-ZA"/>
        </a:p>
      </dgm:t>
    </dgm:pt>
    <dgm:pt modelId="{F32A4625-C0BD-4C8C-859C-7288E76FD8B6}" type="sibTrans" cxnId="{4AF487FE-6FD7-4AA2-9623-8EA0A2941F11}">
      <dgm:prSet/>
      <dgm:spPr/>
      <dgm:t>
        <a:bodyPr/>
        <a:lstStyle/>
        <a:p>
          <a:endParaRPr lang="en-ZA"/>
        </a:p>
      </dgm:t>
    </dgm:pt>
    <dgm:pt modelId="{9B215738-4847-44EA-BED2-F5FDDCCF4D6D}" type="pres">
      <dgm:prSet presAssocID="{ED8F0FA0-8D67-49F0-B02B-4ADE744C6C7B}" presName="Name0" presStyleCnt="0">
        <dgm:presLayoutVars>
          <dgm:dir/>
          <dgm:resizeHandles val="exact"/>
        </dgm:presLayoutVars>
      </dgm:prSet>
      <dgm:spPr/>
    </dgm:pt>
    <dgm:pt modelId="{C8F7E5BD-9C0C-4676-BEB5-DA319EB5C349}" type="pres">
      <dgm:prSet presAssocID="{FDE17CA0-FE84-4F4A-B21E-78970B471AD0}" presName="Name5" presStyleLbl="vennNode1" presStyleIdx="0" presStyleCnt="3">
        <dgm:presLayoutVars>
          <dgm:bulletEnabled val="1"/>
        </dgm:presLayoutVars>
      </dgm:prSet>
      <dgm:spPr/>
    </dgm:pt>
    <dgm:pt modelId="{1FAC9A1B-27E0-4D5C-92AE-9B02AD2B0848}" type="pres">
      <dgm:prSet presAssocID="{F59E84BC-9957-476D-A65F-DD38400EC3EF}" presName="space" presStyleCnt="0"/>
      <dgm:spPr/>
    </dgm:pt>
    <dgm:pt modelId="{B9F02949-A5DE-47C4-8B51-C2B891DB39ED}" type="pres">
      <dgm:prSet presAssocID="{EC51E8E8-C993-4D3A-BF1E-2AD9D95BF757}" presName="Name5" presStyleLbl="vennNode1" presStyleIdx="1" presStyleCnt="3">
        <dgm:presLayoutVars>
          <dgm:bulletEnabled val="1"/>
        </dgm:presLayoutVars>
      </dgm:prSet>
      <dgm:spPr/>
    </dgm:pt>
    <dgm:pt modelId="{B8E81EEA-7A21-495E-9F2A-1524F93FE51D}" type="pres">
      <dgm:prSet presAssocID="{37F099F7-2F8D-46BA-A561-EB82B03C425A}" presName="space" presStyleCnt="0"/>
      <dgm:spPr/>
    </dgm:pt>
    <dgm:pt modelId="{CD6677CE-C1A6-4CE0-8D75-B510C85DF812}" type="pres">
      <dgm:prSet presAssocID="{C2250BB8-3479-4EF5-8E71-7F5958A6E9A1}" presName="Name5" presStyleLbl="vennNode1" presStyleIdx="2" presStyleCnt="3">
        <dgm:presLayoutVars>
          <dgm:bulletEnabled val="1"/>
        </dgm:presLayoutVars>
      </dgm:prSet>
      <dgm:spPr/>
    </dgm:pt>
  </dgm:ptLst>
  <dgm:cxnLst>
    <dgm:cxn modelId="{F0B3CF30-073B-40B6-B65B-AFCB8DAA03B7}" type="presOf" srcId="{ED8F0FA0-8D67-49F0-B02B-4ADE744C6C7B}" destId="{9B215738-4847-44EA-BED2-F5FDDCCF4D6D}" srcOrd="0" destOrd="0" presId="urn:microsoft.com/office/officeart/2005/8/layout/venn3"/>
    <dgm:cxn modelId="{1369AA33-AE1F-4D43-8C7C-FEDBED549D24}" type="presOf" srcId="{EC51E8E8-C993-4D3A-BF1E-2AD9D95BF757}" destId="{B9F02949-A5DE-47C4-8B51-C2B891DB39ED}" srcOrd="0" destOrd="0" presId="urn:microsoft.com/office/officeart/2005/8/layout/venn3"/>
    <dgm:cxn modelId="{3929C85F-BB96-4E1B-9BBB-FD201338E3BF}" srcId="{ED8F0FA0-8D67-49F0-B02B-4ADE744C6C7B}" destId="{FDE17CA0-FE84-4F4A-B21E-78970B471AD0}" srcOrd="0" destOrd="0" parTransId="{FF277DF4-BC04-4FE6-99CD-270E19862D03}" sibTransId="{F59E84BC-9957-476D-A65F-DD38400EC3EF}"/>
    <dgm:cxn modelId="{0F085975-E67B-419D-B81D-48FC4AEBA0AC}" srcId="{ED8F0FA0-8D67-49F0-B02B-4ADE744C6C7B}" destId="{EC51E8E8-C993-4D3A-BF1E-2AD9D95BF757}" srcOrd="1" destOrd="0" parTransId="{5A6F217D-ED55-4C9D-81AF-5E6E7A120A68}" sibTransId="{37F099F7-2F8D-46BA-A561-EB82B03C425A}"/>
    <dgm:cxn modelId="{4AB658C0-EFF5-4506-935C-6D4A3FEB2AFD}" type="presOf" srcId="{C2250BB8-3479-4EF5-8E71-7F5958A6E9A1}" destId="{CD6677CE-C1A6-4CE0-8D75-B510C85DF812}" srcOrd="0" destOrd="0" presId="urn:microsoft.com/office/officeart/2005/8/layout/venn3"/>
    <dgm:cxn modelId="{929C3EEC-0957-41A1-9447-C4E761DDCDBA}" type="presOf" srcId="{FDE17CA0-FE84-4F4A-B21E-78970B471AD0}" destId="{C8F7E5BD-9C0C-4676-BEB5-DA319EB5C349}" srcOrd="0" destOrd="0" presId="urn:microsoft.com/office/officeart/2005/8/layout/venn3"/>
    <dgm:cxn modelId="{4AF487FE-6FD7-4AA2-9623-8EA0A2941F11}" srcId="{ED8F0FA0-8D67-49F0-B02B-4ADE744C6C7B}" destId="{C2250BB8-3479-4EF5-8E71-7F5958A6E9A1}" srcOrd="2" destOrd="0" parTransId="{E29A4B9D-6339-41A0-8672-60C0B94ECC99}" sibTransId="{F32A4625-C0BD-4C8C-859C-7288E76FD8B6}"/>
    <dgm:cxn modelId="{81FECFAB-11B8-4E84-9F40-3A207B60FB47}" type="presParOf" srcId="{9B215738-4847-44EA-BED2-F5FDDCCF4D6D}" destId="{C8F7E5BD-9C0C-4676-BEB5-DA319EB5C349}" srcOrd="0" destOrd="0" presId="urn:microsoft.com/office/officeart/2005/8/layout/venn3"/>
    <dgm:cxn modelId="{0DFCE360-8842-4325-AA61-10104C46A7F9}" type="presParOf" srcId="{9B215738-4847-44EA-BED2-F5FDDCCF4D6D}" destId="{1FAC9A1B-27E0-4D5C-92AE-9B02AD2B0848}" srcOrd="1" destOrd="0" presId="urn:microsoft.com/office/officeart/2005/8/layout/venn3"/>
    <dgm:cxn modelId="{9D147028-94CD-4781-B1BA-D3E16A2E7B3B}" type="presParOf" srcId="{9B215738-4847-44EA-BED2-F5FDDCCF4D6D}" destId="{B9F02949-A5DE-47C4-8B51-C2B891DB39ED}" srcOrd="2" destOrd="0" presId="urn:microsoft.com/office/officeart/2005/8/layout/venn3"/>
    <dgm:cxn modelId="{A940DD51-706D-44A4-99E0-9FA0F4948A6D}" type="presParOf" srcId="{9B215738-4847-44EA-BED2-F5FDDCCF4D6D}" destId="{B8E81EEA-7A21-495E-9F2A-1524F93FE51D}" srcOrd="3" destOrd="0" presId="urn:microsoft.com/office/officeart/2005/8/layout/venn3"/>
    <dgm:cxn modelId="{5BE8C69F-28F5-4491-B9DF-A26D1E63CC56}" type="presParOf" srcId="{9B215738-4847-44EA-BED2-F5FDDCCF4D6D}" destId="{CD6677CE-C1A6-4CE0-8D75-B510C85DF812}"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CA74B76-7323-4545-B06C-915670E64A65}" type="doc">
      <dgm:prSet loTypeId="urn:microsoft.com/office/officeart/2005/8/layout/default" loCatId="list" qsTypeId="urn:microsoft.com/office/officeart/2005/8/quickstyle/simple4" qsCatId="simple" csTypeId="urn:microsoft.com/office/officeart/2005/8/colors/accent1_2" csCatId="accent1" phldr="1"/>
      <dgm:spPr/>
    </dgm:pt>
    <dgm:pt modelId="{43A8A7EA-1153-4336-A722-9FD24D1C83CD}">
      <dgm:prSet phldrT="[Text]" custT="1"/>
      <dgm:spPr/>
      <dgm:t>
        <a:bodyPr/>
        <a:lstStyle/>
        <a:p>
          <a:r>
            <a:rPr lang="en-GB" sz="2400" dirty="0" err="1">
              <a:effectLst>
                <a:outerShdw blurRad="38100" dist="38100" dir="2700000" algn="tl">
                  <a:srgbClr val="000000">
                    <a:alpha val="43137"/>
                  </a:srgbClr>
                </a:outerShdw>
              </a:effectLst>
            </a:rPr>
            <a:t>Hochwertige</a:t>
          </a:r>
          <a:r>
            <a:rPr lang="en-GB" sz="2400" dirty="0">
              <a:effectLst>
                <a:outerShdw blurRad="38100" dist="38100" dir="2700000" algn="tl">
                  <a:srgbClr val="000000">
                    <a:alpha val="43137"/>
                  </a:srgbClr>
                </a:outerShdw>
              </a:effectLst>
            </a:rPr>
            <a:t>-res </a:t>
          </a:r>
          <a:r>
            <a:rPr lang="en-GB" sz="2400" dirty="0" err="1">
              <a:effectLst>
                <a:outerShdw blurRad="38100" dist="38100" dir="2700000" algn="tl">
                  <a:srgbClr val="000000">
                    <a:alpha val="43137"/>
                  </a:srgbClr>
                </a:outerShdw>
              </a:effectLst>
            </a:rPr>
            <a:t>Produkt</a:t>
          </a:r>
          <a:endParaRPr lang="en-ZA" sz="2400" dirty="0">
            <a:effectLst>
              <a:outerShdw blurRad="38100" dist="38100" dir="2700000" algn="tl">
                <a:srgbClr val="000000">
                  <a:alpha val="43137"/>
                </a:srgbClr>
              </a:outerShdw>
            </a:effectLst>
          </a:endParaRPr>
        </a:p>
      </dgm:t>
    </dgm:pt>
    <dgm:pt modelId="{D45F05B7-A087-4B3F-BD12-68224C90778F}" type="parTrans" cxnId="{BB2C3639-D053-4827-9012-BE2DD27B9C58}">
      <dgm:prSet/>
      <dgm:spPr/>
      <dgm:t>
        <a:bodyPr/>
        <a:lstStyle/>
        <a:p>
          <a:endParaRPr lang="en-ZA"/>
        </a:p>
      </dgm:t>
    </dgm:pt>
    <dgm:pt modelId="{858981D8-6FBE-4046-9976-44FD20F5A549}" type="sibTrans" cxnId="{BB2C3639-D053-4827-9012-BE2DD27B9C58}">
      <dgm:prSet/>
      <dgm:spPr/>
      <dgm:t>
        <a:bodyPr/>
        <a:lstStyle/>
        <a:p>
          <a:endParaRPr lang="en-ZA"/>
        </a:p>
      </dgm:t>
    </dgm:pt>
    <dgm:pt modelId="{128F4C0A-C931-47EC-AE3F-A1CAD10FBBD0}">
      <dgm:prSet phldrT="[Text]" custT="1"/>
      <dgm:spPr/>
      <dgm:t>
        <a:bodyPr/>
        <a:lstStyle/>
        <a:p>
          <a:r>
            <a:rPr lang="en-GB" sz="2400" dirty="0" err="1">
              <a:effectLst>
                <a:outerShdw blurRad="38100" dist="38100" dir="2700000" algn="tl">
                  <a:srgbClr val="000000">
                    <a:alpha val="43137"/>
                  </a:srgbClr>
                </a:outerShdw>
              </a:effectLst>
            </a:rPr>
            <a:t>Bessere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Kontrolle</a:t>
          </a:r>
          <a:endParaRPr lang="en-ZA" sz="2400" dirty="0">
            <a:effectLst>
              <a:outerShdw blurRad="38100" dist="38100" dir="2700000" algn="tl">
                <a:srgbClr val="000000">
                  <a:alpha val="43137"/>
                </a:srgbClr>
              </a:outerShdw>
            </a:effectLst>
          </a:endParaRPr>
        </a:p>
      </dgm:t>
    </dgm:pt>
    <dgm:pt modelId="{2BBE61D4-3029-444D-8FE3-AA6713264E17}" type="parTrans" cxnId="{3A9DC5BC-37FF-4B25-93B8-8F0FAF84EC27}">
      <dgm:prSet/>
      <dgm:spPr/>
      <dgm:t>
        <a:bodyPr/>
        <a:lstStyle/>
        <a:p>
          <a:endParaRPr lang="en-ZA"/>
        </a:p>
      </dgm:t>
    </dgm:pt>
    <dgm:pt modelId="{CC054619-733D-468F-B109-8B4684010027}" type="sibTrans" cxnId="{3A9DC5BC-37FF-4B25-93B8-8F0FAF84EC27}">
      <dgm:prSet/>
      <dgm:spPr/>
      <dgm:t>
        <a:bodyPr/>
        <a:lstStyle/>
        <a:p>
          <a:endParaRPr lang="en-ZA"/>
        </a:p>
      </dgm:t>
    </dgm:pt>
    <dgm:pt modelId="{D01E2C04-C242-4BB2-B4F1-7E95050D7A4F}">
      <dgm:prSet phldrT="[Text]" custT="1"/>
      <dgm:spPr/>
      <dgm:t>
        <a:bodyPr/>
        <a:lstStyle/>
        <a:p>
          <a:r>
            <a:rPr lang="en-GB" sz="2000" dirty="0" err="1">
              <a:effectLst>
                <a:outerShdw blurRad="38100" dist="38100" dir="2700000" algn="tl">
                  <a:srgbClr val="000000">
                    <a:alpha val="43137"/>
                  </a:srgbClr>
                </a:outerShdw>
              </a:effectLst>
            </a:rPr>
            <a:t>Verbesserte</a:t>
          </a:r>
          <a:r>
            <a:rPr lang="en-GB" sz="2000" dirty="0">
              <a:effectLst>
                <a:outerShdw blurRad="38100" dist="38100" dir="2700000" algn="tl">
                  <a:srgbClr val="000000">
                    <a:alpha val="43137"/>
                  </a:srgbClr>
                </a:outerShdw>
              </a:effectLst>
            </a:rPr>
            <a:t> </a:t>
          </a:r>
          <a:r>
            <a:rPr lang="en-GB" sz="2000" dirty="0" err="1">
              <a:effectLst>
                <a:outerShdw blurRad="38100" dist="38100" dir="2700000" algn="tl">
                  <a:srgbClr val="000000">
                    <a:alpha val="43137"/>
                  </a:srgbClr>
                </a:outerShdw>
              </a:effectLst>
            </a:rPr>
            <a:t>Projektvorhersagbarkeit</a:t>
          </a:r>
          <a:endParaRPr lang="en-ZA" sz="2000" dirty="0">
            <a:effectLst>
              <a:outerShdw blurRad="38100" dist="38100" dir="2700000" algn="tl">
                <a:srgbClr val="000000">
                  <a:alpha val="43137"/>
                </a:srgbClr>
              </a:outerShdw>
            </a:effectLst>
          </a:endParaRPr>
        </a:p>
      </dgm:t>
    </dgm:pt>
    <dgm:pt modelId="{E279D0BC-0947-4636-B872-1AFFCD5F2B70}" type="parTrans" cxnId="{C9C91CA2-6BE0-457C-90E3-D78B015439DE}">
      <dgm:prSet/>
      <dgm:spPr/>
      <dgm:t>
        <a:bodyPr/>
        <a:lstStyle/>
        <a:p>
          <a:endParaRPr lang="en-ZA"/>
        </a:p>
      </dgm:t>
    </dgm:pt>
    <dgm:pt modelId="{33B7F327-E193-4FEA-AB3D-CA45CAF63206}" type="sibTrans" cxnId="{C9C91CA2-6BE0-457C-90E3-D78B015439DE}">
      <dgm:prSet/>
      <dgm:spPr/>
      <dgm:t>
        <a:bodyPr/>
        <a:lstStyle/>
        <a:p>
          <a:endParaRPr lang="en-ZA"/>
        </a:p>
      </dgm:t>
    </dgm:pt>
    <dgm:pt modelId="{54ECF660-5B39-49D9-B36A-CA4B39B3A16E}">
      <dgm:prSet phldrT="[Text]" custT="1"/>
      <dgm:spPr/>
      <dgm:t>
        <a:bodyPr/>
        <a:lstStyle/>
        <a:p>
          <a:r>
            <a:rPr lang="en-GB" sz="2400" dirty="0" err="1">
              <a:effectLst>
                <a:outerShdw blurRad="38100" dist="38100" dir="2700000" algn="tl">
                  <a:srgbClr val="000000">
                    <a:alpha val="43137"/>
                  </a:srgbClr>
                </a:outerShdw>
              </a:effectLst>
            </a:rPr>
            <a:t>Kundenzufriedenheit</a:t>
          </a:r>
          <a:endParaRPr lang="en-ZA" sz="2400" dirty="0">
            <a:effectLst>
              <a:outerShdw blurRad="38100" dist="38100" dir="2700000" algn="tl">
                <a:srgbClr val="000000">
                  <a:alpha val="43137"/>
                </a:srgbClr>
              </a:outerShdw>
            </a:effectLst>
          </a:endParaRPr>
        </a:p>
      </dgm:t>
    </dgm:pt>
    <dgm:pt modelId="{26D821E9-A211-46E9-9DE8-375B8D84E0A6}" type="parTrans" cxnId="{92AD0DCB-1D78-4F22-8A54-9CA5052FB7C3}">
      <dgm:prSet/>
      <dgm:spPr/>
      <dgm:t>
        <a:bodyPr/>
        <a:lstStyle/>
        <a:p>
          <a:endParaRPr lang="en-ZA"/>
        </a:p>
      </dgm:t>
    </dgm:pt>
    <dgm:pt modelId="{AFB95CBA-5629-46A7-9415-2ACA238F1157}" type="sibTrans" cxnId="{92AD0DCB-1D78-4F22-8A54-9CA5052FB7C3}">
      <dgm:prSet/>
      <dgm:spPr/>
      <dgm:t>
        <a:bodyPr/>
        <a:lstStyle/>
        <a:p>
          <a:endParaRPr lang="en-ZA"/>
        </a:p>
      </dgm:t>
    </dgm:pt>
    <dgm:pt modelId="{74EF9F79-3AB1-4FD9-BE95-35192EAD3121}">
      <dgm:prSet phldrT="[Text]" custT="1"/>
      <dgm:spPr/>
      <dgm:t>
        <a:bodyPr/>
        <a:lstStyle/>
        <a:p>
          <a:r>
            <a:rPr lang="en-GB" sz="2400" dirty="0" err="1">
              <a:effectLst>
                <a:outerShdw blurRad="38100" dist="38100" dir="2700000" algn="tl">
                  <a:srgbClr val="000000">
                    <a:alpha val="43137"/>
                  </a:srgbClr>
                </a:outerShdw>
              </a:effectLst>
            </a:rPr>
            <a:t>Reduzierte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Risiken</a:t>
          </a:r>
          <a:endParaRPr lang="en-ZA" sz="2400" dirty="0">
            <a:effectLst>
              <a:outerShdw blurRad="38100" dist="38100" dir="2700000" algn="tl">
                <a:srgbClr val="000000">
                  <a:alpha val="43137"/>
                </a:srgbClr>
              </a:outerShdw>
            </a:effectLst>
          </a:endParaRPr>
        </a:p>
      </dgm:t>
    </dgm:pt>
    <dgm:pt modelId="{58515F54-1327-48C6-B4E5-267A7C23987B}" type="parTrans" cxnId="{AF82D169-0E6B-4266-87CA-0743D705C7B2}">
      <dgm:prSet/>
      <dgm:spPr/>
      <dgm:t>
        <a:bodyPr/>
        <a:lstStyle/>
        <a:p>
          <a:endParaRPr lang="en-ZA"/>
        </a:p>
      </dgm:t>
    </dgm:pt>
    <dgm:pt modelId="{434CE3D9-3EF6-4D65-B44F-649AF3201B3A}" type="sibTrans" cxnId="{AF82D169-0E6B-4266-87CA-0743D705C7B2}">
      <dgm:prSet/>
      <dgm:spPr/>
      <dgm:t>
        <a:bodyPr/>
        <a:lstStyle/>
        <a:p>
          <a:endParaRPr lang="en-ZA"/>
        </a:p>
      </dgm:t>
    </dgm:pt>
    <dgm:pt modelId="{03F409AD-0C02-4DE6-A21E-DB2D069A1344}" type="pres">
      <dgm:prSet presAssocID="{5CA74B76-7323-4545-B06C-915670E64A65}" presName="diagram" presStyleCnt="0">
        <dgm:presLayoutVars>
          <dgm:dir/>
          <dgm:resizeHandles val="exact"/>
        </dgm:presLayoutVars>
      </dgm:prSet>
      <dgm:spPr/>
    </dgm:pt>
    <dgm:pt modelId="{2BBA2846-90ED-4548-BD52-396D0B6CAE47}" type="pres">
      <dgm:prSet presAssocID="{43A8A7EA-1153-4336-A722-9FD24D1C83CD}" presName="node" presStyleLbl="node1" presStyleIdx="0" presStyleCnt="5">
        <dgm:presLayoutVars>
          <dgm:bulletEnabled val="1"/>
        </dgm:presLayoutVars>
      </dgm:prSet>
      <dgm:spPr/>
    </dgm:pt>
    <dgm:pt modelId="{A121AE17-0124-4686-AA3F-C88CA27FF7E6}" type="pres">
      <dgm:prSet presAssocID="{858981D8-6FBE-4046-9976-44FD20F5A549}" presName="sibTrans" presStyleCnt="0"/>
      <dgm:spPr/>
    </dgm:pt>
    <dgm:pt modelId="{D708F5EE-CEF5-4058-BF76-5DCAD0103049}" type="pres">
      <dgm:prSet presAssocID="{54ECF660-5B39-49D9-B36A-CA4B39B3A16E}" presName="node" presStyleLbl="node1" presStyleIdx="1" presStyleCnt="5">
        <dgm:presLayoutVars>
          <dgm:bulletEnabled val="1"/>
        </dgm:presLayoutVars>
      </dgm:prSet>
      <dgm:spPr/>
    </dgm:pt>
    <dgm:pt modelId="{88F22AF3-8624-4945-8775-17C6F2E3B66B}" type="pres">
      <dgm:prSet presAssocID="{AFB95CBA-5629-46A7-9415-2ACA238F1157}" presName="sibTrans" presStyleCnt="0"/>
      <dgm:spPr/>
    </dgm:pt>
    <dgm:pt modelId="{C7DF86AC-9F30-4AE5-98DD-C3EDC3B25515}" type="pres">
      <dgm:prSet presAssocID="{128F4C0A-C931-47EC-AE3F-A1CAD10FBBD0}" presName="node" presStyleLbl="node1" presStyleIdx="2" presStyleCnt="5">
        <dgm:presLayoutVars>
          <dgm:bulletEnabled val="1"/>
        </dgm:presLayoutVars>
      </dgm:prSet>
      <dgm:spPr/>
    </dgm:pt>
    <dgm:pt modelId="{37CEF13F-F923-4201-97AA-81AE40A35C6A}" type="pres">
      <dgm:prSet presAssocID="{CC054619-733D-468F-B109-8B4684010027}" presName="sibTrans" presStyleCnt="0"/>
      <dgm:spPr/>
    </dgm:pt>
    <dgm:pt modelId="{D37AC921-E767-4D2A-9884-0BF2009021C1}" type="pres">
      <dgm:prSet presAssocID="{D01E2C04-C242-4BB2-B4F1-7E95050D7A4F}" presName="node" presStyleLbl="node1" presStyleIdx="3" presStyleCnt="5">
        <dgm:presLayoutVars>
          <dgm:bulletEnabled val="1"/>
        </dgm:presLayoutVars>
      </dgm:prSet>
      <dgm:spPr/>
    </dgm:pt>
    <dgm:pt modelId="{4D35134D-6D75-4CE2-B8CC-C2D56F435CC1}" type="pres">
      <dgm:prSet presAssocID="{33B7F327-E193-4FEA-AB3D-CA45CAF63206}" presName="sibTrans" presStyleCnt="0"/>
      <dgm:spPr/>
    </dgm:pt>
    <dgm:pt modelId="{38A66586-6582-4EB2-9CE6-5F3CC964B635}" type="pres">
      <dgm:prSet presAssocID="{74EF9F79-3AB1-4FD9-BE95-35192EAD3121}" presName="node" presStyleLbl="node1" presStyleIdx="4" presStyleCnt="5">
        <dgm:presLayoutVars>
          <dgm:bulletEnabled val="1"/>
        </dgm:presLayoutVars>
      </dgm:prSet>
      <dgm:spPr/>
    </dgm:pt>
  </dgm:ptLst>
  <dgm:cxnLst>
    <dgm:cxn modelId="{FEFF5A28-B809-464B-8ED9-788829D59D3F}" type="presOf" srcId="{43A8A7EA-1153-4336-A722-9FD24D1C83CD}" destId="{2BBA2846-90ED-4548-BD52-396D0B6CAE47}" srcOrd="0" destOrd="0" presId="urn:microsoft.com/office/officeart/2005/8/layout/default"/>
    <dgm:cxn modelId="{BB2C3639-D053-4827-9012-BE2DD27B9C58}" srcId="{5CA74B76-7323-4545-B06C-915670E64A65}" destId="{43A8A7EA-1153-4336-A722-9FD24D1C83CD}" srcOrd="0" destOrd="0" parTransId="{D45F05B7-A087-4B3F-BD12-68224C90778F}" sibTransId="{858981D8-6FBE-4046-9976-44FD20F5A549}"/>
    <dgm:cxn modelId="{AF82D169-0E6B-4266-87CA-0743D705C7B2}" srcId="{5CA74B76-7323-4545-B06C-915670E64A65}" destId="{74EF9F79-3AB1-4FD9-BE95-35192EAD3121}" srcOrd="4" destOrd="0" parTransId="{58515F54-1327-48C6-B4E5-267A7C23987B}" sibTransId="{434CE3D9-3EF6-4D65-B44F-649AF3201B3A}"/>
    <dgm:cxn modelId="{4E871954-9377-4DDC-BAAA-489FC587F335}" type="presOf" srcId="{54ECF660-5B39-49D9-B36A-CA4B39B3A16E}" destId="{D708F5EE-CEF5-4058-BF76-5DCAD0103049}" srcOrd="0" destOrd="0" presId="urn:microsoft.com/office/officeart/2005/8/layout/default"/>
    <dgm:cxn modelId="{8089CC9A-AB33-4C27-AA6B-10C722020D67}" type="presOf" srcId="{74EF9F79-3AB1-4FD9-BE95-35192EAD3121}" destId="{38A66586-6582-4EB2-9CE6-5F3CC964B635}" srcOrd="0" destOrd="0" presId="urn:microsoft.com/office/officeart/2005/8/layout/default"/>
    <dgm:cxn modelId="{ABCF6BA1-5F70-4ECA-BB7C-C0E81CC0FEC4}" type="presOf" srcId="{5CA74B76-7323-4545-B06C-915670E64A65}" destId="{03F409AD-0C02-4DE6-A21E-DB2D069A1344}" srcOrd="0" destOrd="0" presId="urn:microsoft.com/office/officeart/2005/8/layout/default"/>
    <dgm:cxn modelId="{C9C91CA2-6BE0-457C-90E3-D78B015439DE}" srcId="{5CA74B76-7323-4545-B06C-915670E64A65}" destId="{D01E2C04-C242-4BB2-B4F1-7E95050D7A4F}" srcOrd="3" destOrd="0" parTransId="{E279D0BC-0947-4636-B872-1AFFCD5F2B70}" sibTransId="{33B7F327-E193-4FEA-AB3D-CA45CAF63206}"/>
    <dgm:cxn modelId="{3A9DC5BC-37FF-4B25-93B8-8F0FAF84EC27}" srcId="{5CA74B76-7323-4545-B06C-915670E64A65}" destId="{128F4C0A-C931-47EC-AE3F-A1CAD10FBBD0}" srcOrd="2" destOrd="0" parTransId="{2BBE61D4-3029-444D-8FE3-AA6713264E17}" sibTransId="{CC054619-733D-468F-B109-8B4684010027}"/>
    <dgm:cxn modelId="{92AD0DCB-1D78-4F22-8A54-9CA5052FB7C3}" srcId="{5CA74B76-7323-4545-B06C-915670E64A65}" destId="{54ECF660-5B39-49D9-B36A-CA4B39B3A16E}" srcOrd="1" destOrd="0" parTransId="{26D821E9-A211-46E9-9DE8-375B8D84E0A6}" sibTransId="{AFB95CBA-5629-46A7-9415-2ACA238F1157}"/>
    <dgm:cxn modelId="{67DDE2CC-C493-48E9-9097-F42052B34ED8}" type="presOf" srcId="{D01E2C04-C242-4BB2-B4F1-7E95050D7A4F}" destId="{D37AC921-E767-4D2A-9884-0BF2009021C1}" srcOrd="0" destOrd="0" presId="urn:microsoft.com/office/officeart/2005/8/layout/default"/>
    <dgm:cxn modelId="{0FB113D1-1110-456E-8D17-8295B81630D9}" type="presOf" srcId="{128F4C0A-C931-47EC-AE3F-A1CAD10FBBD0}" destId="{C7DF86AC-9F30-4AE5-98DD-C3EDC3B25515}" srcOrd="0" destOrd="0" presId="urn:microsoft.com/office/officeart/2005/8/layout/default"/>
    <dgm:cxn modelId="{DFA93D02-FDC4-44EB-8A31-D0B0BE3A57B4}" type="presParOf" srcId="{03F409AD-0C02-4DE6-A21E-DB2D069A1344}" destId="{2BBA2846-90ED-4548-BD52-396D0B6CAE47}" srcOrd="0" destOrd="0" presId="urn:microsoft.com/office/officeart/2005/8/layout/default"/>
    <dgm:cxn modelId="{15273DB9-26B7-4ADE-B00F-58AAD9D690F8}" type="presParOf" srcId="{03F409AD-0C02-4DE6-A21E-DB2D069A1344}" destId="{A121AE17-0124-4686-AA3F-C88CA27FF7E6}" srcOrd="1" destOrd="0" presId="urn:microsoft.com/office/officeart/2005/8/layout/default"/>
    <dgm:cxn modelId="{F6E9A735-708E-4815-99D0-3912A5A3E2D1}" type="presParOf" srcId="{03F409AD-0C02-4DE6-A21E-DB2D069A1344}" destId="{D708F5EE-CEF5-4058-BF76-5DCAD0103049}" srcOrd="2" destOrd="0" presId="urn:microsoft.com/office/officeart/2005/8/layout/default"/>
    <dgm:cxn modelId="{1CAE4976-7A22-4BC3-860C-E4F2B66C502E}" type="presParOf" srcId="{03F409AD-0C02-4DE6-A21E-DB2D069A1344}" destId="{88F22AF3-8624-4945-8775-17C6F2E3B66B}" srcOrd="3" destOrd="0" presId="urn:microsoft.com/office/officeart/2005/8/layout/default"/>
    <dgm:cxn modelId="{514A16AE-727D-47EE-8E23-E3F63930401A}" type="presParOf" srcId="{03F409AD-0C02-4DE6-A21E-DB2D069A1344}" destId="{C7DF86AC-9F30-4AE5-98DD-C3EDC3B25515}" srcOrd="4" destOrd="0" presId="urn:microsoft.com/office/officeart/2005/8/layout/default"/>
    <dgm:cxn modelId="{A7B5055E-B688-41C9-9D16-8B26BF94D295}" type="presParOf" srcId="{03F409AD-0C02-4DE6-A21E-DB2D069A1344}" destId="{37CEF13F-F923-4201-97AA-81AE40A35C6A}" srcOrd="5" destOrd="0" presId="urn:microsoft.com/office/officeart/2005/8/layout/default"/>
    <dgm:cxn modelId="{08022426-7241-429D-A7FE-1F5FD2DDE5FC}" type="presParOf" srcId="{03F409AD-0C02-4DE6-A21E-DB2D069A1344}" destId="{D37AC921-E767-4D2A-9884-0BF2009021C1}" srcOrd="6" destOrd="0" presId="urn:microsoft.com/office/officeart/2005/8/layout/default"/>
    <dgm:cxn modelId="{7F529622-440B-4F28-8F43-338E86952B34}" type="presParOf" srcId="{03F409AD-0C02-4DE6-A21E-DB2D069A1344}" destId="{4D35134D-6D75-4CE2-B8CC-C2D56F435CC1}" srcOrd="7" destOrd="0" presId="urn:microsoft.com/office/officeart/2005/8/layout/default"/>
    <dgm:cxn modelId="{73CF22C2-59BF-45DA-8AC6-843DEAAD40C0}" type="presParOf" srcId="{03F409AD-0C02-4DE6-A21E-DB2D069A1344}" destId="{38A66586-6582-4EB2-9CE6-5F3CC964B635}"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CA74B76-7323-4545-B06C-915670E64A65}" type="doc">
      <dgm:prSet loTypeId="urn:microsoft.com/office/officeart/2005/8/layout/default" loCatId="list" qsTypeId="urn:microsoft.com/office/officeart/2005/8/quickstyle/simple4" qsCatId="simple" csTypeId="urn:microsoft.com/office/officeart/2005/8/colors/accent1_2" csCatId="accent1" phldr="1"/>
      <dgm:spPr/>
    </dgm:pt>
    <dgm:pt modelId="{43A8A7EA-1153-4336-A722-9FD24D1C83CD}">
      <dgm:prSet phldrT="[Text]" custT="1"/>
      <dgm:spPr/>
      <dgm:t>
        <a:bodyPr/>
        <a:lstStyle/>
        <a:p>
          <a:r>
            <a:rPr lang="en-GB" sz="2400" dirty="0" err="1">
              <a:effectLst>
                <a:outerShdw blurRad="38100" dist="38100" dir="2700000" algn="tl">
                  <a:srgbClr val="000000">
                    <a:alpha val="43137"/>
                  </a:srgbClr>
                </a:outerShdw>
              </a:effectLst>
            </a:rPr>
            <a:t>Erhöhte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Flexibilität</a:t>
          </a:r>
          <a:endParaRPr lang="en-ZA" sz="2400" dirty="0">
            <a:effectLst>
              <a:outerShdw blurRad="38100" dist="38100" dir="2700000" algn="tl">
                <a:srgbClr val="000000">
                  <a:alpha val="43137"/>
                </a:srgbClr>
              </a:outerShdw>
            </a:effectLst>
          </a:endParaRPr>
        </a:p>
      </dgm:t>
    </dgm:pt>
    <dgm:pt modelId="{D45F05B7-A087-4B3F-BD12-68224C90778F}" type="parTrans" cxnId="{BB2C3639-D053-4827-9012-BE2DD27B9C58}">
      <dgm:prSet/>
      <dgm:spPr/>
      <dgm:t>
        <a:bodyPr/>
        <a:lstStyle/>
        <a:p>
          <a:endParaRPr lang="en-ZA"/>
        </a:p>
      </dgm:t>
    </dgm:pt>
    <dgm:pt modelId="{858981D8-6FBE-4046-9976-44FD20F5A549}" type="sibTrans" cxnId="{BB2C3639-D053-4827-9012-BE2DD27B9C58}">
      <dgm:prSet/>
      <dgm:spPr/>
      <dgm:t>
        <a:bodyPr/>
        <a:lstStyle/>
        <a:p>
          <a:endParaRPr lang="en-ZA"/>
        </a:p>
      </dgm:t>
    </dgm:pt>
    <dgm:pt modelId="{D3D0A825-618C-4B4F-8D4B-F9AC7BB90E68}">
      <dgm:prSet phldrT="[Text]" custT="1"/>
      <dgm:spPr/>
      <dgm:t>
        <a:bodyPr/>
        <a:lstStyle/>
        <a:p>
          <a:r>
            <a:rPr lang="en-GB" sz="2400" dirty="0" err="1">
              <a:effectLst>
                <a:outerShdw blurRad="38100" dist="38100" dir="2700000" algn="tl">
                  <a:srgbClr val="000000">
                    <a:alpha val="43137"/>
                  </a:srgbClr>
                </a:outerShdw>
              </a:effectLst>
            </a:rPr>
            <a:t>Kontinuierliche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Verbesserung</a:t>
          </a:r>
          <a:endParaRPr lang="en-ZA" sz="2400" dirty="0">
            <a:effectLst>
              <a:outerShdw blurRad="38100" dist="38100" dir="2700000" algn="tl">
                <a:srgbClr val="000000">
                  <a:alpha val="43137"/>
                </a:srgbClr>
              </a:outerShdw>
            </a:effectLst>
          </a:endParaRPr>
        </a:p>
      </dgm:t>
    </dgm:pt>
    <dgm:pt modelId="{76A6B1B7-B70B-4ED5-8B6A-EDF29C274B4E}" type="parTrans" cxnId="{C9DD057F-8D7A-48EC-9C72-C5CAB6F444E8}">
      <dgm:prSet/>
      <dgm:spPr/>
      <dgm:t>
        <a:bodyPr/>
        <a:lstStyle/>
        <a:p>
          <a:endParaRPr lang="en-ZA"/>
        </a:p>
      </dgm:t>
    </dgm:pt>
    <dgm:pt modelId="{706394C6-DF28-495E-8BA4-78E798B9AC6C}" type="sibTrans" cxnId="{C9DD057F-8D7A-48EC-9C72-C5CAB6F444E8}">
      <dgm:prSet/>
      <dgm:spPr/>
      <dgm:t>
        <a:bodyPr/>
        <a:lstStyle/>
        <a:p>
          <a:endParaRPr lang="en-ZA"/>
        </a:p>
      </dgm:t>
    </dgm:pt>
    <dgm:pt modelId="{0216B55B-E089-47AA-B91A-5E58F9090D12}">
      <dgm:prSet phldrT="[Text]" custT="1"/>
      <dgm:spPr/>
      <dgm:t>
        <a:bodyPr/>
        <a:lstStyle/>
        <a:p>
          <a:r>
            <a:rPr lang="en-GB" sz="2400" dirty="0" err="1">
              <a:effectLst>
                <a:outerShdw blurRad="38100" dist="38100" dir="2700000" algn="tl">
                  <a:srgbClr val="000000">
                    <a:alpha val="43137"/>
                  </a:srgbClr>
                </a:outerShdw>
              </a:effectLst>
            </a:rPr>
            <a:t>Verbesserte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Teammoral</a:t>
          </a:r>
          <a:endParaRPr lang="en-ZA" sz="2400" dirty="0">
            <a:effectLst>
              <a:outerShdw blurRad="38100" dist="38100" dir="2700000" algn="tl">
                <a:srgbClr val="000000">
                  <a:alpha val="43137"/>
                </a:srgbClr>
              </a:outerShdw>
            </a:effectLst>
          </a:endParaRPr>
        </a:p>
      </dgm:t>
    </dgm:pt>
    <dgm:pt modelId="{C9741324-1EAA-4742-B9E6-D560C980A1B4}" type="parTrans" cxnId="{A3DA4E01-A68F-429E-9489-D723831AC154}">
      <dgm:prSet/>
      <dgm:spPr/>
      <dgm:t>
        <a:bodyPr/>
        <a:lstStyle/>
        <a:p>
          <a:endParaRPr lang="en-ZA"/>
        </a:p>
      </dgm:t>
    </dgm:pt>
    <dgm:pt modelId="{B142F7A9-1EEF-452A-B015-DB8036546B4E}" type="sibTrans" cxnId="{A3DA4E01-A68F-429E-9489-D723831AC154}">
      <dgm:prSet/>
      <dgm:spPr/>
      <dgm:t>
        <a:bodyPr/>
        <a:lstStyle/>
        <a:p>
          <a:endParaRPr lang="en-ZA"/>
        </a:p>
      </dgm:t>
    </dgm:pt>
    <dgm:pt modelId="{CC156A3C-E0B8-4AA6-8C83-B06E077DE1C8}">
      <dgm:prSet phldrT="[Text]" custT="1"/>
      <dgm:spPr/>
      <dgm:t>
        <a:bodyPr/>
        <a:lstStyle/>
        <a:p>
          <a:r>
            <a:rPr lang="en-GB" sz="2400" dirty="0" err="1">
              <a:effectLst>
                <a:outerShdw blurRad="38100" dist="38100" dir="2700000" algn="tl">
                  <a:srgbClr val="000000">
                    <a:alpha val="43137"/>
                  </a:srgbClr>
                </a:outerShdw>
              </a:effectLst>
            </a:rPr>
            <a:t>Relevantere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Metriken</a:t>
          </a:r>
          <a:endParaRPr lang="en-ZA" sz="2400" dirty="0">
            <a:effectLst>
              <a:outerShdw blurRad="38100" dist="38100" dir="2700000" algn="tl">
                <a:srgbClr val="000000">
                  <a:alpha val="43137"/>
                </a:srgbClr>
              </a:outerShdw>
            </a:effectLst>
          </a:endParaRPr>
        </a:p>
      </dgm:t>
    </dgm:pt>
    <dgm:pt modelId="{D24234DB-D3E4-4F8D-8D9B-86A927C1DA7F}" type="parTrans" cxnId="{E3391D3F-79A0-41AE-BD34-7468575B639E}">
      <dgm:prSet/>
      <dgm:spPr/>
      <dgm:t>
        <a:bodyPr/>
        <a:lstStyle/>
        <a:p>
          <a:endParaRPr lang="en-ZA"/>
        </a:p>
      </dgm:t>
    </dgm:pt>
    <dgm:pt modelId="{9CA0A11D-E590-4E35-B1A7-418ED8B58B06}" type="sibTrans" cxnId="{E3391D3F-79A0-41AE-BD34-7468575B639E}">
      <dgm:prSet/>
      <dgm:spPr/>
      <dgm:t>
        <a:bodyPr/>
        <a:lstStyle/>
        <a:p>
          <a:endParaRPr lang="en-ZA"/>
        </a:p>
      </dgm:t>
    </dgm:pt>
    <dgm:pt modelId="{03F409AD-0C02-4DE6-A21E-DB2D069A1344}" type="pres">
      <dgm:prSet presAssocID="{5CA74B76-7323-4545-B06C-915670E64A65}" presName="diagram" presStyleCnt="0">
        <dgm:presLayoutVars>
          <dgm:dir/>
          <dgm:resizeHandles val="exact"/>
        </dgm:presLayoutVars>
      </dgm:prSet>
      <dgm:spPr/>
    </dgm:pt>
    <dgm:pt modelId="{2BBA2846-90ED-4548-BD52-396D0B6CAE47}" type="pres">
      <dgm:prSet presAssocID="{43A8A7EA-1153-4336-A722-9FD24D1C83CD}" presName="node" presStyleLbl="node1" presStyleIdx="0" presStyleCnt="4">
        <dgm:presLayoutVars>
          <dgm:bulletEnabled val="1"/>
        </dgm:presLayoutVars>
      </dgm:prSet>
      <dgm:spPr/>
    </dgm:pt>
    <dgm:pt modelId="{8EB824E7-8753-497F-9319-6D679676A9C5}" type="pres">
      <dgm:prSet presAssocID="{858981D8-6FBE-4046-9976-44FD20F5A549}" presName="sibTrans" presStyleCnt="0"/>
      <dgm:spPr/>
    </dgm:pt>
    <dgm:pt modelId="{63E980CF-C459-44AE-8C2E-40C5DF411861}" type="pres">
      <dgm:prSet presAssocID="{D3D0A825-618C-4B4F-8D4B-F9AC7BB90E68}" presName="node" presStyleLbl="node1" presStyleIdx="1" presStyleCnt="4">
        <dgm:presLayoutVars>
          <dgm:bulletEnabled val="1"/>
        </dgm:presLayoutVars>
      </dgm:prSet>
      <dgm:spPr/>
    </dgm:pt>
    <dgm:pt modelId="{F0C598C9-CDDB-40C5-8BCB-E3AB0571C33C}" type="pres">
      <dgm:prSet presAssocID="{706394C6-DF28-495E-8BA4-78E798B9AC6C}" presName="sibTrans" presStyleCnt="0"/>
      <dgm:spPr/>
    </dgm:pt>
    <dgm:pt modelId="{4D33A57C-7B58-43B3-BB68-3B89482AF2B1}" type="pres">
      <dgm:prSet presAssocID="{0216B55B-E089-47AA-B91A-5E58F9090D12}" presName="node" presStyleLbl="node1" presStyleIdx="2" presStyleCnt="4">
        <dgm:presLayoutVars>
          <dgm:bulletEnabled val="1"/>
        </dgm:presLayoutVars>
      </dgm:prSet>
      <dgm:spPr/>
    </dgm:pt>
    <dgm:pt modelId="{539743CF-EFFC-4126-ACE4-A1CB57783D76}" type="pres">
      <dgm:prSet presAssocID="{B142F7A9-1EEF-452A-B015-DB8036546B4E}" presName="sibTrans" presStyleCnt="0"/>
      <dgm:spPr/>
    </dgm:pt>
    <dgm:pt modelId="{081F0AD1-5F22-41C0-827D-3BC29F142AA9}" type="pres">
      <dgm:prSet presAssocID="{CC156A3C-E0B8-4AA6-8C83-B06E077DE1C8}" presName="node" presStyleLbl="node1" presStyleIdx="3" presStyleCnt="4">
        <dgm:presLayoutVars>
          <dgm:bulletEnabled val="1"/>
        </dgm:presLayoutVars>
      </dgm:prSet>
      <dgm:spPr/>
    </dgm:pt>
  </dgm:ptLst>
  <dgm:cxnLst>
    <dgm:cxn modelId="{A3DA4E01-A68F-429E-9489-D723831AC154}" srcId="{5CA74B76-7323-4545-B06C-915670E64A65}" destId="{0216B55B-E089-47AA-B91A-5E58F9090D12}" srcOrd="2" destOrd="0" parTransId="{C9741324-1EAA-4742-B9E6-D560C980A1B4}" sibTransId="{B142F7A9-1EEF-452A-B015-DB8036546B4E}"/>
    <dgm:cxn modelId="{FEFF5A28-B809-464B-8ED9-788829D59D3F}" type="presOf" srcId="{43A8A7EA-1153-4336-A722-9FD24D1C83CD}" destId="{2BBA2846-90ED-4548-BD52-396D0B6CAE47}" srcOrd="0" destOrd="0" presId="urn:microsoft.com/office/officeart/2005/8/layout/default"/>
    <dgm:cxn modelId="{1242C52A-7ADF-404E-9599-6B21902757A1}" type="presOf" srcId="{0216B55B-E089-47AA-B91A-5E58F9090D12}" destId="{4D33A57C-7B58-43B3-BB68-3B89482AF2B1}" srcOrd="0" destOrd="0" presId="urn:microsoft.com/office/officeart/2005/8/layout/default"/>
    <dgm:cxn modelId="{BB2C3639-D053-4827-9012-BE2DD27B9C58}" srcId="{5CA74B76-7323-4545-B06C-915670E64A65}" destId="{43A8A7EA-1153-4336-A722-9FD24D1C83CD}" srcOrd="0" destOrd="0" parTransId="{D45F05B7-A087-4B3F-BD12-68224C90778F}" sibTransId="{858981D8-6FBE-4046-9976-44FD20F5A549}"/>
    <dgm:cxn modelId="{E3391D3F-79A0-41AE-BD34-7468575B639E}" srcId="{5CA74B76-7323-4545-B06C-915670E64A65}" destId="{CC156A3C-E0B8-4AA6-8C83-B06E077DE1C8}" srcOrd="3" destOrd="0" parTransId="{D24234DB-D3E4-4F8D-8D9B-86A927C1DA7F}" sibTransId="{9CA0A11D-E590-4E35-B1A7-418ED8B58B06}"/>
    <dgm:cxn modelId="{C9DD057F-8D7A-48EC-9C72-C5CAB6F444E8}" srcId="{5CA74B76-7323-4545-B06C-915670E64A65}" destId="{D3D0A825-618C-4B4F-8D4B-F9AC7BB90E68}" srcOrd="1" destOrd="0" parTransId="{76A6B1B7-B70B-4ED5-8B6A-EDF29C274B4E}" sibTransId="{706394C6-DF28-495E-8BA4-78E798B9AC6C}"/>
    <dgm:cxn modelId="{ABCF6BA1-5F70-4ECA-BB7C-C0E81CC0FEC4}" type="presOf" srcId="{5CA74B76-7323-4545-B06C-915670E64A65}" destId="{03F409AD-0C02-4DE6-A21E-DB2D069A1344}" srcOrd="0" destOrd="0" presId="urn:microsoft.com/office/officeart/2005/8/layout/default"/>
    <dgm:cxn modelId="{DDC140BF-13D2-4252-9860-04DD02C5F3C4}" type="presOf" srcId="{CC156A3C-E0B8-4AA6-8C83-B06E077DE1C8}" destId="{081F0AD1-5F22-41C0-827D-3BC29F142AA9}" srcOrd="0" destOrd="0" presId="urn:microsoft.com/office/officeart/2005/8/layout/default"/>
    <dgm:cxn modelId="{65FAB8C5-18A9-44E3-9D60-9ED8461A67D9}" type="presOf" srcId="{D3D0A825-618C-4B4F-8D4B-F9AC7BB90E68}" destId="{63E980CF-C459-44AE-8C2E-40C5DF411861}" srcOrd="0" destOrd="0" presId="urn:microsoft.com/office/officeart/2005/8/layout/default"/>
    <dgm:cxn modelId="{DFA93D02-FDC4-44EB-8A31-D0B0BE3A57B4}" type="presParOf" srcId="{03F409AD-0C02-4DE6-A21E-DB2D069A1344}" destId="{2BBA2846-90ED-4548-BD52-396D0B6CAE47}" srcOrd="0" destOrd="0" presId="urn:microsoft.com/office/officeart/2005/8/layout/default"/>
    <dgm:cxn modelId="{A59A43AD-D2F8-4FDD-8763-4EA8C1D98EE8}" type="presParOf" srcId="{03F409AD-0C02-4DE6-A21E-DB2D069A1344}" destId="{8EB824E7-8753-497F-9319-6D679676A9C5}" srcOrd="1" destOrd="0" presId="urn:microsoft.com/office/officeart/2005/8/layout/default"/>
    <dgm:cxn modelId="{FC842F07-AF85-48F8-9AA4-A3F4E953CB7D}" type="presParOf" srcId="{03F409AD-0C02-4DE6-A21E-DB2D069A1344}" destId="{63E980CF-C459-44AE-8C2E-40C5DF411861}" srcOrd="2" destOrd="0" presId="urn:microsoft.com/office/officeart/2005/8/layout/default"/>
    <dgm:cxn modelId="{A702205C-0CF6-4E32-830F-401E48886571}" type="presParOf" srcId="{03F409AD-0C02-4DE6-A21E-DB2D069A1344}" destId="{F0C598C9-CDDB-40C5-8BCB-E3AB0571C33C}" srcOrd="3" destOrd="0" presId="urn:microsoft.com/office/officeart/2005/8/layout/default"/>
    <dgm:cxn modelId="{F787023A-B069-4D97-B870-83468071F23A}" type="presParOf" srcId="{03F409AD-0C02-4DE6-A21E-DB2D069A1344}" destId="{4D33A57C-7B58-43B3-BB68-3B89482AF2B1}" srcOrd="4" destOrd="0" presId="urn:microsoft.com/office/officeart/2005/8/layout/default"/>
    <dgm:cxn modelId="{CD751255-D3DC-48CE-AEA2-9029A32171DF}" type="presParOf" srcId="{03F409AD-0C02-4DE6-A21E-DB2D069A1344}" destId="{539743CF-EFFC-4126-ACE4-A1CB57783D76}" srcOrd="5" destOrd="0" presId="urn:microsoft.com/office/officeart/2005/8/layout/default"/>
    <dgm:cxn modelId="{3F608B28-DB22-47BF-B570-B22E0822AE03}" type="presParOf" srcId="{03F409AD-0C02-4DE6-A21E-DB2D069A1344}" destId="{081F0AD1-5F22-41C0-827D-3BC29F142AA9}"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0343243-D83C-4476-8B62-787F1D2825B6}"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r>
            <a:rPr lang="en-ZA" sz="2400" dirty="0">
              <a:solidFill>
                <a:srgbClr val="000000"/>
              </a:solidFill>
              <a:effectLst/>
            </a:rPr>
            <a:t>Bitten Sie um Team-Input</a:t>
          </a: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069588CD-E6E4-4DF2-AB07-FFF1588A7D97}">
      <dgm:prSet custT="1"/>
      <dgm:spPr/>
      <dgm:t>
        <a:bodyPr/>
        <a:lstStyle/>
        <a:p>
          <a:r>
            <a:rPr lang="en-GB" sz="2400" dirty="0" err="1">
              <a:solidFill>
                <a:srgbClr val="000000"/>
              </a:solidFill>
              <a:effectLst/>
            </a:rPr>
            <a:t>Mitgliederbasis</a:t>
          </a:r>
          <a:r>
            <a:rPr lang="en-GB" sz="2400" dirty="0">
              <a:solidFill>
                <a:srgbClr val="000000"/>
              </a:solidFill>
              <a:effectLst/>
            </a:rPr>
            <a:t> und Community </a:t>
          </a:r>
          <a:r>
            <a:rPr lang="en-GB" sz="2400" dirty="0" err="1">
              <a:solidFill>
                <a:srgbClr val="000000"/>
              </a:solidFill>
              <a:effectLst/>
            </a:rPr>
            <a:t>anhören</a:t>
          </a:r>
          <a:endParaRPr lang="en-ZA" sz="2400" dirty="0">
            <a:solidFill>
              <a:srgbClr val="000000"/>
            </a:solidFill>
            <a:effectLst/>
          </a:endParaRPr>
        </a:p>
      </dgm:t>
    </dgm:pt>
    <dgm:pt modelId="{C34EBD22-AF48-4B35-BB89-F1211E97B940}" type="parTrans" cxnId="{72A1AB50-C024-4102-9CA0-A0AC45340EBE}">
      <dgm:prSet/>
      <dgm:spPr/>
      <dgm:t>
        <a:bodyPr/>
        <a:lstStyle/>
        <a:p>
          <a:endParaRPr lang="en-ZA"/>
        </a:p>
      </dgm:t>
    </dgm:pt>
    <dgm:pt modelId="{C4873E9C-BDEF-48C7-AA7B-6EA587CAED8F}" type="sibTrans" cxnId="{72A1AB50-C024-4102-9CA0-A0AC45340EBE}">
      <dgm:prSet/>
      <dgm:spPr/>
      <dgm:t>
        <a:bodyPr/>
        <a:lstStyle/>
        <a:p>
          <a:endParaRPr lang="en-ZA"/>
        </a:p>
      </dgm:t>
    </dgm:pt>
    <dgm:pt modelId="{F0996F7D-D72E-4DB0-8ED4-65AB11CFB7B4}">
      <dgm:prSet custT="1"/>
      <dgm:spPr/>
      <dgm:t>
        <a:bodyPr/>
        <a:lstStyle/>
        <a:p>
          <a:r>
            <a:rPr lang="en-GB" sz="2400" dirty="0" err="1">
              <a:solidFill>
                <a:srgbClr val="000000"/>
              </a:solidFill>
              <a:effectLst/>
            </a:rPr>
            <a:t>Raum</a:t>
          </a:r>
          <a:r>
            <a:rPr lang="en-GB" sz="2400" dirty="0">
              <a:solidFill>
                <a:srgbClr val="000000"/>
              </a:solidFill>
              <a:effectLst/>
            </a:rPr>
            <a:t> für </a:t>
          </a:r>
          <a:r>
            <a:rPr lang="en-GB" sz="2400" dirty="0" err="1">
              <a:solidFill>
                <a:srgbClr val="000000"/>
              </a:solidFill>
              <a:effectLst/>
            </a:rPr>
            <a:t>notwendige</a:t>
          </a:r>
          <a:r>
            <a:rPr lang="en-GB" sz="2400" dirty="0">
              <a:solidFill>
                <a:srgbClr val="000000"/>
              </a:solidFill>
              <a:effectLst/>
            </a:rPr>
            <a:t> </a:t>
          </a:r>
          <a:r>
            <a:rPr lang="en-GB" sz="2400" dirty="0" err="1">
              <a:solidFill>
                <a:srgbClr val="000000"/>
              </a:solidFill>
              <a:effectLst/>
            </a:rPr>
            <a:t>Gespräche</a:t>
          </a:r>
          <a:r>
            <a:rPr lang="en-GB" sz="2400" dirty="0">
              <a:solidFill>
                <a:srgbClr val="000000"/>
              </a:solidFill>
              <a:effectLst/>
            </a:rPr>
            <a:t> </a:t>
          </a:r>
          <a:r>
            <a:rPr lang="en-GB" sz="2400" dirty="0" err="1">
              <a:solidFill>
                <a:srgbClr val="000000"/>
              </a:solidFill>
              <a:effectLst/>
            </a:rPr>
            <a:t>schaffen</a:t>
          </a:r>
          <a:endParaRPr lang="en-ZA" sz="2400" dirty="0">
            <a:solidFill>
              <a:srgbClr val="000000"/>
            </a:solidFill>
            <a:effectLst/>
          </a:endParaRPr>
        </a:p>
      </dgm:t>
    </dgm:pt>
    <dgm:pt modelId="{F0DE4D79-6B90-49E0-8022-3D8E824309AC}" type="parTrans" cxnId="{554CD0FA-0067-4B7E-9D2D-1A9CA2650306}">
      <dgm:prSet/>
      <dgm:spPr/>
      <dgm:t>
        <a:bodyPr/>
        <a:lstStyle/>
        <a:p>
          <a:endParaRPr lang="en-ZA"/>
        </a:p>
      </dgm:t>
    </dgm:pt>
    <dgm:pt modelId="{51690CD0-0BBE-4B6C-905D-AB57AF2C6896}" type="sibTrans" cxnId="{554CD0FA-0067-4B7E-9D2D-1A9CA2650306}">
      <dgm:prSet/>
      <dgm:spPr/>
      <dgm:t>
        <a:bodyPr/>
        <a:lstStyle/>
        <a:p>
          <a:endParaRPr lang="en-ZA"/>
        </a:p>
      </dgm:t>
    </dgm:pt>
    <dgm:pt modelId="{697FE0B9-51EE-42AF-A8CD-26C2C72FD8DB}">
      <dgm:prSet custT="1"/>
      <dgm:spPr/>
      <dgm:t>
        <a:bodyPr/>
        <a:lstStyle/>
        <a:p>
          <a:r>
            <a:rPr lang="en-ZA" sz="2400" dirty="0" err="1">
              <a:solidFill>
                <a:srgbClr val="000000"/>
              </a:solidFill>
              <a:effectLst/>
            </a:rPr>
            <a:t>Umarme</a:t>
          </a:r>
          <a:r>
            <a:rPr lang="en-ZA" sz="2400" dirty="0">
              <a:solidFill>
                <a:srgbClr val="000000"/>
              </a:solidFill>
              <a:effectLst/>
            </a:rPr>
            <a:t> "</a:t>
          </a:r>
          <a:r>
            <a:rPr lang="en-ZA" sz="2400" dirty="0" err="1">
              <a:solidFill>
                <a:srgbClr val="000000"/>
              </a:solidFill>
              <a:effectLst/>
            </a:rPr>
            <a:t>kreative</a:t>
          </a:r>
          <a:r>
            <a:rPr lang="en-ZA" sz="2400" dirty="0">
              <a:solidFill>
                <a:srgbClr val="000000"/>
              </a:solidFill>
              <a:effectLst/>
            </a:rPr>
            <a:t> </a:t>
          </a:r>
          <a:r>
            <a:rPr lang="en-ZA" sz="2400" dirty="0" err="1">
              <a:solidFill>
                <a:srgbClr val="000000"/>
              </a:solidFill>
              <a:effectLst/>
            </a:rPr>
            <a:t>Zerstörung</a:t>
          </a:r>
          <a:r>
            <a:rPr lang="en-ZA" sz="2400" dirty="0">
              <a:solidFill>
                <a:srgbClr val="000000"/>
              </a:solidFill>
              <a:effectLst/>
            </a:rPr>
            <a:t>"</a:t>
          </a:r>
        </a:p>
      </dgm:t>
    </dgm:pt>
    <dgm:pt modelId="{FAB3B980-F2C0-43EE-AC62-C7143EAB4DC8}" type="parTrans" cxnId="{F7C8543A-B520-4CEF-B6F8-3639D2F0E1B4}">
      <dgm:prSet/>
      <dgm:spPr/>
      <dgm:t>
        <a:bodyPr/>
        <a:lstStyle/>
        <a:p>
          <a:endParaRPr lang="en-ZA"/>
        </a:p>
      </dgm:t>
    </dgm:pt>
    <dgm:pt modelId="{E68C7F2F-819C-4646-9DD8-FF3E4BB1BD36}" type="sibTrans" cxnId="{F7C8543A-B520-4CEF-B6F8-3639D2F0E1B4}">
      <dgm:prSet/>
      <dgm:spPr/>
      <dgm:t>
        <a:bodyPr/>
        <a:lstStyle/>
        <a:p>
          <a:endParaRPr lang="en-ZA"/>
        </a:p>
      </dgm:t>
    </dgm:pt>
    <dgm:pt modelId="{B082C3B0-516F-4019-82F3-6C1FC9991347}">
      <dgm:prSet custT="1"/>
      <dgm:spPr/>
      <dgm:t>
        <a:bodyPr/>
        <a:lstStyle/>
        <a:p>
          <a:r>
            <a:rPr lang="en-GB" sz="2400" dirty="0" err="1">
              <a:solidFill>
                <a:srgbClr val="000000"/>
              </a:solidFill>
              <a:effectLst/>
            </a:rPr>
            <a:t>Hören</a:t>
          </a:r>
          <a:r>
            <a:rPr lang="en-GB" sz="2400" dirty="0">
              <a:solidFill>
                <a:srgbClr val="000000"/>
              </a:solidFill>
              <a:effectLst/>
            </a:rPr>
            <a:t> Sie </a:t>
          </a:r>
          <a:r>
            <a:rPr lang="en-GB" sz="2400" dirty="0" err="1">
              <a:solidFill>
                <a:srgbClr val="000000"/>
              </a:solidFill>
              <a:effectLst/>
            </a:rPr>
            <a:t>Ihren</a:t>
          </a:r>
          <a:r>
            <a:rPr lang="en-GB" sz="2400" dirty="0">
              <a:solidFill>
                <a:srgbClr val="000000"/>
              </a:solidFill>
              <a:effectLst/>
            </a:rPr>
            <a:t> </a:t>
          </a:r>
          <a:r>
            <a:rPr lang="en-GB" sz="2400" dirty="0" err="1">
              <a:solidFill>
                <a:srgbClr val="000000"/>
              </a:solidFill>
              <a:effectLst/>
            </a:rPr>
            <a:t>Kunden</a:t>
          </a:r>
          <a:r>
            <a:rPr lang="en-GB" sz="2400" dirty="0">
              <a:solidFill>
                <a:srgbClr val="000000"/>
              </a:solidFill>
              <a:effectLst/>
            </a:rPr>
            <a:t> </a:t>
          </a:r>
          <a:r>
            <a:rPr lang="en-GB" sz="2400" dirty="0" err="1">
              <a:solidFill>
                <a:srgbClr val="000000"/>
              </a:solidFill>
              <a:effectLst/>
            </a:rPr>
            <a:t>aktiv</a:t>
          </a:r>
          <a:r>
            <a:rPr lang="en-GB" sz="2400" dirty="0">
              <a:solidFill>
                <a:srgbClr val="000000"/>
              </a:solidFill>
              <a:effectLst/>
            </a:rPr>
            <a:t> </a:t>
          </a:r>
          <a:r>
            <a:rPr lang="en-GB" sz="2400" dirty="0" err="1">
              <a:solidFill>
                <a:srgbClr val="000000"/>
              </a:solidFill>
              <a:effectLst/>
            </a:rPr>
            <a:t>zu</a:t>
          </a:r>
          <a:endParaRPr lang="en-ZA" sz="2400" dirty="0">
            <a:solidFill>
              <a:srgbClr val="000000"/>
            </a:solidFill>
            <a:effectLst/>
          </a:endParaRPr>
        </a:p>
      </dgm:t>
    </dgm:pt>
    <dgm:pt modelId="{6384D9DC-F653-44BA-9404-75B469DB6FFD}" type="parTrans" cxnId="{20F8ED3E-04B3-4F43-951F-EE3B40A7B523}">
      <dgm:prSet/>
      <dgm:spPr/>
      <dgm:t>
        <a:bodyPr/>
        <a:lstStyle/>
        <a:p>
          <a:endParaRPr lang="en-ZA"/>
        </a:p>
      </dgm:t>
    </dgm:pt>
    <dgm:pt modelId="{7F3DEF78-6EB9-40E3-9B81-4A90F0BE963D}" type="sibTrans" cxnId="{20F8ED3E-04B3-4F43-951F-EE3B40A7B523}">
      <dgm:prSet/>
      <dgm:spPr/>
      <dgm:t>
        <a:bodyPr/>
        <a:lstStyle/>
        <a:p>
          <a:endParaRPr lang="en-ZA"/>
        </a:p>
      </dgm:t>
    </dgm:pt>
    <dgm:pt modelId="{79188B20-8D57-44BB-927A-D9C52F454F5A}" type="pres">
      <dgm:prSet presAssocID="{70343243-D83C-4476-8B62-787F1D2825B6}" presName="Name0" presStyleCnt="0">
        <dgm:presLayoutVars>
          <dgm:chMax val="7"/>
          <dgm:dir/>
          <dgm:resizeHandles val="exact"/>
        </dgm:presLayoutVars>
      </dgm:prSet>
      <dgm:spPr/>
    </dgm:pt>
    <dgm:pt modelId="{45D6DA83-A1D7-46DB-92A7-5E5E4C76881E}" type="pres">
      <dgm:prSet presAssocID="{70343243-D83C-4476-8B62-787F1D2825B6}" presName="ellipse1" presStyleLbl="vennNode1" presStyleIdx="0" presStyleCnt="5">
        <dgm:presLayoutVars>
          <dgm:bulletEnabled val="1"/>
        </dgm:presLayoutVars>
      </dgm:prSet>
      <dgm:spPr/>
    </dgm:pt>
    <dgm:pt modelId="{FCAC7814-B57C-4EB6-AEB4-2E4F6756CB93}" type="pres">
      <dgm:prSet presAssocID="{70343243-D83C-4476-8B62-787F1D2825B6}" presName="ellipse2" presStyleLbl="vennNode1" presStyleIdx="1" presStyleCnt="5" custScaleX="109290" custScaleY="107207">
        <dgm:presLayoutVars>
          <dgm:bulletEnabled val="1"/>
        </dgm:presLayoutVars>
      </dgm:prSet>
      <dgm:spPr/>
    </dgm:pt>
    <dgm:pt modelId="{C2C831E0-80E0-4960-B421-1F089A605B9D}" type="pres">
      <dgm:prSet presAssocID="{70343243-D83C-4476-8B62-787F1D2825B6}" presName="ellipse3" presStyleLbl="vennNode1" presStyleIdx="2" presStyleCnt="5">
        <dgm:presLayoutVars>
          <dgm:bulletEnabled val="1"/>
        </dgm:presLayoutVars>
      </dgm:prSet>
      <dgm:spPr/>
    </dgm:pt>
    <dgm:pt modelId="{636BBD36-91B6-4A2A-8283-AF726C098C60}" type="pres">
      <dgm:prSet presAssocID="{70343243-D83C-4476-8B62-787F1D2825B6}" presName="ellipse4" presStyleLbl="vennNode1" presStyleIdx="3" presStyleCnt="5" custScaleX="106951" custScaleY="107703">
        <dgm:presLayoutVars>
          <dgm:bulletEnabled val="1"/>
        </dgm:presLayoutVars>
      </dgm:prSet>
      <dgm:spPr/>
    </dgm:pt>
    <dgm:pt modelId="{3CBBC78C-D7A3-4238-81D1-9F993E377749}" type="pres">
      <dgm:prSet presAssocID="{70343243-D83C-4476-8B62-787F1D2825B6}" presName="ellipse5" presStyleLbl="vennNode1" presStyleIdx="4" presStyleCnt="5">
        <dgm:presLayoutVars>
          <dgm:bulletEnabled val="1"/>
        </dgm:presLayoutVars>
      </dgm:prSet>
      <dgm:spPr/>
    </dgm:pt>
  </dgm:ptLst>
  <dgm:cxnLst>
    <dgm:cxn modelId="{F7C8543A-B520-4CEF-B6F8-3639D2F0E1B4}" srcId="{70343243-D83C-4476-8B62-787F1D2825B6}" destId="{697FE0B9-51EE-42AF-A8CD-26C2C72FD8DB}" srcOrd="3" destOrd="0" parTransId="{FAB3B980-F2C0-43EE-AC62-C7143EAB4DC8}" sibTransId="{E68C7F2F-819C-4646-9DD8-FF3E4BB1BD36}"/>
    <dgm:cxn modelId="{20F8ED3E-04B3-4F43-951F-EE3B40A7B523}" srcId="{70343243-D83C-4476-8B62-787F1D2825B6}" destId="{B082C3B0-516F-4019-82F3-6C1FC9991347}" srcOrd="4" destOrd="0" parTransId="{6384D9DC-F653-44BA-9404-75B469DB6FFD}" sibTransId="{7F3DEF78-6EB9-40E3-9B81-4A90F0BE963D}"/>
    <dgm:cxn modelId="{72A1AB50-C024-4102-9CA0-A0AC45340EBE}" srcId="{70343243-D83C-4476-8B62-787F1D2825B6}" destId="{069588CD-E6E4-4DF2-AB07-FFF1588A7D97}" srcOrd="1" destOrd="0" parTransId="{C34EBD22-AF48-4B35-BB89-F1211E97B940}" sibTransId="{C4873E9C-BDEF-48C7-AA7B-6EA587CAED8F}"/>
    <dgm:cxn modelId="{8654535A-26B2-4C63-8E02-AD037F8FE7B7}" srcId="{70343243-D83C-4476-8B62-787F1D2825B6}" destId="{82D4F9D0-3058-4B03-B999-317BA13F247E}" srcOrd="0" destOrd="0" parTransId="{FADBFDA2-115E-453E-9F61-5CA0673EBF96}" sibTransId="{C2CA7DC2-1241-419F-8FEF-302161FE1392}"/>
    <dgm:cxn modelId="{70E20C99-BC30-40A2-BEF9-0497DA979CF5}" type="presOf" srcId="{697FE0B9-51EE-42AF-A8CD-26C2C72FD8DB}" destId="{636BBD36-91B6-4A2A-8283-AF726C098C60}" srcOrd="0" destOrd="0" presId="urn:microsoft.com/office/officeart/2005/8/layout/rings+Icon"/>
    <dgm:cxn modelId="{F2EC679E-CA85-4FD0-AF7F-A7B492629635}" type="presOf" srcId="{82D4F9D0-3058-4B03-B999-317BA13F247E}" destId="{45D6DA83-A1D7-46DB-92A7-5E5E4C76881E}" srcOrd="0" destOrd="0" presId="urn:microsoft.com/office/officeart/2005/8/layout/rings+Icon"/>
    <dgm:cxn modelId="{F38F4DB1-1E0A-4FA2-A19E-5A15EDEEC0A9}" type="presOf" srcId="{069588CD-E6E4-4DF2-AB07-FFF1588A7D97}" destId="{FCAC7814-B57C-4EB6-AEB4-2E4F6756CB93}" srcOrd="0" destOrd="0" presId="urn:microsoft.com/office/officeart/2005/8/layout/rings+Icon"/>
    <dgm:cxn modelId="{FB10FAC8-A986-4463-A4ED-099AFA7DE9AF}" type="presOf" srcId="{B082C3B0-516F-4019-82F3-6C1FC9991347}" destId="{3CBBC78C-D7A3-4238-81D1-9F993E377749}" srcOrd="0" destOrd="0" presId="urn:microsoft.com/office/officeart/2005/8/layout/rings+Icon"/>
    <dgm:cxn modelId="{60D1F2CF-FBC6-4E8D-A161-44CFE0602C4F}" type="presOf" srcId="{70343243-D83C-4476-8B62-787F1D2825B6}" destId="{79188B20-8D57-44BB-927A-D9C52F454F5A}" srcOrd="0" destOrd="0" presId="urn:microsoft.com/office/officeart/2005/8/layout/rings+Icon"/>
    <dgm:cxn modelId="{36F6AAFA-1F8A-46A8-8CFB-D945F79C178F}" type="presOf" srcId="{F0996F7D-D72E-4DB0-8ED4-65AB11CFB7B4}" destId="{C2C831E0-80E0-4960-B421-1F089A605B9D}" srcOrd="0" destOrd="0" presId="urn:microsoft.com/office/officeart/2005/8/layout/rings+Icon"/>
    <dgm:cxn modelId="{554CD0FA-0067-4B7E-9D2D-1A9CA2650306}" srcId="{70343243-D83C-4476-8B62-787F1D2825B6}" destId="{F0996F7D-D72E-4DB0-8ED4-65AB11CFB7B4}" srcOrd="2" destOrd="0" parTransId="{F0DE4D79-6B90-49E0-8022-3D8E824309AC}" sibTransId="{51690CD0-0BBE-4B6C-905D-AB57AF2C6896}"/>
    <dgm:cxn modelId="{9E24A539-3A2E-46C9-8EE8-0B2EEE8DA8AA}" type="presParOf" srcId="{79188B20-8D57-44BB-927A-D9C52F454F5A}" destId="{45D6DA83-A1D7-46DB-92A7-5E5E4C76881E}" srcOrd="0" destOrd="0" presId="urn:microsoft.com/office/officeart/2005/8/layout/rings+Icon"/>
    <dgm:cxn modelId="{75379976-54EC-48A3-A679-4547A66447A1}" type="presParOf" srcId="{79188B20-8D57-44BB-927A-D9C52F454F5A}" destId="{FCAC7814-B57C-4EB6-AEB4-2E4F6756CB93}" srcOrd="1" destOrd="0" presId="urn:microsoft.com/office/officeart/2005/8/layout/rings+Icon"/>
    <dgm:cxn modelId="{651B367F-B87A-4DB2-8513-3FA4843AC946}" type="presParOf" srcId="{79188B20-8D57-44BB-927A-D9C52F454F5A}" destId="{C2C831E0-80E0-4960-B421-1F089A605B9D}" srcOrd="2" destOrd="0" presId="urn:microsoft.com/office/officeart/2005/8/layout/rings+Icon"/>
    <dgm:cxn modelId="{885849C4-29C2-453A-8540-EB50801795C2}" type="presParOf" srcId="{79188B20-8D57-44BB-927A-D9C52F454F5A}" destId="{636BBD36-91B6-4A2A-8283-AF726C098C60}" srcOrd="3" destOrd="0" presId="urn:microsoft.com/office/officeart/2005/8/layout/rings+Icon"/>
    <dgm:cxn modelId="{B2D1A732-06E0-425D-86CB-09B2D0648664}" type="presParOf" srcId="{79188B20-8D57-44BB-927A-D9C52F454F5A}" destId="{3CBBC78C-D7A3-4238-81D1-9F993E377749}" srcOrd="4"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0343243-D83C-4476-8B62-787F1D2825B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r>
            <a:rPr lang="en-GB" sz="2400" dirty="0" err="1">
              <a:solidFill>
                <a:schemeClr val="bg1"/>
              </a:solidFill>
              <a:effectLst>
                <a:outerShdw blurRad="38100" dist="38100" dir="2700000" algn="tl">
                  <a:srgbClr val="000000">
                    <a:alpha val="43137"/>
                  </a:srgbClr>
                </a:outerShdw>
              </a:effectLst>
            </a:rPr>
            <a:t>Werden</a:t>
          </a:r>
          <a:r>
            <a:rPr lang="en-GB" sz="2400" dirty="0">
              <a:solidFill>
                <a:schemeClr val="bg1"/>
              </a:solidFill>
              <a:effectLst>
                <a:outerShdw blurRad="38100" dist="38100" dir="2700000" algn="tl">
                  <a:srgbClr val="000000">
                    <a:alpha val="43137"/>
                  </a:srgbClr>
                </a:outerShdw>
              </a:effectLst>
            </a:rPr>
            <a:t> Sie von </a:t>
          </a:r>
          <a:r>
            <a:rPr lang="en-GB" sz="2400" dirty="0" err="1">
              <a:solidFill>
                <a:schemeClr val="bg1"/>
              </a:solidFill>
              <a:effectLst>
                <a:outerShdw blurRad="38100" dist="38100" dir="2700000" algn="tl">
                  <a:srgbClr val="000000">
                    <a:alpha val="43137"/>
                  </a:srgbClr>
                </a:outerShdw>
              </a:effectLst>
            </a:rPr>
            <a:t>ineffektiven</a:t>
          </a:r>
          <a:r>
            <a:rPr lang="en-GB" sz="2400" dirty="0">
              <a:solidFill>
                <a:schemeClr val="bg1"/>
              </a:solidFill>
              <a:effectLst>
                <a:outerShdw blurRad="38100" dist="38100" dir="2700000" algn="tl">
                  <a:srgbClr val="000000">
                    <a:alpha val="43137"/>
                  </a:srgbClr>
                </a:outerShdw>
              </a:effectLst>
            </a:rPr>
            <a:t> </a:t>
          </a:r>
          <a:r>
            <a:rPr lang="en-GB" sz="2400" dirty="0" err="1">
              <a:solidFill>
                <a:schemeClr val="bg1"/>
              </a:solidFill>
              <a:effectLst>
                <a:outerShdw blurRad="38100" dist="38100" dir="2700000" algn="tl">
                  <a:srgbClr val="000000">
                    <a:alpha val="43137"/>
                  </a:srgbClr>
                </a:outerShdw>
              </a:effectLst>
            </a:rPr>
            <a:t>Führungsstrukturen</a:t>
          </a:r>
          <a:r>
            <a:rPr lang="en-GB" sz="2400" dirty="0">
              <a:solidFill>
                <a:schemeClr val="bg1"/>
              </a:solidFill>
              <a:effectLst>
                <a:outerShdw blurRad="38100" dist="38100" dir="2700000" algn="tl">
                  <a:srgbClr val="000000">
                    <a:alpha val="43137"/>
                  </a:srgbClr>
                </a:outerShdw>
              </a:effectLst>
            </a:rPr>
            <a:t> </a:t>
          </a:r>
          <a:r>
            <a:rPr lang="en-GB" sz="2400" dirty="0" err="1">
              <a:solidFill>
                <a:schemeClr val="bg1"/>
              </a:solidFill>
              <a:effectLst>
                <a:outerShdw blurRad="38100" dist="38100" dir="2700000" algn="tl">
                  <a:srgbClr val="000000">
                    <a:alpha val="43137"/>
                  </a:srgbClr>
                </a:outerShdw>
              </a:effectLst>
            </a:rPr>
            <a:t>befreit</a:t>
          </a:r>
          <a:endParaRPr lang="en-ZA" sz="2400" dirty="0">
            <a:solidFill>
              <a:schemeClr val="bg1"/>
            </a:solidFill>
            <a:effectLst>
              <a:outerShdw blurRad="38100" dist="38100" dir="2700000" algn="tl">
                <a:srgbClr val="000000">
                  <a:alpha val="43137"/>
                </a:srgbClr>
              </a:outerShdw>
            </a:effectLst>
          </a:endParaRP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AF14A23D-2777-4BFF-B339-6B2E843C57F6}">
      <dgm:prSet custT="1"/>
      <dgm:spPr/>
      <dgm:t>
        <a:bodyPr/>
        <a:lstStyle/>
        <a:p>
          <a:r>
            <a:rPr lang="en-ZA" sz="2400" dirty="0" err="1">
              <a:solidFill>
                <a:schemeClr val="bg1"/>
              </a:solidFill>
              <a:effectLst>
                <a:outerShdw blurRad="38100" dist="38100" dir="2700000" algn="tl">
                  <a:srgbClr val="000000">
                    <a:alpha val="43137"/>
                  </a:srgbClr>
                </a:outerShdw>
              </a:effectLst>
            </a:rPr>
            <a:t>Offene</a:t>
          </a:r>
          <a:r>
            <a:rPr lang="en-ZA" sz="2400" dirty="0">
              <a:solidFill>
                <a:schemeClr val="bg1"/>
              </a:solidFill>
              <a:effectLst>
                <a:outerShdw blurRad="38100" dist="38100" dir="2700000" algn="tl">
                  <a:srgbClr val="000000">
                    <a:alpha val="43137"/>
                  </a:srgbClr>
                </a:outerShdw>
              </a:effectLst>
            </a:rPr>
            <a:t> </a:t>
          </a:r>
          <a:r>
            <a:rPr lang="en-ZA" sz="2400" dirty="0" err="1">
              <a:solidFill>
                <a:schemeClr val="bg1"/>
              </a:solidFill>
              <a:effectLst>
                <a:outerShdw blurRad="38100" dist="38100" dir="2700000" algn="tl">
                  <a:srgbClr val="000000">
                    <a:alpha val="43137"/>
                  </a:srgbClr>
                </a:outerShdw>
              </a:effectLst>
            </a:rPr>
            <a:t>Kommunikation</a:t>
          </a:r>
          <a:r>
            <a:rPr lang="en-ZA" sz="2400" dirty="0">
              <a:solidFill>
                <a:schemeClr val="bg1"/>
              </a:solidFill>
              <a:effectLst>
                <a:outerShdw blurRad="38100" dist="38100" dir="2700000" algn="tl">
                  <a:srgbClr val="000000">
                    <a:alpha val="43137"/>
                  </a:srgbClr>
                </a:outerShdw>
              </a:effectLst>
            </a:rPr>
            <a:t> </a:t>
          </a:r>
          <a:r>
            <a:rPr lang="en-ZA" sz="2400" dirty="0" err="1">
              <a:solidFill>
                <a:schemeClr val="bg1"/>
              </a:solidFill>
              <a:effectLst>
                <a:outerShdw blurRad="38100" dist="38100" dir="2700000" algn="tl">
                  <a:srgbClr val="000000">
                    <a:alpha val="43137"/>
                  </a:srgbClr>
                </a:outerShdw>
              </a:effectLst>
            </a:rPr>
            <a:t>fördern</a:t>
          </a:r>
          <a:endParaRPr lang="en-ZA" sz="2400" dirty="0">
            <a:solidFill>
              <a:schemeClr val="bg1"/>
            </a:solidFill>
            <a:effectLst>
              <a:outerShdw blurRad="38100" dist="38100" dir="2700000" algn="tl">
                <a:srgbClr val="000000">
                  <a:alpha val="43137"/>
                </a:srgbClr>
              </a:outerShdw>
            </a:effectLst>
          </a:endParaRPr>
        </a:p>
      </dgm:t>
    </dgm:pt>
    <dgm:pt modelId="{E65E61F6-0D4A-4326-B1D7-82E4F97CAF65}" type="parTrans" cxnId="{20BEA631-6F45-4B27-9154-67FC0A370075}">
      <dgm:prSet/>
      <dgm:spPr/>
      <dgm:t>
        <a:bodyPr/>
        <a:lstStyle/>
        <a:p>
          <a:endParaRPr lang="en-ZA"/>
        </a:p>
      </dgm:t>
    </dgm:pt>
    <dgm:pt modelId="{8C17462A-C7B8-4735-9FE3-DFD0E6E929EC}" type="sibTrans" cxnId="{20BEA631-6F45-4B27-9154-67FC0A370075}">
      <dgm:prSet/>
      <dgm:spPr/>
      <dgm:t>
        <a:bodyPr/>
        <a:lstStyle/>
        <a:p>
          <a:endParaRPr lang="en-ZA"/>
        </a:p>
      </dgm:t>
    </dgm:pt>
    <dgm:pt modelId="{FDCB3447-6FBE-47DE-8485-5067ACB00B4B}">
      <dgm:prSet custT="1"/>
      <dgm:spPr/>
      <dgm:t>
        <a:bodyPr/>
        <a:lstStyle/>
        <a:p>
          <a:r>
            <a:rPr lang="en-ZA" sz="2400" dirty="0" err="1">
              <a:solidFill>
                <a:schemeClr val="bg1"/>
              </a:solidFill>
              <a:effectLst>
                <a:outerShdw blurRad="38100" dist="38100" dir="2700000" algn="tl">
                  <a:srgbClr val="000000">
                    <a:alpha val="43137"/>
                  </a:srgbClr>
                </a:outerShdw>
              </a:effectLst>
            </a:rPr>
            <a:t>Überprüfen</a:t>
          </a:r>
          <a:r>
            <a:rPr lang="en-ZA" sz="2400" dirty="0">
              <a:solidFill>
                <a:schemeClr val="bg1"/>
              </a:solidFill>
              <a:effectLst>
                <a:outerShdw blurRad="38100" dist="38100" dir="2700000" algn="tl">
                  <a:srgbClr val="000000">
                    <a:alpha val="43137"/>
                  </a:srgbClr>
                </a:outerShdw>
              </a:effectLst>
            </a:rPr>
            <a:t> Sie </a:t>
          </a:r>
          <a:r>
            <a:rPr lang="en-ZA" sz="2400" dirty="0" err="1">
              <a:solidFill>
                <a:schemeClr val="bg1"/>
              </a:solidFill>
              <a:effectLst>
                <a:outerShdw blurRad="38100" dist="38100" dir="2700000" algn="tl">
                  <a:srgbClr val="000000">
                    <a:alpha val="43137"/>
                  </a:srgbClr>
                </a:outerShdw>
              </a:effectLst>
            </a:rPr>
            <a:t>Ihren</a:t>
          </a:r>
          <a:r>
            <a:rPr lang="en-ZA" sz="2400" dirty="0">
              <a:solidFill>
                <a:schemeClr val="bg1"/>
              </a:solidFill>
              <a:effectLst>
                <a:outerShdw blurRad="38100" dist="38100" dir="2700000" algn="tl">
                  <a:srgbClr val="000000">
                    <a:alpha val="43137"/>
                  </a:srgbClr>
                </a:outerShdw>
              </a:effectLst>
            </a:rPr>
            <a:t> </a:t>
          </a:r>
          <a:r>
            <a:rPr lang="en-ZA" sz="2400" dirty="0" err="1">
              <a:solidFill>
                <a:schemeClr val="bg1"/>
              </a:solidFill>
              <a:effectLst>
                <a:outerShdw blurRad="38100" dist="38100" dir="2700000" algn="tl">
                  <a:srgbClr val="000000">
                    <a:alpha val="43137"/>
                  </a:srgbClr>
                </a:outerShdw>
              </a:effectLst>
            </a:rPr>
            <a:t>Kommunikationspro-zess</a:t>
          </a:r>
          <a:endParaRPr lang="en-ZA" sz="2400" dirty="0">
            <a:solidFill>
              <a:schemeClr val="bg1"/>
            </a:solidFill>
            <a:effectLst>
              <a:outerShdw blurRad="38100" dist="38100" dir="2700000" algn="tl">
                <a:srgbClr val="000000">
                  <a:alpha val="43137"/>
                </a:srgbClr>
              </a:outerShdw>
            </a:effectLst>
          </a:endParaRPr>
        </a:p>
      </dgm:t>
    </dgm:pt>
    <dgm:pt modelId="{CA2AFE19-CFDC-4998-A1B9-BE4CD95612CB}" type="parTrans" cxnId="{B354FAE7-0A7B-4BFA-8444-68A2122EA5D8}">
      <dgm:prSet/>
      <dgm:spPr/>
      <dgm:t>
        <a:bodyPr/>
        <a:lstStyle/>
        <a:p>
          <a:endParaRPr lang="en-ZA"/>
        </a:p>
      </dgm:t>
    </dgm:pt>
    <dgm:pt modelId="{89B67915-ECD9-4D35-9102-4CF64D93BE1F}" type="sibTrans" cxnId="{B354FAE7-0A7B-4BFA-8444-68A2122EA5D8}">
      <dgm:prSet/>
      <dgm:spPr/>
      <dgm:t>
        <a:bodyPr/>
        <a:lstStyle/>
        <a:p>
          <a:endParaRPr lang="en-ZA"/>
        </a:p>
      </dgm:t>
    </dgm:pt>
    <dgm:pt modelId="{6B751D95-7079-4FA9-B78F-C31C46941FDF}">
      <dgm:prSet custT="1"/>
      <dgm:spPr/>
      <dgm:t>
        <a:bodyPr/>
        <a:lstStyle/>
        <a:p>
          <a:r>
            <a:rPr lang="en-GB" sz="2400" dirty="0" err="1">
              <a:solidFill>
                <a:schemeClr val="bg1"/>
              </a:solidFill>
              <a:effectLst>
                <a:outerShdw blurRad="38100" dist="38100" dir="2700000" algn="tl">
                  <a:srgbClr val="000000">
                    <a:alpha val="43137"/>
                  </a:srgbClr>
                </a:outerShdw>
              </a:effectLst>
            </a:rPr>
            <a:t>Haben</a:t>
          </a:r>
          <a:r>
            <a:rPr lang="en-GB" sz="2400" dirty="0">
              <a:solidFill>
                <a:schemeClr val="bg1"/>
              </a:solidFill>
              <a:effectLst>
                <a:outerShdw blurRad="38100" dist="38100" dir="2700000" algn="tl">
                  <a:srgbClr val="000000">
                    <a:alpha val="43137"/>
                  </a:srgbClr>
                </a:outerShdw>
              </a:effectLst>
            </a:rPr>
            <a:t> Sie </a:t>
          </a:r>
          <a:r>
            <a:rPr lang="en-GB" sz="2400" dirty="0" err="1">
              <a:solidFill>
                <a:schemeClr val="bg1"/>
              </a:solidFill>
              <a:effectLst>
                <a:outerShdw blurRad="38100" dist="38100" dir="2700000" algn="tl">
                  <a:srgbClr val="000000">
                    <a:alpha val="43137"/>
                  </a:srgbClr>
                </a:outerShdw>
              </a:effectLst>
            </a:rPr>
            <a:t>ein</a:t>
          </a:r>
          <a:r>
            <a:rPr lang="en-GB" sz="2400" dirty="0">
              <a:solidFill>
                <a:schemeClr val="bg1"/>
              </a:solidFill>
              <a:effectLst>
                <a:outerShdw blurRad="38100" dist="38100" dir="2700000" algn="tl">
                  <a:srgbClr val="000000">
                    <a:alpha val="43137"/>
                  </a:srgbClr>
                </a:outerShdw>
              </a:effectLst>
            </a:rPr>
            <a:t> </a:t>
          </a:r>
          <a:r>
            <a:rPr lang="en-GB" sz="2400" dirty="0" err="1">
              <a:solidFill>
                <a:schemeClr val="bg1"/>
              </a:solidFill>
              <a:effectLst>
                <a:outerShdw blurRad="38100" dist="38100" dir="2700000" algn="tl">
                  <a:srgbClr val="000000">
                    <a:alpha val="43137"/>
                  </a:srgbClr>
                </a:outerShdw>
              </a:effectLst>
            </a:rPr>
            <a:t>klares</a:t>
          </a:r>
          <a:r>
            <a:rPr lang="en-GB" sz="2400" dirty="0">
              <a:solidFill>
                <a:schemeClr val="bg1"/>
              </a:solidFill>
              <a:effectLst>
                <a:outerShdw blurRad="38100" dist="38100" dir="2700000" algn="tl">
                  <a:srgbClr val="000000">
                    <a:alpha val="43137"/>
                  </a:srgbClr>
                </a:outerShdw>
              </a:effectLst>
            </a:rPr>
            <a:t> </a:t>
          </a:r>
          <a:r>
            <a:rPr lang="en-GB" sz="2400" dirty="0" err="1">
              <a:solidFill>
                <a:schemeClr val="bg1"/>
              </a:solidFill>
              <a:effectLst>
                <a:outerShdw blurRad="38100" dist="38100" dir="2700000" algn="tl">
                  <a:srgbClr val="000000">
                    <a:alpha val="43137"/>
                  </a:srgbClr>
                </a:outerShdw>
              </a:effectLst>
            </a:rPr>
            <a:t>Gefühl</a:t>
          </a:r>
          <a:r>
            <a:rPr lang="en-GB" sz="2400" dirty="0">
              <a:solidFill>
                <a:schemeClr val="bg1"/>
              </a:solidFill>
              <a:effectLst>
                <a:outerShdw blurRad="38100" dist="38100" dir="2700000" algn="tl">
                  <a:srgbClr val="000000">
                    <a:alpha val="43137"/>
                  </a:srgbClr>
                </a:outerShdw>
              </a:effectLst>
            </a:rPr>
            <a:t> </a:t>
          </a:r>
          <a:r>
            <a:rPr lang="en-GB" sz="2400" dirty="0" err="1">
              <a:solidFill>
                <a:schemeClr val="bg1"/>
              </a:solidFill>
              <a:effectLst>
                <a:outerShdw blurRad="38100" dist="38100" dir="2700000" algn="tl">
                  <a:srgbClr val="000000">
                    <a:alpha val="43137"/>
                  </a:srgbClr>
                </a:outerShdw>
              </a:effectLst>
            </a:rPr>
            <a:t>dafür</a:t>
          </a:r>
          <a:r>
            <a:rPr lang="en-GB" sz="2400" dirty="0">
              <a:solidFill>
                <a:schemeClr val="bg1"/>
              </a:solidFill>
              <a:effectLst>
                <a:outerShdw blurRad="38100" dist="38100" dir="2700000" algn="tl">
                  <a:srgbClr val="000000">
                    <a:alpha val="43137"/>
                  </a:srgbClr>
                </a:outerShdw>
              </a:effectLst>
            </a:rPr>
            <a:t>, </a:t>
          </a:r>
          <a:r>
            <a:rPr lang="en-GB" sz="2400" dirty="0" err="1">
              <a:solidFill>
                <a:schemeClr val="bg1"/>
              </a:solidFill>
              <a:effectLst>
                <a:outerShdw blurRad="38100" dist="38100" dir="2700000" algn="tl">
                  <a:srgbClr val="000000">
                    <a:alpha val="43137"/>
                  </a:srgbClr>
                </a:outerShdw>
              </a:effectLst>
            </a:rPr>
            <a:t>warum</a:t>
          </a:r>
          <a:r>
            <a:rPr lang="en-GB" sz="2400" dirty="0">
              <a:solidFill>
                <a:schemeClr val="bg1"/>
              </a:solidFill>
              <a:effectLst>
                <a:outerShdw blurRad="38100" dist="38100" dir="2700000" algn="tl">
                  <a:srgbClr val="000000">
                    <a:alpha val="43137"/>
                  </a:srgbClr>
                </a:outerShdw>
              </a:effectLst>
            </a:rPr>
            <a:t> Sie </a:t>
          </a:r>
          <a:r>
            <a:rPr lang="en-GB" sz="2400" dirty="0" err="1">
              <a:solidFill>
                <a:schemeClr val="bg1"/>
              </a:solidFill>
              <a:effectLst>
                <a:outerShdw blurRad="38100" dist="38100" dir="2700000" algn="tl">
                  <a:srgbClr val="000000">
                    <a:alpha val="43137"/>
                  </a:srgbClr>
                </a:outerShdw>
              </a:effectLst>
            </a:rPr>
            <a:t>existieren</a:t>
          </a:r>
          <a:endParaRPr lang="en-ZA" sz="2400" dirty="0">
            <a:solidFill>
              <a:schemeClr val="bg1"/>
            </a:solidFill>
            <a:effectLst>
              <a:outerShdw blurRad="38100" dist="38100" dir="2700000" algn="tl">
                <a:srgbClr val="000000">
                  <a:alpha val="43137"/>
                </a:srgbClr>
              </a:outerShdw>
            </a:effectLst>
          </a:endParaRPr>
        </a:p>
      </dgm:t>
    </dgm:pt>
    <dgm:pt modelId="{6CF852B6-806D-4F8B-B497-600BF04C4B79}" type="parTrans" cxnId="{F9ECFFB2-E018-4035-AB79-11323AE85234}">
      <dgm:prSet/>
      <dgm:spPr/>
      <dgm:t>
        <a:bodyPr/>
        <a:lstStyle/>
        <a:p>
          <a:endParaRPr lang="en-ZA"/>
        </a:p>
      </dgm:t>
    </dgm:pt>
    <dgm:pt modelId="{EA8F2AE3-55E3-4200-A9BF-E900BD701893}" type="sibTrans" cxnId="{F9ECFFB2-E018-4035-AB79-11323AE85234}">
      <dgm:prSet/>
      <dgm:spPr/>
      <dgm:t>
        <a:bodyPr/>
        <a:lstStyle/>
        <a:p>
          <a:endParaRPr lang="en-ZA"/>
        </a:p>
      </dgm:t>
    </dgm:pt>
    <dgm:pt modelId="{4F2EFD67-EE1B-48BE-A118-C1CA97FBE3E1}">
      <dgm:prSet custT="1"/>
      <dgm:spPr/>
      <dgm:t>
        <a:bodyPr/>
        <a:lstStyle/>
        <a:p>
          <a:r>
            <a:rPr lang="en-GB" sz="2400" dirty="0" err="1">
              <a:solidFill>
                <a:schemeClr val="bg1"/>
              </a:solidFill>
              <a:effectLst>
                <a:outerShdw blurRad="38100" dist="38100" dir="2700000" algn="tl">
                  <a:srgbClr val="000000">
                    <a:alpha val="43137"/>
                  </a:srgbClr>
                </a:outerShdw>
              </a:effectLst>
            </a:rPr>
            <a:t>Nehmen</a:t>
          </a:r>
          <a:r>
            <a:rPr lang="en-GB" sz="2400" dirty="0">
              <a:solidFill>
                <a:schemeClr val="bg1"/>
              </a:solidFill>
              <a:effectLst>
                <a:outerShdw blurRad="38100" dist="38100" dir="2700000" algn="tl">
                  <a:srgbClr val="000000">
                    <a:alpha val="43137"/>
                  </a:srgbClr>
                </a:outerShdw>
              </a:effectLst>
            </a:rPr>
            <a:t> Sie </a:t>
          </a:r>
          <a:r>
            <a:rPr lang="en-GB" sz="2400" dirty="0" err="1">
              <a:solidFill>
                <a:schemeClr val="bg1"/>
              </a:solidFill>
              <a:effectLst>
                <a:outerShdw blurRad="38100" dist="38100" dir="2700000" algn="tl">
                  <a:srgbClr val="000000">
                    <a:alpha val="43137"/>
                  </a:srgbClr>
                </a:outerShdw>
              </a:effectLst>
            </a:rPr>
            <a:t>neue</a:t>
          </a:r>
          <a:r>
            <a:rPr lang="en-GB" sz="2400" dirty="0">
              <a:solidFill>
                <a:schemeClr val="bg1"/>
              </a:solidFill>
              <a:effectLst>
                <a:outerShdw blurRad="38100" dist="38100" dir="2700000" algn="tl">
                  <a:srgbClr val="000000">
                    <a:alpha val="43137"/>
                  </a:srgbClr>
                </a:outerShdw>
              </a:effectLst>
            </a:rPr>
            <a:t> Ideen an, um </a:t>
          </a:r>
          <a:r>
            <a:rPr lang="en-GB" sz="2400" dirty="0" err="1">
              <a:solidFill>
                <a:schemeClr val="bg1"/>
              </a:solidFill>
              <a:effectLst>
                <a:outerShdw blurRad="38100" dist="38100" dir="2700000" algn="tl">
                  <a:srgbClr val="000000">
                    <a:alpha val="43137"/>
                  </a:srgbClr>
                </a:outerShdw>
              </a:effectLst>
            </a:rPr>
            <a:t>Chancen</a:t>
          </a:r>
          <a:r>
            <a:rPr lang="en-GB" sz="2400" dirty="0">
              <a:solidFill>
                <a:schemeClr val="bg1"/>
              </a:solidFill>
              <a:effectLst>
                <a:outerShdw blurRad="38100" dist="38100" dir="2700000" algn="tl">
                  <a:srgbClr val="000000">
                    <a:alpha val="43137"/>
                  </a:srgbClr>
                </a:outerShdw>
              </a:effectLst>
            </a:rPr>
            <a:t> </a:t>
          </a:r>
          <a:r>
            <a:rPr lang="en-GB" sz="2400" dirty="0" err="1">
              <a:solidFill>
                <a:schemeClr val="bg1"/>
              </a:solidFill>
              <a:effectLst>
                <a:outerShdw blurRad="38100" dist="38100" dir="2700000" algn="tl">
                  <a:srgbClr val="000000">
                    <a:alpha val="43137"/>
                  </a:srgbClr>
                </a:outerShdw>
              </a:effectLst>
            </a:rPr>
            <a:t>zu</a:t>
          </a:r>
          <a:r>
            <a:rPr lang="en-GB" sz="2400" dirty="0">
              <a:solidFill>
                <a:schemeClr val="bg1"/>
              </a:solidFill>
              <a:effectLst>
                <a:outerShdw blurRad="38100" dist="38100" dir="2700000" algn="tl">
                  <a:srgbClr val="000000">
                    <a:alpha val="43137"/>
                  </a:srgbClr>
                </a:outerShdw>
              </a:effectLst>
            </a:rPr>
            <a:t> </a:t>
          </a:r>
          <a:r>
            <a:rPr lang="en-GB" sz="2400" dirty="0" err="1">
              <a:solidFill>
                <a:schemeClr val="bg1"/>
              </a:solidFill>
              <a:effectLst>
                <a:outerShdw blurRad="38100" dist="38100" dir="2700000" algn="tl">
                  <a:srgbClr val="000000">
                    <a:alpha val="43137"/>
                  </a:srgbClr>
                </a:outerShdw>
              </a:effectLst>
            </a:rPr>
            <a:t>schaffen</a:t>
          </a:r>
          <a:endParaRPr lang="en-ZA" sz="2400" dirty="0">
            <a:solidFill>
              <a:schemeClr val="bg1"/>
            </a:solidFill>
            <a:effectLst>
              <a:outerShdw blurRad="38100" dist="38100" dir="2700000" algn="tl">
                <a:srgbClr val="000000">
                  <a:alpha val="43137"/>
                </a:srgbClr>
              </a:outerShdw>
            </a:effectLst>
          </a:endParaRPr>
        </a:p>
      </dgm:t>
    </dgm:pt>
    <dgm:pt modelId="{0A5C944B-9B9E-4D24-8E4A-10850CC19FA1}" type="parTrans" cxnId="{D83E94A9-01DD-4DF3-A0F0-F965137FEA42}">
      <dgm:prSet/>
      <dgm:spPr/>
      <dgm:t>
        <a:bodyPr/>
        <a:lstStyle/>
        <a:p>
          <a:endParaRPr lang="en-ZA"/>
        </a:p>
      </dgm:t>
    </dgm:pt>
    <dgm:pt modelId="{7E6628CC-0057-49ED-806F-D447D9C1B0FC}" type="sibTrans" cxnId="{D83E94A9-01DD-4DF3-A0F0-F965137FEA42}">
      <dgm:prSet/>
      <dgm:spPr/>
      <dgm:t>
        <a:bodyPr/>
        <a:lstStyle/>
        <a:p>
          <a:endParaRPr lang="en-ZA"/>
        </a:p>
      </dgm:t>
    </dgm:pt>
    <dgm:pt modelId="{B49F10E1-BD39-440A-B036-7FB041976937}" type="pres">
      <dgm:prSet presAssocID="{70343243-D83C-4476-8B62-787F1D2825B6}" presName="diagram" presStyleCnt="0">
        <dgm:presLayoutVars>
          <dgm:dir/>
          <dgm:resizeHandles val="exact"/>
        </dgm:presLayoutVars>
      </dgm:prSet>
      <dgm:spPr/>
    </dgm:pt>
    <dgm:pt modelId="{46EBABF0-72CC-491F-9526-E342895D4B37}" type="pres">
      <dgm:prSet presAssocID="{82D4F9D0-3058-4B03-B999-317BA13F247E}" presName="node" presStyleLbl="node1" presStyleIdx="0" presStyleCnt="5">
        <dgm:presLayoutVars>
          <dgm:bulletEnabled val="1"/>
        </dgm:presLayoutVars>
      </dgm:prSet>
      <dgm:spPr/>
    </dgm:pt>
    <dgm:pt modelId="{479036EE-4233-4D6F-BED9-095C93AEACC8}" type="pres">
      <dgm:prSet presAssocID="{C2CA7DC2-1241-419F-8FEF-302161FE1392}" presName="sibTrans" presStyleCnt="0"/>
      <dgm:spPr/>
    </dgm:pt>
    <dgm:pt modelId="{E96E13EA-198C-40E9-8CAC-43D548FCC55A}" type="pres">
      <dgm:prSet presAssocID="{AF14A23D-2777-4BFF-B339-6B2E843C57F6}" presName="node" presStyleLbl="node1" presStyleIdx="1" presStyleCnt="5">
        <dgm:presLayoutVars>
          <dgm:bulletEnabled val="1"/>
        </dgm:presLayoutVars>
      </dgm:prSet>
      <dgm:spPr/>
    </dgm:pt>
    <dgm:pt modelId="{470BE9E8-1DE1-4A23-9321-850FC902AAFC}" type="pres">
      <dgm:prSet presAssocID="{8C17462A-C7B8-4735-9FE3-DFD0E6E929EC}" presName="sibTrans" presStyleCnt="0"/>
      <dgm:spPr/>
    </dgm:pt>
    <dgm:pt modelId="{876936CA-AD71-4CB5-A6AA-5AD97A9DBAEE}" type="pres">
      <dgm:prSet presAssocID="{FDCB3447-6FBE-47DE-8485-5067ACB00B4B}" presName="node" presStyleLbl="node1" presStyleIdx="2" presStyleCnt="5">
        <dgm:presLayoutVars>
          <dgm:bulletEnabled val="1"/>
        </dgm:presLayoutVars>
      </dgm:prSet>
      <dgm:spPr/>
    </dgm:pt>
    <dgm:pt modelId="{D8173A6D-299A-4A5E-8390-956559E0B7F3}" type="pres">
      <dgm:prSet presAssocID="{89B67915-ECD9-4D35-9102-4CF64D93BE1F}" presName="sibTrans" presStyleCnt="0"/>
      <dgm:spPr/>
    </dgm:pt>
    <dgm:pt modelId="{A2EE51BE-AD0A-47D3-AF9E-C465DAAB4473}" type="pres">
      <dgm:prSet presAssocID="{6B751D95-7079-4FA9-B78F-C31C46941FDF}" presName="node" presStyleLbl="node1" presStyleIdx="3" presStyleCnt="5">
        <dgm:presLayoutVars>
          <dgm:bulletEnabled val="1"/>
        </dgm:presLayoutVars>
      </dgm:prSet>
      <dgm:spPr/>
    </dgm:pt>
    <dgm:pt modelId="{6B065669-D177-4B5A-B397-E723AA190124}" type="pres">
      <dgm:prSet presAssocID="{EA8F2AE3-55E3-4200-A9BF-E900BD701893}" presName="sibTrans" presStyleCnt="0"/>
      <dgm:spPr/>
    </dgm:pt>
    <dgm:pt modelId="{A468B17A-FC5A-437D-BC74-3E71E0B2A664}" type="pres">
      <dgm:prSet presAssocID="{4F2EFD67-EE1B-48BE-A118-C1CA97FBE3E1}" presName="node" presStyleLbl="node1" presStyleIdx="4" presStyleCnt="5">
        <dgm:presLayoutVars>
          <dgm:bulletEnabled val="1"/>
        </dgm:presLayoutVars>
      </dgm:prSet>
      <dgm:spPr/>
    </dgm:pt>
  </dgm:ptLst>
  <dgm:cxnLst>
    <dgm:cxn modelId="{7745E019-91FB-4FF2-8AC0-B34BADABBEC4}" type="presOf" srcId="{FDCB3447-6FBE-47DE-8485-5067ACB00B4B}" destId="{876936CA-AD71-4CB5-A6AA-5AD97A9DBAEE}" srcOrd="0" destOrd="0" presId="urn:microsoft.com/office/officeart/2005/8/layout/default"/>
    <dgm:cxn modelId="{20BEA631-6F45-4B27-9154-67FC0A370075}" srcId="{70343243-D83C-4476-8B62-787F1D2825B6}" destId="{AF14A23D-2777-4BFF-B339-6B2E843C57F6}" srcOrd="1" destOrd="0" parTransId="{E65E61F6-0D4A-4326-B1D7-82E4F97CAF65}" sibTransId="{8C17462A-C7B8-4735-9FE3-DFD0E6E929EC}"/>
    <dgm:cxn modelId="{AFD61F5B-81B6-427E-8617-A802C88C546B}" type="presOf" srcId="{6B751D95-7079-4FA9-B78F-C31C46941FDF}" destId="{A2EE51BE-AD0A-47D3-AF9E-C465DAAB4473}" srcOrd="0" destOrd="0" presId="urn:microsoft.com/office/officeart/2005/8/layout/default"/>
    <dgm:cxn modelId="{8654535A-26B2-4C63-8E02-AD037F8FE7B7}" srcId="{70343243-D83C-4476-8B62-787F1D2825B6}" destId="{82D4F9D0-3058-4B03-B999-317BA13F247E}" srcOrd="0" destOrd="0" parTransId="{FADBFDA2-115E-453E-9F61-5CA0673EBF96}" sibTransId="{C2CA7DC2-1241-419F-8FEF-302161FE1392}"/>
    <dgm:cxn modelId="{85E8E79C-9809-4595-8964-C3824C2F5256}" type="presOf" srcId="{82D4F9D0-3058-4B03-B999-317BA13F247E}" destId="{46EBABF0-72CC-491F-9526-E342895D4B37}" srcOrd="0" destOrd="0" presId="urn:microsoft.com/office/officeart/2005/8/layout/default"/>
    <dgm:cxn modelId="{D83E94A9-01DD-4DF3-A0F0-F965137FEA42}" srcId="{70343243-D83C-4476-8B62-787F1D2825B6}" destId="{4F2EFD67-EE1B-48BE-A118-C1CA97FBE3E1}" srcOrd="4" destOrd="0" parTransId="{0A5C944B-9B9E-4D24-8E4A-10850CC19FA1}" sibTransId="{7E6628CC-0057-49ED-806F-D447D9C1B0FC}"/>
    <dgm:cxn modelId="{F9ECFFB2-E018-4035-AB79-11323AE85234}" srcId="{70343243-D83C-4476-8B62-787F1D2825B6}" destId="{6B751D95-7079-4FA9-B78F-C31C46941FDF}" srcOrd="3" destOrd="0" parTransId="{6CF852B6-806D-4F8B-B497-600BF04C4B79}" sibTransId="{EA8F2AE3-55E3-4200-A9BF-E900BD701893}"/>
    <dgm:cxn modelId="{8CB499C2-FFEC-4AF3-97F9-0007FFDC0C37}" type="presOf" srcId="{70343243-D83C-4476-8B62-787F1D2825B6}" destId="{B49F10E1-BD39-440A-B036-7FB041976937}" srcOrd="0" destOrd="0" presId="urn:microsoft.com/office/officeart/2005/8/layout/default"/>
    <dgm:cxn modelId="{E1FCFCC5-B3E6-4E93-939D-298998A67033}" type="presOf" srcId="{4F2EFD67-EE1B-48BE-A118-C1CA97FBE3E1}" destId="{A468B17A-FC5A-437D-BC74-3E71E0B2A664}" srcOrd="0" destOrd="0" presId="urn:microsoft.com/office/officeart/2005/8/layout/default"/>
    <dgm:cxn modelId="{B354FAE7-0A7B-4BFA-8444-68A2122EA5D8}" srcId="{70343243-D83C-4476-8B62-787F1D2825B6}" destId="{FDCB3447-6FBE-47DE-8485-5067ACB00B4B}" srcOrd="2" destOrd="0" parTransId="{CA2AFE19-CFDC-4998-A1B9-BE4CD95612CB}" sibTransId="{89B67915-ECD9-4D35-9102-4CF64D93BE1F}"/>
    <dgm:cxn modelId="{4E29A3F0-447D-4D60-8DCE-A252CDE74A2D}" type="presOf" srcId="{AF14A23D-2777-4BFF-B339-6B2E843C57F6}" destId="{E96E13EA-198C-40E9-8CAC-43D548FCC55A}" srcOrd="0" destOrd="0" presId="urn:microsoft.com/office/officeart/2005/8/layout/default"/>
    <dgm:cxn modelId="{7D31801F-6D82-409D-BAE3-B34FDFDFCA55}" type="presParOf" srcId="{B49F10E1-BD39-440A-B036-7FB041976937}" destId="{46EBABF0-72CC-491F-9526-E342895D4B37}" srcOrd="0" destOrd="0" presId="urn:microsoft.com/office/officeart/2005/8/layout/default"/>
    <dgm:cxn modelId="{E3A42252-ADE3-423F-8394-751B0FE54AE3}" type="presParOf" srcId="{B49F10E1-BD39-440A-B036-7FB041976937}" destId="{479036EE-4233-4D6F-BED9-095C93AEACC8}" srcOrd="1" destOrd="0" presId="urn:microsoft.com/office/officeart/2005/8/layout/default"/>
    <dgm:cxn modelId="{585C5476-E424-445A-BE85-AF08EB741096}" type="presParOf" srcId="{B49F10E1-BD39-440A-B036-7FB041976937}" destId="{E96E13EA-198C-40E9-8CAC-43D548FCC55A}" srcOrd="2" destOrd="0" presId="urn:microsoft.com/office/officeart/2005/8/layout/default"/>
    <dgm:cxn modelId="{E0AF1934-31FD-4161-A72D-40CE7CAF53A2}" type="presParOf" srcId="{B49F10E1-BD39-440A-B036-7FB041976937}" destId="{470BE9E8-1DE1-4A23-9321-850FC902AAFC}" srcOrd="3" destOrd="0" presId="urn:microsoft.com/office/officeart/2005/8/layout/default"/>
    <dgm:cxn modelId="{80157642-4D2B-4F38-A212-6957AC3EB112}" type="presParOf" srcId="{B49F10E1-BD39-440A-B036-7FB041976937}" destId="{876936CA-AD71-4CB5-A6AA-5AD97A9DBAEE}" srcOrd="4" destOrd="0" presId="urn:microsoft.com/office/officeart/2005/8/layout/default"/>
    <dgm:cxn modelId="{ED98CA48-71A4-49D4-BD18-6D27E9DD257C}" type="presParOf" srcId="{B49F10E1-BD39-440A-B036-7FB041976937}" destId="{D8173A6D-299A-4A5E-8390-956559E0B7F3}" srcOrd="5" destOrd="0" presId="urn:microsoft.com/office/officeart/2005/8/layout/default"/>
    <dgm:cxn modelId="{D8F57377-9679-4378-90D2-E8779940C51D}" type="presParOf" srcId="{B49F10E1-BD39-440A-B036-7FB041976937}" destId="{A2EE51BE-AD0A-47D3-AF9E-C465DAAB4473}" srcOrd="6" destOrd="0" presId="urn:microsoft.com/office/officeart/2005/8/layout/default"/>
    <dgm:cxn modelId="{57F24675-91EB-438E-99C3-646BA9CC1C80}" type="presParOf" srcId="{B49F10E1-BD39-440A-B036-7FB041976937}" destId="{6B065669-D177-4B5A-B397-E723AA190124}" srcOrd="7" destOrd="0" presId="urn:microsoft.com/office/officeart/2005/8/layout/default"/>
    <dgm:cxn modelId="{421837FB-60B4-4A4F-9917-CDDFDE070D71}" type="presParOf" srcId="{B49F10E1-BD39-440A-B036-7FB041976937}" destId="{A468B17A-FC5A-437D-BC74-3E71E0B2A66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0343243-D83C-4476-8B62-787F1D2825B6}"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r>
            <a:rPr lang="en-GB" sz="2400" dirty="0" err="1">
              <a:solidFill>
                <a:srgbClr val="000000"/>
              </a:solidFill>
              <a:effectLst/>
            </a:rPr>
            <a:t>Beginnen</a:t>
          </a:r>
          <a:r>
            <a:rPr lang="en-GB" sz="2400" dirty="0">
              <a:solidFill>
                <a:srgbClr val="000000"/>
              </a:solidFill>
              <a:effectLst/>
            </a:rPr>
            <a:t> Sie </a:t>
          </a:r>
          <a:r>
            <a:rPr lang="en-GB" sz="2400" dirty="0" err="1">
              <a:solidFill>
                <a:srgbClr val="000000"/>
              </a:solidFill>
              <a:effectLst/>
            </a:rPr>
            <a:t>jeden</a:t>
          </a:r>
          <a:r>
            <a:rPr lang="en-GB" sz="2400" dirty="0">
              <a:solidFill>
                <a:srgbClr val="000000"/>
              </a:solidFill>
              <a:effectLst/>
            </a:rPr>
            <a:t> Tag </a:t>
          </a:r>
          <a:r>
            <a:rPr lang="en-GB" sz="2400" dirty="0" err="1">
              <a:solidFill>
                <a:srgbClr val="000000"/>
              </a:solidFill>
              <a:effectLst/>
            </a:rPr>
            <a:t>mit</a:t>
          </a:r>
          <a:r>
            <a:rPr lang="en-GB" sz="2400" dirty="0">
              <a:solidFill>
                <a:srgbClr val="000000"/>
              </a:solidFill>
              <a:effectLst/>
            </a:rPr>
            <a:t> </a:t>
          </a:r>
          <a:r>
            <a:rPr lang="en-GB" sz="2400" dirty="0" err="1">
              <a:solidFill>
                <a:srgbClr val="000000"/>
              </a:solidFill>
              <a:effectLst/>
            </a:rPr>
            <a:t>ruhiger</a:t>
          </a:r>
          <a:r>
            <a:rPr lang="en-GB" sz="2400" dirty="0">
              <a:solidFill>
                <a:srgbClr val="000000"/>
              </a:solidFill>
              <a:effectLst/>
            </a:rPr>
            <a:t> Zeit</a:t>
          </a:r>
          <a:endParaRPr lang="en-ZA" sz="2400" dirty="0">
            <a:solidFill>
              <a:srgbClr val="000000"/>
            </a:solidFill>
            <a:effectLst/>
          </a:endParaRP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9000C4C9-40B3-45E9-8DBB-C51E1D319DDE}">
      <dgm:prSet custT="1"/>
      <dgm:spPr/>
      <dgm:t>
        <a:bodyPr/>
        <a:lstStyle/>
        <a:p>
          <a:r>
            <a:rPr lang="en-GB" sz="2400" dirty="0" err="1">
              <a:solidFill>
                <a:srgbClr val="000000"/>
              </a:solidFill>
              <a:effectLst/>
            </a:rPr>
            <a:t>Teilen</a:t>
          </a:r>
          <a:r>
            <a:rPr lang="en-GB" sz="2400" dirty="0">
              <a:solidFill>
                <a:srgbClr val="000000"/>
              </a:solidFill>
              <a:effectLst/>
            </a:rPr>
            <a:t> Sie </a:t>
          </a:r>
          <a:r>
            <a:rPr lang="en-GB" sz="2400" dirty="0" err="1">
              <a:solidFill>
                <a:srgbClr val="000000"/>
              </a:solidFill>
              <a:effectLst/>
            </a:rPr>
            <a:t>Geschichten</a:t>
          </a:r>
          <a:r>
            <a:rPr lang="en-GB" sz="2400" dirty="0">
              <a:solidFill>
                <a:srgbClr val="000000"/>
              </a:solidFill>
              <a:effectLst/>
            </a:rPr>
            <a:t>, um die </a:t>
          </a:r>
          <a:r>
            <a:rPr lang="en-GB" sz="2400" dirty="0" err="1">
              <a:solidFill>
                <a:srgbClr val="000000"/>
              </a:solidFill>
              <a:effectLst/>
            </a:rPr>
            <a:t>Zusammenarbeit</a:t>
          </a:r>
          <a:r>
            <a:rPr lang="en-GB" sz="2400" dirty="0">
              <a:solidFill>
                <a:srgbClr val="000000"/>
              </a:solidFill>
              <a:effectLst/>
            </a:rPr>
            <a:t> </a:t>
          </a:r>
          <a:r>
            <a:rPr lang="en-GB" sz="2400" dirty="0" err="1">
              <a:solidFill>
                <a:srgbClr val="000000"/>
              </a:solidFill>
              <a:effectLst/>
            </a:rPr>
            <a:t>zu</a:t>
          </a:r>
          <a:r>
            <a:rPr lang="en-GB" sz="2400" dirty="0">
              <a:solidFill>
                <a:srgbClr val="000000"/>
              </a:solidFill>
              <a:effectLst/>
            </a:rPr>
            <a:t> </a:t>
          </a:r>
          <a:r>
            <a:rPr lang="en-GB" sz="2400" dirty="0" err="1">
              <a:solidFill>
                <a:srgbClr val="000000"/>
              </a:solidFill>
              <a:effectLst/>
            </a:rPr>
            <a:t>fördern</a:t>
          </a:r>
          <a:endParaRPr lang="en-ZA" sz="2400" dirty="0">
            <a:solidFill>
              <a:srgbClr val="000000"/>
            </a:solidFill>
            <a:effectLst/>
          </a:endParaRPr>
        </a:p>
      </dgm:t>
    </dgm:pt>
    <dgm:pt modelId="{3661C750-37D3-4C87-9D97-0FB9706CD9C4}" type="parTrans" cxnId="{140544A9-2DE3-45B2-84CF-D778865D0B11}">
      <dgm:prSet/>
      <dgm:spPr/>
      <dgm:t>
        <a:bodyPr/>
        <a:lstStyle/>
        <a:p>
          <a:endParaRPr lang="en-ZA"/>
        </a:p>
      </dgm:t>
    </dgm:pt>
    <dgm:pt modelId="{7C8C1416-5B38-4DAA-AA2B-45410928BD17}" type="sibTrans" cxnId="{140544A9-2DE3-45B2-84CF-D778865D0B11}">
      <dgm:prSet/>
      <dgm:spPr/>
      <dgm:t>
        <a:bodyPr/>
        <a:lstStyle/>
        <a:p>
          <a:endParaRPr lang="en-ZA"/>
        </a:p>
      </dgm:t>
    </dgm:pt>
    <dgm:pt modelId="{F18D83E5-BF8B-42D3-A432-40B59BE7EA71}">
      <dgm:prSet custT="1"/>
      <dgm:spPr/>
      <dgm:t>
        <a:bodyPr/>
        <a:lstStyle/>
        <a:p>
          <a:r>
            <a:rPr lang="en-ZA" sz="2400" dirty="0" err="1">
              <a:solidFill>
                <a:srgbClr val="000000"/>
              </a:solidFill>
              <a:effectLst/>
            </a:rPr>
            <a:t>Durchführung</a:t>
          </a:r>
          <a:r>
            <a:rPr lang="en-ZA" sz="2400" dirty="0">
              <a:solidFill>
                <a:srgbClr val="000000"/>
              </a:solidFill>
              <a:effectLst/>
            </a:rPr>
            <a:t> von After-Action-Reviews</a:t>
          </a:r>
        </a:p>
      </dgm:t>
    </dgm:pt>
    <dgm:pt modelId="{0B65B778-1898-488D-B17A-721799998516}" type="parTrans" cxnId="{3B82B8CB-370C-4ADF-86E6-9CCE2444D641}">
      <dgm:prSet/>
      <dgm:spPr/>
      <dgm:t>
        <a:bodyPr/>
        <a:lstStyle/>
        <a:p>
          <a:endParaRPr lang="en-ZA"/>
        </a:p>
      </dgm:t>
    </dgm:pt>
    <dgm:pt modelId="{7A451A3F-5581-4C8E-948E-571C006D1C22}" type="sibTrans" cxnId="{3B82B8CB-370C-4ADF-86E6-9CCE2444D641}">
      <dgm:prSet/>
      <dgm:spPr/>
      <dgm:t>
        <a:bodyPr/>
        <a:lstStyle/>
        <a:p>
          <a:endParaRPr lang="en-ZA"/>
        </a:p>
      </dgm:t>
    </dgm:pt>
    <dgm:pt modelId="{E93B2CD5-1D70-4211-A5A0-F3E4D8D01520}">
      <dgm:prSet custT="1"/>
      <dgm:spPr/>
      <dgm:t>
        <a:bodyPr/>
        <a:lstStyle/>
        <a:p>
          <a:r>
            <a:rPr lang="en-GB" sz="2400" dirty="0" err="1">
              <a:solidFill>
                <a:srgbClr val="000000"/>
              </a:solidFill>
              <a:effectLst/>
            </a:rPr>
            <a:t>Seien</a:t>
          </a:r>
          <a:r>
            <a:rPr lang="en-GB" sz="2400" dirty="0">
              <a:solidFill>
                <a:srgbClr val="000000"/>
              </a:solidFill>
              <a:effectLst/>
            </a:rPr>
            <a:t> Sie </a:t>
          </a:r>
          <a:r>
            <a:rPr lang="en-GB" sz="2400" dirty="0" err="1">
              <a:solidFill>
                <a:srgbClr val="000000"/>
              </a:solidFill>
              <a:effectLst/>
            </a:rPr>
            <a:t>eine</a:t>
          </a:r>
          <a:r>
            <a:rPr lang="en-GB" sz="2400" dirty="0">
              <a:solidFill>
                <a:srgbClr val="000000"/>
              </a:solidFill>
              <a:effectLst/>
            </a:rPr>
            <a:t> </a:t>
          </a:r>
          <a:r>
            <a:rPr lang="en-GB" sz="2400" dirty="0" err="1">
              <a:solidFill>
                <a:srgbClr val="000000"/>
              </a:solidFill>
              <a:effectLst/>
            </a:rPr>
            <a:t>lehrbare</a:t>
          </a:r>
          <a:r>
            <a:rPr lang="en-GB" sz="2400" dirty="0">
              <a:solidFill>
                <a:srgbClr val="000000"/>
              </a:solidFill>
              <a:effectLst/>
            </a:rPr>
            <a:t> </a:t>
          </a:r>
          <a:r>
            <a:rPr lang="en-GB" sz="2400" dirty="0" err="1">
              <a:solidFill>
                <a:srgbClr val="000000"/>
              </a:solidFill>
              <a:effectLst/>
            </a:rPr>
            <a:t>Führungskraft</a:t>
          </a:r>
          <a:r>
            <a:rPr lang="en-GB" sz="2400" dirty="0">
              <a:solidFill>
                <a:srgbClr val="000000"/>
              </a:solidFill>
              <a:effectLst/>
            </a:rPr>
            <a:t>, </a:t>
          </a:r>
          <a:r>
            <a:rPr lang="en-GB" sz="2400" dirty="0" err="1">
              <a:solidFill>
                <a:srgbClr val="000000"/>
              </a:solidFill>
              <a:effectLst/>
            </a:rPr>
            <a:t>fördern</a:t>
          </a:r>
          <a:r>
            <a:rPr lang="en-GB" sz="2400" dirty="0">
              <a:solidFill>
                <a:srgbClr val="000000"/>
              </a:solidFill>
              <a:effectLst/>
            </a:rPr>
            <a:t> Sie das </a:t>
          </a:r>
          <a:r>
            <a:rPr lang="en-GB" sz="2400" dirty="0" err="1">
              <a:solidFill>
                <a:srgbClr val="000000"/>
              </a:solidFill>
              <a:effectLst/>
            </a:rPr>
            <a:t>Lernen</a:t>
          </a:r>
          <a:endParaRPr lang="en-ZA" sz="2400" dirty="0">
            <a:solidFill>
              <a:srgbClr val="000000"/>
            </a:solidFill>
            <a:effectLst/>
          </a:endParaRPr>
        </a:p>
      </dgm:t>
    </dgm:pt>
    <dgm:pt modelId="{35F96477-4B29-447D-ACFE-A699C7C576D9}" type="parTrans" cxnId="{9BD6E962-2859-4273-805C-33FAEF02F9B2}">
      <dgm:prSet/>
      <dgm:spPr/>
      <dgm:t>
        <a:bodyPr/>
        <a:lstStyle/>
        <a:p>
          <a:endParaRPr lang="en-ZA"/>
        </a:p>
      </dgm:t>
    </dgm:pt>
    <dgm:pt modelId="{0A9381A7-1EEA-4A5D-9D43-244194CE3529}" type="sibTrans" cxnId="{9BD6E962-2859-4273-805C-33FAEF02F9B2}">
      <dgm:prSet/>
      <dgm:spPr/>
      <dgm:t>
        <a:bodyPr/>
        <a:lstStyle/>
        <a:p>
          <a:endParaRPr lang="en-ZA"/>
        </a:p>
      </dgm:t>
    </dgm:pt>
    <dgm:pt modelId="{79188B20-8D57-44BB-927A-D9C52F454F5A}" type="pres">
      <dgm:prSet presAssocID="{70343243-D83C-4476-8B62-787F1D2825B6}" presName="Name0" presStyleCnt="0">
        <dgm:presLayoutVars>
          <dgm:chMax val="7"/>
          <dgm:dir/>
          <dgm:resizeHandles val="exact"/>
        </dgm:presLayoutVars>
      </dgm:prSet>
      <dgm:spPr/>
    </dgm:pt>
    <dgm:pt modelId="{45D6DA83-A1D7-46DB-92A7-5E5E4C76881E}" type="pres">
      <dgm:prSet presAssocID="{70343243-D83C-4476-8B62-787F1D2825B6}" presName="ellipse1" presStyleLbl="vennNode1" presStyleIdx="0" presStyleCnt="4">
        <dgm:presLayoutVars>
          <dgm:bulletEnabled val="1"/>
        </dgm:presLayoutVars>
      </dgm:prSet>
      <dgm:spPr/>
    </dgm:pt>
    <dgm:pt modelId="{FCAC7814-B57C-4EB6-AEB4-2E4F6756CB93}" type="pres">
      <dgm:prSet presAssocID="{70343243-D83C-4476-8B62-787F1D2825B6}" presName="ellipse2" presStyleLbl="vennNode1" presStyleIdx="1" presStyleCnt="4">
        <dgm:presLayoutVars>
          <dgm:bulletEnabled val="1"/>
        </dgm:presLayoutVars>
      </dgm:prSet>
      <dgm:spPr/>
    </dgm:pt>
    <dgm:pt modelId="{C2C831E0-80E0-4960-B421-1F089A605B9D}" type="pres">
      <dgm:prSet presAssocID="{70343243-D83C-4476-8B62-787F1D2825B6}" presName="ellipse3" presStyleLbl="vennNode1" presStyleIdx="2" presStyleCnt="4">
        <dgm:presLayoutVars>
          <dgm:bulletEnabled val="1"/>
        </dgm:presLayoutVars>
      </dgm:prSet>
      <dgm:spPr/>
    </dgm:pt>
    <dgm:pt modelId="{636BBD36-91B6-4A2A-8283-AF726C098C60}" type="pres">
      <dgm:prSet presAssocID="{70343243-D83C-4476-8B62-787F1D2825B6}" presName="ellipse4" presStyleLbl="vennNode1" presStyleIdx="3" presStyleCnt="4" custScaleX="106654" custScaleY="100273">
        <dgm:presLayoutVars>
          <dgm:bulletEnabled val="1"/>
        </dgm:presLayoutVars>
      </dgm:prSet>
      <dgm:spPr/>
    </dgm:pt>
  </dgm:ptLst>
  <dgm:cxnLst>
    <dgm:cxn modelId="{9BD6E962-2859-4273-805C-33FAEF02F9B2}" srcId="{70343243-D83C-4476-8B62-787F1D2825B6}" destId="{E93B2CD5-1D70-4211-A5A0-F3E4D8D01520}" srcOrd="3" destOrd="0" parTransId="{35F96477-4B29-447D-ACFE-A699C7C576D9}" sibTransId="{0A9381A7-1EEA-4A5D-9D43-244194CE3529}"/>
    <dgm:cxn modelId="{8654535A-26B2-4C63-8E02-AD037F8FE7B7}" srcId="{70343243-D83C-4476-8B62-787F1D2825B6}" destId="{82D4F9D0-3058-4B03-B999-317BA13F247E}" srcOrd="0" destOrd="0" parTransId="{FADBFDA2-115E-453E-9F61-5CA0673EBF96}" sibTransId="{C2CA7DC2-1241-419F-8FEF-302161FE1392}"/>
    <dgm:cxn modelId="{BC2C2893-4B67-46F5-BD34-212A17D9214F}" type="presOf" srcId="{E93B2CD5-1D70-4211-A5A0-F3E4D8D01520}" destId="{636BBD36-91B6-4A2A-8283-AF726C098C60}" srcOrd="0" destOrd="0" presId="urn:microsoft.com/office/officeart/2005/8/layout/rings+Icon"/>
    <dgm:cxn modelId="{F2EC679E-CA85-4FD0-AF7F-A7B492629635}" type="presOf" srcId="{82D4F9D0-3058-4B03-B999-317BA13F247E}" destId="{45D6DA83-A1D7-46DB-92A7-5E5E4C76881E}" srcOrd="0" destOrd="0" presId="urn:microsoft.com/office/officeart/2005/8/layout/rings+Icon"/>
    <dgm:cxn modelId="{1DB5FE9F-72BE-40B6-A5D2-A90C386296FA}" type="presOf" srcId="{9000C4C9-40B3-45E9-8DBB-C51E1D319DDE}" destId="{FCAC7814-B57C-4EB6-AEB4-2E4F6756CB93}" srcOrd="0" destOrd="0" presId="urn:microsoft.com/office/officeart/2005/8/layout/rings+Icon"/>
    <dgm:cxn modelId="{140544A9-2DE3-45B2-84CF-D778865D0B11}" srcId="{70343243-D83C-4476-8B62-787F1D2825B6}" destId="{9000C4C9-40B3-45E9-8DBB-C51E1D319DDE}" srcOrd="1" destOrd="0" parTransId="{3661C750-37D3-4C87-9D97-0FB9706CD9C4}" sibTransId="{7C8C1416-5B38-4DAA-AA2B-45410928BD17}"/>
    <dgm:cxn modelId="{3B82B8CB-370C-4ADF-86E6-9CCE2444D641}" srcId="{70343243-D83C-4476-8B62-787F1D2825B6}" destId="{F18D83E5-BF8B-42D3-A432-40B59BE7EA71}" srcOrd="2" destOrd="0" parTransId="{0B65B778-1898-488D-B17A-721799998516}" sibTransId="{7A451A3F-5581-4C8E-948E-571C006D1C22}"/>
    <dgm:cxn modelId="{60D1F2CF-FBC6-4E8D-A161-44CFE0602C4F}" type="presOf" srcId="{70343243-D83C-4476-8B62-787F1D2825B6}" destId="{79188B20-8D57-44BB-927A-D9C52F454F5A}" srcOrd="0" destOrd="0" presId="urn:microsoft.com/office/officeart/2005/8/layout/rings+Icon"/>
    <dgm:cxn modelId="{B2BFA9F6-070C-489F-9F21-ABC940106E22}" type="presOf" srcId="{F18D83E5-BF8B-42D3-A432-40B59BE7EA71}" destId="{C2C831E0-80E0-4960-B421-1F089A605B9D}" srcOrd="0" destOrd="0" presId="urn:microsoft.com/office/officeart/2005/8/layout/rings+Icon"/>
    <dgm:cxn modelId="{9E24A539-3A2E-46C9-8EE8-0B2EEE8DA8AA}" type="presParOf" srcId="{79188B20-8D57-44BB-927A-D9C52F454F5A}" destId="{45D6DA83-A1D7-46DB-92A7-5E5E4C76881E}" srcOrd="0" destOrd="0" presId="urn:microsoft.com/office/officeart/2005/8/layout/rings+Icon"/>
    <dgm:cxn modelId="{75379976-54EC-48A3-A679-4547A66447A1}" type="presParOf" srcId="{79188B20-8D57-44BB-927A-D9C52F454F5A}" destId="{FCAC7814-B57C-4EB6-AEB4-2E4F6756CB93}" srcOrd="1" destOrd="0" presId="urn:microsoft.com/office/officeart/2005/8/layout/rings+Icon"/>
    <dgm:cxn modelId="{651B367F-B87A-4DB2-8513-3FA4843AC946}" type="presParOf" srcId="{79188B20-8D57-44BB-927A-D9C52F454F5A}" destId="{C2C831E0-80E0-4960-B421-1F089A605B9D}" srcOrd="2" destOrd="0" presId="urn:microsoft.com/office/officeart/2005/8/layout/rings+Icon"/>
    <dgm:cxn modelId="{885849C4-29C2-453A-8540-EB50801795C2}" type="presParOf" srcId="{79188B20-8D57-44BB-927A-D9C52F454F5A}" destId="{636BBD36-91B6-4A2A-8283-AF726C098C60}" srcOrd="3"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D2164E-23C4-43E9-994F-AF34366CB79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2358C35A-1BBE-47A7-ADEB-8B5549F00814}">
      <dgm:prSet phldr="0"/>
      <dgm:spPr/>
      <dgm:t>
        <a:bodyPr/>
        <a:lstStyle/>
        <a:p>
          <a:r>
            <a:rPr lang="en-ZA" dirty="0">
              <a:effectLst>
                <a:outerShdw blurRad="38100" dist="38100" dir="2700000" algn="tl">
                  <a:srgbClr val="000000">
                    <a:alpha val="43137"/>
                  </a:srgbClr>
                </a:outerShdw>
              </a:effectLst>
              <a:latin typeface="+mn-lt"/>
            </a:rPr>
            <a:t>Hohe Anzahl von Aufgaben</a:t>
          </a:r>
        </a:p>
      </dgm:t>
    </dgm:pt>
    <dgm:pt modelId="{37E43AD6-1CE6-41CC-B2DE-0FAE944E04CB}" type="parTrans" cxnId="{00B74E9A-7CB7-4279-8E67-75FF62B22DBC}">
      <dgm:prSet/>
      <dgm:spPr/>
      <dgm:t>
        <a:bodyPr/>
        <a:lstStyle/>
        <a:p>
          <a:endParaRPr lang="de-DE"/>
        </a:p>
      </dgm:t>
    </dgm:pt>
    <dgm:pt modelId="{2F6CE839-38A9-4F6A-B57F-FA276AC8E3EC}" type="sibTrans" cxnId="{00B74E9A-7CB7-4279-8E67-75FF62B22DBC}">
      <dgm:prSet/>
      <dgm:spPr/>
      <dgm:t>
        <a:bodyPr/>
        <a:lstStyle/>
        <a:p>
          <a:endParaRPr lang="de-DE"/>
        </a:p>
      </dgm:t>
    </dgm:pt>
    <dgm:pt modelId="{09791B96-282B-471F-9041-95910D2B0888}">
      <dgm:prSet phldr="0"/>
      <dgm:spPr/>
      <dgm:t>
        <a:bodyPr/>
        <a:lstStyle/>
        <a:p>
          <a:pPr rtl="0"/>
          <a:r>
            <a:rPr lang="en-ZA" dirty="0" err="1">
              <a:effectLst>
                <a:outerShdw blurRad="38100" dist="38100" dir="2700000" algn="tl">
                  <a:srgbClr val="000000">
                    <a:alpha val="43137"/>
                  </a:srgbClr>
                </a:outerShdw>
              </a:effectLst>
              <a:latin typeface="+mn-lt"/>
            </a:rPr>
            <a:t>Mehrere</a:t>
          </a:r>
          <a:r>
            <a:rPr lang="en-ZA" dirty="0">
              <a:effectLst>
                <a:outerShdw blurRad="38100" dist="38100" dir="2700000" algn="tl">
                  <a:srgbClr val="000000">
                    <a:alpha val="43137"/>
                  </a:srgbClr>
                </a:outerShdw>
              </a:effectLst>
              <a:latin typeface="+mn-lt"/>
            </a:rPr>
            <a:t> </a:t>
          </a:r>
          <a:r>
            <a:rPr lang="en-ZA" dirty="0" err="1">
              <a:effectLst>
                <a:outerShdw blurRad="38100" dist="38100" dir="2700000" algn="tl">
                  <a:srgbClr val="000000">
                    <a:alpha val="43137"/>
                  </a:srgbClr>
                </a:outerShdw>
              </a:effectLst>
              <a:latin typeface="+mn-lt"/>
            </a:rPr>
            <a:t>Personen</a:t>
          </a:r>
          <a:r>
            <a:rPr lang="en-ZA" dirty="0">
              <a:effectLst>
                <a:outerShdw blurRad="38100" dist="38100" dir="2700000" algn="tl">
                  <a:srgbClr val="000000">
                    <a:alpha val="43137"/>
                  </a:srgbClr>
                </a:outerShdw>
              </a:effectLst>
              <a:latin typeface="+mn-lt"/>
            </a:rPr>
            <a:t> pro Aufgabe</a:t>
          </a:r>
          <a:endParaRPr lang="en-GB" dirty="0">
            <a:effectLst>
              <a:outerShdw blurRad="38100" dist="38100" dir="2700000" algn="tl">
                <a:srgbClr val="000000">
                  <a:alpha val="43137"/>
                </a:srgbClr>
              </a:outerShdw>
            </a:effectLst>
            <a:latin typeface="+mn-lt"/>
          </a:endParaRPr>
        </a:p>
      </dgm:t>
    </dgm:pt>
    <dgm:pt modelId="{129321EC-57FE-4B8C-B242-B7281843864B}" type="parTrans" cxnId="{CA45AC01-0A94-4898-B212-E2370C191BBE}">
      <dgm:prSet/>
      <dgm:spPr/>
      <dgm:t>
        <a:bodyPr/>
        <a:lstStyle/>
        <a:p>
          <a:endParaRPr lang="de-DE"/>
        </a:p>
      </dgm:t>
    </dgm:pt>
    <dgm:pt modelId="{E2EB7A99-0A6F-45B8-9CF4-869A630FE8BD}" type="sibTrans" cxnId="{CA45AC01-0A94-4898-B212-E2370C191BBE}">
      <dgm:prSet/>
      <dgm:spPr/>
      <dgm:t>
        <a:bodyPr/>
        <a:lstStyle/>
        <a:p>
          <a:endParaRPr lang="de-DE"/>
        </a:p>
      </dgm:t>
    </dgm:pt>
    <dgm:pt modelId="{563E5E68-198F-4918-9841-0539EB76598D}">
      <dgm:prSet phldr="0"/>
      <dgm:spPr/>
      <dgm:t>
        <a:bodyPr/>
        <a:lstStyle/>
        <a:p>
          <a:r>
            <a:rPr lang="en-ZA" dirty="0">
              <a:effectLst>
                <a:outerShdw blurRad="38100" dist="38100" dir="2700000" algn="tl">
                  <a:srgbClr val="000000">
                    <a:alpha val="43137"/>
                  </a:srgbClr>
                </a:outerShdw>
              </a:effectLst>
              <a:latin typeface="+mn-lt"/>
            </a:rPr>
            <a:t> Zeitsensibler Charakter</a:t>
          </a:r>
          <a:endParaRPr lang="en-GB" dirty="0">
            <a:effectLst>
              <a:outerShdw blurRad="38100" dist="38100" dir="2700000" algn="tl">
                <a:srgbClr val="000000">
                  <a:alpha val="43137"/>
                </a:srgbClr>
              </a:outerShdw>
            </a:effectLst>
            <a:latin typeface="+mn-lt"/>
          </a:endParaRPr>
        </a:p>
      </dgm:t>
    </dgm:pt>
    <dgm:pt modelId="{1DF915CB-FA16-46F7-A18A-2B63B4259E71}" type="parTrans" cxnId="{049C8CE1-9266-428A-A390-9F37722BB569}">
      <dgm:prSet/>
      <dgm:spPr/>
      <dgm:t>
        <a:bodyPr/>
        <a:lstStyle/>
        <a:p>
          <a:endParaRPr lang="de-DE"/>
        </a:p>
      </dgm:t>
    </dgm:pt>
    <dgm:pt modelId="{09CBB910-CD08-42DE-9156-3C0CC998F9FB}" type="sibTrans" cxnId="{049C8CE1-9266-428A-A390-9F37722BB569}">
      <dgm:prSet/>
      <dgm:spPr/>
      <dgm:t>
        <a:bodyPr/>
        <a:lstStyle/>
        <a:p>
          <a:endParaRPr lang="de-DE"/>
        </a:p>
      </dgm:t>
    </dgm:pt>
    <dgm:pt modelId="{2418A337-7C67-47FD-AD2B-6DF473A0CB74}">
      <dgm:prSet/>
      <dgm:spPr/>
      <dgm:t>
        <a:bodyPr/>
        <a:lstStyle/>
        <a:p>
          <a:pPr rtl="0"/>
          <a:r>
            <a:rPr lang="en-ZA" dirty="0" err="1">
              <a:effectLst>
                <a:outerShdw blurRad="38100" dist="38100" dir="2700000" algn="tl">
                  <a:srgbClr val="000000">
                    <a:alpha val="43137"/>
                  </a:srgbClr>
                </a:outerShdw>
              </a:effectLst>
              <a:latin typeface="+mn-lt"/>
            </a:rPr>
            <a:t>Beeinflussung</a:t>
          </a:r>
          <a:r>
            <a:rPr lang="en-ZA" dirty="0">
              <a:effectLst>
                <a:outerShdw blurRad="38100" dist="38100" dir="2700000" algn="tl">
                  <a:srgbClr val="000000">
                    <a:alpha val="43137"/>
                  </a:srgbClr>
                </a:outerShdw>
              </a:effectLst>
              <a:latin typeface="+mn-lt"/>
            </a:rPr>
            <a:t> </a:t>
          </a:r>
          <a:r>
            <a:rPr lang="en-ZA" dirty="0" err="1">
              <a:effectLst>
                <a:outerShdw blurRad="38100" dist="38100" dir="2700000" algn="tl">
                  <a:srgbClr val="000000">
                    <a:alpha val="43137"/>
                  </a:srgbClr>
                </a:outerShdw>
              </a:effectLst>
              <a:latin typeface="+mn-lt"/>
            </a:rPr>
            <a:t>anderer</a:t>
          </a:r>
          <a:r>
            <a:rPr lang="en-ZA" dirty="0">
              <a:effectLst>
                <a:outerShdw blurRad="38100" dist="38100" dir="2700000" algn="tl">
                  <a:srgbClr val="000000">
                    <a:alpha val="43137"/>
                  </a:srgbClr>
                </a:outerShdw>
              </a:effectLst>
              <a:latin typeface="+mn-lt"/>
            </a:rPr>
            <a:t> Prozesse und Systeme</a:t>
          </a:r>
        </a:p>
      </dgm:t>
    </dgm:pt>
    <dgm:pt modelId="{C4BB545C-D944-4F41-B6F8-1F6978290295}" type="parTrans" cxnId="{B9DC4A85-ED5F-4F14-B69E-CE5BAE368869}">
      <dgm:prSet/>
      <dgm:spPr/>
      <dgm:t>
        <a:bodyPr/>
        <a:lstStyle/>
        <a:p>
          <a:endParaRPr lang="de-DE"/>
        </a:p>
      </dgm:t>
    </dgm:pt>
    <dgm:pt modelId="{396C70AB-FEFB-44FF-B0FF-84483C9EA8BD}" type="sibTrans" cxnId="{B9DC4A85-ED5F-4F14-B69E-CE5BAE368869}">
      <dgm:prSet/>
      <dgm:spPr/>
      <dgm:t>
        <a:bodyPr/>
        <a:lstStyle/>
        <a:p>
          <a:endParaRPr lang="de-DE"/>
        </a:p>
      </dgm:t>
    </dgm:pt>
    <dgm:pt modelId="{00C0E318-645B-4CC1-AB8E-9E9B33D7E19F}">
      <dgm:prSet/>
      <dgm:spPr/>
      <dgm:t>
        <a:bodyPr/>
        <a:lstStyle/>
        <a:p>
          <a:pPr rtl="0"/>
          <a:r>
            <a:rPr lang="en-ZA" dirty="0" err="1">
              <a:effectLst>
                <a:outerShdw blurRad="38100" dist="38100" dir="2700000" algn="tl">
                  <a:srgbClr val="000000">
                    <a:alpha val="43137"/>
                  </a:srgbClr>
                </a:outerShdw>
              </a:effectLst>
              <a:latin typeface="+mn-lt"/>
            </a:rPr>
            <a:t>Einhaltung</a:t>
          </a:r>
          <a:r>
            <a:rPr lang="en-ZA" dirty="0">
              <a:effectLst>
                <a:outerShdw blurRad="38100" dist="38100" dir="2700000" algn="tl">
                  <a:srgbClr val="000000">
                    <a:alpha val="43137"/>
                  </a:srgbClr>
                </a:outerShdw>
              </a:effectLst>
              <a:latin typeface="+mn-lt"/>
            </a:rPr>
            <a:t> von </a:t>
          </a:r>
          <a:r>
            <a:rPr lang="en-ZA" dirty="0" err="1">
              <a:effectLst>
                <a:outerShdw blurRad="38100" dist="38100" dir="2700000" algn="tl">
                  <a:srgbClr val="000000">
                    <a:alpha val="43137"/>
                  </a:srgbClr>
                </a:outerShdw>
              </a:effectLst>
              <a:latin typeface="+mn-lt"/>
            </a:rPr>
            <a:t>Vorschriften</a:t>
          </a:r>
          <a:r>
            <a:rPr lang="en-ZA" dirty="0">
              <a:effectLst>
                <a:outerShdw blurRad="38100" dist="38100" dir="2700000" algn="tl">
                  <a:srgbClr val="000000">
                    <a:alpha val="43137"/>
                  </a:srgbClr>
                </a:outerShdw>
              </a:effectLst>
              <a:latin typeface="+mn-lt"/>
            </a:rPr>
            <a:t> und </a:t>
          </a:r>
          <a:r>
            <a:rPr lang="en-ZA" dirty="0" err="1">
              <a:effectLst>
                <a:outerShdw blurRad="38100" dist="38100" dir="2700000" algn="tl">
                  <a:srgbClr val="000000">
                    <a:alpha val="43137"/>
                  </a:srgbClr>
                </a:outerShdw>
              </a:effectLst>
              <a:latin typeface="+mn-lt"/>
            </a:rPr>
            <a:t>Prüfpfaden</a:t>
          </a:r>
          <a:endParaRPr lang="en-ZA" dirty="0">
            <a:effectLst>
              <a:outerShdw blurRad="38100" dist="38100" dir="2700000" algn="tl">
                <a:srgbClr val="000000">
                  <a:alpha val="43137"/>
                </a:srgbClr>
              </a:outerShdw>
            </a:effectLst>
            <a:latin typeface="+mn-lt"/>
          </a:endParaRPr>
        </a:p>
      </dgm:t>
    </dgm:pt>
    <dgm:pt modelId="{9C2E151A-F87F-4AD9-B0AE-0089F054FB98}" type="parTrans" cxnId="{C8CFD3F6-1494-46FB-A286-DBDC9BD291C5}">
      <dgm:prSet/>
      <dgm:spPr/>
      <dgm:t>
        <a:bodyPr/>
        <a:lstStyle/>
        <a:p>
          <a:endParaRPr lang="de-DE"/>
        </a:p>
      </dgm:t>
    </dgm:pt>
    <dgm:pt modelId="{04BDCC97-9437-40D6-907E-60750205E726}" type="sibTrans" cxnId="{C8CFD3F6-1494-46FB-A286-DBDC9BD291C5}">
      <dgm:prSet/>
      <dgm:spPr/>
      <dgm:t>
        <a:bodyPr/>
        <a:lstStyle/>
        <a:p>
          <a:endParaRPr lang="de-DE"/>
        </a:p>
      </dgm:t>
    </dgm:pt>
    <dgm:pt modelId="{DE4F9E39-3CEB-4417-86EE-FB5E5EFE3D6E}" type="pres">
      <dgm:prSet presAssocID="{85D2164E-23C4-43E9-994F-AF34366CB795}" presName="diagram" presStyleCnt="0">
        <dgm:presLayoutVars>
          <dgm:dir/>
          <dgm:resizeHandles val="exact"/>
        </dgm:presLayoutVars>
      </dgm:prSet>
      <dgm:spPr/>
    </dgm:pt>
    <dgm:pt modelId="{AE95B92D-1017-43E0-859B-F48A38853A9D}" type="pres">
      <dgm:prSet presAssocID="{2358C35A-1BBE-47A7-ADEB-8B5549F00814}" presName="node" presStyleLbl="node1" presStyleIdx="0" presStyleCnt="5" custScaleX="82752" custScaleY="65763">
        <dgm:presLayoutVars>
          <dgm:bulletEnabled val="1"/>
        </dgm:presLayoutVars>
      </dgm:prSet>
      <dgm:spPr/>
    </dgm:pt>
    <dgm:pt modelId="{B8DD80B6-70A8-4E69-A58E-8DB95C26A91E}" type="pres">
      <dgm:prSet presAssocID="{2F6CE839-38A9-4F6A-B57F-FA276AC8E3EC}" presName="sibTrans" presStyleCnt="0"/>
      <dgm:spPr/>
    </dgm:pt>
    <dgm:pt modelId="{975DC695-DE28-4FD0-B58A-19D71D80163C}" type="pres">
      <dgm:prSet presAssocID="{09791B96-282B-471F-9041-95910D2B0888}" presName="node" presStyleLbl="node1" presStyleIdx="1" presStyleCnt="5" custScaleX="79075" custScaleY="64657">
        <dgm:presLayoutVars>
          <dgm:bulletEnabled val="1"/>
        </dgm:presLayoutVars>
      </dgm:prSet>
      <dgm:spPr/>
    </dgm:pt>
    <dgm:pt modelId="{389F162B-FAF1-4EBD-82B7-70D482AD6BA5}" type="pres">
      <dgm:prSet presAssocID="{E2EB7A99-0A6F-45B8-9CF4-869A630FE8BD}" presName="sibTrans" presStyleCnt="0"/>
      <dgm:spPr/>
    </dgm:pt>
    <dgm:pt modelId="{D94E0811-A5C5-4FDE-B018-B83C33D33774}" type="pres">
      <dgm:prSet presAssocID="{563E5E68-198F-4918-9841-0539EB76598D}" presName="node" presStyleLbl="node1" presStyleIdx="2" presStyleCnt="5" custScaleX="66624" custScaleY="61590">
        <dgm:presLayoutVars>
          <dgm:bulletEnabled val="1"/>
        </dgm:presLayoutVars>
      </dgm:prSet>
      <dgm:spPr/>
    </dgm:pt>
    <dgm:pt modelId="{903AC132-CB9C-45BA-85F2-5EC2AB013054}" type="pres">
      <dgm:prSet presAssocID="{09CBB910-CD08-42DE-9156-3C0CC998F9FB}" presName="sibTrans" presStyleCnt="0"/>
      <dgm:spPr/>
    </dgm:pt>
    <dgm:pt modelId="{56AEE57D-632E-41C1-A015-4CD7173B3EDB}" type="pres">
      <dgm:prSet presAssocID="{2418A337-7C67-47FD-AD2B-6DF473A0CB74}" presName="node" presStyleLbl="node1" presStyleIdx="3" presStyleCnt="5" custScaleX="75711" custScaleY="50177">
        <dgm:presLayoutVars>
          <dgm:bulletEnabled val="1"/>
        </dgm:presLayoutVars>
      </dgm:prSet>
      <dgm:spPr/>
    </dgm:pt>
    <dgm:pt modelId="{7ABC7741-85CC-4DE7-83FD-AD09E2BFA272}" type="pres">
      <dgm:prSet presAssocID="{396C70AB-FEFB-44FF-B0FF-84483C9EA8BD}" presName="sibTrans" presStyleCnt="0"/>
      <dgm:spPr/>
    </dgm:pt>
    <dgm:pt modelId="{ECE18829-C2A0-4D13-9675-EB40EBBC1D5A}" type="pres">
      <dgm:prSet presAssocID="{00C0E318-645B-4CC1-AB8E-9E9B33D7E19F}" presName="node" presStyleLbl="node1" presStyleIdx="4" presStyleCnt="5" custScaleX="75711" custScaleY="50177">
        <dgm:presLayoutVars>
          <dgm:bulletEnabled val="1"/>
        </dgm:presLayoutVars>
      </dgm:prSet>
      <dgm:spPr/>
    </dgm:pt>
  </dgm:ptLst>
  <dgm:cxnLst>
    <dgm:cxn modelId="{CA45AC01-0A94-4898-B212-E2370C191BBE}" srcId="{85D2164E-23C4-43E9-994F-AF34366CB795}" destId="{09791B96-282B-471F-9041-95910D2B0888}" srcOrd="1" destOrd="0" parTransId="{129321EC-57FE-4B8C-B242-B7281843864B}" sibTransId="{E2EB7A99-0A6F-45B8-9CF4-869A630FE8BD}"/>
    <dgm:cxn modelId="{C0B87D22-45E9-41ED-8122-60DE868AE881}" type="presOf" srcId="{00C0E318-645B-4CC1-AB8E-9E9B33D7E19F}" destId="{ECE18829-C2A0-4D13-9675-EB40EBBC1D5A}" srcOrd="0" destOrd="0" presId="urn:microsoft.com/office/officeart/2005/8/layout/default"/>
    <dgm:cxn modelId="{41CB3F53-BC35-437B-A925-E6DE0496775F}" type="presOf" srcId="{85D2164E-23C4-43E9-994F-AF34366CB795}" destId="{DE4F9E39-3CEB-4417-86EE-FB5E5EFE3D6E}" srcOrd="0" destOrd="0" presId="urn:microsoft.com/office/officeart/2005/8/layout/default"/>
    <dgm:cxn modelId="{5D046C77-A13E-4D9B-B4D0-0561B0B23B1C}" type="presOf" srcId="{563E5E68-198F-4918-9841-0539EB76598D}" destId="{D94E0811-A5C5-4FDE-B018-B83C33D33774}" srcOrd="0" destOrd="0" presId="urn:microsoft.com/office/officeart/2005/8/layout/default"/>
    <dgm:cxn modelId="{B9DC4A85-ED5F-4F14-B69E-CE5BAE368869}" srcId="{85D2164E-23C4-43E9-994F-AF34366CB795}" destId="{2418A337-7C67-47FD-AD2B-6DF473A0CB74}" srcOrd="3" destOrd="0" parTransId="{C4BB545C-D944-4F41-B6F8-1F6978290295}" sibTransId="{396C70AB-FEFB-44FF-B0FF-84483C9EA8BD}"/>
    <dgm:cxn modelId="{00B74E9A-7CB7-4279-8E67-75FF62B22DBC}" srcId="{85D2164E-23C4-43E9-994F-AF34366CB795}" destId="{2358C35A-1BBE-47A7-ADEB-8B5549F00814}" srcOrd="0" destOrd="0" parTransId="{37E43AD6-1CE6-41CC-B2DE-0FAE944E04CB}" sibTransId="{2F6CE839-38A9-4F6A-B57F-FA276AC8E3EC}"/>
    <dgm:cxn modelId="{FA86DAAA-5B53-409E-BF3F-1C7CD1D5E133}" type="presOf" srcId="{09791B96-282B-471F-9041-95910D2B0888}" destId="{975DC695-DE28-4FD0-B58A-19D71D80163C}" srcOrd="0" destOrd="0" presId="urn:microsoft.com/office/officeart/2005/8/layout/default"/>
    <dgm:cxn modelId="{0CE468B1-CCD2-47C0-BE60-AC85D08A1A1F}" type="presOf" srcId="{2418A337-7C67-47FD-AD2B-6DF473A0CB74}" destId="{56AEE57D-632E-41C1-A015-4CD7173B3EDB}" srcOrd="0" destOrd="0" presId="urn:microsoft.com/office/officeart/2005/8/layout/default"/>
    <dgm:cxn modelId="{F364D0BE-A576-406D-973A-BC86947F9939}" type="presOf" srcId="{2358C35A-1BBE-47A7-ADEB-8B5549F00814}" destId="{AE95B92D-1017-43E0-859B-F48A38853A9D}" srcOrd="0" destOrd="0" presId="urn:microsoft.com/office/officeart/2005/8/layout/default"/>
    <dgm:cxn modelId="{049C8CE1-9266-428A-A390-9F37722BB569}" srcId="{85D2164E-23C4-43E9-994F-AF34366CB795}" destId="{563E5E68-198F-4918-9841-0539EB76598D}" srcOrd="2" destOrd="0" parTransId="{1DF915CB-FA16-46F7-A18A-2B63B4259E71}" sibTransId="{09CBB910-CD08-42DE-9156-3C0CC998F9FB}"/>
    <dgm:cxn modelId="{C8CFD3F6-1494-46FB-A286-DBDC9BD291C5}" srcId="{85D2164E-23C4-43E9-994F-AF34366CB795}" destId="{00C0E318-645B-4CC1-AB8E-9E9B33D7E19F}" srcOrd="4" destOrd="0" parTransId="{9C2E151A-F87F-4AD9-B0AE-0089F054FB98}" sibTransId="{04BDCC97-9437-40D6-907E-60750205E726}"/>
    <dgm:cxn modelId="{F13ABA64-7F48-4AA9-B409-F80BEB19A774}" type="presParOf" srcId="{DE4F9E39-3CEB-4417-86EE-FB5E5EFE3D6E}" destId="{AE95B92D-1017-43E0-859B-F48A38853A9D}" srcOrd="0" destOrd="0" presId="urn:microsoft.com/office/officeart/2005/8/layout/default"/>
    <dgm:cxn modelId="{D278C2B5-F8DE-4404-82D7-29CB13940058}" type="presParOf" srcId="{DE4F9E39-3CEB-4417-86EE-FB5E5EFE3D6E}" destId="{B8DD80B6-70A8-4E69-A58E-8DB95C26A91E}" srcOrd="1" destOrd="0" presId="urn:microsoft.com/office/officeart/2005/8/layout/default"/>
    <dgm:cxn modelId="{021277F3-0863-4297-863A-727A08BC2998}" type="presParOf" srcId="{DE4F9E39-3CEB-4417-86EE-FB5E5EFE3D6E}" destId="{975DC695-DE28-4FD0-B58A-19D71D80163C}" srcOrd="2" destOrd="0" presId="urn:microsoft.com/office/officeart/2005/8/layout/default"/>
    <dgm:cxn modelId="{7863E1FD-31E1-436C-BD34-A4C4BFD5F880}" type="presParOf" srcId="{DE4F9E39-3CEB-4417-86EE-FB5E5EFE3D6E}" destId="{389F162B-FAF1-4EBD-82B7-70D482AD6BA5}" srcOrd="3" destOrd="0" presId="urn:microsoft.com/office/officeart/2005/8/layout/default"/>
    <dgm:cxn modelId="{0AE52B58-39FE-4957-BA23-6392941B471C}" type="presParOf" srcId="{DE4F9E39-3CEB-4417-86EE-FB5E5EFE3D6E}" destId="{D94E0811-A5C5-4FDE-B018-B83C33D33774}" srcOrd="4" destOrd="0" presId="urn:microsoft.com/office/officeart/2005/8/layout/default"/>
    <dgm:cxn modelId="{AAAE6D45-F727-4075-8615-D0447F3DFA20}" type="presParOf" srcId="{DE4F9E39-3CEB-4417-86EE-FB5E5EFE3D6E}" destId="{903AC132-CB9C-45BA-85F2-5EC2AB013054}" srcOrd="5" destOrd="0" presId="urn:microsoft.com/office/officeart/2005/8/layout/default"/>
    <dgm:cxn modelId="{5634D9D6-EEDF-445A-95FC-F0679487F33A}" type="presParOf" srcId="{DE4F9E39-3CEB-4417-86EE-FB5E5EFE3D6E}" destId="{56AEE57D-632E-41C1-A015-4CD7173B3EDB}" srcOrd="6" destOrd="0" presId="urn:microsoft.com/office/officeart/2005/8/layout/default"/>
    <dgm:cxn modelId="{606DE3F1-6E63-4B64-AC2F-DB97CC898778}" type="presParOf" srcId="{DE4F9E39-3CEB-4417-86EE-FB5E5EFE3D6E}" destId="{7ABC7741-85CC-4DE7-83FD-AD09E2BFA272}" srcOrd="7" destOrd="0" presId="urn:microsoft.com/office/officeart/2005/8/layout/default"/>
    <dgm:cxn modelId="{695DD304-4732-4218-9DC2-D64ED542B4AE}" type="presParOf" srcId="{DE4F9E39-3CEB-4417-86EE-FB5E5EFE3D6E}" destId="{ECE18829-C2A0-4D13-9675-EB40EBBC1D5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20AEF0-9C91-43EA-AB49-6B95320FD553}" type="doc">
      <dgm:prSet loTypeId="urn:microsoft.com/office/officeart/2005/8/layout/process4" loCatId="process" qsTypeId="urn:microsoft.com/office/officeart/2005/8/quickstyle/simple5" qsCatId="simple" csTypeId="urn:microsoft.com/office/officeart/2005/8/colors/accent1_2" csCatId="accent1" phldr="1"/>
      <dgm:spPr/>
      <dgm:t>
        <a:bodyPr/>
        <a:lstStyle/>
        <a:p>
          <a:endParaRPr lang="en-ZA"/>
        </a:p>
      </dgm:t>
    </dgm:pt>
    <dgm:pt modelId="{85810364-2474-4DD3-AE77-804E52A1B580}">
      <dgm:prSet phldrT="[Text]" custT="1"/>
      <dgm:spPr/>
      <dgm:t>
        <a:bodyPr/>
        <a:lstStyle/>
        <a:p>
          <a:r>
            <a:rPr lang="en-GB" sz="1800" b="1" dirty="0">
              <a:solidFill>
                <a:schemeClr val="bg1"/>
              </a:solidFill>
              <a:effectLst>
                <a:outerShdw blurRad="38100" dist="38100" dir="2700000" algn="tl">
                  <a:srgbClr val="000000">
                    <a:alpha val="43137"/>
                  </a:srgbClr>
                </a:outerShdw>
              </a:effectLst>
            </a:rPr>
            <a:t>1. Compliance: Die </a:t>
          </a:r>
          <a:r>
            <a:rPr lang="en-GB" sz="1800" b="1" dirty="0" err="1">
              <a:solidFill>
                <a:schemeClr val="bg1"/>
              </a:solidFill>
              <a:effectLst>
                <a:outerShdw blurRad="38100" dist="38100" dir="2700000" algn="tl">
                  <a:srgbClr val="000000">
                    <a:alpha val="43137"/>
                  </a:srgbClr>
                </a:outerShdw>
              </a:effectLst>
            </a:rPr>
            <a:t>grundlegendste</a:t>
          </a:r>
          <a:r>
            <a:rPr lang="en-GB" sz="1800" b="1" dirty="0">
              <a:solidFill>
                <a:schemeClr val="bg1"/>
              </a:solidFill>
              <a:effectLst>
                <a:outerShdw blurRad="38100" dist="38100" dir="2700000" algn="tl">
                  <a:srgbClr val="000000">
                    <a:alpha val="43137"/>
                  </a:srgbClr>
                </a:outerShdw>
              </a:effectLst>
            </a:rPr>
            <a:t> Ebene des Onboarding-</a:t>
          </a:r>
          <a:r>
            <a:rPr lang="en-GB" sz="1800" b="1" dirty="0" err="1">
              <a:solidFill>
                <a:schemeClr val="bg1"/>
              </a:solidFill>
              <a:effectLst>
                <a:outerShdw blurRad="38100" dist="38100" dir="2700000" algn="tl">
                  <a:srgbClr val="000000">
                    <a:alpha val="43137"/>
                  </a:srgbClr>
                </a:outerShdw>
              </a:effectLst>
            </a:rPr>
            <a:t>Prozesses</a:t>
          </a:r>
          <a:r>
            <a:rPr lang="en-GB" sz="1800" b="1" dirty="0">
              <a:solidFill>
                <a:schemeClr val="bg1"/>
              </a:solidFill>
              <a:effectLst>
                <a:outerShdw blurRad="38100" dist="38100" dir="2700000" algn="tl">
                  <a:srgbClr val="000000">
                    <a:alpha val="43137"/>
                  </a:srgbClr>
                </a:outerShdw>
              </a:effectLst>
            </a:rPr>
            <a:t> </a:t>
          </a:r>
          <a:r>
            <a:rPr lang="en-GB" sz="1800" b="1" dirty="0" err="1">
              <a:solidFill>
                <a:schemeClr val="bg1"/>
              </a:solidFill>
              <a:effectLst>
                <a:outerShdw blurRad="38100" dist="38100" dir="2700000" algn="tl">
                  <a:srgbClr val="000000">
                    <a:alpha val="43137"/>
                  </a:srgbClr>
                </a:outerShdw>
              </a:effectLst>
            </a:rPr>
            <a:t>umfasst</a:t>
          </a:r>
          <a:r>
            <a:rPr lang="en-GB" sz="1800" b="1" dirty="0">
              <a:solidFill>
                <a:schemeClr val="bg1"/>
              </a:solidFill>
              <a:effectLst>
                <a:outerShdw blurRad="38100" dist="38100" dir="2700000" algn="tl">
                  <a:srgbClr val="000000">
                    <a:alpha val="43137"/>
                  </a:srgbClr>
                </a:outerShdw>
              </a:effectLst>
            </a:rPr>
            <a:t> die </a:t>
          </a:r>
          <a:r>
            <a:rPr lang="en-GB" sz="1800" b="1" dirty="0" err="1">
              <a:solidFill>
                <a:schemeClr val="bg1"/>
              </a:solidFill>
              <a:effectLst>
                <a:outerShdw blurRad="38100" dist="38100" dir="2700000" algn="tl">
                  <a:srgbClr val="000000">
                    <a:alpha val="43137"/>
                  </a:srgbClr>
                </a:outerShdw>
              </a:effectLst>
            </a:rPr>
            <a:t>Vermittlung</a:t>
          </a:r>
          <a:r>
            <a:rPr lang="en-GB" sz="1800" b="1" dirty="0">
              <a:solidFill>
                <a:schemeClr val="bg1"/>
              </a:solidFill>
              <a:effectLst>
                <a:outerShdw blurRad="38100" dist="38100" dir="2700000" algn="tl">
                  <a:srgbClr val="000000">
                    <a:alpha val="43137"/>
                  </a:srgbClr>
                </a:outerShdw>
              </a:effectLst>
            </a:rPr>
            <a:t> </a:t>
          </a:r>
          <a:r>
            <a:rPr lang="en-GB" sz="1800" b="1" dirty="0" err="1">
              <a:solidFill>
                <a:schemeClr val="bg1"/>
              </a:solidFill>
              <a:effectLst>
                <a:outerShdw blurRad="38100" dist="38100" dir="2700000" algn="tl">
                  <a:srgbClr val="000000">
                    <a:alpha val="43137"/>
                  </a:srgbClr>
                </a:outerShdw>
              </a:effectLst>
            </a:rPr>
            <a:t>grundlegender</a:t>
          </a:r>
          <a:r>
            <a:rPr lang="en-GB" sz="1800" b="1" dirty="0">
              <a:solidFill>
                <a:schemeClr val="bg1"/>
              </a:solidFill>
              <a:effectLst>
                <a:outerShdw blurRad="38100" dist="38100" dir="2700000" algn="tl">
                  <a:srgbClr val="000000">
                    <a:alpha val="43137"/>
                  </a:srgbClr>
                </a:outerShdw>
              </a:effectLst>
            </a:rPr>
            <a:t> </a:t>
          </a:r>
          <a:r>
            <a:rPr lang="en-GB" sz="1800" b="1" dirty="0" err="1">
              <a:solidFill>
                <a:schemeClr val="bg1"/>
              </a:solidFill>
              <a:effectLst>
                <a:outerShdw blurRad="38100" dist="38100" dir="2700000" algn="tl">
                  <a:srgbClr val="000000">
                    <a:alpha val="43137"/>
                  </a:srgbClr>
                </a:outerShdw>
              </a:effectLst>
            </a:rPr>
            <a:t>rechtlicher</a:t>
          </a:r>
          <a:r>
            <a:rPr lang="en-GB" sz="1800" b="1" dirty="0">
              <a:solidFill>
                <a:schemeClr val="bg1"/>
              </a:solidFill>
              <a:effectLst>
                <a:outerShdw blurRad="38100" dist="38100" dir="2700000" algn="tl">
                  <a:srgbClr val="000000">
                    <a:alpha val="43137"/>
                  </a:srgbClr>
                </a:outerShdw>
              </a:effectLst>
            </a:rPr>
            <a:t> und </a:t>
          </a:r>
          <a:r>
            <a:rPr lang="en-GB" sz="1800" b="1" dirty="0" err="1">
              <a:solidFill>
                <a:schemeClr val="bg1"/>
              </a:solidFill>
              <a:effectLst>
                <a:outerShdw blurRad="38100" dist="38100" dir="2700000" algn="tl">
                  <a:srgbClr val="000000">
                    <a:alpha val="43137"/>
                  </a:srgbClr>
                </a:outerShdw>
              </a:effectLst>
            </a:rPr>
            <a:t>politikbezogener</a:t>
          </a:r>
          <a:r>
            <a:rPr lang="en-GB" sz="1800" b="1" dirty="0">
              <a:solidFill>
                <a:schemeClr val="bg1"/>
              </a:solidFill>
              <a:effectLst>
                <a:outerShdw blurRad="38100" dist="38100" dir="2700000" algn="tl">
                  <a:srgbClr val="000000">
                    <a:alpha val="43137"/>
                  </a:srgbClr>
                </a:outerShdw>
              </a:effectLst>
            </a:rPr>
            <a:t> </a:t>
          </a:r>
          <a:r>
            <a:rPr lang="en-GB" sz="1800" b="1" dirty="0" err="1">
              <a:solidFill>
                <a:schemeClr val="bg1"/>
              </a:solidFill>
              <a:effectLst>
                <a:outerShdw blurRad="38100" dist="38100" dir="2700000" algn="tl">
                  <a:srgbClr val="000000">
                    <a:alpha val="43137"/>
                  </a:srgbClr>
                </a:outerShdw>
              </a:effectLst>
            </a:rPr>
            <a:t>Vorschriften</a:t>
          </a:r>
          <a:r>
            <a:rPr lang="en-GB" sz="1800" b="1" dirty="0">
              <a:solidFill>
                <a:schemeClr val="bg1"/>
              </a:solidFill>
              <a:effectLst>
                <a:outerShdw blurRad="38100" dist="38100" dir="2700000" algn="tl">
                  <a:srgbClr val="000000">
                    <a:alpha val="43137"/>
                  </a:srgbClr>
                </a:outerShdw>
              </a:effectLst>
            </a:rPr>
            <a:t> an die Mitarbeiter.
</a:t>
          </a:r>
          <a:endParaRPr lang="en-ZA" sz="1800" dirty="0">
            <a:solidFill>
              <a:schemeClr val="bg1"/>
            </a:solidFill>
          </a:endParaRPr>
        </a:p>
      </dgm:t>
    </dgm:pt>
    <dgm:pt modelId="{EC9580A1-CF13-4136-B41A-CAA2FB05A04F}" type="parTrans" cxnId="{20E78EEB-CC95-4578-8DF2-1B3B0E03825D}">
      <dgm:prSet/>
      <dgm:spPr/>
      <dgm:t>
        <a:bodyPr/>
        <a:lstStyle/>
        <a:p>
          <a:endParaRPr lang="en-ZA"/>
        </a:p>
      </dgm:t>
    </dgm:pt>
    <dgm:pt modelId="{034B62C0-E3A9-4296-99F0-E4DCC1B45573}" type="sibTrans" cxnId="{20E78EEB-CC95-4578-8DF2-1B3B0E03825D}">
      <dgm:prSet/>
      <dgm:spPr/>
      <dgm:t>
        <a:bodyPr/>
        <a:lstStyle/>
        <a:p>
          <a:endParaRPr lang="en-ZA"/>
        </a:p>
      </dgm:t>
    </dgm:pt>
    <dgm:pt modelId="{88D6E02B-9280-4E4D-A6B6-09634EAC5E63}">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2.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Verdeutlichung</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kern="1200" dirty="0" err="1">
              <a:solidFill>
                <a:schemeClr val="bg1"/>
              </a:solidFill>
            </a:rPr>
            <a:t>versichert</a:t>
          </a:r>
          <a:r>
            <a:rPr lang="en-GB" sz="2400" kern="1200" dirty="0">
              <a:solidFill>
                <a:schemeClr val="bg1"/>
              </a:solidFill>
            </a:rPr>
            <a:t>, </a:t>
          </a:r>
          <a:r>
            <a:rPr lang="en-GB" sz="2400" kern="1200" dirty="0" err="1">
              <a:solidFill>
                <a:schemeClr val="bg1"/>
              </a:solidFill>
            </a:rPr>
            <a:t>dass</a:t>
          </a:r>
          <a:r>
            <a:rPr lang="en-GB" sz="2400" kern="1200" dirty="0">
              <a:solidFill>
                <a:schemeClr val="bg1"/>
              </a:solidFill>
            </a:rPr>
            <a:t> </a:t>
          </a:r>
          <a:r>
            <a:rPr lang="en-GB" sz="2400" kern="1200" dirty="0" err="1">
              <a:solidFill>
                <a:schemeClr val="bg1"/>
              </a:solidFill>
            </a:rPr>
            <a:t>neue</a:t>
          </a:r>
          <a:r>
            <a:rPr lang="en-GB" sz="2400" kern="1200" dirty="0">
              <a:solidFill>
                <a:schemeClr val="bg1"/>
              </a:solidFill>
            </a:rPr>
            <a:t> Mitarbeiter </a:t>
          </a:r>
          <a:r>
            <a:rPr lang="en-GB" sz="2400" kern="1200" dirty="0" err="1">
              <a:solidFill>
                <a:schemeClr val="bg1"/>
              </a:solidFill>
            </a:rPr>
            <a:t>ihren</a:t>
          </a:r>
          <a:r>
            <a:rPr lang="en-GB" sz="2400" kern="1200" dirty="0">
              <a:solidFill>
                <a:schemeClr val="bg1"/>
              </a:solidFill>
            </a:rPr>
            <a:t> Job und </a:t>
          </a:r>
          <a:r>
            <a:rPr lang="en-GB" sz="2400" kern="1200" dirty="0" err="1">
              <a:solidFill>
                <a:schemeClr val="bg1"/>
              </a:solidFill>
            </a:rPr>
            <a:t>dessen</a:t>
          </a:r>
          <a:r>
            <a:rPr lang="en-GB" sz="2400" kern="1200" dirty="0">
              <a:solidFill>
                <a:schemeClr val="bg1"/>
              </a:solidFill>
            </a:rPr>
            <a:t> </a:t>
          </a:r>
          <a:r>
            <a:rPr lang="en-GB" sz="2400" kern="1200" dirty="0" err="1">
              <a:solidFill>
                <a:schemeClr val="bg1"/>
              </a:solidFill>
            </a:rPr>
            <a:t>Erwartungen</a:t>
          </a:r>
          <a:r>
            <a:rPr lang="en-GB" sz="2400" kern="1200" dirty="0">
              <a:solidFill>
                <a:schemeClr val="bg1"/>
              </a:solidFill>
            </a:rPr>
            <a:t>/</a:t>
          </a:r>
          <a:r>
            <a:rPr lang="en-GB" sz="2400" kern="1200" dirty="0" err="1">
              <a:solidFill>
                <a:schemeClr val="bg1"/>
              </a:solidFill>
            </a:rPr>
            <a:t>Anforderungen</a:t>
          </a:r>
          <a:r>
            <a:rPr lang="en-GB" sz="2400" kern="1200" dirty="0">
              <a:solidFill>
                <a:schemeClr val="bg1"/>
              </a:solidFill>
            </a:rPr>
            <a:t> </a:t>
          </a:r>
          <a:r>
            <a:rPr lang="en-GB" sz="2400" kern="1200" dirty="0" err="1">
              <a:solidFill>
                <a:schemeClr val="bg1"/>
              </a:solidFill>
            </a:rPr>
            <a:t>sofort</a:t>
          </a:r>
          <a:r>
            <a:rPr lang="en-GB" sz="2400" kern="1200" dirty="0">
              <a:solidFill>
                <a:schemeClr val="bg1"/>
              </a:solidFill>
            </a:rPr>
            <a:t> verstehen.</a:t>
          </a:r>
          <a:endParaRPr lang="en-ZA" sz="2400" kern="1200" dirty="0">
            <a:solidFill>
              <a:schemeClr val="bg1"/>
            </a:solidFill>
          </a:endParaRPr>
        </a:p>
      </dgm:t>
    </dgm:pt>
    <dgm:pt modelId="{F4304CBB-1D8F-409F-A58C-9EA8C9F8F4E9}" type="parTrans" cxnId="{05A18481-8D23-4381-8830-849ED755541A}">
      <dgm:prSet/>
      <dgm:spPr/>
      <dgm:t>
        <a:bodyPr/>
        <a:lstStyle/>
        <a:p>
          <a:endParaRPr lang="en-ZA"/>
        </a:p>
      </dgm:t>
    </dgm:pt>
    <dgm:pt modelId="{811C9788-02D8-49FA-8920-115C09119D77}" type="sibTrans" cxnId="{05A18481-8D23-4381-8830-849ED755541A}">
      <dgm:prSet/>
      <dgm:spPr/>
      <dgm:t>
        <a:bodyPr/>
        <a:lstStyle/>
        <a:p>
          <a:endParaRPr lang="en-ZA"/>
        </a:p>
      </dgm:t>
    </dgm:pt>
    <dgm:pt modelId="{A812D3E4-678F-4AC4-9F2A-B7BD6AE08181}">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3. Kultur: </a:t>
          </a:r>
          <a:r>
            <a:rPr lang="en-GB" sz="2400" kern="1200" dirty="0" err="1">
              <a:solidFill>
                <a:schemeClr val="bg1"/>
              </a:solidFill>
            </a:rPr>
            <a:t>umfasst</a:t>
          </a:r>
          <a:r>
            <a:rPr lang="en-GB" sz="2400" kern="1200" dirty="0">
              <a:solidFill>
                <a:schemeClr val="bg1"/>
              </a:solidFill>
            </a:rPr>
            <a:t> </a:t>
          </a:r>
          <a:r>
            <a:rPr lang="en-GB" sz="2400" kern="1200" dirty="0" err="1">
              <a:solidFill>
                <a:schemeClr val="bg1"/>
              </a:solidFill>
            </a:rPr>
            <a:t>auch</a:t>
          </a:r>
          <a:r>
            <a:rPr lang="en-GB" sz="2400" kern="1200" dirty="0">
              <a:solidFill>
                <a:schemeClr val="bg1"/>
              </a:solidFill>
            </a:rPr>
            <a:t> den </a:t>
          </a:r>
          <a:r>
            <a:rPr lang="en-GB" sz="2400" kern="1200" dirty="0" err="1">
              <a:solidFill>
                <a:schemeClr val="bg1"/>
              </a:solidFill>
            </a:rPr>
            <a:t>mitarbeitern</a:t>
          </a:r>
          <a:r>
            <a:rPr lang="en-GB" sz="2400" kern="1200" dirty="0">
              <a:solidFill>
                <a:schemeClr val="bg1"/>
              </a:solidFill>
            </a:rPr>
            <a:t> </a:t>
          </a:r>
          <a:r>
            <a:rPr lang="en-GB" sz="2400" kern="1200" dirty="0" err="1">
              <a:solidFill>
                <a:schemeClr val="bg1"/>
              </a:solidFill>
            </a:rPr>
            <a:t>einen</a:t>
          </a:r>
          <a:r>
            <a:rPr lang="en-GB" sz="2400" kern="1200" dirty="0">
              <a:solidFill>
                <a:schemeClr val="bg1"/>
              </a:solidFill>
            </a:rPr>
            <a:t> </a:t>
          </a:r>
          <a:r>
            <a:rPr lang="en-GB" sz="2400" kern="1200" dirty="0" err="1">
              <a:solidFill>
                <a:schemeClr val="bg1"/>
              </a:solidFill>
            </a:rPr>
            <a:t>gemeinsamen</a:t>
          </a:r>
          <a:r>
            <a:rPr lang="en-GB" sz="2400" kern="1200" dirty="0">
              <a:solidFill>
                <a:schemeClr val="bg1"/>
              </a:solidFill>
            </a:rPr>
            <a:t> </a:t>
          </a:r>
          <a:r>
            <a:rPr lang="en-GB" sz="2400" kern="1200" dirty="0" err="1">
              <a:solidFill>
                <a:schemeClr val="bg1"/>
              </a:solidFill>
            </a:rPr>
            <a:t>Standart</a:t>
          </a:r>
          <a:r>
            <a:rPr lang="en-GB" sz="2400" kern="1200" dirty="0">
              <a:solidFill>
                <a:schemeClr val="bg1"/>
              </a:solidFill>
            </a:rPr>
            <a:t> </a:t>
          </a:r>
          <a:r>
            <a:rPr lang="en-GB" sz="2400" kern="1200" dirty="0" err="1">
              <a:solidFill>
                <a:schemeClr val="bg1"/>
              </a:solidFill>
            </a:rPr>
            <a:t>zu</a:t>
          </a:r>
          <a:r>
            <a:rPr lang="en-GB" sz="2400" kern="1200" dirty="0">
              <a:solidFill>
                <a:schemeClr val="bg1"/>
              </a:solidFill>
            </a:rPr>
            <a:t> </a:t>
          </a:r>
          <a:r>
            <a:rPr lang="en-GB" sz="2400" kern="1200" dirty="0" err="1">
              <a:solidFill>
                <a:schemeClr val="bg1"/>
              </a:solidFill>
            </a:rPr>
            <a:t>vermitteln</a:t>
          </a:r>
          <a:r>
            <a:rPr lang="en-GB" sz="2400" kern="1200" dirty="0">
              <a:solidFill>
                <a:schemeClr val="bg1"/>
              </a:solidFill>
            </a:rPr>
            <a:t>— </a:t>
          </a:r>
          <a:r>
            <a:rPr lang="en-GB" sz="2400" kern="1200" dirty="0" err="1">
              <a:solidFill>
                <a:schemeClr val="bg1"/>
              </a:solidFill>
            </a:rPr>
            <a:t>sowohl</a:t>
          </a:r>
          <a:r>
            <a:rPr lang="en-GB" sz="2400" kern="1200" dirty="0">
              <a:solidFill>
                <a:schemeClr val="bg1"/>
              </a:solidFill>
            </a:rPr>
            <a:t> formal, </a:t>
          </a:r>
          <a:r>
            <a:rPr lang="en-GB" sz="2400" kern="1200" dirty="0" err="1">
              <a:solidFill>
                <a:schemeClr val="bg1"/>
              </a:solidFill>
            </a:rPr>
            <a:t>als</a:t>
          </a:r>
          <a:r>
            <a:rPr lang="en-GB" sz="2400" kern="1200" dirty="0">
              <a:solidFill>
                <a:schemeClr val="bg1"/>
              </a:solidFill>
            </a:rPr>
            <a:t> </a:t>
          </a:r>
          <a:r>
            <a:rPr lang="en-GB" sz="2400" kern="1200" dirty="0" err="1">
              <a:solidFill>
                <a:schemeClr val="bg1"/>
              </a:solidFill>
            </a:rPr>
            <a:t>auch</a:t>
          </a:r>
          <a:r>
            <a:rPr lang="en-GB" sz="2400" kern="1200" dirty="0">
              <a:solidFill>
                <a:schemeClr val="bg1"/>
              </a:solidFill>
            </a:rPr>
            <a:t> informal.</a:t>
          </a:r>
          <a:endParaRPr lang="en-ZA" sz="2400" kern="1200" dirty="0">
            <a:solidFill>
              <a:schemeClr val="bg1"/>
            </a:solidFill>
          </a:endParaRPr>
        </a:p>
      </dgm:t>
    </dgm:pt>
    <dgm:pt modelId="{6AC5E983-1AD8-429A-BFD6-3BBDBA77C700}" type="parTrans" cxnId="{73FBF1C9-F43A-482A-9D95-5EB360E9140E}">
      <dgm:prSet/>
      <dgm:spPr/>
      <dgm:t>
        <a:bodyPr/>
        <a:lstStyle/>
        <a:p>
          <a:endParaRPr lang="en-ZA"/>
        </a:p>
      </dgm:t>
    </dgm:pt>
    <dgm:pt modelId="{05165E75-DF4B-4DC2-8075-E5E502608665}" type="sibTrans" cxnId="{73FBF1C9-F43A-482A-9D95-5EB360E9140E}">
      <dgm:prSet/>
      <dgm:spPr/>
      <dgm:t>
        <a:bodyPr/>
        <a:lstStyle/>
        <a:p>
          <a:endParaRPr lang="en-ZA"/>
        </a:p>
      </dgm:t>
    </dgm:pt>
    <dgm:pt modelId="{68C278E6-756C-4D36-B539-83366001E476}">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4.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Verbindung</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4.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Verbindung</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kern="1200" dirty="0" err="1">
              <a:solidFill>
                <a:schemeClr val="bg1"/>
              </a:solidFill>
            </a:rPr>
            <a:t>bezieht</a:t>
          </a:r>
          <a:r>
            <a:rPr lang="en-GB" sz="2400" kern="1200" dirty="0">
              <a:solidFill>
                <a:schemeClr val="bg1"/>
              </a:solidFill>
            </a:rPr>
            <a:t> </a:t>
          </a:r>
          <a:r>
            <a:rPr lang="en-GB" sz="2400" kern="1200" dirty="0" err="1">
              <a:solidFill>
                <a:schemeClr val="bg1"/>
              </a:solidFill>
            </a:rPr>
            <a:t>sich</a:t>
          </a:r>
          <a:r>
            <a:rPr lang="en-GB" sz="2400" kern="1200" dirty="0">
              <a:solidFill>
                <a:schemeClr val="bg1"/>
              </a:solidFill>
            </a:rPr>
            <a:t> auf die </a:t>
          </a:r>
          <a:r>
            <a:rPr lang="en-GB" sz="2400" kern="1200" dirty="0" err="1">
              <a:solidFill>
                <a:schemeClr val="bg1"/>
              </a:solidFill>
            </a:rPr>
            <a:t>herstellung</a:t>
          </a:r>
          <a:r>
            <a:rPr lang="en-GB" sz="2400" kern="1200" dirty="0">
              <a:solidFill>
                <a:schemeClr val="bg1"/>
              </a:solidFill>
            </a:rPr>
            <a:t> </a:t>
          </a:r>
          <a:r>
            <a:rPr lang="en-GB" sz="2400" kern="1200" dirty="0" err="1">
              <a:solidFill>
                <a:schemeClr val="bg1"/>
              </a:solidFill>
            </a:rPr>
            <a:t>notwendiger</a:t>
          </a:r>
          <a:r>
            <a:rPr lang="en-GB" sz="2400" kern="1200" dirty="0">
              <a:solidFill>
                <a:schemeClr val="bg1"/>
              </a:solidFill>
            </a:rPr>
            <a:t> </a:t>
          </a:r>
          <a:r>
            <a:rPr lang="en-GB" sz="2400" kern="1200" dirty="0" err="1">
              <a:solidFill>
                <a:schemeClr val="bg1"/>
              </a:solidFill>
            </a:rPr>
            <a:t>zwischenmenschlichen</a:t>
          </a:r>
          <a:r>
            <a:rPr lang="en-GB" sz="2400" kern="1200" dirty="0">
              <a:solidFill>
                <a:schemeClr val="bg1"/>
              </a:solidFill>
            </a:rPr>
            <a:t> </a:t>
          </a:r>
          <a:r>
            <a:rPr lang="en-GB" sz="2400" kern="1200" dirty="0" err="1">
              <a:solidFill>
                <a:schemeClr val="bg1"/>
              </a:solidFill>
            </a:rPr>
            <a:t>Beziehungen</a:t>
          </a:r>
          <a:r>
            <a:rPr lang="en-GB" sz="2400" kern="1200" dirty="0">
              <a:solidFill>
                <a:schemeClr val="bg1"/>
              </a:solidFill>
            </a:rPr>
            <a:t> und </a:t>
          </a:r>
          <a:r>
            <a:rPr lang="en-GB" sz="2400" kern="1200" dirty="0" err="1">
              <a:solidFill>
                <a:schemeClr val="bg1"/>
              </a:solidFill>
            </a:rPr>
            <a:t>Informationsnetzwerke</a:t>
          </a:r>
          <a:r>
            <a:rPr lang="en-GB" sz="2400" kern="1200" dirty="0">
              <a:solidFill>
                <a:schemeClr val="bg1"/>
              </a:solidFill>
            </a:rPr>
            <a:t>.</a:t>
          </a:r>
          <a:endParaRPr lang="en-ZA" sz="2400" kern="1200" dirty="0">
            <a:solidFill>
              <a:schemeClr val="bg1"/>
            </a:solidFill>
          </a:endParaRPr>
        </a:p>
      </dgm:t>
    </dgm:pt>
    <dgm:pt modelId="{28AD3F6C-61F8-4B16-81B9-554E7A90D830}" type="parTrans" cxnId="{81D3FA99-D550-4809-AFBE-C0D105571478}">
      <dgm:prSet/>
      <dgm:spPr/>
      <dgm:t>
        <a:bodyPr/>
        <a:lstStyle/>
        <a:p>
          <a:endParaRPr lang="en-ZA"/>
        </a:p>
      </dgm:t>
    </dgm:pt>
    <dgm:pt modelId="{DE02DAE7-670D-4BCF-A0E5-D75B311EF344}" type="sibTrans" cxnId="{81D3FA99-D550-4809-AFBE-C0D105571478}">
      <dgm:prSet/>
      <dgm:spPr/>
      <dgm:t>
        <a:bodyPr/>
        <a:lstStyle/>
        <a:p>
          <a:endParaRPr lang="en-ZA"/>
        </a:p>
      </dgm:t>
    </dgm:pt>
    <dgm:pt modelId="{FCAE6A1C-2426-4EAA-B0E6-C406E987BA20}" type="pres">
      <dgm:prSet presAssocID="{3A20AEF0-9C91-43EA-AB49-6B95320FD553}" presName="Name0" presStyleCnt="0">
        <dgm:presLayoutVars>
          <dgm:dir/>
          <dgm:animLvl val="lvl"/>
          <dgm:resizeHandles val="exact"/>
        </dgm:presLayoutVars>
      </dgm:prSet>
      <dgm:spPr/>
    </dgm:pt>
    <dgm:pt modelId="{D7E4BB4E-A672-4052-A9B9-4987CAB3F666}" type="pres">
      <dgm:prSet presAssocID="{68C278E6-756C-4D36-B539-83366001E476}" presName="boxAndChildren" presStyleCnt="0"/>
      <dgm:spPr/>
    </dgm:pt>
    <dgm:pt modelId="{2A1908A3-CCAD-4605-8166-637E99F56288}" type="pres">
      <dgm:prSet presAssocID="{68C278E6-756C-4D36-B539-83366001E476}" presName="parentTextBox" presStyleLbl="node1" presStyleIdx="0" presStyleCnt="4"/>
      <dgm:spPr/>
    </dgm:pt>
    <dgm:pt modelId="{2EB1F235-5349-4765-904F-CCE3E3961328}" type="pres">
      <dgm:prSet presAssocID="{05165E75-DF4B-4DC2-8075-E5E502608665}" presName="sp" presStyleCnt="0"/>
      <dgm:spPr/>
    </dgm:pt>
    <dgm:pt modelId="{94254A29-F249-414B-99A8-5A2CAC917153}" type="pres">
      <dgm:prSet presAssocID="{A812D3E4-678F-4AC4-9F2A-B7BD6AE08181}" presName="arrowAndChildren" presStyleCnt="0"/>
      <dgm:spPr/>
    </dgm:pt>
    <dgm:pt modelId="{A983DEEC-4D48-457A-9E6D-B40439767586}" type="pres">
      <dgm:prSet presAssocID="{A812D3E4-678F-4AC4-9F2A-B7BD6AE08181}" presName="parentTextArrow" presStyleLbl="node1" presStyleIdx="1" presStyleCnt="4"/>
      <dgm:spPr/>
    </dgm:pt>
    <dgm:pt modelId="{8EE4E02D-8874-4509-B675-3AA11910A401}" type="pres">
      <dgm:prSet presAssocID="{811C9788-02D8-49FA-8920-115C09119D77}" presName="sp" presStyleCnt="0"/>
      <dgm:spPr/>
    </dgm:pt>
    <dgm:pt modelId="{B80FEE19-6043-4B3C-A305-E867F1842388}" type="pres">
      <dgm:prSet presAssocID="{88D6E02B-9280-4E4D-A6B6-09634EAC5E63}" presName="arrowAndChildren" presStyleCnt="0"/>
      <dgm:spPr/>
    </dgm:pt>
    <dgm:pt modelId="{4EAD65E4-7111-4082-A95C-C61529014754}" type="pres">
      <dgm:prSet presAssocID="{88D6E02B-9280-4E4D-A6B6-09634EAC5E63}" presName="parentTextArrow" presStyleLbl="node1" presStyleIdx="2" presStyleCnt="4"/>
      <dgm:spPr/>
    </dgm:pt>
    <dgm:pt modelId="{15A08832-776D-408D-A9C4-27B05175C797}" type="pres">
      <dgm:prSet presAssocID="{034B62C0-E3A9-4296-99F0-E4DCC1B45573}" presName="sp" presStyleCnt="0"/>
      <dgm:spPr/>
    </dgm:pt>
    <dgm:pt modelId="{E1A4484C-9680-4210-89CB-9A14C3B60268}" type="pres">
      <dgm:prSet presAssocID="{85810364-2474-4DD3-AE77-804E52A1B580}" presName="arrowAndChildren" presStyleCnt="0"/>
      <dgm:spPr/>
    </dgm:pt>
    <dgm:pt modelId="{3D40046E-95EB-447C-B2D6-D587E4C5235A}" type="pres">
      <dgm:prSet presAssocID="{85810364-2474-4DD3-AE77-804E52A1B580}" presName="parentTextArrow" presStyleLbl="node1" presStyleIdx="3" presStyleCnt="4"/>
      <dgm:spPr/>
    </dgm:pt>
  </dgm:ptLst>
  <dgm:cxnLst>
    <dgm:cxn modelId="{FE79320D-B609-4CF4-AE1B-475CFAC86E51}" type="presOf" srcId="{88D6E02B-9280-4E4D-A6B6-09634EAC5E63}" destId="{4EAD65E4-7111-4082-A95C-C61529014754}" srcOrd="0" destOrd="0" presId="urn:microsoft.com/office/officeart/2005/8/layout/process4"/>
    <dgm:cxn modelId="{430DB921-2A09-44C9-993E-5BC4DA4A89A9}" type="presOf" srcId="{3A20AEF0-9C91-43EA-AB49-6B95320FD553}" destId="{FCAE6A1C-2426-4EAA-B0E6-C406E987BA20}" srcOrd="0" destOrd="0" presId="urn:microsoft.com/office/officeart/2005/8/layout/process4"/>
    <dgm:cxn modelId="{05A18481-8D23-4381-8830-849ED755541A}" srcId="{3A20AEF0-9C91-43EA-AB49-6B95320FD553}" destId="{88D6E02B-9280-4E4D-A6B6-09634EAC5E63}" srcOrd="1" destOrd="0" parTransId="{F4304CBB-1D8F-409F-A58C-9EA8C9F8F4E9}" sibTransId="{811C9788-02D8-49FA-8920-115C09119D77}"/>
    <dgm:cxn modelId="{81D3FA99-D550-4809-AFBE-C0D105571478}" srcId="{3A20AEF0-9C91-43EA-AB49-6B95320FD553}" destId="{68C278E6-756C-4D36-B539-83366001E476}" srcOrd="3" destOrd="0" parTransId="{28AD3F6C-61F8-4B16-81B9-554E7A90D830}" sibTransId="{DE02DAE7-670D-4BCF-A0E5-D75B311EF344}"/>
    <dgm:cxn modelId="{D80F28A0-A864-4A79-92A5-7AD4FA33594A}" type="presOf" srcId="{A812D3E4-678F-4AC4-9F2A-B7BD6AE08181}" destId="{A983DEEC-4D48-457A-9E6D-B40439767586}" srcOrd="0" destOrd="0" presId="urn:microsoft.com/office/officeart/2005/8/layout/process4"/>
    <dgm:cxn modelId="{856407AD-44CE-463C-806F-642E8339A187}" type="presOf" srcId="{68C278E6-756C-4D36-B539-83366001E476}" destId="{2A1908A3-CCAD-4605-8166-637E99F56288}" srcOrd="0" destOrd="0" presId="urn:microsoft.com/office/officeart/2005/8/layout/process4"/>
    <dgm:cxn modelId="{73FBF1C9-F43A-482A-9D95-5EB360E9140E}" srcId="{3A20AEF0-9C91-43EA-AB49-6B95320FD553}" destId="{A812D3E4-678F-4AC4-9F2A-B7BD6AE08181}" srcOrd="2" destOrd="0" parTransId="{6AC5E983-1AD8-429A-BFD6-3BBDBA77C700}" sibTransId="{05165E75-DF4B-4DC2-8075-E5E502608665}"/>
    <dgm:cxn modelId="{DB9BF5DE-6235-4824-99E7-919939B51222}" type="presOf" srcId="{85810364-2474-4DD3-AE77-804E52A1B580}" destId="{3D40046E-95EB-447C-B2D6-D587E4C5235A}" srcOrd="0" destOrd="0" presId="urn:microsoft.com/office/officeart/2005/8/layout/process4"/>
    <dgm:cxn modelId="{20E78EEB-CC95-4578-8DF2-1B3B0E03825D}" srcId="{3A20AEF0-9C91-43EA-AB49-6B95320FD553}" destId="{85810364-2474-4DD3-AE77-804E52A1B580}" srcOrd="0" destOrd="0" parTransId="{EC9580A1-CF13-4136-B41A-CAA2FB05A04F}" sibTransId="{034B62C0-E3A9-4296-99F0-E4DCC1B45573}"/>
    <dgm:cxn modelId="{5FDD3D93-3ABD-4D9A-B99A-2D5B23B8BA0C}" type="presParOf" srcId="{FCAE6A1C-2426-4EAA-B0E6-C406E987BA20}" destId="{D7E4BB4E-A672-4052-A9B9-4987CAB3F666}" srcOrd="0" destOrd="0" presId="urn:microsoft.com/office/officeart/2005/8/layout/process4"/>
    <dgm:cxn modelId="{F102E394-9D67-439A-B779-8728047F2990}" type="presParOf" srcId="{D7E4BB4E-A672-4052-A9B9-4987CAB3F666}" destId="{2A1908A3-CCAD-4605-8166-637E99F56288}" srcOrd="0" destOrd="0" presId="urn:microsoft.com/office/officeart/2005/8/layout/process4"/>
    <dgm:cxn modelId="{AB94D279-B247-406C-95ED-BC4EE6E8B829}" type="presParOf" srcId="{FCAE6A1C-2426-4EAA-B0E6-C406E987BA20}" destId="{2EB1F235-5349-4765-904F-CCE3E3961328}" srcOrd="1" destOrd="0" presId="urn:microsoft.com/office/officeart/2005/8/layout/process4"/>
    <dgm:cxn modelId="{C98FE520-A151-44CF-98B4-313D43E67668}" type="presParOf" srcId="{FCAE6A1C-2426-4EAA-B0E6-C406E987BA20}" destId="{94254A29-F249-414B-99A8-5A2CAC917153}" srcOrd="2" destOrd="0" presId="urn:microsoft.com/office/officeart/2005/8/layout/process4"/>
    <dgm:cxn modelId="{D5E67085-27D3-4097-A9AB-4CA4F6F8051B}" type="presParOf" srcId="{94254A29-F249-414B-99A8-5A2CAC917153}" destId="{A983DEEC-4D48-457A-9E6D-B40439767586}" srcOrd="0" destOrd="0" presId="urn:microsoft.com/office/officeart/2005/8/layout/process4"/>
    <dgm:cxn modelId="{8BD9E7C1-95E0-4CA3-A796-F1D948BEE882}" type="presParOf" srcId="{FCAE6A1C-2426-4EAA-B0E6-C406E987BA20}" destId="{8EE4E02D-8874-4509-B675-3AA11910A401}" srcOrd="3" destOrd="0" presId="urn:microsoft.com/office/officeart/2005/8/layout/process4"/>
    <dgm:cxn modelId="{9BAA56C7-C256-4B83-A168-51AD6050B848}" type="presParOf" srcId="{FCAE6A1C-2426-4EAA-B0E6-C406E987BA20}" destId="{B80FEE19-6043-4B3C-A305-E867F1842388}" srcOrd="4" destOrd="0" presId="urn:microsoft.com/office/officeart/2005/8/layout/process4"/>
    <dgm:cxn modelId="{A9E32BD9-8DD2-4FC5-A3EA-330E1C0DB905}" type="presParOf" srcId="{B80FEE19-6043-4B3C-A305-E867F1842388}" destId="{4EAD65E4-7111-4082-A95C-C61529014754}" srcOrd="0" destOrd="0" presId="urn:microsoft.com/office/officeart/2005/8/layout/process4"/>
    <dgm:cxn modelId="{8FBE2709-6453-4950-819B-020DEBF4EC6D}" type="presParOf" srcId="{FCAE6A1C-2426-4EAA-B0E6-C406E987BA20}" destId="{15A08832-776D-408D-A9C4-27B05175C797}" srcOrd="5" destOrd="0" presId="urn:microsoft.com/office/officeart/2005/8/layout/process4"/>
    <dgm:cxn modelId="{D34DA946-B8AD-4FAA-A630-FE482A69C850}" type="presParOf" srcId="{FCAE6A1C-2426-4EAA-B0E6-C406E987BA20}" destId="{E1A4484C-9680-4210-89CB-9A14C3B60268}" srcOrd="6" destOrd="0" presId="urn:microsoft.com/office/officeart/2005/8/layout/process4"/>
    <dgm:cxn modelId="{251A4738-1CE5-4BFC-BC8B-A1769C77FD7B}" type="presParOf" srcId="{E1A4484C-9680-4210-89CB-9A14C3B60268}" destId="{3D40046E-95EB-447C-B2D6-D587E4C5235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8E6D21-165A-47E7-96FB-EE1BAFF4C16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634D8C5-144D-4426-92AE-747E742C91BB}">
      <dgm:prSet phldrT="[Text]" custT="1"/>
      <dgm:spPr/>
      <dgm:t>
        <a:bodyPr/>
        <a:lstStyle/>
        <a:p>
          <a:r>
            <a:rPr lang="en-GB" sz="2400" dirty="0" err="1">
              <a:effectLst>
                <a:outerShdw blurRad="38100" dist="38100" dir="2700000" algn="tl">
                  <a:srgbClr val="000000">
                    <a:alpha val="43137"/>
                  </a:srgbClr>
                </a:outerShdw>
              </a:effectLst>
            </a:rPr>
            <a:t>Sprungbrett</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zur</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digitalen</a:t>
          </a:r>
          <a:r>
            <a:rPr lang="en-GB" sz="2400" dirty="0">
              <a:effectLst>
                <a:outerShdw blurRad="38100" dist="38100" dir="2700000" algn="tl">
                  <a:srgbClr val="000000">
                    <a:alpha val="43137"/>
                  </a:srgbClr>
                </a:outerShdw>
              </a:effectLst>
            </a:rPr>
            <a:t> Transformation</a:t>
          </a:r>
          <a:endParaRPr lang="en-ZA" sz="2400" dirty="0">
            <a:effectLst>
              <a:outerShdw blurRad="38100" dist="38100" dir="2700000" algn="tl">
                <a:srgbClr val="000000">
                  <a:alpha val="43137"/>
                </a:srgbClr>
              </a:outerShdw>
            </a:effectLst>
          </a:endParaRPr>
        </a:p>
      </dgm:t>
    </dgm:pt>
    <dgm:pt modelId="{10337500-A6F5-4652-8FA0-1E4295164F1C}" type="parTrans" cxnId="{74639EED-72C3-4790-9F27-B679E8DC03F4}">
      <dgm:prSet/>
      <dgm:spPr/>
      <dgm:t>
        <a:bodyPr/>
        <a:lstStyle/>
        <a:p>
          <a:endParaRPr lang="en-ZA"/>
        </a:p>
      </dgm:t>
    </dgm:pt>
    <dgm:pt modelId="{EFB79D12-FBE1-46DC-A332-3CE1E7F6648E}" type="sibTrans" cxnId="{74639EED-72C3-4790-9F27-B679E8DC03F4}">
      <dgm:prSet/>
      <dgm:spPr/>
      <dgm:t>
        <a:bodyPr/>
        <a:lstStyle/>
        <a:p>
          <a:endParaRPr lang="en-ZA"/>
        </a:p>
      </dgm:t>
    </dgm:pt>
    <dgm:pt modelId="{455AB931-2939-4BD2-9771-416F5F7A0A02}">
      <dgm:prSet phldrT="[Text]" custT="1"/>
      <dgm:spPr/>
      <dgm:t>
        <a:bodyPr/>
        <a:lstStyle/>
        <a:p>
          <a:r>
            <a:rPr lang="en-GB" sz="2400" dirty="0" err="1">
              <a:effectLst>
                <a:outerShdw blurRad="38100" dist="38100" dir="2700000" algn="tl">
                  <a:srgbClr val="000000">
                    <a:alpha val="43137"/>
                  </a:srgbClr>
                </a:outerShdw>
              </a:effectLst>
            </a:rPr>
            <a:t>Mehr</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Klarheit</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schaffen</a:t>
          </a:r>
          <a:endParaRPr lang="en-ZA" sz="2400" dirty="0">
            <a:effectLst>
              <a:outerShdw blurRad="38100" dist="38100" dir="2700000" algn="tl">
                <a:srgbClr val="000000">
                  <a:alpha val="43137"/>
                </a:srgbClr>
              </a:outerShdw>
            </a:effectLst>
          </a:endParaRPr>
        </a:p>
      </dgm:t>
    </dgm:pt>
    <dgm:pt modelId="{44F5425D-B78C-408A-95EE-2D9B65345272}" type="parTrans" cxnId="{58D79BC7-6F26-449F-A071-85F22C9052FF}">
      <dgm:prSet/>
      <dgm:spPr/>
      <dgm:t>
        <a:bodyPr/>
        <a:lstStyle/>
        <a:p>
          <a:endParaRPr lang="en-ZA"/>
        </a:p>
      </dgm:t>
    </dgm:pt>
    <dgm:pt modelId="{9E04B8D6-E459-407E-B28B-A3AA626433D6}" type="sibTrans" cxnId="{58D79BC7-6F26-449F-A071-85F22C9052FF}">
      <dgm:prSet/>
      <dgm:spPr/>
      <dgm:t>
        <a:bodyPr/>
        <a:lstStyle/>
        <a:p>
          <a:endParaRPr lang="en-ZA"/>
        </a:p>
      </dgm:t>
    </dgm:pt>
    <dgm:pt modelId="{7876597D-0508-4ABB-920E-E9DA5940F5E7}">
      <dgm:prSet phldrT="[Text]" custT="1"/>
      <dgm:spPr/>
      <dgm:t>
        <a:bodyPr/>
        <a:lstStyle/>
        <a:p>
          <a:r>
            <a:rPr lang="en-GB" sz="2400" dirty="0" err="1">
              <a:effectLst>
                <a:outerShdw blurRad="38100" dist="38100" dir="2700000" algn="tl">
                  <a:srgbClr val="000000">
                    <a:alpha val="43137"/>
                  </a:srgbClr>
                </a:outerShdw>
              </a:effectLst>
            </a:rPr>
            <a:t>Prozesse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rationalisieren</a:t>
          </a:r>
          <a:endParaRPr lang="en-ZA" sz="2400" dirty="0">
            <a:effectLst>
              <a:outerShdw blurRad="38100" dist="38100" dir="2700000" algn="tl">
                <a:srgbClr val="000000">
                  <a:alpha val="43137"/>
                </a:srgbClr>
              </a:outerShdw>
            </a:effectLst>
          </a:endParaRPr>
        </a:p>
      </dgm:t>
    </dgm:pt>
    <dgm:pt modelId="{587EB469-55AE-4FD8-AA26-E03E239038B1}" type="parTrans" cxnId="{EF9FD917-CB38-4486-A847-F41560AF381C}">
      <dgm:prSet/>
      <dgm:spPr/>
      <dgm:t>
        <a:bodyPr/>
        <a:lstStyle/>
        <a:p>
          <a:endParaRPr lang="en-ZA"/>
        </a:p>
      </dgm:t>
    </dgm:pt>
    <dgm:pt modelId="{995E3695-7084-431A-AF6E-73A17F89D888}" type="sibTrans" cxnId="{EF9FD917-CB38-4486-A847-F41560AF381C}">
      <dgm:prSet/>
      <dgm:spPr/>
      <dgm:t>
        <a:bodyPr/>
        <a:lstStyle/>
        <a:p>
          <a:endParaRPr lang="en-ZA"/>
        </a:p>
      </dgm:t>
    </dgm:pt>
    <dgm:pt modelId="{DE7A7C75-653E-4F87-9882-8CF157902E85}">
      <dgm:prSet phldrT="[Text]" custT="1"/>
      <dgm:spPr/>
      <dgm:t>
        <a:bodyPr/>
        <a:lstStyle/>
        <a:p>
          <a:r>
            <a:rPr lang="en-GB" sz="2400" dirty="0" err="1">
              <a:effectLst>
                <a:outerShdw blurRad="38100" dist="38100" dir="2700000" algn="tl">
                  <a:srgbClr val="000000">
                    <a:alpha val="43137"/>
                  </a:srgbClr>
                </a:outerShdw>
              </a:effectLst>
            </a:rPr>
            <a:t>Aufzeichnungen</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über</a:t>
          </a:r>
          <a:r>
            <a:rPr lang="en-GB" sz="2400" dirty="0">
              <a:effectLst>
                <a:outerShdw blurRad="38100" dist="38100" dir="2700000" algn="tl">
                  <a:srgbClr val="000000">
                    <a:alpha val="43137"/>
                  </a:srgbClr>
                </a:outerShdw>
              </a:effectLst>
            </a:rPr>
            <a:t> die </a:t>
          </a:r>
          <a:r>
            <a:rPr lang="en-GB" sz="2400" dirty="0" err="1">
              <a:effectLst>
                <a:outerShdw blurRad="38100" dist="38100" dir="2700000" algn="tl">
                  <a:srgbClr val="000000">
                    <a:alpha val="43137"/>
                  </a:srgbClr>
                </a:outerShdw>
              </a:effectLst>
            </a:rPr>
            <a:t>Einhaltung</a:t>
          </a:r>
          <a:r>
            <a:rPr lang="en-GB" sz="2400" dirty="0">
              <a:effectLst>
                <a:outerShdw blurRad="38100" dist="38100" dir="2700000" algn="tl">
                  <a:srgbClr val="000000">
                    <a:alpha val="43137"/>
                  </a:srgbClr>
                </a:outerShdw>
              </a:effectLst>
            </a:rPr>
            <a:t> der </a:t>
          </a:r>
          <a:r>
            <a:rPr lang="en-GB" sz="2400" dirty="0" err="1">
              <a:effectLst>
                <a:outerShdw blurRad="38100" dist="38100" dir="2700000" algn="tl">
                  <a:srgbClr val="000000">
                    <a:alpha val="43137"/>
                  </a:srgbClr>
                </a:outerShdw>
              </a:effectLst>
            </a:rPr>
            <a:t>Vorschriften</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erhalten</a:t>
          </a:r>
          <a:endParaRPr lang="en-ZA" sz="2400" dirty="0">
            <a:effectLst>
              <a:outerShdw blurRad="38100" dist="38100" dir="2700000" algn="tl">
                <a:srgbClr val="000000">
                  <a:alpha val="43137"/>
                </a:srgbClr>
              </a:outerShdw>
            </a:effectLst>
          </a:endParaRPr>
        </a:p>
      </dgm:t>
    </dgm:pt>
    <dgm:pt modelId="{7DFE454E-2910-4CF7-9D1A-3EBB994F9422}" type="parTrans" cxnId="{5521122D-C445-4B92-87A0-AE5A97716C03}">
      <dgm:prSet/>
      <dgm:spPr/>
      <dgm:t>
        <a:bodyPr/>
        <a:lstStyle/>
        <a:p>
          <a:endParaRPr lang="en-ZA"/>
        </a:p>
      </dgm:t>
    </dgm:pt>
    <dgm:pt modelId="{5C578813-8F75-403A-AE92-36C6B5781C8C}" type="sibTrans" cxnId="{5521122D-C445-4B92-87A0-AE5A97716C03}">
      <dgm:prSet/>
      <dgm:spPr/>
      <dgm:t>
        <a:bodyPr/>
        <a:lstStyle/>
        <a:p>
          <a:endParaRPr lang="en-ZA"/>
        </a:p>
      </dgm:t>
    </dgm:pt>
    <dgm:pt modelId="{32715C69-150E-4146-A572-5108B762E060}">
      <dgm:prSet phldrT="[Text]" custT="1"/>
      <dgm:spPr/>
      <dgm:t>
        <a:bodyPr/>
        <a:lstStyle/>
        <a:p>
          <a:r>
            <a:rPr lang="en-GB" sz="2400" dirty="0" err="1">
              <a:effectLst>
                <a:outerShdw blurRad="38100" dist="38100" dir="2700000" algn="tl">
                  <a:srgbClr val="000000">
                    <a:alpha val="43137"/>
                  </a:srgbClr>
                </a:outerShdw>
              </a:effectLst>
            </a:rPr>
            <a:t>Transparenz</a:t>
          </a:r>
          <a:endParaRPr lang="en-ZA" sz="2400" dirty="0">
            <a:effectLst>
              <a:outerShdw blurRad="38100" dist="38100" dir="2700000" algn="tl">
                <a:srgbClr val="000000">
                  <a:alpha val="43137"/>
                </a:srgbClr>
              </a:outerShdw>
            </a:effectLst>
          </a:endParaRPr>
        </a:p>
      </dgm:t>
    </dgm:pt>
    <dgm:pt modelId="{CDF6CAA8-CF30-4ECA-B615-6294CFFFAAC1}" type="parTrans" cxnId="{DB8B0181-9775-445C-8146-DB7848B89FD8}">
      <dgm:prSet/>
      <dgm:spPr/>
      <dgm:t>
        <a:bodyPr/>
        <a:lstStyle/>
        <a:p>
          <a:endParaRPr lang="en-ZA"/>
        </a:p>
      </dgm:t>
    </dgm:pt>
    <dgm:pt modelId="{17A838AC-5C8C-46F8-B44C-D20D71EF8B3A}" type="sibTrans" cxnId="{DB8B0181-9775-445C-8146-DB7848B89FD8}">
      <dgm:prSet/>
      <dgm:spPr/>
      <dgm:t>
        <a:bodyPr/>
        <a:lstStyle/>
        <a:p>
          <a:endParaRPr lang="en-ZA"/>
        </a:p>
      </dgm:t>
    </dgm:pt>
    <dgm:pt modelId="{DACE75C7-9F11-4FC1-B2D5-958DBBC08299}" type="pres">
      <dgm:prSet presAssocID="{BB8E6D21-165A-47E7-96FB-EE1BAFF4C166}" presName="diagram" presStyleCnt="0">
        <dgm:presLayoutVars>
          <dgm:dir/>
          <dgm:resizeHandles val="exact"/>
        </dgm:presLayoutVars>
      </dgm:prSet>
      <dgm:spPr/>
    </dgm:pt>
    <dgm:pt modelId="{4445B750-47F9-4782-8112-11DA6E140869}" type="pres">
      <dgm:prSet presAssocID="{0634D8C5-144D-4426-92AE-747E742C91BB}" presName="node" presStyleLbl="node1" presStyleIdx="0" presStyleCnt="5">
        <dgm:presLayoutVars>
          <dgm:bulletEnabled val="1"/>
        </dgm:presLayoutVars>
      </dgm:prSet>
      <dgm:spPr/>
    </dgm:pt>
    <dgm:pt modelId="{45B83111-3BE3-471D-AC9E-D69BDC8B75C9}" type="pres">
      <dgm:prSet presAssocID="{EFB79D12-FBE1-46DC-A332-3CE1E7F6648E}" presName="sibTrans" presStyleCnt="0"/>
      <dgm:spPr/>
    </dgm:pt>
    <dgm:pt modelId="{71E80A36-5EA1-43D6-A855-69C8AB28C5E8}" type="pres">
      <dgm:prSet presAssocID="{455AB931-2939-4BD2-9771-416F5F7A0A02}" presName="node" presStyleLbl="node1" presStyleIdx="1" presStyleCnt="5">
        <dgm:presLayoutVars>
          <dgm:bulletEnabled val="1"/>
        </dgm:presLayoutVars>
      </dgm:prSet>
      <dgm:spPr/>
    </dgm:pt>
    <dgm:pt modelId="{5FF3421B-CCD4-4705-AEE2-3A9AC8045F56}" type="pres">
      <dgm:prSet presAssocID="{9E04B8D6-E459-407E-B28B-A3AA626433D6}" presName="sibTrans" presStyleCnt="0"/>
      <dgm:spPr/>
    </dgm:pt>
    <dgm:pt modelId="{B3BED611-2A19-46CF-9C4F-1F6C06D5AEFA}" type="pres">
      <dgm:prSet presAssocID="{32715C69-150E-4146-A572-5108B762E060}" presName="node" presStyleLbl="node1" presStyleIdx="2" presStyleCnt="5">
        <dgm:presLayoutVars>
          <dgm:bulletEnabled val="1"/>
        </dgm:presLayoutVars>
      </dgm:prSet>
      <dgm:spPr/>
    </dgm:pt>
    <dgm:pt modelId="{2FC11FF6-7BB9-4C91-AF7A-27158044F915}" type="pres">
      <dgm:prSet presAssocID="{17A838AC-5C8C-46F8-B44C-D20D71EF8B3A}" presName="sibTrans" presStyleCnt="0"/>
      <dgm:spPr/>
    </dgm:pt>
    <dgm:pt modelId="{1EC19484-FF85-4D0E-9A6A-2ED75EC5E86E}" type="pres">
      <dgm:prSet presAssocID="{7876597D-0508-4ABB-920E-E9DA5940F5E7}" presName="node" presStyleLbl="node1" presStyleIdx="3" presStyleCnt="5">
        <dgm:presLayoutVars>
          <dgm:bulletEnabled val="1"/>
        </dgm:presLayoutVars>
      </dgm:prSet>
      <dgm:spPr/>
    </dgm:pt>
    <dgm:pt modelId="{8371F227-3683-4797-B7F6-17FECC3FBE20}" type="pres">
      <dgm:prSet presAssocID="{995E3695-7084-431A-AF6E-73A17F89D888}" presName="sibTrans" presStyleCnt="0"/>
      <dgm:spPr/>
    </dgm:pt>
    <dgm:pt modelId="{8B0461BD-AF5C-49BE-94CF-A406BC339134}" type="pres">
      <dgm:prSet presAssocID="{DE7A7C75-653E-4F87-9882-8CF157902E85}" presName="node" presStyleLbl="node1" presStyleIdx="4" presStyleCnt="5">
        <dgm:presLayoutVars>
          <dgm:bulletEnabled val="1"/>
        </dgm:presLayoutVars>
      </dgm:prSet>
      <dgm:spPr/>
    </dgm:pt>
  </dgm:ptLst>
  <dgm:cxnLst>
    <dgm:cxn modelId="{EF9FD917-CB38-4486-A847-F41560AF381C}" srcId="{BB8E6D21-165A-47E7-96FB-EE1BAFF4C166}" destId="{7876597D-0508-4ABB-920E-E9DA5940F5E7}" srcOrd="3" destOrd="0" parTransId="{587EB469-55AE-4FD8-AA26-E03E239038B1}" sibTransId="{995E3695-7084-431A-AF6E-73A17F89D888}"/>
    <dgm:cxn modelId="{5521122D-C445-4B92-87A0-AE5A97716C03}" srcId="{BB8E6D21-165A-47E7-96FB-EE1BAFF4C166}" destId="{DE7A7C75-653E-4F87-9882-8CF157902E85}" srcOrd="4" destOrd="0" parTransId="{7DFE454E-2910-4CF7-9D1A-3EBB994F9422}" sibTransId="{5C578813-8F75-403A-AE92-36C6B5781C8C}"/>
    <dgm:cxn modelId="{0ABADB3D-CFD7-4B5F-8447-1624DABAFCB8}" type="presOf" srcId="{32715C69-150E-4146-A572-5108B762E060}" destId="{B3BED611-2A19-46CF-9C4F-1F6C06D5AEFA}" srcOrd="0" destOrd="0" presId="urn:microsoft.com/office/officeart/2005/8/layout/default"/>
    <dgm:cxn modelId="{C619217D-FA58-4937-A1E3-80033C75C3C8}" type="presOf" srcId="{455AB931-2939-4BD2-9771-416F5F7A0A02}" destId="{71E80A36-5EA1-43D6-A855-69C8AB28C5E8}" srcOrd="0" destOrd="0" presId="urn:microsoft.com/office/officeart/2005/8/layout/default"/>
    <dgm:cxn modelId="{DB8B0181-9775-445C-8146-DB7848B89FD8}" srcId="{BB8E6D21-165A-47E7-96FB-EE1BAFF4C166}" destId="{32715C69-150E-4146-A572-5108B762E060}" srcOrd="2" destOrd="0" parTransId="{CDF6CAA8-CF30-4ECA-B615-6294CFFFAAC1}" sibTransId="{17A838AC-5C8C-46F8-B44C-D20D71EF8B3A}"/>
    <dgm:cxn modelId="{92F4E08D-F8B4-4DC8-9A6E-BE7591CD08F8}" type="presOf" srcId="{0634D8C5-144D-4426-92AE-747E742C91BB}" destId="{4445B750-47F9-4782-8112-11DA6E140869}" srcOrd="0" destOrd="0" presId="urn:microsoft.com/office/officeart/2005/8/layout/default"/>
    <dgm:cxn modelId="{D28A9197-EE8F-4BC0-B13E-EFC947638CE8}" type="presOf" srcId="{DE7A7C75-653E-4F87-9882-8CF157902E85}" destId="{8B0461BD-AF5C-49BE-94CF-A406BC339134}" srcOrd="0" destOrd="0" presId="urn:microsoft.com/office/officeart/2005/8/layout/default"/>
    <dgm:cxn modelId="{58D79BC7-6F26-449F-A071-85F22C9052FF}" srcId="{BB8E6D21-165A-47E7-96FB-EE1BAFF4C166}" destId="{455AB931-2939-4BD2-9771-416F5F7A0A02}" srcOrd="1" destOrd="0" parTransId="{44F5425D-B78C-408A-95EE-2D9B65345272}" sibTransId="{9E04B8D6-E459-407E-B28B-A3AA626433D6}"/>
    <dgm:cxn modelId="{7A323ADD-E3EA-4545-9A24-B906C6AAB4A4}" type="presOf" srcId="{7876597D-0508-4ABB-920E-E9DA5940F5E7}" destId="{1EC19484-FF85-4D0E-9A6A-2ED75EC5E86E}" srcOrd="0" destOrd="0" presId="urn:microsoft.com/office/officeart/2005/8/layout/default"/>
    <dgm:cxn modelId="{74639EED-72C3-4790-9F27-B679E8DC03F4}" srcId="{BB8E6D21-165A-47E7-96FB-EE1BAFF4C166}" destId="{0634D8C5-144D-4426-92AE-747E742C91BB}" srcOrd="0" destOrd="0" parTransId="{10337500-A6F5-4652-8FA0-1E4295164F1C}" sibTransId="{EFB79D12-FBE1-46DC-A332-3CE1E7F6648E}"/>
    <dgm:cxn modelId="{773F68F4-FC03-4E0A-81BA-3BCA9133A0F4}" type="presOf" srcId="{BB8E6D21-165A-47E7-96FB-EE1BAFF4C166}" destId="{DACE75C7-9F11-4FC1-B2D5-958DBBC08299}" srcOrd="0" destOrd="0" presId="urn:microsoft.com/office/officeart/2005/8/layout/default"/>
    <dgm:cxn modelId="{620E42FB-8714-4F5B-9841-1EF3BC2E3CD4}" type="presParOf" srcId="{DACE75C7-9F11-4FC1-B2D5-958DBBC08299}" destId="{4445B750-47F9-4782-8112-11DA6E140869}" srcOrd="0" destOrd="0" presId="urn:microsoft.com/office/officeart/2005/8/layout/default"/>
    <dgm:cxn modelId="{A2ACB6FD-A82B-4D60-92AC-E5C2960FFA32}" type="presParOf" srcId="{DACE75C7-9F11-4FC1-B2D5-958DBBC08299}" destId="{45B83111-3BE3-471D-AC9E-D69BDC8B75C9}" srcOrd="1" destOrd="0" presId="urn:microsoft.com/office/officeart/2005/8/layout/default"/>
    <dgm:cxn modelId="{6337D2DE-95C4-4C96-9EE3-76CD8325B0E4}" type="presParOf" srcId="{DACE75C7-9F11-4FC1-B2D5-958DBBC08299}" destId="{71E80A36-5EA1-43D6-A855-69C8AB28C5E8}" srcOrd="2" destOrd="0" presId="urn:microsoft.com/office/officeart/2005/8/layout/default"/>
    <dgm:cxn modelId="{EE3B5D9C-D4A5-459C-B4A7-E9D218C57A31}" type="presParOf" srcId="{DACE75C7-9F11-4FC1-B2D5-958DBBC08299}" destId="{5FF3421B-CCD4-4705-AEE2-3A9AC8045F56}" srcOrd="3" destOrd="0" presId="urn:microsoft.com/office/officeart/2005/8/layout/default"/>
    <dgm:cxn modelId="{AF095B16-92CD-4CE5-B3FB-9F5495532428}" type="presParOf" srcId="{DACE75C7-9F11-4FC1-B2D5-958DBBC08299}" destId="{B3BED611-2A19-46CF-9C4F-1F6C06D5AEFA}" srcOrd="4" destOrd="0" presId="urn:microsoft.com/office/officeart/2005/8/layout/default"/>
    <dgm:cxn modelId="{09EEE2B4-BE2B-44CA-84CC-5D5348AAA6F7}" type="presParOf" srcId="{DACE75C7-9F11-4FC1-B2D5-958DBBC08299}" destId="{2FC11FF6-7BB9-4C91-AF7A-27158044F915}" srcOrd="5" destOrd="0" presId="urn:microsoft.com/office/officeart/2005/8/layout/default"/>
    <dgm:cxn modelId="{480A5244-772D-47DD-8967-A89E0906EDAD}" type="presParOf" srcId="{DACE75C7-9F11-4FC1-B2D5-958DBBC08299}" destId="{1EC19484-FF85-4D0E-9A6A-2ED75EC5E86E}" srcOrd="6" destOrd="0" presId="urn:microsoft.com/office/officeart/2005/8/layout/default"/>
    <dgm:cxn modelId="{2529EC15-DD47-4766-9941-C99CC0ED076C}" type="presParOf" srcId="{DACE75C7-9F11-4FC1-B2D5-958DBBC08299}" destId="{8371F227-3683-4797-B7F6-17FECC3FBE20}" srcOrd="7" destOrd="0" presId="urn:microsoft.com/office/officeart/2005/8/layout/default"/>
    <dgm:cxn modelId="{DC52F597-7BCF-4C26-8BA8-013020ED6BC2}" type="presParOf" srcId="{DACE75C7-9F11-4FC1-B2D5-958DBBC08299}" destId="{8B0461BD-AF5C-49BE-94CF-A406BC33913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8E6D21-165A-47E7-96FB-EE1BAFF4C16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634D8C5-144D-4426-92AE-747E742C91BB}">
      <dgm:prSet phldrT="[Text]" custT="1"/>
      <dgm:spPr/>
      <dgm:t>
        <a:bodyPr/>
        <a:lstStyle/>
        <a:p>
          <a:r>
            <a:rPr lang="en-GB" sz="2400" dirty="0" err="1">
              <a:effectLst>
                <a:outerShdw blurRad="38100" dist="38100" dir="2700000" algn="tl">
                  <a:srgbClr val="000000">
                    <a:alpha val="43137"/>
                  </a:srgbClr>
                </a:outerShdw>
              </a:effectLst>
            </a:rPr>
            <a:t>Standardisierung</a:t>
          </a:r>
          <a:r>
            <a:rPr lang="en-GB" sz="2400" dirty="0">
              <a:effectLst>
                <a:outerShdw blurRad="38100" dist="38100" dir="2700000" algn="tl">
                  <a:srgbClr val="000000">
                    <a:alpha val="43137"/>
                  </a:srgbClr>
                </a:outerShdw>
              </a:effectLst>
            </a:rPr>
            <a:t> der </a:t>
          </a:r>
          <a:r>
            <a:rPr lang="en-GB" sz="2400" dirty="0" err="1">
              <a:effectLst>
                <a:outerShdw blurRad="38100" dist="38100" dir="2700000" algn="tl">
                  <a:srgbClr val="000000">
                    <a:alpha val="43137"/>
                  </a:srgbClr>
                </a:outerShdw>
              </a:effectLst>
            </a:rPr>
            <a:t>Abläufe</a:t>
          </a:r>
          <a:endParaRPr lang="en-ZA" sz="2400" dirty="0">
            <a:effectLst>
              <a:outerShdw blurRad="38100" dist="38100" dir="2700000" algn="tl">
                <a:srgbClr val="000000">
                  <a:alpha val="43137"/>
                </a:srgbClr>
              </a:outerShdw>
            </a:effectLst>
          </a:endParaRPr>
        </a:p>
      </dgm:t>
    </dgm:pt>
    <dgm:pt modelId="{10337500-A6F5-4652-8FA0-1E4295164F1C}" type="parTrans" cxnId="{74639EED-72C3-4790-9F27-B679E8DC03F4}">
      <dgm:prSet/>
      <dgm:spPr/>
      <dgm:t>
        <a:bodyPr/>
        <a:lstStyle/>
        <a:p>
          <a:endParaRPr lang="en-ZA"/>
        </a:p>
      </dgm:t>
    </dgm:pt>
    <dgm:pt modelId="{EFB79D12-FBE1-46DC-A332-3CE1E7F6648E}" type="sibTrans" cxnId="{74639EED-72C3-4790-9F27-B679E8DC03F4}">
      <dgm:prSet/>
      <dgm:spPr/>
      <dgm:t>
        <a:bodyPr/>
        <a:lstStyle/>
        <a:p>
          <a:endParaRPr lang="en-ZA"/>
        </a:p>
      </dgm:t>
    </dgm:pt>
    <dgm:pt modelId="{9CBFACC5-A8E9-4181-A803-2E82104C70DA}">
      <dgm:prSet phldrT="[Text]" custT="1"/>
      <dgm:spPr/>
      <dgm:t>
        <a:bodyPr/>
        <a:lstStyle/>
        <a:p>
          <a:r>
            <a:rPr lang="en-GB" sz="2400" dirty="0" err="1">
              <a:effectLst>
                <a:outerShdw blurRad="38100" dist="38100" dir="2700000" algn="tl">
                  <a:srgbClr val="000000">
                    <a:alpha val="43137"/>
                  </a:srgbClr>
                </a:outerShdw>
              </a:effectLst>
            </a:rPr>
            <a:t>Erhöhung</a:t>
          </a:r>
          <a:r>
            <a:rPr lang="en-GB" sz="2400" dirty="0">
              <a:effectLst>
                <a:outerShdw blurRad="38100" dist="38100" dir="2700000" algn="tl">
                  <a:srgbClr val="000000">
                    <a:alpha val="43137"/>
                  </a:srgbClr>
                </a:outerShdw>
              </a:effectLst>
            </a:rPr>
            <a:t> der </a:t>
          </a:r>
          <a:r>
            <a:rPr lang="en-GB" sz="2400" dirty="0" err="1">
              <a:effectLst>
                <a:outerShdw blurRad="38100" dist="38100" dir="2700000" algn="tl">
                  <a:srgbClr val="000000">
                    <a:alpha val="43137"/>
                  </a:srgbClr>
                </a:outerShdw>
              </a:effectLst>
            </a:rPr>
            <a:t>Kundenzufriedenheit</a:t>
          </a:r>
          <a:endParaRPr lang="en-ZA" sz="2400" dirty="0">
            <a:effectLst>
              <a:outerShdw blurRad="38100" dist="38100" dir="2700000" algn="tl">
                <a:srgbClr val="000000">
                  <a:alpha val="43137"/>
                </a:srgbClr>
              </a:outerShdw>
            </a:effectLst>
          </a:endParaRPr>
        </a:p>
      </dgm:t>
    </dgm:pt>
    <dgm:pt modelId="{264FACDF-7FDE-4D38-9468-5DF33C1859E8}" type="parTrans" cxnId="{E1BA89EA-EEF7-45E2-B5DB-2058A904CCEB}">
      <dgm:prSet/>
      <dgm:spPr/>
      <dgm:t>
        <a:bodyPr/>
        <a:lstStyle/>
        <a:p>
          <a:endParaRPr lang="en-ZA"/>
        </a:p>
      </dgm:t>
    </dgm:pt>
    <dgm:pt modelId="{F3950B76-5193-4BAF-95CA-D21CCD79BB9D}" type="sibTrans" cxnId="{E1BA89EA-EEF7-45E2-B5DB-2058A904CCEB}">
      <dgm:prSet/>
      <dgm:spPr/>
      <dgm:t>
        <a:bodyPr/>
        <a:lstStyle/>
        <a:p>
          <a:endParaRPr lang="en-ZA"/>
        </a:p>
      </dgm:t>
    </dgm:pt>
    <dgm:pt modelId="{DD363B65-FED5-4AA7-84F5-CE57F17241AF}">
      <dgm:prSet phldrT="[Text]" custT="1"/>
      <dgm:spPr/>
      <dgm:t>
        <a:bodyPr/>
        <a:lstStyle/>
        <a:p>
          <a:r>
            <a:rPr lang="en-GB" sz="2400" dirty="0" err="1">
              <a:effectLst>
                <a:outerShdw blurRad="38100" dist="38100" dir="2700000" algn="tl">
                  <a:srgbClr val="000000">
                    <a:alpha val="43137"/>
                  </a:srgbClr>
                </a:outerShdw>
              </a:effectLst>
            </a:rPr>
            <a:t>Produktivitätssteigerung</a:t>
          </a:r>
          <a:endParaRPr lang="en-ZA" sz="2400" dirty="0">
            <a:effectLst>
              <a:outerShdw blurRad="38100" dist="38100" dir="2700000" algn="tl">
                <a:srgbClr val="000000">
                  <a:alpha val="43137"/>
                </a:srgbClr>
              </a:outerShdw>
            </a:effectLst>
          </a:endParaRPr>
        </a:p>
      </dgm:t>
    </dgm:pt>
    <dgm:pt modelId="{E2D4E294-C1A4-4EBE-8117-CD4926B2FBF8}" type="parTrans" cxnId="{A9395427-4324-4F78-943E-94D547FCD024}">
      <dgm:prSet/>
      <dgm:spPr/>
      <dgm:t>
        <a:bodyPr/>
        <a:lstStyle/>
        <a:p>
          <a:endParaRPr lang="en-ZA"/>
        </a:p>
      </dgm:t>
    </dgm:pt>
    <dgm:pt modelId="{41AC0CE6-5C26-4D10-99AB-6430B7D2DAE0}" type="sibTrans" cxnId="{A9395427-4324-4F78-943E-94D547FCD024}">
      <dgm:prSet/>
      <dgm:spPr/>
      <dgm:t>
        <a:bodyPr/>
        <a:lstStyle/>
        <a:p>
          <a:endParaRPr lang="en-ZA"/>
        </a:p>
      </dgm:t>
    </dgm:pt>
    <dgm:pt modelId="{5C5403EA-0246-480F-93A1-E896F6C90D56}">
      <dgm:prSet phldrT="[Text]" custT="1"/>
      <dgm:spPr/>
      <dgm:t>
        <a:bodyPr/>
        <a:lstStyle/>
        <a:p>
          <a:r>
            <a:rPr lang="en-GB" sz="2400" dirty="0" err="1">
              <a:effectLst>
                <a:outerShdw blurRad="38100" dist="38100" dir="2700000" algn="tl">
                  <a:srgbClr val="000000">
                    <a:alpha val="43137"/>
                  </a:srgbClr>
                </a:outerShdw>
              </a:effectLst>
            </a:rPr>
            <a:t>Möglichkeit</a:t>
          </a:r>
          <a:r>
            <a:rPr lang="en-GB" sz="2400" dirty="0">
              <a:effectLst>
                <a:outerShdw blurRad="38100" dist="38100" dir="2700000" algn="tl">
                  <a:srgbClr val="000000">
                    <a:alpha val="43137"/>
                  </a:srgbClr>
                </a:outerShdw>
              </a:effectLst>
            </a:rPr>
            <a:t> der </a:t>
          </a:r>
          <a:r>
            <a:rPr lang="en-GB" sz="2400" dirty="0" err="1">
              <a:effectLst>
                <a:outerShdw blurRad="38100" dist="38100" dir="2700000" algn="tl">
                  <a:srgbClr val="000000">
                    <a:alpha val="43137"/>
                  </a:srgbClr>
                </a:outerShdw>
              </a:effectLst>
            </a:rPr>
            <a:t>Überwachung</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verschiedener</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Prozesse</a:t>
          </a:r>
          <a:r>
            <a:rPr lang="en-GB" sz="2400" dirty="0">
              <a:effectLst>
                <a:outerShdw blurRad="38100" dist="38100" dir="2700000" algn="tl">
                  <a:srgbClr val="000000">
                    <a:alpha val="43137"/>
                  </a:srgbClr>
                </a:outerShdw>
              </a:effectLst>
            </a:rPr>
            <a:t> von </a:t>
          </a:r>
          <a:r>
            <a:rPr lang="en-GB" sz="2400" dirty="0" err="1">
              <a:effectLst>
                <a:outerShdw blurRad="38100" dist="38100" dir="2700000" algn="tl">
                  <a:srgbClr val="000000">
                    <a:alpha val="43137"/>
                  </a:srgbClr>
                </a:outerShdw>
              </a:effectLst>
            </a:rPr>
            <a:t>unterwegs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aus</a:t>
          </a:r>
          <a:endParaRPr lang="en-ZA" sz="2400" dirty="0">
            <a:effectLst>
              <a:outerShdw blurRad="38100" dist="38100" dir="2700000" algn="tl">
                <a:srgbClr val="000000">
                  <a:alpha val="43137"/>
                </a:srgbClr>
              </a:outerShdw>
            </a:effectLst>
          </a:endParaRPr>
        </a:p>
      </dgm:t>
    </dgm:pt>
    <dgm:pt modelId="{4C421DC7-975F-44FC-9F88-7541E056FB33}" type="parTrans" cxnId="{CBF18756-62DB-41F0-8326-5EB22639C43D}">
      <dgm:prSet/>
      <dgm:spPr/>
      <dgm:t>
        <a:bodyPr/>
        <a:lstStyle/>
        <a:p>
          <a:endParaRPr lang="en-ZA"/>
        </a:p>
      </dgm:t>
    </dgm:pt>
    <dgm:pt modelId="{0A47DDD2-65C4-417B-ADBF-49920F207FAE}" type="sibTrans" cxnId="{CBF18756-62DB-41F0-8326-5EB22639C43D}">
      <dgm:prSet/>
      <dgm:spPr/>
      <dgm:t>
        <a:bodyPr/>
        <a:lstStyle/>
        <a:p>
          <a:endParaRPr lang="en-ZA"/>
        </a:p>
      </dgm:t>
    </dgm:pt>
    <dgm:pt modelId="{2E43DCED-D55E-4F52-89F1-A5F5BA3A5065}">
      <dgm:prSet phldrT="[Text]" custT="1"/>
      <dgm:spPr/>
      <dgm:t>
        <a:bodyPr/>
        <a:lstStyle/>
        <a:p>
          <a:r>
            <a:rPr lang="en-GB" sz="2400" dirty="0" err="1">
              <a:effectLst>
                <a:outerShdw blurRad="38100" dist="38100" dir="2700000" algn="tl">
                  <a:srgbClr val="000000">
                    <a:alpha val="43137"/>
                  </a:srgbClr>
                </a:outerShdw>
              </a:effectLst>
            </a:rPr>
            <a:t>Langfristige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Kostensenkung</a:t>
          </a:r>
          <a:endParaRPr lang="en-ZA" sz="2400" dirty="0">
            <a:effectLst>
              <a:outerShdw blurRad="38100" dist="38100" dir="2700000" algn="tl">
                <a:srgbClr val="000000">
                  <a:alpha val="43137"/>
                </a:srgbClr>
              </a:outerShdw>
            </a:effectLst>
          </a:endParaRPr>
        </a:p>
      </dgm:t>
    </dgm:pt>
    <dgm:pt modelId="{92F8378D-0BDC-4B0A-969B-D926E0B152F5}" type="parTrans" cxnId="{89DC9A6E-B7D1-41CB-8295-DBF8856C104C}">
      <dgm:prSet/>
      <dgm:spPr/>
      <dgm:t>
        <a:bodyPr/>
        <a:lstStyle/>
        <a:p>
          <a:endParaRPr lang="en-ZA"/>
        </a:p>
      </dgm:t>
    </dgm:pt>
    <dgm:pt modelId="{81EC9E19-BF58-4FD8-AFC3-520C18B9E3CC}" type="sibTrans" cxnId="{89DC9A6E-B7D1-41CB-8295-DBF8856C104C}">
      <dgm:prSet/>
      <dgm:spPr/>
      <dgm:t>
        <a:bodyPr/>
        <a:lstStyle/>
        <a:p>
          <a:endParaRPr lang="en-ZA"/>
        </a:p>
      </dgm:t>
    </dgm:pt>
    <dgm:pt modelId="{DACE75C7-9F11-4FC1-B2D5-958DBBC08299}" type="pres">
      <dgm:prSet presAssocID="{BB8E6D21-165A-47E7-96FB-EE1BAFF4C166}" presName="diagram" presStyleCnt="0">
        <dgm:presLayoutVars>
          <dgm:dir/>
          <dgm:resizeHandles val="exact"/>
        </dgm:presLayoutVars>
      </dgm:prSet>
      <dgm:spPr/>
    </dgm:pt>
    <dgm:pt modelId="{4445B750-47F9-4782-8112-11DA6E140869}" type="pres">
      <dgm:prSet presAssocID="{0634D8C5-144D-4426-92AE-747E742C91BB}" presName="node" presStyleLbl="node1" presStyleIdx="0" presStyleCnt="5">
        <dgm:presLayoutVars>
          <dgm:bulletEnabled val="1"/>
        </dgm:presLayoutVars>
      </dgm:prSet>
      <dgm:spPr/>
    </dgm:pt>
    <dgm:pt modelId="{A2674FE1-8032-48FA-BAD8-A3EF157DB7F5}" type="pres">
      <dgm:prSet presAssocID="{EFB79D12-FBE1-46DC-A332-3CE1E7F6648E}" presName="sibTrans" presStyleCnt="0"/>
      <dgm:spPr/>
    </dgm:pt>
    <dgm:pt modelId="{524BEDA4-A8D1-40CE-8509-C432547ECCD7}" type="pres">
      <dgm:prSet presAssocID="{9CBFACC5-A8E9-4181-A803-2E82104C70DA}" presName="node" presStyleLbl="node1" presStyleIdx="1" presStyleCnt="5">
        <dgm:presLayoutVars>
          <dgm:bulletEnabled val="1"/>
        </dgm:presLayoutVars>
      </dgm:prSet>
      <dgm:spPr/>
    </dgm:pt>
    <dgm:pt modelId="{696AB6BD-2422-449C-8876-1AC76FDA3FE6}" type="pres">
      <dgm:prSet presAssocID="{F3950B76-5193-4BAF-95CA-D21CCD79BB9D}" presName="sibTrans" presStyleCnt="0"/>
      <dgm:spPr/>
    </dgm:pt>
    <dgm:pt modelId="{714280E9-C04C-4205-8367-56C7A4D6F916}" type="pres">
      <dgm:prSet presAssocID="{DD363B65-FED5-4AA7-84F5-CE57F17241AF}" presName="node" presStyleLbl="node1" presStyleIdx="2" presStyleCnt="5">
        <dgm:presLayoutVars>
          <dgm:bulletEnabled val="1"/>
        </dgm:presLayoutVars>
      </dgm:prSet>
      <dgm:spPr/>
    </dgm:pt>
    <dgm:pt modelId="{0A0BC423-F859-4FF7-8864-1969A4CAC3AC}" type="pres">
      <dgm:prSet presAssocID="{41AC0CE6-5C26-4D10-99AB-6430B7D2DAE0}" presName="sibTrans" presStyleCnt="0"/>
      <dgm:spPr/>
    </dgm:pt>
    <dgm:pt modelId="{020C5B77-A0D6-4882-AC20-2CFDD9FA9E41}" type="pres">
      <dgm:prSet presAssocID="{5C5403EA-0246-480F-93A1-E896F6C90D56}" presName="node" presStyleLbl="node1" presStyleIdx="3" presStyleCnt="5">
        <dgm:presLayoutVars>
          <dgm:bulletEnabled val="1"/>
        </dgm:presLayoutVars>
      </dgm:prSet>
      <dgm:spPr/>
    </dgm:pt>
    <dgm:pt modelId="{DCFA604A-0053-4DC0-B73A-A04CEE9E1166}" type="pres">
      <dgm:prSet presAssocID="{0A47DDD2-65C4-417B-ADBF-49920F207FAE}" presName="sibTrans" presStyleCnt="0"/>
      <dgm:spPr/>
    </dgm:pt>
    <dgm:pt modelId="{850E1268-0266-4EFE-AF6D-EC18A09323FE}" type="pres">
      <dgm:prSet presAssocID="{2E43DCED-D55E-4F52-89F1-A5F5BA3A5065}" presName="node" presStyleLbl="node1" presStyleIdx="4" presStyleCnt="5">
        <dgm:presLayoutVars>
          <dgm:bulletEnabled val="1"/>
        </dgm:presLayoutVars>
      </dgm:prSet>
      <dgm:spPr/>
    </dgm:pt>
  </dgm:ptLst>
  <dgm:cxnLst>
    <dgm:cxn modelId="{686ADD16-5C18-4C07-8C6F-F0D3CCF2B042}" type="presOf" srcId="{2E43DCED-D55E-4F52-89F1-A5F5BA3A5065}" destId="{850E1268-0266-4EFE-AF6D-EC18A09323FE}" srcOrd="0" destOrd="0" presId="urn:microsoft.com/office/officeart/2005/8/layout/default"/>
    <dgm:cxn modelId="{A9395427-4324-4F78-943E-94D547FCD024}" srcId="{BB8E6D21-165A-47E7-96FB-EE1BAFF4C166}" destId="{DD363B65-FED5-4AA7-84F5-CE57F17241AF}" srcOrd="2" destOrd="0" parTransId="{E2D4E294-C1A4-4EBE-8117-CD4926B2FBF8}" sibTransId="{41AC0CE6-5C26-4D10-99AB-6430B7D2DAE0}"/>
    <dgm:cxn modelId="{1E65522D-FF8A-4FDC-9069-AC93904B0A1F}" type="presOf" srcId="{DD363B65-FED5-4AA7-84F5-CE57F17241AF}" destId="{714280E9-C04C-4205-8367-56C7A4D6F916}" srcOrd="0" destOrd="0" presId="urn:microsoft.com/office/officeart/2005/8/layout/default"/>
    <dgm:cxn modelId="{89DC9A6E-B7D1-41CB-8295-DBF8856C104C}" srcId="{BB8E6D21-165A-47E7-96FB-EE1BAFF4C166}" destId="{2E43DCED-D55E-4F52-89F1-A5F5BA3A5065}" srcOrd="4" destOrd="0" parTransId="{92F8378D-0BDC-4B0A-969B-D926E0B152F5}" sibTransId="{81EC9E19-BF58-4FD8-AFC3-520C18B9E3CC}"/>
    <dgm:cxn modelId="{CBF18756-62DB-41F0-8326-5EB22639C43D}" srcId="{BB8E6D21-165A-47E7-96FB-EE1BAFF4C166}" destId="{5C5403EA-0246-480F-93A1-E896F6C90D56}" srcOrd="3" destOrd="0" parTransId="{4C421DC7-975F-44FC-9F88-7541E056FB33}" sibTransId="{0A47DDD2-65C4-417B-ADBF-49920F207FAE}"/>
    <dgm:cxn modelId="{92F4E08D-F8B4-4DC8-9A6E-BE7591CD08F8}" type="presOf" srcId="{0634D8C5-144D-4426-92AE-747E742C91BB}" destId="{4445B750-47F9-4782-8112-11DA6E140869}" srcOrd="0" destOrd="0" presId="urn:microsoft.com/office/officeart/2005/8/layout/default"/>
    <dgm:cxn modelId="{8FD2E2A3-6BA6-4022-8372-F023CFD626C1}" type="presOf" srcId="{5C5403EA-0246-480F-93A1-E896F6C90D56}" destId="{020C5B77-A0D6-4882-AC20-2CFDD9FA9E41}" srcOrd="0" destOrd="0" presId="urn:microsoft.com/office/officeart/2005/8/layout/default"/>
    <dgm:cxn modelId="{5BEDBFE3-6B79-4DF6-B157-FE9A7911B95D}" type="presOf" srcId="{9CBFACC5-A8E9-4181-A803-2E82104C70DA}" destId="{524BEDA4-A8D1-40CE-8509-C432547ECCD7}" srcOrd="0" destOrd="0" presId="urn:microsoft.com/office/officeart/2005/8/layout/default"/>
    <dgm:cxn modelId="{E1BA89EA-EEF7-45E2-B5DB-2058A904CCEB}" srcId="{BB8E6D21-165A-47E7-96FB-EE1BAFF4C166}" destId="{9CBFACC5-A8E9-4181-A803-2E82104C70DA}" srcOrd="1" destOrd="0" parTransId="{264FACDF-7FDE-4D38-9468-5DF33C1859E8}" sibTransId="{F3950B76-5193-4BAF-95CA-D21CCD79BB9D}"/>
    <dgm:cxn modelId="{74639EED-72C3-4790-9F27-B679E8DC03F4}" srcId="{BB8E6D21-165A-47E7-96FB-EE1BAFF4C166}" destId="{0634D8C5-144D-4426-92AE-747E742C91BB}" srcOrd="0" destOrd="0" parTransId="{10337500-A6F5-4652-8FA0-1E4295164F1C}" sibTransId="{EFB79D12-FBE1-46DC-A332-3CE1E7F6648E}"/>
    <dgm:cxn modelId="{773F68F4-FC03-4E0A-81BA-3BCA9133A0F4}" type="presOf" srcId="{BB8E6D21-165A-47E7-96FB-EE1BAFF4C166}" destId="{DACE75C7-9F11-4FC1-B2D5-958DBBC08299}" srcOrd="0" destOrd="0" presId="urn:microsoft.com/office/officeart/2005/8/layout/default"/>
    <dgm:cxn modelId="{620E42FB-8714-4F5B-9841-1EF3BC2E3CD4}" type="presParOf" srcId="{DACE75C7-9F11-4FC1-B2D5-958DBBC08299}" destId="{4445B750-47F9-4782-8112-11DA6E140869}" srcOrd="0" destOrd="0" presId="urn:microsoft.com/office/officeart/2005/8/layout/default"/>
    <dgm:cxn modelId="{0B073862-0296-4D6B-9B5C-6EBD7DED83A5}" type="presParOf" srcId="{DACE75C7-9F11-4FC1-B2D5-958DBBC08299}" destId="{A2674FE1-8032-48FA-BAD8-A3EF157DB7F5}" srcOrd="1" destOrd="0" presId="urn:microsoft.com/office/officeart/2005/8/layout/default"/>
    <dgm:cxn modelId="{357A2514-0EE2-4FC3-9BE1-B3D89883DA7B}" type="presParOf" srcId="{DACE75C7-9F11-4FC1-B2D5-958DBBC08299}" destId="{524BEDA4-A8D1-40CE-8509-C432547ECCD7}" srcOrd="2" destOrd="0" presId="urn:microsoft.com/office/officeart/2005/8/layout/default"/>
    <dgm:cxn modelId="{04454D49-057B-40B6-B695-7EEF28CB6419}" type="presParOf" srcId="{DACE75C7-9F11-4FC1-B2D5-958DBBC08299}" destId="{696AB6BD-2422-449C-8876-1AC76FDA3FE6}" srcOrd="3" destOrd="0" presId="urn:microsoft.com/office/officeart/2005/8/layout/default"/>
    <dgm:cxn modelId="{D4EA9DDD-2686-4094-9E9D-BF725533526C}" type="presParOf" srcId="{DACE75C7-9F11-4FC1-B2D5-958DBBC08299}" destId="{714280E9-C04C-4205-8367-56C7A4D6F916}" srcOrd="4" destOrd="0" presId="urn:microsoft.com/office/officeart/2005/8/layout/default"/>
    <dgm:cxn modelId="{8C758642-9631-445E-A6F9-0CC54C72372B}" type="presParOf" srcId="{DACE75C7-9F11-4FC1-B2D5-958DBBC08299}" destId="{0A0BC423-F859-4FF7-8864-1969A4CAC3AC}" srcOrd="5" destOrd="0" presId="urn:microsoft.com/office/officeart/2005/8/layout/default"/>
    <dgm:cxn modelId="{95E1F76E-BFD5-4C7B-9613-47DC181A9FCF}" type="presParOf" srcId="{DACE75C7-9F11-4FC1-B2D5-958DBBC08299}" destId="{020C5B77-A0D6-4882-AC20-2CFDD9FA9E41}" srcOrd="6" destOrd="0" presId="urn:microsoft.com/office/officeart/2005/8/layout/default"/>
    <dgm:cxn modelId="{F1F9C5CB-5DE1-4755-A5DC-B67BE66B9492}" type="presParOf" srcId="{DACE75C7-9F11-4FC1-B2D5-958DBBC08299}" destId="{DCFA604A-0053-4DC0-B73A-A04CEE9E1166}" srcOrd="7" destOrd="0" presId="urn:microsoft.com/office/officeart/2005/8/layout/default"/>
    <dgm:cxn modelId="{86C73BD5-9E15-46DB-B3E7-E7A223F972A5}" type="presParOf" srcId="{DACE75C7-9F11-4FC1-B2D5-958DBBC08299}" destId="{850E1268-0266-4EFE-AF6D-EC18A09323F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CC84A7-2F3E-4C6D-A06F-633EC1F1B30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742F7297-928B-4DCE-B9B6-FC77DFFBA474}">
      <dgm:prSet phldrT="[Text]"/>
      <dgm:spPr/>
      <dgm:t>
        <a:bodyPr/>
        <a:lstStyle/>
        <a:p>
          <a:r>
            <a:rPr lang="en-ZA" dirty="0">
              <a:effectLst>
                <a:outerShdw blurRad="38100" dist="38100" dir="2700000" algn="tl">
                  <a:srgbClr val="000000">
                    <a:alpha val="43137"/>
                  </a:srgbClr>
                </a:outerShdw>
              </a:effectLst>
            </a:rPr>
            <a:t>Marketing </a:t>
          </a:r>
        </a:p>
        <a:p>
          <a:r>
            <a:rPr lang="en-ZA" dirty="0" err="1">
              <a:effectLst>
                <a:outerShdw blurRad="38100" dist="38100" dir="2700000" algn="tl">
                  <a:srgbClr val="000000">
                    <a:alpha val="43137"/>
                  </a:srgbClr>
                </a:outerShdw>
              </a:effectLst>
            </a:rPr>
            <a:t>automatisieren</a:t>
          </a:r>
          <a:endParaRPr lang="en-ZA" dirty="0">
            <a:effectLst>
              <a:outerShdw blurRad="38100" dist="38100" dir="2700000" algn="tl">
                <a:srgbClr val="000000">
                  <a:alpha val="43137"/>
                </a:srgbClr>
              </a:outerShdw>
            </a:effectLst>
          </a:endParaRPr>
        </a:p>
      </dgm:t>
    </dgm:pt>
    <dgm:pt modelId="{491E1B3F-603E-4155-9778-628700D7BAAB}" type="parTrans" cxnId="{A0D6DCF3-C7C5-4D73-829E-8DFB29EB3F07}">
      <dgm:prSet/>
      <dgm:spPr/>
      <dgm:t>
        <a:bodyPr/>
        <a:lstStyle/>
        <a:p>
          <a:endParaRPr lang="en-ZA"/>
        </a:p>
      </dgm:t>
    </dgm:pt>
    <dgm:pt modelId="{406F11CB-6D0A-4CEC-B85B-F6906F03ECA1}" type="sibTrans" cxnId="{A0D6DCF3-C7C5-4D73-829E-8DFB29EB3F07}">
      <dgm:prSet/>
      <dgm:spPr/>
      <dgm:t>
        <a:bodyPr/>
        <a:lstStyle/>
        <a:p>
          <a:endParaRPr lang="en-ZA"/>
        </a:p>
      </dgm:t>
    </dgm:pt>
    <dgm:pt modelId="{52F68396-58A3-4233-8771-EB43D21FF004}">
      <dgm:prSet/>
      <dgm:spPr/>
      <dgm:t>
        <a:bodyPr/>
        <a:lstStyle/>
        <a:p>
          <a:r>
            <a:rPr lang="en-ZA" dirty="0" err="1">
              <a:effectLst>
                <a:outerShdw blurRad="38100" dist="38100" dir="2700000" algn="tl">
                  <a:srgbClr val="000000">
                    <a:alpha val="43137"/>
                  </a:srgbClr>
                </a:outerShdw>
              </a:effectLst>
            </a:rPr>
            <a:t>Mit</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gegenwärtigen</a:t>
          </a:r>
          <a:r>
            <a:rPr lang="en-ZA" dirty="0">
              <a:effectLst>
                <a:outerShdw blurRad="38100" dist="38100" dir="2700000" algn="tl">
                  <a:srgbClr val="000000">
                    <a:alpha val="43137"/>
                  </a:srgbClr>
                </a:outerShdw>
              </a:effectLst>
            </a:rPr>
            <a:t> </a:t>
          </a:r>
        </a:p>
        <a:p>
          <a:r>
            <a:rPr lang="en-ZA" dirty="0" err="1">
              <a:effectLst>
                <a:outerShdw blurRad="38100" dist="38100" dir="2700000" algn="tl">
                  <a:srgbClr val="000000">
                    <a:alpha val="43137"/>
                  </a:srgbClr>
                </a:outerShdw>
              </a:effectLst>
            </a:rPr>
            <a:t>Unternehmen</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kooperieren</a:t>
          </a:r>
          <a:endParaRPr lang="en-ZA" dirty="0">
            <a:effectLst>
              <a:outerShdw blurRad="38100" dist="38100" dir="2700000" algn="tl">
                <a:srgbClr val="000000">
                  <a:alpha val="43137"/>
                </a:srgbClr>
              </a:outerShdw>
            </a:effectLst>
          </a:endParaRPr>
        </a:p>
      </dgm:t>
    </dgm:pt>
    <dgm:pt modelId="{08B35C7B-DB86-4EB1-B36C-A343400B0549}" type="parTrans" cxnId="{A5138060-210C-45F0-B954-2A82A7118F71}">
      <dgm:prSet/>
      <dgm:spPr/>
      <dgm:t>
        <a:bodyPr/>
        <a:lstStyle/>
        <a:p>
          <a:endParaRPr lang="en-ZA"/>
        </a:p>
      </dgm:t>
    </dgm:pt>
    <dgm:pt modelId="{9DF732AF-8E4F-4B7D-8D56-4BC0E1EABFA9}" type="sibTrans" cxnId="{A5138060-210C-45F0-B954-2A82A7118F71}">
      <dgm:prSet/>
      <dgm:spPr/>
      <dgm:t>
        <a:bodyPr/>
        <a:lstStyle/>
        <a:p>
          <a:endParaRPr lang="en-ZA"/>
        </a:p>
      </dgm:t>
    </dgm:pt>
    <dgm:pt modelId="{ED95F1D6-0331-4F47-B04B-5D50527D63D2}">
      <dgm:prSet/>
      <dgm:spPr/>
      <dgm:t>
        <a:bodyPr/>
        <a:lstStyle/>
        <a:p>
          <a:r>
            <a:rPr lang="en-GB" dirty="0">
              <a:effectLst>
                <a:outerShdw blurRad="38100" dist="38100" dir="2700000" algn="tl">
                  <a:srgbClr val="000000">
                    <a:alpha val="43137"/>
                  </a:srgbClr>
                </a:outerShdw>
              </a:effectLst>
            </a:rPr>
            <a:t>Auf Social Media 'Live’ </a:t>
          </a:r>
          <a:r>
            <a:rPr lang="en-GB" dirty="0" err="1">
              <a:effectLst>
                <a:outerShdw blurRad="38100" dist="38100" dir="2700000" algn="tl">
                  <a:srgbClr val="000000">
                    <a:alpha val="43137"/>
                  </a:srgbClr>
                </a:outerShdw>
              </a:effectLst>
            </a:rPr>
            <a:t>gehen</a:t>
          </a:r>
          <a:endParaRPr lang="en-ZA" dirty="0">
            <a:effectLst>
              <a:outerShdw blurRad="38100" dist="38100" dir="2700000" algn="tl">
                <a:srgbClr val="000000">
                  <a:alpha val="43137"/>
                </a:srgbClr>
              </a:outerShdw>
            </a:effectLst>
          </a:endParaRPr>
        </a:p>
      </dgm:t>
    </dgm:pt>
    <dgm:pt modelId="{8EBB0149-81D0-4737-82D9-536F8ADB2BA6}" type="parTrans" cxnId="{9B9E508A-AC63-4E52-A040-41FF8AD641E2}">
      <dgm:prSet/>
      <dgm:spPr/>
      <dgm:t>
        <a:bodyPr/>
        <a:lstStyle/>
        <a:p>
          <a:endParaRPr lang="en-ZA"/>
        </a:p>
      </dgm:t>
    </dgm:pt>
    <dgm:pt modelId="{A42B55C8-7578-4067-B7AC-588D22E4B423}" type="sibTrans" cxnId="{9B9E508A-AC63-4E52-A040-41FF8AD641E2}">
      <dgm:prSet/>
      <dgm:spPr/>
      <dgm:t>
        <a:bodyPr/>
        <a:lstStyle/>
        <a:p>
          <a:endParaRPr lang="en-ZA"/>
        </a:p>
      </dgm:t>
    </dgm:pt>
    <dgm:pt modelId="{78E182F4-B204-42BA-8181-ACA773082344}">
      <dgm:prSet/>
      <dgm:spPr/>
      <dgm:t>
        <a:bodyPr/>
        <a:lstStyle/>
        <a:p>
          <a:r>
            <a:rPr lang="en-ZA" dirty="0">
              <a:effectLst>
                <a:outerShdw blurRad="38100" dist="38100" dir="2700000" algn="tl">
                  <a:srgbClr val="000000">
                    <a:alpha val="43137"/>
                  </a:srgbClr>
                </a:outerShdw>
              </a:effectLst>
            </a:rPr>
            <a:t>Fundraising Events online </a:t>
          </a:r>
          <a:r>
            <a:rPr lang="en-ZA" dirty="0" err="1">
              <a:effectLst>
                <a:outerShdw blurRad="38100" dist="38100" dir="2700000" algn="tl">
                  <a:srgbClr val="000000">
                    <a:alpha val="43137"/>
                  </a:srgbClr>
                </a:outerShdw>
              </a:effectLst>
            </a:rPr>
            <a:t>bewerben</a:t>
          </a:r>
          <a:endParaRPr lang="en-ZA" dirty="0">
            <a:effectLst>
              <a:outerShdw blurRad="38100" dist="38100" dir="2700000" algn="tl">
                <a:srgbClr val="000000">
                  <a:alpha val="43137"/>
                </a:srgbClr>
              </a:outerShdw>
            </a:effectLst>
          </a:endParaRPr>
        </a:p>
      </dgm:t>
    </dgm:pt>
    <dgm:pt modelId="{5B2661D7-ACBE-4560-BC83-BA7ADFB2762D}" type="parTrans" cxnId="{39F44C83-498A-42F2-A14E-1A693F94544E}">
      <dgm:prSet/>
      <dgm:spPr/>
      <dgm:t>
        <a:bodyPr/>
        <a:lstStyle/>
        <a:p>
          <a:endParaRPr lang="en-ZA"/>
        </a:p>
      </dgm:t>
    </dgm:pt>
    <dgm:pt modelId="{9293FA3A-2E7C-46DA-913A-E5F0BBB472B8}" type="sibTrans" cxnId="{39F44C83-498A-42F2-A14E-1A693F94544E}">
      <dgm:prSet/>
      <dgm:spPr/>
      <dgm:t>
        <a:bodyPr/>
        <a:lstStyle/>
        <a:p>
          <a:endParaRPr lang="en-ZA"/>
        </a:p>
      </dgm:t>
    </dgm:pt>
    <dgm:pt modelId="{CED42390-E31E-4B01-8715-95444EC985DF}">
      <dgm:prSet/>
      <dgm:spPr/>
      <dgm:t>
        <a:bodyPr/>
        <a:lstStyle/>
        <a:p>
          <a:r>
            <a:rPr lang="en-ZA" dirty="0">
              <a:effectLst>
                <a:outerShdw blurRad="38100" dist="38100" dir="2700000" algn="tl">
                  <a:srgbClr val="000000">
                    <a:alpha val="43137"/>
                  </a:srgbClr>
                </a:outerShdw>
              </a:effectLst>
            </a:rPr>
            <a:t>Auf </a:t>
          </a:r>
          <a:r>
            <a:rPr lang="en-ZA" dirty="0" err="1">
              <a:effectLst>
                <a:outerShdw blurRad="38100" dist="38100" dir="2700000" algn="tl">
                  <a:srgbClr val="000000">
                    <a:alpha val="43137"/>
                  </a:srgbClr>
                </a:outerShdw>
              </a:effectLst>
            </a:rPr>
            <a:t>Lokale</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Resourcen</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zurückgreifen</a:t>
          </a:r>
          <a:endParaRPr lang="en-ZA" dirty="0">
            <a:effectLst>
              <a:outerShdw blurRad="38100" dist="38100" dir="2700000" algn="tl">
                <a:srgbClr val="000000">
                  <a:alpha val="43137"/>
                </a:srgbClr>
              </a:outerShdw>
            </a:effectLst>
          </a:endParaRPr>
        </a:p>
      </dgm:t>
    </dgm:pt>
    <dgm:pt modelId="{2A48602E-8DD3-453C-939A-BF5FC662864C}" type="parTrans" cxnId="{7B11B590-E74B-42BB-A280-36C20D6FF075}">
      <dgm:prSet/>
      <dgm:spPr/>
      <dgm:t>
        <a:bodyPr/>
        <a:lstStyle/>
        <a:p>
          <a:endParaRPr lang="en-ZA"/>
        </a:p>
      </dgm:t>
    </dgm:pt>
    <dgm:pt modelId="{226E10A6-B828-4FD7-8D86-DDEC561CD6D1}" type="sibTrans" cxnId="{7B11B590-E74B-42BB-A280-36C20D6FF075}">
      <dgm:prSet/>
      <dgm:spPr/>
      <dgm:t>
        <a:bodyPr/>
        <a:lstStyle/>
        <a:p>
          <a:endParaRPr lang="en-ZA"/>
        </a:p>
      </dgm:t>
    </dgm:pt>
    <dgm:pt modelId="{2CD1B390-1DB3-419C-AB43-6BD3AE4FD8F3}" type="pres">
      <dgm:prSet presAssocID="{DBCC84A7-2F3E-4C6D-A06F-633EC1F1B309}" presName="diagram" presStyleCnt="0">
        <dgm:presLayoutVars>
          <dgm:dir/>
          <dgm:resizeHandles val="exact"/>
        </dgm:presLayoutVars>
      </dgm:prSet>
      <dgm:spPr/>
    </dgm:pt>
    <dgm:pt modelId="{7FA5BD67-724C-47CF-BE1C-E11A109EDC9A}" type="pres">
      <dgm:prSet presAssocID="{742F7297-928B-4DCE-B9B6-FC77DFFBA474}" presName="node" presStyleLbl="node1" presStyleIdx="0" presStyleCnt="5">
        <dgm:presLayoutVars>
          <dgm:bulletEnabled val="1"/>
        </dgm:presLayoutVars>
      </dgm:prSet>
      <dgm:spPr/>
    </dgm:pt>
    <dgm:pt modelId="{B1D95101-8C2D-4FAF-ACFD-C14426B9C001}" type="pres">
      <dgm:prSet presAssocID="{406F11CB-6D0A-4CEC-B85B-F6906F03ECA1}" presName="sibTrans" presStyleCnt="0"/>
      <dgm:spPr/>
    </dgm:pt>
    <dgm:pt modelId="{54F9916C-4DE3-46C9-BBA9-5E5023882826}" type="pres">
      <dgm:prSet presAssocID="{52F68396-58A3-4233-8771-EB43D21FF004}" presName="node" presStyleLbl="node1" presStyleIdx="1" presStyleCnt="5">
        <dgm:presLayoutVars>
          <dgm:bulletEnabled val="1"/>
        </dgm:presLayoutVars>
      </dgm:prSet>
      <dgm:spPr/>
    </dgm:pt>
    <dgm:pt modelId="{F3C32971-03C4-42CF-A094-E998CEB7DB10}" type="pres">
      <dgm:prSet presAssocID="{9DF732AF-8E4F-4B7D-8D56-4BC0E1EABFA9}" presName="sibTrans" presStyleCnt="0"/>
      <dgm:spPr/>
    </dgm:pt>
    <dgm:pt modelId="{E0186BD3-BCA6-44C3-9EDF-71226317B611}" type="pres">
      <dgm:prSet presAssocID="{ED95F1D6-0331-4F47-B04B-5D50527D63D2}" presName="node" presStyleLbl="node1" presStyleIdx="2" presStyleCnt="5">
        <dgm:presLayoutVars>
          <dgm:bulletEnabled val="1"/>
        </dgm:presLayoutVars>
      </dgm:prSet>
      <dgm:spPr/>
    </dgm:pt>
    <dgm:pt modelId="{CB1C52FB-3A2A-4E0A-B070-E5F4102513C6}" type="pres">
      <dgm:prSet presAssocID="{A42B55C8-7578-4067-B7AC-588D22E4B423}" presName="sibTrans" presStyleCnt="0"/>
      <dgm:spPr/>
    </dgm:pt>
    <dgm:pt modelId="{F35A6FCA-9741-4F97-A642-B85F4A0F4ADD}" type="pres">
      <dgm:prSet presAssocID="{78E182F4-B204-42BA-8181-ACA773082344}" presName="node" presStyleLbl="node1" presStyleIdx="3" presStyleCnt="5">
        <dgm:presLayoutVars>
          <dgm:bulletEnabled val="1"/>
        </dgm:presLayoutVars>
      </dgm:prSet>
      <dgm:spPr/>
    </dgm:pt>
    <dgm:pt modelId="{6F3CDECE-D5C8-4404-9D28-196164C7E960}" type="pres">
      <dgm:prSet presAssocID="{9293FA3A-2E7C-46DA-913A-E5F0BBB472B8}" presName="sibTrans" presStyleCnt="0"/>
      <dgm:spPr/>
    </dgm:pt>
    <dgm:pt modelId="{5BDBA972-56A6-4431-B7C7-81EB7B022525}" type="pres">
      <dgm:prSet presAssocID="{CED42390-E31E-4B01-8715-95444EC985DF}" presName="node" presStyleLbl="node1" presStyleIdx="4" presStyleCnt="5">
        <dgm:presLayoutVars>
          <dgm:bulletEnabled val="1"/>
        </dgm:presLayoutVars>
      </dgm:prSet>
      <dgm:spPr/>
    </dgm:pt>
  </dgm:ptLst>
  <dgm:cxnLst>
    <dgm:cxn modelId="{BEE0E910-90C0-4B32-BC5B-F851CF437F34}" type="presOf" srcId="{CED42390-E31E-4B01-8715-95444EC985DF}" destId="{5BDBA972-56A6-4431-B7C7-81EB7B022525}" srcOrd="0" destOrd="0" presId="urn:microsoft.com/office/officeart/2005/8/layout/default"/>
    <dgm:cxn modelId="{4010CD27-6C13-45F9-8EE6-D06E4B28BB9A}" type="presOf" srcId="{DBCC84A7-2F3E-4C6D-A06F-633EC1F1B309}" destId="{2CD1B390-1DB3-419C-AB43-6BD3AE4FD8F3}" srcOrd="0" destOrd="0" presId="urn:microsoft.com/office/officeart/2005/8/layout/default"/>
    <dgm:cxn modelId="{A5138060-210C-45F0-B954-2A82A7118F71}" srcId="{DBCC84A7-2F3E-4C6D-A06F-633EC1F1B309}" destId="{52F68396-58A3-4233-8771-EB43D21FF004}" srcOrd="1" destOrd="0" parTransId="{08B35C7B-DB86-4EB1-B36C-A343400B0549}" sibTransId="{9DF732AF-8E4F-4B7D-8D56-4BC0E1EABFA9}"/>
    <dgm:cxn modelId="{487B5D68-C144-45EF-94F6-E9A85BF2BDB8}" type="presOf" srcId="{742F7297-928B-4DCE-B9B6-FC77DFFBA474}" destId="{7FA5BD67-724C-47CF-BE1C-E11A109EDC9A}" srcOrd="0" destOrd="0" presId="urn:microsoft.com/office/officeart/2005/8/layout/default"/>
    <dgm:cxn modelId="{6D27D26B-2114-404F-B6CE-09BF24C4894D}" type="presOf" srcId="{ED95F1D6-0331-4F47-B04B-5D50527D63D2}" destId="{E0186BD3-BCA6-44C3-9EDF-71226317B611}" srcOrd="0" destOrd="0" presId="urn:microsoft.com/office/officeart/2005/8/layout/default"/>
    <dgm:cxn modelId="{39F44C83-498A-42F2-A14E-1A693F94544E}" srcId="{DBCC84A7-2F3E-4C6D-A06F-633EC1F1B309}" destId="{78E182F4-B204-42BA-8181-ACA773082344}" srcOrd="3" destOrd="0" parTransId="{5B2661D7-ACBE-4560-BC83-BA7ADFB2762D}" sibTransId="{9293FA3A-2E7C-46DA-913A-E5F0BBB472B8}"/>
    <dgm:cxn modelId="{9B9E508A-AC63-4E52-A040-41FF8AD641E2}" srcId="{DBCC84A7-2F3E-4C6D-A06F-633EC1F1B309}" destId="{ED95F1D6-0331-4F47-B04B-5D50527D63D2}" srcOrd="2" destOrd="0" parTransId="{8EBB0149-81D0-4737-82D9-536F8ADB2BA6}" sibTransId="{A42B55C8-7578-4067-B7AC-588D22E4B423}"/>
    <dgm:cxn modelId="{7B11B590-E74B-42BB-A280-36C20D6FF075}" srcId="{DBCC84A7-2F3E-4C6D-A06F-633EC1F1B309}" destId="{CED42390-E31E-4B01-8715-95444EC985DF}" srcOrd="4" destOrd="0" parTransId="{2A48602E-8DD3-453C-939A-BF5FC662864C}" sibTransId="{226E10A6-B828-4FD7-8D86-DDEC561CD6D1}"/>
    <dgm:cxn modelId="{6A1690D9-C47C-42EC-94A5-E3FA752D047E}" type="presOf" srcId="{78E182F4-B204-42BA-8181-ACA773082344}" destId="{F35A6FCA-9741-4F97-A642-B85F4A0F4ADD}" srcOrd="0" destOrd="0" presId="urn:microsoft.com/office/officeart/2005/8/layout/default"/>
    <dgm:cxn modelId="{50DDB0E6-031D-475B-B1D4-CE8A22D2B32B}" type="presOf" srcId="{52F68396-58A3-4233-8771-EB43D21FF004}" destId="{54F9916C-4DE3-46C9-BBA9-5E5023882826}" srcOrd="0" destOrd="0" presId="urn:microsoft.com/office/officeart/2005/8/layout/default"/>
    <dgm:cxn modelId="{A0D6DCF3-C7C5-4D73-829E-8DFB29EB3F07}" srcId="{DBCC84A7-2F3E-4C6D-A06F-633EC1F1B309}" destId="{742F7297-928B-4DCE-B9B6-FC77DFFBA474}" srcOrd="0" destOrd="0" parTransId="{491E1B3F-603E-4155-9778-628700D7BAAB}" sibTransId="{406F11CB-6D0A-4CEC-B85B-F6906F03ECA1}"/>
    <dgm:cxn modelId="{D8E7D1DA-D813-4EE5-B65E-E08D03748442}" type="presParOf" srcId="{2CD1B390-1DB3-419C-AB43-6BD3AE4FD8F3}" destId="{7FA5BD67-724C-47CF-BE1C-E11A109EDC9A}" srcOrd="0" destOrd="0" presId="urn:microsoft.com/office/officeart/2005/8/layout/default"/>
    <dgm:cxn modelId="{3F1FB886-524D-4942-9A46-3F97D346173D}" type="presParOf" srcId="{2CD1B390-1DB3-419C-AB43-6BD3AE4FD8F3}" destId="{B1D95101-8C2D-4FAF-ACFD-C14426B9C001}" srcOrd="1" destOrd="0" presId="urn:microsoft.com/office/officeart/2005/8/layout/default"/>
    <dgm:cxn modelId="{50068157-39CA-4F8E-A082-9101A0BAE743}" type="presParOf" srcId="{2CD1B390-1DB3-419C-AB43-6BD3AE4FD8F3}" destId="{54F9916C-4DE3-46C9-BBA9-5E5023882826}" srcOrd="2" destOrd="0" presId="urn:microsoft.com/office/officeart/2005/8/layout/default"/>
    <dgm:cxn modelId="{01030951-2CCA-4E66-BADB-A8C248DD8B60}" type="presParOf" srcId="{2CD1B390-1DB3-419C-AB43-6BD3AE4FD8F3}" destId="{F3C32971-03C4-42CF-A094-E998CEB7DB10}" srcOrd="3" destOrd="0" presId="urn:microsoft.com/office/officeart/2005/8/layout/default"/>
    <dgm:cxn modelId="{AE8436F5-F7BD-41E7-A373-B926F31CFDC2}" type="presParOf" srcId="{2CD1B390-1DB3-419C-AB43-6BD3AE4FD8F3}" destId="{E0186BD3-BCA6-44C3-9EDF-71226317B611}" srcOrd="4" destOrd="0" presId="urn:microsoft.com/office/officeart/2005/8/layout/default"/>
    <dgm:cxn modelId="{AE000CA4-23DA-4E8B-B045-8A5BD305ED44}" type="presParOf" srcId="{2CD1B390-1DB3-419C-AB43-6BD3AE4FD8F3}" destId="{CB1C52FB-3A2A-4E0A-B070-E5F4102513C6}" srcOrd="5" destOrd="0" presId="urn:microsoft.com/office/officeart/2005/8/layout/default"/>
    <dgm:cxn modelId="{DDE06F5E-9E49-4E53-B90D-6693B2F81E3E}" type="presParOf" srcId="{2CD1B390-1DB3-419C-AB43-6BD3AE4FD8F3}" destId="{F35A6FCA-9741-4F97-A642-B85F4A0F4ADD}" srcOrd="6" destOrd="0" presId="urn:microsoft.com/office/officeart/2005/8/layout/default"/>
    <dgm:cxn modelId="{B11AB294-8EBD-44F4-9696-6ACF82CAD76A}" type="presParOf" srcId="{2CD1B390-1DB3-419C-AB43-6BD3AE4FD8F3}" destId="{6F3CDECE-D5C8-4404-9D28-196164C7E960}" srcOrd="7" destOrd="0" presId="urn:microsoft.com/office/officeart/2005/8/layout/default"/>
    <dgm:cxn modelId="{116CB09C-37CD-4E94-B476-E55A55CDB83F}" type="presParOf" srcId="{2CD1B390-1DB3-419C-AB43-6BD3AE4FD8F3}" destId="{5BDBA972-56A6-4431-B7C7-81EB7B02252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CE205E-3341-467C-8A60-F4DC054AF098}"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8F8FA9E-D054-4A3A-8520-91783CB08F63}">
      <dgm:prSet phldrT="[Text]" custT="1"/>
      <dgm:spPr/>
      <dgm:t>
        <a:bodyPr/>
        <a:lstStyle/>
        <a:p>
          <a:r>
            <a:rPr lang="en-GB" sz="2400" dirty="0">
              <a:effectLst>
                <a:outerShdw blurRad="38100" dist="38100" dir="2700000" algn="tl">
                  <a:srgbClr val="000000">
                    <a:alpha val="43137"/>
                  </a:srgbClr>
                </a:outerShdw>
              </a:effectLst>
            </a:rPr>
            <a:t>Use Collaboration-enabling Tools and Services</a:t>
          </a:r>
          <a:endParaRPr lang="en-ZA" sz="2400" dirty="0">
            <a:effectLst>
              <a:outerShdw blurRad="38100" dist="38100" dir="2700000" algn="tl">
                <a:srgbClr val="000000">
                  <a:alpha val="43137"/>
                </a:srgbClr>
              </a:outerShdw>
            </a:effectLst>
          </a:endParaRPr>
        </a:p>
      </dgm:t>
    </dgm:pt>
    <dgm:pt modelId="{70143C1B-3C13-48C9-948A-C7D780317DB2}" type="parTrans" cxnId="{5E7C677F-75A1-40BB-820A-D86585C37E21}">
      <dgm:prSet/>
      <dgm:spPr/>
      <dgm:t>
        <a:bodyPr/>
        <a:lstStyle/>
        <a:p>
          <a:endParaRPr lang="en-ZA">
            <a:effectLst>
              <a:outerShdw blurRad="38100" dist="38100" dir="2700000" algn="tl">
                <a:srgbClr val="000000">
                  <a:alpha val="43137"/>
                </a:srgbClr>
              </a:outerShdw>
            </a:effectLst>
          </a:endParaRPr>
        </a:p>
      </dgm:t>
    </dgm:pt>
    <dgm:pt modelId="{7155A49D-025A-4159-82A4-B5564B9E8468}" type="sibTrans" cxnId="{5E7C677F-75A1-40BB-820A-D86585C37E21}">
      <dgm:prSet/>
      <dgm:spPr/>
      <dgm:t>
        <a:bodyPr/>
        <a:lstStyle/>
        <a:p>
          <a:endParaRPr lang="en-ZA">
            <a:effectLst>
              <a:outerShdw blurRad="38100" dist="38100" dir="2700000" algn="tl">
                <a:srgbClr val="000000">
                  <a:alpha val="43137"/>
                </a:srgbClr>
              </a:outerShdw>
            </a:effectLst>
          </a:endParaRPr>
        </a:p>
      </dgm:t>
    </dgm:pt>
    <dgm:pt modelId="{6F0FE7AB-1383-4286-873F-1B4B6EFDCF8A}">
      <dgm:prSet custT="1"/>
      <dgm:spPr/>
      <dgm:t>
        <a:bodyPr/>
        <a:lstStyle/>
        <a:p>
          <a:r>
            <a:rPr lang="en-ZA" sz="2400" dirty="0">
              <a:effectLst>
                <a:outerShdw blurRad="38100" dist="38100" dir="2700000" algn="tl">
                  <a:srgbClr val="000000">
                    <a:alpha val="43137"/>
                  </a:srgbClr>
                </a:outerShdw>
              </a:effectLst>
            </a:rPr>
            <a:t>Locate Online Volunteer Platforms</a:t>
          </a:r>
        </a:p>
      </dgm:t>
    </dgm:pt>
    <dgm:pt modelId="{EAF0473C-29BD-43CE-875F-E04CCCFDF29B}" type="parTrans" cxnId="{3004C1F6-B638-4D48-932B-0F5F53F3173F}">
      <dgm:prSet/>
      <dgm:spPr/>
      <dgm:t>
        <a:bodyPr/>
        <a:lstStyle/>
        <a:p>
          <a:endParaRPr lang="en-ZA">
            <a:effectLst>
              <a:outerShdw blurRad="38100" dist="38100" dir="2700000" algn="tl">
                <a:srgbClr val="000000">
                  <a:alpha val="43137"/>
                </a:srgbClr>
              </a:outerShdw>
            </a:effectLst>
          </a:endParaRPr>
        </a:p>
      </dgm:t>
    </dgm:pt>
    <dgm:pt modelId="{4188C7D4-2CEF-4412-8D58-53B7DD9D032A}" type="sibTrans" cxnId="{3004C1F6-B638-4D48-932B-0F5F53F3173F}">
      <dgm:prSet/>
      <dgm:spPr/>
      <dgm:t>
        <a:bodyPr/>
        <a:lstStyle/>
        <a:p>
          <a:endParaRPr lang="en-ZA">
            <a:effectLst>
              <a:outerShdw blurRad="38100" dist="38100" dir="2700000" algn="tl">
                <a:srgbClr val="000000">
                  <a:alpha val="43137"/>
                </a:srgbClr>
              </a:outerShdw>
            </a:effectLst>
          </a:endParaRPr>
        </a:p>
      </dgm:t>
    </dgm:pt>
    <dgm:pt modelId="{87800CCC-D525-477E-B69A-1B289EF83BE7}">
      <dgm:prSet custT="1"/>
      <dgm:spPr/>
      <dgm:t>
        <a:bodyPr/>
        <a:lstStyle/>
        <a:p>
          <a:r>
            <a:rPr lang="en-ZA" sz="2400" dirty="0">
              <a:effectLst>
                <a:outerShdw blurRad="38100" dist="38100" dir="2700000" algn="tl">
                  <a:srgbClr val="000000">
                    <a:alpha val="43137"/>
                  </a:srgbClr>
                </a:outerShdw>
              </a:effectLst>
            </a:rPr>
            <a:t>Implement Communication and Information Technology Solutions</a:t>
          </a:r>
        </a:p>
      </dgm:t>
    </dgm:pt>
    <dgm:pt modelId="{BA35DFB9-680F-490B-A583-128B8A44B836}" type="parTrans" cxnId="{ADDCC0EC-C798-46CA-B1AC-D0BFF214FC5E}">
      <dgm:prSet/>
      <dgm:spPr/>
      <dgm:t>
        <a:bodyPr/>
        <a:lstStyle/>
        <a:p>
          <a:endParaRPr lang="en-ZA">
            <a:effectLst>
              <a:outerShdw blurRad="38100" dist="38100" dir="2700000" algn="tl">
                <a:srgbClr val="000000">
                  <a:alpha val="43137"/>
                </a:srgbClr>
              </a:outerShdw>
            </a:effectLst>
          </a:endParaRPr>
        </a:p>
      </dgm:t>
    </dgm:pt>
    <dgm:pt modelId="{CF288576-9C48-4861-9D55-89772CDCE7E9}" type="sibTrans" cxnId="{ADDCC0EC-C798-46CA-B1AC-D0BFF214FC5E}">
      <dgm:prSet/>
      <dgm:spPr/>
      <dgm:t>
        <a:bodyPr/>
        <a:lstStyle/>
        <a:p>
          <a:endParaRPr lang="en-ZA">
            <a:effectLst>
              <a:outerShdw blurRad="38100" dist="38100" dir="2700000" algn="tl">
                <a:srgbClr val="000000">
                  <a:alpha val="43137"/>
                </a:srgbClr>
              </a:outerShdw>
            </a:effectLst>
          </a:endParaRPr>
        </a:p>
      </dgm:t>
    </dgm:pt>
    <dgm:pt modelId="{32D74CE6-ACCB-49FE-AB3B-23288C04AF43}">
      <dgm:prSet custT="1"/>
      <dgm:spPr/>
      <dgm:t>
        <a:bodyPr/>
        <a:lstStyle/>
        <a:p>
          <a:r>
            <a:rPr lang="en-GB" sz="2400" dirty="0">
              <a:effectLst>
                <a:outerShdw blurRad="38100" dist="38100" dir="2700000" algn="tl">
                  <a:srgbClr val="000000">
                    <a:alpha val="43137"/>
                  </a:srgbClr>
                </a:outerShdw>
              </a:effectLst>
            </a:rPr>
            <a:t>Test out Software Using Discounted Deals</a:t>
          </a:r>
          <a:endParaRPr lang="en-ZA" sz="2400" dirty="0">
            <a:effectLst>
              <a:outerShdw blurRad="38100" dist="38100" dir="2700000" algn="tl">
                <a:srgbClr val="000000">
                  <a:alpha val="43137"/>
                </a:srgbClr>
              </a:outerShdw>
            </a:effectLst>
          </a:endParaRPr>
        </a:p>
      </dgm:t>
    </dgm:pt>
    <dgm:pt modelId="{2C3B9497-9E85-47AD-8597-C94A902A57CB}" type="parTrans" cxnId="{01A435FC-A738-4BD6-B24D-705BCB3A57DF}">
      <dgm:prSet/>
      <dgm:spPr/>
      <dgm:t>
        <a:bodyPr/>
        <a:lstStyle/>
        <a:p>
          <a:endParaRPr lang="en-ZA">
            <a:effectLst>
              <a:outerShdw blurRad="38100" dist="38100" dir="2700000" algn="tl">
                <a:srgbClr val="000000">
                  <a:alpha val="43137"/>
                </a:srgbClr>
              </a:outerShdw>
            </a:effectLst>
          </a:endParaRPr>
        </a:p>
      </dgm:t>
    </dgm:pt>
    <dgm:pt modelId="{6EF64244-355E-4BF3-8CC3-30DDFB18C691}" type="sibTrans" cxnId="{01A435FC-A738-4BD6-B24D-705BCB3A57DF}">
      <dgm:prSet/>
      <dgm:spPr/>
      <dgm:t>
        <a:bodyPr/>
        <a:lstStyle/>
        <a:p>
          <a:endParaRPr lang="en-ZA">
            <a:effectLst>
              <a:outerShdw blurRad="38100" dist="38100" dir="2700000" algn="tl">
                <a:srgbClr val="000000">
                  <a:alpha val="43137"/>
                </a:srgbClr>
              </a:outerShdw>
            </a:effectLst>
          </a:endParaRPr>
        </a:p>
      </dgm:t>
    </dgm:pt>
    <dgm:pt modelId="{5DEDB9A7-739C-4D19-A4D9-76DC2EF813C8}">
      <dgm:prSet custT="1"/>
      <dgm:spPr/>
      <dgm:t>
        <a:bodyPr/>
        <a:lstStyle/>
        <a:p>
          <a:r>
            <a:rPr lang="en-ZA" sz="2400" dirty="0">
              <a:effectLst>
                <a:outerShdw blurRad="38100" dist="38100" dir="2700000" algn="tl">
                  <a:srgbClr val="000000">
                    <a:alpha val="43137"/>
                  </a:srgbClr>
                </a:outerShdw>
              </a:effectLst>
            </a:rPr>
            <a:t>Hire Freelancers</a:t>
          </a:r>
        </a:p>
      </dgm:t>
    </dgm:pt>
    <dgm:pt modelId="{F062E9FD-D803-4DA9-80FA-2A8AA6453959}" type="parTrans" cxnId="{D089A87E-469C-4CEC-BDCA-5B2161C793B6}">
      <dgm:prSet/>
      <dgm:spPr/>
      <dgm:t>
        <a:bodyPr/>
        <a:lstStyle/>
        <a:p>
          <a:endParaRPr lang="en-ZA">
            <a:effectLst>
              <a:outerShdw blurRad="38100" dist="38100" dir="2700000" algn="tl">
                <a:srgbClr val="000000">
                  <a:alpha val="43137"/>
                </a:srgbClr>
              </a:outerShdw>
            </a:effectLst>
          </a:endParaRPr>
        </a:p>
      </dgm:t>
    </dgm:pt>
    <dgm:pt modelId="{5B095BC5-CDE0-41AE-BBF3-A39D583A052A}" type="sibTrans" cxnId="{D089A87E-469C-4CEC-BDCA-5B2161C793B6}">
      <dgm:prSet/>
      <dgm:spPr/>
      <dgm:t>
        <a:bodyPr/>
        <a:lstStyle/>
        <a:p>
          <a:endParaRPr lang="en-ZA">
            <a:effectLst>
              <a:outerShdw blurRad="38100" dist="38100" dir="2700000" algn="tl">
                <a:srgbClr val="000000">
                  <a:alpha val="43137"/>
                </a:srgbClr>
              </a:outerShdw>
            </a:effectLst>
          </a:endParaRPr>
        </a:p>
      </dgm:t>
    </dgm:pt>
    <dgm:pt modelId="{2336DEC0-FE4D-4AD7-9243-24EC999B7A7E}">
      <dgm:prSet custT="1"/>
      <dgm:spPr/>
      <dgm:t>
        <a:bodyPr/>
        <a:lstStyle/>
        <a:p>
          <a:r>
            <a:rPr lang="en-ZA" sz="2400" dirty="0">
              <a:effectLst>
                <a:outerShdw blurRad="38100" dist="38100" dir="2700000" algn="tl">
                  <a:srgbClr val="000000">
                    <a:alpha val="43137"/>
                  </a:srgbClr>
                </a:outerShdw>
              </a:effectLst>
            </a:rPr>
            <a:t>Invest in CRM Software</a:t>
          </a:r>
        </a:p>
      </dgm:t>
    </dgm:pt>
    <dgm:pt modelId="{921910B3-AECB-4D73-A5BF-A96688D8918E}" type="parTrans" cxnId="{3A9198B6-FEFA-4FD4-932E-7348D0C6681D}">
      <dgm:prSet/>
      <dgm:spPr/>
      <dgm:t>
        <a:bodyPr/>
        <a:lstStyle/>
        <a:p>
          <a:endParaRPr lang="en-ZA">
            <a:effectLst>
              <a:outerShdw blurRad="38100" dist="38100" dir="2700000" algn="tl">
                <a:srgbClr val="000000">
                  <a:alpha val="43137"/>
                </a:srgbClr>
              </a:outerShdw>
            </a:effectLst>
          </a:endParaRPr>
        </a:p>
      </dgm:t>
    </dgm:pt>
    <dgm:pt modelId="{0DC7CC67-5A86-4C7A-A824-C6E30EE8710D}" type="sibTrans" cxnId="{3A9198B6-FEFA-4FD4-932E-7348D0C6681D}">
      <dgm:prSet/>
      <dgm:spPr/>
      <dgm:t>
        <a:bodyPr/>
        <a:lstStyle/>
        <a:p>
          <a:endParaRPr lang="en-ZA">
            <a:effectLst>
              <a:outerShdw blurRad="38100" dist="38100" dir="2700000" algn="tl">
                <a:srgbClr val="000000">
                  <a:alpha val="43137"/>
                </a:srgbClr>
              </a:outerShdw>
            </a:effectLst>
          </a:endParaRPr>
        </a:p>
      </dgm:t>
    </dgm:pt>
    <dgm:pt modelId="{C987731C-BB21-409A-93E6-39EC0511A257}" type="pres">
      <dgm:prSet presAssocID="{95CE205E-3341-467C-8A60-F4DC054AF098}" presName="diagram" presStyleCnt="0">
        <dgm:presLayoutVars>
          <dgm:dir/>
          <dgm:resizeHandles val="exact"/>
        </dgm:presLayoutVars>
      </dgm:prSet>
      <dgm:spPr/>
    </dgm:pt>
    <dgm:pt modelId="{3A2196E9-1AA8-4F22-BA22-4A16FBD6424B}" type="pres">
      <dgm:prSet presAssocID="{A8F8FA9E-D054-4A3A-8520-91783CB08F63}" presName="node" presStyleLbl="node1" presStyleIdx="0" presStyleCnt="6" custScaleX="106005" custScaleY="81623">
        <dgm:presLayoutVars>
          <dgm:bulletEnabled val="1"/>
        </dgm:presLayoutVars>
      </dgm:prSet>
      <dgm:spPr/>
    </dgm:pt>
    <dgm:pt modelId="{1895DE71-EEDA-422C-817B-36F985C79E47}" type="pres">
      <dgm:prSet presAssocID="{7155A49D-025A-4159-82A4-B5564B9E8468}" presName="sibTrans" presStyleCnt="0"/>
      <dgm:spPr/>
    </dgm:pt>
    <dgm:pt modelId="{808C7378-E75F-413F-8C6A-19112C5219E0}" type="pres">
      <dgm:prSet presAssocID="{6F0FE7AB-1383-4286-873F-1B4B6EFDCF8A}" presName="node" presStyleLbl="node1" presStyleIdx="1" presStyleCnt="6" custScaleX="106005" custScaleY="81623">
        <dgm:presLayoutVars>
          <dgm:bulletEnabled val="1"/>
        </dgm:presLayoutVars>
      </dgm:prSet>
      <dgm:spPr/>
    </dgm:pt>
    <dgm:pt modelId="{AB4D4D6F-EE3F-48C4-945B-0BBE956C2B6D}" type="pres">
      <dgm:prSet presAssocID="{4188C7D4-2CEF-4412-8D58-53B7DD9D032A}" presName="sibTrans" presStyleCnt="0"/>
      <dgm:spPr/>
    </dgm:pt>
    <dgm:pt modelId="{A4222BD1-93C0-4AF0-8C27-9DBF9D57377B}" type="pres">
      <dgm:prSet presAssocID="{87800CCC-D525-477E-B69A-1B289EF83BE7}" presName="node" presStyleLbl="node1" presStyleIdx="2" presStyleCnt="6" custScaleX="106005" custScaleY="81623">
        <dgm:presLayoutVars>
          <dgm:bulletEnabled val="1"/>
        </dgm:presLayoutVars>
      </dgm:prSet>
      <dgm:spPr/>
    </dgm:pt>
    <dgm:pt modelId="{659BE023-1AAF-4CF2-B6E3-B66F9B5E6BE0}" type="pres">
      <dgm:prSet presAssocID="{CF288576-9C48-4861-9D55-89772CDCE7E9}" presName="sibTrans" presStyleCnt="0"/>
      <dgm:spPr/>
    </dgm:pt>
    <dgm:pt modelId="{0C59BA9B-850D-44E8-9928-6F95830EC882}" type="pres">
      <dgm:prSet presAssocID="{32D74CE6-ACCB-49FE-AB3B-23288C04AF43}" presName="node" presStyleLbl="node1" presStyleIdx="3" presStyleCnt="6" custScaleX="106005" custScaleY="81623">
        <dgm:presLayoutVars>
          <dgm:bulletEnabled val="1"/>
        </dgm:presLayoutVars>
      </dgm:prSet>
      <dgm:spPr/>
    </dgm:pt>
    <dgm:pt modelId="{8DA3CF95-D706-4476-96AA-390B7F9B3FB0}" type="pres">
      <dgm:prSet presAssocID="{6EF64244-355E-4BF3-8CC3-30DDFB18C691}" presName="sibTrans" presStyleCnt="0"/>
      <dgm:spPr/>
    </dgm:pt>
    <dgm:pt modelId="{1801ABD2-6E02-43B3-9A74-7FCB7283EABE}" type="pres">
      <dgm:prSet presAssocID="{5DEDB9A7-739C-4D19-A4D9-76DC2EF813C8}" presName="node" presStyleLbl="node1" presStyleIdx="4" presStyleCnt="6" custScaleX="106005" custScaleY="81623">
        <dgm:presLayoutVars>
          <dgm:bulletEnabled val="1"/>
        </dgm:presLayoutVars>
      </dgm:prSet>
      <dgm:spPr/>
    </dgm:pt>
    <dgm:pt modelId="{94A2BB5D-12B3-4C91-A9FE-DC7108BE26C7}" type="pres">
      <dgm:prSet presAssocID="{5B095BC5-CDE0-41AE-BBF3-A39D583A052A}" presName="sibTrans" presStyleCnt="0"/>
      <dgm:spPr/>
    </dgm:pt>
    <dgm:pt modelId="{777321C0-58DE-4FDF-A712-D5644B9D2836}" type="pres">
      <dgm:prSet presAssocID="{2336DEC0-FE4D-4AD7-9243-24EC999B7A7E}" presName="node" presStyleLbl="node1" presStyleIdx="5" presStyleCnt="6" custScaleX="106005" custScaleY="81623">
        <dgm:presLayoutVars>
          <dgm:bulletEnabled val="1"/>
        </dgm:presLayoutVars>
      </dgm:prSet>
      <dgm:spPr/>
    </dgm:pt>
  </dgm:ptLst>
  <dgm:cxnLst>
    <dgm:cxn modelId="{B3C6214A-07F2-4C72-960D-5CF0419F036B}" type="presOf" srcId="{32D74CE6-ACCB-49FE-AB3B-23288C04AF43}" destId="{0C59BA9B-850D-44E8-9928-6F95830EC882}" srcOrd="0" destOrd="0" presId="urn:microsoft.com/office/officeart/2005/8/layout/default"/>
    <dgm:cxn modelId="{98C22379-8D6F-4D61-BF50-F2C8C1709D4A}" type="presOf" srcId="{95CE205E-3341-467C-8A60-F4DC054AF098}" destId="{C987731C-BB21-409A-93E6-39EC0511A257}" srcOrd="0" destOrd="0" presId="urn:microsoft.com/office/officeart/2005/8/layout/default"/>
    <dgm:cxn modelId="{D089A87E-469C-4CEC-BDCA-5B2161C793B6}" srcId="{95CE205E-3341-467C-8A60-F4DC054AF098}" destId="{5DEDB9A7-739C-4D19-A4D9-76DC2EF813C8}" srcOrd="4" destOrd="0" parTransId="{F062E9FD-D803-4DA9-80FA-2A8AA6453959}" sibTransId="{5B095BC5-CDE0-41AE-BBF3-A39D583A052A}"/>
    <dgm:cxn modelId="{5E7C677F-75A1-40BB-820A-D86585C37E21}" srcId="{95CE205E-3341-467C-8A60-F4DC054AF098}" destId="{A8F8FA9E-D054-4A3A-8520-91783CB08F63}" srcOrd="0" destOrd="0" parTransId="{70143C1B-3C13-48C9-948A-C7D780317DB2}" sibTransId="{7155A49D-025A-4159-82A4-B5564B9E8468}"/>
    <dgm:cxn modelId="{CEB2D1A1-D5CD-453F-814C-DCF4D074E631}" type="presOf" srcId="{6F0FE7AB-1383-4286-873F-1B4B6EFDCF8A}" destId="{808C7378-E75F-413F-8C6A-19112C5219E0}" srcOrd="0" destOrd="0" presId="urn:microsoft.com/office/officeart/2005/8/layout/default"/>
    <dgm:cxn modelId="{3A9198B6-FEFA-4FD4-932E-7348D0C6681D}" srcId="{95CE205E-3341-467C-8A60-F4DC054AF098}" destId="{2336DEC0-FE4D-4AD7-9243-24EC999B7A7E}" srcOrd="5" destOrd="0" parTransId="{921910B3-AECB-4D73-A5BF-A96688D8918E}" sibTransId="{0DC7CC67-5A86-4C7A-A824-C6E30EE8710D}"/>
    <dgm:cxn modelId="{C9A783BE-20F0-4AC5-8BB0-F062613DF94E}" type="presOf" srcId="{2336DEC0-FE4D-4AD7-9243-24EC999B7A7E}" destId="{777321C0-58DE-4FDF-A712-D5644B9D2836}" srcOrd="0" destOrd="0" presId="urn:microsoft.com/office/officeart/2005/8/layout/default"/>
    <dgm:cxn modelId="{60F23BCA-5198-4CA5-A9BF-59B01A95954E}" type="presOf" srcId="{87800CCC-D525-477E-B69A-1B289EF83BE7}" destId="{A4222BD1-93C0-4AF0-8C27-9DBF9D57377B}" srcOrd="0" destOrd="0" presId="urn:microsoft.com/office/officeart/2005/8/layout/default"/>
    <dgm:cxn modelId="{7CC687E3-AD46-48BB-919F-B6C8A4C4C6D3}" type="presOf" srcId="{5DEDB9A7-739C-4D19-A4D9-76DC2EF813C8}" destId="{1801ABD2-6E02-43B3-9A74-7FCB7283EABE}" srcOrd="0" destOrd="0" presId="urn:microsoft.com/office/officeart/2005/8/layout/default"/>
    <dgm:cxn modelId="{B393A6EA-8FFE-4902-890C-0C2608C1014C}" type="presOf" srcId="{A8F8FA9E-D054-4A3A-8520-91783CB08F63}" destId="{3A2196E9-1AA8-4F22-BA22-4A16FBD6424B}" srcOrd="0" destOrd="0" presId="urn:microsoft.com/office/officeart/2005/8/layout/default"/>
    <dgm:cxn modelId="{ADDCC0EC-C798-46CA-B1AC-D0BFF214FC5E}" srcId="{95CE205E-3341-467C-8A60-F4DC054AF098}" destId="{87800CCC-D525-477E-B69A-1B289EF83BE7}" srcOrd="2" destOrd="0" parTransId="{BA35DFB9-680F-490B-A583-128B8A44B836}" sibTransId="{CF288576-9C48-4861-9D55-89772CDCE7E9}"/>
    <dgm:cxn modelId="{3004C1F6-B638-4D48-932B-0F5F53F3173F}" srcId="{95CE205E-3341-467C-8A60-F4DC054AF098}" destId="{6F0FE7AB-1383-4286-873F-1B4B6EFDCF8A}" srcOrd="1" destOrd="0" parTransId="{EAF0473C-29BD-43CE-875F-E04CCCFDF29B}" sibTransId="{4188C7D4-2CEF-4412-8D58-53B7DD9D032A}"/>
    <dgm:cxn modelId="{01A435FC-A738-4BD6-B24D-705BCB3A57DF}" srcId="{95CE205E-3341-467C-8A60-F4DC054AF098}" destId="{32D74CE6-ACCB-49FE-AB3B-23288C04AF43}" srcOrd="3" destOrd="0" parTransId="{2C3B9497-9E85-47AD-8597-C94A902A57CB}" sibTransId="{6EF64244-355E-4BF3-8CC3-30DDFB18C691}"/>
    <dgm:cxn modelId="{C7E31C8E-592C-4838-A8CC-F77A0849C6B4}" type="presParOf" srcId="{C987731C-BB21-409A-93E6-39EC0511A257}" destId="{3A2196E9-1AA8-4F22-BA22-4A16FBD6424B}" srcOrd="0" destOrd="0" presId="urn:microsoft.com/office/officeart/2005/8/layout/default"/>
    <dgm:cxn modelId="{EB327646-FBD7-4A6A-86DB-00CE5931AC5F}" type="presParOf" srcId="{C987731C-BB21-409A-93E6-39EC0511A257}" destId="{1895DE71-EEDA-422C-817B-36F985C79E47}" srcOrd="1" destOrd="0" presId="urn:microsoft.com/office/officeart/2005/8/layout/default"/>
    <dgm:cxn modelId="{BBBC68FC-61DE-45F9-A6F4-83DFF0B5B06C}" type="presParOf" srcId="{C987731C-BB21-409A-93E6-39EC0511A257}" destId="{808C7378-E75F-413F-8C6A-19112C5219E0}" srcOrd="2" destOrd="0" presId="urn:microsoft.com/office/officeart/2005/8/layout/default"/>
    <dgm:cxn modelId="{D93BD0A1-FE5A-4BEF-9287-1772F41E5698}" type="presParOf" srcId="{C987731C-BB21-409A-93E6-39EC0511A257}" destId="{AB4D4D6F-EE3F-48C4-945B-0BBE956C2B6D}" srcOrd="3" destOrd="0" presId="urn:microsoft.com/office/officeart/2005/8/layout/default"/>
    <dgm:cxn modelId="{01BE9D62-4FE4-4EC8-B28F-094D9A5ADAA0}" type="presParOf" srcId="{C987731C-BB21-409A-93E6-39EC0511A257}" destId="{A4222BD1-93C0-4AF0-8C27-9DBF9D57377B}" srcOrd="4" destOrd="0" presId="urn:microsoft.com/office/officeart/2005/8/layout/default"/>
    <dgm:cxn modelId="{EA1D669D-23E8-46B7-AE17-8D18A8799C82}" type="presParOf" srcId="{C987731C-BB21-409A-93E6-39EC0511A257}" destId="{659BE023-1AAF-4CF2-B6E3-B66F9B5E6BE0}" srcOrd="5" destOrd="0" presId="urn:microsoft.com/office/officeart/2005/8/layout/default"/>
    <dgm:cxn modelId="{1E20AE5E-240B-4605-9439-C42311AFE52A}" type="presParOf" srcId="{C987731C-BB21-409A-93E6-39EC0511A257}" destId="{0C59BA9B-850D-44E8-9928-6F95830EC882}" srcOrd="6" destOrd="0" presId="urn:microsoft.com/office/officeart/2005/8/layout/default"/>
    <dgm:cxn modelId="{D5B1C5D3-2DA5-49C8-B049-4EA32CC39B65}" type="presParOf" srcId="{C987731C-BB21-409A-93E6-39EC0511A257}" destId="{8DA3CF95-D706-4476-96AA-390B7F9B3FB0}" srcOrd="7" destOrd="0" presId="urn:microsoft.com/office/officeart/2005/8/layout/default"/>
    <dgm:cxn modelId="{9BC09815-FC72-4E81-B5AD-6B98C148A19F}" type="presParOf" srcId="{C987731C-BB21-409A-93E6-39EC0511A257}" destId="{1801ABD2-6E02-43B3-9A74-7FCB7283EABE}" srcOrd="8" destOrd="0" presId="urn:microsoft.com/office/officeart/2005/8/layout/default"/>
    <dgm:cxn modelId="{76F57A2E-BF95-4899-8E23-E8FA3147526F}" type="presParOf" srcId="{C987731C-BB21-409A-93E6-39EC0511A257}" destId="{94A2BB5D-12B3-4C91-A9FE-DC7108BE26C7}" srcOrd="9" destOrd="0" presId="urn:microsoft.com/office/officeart/2005/8/layout/default"/>
    <dgm:cxn modelId="{8AA45F6F-27F4-4BD8-BB21-24C7F2CA288F}" type="presParOf" srcId="{C987731C-BB21-409A-93E6-39EC0511A257}" destId="{777321C0-58DE-4FDF-A712-D5644B9D283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F6975-F1FC-4784-9520-C8ED20368940}">
      <dsp:nvSpPr>
        <dsp:cNvPr id="0" name=""/>
        <dsp:cNvSpPr/>
      </dsp:nvSpPr>
      <dsp:spPr>
        <a:xfrm>
          <a:off x="1738553"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24130" rIns="146253" bIns="24130" numCol="1" spcCol="1270" anchor="ctr" anchorCtr="0">
          <a:noAutofit/>
        </a:bodyPr>
        <a:lstStyle/>
        <a:p>
          <a:pPr marL="0" lvl="0" indent="0" algn="ctr" defTabSz="844550">
            <a:lnSpc>
              <a:spcPct val="90000"/>
            </a:lnSpc>
            <a:spcBef>
              <a:spcPct val="0"/>
            </a:spcBef>
            <a:spcAft>
              <a:spcPct val="35000"/>
            </a:spcAft>
            <a:buNone/>
          </a:pPr>
          <a:r>
            <a:rPr lang="en-ZA" sz="1900" kern="1200" dirty="0">
              <a:solidFill>
                <a:schemeClr val="accent1"/>
              </a:solidFill>
              <a:effectLst/>
            </a:rPr>
            <a:t>Prozesse automatisieren</a:t>
          </a:r>
        </a:p>
      </dsp:txBody>
      <dsp:txXfrm>
        <a:off x="2127739" y="391702"/>
        <a:ext cx="1879159" cy="1879159"/>
      </dsp:txXfrm>
    </dsp:sp>
    <dsp:sp modelId="{62A588B2-6616-4294-B3BA-D63EDAC4BD4D}">
      <dsp:nvSpPr>
        <dsp:cNvPr id="0" name=""/>
        <dsp:cNvSpPr/>
      </dsp:nvSpPr>
      <dsp:spPr>
        <a:xfrm>
          <a:off x="3864578"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24130" rIns="146253" bIns="24130" numCol="1" spcCol="1270" anchor="ctr" anchorCtr="0">
          <a:noAutofit/>
        </a:bodyPr>
        <a:lstStyle/>
        <a:p>
          <a:pPr marL="0" lvl="0" indent="0" algn="ctr" defTabSz="844550" rtl="0">
            <a:lnSpc>
              <a:spcPct val="90000"/>
            </a:lnSpc>
            <a:spcBef>
              <a:spcPct val="0"/>
            </a:spcBef>
            <a:spcAft>
              <a:spcPct val="35000"/>
            </a:spcAft>
            <a:buNone/>
          </a:pPr>
          <a:r>
            <a:rPr lang="en-ZA" sz="1900" kern="1200" dirty="0">
              <a:solidFill>
                <a:schemeClr val="accent1"/>
              </a:solidFill>
              <a:effectLst/>
              <a:latin typeface="Calibri Light" panose="020F0302020204030204"/>
            </a:rPr>
            <a:t>Informationen zentralisieren</a:t>
          </a:r>
          <a:endParaRPr lang="en-ZA" sz="1900" kern="1200" dirty="0">
            <a:solidFill>
              <a:schemeClr val="accent1"/>
            </a:solidFill>
            <a:effectLst/>
          </a:endParaRPr>
        </a:p>
      </dsp:txBody>
      <dsp:txXfrm>
        <a:off x="4253764" y="391702"/>
        <a:ext cx="1879159" cy="1879159"/>
      </dsp:txXfrm>
    </dsp:sp>
    <dsp:sp modelId="{6CFDAD16-CD86-4D2F-9FCC-3BC059ABC3A9}">
      <dsp:nvSpPr>
        <dsp:cNvPr id="0" name=""/>
        <dsp:cNvSpPr/>
      </dsp:nvSpPr>
      <dsp:spPr>
        <a:xfrm>
          <a:off x="5990604"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24130" rIns="146253" bIns="24130" numCol="1" spcCol="1270" anchor="ctr" anchorCtr="0">
          <a:noAutofit/>
        </a:bodyPr>
        <a:lstStyle/>
        <a:p>
          <a:pPr marL="0" lvl="0" indent="0" algn="ctr" defTabSz="844550" rtl="0">
            <a:lnSpc>
              <a:spcPct val="90000"/>
            </a:lnSpc>
            <a:spcBef>
              <a:spcPct val="0"/>
            </a:spcBef>
            <a:spcAft>
              <a:spcPct val="35000"/>
            </a:spcAft>
            <a:buNone/>
          </a:pPr>
          <a:r>
            <a:rPr lang="en-GB" sz="1900" b="1" kern="1200" dirty="0" err="1">
              <a:solidFill>
                <a:schemeClr val="accent1"/>
              </a:solidFill>
              <a:effectLst/>
            </a:rPr>
            <a:t>Anforderungen</a:t>
          </a:r>
          <a:r>
            <a:rPr lang="en-GB" sz="1900" b="1" kern="1200" dirty="0">
              <a:solidFill>
                <a:schemeClr val="accent1"/>
              </a:solidFill>
              <a:effectLst/>
            </a:rPr>
            <a:t> </a:t>
          </a:r>
          <a:r>
            <a:rPr lang="en-GB" sz="1900" b="1" kern="1200" dirty="0">
              <a:solidFill>
                <a:schemeClr val="accent1"/>
              </a:solidFill>
              <a:effectLst/>
              <a:latin typeface="Calibri Light" panose="020F0302020204030204"/>
            </a:rPr>
            <a:t>an </a:t>
          </a:r>
          <a:r>
            <a:rPr lang="en-GB" sz="1900" b="1" kern="1200" dirty="0" err="1">
              <a:solidFill>
                <a:schemeClr val="accent1"/>
              </a:solidFill>
              <a:effectLst/>
              <a:latin typeface="Calibri Light" panose="020F0302020204030204"/>
            </a:rPr>
            <a:t>Mitwirkende</a:t>
          </a:r>
          <a:r>
            <a:rPr lang="en-GB" sz="1900" b="1" kern="1200" dirty="0">
              <a:solidFill>
                <a:schemeClr val="accent1"/>
              </a:solidFill>
              <a:effectLst/>
              <a:latin typeface="Calibri Light" panose="020F0302020204030204"/>
            </a:rPr>
            <a:t> </a:t>
          </a:r>
          <a:r>
            <a:rPr lang="en-GB" sz="1900" b="1" kern="1200" dirty="0" err="1">
              <a:solidFill>
                <a:schemeClr val="accent1"/>
              </a:solidFill>
              <a:effectLst/>
              <a:latin typeface="Calibri Light" panose="020F0302020204030204"/>
            </a:rPr>
            <a:t>verringern</a:t>
          </a:r>
          <a:endParaRPr lang="en-ZA" sz="1900" b="1" kern="1200" dirty="0" err="1">
            <a:solidFill>
              <a:schemeClr val="accent1"/>
            </a:solidFill>
            <a:effectLst/>
          </a:endParaRPr>
        </a:p>
      </dsp:txBody>
      <dsp:txXfrm>
        <a:off x="6379790" y="391702"/>
        <a:ext cx="1879159" cy="18791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04B87-00B5-4319-8574-0058A2F40A54}">
      <dsp:nvSpPr>
        <dsp:cNvPr id="0" name=""/>
        <dsp:cNvSpPr/>
      </dsp:nvSpPr>
      <dsp:spPr>
        <a:xfrm>
          <a:off x="1008846"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err="1">
              <a:effectLst>
                <a:outerShdw blurRad="38100" dist="38100" dir="2700000" algn="tl">
                  <a:srgbClr val="000000">
                    <a:alpha val="43137"/>
                  </a:srgbClr>
                </a:outerShdw>
              </a:effectLst>
            </a:rPr>
            <a:t>Kosten</a:t>
          </a:r>
          <a:r>
            <a:rPr lang="en-ZA" sz="1800" kern="1200" dirty="0">
              <a:effectLst>
                <a:outerShdw blurRad="38100" dist="38100" dir="2700000" algn="tl">
                  <a:srgbClr val="000000">
                    <a:alpha val="43137"/>
                  </a:srgbClr>
                </a:outerShdw>
              </a:effectLst>
            </a:rPr>
            <a:t> vs </a:t>
          </a:r>
          <a:r>
            <a:rPr lang="en-ZA" sz="1800" kern="1200" dirty="0" err="1">
              <a:effectLst>
                <a:outerShdw blurRad="38100" dist="38100" dir="2700000" algn="tl">
                  <a:srgbClr val="000000">
                    <a:alpha val="43137"/>
                  </a:srgbClr>
                </a:outerShdw>
              </a:effectLst>
            </a:rPr>
            <a:t>Vorteil</a:t>
          </a:r>
          <a:endParaRPr lang="en-ZA" sz="1800" kern="1200" dirty="0">
            <a:effectLst>
              <a:outerShdw blurRad="38100" dist="38100" dir="2700000" algn="tl">
                <a:srgbClr val="000000">
                  <a:alpha val="43137"/>
                </a:srgbClr>
              </a:outerShdw>
            </a:effectLst>
          </a:endParaRPr>
        </a:p>
      </dsp:txBody>
      <dsp:txXfrm>
        <a:off x="1008846" y="3112"/>
        <a:ext cx="2623815" cy="1574289"/>
      </dsp:txXfrm>
    </dsp:sp>
    <dsp:sp modelId="{662790C4-0C18-47F4-80CB-9A486B4B6BF3}">
      <dsp:nvSpPr>
        <dsp:cNvPr id="0" name=""/>
        <dsp:cNvSpPr/>
      </dsp:nvSpPr>
      <dsp:spPr>
        <a:xfrm>
          <a:off x="3895044"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err="1">
              <a:effectLst>
                <a:outerShdw blurRad="38100" dist="38100" dir="2700000" algn="tl">
                  <a:srgbClr val="000000">
                    <a:alpha val="43137"/>
                  </a:srgbClr>
                </a:outerShdw>
              </a:effectLst>
            </a:rPr>
            <a:t>Bericht</a:t>
          </a:r>
          <a:r>
            <a:rPr lang="en-GB" sz="1800" kern="1200" dirty="0">
              <a:effectLst>
                <a:outerShdw blurRad="38100" dist="38100" dir="2700000" algn="tl">
                  <a:srgbClr val="000000">
                    <a:alpha val="43137"/>
                  </a:srgbClr>
                </a:outerShdw>
              </a:effectLst>
            </a:rPr>
            <a:t> </a:t>
          </a:r>
          <a:r>
            <a:rPr lang="en-GB" sz="1800" kern="1200" dirty="0" err="1">
              <a:effectLst>
                <a:outerShdw blurRad="38100" dist="38100" dir="2700000" algn="tl">
                  <a:srgbClr val="000000">
                    <a:alpha val="43137"/>
                  </a:srgbClr>
                </a:outerShdw>
              </a:effectLst>
            </a:rPr>
            <a:t>über</a:t>
          </a:r>
          <a:r>
            <a:rPr lang="en-GB" sz="1800" kern="1200" dirty="0">
              <a:effectLst>
                <a:outerShdw blurRad="38100" dist="38100" dir="2700000" algn="tl">
                  <a:srgbClr val="000000">
                    <a:alpha val="43137"/>
                  </a:srgbClr>
                </a:outerShdw>
              </a:effectLst>
            </a:rPr>
            <a:t> die </a:t>
          </a:r>
          <a:r>
            <a:rPr lang="en-GB" sz="1800" kern="1200" dirty="0" err="1">
              <a:effectLst>
                <a:outerShdw blurRad="38100" dist="38100" dir="2700000" algn="tl">
                  <a:srgbClr val="000000">
                    <a:alpha val="43137"/>
                  </a:srgbClr>
                </a:outerShdw>
              </a:effectLst>
            </a:rPr>
            <a:t>Programmaktivitäten</a:t>
          </a:r>
          <a:endParaRPr lang="en-ZA" sz="1800" kern="1200" dirty="0">
            <a:effectLst>
              <a:outerShdw blurRad="38100" dist="38100" dir="2700000" algn="tl">
                <a:srgbClr val="000000">
                  <a:alpha val="43137"/>
                </a:srgbClr>
              </a:outerShdw>
            </a:effectLst>
          </a:endParaRPr>
        </a:p>
      </dsp:txBody>
      <dsp:txXfrm>
        <a:off x="3895044" y="3112"/>
        <a:ext cx="2623815" cy="1574289"/>
      </dsp:txXfrm>
    </dsp:sp>
    <dsp:sp modelId="{BAAEFC45-C7A5-49F6-B2FC-E188656E26BC}">
      <dsp:nvSpPr>
        <dsp:cNvPr id="0" name=""/>
        <dsp:cNvSpPr/>
      </dsp:nvSpPr>
      <dsp:spPr>
        <a:xfrm>
          <a:off x="6781241"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err="1">
              <a:effectLst>
                <a:outerShdw blurRad="38100" dist="38100" dir="2700000" algn="tl">
                  <a:srgbClr val="000000">
                    <a:alpha val="43137"/>
                  </a:srgbClr>
                </a:outerShdw>
              </a:effectLst>
            </a:rPr>
            <a:t>Verwaltung</a:t>
          </a:r>
          <a:r>
            <a:rPr lang="en-GB" sz="1800" kern="1200" dirty="0">
              <a:effectLst>
                <a:outerShdw blurRad="38100" dist="38100" dir="2700000" algn="tl">
                  <a:srgbClr val="000000">
                    <a:alpha val="43137"/>
                  </a:srgbClr>
                </a:outerShdw>
              </a:effectLst>
            </a:rPr>
            <a:t> der </a:t>
          </a:r>
          <a:r>
            <a:rPr lang="en-GB" sz="1800" kern="1200" dirty="0" err="1">
              <a:effectLst>
                <a:outerShdw blurRad="38100" dist="38100" dir="2700000" algn="tl">
                  <a:srgbClr val="000000">
                    <a:alpha val="43137"/>
                  </a:srgbClr>
                </a:outerShdw>
              </a:effectLst>
            </a:rPr>
            <a:t>Marketingkommunikation</a:t>
          </a:r>
          <a:endParaRPr lang="en-ZA" sz="1800" kern="1200" dirty="0">
            <a:effectLst>
              <a:outerShdw blurRad="38100" dist="38100" dir="2700000" algn="tl">
                <a:srgbClr val="000000">
                  <a:alpha val="43137"/>
                </a:srgbClr>
              </a:outerShdw>
            </a:effectLst>
          </a:endParaRPr>
        </a:p>
      </dsp:txBody>
      <dsp:txXfrm>
        <a:off x="6781241" y="3112"/>
        <a:ext cx="2623815" cy="1574289"/>
      </dsp:txXfrm>
    </dsp:sp>
    <dsp:sp modelId="{96CC2079-06AC-469B-A52C-7B9051CFA60F}">
      <dsp:nvSpPr>
        <dsp:cNvPr id="0" name=""/>
        <dsp:cNvSpPr/>
      </dsp:nvSpPr>
      <dsp:spPr>
        <a:xfrm>
          <a:off x="2451945" y="1839783"/>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err="1">
              <a:effectLst>
                <a:outerShdw blurRad="38100" dist="38100" dir="2700000" algn="tl">
                  <a:srgbClr val="000000">
                    <a:alpha val="43137"/>
                  </a:srgbClr>
                </a:outerShdw>
              </a:effectLst>
            </a:rPr>
            <a:t>Verwaltung</a:t>
          </a:r>
          <a:r>
            <a:rPr lang="en-GB" sz="1800" kern="1200" dirty="0">
              <a:effectLst>
                <a:outerShdw blurRad="38100" dist="38100" dir="2700000" algn="tl">
                  <a:srgbClr val="000000">
                    <a:alpha val="43137"/>
                  </a:srgbClr>
                </a:outerShdw>
              </a:effectLst>
            </a:rPr>
            <a:t> von </a:t>
          </a:r>
          <a:r>
            <a:rPr lang="en-GB" sz="1800" kern="1200" dirty="0" err="1">
              <a:effectLst>
                <a:outerShdw blurRad="38100" dist="38100" dir="2700000" algn="tl">
                  <a:srgbClr val="000000">
                    <a:alpha val="43137"/>
                  </a:srgbClr>
                </a:outerShdw>
              </a:effectLst>
            </a:rPr>
            <a:t>Einkommenstömen</a:t>
          </a:r>
          <a:r>
            <a:rPr lang="en-GB" sz="1800" kern="1200" dirty="0">
              <a:effectLst>
                <a:outerShdw blurRad="38100" dist="38100" dir="2700000" algn="tl">
                  <a:srgbClr val="000000">
                    <a:alpha val="43137"/>
                  </a:srgbClr>
                </a:outerShdw>
              </a:effectLst>
            </a:rPr>
            <a:t> (</a:t>
          </a:r>
          <a:r>
            <a:rPr lang="en-GB" sz="1800" kern="1200" dirty="0" err="1">
              <a:effectLst>
                <a:outerShdw blurRad="38100" dist="38100" dir="2700000" algn="tl">
                  <a:srgbClr val="000000">
                    <a:alpha val="43137"/>
                  </a:srgbClr>
                </a:outerShdw>
              </a:effectLst>
            </a:rPr>
            <a:t>z.B.</a:t>
          </a:r>
          <a:r>
            <a:rPr lang="en-GB" sz="1800" kern="1200" dirty="0">
              <a:effectLst>
                <a:outerShdw blurRad="38100" dist="38100" dir="2700000" algn="tl">
                  <a:srgbClr val="000000">
                    <a:alpha val="43137"/>
                  </a:srgbClr>
                </a:outerShdw>
              </a:effectLst>
            </a:rPr>
            <a:t> Online-Fundraising)</a:t>
          </a:r>
          <a:endParaRPr lang="en-ZA" sz="1800" kern="1200" dirty="0">
            <a:effectLst>
              <a:outerShdw blurRad="38100" dist="38100" dir="2700000" algn="tl">
                <a:srgbClr val="000000">
                  <a:alpha val="43137"/>
                </a:srgbClr>
              </a:outerShdw>
            </a:effectLst>
          </a:endParaRPr>
        </a:p>
      </dsp:txBody>
      <dsp:txXfrm>
        <a:off x="2451945" y="1839783"/>
        <a:ext cx="2623815" cy="1574289"/>
      </dsp:txXfrm>
    </dsp:sp>
    <dsp:sp modelId="{5126B256-9AA6-474B-92CB-6476D1DA961D}">
      <dsp:nvSpPr>
        <dsp:cNvPr id="0" name=""/>
        <dsp:cNvSpPr/>
      </dsp:nvSpPr>
      <dsp:spPr>
        <a:xfrm>
          <a:off x="5338142" y="1839783"/>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err="1">
              <a:effectLst>
                <a:outerShdw blurRad="38100" dist="38100" dir="2700000" algn="tl">
                  <a:srgbClr val="000000">
                    <a:alpha val="43137"/>
                  </a:srgbClr>
                </a:outerShdw>
              </a:effectLst>
            </a:rPr>
            <a:t>Verwaltung</a:t>
          </a:r>
          <a:r>
            <a:rPr lang="en-GB" sz="1800" kern="1200" dirty="0">
              <a:effectLst>
                <a:outerShdw blurRad="38100" dist="38100" dir="2700000" algn="tl">
                  <a:srgbClr val="000000">
                    <a:alpha val="43137"/>
                  </a:srgbClr>
                </a:outerShdw>
              </a:effectLst>
            </a:rPr>
            <a:t> von </a:t>
          </a:r>
          <a:r>
            <a:rPr lang="en-GB" sz="1800" kern="1200" dirty="0" err="1">
              <a:effectLst>
                <a:outerShdw blurRad="38100" dist="38100" dir="2700000" algn="tl">
                  <a:srgbClr val="000000">
                    <a:alpha val="43137"/>
                  </a:srgbClr>
                </a:outerShdw>
              </a:effectLst>
            </a:rPr>
            <a:t>Freiwilligen</a:t>
          </a:r>
          <a:endParaRPr lang="en-ZA" sz="1800" kern="1200" dirty="0">
            <a:effectLst>
              <a:outerShdw blurRad="38100" dist="38100" dir="2700000" algn="tl">
                <a:srgbClr val="000000">
                  <a:alpha val="43137"/>
                </a:srgbClr>
              </a:outerShdw>
            </a:effectLst>
          </a:endParaRPr>
        </a:p>
      </dsp:txBody>
      <dsp:txXfrm>
        <a:off x="5338142" y="1839783"/>
        <a:ext cx="2623815" cy="15742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FC944-2DF1-456F-AF28-CCCD387089EE}">
      <dsp:nvSpPr>
        <dsp:cNvPr id="0" name=""/>
        <dsp:cNvSpPr/>
      </dsp:nvSpPr>
      <dsp:spPr>
        <a:xfrm>
          <a:off x="796440"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NetSuite</a:t>
          </a:r>
        </a:p>
      </dsp:txBody>
      <dsp:txXfrm>
        <a:off x="796440" y="1055"/>
        <a:ext cx="2140005" cy="1284003"/>
      </dsp:txXfrm>
    </dsp:sp>
    <dsp:sp modelId="{31DC07B2-E0C3-4343-B12D-38244C0ADB65}">
      <dsp:nvSpPr>
        <dsp:cNvPr id="0" name=""/>
        <dsp:cNvSpPr/>
      </dsp:nvSpPr>
      <dsp:spPr>
        <a:xfrm>
          <a:off x="3150446"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Bloomberang </a:t>
          </a:r>
        </a:p>
      </dsp:txBody>
      <dsp:txXfrm>
        <a:off x="3150446" y="1055"/>
        <a:ext cx="2140005" cy="1284003"/>
      </dsp:txXfrm>
    </dsp:sp>
    <dsp:sp modelId="{BF1FD643-3D95-4297-A9AE-42F6CB49F9E8}">
      <dsp:nvSpPr>
        <dsp:cNvPr id="0" name=""/>
        <dsp:cNvSpPr/>
      </dsp:nvSpPr>
      <dsp:spPr>
        <a:xfrm>
          <a:off x="5504452"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EveryAction</a:t>
          </a:r>
        </a:p>
      </dsp:txBody>
      <dsp:txXfrm>
        <a:off x="5504452" y="1055"/>
        <a:ext cx="2140005" cy="1284003"/>
      </dsp:txXfrm>
    </dsp:sp>
    <dsp:sp modelId="{C8366132-DF9D-4416-882C-08087B079F35}">
      <dsp:nvSpPr>
        <dsp:cNvPr id="0" name=""/>
        <dsp:cNvSpPr/>
      </dsp:nvSpPr>
      <dsp:spPr>
        <a:xfrm>
          <a:off x="7858458"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Network for Good</a:t>
          </a:r>
        </a:p>
      </dsp:txBody>
      <dsp:txXfrm>
        <a:off x="7858458" y="1055"/>
        <a:ext cx="2140005" cy="1284003"/>
      </dsp:txXfrm>
    </dsp:sp>
    <dsp:sp modelId="{A118C599-8069-42DF-8301-F164CBF3D2B0}">
      <dsp:nvSpPr>
        <dsp:cNvPr id="0" name=""/>
        <dsp:cNvSpPr/>
      </dsp:nvSpPr>
      <dsp:spPr>
        <a:xfrm>
          <a:off x="3150446" y="1499058"/>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Kindful </a:t>
          </a:r>
        </a:p>
      </dsp:txBody>
      <dsp:txXfrm>
        <a:off x="3150446" y="1499058"/>
        <a:ext cx="2140005" cy="1284003"/>
      </dsp:txXfrm>
    </dsp:sp>
    <dsp:sp modelId="{E09CD157-276A-4C5F-9CA8-1AFDE4156BB4}">
      <dsp:nvSpPr>
        <dsp:cNvPr id="0" name=""/>
        <dsp:cNvSpPr/>
      </dsp:nvSpPr>
      <dsp:spPr>
        <a:xfrm>
          <a:off x="5504452" y="1499058"/>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DonorPerfect</a:t>
          </a:r>
        </a:p>
      </dsp:txBody>
      <dsp:txXfrm>
        <a:off x="5504452" y="1499058"/>
        <a:ext cx="2140005" cy="12840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FF53B-A5FA-47A1-AD83-5F322B26E212}">
      <dsp:nvSpPr>
        <dsp:cNvPr id="0" name=""/>
        <dsp:cNvSpPr/>
      </dsp:nvSpPr>
      <dsp:spPr>
        <a:xfrm>
          <a:off x="714445"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ZA" sz="1600" kern="1200" dirty="0">
              <a:effectLst>
                <a:outerShdw blurRad="38100" dist="38100" dir="2700000" algn="tl">
                  <a:srgbClr val="000000">
                    <a:alpha val="43137"/>
                  </a:srgbClr>
                </a:outerShdw>
              </a:effectLst>
            </a:rPr>
            <a:t>Das </a:t>
          </a:r>
          <a:r>
            <a:rPr lang="en-ZA" sz="1600" kern="1200" dirty="0" err="1">
              <a:effectLst>
                <a:outerShdw blurRad="38100" dist="38100" dir="2700000" algn="tl">
                  <a:srgbClr val="000000">
                    <a:alpha val="43137"/>
                  </a:srgbClr>
                </a:outerShdw>
              </a:effectLst>
            </a:rPr>
            <a:t>Gesetz</a:t>
          </a:r>
          <a:r>
            <a:rPr lang="en-ZA" sz="1600" kern="1200" dirty="0">
              <a:effectLst>
                <a:outerShdw blurRad="38100" dist="38100" dir="2700000" algn="tl">
                  <a:srgbClr val="000000">
                    <a:alpha val="43137"/>
                  </a:srgbClr>
                </a:outerShdw>
              </a:effectLst>
            </a:rPr>
            <a:t> </a:t>
          </a:r>
          <a:r>
            <a:rPr lang="en-ZA" sz="1600" kern="1200" dirty="0" err="1">
              <a:effectLst>
                <a:outerShdw blurRad="38100" dist="38100" dir="2700000" algn="tl">
                  <a:srgbClr val="000000">
                    <a:alpha val="43137"/>
                  </a:srgbClr>
                </a:outerShdw>
              </a:effectLst>
            </a:rPr>
            <a:t>kennen</a:t>
          </a:r>
          <a:endParaRPr lang="en-ZA" sz="1600" kern="1200" dirty="0">
            <a:effectLst>
              <a:outerShdw blurRad="38100" dist="38100" dir="2700000" algn="tl">
                <a:srgbClr val="000000">
                  <a:alpha val="43137"/>
                </a:srgbClr>
              </a:outerShdw>
            </a:effectLst>
          </a:endParaRPr>
        </a:p>
      </dsp:txBody>
      <dsp:txXfrm>
        <a:off x="714445" y="480"/>
        <a:ext cx="2208965" cy="1325379"/>
      </dsp:txXfrm>
    </dsp:sp>
    <dsp:sp modelId="{E1C55EE4-65AB-4163-9ED7-92ED9F11E012}">
      <dsp:nvSpPr>
        <dsp:cNvPr id="0" name=""/>
        <dsp:cNvSpPr/>
      </dsp:nvSpPr>
      <dsp:spPr>
        <a:xfrm>
          <a:off x="3144307"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ZA" sz="1600" kern="1200" dirty="0" err="1">
              <a:effectLst>
                <a:outerShdw blurRad="38100" dist="38100" dir="2700000" algn="tl">
                  <a:srgbClr val="000000">
                    <a:alpha val="43137"/>
                  </a:srgbClr>
                </a:outerShdw>
              </a:effectLst>
            </a:rPr>
            <a:t>Einverständnisserklärung</a:t>
          </a:r>
          <a:r>
            <a:rPr lang="en-ZA" sz="1600" kern="1200" dirty="0">
              <a:effectLst>
                <a:outerShdw blurRad="38100" dist="38100" dir="2700000" algn="tl">
                  <a:srgbClr val="000000">
                    <a:alpha val="43137"/>
                  </a:srgbClr>
                </a:outerShdw>
              </a:effectLst>
            </a:rPr>
            <a:t> </a:t>
          </a:r>
          <a:r>
            <a:rPr lang="en-ZA" sz="1600" kern="1200" dirty="0" err="1">
              <a:effectLst>
                <a:outerShdw blurRad="38100" dist="38100" dir="2700000" algn="tl">
                  <a:srgbClr val="000000">
                    <a:alpha val="43137"/>
                  </a:srgbClr>
                </a:outerShdw>
              </a:effectLst>
            </a:rPr>
            <a:t>einholen</a:t>
          </a:r>
          <a:endParaRPr lang="en-ZA" sz="1600" kern="1200" dirty="0">
            <a:effectLst>
              <a:outerShdw blurRad="38100" dist="38100" dir="2700000" algn="tl">
                <a:srgbClr val="000000">
                  <a:alpha val="43137"/>
                </a:srgbClr>
              </a:outerShdw>
            </a:effectLst>
          </a:endParaRPr>
        </a:p>
      </dsp:txBody>
      <dsp:txXfrm>
        <a:off x="3144307" y="480"/>
        <a:ext cx="2208965" cy="1325379"/>
      </dsp:txXfrm>
    </dsp:sp>
    <dsp:sp modelId="{5A4AE485-D325-46CC-9EF1-1CAD71382D6C}">
      <dsp:nvSpPr>
        <dsp:cNvPr id="0" name=""/>
        <dsp:cNvSpPr/>
      </dsp:nvSpPr>
      <dsp:spPr>
        <a:xfrm>
          <a:off x="5574170"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effectLst>
                <a:outerShdw blurRad="38100" dist="38100" dir="2700000" algn="tl">
                  <a:srgbClr val="000000">
                    <a:alpha val="43137"/>
                  </a:srgbClr>
                </a:outerShdw>
              </a:effectLst>
            </a:rPr>
            <a:t>Welche</a:t>
          </a:r>
          <a:r>
            <a:rPr lang="en-GB" sz="1600" kern="1200" dirty="0">
              <a:effectLst>
                <a:outerShdw blurRad="38100" dist="38100" dir="2700000" algn="tl">
                  <a:srgbClr val="000000">
                    <a:alpha val="43137"/>
                  </a:srgbClr>
                </a:outerShdw>
              </a:effectLst>
            </a:rPr>
            <a:t> </a:t>
          </a:r>
          <a:r>
            <a:rPr lang="en-GB" sz="1600" kern="1200" dirty="0" err="1">
              <a:effectLst>
                <a:outerShdw blurRad="38100" dist="38100" dir="2700000" algn="tl">
                  <a:srgbClr val="000000">
                    <a:alpha val="43137"/>
                  </a:srgbClr>
                </a:outerShdw>
              </a:effectLst>
            </a:rPr>
            <a:t>daten</a:t>
          </a:r>
          <a:r>
            <a:rPr lang="en-GB" sz="1600" kern="1200" dirty="0">
              <a:effectLst>
                <a:outerShdw blurRad="38100" dist="38100" dir="2700000" algn="tl">
                  <a:srgbClr val="000000">
                    <a:alpha val="43137"/>
                  </a:srgbClr>
                </a:outerShdw>
              </a:effectLst>
            </a:rPr>
            <a:t> </a:t>
          </a:r>
          <a:r>
            <a:rPr lang="en-GB" sz="1600" kern="1200" dirty="0" err="1">
              <a:effectLst>
                <a:outerShdw blurRad="38100" dist="38100" dir="2700000" algn="tl">
                  <a:srgbClr val="000000">
                    <a:alpha val="43137"/>
                  </a:srgbClr>
                </a:outerShdw>
              </a:effectLst>
            </a:rPr>
            <a:t>behalten</a:t>
          </a:r>
          <a:r>
            <a:rPr lang="en-GB" sz="1600" kern="1200" dirty="0">
              <a:effectLst>
                <a:outerShdw blurRad="38100" dist="38100" dir="2700000" algn="tl">
                  <a:srgbClr val="000000">
                    <a:alpha val="43137"/>
                  </a:srgbClr>
                </a:outerShdw>
              </a:effectLst>
            </a:rPr>
            <a:t> und </a:t>
          </a:r>
          <a:r>
            <a:rPr lang="en-GB" sz="1600" kern="1200" dirty="0" err="1">
              <a:effectLst>
                <a:outerShdw blurRad="38100" dist="38100" dir="2700000" algn="tl">
                  <a:srgbClr val="000000">
                    <a:alpha val="43137"/>
                  </a:srgbClr>
                </a:outerShdw>
              </a:effectLst>
            </a:rPr>
            <a:t>welche</a:t>
          </a:r>
          <a:r>
            <a:rPr lang="en-GB" sz="1600" kern="1200" dirty="0">
              <a:effectLst>
                <a:outerShdw blurRad="38100" dist="38100" dir="2700000" algn="tl">
                  <a:srgbClr val="000000">
                    <a:alpha val="43137"/>
                  </a:srgbClr>
                </a:outerShdw>
              </a:effectLst>
            </a:rPr>
            <a:t> </a:t>
          </a:r>
          <a:r>
            <a:rPr lang="en-GB" sz="1600" kern="1200" dirty="0" err="1">
              <a:effectLst>
                <a:outerShdw blurRad="38100" dist="38100" dir="2700000" algn="tl">
                  <a:srgbClr val="000000">
                    <a:alpha val="43137"/>
                  </a:srgbClr>
                </a:outerShdw>
              </a:effectLst>
            </a:rPr>
            <a:t>löschen</a:t>
          </a:r>
          <a:r>
            <a:rPr lang="en-GB" sz="1600" kern="1200" dirty="0">
              <a:effectLst>
                <a:outerShdw blurRad="38100" dist="38100" dir="2700000" algn="tl">
                  <a:srgbClr val="000000">
                    <a:alpha val="43137"/>
                  </a:srgbClr>
                </a:outerShdw>
              </a:effectLst>
            </a:rPr>
            <a:t>?</a:t>
          </a:r>
          <a:endParaRPr lang="en-ZA" sz="1600" kern="1200" dirty="0">
            <a:effectLst>
              <a:outerShdw blurRad="38100" dist="38100" dir="2700000" algn="tl">
                <a:srgbClr val="000000">
                  <a:alpha val="43137"/>
                </a:srgbClr>
              </a:outerShdw>
            </a:effectLst>
          </a:endParaRPr>
        </a:p>
      </dsp:txBody>
      <dsp:txXfrm>
        <a:off x="5574170" y="480"/>
        <a:ext cx="2208965" cy="1325379"/>
      </dsp:txXfrm>
    </dsp:sp>
    <dsp:sp modelId="{F1651E08-927A-4228-BF70-9EC282CE3C3D}">
      <dsp:nvSpPr>
        <dsp:cNvPr id="0" name=""/>
        <dsp:cNvSpPr/>
      </dsp:nvSpPr>
      <dsp:spPr>
        <a:xfrm>
          <a:off x="8004032"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effectLst>
                <a:outerShdw blurRad="38100" dist="38100" dir="2700000" algn="tl">
                  <a:srgbClr val="000000">
                    <a:alpha val="43137"/>
                  </a:srgbClr>
                </a:outerShdw>
              </a:effectLst>
            </a:rPr>
            <a:t>Wie man </a:t>
          </a:r>
          <a:r>
            <a:rPr lang="en-GB" sz="1600" kern="1200" dirty="0" err="1">
              <a:effectLst>
                <a:outerShdw blurRad="38100" dist="38100" dir="2700000" algn="tl">
                  <a:srgbClr val="000000">
                    <a:alpha val="43137"/>
                  </a:srgbClr>
                </a:outerShdw>
              </a:effectLst>
            </a:rPr>
            <a:t>ethisch</a:t>
          </a:r>
          <a:r>
            <a:rPr lang="en-GB" sz="1600" kern="1200" dirty="0">
              <a:effectLst>
                <a:outerShdw blurRad="38100" dist="38100" dir="2700000" algn="tl">
                  <a:srgbClr val="000000">
                    <a:alpha val="43137"/>
                  </a:srgbClr>
                </a:outerShdw>
              </a:effectLst>
            </a:rPr>
            <a:t> </a:t>
          </a:r>
          <a:r>
            <a:rPr lang="en-GB" sz="1600" kern="1200" dirty="0" err="1">
              <a:effectLst>
                <a:outerShdw blurRad="38100" dist="38100" dir="2700000" algn="tl">
                  <a:srgbClr val="000000">
                    <a:alpha val="43137"/>
                  </a:srgbClr>
                </a:outerShdw>
              </a:effectLst>
            </a:rPr>
            <a:t>daten</a:t>
          </a:r>
          <a:r>
            <a:rPr lang="en-GB" sz="1600" kern="1200" dirty="0">
              <a:effectLst>
                <a:outerShdw blurRad="38100" dist="38100" dir="2700000" algn="tl">
                  <a:srgbClr val="000000">
                    <a:alpha val="43137"/>
                  </a:srgbClr>
                </a:outerShdw>
              </a:effectLst>
            </a:rPr>
            <a:t> </a:t>
          </a:r>
          <a:r>
            <a:rPr lang="en-GB" sz="1600" kern="1200" dirty="0" err="1">
              <a:effectLst>
                <a:outerShdw blurRad="38100" dist="38100" dir="2700000" algn="tl">
                  <a:srgbClr val="000000">
                    <a:alpha val="43137"/>
                  </a:srgbClr>
                </a:outerShdw>
              </a:effectLst>
            </a:rPr>
            <a:t>löscht</a:t>
          </a:r>
          <a:endParaRPr lang="en-ZA" sz="1600" kern="1200" dirty="0">
            <a:effectLst>
              <a:outerShdw blurRad="38100" dist="38100" dir="2700000" algn="tl">
                <a:srgbClr val="000000">
                  <a:alpha val="43137"/>
                </a:srgbClr>
              </a:outerShdw>
            </a:effectLst>
          </a:endParaRPr>
        </a:p>
      </dsp:txBody>
      <dsp:txXfrm>
        <a:off x="8004032" y="480"/>
        <a:ext cx="2208965" cy="1325379"/>
      </dsp:txXfrm>
    </dsp:sp>
    <dsp:sp modelId="{F4B2947A-B27C-41D6-B582-DEF7AF9FEEA0}">
      <dsp:nvSpPr>
        <dsp:cNvPr id="0" name=""/>
        <dsp:cNvSpPr/>
      </dsp:nvSpPr>
      <dsp:spPr>
        <a:xfrm>
          <a:off x="4359239" y="1546756"/>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ZA" sz="1600" kern="1200" dirty="0" err="1">
              <a:effectLst>
                <a:outerShdw blurRad="38100" dist="38100" dir="2700000" algn="tl">
                  <a:srgbClr val="000000">
                    <a:alpha val="43137"/>
                  </a:srgbClr>
                </a:outerShdw>
              </a:effectLst>
            </a:rPr>
            <a:t>Mit</a:t>
          </a:r>
          <a:r>
            <a:rPr lang="en-ZA" sz="1600" kern="1200" dirty="0">
              <a:effectLst>
                <a:outerShdw blurRad="38100" dist="38100" dir="2700000" algn="tl">
                  <a:srgbClr val="000000">
                    <a:alpha val="43137"/>
                  </a:srgbClr>
                </a:outerShdw>
              </a:effectLst>
            </a:rPr>
            <a:t> </a:t>
          </a:r>
          <a:r>
            <a:rPr lang="en-ZA" sz="1600" kern="1200" dirty="0" err="1">
              <a:effectLst>
                <a:outerShdw blurRad="38100" dist="38100" dir="2700000" algn="tl">
                  <a:srgbClr val="000000">
                    <a:alpha val="43137"/>
                  </a:srgbClr>
                </a:outerShdw>
              </a:effectLst>
            </a:rPr>
            <a:t>Leuten</a:t>
          </a:r>
          <a:r>
            <a:rPr lang="en-ZA" sz="1600" kern="1200" dirty="0">
              <a:effectLst>
                <a:outerShdw blurRad="38100" dist="38100" dir="2700000" algn="tl">
                  <a:srgbClr val="000000">
                    <a:alpha val="43137"/>
                  </a:srgbClr>
                </a:outerShdw>
              </a:effectLst>
            </a:rPr>
            <a:t> </a:t>
          </a:r>
          <a:r>
            <a:rPr lang="en-ZA" sz="1600" kern="1200" dirty="0" err="1">
              <a:effectLst>
                <a:outerShdw blurRad="38100" dist="38100" dir="2700000" algn="tl">
                  <a:srgbClr val="000000">
                    <a:alpha val="43137"/>
                  </a:srgbClr>
                </a:outerShdw>
              </a:effectLst>
            </a:rPr>
            <a:t>kommunizieren</a:t>
          </a:r>
          <a:endParaRPr lang="en-ZA" sz="1600" kern="1200" dirty="0">
            <a:effectLst>
              <a:outerShdw blurRad="38100" dist="38100" dir="2700000" algn="tl">
                <a:srgbClr val="000000">
                  <a:alpha val="43137"/>
                </a:srgbClr>
              </a:outerShdw>
            </a:effectLst>
          </a:endParaRPr>
        </a:p>
      </dsp:txBody>
      <dsp:txXfrm>
        <a:off x="4359239" y="1546756"/>
        <a:ext cx="2208965" cy="13253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040DC-868A-4202-B42B-27FBE29F3557}">
      <dsp:nvSpPr>
        <dsp:cNvPr id="0" name=""/>
        <dsp:cNvSpPr/>
      </dsp:nvSpPr>
      <dsp:spPr>
        <a:xfrm>
          <a:off x="0"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effectLst>
                <a:outerShdw blurRad="38100" dist="38100" dir="2700000" algn="tl">
                  <a:srgbClr val="000000">
                    <a:alpha val="43137"/>
                  </a:srgbClr>
                </a:outerShdw>
              </a:effectLst>
            </a:rPr>
            <a:t>Schritt 1: </a:t>
          </a:r>
          <a:r>
            <a:rPr lang="en-ZA" sz="2400" b="0" kern="1200" dirty="0" err="1">
              <a:effectLst>
                <a:outerShdw blurRad="38100" dist="38100" dir="2700000" algn="tl">
                  <a:srgbClr val="000000">
                    <a:alpha val="43137"/>
                  </a:srgbClr>
                </a:outerShdw>
              </a:effectLst>
            </a:rPr>
            <a:t>Erstellen</a:t>
          </a:r>
          <a:r>
            <a:rPr lang="en-ZA" sz="2400" b="0" kern="1200" dirty="0">
              <a:effectLst>
                <a:outerShdw blurRad="38100" dist="38100" dir="2700000" algn="tl">
                  <a:srgbClr val="000000">
                    <a:alpha val="43137"/>
                  </a:srgbClr>
                </a:outerShdw>
              </a:effectLst>
            </a:rPr>
            <a:t> </a:t>
          </a:r>
          <a:r>
            <a:rPr lang="en-ZA" sz="2400" b="0" kern="1200" dirty="0" err="1">
              <a:effectLst>
                <a:outerShdw blurRad="38100" dist="38100" dir="2700000" algn="tl">
                  <a:srgbClr val="000000">
                    <a:alpha val="43137"/>
                  </a:srgbClr>
                </a:outerShdw>
              </a:effectLst>
            </a:rPr>
            <a:t>einer</a:t>
          </a:r>
          <a:r>
            <a:rPr lang="en-ZA" sz="2400" b="0" kern="1200" dirty="0">
              <a:effectLst>
                <a:outerShdw blurRad="38100" dist="38100" dir="2700000" algn="tl">
                  <a:srgbClr val="000000">
                    <a:alpha val="43137"/>
                  </a:srgbClr>
                </a:outerShdw>
              </a:effectLst>
            </a:rPr>
            <a:t> </a:t>
          </a:r>
          <a:r>
            <a:rPr lang="en-ZA" sz="2400" b="0" kern="1200" dirty="0" err="1">
              <a:effectLst>
                <a:outerShdw blurRad="38100" dist="38100" dir="2700000" algn="tl">
                  <a:srgbClr val="000000">
                    <a:alpha val="43137"/>
                  </a:srgbClr>
                </a:outerShdw>
              </a:effectLst>
            </a:rPr>
            <a:t>Liste</a:t>
          </a:r>
          <a:r>
            <a:rPr lang="en-ZA" sz="2400" b="0" kern="1200" dirty="0">
              <a:effectLst>
                <a:outerShdw blurRad="38100" dist="38100" dir="2700000" algn="tl">
                  <a:srgbClr val="000000">
                    <a:alpha val="43137"/>
                  </a:srgbClr>
                </a:outerShdw>
              </a:effectLst>
            </a:rPr>
            <a:t> von </a:t>
          </a:r>
          <a:r>
            <a:rPr lang="en-ZA" sz="2400" b="0" kern="1200" dirty="0" err="1">
              <a:effectLst>
                <a:outerShdw blurRad="38100" dist="38100" dir="2700000" algn="tl">
                  <a:srgbClr val="000000">
                    <a:alpha val="43137"/>
                  </a:srgbClr>
                </a:outerShdw>
              </a:effectLst>
            </a:rPr>
            <a:t>Schlüsselwörtern</a:t>
          </a:r>
          <a:endParaRPr lang="en-ZA" sz="2400" b="0" kern="1200" dirty="0">
            <a:effectLst>
              <a:outerShdw blurRad="38100" dist="38100" dir="2700000" algn="tl">
                <a:srgbClr val="000000">
                  <a:alpha val="43137"/>
                </a:srgbClr>
              </a:outerShdw>
            </a:effectLst>
          </a:endParaRPr>
        </a:p>
      </dsp:txBody>
      <dsp:txXfrm>
        <a:off x="0" y="283330"/>
        <a:ext cx="2539999" cy="1524000"/>
      </dsp:txXfrm>
    </dsp:sp>
    <dsp:sp modelId="{E1C5E796-3301-4567-AE49-687A824934A3}">
      <dsp:nvSpPr>
        <dsp:cNvPr id="0" name=""/>
        <dsp:cNvSpPr/>
      </dsp:nvSpPr>
      <dsp:spPr>
        <a:xfrm>
          <a:off x="2794000"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2: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Analysieren</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Sie die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erste</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Seite</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von Google</a:t>
          </a:r>
          <a:endParaRPr lang="en-ZA" sz="2400" b="0" kern="1200" dirty="0">
            <a:effectLst>
              <a:outerShdw blurRad="38100" dist="38100" dir="2700000" algn="tl">
                <a:srgbClr val="000000">
                  <a:alpha val="43137"/>
                </a:srgbClr>
              </a:outerShdw>
            </a:effectLst>
          </a:endParaRPr>
        </a:p>
      </dsp:txBody>
      <dsp:txXfrm>
        <a:off x="2794000" y="283330"/>
        <a:ext cx="2539999" cy="1524000"/>
      </dsp:txXfrm>
    </dsp:sp>
    <dsp:sp modelId="{5BAA61DA-B592-4AB1-B4FA-47F5C2453EED}">
      <dsp:nvSpPr>
        <dsp:cNvPr id="0" name=""/>
        <dsp:cNvSpPr/>
      </dsp:nvSpPr>
      <dsp:spPr>
        <a:xfrm>
          <a:off x="5587999"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3: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Erstellen</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Sie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etwas</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anderes</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oder</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besseres</a:t>
          </a:r>
          <a:endParaRPr lang="en-ZA" sz="2400" b="0" kern="1200" dirty="0">
            <a:effectLst>
              <a:outerShdw blurRad="38100" dist="38100" dir="2700000" algn="tl">
                <a:srgbClr val="000000">
                  <a:alpha val="43137"/>
                </a:srgbClr>
              </a:outerShdw>
            </a:effectLst>
          </a:endParaRPr>
        </a:p>
      </dsp:txBody>
      <dsp:txXfrm>
        <a:off x="5587999" y="283330"/>
        <a:ext cx="2539999" cy="1524000"/>
      </dsp:txXfrm>
    </dsp:sp>
    <dsp:sp modelId="{87E54A96-1ED8-4EE2-BBA5-A084A980476F}">
      <dsp:nvSpPr>
        <dsp:cNvPr id="0" name=""/>
        <dsp:cNvSpPr/>
      </dsp:nvSpPr>
      <dsp:spPr>
        <a:xfrm>
          <a:off x="1397000" y="2061331"/>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4: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Hinzufügen</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eines</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Hakens</a:t>
          </a:r>
          <a:endParaRPr lang="en-ZA" sz="2400" b="0" kern="1200" dirty="0">
            <a:effectLst>
              <a:outerShdw blurRad="38100" dist="38100" dir="2700000" algn="tl">
                <a:srgbClr val="000000">
                  <a:alpha val="43137"/>
                </a:srgbClr>
              </a:outerShdw>
            </a:effectLst>
          </a:endParaRPr>
        </a:p>
      </dsp:txBody>
      <dsp:txXfrm>
        <a:off x="1397000" y="2061331"/>
        <a:ext cx="2539999" cy="1524000"/>
      </dsp:txXfrm>
    </dsp:sp>
    <dsp:sp modelId="{547B8A1D-A461-401D-A08D-7EECCDB32F23}">
      <dsp:nvSpPr>
        <dsp:cNvPr id="0" name=""/>
        <dsp:cNvSpPr/>
      </dsp:nvSpPr>
      <dsp:spPr>
        <a:xfrm>
          <a:off x="4191000" y="2061331"/>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5: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Optimierung</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für On-Page-SEO</a:t>
          </a:r>
          <a:endParaRPr lang="en-ZA" sz="2400" b="0" kern="1200" dirty="0">
            <a:effectLst>
              <a:outerShdw blurRad="38100" dist="38100" dir="2700000" algn="tl">
                <a:srgbClr val="000000">
                  <a:alpha val="43137"/>
                </a:srgbClr>
              </a:outerShdw>
            </a:effectLst>
          </a:endParaRPr>
        </a:p>
      </dsp:txBody>
      <dsp:txXfrm>
        <a:off x="4191000" y="2061331"/>
        <a:ext cx="2539999" cy="1524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040DC-868A-4202-B42B-27FBE29F3557}">
      <dsp:nvSpPr>
        <dsp:cNvPr id="0" name=""/>
        <dsp:cNvSpPr/>
      </dsp:nvSpPr>
      <dsp:spPr>
        <a:xfrm>
          <a:off x="34606"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6: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Suchabsicht</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optimieren</a:t>
          </a:r>
          <a:endParaRPr lang="en-ZA" sz="2400" b="0" dirty="0">
            <a:effectLst>
              <a:outerShdw blurRad="38100" dist="38100" dir="2700000" algn="tl">
                <a:srgbClr val="000000">
                  <a:alpha val="43137"/>
                </a:srgbClr>
              </a:outerShdw>
            </a:effectLst>
          </a:endParaRPr>
        </a:p>
      </dsp:txBody>
      <dsp:txXfrm>
        <a:off x="34606" y="1915"/>
        <a:ext cx="2746857" cy="1648114"/>
      </dsp:txXfrm>
    </dsp:sp>
    <dsp:sp modelId="{440A5019-6E05-41CF-9D7C-AA902D99B437}">
      <dsp:nvSpPr>
        <dsp:cNvPr id="0" name=""/>
        <dsp:cNvSpPr/>
      </dsp:nvSpPr>
      <dsp:spPr>
        <a:xfrm>
          <a:off x="3056149"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7: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Konzentrieren</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Sie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sich</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auf das Content-Design</a:t>
          </a:r>
          <a:endParaRPr lang="en-ZA" sz="2400" b="0" kern="1200" dirty="0">
            <a:effectLst>
              <a:outerShdw blurRad="38100" dist="38100" dir="2700000" algn="tl">
                <a:srgbClr val="000000">
                  <a:alpha val="43137"/>
                </a:srgbClr>
              </a:outerShdw>
            </a:effectLst>
          </a:endParaRPr>
        </a:p>
      </dsp:txBody>
      <dsp:txXfrm>
        <a:off x="3056149" y="1915"/>
        <a:ext cx="2746857" cy="1648114"/>
      </dsp:txXfrm>
    </dsp:sp>
    <dsp:sp modelId="{C3FC257A-F35F-403F-9D89-CBBAB70DB93F}">
      <dsp:nvSpPr>
        <dsp:cNvPr id="0" name=""/>
        <dsp:cNvSpPr/>
      </dsp:nvSpPr>
      <dsp:spPr>
        <a:xfrm>
          <a:off x="6077693"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8: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Erstellen</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von Links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zu</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Ihrer</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Seite</a:t>
          </a:r>
          <a:endParaRPr lang="en-ZA" sz="2400" b="0" kern="1200" dirty="0">
            <a:effectLst>
              <a:outerShdw blurRad="38100" dist="38100" dir="2700000" algn="tl">
                <a:srgbClr val="000000">
                  <a:alpha val="43137"/>
                </a:srgbClr>
              </a:outerShdw>
            </a:effectLst>
          </a:endParaRPr>
        </a:p>
      </dsp:txBody>
      <dsp:txXfrm>
        <a:off x="6077693" y="1915"/>
        <a:ext cx="2746857" cy="1648114"/>
      </dsp:txXfrm>
    </dsp:sp>
    <dsp:sp modelId="{50B60E35-8B85-4108-881A-46254AC775E9}">
      <dsp:nvSpPr>
        <dsp:cNvPr id="0" name=""/>
        <dsp:cNvSpPr/>
      </dsp:nvSpPr>
      <dsp:spPr>
        <a:xfrm>
          <a:off x="3056149" y="1924716"/>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Schritt 9: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Verbessern</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und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aktualisieren</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Sie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Ihre</a:t>
          </a: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Inhalte</a:t>
          </a:r>
          <a:endParaRPr lang="en-ZA" sz="2400" b="0" kern="1200" dirty="0">
            <a:effectLst>
              <a:outerShdw blurRad="38100" dist="38100" dir="2700000" algn="tl">
                <a:srgbClr val="000000">
                  <a:alpha val="43137"/>
                </a:srgbClr>
              </a:outerShdw>
            </a:effectLst>
          </a:endParaRPr>
        </a:p>
      </dsp:txBody>
      <dsp:txXfrm>
        <a:off x="3056149" y="1924716"/>
        <a:ext cx="2746857" cy="164811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A4EC9-24B4-49E9-B278-CBB0D5FE2B81}">
      <dsp:nvSpPr>
        <dsp:cNvPr id="0" name=""/>
        <dsp:cNvSpPr/>
      </dsp:nvSpPr>
      <dsp:spPr>
        <a:xfrm>
          <a:off x="423870"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Organischer</a:t>
          </a:r>
          <a:r>
            <a:rPr lang="en-ZA" sz="2400" kern="1200" dirty="0">
              <a:effectLst>
                <a:outerShdw blurRad="38100" dist="38100" dir="2700000" algn="tl">
                  <a:srgbClr val="000000">
                    <a:alpha val="43137"/>
                  </a:srgbClr>
                </a:outerShdw>
              </a:effectLst>
            </a:rPr>
            <a:t> Traffic</a:t>
          </a:r>
        </a:p>
      </dsp:txBody>
      <dsp:txXfrm>
        <a:off x="423870" y="783"/>
        <a:ext cx="2395817" cy="1250296"/>
      </dsp:txXfrm>
    </dsp:sp>
    <dsp:sp modelId="{2F487824-259F-4283-88E5-890A06F474D8}">
      <dsp:nvSpPr>
        <dsp:cNvPr id="0" name=""/>
        <dsp:cNvSpPr/>
      </dsp:nvSpPr>
      <dsp:spPr>
        <a:xfrm>
          <a:off x="3028071"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Keyword-Ranking</a:t>
          </a:r>
        </a:p>
      </dsp:txBody>
      <dsp:txXfrm>
        <a:off x="3028071" y="783"/>
        <a:ext cx="2395817" cy="1250296"/>
      </dsp:txXfrm>
    </dsp:sp>
    <dsp:sp modelId="{03C6FE82-1426-434D-AB97-55DF85CE3C88}">
      <dsp:nvSpPr>
        <dsp:cNvPr id="0" name=""/>
        <dsp:cNvSpPr/>
      </dsp:nvSpPr>
      <dsp:spPr>
        <a:xfrm>
          <a:off x="5632271"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SERP-</a:t>
          </a:r>
          <a:r>
            <a:rPr lang="en-ZA" sz="2400" kern="1200" dirty="0" err="1">
              <a:effectLst>
                <a:outerShdw blurRad="38100" dist="38100" dir="2700000" algn="tl">
                  <a:srgbClr val="000000">
                    <a:alpha val="43137"/>
                  </a:srgbClr>
                </a:outerShdw>
              </a:effectLst>
            </a:rPr>
            <a:t>Sichtbarkeit</a:t>
          </a:r>
          <a:endParaRPr lang="en-ZA" sz="2400" kern="1200" dirty="0">
            <a:effectLst>
              <a:outerShdw blurRad="38100" dist="38100" dir="2700000" algn="tl">
                <a:srgbClr val="000000">
                  <a:alpha val="43137"/>
                </a:srgbClr>
              </a:outerShdw>
            </a:effectLst>
          </a:endParaRPr>
        </a:p>
      </dsp:txBody>
      <dsp:txXfrm>
        <a:off x="5632271" y="783"/>
        <a:ext cx="2395817" cy="1250296"/>
      </dsp:txXfrm>
    </dsp:sp>
    <dsp:sp modelId="{F5201E2B-0DE8-48D4-A4D5-EB9F2F20441D}">
      <dsp:nvSpPr>
        <dsp:cNvPr id="0" name=""/>
        <dsp:cNvSpPr/>
      </dsp:nvSpPr>
      <dsp:spPr>
        <a:xfrm>
          <a:off x="8236472"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Durchklickrate</a:t>
          </a:r>
          <a:endParaRPr lang="en-ZA" sz="2400" kern="1200" dirty="0">
            <a:effectLst>
              <a:outerShdw blurRad="38100" dist="38100" dir="2700000" algn="tl">
                <a:srgbClr val="000000">
                  <a:alpha val="43137"/>
                </a:srgbClr>
              </a:outerShdw>
            </a:effectLst>
          </a:endParaRPr>
        </a:p>
      </dsp:txBody>
      <dsp:txXfrm>
        <a:off x="8236472" y="783"/>
        <a:ext cx="2395817" cy="1250296"/>
      </dsp:txXfrm>
    </dsp:sp>
    <dsp:sp modelId="{D1E17191-00A2-4421-A019-2FD09A688E64}">
      <dsp:nvSpPr>
        <dsp:cNvPr id="0" name=""/>
        <dsp:cNvSpPr/>
      </dsp:nvSpPr>
      <dsp:spPr>
        <a:xfrm>
          <a:off x="3028071" y="1459462"/>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Absprungrate</a:t>
          </a:r>
          <a:endParaRPr lang="en-ZA" sz="2400" kern="1200" dirty="0">
            <a:effectLst>
              <a:outerShdw blurRad="38100" dist="38100" dir="2700000" algn="tl">
                <a:srgbClr val="000000">
                  <a:alpha val="43137"/>
                </a:srgbClr>
              </a:outerShdw>
            </a:effectLst>
          </a:endParaRPr>
        </a:p>
      </dsp:txBody>
      <dsp:txXfrm>
        <a:off x="3028071" y="1459462"/>
        <a:ext cx="2395817" cy="1250296"/>
      </dsp:txXfrm>
    </dsp:sp>
    <dsp:sp modelId="{1789E5E8-D811-4420-9B76-8796E97FCEBF}">
      <dsp:nvSpPr>
        <dsp:cNvPr id="0" name=""/>
        <dsp:cNvSpPr/>
      </dsp:nvSpPr>
      <dsp:spPr>
        <a:xfrm>
          <a:off x="5632271" y="1459462"/>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Website-</a:t>
          </a:r>
          <a:r>
            <a:rPr lang="en-ZA" sz="2400" kern="1200" dirty="0" err="1">
              <a:effectLst>
                <a:outerShdw blurRad="38100" dist="38100" dir="2700000" algn="tl">
                  <a:srgbClr val="000000">
                    <a:alpha val="43137"/>
                  </a:srgbClr>
                </a:outerShdw>
              </a:effectLst>
            </a:rPr>
            <a:t>Autorität</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im</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Laufe</a:t>
          </a:r>
          <a:r>
            <a:rPr lang="en-ZA" sz="2400" kern="1200" dirty="0">
              <a:effectLst>
                <a:outerShdw blurRad="38100" dist="38100" dir="2700000" algn="tl">
                  <a:srgbClr val="000000">
                    <a:alpha val="43137"/>
                  </a:srgbClr>
                </a:outerShdw>
              </a:effectLst>
            </a:rPr>
            <a:t> der Zeit</a:t>
          </a:r>
        </a:p>
      </dsp:txBody>
      <dsp:txXfrm>
        <a:off x="5632271" y="1459462"/>
        <a:ext cx="2395817" cy="125029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C63F2-9BF5-4A72-AC87-3800E8EC7429}">
      <dsp:nvSpPr>
        <dsp:cNvPr id="0" name=""/>
        <dsp:cNvSpPr/>
      </dsp:nvSpPr>
      <dsp:spPr>
        <a:xfrm>
          <a:off x="535779"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Backlinks</a:t>
          </a:r>
        </a:p>
      </dsp:txBody>
      <dsp:txXfrm>
        <a:off x="535779" y="175"/>
        <a:ext cx="2338851" cy="1258394"/>
      </dsp:txXfrm>
    </dsp:sp>
    <dsp:sp modelId="{38C7266D-CAD2-473A-8EE8-299CF1136E89}">
      <dsp:nvSpPr>
        <dsp:cNvPr id="0" name=""/>
        <dsp:cNvSpPr/>
      </dsp:nvSpPr>
      <dsp:spPr>
        <a:xfrm>
          <a:off x="3084363"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Seiten-</a:t>
          </a:r>
          <a:r>
            <a:rPr lang="en-ZA" sz="2400" kern="1200" dirty="0" err="1">
              <a:effectLst>
                <a:outerShdw blurRad="38100" dist="38100" dir="2700000" algn="tl">
                  <a:srgbClr val="000000">
                    <a:alpha val="43137"/>
                  </a:srgbClr>
                </a:outerShdw>
              </a:effectLst>
            </a:rPr>
            <a:t>geschwindigkeit</a:t>
          </a:r>
          <a:endParaRPr lang="en-ZA" sz="2400" kern="1200" dirty="0">
            <a:effectLst>
              <a:outerShdw blurRad="38100" dist="38100" dir="2700000" algn="tl">
                <a:srgbClr val="000000">
                  <a:alpha val="43137"/>
                </a:srgbClr>
              </a:outerShdw>
            </a:effectLst>
          </a:endParaRPr>
        </a:p>
      </dsp:txBody>
      <dsp:txXfrm>
        <a:off x="3084363" y="175"/>
        <a:ext cx="2338851" cy="1258394"/>
      </dsp:txXfrm>
    </dsp:sp>
    <dsp:sp modelId="{87527E0C-96CC-4956-B34E-DCED9BC039FD}">
      <dsp:nvSpPr>
        <dsp:cNvPr id="0" name=""/>
        <dsp:cNvSpPr/>
      </dsp:nvSpPr>
      <dsp:spPr>
        <a:xfrm>
          <a:off x="5632946"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Zeit, die auf der </a:t>
          </a:r>
          <a:r>
            <a:rPr lang="en-ZA" sz="2400" kern="1200" dirty="0" err="1">
              <a:effectLst>
                <a:outerShdw blurRad="38100" dist="38100" dir="2700000" algn="tl">
                  <a:srgbClr val="000000">
                    <a:alpha val="43137"/>
                  </a:srgbClr>
                </a:outerShdw>
              </a:effectLst>
            </a:rPr>
            <a:t>Seite</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verbracht</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wurde</a:t>
          </a:r>
          <a:endParaRPr lang="en-ZA" sz="2400" kern="1200" dirty="0">
            <a:effectLst>
              <a:outerShdw blurRad="38100" dist="38100" dir="2700000" algn="tl">
                <a:srgbClr val="000000">
                  <a:alpha val="43137"/>
                </a:srgbClr>
              </a:outerShdw>
            </a:effectLst>
          </a:endParaRPr>
        </a:p>
      </dsp:txBody>
      <dsp:txXfrm>
        <a:off x="5632946" y="175"/>
        <a:ext cx="2338851" cy="1258394"/>
      </dsp:txXfrm>
    </dsp:sp>
    <dsp:sp modelId="{C47B02D4-00CF-4380-89BA-288C8FBFF20E}">
      <dsp:nvSpPr>
        <dsp:cNvPr id="0" name=""/>
        <dsp:cNvSpPr/>
      </dsp:nvSpPr>
      <dsp:spPr>
        <a:xfrm>
          <a:off x="8181530"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Umrechnungs-kurs</a:t>
          </a:r>
          <a:endParaRPr lang="en-ZA" sz="2400" kern="1200" dirty="0">
            <a:effectLst>
              <a:outerShdw blurRad="38100" dist="38100" dir="2700000" algn="tl">
                <a:srgbClr val="000000">
                  <a:alpha val="43137"/>
                </a:srgbClr>
              </a:outerShdw>
            </a:effectLst>
          </a:endParaRPr>
        </a:p>
      </dsp:txBody>
      <dsp:txXfrm>
        <a:off x="8181530" y="175"/>
        <a:ext cx="2338851" cy="1258394"/>
      </dsp:txXfrm>
    </dsp:sp>
    <dsp:sp modelId="{0566BC4E-7E89-4F55-9786-59DC0DED1F7E}">
      <dsp:nvSpPr>
        <dsp:cNvPr id="0" name=""/>
        <dsp:cNvSpPr/>
      </dsp:nvSpPr>
      <dsp:spPr>
        <a:xfrm>
          <a:off x="4358654" y="1468302"/>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Wie </a:t>
          </a:r>
          <a:r>
            <a:rPr lang="en-GB" sz="2400" kern="1200" dirty="0" err="1">
              <a:effectLst>
                <a:outerShdw blurRad="38100" dist="38100" dir="2700000" algn="tl">
                  <a:srgbClr val="000000">
                    <a:alpha val="43137"/>
                  </a:srgbClr>
                </a:outerShdw>
              </a:effectLst>
            </a:rPr>
            <a:t>lange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dauert</a:t>
          </a:r>
          <a:r>
            <a:rPr lang="en-GB" sz="2400" kern="1200" dirty="0">
              <a:effectLst>
                <a:outerShdw blurRad="38100" dist="38100" dir="2700000" algn="tl">
                  <a:srgbClr val="000000">
                    <a:alpha val="43137"/>
                  </a:srgbClr>
                </a:outerShdw>
              </a:effectLst>
            </a:rPr>
            <a:t> es, SEO-</a:t>
          </a:r>
          <a:r>
            <a:rPr lang="en-GB" sz="2400" kern="1200" dirty="0" err="1">
              <a:effectLst>
                <a:outerShdw blurRad="38100" dist="38100" dir="2700000" algn="tl">
                  <a:srgbClr val="000000">
                    <a:alpha val="43137"/>
                  </a:srgbClr>
                </a:outerShdw>
              </a:effectLst>
            </a:rPr>
            <a:t>Ergebnisse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zu</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sehen</a:t>
          </a:r>
          <a:r>
            <a:rPr lang="en-GB" sz="2400" kern="1200" dirty="0">
              <a:effectLst>
                <a:outerShdw blurRad="38100" dist="38100" dir="2700000" algn="tl">
                  <a:srgbClr val="000000">
                    <a:alpha val="43137"/>
                  </a:srgbClr>
                </a:outerShdw>
              </a:effectLst>
            </a:rPr>
            <a:t>?</a:t>
          </a:r>
          <a:endParaRPr lang="en-ZA" sz="2400" kern="1200" dirty="0">
            <a:effectLst>
              <a:outerShdw blurRad="38100" dist="38100" dir="2700000" algn="tl">
                <a:srgbClr val="000000">
                  <a:alpha val="43137"/>
                </a:srgbClr>
              </a:outerShdw>
            </a:effectLst>
          </a:endParaRPr>
        </a:p>
      </dsp:txBody>
      <dsp:txXfrm>
        <a:off x="4358654" y="1468302"/>
        <a:ext cx="2338851" cy="125839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9DA07-9943-4884-A0CC-05C8B18FBDA1}">
      <dsp:nvSpPr>
        <dsp:cNvPr id="0" name=""/>
        <dsp:cNvSpPr/>
      </dsp:nvSpPr>
      <dsp:spPr>
        <a:xfrm>
          <a:off x="1293"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6670" rIns="138797" bIns="26670" numCol="1" spcCol="1270" anchor="ctr" anchorCtr="0">
          <a:noAutofit/>
        </a:bodyPr>
        <a:lstStyle/>
        <a:p>
          <a:pPr marL="0" lvl="0" indent="0" algn="ctr" defTabSz="933450">
            <a:lnSpc>
              <a:spcPct val="90000"/>
            </a:lnSpc>
            <a:spcBef>
              <a:spcPct val="0"/>
            </a:spcBef>
            <a:spcAft>
              <a:spcPct val="35000"/>
            </a:spcAft>
            <a:buNone/>
          </a:pPr>
          <a:r>
            <a:rPr lang="en-GB" sz="2100" u="none" kern="1200" dirty="0">
              <a:solidFill>
                <a:srgbClr val="000000"/>
              </a:solidFill>
            </a:rPr>
            <a:t>Der </a:t>
          </a:r>
          <a:r>
            <a:rPr lang="en-GB" sz="2100" u="none" kern="1200" dirty="0" err="1">
              <a:solidFill>
                <a:srgbClr val="000000"/>
              </a:solidFill>
            </a:rPr>
            <a:t>Öffentlichkeit</a:t>
          </a:r>
          <a:r>
            <a:rPr lang="en-GB" sz="2100" u="none" kern="1200" dirty="0">
              <a:solidFill>
                <a:srgbClr val="000000"/>
              </a:solidFill>
            </a:rPr>
            <a:t> </a:t>
          </a:r>
          <a:r>
            <a:rPr lang="en-GB" sz="2100" u="none" kern="1200" dirty="0" err="1">
              <a:solidFill>
                <a:srgbClr val="000000"/>
              </a:solidFill>
            </a:rPr>
            <a:t>antworten</a:t>
          </a:r>
          <a:r>
            <a:rPr lang="en-GB" sz="2100" u="none" kern="1200" dirty="0">
              <a:solidFill>
                <a:srgbClr val="000000"/>
              </a:solidFill>
            </a:rPr>
            <a:t>
</a:t>
          </a:r>
          <a:endParaRPr lang="en-ZA" sz="2100" u="none" kern="1200" dirty="0">
            <a:solidFill>
              <a:srgbClr val="000000"/>
            </a:solidFill>
            <a:effectLst/>
          </a:endParaRPr>
        </a:p>
      </dsp:txBody>
      <dsp:txXfrm>
        <a:off x="370640" y="1499847"/>
        <a:ext cx="1783365" cy="1783365"/>
      </dsp:txXfrm>
    </dsp:sp>
    <dsp:sp modelId="{178A615F-ADC3-462D-AD9E-749DBA7F8798}">
      <dsp:nvSpPr>
        <dsp:cNvPr id="0" name=""/>
        <dsp:cNvSpPr/>
      </dsp:nvSpPr>
      <dsp:spPr>
        <a:xfrm>
          <a:off x="2018941"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6670" rIns="138797" bIns="26670" numCol="1" spcCol="1270" anchor="ctr" anchorCtr="0">
          <a:noAutofit/>
        </a:bodyPr>
        <a:lstStyle/>
        <a:p>
          <a:pPr marL="0" lvl="0" indent="0" algn="ctr" defTabSz="933450">
            <a:lnSpc>
              <a:spcPct val="90000"/>
            </a:lnSpc>
            <a:spcBef>
              <a:spcPct val="0"/>
            </a:spcBef>
            <a:spcAft>
              <a:spcPct val="35000"/>
            </a:spcAft>
            <a:buNone/>
          </a:pPr>
          <a:r>
            <a:rPr lang="en-GB" sz="2100" u="none" kern="1200" dirty="0" err="1">
              <a:solidFill>
                <a:srgbClr val="000000"/>
              </a:solidFill>
            </a:rPr>
            <a:t>Woorank's</a:t>
          </a:r>
          <a:r>
            <a:rPr lang="en-GB" sz="2100" u="none" kern="1200" dirty="0">
              <a:solidFill>
                <a:srgbClr val="000000"/>
              </a:solidFill>
            </a:rPr>
            <a:t> SEO &amp; Website-Analyse-Tool
</a:t>
          </a:r>
        </a:p>
      </dsp:txBody>
      <dsp:txXfrm>
        <a:off x="2388288" y="1499847"/>
        <a:ext cx="1783365" cy="1783365"/>
      </dsp:txXfrm>
    </dsp:sp>
    <dsp:sp modelId="{3F588752-09DC-4BD6-9474-4B5D80B43B7D}">
      <dsp:nvSpPr>
        <dsp:cNvPr id="0" name=""/>
        <dsp:cNvSpPr/>
      </dsp:nvSpPr>
      <dsp:spPr>
        <a:xfrm>
          <a:off x="4036588"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6670" rIns="138797" bIns="26670" numCol="1" spcCol="1270" anchor="ctr" anchorCtr="0">
          <a:noAutofit/>
        </a:bodyPr>
        <a:lstStyle/>
        <a:p>
          <a:pPr marL="0" lvl="0" indent="0" algn="ctr" defTabSz="933450">
            <a:lnSpc>
              <a:spcPct val="90000"/>
            </a:lnSpc>
            <a:spcBef>
              <a:spcPct val="0"/>
            </a:spcBef>
            <a:spcAft>
              <a:spcPct val="35000"/>
            </a:spcAft>
            <a:buNone/>
          </a:pPr>
          <a:r>
            <a:rPr lang="en-GB" sz="2100" u="none"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Animalz Revive</a:t>
          </a:r>
          <a:endParaRPr lang="en-GB" sz="2100" u="none" kern="1200" dirty="0">
            <a:solidFill>
              <a:srgbClr val="000000"/>
            </a:solidFill>
          </a:endParaRPr>
        </a:p>
      </dsp:txBody>
      <dsp:txXfrm>
        <a:off x="4405935" y="1499847"/>
        <a:ext cx="1783365" cy="1783365"/>
      </dsp:txXfrm>
    </dsp:sp>
    <dsp:sp modelId="{0D740ADF-91D0-4DCE-A2ED-F6A6EE6A869B}">
      <dsp:nvSpPr>
        <dsp:cNvPr id="0" name=""/>
        <dsp:cNvSpPr/>
      </dsp:nvSpPr>
      <dsp:spPr>
        <a:xfrm>
          <a:off x="6054236"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6670" rIns="138797" bIns="26670" numCol="1" spcCol="1270" anchor="ctr" anchorCtr="0">
          <a:noAutofit/>
        </a:bodyPr>
        <a:lstStyle/>
        <a:p>
          <a:pPr marL="0" lvl="0" indent="0" algn="ctr" defTabSz="933450">
            <a:lnSpc>
              <a:spcPct val="90000"/>
            </a:lnSpc>
            <a:spcBef>
              <a:spcPct val="0"/>
            </a:spcBef>
            <a:spcAft>
              <a:spcPct val="35000"/>
            </a:spcAft>
            <a:buNone/>
          </a:pPr>
          <a:r>
            <a:rPr lang="en-GB" sz="2100" u="none"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CanIRank</a:t>
          </a:r>
          <a:endParaRPr lang="en-GB" sz="2100" u="none" kern="1200" dirty="0">
            <a:solidFill>
              <a:srgbClr val="000000"/>
            </a:solidFill>
          </a:endParaRPr>
        </a:p>
      </dsp:txBody>
      <dsp:txXfrm>
        <a:off x="6423583" y="1499847"/>
        <a:ext cx="1783365" cy="1783365"/>
      </dsp:txXfrm>
    </dsp:sp>
    <dsp:sp modelId="{1A4C8CA5-1301-41B2-8625-AEB834FA81FD}">
      <dsp:nvSpPr>
        <dsp:cNvPr id="0" name=""/>
        <dsp:cNvSpPr/>
      </dsp:nvSpPr>
      <dsp:spPr>
        <a:xfrm>
          <a:off x="8071884"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6670" rIns="138797" bIns="26670" numCol="1" spcCol="1270" anchor="ctr" anchorCtr="0">
          <a:noAutofit/>
        </a:bodyPr>
        <a:lstStyle/>
        <a:p>
          <a:pPr marL="0" lvl="0" indent="0" algn="ctr" defTabSz="933450">
            <a:lnSpc>
              <a:spcPct val="90000"/>
            </a:lnSpc>
            <a:spcBef>
              <a:spcPct val="0"/>
            </a:spcBef>
            <a:spcAft>
              <a:spcPct val="35000"/>
            </a:spcAft>
            <a:buNone/>
          </a:pPr>
          <a:r>
            <a:rPr lang="en-GB" sz="2100" u="none"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Google’s Mobile-</a:t>
          </a:r>
          <a:r>
            <a:rPr lang="en-GB" sz="2100" u="none" kern="1200" dirty="0" err="1">
              <a:solidFill>
                <a:srgbClr val="000000"/>
              </a:solidFill>
            </a:rPr>
            <a:t>Freundlicher</a:t>
          </a:r>
          <a:r>
            <a:rPr lang="en-GB" sz="2100" u="none" kern="1200" dirty="0">
              <a:solidFill>
                <a:srgbClr val="000000"/>
              </a:solidFill>
            </a:rPr>
            <a:t> Test</a:t>
          </a:r>
        </a:p>
      </dsp:txBody>
      <dsp:txXfrm>
        <a:off x="8441231" y="1499847"/>
        <a:ext cx="1783365" cy="178336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E3674-1315-470E-BD6D-F79AC32F8678}">
      <dsp:nvSpPr>
        <dsp:cNvPr id="0" name=""/>
        <dsp:cNvSpPr/>
      </dsp:nvSpPr>
      <dsp:spPr>
        <a:xfrm>
          <a:off x="1293"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none"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Seed Keywords</a:t>
          </a:r>
          <a:endParaRPr lang="en-ZA" sz="2300" u="none" kern="1200" dirty="0">
            <a:solidFill>
              <a:srgbClr val="000000"/>
            </a:solidFill>
          </a:endParaRPr>
        </a:p>
      </dsp:txBody>
      <dsp:txXfrm>
        <a:off x="370640" y="1624060"/>
        <a:ext cx="1783365" cy="1783365"/>
      </dsp:txXfrm>
    </dsp:sp>
    <dsp:sp modelId="{2EBDFC8E-FDA1-4AE7-AE1A-9DC2CCAFBF89}">
      <dsp:nvSpPr>
        <dsp:cNvPr id="0" name=""/>
        <dsp:cNvSpPr/>
      </dsp:nvSpPr>
      <dsp:spPr>
        <a:xfrm>
          <a:off x="2018941"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none"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Exploding Topics</a:t>
          </a:r>
          <a:endParaRPr lang="en-GB" sz="2300" u="none" kern="1200" dirty="0">
            <a:solidFill>
              <a:srgbClr val="000000"/>
            </a:solidFill>
          </a:endParaRPr>
        </a:p>
      </dsp:txBody>
      <dsp:txXfrm>
        <a:off x="2388288" y="1624060"/>
        <a:ext cx="1783365" cy="1783365"/>
      </dsp:txXfrm>
    </dsp:sp>
    <dsp:sp modelId="{6CEF7CB5-11F6-4A5F-BE4A-4FEB47D6542B}">
      <dsp:nvSpPr>
        <dsp:cNvPr id="0" name=""/>
        <dsp:cNvSpPr/>
      </dsp:nvSpPr>
      <dsp:spPr>
        <a:xfrm>
          <a:off x="4036588"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none"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Seobility</a:t>
          </a:r>
          <a:endParaRPr lang="en-GB" sz="2300" u="none" kern="1200" dirty="0">
            <a:solidFill>
              <a:srgbClr val="000000"/>
            </a:solidFill>
          </a:endParaRPr>
        </a:p>
      </dsp:txBody>
      <dsp:txXfrm>
        <a:off x="4405935" y="1624060"/>
        <a:ext cx="1783365" cy="1783365"/>
      </dsp:txXfrm>
    </dsp:sp>
    <dsp:sp modelId="{29E87463-E382-40A8-B982-ACA73991097D}">
      <dsp:nvSpPr>
        <dsp:cNvPr id="0" name=""/>
        <dsp:cNvSpPr/>
      </dsp:nvSpPr>
      <dsp:spPr>
        <a:xfrm>
          <a:off x="6054236"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Ubersuggest</a:t>
          </a:r>
          <a:endParaRPr lang="en-GB" sz="2300" kern="1200" dirty="0">
            <a:solidFill>
              <a:srgbClr val="000000"/>
            </a:solidFill>
          </a:endParaRPr>
        </a:p>
      </dsp:txBody>
      <dsp:txXfrm>
        <a:off x="6423583" y="1624060"/>
        <a:ext cx="1783365" cy="1783365"/>
      </dsp:txXfrm>
    </dsp:sp>
    <dsp:sp modelId="{F5F76A6A-4519-451A-8528-2BDBA0B4AA2E}">
      <dsp:nvSpPr>
        <dsp:cNvPr id="0" name=""/>
        <dsp:cNvSpPr/>
      </dsp:nvSpPr>
      <dsp:spPr>
        <a:xfrm>
          <a:off x="8071884"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BROWSEO</a:t>
          </a:r>
          <a:endParaRPr lang="en-GB" sz="2300" kern="1200" dirty="0">
            <a:solidFill>
              <a:srgbClr val="000000"/>
            </a:solidFill>
          </a:endParaRPr>
        </a:p>
      </dsp:txBody>
      <dsp:txXfrm>
        <a:off x="8441231" y="1624060"/>
        <a:ext cx="1783365" cy="178336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A8ED6-D9C4-4C65-9985-32F01EB62C31}">
      <dsp:nvSpPr>
        <dsp:cNvPr id="0" name=""/>
        <dsp:cNvSpPr/>
      </dsp:nvSpPr>
      <dsp:spPr>
        <a:xfrm>
          <a:off x="3118" y="1319459"/>
          <a:ext cx="2599396"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27940" rIns="139622" bIns="27940" numCol="1" spcCol="1270" anchor="ctr" anchorCtr="0">
          <a:noAutofit/>
        </a:bodyPr>
        <a:lstStyle/>
        <a:p>
          <a:pPr marL="0" lvl="0" indent="0" algn="ctr" defTabSz="977900">
            <a:lnSpc>
              <a:spcPct val="90000"/>
            </a:lnSpc>
            <a:spcBef>
              <a:spcPct val="0"/>
            </a:spcBef>
            <a:spcAft>
              <a:spcPct val="35000"/>
            </a:spcAft>
            <a:buNone/>
          </a:pPr>
          <a:r>
            <a:rPr lang="en-GB" sz="22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Detailed.com</a:t>
          </a:r>
          <a:endParaRPr lang="en-ZA" sz="2200" kern="1200" dirty="0">
            <a:solidFill>
              <a:srgbClr val="000000"/>
            </a:solidFill>
          </a:endParaRPr>
        </a:p>
      </dsp:txBody>
      <dsp:txXfrm>
        <a:off x="383791" y="1690999"/>
        <a:ext cx="1838050" cy="1793955"/>
      </dsp:txXfrm>
    </dsp:sp>
    <dsp:sp modelId="{1A31927D-5DBA-4ADD-80D1-D1DEC0A4C70C}">
      <dsp:nvSpPr>
        <dsp:cNvPr id="0" name=""/>
        <dsp:cNvSpPr/>
      </dsp:nvSpPr>
      <dsp:spPr>
        <a:xfrm>
          <a:off x="2095107"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Google Search </a:t>
          </a:r>
          <a:r>
            <a:rPr lang="en-GB" sz="2600" u="sng" kern="1200" dirty="0" err="1">
              <a:solidFill>
                <a:srgbClr val="000000"/>
              </a:solidFill>
            </a:rPr>
            <a:t>Konsole</a:t>
          </a:r>
          <a:endParaRPr lang="en-GB" sz="2600" kern="1200" dirty="0">
            <a:solidFill>
              <a:srgbClr val="000000"/>
            </a:solidFill>
          </a:endParaRPr>
        </a:p>
      </dsp:txBody>
      <dsp:txXfrm>
        <a:off x="2466647" y="1690999"/>
        <a:ext cx="1793955" cy="1793955"/>
      </dsp:txXfrm>
    </dsp:sp>
    <dsp:sp modelId="{54655E6E-9E8B-4E71-8122-ED2795428665}">
      <dsp:nvSpPr>
        <dsp:cNvPr id="0" name=""/>
        <dsp:cNvSpPr/>
      </dsp:nvSpPr>
      <dsp:spPr>
        <a:xfrm>
          <a:off x="4124735"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SERPerator</a:t>
          </a:r>
          <a:endParaRPr lang="en-GB" sz="2600" kern="1200" dirty="0">
            <a:solidFill>
              <a:srgbClr val="000000"/>
            </a:solidFill>
          </a:endParaRPr>
        </a:p>
      </dsp:txBody>
      <dsp:txXfrm>
        <a:off x="4496275" y="1690999"/>
        <a:ext cx="1793955" cy="1793955"/>
      </dsp:txXfrm>
    </dsp:sp>
    <dsp:sp modelId="{90A69DFC-2C73-4C72-9693-70FF7591AAA0}">
      <dsp:nvSpPr>
        <dsp:cNvPr id="0" name=""/>
        <dsp:cNvSpPr/>
      </dsp:nvSpPr>
      <dsp:spPr>
        <a:xfrm>
          <a:off x="6154364"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Screaming Frog</a:t>
          </a:r>
          <a:endParaRPr lang="en-GB" sz="2600" kern="1200" dirty="0">
            <a:solidFill>
              <a:srgbClr val="000000"/>
            </a:solidFill>
          </a:endParaRPr>
        </a:p>
      </dsp:txBody>
      <dsp:txXfrm>
        <a:off x="6525904" y="1690999"/>
        <a:ext cx="1793955" cy="1793955"/>
      </dsp:txXfrm>
    </dsp:sp>
    <dsp:sp modelId="{530AB860-20C7-4EC8-8A36-CEC06BA2CCFC}">
      <dsp:nvSpPr>
        <dsp:cNvPr id="0" name=""/>
        <dsp:cNvSpPr/>
      </dsp:nvSpPr>
      <dsp:spPr>
        <a:xfrm>
          <a:off x="8183992"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 Analytics</a:t>
          </a:r>
          <a:endParaRPr lang="en-GB" sz="2600" kern="1200" dirty="0">
            <a:solidFill>
              <a:srgbClr val="000000"/>
            </a:solidFill>
          </a:endParaRPr>
        </a:p>
      </dsp:txBody>
      <dsp:txXfrm>
        <a:off x="8555532" y="1690999"/>
        <a:ext cx="1793955" cy="17939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C9398-2EC1-B144-B17B-B977B1948F39}">
      <dsp:nvSpPr>
        <dsp:cNvPr id="0" name=""/>
        <dsp:cNvSpPr/>
      </dsp:nvSpPr>
      <dsp:spPr>
        <a:xfrm>
          <a:off x="4513" y="1553100"/>
          <a:ext cx="2627331" cy="10509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ea typeface="+mn-lt"/>
              <a:cs typeface="+mn-lt"/>
            </a:rPr>
            <a:t>System-</a:t>
          </a:r>
          <a:r>
            <a:rPr lang="en-GB" sz="1400" kern="1200" dirty="0" err="1">
              <a:ea typeface="+mn-lt"/>
              <a:cs typeface="+mn-lt"/>
            </a:rPr>
            <a:t>Abfragen</a:t>
          </a:r>
          <a:endParaRPr lang="en-GB" sz="1400" kern="1200" dirty="0"/>
        </a:p>
      </dsp:txBody>
      <dsp:txXfrm>
        <a:off x="529979" y="1553100"/>
        <a:ext cx="1576399" cy="1050932"/>
      </dsp:txXfrm>
    </dsp:sp>
    <dsp:sp modelId="{F6972C27-844D-724F-B90A-B5CB0811971A}">
      <dsp:nvSpPr>
        <dsp:cNvPr id="0" name=""/>
        <dsp:cNvSpPr/>
      </dsp:nvSpPr>
      <dsp:spPr>
        <a:xfrm>
          <a:off x="2369111" y="1553100"/>
          <a:ext cx="2627331" cy="10509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err="1">
              <a:ea typeface="+mn-lt"/>
              <a:cs typeface="+mn-lt"/>
            </a:rPr>
            <a:t>Gehaltsabrechnung</a:t>
          </a:r>
          <a:endParaRPr lang="en-GB" sz="1400" kern="1200" dirty="0">
            <a:ea typeface="+mn-lt"/>
            <a:cs typeface="+mn-lt"/>
          </a:endParaRPr>
        </a:p>
      </dsp:txBody>
      <dsp:txXfrm>
        <a:off x="2894577" y="1553100"/>
        <a:ext cx="1576399" cy="1050932"/>
      </dsp:txXfrm>
    </dsp:sp>
    <dsp:sp modelId="{C0403597-C21F-F845-B8DE-D3B72E65C0C2}">
      <dsp:nvSpPr>
        <dsp:cNvPr id="0" name=""/>
        <dsp:cNvSpPr/>
      </dsp:nvSpPr>
      <dsp:spPr>
        <a:xfrm>
          <a:off x="4733710" y="1553100"/>
          <a:ext cx="2627331" cy="10509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ea typeface="+mn-lt"/>
              <a:cs typeface="+mn-lt"/>
            </a:rPr>
            <a:t>Onboarding von </a:t>
          </a:r>
          <a:r>
            <a:rPr lang="en-GB" sz="1400" kern="1200" dirty="0" err="1">
              <a:ea typeface="+mn-lt"/>
              <a:cs typeface="+mn-lt"/>
            </a:rPr>
            <a:t>Mitarbeitern</a:t>
          </a:r>
          <a:r>
            <a:rPr lang="en-GB" sz="1400" kern="1200" dirty="0">
              <a:ea typeface="+mn-lt"/>
              <a:cs typeface="+mn-lt"/>
            </a:rPr>
            <a:t> </a:t>
          </a:r>
          <a:r>
            <a:rPr lang="en-GB" sz="1400" kern="1200" dirty="0" err="1">
              <a:ea typeface="+mn-lt"/>
              <a:cs typeface="+mn-lt"/>
            </a:rPr>
            <a:t>oder</a:t>
          </a:r>
          <a:r>
            <a:rPr lang="en-GB" sz="1400" kern="1200" dirty="0">
              <a:ea typeface="+mn-lt"/>
              <a:cs typeface="+mn-lt"/>
            </a:rPr>
            <a:t> </a:t>
          </a:r>
          <a:r>
            <a:rPr lang="en-GB" sz="1400" kern="1200" dirty="0" err="1">
              <a:ea typeface="+mn-lt"/>
              <a:cs typeface="+mn-lt"/>
            </a:rPr>
            <a:t>Lieferanten</a:t>
          </a:r>
          <a:endParaRPr lang="en-GB" sz="1400" kern="1200" dirty="0">
            <a:ea typeface="+mn-lt"/>
            <a:cs typeface="+mn-lt"/>
          </a:endParaRPr>
        </a:p>
      </dsp:txBody>
      <dsp:txXfrm>
        <a:off x="5259176" y="1553100"/>
        <a:ext cx="1576399" cy="1050932"/>
      </dsp:txXfrm>
    </dsp:sp>
    <dsp:sp modelId="{E6E67AB2-BACC-2E47-9F33-8B87939D0D6E}">
      <dsp:nvSpPr>
        <dsp:cNvPr id="0" name=""/>
        <dsp:cNvSpPr/>
      </dsp:nvSpPr>
      <dsp:spPr>
        <a:xfrm>
          <a:off x="7098308" y="1553100"/>
          <a:ext cx="2627331" cy="10509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err="1">
              <a:ea typeface="+mn-lt"/>
              <a:cs typeface="+mn-lt"/>
            </a:rPr>
            <a:t>Kündigungen</a:t>
          </a:r>
          <a:r>
            <a:rPr lang="en-GB" sz="1400" kern="1200" dirty="0">
              <a:ea typeface="+mn-lt"/>
              <a:cs typeface="+mn-lt"/>
            </a:rPr>
            <a:t> von Mitarbeiter</a:t>
          </a:r>
        </a:p>
      </dsp:txBody>
      <dsp:txXfrm>
        <a:off x="7623774" y="1553100"/>
        <a:ext cx="1576399" cy="105093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1293"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7940" rIns="138797" bIns="27940" numCol="1" spcCol="1270" anchor="ctr" anchorCtr="0">
          <a:noAutofit/>
        </a:bodyPr>
        <a:lstStyle/>
        <a:p>
          <a:pPr marL="0" lvl="0" indent="0" algn="ctr" defTabSz="977900">
            <a:lnSpc>
              <a:spcPct val="90000"/>
            </a:lnSpc>
            <a:spcBef>
              <a:spcPct val="0"/>
            </a:spcBef>
            <a:spcAft>
              <a:spcPct val="35000"/>
            </a:spcAft>
            <a:buNone/>
          </a:pPr>
          <a:r>
            <a:rPr lang="en-GB" sz="2200" u="sng" kern="1200" dirty="0">
              <a:solidFill>
                <a:srgbClr val="000000"/>
              </a:solidFill>
            </a:rPr>
            <a:t>Reddit Keyword-Recherche-Tool
</a:t>
          </a:r>
          <a:endParaRPr lang="en-ZA" sz="2200" kern="1200" dirty="0">
            <a:solidFill>
              <a:srgbClr val="000000"/>
            </a:solidFill>
          </a:endParaRPr>
        </a:p>
      </dsp:txBody>
      <dsp:txXfrm>
        <a:off x="370640" y="1696294"/>
        <a:ext cx="1783365" cy="1783365"/>
      </dsp:txXfrm>
    </dsp:sp>
    <dsp:sp modelId="{71433346-B604-4B87-882E-B6F89483CF5B}">
      <dsp:nvSpPr>
        <dsp:cNvPr id="0" name=""/>
        <dsp:cNvSpPr/>
      </dsp:nvSpPr>
      <dsp:spPr>
        <a:xfrm>
          <a:off x="2018941"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7940" rIns="138797" bIns="27940" numCol="1" spcCol="1270" anchor="ctr" anchorCtr="0">
          <a:noAutofit/>
        </a:bodyPr>
        <a:lstStyle/>
        <a:p>
          <a:pPr marL="0" lvl="0" indent="0" algn="ctr" defTabSz="977900">
            <a:lnSpc>
              <a:spcPct val="90000"/>
            </a:lnSpc>
            <a:spcBef>
              <a:spcPct val="0"/>
            </a:spcBef>
            <a:spcAft>
              <a:spcPct val="35000"/>
            </a:spcAft>
            <a:buNone/>
          </a:pPr>
          <a:r>
            <a:rPr lang="en-GB" sz="22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Yoast WordPress Plugin</a:t>
          </a:r>
          <a:endParaRPr lang="en-GB" sz="2200" kern="1200" dirty="0">
            <a:solidFill>
              <a:srgbClr val="000000"/>
            </a:solidFill>
          </a:endParaRPr>
        </a:p>
      </dsp:txBody>
      <dsp:txXfrm>
        <a:off x="2388288" y="1696294"/>
        <a:ext cx="1783365" cy="1783365"/>
      </dsp:txXfrm>
    </dsp:sp>
    <dsp:sp modelId="{B939F053-2FD1-43D7-87B3-341D076D91A1}">
      <dsp:nvSpPr>
        <dsp:cNvPr id="0" name=""/>
        <dsp:cNvSpPr/>
      </dsp:nvSpPr>
      <dsp:spPr>
        <a:xfrm>
          <a:off x="4036589"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7940" rIns="138797" bIns="27940" numCol="1" spcCol="1270" anchor="ctr" anchorCtr="0">
          <a:noAutofit/>
        </a:bodyPr>
        <a:lstStyle/>
        <a:p>
          <a:pPr marL="0" lvl="0" indent="0" algn="ctr" defTabSz="977900">
            <a:lnSpc>
              <a:spcPct val="90000"/>
            </a:lnSpc>
            <a:spcBef>
              <a:spcPct val="0"/>
            </a:spcBef>
            <a:spcAft>
              <a:spcPct val="35000"/>
            </a:spcAft>
            <a:buNone/>
          </a:pPr>
          <a:r>
            <a:rPr lang="en-GB" sz="22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Panguin Tool</a:t>
          </a:r>
          <a:endParaRPr lang="en-GB" sz="2200" kern="1200" dirty="0">
            <a:solidFill>
              <a:srgbClr val="000000"/>
            </a:solidFill>
          </a:endParaRPr>
        </a:p>
      </dsp:txBody>
      <dsp:txXfrm>
        <a:off x="4405936" y="1696294"/>
        <a:ext cx="1783365" cy="1783365"/>
      </dsp:txXfrm>
    </dsp:sp>
    <dsp:sp modelId="{BEA96DC2-337A-46DE-ACBB-A9260EE7E4C5}">
      <dsp:nvSpPr>
        <dsp:cNvPr id="0" name=""/>
        <dsp:cNvSpPr/>
      </dsp:nvSpPr>
      <dsp:spPr>
        <a:xfrm>
          <a:off x="6054236"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7940" rIns="138797" bIns="27940" numCol="1" spcCol="1270" anchor="ctr" anchorCtr="0">
          <a:noAutofit/>
        </a:bodyPr>
        <a:lstStyle/>
        <a:p>
          <a:pPr marL="0" lvl="0" indent="0" algn="ctr" defTabSz="977900">
            <a:lnSpc>
              <a:spcPct val="90000"/>
            </a:lnSpc>
            <a:spcBef>
              <a:spcPct val="0"/>
            </a:spcBef>
            <a:spcAft>
              <a:spcPct val="35000"/>
            </a:spcAft>
            <a:buNone/>
          </a:pPr>
          <a:r>
            <a:rPr lang="en-GB" sz="22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Wordtracker Scout</a:t>
          </a:r>
          <a:endParaRPr lang="en-GB" sz="2200" kern="1200" dirty="0">
            <a:solidFill>
              <a:srgbClr val="000000"/>
            </a:solidFill>
          </a:endParaRPr>
        </a:p>
      </dsp:txBody>
      <dsp:txXfrm>
        <a:off x="6423583" y="1696294"/>
        <a:ext cx="1783365" cy="1783365"/>
      </dsp:txXfrm>
    </dsp:sp>
    <dsp:sp modelId="{A2EC2035-0F71-4EA3-B5F2-42589008A47B}">
      <dsp:nvSpPr>
        <dsp:cNvPr id="0" name=""/>
        <dsp:cNvSpPr/>
      </dsp:nvSpPr>
      <dsp:spPr>
        <a:xfrm>
          <a:off x="8071884"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7940" rIns="138797" bIns="27940" numCol="1" spcCol="1270" anchor="ctr" anchorCtr="0">
          <a:noAutofit/>
        </a:bodyPr>
        <a:lstStyle/>
        <a:p>
          <a:pPr marL="0" lvl="0" indent="0" algn="ctr" defTabSz="977900">
            <a:lnSpc>
              <a:spcPct val="90000"/>
            </a:lnSpc>
            <a:spcBef>
              <a:spcPct val="0"/>
            </a:spcBef>
            <a:spcAft>
              <a:spcPct val="35000"/>
            </a:spcAft>
            <a:buNone/>
          </a:pPr>
          <a:r>
            <a:rPr lang="en-GB" sz="22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Lipperhey</a:t>
          </a:r>
          <a:endParaRPr lang="en-GB" sz="2200" kern="1200" dirty="0">
            <a:solidFill>
              <a:srgbClr val="000000"/>
            </a:solidFill>
          </a:endParaRPr>
        </a:p>
      </dsp:txBody>
      <dsp:txXfrm>
        <a:off x="8441231" y="1696294"/>
        <a:ext cx="1783365" cy="178336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1293"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Bing Webmaster Tools</a:t>
          </a:r>
          <a:endParaRPr lang="en-ZA" sz="2500" kern="1200" dirty="0">
            <a:solidFill>
              <a:srgbClr val="000000"/>
            </a:solidFill>
          </a:endParaRPr>
        </a:p>
      </dsp:txBody>
      <dsp:txXfrm>
        <a:off x="370640" y="1696294"/>
        <a:ext cx="1783365" cy="1783365"/>
      </dsp:txXfrm>
    </dsp:sp>
    <dsp:sp modelId="{E8CC07E2-5439-4428-92A8-C7BDA18638B3}">
      <dsp:nvSpPr>
        <dsp:cNvPr id="0" name=""/>
        <dsp:cNvSpPr/>
      </dsp:nvSpPr>
      <dsp:spPr>
        <a:xfrm>
          <a:off x="2018941"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Dareboost</a:t>
          </a:r>
          <a:endParaRPr lang="en-GB" sz="2500" kern="1200" dirty="0">
            <a:solidFill>
              <a:srgbClr val="000000"/>
            </a:solidFill>
          </a:endParaRPr>
        </a:p>
      </dsp:txBody>
      <dsp:txXfrm>
        <a:off x="2388288" y="1696294"/>
        <a:ext cx="1783365" cy="1783365"/>
      </dsp:txXfrm>
    </dsp:sp>
    <dsp:sp modelId="{D5CBA2A2-6B16-41FD-A45B-EABD8BC80A98}">
      <dsp:nvSpPr>
        <dsp:cNvPr id="0" name=""/>
        <dsp:cNvSpPr/>
      </dsp:nvSpPr>
      <dsp:spPr>
        <a:xfrm>
          <a:off x="4036589"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Siteliner</a:t>
          </a:r>
          <a:endParaRPr lang="en-GB" sz="2500" kern="1200" dirty="0">
            <a:solidFill>
              <a:srgbClr val="000000"/>
            </a:solidFill>
          </a:endParaRPr>
        </a:p>
      </dsp:txBody>
      <dsp:txXfrm>
        <a:off x="4405936" y="1696294"/>
        <a:ext cx="1783365" cy="1783365"/>
      </dsp:txXfrm>
    </dsp:sp>
    <dsp:sp modelId="{E361EC97-5AAA-49B1-8CD3-A9284D6D20B7}">
      <dsp:nvSpPr>
        <dsp:cNvPr id="0" name=""/>
        <dsp:cNvSpPr/>
      </dsp:nvSpPr>
      <dsp:spPr>
        <a:xfrm>
          <a:off x="6054236"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KWFinder</a:t>
          </a:r>
          <a:endParaRPr lang="en-GB" sz="2500" kern="1200" dirty="0">
            <a:solidFill>
              <a:srgbClr val="000000"/>
            </a:solidFill>
          </a:endParaRPr>
        </a:p>
      </dsp:txBody>
      <dsp:txXfrm>
        <a:off x="6423583" y="1696294"/>
        <a:ext cx="1783365" cy="1783365"/>
      </dsp:txXfrm>
    </dsp:sp>
    <dsp:sp modelId="{87F54A8A-4429-46B1-9200-BD74230B575A}">
      <dsp:nvSpPr>
        <dsp:cNvPr id="0" name=""/>
        <dsp:cNvSpPr/>
      </dsp:nvSpPr>
      <dsp:spPr>
        <a:xfrm>
          <a:off x="8071884"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rPr>
            <a:t>Die Leute </a:t>
          </a:r>
          <a:r>
            <a:rPr lang="en-GB" sz="2500" u="sng" kern="1200" dirty="0" err="1">
              <a:solidFill>
                <a:srgbClr val="000000"/>
              </a:solidFill>
            </a:rPr>
            <a:t>fragen</a:t>
          </a:r>
          <a:r>
            <a:rPr lang="en-GB" sz="2500" u="sng" kern="1200" dirty="0">
              <a:solidFill>
                <a:srgbClr val="000000"/>
              </a:solidFill>
            </a:rPr>
            <a:t> </a:t>
          </a:r>
          <a:r>
            <a:rPr lang="en-GB" sz="2500" u="sng" kern="1200" dirty="0" err="1">
              <a:solidFill>
                <a:srgbClr val="000000"/>
              </a:solidFill>
            </a:rPr>
            <a:t>auch</a:t>
          </a:r>
          <a:r>
            <a:rPr lang="en-GB" sz="2500" u="sng" kern="1200" dirty="0">
              <a:solidFill>
                <a:srgbClr val="000000"/>
              </a:solidFill>
            </a:rPr>
            <a:t> …
</a:t>
          </a:r>
          <a:endParaRPr lang="en-GB" sz="2500" kern="1200" dirty="0">
            <a:solidFill>
              <a:srgbClr val="000000"/>
            </a:solidFill>
          </a:endParaRPr>
        </a:p>
      </dsp:txBody>
      <dsp:txXfrm>
        <a:off x="8441231" y="1696294"/>
        <a:ext cx="1783365" cy="178336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3067342" y="180"/>
          <a:ext cx="2478085" cy="247808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6377" tIns="30480" rIns="13637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Bonus #1. </a:t>
          </a:r>
          <a:r>
            <a:rPr lang="en-GB" sz="2400" u="sng" kern="1200" dirty="0">
              <a:solidFill>
                <a:srgbClr val="000000"/>
              </a:solidFill>
            </a:rPr>
            <a:t>Bulk Google Rank Checker</a:t>
          </a:r>
          <a:endParaRPr lang="en-ZA" sz="2400" kern="1200" dirty="0">
            <a:solidFill>
              <a:srgbClr val="000000"/>
            </a:solidFill>
          </a:endParaRPr>
        </a:p>
      </dsp:txBody>
      <dsp:txXfrm>
        <a:off x="3430249" y="363087"/>
        <a:ext cx="1752271" cy="1752271"/>
      </dsp:txXfrm>
    </dsp:sp>
    <dsp:sp modelId="{E33C7811-54BA-4EF2-A0F9-462C8AFD8E6C}">
      <dsp:nvSpPr>
        <dsp:cNvPr id="0" name=""/>
        <dsp:cNvSpPr/>
      </dsp:nvSpPr>
      <dsp:spPr>
        <a:xfrm>
          <a:off x="5049810" y="180"/>
          <a:ext cx="2478085" cy="247808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6377" tIns="30480" rIns="13637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Bonus #2. LSI Graph</a:t>
          </a:r>
          <a:endParaRPr lang="en-GB" sz="2400" kern="1200" dirty="0">
            <a:solidFill>
              <a:srgbClr val="000000"/>
            </a:solidFill>
          </a:endParaRPr>
        </a:p>
      </dsp:txBody>
      <dsp:txXfrm>
        <a:off x="5412717" y="363087"/>
        <a:ext cx="1752271" cy="175227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EAF43-1672-4A94-9AA6-170B927AD046}">
      <dsp:nvSpPr>
        <dsp:cNvPr id="0" name=""/>
        <dsp:cNvSpPr/>
      </dsp:nvSpPr>
      <dsp:spPr>
        <a:xfrm>
          <a:off x="1792457"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1972434" y="1020230"/>
        <a:ext cx="20555" cy="4111"/>
      </dsp:txXfrm>
    </dsp:sp>
    <dsp:sp modelId="{0D456F7E-567C-4790-90DA-514BFBCA8F09}">
      <dsp:nvSpPr>
        <dsp:cNvPr id="0" name=""/>
        <dsp:cNvSpPr/>
      </dsp:nvSpPr>
      <dsp:spPr>
        <a:xfrm>
          <a:off x="6828"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ZA" sz="1700" kern="1200" dirty="0">
              <a:effectLst>
                <a:outerShdw blurRad="38100" dist="38100" dir="2700000" algn="tl">
                  <a:srgbClr val="000000">
                    <a:alpha val="43137"/>
                  </a:srgbClr>
                </a:outerShdw>
              </a:effectLst>
            </a:rPr>
            <a:t>1. </a:t>
          </a:r>
          <a:r>
            <a:rPr lang="en-ZA" sz="1700" kern="1200" dirty="0" err="1">
              <a:effectLst>
                <a:outerShdw blurRad="38100" dist="38100" dir="2700000" algn="tl">
                  <a:srgbClr val="000000">
                    <a:alpha val="43137"/>
                  </a:srgbClr>
                </a:outerShdw>
              </a:effectLst>
            </a:rPr>
            <a:t>Erstellen</a:t>
          </a:r>
          <a:r>
            <a:rPr lang="en-ZA" sz="1700" kern="1200" dirty="0">
              <a:effectLst>
                <a:outerShdw blurRad="38100" dist="38100" dir="2700000" algn="tl">
                  <a:srgbClr val="000000">
                    <a:alpha val="43137"/>
                  </a:srgbClr>
                </a:outerShdw>
              </a:effectLst>
            </a:rPr>
            <a:t> Sie </a:t>
          </a:r>
          <a:r>
            <a:rPr lang="en-ZA" sz="1700" kern="1200" dirty="0" err="1">
              <a:effectLst>
                <a:outerShdw blurRad="38100" dist="38100" dir="2700000" algn="tl">
                  <a:srgbClr val="000000">
                    <a:alpha val="43137"/>
                  </a:srgbClr>
                </a:outerShdw>
              </a:effectLst>
            </a:rPr>
            <a:t>Ihre</a:t>
          </a:r>
          <a:r>
            <a:rPr lang="en-ZA" sz="1700" kern="1200" dirty="0">
              <a:effectLst>
                <a:outerShdw blurRad="38100" dist="38100" dir="2700000" algn="tl">
                  <a:srgbClr val="000000">
                    <a:alpha val="43137"/>
                  </a:srgbClr>
                </a:outerShdw>
              </a:effectLst>
            </a:rPr>
            <a:t> Keyword-</a:t>
          </a:r>
          <a:r>
            <a:rPr lang="en-ZA" sz="1700" kern="1200" dirty="0" err="1">
              <a:effectLst>
                <a:outerShdw blurRad="38100" dist="38100" dir="2700000" algn="tl">
                  <a:srgbClr val="000000">
                    <a:alpha val="43137"/>
                  </a:srgbClr>
                </a:outerShdw>
              </a:effectLst>
            </a:rPr>
            <a:t>Liste</a:t>
          </a:r>
          <a:endParaRPr lang="en-ZA" sz="1700" kern="1200" dirty="0">
            <a:effectLst>
              <a:outerShdw blurRad="38100" dist="38100" dir="2700000" algn="tl">
                <a:srgbClr val="000000">
                  <a:alpha val="43137"/>
                </a:srgbClr>
              </a:outerShdw>
            </a:effectLst>
          </a:endParaRPr>
        </a:p>
      </dsp:txBody>
      <dsp:txXfrm>
        <a:off x="6828" y="486057"/>
        <a:ext cx="1787428" cy="1072457"/>
      </dsp:txXfrm>
    </dsp:sp>
    <dsp:sp modelId="{72DD0327-AB79-4DFF-8AE1-D6E72E101600}">
      <dsp:nvSpPr>
        <dsp:cNvPr id="0" name=""/>
        <dsp:cNvSpPr/>
      </dsp:nvSpPr>
      <dsp:spPr>
        <a:xfrm>
          <a:off x="3990994"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4170971" y="1020230"/>
        <a:ext cx="20555" cy="4111"/>
      </dsp:txXfrm>
    </dsp:sp>
    <dsp:sp modelId="{012737E0-04EB-4C6E-B231-4067912942AD}">
      <dsp:nvSpPr>
        <dsp:cNvPr id="0" name=""/>
        <dsp:cNvSpPr/>
      </dsp:nvSpPr>
      <dsp:spPr>
        <a:xfrm>
          <a:off x="2205366"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ZA" sz="1700" kern="1200" dirty="0">
              <a:effectLst>
                <a:outerShdw blurRad="38100" dist="38100" dir="2700000" algn="tl">
                  <a:srgbClr val="000000">
                    <a:alpha val="43137"/>
                  </a:srgbClr>
                </a:outerShdw>
              </a:effectLst>
            </a:rPr>
            <a:t>2. </a:t>
          </a:r>
          <a:r>
            <a:rPr lang="en-ZA" sz="1700" kern="1200" dirty="0" err="1">
              <a:effectLst>
                <a:outerShdw blurRad="38100" dist="38100" dir="2700000" algn="tl">
                  <a:srgbClr val="000000">
                    <a:alpha val="43137"/>
                  </a:srgbClr>
                </a:outerShdw>
              </a:effectLst>
            </a:rPr>
            <a:t>Analysieren</a:t>
          </a:r>
          <a:r>
            <a:rPr lang="en-ZA" sz="1700" kern="1200" dirty="0">
              <a:effectLst>
                <a:outerShdw blurRad="38100" dist="38100" dir="2700000" algn="tl">
                  <a:srgbClr val="000000">
                    <a:alpha val="43137"/>
                  </a:srgbClr>
                </a:outerShdw>
              </a:effectLst>
            </a:rPr>
            <a:t> Sie die </a:t>
          </a:r>
          <a:r>
            <a:rPr lang="en-ZA" sz="1700" kern="1200" dirty="0" err="1">
              <a:effectLst>
                <a:outerShdw blurRad="38100" dist="38100" dir="2700000" algn="tl">
                  <a:srgbClr val="000000">
                    <a:alpha val="43137"/>
                  </a:srgbClr>
                </a:outerShdw>
              </a:effectLst>
            </a:rPr>
            <a:t>erste</a:t>
          </a:r>
          <a:r>
            <a:rPr lang="en-ZA" sz="1700" kern="1200" dirty="0">
              <a:effectLst>
                <a:outerShdw blurRad="38100" dist="38100" dir="2700000" algn="tl">
                  <a:srgbClr val="000000">
                    <a:alpha val="43137"/>
                  </a:srgbClr>
                </a:outerShdw>
              </a:effectLst>
            </a:rPr>
            <a:t> </a:t>
          </a:r>
          <a:r>
            <a:rPr lang="en-ZA" sz="1700" kern="1200" dirty="0" err="1">
              <a:effectLst>
                <a:outerShdw blurRad="38100" dist="38100" dir="2700000" algn="tl">
                  <a:srgbClr val="000000">
                    <a:alpha val="43137"/>
                  </a:srgbClr>
                </a:outerShdw>
              </a:effectLst>
            </a:rPr>
            <a:t>Seite</a:t>
          </a:r>
          <a:r>
            <a:rPr lang="en-ZA" sz="1700" kern="1200" dirty="0">
              <a:effectLst>
                <a:outerShdw blurRad="38100" dist="38100" dir="2700000" algn="tl">
                  <a:srgbClr val="000000">
                    <a:alpha val="43137"/>
                  </a:srgbClr>
                </a:outerShdw>
              </a:effectLst>
            </a:rPr>
            <a:t> von Google</a:t>
          </a:r>
        </a:p>
      </dsp:txBody>
      <dsp:txXfrm>
        <a:off x="2205366" y="486057"/>
        <a:ext cx="1787428" cy="1072457"/>
      </dsp:txXfrm>
    </dsp:sp>
    <dsp:sp modelId="{EA1F9900-4ABD-486C-A2FC-C321EA44B64F}">
      <dsp:nvSpPr>
        <dsp:cNvPr id="0" name=""/>
        <dsp:cNvSpPr/>
      </dsp:nvSpPr>
      <dsp:spPr>
        <a:xfrm>
          <a:off x="6189531"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6369508" y="1020230"/>
        <a:ext cx="20555" cy="4111"/>
      </dsp:txXfrm>
    </dsp:sp>
    <dsp:sp modelId="{A22128EA-1AF9-4EF2-9403-926F96897059}">
      <dsp:nvSpPr>
        <dsp:cNvPr id="0" name=""/>
        <dsp:cNvSpPr/>
      </dsp:nvSpPr>
      <dsp:spPr>
        <a:xfrm>
          <a:off x="4403903"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ZA" sz="1700" kern="1200" dirty="0">
              <a:effectLst>
                <a:outerShdw blurRad="38100" dist="38100" dir="2700000" algn="tl">
                  <a:srgbClr val="000000">
                    <a:alpha val="43137"/>
                  </a:srgbClr>
                </a:outerShdw>
              </a:effectLst>
            </a:rPr>
            <a:t>3. </a:t>
          </a:r>
          <a:r>
            <a:rPr lang="en-ZA" sz="1700" kern="1200" dirty="0" err="1">
              <a:effectLst>
                <a:outerShdw blurRad="38100" dist="38100" dir="2700000" algn="tl">
                  <a:srgbClr val="000000">
                    <a:alpha val="43137"/>
                  </a:srgbClr>
                </a:outerShdw>
              </a:effectLst>
            </a:rPr>
            <a:t>Erschaffe</a:t>
          </a:r>
          <a:r>
            <a:rPr lang="en-ZA" sz="1700" kern="1200" dirty="0">
              <a:effectLst>
                <a:outerShdw blurRad="38100" dist="38100" dir="2700000" algn="tl">
                  <a:srgbClr val="000000">
                    <a:alpha val="43137"/>
                  </a:srgbClr>
                </a:outerShdw>
              </a:effectLst>
            </a:rPr>
            <a:t> </a:t>
          </a:r>
          <a:r>
            <a:rPr lang="en-ZA" sz="1700" kern="1200" dirty="0" err="1">
              <a:effectLst>
                <a:outerShdw blurRad="38100" dist="38100" dir="2700000" algn="tl">
                  <a:srgbClr val="000000">
                    <a:alpha val="43137"/>
                  </a:srgbClr>
                </a:outerShdw>
              </a:effectLst>
            </a:rPr>
            <a:t>etwas</a:t>
          </a:r>
          <a:r>
            <a:rPr lang="en-ZA" sz="1700" kern="1200" dirty="0">
              <a:effectLst>
                <a:outerShdw blurRad="38100" dist="38100" dir="2700000" algn="tl">
                  <a:srgbClr val="000000">
                    <a:alpha val="43137"/>
                  </a:srgbClr>
                </a:outerShdw>
              </a:effectLst>
            </a:rPr>
            <a:t> </a:t>
          </a:r>
          <a:r>
            <a:rPr lang="en-ZA" sz="1700" kern="1200" dirty="0" err="1">
              <a:effectLst>
                <a:outerShdw blurRad="38100" dist="38100" dir="2700000" algn="tl">
                  <a:srgbClr val="000000">
                    <a:alpha val="43137"/>
                  </a:srgbClr>
                </a:outerShdw>
              </a:effectLst>
            </a:rPr>
            <a:t>anderes</a:t>
          </a:r>
          <a:r>
            <a:rPr lang="en-ZA" sz="1700" kern="1200" dirty="0">
              <a:effectLst>
                <a:outerShdw blurRad="38100" dist="38100" dir="2700000" algn="tl">
                  <a:srgbClr val="000000">
                    <a:alpha val="43137"/>
                  </a:srgbClr>
                </a:outerShdw>
              </a:effectLst>
            </a:rPr>
            <a:t> </a:t>
          </a:r>
          <a:r>
            <a:rPr lang="en-ZA" sz="1700" kern="1200" dirty="0" err="1">
              <a:effectLst>
                <a:outerShdw blurRad="38100" dist="38100" dir="2700000" algn="tl">
                  <a:srgbClr val="000000">
                    <a:alpha val="43137"/>
                  </a:srgbClr>
                </a:outerShdw>
              </a:effectLst>
            </a:rPr>
            <a:t>oder</a:t>
          </a:r>
          <a:r>
            <a:rPr lang="en-ZA" sz="1700" kern="1200" dirty="0">
              <a:effectLst>
                <a:outerShdw blurRad="38100" dist="38100" dir="2700000" algn="tl">
                  <a:srgbClr val="000000">
                    <a:alpha val="43137"/>
                  </a:srgbClr>
                </a:outerShdw>
              </a:effectLst>
            </a:rPr>
            <a:t> </a:t>
          </a:r>
          <a:r>
            <a:rPr lang="en-ZA" sz="1700" kern="1200" dirty="0" err="1">
              <a:effectLst>
                <a:outerShdw blurRad="38100" dist="38100" dir="2700000" algn="tl">
                  <a:srgbClr val="000000">
                    <a:alpha val="43137"/>
                  </a:srgbClr>
                </a:outerShdw>
              </a:effectLst>
            </a:rPr>
            <a:t>besseres</a:t>
          </a:r>
          <a:endParaRPr lang="en-ZA" sz="1700" kern="1200" dirty="0">
            <a:effectLst>
              <a:outerShdw blurRad="38100" dist="38100" dir="2700000" algn="tl">
                <a:srgbClr val="000000">
                  <a:alpha val="43137"/>
                </a:srgbClr>
              </a:outerShdw>
            </a:effectLst>
          </a:endParaRPr>
        </a:p>
      </dsp:txBody>
      <dsp:txXfrm>
        <a:off x="4403903" y="486057"/>
        <a:ext cx="1787428" cy="1072457"/>
      </dsp:txXfrm>
    </dsp:sp>
    <dsp:sp modelId="{D54C5FE5-138F-482B-89C2-F60D621A8BAC}">
      <dsp:nvSpPr>
        <dsp:cNvPr id="0" name=""/>
        <dsp:cNvSpPr/>
      </dsp:nvSpPr>
      <dsp:spPr>
        <a:xfrm>
          <a:off x="8388068"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8568045" y="1020230"/>
        <a:ext cx="20555" cy="4111"/>
      </dsp:txXfrm>
    </dsp:sp>
    <dsp:sp modelId="{DC81944B-5141-4A84-A20D-6B1049873838}">
      <dsp:nvSpPr>
        <dsp:cNvPr id="0" name=""/>
        <dsp:cNvSpPr/>
      </dsp:nvSpPr>
      <dsp:spPr>
        <a:xfrm>
          <a:off x="6602440"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ZA" sz="1700" kern="1200" dirty="0">
              <a:effectLst>
                <a:outerShdw blurRad="38100" dist="38100" dir="2700000" algn="tl">
                  <a:srgbClr val="000000">
                    <a:alpha val="43137"/>
                  </a:srgbClr>
                </a:outerShdw>
              </a:effectLst>
            </a:rPr>
            <a:t>4. </a:t>
          </a:r>
          <a:r>
            <a:rPr lang="en-ZA" sz="1700" kern="1200" dirty="0" err="1">
              <a:effectLst>
                <a:outerShdw blurRad="38100" dist="38100" dir="2700000" algn="tl">
                  <a:srgbClr val="000000">
                    <a:alpha val="43137"/>
                  </a:srgbClr>
                </a:outerShdw>
              </a:effectLst>
            </a:rPr>
            <a:t>Fügen</a:t>
          </a:r>
          <a:r>
            <a:rPr lang="en-ZA" sz="1700" kern="1200" dirty="0">
              <a:effectLst>
                <a:outerShdw blurRad="38100" dist="38100" dir="2700000" algn="tl">
                  <a:srgbClr val="000000">
                    <a:alpha val="43137"/>
                  </a:srgbClr>
                </a:outerShdw>
              </a:effectLst>
            </a:rPr>
            <a:t> Sie </a:t>
          </a:r>
          <a:r>
            <a:rPr lang="en-ZA" sz="1700" kern="1200" dirty="0" err="1">
              <a:effectLst>
                <a:outerShdw blurRad="38100" dist="38100" dir="2700000" algn="tl">
                  <a:srgbClr val="000000">
                    <a:alpha val="43137"/>
                  </a:srgbClr>
                </a:outerShdw>
              </a:effectLst>
            </a:rPr>
            <a:t>eine</a:t>
          </a:r>
          <a:r>
            <a:rPr lang="en-ZA" sz="1700" kern="1200" dirty="0">
              <a:effectLst>
                <a:outerShdw blurRad="38100" dist="38100" dir="2700000" algn="tl">
                  <a:srgbClr val="000000">
                    <a:alpha val="43137"/>
                  </a:srgbClr>
                </a:outerShdw>
              </a:effectLst>
            </a:rPr>
            <a:t> “</a:t>
          </a:r>
          <a:r>
            <a:rPr lang="en-ZA" sz="1700" kern="1200" dirty="0" err="1">
              <a:effectLst>
                <a:outerShdw blurRad="38100" dist="38100" dir="2700000" algn="tl">
                  <a:srgbClr val="000000">
                    <a:alpha val="43137"/>
                  </a:srgbClr>
                </a:outerShdw>
              </a:effectLst>
            </a:rPr>
            <a:t>hook”hinzu</a:t>
          </a:r>
          <a:endParaRPr lang="en-ZA" sz="1700" kern="1200" dirty="0">
            <a:effectLst>
              <a:outerShdw blurRad="38100" dist="38100" dir="2700000" algn="tl">
                <a:srgbClr val="000000">
                  <a:alpha val="43137"/>
                </a:srgbClr>
              </a:outerShdw>
            </a:effectLst>
          </a:endParaRPr>
        </a:p>
      </dsp:txBody>
      <dsp:txXfrm>
        <a:off x="6602440" y="486057"/>
        <a:ext cx="1787428" cy="1072457"/>
      </dsp:txXfrm>
    </dsp:sp>
    <dsp:sp modelId="{82A7C357-EC03-47E9-9C7D-B61CC1DC6712}">
      <dsp:nvSpPr>
        <dsp:cNvPr id="0" name=""/>
        <dsp:cNvSpPr/>
      </dsp:nvSpPr>
      <dsp:spPr>
        <a:xfrm>
          <a:off x="900543" y="1556714"/>
          <a:ext cx="8794148" cy="380508"/>
        </a:xfrm>
        <a:custGeom>
          <a:avLst/>
          <a:gdLst/>
          <a:ahLst/>
          <a:cxnLst/>
          <a:rect l="0" t="0" r="0" b="0"/>
          <a:pathLst>
            <a:path>
              <a:moveTo>
                <a:pt x="8794148" y="0"/>
              </a:moveTo>
              <a:lnTo>
                <a:pt x="8794148" y="207354"/>
              </a:lnTo>
              <a:lnTo>
                <a:pt x="0" y="207354"/>
              </a:lnTo>
              <a:lnTo>
                <a:pt x="0" y="38050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5077523" y="1744912"/>
        <a:ext cx="440187" cy="4111"/>
      </dsp:txXfrm>
    </dsp:sp>
    <dsp:sp modelId="{9465AC53-7CD9-4EC5-8F1D-2EF6D85B6373}">
      <dsp:nvSpPr>
        <dsp:cNvPr id="0" name=""/>
        <dsp:cNvSpPr/>
      </dsp:nvSpPr>
      <dsp:spPr>
        <a:xfrm>
          <a:off x="8800977"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ZA" sz="1700" kern="1200" dirty="0">
              <a:effectLst>
                <a:outerShdw blurRad="38100" dist="38100" dir="2700000" algn="tl">
                  <a:srgbClr val="000000">
                    <a:alpha val="43137"/>
                  </a:srgbClr>
                </a:outerShdw>
              </a:effectLst>
            </a:rPr>
            <a:t>5. </a:t>
          </a:r>
          <a:r>
            <a:rPr lang="en-ZA" sz="1700" kern="1200" dirty="0" err="1">
              <a:effectLst>
                <a:outerShdw blurRad="38100" dist="38100" dir="2700000" algn="tl">
                  <a:srgbClr val="000000">
                    <a:alpha val="43137"/>
                  </a:srgbClr>
                </a:outerShdw>
              </a:effectLst>
            </a:rPr>
            <a:t>OptimierOn</a:t>
          </a:r>
          <a:r>
            <a:rPr lang="en-ZA" sz="1700" kern="1200" dirty="0">
              <a:effectLst>
                <a:outerShdw blurRad="38100" dist="38100" dir="2700000" algn="tl">
                  <a:srgbClr val="000000">
                    <a:alpha val="43137"/>
                  </a:srgbClr>
                </a:outerShdw>
              </a:effectLst>
            </a:rPr>
            <a:t>-Page-</a:t>
          </a:r>
          <a:r>
            <a:rPr lang="en-ZA" sz="1700" kern="1200" dirty="0" err="1">
              <a:effectLst>
                <a:outerShdw blurRad="38100" dist="38100" dir="2700000" algn="tl">
                  <a:srgbClr val="000000">
                    <a:alpha val="43137"/>
                  </a:srgbClr>
                </a:outerShdw>
              </a:effectLst>
            </a:rPr>
            <a:t>SEOen</a:t>
          </a:r>
          <a:r>
            <a:rPr lang="en-ZA" sz="1700" kern="1200" dirty="0">
              <a:effectLst>
                <a:outerShdw blurRad="38100" dist="38100" dir="2700000" algn="tl">
                  <a:srgbClr val="000000">
                    <a:alpha val="43137"/>
                  </a:srgbClr>
                </a:outerShdw>
              </a:effectLst>
            </a:rPr>
            <a:t> Sie für </a:t>
          </a:r>
        </a:p>
      </dsp:txBody>
      <dsp:txXfrm>
        <a:off x="8800977" y="486057"/>
        <a:ext cx="1787428" cy="1072457"/>
      </dsp:txXfrm>
    </dsp:sp>
    <dsp:sp modelId="{6E37E9C6-5776-49F6-8120-B7BB1F2429D7}">
      <dsp:nvSpPr>
        <dsp:cNvPr id="0" name=""/>
        <dsp:cNvSpPr/>
      </dsp:nvSpPr>
      <dsp:spPr>
        <a:xfrm>
          <a:off x="1792457"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1972434" y="2503795"/>
        <a:ext cx="20555" cy="4111"/>
      </dsp:txXfrm>
    </dsp:sp>
    <dsp:sp modelId="{2E6B8E82-0B1A-4C1D-9F08-DEF483CD3563}">
      <dsp:nvSpPr>
        <dsp:cNvPr id="0" name=""/>
        <dsp:cNvSpPr/>
      </dsp:nvSpPr>
      <dsp:spPr>
        <a:xfrm>
          <a:off x="6828"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ZA" sz="1700" kern="1200" dirty="0">
              <a:effectLst>
                <a:outerShdw blurRad="38100" dist="38100" dir="2700000" algn="tl">
                  <a:srgbClr val="000000">
                    <a:alpha val="43137"/>
                  </a:srgbClr>
                </a:outerShdw>
              </a:effectLst>
            </a:rPr>
            <a:t>6. </a:t>
          </a:r>
          <a:r>
            <a:rPr lang="en-ZA" sz="1700" kern="1200" dirty="0" err="1">
              <a:effectLst>
                <a:outerShdw blurRad="38100" dist="38100" dir="2700000" algn="tl">
                  <a:srgbClr val="000000">
                    <a:alpha val="43137"/>
                  </a:srgbClr>
                </a:outerShdw>
              </a:effectLst>
            </a:rPr>
            <a:t>Suchabsicht</a:t>
          </a:r>
          <a:r>
            <a:rPr lang="en-ZA" sz="1700" kern="1200" dirty="0">
              <a:effectLst>
                <a:outerShdw blurRad="38100" dist="38100" dir="2700000" algn="tl">
                  <a:srgbClr val="000000">
                    <a:alpha val="43137"/>
                  </a:srgbClr>
                </a:outerShdw>
              </a:effectLst>
            </a:rPr>
            <a:t> </a:t>
          </a:r>
          <a:r>
            <a:rPr lang="en-ZA" sz="1700" kern="1200" dirty="0" err="1">
              <a:effectLst>
                <a:outerShdw blurRad="38100" dist="38100" dir="2700000" algn="tl">
                  <a:srgbClr val="000000">
                    <a:alpha val="43137"/>
                  </a:srgbClr>
                </a:outerShdw>
              </a:effectLst>
            </a:rPr>
            <a:t>optimieren</a:t>
          </a:r>
          <a:endParaRPr lang="en-ZA" sz="1700" kern="1200" dirty="0">
            <a:effectLst>
              <a:outerShdw blurRad="38100" dist="38100" dir="2700000" algn="tl">
                <a:srgbClr val="000000">
                  <a:alpha val="43137"/>
                </a:srgbClr>
              </a:outerShdw>
            </a:effectLst>
          </a:endParaRPr>
        </a:p>
      </dsp:txBody>
      <dsp:txXfrm>
        <a:off x="6828" y="1969622"/>
        <a:ext cx="1787428" cy="1072457"/>
      </dsp:txXfrm>
    </dsp:sp>
    <dsp:sp modelId="{039F3095-5192-4724-9C28-17AFC88CB129}">
      <dsp:nvSpPr>
        <dsp:cNvPr id="0" name=""/>
        <dsp:cNvSpPr/>
      </dsp:nvSpPr>
      <dsp:spPr>
        <a:xfrm>
          <a:off x="3990994"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4170971" y="2503795"/>
        <a:ext cx="20555" cy="4111"/>
      </dsp:txXfrm>
    </dsp:sp>
    <dsp:sp modelId="{923FD4E8-47A6-47BE-9463-E64D72572DDB}">
      <dsp:nvSpPr>
        <dsp:cNvPr id="0" name=""/>
        <dsp:cNvSpPr/>
      </dsp:nvSpPr>
      <dsp:spPr>
        <a:xfrm>
          <a:off x="2205366"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ZA" sz="1700" kern="1200" dirty="0">
              <a:effectLst>
                <a:outerShdw blurRad="38100" dist="38100" dir="2700000" algn="tl">
                  <a:srgbClr val="000000">
                    <a:alpha val="43137"/>
                  </a:srgbClr>
                </a:outerShdw>
              </a:effectLst>
            </a:rPr>
            <a:t>7. </a:t>
          </a:r>
          <a:r>
            <a:rPr lang="en-ZA" sz="1700" kern="1200" dirty="0" err="1">
              <a:effectLst>
                <a:outerShdw blurRad="38100" dist="38100" dir="2700000" algn="tl">
                  <a:srgbClr val="000000">
                    <a:alpha val="43137"/>
                  </a:srgbClr>
                </a:outerShdw>
              </a:effectLst>
            </a:rPr>
            <a:t>Fokus</a:t>
          </a:r>
          <a:r>
            <a:rPr lang="en-ZA" sz="1700" kern="1200" dirty="0">
              <a:effectLst>
                <a:outerShdw blurRad="38100" dist="38100" dir="2700000" algn="tl">
                  <a:srgbClr val="000000">
                    <a:alpha val="43137"/>
                  </a:srgbClr>
                </a:outerShdw>
              </a:effectLst>
            </a:rPr>
            <a:t> auf Content-Design</a:t>
          </a:r>
        </a:p>
      </dsp:txBody>
      <dsp:txXfrm>
        <a:off x="2205366" y="1969622"/>
        <a:ext cx="1787428" cy="1072457"/>
      </dsp:txXfrm>
    </dsp:sp>
    <dsp:sp modelId="{13C9D618-3AF7-4719-BF5D-7AB49A4A65E8}">
      <dsp:nvSpPr>
        <dsp:cNvPr id="0" name=""/>
        <dsp:cNvSpPr/>
      </dsp:nvSpPr>
      <dsp:spPr>
        <a:xfrm>
          <a:off x="6189531"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6369508" y="2503795"/>
        <a:ext cx="20555" cy="4111"/>
      </dsp:txXfrm>
    </dsp:sp>
    <dsp:sp modelId="{7CE02695-537D-45CE-B303-18DB43FD16E6}">
      <dsp:nvSpPr>
        <dsp:cNvPr id="0" name=""/>
        <dsp:cNvSpPr/>
      </dsp:nvSpPr>
      <dsp:spPr>
        <a:xfrm>
          <a:off x="4403903"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ZA" sz="1700" kern="1200" dirty="0">
              <a:effectLst>
                <a:outerShdw blurRad="38100" dist="38100" dir="2700000" algn="tl">
                  <a:srgbClr val="000000">
                    <a:alpha val="43137"/>
                  </a:srgbClr>
                </a:outerShdw>
              </a:effectLst>
            </a:rPr>
            <a:t>8. </a:t>
          </a:r>
          <a:r>
            <a:rPr lang="en-ZA" sz="1700" kern="1200" dirty="0" err="1">
              <a:effectLst>
                <a:outerShdw blurRad="38100" dist="38100" dir="2700000" algn="tl">
                  <a:srgbClr val="000000">
                    <a:alpha val="43137"/>
                  </a:srgbClr>
                </a:outerShdw>
              </a:effectLst>
            </a:rPr>
            <a:t>Erstellen</a:t>
          </a:r>
          <a:r>
            <a:rPr lang="en-ZA" sz="1700" kern="1200" dirty="0">
              <a:effectLst>
                <a:outerShdw blurRad="38100" dist="38100" dir="2700000" algn="tl">
                  <a:srgbClr val="000000">
                    <a:alpha val="43137"/>
                  </a:srgbClr>
                </a:outerShdw>
              </a:effectLst>
            </a:rPr>
            <a:t> Sie Links </a:t>
          </a:r>
          <a:r>
            <a:rPr lang="en-ZA" sz="1700" kern="1200" dirty="0" err="1">
              <a:effectLst>
                <a:outerShdw blurRad="38100" dist="38100" dir="2700000" algn="tl">
                  <a:srgbClr val="000000">
                    <a:alpha val="43137"/>
                  </a:srgbClr>
                </a:outerShdw>
              </a:effectLst>
            </a:rPr>
            <a:t>zu</a:t>
          </a:r>
          <a:r>
            <a:rPr lang="en-ZA" sz="1700" kern="1200" dirty="0">
              <a:effectLst>
                <a:outerShdw blurRad="38100" dist="38100" dir="2700000" algn="tl">
                  <a:srgbClr val="000000">
                    <a:alpha val="43137"/>
                  </a:srgbClr>
                </a:outerShdw>
              </a:effectLst>
            </a:rPr>
            <a:t> </a:t>
          </a:r>
          <a:r>
            <a:rPr lang="en-ZA" sz="1700" kern="1200" dirty="0" err="1">
              <a:effectLst>
                <a:outerShdw blurRad="38100" dist="38100" dir="2700000" algn="tl">
                  <a:srgbClr val="000000">
                    <a:alpha val="43137"/>
                  </a:srgbClr>
                </a:outerShdw>
              </a:effectLst>
            </a:rPr>
            <a:t>Ihrer</a:t>
          </a:r>
          <a:r>
            <a:rPr lang="en-ZA" sz="1700" kern="1200" dirty="0">
              <a:effectLst>
                <a:outerShdw blurRad="38100" dist="38100" dir="2700000" algn="tl">
                  <a:srgbClr val="000000">
                    <a:alpha val="43137"/>
                  </a:srgbClr>
                </a:outerShdw>
              </a:effectLst>
            </a:rPr>
            <a:t> </a:t>
          </a:r>
          <a:r>
            <a:rPr lang="en-ZA" sz="1700" kern="1200" dirty="0" err="1">
              <a:effectLst>
                <a:outerShdw blurRad="38100" dist="38100" dir="2700000" algn="tl">
                  <a:srgbClr val="000000">
                    <a:alpha val="43137"/>
                  </a:srgbClr>
                </a:outerShdw>
              </a:effectLst>
            </a:rPr>
            <a:t>Seite</a:t>
          </a:r>
          <a:endParaRPr lang="en-ZA" sz="1700" kern="1200" dirty="0">
            <a:effectLst>
              <a:outerShdw blurRad="38100" dist="38100" dir="2700000" algn="tl">
                <a:srgbClr val="000000">
                  <a:alpha val="43137"/>
                </a:srgbClr>
              </a:outerShdw>
            </a:effectLst>
          </a:endParaRPr>
        </a:p>
      </dsp:txBody>
      <dsp:txXfrm>
        <a:off x="4403903" y="1969622"/>
        <a:ext cx="1787428" cy="1072457"/>
      </dsp:txXfrm>
    </dsp:sp>
    <dsp:sp modelId="{55C862C2-C200-4866-BCC5-A32E575361F9}">
      <dsp:nvSpPr>
        <dsp:cNvPr id="0" name=""/>
        <dsp:cNvSpPr/>
      </dsp:nvSpPr>
      <dsp:spPr>
        <a:xfrm>
          <a:off x="6602440"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ZA" sz="1700" kern="1200" dirty="0">
              <a:effectLst>
                <a:outerShdw blurRad="38100" dist="38100" dir="2700000" algn="tl">
                  <a:srgbClr val="000000">
                    <a:alpha val="43137"/>
                  </a:srgbClr>
                </a:outerShdw>
              </a:effectLst>
            </a:rPr>
            <a:t>9. </a:t>
          </a:r>
          <a:r>
            <a:rPr lang="en-ZA" sz="1700" kern="1200" dirty="0" err="1">
              <a:effectLst>
                <a:outerShdw blurRad="38100" dist="38100" dir="2700000" algn="tl">
                  <a:srgbClr val="000000">
                    <a:alpha val="43137"/>
                  </a:srgbClr>
                </a:outerShdw>
              </a:effectLst>
            </a:rPr>
            <a:t>Verbessern</a:t>
          </a:r>
          <a:r>
            <a:rPr lang="en-ZA" sz="1700" kern="1200" dirty="0">
              <a:effectLst>
                <a:outerShdw blurRad="38100" dist="38100" dir="2700000" algn="tl">
                  <a:srgbClr val="000000">
                    <a:alpha val="43137"/>
                  </a:srgbClr>
                </a:outerShdw>
              </a:effectLst>
            </a:rPr>
            <a:t> und </a:t>
          </a:r>
          <a:r>
            <a:rPr lang="en-ZA" sz="1700" kern="1200" dirty="0" err="1">
              <a:effectLst>
                <a:outerShdw blurRad="38100" dist="38100" dir="2700000" algn="tl">
                  <a:srgbClr val="000000">
                    <a:alpha val="43137"/>
                  </a:srgbClr>
                </a:outerShdw>
              </a:effectLst>
            </a:rPr>
            <a:t>aktualisieren</a:t>
          </a:r>
          <a:r>
            <a:rPr lang="en-ZA" sz="1700" kern="1200" dirty="0">
              <a:effectLst>
                <a:outerShdw blurRad="38100" dist="38100" dir="2700000" algn="tl">
                  <a:srgbClr val="000000">
                    <a:alpha val="43137"/>
                  </a:srgbClr>
                </a:outerShdw>
              </a:effectLst>
            </a:rPr>
            <a:t> Sie </a:t>
          </a:r>
          <a:r>
            <a:rPr lang="en-ZA" sz="1700" kern="1200" dirty="0" err="1">
              <a:effectLst>
                <a:outerShdw blurRad="38100" dist="38100" dir="2700000" algn="tl">
                  <a:srgbClr val="000000">
                    <a:alpha val="43137"/>
                  </a:srgbClr>
                </a:outerShdw>
              </a:effectLst>
            </a:rPr>
            <a:t>Ihre</a:t>
          </a:r>
          <a:r>
            <a:rPr lang="en-ZA" sz="1700" kern="1200" dirty="0">
              <a:effectLst>
                <a:outerShdw blurRad="38100" dist="38100" dir="2700000" algn="tl">
                  <a:srgbClr val="000000">
                    <a:alpha val="43137"/>
                  </a:srgbClr>
                </a:outerShdw>
              </a:effectLst>
            </a:rPr>
            <a:t> </a:t>
          </a:r>
          <a:r>
            <a:rPr lang="en-ZA" sz="1700" kern="1200" dirty="0" err="1">
              <a:effectLst>
                <a:outerShdw blurRad="38100" dist="38100" dir="2700000" algn="tl">
                  <a:srgbClr val="000000">
                    <a:alpha val="43137"/>
                  </a:srgbClr>
                </a:outerShdw>
              </a:effectLst>
            </a:rPr>
            <a:t>Inhalte</a:t>
          </a:r>
          <a:endParaRPr lang="en-ZA" sz="1700" kern="1200" dirty="0">
            <a:effectLst>
              <a:outerShdw blurRad="38100" dist="38100" dir="2700000" algn="tl">
                <a:srgbClr val="000000">
                  <a:alpha val="43137"/>
                </a:srgbClr>
              </a:outerShdw>
            </a:effectLst>
          </a:endParaRPr>
        </a:p>
      </dsp:txBody>
      <dsp:txXfrm>
        <a:off x="6602440" y="1969622"/>
        <a:ext cx="1787428" cy="107245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66F23-0672-41E4-82ED-E4A7A970954F}">
      <dsp:nvSpPr>
        <dsp:cNvPr id="0" name=""/>
        <dsp:cNvSpPr/>
      </dsp:nvSpPr>
      <dsp:spPr>
        <a:xfrm>
          <a:off x="3104"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Sicherung</a:t>
          </a:r>
          <a:r>
            <a:rPr lang="en-ZA" sz="2400" kern="1200" dirty="0">
              <a:effectLst>
                <a:outerShdw blurRad="38100" dist="38100" dir="2700000" algn="tl">
                  <a:srgbClr val="000000">
                    <a:alpha val="43137"/>
                  </a:srgbClr>
                </a:outerShdw>
              </a:effectLst>
            </a:rPr>
            <a:t> von </a:t>
          </a:r>
          <a:r>
            <a:rPr lang="en-ZA" sz="2400" kern="1200" dirty="0" err="1">
              <a:effectLst>
                <a:outerShdw blurRad="38100" dist="38100" dir="2700000" algn="tl">
                  <a:srgbClr val="000000">
                    <a:alpha val="43137"/>
                  </a:srgbClr>
                </a:outerShdw>
              </a:effectLst>
            </a:rPr>
            <a:t>Prüfungssystemen</a:t>
          </a:r>
          <a:endParaRPr lang="en-ZA" sz="2400" kern="1200" dirty="0">
            <a:effectLst>
              <a:outerShdw blurRad="38100" dist="38100" dir="2700000" algn="tl">
                <a:srgbClr val="000000">
                  <a:alpha val="43137"/>
                </a:srgbClr>
              </a:outerShdw>
            </a:effectLst>
          </a:endParaRPr>
        </a:p>
      </dsp:txBody>
      <dsp:txXfrm>
        <a:off x="3104" y="796620"/>
        <a:ext cx="2462564" cy="1477538"/>
      </dsp:txXfrm>
    </dsp:sp>
    <dsp:sp modelId="{9FF05D1F-B7D0-4543-A238-8B31BEAA5985}">
      <dsp:nvSpPr>
        <dsp:cNvPr id="0" name=""/>
        <dsp:cNvSpPr/>
      </dsp:nvSpPr>
      <dsp:spPr>
        <a:xfrm>
          <a:off x="2711925"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Datenfluss</a:t>
          </a:r>
          <a:r>
            <a:rPr lang="en-GB" sz="2400" kern="1200" dirty="0">
              <a:effectLst>
                <a:outerShdw blurRad="38100" dist="38100" dir="2700000" algn="tl">
                  <a:srgbClr val="000000">
                    <a:alpha val="43137"/>
                  </a:srgbClr>
                </a:outerShdw>
              </a:effectLst>
            </a:rPr>
            <a:t> des Systems</a:t>
          </a:r>
          <a:endParaRPr lang="en-ZA" sz="2400" kern="1200" dirty="0">
            <a:effectLst>
              <a:outerShdw blurRad="38100" dist="38100" dir="2700000" algn="tl">
                <a:srgbClr val="000000">
                  <a:alpha val="43137"/>
                </a:srgbClr>
              </a:outerShdw>
            </a:effectLst>
          </a:endParaRPr>
        </a:p>
      </dsp:txBody>
      <dsp:txXfrm>
        <a:off x="2711925" y="796620"/>
        <a:ext cx="2462564" cy="1477538"/>
      </dsp:txXfrm>
    </dsp:sp>
    <dsp:sp modelId="{156F798A-33E2-4B71-A9F5-A8368DD0C9D6}">
      <dsp:nvSpPr>
        <dsp:cNvPr id="0" name=""/>
        <dsp:cNvSpPr/>
      </dsp:nvSpPr>
      <dsp:spPr>
        <a:xfrm>
          <a:off x="5420746"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Verkäufer</a:t>
          </a:r>
          <a:r>
            <a:rPr lang="en-GB" sz="2400" kern="1200" dirty="0">
              <a:effectLst>
                <a:outerShdw blurRad="38100" dist="38100" dir="2700000" algn="tl">
                  <a:srgbClr val="000000">
                    <a:alpha val="43137"/>
                  </a:srgbClr>
                </a:outerShdw>
              </a:effectLst>
            </a:rPr>
            <a:t> Lock-in </a:t>
          </a:r>
          <a:r>
            <a:rPr lang="en-GB" sz="2400" kern="1200" dirty="0" err="1">
              <a:effectLst>
                <a:outerShdw blurRad="38100" dist="38100" dir="2700000" algn="tl">
                  <a:srgbClr val="000000">
                    <a:alpha val="43137"/>
                  </a:srgbClr>
                </a:outerShdw>
              </a:effectLst>
            </a:rPr>
            <a:t>Bewusstsein</a:t>
          </a:r>
          <a:r>
            <a:rPr lang="en-GB" sz="2400" kern="1200" dirty="0">
              <a:effectLst>
                <a:outerShdw blurRad="38100" dist="38100" dir="2700000" algn="tl">
                  <a:srgbClr val="000000">
                    <a:alpha val="43137"/>
                  </a:srgbClr>
                </a:outerShdw>
              </a:effectLst>
            </a:rPr>
            <a:t> und </a:t>
          </a:r>
          <a:r>
            <a:rPr lang="en-GB" sz="2400" kern="1200" dirty="0" err="1">
              <a:effectLst>
                <a:outerShdw blurRad="38100" dist="38100" dir="2700000" algn="tl">
                  <a:srgbClr val="000000">
                    <a:alpha val="43137"/>
                  </a:srgbClr>
                </a:outerShdw>
              </a:effectLst>
            </a:rPr>
            <a:t>Lösungen</a:t>
          </a:r>
          <a:r>
            <a:rPr lang="en-GB" sz="2400" kern="1200" dirty="0">
              <a:effectLst>
                <a:outerShdw blurRad="38100" dist="38100" dir="2700000" algn="tl">
                  <a:srgbClr val="000000">
                    <a:alpha val="43137"/>
                  </a:srgbClr>
                </a:outerShdw>
              </a:effectLst>
            </a:rPr>
            <a:t> </a:t>
          </a:r>
          <a:endParaRPr lang="en-ZA" sz="2400" kern="1200" dirty="0">
            <a:effectLst>
              <a:outerShdw blurRad="38100" dist="38100" dir="2700000" algn="tl">
                <a:srgbClr val="000000">
                  <a:alpha val="43137"/>
                </a:srgbClr>
              </a:outerShdw>
            </a:effectLst>
          </a:endParaRPr>
        </a:p>
      </dsp:txBody>
      <dsp:txXfrm>
        <a:off x="5420746" y="796620"/>
        <a:ext cx="2462564" cy="1477538"/>
      </dsp:txXfrm>
    </dsp:sp>
    <dsp:sp modelId="{61EEA11F-1BAF-46E1-B167-0A8E24D2EB5F}">
      <dsp:nvSpPr>
        <dsp:cNvPr id="0" name=""/>
        <dsp:cNvSpPr/>
      </dsp:nvSpPr>
      <dsp:spPr>
        <a:xfrm>
          <a:off x="8129567"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err="1">
              <a:effectLst>
                <a:outerShdw blurRad="38100" dist="38100" dir="2700000" algn="tl">
                  <a:srgbClr val="000000">
                    <a:alpha val="43137"/>
                  </a:srgbClr>
                </a:outerShdw>
              </a:effectLst>
            </a:rPr>
            <a:t>Kenntnis</a:t>
          </a:r>
          <a:r>
            <a:rPr lang="en-ZA" sz="2000" kern="1200" dirty="0">
              <a:effectLst>
                <a:outerShdw blurRad="38100" dist="38100" dir="2700000" algn="tl">
                  <a:srgbClr val="000000">
                    <a:alpha val="43137"/>
                  </a:srgbClr>
                </a:outerShdw>
              </a:effectLst>
            </a:rPr>
            <a:t> der </a:t>
          </a:r>
          <a:r>
            <a:rPr lang="en-ZA" sz="2000" kern="1200" dirty="0" err="1">
              <a:effectLst>
                <a:outerShdw blurRad="38100" dist="38100" dir="2700000" algn="tl">
                  <a:srgbClr val="000000">
                    <a:alpha val="43137"/>
                  </a:srgbClr>
                </a:outerShdw>
              </a:effectLst>
            </a:rPr>
            <a:t>Sicherheitsverfahren</a:t>
          </a:r>
          <a:r>
            <a:rPr lang="en-ZA" sz="2000" kern="1200" dirty="0">
              <a:effectLst>
                <a:outerShdw blurRad="38100" dist="38100" dir="2700000" algn="tl">
                  <a:srgbClr val="000000">
                    <a:alpha val="43137"/>
                  </a:srgbClr>
                </a:outerShdw>
              </a:effectLst>
            </a:rPr>
            <a:t> des </a:t>
          </a:r>
          <a:r>
            <a:rPr lang="en-ZA" sz="2000" kern="1200" dirty="0" err="1">
              <a:effectLst>
                <a:outerShdw blurRad="38100" dist="38100" dir="2700000" algn="tl">
                  <a:srgbClr val="000000">
                    <a:alpha val="43137"/>
                  </a:srgbClr>
                </a:outerShdw>
              </a:effectLst>
            </a:rPr>
            <a:t>Anbieters</a:t>
          </a:r>
          <a:r>
            <a:rPr lang="en-ZA" sz="2000" kern="1200" dirty="0">
              <a:effectLst>
                <a:outerShdw blurRad="38100" dist="38100" dir="2700000" algn="tl">
                  <a:srgbClr val="000000">
                    <a:alpha val="43137"/>
                  </a:srgbClr>
                </a:outerShdw>
              </a:effectLst>
            </a:rPr>
            <a:t>  </a:t>
          </a:r>
        </a:p>
      </dsp:txBody>
      <dsp:txXfrm>
        <a:off x="8129567" y="796620"/>
        <a:ext cx="2462564" cy="147753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21B53-CE85-4A17-A231-FABB66B5009E}">
      <dsp:nvSpPr>
        <dsp:cNvPr id="0" name=""/>
        <dsp:cNvSpPr/>
      </dsp:nvSpPr>
      <dsp:spPr>
        <a:xfrm>
          <a:off x="953728"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err="1">
              <a:effectLst>
                <a:outerShdw blurRad="38100" dist="38100" dir="2700000" algn="tl">
                  <a:srgbClr val="000000">
                    <a:alpha val="43137"/>
                  </a:srgbClr>
                </a:outerShdw>
              </a:effectLst>
            </a:rPr>
            <a:t>Überwachung</a:t>
          </a:r>
          <a:r>
            <a:rPr lang="en-GB" sz="2000" kern="1200" dirty="0">
              <a:effectLst>
                <a:outerShdw blurRad="38100" dist="38100" dir="2700000" algn="tl">
                  <a:srgbClr val="000000">
                    <a:alpha val="43137"/>
                  </a:srgbClr>
                </a:outerShdw>
              </a:effectLst>
            </a:rPr>
            <a:t> der </a:t>
          </a:r>
          <a:r>
            <a:rPr lang="en-GB" sz="2000" kern="1200" dirty="0" err="1">
              <a:effectLst>
                <a:outerShdw blurRad="38100" dist="38100" dir="2700000" algn="tl">
                  <a:srgbClr val="000000">
                    <a:alpha val="43137"/>
                  </a:srgbClr>
                </a:outerShdw>
              </a:effectLst>
            </a:rPr>
            <a:t>Kapazitätsplanung</a:t>
          </a:r>
          <a:r>
            <a:rPr lang="en-GB" sz="2000" kern="1200" dirty="0">
              <a:effectLst>
                <a:outerShdw blurRad="38100" dist="38100" dir="2700000" algn="tl">
                  <a:srgbClr val="000000">
                    <a:alpha val="43137"/>
                  </a:srgbClr>
                </a:outerShdw>
              </a:effectLst>
            </a:rPr>
            <a:t> und </a:t>
          </a:r>
          <a:r>
            <a:rPr lang="en-GB" sz="2000" kern="1200" dirty="0" err="1">
              <a:effectLst>
                <a:outerShdw blurRad="38100" dist="38100" dir="2700000" algn="tl">
                  <a:srgbClr val="000000">
                    <a:alpha val="43137"/>
                  </a:srgbClr>
                </a:outerShdw>
              </a:effectLst>
            </a:rPr>
            <a:t>Skalierungsfunktionen</a:t>
          </a:r>
          <a:r>
            <a:rPr lang="en-GB" sz="2000" kern="1200" dirty="0">
              <a:effectLst>
                <a:outerShdw blurRad="38100" dist="38100" dir="2700000" algn="tl">
                  <a:srgbClr val="000000">
                    <a:alpha val="43137"/>
                  </a:srgbClr>
                </a:outerShdw>
              </a:effectLst>
            </a:rPr>
            <a:t> </a:t>
          </a:r>
          <a:endParaRPr lang="en-ZA" sz="2000" kern="1200" dirty="0">
            <a:effectLst>
              <a:outerShdw blurRad="38100" dist="38100" dir="2700000" algn="tl">
                <a:srgbClr val="000000">
                  <a:alpha val="43137"/>
                </a:srgbClr>
              </a:outerShdw>
            </a:effectLst>
          </a:endParaRPr>
        </a:p>
      </dsp:txBody>
      <dsp:txXfrm>
        <a:off x="953728" y="740"/>
        <a:ext cx="2664531" cy="1598718"/>
      </dsp:txXfrm>
    </dsp:sp>
    <dsp:sp modelId="{44CC1C8A-511A-455D-B372-9D117D1FD840}">
      <dsp:nvSpPr>
        <dsp:cNvPr id="0" name=""/>
        <dsp:cNvSpPr/>
      </dsp:nvSpPr>
      <dsp:spPr>
        <a:xfrm>
          <a:off x="3884713"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Überwachen</a:t>
          </a:r>
          <a:r>
            <a:rPr lang="en-ZA" sz="2400" kern="1200" dirty="0">
              <a:effectLst>
                <a:outerShdw blurRad="38100" dist="38100" dir="2700000" algn="tl">
                  <a:srgbClr val="000000">
                    <a:alpha val="43137"/>
                  </a:srgbClr>
                </a:outerShdw>
              </a:effectLst>
            </a:rPr>
            <a:t> der </a:t>
          </a:r>
          <a:r>
            <a:rPr lang="en-ZA" sz="2400" kern="1200" dirty="0" err="1">
              <a:effectLst>
                <a:outerShdw blurRad="38100" dist="38100" dir="2700000" algn="tl">
                  <a:srgbClr val="000000">
                    <a:alpha val="43137"/>
                  </a:srgbClr>
                </a:outerShdw>
              </a:effectLst>
            </a:rPr>
            <a:t>Verwendung</a:t>
          </a:r>
          <a:r>
            <a:rPr lang="en-ZA" sz="2400" kern="1200" dirty="0">
              <a:effectLst>
                <a:outerShdw blurRad="38100" dist="38100" dir="2700000" algn="tl">
                  <a:srgbClr val="000000">
                    <a:alpha val="43137"/>
                  </a:srgbClr>
                </a:outerShdw>
              </a:effectLst>
            </a:rPr>
            <a:t> des </a:t>
          </a:r>
          <a:r>
            <a:rPr lang="en-ZA" sz="2400" kern="1200" dirty="0" err="1">
              <a:effectLst>
                <a:outerShdw blurRad="38100" dist="38100" dir="2700000" algn="tl">
                  <a:srgbClr val="000000">
                    <a:alpha val="43137"/>
                  </a:srgbClr>
                </a:outerShdw>
              </a:effectLst>
            </a:rPr>
            <a:t>Überwachungs-protokolls</a:t>
          </a:r>
          <a:endParaRPr lang="en-ZA" sz="2400" kern="1200" dirty="0">
            <a:effectLst>
              <a:outerShdw blurRad="38100" dist="38100" dir="2700000" algn="tl">
                <a:srgbClr val="000000">
                  <a:alpha val="43137"/>
                </a:srgbClr>
              </a:outerShdw>
            </a:effectLst>
          </a:endParaRPr>
        </a:p>
      </dsp:txBody>
      <dsp:txXfrm>
        <a:off x="3884713" y="740"/>
        <a:ext cx="2664531" cy="1598718"/>
      </dsp:txXfrm>
    </dsp:sp>
    <dsp:sp modelId="{96DC6576-11D6-4803-B471-3A13368E754A}">
      <dsp:nvSpPr>
        <dsp:cNvPr id="0" name=""/>
        <dsp:cNvSpPr/>
      </dsp:nvSpPr>
      <dsp:spPr>
        <a:xfrm>
          <a:off x="6815697"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Testen</a:t>
          </a:r>
          <a:r>
            <a:rPr lang="en-ZA" sz="2400" kern="1200" dirty="0">
              <a:effectLst>
                <a:outerShdw blurRad="38100" dist="38100" dir="2700000" algn="tl">
                  <a:srgbClr val="000000">
                    <a:alpha val="43137"/>
                  </a:srgbClr>
                </a:outerShdw>
              </a:effectLst>
            </a:rPr>
            <a:t> und </a:t>
          </a:r>
          <a:r>
            <a:rPr lang="en-ZA" sz="2400" kern="1200" dirty="0" err="1">
              <a:effectLst>
                <a:outerShdw blurRad="38100" dist="38100" dir="2700000" algn="tl">
                  <a:srgbClr val="000000">
                    <a:alpha val="43137"/>
                  </a:srgbClr>
                </a:outerShdw>
              </a:effectLst>
            </a:rPr>
            <a:t>Validieren</a:t>
          </a:r>
          <a:r>
            <a:rPr lang="en-ZA" sz="2400" kern="1200" dirty="0">
              <a:effectLst>
                <a:outerShdw blurRad="38100" dist="38100" dir="2700000" algn="tl">
                  <a:srgbClr val="000000">
                    <a:alpha val="43137"/>
                  </a:srgbClr>
                </a:outerShdw>
              </a:effectLst>
            </a:rPr>
            <a:t> von </a:t>
          </a:r>
          <a:r>
            <a:rPr lang="en-ZA" sz="2400" kern="1200" dirty="0" err="1">
              <a:effectLst>
                <a:outerShdw blurRad="38100" dist="38100" dir="2700000" algn="tl">
                  <a:srgbClr val="000000">
                    <a:alpha val="43137"/>
                  </a:srgbClr>
                </a:outerShdw>
              </a:effectLst>
            </a:rPr>
            <a:t>Lösungen</a:t>
          </a:r>
          <a:r>
            <a:rPr lang="en-ZA" sz="2400" kern="1200" dirty="0">
              <a:effectLst>
                <a:outerShdw blurRad="38100" dist="38100" dir="2700000" algn="tl">
                  <a:srgbClr val="000000">
                    <a:alpha val="43137"/>
                  </a:srgbClr>
                </a:outerShdw>
              </a:effectLst>
            </a:rPr>
            <a:t> </a:t>
          </a:r>
        </a:p>
      </dsp:txBody>
      <dsp:txXfrm>
        <a:off x="6815697" y="740"/>
        <a:ext cx="2664531" cy="159871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82F94-7188-4609-B35D-A4CBB060B654}">
      <dsp:nvSpPr>
        <dsp:cNvPr id="0" name=""/>
        <dsp:cNvSpPr/>
      </dsp:nvSpPr>
      <dsp:spPr>
        <a:xfrm>
          <a:off x="0"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err="1">
              <a:effectLst>
                <a:outerShdw blurRad="38100" dist="38100" dir="2700000" algn="tl">
                  <a:srgbClr val="000000">
                    <a:alpha val="43137"/>
                  </a:srgbClr>
                </a:outerShdw>
              </a:effectLst>
            </a:rPr>
            <a:t>Infrastructur</a:t>
          </a:r>
          <a:r>
            <a:rPr lang="en-ZA" sz="2400" b="1" kern="1200" dirty="0">
              <a:effectLst>
                <a:outerShdw blurRad="38100" dist="38100" dir="2700000" algn="tl">
                  <a:srgbClr val="000000">
                    <a:alpha val="43137"/>
                  </a:srgbClr>
                </a:outerShdw>
              </a:effectLst>
            </a:rPr>
            <a:t> </a:t>
          </a:r>
          <a:r>
            <a:rPr lang="en-ZA" sz="2400" b="1" kern="1200" dirty="0" err="1">
              <a:effectLst>
                <a:outerShdw blurRad="38100" dist="38100" dir="2700000" algn="tl">
                  <a:srgbClr val="000000">
                    <a:alpha val="43137"/>
                  </a:srgbClr>
                </a:outerShdw>
              </a:effectLst>
            </a:rPr>
            <a:t>als</a:t>
          </a:r>
          <a:r>
            <a:rPr lang="en-ZA" sz="2400" b="1" kern="1200" dirty="0">
              <a:effectLst>
                <a:outerShdw blurRad="38100" dist="38100" dir="2700000" algn="tl">
                  <a:srgbClr val="000000">
                    <a:alpha val="43137"/>
                  </a:srgbClr>
                </a:outerShdw>
              </a:effectLst>
            </a:rPr>
            <a:t> Service (IaaS)</a:t>
          </a:r>
        </a:p>
      </dsp:txBody>
      <dsp:txXfrm>
        <a:off x="0" y="988539"/>
        <a:ext cx="3311011" cy="1986606"/>
      </dsp:txXfrm>
    </dsp:sp>
    <dsp:sp modelId="{AE973F29-1194-49F5-A171-AD5B5E29CD10}">
      <dsp:nvSpPr>
        <dsp:cNvPr id="0" name=""/>
        <dsp:cNvSpPr/>
      </dsp:nvSpPr>
      <dsp:spPr>
        <a:xfrm>
          <a:off x="3642112"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err="1">
              <a:effectLst>
                <a:outerShdw blurRad="38100" dist="38100" dir="2700000" algn="tl">
                  <a:srgbClr val="000000">
                    <a:alpha val="43137"/>
                  </a:srgbClr>
                </a:outerShdw>
              </a:effectLst>
            </a:rPr>
            <a:t>Plattform</a:t>
          </a:r>
          <a:r>
            <a:rPr lang="en-ZA" sz="2400" b="1" kern="1200" dirty="0">
              <a:effectLst>
                <a:outerShdw blurRad="38100" dist="38100" dir="2700000" algn="tl">
                  <a:srgbClr val="000000">
                    <a:alpha val="43137"/>
                  </a:srgbClr>
                </a:outerShdw>
              </a:effectLst>
            </a:rPr>
            <a:t> </a:t>
          </a:r>
          <a:r>
            <a:rPr lang="en-ZA" sz="2400" b="1" kern="1200" dirty="0" err="1">
              <a:effectLst>
                <a:outerShdw blurRad="38100" dist="38100" dir="2700000" algn="tl">
                  <a:srgbClr val="000000">
                    <a:alpha val="43137"/>
                  </a:srgbClr>
                </a:outerShdw>
              </a:effectLst>
            </a:rPr>
            <a:t>als</a:t>
          </a:r>
          <a:r>
            <a:rPr lang="en-ZA" sz="2400" b="1" kern="1200" dirty="0">
              <a:effectLst>
                <a:outerShdw blurRad="38100" dist="38100" dir="2700000" algn="tl">
                  <a:srgbClr val="000000">
                    <a:alpha val="43137"/>
                  </a:srgbClr>
                </a:outerShdw>
              </a:effectLst>
            </a:rPr>
            <a:t> Service (PaaS)</a:t>
          </a:r>
        </a:p>
      </dsp:txBody>
      <dsp:txXfrm>
        <a:off x="3642112" y="988539"/>
        <a:ext cx="3311011" cy="1986606"/>
      </dsp:txXfrm>
    </dsp:sp>
    <dsp:sp modelId="{186E8193-7321-474E-AD5A-C5269EB7E817}">
      <dsp:nvSpPr>
        <dsp:cNvPr id="0" name=""/>
        <dsp:cNvSpPr/>
      </dsp:nvSpPr>
      <dsp:spPr>
        <a:xfrm>
          <a:off x="7284224"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Software </a:t>
          </a:r>
          <a:r>
            <a:rPr lang="en-GB" sz="2400" b="1" kern="1200" dirty="0" err="1">
              <a:effectLst>
                <a:outerShdw blurRad="38100" dist="38100" dir="2700000" algn="tl">
                  <a:srgbClr val="000000">
                    <a:alpha val="43137"/>
                  </a:srgbClr>
                </a:outerShdw>
              </a:effectLst>
            </a:rPr>
            <a:t>als</a:t>
          </a:r>
          <a:r>
            <a:rPr lang="en-GB" sz="2400" b="1" kern="1200" dirty="0">
              <a:effectLst>
                <a:outerShdw blurRad="38100" dist="38100" dir="2700000" algn="tl">
                  <a:srgbClr val="000000">
                    <a:alpha val="43137"/>
                  </a:srgbClr>
                </a:outerShdw>
              </a:effectLst>
            </a:rPr>
            <a:t> Service (SaaS)</a:t>
          </a:r>
          <a:endParaRPr lang="en-ZA" sz="2400" b="1" kern="1200" dirty="0">
            <a:effectLst>
              <a:outerShdw blurRad="38100" dist="38100" dir="2700000" algn="tl">
                <a:srgbClr val="000000">
                  <a:alpha val="43137"/>
                </a:srgbClr>
              </a:outerShdw>
            </a:effectLst>
          </a:endParaRPr>
        </a:p>
      </dsp:txBody>
      <dsp:txXfrm>
        <a:off x="7284224" y="988539"/>
        <a:ext cx="3311011" cy="198660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8EFE3-BC3E-412C-96D7-FD1D8A165C13}">
      <dsp:nvSpPr>
        <dsp:cNvPr id="0" name=""/>
        <dsp:cNvSpPr/>
      </dsp:nvSpPr>
      <dsp:spPr>
        <a:xfrm>
          <a:off x="372488"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24130" rIns="159439" bIns="24130" numCol="1" spcCol="1270" anchor="ctr" anchorCtr="0">
          <a:noAutofit/>
        </a:bodyPr>
        <a:lstStyle/>
        <a:p>
          <a:pPr marL="0" lvl="0" indent="0" algn="ctr" defTabSz="844550">
            <a:lnSpc>
              <a:spcPct val="90000"/>
            </a:lnSpc>
            <a:spcBef>
              <a:spcPct val="0"/>
            </a:spcBef>
            <a:spcAft>
              <a:spcPct val="35000"/>
            </a:spcAft>
            <a:buNone/>
          </a:pPr>
          <a:r>
            <a:rPr lang="en-ZA" sz="1900" kern="1200" dirty="0" err="1">
              <a:solidFill>
                <a:srgbClr val="000000"/>
              </a:solidFill>
            </a:rPr>
            <a:t>Sicherheit</a:t>
          </a:r>
          <a:endParaRPr lang="en-ZA" sz="1900" kern="1200" dirty="0">
            <a:solidFill>
              <a:srgbClr val="000000"/>
            </a:solidFill>
          </a:endParaRPr>
        </a:p>
      </dsp:txBody>
      <dsp:txXfrm>
        <a:off x="796763" y="425708"/>
        <a:ext cx="2048584" cy="2048584"/>
      </dsp:txXfrm>
    </dsp:sp>
    <dsp:sp modelId="{C8E4C365-2119-4CEE-9E4A-52A678E222E0}">
      <dsp:nvSpPr>
        <dsp:cNvPr id="0" name=""/>
        <dsp:cNvSpPr/>
      </dsp:nvSpPr>
      <dsp:spPr>
        <a:xfrm>
          <a:off x="2690196"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24130" rIns="159439" bIns="24130" numCol="1" spcCol="1270" anchor="ctr" anchorCtr="0">
          <a:noAutofit/>
        </a:bodyPr>
        <a:lstStyle/>
        <a:p>
          <a:pPr marL="0" lvl="0" indent="0" algn="ctr" defTabSz="844550">
            <a:lnSpc>
              <a:spcPct val="90000"/>
            </a:lnSpc>
            <a:spcBef>
              <a:spcPct val="0"/>
            </a:spcBef>
            <a:spcAft>
              <a:spcPct val="35000"/>
            </a:spcAft>
            <a:buNone/>
          </a:pPr>
          <a:r>
            <a:rPr lang="en-ZA" sz="1900" kern="1200" dirty="0" err="1">
              <a:solidFill>
                <a:srgbClr val="000000"/>
              </a:solidFill>
            </a:rPr>
            <a:t>Zusammenarbeit</a:t>
          </a:r>
          <a:endParaRPr lang="en-ZA" sz="1900" kern="1200" dirty="0">
            <a:solidFill>
              <a:srgbClr val="000000"/>
            </a:solidFill>
          </a:endParaRPr>
        </a:p>
      </dsp:txBody>
      <dsp:txXfrm>
        <a:off x="3114471" y="425708"/>
        <a:ext cx="2048584" cy="2048584"/>
      </dsp:txXfrm>
    </dsp:sp>
    <dsp:sp modelId="{B9C79132-21F5-4287-8587-7810E88C2858}">
      <dsp:nvSpPr>
        <dsp:cNvPr id="0" name=""/>
        <dsp:cNvSpPr/>
      </dsp:nvSpPr>
      <dsp:spPr>
        <a:xfrm>
          <a:off x="5007904"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24130" rIns="159439" bIns="24130" numCol="1" spcCol="1270" anchor="ctr" anchorCtr="0">
          <a:noAutofit/>
        </a:bodyPr>
        <a:lstStyle/>
        <a:p>
          <a:pPr marL="0" lvl="0" indent="0" algn="ctr" defTabSz="844550">
            <a:lnSpc>
              <a:spcPct val="90000"/>
            </a:lnSpc>
            <a:spcBef>
              <a:spcPct val="0"/>
            </a:spcBef>
            <a:spcAft>
              <a:spcPct val="35000"/>
            </a:spcAft>
            <a:buNone/>
          </a:pPr>
          <a:r>
            <a:rPr lang="en-ZA" sz="1900" kern="1200" dirty="0" err="1">
              <a:solidFill>
                <a:srgbClr val="000000"/>
              </a:solidFill>
            </a:rPr>
            <a:t>Zugänglichkeit</a:t>
          </a:r>
          <a:endParaRPr lang="en-ZA" sz="1900" kern="1200" dirty="0">
            <a:solidFill>
              <a:srgbClr val="000000"/>
            </a:solidFill>
          </a:endParaRPr>
        </a:p>
      </dsp:txBody>
      <dsp:txXfrm>
        <a:off x="5432179" y="425708"/>
        <a:ext cx="2048584" cy="2048584"/>
      </dsp:txXfrm>
    </dsp:sp>
    <dsp:sp modelId="{4DC5FCFF-E0C1-4FE6-9B3C-3D0D2ECE2028}">
      <dsp:nvSpPr>
        <dsp:cNvPr id="0" name=""/>
        <dsp:cNvSpPr/>
      </dsp:nvSpPr>
      <dsp:spPr>
        <a:xfrm>
          <a:off x="7325612"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24130" rIns="159439" bIns="24130" numCol="1" spcCol="1270" anchor="ctr" anchorCtr="0">
          <a:noAutofit/>
        </a:bodyPr>
        <a:lstStyle/>
        <a:p>
          <a:pPr marL="0" lvl="0" indent="0" algn="ctr" defTabSz="844550">
            <a:lnSpc>
              <a:spcPct val="90000"/>
            </a:lnSpc>
            <a:spcBef>
              <a:spcPct val="0"/>
            </a:spcBef>
            <a:spcAft>
              <a:spcPct val="35000"/>
            </a:spcAft>
            <a:buNone/>
          </a:pPr>
          <a:r>
            <a:rPr lang="en-ZA" sz="1900" kern="1200" dirty="0" err="1">
              <a:solidFill>
                <a:srgbClr val="000000"/>
              </a:solidFill>
            </a:rPr>
            <a:t>Kosteneffizienz</a:t>
          </a:r>
          <a:endParaRPr lang="en-ZA" sz="1900" kern="1200" dirty="0">
            <a:solidFill>
              <a:srgbClr val="000000"/>
            </a:solidFill>
          </a:endParaRPr>
        </a:p>
      </dsp:txBody>
      <dsp:txXfrm>
        <a:off x="7749887" y="425708"/>
        <a:ext cx="2048584" cy="204858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AA247-31D2-43EC-A181-396E77E78162}">
      <dsp:nvSpPr>
        <dsp:cNvPr id="0" name=""/>
        <dsp:cNvSpPr/>
      </dsp:nvSpPr>
      <dsp:spPr>
        <a:xfrm>
          <a:off x="3005"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Was </a:t>
          </a:r>
          <a:r>
            <a:rPr lang="en-GB" sz="2400" kern="1200" dirty="0" err="1">
              <a:effectLst>
                <a:outerShdw blurRad="38100" dist="38100" dir="2700000" algn="tl">
                  <a:srgbClr val="000000">
                    <a:alpha val="43137"/>
                  </a:srgbClr>
                </a:outerShdw>
              </a:effectLst>
            </a:rPr>
            <a:t>sind</a:t>
          </a:r>
          <a:r>
            <a:rPr lang="en-GB" sz="2400" kern="1200" dirty="0">
              <a:effectLst>
                <a:outerShdw blurRad="38100" dist="38100" dir="2700000" algn="tl">
                  <a:srgbClr val="000000">
                    <a:alpha val="43137"/>
                  </a:srgbClr>
                </a:outerShdw>
              </a:effectLst>
            </a:rPr>
            <a:t> die </a:t>
          </a:r>
          <a:r>
            <a:rPr lang="en-GB" sz="2400" kern="1200" dirty="0" err="1">
              <a:effectLst>
                <a:outerShdw blurRad="38100" dist="38100" dir="2700000" algn="tl">
                  <a:srgbClr val="000000">
                    <a:alpha val="43137"/>
                  </a:srgbClr>
                </a:outerShdw>
              </a:effectLst>
            </a:rPr>
            <a:t>Vorteile</a:t>
          </a:r>
          <a:r>
            <a:rPr lang="en-GB" sz="2400" kern="1200" dirty="0">
              <a:effectLst>
                <a:outerShdw blurRad="38100" dist="38100" dir="2700000" algn="tl">
                  <a:srgbClr val="000000">
                    <a:alpha val="43137"/>
                  </a:srgbClr>
                </a:outerShdw>
              </a:effectLst>
            </a:rPr>
            <a:t> von Agile?</a:t>
          </a:r>
          <a:endParaRPr lang="en-ZA" sz="2400" kern="1200" dirty="0">
            <a:effectLst>
              <a:outerShdw blurRad="38100" dist="38100" dir="2700000" algn="tl">
                <a:srgbClr val="000000">
                  <a:alpha val="43137"/>
                </a:srgbClr>
              </a:outerShdw>
            </a:effectLst>
          </a:endParaRPr>
        </a:p>
      </dsp:txBody>
      <dsp:txXfrm>
        <a:off x="3005" y="721024"/>
        <a:ext cx="2384282" cy="1430569"/>
      </dsp:txXfrm>
    </dsp:sp>
    <dsp:sp modelId="{07F53882-8662-4DDF-B2C8-5C0D0CEB56F1}">
      <dsp:nvSpPr>
        <dsp:cNvPr id="0" name=""/>
        <dsp:cNvSpPr/>
      </dsp:nvSpPr>
      <dsp:spPr>
        <a:xfrm>
          <a:off x="2625715"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Was </a:t>
          </a:r>
          <a:r>
            <a:rPr lang="en-GB" sz="2400" kern="1200" dirty="0" err="1">
              <a:effectLst>
                <a:outerShdw blurRad="38100" dist="38100" dir="2700000" algn="tl">
                  <a:srgbClr val="000000">
                    <a:alpha val="43137"/>
                  </a:srgbClr>
                </a:outerShdw>
              </a:effectLst>
            </a:rPr>
            <a:t>sind</a:t>
          </a:r>
          <a:r>
            <a:rPr lang="en-GB" sz="2400" kern="1200" dirty="0">
              <a:effectLst>
                <a:outerShdw blurRad="38100" dist="38100" dir="2700000" algn="tl">
                  <a:srgbClr val="000000">
                    <a:alpha val="43137"/>
                  </a:srgbClr>
                </a:outerShdw>
              </a:effectLst>
            </a:rPr>
            <a:t> die Scrum-</a:t>
          </a:r>
          <a:r>
            <a:rPr lang="en-GB" sz="2400" kern="1200" dirty="0" err="1">
              <a:effectLst>
                <a:outerShdw blurRad="38100" dist="38100" dir="2700000" algn="tl">
                  <a:srgbClr val="000000">
                    <a:alpha val="43137"/>
                  </a:srgbClr>
                </a:outerShdw>
              </a:effectLst>
            </a:rPr>
            <a:t>Anforderungen</a:t>
          </a:r>
          <a:r>
            <a:rPr lang="en-GB" sz="2400" kern="1200" dirty="0">
              <a:effectLst>
                <a:outerShdw blurRad="38100" dist="38100" dir="2700000" algn="tl">
                  <a:srgbClr val="000000">
                    <a:alpha val="43137"/>
                  </a:srgbClr>
                </a:outerShdw>
              </a:effectLst>
            </a:rPr>
            <a:t>?</a:t>
          </a:r>
          <a:endParaRPr lang="en-ZA" sz="2400" kern="1200" dirty="0">
            <a:effectLst>
              <a:outerShdw blurRad="38100" dist="38100" dir="2700000" algn="tl">
                <a:srgbClr val="000000">
                  <a:alpha val="43137"/>
                </a:srgbClr>
              </a:outerShdw>
            </a:effectLst>
          </a:endParaRPr>
        </a:p>
      </dsp:txBody>
      <dsp:txXfrm>
        <a:off x="2625715" y="721024"/>
        <a:ext cx="2384282" cy="1430569"/>
      </dsp:txXfrm>
    </dsp:sp>
    <dsp:sp modelId="{9324FA27-DC46-4AB0-9AA9-2FA6E4EFFCF9}">
      <dsp:nvSpPr>
        <dsp:cNvPr id="0" name=""/>
        <dsp:cNvSpPr/>
      </dsp:nvSpPr>
      <dsp:spPr>
        <a:xfrm>
          <a:off x="5248426"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Was </a:t>
          </a:r>
          <a:r>
            <a:rPr lang="en-GB" sz="2400" kern="1200" dirty="0" err="1">
              <a:effectLst>
                <a:outerShdw blurRad="38100" dist="38100" dir="2700000" algn="tl">
                  <a:srgbClr val="000000">
                    <a:alpha val="43137"/>
                  </a:srgbClr>
                </a:outerShdw>
              </a:effectLst>
            </a:rPr>
            <a:t>sind</a:t>
          </a:r>
          <a:r>
            <a:rPr lang="en-GB" sz="2400" kern="1200" dirty="0">
              <a:effectLst>
                <a:outerShdw blurRad="38100" dist="38100" dir="2700000" algn="tl">
                  <a:srgbClr val="000000">
                    <a:alpha val="43137"/>
                  </a:srgbClr>
                </a:outerShdw>
              </a:effectLst>
            </a:rPr>
            <a:t> die Scrum-Rollen?</a:t>
          </a:r>
          <a:endParaRPr lang="en-ZA" sz="2400" kern="1200" dirty="0">
            <a:effectLst>
              <a:outerShdw blurRad="38100" dist="38100" dir="2700000" algn="tl">
                <a:srgbClr val="000000">
                  <a:alpha val="43137"/>
                </a:srgbClr>
              </a:outerShdw>
            </a:effectLst>
          </a:endParaRPr>
        </a:p>
      </dsp:txBody>
      <dsp:txXfrm>
        <a:off x="5248426" y="721024"/>
        <a:ext cx="2384282" cy="1430569"/>
      </dsp:txXfrm>
    </dsp:sp>
    <dsp:sp modelId="{26AE44B1-2FD9-49B6-A8D0-17BCA93D0C26}">
      <dsp:nvSpPr>
        <dsp:cNvPr id="0" name=""/>
        <dsp:cNvSpPr/>
      </dsp:nvSpPr>
      <dsp:spPr>
        <a:xfrm>
          <a:off x="7871136"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Wie </a:t>
          </a:r>
          <a:r>
            <a:rPr lang="en-GB" sz="2400" kern="1200" dirty="0" err="1">
              <a:effectLst>
                <a:outerShdw blurRad="38100" dist="38100" dir="2700000" algn="tl">
                  <a:srgbClr val="000000">
                    <a:alpha val="43137"/>
                  </a:srgbClr>
                </a:outerShdw>
              </a:effectLst>
            </a:rPr>
            <a:t>sparen</a:t>
          </a:r>
          <a:r>
            <a:rPr lang="en-GB" sz="2400" kern="1200" dirty="0">
              <a:effectLst>
                <a:outerShdw blurRad="38100" dist="38100" dir="2700000" algn="tl">
                  <a:srgbClr val="000000">
                    <a:alpha val="43137"/>
                  </a:srgbClr>
                </a:outerShdw>
              </a:effectLst>
            </a:rPr>
            <a:t> Sie </a:t>
          </a:r>
          <a:r>
            <a:rPr lang="en-GB" sz="2400" kern="1200" dirty="0" err="1">
              <a:effectLst>
                <a:outerShdw blurRad="38100" dist="38100" dir="2700000" algn="tl">
                  <a:srgbClr val="000000">
                    <a:alpha val="43137"/>
                  </a:srgbClr>
                </a:outerShdw>
              </a:effectLst>
            </a:rPr>
            <a:t>mit</a:t>
          </a:r>
          <a:r>
            <a:rPr lang="en-GB" sz="2400" kern="1200" dirty="0">
              <a:effectLst>
                <a:outerShdw blurRad="38100" dist="38100" dir="2700000" algn="tl">
                  <a:srgbClr val="000000">
                    <a:alpha val="43137"/>
                  </a:srgbClr>
                </a:outerShdw>
              </a:effectLst>
            </a:rPr>
            <a:t> Agile Geld?</a:t>
          </a:r>
          <a:endParaRPr lang="en-ZA" sz="2400" kern="1200" dirty="0">
            <a:effectLst>
              <a:outerShdw blurRad="38100" dist="38100" dir="2700000" algn="tl">
                <a:srgbClr val="000000">
                  <a:alpha val="43137"/>
                </a:srgbClr>
              </a:outerShdw>
            </a:effectLst>
          </a:endParaRPr>
        </a:p>
      </dsp:txBody>
      <dsp:txXfrm>
        <a:off x="7871136" y="721024"/>
        <a:ext cx="2384282" cy="143056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657F1-91C7-4C5F-BA65-B4953D96D1D6}">
      <dsp:nvSpPr>
        <dsp:cNvPr id="0" name=""/>
        <dsp:cNvSpPr/>
      </dsp:nvSpPr>
      <dsp:spPr>
        <a:xfrm>
          <a:off x="1080190"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Scrum</a:t>
          </a:r>
        </a:p>
      </dsp:txBody>
      <dsp:txXfrm>
        <a:off x="1428993" y="349540"/>
        <a:ext cx="1684171" cy="1684171"/>
      </dsp:txXfrm>
    </dsp:sp>
    <dsp:sp modelId="{6CA66742-A351-4CA5-927A-EFFD9F3F98F6}">
      <dsp:nvSpPr>
        <dsp:cNvPr id="0" name=""/>
        <dsp:cNvSpPr/>
      </dsp:nvSpPr>
      <dsp:spPr>
        <a:xfrm>
          <a:off x="2985612"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Kanban</a:t>
          </a:r>
        </a:p>
      </dsp:txBody>
      <dsp:txXfrm>
        <a:off x="3334415" y="349540"/>
        <a:ext cx="1684171" cy="1684171"/>
      </dsp:txXfrm>
    </dsp:sp>
    <dsp:sp modelId="{DEBDB411-64A7-48F4-B646-10FE640CEA53}">
      <dsp:nvSpPr>
        <dsp:cNvPr id="0" name=""/>
        <dsp:cNvSpPr/>
      </dsp:nvSpPr>
      <dsp:spPr>
        <a:xfrm>
          <a:off x="4891034"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Scrumban</a:t>
          </a:r>
        </a:p>
      </dsp:txBody>
      <dsp:txXfrm>
        <a:off x="5239837" y="349540"/>
        <a:ext cx="1684171" cy="1684171"/>
      </dsp:txXfrm>
    </dsp:sp>
    <dsp:sp modelId="{3939A3F8-93BA-4B79-A317-AC35F0106410}">
      <dsp:nvSpPr>
        <dsp:cNvPr id="0" name=""/>
        <dsp:cNvSpPr/>
      </dsp:nvSpPr>
      <dsp:spPr>
        <a:xfrm>
          <a:off x="6796456"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25400" rIns="131077" bIns="254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rgbClr val="000000"/>
              </a:solidFill>
            </a:rPr>
            <a:t>Lean Development</a:t>
          </a:r>
        </a:p>
      </dsp:txBody>
      <dsp:txXfrm>
        <a:off x="7145259" y="349540"/>
        <a:ext cx="1684171" cy="16841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C9398-2EC1-B144-B17B-B977B1948F39}">
      <dsp:nvSpPr>
        <dsp:cNvPr id="0" name=""/>
        <dsp:cNvSpPr/>
      </dsp:nvSpPr>
      <dsp:spPr>
        <a:xfrm>
          <a:off x="4513" y="1553100"/>
          <a:ext cx="2627331" cy="10509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err="1">
              <a:ea typeface="+mn-lt"/>
              <a:cs typeface="+mn-lt"/>
            </a:rPr>
            <a:t>Rechnungsstellung</a:t>
          </a:r>
          <a:endParaRPr lang="en-GB" sz="1500" kern="1200" dirty="0"/>
        </a:p>
      </dsp:txBody>
      <dsp:txXfrm>
        <a:off x="529979" y="1553100"/>
        <a:ext cx="1576399" cy="1050932"/>
      </dsp:txXfrm>
    </dsp:sp>
    <dsp:sp modelId="{F6972C27-844D-724F-B90A-B5CB0811971A}">
      <dsp:nvSpPr>
        <dsp:cNvPr id="0" name=""/>
        <dsp:cNvSpPr/>
      </dsp:nvSpPr>
      <dsp:spPr>
        <a:xfrm>
          <a:off x="2369111" y="1553100"/>
          <a:ext cx="2627331" cy="10509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err="1">
              <a:ea typeface="+mn-lt"/>
              <a:cs typeface="+mn-lt"/>
            </a:rPr>
            <a:t>Kundenaufträge</a:t>
          </a:r>
          <a:endParaRPr lang="en-GB" sz="1500" kern="1200" dirty="0">
            <a:ea typeface="+mn-lt"/>
            <a:cs typeface="+mn-lt"/>
          </a:endParaRPr>
        </a:p>
      </dsp:txBody>
      <dsp:txXfrm>
        <a:off x="2894577" y="1553100"/>
        <a:ext cx="1576399" cy="1050932"/>
      </dsp:txXfrm>
    </dsp:sp>
    <dsp:sp modelId="{C0403597-C21F-F845-B8DE-D3B72E65C0C2}">
      <dsp:nvSpPr>
        <dsp:cNvPr id="0" name=""/>
        <dsp:cNvSpPr/>
      </dsp:nvSpPr>
      <dsp:spPr>
        <a:xfrm>
          <a:off x="4733710" y="1553100"/>
          <a:ext cx="2627331" cy="10509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err="1">
              <a:ea typeface="+mn-lt"/>
              <a:cs typeface="+mn-lt"/>
            </a:rPr>
            <a:t>Abstimmung</a:t>
          </a:r>
          <a:r>
            <a:rPr lang="en-GB" sz="1500" kern="1200" dirty="0">
              <a:ea typeface="+mn-lt"/>
              <a:cs typeface="+mn-lt"/>
            </a:rPr>
            <a:t> der </a:t>
          </a:r>
          <a:r>
            <a:rPr lang="en-GB" sz="1500" kern="1200" dirty="0" err="1">
              <a:ea typeface="+mn-lt"/>
              <a:cs typeface="+mn-lt"/>
            </a:rPr>
            <a:t>Buchhaltung</a:t>
          </a:r>
          <a:endParaRPr lang="en-GB" sz="1500" kern="1200" dirty="0">
            <a:ea typeface="+mn-lt"/>
            <a:cs typeface="+mn-lt"/>
          </a:endParaRPr>
        </a:p>
      </dsp:txBody>
      <dsp:txXfrm>
        <a:off x="5259176" y="1553100"/>
        <a:ext cx="1576399" cy="1050932"/>
      </dsp:txXfrm>
    </dsp:sp>
    <dsp:sp modelId="{E6E67AB2-BACC-2E47-9F33-8B87939D0D6E}">
      <dsp:nvSpPr>
        <dsp:cNvPr id="0" name=""/>
        <dsp:cNvSpPr/>
      </dsp:nvSpPr>
      <dsp:spPr>
        <a:xfrm>
          <a:off x="7098308" y="1553100"/>
          <a:ext cx="2627331" cy="10509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err="1">
              <a:ea typeface="+mn-lt"/>
              <a:cs typeface="+mn-lt"/>
            </a:rPr>
            <a:t>Dateneingabe</a:t>
          </a:r>
          <a:endParaRPr lang="en-GB" sz="1500" kern="1200" dirty="0">
            <a:ea typeface="+mn-lt"/>
            <a:cs typeface="+mn-lt"/>
          </a:endParaRPr>
        </a:p>
      </dsp:txBody>
      <dsp:txXfrm>
        <a:off x="7623774" y="1553100"/>
        <a:ext cx="1576399" cy="105093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7A449-36D1-4DC3-9E0B-742454BBE80B}">
      <dsp:nvSpPr>
        <dsp:cNvPr id="0" name=""/>
        <dsp:cNvSpPr/>
      </dsp:nvSpPr>
      <dsp:spPr>
        <a:xfrm>
          <a:off x="901592"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Agile </a:t>
          </a:r>
          <a:r>
            <a:rPr lang="en-GB" sz="2400" kern="1200" dirty="0" err="1">
              <a:effectLst>
                <a:outerShdw blurRad="38100" dist="38100" dir="2700000" algn="tl">
                  <a:srgbClr val="000000">
                    <a:alpha val="43137"/>
                  </a:srgbClr>
                </a:outerShdw>
              </a:effectLst>
            </a:rPr>
            <a:t>Organisationen</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kommen</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besser</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zurecht</a:t>
          </a:r>
          <a:endParaRPr lang="en-ZA" sz="2400" kern="1200" dirty="0">
            <a:effectLst>
              <a:outerShdw blurRad="38100" dist="38100" dir="2700000" algn="tl">
                <a:srgbClr val="000000">
                  <a:alpha val="43137"/>
                </a:srgbClr>
              </a:outerShdw>
            </a:effectLst>
          </a:endParaRPr>
        </a:p>
      </dsp:txBody>
      <dsp:txXfrm>
        <a:off x="901592" y="3377"/>
        <a:ext cx="2871144" cy="1722686"/>
      </dsp:txXfrm>
    </dsp:sp>
    <dsp:sp modelId="{45F2CFD3-6BAE-4CB7-8321-9BB8C7928E56}">
      <dsp:nvSpPr>
        <dsp:cNvPr id="0" name=""/>
        <dsp:cNvSpPr/>
      </dsp:nvSpPr>
      <dsp:spPr>
        <a:xfrm>
          <a:off x="4059851"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Global </a:t>
          </a:r>
          <a:r>
            <a:rPr lang="en-GB" sz="2400" kern="1200" dirty="0" err="1">
              <a:effectLst>
                <a:outerShdw blurRad="38100" dist="38100" dir="2700000" algn="tl">
                  <a:srgbClr val="000000">
                    <a:alpha val="43137"/>
                  </a:srgbClr>
                </a:outerShdw>
              </a:effectLst>
            </a:rPr>
            <a:t>denken</a:t>
          </a:r>
          <a:r>
            <a:rPr lang="en-GB" sz="2400" kern="1200" dirty="0">
              <a:effectLst>
                <a:outerShdw blurRad="38100" dist="38100" dir="2700000" algn="tl">
                  <a:srgbClr val="000000">
                    <a:alpha val="43137"/>
                  </a:srgbClr>
                </a:outerShdw>
              </a:effectLst>
            </a:rPr>
            <a:t> und </a:t>
          </a:r>
          <a:r>
            <a:rPr lang="en-GB" sz="2400" kern="1200" dirty="0" err="1">
              <a:effectLst>
                <a:outerShdw blurRad="38100" dist="38100" dir="2700000" algn="tl">
                  <a:srgbClr val="000000">
                    <a:alpha val="43137"/>
                  </a:srgbClr>
                </a:outerShdw>
              </a:effectLst>
            </a:rPr>
            <a:t>analysieren</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lokal</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entscheiden</a:t>
          </a:r>
          <a:endParaRPr lang="en-ZA" sz="2400" kern="1200" dirty="0">
            <a:effectLst>
              <a:outerShdw blurRad="38100" dist="38100" dir="2700000" algn="tl">
                <a:srgbClr val="000000">
                  <a:alpha val="43137"/>
                </a:srgbClr>
              </a:outerShdw>
            </a:effectLst>
          </a:endParaRPr>
        </a:p>
      </dsp:txBody>
      <dsp:txXfrm>
        <a:off x="4059851" y="3377"/>
        <a:ext cx="2871144" cy="1722686"/>
      </dsp:txXfrm>
    </dsp:sp>
    <dsp:sp modelId="{2821BF17-1CF4-4D34-995B-50475073C244}">
      <dsp:nvSpPr>
        <dsp:cNvPr id="0" name=""/>
        <dsp:cNvSpPr/>
      </dsp:nvSpPr>
      <dsp:spPr>
        <a:xfrm>
          <a:off x="7218109"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err="1">
              <a:effectLst>
                <a:outerShdw blurRad="38100" dist="38100" dir="2700000" algn="tl">
                  <a:srgbClr val="000000">
                    <a:alpha val="43137"/>
                  </a:srgbClr>
                </a:outerShdw>
              </a:effectLst>
            </a:rPr>
            <a:t>Ihr</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Betriebsmodell</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ist</a:t>
          </a:r>
          <a:r>
            <a:rPr lang="en-GB" sz="2000" kern="1200" dirty="0">
              <a:effectLst>
                <a:outerShdw blurRad="38100" dist="38100" dir="2700000" algn="tl">
                  <a:srgbClr val="000000">
                    <a:alpha val="43137"/>
                  </a:srgbClr>
                </a:outerShdw>
              </a:effectLst>
            </a:rPr>
            <a:t> der </a:t>
          </a:r>
          <a:r>
            <a:rPr lang="en-GB" sz="2000" kern="1200" dirty="0" err="1">
              <a:effectLst>
                <a:outerShdw blurRad="38100" dist="38100" dir="2700000" algn="tl">
                  <a:srgbClr val="000000">
                    <a:alpha val="43137"/>
                  </a:srgbClr>
                </a:outerShdw>
              </a:effectLst>
            </a:rPr>
            <a:t>Schlüsselfaktor</a:t>
          </a:r>
          <a:r>
            <a:rPr lang="en-GB" sz="2000" kern="1200" dirty="0">
              <a:effectLst>
                <a:outerShdw blurRad="38100" dist="38100" dir="2700000" algn="tl">
                  <a:srgbClr val="000000">
                    <a:alpha val="43137"/>
                  </a:srgbClr>
                </a:outerShdw>
              </a:effectLst>
            </a:rPr>
            <a:t> für </a:t>
          </a:r>
          <a:r>
            <a:rPr lang="en-GB" sz="2000" kern="1200" dirty="0" err="1">
              <a:effectLst>
                <a:outerShdw blurRad="38100" dist="38100" dir="2700000" algn="tl">
                  <a:srgbClr val="000000">
                    <a:alpha val="43137"/>
                  </a:srgbClr>
                </a:outerShdw>
              </a:effectLst>
            </a:rPr>
            <a:t>eine</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kontinuierliche</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Wirkung</a:t>
          </a:r>
          <a:endParaRPr lang="en-ZA" sz="2000" kern="1200" dirty="0">
            <a:effectLst>
              <a:outerShdw blurRad="38100" dist="38100" dir="2700000" algn="tl">
                <a:srgbClr val="000000">
                  <a:alpha val="43137"/>
                </a:srgbClr>
              </a:outerShdw>
            </a:effectLst>
          </a:endParaRPr>
        </a:p>
      </dsp:txBody>
      <dsp:txXfrm>
        <a:off x="7218109" y="3377"/>
        <a:ext cx="2871144" cy="1722686"/>
      </dsp:txXfrm>
    </dsp:sp>
    <dsp:sp modelId="{0CABBE85-0FE6-49B1-94DF-46C91C7A3B2C}">
      <dsp:nvSpPr>
        <dsp:cNvPr id="0" name=""/>
        <dsp:cNvSpPr/>
      </dsp:nvSpPr>
      <dsp:spPr>
        <a:xfrm>
          <a:off x="2480722" y="2013178"/>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Vorbereitung-Überplanung</a:t>
          </a:r>
          <a:endParaRPr lang="en-ZA" sz="2400" kern="1200" dirty="0">
            <a:effectLst>
              <a:outerShdw blurRad="38100" dist="38100" dir="2700000" algn="tl">
                <a:srgbClr val="000000">
                  <a:alpha val="43137"/>
                </a:srgbClr>
              </a:outerShdw>
            </a:effectLst>
          </a:endParaRPr>
        </a:p>
      </dsp:txBody>
      <dsp:txXfrm>
        <a:off x="2480722" y="2013178"/>
        <a:ext cx="2871144" cy="1722686"/>
      </dsp:txXfrm>
    </dsp:sp>
    <dsp:sp modelId="{0FB13003-C2B5-4E97-8D7C-181B50C46999}">
      <dsp:nvSpPr>
        <dsp:cNvPr id="0" name=""/>
        <dsp:cNvSpPr/>
      </dsp:nvSpPr>
      <dsp:spPr>
        <a:xfrm>
          <a:off x="5638980" y="2013178"/>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Vertrauen</a:t>
          </a:r>
          <a:r>
            <a:rPr lang="en-GB" sz="2400" kern="1200" dirty="0">
              <a:effectLst>
                <a:outerShdw blurRad="38100" dist="38100" dir="2700000" algn="tl">
                  <a:srgbClr val="000000">
                    <a:alpha val="43137"/>
                  </a:srgbClr>
                </a:outerShdw>
              </a:effectLst>
            </a:rPr>
            <a:t> Sie den </a:t>
          </a:r>
          <a:r>
            <a:rPr lang="en-GB" sz="2400" kern="1200" dirty="0" err="1">
              <a:effectLst>
                <a:outerShdw blurRad="38100" dist="38100" dir="2700000" algn="tl">
                  <a:srgbClr val="000000">
                    <a:alpha val="43137"/>
                  </a:srgbClr>
                </a:outerShdw>
              </a:effectLst>
            </a:rPr>
            <a:t>Daten</a:t>
          </a:r>
          <a:endParaRPr lang="en-ZA" sz="2400" kern="1200" dirty="0">
            <a:effectLst>
              <a:outerShdw blurRad="38100" dist="38100" dir="2700000" algn="tl">
                <a:srgbClr val="000000">
                  <a:alpha val="43137"/>
                </a:srgbClr>
              </a:outerShdw>
            </a:effectLst>
          </a:endParaRPr>
        </a:p>
      </dsp:txBody>
      <dsp:txXfrm>
        <a:off x="5638980" y="2013178"/>
        <a:ext cx="2871144" cy="172268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9368D-EA85-4999-ACC3-A6896D221D8F}">
      <dsp:nvSpPr>
        <dsp:cNvPr id="0" name=""/>
        <dsp:cNvSpPr/>
      </dsp:nvSpPr>
      <dsp:spPr>
        <a:xfrm>
          <a:off x="844307"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Individuen</a:t>
          </a:r>
          <a:r>
            <a:rPr lang="en-GB" sz="2400" kern="1200" dirty="0">
              <a:effectLst>
                <a:outerShdw blurRad="38100" dist="38100" dir="2700000" algn="tl">
                  <a:srgbClr val="000000">
                    <a:alpha val="43137"/>
                  </a:srgbClr>
                </a:outerShdw>
              </a:effectLst>
            </a:rPr>
            <a:t> und </a:t>
          </a:r>
          <a:r>
            <a:rPr lang="en-GB" sz="2400" kern="1200" dirty="0" err="1">
              <a:effectLst>
                <a:outerShdw blurRad="38100" dist="38100" dir="2700000" algn="tl">
                  <a:srgbClr val="000000">
                    <a:alpha val="43137"/>
                  </a:srgbClr>
                </a:outerShdw>
              </a:effectLst>
            </a:rPr>
            <a:t>Interaktionen</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über</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Prozesse</a:t>
          </a:r>
          <a:r>
            <a:rPr lang="en-GB" sz="2400" kern="1200" dirty="0">
              <a:effectLst>
                <a:outerShdw blurRad="38100" dist="38100" dir="2700000" algn="tl">
                  <a:srgbClr val="000000">
                    <a:alpha val="43137"/>
                  </a:srgbClr>
                </a:outerShdw>
              </a:effectLst>
            </a:rPr>
            <a:t> und Tools</a:t>
          </a:r>
          <a:endParaRPr lang="en-ZA" sz="2400" kern="1200" dirty="0">
            <a:effectLst>
              <a:outerShdw blurRad="38100" dist="38100" dir="2700000" algn="tl">
                <a:srgbClr val="000000">
                  <a:alpha val="43137"/>
                </a:srgbClr>
              </a:outerShdw>
            </a:effectLst>
          </a:endParaRPr>
        </a:p>
      </dsp:txBody>
      <dsp:txXfrm>
        <a:off x="844307" y="2709"/>
        <a:ext cx="2783318" cy="1669991"/>
      </dsp:txXfrm>
    </dsp:sp>
    <dsp:sp modelId="{34A1808E-FB2A-4B93-BE82-039FAC0D01D3}">
      <dsp:nvSpPr>
        <dsp:cNvPr id="0" name=""/>
        <dsp:cNvSpPr/>
      </dsp:nvSpPr>
      <dsp:spPr>
        <a:xfrm>
          <a:off x="3905958"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Funktionierende</a:t>
          </a:r>
          <a:r>
            <a:rPr lang="en-GB" sz="2400" kern="1200" dirty="0">
              <a:effectLst>
                <a:outerShdw blurRad="38100" dist="38100" dir="2700000" algn="tl">
                  <a:srgbClr val="000000">
                    <a:alpha val="43137"/>
                  </a:srgbClr>
                </a:outerShdw>
              </a:effectLst>
            </a:rPr>
            <a:t> Software </a:t>
          </a:r>
          <a:r>
            <a:rPr lang="en-GB" sz="2400" kern="1200" dirty="0" err="1">
              <a:effectLst>
                <a:outerShdw blurRad="38100" dist="38100" dir="2700000" algn="tl">
                  <a:srgbClr val="000000">
                    <a:alpha val="43137"/>
                  </a:srgbClr>
                </a:outerShdw>
              </a:effectLst>
            </a:rPr>
            <a:t>über</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umfassende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Dokumentation</a:t>
          </a:r>
          <a:endParaRPr lang="en-ZA" sz="2400" kern="1200" dirty="0">
            <a:effectLst>
              <a:outerShdw blurRad="38100" dist="38100" dir="2700000" algn="tl">
                <a:srgbClr val="000000">
                  <a:alpha val="43137"/>
                </a:srgbClr>
              </a:outerShdw>
            </a:effectLst>
          </a:endParaRPr>
        </a:p>
      </dsp:txBody>
      <dsp:txXfrm>
        <a:off x="3905958" y="2709"/>
        <a:ext cx="2783318" cy="1669991"/>
      </dsp:txXfrm>
    </dsp:sp>
    <dsp:sp modelId="{19788428-B1FC-4857-A06C-4EB3644B385B}">
      <dsp:nvSpPr>
        <dsp:cNvPr id="0" name=""/>
        <dsp:cNvSpPr/>
      </dsp:nvSpPr>
      <dsp:spPr>
        <a:xfrm>
          <a:off x="6967609"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Zusammenarbeit</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mit</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Kunden</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bei</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Vertragsverhandlungen</a:t>
          </a:r>
          <a:endParaRPr lang="en-ZA" sz="2400" kern="1200" dirty="0">
            <a:effectLst>
              <a:outerShdw blurRad="38100" dist="38100" dir="2700000" algn="tl">
                <a:srgbClr val="000000">
                  <a:alpha val="43137"/>
                </a:srgbClr>
              </a:outerShdw>
            </a:effectLst>
          </a:endParaRPr>
        </a:p>
      </dsp:txBody>
      <dsp:txXfrm>
        <a:off x="6967609" y="2709"/>
        <a:ext cx="2783318" cy="1669991"/>
      </dsp:txXfrm>
    </dsp:sp>
    <dsp:sp modelId="{3FB119FB-4C4C-4C02-9908-4655B9B7E4EC}">
      <dsp:nvSpPr>
        <dsp:cNvPr id="0" name=""/>
        <dsp:cNvSpPr/>
      </dsp:nvSpPr>
      <dsp:spPr>
        <a:xfrm>
          <a:off x="3905958" y="1951032"/>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Auf </a:t>
          </a:r>
          <a:r>
            <a:rPr lang="en-GB" sz="2400" kern="1200" dirty="0" err="1">
              <a:effectLst>
                <a:outerShdw blurRad="38100" dist="38100" dir="2700000" algn="tl">
                  <a:srgbClr val="000000">
                    <a:alpha val="43137"/>
                  </a:srgbClr>
                </a:outerShdw>
              </a:effectLst>
            </a:rPr>
            <a:t>Veränderungen</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reagieren</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anstatt</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einem</a:t>
          </a:r>
          <a:r>
            <a:rPr lang="en-GB" sz="2400" kern="1200" dirty="0">
              <a:effectLst>
                <a:outerShdw blurRad="38100" dist="38100" dir="2700000" algn="tl">
                  <a:srgbClr val="000000">
                    <a:alpha val="43137"/>
                  </a:srgbClr>
                </a:outerShdw>
              </a:effectLst>
            </a:rPr>
            <a:t> Plan </a:t>
          </a:r>
          <a:r>
            <a:rPr lang="en-GB" sz="2400" kern="1200" dirty="0" err="1">
              <a:effectLst>
                <a:outerShdw blurRad="38100" dist="38100" dir="2700000" algn="tl">
                  <a:srgbClr val="000000">
                    <a:alpha val="43137"/>
                  </a:srgbClr>
                </a:outerShdw>
              </a:effectLst>
            </a:rPr>
            <a:t>zu</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folgen</a:t>
          </a:r>
          <a:endParaRPr lang="en-ZA" sz="2400" kern="1200" dirty="0">
            <a:effectLst>
              <a:outerShdw blurRad="38100" dist="38100" dir="2700000" algn="tl">
                <a:srgbClr val="000000">
                  <a:alpha val="43137"/>
                </a:srgbClr>
              </a:outerShdw>
            </a:effectLst>
          </a:endParaRPr>
        </a:p>
      </dsp:txBody>
      <dsp:txXfrm>
        <a:off x="3905958" y="1951032"/>
        <a:ext cx="2783318" cy="166999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7E5BD-9C0C-4676-BEB5-DA319EB5C349}">
      <dsp:nvSpPr>
        <dsp:cNvPr id="0" name=""/>
        <dsp:cNvSpPr/>
      </dsp:nvSpPr>
      <dsp:spPr>
        <a:xfrm>
          <a:off x="2015577"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24130" rIns="138940" bIns="24130" numCol="1" spcCol="1270" anchor="ctr" anchorCtr="0">
          <a:noAutofit/>
        </a:bodyPr>
        <a:lstStyle/>
        <a:p>
          <a:pPr marL="0" lvl="0" indent="0" algn="ctr" defTabSz="844550">
            <a:lnSpc>
              <a:spcPct val="90000"/>
            </a:lnSpc>
            <a:spcBef>
              <a:spcPct val="0"/>
            </a:spcBef>
            <a:spcAft>
              <a:spcPct val="35000"/>
            </a:spcAft>
            <a:buNone/>
          </a:pPr>
          <a:r>
            <a:rPr lang="en-ZA" sz="1900" kern="1200" dirty="0" err="1">
              <a:solidFill>
                <a:srgbClr val="000000"/>
              </a:solidFill>
            </a:rPr>
            <a:t>Begrenzen</a:t>
          </a:r>
          <a:r>
            <a:rPr lang="en-ZA" sz="1900" kern="1200" dirty="0">
              <a:solidFill>
                <a:srgbClr val="000000"/>
              </a:solidFill>
            </a:rPr>
            <a:t> Sie </a:t>
          </a:r>
          <a:r>
            <a:rPr lang="en-ZA" sz="1900" kern="1200" dirty="0" err="1">
              <a:solidFill>
                <a:srgbClr val="000000"/>
              </a:solidFill>
            </a:rPr>
            <a:t>Ihren</a:t>
          </a:r>
          <a:r>
            <a:rPr lang="en-ZA" sz="1900" kern="1200" dirty="0">
              <a:solidFill>
                <a:srgbClr val="000000"/>
              </a:solidFill>
            </a:rPr>
            <a:t> </a:t>
          </a:r>
          <a:r>
            <a:rPr lang="en-ZA" sz="1900" kern="1200" dirty="0" err="1">
              <a:solidFill>
                <a:srgbClr val="000000"/>
              </a:solidFill>
            </a:rPr>
            <a:t>Arbeitstag</a:t>
          </a:r>
          <a:r>
            <a:rPr lang="en-ZA" sz="1900" kern="1200" dirty="0">
              <a:solidFill>
                <a:srgbClr val="000000"/>
              </a:solidFill>
            </a:rPr>
            <a:t>
</a:t>
          </a:r>
        </a:p>
      </dsp:txBody>
      <dsp:txXfrm>
        <a:off x="2385303" y="370981"/>
        <a:ext cx="1785193" cy="1785193"/>
      </dsp:txXfrm>
    </dsp:sp>
    <dsp:sp modelId="{B9F02949-A5DE-47C4-8B51-C2B891DB39ED}">
      <dsp:nvSpPr>
        <dsp:cNvPr id="0" name=""/>
        <dsp:cNvSpPr/>
      </dsp:nvSpPr>
      <dsp:spPr>
        <a:xfrm>
          <a:off x="4035294"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24130" rIns="138940" bIns="24130" numCol="1" spcCol="1270" anchor="ctr" anchorCtr="0">
          <a:noAutofit/>
        </a:bodyPr>
        <a:lstStyle/>
        <a:p>
          <a:pPr marL="0" lvl="0" indent="0" algn="ctr" defTabSz="844550">
            <a:lnSpc>
              <a:spcPct val="90000"/>
            </a:lnSpc>
            <a:spcBef>
              <a:spcPct val="0"/>
            </a:spcBef>
            <a:spcAft>
              <a:spcPct val="35000"/>
            </a:spcAft>
            <a:buNone/>
          </a:pPr>
          <a:r>
            <a:rPr lang="en-ZA" sz="1900" kern="1200" dirty="0" err="1">
              <a:solidFill>
                <a:srgbClr val="000000"/>
              </a:solidFill>
            </a:rPr>
            <a:t>Einführung</a:t>
          </a:r>
          <a:r>
            <a:rPr lang="en-ZA" sz="1900" kern="1200" dirty="0">
              <a:solidFill>
                <a:srgbClr val="000000"/>
              </a:solidFill>
            </a:rPr>
            <a:t> </a:t>
          </a:r>
          <a:r>
            <a:rPr lang="en-ZA" sz="1900" kern="1200" dirty="0" err="1">
              <a:solidFill>
                <a:srgbClr val="000000"/>
              </a:solidFill>
            </a:rPr>
            <a:t>klarer</a:t>
          </a:r>
          <a:r>
            <a:rPr lang="en-ZA" sz="1900" kern="1200" dirty="0">
              <a:solidFill>
                <a:srgbClr val="000000"/>
              </a:solidFill>
            </a:rPr>
            <a:t> </a:t>
          </a:r>
          <a:r>
            <a:rPr lang="en-ZA" sz="1900" kern="1200" dirty="0" err="1">
              <a:solidFill>
                <a:srgbClr val="000000"/>
              </a:solidFill>
            </a:rPr>
            <a:t>Regeln</a:t>
          </a:r>
          <a:r>
            <a:rPr lang="en-ZA" sz="1900" kern="1200" dirty="0">
              <a:solidFill>
                <a:srgbClr val="000000"/>
              </a:solidFill>
            </a:rPr>
            <a:t>
</a:t>
          </a:r>
        </a:p>
      </dsp:txBody>
      <dsp:txXfrm>
        <a:off x="4405020" y="370981"/>
        <a:ext cx="1785193" cy="1785193"/>
      </dsp:txXfrm>
    </dsp:sp>
    <dsp:sp modelId="{CD6677CE-C1A6-4CE0-8D75-B510C85DF812}">
      <dsp:nvSpPr>
        <dsp:cNvPr id="0" name=""/>
        <dsp:cNvSpPr/>
      </dsp:nvSpPr>
      <dsp:spPr>
        <a:xfrm>
          <a:off x="6055011"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24130" rIns="138940" bIns="24130" numCol="1" spcCol="1270" anchor="ctr" anchorCtr="0">
          <a:noAutofit/>
        </a:bodyPr>
        <a:lstStyle/>
        <a:p>
          <a:pPr marL="0" lvl="0" indent="0" algn="ctr" defTabSz="844550">
            <a:lnSpc>
              <a:spcPct val="90000"/>
            </a:lnSpc>
            <a:spcBef>
              <a:spcPct val="0"/>
            </a:spcBef>
            <a:spcAft>
              <a:spcPct val="35000"/>
            </a:spcAft>
            <a:buNone/>
          </a:pPr>
          <a:r>
            <a:rPr lang="en-GB" sz="1900" kern="1200" dirty="0" err="1">
              <a:solidFill>
                <a:srgbClr val="000000"/>
              </a:solidFill>
            </a:rPr>
            <a:t>Schauen</a:t>
          </a:r>
          <a:r>
            <a:rPr lang="en-GB" sz="1900" kern="1200" dirty="0">
              <a:solidFill>
                <a:srgbClr val="000000"/>
              </a:solidFill>
            </a:rPr>
            <a:t> Sie </a:t>
          </a:r>
          <a:r>
            <a:rPr lang="en-GB" sz="1900" kern="1200" dirty="0" err="1">
              <a:solidFill>
                <a:srgbClr val="000000"/>
              </a:solidFill>
            </a:rPr>
            <a:t>durch</a:t>
          </a:r>
          <a:r>
            <a:rPr lang="en-GB" sz="1900" kern="1200" dirty="0">
              <a:solidFill>
                <a:srgbClr val="000000"/>
              </a:solidFill>
            </a:rPr>
            <a:t> die </a:t>
          </a:r>
          <a:r>
            <a:rPr lang="en-GB" sz="1900" kern="1200" dirty="0" err="1">
              <a:solidFill>
                <a:srgbClr val="000000"/>
              </a:solidFill>
            </a:rPr>
            <a:t>Linse</a:t>
          </a:r>
          <a:r>
            <a:rPr lang="en-GB" sz="1900" kern="1200" dirty="0">
              <a:solidFill>
                <a:srgbClr val="000000"/>
              </a:solidFill>
            </a:rPr>
            <a:t> </a:t>
          </a:r>
          <a:r>
            <a:rPr lang="en-GB" sz="1900" kern="1200" dirty="0" err="1">
              <a:solidFill>
                <a:srgbClr val="000000"/>
              </a:solidFill>
            </a:rPr>
            <a:t>einer</a:t>
          </a:r>
          <a:r>
            <a:rPr lang="en-GB" sz="1900" kern="1200" dirty="0">
              <a:solidFill>
                <a:srgbClr val="000000"/>
              </a:solidFill>
            </a:rPr>
            <a:t> </a:t>
          </a:r>
          <a:r>
            <a:rPr lang="en-GB" sz="1900" kern="1200" dirty="0" err="1">
              <a:solidFill>
                <a:srgbClr val="000000"/>
              </a:solidFill>
            </a:rPr>
            <a:t>anderen</a:t>
          </a:r>
          <a:r>
            <a:rPr lang="en-GB" sz="1900" kern="1200" dirty="0">
              <a:solidFill>
                <a:srgbClr val="000000"/>
              </a:solidFill>
            </a:rPr>
            <a:t> Person
</a:t>
          </a:r>
          <a:endParaRPr lang="en-ZA" sz="1900" kern="1200" dirty="0">
            <a:solidFill>
              <a:srgbClr val="000000"/>
            </a:solidFill>
          </a:endParaRPr>
        </a:p>
      </dsp:txBody>
      <dsp:txXfrm>
        <a:off x="6424737" y="370981"/>
        <a:ext cx="1785193" cy="178519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A2846-90ED-4548-BD52-396D0B6CAE47}">
      <dsp:nvSpPr>
        <dsp:cNvPr id="0" name=""/>
        <dsp:cNvSpPr/>
      </dsp:nvSpPr>
      <dsp:spPr>
        <a:xfrm>
          <a:off x="1048659"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Hochwertige</a:t>
          </a:r>
          <a:r>
            <a:rPr lang="en-GB" sz="2400" kern="1200" dirty="0">
              <a:effectLst>
                <a:outerShdw blurRad="38100" dist="38100" dir="2700000" algn="tl">
                  <a:srgbClr val="000000">
                    <a:alpha val="43137"/>
                  </a:srgbClr>
                </a:outerShdw>
              </a:effectLst>
            </a:rPr>
            <a:t>-res </a:t>
          </a:r>
          <a:r>
            <a:rPr lang="en-GB" sz="2400" kern="1200" dirty="0" err="1">
              <a:effectLst>
                <a:outerShdw blurRad="38100" dist="38100" dir="2700000" algn="tl">
                  <a:srgbClr val="000000">
                    <a:alpha val="43137"/>
                  </a:srgbClr>
                </a:outerShdw>
              </a:effectLst>
            </a:rPr>
            <a:t>Produkt</a:t>
          </a:r>
          <a:endParaRPr lang="en-ZA" sz="2400" kern="1200" dirty="0">
            <a:effectLst>
              <a:outerShdw blurRad="38100" dist="38100" dir="2700000" algn="tl">
                <a:srgbClr val="000000">
                  <a:alpha val="43137"/>
                </a:srgbClr>
              </a:outerShdw>
            </a:effectLst>
          </a:endParaRPr>
        </a:p>
      </dsp:txBody>
      <dsp:txXfrm>
        <a:off x="1048659" y="847"/>
        <a:ext cx="1976259" cy="1185755"/>
      </dsp:txXfrm>
    </dsp:sp>
    <dsp:sp modelId="{D708F5EE-CEF5-4058-BF76-5DCAD0103049}">
      <dsp:nvSpPr>
        <dsp:cNvPr id="0" name=""/>
        <dsp:cNvSpPr/>
      </dsp:nvSpPr>
      <dsp:spPr>
        <a:xfrm>
          <a:off x="3222545"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Kundenzufriedenheit</a:t>
          </a:r>
          <a:endParaRPr lang="en-ZA" sz="2400" kern="1200" dirty="0">
            <a:effectLst>
              <a:outerShdw blurRad="38100" dist="38100" dir="2700000" algn="tl">
                <a:srgbClr val="000000">
                  <a:alpha val="43137"/>
                </a:srgbClr>
              </a:outerShdw>
            </a:effectLst>
          </a:endParaRPr>
        </a:p>
      </dsp:txBody>
      <dsp:txXfrm>
        <a:off x="3222545" y="847"/>
        <a:ext cx="1976259" cy="1185755"/>
      </dsp:txXfrm>
    </dsp:sp>
    <dsp:sp modelId="{C7DF86AC-9F30-4AE5-98DD-C3EDC3B25515}">
      <dsp:nvSpPr>
        <dsp:cNvPr id="0" name=""/>
        <dsp:cNvSpPr/>
      </dsp:nvSpPr>
      <dsp:spPr>
        <a:xfrm>
          <a:off x="5396430"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Bessere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Kontrolle</a:t>
          </a:r>
          <a:endParaRPr lang="en-ZA" sz="2400" kern="1200" dirty="0">
            <a:effectLst>
              <a:outerShdw blurRad="38100" dist="38100" dir="2700000" algn="tl">
                <a:srgbClr val="000000">
                  <a:alpha val="43137"/>
                </a:srgbClr>
              </a:outerShdw>
            </a:effectLst>
          </a:endParaRPr>
        </a:p>
      </dsp:txBody>
      <dsp:txXfrm>
        <a:off x="5396430" y="847"/>
        <a:ext cx="1976259" cy="1185755"/>
      </dsp:txXfrm>
    </dsp:sp>
    <dsp:sp modelId="{D37AC921-E767-4D2A-9884-0BF2009021C1}">
      <dsp:nvSpPr>
        <dsp:cNvPr id="0" name=""/>
        <dsp:cNvSpPr/>
      </dsp:nvSpPr>
      <dsp:spPr>
        <a:xfrm>
          <a:off x="7570316"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err="1">
              <a:effectLst>
                <a:outerShdw blurRad="38100" dist="38100" dir="2700000" algn="tl">
                  <a:srgbClr val="000000">
                    <a:alpha val="43137"/>
                  </a:srgbClr>
                </a:outerShdw>
              </a:effectLst>
            </a:rPr>
            <a:t>Verbesserte</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Projektvorhersagbarkeit</a:t>
          </a:r>
          <a:endParaRPr lang="en-ZA" sz="2000" kern="1200" dirty="0">
            <a:effectLst>
              <a:outerShdw blurRad="38100" dist="38100" dir="2700000" algn="tl">
                <a:srgbClr val="000000">
                  <a:alpha val="43137"/>
                </a:srgbClr>
              </a:outerShdw>
            </a:effectLst>
          </a:endParaRPr>
        </a:p>
      </dsp:txBody>
      <dsp:txXfrm>
        <a:off x="7570316" y="847"/>
        <a:ext cx="1976259" cy="1185755"/>
      </dsp:txXfrm>
    </dsp:sp>
    <dsp:sp modelId="{38A66586-6582-4EB2-9CE6-5F3CC964B635}">
      <dsp:nvSpPr>
        <dsp:cNvPr id="0" name=""/>
        <dsp:cNvSpPr/>
      </dsp:nvSpPr>
      <dsp:spPr>
        <a:xfrm>
          <a:off x="4309488" y="1384229"/>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Reduzierte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Risiken</a:t>
          </a:r>
          <a:endParaRPr lang="en-ZA" sz="2400" kern="1200" dirty="0">
            <a:effectLst>
              <a:outerShdw blurRad="38100" dist="38100" dir="2700000" algn="tl">
                <a:srgbClr val="000000">
                  <a:alpha val="43137"/>
                </a:srgbClr>
              </a:outerShdw>
            </a:effectLst>
          </a:endParaRPr>
        </a:p>
      </dsp:txBody>
      <dsp:txXfrm>
        <a:off x="4309488" y="1384229"/>
        <a:ext cx="1976259" cy="118575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A2846-90ED-4548-BD52-396D0B6CAE47}">
      <dsp:nvSpPr>
        <dsp:cNvPr id="0" name=""/>
        <dsp:cNvSpPr/>
      </dsp:nvSpPr>
      <dsp:spPr>
        <a:xfrm>
          <a:off x="3104"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Erhöhte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Flexibilität</a:t>
          </a:r>
          <a:endParaRPr lang="en-ZA" sz="2400" kern="1200" dirty="0">
            <a:effectLst>
              <a:outerShdw blurRad="38100" dist="38100" dir="2700000" algn="tl">
                <a:srgbClr val="000000">
                  <a:alpha val="43137"/>
                </a:srgbClr>
              </a:outerShdw>
            </a:effectLst>
          </a:endParaRPr>
        </a:p>
      </dsp:txBody>
      <dsp:txXfrm>
        <a:off x="3104" y="546647"/>
        <a:ext cx="2462564" cy="1477538"/>
      </dsp:txXfrm>
    </dsp:sp>
    <dsp:sp modelId="{63E980CF-C459-44AE-8C2E-40C5DF411861}">
      <dsp:nvSpPr>
        <dsp:cNvPr id="0" name=""/>
        <dsp:cNvSpPr/>
      </dsp:nvSpPr>
      <dsp:spPr>
        <a:xfrm>
          <a:off x="2711925"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Kontinuierliche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Verbesserung</a:t>
          </a:r>
          <a:endParaRPr lang="en-ZA" sz="2400" kern="1200" dirty="0">
            <a:effectLst>
              <a:outerShdw blurRad="38100" dist="38100" dir="2700000" algn="tl">
                <a:srgbClr val="000000">
                  <a:alpha val="43137"/>
                </a:srgbClr>
              </a:outerShdw>
            </a:effectLst>
          </a:endParaRPr>
        </a:p>
      </dsp:txBody>
      <dsp:txXfrm>
        <a:off x="2711925" y="546647"/>
        <a:ext cx="2462564" cy="1477538"/>
      </dsp:txXfrm>
    </dsp:sp>
    <dsp:sp modelId="{4D33A57C-7B58-43B3-BB68-3B89482AF2B1}">
      <dsp:nvSpPr>
        <dsp:cNvPr id="0" name=""/>
        <dsp:cNvSpPr/>
      </dsp:nvSpPr>
      <dsp:spPr>
        <a:xfrm>
          <a:off x="5420746"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Verbesserte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Teammoral</a:t>
          </a:r>
          <a:endParaRPr lang="en-ZA" sz="2400" kern="1200" dirty="0">
            <a:effectLst>
              <a:outerShdw blurRad="38100" dist="38100" dir="2700000" algn="tl">
                <a:srgbClr val="000000">
                  <a:alpha val="43137"/>
                </a:srgbClr>
              </a:outerShdw>
            </a:effectLst>
          </a:endParaRPr>
        </a:p>
      </dsp:txBody>
      <dsp:txXfrm>
        <a:off x="5420746" y="546647"/>
        <a:ext cx="2462564" cy="1477538"/>
      </dsp:txXfrm>
    </dsp:sp>
    <dsp:sp modelId="{081F0AD1-5F22-41C0-827D-3BC29F142AA9}">
      <dsp:nvSpPr>
        <dsp:cNvPr id="0" name=""/>
        <dsp:cNvSpPr/>
      </dsp:nvSpPr>
      <dsp:spPr>
        <a:xfrm>
          <a:off x="8129567"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Relevantere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Metriken</a:t>
          </a:r>
          <a:endParaRPr lang="en-ZA" sz="2400" kern="1200" dirty="0">
            <a:effectLst>
              <a:outerShdw blurRad="38100" dist="38100" dir="2700000" algn="tl">
                <a:srgbClr val="000000">
                  <a:alpha val="43137"/>
                </a:srgbClr>
              </a:outerShdw>
            </a:effectLst>
          </a:endParaRPr>
        </a:p>
      </dsp:txBody>
      <dsp:txXfrm>
        <a:off x="8129567" y="546647"/>
        <a:ext cx="2462564" cy="147753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6DA83-A1D7-46DB-92A7-5E5E4C76881E}">
      <dsp:nvSpPr>
        <dsp:cNvPr id="0" name=""/>
        <dsp:cNvSpPr/>
      </dsp:nvSpPr>
      <dsp:spPr>
        <a:xfrm>
          <a:off x="2670929" y="-52441"/>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effectLst/>
            </a:rPr>
            <a:t>Bitten Sie um Team-Input</a:t>
          </a:r>
        </a:p>
      </dsp:txBody>
      <dsp:txXfrm>
        <a:off x="3069726" y="346355"/>
        <a:ext cx="1925564" cy="1925559"/>
      </dsp:txXfrm>
    </dsp:sp>
    <dsp:sp modelId="{FCAC7814-B57C-4EB6-AEB4-2E4F6756CB93}">
      <dsp:nvSpPr>
        <dsp:cNvPr id="0" name=""/>
        <dsp:cNvSpPr/>
      </dsp:nvSpPr>
      <dsp:spPr>
        <a:xfrm>
          <a:off x="3944729" y="1665621"/>
          <a:ext cx="2976139" cy="291940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rgbClr val="000000"/>
              </a:solidFill>
              <a:effectLst/>
            </a:rPr>
            <a:t>Mitgliederbasis</a:t>
          </a:r>
          <a:r>
            <a:rPr lang="en-GB" sz="2400" kern="1200" dirty="0">
              <a:solidFill>
                <a:srgbClr val="000000"/>
              </a:solidFill>
              <a:effectLst/>
            </a:rPr>
            <a:t> und Community </a:t>
          </a:r>
          <a:r>
            <a:rPr lang="en-GB" sz="2400" kern="1200" dirty="0" err="1">
              <a:solidFill>
                <a:srgbClr val="000000"/>
              </a:solidFill>
              <a:effectLst/>
            </a:rPr>
            <a:t>anhören</a:t>
          </a:r>
          <a:endParaRPr lang="en-ZA" sz="2400" kern="1200" dirty="0">
            <a:solidFill>
              <a:srgbClr val="000000"/>
            </a:solidFill>
            <a:effectLst/>
          </a:endParaRPr>
        </a:p>
      </dsp:txBody>
      <dsp:txXfrm>
        <a:off x="4380574" y="2093159"/>
        <a:ext cx="2104449" cy="2064333"/>
      </dsp:txXfrm>
    </dsp:sp>
    <dsp:sp modelId="{C2C831E0-80E0-4960-B421-1F089A605B9D}">
      <dsp:nvSpPr>
        <dsp:cNvPr id="0" name=""/>
        <dsp:cNvSpPr/>
      </dsp:nvSpPr>
      <dsp:spPr>
        <a:xfrm>
          <a:off x="5472344" y="-52441"/>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rgbClr val="000000"/>
              </a:solidFill>
              <a:effectLst/>
            </a:rPr>
            <a:t>Raum</a:t>
          </a:r>
          <a:r>
            <a:rPr lang="en-GB" sz="2400" kern="1200" dirty="0">
              <a:solidFill>
                <a:srgbClr val="000000"/>
              </a:solidFill>
              <a:effectLst/>
            </a:rPr>
            <a:t> für </a:t>
          </a:r>
          <a:r>
            <a:rPr lang="en-GB" sz="2400" kern="1200" dirty="0" err="1">
              <a:solidFill>
                <a:srgbClr val="000000"/>
              </a:solidFill>
              <a:effectLst/>
            </a:rPr>
            <a:t>notwendige</a:t>
          </a:r>
          <a:r>
            <a:rPr lang="en-GB" sz="2400" kern="1200" dirty="0">
              <a:solidFill>
                <a:srgbClr val="000000"/>
              </a:solidFill>
              <a:effectLst/>
            </a:rPr>
            <a:t> </a:t>
          </a:r>
          <a:r>
            <a:rPr lang="en-GB" sz="2400" kern="1200" dirty="0" err="1">
              <a:solidFill>
                <a:srgbClr val="000000"/>
              </a:solidFill>
              <a:effectLst/>
            </a:rPr>
            <a:t>Gespräche</a:t>
          </a:r>
          <a:r>
            <a:rPr lang="en-GB" sz="2400" kern="1200" dirty="0">
              <a:solidFill>
                <a:srgbClr val="000000"/>
              </a:solidFill>
              <a:effectLst/>
            </a:rPr>
            <a:t> </a:t>
          </a:r>
          <a:r>
            <a:rPr lang="en-GB" sz="2400" kern="1200" dirty="0" err="1">
              <a:solidFill>
                <a:srgbClr val="000000"/>
              </a:solidFill>
              <a:effectLst/>
            </a:rPr>
            <a:t>schaffen</a:t>
          </a:r>
          <a:endParaRPr lang="en-ZA" sz="2400" kern="1200" dirty="0">
            <a:solidFill>
              <a:srgbClr val="000000"/>
            </a:solidFill>
            <a:effectLst/>
          </a:endParaRPr>
        </a:p>
      </dsp:txBody>
      <dsp:txXfrm>
        <a:off x="5871141" y="346355"/>
        <a:ext cx="1925564" cy="1925559"/>
      </dsp:txXfrm>
    </dsp:sp>
    <dsp:sp modelId="{636BBD36-91B6-4A2A-8283-AF726C098C60}">
      <dsp:nvSpPr>
        <dsp:cNvPr id="0" name=""/>
        <dsp:cNvSpPr/>
      </dsp:nvSpPr>
      <dsp:spPr>
        <a:xfrm>
          <a:off x="6777991" y="1658867"/>
          <a:ext cx="2912444" cy="2932916"/>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solidFill>
                <a:srgbClr val="000000"/>
              </a:solidFill>
              <a:effectLst/>
            </a:rPr>
            <a:t>Umarme</a:t>
          </a:r>
          <a:r>
            <a:rPr lang="en-ZA" sz="2400" kern="1200" dirty="0">
              <a:solidFill>
                <a:srgbClr val="000000"/>
              </a:solidFill>
              <a:effectLst/>
            </a:rPr>
            <a:t> "</a:t>
          </a:r>
          <a:r>
            <a:rPr lang="en-ZA" sz="2400" kern="1200" dirty="0" err="1">
              <a:solidFill>
                <a:srgbClr val="000000"/>
              </a:solidFill>
              <a:effectLst/>
            </a:rPr>
            <a:t>kreative</a:t>
          </a:r>
          <a:r>
            <a:rPr lang="en-ZA" sz="2400" kern="1200" dirty="0">
              <a:solidFill>
                <a:srgbClr val="000000"/>
              </a:solidFill>
              <a:effectLst/>
            </a:rPr>
            <a:t> </a:t>
          </a:r>
          <a:r>
            <a:rPr lang="en-ZA" sz="2400" kern="1200" dirty="0" err="1">
              <a:solidFill>
                <a:srgbClr val="000000"/>
              </a:solidFill>
              <a:effectLst/>
            </a:rPr>
            <a:t>Zerstörung</a:t>
          </a:r>
          <a:r>
            <a:rPr lang="en-ZA" sz="2400" kern="1200" dirty="0">
              <a:solidFill>
                <a:srgbClr val="000000"/>
              </a:solidFill>
              <a:effectLst/>
            </a:rPr>
            <a:t>"</a:t>
          </a:r>
        </a:p>
      </dsp:txBody>
      <dsp:txXfrm>
        <a:off x="7204509" y="2088383"/>
        <a:ext cx="2059408" cy="2073884"/>
      </dsp:txXfrm>
    </dsp:sp>
    <dsp:sp modelId="{3CBBC78C-D7A3-4238-81D1-9F993E377749}">
      <dsp:nvSpPr>
        <dsp:cNvPr id="0" name=""/>
        <dsp:cNvSpPr/>
      </dsp:nvSpPr>
      <dsp:spPr>
        <a:xfrm>
          <a:off x="8272926" y="-52441"/>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rgbClr val="000000"/>
              </a:solidFill>
              <a:effectLst/>
            </a:rPr>
            <a:t>Hören</a:t>
          </a:r>
          <a:r>
            <a:rPr lang="en-GB" sz="2400" kern="1200" dirty="0">
              <a:solidFill>
                <a:srgbClr val="000000"/>
              </a:solidFill>
              <a:effectLst/>
            </a:rPr>
            <a:t> Sie </a:t>
          </a:r>
          <a:r>
            <a:rPr lang="en-GB" sz="2400" kern="1200" dirty="0" err="1">
              <a:solidFill>
                <a:srgbClr val="000000"/>
              </a:solidFill>
              <a:effectLst/>
            </a:rPr>
            <a:t>Ihren</a:t>
          </a:r>
          <a:r>
            <a:rPr lang="en-GB" sz="2400" kern="1200" dirty="0">
              <a:solidFill>
                <a:srgbClr val="000000"/>
              </a:solidFill>
              <a:effectLst/>
            </a:rPr>
            <a:t> </a:t>
          </a:r>
          <a:r>
            <a:rPr lang="en-GB" sz="2400" kern="1200" dirty="0" err="1">
              <a:solidFill>
                <a:srgbClr val="000000"/>
              </a:solidFill>
              <a:effectLst/>
            </a:rPr>
            <a:t>Kunden</a:t>
          </a:r>
          <a:r>
            <a:rPr lang="en-GB" sz="2400" kern="1200" dirty="0">
              <a:solidFill>
                <a:srgbClr val="000000"/>
              </a:solidFill>
              <a:effectLst/>
            </a:rPr>
            <a:t> </a:t>
          </a:r>
          <a:r>
            <a:rPr lang="en-GB" sz="2400" kern="1200" dirty="0" err="1">
              <a:solidFill>
                <a:srgbClr val="000000"/>
              </a:solidFill>
              <a:effectLst/>
            </a:rPr>
            <a:t>aktiv</a:t>
          </a:r>
          <a:r>
            <a:rPr lang="en-GB" sz="2400" kern="1200" dirty="0">
              <a:solidFill>
                <a:srgbClr val="000000"/>
              </a:solidFill>
              <a:effectLst/>
            </a:rPr>
            <a:t> </a:t>
          </a:r>
          <a:r>
            <a:rPr lang="en-GB" sz="2400" kern="1200" dirty="0" err="1">
              <a:solidFill>
                <a:srgbClr val="000000"/>
              </a:solidFill>
              <a:effectLst/>
            </a:rPr>
            <a:t>zu</a:t>
          </a:r>
          <a:endParaRPr lang="en-ZA" sz="2400" kern="1200" dirty="0">
            <a:solidFill>
              <a:srgbClr val="000000"/>
            </a:solidFill>
            <a:effectLst/>
          </a:endParaRPr>
        </a:p>
      </dsp:txBody>
      <dsp:txXfrm>
        <a:off x="8671723" y="346355"/>
        <a:ext cx="1925564" cy="192555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BABF0-72CC-491F-9526-E342895D4B37}">
      <dsp:nvSpPr>
        <dsp:cNvPr id="0" name=""/>
        <dsp:cNvSpPr/>
      </dsp:nvSpPr>
      <dsp:spPr>
        <a:xfrm>
          <a:off x="926418"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chemeClr val="bg1"/>
              </a:solidFill>
              <a:effectLst>
                <a:outerShdw blurRad="38100" dist="38100" dir="2700000" algn="tl">
                  <a:srgbClr val="000000">
                    <a:alpha val="43137"/>
                  </a:srgbClr>
                </a:outerShdw>
              </a:effectLst>
            </a:rPr>
            <a:t>Werden</a:t>
          </a:r>
          <a:r>
            <a:rPr lang="en-GB" sz="2400" kern="1200" dirty="0">
              <a:solidFill>
                <a:schemeClr val="bg1"/>
              </a:solidFill>
              <a:effectLst>
                <a:outerShdw blurRad="38100" dist="38100" dir="2700000" algn="tl">
                  <a:srgbClr val="000000">
                    <a:alpha val="43137"/>
                  </a:srgbClr>
                </a:outerShdw>
              </a:effectLst>
            </a:rPr>
            <a:t> Sie von </a:t>
          </a:r>
          <a:r>
            <a:rPr lang="en-GB" sz="2400" kern="1200" dirty="0" err="1">
              <a:solidFill>
                <a:schemeClr val="bg1"/>
              </a:solidFill>
              <a:effectLst>
                <a:outerShdw blurRad="38100" dist="38100" dir="2700000" algn="tl">
                  <a:srgbClr val="000000">
                    <a:alpha val="43137"/>
                  </a:srgbClr>
                </a:outerShdw>
              </a:effectLst>
            </a:rPr>
            <a:t>ineffektiven</a:t>
          </a:r>
          <a:r>
            <a:rPr lang="en-GB" sz="2400" kern="1200" dirty="0">
              <a:solidFill>
                <a:schemeClr val="bg1"/>
              </a:solidFill>
              <a:effectLst>
                <a:outerShdw blurRad="38100" dist="38100" dir="2700000" algn="tl">
                  <a:srgbClr val="000000">
                    <a:alpha val="43137"/>
                  </a:srgbClr>
                </a:outerShdw>
              </a:effectLst>
            </a:rPr>
            <a:t> </a:t>
          </a:r>
          <a:r>
            <a:rPr lang="en-GB" sz="2400" kern="1200" dirty="0" err="1">
              <a:solidFill>
                <a:schemeClr val="bg1"/>
              </a:solidFill>
              <a:effectLst>
                <a:outerShdw blurRad="38100" dist="38100" dir="2700000" algn="tl">
                  <a:srgbClr val="000000">
                    <a:alpha val="43137"/>
                  </a:srgbClr>
                </a:outerShdw>
              </a:effectLst>
            </a:rPr>
            <a:t>Führungsstrukturen</a:t>
          </a:r>
          <a:r>
            <a:rPr lang="en-GB" sz="2400" kern="1200" dirty="0">
              <a:solidFill>
                <a:schemeClr val="bg1"/>
              </a:solidFill>
              <a:effectLst>
                <a:outerShdw blurRad="38100" dist="38100" dir="2700000" algn="tl">
                  <a:srgbClr val="000000">
                    <a:alpha val="43137"/>
                  </a:srgbClr>
                </a:outerShdw>
              </a:effectLst>
            </a:rPr>
            <a:t> </a:t>
          </a:r>
          <a:r>
            <a:rPr lang="en-GB" sz="2400" kern="1200" dirty="0" err="1">
              <a:solidFill>
                <a:schemeClr val="bg1"/>
              </a:solidFill>
              <a:effectLst>
                <a:outerShdw blurRad="38100" dist="38100" dir="2700000" algn="tl">
                  <a:srgbClr val="000000">
                    <a:alpha val="43137"/>
                  </a:srgbClr>
                </a:outerShdw>
              </a:effectLst>
            </a:rPr>
            <a:t>befreit</a:t>
          </a:r>
          <a:endParaRPr lang="en-ZA" sz="2400" kern="1200" dirty="0">
            <a:solidFill>
              <a:schemeClr val="bg1"/>
            </a:solidFill>
            <a:effectLst>
              <a:outerShdw blurRad="38100" dist="38100" dir="2700000" algn="tl">
                <a:srgbClr val="000000">
                  <a:alpha val="43137"/>
                </a:srgbClr>
              </a:outerShdw>
            </a:effectLst>
          </a:endParaRPr>
        </a:p>
      </dsp:txBody>
      <dsp:txXfrm>
        <a:off x="926418" y="634"/>
        <a:ext cx="3054001" cy="1832400"/>
      </dsp:txXfrm>
    </dsp:sp>
    <dsp:sp modelId="{E96E13EA-198C-40E9-8CAC-43D548FCC55A}">
      <dsp:nvSpPr>
        <dsp:cNvPr id="0" name=""/>
        <dsp:cNvSpPr/>
      </dsp:nvSpPr>
      <dsp:spPr>
        <a:xfrm>
          <a:off x="4285819"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solidFill>
                <a:schemeClr val="bg1"/>
              </a:solidFill>
              <a:effectLst>
                <a:outerShdw blurRad="38100" dist="38100" dir="2700000" algn="tl">
                  <a:srgbClr val="000000">
                    <a:alpha val="43137"/>
                  </a:srgbClr>
                </a:outerShdw>
              </a:effectLst>
            </a:rPr>
            <a:t>Offene</a:t>
          </a:r>
          <a:r>
            <a:rPr lang="en-ZA" sz="2400" kern="1200" dirty="0">
              <a:solidFill>
                <a:schemeClr val="bg1"/>
              </a:solidFill>
              <a:effectLst>
                <a:outerShdw blurRad="38100" dist="38100" dir="2700000" algn="tl">
                  <a:srgbClr val="000000">
                    <a:alpha val="43137"/>
                  </a:srgbClr>
                </a:outerShdw>
              </a:effectLst>
            </a:rPr>
            <a:t> </a:t>
          </a:r>
          <a:r>
            <a:rPr lang="en-ZA" sz="2400" kern="1200" dirty="0" err="1">
              <a:solidFill>
                <a:schemeClr val="bg1"/>
              </a:solidFill>
              <a:effectLst>
                <a:outerShdw blurRad="38100" dist="38100" dir="2700000" algn="tl">
                  <a:srgbClr val="000000">
                    <a:alpha val="43137"/>
                  </a:srgbClr>
                </a:outerShdw>
              </a:effectLst>
            </a:rPr>
            <a:t>Kommunikation</a:t>
          </a:r>
          <a:r>
            <a:rPr lang="en-ZA" sz="2400" kern="1200" dirty="0">
              <a:solidFill>
                <a:schemeClr val="bg1"/>
              </a:solidFill>
              <a:effectLst>
                <a:outerShdw blurRad="38100" dist="38100" dir="2700000" algn="tl">
                  <a:srgbClr val="000000">
                    <a:alpha val="43137"/>
                  </a:srgbClr>
                </a:outerShdw>
              </a:effectLst>
            </a:rPr>
            <a:t> </a:t>
          </a:r>
          <a:r>
            <a:rPr lang="en-ZA" sz="2400" kern="1200" dirty="0" err="1">
              <a:solidFill>
                <a:schemeClr val="bg1"/>
              </a:solidFill>
              <a:effectLst>
                <a:outerShdw blurRad="38100" dist="38100" dir="2700000" algn="tl">
                  <a:srgbClr val="000000">
                    <a:alpha val="43137"/>
                  </a:srgbClr>
                </a:outerShdw>
              </a:effectLst>
            </a:rPr>
            <a:t>fördern</a:t>
          </a:r>
          <a:endParaRPr lang="en-ZA" sz="2400" kern="1200" dirty="0">
            <a:solidFill>
              <a:schemeClr val="bg1"/>
            </a:solidFill>
            <a:effectLst>
              <a:outerShdw blurRad="38100" dist="38100" dir="2700000" algn="tl">
                <a:srgbClr val="000000">
                  <a:alpha val="43137"/>
                </a:srgbClr>
              </a:outerShdw>
            </a:effectLst>
          </a:endParaRPr>
        </a:p>
      </dsp:txBody>
      <dsp:txXfrm>
        <a:off x="4285819" y="634"/>
        <a:ext cx="3054001" cy="1832400"/>
      </dsp:txXfrm>
    </dsp:sp>
    <dsp:sp modelId="{876936CA-AD71-4CB5-A6AA-5AD97A9DBAEE}">
      <dsp:nvSpPr>
        <dsp:cNvPr id="0" name=""/>
        <dsp:cNvSpPr/>
      </dsp:nvSpPr>
      <dsp:spPr>
        <a:xfrm>
          <a:off x="7645220"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solidFill>
                <a:schemeClr val="bg1"/>
              </a:solidFill>
              <a:effectLst>
                <a:outerShdw blurRad="38100" dist="38100" dir="2700000" algn="tl">
                  <a:srgbClr val="000000">
                    <a:alpha val="43137"/>
                  </a:srgbClr>
                </a:outerShdw>
              </a:effectLst>
            </a:rPr>
            <a:t>Überprüfen</a:t>
          </a:r>
          <a:r>
            <a:rPr lang="en-ZA" sz="2400" kern="1200" dirty="0">
              <a:solidFill>
                <a:schemeClr val="bg1"/>
              </a:solidFill>
              <a:effectLst>
                <a:outerShdw blurRad="38100" dist="38100" dir="2700000" algn="tl">
                  <a:srgbClr val="000000">
                    <a:alpha val="43137"/>
                  </a:srgbClr>
                </a:outerShdw>
              </a:effectLst>
            </a:rPr>
            <a:t> Sie </a:t>
          </a:r>
          <a:r>
            <a:rPr lang="en-ZA" sz="2400" kern="1200" dirty="0" err="1">
              <a:solidFill>
                <a:schemeClr val="bg1"/>
              </a:solidFill>
              <a:effectLst>
                <a:outerShdw blurRad="38100" dist="38100" dir="2700000" algn="tl">
                  <a:srgbClr val="000000">
                    <a:alpha val="43137"/>
                  </a:srgbClr>
                </a:outerShdw>
              </a:effectLst>
            </a:rPr>
            <a:t>Ihren</a:t>
          </a:r>
          <a:r>
            <a:rPr lang="en-ZA" sz="2400" kern="1200" dirty="0">
              <a:solidFill>
                <a:schemeClr val="bg1"/>
              </a:solidFill>
              <a:effectLst>
                <a:outerShdw blurRad="38100" dist="38100" dir="2700000" algn="tl">
                  <a:srgbClr val="000000">
                    <a:alpha val="43137"/>
                  </a:srgbClr>
                </a:outerShdw>
              </a:effectLst>
            </a:rPr>
            <a:t> </a:t>
          </a:r>
          <a:r>
            <a:rPr lang="en-ZA" sz="2400" kern="1200" dirty="0" err="1">
              <a:solidFill>
                <a:schemeClr val="bg1"/>
              </a:solidFill>
              <a:effectLst>
                <a:outerShdw blurRad="38100" dist="38100" dir="2700000" algn="tl">
                  <a:srgbClr val="000000">
                    <a:alpha val="43137"/>
                  </a:srgbClr>
                </a:outerShdw>
              </a:effectLst>
            </a:rPr>
            <a:t>Kommunikationspro-zess</a:t>
          </a:r>
          <a:endParaRPr lang="en-ZA" sz="2400" kern="1200" dirty="0">
            <a:solidFill>
              <a:schemeClr val="bg1"/>
            </a:solidFill>
            <a:effectLst>
              <a:outerShdw blurRad="38100" dist="38100" dir="2700000" algn="tl">
                <a:srgbClr val="000000">
                  <a:alpha val="43137"/>
                </a:srgbClr>
              </a:outerShdw>
            </a:effectLst>
          </a:endParaRPr>
        </a:p>
      </dsp:txBody>
      <dsp:txXfrm>
        <a:off x="7645220" y="634"/>
        <a:ext cx="3054001" cy="1832400"/>
      </dsp:txXfrm>
    </dsp:sp>
    <dsp:sp modelId="{A2EE51BE-AD0A-47D3-AF9E-C465DAAB4473}">
      <dsp:nvSpPr>
        <dsp:cNvPr id="0" name=""/>
        <dsp:cNvSpPr/>
      </dsp:nvSpPr>
      <dsp:spPr>
        <a:xfrm>
          <a:off x="2606118" y="2138435"/>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chemeClr val="bg1"/>
              </a:solidFill>
              <a:effectLst>
                <a:outerShdw blurRad="38100" dist="38100" dir="2700000" algn="tl">
                  <a:srgbClr val="000000">
                    <a:alpha val="43137"/>
                  </a:srgbClr>
                </a:outerShdw>
              </a:effectLst>
            </a:rPr>
            <a:t>Haben</a:t>
          </a:r>
          <a:r>
            <a:rPr lang="en-GB" sz="2400" kern="1200" dirty="0">
              <a:solidFill>
                <a:schemeClr val="bg1"/>
              </a:solidFill>
              <a:effectLst>
                <a:outerShdw blurRad="38100" dist="38100" dir="2700000" algn="tl">
                  <a:srgbClr val="000000">
                    <a:alpha val="43137"/>
                  </a:srgbClr>
                </a:outerShdw>
              </a:effectLst>
            </a:rPr>
            <a:t> Sie </a:t>
          </a:r>
          <a:r>
            <a:rPr lang="en-GB" sz="2400" kern="1200" dirty="0" err="1">
              <a:solidFill>
                <a:schemeClr val="bg1"/>
              </a:solidFill>
              <a:effectLst>
                <a:outerShdw blurRad="38100" dist="38100" dir="2700000" algn="tl">
                  <a:srgbClr val="000000">
                    <a:alpha val="43137"/>
                  </a:srgbClr>
                </a:outerShdw>
              </a:effectLst>
            </a:rPr>
            <a:t>ein</a:t>
          </a:r>
          <a:r>
            <a:rPr lang="en-GB" sz="2400" kern="1200" dirty="0">
              <a:solidFill>
                <a:schemeClr val="bg1"/>
              </a:solidFill>
              <a:effectLst>
                <a:outerShdw blurRad="38100" dist="38100" dir="2700000" algn="tl">
                  <a:srgbClr val="000000">
                    <a:alpha val="43137"/>
                  </a:srgbClr>
                </a:outerShdw>
              </a:effectLst>
            </a:rPr>
            <a:t> </a:t>
          </a:r>
          <a:r>
            <a:rPr lang="en-GB" sz="2400" kern="1200" dirty="0" err="1">
              <a:solidFill>
                <a:schemeClr val="bg1"/>
              </a:solidFill>
              <a:effectLst>
                <a:outerShdw blurRad="38100" dist="38100" dir="2700000" algn="tl">
                  <a:srgbClr val="000000">
                    <a:alpha val="43137"/>
                  </a:srgbClr>
                </a:outerShdw>
              </a:effectLst>
            </a:rPr>
            <a:t>klares</a:t>
          </a:r>
          <a:r>
            <a:rPr lang="en-GB" sz="2400" kern="1200" dirty="0">
              <a:solidFill>
                <a:schemeClr val="bg1"/>
              </a:solidFill>
              <a:effectLst>
                <a:outerShdw blurRad="38100" dist="38100" dir="2700000" algn="tl">
                  <a:srgbClr val="000000">
                    <a:alpha val="43137"/>
                  </a:srgbClr>
                </a:outerShdw>
              </a:effectLst>
            </a:rPr>
            <a:t> </a:t>
          </a:r>
          <a:r>
            <a:rPr lang="en-GB" sz="2400" kern="1200" dirty="0" err="1">
              <a:solidFill>
                <a:schemeClr val="bg1"/>
              </a:solidFill>
              <a:effectLst>
                <a:outerShdw blurRad="38100" dist="38100" dir="2700000" algn="tl">
                  <a:srgbClr val="000000">
                    <a:alpha val="43137"/>
                  </a:srgbClr>
                </a:outerShdw>
              </a:effectLst>
            </a:rPr>
            <a:t>Gefühl</a:t>
          </a:r>
          <a:r>
            <a:rPr lang="en-GB" sz="2400" kern="1200" dirty="0">
              <a:solidFill>
                <a:schemeClr val="bg1"/>
              </a:solidFill>
              <a:effectLst>
                <a:outerShdw blurRad="38100" dist="38100" dir="2700000" algn="tl">
                  <a:srgbClr val="000000">
                    <a:alpha val="43137"/>
                  </a:srgbClr>
                </a:outerShdw>
              </a:effectLst>
            </a:rPr>
            <a:t> </a:t>
          </a:r>
          <a:r>
            <a:rPr lang="en-GB" sz="2400" kern="1200" dirty="0" err="1">
              <a:solidFill>
                <a:schemeClr val="bg1"/>
              </a:solidFill>
              <a:effectLst>
                <a:outerShdw blurRad="38100" dist="38100" dir="2700000" algn="tl">
                  <a:srgbClr val="000000">
                    <a:alpha val="43137"/>
                  </a:srgbClr>
                </a:outerShdw>
              </a:effectLst>
            </a:rPr>
            <a:t>dafür</a:t>
          </a:r>
          <a:r>
            <a:rPr lang="en-GB" sz="2400" kern="1200" dirty="0">
              <a:solidFill>
                <a:schemeClr val="bg1"/>
              </a:solidFill>
              <a:effectLst>
                <a:outerShdw blurRad="38100" dist="38100" dir="2700000" algn="tl">
                  <a:srgbClr val="000000">
                    <a:alpha val="43137"/>
                  </a:srgbClr>
                </a:outerShdw>
              </a:effectLst>
            </a:rPr>
            <a:t>, </a:t>
          </a:r>
          <a:r>
            <a:rPr lang="en-GB" sz="2400" kern="1200" dirty="0" err="1">
              <a:solidFill>
                <a:schemeClr val="bg1"/>
              </a:solidFill>
              <a:effectLst>
                <a:outerShdw blurRad="38100" dist="38100" dir="2700000" algn="tl">
                  <a:srgbClr val="000000">
                    <a:alpha val="43137"/>
                  </a:srgbClr>
                </a:outerShdw>
              </a:effectLst>
            </a:rPr>
            <a:t>warum</a:t>
          </a:r>
          <a:r>
            <a:rPr lang="en-GB" sz="2400" kern="1200" dirty="0">
              <a:solidFill>
                <a:schemeClr val="bg1"/>
              </a:solidFill>
              <a:effectLst>
                <a:outerShdw blurRad="38100" dist="38100" dir="2700000" algn="tl">
                  <a:srgbClr val="000000">
                    <a:alpha val="43137"/>
                  </a:srgbClr>
                </a:outerShdw>
              </a:effectLst>
            </a:rPr>
            <a:t> Sie </a:t>
          </a:r>
          <a:r>
            <a:rPr lang="en-GB" sz="2400" kern="1200" dirty="0" err="1">
              <a:solidFill>
                <a:schemeClr val="bg1"/>
              </a:solidFill>
              <a:effectLst>
                <a:outerShdw blurRad="38100" dist="38100" dir="2700000" algn="tl">
                  <a:srgbClr val="000000">
                    <a:alpha val="43137"/>
                  </a:srgbClr>
                </a:outerShdw>
              </a:effectLst>
            </a:rPr>
            <a:t>existieren</a:t>
          </a:r>
          <a:endParaRPr lang="en-ZA" sz="2400" kern="1200" dirty="0">
            <a:solidFill>
              <a:schemeClr val="bg1"/>
            </a:solidFill>
            <a:effectLst>
              <a:outerShdw blurRad="38100" dist="38100" dir="2700000" algn="tl">
                <a:srgbClr val="000000">
                  <a:alpha val="43137"/>
                </a:srgbClr>
              </a:outerShdw>
            </a:effectLst>
          </a:endParaRPr>
        </a:p>
      </dsp:txBody>
      <dsp:txXfrm>
        <a:off x="2606118" y="2138435"/>
        <a:ext cx="3054001" cy="1832400"/>
      </dsp:txXfrm>
    </dsp:sp>
    <dsp:sp modelId="{A468B17A-FC5A-437D-BC74-3E71E0B2A664}">
      <dsp:nvSpPr>
        <dsp:cNvPr id="0" name=""/>
        <dsp:cNvSpPr/>
      </dsp:nvSpPr>
      <dsp:spPr>
        <a:xfrm>
          <a:off x="5965520" y="2138435"/>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chemeClr val="bg1"/>
              </a:solidFill>
              <a:effectLst>
                <a:outerShdw blurRad="38100" dist="38100" dir="2700000" algn="tl">
                  <a:srgbClr val="000000">
                    <a:alpha val="43137"/>
                  </a:srgbClr>
                </a:outerShdw>
              </a:effectLst>
            </a:rPr>
            <a:t>Nehmen</a:t>
          </a:r>
          <a:r>
            <a:rPr lang="en-GB" sz="2400" kern="1200" dirty="0">
              <a:solidFill>
                <a:schemeClr val="bg1"/>
              </a:solidFill>
              <a:effectLst>
                <a:outerShdw blurRad="38100" dist="38100" dir="2700000" algn="tl">
                  <a:srgbClr val="000000">
                    <a:alpha val="43137"/>
                  </a:srgbClr>
                </a:outerShdw>
              </a:effectLst>
            </a:rPr>
            <a:t> Sie </a:t>
          </a:r>
          <a:r>
            <a:rPr lang="en-GB" sz="2400" kern="1200" dirty="0" err="1">
              <a:solidFill>
                <a:schemeClr val="bg1"/>
              </a:solidFill>
              <a:effectLst>
                <a:outerShdw blurRad="38100" dist="38100" dir="2700000" algn="tl">
                  <a:srgbClr val="000000">
                    <a:alpha val="43137"/>
                  </a:srgbClr>
                </a:outerShdw>
              </a:effectLst>
            </a:rPr>
            <a:t>neue</a:t>
          </a:r>
          <a:r>
            <a:rPr lang="en-GB" sz="2400" kern="1200" dirty="0">
              <a:solidFill>
                <a:schemeClr val="bg1"/>
              </a:solidFill>
              <a:effectLst>
                <a:outerShdw blurRad="38100" dist="38100" dir="2700000" algn="tl">
                  <a:srgbClr val="000000">
                    <a:alpha val="43137"/>
                  </a:srgbClr>
                </a:outerShdw>
              </a:effectLst>
            </a:rPr>
            <a:t> Ideen an, um </a:t>
          </a:r>
          <a:r>
            <a:rPr lang="en-GB" sz="2400" kern="1200" dirty="0" err="1">
              <a:solidFill>
                <a:schemeClr val="bg1"/>
              </a:solidFill>
              <a:effectLst>
                <a:outerShdw blurRad="38100" dist="38100" dir="2700000" algn="tl">
                  <a:srgbClr val="000000">
                    <a:alpha val="43137"/>
                  </a:srgbClr>
                </a:outerShdw>
              </a:effectLst>
            </a:rPr>
            <a:t>Chancen</a:t>
          </a:r>
          <a:r>
            <a:rPr lang="en-GB" sz="2400" kern="1200" dirty="0">
              <a:solidFill>
                <a:schemeClr val="bg1"/>
              </a:solidFill>
              <a:effectLst>
                <a:outerShdw blurRad="38100" dist="38100" dir="2700000" algn="tl">
                  <a:srgbClr val="000000">
                    <a:alpha val="43137"/>
                  </a:srgbClr>
                </a:outerShdw>
              </a:effectLst>
            </a:rPr>
            <a:t> </a:t>
          </a:r>
          <a:r>
            <a:rPr lang="en-GB" sz="2400" kern="1200" dirty="0" err="1">
              <a:solidFill>
                <a:schemeClr val="bg1"/>
              </a:solidFill>
              <a:effectLst>
                <a:outerShdw blurRad="38100" dist="38100" dir="2700000" algn="tl">
                  <a:srgbClr val="000000">
                    <a:alpha val="43137"/>
                  </a:srgbClr>
                </a:outerShdw>
              </a:effectLst>
            </a:rPr>
            <a:t>zu</a:t>
          </a:r>
          <a:r>
            <a:rPr lang="en-GB" sz="2400" kern="1200" dirty="0">
              <a:solidFill>
                <a:schemeClr val="bg1"/>
              </a:solidFill>
              <a:effectLst>
                <a:outerShdw blurRad="38100" dist="38100" dir="2700000" algn="tl">
                  <a:srgbClr val="000000">
                    <a:alpha val="43137"/>
                  </a:srgbClr>
                </a:outerShdw>
              </a:effectLst>
            </a:rPr>
            <a:t> </a:t>
          </a:r>
          <a:r>
            <a:rPr lang="en-GB" sz="2400" kern="1200" dirty="0" err="1">
              <a:solidFill>
                <a:schemeClr val="bg1"/>
              </a:solidFill>
              <a:effectLst>
                <a:outerShdw blurRad="38100" dist="38100" dir="2700000" algn="tl">
                  <a:srgbClr val="000000">
                    <a:alpha val="43137"/>
                  </a:srgbClr>
                </a:outerShdw>
              </a:effectLst>
            </a:rPr>
            <a:t>schaffen</a:t>
          </a:r>
          <a:endParaRPr lang="en-ZA" sz="2400" kern="1200" dirty="0">
            <a:solidFill>
              <a:schemeClr val="bg1"/>
            </a:solidFill>
            <a:effectLst>
              <a:outerShdw blurRad="38100" dist="38100" dir="2700000" algn="tl">
                <a:srgbClr val="000000">
                  <a:alpha val="43137"/>
                </a:srgbClr>
              </a:outerShdw>
            </a:effectLst>
          </a:endParaRPr>
        </a:p>
      </dsp:txBody>
      <dsp:txXfrm>
        <a:off x="5965520" y="2138435"/>
        <a:ext cx="3054001" cy="183240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6DA83-A1D7-46DB-92A7-5E5E4C76881E}">
      <dsp:nvSpPr>
        <dsp:cNvPr id="0" name=""/>
        <dsp:cNvSpPr/>
      </dsp:nvSpPr>
      <dsp:spPr>
        <a:xfrm>
          <a:off x="3325829" y="-1858"/>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rgbClr val="000000"/>
              </a:solidFill>
              <a:effectLst/>
            </a:rPr>
            <a:t>Beginnen</a:t>
          </a:r>
          <a:r>
            <a:rPr lang="en-GB" sz="2400" kern="1200" dirty="0">
              <a:solidFill>
                <a:srgbClr val="000000"/>
              </a:solidFill>
              <a:effectLst/>
            </a:rPr>
            <a:t> Sie </a:t>
          </a:r>
          <a:r>
            <a:rPr lang="en-GB" sz="2400" kern="1200" dirty="0" err="1">
              <a:solidFill>
                <a:srgbClr val="000000"/>
              </a:solidFill>
              <a:effectLst/>
            </a:rPr>
            <a:t>jeden</a:t>
          </a:r>
          <a:r>
            <a:rPr lang="en-GB" sz="2400" kern="1200" dirty="0">
              <a:solidFill>
                <a:srgbClr val="000000"/>
              </a:solidFill>
              <a:effectLst/>
            </a:rPr>
            <a:t> Tag </a:t>
          </a:r>
          <a:r>
            <a:rPr lang="en-GB" sz="2400" kern="1200" dirty="0" err="1">
              <a:solidFill>
                <a:srgbClr val="000000"/>
              </a:solidFill>
              <a:effectLst/>
            </a:rPr>
            <a:t>mit</a:t>
          </a:r>
          <a:r>
            <a:rPr lang="en-GB" sz="2400" kern="1200" dirty="0">
              <a:solidFill>
                <a:srgbClr val="000000"/>
              </a:solidFill>
              <a:effectLst/>
            </a:rPr>
            <a:t> </a:t>
          </a:r>
          <a:r>
            <a:rPr lang="en-GB" sz="2400" kern="1200" dirty="0" err="1">
              <a:solidFill>
                <a:srgbClr val="000000"/>
              </a:solidFill>
              <a:effectLst/>
            </a:rPr>
            <a:t>ruhiger</a:t>
          </a:r>
          <a:r>
            <a:rPr lang="en-GB" sz="2400" kern="1200" dirty="0">
              <a:solidFill>
                <a:srgbClr val="000000"/>
              </a:solidFill>
              <a:effectLst/>
            </a:rPr>
            <a:t> Zeit</a:t>
          </a:r>
          <a:endParaRPr lang="en-ZA" sz="2400" kern="1200" dirty="0">
            <a:solidFill>
              <a:srgbClr val="000000"/>
            </a:solidFill>
            <a:effectLst/>
          </a:endParaRPr>
        </a:p>
      </dsp:txBody>
      <dsp:txXfrm>
        <a:off x="3724576" y="396938"/>
        <a:ext cx="1925324" cy="1925559"/>
      </dsp:txXfrm>
    </dsp:sp>
    <dsp:sp modelId="{FCAC7814-B57C-4EB6-AEB4-2E4F6756CB93}">
      <dsp:nvSpPr>
        <dsp:cNvPr id="0" name=""/>
        <dsp:cNvSpPr/>
      </dsp:nvSpPr>
      <dsp:spPr>
        <a:xfrm>
          <a:off x="4726709" y="1814332"/>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rgbClr val="000000"/>
              </a:solidFill>
              <a:effectLst/>
            </a:rPr>
            <a:t>Teilen</a:t>
          </a:r>
          <a:r>
            <a:rPr lang="en-GB" sz="2400" kern="1200" dirty="0">
              <a:solidFill>
                <a:srgbClr val="000000"/>
              </a:solidFill>
              <a:effectLst/>
            </a:rPr>
            <a:t> Sie </a:t>
          </a:r>
          <a:r>
            <a:rPr lang="en-GB" sz="2400" kern="1200" dirty="0" err="1">
              <a:solidFill>
                <a:srgbClr val="000000"/>
              </a:solidFill>
              <a:effectLst/>
            </a:rPr>
            <a:t>Geschichten</a:t>
          </a:r>
          <a:r>
            <a:rPr lang="en-GB" sz="2400" kern="1200" dirty="0">
              <a:solidFill>
                <a:srgbClr val="000000"/>
              </a:solidFill>
              <a:effectLst/>
            </a:rPr>
            <a:t>, um die </a:t>
          </a:r>
          <a:r>
            <a:rPr lang="en-GB" sz="2400" kern="1200" dirty="0" err="1">
              <a:solidFill>
                <a:srgbClr val="000000"/>
              </a:solidFill>
              <a:effectLst/>
            </a:rPr>
            <a:t>Zusammenarbeit</a:t>
          </a:r>
          <a:r>
            <a:rPr lang="en-GB" sz="2400" kern="1200" dirty="0">
              <a:solidFill>
                <a:srgbClr val="000000"/>
              </a:solidFill>
              <a:effectLst/>
            </a:rPr>
            <a:t> </a:t>
          </a:r>
          <a:r>
            <a:rPr lang="en-GB" sz="2400" kern="1200" dirty="0" err="1">
              <a:solidFill>
                <a:srgbClr val="000000"/>
              </a:solidFill>
              <a:effectLst/>
            </a:rPr>
            <a:t>zu</a:t>
          </a:r>
          <a:r>
            <a:rPr lang="en-GB" sz="2400" kern="1200" dirty="0">
              <a:solidFill>
                <a:srgbClr val="000000"/>
              </a:solidFill>
              <a:effectLst/>
            </a:rPr>
            <a:t> </a:t>
          </a:r>
          <a:r>
            <a:rPr lang="en-GB" sz="2400" kern="1200" dirty="0" err="1">
              <a:solidFill>
                <a:srgbClr val="000000"/>
              </a:solidFill>
              <a:effectLst/>
            </a:rPr>
            <a:t>fördern</a:t>
          </a:r>
          <a:endParaRPr lang="en-ZA" sz="2400" kern="1200" dirty="0">
            <a:solidFill>
              <a:srgbClr val="000000"/>
            </a:solidFill>
            <a:effectLst/>
          </a:endParaRPr>
        </a:p>
      </dsp:txBody>
      <dsp:txXfrm>
        <a:off x="5125456" y="2213128"/>
        <a:ext cx="1925324" cy="1925559"/>
      </dsp:txXfrm>
    </dsp:sp>
    <dsp:sp modelId="{C2C831E0-80E0-4960-B421-1F089A605B9D}">
      <dsp:nvSpPr>
        <dsp:cNvPr id="0" name=""/>
        <dsp:cNvSpPr/>
      </dsp:nvSpPr>
      <dsp:spPr>
        <a:xfrm>
          <a:off x="6126897" y="-1858"/>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solidFill>
                <a:srgbClr val="000000"/>
              </a:solidFill>
              <a:effectLst/>
            </a:rPr>
            <a:t>Durchführung</a:t>
          </a:r>
          <a:r>
            <a:rPr lang="en-ZA" sz="2400" kern="1200" dirty="0">
              <a:solidFill>
                <a:srgbClr val="000000"/>
              </a:solidFill>
              <a:effectLst/>
            </a:rPr>
            <a:t> von After-Action-Reviews</a:t>
          </a:r>
        </a:p>
      </dsp:txBody>
      <dsp:txXfrm>
        <a:off x="6525644" y="396938"/>
        <a:ext cx="1925324" cy="1925559"/>
      </dsp:txXfrm>
    </dsp:sp>
    <dsp:sp modelId="{636BBD36-91B6-4A2A-8283-AF726C098C60}">
      <dsp:nvSpPr>
        <dsp:cNvPr id="0" name=""/>
        <dsp:cNvSpPr/>
      </dsp:nvSpPr>
      <dsp:spPr>
        <a:xfrm>
          <a:off x="7437189" y="1810615"/>
          <a:ext cx="2903995" cy="2730586"/>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rgbClr val="000000"/>
              </a:solidFill>
              <a:effectLst/>
            </a:rPr>
            <a:t>Seien</a:t>
          </a:r>
          <a:r>
            <a:rPr lang="en-GB" sz="2400" kern="1200" dirty="0">
              <a:solidFill>
                <a:srgbClr val="000000"/>
              </a:solidFill>
              <a:effectLst/>
            </a:rPr>
            <a:t> Sie </a:t>
          </a:r>
          <a:r>
            <a:rPr lang="en-GB" sz="2400" kern="1200" dirty="0" err="1">
              <a:solidFill>
                <a:srgbClr val="000000"/>
              </a:solidFill>
              <a:effectLst/>
            </a:rPr>
            <a:t>eine</a:t>
          </a:r>
          <a:r>
            <a:rPr lang="en-GB" sz="2400" kern="1200" dirty="0">
              <a:solidFill>
                <a:srgbClr val="000000"/>
              </a:solidFill>
              <a:effectLst/>
            </a:rPr>
            <a:t> </a:t>
          </a:r>
          <a:r>
            <a:rPr lang="en-GB" sz="2400" kern="1200" dirty="0" err="1">
              <a:solidFill>
                <a:srgbClr val="000000"/>
              </a:solidFill>
              <a:effectLst/>
            </a:rPr>
            <a:t>lehrbare</a:t>
          </a:r>
          <a:r>
            <a:rPr lang="en-GB" sz="2400" kern="1200" dirty="0">
              <a:solidFill>
                <a:srgbClr val="000000"/>
              </a:solidFill>
              <a:effectLst/>
            </a:rPr>
            <a:t> </a:t>
          </a:r>
          <a:r>
            <a:rPr lang="en-GB" sz="2400" kern="1200" dirty="0" err="1">
              <a:solidFill>
                <a:srgbClr val="000000"/>
              </a:solidFill>
              <a:effectLst/>
            </a:rPr>
            <a:t>Führungskraft</a:t>
          </a:r>
          <a:r>
            <a:rPr lang="en-GB" sz="2400" kern="1200" dirty="0">
              <a:solidFill>
                <a:srgbClr val="000000"/>
              </a:solidFill>
              <a:effectLst/>
            </a:rPr>
            <a:t>, </a:t>
          </a:r>
          <a:r>
            <a:rPr lang="en-GB" sz="2400" kern="1200" dirty="0" err="1">
              <a:solidFill>
                <a:srgbClr val="000000"/>
              </a:solidFill>
              <a:effectLst/>
            </a:rPr>
            <a:t>fördern</a:t>
          </a:r>
          <a:r>
            <a:rPr lang="en-GB" sz="2400" kern="1200" dirty="0">
              <a:solidFill>
                <a:srgbClr val="000000"/>
              </a:solidFill>
              <a:effectLst/>
            </a:rPr>
            <a:t> Sie das </a:t>
          </a:r>
          <a:r>
            <a:rPr lang="en-GB" sz="2400" kern="1200" dirty="0" err="1">
              <a:solidFill>
                <a:srgbClr val="000000"/>
              </a:solidFill>
              <a:effectLst/>
            </a:rPr>
            <a:t>Lernen</a:t>
          </a:r>
          <a:endParaRPr lang="en-ZA" sz="2400" kern="1200" dirty="0">
            <a:solidFill>
              <a:srgbClr val="000000"/>
            </a:solidFill>
            <a:effectLst/>
          </a:endParaRPr>
        </a:p>
      </dsp:txBody>
      <dsp:txXfrm>
        <a:off x="7862469" y="2210500"/>
        <a:ext cx="2053435" cy="1930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5B92D-1017-43E0-859B-F48A38853A9D}">
      <dsp:nvSpPr>
        <dsp:cNvPr id="0" name=""/>
        <dsp:cNvSpPr/>
      </dsp:nvSpPr>
      <dsp:spPr>
        <a:xfrm>
          <a:off x="546000" y="1035"/>
          <a:ext cx="3416674" cy="16291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effectLst>
                <a:outerShdw blurRad="38100" dist="38100" dir="2700000" algn="tl">
                  <a:srgbClr val="000000">
                    <a:alpha val="43137"/>
                  </a:srgbClr>
                </a:outerShdw>
              </a:effectLst>
              <a:latin typeface="+mn-lt"/>
            </a:rPr>
            <a:t>Hohe Anzahl von Aufgaben</a:t>
          </a:r>
        </a:p>
      </dsp:txBody>
      <dsp:txXfrm>
        <a:off x="546000" y="1035"/>
        <a:ext cx="3416674" cy="1629138"/>
      </dsp:txXfrm>
    </dsp:sp>
    <dsp:sp modelId="{975DC695-DE28-4FD0-B58A-19D71D80163C}">
      <dsp:nvSpPr>
        <dsp:cNvPr id="0" name=""/>
        <dsp:cNvSpPr/>
      </dsp:nvSpPr>
      <dsp:spPr>
        <a:xfrm>
          <a:off x="4375556" y="14734"/>
          <a:ext cx="3264857" cy="16017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ZA" sz="2500" kern="1200" dirty="0" err="1">
              <a:effectLst>
                <a:outerShdw blurRad="38100" dist="38100" dir="2700000" algn="tl">
                  <a:srgbClr val="000000">
                    <a:alpha val="43137"/>
                  </a:srgbClr>
                </a:outerShdw>
              </a:effectLst>
              <a:latin typeface="+mn-lt"/>
            </a:rPr>
            <a:t>Mehrere</a:t>
          </a:r>
          <a:r>
            <a:rPr lang="en-ZA" sz="2500" kern="1200" dirty="0">
              <a:effectLst>
                <a:outerShdw blurRad="38100" dist="38100" dir="2700000" algn="tl">
                  <a:srgbClr val="000000">
                    <a:alpha val="43137"/>
                  </a:srgbClr>
                </a:outerShdw>
              </a:effectLst>
              <a:latin typeface="+mn-lt"/>
            </a:rPr>
            <a:t> </a:t>
          </a:r>
          <a:r>
            <a:rPr lang="en-ZA" sz="2500" kern="1200" dirty="0" err="1">
              <a:effectLst>
                <a:outerShdw blurRad="38100" dist="38100" dir="2700000" algn="tl">
                  <a:srgbClr val="000000">
                    <a:alpha val="43137"/>
                  </a:srgbClr>
                </a:outerShdw>
              </a:effectLst>
              <a:latin typeface="+mn-lt"/>
            </a:rPr>
            <a:t>Personen</a:t>
          </a:r>
          <a:r>
            <a:rPr lang="en-ZA" sz="2500" kern="1200" dirty="0">
              <a:effectLst>
                <a:outerShdw blurRad="38100" dist="38100" dir="2700000" algn="tl">
                  <a:srgbClr val="000000">
                    <a:alpha val="43137"/>
                  </a:srgbClr>
                </a:outerShdw>
              </a:effectLst>
              <a:latin typeface="+mn-lt"/>
            </a:rPr>
            <a:t> pro Aufgabe</a:t>
          </a:r>
          <a:endParaRPr lang="en-GB" sz="2500" kern="1200" dirty="0">
            <a:effectLst>
              <a:outerShdw blurRad="38100" dist="38100" dir="2700000" algn="tl">
                <a:srgbClr val="000000">
                  <a:alpha val="43137"/>
                </a:srgbClr>
              </a:outerShdw>
            </a:effectLst>
            <a:latin typeface="+mn-lt"/>
          </a:endParaRPr>
        </a:p>
      </dsp:txBody>
      <dsp:txXfrm>
        <a:off x="4375556" y="14734"/>
        <a:ext cx="3264857" cy="1601739"/>
      </dsp:txXfrm>
    </dsp:sp>
    <dsp:sp modelId="{D94E0811-A5C5-4FDE-B018-B83C33D33774}">
      <dsp:nvSpPr>
        <dsp:cNvPr id="0" name=""/>
        <dsp:cNvSpPr/>
      </dsp:nvSpPr>
      <dsp:spPr>
        <a:xfrm>
          <a:off x="8053294" y="52723"/>
          <a:ext cx="2750779" cy="15257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effectLst>
                <a:outerShdw blurRad="38100" dist="38100" dir="2700000" algn="tl">
                  <a:srgbClr val="000000">
                    <a:alpha val="43137"/>
                  </a:srgbClr>
                </a:outerShdw>
              </a:effectLst>
              <a:latin typeface="+mn-lt"/>
            </a:rPr>
            <a:t> Zeitsensibler Charakter</a:t>
          </a:r>
          <a:endParaRPr lang="en-GB" sz="2500" kern="1200" dirty="0">
            <a:effectLst>
              <a:outerShdw blurRad="38100" dist="38100" dir="2700000" algn="tl">
                <a:srgbClr val="000000">
                  <a:alpha val="43137"/>
                </a:srgbClr>
              </a:outerShdw>
            </a:effectLst>
            <a:latin typeface="+mn-lt"/>
          </a:endParaRPr>
        </a:p>
      </dsp:txBody>
      <dsp:txXfrm>
        <a:off x="8053294" y="52723"/>
        <a:ext cx="2750779" cy="1525760"/>
      </dsp:txXfrm>
    </dsp:sp>
    <dsp:sp modelId="{56AEE57D-632E-41C1-A015-4CD7173B3EDB}">
      <dsp:nvSpPr>
        <dsp:cNvPr id="0" name=""/>
        <dsp:cNvSpPr/>
      </dsp:nvSpPr>
      <dsp:spPr>
        <a:xfrm>
          <a:off x="2342632" y="2043054"/>
          <a:ext cx="3125964" cy="12430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ZA" sz="2500" kern="1200" dirty="0" err="1">
              <a:effectLst>
                <a:outerShdw blurRad="38100" dist="38100" dir="2700000" algn="tl">
                  <a:srgbClr val="000000">
                    <a:alpha val="43137"/>
                  </a:srgbClr>
                </a:outerShdw>
              </a:effectLst>
              <a:latin typeface="+mn-lt"/>
            </a:rPr>
            <a:t>Beeinflussung</a:t>
          </a:r>
          <a:r>
            <a:rPr lang="en-ZA" sz="2500" kern="1200" dirty="0">
              <a:effectLst>
                <a:outerShdw blurRad="38100" dist="38100" dir="2700000" algn="tl">
                  <a:srgbClr val="000000">
                    <a:alpha val="43137"/>
                  </a:srgbClr>
                </a:outerShdw>
              </a:effectLst>
              <a:latin typeface="+mn-lt"/>
            </a:rPr>
            <a:t> </a:t>
          </a:r>
          <a:r>
            <a:rPr lang="en-ZA" sz="2500" kern="1200" dirty="0" err="1">
              <a:effectLst>
                <a:outerShdw blurRad="38100" dist="38100" dir="2700000" algn="tl">
                  <a:srgbClr val="000000">
                    <a:alpha val="43137"/>
                  </a:srgbClr>
                </a:outerShdw>
              </a:effectLst>
              <a:latin typeface="+mn-lt"/>
            </a:rPr>
            <a:t>anderer</a:t>
          </a:r>
          <a:r>
            <a:rPr lang="en-ZA" sz="2500" kern="1200" dirty="0">
              <a:effectLst>
                <a:outerShdw blurRad="38100" dist="38100" dir="2700000" algn="tl">
                  <a:srgbClr val="000000">
                    <a:alpha val="43137"/>
                  </a:srgbClr>
                </a:outerShdw>
              </a:effectLst>
              <a:latin typeface="+mn-lt"/>
            </a:rPr>
            <a:t> Prozesse und Systeme</a:t>
          </a:r>
        </a:p>
      </dsp:txBody>
      <dsp:txXfrm>
        <a:off x="2342632" y="2043054"/>
        <a:ext cx="3125964" cy="1243028"/>
      </dsp:txXfrm>
    </dsp:sp>
    <dsp:sp modelId="{ECE18829-C2A0-4D13-9675-EB40EBBC1D5A}">
      <dsp:nvSpPr>
        <dsp:cNvPr id="0" name=""/>
        <dsp:cNvSpPr/>
      </dsp:nvSpPr>
      <dsp:spPr>
        <a:xfrm>
          <a:off x="5881478" y="2043054"/>
          <a:ext cx="3125964" cy="12430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ZA" sz="2500" kern="1200" dirty="0" err="1">
              <a:effectLst>
                <a:outerShdw blurRad="38100" dist="38100" dir="2700000" algn="tl">
                  <a:srgbClr val="000000">
                    <a:alpha val="43137"/>
                  </a:srgbClr>
                </a:outerShdw>
              </a:effectLst>
              <a:latin typeface="+mn-lt"/>
            </a:rPr>
            <a:t>Einhaltung</a:t>
          </a:r>
          <a:r>
            <a:rPr lang="en-ZA" sz="2500" kern="1200" dirty="0">
              <a:effectLst>
                <a:outerShdw blurRad="38100" dist="38100" dir="2700000" algn="tl">
                  <a:srgbClr val="000000">
                    <a:alpha val="43137"/>
                  </a:srgbClr>
                </a:outerShdw>
              </a:effectLst>
              <a:latin typeface="+mn-lt"/>
            </a:rPr>
            <a:t> von </a:t>
          </a:r>
          <a:r>
            <a:rPr lang="en-ZA" sz="2500" kern="1200" dirty="0" err="1">
              <a:effectLst>
                <a:outerShdw blurRad="38100" dist="38100" dir="2700000" algn="tl">
                  <a:srgbClr val="000000">
                    <a:alpha val="43137"/>
                  </a:srgbClr>
                </a:outerShdw>
              </a:effectLst>
              <a:latin typeface="+mn-lt"/>
            </a:rPr>
            <a:t>Vorschriften</a:t>
          </a:r>
          <a:r>
            <a:rPr lang="en-ZA" sz="2500" kern="1200" dirty="0">
              <a:effectLst>
                <a:outerShdw blurRad="38100" dist="38100" dir="2700000" algn="tl">
                  <a:srgbClr val="000000">
                    <a:alpha val="43137"/>
                  </a:srgbClr>
                </a:outerShdw>
              </a:effectLst>
              <a:latin typeface="+mn-lt"/>
            </a:rPr>
            <a:t> und </a:t>
          </a:r>
          <a:r>
            <a:rPr lang="en-ZA" sz="2500" kern="1200" dirty="0" err="1">
              <a:effectLst>
                <a:outerShdw blurRad="38100" dist="38100" dir="2700000" algn="tl">
                  <a:srgbClr val="000000">
                    <a:alpha val="43137"/>
                  </a:srgbClr>
                </a:outerShdw>
              </a:effectLst>
              <a:latin typeface="+mn-lt"/>
            </a:rPr>
            <a:t>Prüfpfaden</a:t>
          </a:r>
          <a:endParaRPr lang="en-ZA" sz="2500" kern="1200" dirty="0">
            <a:effectLst>
              <a:outerShdw blurRad="38100" dist="38100" dir="2700000" algn="tl">
                <a:srgbClr val="000000">
                  <a:alpha val="43137"/>
                </a:srgbClr>
              </a:outerShdw>
            </a:effectLst>
            <a:latin typeface="+mn-lt"/>
          </a:endParaRPr>
        </a:p>
      </dsp:txBody>
      <dsp:txXfrm>
        <a:off x="5881478" y="2043054"/>
        <a:ext cx="3125964" cy="12430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908A3-CCAD-4605-8166-637E99F56288}">
      <dsp:nvSpPr>
        <dsp:cNvPr id="0" name=""/>
        <dsp:cNvSpPr/>
      </dsp:nvSpPr>
      <dsp:spPr>
        <a:xfrm>
          <a:off x="0" y="3486960"/>
          <a:ext cx="11237782" cy="762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4.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Verbindung</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4.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Verbindung</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kern="1200" dirty="0" err="1">
              <a:solidFill>
                <a:schemeClr val="bg1"/>
              </a:solidFill>
            </a:rPr>
            <a:t>bezieht</a:t>
          </a:r>
          <a:r>
            <a:rPr lang="en-GB" sz="2400" kern="1200" dirty="0">
              <a:solidFill>
                <a:schemeClr val="bg1"/>
              </a:solidFill>
            </a:rPr>
            <a:t> </a:t>
          </a:r>
          <a:r>
            <a:rPr lang="en-GB" sz="2400" kern="1200" dirty="0" err="1">
              <a:solidFill>
                <a:schemeClr val="bg1"/>
              </a:solidFill>
            </a:rPr>
            <a:t>sich</a:t>
          </a:r>
          <a:r>
            <a:rPr lang="en-GB" sz="2400" kern="1200" dirty="0">
              <a:solidFill>
                <a:schemeClr val="bg1"/>
              </a:solidFill>
            </a:rPr>
            <a:t> auf die </a:t>
          </a:r>
          <a:r>
            <a:rPr lang="en-GB" sz="2400" kern="1200" dirty="0" err="1">
              <a:solidFill>
                <a:schemeClr val="bg1"/>
              </a:solidFill>
            </a:rPr>
            <a:t>herstellung</a:t>
          </a:r>
          <a:r>
            <a:rPr lang="en-GB" sz="2400" kern="1200" dirty="0">
              <a:solidFill>
                <a:schemeClr val="bg1"/>
              </a:solidFill>
            </a:rPr>
            <a:t> </a:t>
          </a:r>
          <a:r>
            <a:rPr lang="en-GB" sz="2400" kern="1200" dirty="0" err="1">
              <a:solidFill>
                <a:schemeClr val="bg1"/>
              </a:solidFill>
            </a:rPr>
            <a:t>notwendiger</a:t>
          </a:r>
          <a:r>
            <a:rPr lang="en-GB" sz="2400" kern="1200" dirty="0">
              <a:solidFill>
                <a:schemeClr val="bg1"/>
              </a:solidFill>
            </a:rPr>
            <a:t> </a:t>
          </a:r>
          <a:r>
            <a:rPr lang="en-GB" sz="2400" kern="1200" dirty="0" err="1">
              <a:solidFill>
                <a:schemeClr val="bg1"/>
              </a:solidFill>
            </a:rPr>
            <a:t>zwischenmenschlichen</a:t>
          </a:r>
          <a:r>
            <a:rPr lang="en-GB" sz="2400" kern="1200" dirty="0">
              <a:solidFill>
                <a:schemeClr val="bg1"/>
              </a:solidFill>
            </a:rPr>
            <a:t> </a:t>
          </a:r>
          <a:r>
            <a:rPr lang="en-GB" sz="2400" kern="1200" dirty="0" err="1">
              <a:solidFill>
                <a:schemeClr val="bg1"/>
              </a:solidFill>
            </a:rPr>
            <a:t>Beziehungen</a:t>
          </a:r>
          <a:r>
            <a:rPr lang="en-GB" sz="2400" kern="1200" dirty="0">
              <a:solidFill>
                <a:schemeClr val="bg1"/>
              </a:solidFill>
            </a:rPr>
            <a:t> und </a:t>
          </a:r>
          <a:r>
            <a:rPr lang="en-GB" sz="2400" kern="1200" dirty="0" err="1">
              <a:solidFill>
                <a:schemeClr val="bg1"/>
              </a:solidFill>
            </a:rPr>
            <a:t>Informationsnetzwerke</a:t>
          </a:r>
          <a:r>
            <a:rPr lang="en-GB" sz="2400" kern="1200" dirty="0">
              <a:solidFill>
                <a:schemeClr val="bg1"/>
              </a:solidFill>
            </a:rPr>
            <a:t>.</a:t>
          </a:r>
          <a:endParaRPr lang="en-ZA" sz="2400" kern="1200" dirty="0">
            <a:solidFill>
              <a:schemeClr val="bg1"/>
            </a:solidFill>
          </a:endParaRPr>
        </a:p>
      </dsp:txBody>
      <dsp:txXfrm>
        <a:off x="0" y="3486960"/>
        <a:ext cx="11237782" cy="762861"/>
      </dsp:txXfrm>
    </dsp:sp>
    <dsp:sp modelId="{A983DEEC-4D48-457A-9E6D-B40439767586}">
      <dsp:nvSpPr>
        <dsp:cNvPr id="0" name=""/>
        <dsp:cNvSpPr/>
      </dsp:nvSpPr>
      <dsp:spPr>
        <a:xfrm rot="10800000">
          <a:off x="0" y="2325122"/>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3. Kultur: </a:t>
          </a:r>
          <a:r>
            <a:rPr lang="en-GB" sz="2400" kern="1200" dirty="0" err="1">
              <a:solidFill>
                <a:schemeClr val="bg1"/>
              </a:solidFill>
            </a:rPr>
            <a:t>umfasst</a:t>
          </a:r>
          <a:r>
            <a:rPr lang="en-GB" sz="2400" kern="1200" dirty="0">
              <a:solidFill>
                <a:schemeClr val="bg1"/>
              </a:solidFill>
            </a:rPr>
            <a:t> </a:t>
          </a:r>
          <a:r>
            <a:rPr lang="en-GB" sz="2400" kern="1200" dirty="0" err="1">
              <a:solidFill>
                <a:schemeClr val="bg1"/>
              </a:solidFill>
            </a:rPr>
            <a:t>auch</a:t>
          </a:r>
          <a:r>
            <a:rPr lang="en-GB" sz="2400" kern="1200" dirty="0">
              <a:solidFill>
                <a:schemeClr val="bg1"/>
              </a:solidFill>
            </a:rPr>
            <a:t> den </a:t>
          </a:r>
          <a:r>
            <a:rPr lang="en-GB" sz="2400" kern="1200" dirty="0" err="1">
              <a:solidFill>
                <a:schemeClr val="bg1"/>
              </a:solidFill>
            </a:rPr>
            <a:t>mitarbeitern</a:t>
          </a:r>
          <a:r>
            <a:rPr lang="en-GB" sz="2400" kern="1200" dirty="0">
              <a:solidFill>
                <a:schemeClr val="bg1"/>
              </a:solidFill>
            </a:rPr>
            <a:t> </a:t>
          </a:r>
          <a:r>
            <a:rPr lang="en-GB" sz="2400" kern="1200" dirty="0" err="1">
              <a:solidFill>
                <a:schemeClr val="bg1"/>
              </a:solidFill>
            </a:rPr>
            <a:t>einen</a:t>
          </a:r>
          <a:r>
            <a:rPr lang="en-GB" sz="2400" kern="1200" dirty="0">
              <a:solidFill>
                <a:schemeClr val="bg1"/>
              </a:solidFill>
            </a:rPr>
            <a:t> </a:t>
          </a:r>
          <a:r>
            <a:rPr lang="en-GB" sz="2400" kern="1200" dirty="0" err="1">
              <a:solidFill>
                <a:schemeClr val="bg1"/>
              </a:solidFill>
            </a:rPr>
            <a:t>gemeinsamen</a:t>
          </a:r>
          <a:r>
            <a:rPr lang="en-GB" sz="2400" kern="1200" dirty="0">
              <a:solidFill>
                <a:schemeClr val="bg1"/>
              </a:solidFill>
            </a:rPr>
            <a:t> </a:t>
          </a:r>
          <a:r>
            <a:rPr lang="en-GB" sz="2400" kern="1200" dirty="0" err="1">
              <a:solidFill>
                <a:schemeClr val="bg1"/>
              </a:solidFill>
            </a:rPr>
            <a:t>Standart</a:t>
          </a:r>
          <a:r>
            <a:rPr lang="en-GB" sz="2400" kern="1200" dirty="0">
              <a:solidFill>
                <a:schemeClr val="bg1"/>
              </a:solidFill>
            </a:rPr>
            <a:t> </a:t>
          </a:r>
          <a:r>
            <a:rPr lang="en-GB" sz="2400" kern="1200" dirty="0" err="1">
              <a:solidFill>
                <a:schemeClr val="bg1"/>
              </a:solidFill>
            </a:rPr>
            <a:t>zu</a:t>
          </a:r>
          <a:r>
            <a:rPr lang="en-GB" sz="2400" kern="1200" dirty="0">
              <a:solidFill>
                <a:schemeClr val="bg1"/>
              </a:solidFill>
            </a:rPr>
            <a:t> </a:t>
          </a:r>
          <a:r>
            <a:rPr lang="en-GB" sz="2400" kern="1200" dirty="0" err="1">
              <a:solidFill>
                <a:schemeClr val="bg1"/>
              </a:solidFill>
            </a:rPr>
            <a:t>vermitteln</a:t>
          </a:r>
          <a:r>
            <a:rPr lang="en-GB" sz="2400" kern="1200" dirty="0">
              <a:solidFill>
                <a:schemeClr val="bg1"/>
              </a:solidFill>
            </a:rPr>
            <a:t>— </a:t>
          </a:r>
          <a:r>
            <a:rPr lang="en-GB" sz="2400" kern="1200" dirty="0" err="1">
              <a:solidFill>
                <a:schemeClr val="bg1"/>
              </a:solidFill>
            </a:rPr>
            <a:t>sowohl</a:t>
          </a:r>
          <a:r>
            <a:rPr lang="en-GB" sz="2400" kern="1200" dirty="0">
              <a:solidFill>
                <a:schemeClr val="bg1"/>
              </a:solidFill>
            </a:rPr>
            <a:t> formal, </a:t>
          </a:r>
          <a:r>
            <a:rPr lang="en-GB" sz="2400" kern="1200" dirty="0" err="1">
              <a:solidFill>
                <a:schemeClr val="bg1"/>
              </a:solidFill>
            </a:rPr>
            <a:t>als</a:t>
          </a:r>
          <a:r>
            <a:rPr lang="en-GB" sz="2400" kern="1200" dirty="0">
              <a:solidFill>
                <a:schemeClr val="bg1"/>
              </a:solidFill>
            </a:rPr>
            <a:t> </a:t>
          </a:r>
          <a:r>
            <a:rPr lang="en-GB" sz="2400" kern="1200" dirty="0" err="1">
              <a:solidFill>
                <a:schemeClr val="bg1"/>
              </a:solidFill>
            </a:rPr>
            <a:t>auch</a:t>
          </a:r>
          <a:r>
            <a:rPr lang="en-GB" sz="2400" kern="1200" dirty="0">
              <a:solidFill>
                <a:schemeClr val="bg1"/>
              </a:solidFill>
            </a:rPr>
            <a:t> informal.</a:t>
          </a:r>
          <a:endParaRPr lang="en-ZA" sz="2400" kern="1200" dirty="0">
            <a:solidFill>
              <a:schemeClr val="bg1"/>
            </a:solidFill>
          </a:endParaRPr>
        </a:p>
      </dsp:txBody>
      <dsp:txXfrm rot="10800000">
        <a:off x="0" y="2325122"/>
        <a:ext cx="11237782" cy="762363"/>
      </dsp:txXfrm>
    </dsp:sp>
    <dsp:sp modelId="{4EAD65E4-7111-4082-A95C-C61529014754}">
      <dsp:nvSpPr>
        <dsp:cNvPr id="0" name=""/>
        <dsp:cNvSpPr/>
      </dsp:nvSpPr>
      <dsp:spPr>
        <a:xfrm rot="10800000">
          <a:off x="0" y="1163283"/>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2.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Verdeutlichung</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kern="1200" dirty="0" err="1">
              <a:solidFill>
                <a:schemeClr val="bg1"/>
              </a:solidFill>
            </a:rPr>
            <a:t>versichert</a:t>
          </a:r>
          <a:r>
            <a:rPr lang="en-GB" sz="2400" kern="1200" dirty="0">
              <a:solidFill>
                <a:schemeClr val="bg1"/>
              </a:solidFill>
            </a:rPr>
            <a:t>, </a:t>
          </a:r>
          <a:r>
            <a:rPr lang="en-GB" sz="2400" kern="1200" dirty="0" err="1">
              <a:solidFill>
                <a:schemeClr val="bg1"/>
              </a:solidFill>
            </a:rPr>
            <a:t>dass</a:t>
          </a:r>
          <a:r>
            <a:rPr lang="en-GB" sz="2400" kern="1200" dirty="0">
              <a:solidFill>
                <a:schemeClr val="bg1"/>
              </a:solidFill>
            </a:rPr>
            <a:t> </a:t>
          </a:r>
          <a:r>
            <a:rPr lang="en-GB" sz="2400" kern="1200" dirty="0" err="1">
              <a:solidFill>
                <a:schemeClr val="bg1"/>
              </a:solidFill>
            </a:rPr>
            <a:t>neue</a:t>
          </a:r>
          <a:r>
            <a:rPr lang="en-GB" sz="2400" kern="1200" dirty="0">
              <a:solidFill>
                <a:schemeClr val="bg1"/>
              </a:solidFill>
            </a:rPr>
            <a:t> Mitarbeiter </a:t>
          </a:r>
          <a:r>
            <a:rPr lang="en-GB" sz="2400" kern="1200" dirty="0" err="1">
              <a:solidFill>
                <a:schemeClr val="bg1"/>
              </a:solidFill>
            </a:rPr>
            <a:t>ihren</a:t>
          </a:r>
          <a:r>
            <a:rPr lang="en-GB" sz="2400" kern="1200" dirty="0">
              <a:solidFill>
                <a:schemeClr val="bg1"/>
              </a:solidFill>
            </a:rPr>
            <a:t> Job und </a:t>
          </a:r>
          <a:r>
            <a:rPr lang="en-GB" sz="2400" kern="1200" dirty="0" err="1">
              <a:solidFill>
                <a:schemeClr val="bg1"/>
              </a:solidFill>
            </a:rPr>
            <a:t>dessen</a:t>
          </a:r>
          <a:r>
            <a:rPr lang="en-GB" sz="2400" kern="1200" dirty="0">
              <a:solidFill>
                <a:schemeClr val="bg1"/>
              </a:solidFill>
            </a:rPr>
            <a:t> </a:t>
          </a:r>
          <a:r>
            <a:rPr lang="en-GB" sz="2400" kern="1200" dirty="0" err="1">
              <a:solidFill>
                <a:schemeClr val="bg1"/>
              </a:solidFill>
            </a:rPr>
            <a:t>Erwartungen</a:t>
          </a:r>
          <a:r>
            <a:rPr lang="en-GB" sz="2400" kern="1200" dirty="0">
              <a:solidFill>
                <a:schemeClr val="bg1"/>
              </a:solidFill>
            </a:rPr>
            <a:t>/</a:t>
          </a:r>
          <a:r>
            <a:rPr lang="en-GB" sz="2400" kern="1200" dirty="0" err="1">
              <a:solidFill>
                <a:schemeClr val="bg1"/>
              </a:solidFill>
            </a:rPr>
            <a:t>Anforderungen</a:t>
          </a:r>
          <a:r>
            <a:rPr lang="en-GB" sz="2400" kern="1200" dirty="0">
              <a:solidFill>
                <a:schemeClr val="bg1"/>
              </a:solidFill>
            </a:rPr>
            <a:t> </a:t>
          </a:r>
          <a:r>
            <a:rPr lang="en-GB" sz="2400" kern="1200" dirty="0" err="1">
              <a:solidFill>
                <a:schemeClr val="bg1"/>
              </a:solidFill>
            </a:rPr>
            <a:t>sofort</a:t>
          </a:r>
          <a:r>
            <a:rPr lang="en-GB" sz="2400" kern="1200" dirty="0">
              <a:solidFill>
                <a:schemeClr val="bg1"/>
              </a:solidFill>
            </a:rPr>
            <a:t> verstehen.</a:t>
          </a:r>
          <a:endParaRPr lang="en-ZA" sz="2400" kern="1200" dirty="0">
            <a:solidFill>
              <a:schemeClr val="bg1"/>
            </a:solidFill>
          </a:endParaRPr>
        </a:p>
      </dsp:txBody>
      <dsp:txXfrm rot="10800000">
        <a:off x="0" y="1163283"/>
        <a:ext cx="11237782" cy="762363"/>
      </dsp:txXfrm>
    </dsp:sp>
    <dsp:sp modelId="{3D40046E-95EB-447C-B2D6-D587E4C5235A}">
      <dsp:nvSpPr>
        <dsp:cNvPr id="0" name=""/>
        <dsp:cNvSpPr/>
      </dsp:nvSpPr>
      <dsp:spPr>
        <a:xfrm rot="10800000">
          <a:off x="0" y="1445"/>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effectLst>
                <a:outerShdw blurRad="38100" dist="38100" dir="2700000" algn="tl">
                  <a:srgbClr val="000000">
                    <a:alpha val="43137"/>
                  </a:srgbClr>
                </a:outerShdw>
              </a:effectLst>
            </a:rPr>
            <a:t>1. Compliance: Die </a:t>
          </a:r>
          <a:r>
            <a:rPr lang="en-GB" sz="1800" b="1" kern="1200" dirty="0" err="1">
              <a:solidFill>
                <a:schemeClr val="bg1"/>
              </a:solidFill>
              <a:effectLst>
                <a:outerShdw blurRad="38100" dist="38100" dir="2700000" algn="tl">
                  <a:srgbClr val="000000">
                    <a:alpha val="43137"/>
                  </a:srgbClr>
                </a:outerShdw>
              </a:effectLst>
            </a:rPr>
            <a:t>grundlegendste</a:t>
          </a:r>
          <a:r>
            <a:rPr lang="en-GB" sz="1800" b="1" kern="1200" dirty="0">
              <a:solidFill>
                <a:schemeClr val="bg1"/>
              </a:solidFill>
              <a:effectLst>
                <a:outerShdw blurRad="38100" dist="38100" dir="2700000" algn="tl">
                  <a:srgbClr val="000000">
                    <a:alpha val="43137"/>
                  </a:srgbClr>
                </a:outerShdw>
              </a:effectLst>
            </a:rPr>
            <a:t> Ebene des Onboarding-</a:t>
          </a:r>
          <a:r>
            <a:rPr lang="en-GB" sz="1800" b="1" kern="1200" dirty="0" err="1">
              <a:solidFill>
                <a:schemeClr val="bg1"/>
              </a:solidFill>
              <a:effectLst>
                <a:outerShdw blurRad="38100" dist="38100" dir="2700000" algn="tl">
                  <a:srgbClr val="000000">
                    <a:alpha val="43137"/>
                  </a:srgbClr>
                </a:outerShdw>
              </a:effectLst>
            </a:rPr>
            <a:t>Prozesses</a:t>
          </a:r>
          <a:r>
            <a:rPr lang="en-GB" sz="1800" b="1" kern="1200" dirty="0">
              <a:solidFill>
                <a:schemeClr val="bg1"/>
              </a:solidFill>
              <a:effectLst>
                <a:outerShdw blurRad="38100" dist="38100" dir="2700000" algn="tl">
                  <a:srgbClr val="000000">
                    <a:alpha val="43137"/>
                  </a:srgbClr>
                </a:outerShdw>
              </a:effectLst>
            </a:rPr>
            <a:t> </a:t>
          </a:r>
          <a:r>
            <a:rPr lang="en-GB" sz="1800" b="1" kern="1200" dirty="0" err="1">
              <a:solidFill>
                <a:schemeClr val="bg1"/>
              </a:solidFill>
              <a:effectLst>
                <a:outerShdw blurRad="38100" dist="38100" dir="2700000" algn="tl">
                  <a:srgbClr val="000000">
                    <a:alpha val="43137"/>
                  </a:srgbClr>
                </a:outerShdw>
              </a:effectLst>
            </a:rPr>
            <a:t>umfasst</a:t>
          </a:r>
          <a:r>
            <a:rPr lang="en-GB" sz="1800" b="1" kern="1200" dirty="0">
              <a:solidFill>
                <a:schemeClr val="bg1"/>
              </a:solidFill>
              <a:effectLst>
                <a:outerShdw blurRad="38100" dist="38100" dir="2700000" algn="tl">
                  <a:srgbClr val="000000">
                    <a:alpha val="43137"/>
                  </a:srgbClr>
                </a:outerShdw>
              </a:effectLst>
            </a:rPr>
            <a:t> die </a:t>
          </a:r>
          <a:r>
            <a:rPr lang="en-GB" sz="1800" b="1" kern="1200" dirty="0" err="1">
              <a:solidFill>
                <a:schemeClr val="bg1"/>
              </a:solidFill>
              <a:effectLst>
                <a:outerShdw blurRad="38100" dist="38100" dir="2700000" algn="tl">
                  <a:srgbClr val="000000">
                    <a:alpha val="43137"/>
                  </a:srgbClr>
                </a:outerShdw>
              </a:effectLst>
            </a:rPr>
            <a:t>Vermittlung</a:t>
          </a:r>
          <a:r>
            <a:rPr lang="en-GB" sz="1800" b="1" kern="1200" dirty="0">
              <a:solidFill>
                <a:schemeClr val="bg1"/>
              </a:solidFill>
              <a:effectLst>
                <a:outerShdw blurRad="38100" dist="38100" dir="2700000" algn="tl">
                  <a:srgbClr val="000000">
                    <a:alpha val="43137"/>
                  </a:srgbClr>
                </a:outerShdw>
              </a:effectLst>
            </a:rPr>
            <a:t> </a:t>
          </a:r>
          <a:r>
            <a:rPr lang="en-GB" sz="1800" b="1" kern="1200" dirty="0" err="1">
              <a:solidFill>
                <a:schemeClr val="bg1"/>
              </a:solidFill>
              <a:effectLst>
                <a:outerShdw blurRad="38100" dist="38100" dir="2700000" algn="tl">
                  <a:srgbClr val="000000">
                    <a:alpha val="43137"/>
                  </a:srgbClr>
                </a:outerShdw>
              </a:effectLst>
            </a:rPr>
            <a:t>grundlegender</a:t>
          </a:r>
          <a:r>
            <a:rPr lang="en-GB" sz="1800" b="1" kern="1200" dirty="0">
              <a:solidFill>
                <a:schemeClr val="bg1"/>
              </a:solidFill>
              <a:effectLst>
                <a:outerShdw blurRad="38100" dist="38100" dir="2700000" algn="tl">
                  <a:srgbClr val="000000">
                    <a:alpha val="43137"/>
                  </a:srgbClr>
                </a:outerShdw>
              </a:effectLst>
            </a:rPr>
            <a:t> </a:t>
          </a:r>
          <a:r>
            <a:rPr lang="en-GB" sz="1800" b="1" kern="1200" dirty="0" err="1">
              <a:solidFill>
                <a:schemeClr val="bg1"/>
              </a:solidFill>
              <a:effectLst>
                <a:outerShdw blurRad="38100" dist="38100" dir="2700000" algn="tl">
                  <a:srgbClr val="000000">
                    <a:alpha val="43137"/>
                  </a:srgbClr>
                </a:outerShdw>
              </a:effectLst>
            </a:rPr>
            <a:t>rechtlicher</a:t>
          </a:r>
          <a:r>
            <a:rPr lang="en-GB" sz="1800" b="1" kern="1200" dirty="0">
              <a:solidFill>
                <a:schemeClr val="bg1"/>
              </a:solidFill>
              <a:effectLst>
                <a:outerShdw blurRad="38100" dist="38100" dir="2700000" algn="tl">
                  <a:srgbClr val="000000">
                    <a:alpha val="43137"/>
                  </a:srgbClr>
                </a:outerShdw>
              </a:effectLst>
            </a:rPr>
            <a:t> und </a:t>
          </a:r>
          <a:r>
            <a:rPr lang="en-GB" sz="1800" b="1" kern="1200" dirty="0" err="1">
              <a:solidFill>
                <a:schemeClr val="bg1"/>
              </a:solidFill>
              <a:effectLst>
                <a:outerShdw blurRad="38100" dist="38100" dir="2700000" algn="tl">
                  <a:srgbClr val="000000">
                    <a:alpha val="43137"/>
                  </a:srgbClr>
                </a:outerShdw>
              </a:effectLst>
            </a:rPr>
            <a:t>politikbezogener</a:t>
          </a:r>
          <a:r>
            <a:rPr lang="en-GB" sz="1800" b="1" kern="1200" dirty="0">
              <a:solidFill>
                <a:schemeClr val="bg1"/>
              </a:solidFill>
              <a:effectLst>
                <a:outerShdw blurRad="38100" dist="38100" dir="2700000" algn="tl">
                  <a:srgbClr val="000000">
                    <a:alpha val="43137"/>
                  </a:srgbClr>
                </a:outerShdw>
              </a:effectLst>
            </a:rPr>
            <a:t> </a:t>
          </a:r>
          <a:r>
            <a:rPr lang="en-GB" sz="1800" b="1" kern="1200" dirty="0" err="1">
              <a:solidFill>
                <a:schemeClr val="bg1"/>
              </a:solidFill>
              <a:effectLst>
                <a:outerShdw blurRad="38100" dist="38100" dir="2700000" algn="tl">
                  <a:srgbClr val="000000">
                    <a:alpha val="43137"/>
                  </a:srgbClr>
                </a:outerShdw>
              </a:effectLst>
            </a:rPr>
            <a:t>Vorschriften</a:t>
          </a:r>
          <a:r>
            <a:rPr lang="en-GB" sz="1800" b="1" kern="1200" dirty="0">
              <a:solidFill>
                <a:schemeClr val="bg1"/>
              </a:solidFill>
              <a:effectLst>
                <a:outerShdw blurRad="38100" dist="38100" dir="2700000" algn="tl">
                  <a:srgbClr val="000000">
                    <a:alpha val="43137"/>
                  </a:srgbClr>
                </a:outerShdw>
              </a:effectLst>
            </a:rPr>
            <a:t> an die Mitarbeiter.
</a:t>
          </a:r>
          <a:endParaRPr lang="en-ZA" sz="1800" kern="1200" dirty="0">
            <a:solidFill>
              <a:schemeClr val="bg1"/>
            </a:solidFill>
          </a:endParaRPr>
        </a:p>
      </dsp:txBody>
      <dsp:txXfrm rot="10800000">
        <a:off x="0" y="1445"/>
        <a:ext cx="11237782" cy="7623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5B750-47F9-4782-8112-11DA6E140869}">
      <dsp:nvSpPr>
        <dsp:cNvPr id="0" name=""/>
        <dsp:cNvSpPr/>
      </dsp:nvSpPr>
      <dsp:spPr>
        <a:xfrm>
          <a:off x="775326"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Sprungbrett</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zur</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digitalen</a:t>
          </a:r>
          <a:r>
            <a:rPr lang="en-GB" sz="2400" kern="1200" dirty="0">
              <a:effectLst>
                <a:outerShdw blurRad="38100" dist="38100" dir="2700000" algn="tl">
                  <a:srgbClr val="000000">
                    <a:alpha val="43137"/>
                  </a:srgbClr>
                </a:outerShdw>
              </a:effectLst>
            </a:rPr>
            <a:t> Transformation</a:t>
          </a:r>
          <a:endParaRPr lang="en-ZA" sz="2400" kern="1200" dirty="0">
            <a:effectLst>
              <a:outerShdw blurRad="38100" dist="38100" dir="2700000" algn="tl">
                <a:srgbClr val="000000">
                  <a:alpha val="43137"/>
                </a:srgbClr>
              </a:outerShdw>
            </a:effectLst>
          </a:endParaRPr>
        </a:p>
      </dsp:txBody>
      <dsp:txXfrm>
        <a:off x="775326" y="1016"/>
        <a:ext cx="2886407" cy="1731844"/>
      </dsp:txXfrm>
    </dsp:sp>
    <dsp:sp modelId="{71E80A36-5EA1-43D6-A855-69C8AB28C5E8}">
      <dsp:nvSpPr>
        <dsp:cNvPr id="0" name=""/>
        <dsp:cNvSpPr/>
      </dsp:nvSpPr>
      <dsp:spPr>
        <a:xfrm>
          <a:off x="3950375"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Mehr</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Klarheit</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schaffen</a:t>
          </a:r>
          <a:endParaRPr lang="en-ZA" sz="2400" kern="1200" dirty="0">
            <a:effectLst>
              <a:outerShdw blurRad="38100" dist="38100" dir="2700000" algn="tl">
                <a:srgbClr val="000000">
                  <a:alpha val="43137"/>
                </a:srgbClr>
              </a:outerShdw>
            </a:effectLst>
          </a:endParaRPr>
        </a:p>
      </dsp:txBody>
      <dsp:txXfrm>
        <a:off x="3950375" y="1016"/>
        <a:ext cx="2886407" cy="1731844"/>
      </dsp:txXfrm>
    </dsp:sp>
    <dsp:sp modelId="{B3BED611-2A19-46CF-9C4F-1F6C06D5AEFA}">
      <dsp:nvSpPr>
        <dsp:cNvPr id="0" name=""/>
        <dsp:cNvSpPr/>
      </dsp:nvSpPr>
      <dsp:spPr>
        <a:xfrm>
          <a:off x="7125423"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Transparenz</a:t>
          </a:r>
          <a:endParaRPr lang="en-ZA" sz="2400" kern="1200" dirty="0">
            <a:effectLst>
              <a:outerShdw blurRad="38100" dist="38100" dir="2700000" algn="tl">
                <a:srgbClr val="000000">
                  <a:alpha val="43137"/>
                </a:srgbClr>
              </a:outerShdw>
            </a:effectLst>
          </a:endParaRPr>
        </a:p>
      </dsp:txBody>
      <dsp:txXfrm>
        <a:off x="7125423" y="1016"/>
        <a:ext cx="2886407" cy="1731844"/>
      </dsp:txXfrm>
    </dsp:sp>
    <dsp:sp modelId="{1EC19484-FF85-4D0E-9A6A-2ED75EC5E86E}">
      <dsp:nvSpPr>
        <dsp:cNvPr id="0" name=""/>
        <dsp:cNvSpPr/>
      </dsp:nvSpPr>
      <dsp:spPr>
        <a:xfrm>
          <a:off x="2362851"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Prozesse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rationalisieren</a:t>
          </a:r>
          <a:endParaRPr lang="en-ZA" sz="2400" kern="1200" dirty="0">
            <a:effectLst>
              <a:outerShdw blurRad="38100" dist="38100" dir="2700000" algn="tl">
                <a:srgbClr val="000000">
                  <a:alpha val="43137"/>
                </a:srgbClr>
              </a:outerShdw>
            </a:effectLst>
          </a:endParaRPr>
        </a:p>
      </dsp:txBody>
      <dsp:txXfrm>
        <a:off x="2362851" y="2021501"/>
        <a:ext cx="2886407" cy="1731844"/>
      </dsp:txXfrm>
    </dsp:sp>
    <dsp:sp modelId="{8B0461BD-AF5C-49BE-94CF-A406BC339134}">
      <dsp:nvSpPr>
        <dsp:cNvPr id="0" name=""/>
        <dsp:cNvSpPr/>
      </dsp:nvSpPr>
      <dsp:spPr>
        <a:xfrm>
          <a:off x="5537899"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Aufzeichnungen</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über</a:t>
          </a:r>
          <a:r>
            <a:rPr lang="en-GB" sz="2400" kern="1200" dirty="0">
              <a:effectLst>
                <a:outerShdw blurRad="38100" dist="38100" dir="2700000" algn="tl">
                  <a:srgbClr val="000000">
                    <a:alpha val="43137"/>
                  </a:srgbClr>
                </a:outerShdw>
              </a:effectLst>
            </a:rPr>
            <a:t> die </a:t>
          </a:r>
          <a:r>
            <a:rPr lang="en-GB" sz="2400" kern="1200" dirty="0" err="1">
              <a:effectLst>
                <a:outerShdw blurRad="38100" dist="38100" dir="2700000" algn="tl">
                  <a:srgbClr val="000000">
                    <a:alpha val="43137"/>
                  </a:srgbClr>
                </a:outerShdw>
              </a:effectLst>
            </a:rPr>
            <a:t>Einhaltung</a:t>
          </a:r>
          <a:r>
            <a:rPr lang="en-GB" sz="2400" kern="1200" dirty="0">
              <a:effectLst>
                <a:outerShdw blurRad="38100" dist="38100" dir="2700000" algn="tl">
                  <a:srgbClr val="000000">
                    <a:alpha val="43137"/>
                  </a:srgbClr>
                </a:outerShdw>
              </a:effectLst>
            </a:rPr>
            <a:t> der </a:t>
          </a:r>
          <a:r>
            <a:rPr lang="en-GB" sz="2400" kern="1200" dirty="0" err="1">
              <a:effectLst>
                <a:outerShdw blurRad="38100" dist="38100" dir="2700000" algn="tl">
                  <a:srgbClr val="000000">
                    <a:alpha val="43137"/>
                  </a:srgbClr>
                </a:outerShdw>
              </a:effectLst>
            </a:rPr>
            <a:t>Vorschriften</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erhalten</a:t>
          </a:r>
          <a:endParaRPr lang="en-ZA" sz="2400" kern="1200" dirty="0">
            <a:effectLst>
              <a:outerShdw blurRad="38100" dist="38100" dir="2700000" algn="tl">
                <a:srgbClr val="000000">
                  <a:alpha val="43137"/>
                </a:srgbClr>
              </a:outerShdw>
            </a:effectLst>
          </a:endParaRPr>
        </a:p>
      </dsp:txBody>
      <dsp:txXfrm>
        <a:off x="5537899" y="2021501"/>
        <a:ext cx="2886407" cy="1731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5B750-47F9-4782-8112-11DA6E140869}">
      <dsp:nvSpPr>
        <dsp:cNvPr id="0" name=""/>
        <dsp:cNvSpPr/>
      </dsp:nvSpPr>
      <dsp:spPr>
        <a:xfrm>
          <a:off x="775326"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Standardisierung</a:t>
          </a:r>
          <a:r>
            <a:rPr lang="en-GB" sz="2400" kern="1200" dirty="0">
              <a:effectLst>
                <a:outerShdw blurRad="38100" dist="38100" dir="2700000" algn="tl">
                  <a:srgbClr val="000000">
                    <a:alpha val="43137"/>
                  </a:srgbClr>
                </a:outerShdw>
              </a:effectLst>
            </a:rPr>
            <a:t> der </a:t>
          </a:r>
          <a:r>
            <a:rPr lang="en-GB" sz="2400" kern="1200" dirty="0" err="1">
              <a:effectLst>
                <a:outerShdw blurRad="38100" dist="38100" dir="2700000" algn="tl">
                  <a:srgbClr val="000000">
                    <a:alpha val="43137"/>
                  </a:srgbClr>
                </a:outerShdw>
              </a:effectLst>
            </a:rPr>
            <a:t>Abläufe</a:t>
          </a:r>
          <a:endParaRPr lang="en-ZA" sz="2400" kern="1200" dirty="0">
            <a:effectLst>
              <a:outerShdw blurRad="38100" dist="38100" dir="2700000" algn="tl">
                <a:srgbClr val="000000">
                  <a:alpha val="43137"/>
                </a:srgbClr>
              </a:outerShdw>
            </a:effectLst>
          </a:endParaRPr>
        </a:p>
      </dsp:txBody>
      <dsp:txXfrm>
        <a:off x="775326" y="1016"/>
        <a:ext cx="2886407" cy="1731844"/>
      </dsp:txXfrm>
    </dsp:sp>
    <dsp:sp modelId="{524BEDA4-A8D1-40CE-8509-C432547ECCD7}">
      <dsp:nvSpPr>
        <dsp:cNvPr id="0" name=""/>
        <dsp:cNvSpPr/>
      </dsp:nvSpPr>
      <dsp:spPr>
        <a:xfrm>
          <a:off x="3950375"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Erhöhung</a:t>
          </a:r>
          <a:r>
            <a:rPr lang="en-GB" sz="2400" kern="1200" dirty="0">
              <a:effectLst>
                <a:outerShdw blurRad="38100" dist="38100" dir="2700000" algn="tl">
                  <a:srgbClr val="000000">
                    <a:alpha val="43137"/>
                  </a:srgbClr>
                </a:outerShdw>
              </a:effectLst>
            </a:rPr>
            <a:t> der </a:t>
          </a:r>
          <a:r>
            <a:rPr lang="en-GB" sz="2400" kern="1200" dirty="0" err="1">
              <a:effectLst>
                <a:outerShdw blurRad="38100" dist="38100" dir="2700000" algn="tl">
                  <a:srgbClr val="000000">
                    <a:alpha val="43137"/>
                  </a:srgbClr>
                </a:outerShdw>
              </a:effectLst>
            </a:rPr>
            <a:t>Kundenzufriedenheit</a:t>
          </a:r>
          <a:endParaRPr lang="en-ZA" sz="2400" kern="1200" dirty="0">
            <a:effectLst>
              <a:outerShdw blurRad="38100" dist="38100" dir="2700000" algn="tl">
                <a:srgbClr val="000000">
                  <a:alpha val="43137"/>
                </a:srgbClr>
              </a:outerShdw>
            </a:effectLst>
          </a:endParaRPr>
        </a:p>
      </dsp:txBody>
      <dsp:txXfrm>
        <a:off x="3950375" y="1016"/>
        <a:ext cx="2886407" cy="1731844"/>
      </dsp:txXfrm>
    </dsp:sp>
    <dsp:sp modelId="{714280E9-C04C-4205-8367-56C7A4D6F916}">
      <dsp:nvSpPr>
        <dsp:cNvPr id="0" name=""/>
        <dsp:cNvSpPr/>
      </dsp:nvSpPr>
      <dsp:spPr>
        <a:xfrm>
          <a:off x="7125423"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Produktivitätssteigerung</a:t>
          </a:r>
          <a:endParaRPr lang="en-ZA" sz="2400" kern="1200" dirty="0">
            <a:effectLst>
              <a:outerShdw blurRad="38100" dist="38100" dir="2700000" algn="tl">
                <a:srgbClr val="000000">
                  <a:alpha val="43137"/>
                </a:srgbClr>
              </a:outerShdw>
            </a:effectLst>
          </a:endParaRPr>
        </a:p>
      </dsp:txBody>
      <dsp:txXfrm>
        <a:off x="7125423" y="1016"/>
        <a:ext cx="2886407" cy="1731844"/>
      </dsp:txXfrm>
    </dsp:sp>
    <dsp:sp modelId="{020C5B77-A0D6-4882-AC20-2CFDD9FA9E41}">
      <dsp:nvSpPr>
        <dsp:cNvPr id="0" name=""/>
        <dsp:cNvSpPr/>
      </dsp:nvSpPr>
      <dsp:spPr>
        <a:xfrm>
          <a:off x="2362851"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Möglichkeit</a:t>
          </a:r>
          <a:r>
            <a:rPr lang="en-GB" sz="2400" kern="1200" dirty="0">
              <a:effectLst>
                <a:outerShdw blurRad="38100" dist="38100" dir="2700000" algn="tl">
                  <a:srgbClr val="000000">
                    <a:alpha val="43137"/>
                  </a:srgbClr>
                </a:outerShdw>
              </a:effectLst>
            </a:rPr>
            <a:t> der </a:t>
          </a:r>
          <a:r>
            <a:rPr lang="en-GB" sz="2400" kern="1200" dirty="0" err="1">
              <a:effectLst>
                <a:outerShdw blurRad="38100" dist="38100" dir="2700000" algn="tl">
                  <a:srgbClr val="000000">
                    <a:alpha val="43137"/>
                  </a:srgbClr>
                </a:outerShdw>
              </a:effectLst>
            </a:rPr>
            <a:t>Überwachung</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verschiedener</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Prozesse</a:t>
          </a:r>
          <a:r>
            <a:rPr lang="en-GB" sz="2400" kern="1200" dirty="0">
              <a:effectLst>
                <a:outerShdw blurRad="38100" dist="38100" dir="2700000" algn="tl">
                  <a:srgbClr val="000000">
                    <a:alpha val="43137"/>
                  </a:srgbClr>
                </a:outerShdw>
              </a:effectLst>
            </a:rPr>
            <a:t> von </a:t>
          </a:r>
          <a:r>
            <a:rPr lang="en-GB" sz="2400" kern="1200" dirty="0" err="1">
              <a:effectLst>
                <a:outerShdw blurRad="38100" dist="38100" dir="2700000" algn="tl">
                  <a:srgbClr val="000000">
                    <a:alpha val="43137"/>
                  </a:srgbClr>
                </a:outerShdw>
              </a:effectLst>
            </a:rPr>
            <a:t>unterwegs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aus</a:t>
          </a:r>
          <a:endParaRPr lang="en-ZA" sz="2400" kern="1200" dirty="0">
            <a:effectLst>
              <a:outerShdw blurRad="38100" dist="38100" dir="2700000" algn="tl">
                <a:srgbClr val="000000">
                  <a:alpha val="43137"/>
                </a:srgbClr>
              </a:outerShdw>
            </a:effectLst>
          </a:endParaRPr>
        </a:p>
      </dsp:txBody>
      <dsp:txXfrm>
        <a:off x="2362851" y="2021501"/>
        <a:ext cx="2886407" cy="1731844"/>
      </dsp:txXfrm>
    </dsp:sp>
    <dsp:sp modelId="{850E1268-0266-4EFE-AF6D-EC18A09323FE}">
      <dsp:nvSpPr>
        <dsp:cNvPr id="0" name=""/>
        <dsp:cNvSpPr/>
      </dsp:nvSpPr>
      <dsp:spPr>
        <a:xfrm>
          <a:off x="5537899"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Langfristige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Kostensenkung</a:t>
          </a:r>
          <a:endParaRPr lang="en-ZA" sz="2400" kern="1200" dirty="0">
            <a:effectLst>
              <a:outerShdw blurRad="38100" dist="38100" dir="2700000" algn="tl">
                <a:srgbClr val="000000">
                  <a:alpha val="43137"/>
                </a:srgbClr>
              </a:outerShdw>
            </a:effectLst>
          </a:endParaRPr>
        </a:p>
      </dsp:txBody>
      <dsp:txXfrm>
        <a:off x="5537899" y="2021501"/>
        <a:ext cx="2886407" cy="17318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5BD67-724C-47CF-BE1C-E11A109EDC9A}">
      <dsp:nvSpPr>
        <dsp:cNvPr id="0" name=""/>
        <dsp:cNvSpPr/>
      </dsp:nvSpPr>
      <dsp:spPr>
        <a:xfrm>
          <a:off x="310132"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a:effectLst>
                <a:outerShdw blurRad="38100" dist="38100" dir="2700000" algn="tl">
                  <a:srgbClr val="000000">
                    <a:alpha val="43137"/>
                  </a:srgbClr>
                </a:outerShdw>
              </a:effectLst>
            </a:rPr>
            <a:t>Marketing </a:t>
          </a:r>
        </a:p>
        <a:p>
          <a:pPr marL="0" lvl="0" indent="0" algn="ctr" defTabSz="933450">
            <a:lnSpc>
              <a:spcPct val="90000"/>
            </a:lnSpc>
            <a:spcBef>
              <a:spcPct val="0"/>
            </a:spcBef>
            <a:spcAft>
              <a:spcPct val="35000"/>
            </a:spcAft>
            <a:buNone/>
          </a:pPr>
          <a:r>
            <a:rPr lang="en-ZA" sz="2100" kern="1200" dirty="0" err="1">
              <a:effectLst>
                <a:outerShdw blurRad="38100" dist="38100" dir="2700000" algn="tl">
                  <a:srgbClr val="000000">
                    <a:alpha val="43137"/>
                  </a:srgbClr>
                </a:outerShdw>
              </a:effectLst>
            </a:rPr>
            <a:t>automatisieren</a:t>
          </a:r>
          <a:endParaRPr lang="en-ZA" sz="2100" kern="1200" dirty="0">
            <a:effectLst>
              <a:outerShdw blurRad="38100" dist="38100" dir="2700000" algn="tl">
                <a:srgbClr val="000000">
                  <a:alpha val="43137"/>
                </a:srgbClr>
              </a:outerShdw>
            </a:effectLst>
          </a:endParaRPr>
        </a:p>
      </dsp:txBody>
      <dsp:txXfrm>
        <a:off x="310132" y="529"/>
        <a:ext cx="2285185" cy="1371111"/>
      </dsp:txXfrm>
    </dsp:sp>
    <dsp:sp modelId="{54F9916C-4DE3-46C9-BBA9-5E5023882826}">
      <dsp:nvSpPr>
        <dsp:cNvPr id="0" name=""/>
        <dsp:cNvSpPr/>
      </dsp:nvSpPr>
      <dsp:spPr>
        <a:xfrm>
          <a:off x="2823836"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err="1">
              <a:effectLst>
                <a:outerShdw blurRad="38100" dist="38100" dir="2700000" algn="tl">
                  <a:srgbClr val="000000">
                    <a:alpha val="43137"/>
                  </a:srgbClr>
                </a:outerShdw>
              </a:effectLst>
            </a:rPr>
            <a:t>Mit</a:t>
          </a:r>
          <a:r>
            <a:rPr lang="en-ZA" sz="2100" kern="1200" dirty="0">
              <a:effectLst>
                <a:outerShdw blurRad="38100" dist="38100" dir="2700000" algn="tl">
                  <a:srgbClr val="000000">
                    <a:alpha val="43137"/>
                  </a:srgbClr>
                </a:outerShdw>
              </a:effectLst>
            </a:rPr>
            <a:t> </a:t>
          </a:r>
          <a:r>
            <a:rPr lang="en-ZA" sz="2100" kern="1200" dirty="0" err="1">
              <a:effectLst>
                <a:outerShdw blurRad="38100" dist="38100" dir="2700000" algn="tl">
                  <a:srgbClr val="000000">
                    <a:alpha val="43137"/>
                  </a:srgbClr>
                </a:outerShdw>
              </a:effectLst>
            </a:rPr>
            <a:t>gegenwärtigen</a:t>
          </a:r>
          <a:r>
            <a:rPr lang="en-ZA" sz="2100" kern="1200" dirty="0">
              <a:effectLst>
                <a:outerShdw blurRad="38100" dist="38100" dir="2700000" algn="tl">
                  <a:srgbClr val="000000">
                    <a:alpha val="43137"/>
                  </a:srgbClr>
                </a:outerShdw>
              </a:effectLst>
            </a:rPr>
            <a:t> </a:t>
          </a:r>
        </a:p>
        <a:p>
          <a:pPr marL="0" lvl="0" indent="0" algn="ctr" defTabSz="933450">
            <a:lnSpc>
              <a:spcPct val="90000"/>
            </a:lnSpc>
            <a:spcBef>
              <a:spcPct val="0"/>
            </a:spcBef>
            <a:spcAft>
              <a:spcPct val="35000"/>
            </a:spcAft>
            <a:buNone/>
          </a:pPr>
          <a:r>
            <a:rPr lang="en-ZA" sz="2100" kern="1200" dirty="0" err="1">
              <a:effectLst>
                <a:outerShdw blurRad="38100" dist="38100" dir="2700000" algn="tl">
                  <a:srgbClr val="000000">
                    <a:alpha val="43137"/>
                  </a:srgbClr>
                </a:outerShdw>
              </a:effectLst>
            </a:rPr>
            <a:t>Unternehmen</a:t>
          </a:r>
          <a:r>
            <a:rPr lang="en-ZA" sz="2100" kern="1200" dirty="0">
              <a:effectLst>
                <a:outerShdw blurRad="38100" dist="38100" dir="2700000" algn="tl">
                  <a:srgbClr val="000000">
                    <a:alpha val="43137"/>
                  </a:srgbClr>
                </a:outerShdw>
              </a:effectLst>
            </a:rPr>
            <a:t> </a:t>
          </a:r>
          <a:r>
            <a:rPr lang="en-ZA" sz="2100" kern="1200" dirty="0" err="1">
              <a:effectLst>
                <a:outerShdw blurRad="38100" dist="38100" dir="2700000" algn="tl">
                  <a:srgbClr val="000000">
                    <a:alpha val="43137"/>
                  </a:srgbClr>
                </a:outerShdw>
              </a:effectLst>
            </a:rPr>
            <a:t>kooperieren</a:t>
          </a:r>
          <a:endParaRPr lang="en-ZA" sz="2100" kern="1200" dirty="0">
            <a:effectLst>
              <a:outerShdw blurRad="38100" dist="38100" dir="2700000" algn="tl">
                <a:srgbClr val="000000">
                  <a:alpha val="43137"/>
                </a:srgbClr>
              </a:outerShdw>
            </a:effectLst>
          </a:endParaRPr>
        </a:p>
      </dsp:txBody>
      <dsp:txXfrm>
        <a:off x="2823836" y="529"/>
        <a:ext cx="2285185" cy="1371111"/>
      </dsp:txXfrm>
    </dsp:sp>
    <dsp:sp modelId="{E0186BD3-BCA6-44C3-9EDF-71226317B611}">
      <dsp:nvSpPr>
        <dsp:cNvPr id="0" name=""/>
        <dsp:cNvSpPr/>
      </dsp:nvSpPr>
      <dsp:spPr>
        <a:xfrm>
          <a:off x="5337539"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effectLst>
                <a:outerShdw blurRad="38100" dist="38100" dir="2700000" algn="tl">
                  <a:srgbClr val="000000">
                    <a:alpha val="43137"/>
                  </a:srgbClr>
                </a:outerShdw>
              </a:effectLst>
            </a:rPr>
            <a:t>Auf Social Media 'Live’ </a:t>
          </a:r>
          <a:r>
            <a:rPr lang="en-GB" sz="2100" kern="1200" dirty="0" err="1">
              <a:effectLst>
                <a:outerShdw blurRad="38100" dist="38100" dir="2700000" algn="tl">
                  <a:srgbClr val="000000">
                    <a:alpha val="43137"/>
                  </a:srgbClr>
                </a:outerShdw>
              </a:effectLst>
            </a:rPr>
            <a:t>gehen</a:t>
          </a:r>
          <a:endParaRPr lang="en-ZA" sz="2100" kern="1200" dirty="0">
            <a:effectLst>
              <a:outerShdw blurRad="38100" dist="38100" dir="2700000" algn="tl">
                <a:srgbClr val="000000">
                  <a:alpha val="43137"/>
                </a:srgbClr>
              </a:outerShdw>
            </a:effectLst>
          </a:endParaRPr>
        </a:p>
      </dsp:txBody>
      <dsp:txXfrm>
        <a:off x="5337539" y="529"/>
        <a:ext cx="2285185" cy="1371111"/>
      </dsp:txXfrm>
    </dsp:sp>
    <dsp:sp modelId="{F35A6FCA-9741-4F97-A642-B85F4A0F4ADD}">
      <dsp:nvSpPr>
        <dsp:cNvPr id="0" name=""/>
        <dsp:cNvSpPr/>
      </dsp:nvSpPr>
      <dsp:spPr>
        <a:xfrm>
          <a:off x="7851243"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a:effectLst>
                <a:outerShdw blurRad="38100" dist="38100" dir="2700000" algn="tl">
                  <a:srgbClr val="000000">
                    <a:alpha val="43137"/>
                  </a:srgbClr>
                </a:outerShdw>
              </a:effectLst>
            </a:rPr>
            <a:t>Fundraising Events online </a:t>
          </a:r>
          <a:r>
            <a:rPr lang="en-ZA" sz="2100" kern="1200" dirty="0" err="1">
              <a:effectLst>
                <a:outerShdw blurRad="38100" dist="38100" dir="2700000" algn="tl">
                  <a:srgbClr val="000000">
                    <a:alpha val="43137"/>
                  </a:srgbClr>
                </a:outerShdw>
              </a:effectLst>
            </a:rPr>
            <a:t>bewerben</a:t>
          </a:r>
          <a:endParaRPr lang="en-ZA" sz="2100" kern="1200" dirty="0">
            <a:effectLst>
              <a:outerShdw blurRad="38100" dist="38100" dir="2700000" algn="tl">
                <a:srgbClr val="000000">
                  <a:alpha val="43137"/>
                </a:srgbClr>
              </a:outerShdw>
            </a:effectLst>
          </a:endParaRPr>
        </a:p>
      </dsp:txBody>
      <dsp:txXfrm>
        <a:off x="7851243" y="529"/>
        <a:ext cx="2285185" cy="1371111"/>
      </dsp:txXfrm>
    </dsp:sp>
    <dsp:sp modelId="{5BDBA972-56A6-4431-B7C7-81EB7B022525}">
      <dsp:nvSpPr>
        <dsp:cNvPr id="0" name=""/>
        <dsp:cNvSpPr/>
      </dsp:nvSpPr>
      <dsp:spPr>
        <a:xfrm>
          <a:off x="4080687" y="160015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a:effectLst>
                <a:outerShdw blurRad="38100" dist="38100" dir="2700000" algn="tl">
                  <a:srgbClr val="000000">
                    <a:alpha val="43137"/>
                  </a:srgbClr>
                </a:outerShdw>
              </a:effectLst>
            </a:rPr>
            <a:t>Auf </a:t>
          </a:r>
          <a:r>
            <a:rPr lang="en-ZA" sz="2100" kern="1200" dirty="0" err="1">
              <a:effectLst>
                <a:outerShdw blurRad="38100" dist="38100" dir="2700000" algn="tl">
                  <a:srgbClr val="000000">
                    <a:alpha val="43137"/>
                  </a:srgbClr>
                </a:outerShdw>
              </a:effectLst>
            </a:rPr>
            <a:t>Lokale</a:t>
          </a:r>
          <a:r>
            <a:rPr lang="en-ZA" sz="2100" kern="1200" dirty="0">
              <a:effectLst>
                <a:outerShdw blurRad="38100" dist="38100" dir="2700000" algn="tl">
                  <a:srgbClr val="000000">
                    <a:alpha val="43137"/>
                  </a:srgbClr>
                </a:outerShdw>
              </a:effectLst>
            </a:rPr>
            <a:t> </a:t>
          </a:r>
          <a:r>
            <a:rPr lang="en-ZA" sz="2100" kern="1200" dirty="0" err="1">
              <a:effectLst>
                <a:outerShdw blurRad="38100" dist="38100" dir="2700000" algn="tl">
                  <a:srgbClr val="000000">
                    <a:alpha val="43137"/>
                  </a:srgbClr>
                </a:outerShdw>
              </a:effectLst>
            </a:rPr>
            <a:t>Resourcen</a:t>
          </a:r>
          <a:r>
            <a:rPr lang="en-ZA" sz="2100" kern="1200" dirty="0">
              <a:effectLst>
                <a:outerShdw blurRad="38100" dist="38100" dir="2700000" algn="tl">
                  <a:srgbClr val="000000">
                    <a:alpha val="43137"/>
                  </a:srgbClr>
                </a:outerShdw>
              </a:effectLst>
            </a:rPr>
            <a:t> </a:t>
          </a:r>
          <a:r>
            <a:rPr lang="en-ZA" sz="2100" kern="1200" dirty="0" err="1">
              <a:effectLst>
                <a:outerShdw blurRad="38100" dist="38100" dir="2700000" algn="tl">
                  <a:srgbClr val="000000">
                    <a:alpha val="43137"/>
                  </a:srgbClr>
                </a:outerShdw>
              </a:effectLst>
            </a:rPr>
            <a:t>zurückgreifen</a:t>
          </a:r>
          <a:endParaRPr lang="en-ZA" sz="2100" kern="1200" dirty="0">
            <a:effectLst>
              <a:outerShdw blurRad="38100" dist="38100" dir="2700000" algn="tl">
                <a:srgbClr val="000000">
                  <a:alpha val="43137"/>
                </a:srgbClr>
              </a:outerShdw>
            </a:effectLst>
          </a:endParaRPr>
        </a:p>
      </dsp:txBody>
      <dsp:txXfrm>
        <a:off x="4080687" y="1600159"/>
        <a:ext cx="2285185" cy="13711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196E9-1AA8-4F22-BA22-4A16FBD6424B}">
      <dsp:nvSpPr>
        <dsp:cNvPr id="0" name=""/>
        <dsp:cNvSpPr/>
      </dsp:nvSpPr>
      <dsp:spPr>
        <a:xfrm>
          <a:off x="257062"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Use Collaboration-enabling Tools and Services</a:t>
          </a:r>
          <a:endParaRPr lang="en-ZA" sz="2400" kern="1200" dirty="0">
            <a:effectLst>
              <a:outerShdw blurRad="38100" dist="38100" dir="2700000" algn="tl">
                <a:srgbClr val="000000">
                  <a:alpha val="43137"/>
                </a:srgbClr>
              </a:outerShdw>
            </a:effectLst>
          </a:endParaRPr>
        </a:p>
      </dsp:txBody>
      <dsp:txXfrm>
        <a:off x="257062" y="202"/>
        <a:ext cx="3220205" cy="1487719"/>
      </dsp:txXfrm>
    </dsp:sp>
    <dsp:sp modelId="{808C7378-E75F-413F-8C6A-19112C5219E0}">
      <dsp:nvSpPr>
        <dsp:cNvPr id="0" name=""/>
        <dsp:cNvSpPr/>
      </dsp:nvSpPr>
      <dsp:spPr>
        <a:xfrm>
          <a:off x="3781047"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Locate Online Volunteer Platforms</a:t>
          </a:r>
        </a:p>
      </dsp:txBody>
      <dsp:txXfrm>
        <a:off x="3781047" y="202"/>
        <a:ext cx="3220205" cy="1487719"/>
      </dsp:txXfrm>
    </dsp:sp>
    <dsp:sp modelId="{A4222BD1-93C0-4AF0-8C27-9DBF9D57377B}">
      <dsp:nvSpPr>
        <dsp:cNvPr id="0" name=""/>
        <dsp:cNvSpPr/>
      </dsp:nvSpPr>
      <dsp:spPr>
        <a:xfrm>
          <a:off x="7305031"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Implement Communication and Information Technology Solutions</a:t>
          </a:r>
        </a:p>
      </dsp:txBody>
      <dsp:txXfrm>
        <a:off x="7305031" y="202"/>
        <a:ext cx="3220205" cy="1487719"/>
      </dsp:txXfrm>
    </dsp:sp>
    <dsp:sp modelId="{0C59BA9B-850D-44E8-9928-6F95830EC882}">
      <dsp:nvSpPr>
        <dsp:cNvPr id="0" name=""/>
        <dsp:cNvSpPr/>
      </dsp:nvSpPr>
      <dsp:spPr>
        <a:xfrm>
          <a:off x="257062"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Test out Software Using Discounted Deals</a:t>
          </a:r>
          <a:endParaRPr lang="en-ZA" sz="2400" kern="1200" dirty="0">
            <a:effectLst>
              <a:outerShdw blurRad="38100" dist="38100" dir="2700000" algn="tl">
                <a:srgbClr val="000000">
                  <a:alpha val="43137"/>
                </a:srgbClr>
              </a:outerShdw>
            </a:effectLst>
          </a:endParaRPr>
        </a:p>
      </dsp:txBody>
      <dsp:txXfrm>
        <a:off x="257062" y="1791700"/>
        <a:ext cx="3220205" cy="1487719"/>
      </dsp:txXfrm>
    </dsp:sp>
    <dsp:sp modelId="{1801ABD2-6E02-43B3-9A74-7FCB7283EABE}">
      <dsp:nvSpPr>
        <dsp:cNvPr id="0" name=""/>
        <dsp:cNvSpPr/>
      </dsp:nvSpPr>
      <dsp:spPr>
        <a:xfrm>
          <a:off x="3781047"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Hire Freelancers</a:t>
          </a:r>
        </a:p>
      </dsp:txBody>
      <dsp:txXfrm>
        <a:off x="3781047" y="1791700"/>
        <a:ext cx="3220205" cy="1487719"/>
      </dsp:txXfrm>
    </dsp:sp>
    <dsp:sp modelId="{777321C0-58DE-4FDF-A712-D5644B9D2836}">
      <dsp:nvSpPr>
        <dsp:cNvPr id="0" name=""/>
        <dsp:cNvSpPr/>
      </dsp:nvSpPr>
      <dsp:spPr>
        <a:xfrm>
          <a:off x="7305031"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Invest in CRM Software</a:t>
          </a:r>
        </a:p>
      </dsp:txBody>
      <dsp:txXfrm>
        <a:off x="7305031" y="1791700"/>
        <a:ext cx="3220205" cy="148771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newrelic.com/blog/best-practices/cloud-migration-checklist" TargetMode="External"/><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3" Type="http://schemas.openxmlformats.org/officeDocument/2006/relationships/hyperlink" Target="https://mzninternational.com/2020/09/10/5-lessons-for-building-an-agile-non-profit-organisation/" TargetMode="External"/><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3" Type="http://schemas.openxmlformats.org/officeDocument/2006/relationships/hyperlink" Target="https://kissflow.com/project/agile/benefits-of-agile/" TargetMode="External"/><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3" Type="http://schemas.openxmlformats.org/officeDocument/2006/relationships/hyperlink" Target="https://kissflow.com/project/agile/benefits-of-agile/" TargetMode="External"/><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dirty="0"/>
          </a:p>
        </p:txBody>
      </p:sp>
    </p:spTree>
    <p:extLst>
      <p:ext uri="{BB962C8B-B14F-4D97-AF65-F5344CB8AC3E}">
        <p14:creationId xmlns:p14="http://schemas.microsoft.com/office/powerpoint/2010/main" val="38377052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8772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351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578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983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9565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7593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Read more at:</a:t>
            </a:r>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167</a:t>
            </a:fld>
            <a:endParaRPr lang="en-US" dirty="0"/>
          </a:p>
        </p:txBody>
      </p:sp>
    </p:spTree>
    <p:extLst>
      <p:ext uri="{BB962C8B-B14F-4D97-AF65-F5344CB8AC3E}">
        <p14:creationId xmlns:p14="http://schemas.microsoft.com/office/powerpoint/2010/main" val="19380126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2282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1092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794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28</a:t>
            </a:fld>
            <a:endParaRPr lang="en-US" dirty="0"/>
          </a:p>
        </p:txBody>
      </p:sp>
    </p:spTree>
    <p:extLst>
      <p:ext uri="{BB962C8B-B14F-4D97-AF65-F5344CB8AC3E}">
        <p14:creationId xmlns:p14="http://schemas.microsoft.com/office/powerpoint/2010/main" val="12432219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9705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5694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7280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5514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92351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29383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3136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1217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9970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492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2067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Read more about each step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https://newrelic.com/blog/best-practices/cloud-migration-checklist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181</a:t>
            </a:fld>
            <a:endParaRPr lang="en-US" dirty="0"/>
          </a:p>
        </p:txBody>
      </p:sp>
    </p:spTree>
    <p:extLst>
      <p:ext uri="{BB962C8B-B14F-4D97-AF65-F5344CB8AC3E}">
        <p14:creationId xmlns:p14="http://schemas.microsoft.com/office/powerpoint/2010/main" val="5877650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3741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8952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1135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80213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6466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88636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5388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68985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86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5134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64358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16891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3301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24343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1548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199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54475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30221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71277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591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66</a:t>
            </a:fld>
            <a:endParaRPr lang="en-US" dirty="0"/>
          </a:p>
        </p:txBody>
      </p:sp>
    </p:spTree>
    <p:extLst>
      <p:ext uri="{BB962C8B-B14F-4D97-AF65-F5344CB8AC3E}">
        <p14:creationId xmlns:p14="http://schemas.microsoft.com/office/powerpoint/2010/main" val="133777090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57345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30959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10920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05252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5224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186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69342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2637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https://jexo.io/blog/everything-you-need-to-know-about-agile-methodologies/</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212</a:t>
            </a:fld>
            <a:endParaRPr lang="en-US" dirty="0"/>
          </a:p>
        </p:txBody>
      </p:sp>
    </p:spTree>
    <p:extLst>
      <p:ext uri="{BB962C8B-B14F-4D97-AF65-F5344CB8AC3E}">
        <p14:creationId xmlns:p14="http://schemas.microsoft.com/office/powerpoint/2010/main" val="17647563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007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67</a:t>
            </a:fld>
            <a:endParaRPr lang="en-US" dirty="0"/>
          </a:p>
        </p:txBody>
      </p:sp>
    </p:spTree>
    <p:extLst>
      <p:ext uri="{BB962C8B-B14F-4D97-AF65-F5344CB8AC3E}">
        <p14:creationId xmlns:p14="http://schemas.microsoft.com/office/powerpoint/2010/main" val="259178859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53823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65421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84867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64823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https://mzninternational.com/2020/09/10/5-lessons-for-building-an-agile-non-profit-organisation/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17717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82550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23223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53292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48650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995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74</a:t>
            </a:fld>
            <a:endParaRPr lang="en-US" dirty="0"/>
          </a:p>
        </p:txBody>
      </p:sp>
    </p:spTree>
    <p:extLst>
      <p:ext uri="{BB962C8B-B14F-4D97-AF65-F5344CB8AC3E}">
        <p14:creationId xmlns:p14="http://schemas.microsoft.com/office/powerpoint/2010/main" val="361901720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00856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41552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28343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49800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1674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45165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23595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88109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14563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https://kissflow.com/project/agile/benefits-of-agile/</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901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dirty="0"/>
          </a:p>
        </p:txBody>
      </p:sp>
    </p:spTree>
    <p:extLst>
      <p:ext uri="{BB962C8B-B14F-4D97-AF65-F5344CB8AC3E}">
        <p14:creationId xmlns:p14="http://schemas.microsoft.com/office/powerpoint/2010/main" val="52904349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https://kissflow.com/project/agile/benefits-of-agile/</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5999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237</a:t>
            </a:fld>
            <a:endParaRPr lang="en-US" dirty="0"/>
          </a:p>
        </p:txBody>
      </p:sp>
    </p:spTree>
    <p:extLst>
      <p:ext uri="{BB962C8B-B14F-4D97-AF65-F5344CB8AC3E}">
        <p14:creationId xmlns:p14="http://schemas.microsoft.com/office/powerpoint/2010/main" val="107640825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238</a:t>
            </a:fld>
            <a:endParaRPr lang="en-US" dirty="0"/>
          </a:p>
        </p:txBody>
      </p:sp>
    </p:spTree>
    <p:extLst>
      <p:ext uri="{BB962C8B-B14F-4D97-AF65-F5344CB8AC3E}">
        <p14:creationId xmlns:p14="http://schemas.microsoft.com/office/powerpoint/2010/main" val="48351781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89371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16395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85060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89507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46784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84620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547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76</a:t>
            </a:fld>
            <a:endParaRPr lang="en-US" dirty="0"/>
          </a:p>
        </p:txBody>
      </p:sp>
    </p:spTree>
    <p:extLst>
      <p:ext uri="{BB962C8B-B14F-4D97-AF65-F5344CB8AC3E}">
        <p14:creationId xmlns:p14="http://schemas.microsoft.com/office/powerpoint/2010/main" val="355607474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36818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1144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66083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31295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87258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62640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89829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41883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16659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048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77</a:t>
            </a:fld>
            <a:endParaRPr lang="en-US" dirty="0"/>
          </a:p>
        </p:txBody>
      </p:sp>
    </p:spTree>
    <p:extLst>
      <p:ext uri="{BB962C8B-B14F-4D97-AF65-F5344CB8AC3E}">
        <p14:creationId xmlns:p14="http://schemas.microsoft.com/office/powerpoint/2010/main" val="301322505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9990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37681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70964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08777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53248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09371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15333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52221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240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1309528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78</a:t>
            </a:fld>
            <a:endParaRPr lang="en-US" dirty="0"/>
          </a:p>
        </p:txBody>
      </p:sp>
    </p:spTree>
    <p:extLst>
      <p:ext uri="{BB962C8B-B14F-4D97-AF65-F5344CB8AC3E}">
        <p14:creationId xmlns:p14="http://schemas.microsoft.com/office/powerpoint/2010/main" val="178780714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66044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52804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54363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79300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43409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38485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78003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274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90523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18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79</a:t>
            </a:fld>
            <a:endParaRPr lang="en-US" dirty="0"/>
          </a:p>
        </p:txBody>
      </p:sp>
    </p:spTree>
    <p:extLst>
      <p:ext uri="{BB962C8B-B14F-4D97-AF65-F5344CB8AC3E}">
        <p14:creationId xmlns:p14="http://schemas.microsoft.com/office/powerpoint/2010/main" val="99564783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48247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68498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98378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73008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42446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98625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81166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39479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42721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99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80</a:t>
            </a:fld>
            <a:endParaRPr lang="en-US" dirty="0"/>
          </a:p>
        </p:txBody>
      </p:sp>
    </p:spTree>
    <p:extLst>
      <p:ext uri="{BB962C8B-B14F-4D97-AF65-F5344CB8AC3E}">
        <p14:creationId xmlns:p14="http://schemas.microsoft.com/office/powerpoint/2010/main" val="280758069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08424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34330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69565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11123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653781"/>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18611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75686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91731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08364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071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81</a:t>
            </a:fld>
            <a:endParaRPr lang="en-US" dirty="0"/>
          </a:p>
        </p:txBody>
      </p:sp>
    </p:spTree>
    <p:extLst>
      <p:ext uri="{BB962C8B-B14F-4D97-AF65-F5344CB8AC3E}">
        <p14:creationId xmlns:p14="http://schemas.microsoft.com/office/powerpoint/2010/main" val="114526048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56097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308</a:t>
            </a:fld>
            <a:endParaRPr lang="en-US" dirty="0"/>
          </a:p>
        </p:txBody>
      </p:sp>
    </p:spTree>
    <p:extLst>
      <p:ext uri="{BB962C8B-B14F-4D97-AF65-F5344CB8AC3E}">
        <p14:creationId xmlns:p14="http://schemas.microsoft.com/office/powerpoint/2010/main" val="717219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82</a:t>
            </a:fld>
            <a:endParaRPr lang="en-US" dirty="0"/>
          </a:p>
        </p:txBody>
      </p:sp>
    </p:spTree>
    <p:extLst>
      <p:ext uri="{BB962C8B-B14F-4D97-AF65-F5344CB8AC3E}">
        <p14:creationId xmlns:p14="http://schemas.microsoft.com/office/powerpoint/2010/main" val="1872136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983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84</a:t>
            </a:fld>
            <a:endParaRPr lang="en-US" dirty="0"/>
          </a:p>
        </p:txBody>
      </p:sp>
    </p:spTree>
    <p:extLst>
      <p:ext uri="{BB962C8B-B14F-4D97-AF65-F5344CB8AC3E}">
        <p14:creationId xmlns:p14="http://schemas.microsoft.com/office/powerpoint/2010/main" val="1857114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85</a:t>
            </a:fld>
            <a:endParaRPr lang="en-US" dirty="0"/>
          </a:p>
        </p:txBody>
      </p:sp>
    </p:spTree>
    <p:extLst>
      <p:ext uri="{BB962C8B-B14F-4D97-AF65-F5344CB8AC3E}">
        <p14:creationId xmlns:p14="http://schemas.microsoft.com/office/powerpoint/2010/main" val="531123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86</a:t>
            </a:fld>
            <a:endParaRPr lang="en-US" dirty="0"/>
          </a:p>
        </p:txBody>
      </p:sp>
    </p:spTree>
    <p:extLst>
      <p:ext uri="{BB962C8B-B14F-4D97-AF65-F5344CB8AC3E}">
        <p14:creationId xmlns:p14="http://schemas.microsoft.com/office/powerpoint/2010/main" val="787653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87</a:t>
            </a:fld>
            <a:endParaRPr lang="en-US" dirty="0"/>
          </a:p>
        </p:txBody>
      </p:sp>
    </p:spTree>
    <p:extLst>
      <p:ext uri="{BB962C8B-B14F-4D97-AF65-F5344CB8AC3E}">
        <p14:creationId xmlns:p14="http://schemas.microsoft.com/office/powerpoint/2010/main" val="307145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108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88</a:t>
            </a:fld>
            <a:endParaRPr lang="en-US" dirty="0"/>
          </a:p>
        </p:txBody>
      </p:sp>
    </p:spTree>
    <p:extLst>
      <p:ext uri="{BB962C8B-B14F-4D97-AF65-F5344CB8AC3E}">
        <p14:creationId xmlns:p14="http://schemas.microsoft.com/office/powerpoint/2010/main" val="3087506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89</a:t>
            </a:fld>
            <a:endParaRPr lang="en-US" dirty="0"/>
          </a:p>
        </p:txBody>
      </p:sp>
    </p:spTree>
    <p:extLst>
      <p:ext uri="{BB962C8B-B14F-4D97-AF65-F5344CB8AC3E}">
        <p14:creationId xmlns:p14="http://schemas.microsoft.com/office/powerpoint/2010/main" val="1142181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90</a:t>
            </a:fld>
            <a:endParaRPr lang="en-US" dirty="0"/>
          </a:p>
        </p:txBody>
      </p:sp>
    </p:spTree>
    <p:extLst>
      <p:ext uri="{BB962C8B-B14F-4D97-AF65-F5344CB8AC3E}">
        <p14:creationId xmlns:p14="http://schemas.microsoft.com/office/powerpoint/2010/main" val="2462945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91</a:t>
            </a:fld>
            <a:endParaRPr lang="en-US" dirty="0"/>
          </a:p>
        </p:txBody>
      </p:sp>
    </p:spTree>
    <p:extLst>
      <p:ext uri="{BB962C8B-B14F-4D97-AF65-F5344CB8AC3E}">
        <p14:creationId xmlns:p14="http://schemas.microsoft.com/office/powerpoint/2010/main" val="2118260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92</a:t>
            </a:fld>
            <a:endParaRPr lang="en-US" dirty="0"/>
          </a:p>
        </p:txBody>
      </p:sp>
    </p:spTree>
    <p:extLst>
      <p:ext uri="{BB962C8B-B14F-4D97-AF65-F5344CB8AC3E}">
        <p14:creationId xmlns:p14="http://schemas.microsoft.com/office/powerpoint/2010/main" val="799625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93</a:t>
            </a:fld>
            <a:endParaRPr lang="en-US" dirty="0"/>
          </a:p>
        </p:txBody>
      </p:sp>
    </p:spTree>
    <p:extLst>
      <p:ext uri="{BB962C8B-B14F-4D97-AF65-F5344CB8AC3E}">
        <p14:creationId xmlns:p14="http://schemas.microsoft.com/office/powerpoint/2010/main" val="3755827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94</a:t>
            </a:fld>
            <a:endParaRPr lang="en-US" dirty="0"/>
          </a:p>
        </p:txBody>
      </p:sp>
    </p:spTree>
    <p:extLst>
      <p:ext uri="{BB962C8B-B14F-4D97-AF65-F5344CB8AC3E}">
        <p14:creationId xmlns:p14="http://schemas.microsoft.com/office/powerpoint/2010/main" val="2065255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95</a:t>
            </a:fld>
            <a:endParaRPr lang="en-US" dirty="0"/>
          </a:p>
        </p:txBody>
      </p:sp>
    </p:spTree>
    <p:extLst>
      <p:ext uri="{BB962C8B-B14F-4D97-AF65-F5344CB8AC3E}">
        <p14:creationId xmlns:p14="http://schemas.microsoft.com/office/powerpoint/2010/main" val="2447594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926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5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273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816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521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554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006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86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224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8858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107</a:t>
            </a:fld>
            <a:endParaRPr kumimoji="0" lang="en-US" altLang="en-US" sz="1200" b="0" i="0" u="none" strike="noStrike" kern="1200" cap="none" spc="0" normalizeH="0" baseline="0" noProof="0" dirty="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746235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29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692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8244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519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4110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6905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790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229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2956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4442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7968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839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333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450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771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160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2593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1603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358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7111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3676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8840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403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12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8774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9992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3598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8255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0712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7769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9313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6120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9591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58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063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6228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0029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80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9267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8280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4666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0277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2335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2878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130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21</a:t>
            </a:fld>
            <a:endParaRPr lang="en-US" dirty="0"/>
          </a:p>
        </p:txBody>
      </p:sp>
    </p:spTree>
    <p:extLst>
      <p:ext uri="{BB962C8B-B14F-4D97-AF65-F5344CB8AC3E}">
        <p14:creationId xmlns:p14="http://schemas.microsoft.com/office/powerpoint/2010/main" val="20746175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2147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5342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6760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3187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396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7536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3095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7085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0215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620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rgbClr val="000000"/>
                </a:solidFill>
                <a:effectLst/>
                <a:latin typeface="+mn-lt"/>
                <a:ea typeface="+mn-ea"/>
                <a:cs typeface="+mn-cs"/>
                <a:sym typeface="Quattrocento Sans"/>
              </a:rPr>
              <a:t>FONT TYPEFACE &amp; SIZE</a:t>
            </a:r>
            <a:endParaRPr lang="en-IE" sz="3600" baseline="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000000"/>
                </a:solidFill>
                <a:effectLst/>
                <a:latin typeface="+mn-lt"/>
                <a:ea typeface="+mn-ea"/>
                <a:cs typeface="+mn-cs"/>
              </a:rPr>
              <a:t>PLEASE</a:t>
            </a:r>
            <a:r>
              <a:rPr lang="en-IE" sz="3000" b="0" i="0" u="none" strike="noStrike" kern="1200" baseline="0">
                <a:solidFill>
                  <a:srgbClr val="000000"/>
                </a:solidFill>
                <a:effectLst/>
                <a:latin typeface="+mn-lt"/>
                <a:ea typeface="+mn-ea"/>
                <a:cs typeface="+mn-cs"/>
              </a:rPr>
              <a:t> ENSURE TO KEEP FONTS AS PER THE LAYOUT</a:t>
            </a:r>
            <a:endParaRPr lang="en-IE" sz="3000" b="0" i="0" u="none" strike="noStrike" kern="1200">
              <a:solidFill>
                <a:srgbClr val="000000"/>
              </a:solidFill>
              <a:effectLst/>
              <a:latin typeface="+mn-lt"/>
              <a:ea typeface="+mn-ea"/>
              <a:cs typeface="+mn-cs"/>
            </a:endParaRPr>
          </a:p>
          <a:p>
            <a:pPr fontAlgn="base"/>
            <a:endParaRPr lang="en-IE" sz="3000" b="0" i="0" u="none" strike="noStrike" kern="120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000000"/>
                </a:solidFill>
                <a:effectLst/>
                <a:latin typeface="+mn-lt"/>
                <a:ea typeface="+mn-ea"/>
                <a:cs typeface="+mn-cs"/>
              </a:rPr>
              <a:t>48 point </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Divider</a:t>
            </a:r>
            <a:r>
              <a:rPr lang="en-IE" sz="3000" b="0" i="0" u="none" strike="noStrike" kern="1200" baseline="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36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30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	</a:t>
            </a:r>
            <a:r>
              <a:rPr lang="en-IE" sz="3000" b="0" i="0" u="none" strike="noStrike" kern="1200" baseline="0">
                <a:solidFill>
                  <a:srgbClr val="000000"/>
                </a:solidFill>
                <a:effectLst/>
                <a:latin typeface="+mn-lt"/>
                <a:ea typeface="+mn-ea"/>
                <a:cs typeface="+mn-cs"/>
              </a:rPr>
              <a:t>       </a:t>
            </a:r>
            <a:r>
              <a:rPr lang="en-IE" sz="3000" b="0" i="0" u="none" strike="noStrike" kern="120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24 point</a:t>
            </a:r>
            <a:r>
              <a:rPr lang="en-IE" sz="3000" b="0" i="0" u="none" strike="noStrike" kern="1200" baseline="0">
                <a:solidFill>
                  <a:srgbClr val="000000"/>
                </a:solidFill>
                <a:effectLst/>
                <a:latin typeface="+mn-lt"/>
                <a:ea typeface="+mn-ea"/>
                <a:cs typeface="+mn-cs"/>
              </a:rPr>
              <a:t>  -  </a:t>
            </a:r>
            <a:r>
              <a:rPr lang="en-IE" sz="3000" b="0" i="0" u="none" strike="noStrike" kern="1200" baseline="0">
                <a:solidFill>
                  <a:srgbClr val="000000"/>
                </a:solidFill>
                <a:effectLst/>
                <a:latin typeface="+mn-lt"/>
                <a:ea typeface="Quattrocento Sans"/>
                <a:cs typeface="Quattrocento Sans"/>
                <a:sym typeface="Quattrocento Sans"/>
              </a:rPr>
              <a:t>Main </a:t>
            </a:r>
            <a:r>
              <a:rPr lang="en-IE" sz="3000" b="0" i="0" u="none" strike="noStrike" kern="1200">
                <a:solidFill>
                  <a:srgbClr val="000000"/>
                </a:solidFill>
                <a:effectLst/>
                <a:latin typeface="+mn-lt"/>
                <a:ea typeface="+mn-ea"/>
                <a:cs typeface="+mn-cs"/>
              </a:rPr>
              <a:t>Text Body </a:t>
            </a:r>
            <a:endParaRPr lang="en-US" sz="3000">
              <a:solidFill>
                <a:srgbClr val="000000"/>
              </a:solidFill>
            </a:endParaRPr>
          </a:p>
          <a:p>
            <a:pPr fontAlgn="base"/>
            <a:endParaRPr lang="en-IE" sz="3000" b="0" i="0" u="none" strike="noStrike" kern="120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000000"/>
                </a:solidFill>
                <a:effectLst/>
                <a:latin typeface="+mn-lt"/>
                <a:ea typeface="+mn-ea"/>
                <a:cs typeface="+mn-cs"/>
                <a:sym typeface="Quattrocento Sans"/>
              </a:rPr>
              <a:t>Leader SEEDS </a:t>
            </a:r>
            <a:r>
              <a:rPr lang="en-IE" sz="2400" b="0" i="0" u="none" strike="noStrike" kern="1200" baseline="0">
                <a:solidFill>
                  <a:srgbClr val="000000"/>
                </a:solidFill>
                <a:effectLst/>
                <a:latin typeface="+mn-lt"/>
                <a:ea typeface="+mn-ea"/>
                <a:cs typeface="+mn-cs"/>
                <a:sym typeface="Quattrocento Sans"/>
              </a:rPr>
              <a:t>PowerPoint is</a:t>
            </a:r>
            <a:r>
              <a:rPr lang="is-IS" sz="2400" b="0" i="0" u="none" strike="noStrike" kern="1200" baseline="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rgbClr val="000000"/>
              </a:solidFill>
              <a:effectLst/>
              <a:latin typeface="+mn-lt"/>
              <a:ea typeface="+mn-ea"/>
              <a:cs typeface="+mn-cs"/>
              <a:sym typeface="Quattrocento Sans"/>
            </a:endParaRPr>
          </a:p>
          <a:p>
            <a:pPr fontAlgn="base"/>
            <a:endParaRPr lang="en-IE" sz="2400" b="0" i="0" u="none" strike="noStrike" kern="1200" baseline="0">
              <a:solidFill>
                <a:srgbClr val="000000"/>
              </a:solidFill>
              <a:effectLst/>
              <a:latin typeface="+mn-lt"/>
              <a:ea typeface="+mn-ea"/>
              <a:cs typeface="+mn-cs"/>
              <a:sym typeface="Quattrocento Sans"/>
            </a:endParaRPr>
          </a:p>
          <a:p>
            <a:pPr fontAlgn="base"/>
            <a:r>
              <a:rPr lang="en-IE" sz="3600" b="1" i="1" baseline="0">
                <a:solidFill>
                  <a:srgbClr val="000000"/>
                </a:solidFill>
                <a:latin typeface="+mn-lt"/>
                <a:ea typeface="Quattrocento Sans"/>
                <a:cs typeface="Quattrocento Sans"/>
                <a:sym typeface="Quattrocento Sans"/>
              </a:rPr>
              <a:t>Calibri</a:t>
            </a:r>
            <a:endParaRPr lang="en-IE" sz="3600" baseline="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000000"/>
                </a:solidFill>
                <a:effectLst/>
                <a:latin typeface="+mn-lt"/>
                <a:ea typeface="+mn-ea"/>
                <a:cs typeface="+mn-cs"/>
              </a:rPr>
              <a:t>*** </a:t>
            </a:r>
            <a:r>
              <a:rPr lang="en-IE" sz="2400" b="1" kern="1200">
                <a:solidFill>
                  <a:srgbClr val="000000"/>
                </a:solidFill>
                <a:effectLst/>
                <a:latin typeface="+mn-lt"/>
                <a:ea typeface="+mn-ea"/>
                <a:cs typeface="+mn-cs"/>
              </a:rPr>
              <a:t>PLEASE DELETE THIS INSTRUCTION SLIDE BEFORE PRESENTING FINAL PRESENTATION </a:t>
            </a:r>
            <a:r>
              <a:rPr lang="en-IE" sz="2400" kern="1200">
                <a:solidFill>
                  <a:srgbClr val="000000"/>
                </a:solidFill>
                <a:effectLst/>
                <a:latin typeface="+mn-lt"/>
                <a:ea typeface="+mn-ea"/>
                <a:cs typeface="+mn-cs"/>
              </a:rPr>
              <a:t>*** </a:t>
            </a:r>
            <a:endParaRPr lang="en-US" sz="2400" kern="120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468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rgbClr val="000000"/>
                </a:solidFill>
                <a:effectLst/>
                <a:latin typeface="+mn-lt"/>
                <a:ea typeface="+mn-ea"/>
                <a:cs typeface="+mn-cs"/>
                <a:sym typeface="Quattrocento Sans"/>
              </a:rPr>
              <a:t>FONT TYPEFACE &amp; SIZE</a:t>
            </a:r>
            <a:endParaRPr lang="en-IE" sz="3600" baseline="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000000"/>
                </a:solidFill>
                <a:effectLst/>
                <a:latin typeface="+mn-lt"/>
                <a:ea typeface="+mn-ea"/>
                <a:cs typeface="+mn-cs"/>
              </a:rPr>
              <a:t>PLEASE</a:t>
            </a:r>
            <a:r>
              <a:rPr lang="en-IE" sz="3000" b="0" i="0" u="none" strike="noStrike" kern="1200" baseline="0">
                <a:solidFill>
                  <a:srgbClr val="000000"/>
                </a:solidFill>
                <a:effectLst/>
                <a:latin typeface="+mn-lt"/>
                <a:ea typeface="+mn-ea"/>
                <a:cs typeface="+mn-cs"/>
              </a:rPr>
              <a:t> ENSURE TO KEEP FONTS AS PER THE LAYOUT</a:t>
            </a:r>
            <a:endParaRPr lang="en-IE" sz="3000" b="0" i="0" u="none" strike="noStrike" kern="1200">
              <a:solidFill>
                <a:srgbClr val="000000"/>
              </a:solidFill>
              <a:effectLst/>
              <a:latin typeface="+mn-lt"/>
              <a:ea typeface="+mn-ea"/>
              <a:cs typeface="+mn-cs"/>
            </a:endParaRPr>
          </a:p>
          <a:p>
            <a:pPr fontAlgn="base"/>
            <a:endParaRPr lang="en-IE" sz="3000" b="0" i="0" u="none" strike="noStrike" kern="120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000000"/>
                </a:solidFill>
                <a:effectLst/>
                <a:latin typeface="+mn-lt"/>
                <a:ea typeface="+mn-ea"/>
                <a:cs typeface="+mn-cs"/>
              </a:rPr>
              <a:t>48 point </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Divider</a:t>
            </a:r>
            <a:r>
              <a:rPr lang="en-IE" sz="3000" b="0" i="0" u="none" strike="noStrike" kern="1200" baseline="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36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30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	</a:t>
            </a:r>
            <a:r>
              <a:rPr lang="en-IE" sz="3000" b="0" i="0" u="none" strike="noStrike" kern="1200" baseline="0">
                <a:solidFill>
                  <a:srgbClr val="000000"/>
                </a:solidFill>
                <a:effectLst/>
                <a:latin typeface="+mn-lt"/>
                <a:ea typeface="+mn-ea"/>
                <a:cs typeface="+mn-cs"/>
              </a:rPr>
              <a:t>       </a:t>
            </a:r>
            <a:r>
              <a:rPr lang="en-IE" sz="3000" b="0" i="0" u="none" strike="noStrike" kern="120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24 point</a:t>
            </a:r>
            <a:r>
              <a:rPr lang="en-IE" sz="3000" b="0" i="0" u="none" strike="noStrike" kern="1200" baseline="0">
                <a:solidFill>
                  <a:srgbClr val="000000"/>
                </a:solidFill>
                <a:effectLst/>
                <a:latin typeface="+mn-lt"/>
                <a:ea typeface="+mn-ea"/>
                <a:cs typeface="+mn-cs"/>
              </a:rPr>
              <a:t>  -  </a:t>
            </a:r>
            <a:r>
              <a:rPr lang="en-IE" sz="3000" b="0" i="0" u="none" strike="noStrike" kern="1200" baseline="0">
                <a:solidFill>
                  <a:srgbClr val="000000"/>
                </a:solidFill>
                <a:effectLst/>
                <a:latin typeface="+mn-lt"/>
                <a:ea typeface="Quattrocento Sans"/>
                <a:cs typeface="Quattrocento Sans"/>
                <a:sym typeface="Quattrocento Sans"/>
              </a:rPr>
              <a:t>Main </a:t>
            </a:r>
            <a:r>
              <a:rPr lang="en-IE" sz="3000" b="0" i="0" u="none" strike="noStrike" kern="1200">
                <a:solidFill>
                  <a:srgbClr val="000000"/>
                </a:solidFill>
                <a:effectLst/>
                <a:latin typeface="+mn-lt"/>
                <a:ea typeface="+mn-ea"/>
                <a:cs typeface="+mn-cs"/>
              </a:rPr>
              <a:t>Text Body </a:t>
            </a:r>
            <a:endParaRPr lang="en-US" sz="3000">
              <a:solidFill>
                <a:srgbClr val="000000"/>
              </a:solidFill>
            </a:endParaRPr>
          </a:p>
          <a:p>
            <a:pPr fontAlgn="base"/>
            <a:endParaRPr lang="en-IE" sz="3000" b="0" i="0" u="none" strike="noStrike" kern="120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000000"/>
                </a:solidFill>
                <a:effectLst/>
                <a:latin typeface="+mn-lt"/>
                <a:ea typeface="+mn-ea"/>
                <a:cs typeface="+mn-cs"/>
                <a:sym typeface="Quattrocento Sans"/>
              </a:rPr>
              <a:t>Leader SEEDS </a:t>
            </a:r>
            <a:r>
              <a:rPr lang="en-IE" sz="2400" b="0" i="0" u="none" strike="noStrike" kern="1200" baseline="0">
                <a:solidFill>
                  <a:srgbClr val="000000"/>
                </a:solidFill>
                <a:effectLst/>
                <a:latin typeface="+mn-lt"/>
                <a:ea typeface="+mn-ea"/>
                <a:cs typeface="+mn-cs"/>
                <a:sym typeface="Quattrocento Sans"/>
              </a:rPr>
              <a:t>PowerPoint is</a:t>
            </a:r>
            <a:r>
              <a:rPr lang="is-IS" sz="2400" b="0" i="0" u="none" strike="noStrike" kern="1200" baseline="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rgbClr val="000000"/>
              </a:solidFill>
              <a:effectLst/>
              <a:latin typeface="+mn-lt"/>
              <a:ea typeface="+mn-ea"/>
              <a:cs typeface="+mn-cs"/>
              <a:sym typeface="Quattrocento Sans"/>
            </a:endParaRPr>
          </a:p>
          <a:p>
            <a:pPr fontAlgn="base"/>
            <a:endParaRPr lang="en-IE" sz="2400" b="0" i="0" u="none" strike="noStrike" kern="1200" baseline="0">
              <a:solidFill>
                <a:srgbClr val="000000"/>
              </a:solidFill>
              <a:effectLst/>
              <a:latin typeface="+mn-lt"/>
              <a:ea typeface="+mn-ea"/>
              <a:cs typeface="+mn-cs"/>
              <a:sym typeface="Quattrocento Sans"/>
            </a:endParaRPr>
          </a:p>
          <a:p>
            <a:pPr fontAlgn="base"/>
            <a:r>
              <a:rPr lang="en-IE" sz="3600" b="1" i="1" baseline="0">
                <a:solidFill>
                  <a:srgbClr val="000000"/>
                </a:solidFill>
                <a:latin typeface="+mn-lt"/>
                <a:ea typeface="Quattrocento Sans"/>
                <a:cs typeface="Quattrocento Sans"/>
                <a:sym typeface="Quattrocento Sans"/>
              </a:rPr>
              <a:t>Calibri</a:t>
            </a:r>
            <a:endParaRPr lang="en-IE" sz="3600" baseline="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000000"/>
                </a:solidFill>
                <a:effectLst/>
                <a:latin typeface="+mn-lt"/>
                <a:ea typeface="+mn-ea"/>
                <a:cs typeface="+mn-cs"/>
              </a:rPr>
              <a:t>*** </a:t>
            </a:r>
            <a:r>
              <a:rPr lang="en-IE" sz="2400" b="1" kern="1200">
                <a:solidFill>
                  <a:srgbClr val="000000"/>
                </a:solidFill>
                <a:effectLst/>
                <a:latin typeface="+mn-lt"/>
                <a:ea typeface="+mn-ea"/>
                <a:cs typeface="+mn-cs"/>
              </a:rPr>
              <a:t>PLEASE DELETE THIS INSTRUCTION SLIDE BEFORE PRESENTING FINAL PRESENTATION </a:t>
            </a:r>
            <a:r>
              <a:rPr lang="en-IE" sz="2400" kern="1200">
                <a:solidFill>
                  <a:srgbClr val="000000"/>
                </a:solidFill>
                <a:effectLst/>
                <a:latin typeface="+mn-lt"/>
                <a:ea typeface="+mn-ea"/>
                <a:cs typeface="+mn-cs"/>
              </a:rPr>
              <a:t>*** </a:t>
            </a:r>
            <a:endParaRPr lang="en-US" sz="2400" kern="120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296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135251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4174644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3992060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2196283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775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316946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1404029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458886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802986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134962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2150602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4195019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641830"/>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DAE0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AABC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7D8E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90A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6E80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287833"/>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294585"/>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290619"/>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297371"/>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312322"/>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2426336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922721" y="92882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58018" y="928824"/>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29559" y="1844221"/>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64856" y="1844221"/>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29559" y="2691099"/>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64856" y="2691099"/>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34740" y="358039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0037" y="358039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47274" y="4436829"/>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82571" y="4436829"/>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753180" y="4328213"/>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753180" y="348569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753180" y="2632615"/>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753180" y="1750794"/>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de-DE"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Die Unterstützung der Europäischen Kommission für die Erstellung dieser Veröffentlichung stellt keine Billigung des Inhalts dar, der ausschließlich die Meinung der Autoren wiedergibt, und die Kommission kann nicht für die Verwendung der darin enthaltenen Informationen verantwortlich gemacht werden.</a:t>
            </a:r>
            <a:endPar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6E784DB8-78D5-91FB-8122-F84583AC3A92}"/>
              </a:ext>
            </a:extLst>
          </p:cNvPr>
          <p:cNvCxnSpPr>
            <a:cxnSpLocks/>
          </p:cNvCxnSpPr>
          <p:nvPr userDrawn="1"/>
        </p:nvCxnSpPr>
        <p:spPr>
          <a:xfrm flipH="1">
            <a:off x="5753180" y="525646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4" name="Text Placeholder 25">
            <a:extLst>
              <a:ext uri="{FF2B5EF4-FFF2-40B4-BE49-F238E27FC236}">
                <a16:creationId xmlns:a16="http://schemas.microsoft.com/office/drawing/2014/main" id="{F6B4FF27-48CD-D36A-40E1-CB84EC992544}"/>
              </a:ext>
            </a:extLst>
          </p:cNvPr>
          <p:cNvSpPr>
            <a:spLocks noGrp="1"/>
          </p:cNvSpPr>
          <p:nvPr>
            <p:ph type="body" sz="quarter" idx="37" hasCustomPrompt="1"/>
          </p:nvPr>
        </p:nvSpPr>
        <p:spPr>
          <a:xfrm>
            <a:off x="5963584" y="533854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06</a:t>
            </a:r>
          </a:p>
        </p:txBody>
      </p:sp>
      <p:sp>
        <p:nvSpPr>
          <p:cNvPr id="25" name="Text Placeholder 25">
            <a:extLst>
              <a:ext uri="{FF2B5EF4-FFF2-40B4-BE49-F238E27FC236}">
                <a16:creationId xmlns:a16="http://schemas.microsoft.com/office/drawing/2014/main" id="{559625EC-11F3-C1A4-693B-4BEFF2BDB251}"/>
              </a:ext>
            </a:extLst>
          </p:cNvPr>
          <p:cNvSpPr>
            <a:spLocks noGrp="1"/>
          </p:cNvSpPr>
          <p:nvPr>
            <p:ph type="body" sz="quarter" idx="38" hasCustomPrompt="1"/>
          </p:nvPr>
        </p:nvSpPr>
        <p:spPr>
          <a:xfrm>
            <a:off x="6798881" y="533854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D0D6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AABC9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90A18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1252399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AABC99"/>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90A18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7D8E7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6E806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32347"/>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3785286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3157718" y="384087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AABC9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711688" y="3793520"/>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DAE0D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777370" y="385920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solidFill>
              <a:srgbClr val="AABC99"/>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2189283" y="2165202"/>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DAE0D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4920452" y="379352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AABC9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4984607" y="3859203"/>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4396520" y="4286903"/>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AABC99"/>
          </a:solidFill>
          <a:ln cap="flat">
            <a:solidFill>
              <a:srgbClr val="AABC99"/>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5354262" y="384087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7113942" y="3793520"/>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7181152" y="385920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6593065" y="2165202"/>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7549280" y="3840873"/>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9310487" y="379352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9377697" y="3859203"/>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8789609" y="4286903"/>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4556690" y="2687594"/>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8957417" y="2687594"/>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6760031" y="4378291"/>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98837" y="4349867"/>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6126529" y="4315970"/>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3916280" y="2393466"/>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8242371" y="2359569"/>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5" name="Freeform 34">
            <a:extLst>
              <a:ext uri="{FF2B5EF4-FFF2-40B4-BE49-F238E27FC236}">
                <a16:creationId xmlns:a16="http://schemas.microsoft.com/office/drawing/2014/main" id="{CE42815F-D3BC-ED41-BFE5-988CDFA369C9}"/>
              </a:ext>
            </a:extLst>
          </p:cNvPr>
          <p:cNvSpPr/>
          <p:nvPr userDrawn="1"/>
        </p:nvSpPr>
        <p:spPr>
          <a:xfrm>
            <a:off x="0" y="3854733"/>
            <a:ext cx="2598525" cy="233707"/>
          </a:xfrm>
          <a:custGeom>
            <a:avLst/>
            <a:gdLst>
              <a:gd name="connsiteX0" fmla="*/ 0 w 2598525"/>
              <a:gd name="connsiteY0" fmla="*/ 0 h 233707"/>
              <a:gd name="connsiteX1" fmla="*/ 939659 w 2598525"/>
              <a:gd name="connsiteY1" fmla="*/ 0 h 233707"/>
              <a:gd name="connsiteX2" fmla="*/ 1357163 w 2598525"/>
              <a:gd name="connsiteY2" fmla="*/ 0 h 233707"/>
              <a:gd name="connsiteX3" fmla="*/ 2596999 w 2598525"/>
              <a:gd name="connsiteY3" fmla="*/ 0 h 233707"/>
              <a:gd name="connsiteX4" fmla="*/ 2564951 w 2598525"/>
              <a:gd name="connsiteY4" fmla="*/ 115336 h 233707"/>
              <a:gd name="connsiteX5" fmla="*/ 2598525 w 2598525"/>
              <a:gd name="connsiteY5" fmla="*/ 233707 h 233707"/>
              <a:gd name="connsiteX6" fmla="*/ 1359557 w 2598525"/>
              <a:gd name="connsiteY6" fmla="*/ 233707 h 233707"/>
              <a:gd name="connsiteX7" fmla="*/ 938133 w 2598525"/>
              <a:gd name="connsiteY7" fmla="*/ 233707 h 233707"/>
              <a:gd name="connsiteX8" fmla="*/ 0 w 2598525"/>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525" h="233707">
                <a:moveTo>
                  <a:pt x="0" y="0"/>
                </a:moveTo>
                <a:lnTo>
                  <a:pt x="939659" y="0"/>
                </a:lnTo>
                <a:lnTo>
                  <a:pt x="1357163" y="0"/>
                </a:lnTo>
                <a:lnTo>
                  <a:pt x="2596999" y="0"/>
                </a:lnTo>
                <a:cubicBezTo>
                  <a:pt x="2575634" y="34904"/>
                  <a:pt x="2564951" y="74361"/>
                  <a:pt x="2564951" y="115336"/>
                </a:cubicBezTo>
                <a:cubicBezTo>
                  <a:pt x="2564951" y="160863"/>
                  <a:pt x="2578686" y="198803"/>
                  <a:pt x="2598525" y="233707"/>
                </a:cubicBezTo>
                <a:lnTo>
                  <a:pt x="1359557" y="233707"/>
                </a:lnTo>
                <a:lnTo>
                  <a:pt x="938133" y="233707"/>
                </a:lnTo>
                <a:lnTo>
                  <a:pt x="0" y="233707"/>
                </a:lnTo>
                <a:close/>
              </a:path>
            </a:pathLst>
          </a:custGeom>
          <a:solidFill>
            <a:srgbClr val="DAE0D2"/>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Text Box 5">
            <a:extLst>
              <a:ext uri="{FF2B5EF4-FFF2-40B4-BE49-F238E27FC236}">
                <a16:creationId xmlns:a16="http://schemas.microsoft.com/office/drawing/2014/main" id="{454F376A-9EA5-784D-A2D9-064CBC5701D6}"/>
              </a:ext>
            </a:extLst>
          </p:cNvPr>
          <p:cNvSpPr txBox="1"/>
          <p:nvPr userDrawn="1"/>
        </p:nvSpPr>
        <p:spPr>
          <a:xfrm rot="5400000">
            <a:off x="8660155" y="3120594"/>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3" name="Text Placeholder 23">
            <a:extLst>
              <a:ext uri="{FF2B5EF4-FFF2-40B4-BE49-F238E27FC236}">
                <a16:creationId xmlns:a16="http://schemas.microsoft.com/office/drawing/2014/main" id="{ACC630CD-41A9-B345-9727-D1AC3080B4EA}"/>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dirty="0"/>
              <a:t>Heading</a:t>
            </a:r>
          </a:p>
        </p:txBody>
      </p:sp>
    </p:spTree>
    <p:extLst>
      <p:ext uri="{BB962C8B-B14F-4D97-AF65-F5344CB8AC3E}">
        <p14:creationId xmlns:p14="http://schemas.microsoft.com/office/powerpoint/2010/main" val="1532506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05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3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922721" y="92882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58018" y="928824"/>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29559" y="1844221"/>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64856" y="1844221"/>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29559" y="2691099"/>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64856" y="2691099"/>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34740" y="358039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0037" y="358039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47274" y="4436829"/>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82571" y="4436829"/>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753180" y="4328213"/>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753180" y="348569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753180" y="2632615"/>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753180" y="1750794"/>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de-DE"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Die Unterstützung der Europäischen Kommission für die Erstellung dieser Veröffentlichung stellt keine Billigung des Inhalts dar, der ausschließlich die Meinung der Autoren wiedergibt, und die Kommission kann nicht für die Verwendung der darin enthaltenen Informationen verantwortlich gemacht werden.</a:t>
            </a:r>
            <a:endPar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6E784DB8-78D5-91FB-8122-F84583AC3A92}"/>
              </a:ext>
            </a:extLst>
          </p:cNvPr>
          <p:cNvCxnSpPr>
            <a:cxnSpLocks/>
          </p:cNvCxnSpPr>
          <p:nvPr userDrawn="1"/>
        </p:nvCxnSpPr>
        <p:spPr>
          <a:xfrm flipH="1">
            <a:off x="5753180" y="525646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4" name="Text Placeholder 25">
            <a:extLst>
              <a:ext uri="{FF2B5EF4-FFF2-40B4-BE49-F238E27FC236}">
                <a16:creationId xmlns:a16="http://schemas.microsoft.com/office/drawing/2014/main" id="{F6B4FF27-48CD-D36A-40E1-CB84EC992544}"/>
              </a:ext>
            </a:extLst>
          </p:cNvPr>
          <p:cNvSpPr>
            <a:spLocks noGrp="1"/>
          </p:cNvSpPr>
          <p:nvPr>
            <p:ph type="body" sz="quarter" idx="37" hasCustomPrompt="1"/>
          </p:nvPr>
        </p:nvSpPr>
        <p:spPr>
          <a:xfrm>
            <a:off x="5963584" y="533854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06</a:t>
            </a:r>
          </a:p>
        </p:txBody>
      </p:sp>
      <p:sp>
        <p:nvSpPr>
          <p:cNvPr id="25" name="Text Placeholder 25">
            <a:extLst>
              <a:ext uri="{FF2B5EF4-FFF2-40B4-BE49-F238E27FC236}">
                <a16:creationId xmlns:a16="http://schemas.microsoft.com/office/drawing/2014/main" id="{559625EC-11F3-C1A4-693B-4BEFF2BDB251}"/>
              </a:ext>
            </a:extLst>
          </p:cNvPr>
          <p:cNvSpPr>
            <a:spLocks noGrp="1"/>
          </p:cNvSpPr>
          <p:nvPr>
            <p:ph type="body" sz="quarter" idx="38" hasCustomPrompt="1"/>
          </p:nvPr>
        </p:nvSpPr>
        <p:spPr>
          <a:xfrm>
            <a:off x="6798881" y="533854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image" Target="../media/image1.emf"/><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7"/>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910" r:id="rId3"/>
    <p:sldLayoutId id="2147483842" r:id="rId4"/>
    <p:sldLayoutId id="2147483840" r:id="rId5"/>
    <p:sldLayoutId id="2147483880" r:id="rId6"/>
    <p:sldLayoutId id="2147483877" r:id="rId7"/>
    <p:sldLayoutId id="2147483841" r:id="rId8"/>
    <p:sldLayoutId id="2147483879" r:id="rId9"/>
    <p:sldLayoutId id="2147483878" r:id="rId10"/>
    <p:sldLayoutId id="2147483861" r:id="rId11"/>
    <p:sldLayoutId id="2147483833" r:id="rId12"/>
    <p:sldLayoutId id="2147483847" r:id="rId13"/>
    <p:sldLayoutId id="2147483853" r:id="rId14"/>
    <p:sldLayoutId id="21474838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21"/>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2150115233"/>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7" r:id="rId17"/>
    <p:sldLayoutId id="2147483908" r:id="rId18"/>
    <p:sldLayoutId id="214748390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48.xml"/><Relationship Id="rId1" Type="http://schemas.openxmlformats.org/officeDocument/2006/relationships/slideLayout" Target="../slideLayouts/slideLayout33.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hyperlink" Target="https://www.searchenginejournal.com/core-web-vitals/"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9.xml"/><Relationship Id="rId5" Type="http://schemas.openxmlformats.org/officeDocument/2006/relationships/hyperlink" Target="https://developers.google.com/search/docs/advanced/structured-data/intro-structured-data" TargetMode="External"/><Relationship Id="rId4" Type="http://schemas.openxmlformats.org/officeDocument/2006/relationships/hyperlink" Target="https://developers.google.com/amp/"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2.xml"/><Relationship Id="rId1" Type="http://schemas.openxmlformats.org/officeDocument/2006/relationships/slideLayout" Target="../slideLayouts/slideLayout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9.png"/><Relationship Id="rId7" Type="http://schemas.openxmlformats.org/officeDocument/2006/relationships/diagramColors" Target="../diagrams/colors15.xml"/><Relationship Id="rId2" Type="http://schemas.openxmlformats.org/officeDocument/2006/relationships/notesSlide" Target="../notesSlides/notesSlide65.xml"/><Relationship Id="rId1" Type="http://schemas.openxmlformats.org/officeDocument/2006/relationships/slideLayout" Target="../slideLayouts/slideLayout9.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2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9.png"/><Relationship Id="rId7" Type="http://schemas.openxmlformats.org/officeDocument/2006/relationships/diagramColors" Target="../diagrams/colors16.xml"/><Relationship Id="rId2" Type="http://schemas.openxmlformats.org/officeDocument/2006/relationships/notesSlide" Target="../notesSlides/notesSlide66.xml"/><Relationship Id="rId1" Type="http://schemas.openxmlformats.org/officeDocument/2006/relationships/slideLayout" Target="../slideLayouts/slideLayout9.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26.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png"/><Relationship Id="rId7" Type="http://schemas.openxmlformats.org/officeDocument/2006/relationships/diagramColors" Target="../diagrams/colors17.xml"/><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27.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9.png"/><Relationship Id="rId7" Type="http://schemas.openxmlformats.org/officeDocument/2006/relationships/diagramColors" Target="../diagrams/colors18.xml"/><Relationship Id="rId2" Type="http://schemas.openxmlformats.org/officeDocument/2006/relationships/notesSlide" Target="../notesSlides/notesSlide68.xml"/><Relationship Id="rId1" Type="http://schemas.openxmlformats.org/officeDocument/2006/relationships/slideLayout" Target="../slideLayouts/slideLayout9.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12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9.png"/><Relationship Id="rId7" Type="http://schemas.openxmlformats.org/officeDocument/2006/relationships/diagramColors" Target="../diagrams/colors19.xml"/><Relationship Id="rId2" Type="http://schemas.openxmlformats.org/officeDocument/2006/relationships/notesSlide" Target="../notesSlides/notesSlide69.xml"/><Relationship Id="rId1" Type="http://schemas.openxmlformats.org/officeDocument/2006/relationships/slideLayout" Target="../slideLayouts/slideLayout9.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29.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9.png"/><Relationship Id="rId7" Type="http://schemas.openxmlformats.org/officeDocument/2006/relationships/diagramColors" Target="../diagrams/colors20.xml"/><Relationship Id="rId2" Type="http://schemas.openxmlformats.org/officeDocument/2006/relationships/notesSlide" Target="../notesSlides/notesSlide70.xml"/><Relationship Id="rId1" Type="http://schemas.openxmlformats.org/officeDocument/2006/relationships/slideLayout" Target="../slideLayouts/slideLayout9.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9.png"/><Relationship Id="rId7" Type="http://schemas.openxmlformats.org/officeDocument/2006/relationships/diagramColors" Target="../diagrams/colors21.xml"/><Relationship Id="rId2" Type="http://schemas.openxmlformats.org/officeDocument/2006/relationships/notesSlide" Target="../notesSlides/notesSlide71.xml"/><Relationship Id="rId1" Type="http://schemas.openxmlformats.org/officeDocument/2006/relationships/slideLayout" Target="../slideLayouts/slideLayout9.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131.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9.png"/><Relationship Id="rId7" Type="http://schemas.openxmlformats.org/officeDocument/2006/relationships/diagramQuickStyle" Target="../diagrams/quickStyle22.xml"/><Relationship Id="rId2" Type="http://schemas.openxmlformats.org/officeDocument/2006/relationships/notesSlide" Target="../notesSlides/notesSlide72.xml"/><Relationship Id="rId1" Type="http://schemas.openxmlformats.org/officeDocument/2006/relationships/slideLayout" Target="../slideLayouts/slideLayout9.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hyperlink" Target="https://backlinko.com/best-free-seo-tools" TargetMode="External"/><Relationship Id="rId9" Type="http://schemas.microsoft.com/office/2007/relationships/diagramDrawing" Target="../diagrams/drawing2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5.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hyperlink" Target="https://www.linkedin.com/pulse/power-modern-seo-content-non-profit-case-study-alexis-wisniewski/"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7.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microsoft.com/office/2018/10/relationships/comments" Target="../comments/modernComment_1276_9BBCEEF9.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5.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7.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89.xml"/><Relationship Id="rId1" Type="http://schemas.openxmlformats.org/officeDocument/2006/relationships/slideLayout" Target="../slideLayouts/slideLayout9.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1.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8" Type="http://schemas.openxmlformats.org/officeDocument/2006/relationships/hyperlink" Target="https://backlinko.com/best-free-seo-tools#ubersuggest" TargetMode="External"/><Relationship Id="rId13" Type="http://schemas.openxmlformats.org/officeDocument/2006/relationships/hyperlink" Target="https://backlinko.com/best-free-seo-tools#sb" TargetMode="External"/><Relationship Id="rId18" Type="http://schemas.openxmlformats.org/officeDocument/2006/relationships/hyperlink" Target="https://backlinko.com/best-free-seo-tools#detailed" TargetMode="External"/><Relationship Id="rId3" Type="http://schemas.openxmlformats.org/officeDocument/2006/relationships/hyperlink" Target="https://backlinko.com/best-free-seo-tools#seobility" TargetMode="External"/><Relationship Id="rId21" Type="http://schemas.openxmlformats.org/officeDocument/2006/relationships/hyperlink" Target="https://backlinko.com/best-free-seo-tools#lh" TargetMode="External"/><Relationship Id="rId7" Type="http://schemas.openxmlformats.org/officeDocument/2006/relationships/hyperlink" Target="https://backlinko.com/best-free-seo-tools#animalzrevive" TargetMode="External"/><Relationship Id="rId12" Type="http://schemas.openxmlformats.org/officeDocument/2006/relationships/hyperlink" Target="https://backlinko.com/best-free-seo-tools#canirank" TargetMode="External"/><Relationship Id="rId17" Type="http://schemas.openxmlformats.org/officeDocument/2006/relationships/hyperlink" Target="https://backlinko.com/best-free-seo-tools#mft" TargetMode="External"/><Relationship Id="rId2" Type="http://schemas.openxmlformats.org/officeDocument/2006/relationships/notesSlide" Target="../notesSlides/notesSlide93.xml"/><Relationship Id="rId16" Type="http://schemas.openxmlformats.org/officeDocument/2006/relationships/hyperlink" Target="https://backlinko.com/best-free-seo-tools#lsi" TargetMode="External"/><Relationship Id="rId20" Type="http://schemas.openxmlformats.org/officeDocument/2006/relationships/hyperlink" Target="https://backlinko.com/best-free-seo-tools#sk" TargetMode="External"/><Relationship Id="rId1" Type="http://schemas.openxmlformats.org/officeDocument/2006/relationships/slideLayout" Target="../slideLayouts/slideLayout9.xml"/><Relationship Id="rId6" Type="http://schemas.openxmlformats.org/officeDocument/2006/relationships/hyperlink" Target="https://backlinko.com/best-free-seo-tools#kwfinder" TargetMode="External"/><Relationship Id="rId11" Type="http://schemas.openxmlformats.org/officeDocument/2006/relationships/hyperlink" Target="https://backlinko.com/best-free-seo-tools#bulk" TargetMode="External"/><Relationship Id="rId5" Type="http://schemas.openxmlformats.org/officeDocument/2006/relationships/hyperlink" Target="https://backlinko.com/best-free-seo-tools#panguin" TargetMode="External"/><Relationship Id="rId15" Type="http://schemas.openxmlformats.org/officeDocument/2006/relationships/hyperlink" Target="https://backlinko.com/best-free-seo-tools#bing" TargetMode="External"/><Relationship Id="rId23" Type="http://schemas.openxmlformats.org/officeDocument/2006/relationships/hyperlink" Target="https://backlinko.com/best-free-seo-tools#peoplealsoask" TargetMode="External"/><Relationship Id="rId10" Type="http://schemas.openxmlformats.org/officeDocument/2006/relationships/hyperlink" Target="https://backlinko.com/best-free-seo-tools#yoast" TargetMode="External"/><Relationship Id="rId19" Type="http://schemas.openxmlformats.org/officeDocument/2006/relationships/hyperlink" Target="https://backlinko.com/best-free-seo-tools#dareboost" TargetMode="External"/><Relationship Id="rId4" Type="http://schemas.openxmlformats.org/officeDocument/2006/relationships/hyperlink" Target="https://backlinko.com/best-free-seo-tools#serperator" TargetMode="External"/><Relationship Id="rId9" Type="http://schemas.openxmlformats.org/officeDocument/2006/relationships/hyperlink" Target="https://backlinko.com/best-free-seo-tools#screamingfrog" TargetMode="External"/><Relationship Id="rId14" Type="http://schemas.openxmlformats.org/officeDocument/2006/relationships/hyperlink" Target="https://backlinko.com/best-free-seo-tools#ga" TargetMode="External"/><Relationship Id="rId22" Type="http://schemas.openxmlformats.org/officeDocument/2006/relationships/hyperlink" Target="https://backlinko.com/best-free-seo-tools#siteliner"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155.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9.png"/><Relationship Id="rId7" Type="http://schemas.openxmlformats.org/officeDocument/2006/relationships/diagramColors" Target="../diagrams/colors24.xml"/><Relationship Id="rId2" Type="http://schemas.openxmlformats.org/officeDocument/2006/relationships/notesSlide" Target="../notesSlides/notesSlide95.xml"/><Relationship Id="rId1" Type="http://schemas.openxmlformats.org/officeDocument/2006/relationships/slideLayout" Target="../slideLayouts/slideLayout9.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156.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9.png"/><Relationship Id="rId7" Type="http://schemas.openxmlformats.org/officeDocument/2006/relationships/diagramColors" Target="../diagrams/colors25.xml"/><Relationship Id="rId2" Type="http://schemas.openxmlformats.org/officeDocument/2006/relationships/notesSlide" Target="../notesSlides/notesSlide96.xml"/><Relationship Id="rId1" Type="http://schemas.openxmlformats.org/officeDocument/2006/relationships/slideLayout" Target="../slideLayouts/slideLayout9.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1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1.xml"/><Relationship Id="rId1" Type="http://schemas.openxmlformats.org/officeDocument/2006/relationships/slideLayout" Target="../slideLayouts/slideLayout9.xml"/><Relationship Id="rId4" Type="http://schemas.openxmlformats.org/officeDocument/2006/relationships/hyperlink" Target="https://www.gartner.com/en/newsroom/press-releases/2021-04-21-gartner-forecasts-worldwide-public-cloud-end-user-spending-to-grow-23-percent-in-2021" TargetMode="External"/></Relationships>
</file>

<file path=ppt/slides/_rels/slide16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02.xml"/><Relationship Id="rId1" Type="http://schemas.openxmlformats.org/officeDocument/2006/relationships/slideLayout" Target="../slideLayouts/slideLayout9.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3.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4.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5.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67.xml.rels><?xml version="1.0" encoding="UTF-8" standalone="yes"?>
<Relationships xmlns="http://schemas.openxmlformats.org/package/2006/relationships"><Relationship Id="rId3" Type="http://schemas.openxmlformats.org/officeDocument/2006/relationships/hyperlink" Target="Read%20more%20at:%20https:/www.rklcpa.com/six-ways-cloud-based-technology-can-transform-non-profit-organizations/" TargetMode="External"/><Relationship Id="rId2" Type="http://schemas.openxmlformats.org/officeDocument/2006/relationships/notesSlide" Target="../notesSlides/notesSlide106.xml"/><Relationship Id="rId1" Type="http://schemas.openxmlformats.org/officeDocument/2006/relationships/slideLayout" Target="../slideLayouts/slideLayout12.xml"/><Relationship Id="rId5" Type="http://schemas.openxmlformats.org/officeDocument/2006/relationships/hyperlink" Target="https://www.rklcpa.com/six-ways-cloud-based-technology-can-transform-non-profit-organizations/" TargetMode="External"/><Relationship Id="rId4" Type="http://schemas.openxmlformats.org/officeDocument/2006/relationships/image" Target="../media/image40.jpg"/></Relationships>
</file>

<file path=ppt/slides/_rels/slide16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0.xml"/><Relationship Id="rId1" Type="http://schemas.openxmlformats.org/officeDocument/2006/relationships/slideLayout" Target="../slideLayouts/slideLayout9.xml"/></Relationships>
</file>

<file path=ppt/slides/_rels/slide1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1.xml"/><Relationship Id="rId1" Type="http://schemas.openxmlformats.org/officeDocument/2006/relationships/slideLayout" Target="../slideLayouts/slideLayout9.xml"/></Relationships>
</file>

<file path=ppt/slides/_rels/slide1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2.xml"/><Relationship Id="rId1" Type="http://schemas.openxmlformats.org/officeDocument/2006/relationships/slideLayout" Target="../slideLayouts/slideLayout9.xml"/></Relationships>
</file>

<file path=ppt/slides/_rels/slide1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3.xml"/><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17.png"/><Relationship Id="rId7" Type="http://schemas.openxmlformats.org/officeDocument/2006/relationships/diagramColors" Target="../diagrams/colors27.xml"/><Relationship Id="rId2" Type="http://schemas.openxmlformats.org/officeDocument/2006/relationships/notesSlide" Target="../notesSlides/notesSlide114.xml"/><Relationship Id="rId1" Type="http://schemas.openxmlformats.org/officeDocument/2006/relationships/slideLayout" Target="../slideLayouts/slideLayout9.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1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5.xml"/><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6.xml"/><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7.xml"/><Relationship Id="rId1" Type="http://schemas.openxmlformats.org/officeDocument/2006/relationships/slideLayout" Target="../slideLayouts/slideLayout9.xml"/><Relationship Id="rId4" Type="http://schemas.openxmlformats.org/officeDocument/2006/relationships/hyperlink" Target="https://www.microsoft.com/de-de/nonprofits?activetab=pivot1%3aprimaryr2"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8.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9.xml"/><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0.xml"/><Relationship Id="rId1" Type="http://schemas.openxmlformats.org/officeDocument/2006/relationships/slideLayout" Target="../slideLayouts/slideLayout15.xml"/></Relationships>
</file>

<file path=ppt/slides/_rels/slide18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2.xml"/><Relationship Id="rId1" Type="http://schemas.openxmlformats.org/officeDocument/2006/relationships/slideLayout" Target="../slideLayouts/slideLayout9.xml"/></Relationships>
</file>

<file path=ppt/slides/_rels/slide1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3.xml"/><Relationship Id="rId1" Type="http://schemas.openxmlformats.org/officeDocument/2006/relationships/slideLayout" Target="../slideLayouts/slideLayout9.xml"/></Relationships>
</file>

<file path=ppt/slides/_rels/slide1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4.xml"/><Relationship Id="rId1" Type="http://schemas.openxmlformats.org/officeDocument/2006/relationships/slideLayout" Target="../slideLayouts/slideLayout9.xml"/></Relationships>
</file>

<file path=ppt/slides/_rels/slide1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5.xml"/><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6.xml"/><Relationship Id="rId1" Type="http://schemas.openxmlformats.org/officeDocument/2006/relationships/slideLayout" Target="../slideLayouts/slideLayout9.xml"/></Relationships>
</file>

<file path=ppt/slides/_rels/slide1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7.xml"/><Relationship Id="rId1" Type="http://schemas.openxmlformats.org/officeDocument/2006/relationships/slideLayout" Target="../slideLayouts/slideLayout9.xml"/></Relationships>
</file>

<file path=ppt/slides/_rels/slide1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8.xml"/><Relationship Id="rId1" Type="http://schemas.openxmlformats.org/officeDocument/2006/relationships/slideLayout" Target="../slideLayouts/slideLayout9.xml"/><Relationship Id="rId6" Type="http://schemas.openxmlformats.org/officeDocument/2006/relationships/hyperlink" Target="https://www.councilofnonprofits.org/tools-resources/business-planning-nonprofits" TargetMode="External"/><Relationship Id="rId5" Type="http://schemas.openxmlformats.org/officeDocument/2006/relationships/hyperlink" Target="https://www.amazon.com/Nonprofit-Strategy-Revolution-Real-Time-Rapid-Response/dp/0940069652/184-2444082-9804637?ie=UTF8&amp;amp;camp=1789&amp;amp;creative=390957&amp;amp;creativeASIN=0940069652&amp;amp;linkCode=as2&amp;amp;linkId=H25R3KH4SETZWWKF&amp;amp;redirect=true&amp;amp;ref_=as_li_tl&amp;amp;tag=natiocouncofn-20" TargetMode="External"/><Relationship Id="rId4" Type="http://schemas.openxmlformats.org/officeDocument/2006/relationships/hyperlink" Target="https://ssir.org/articles/entry/the_strategic_plan_is_dead._long_live_strateg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9.xml"/><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0.xml"/><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29.xml"/><Relationship Id="rId6" Type="http://schemas.openxmlformats.org/officeDocument/2006/relationships/image" Target="../media/image48.png"/><Relationship Id="rId11" Type="http://schemas.openxmlformats.org/officeDocument/2006/relationships/image" Target="../media/image27.svg"/><Relationship Id="rId5" Type="http://schemas.openxmlformats.org/officeDocument/2006/relationships/image" Target="../media/image47.svg"/><Relationship Id="rId10" Type="http://schemas.openxmlformats.org/officeDocument/2006/relationships/image" Target="../media/image26.png"/><Relationship Id="rId4" Type="http://schemas.openxmlformats.org/officeDocument/2006/relationships/image" Target="../media/image46.png"/><Relationship Id="rId9" Type="http://schemas.openxmlformats.org/officeDocument/2006/relationships/image" Target="../media/image51.svg"/></Relationships>
</file>

<file path=ppt/slides/_rels/slide1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1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1.xml"/><Relationship Id="rId1" Type="http://schemas.openxmlformats.org/officeDocument/2006/relationships/slideLayout" Target="../slideLayouts/slideLayout9.xml"/><Relationship Id="rId4" Type="http://schemas.openxmlformats.org/officeDocument/2006/relationships/hyperlink" Target="https://all-digital.org/results-techsoup-globals-survey-ngos-cloud-services/"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2.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3.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brainscale.com/case-studies/non-profit-foundation-case-study/"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4.xml"/><Relationship Id="rId1" Type="http://schemas.openxmlformats.org/officeDocument/2006/relationships/slideLayout" Target="../slideLayouts/slideLayout9.xml"/><Relationship Id="rId4" Type="http://schemas.openxmlformats.org/officeDocument/2006/relationships/hyperlink" Target="https://www.teqfocus.com/case-study/successful-migration-of-server/"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5.xml"/><Relationship Id="rId1" Type="http://schemas.openxmlformats.org/officeDocument/2006/relationships/slideLayout" Target="../slideLayouts/slideLayout9.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7.xml"/><Relationship Id="rId1" Type="http://schemas.openxmlformats.org/officeDocument/2006/relationships/slideLayout" Target="../slideLayouts/slideLayout9.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9.xml"/></Relationships>
</file>

<file path=ppt/slides/_rels/slide2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9.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9.xml"/></Relationships>
</file>

<file path=ppt/slides/_rels/slide2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1.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9.xml"/></Relationships>
</file>

<file path=ppt/slides/_rels/slide2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3.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9.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9.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9.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2.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notesSlide" Target="../notesSlides/notesSlide148.xml"/><Relationship Id="rId1" Type="http://schemas.openxmlformats.org/officeDocument/2006/relationships/slideLayout" Target="../slideLayouts/slideLayout12.xml"/><Relationship Id="rId4" Type="http://schemas.openxmlformats.org/officeDocument/2006/relationships/image" Target="../media/image53.jpg"/></Relationships>
</file>

<file path=ppt/slides/_rels/slide2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9.xml"/><Relationship Id="rId1" Type="http://schemas.openxmlformats.org/officeDocument/2006/relationships/slideLayout" Target="../slideLayouts/slideLayout9.xml"/></Relationships>
</file>

<file path=ppt/slides/_rels/slide2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0.xml"/><Relationship Id="rId1" Type="http://schemas.openxmlformats.org/officeDocument/2006/relationships/slideLayout" Target="../slideLayouts/slideLayout9.xml"/></Relationships>
</file>

<file path=ppt/slides/_rels/slide2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1.xml"/><Relationship Id="rId1" Type="http://schemas.openxmlformats.org/officeDocument/2006/relationships/slideLayout" Target="../slideLayouts/slideLayout9.xml"/></Relationships>
</file>

<file path=ppt/slides/_rels/slide216.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17.png"/><Relationship Id="rId7" Type="http://schemas.openxmlformats.org/officeDocument/2006/relationships/diagramColors" Target="../diagrams/colors28.xml"/><Relationship Id="rId2" Type="http://schemas.openxmlformats.org/officeDocument/2006/relationships/notesSlide" Target="../notesSlides/notesSlide152.xml"/><Relationship Id="rId1" Type="http://schemas.openxmlformats.org/officeDocument/2006/relationships/slideLayout" Target="../slideLayouts/slideLayout9.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217.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53.xml"/><Relationship Id="rId1" Type="http://schemas.openxmlformats.org/officeDocument/2006/relationships/slideLayout" Target="../slideLayouts/slideLayout9.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9.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54.xml"/><Relationship Id="rId1" Type="http://schemas.openxmlformats.org/officeDocument/2006/relationships/slideLayout" Target="../slideLayouts/slideLayout9.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5.xml"/><Relationship Id="rId1" Type="http://schemas.openxmlformats.org/officeDocument/2006/relationships/slideLayout" Target="../slideLayouts/slideLayout9.xml"/></Relationships>
</file>

<file path=ppt/slides/_rels/slide2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6.xml"/><Relationship Id="rId1" Type="http://schemas.openxmlformats.org/officeDocument/2006/relationships/slideLayout" Target="../slideLayouts/slideLayout9.xml"/></Relationships>
</file>

<file path=ppt/slides/_rels/slide222.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157.xml"/><Relationship Id="rId1" Type="http://schemas.openxmlformats.org/officeDocument/2006/relationships/slideLayout" Target="../slideLayouts/slideLayout9.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2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8.xml"/><Relationship Id="rId1" Type="http://schemas.openxmlformats.org/officeDocument/2006/relationships/slideLayout" Target="../slideLayouts/slideLayout9.xml"/></Relationships>
</file>

<file path=ppt/slides/_rels/slide224.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59.xml"/><Relationship Id="rId1" Type="http://schemas.openxmlformats.org/officeDocument/2006/relationships/slideLayout" Target="../slideLayouts/slideLayout9.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2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0.xml"/><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1.xml"/><Relationship Id="rId1" Type="http://schemas.openxmlformats.org/officeDocument/2006/relationships/slideLayout" Target="../slideLayouts/slideLayout9.xml"/></Relationships>
</file>

<file path=ppt/slides/_rels/slide2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2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2.xml"/><Relationship Id="rId1" Type="http://schemas.openxmlformats.org/officeDocument/2006/relationships/slideLayout" Target="../slideLayouts/slideLayout9.xml"/></Relationships>
</file>

<file path=ppt/slides/_rels/slide2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4.xml"/><Relationship Id="rId1" Type="http://schemas.openxmlformats.org/officeDocument/2006/relationships/slideLayout" Target="../slideLayouts/slideLayout9.xml"/></Relationships>
</file>

<file path=ppt/slides/_rels/slide2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5.xml"/><Relationship Id="rId1" Type="http://schemas.openxmlformats.org/officeDocument/2006/relationships/slideLayout" Target="../slideLayouts/slideLayout9.xml"/></Relationships>
</file>

<file path=ppt/slides/_rels/slide2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6.xml"/><Relationship Id="rId1" Type="http://schemas.openxmlformats.org/officeDocument/2006/relationships/slideLayout" Target="../slideLayouts/slideLayout9.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9.xml"/><Relationship Id="rId1" Type="http://schemas.openxmlformats.org/officeDocument/2006/relationships/video" Target="https://www.youtube.com/embed/HCsmml0aIKE?feature=oembed" TargetMode="External"/><Relationship Id="rId4" Type="http://schemas.openxmlformats.org/officeDocument/2006/relationships/image" Target="../media/image56.jpeg"/></Relationships>
</file>

<file path=ppt/slides/_rels/slide2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8.xml"/><Relationship Id="rId1" Type="http://schemas.openxmlformats.org/officeDocument/2006/relationships/slideLayout" Target="../slideLayouts/slideLayout9.xml"/></Relationships>
</file>

<file path=ppt/slides/_rels/slide235.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9.png"/><Relationship Id="rId7" Type="http://schemas.openxmlformats.org/officeDocument/2006/relationships/diagramColors" Target="../diagrams/colors33.xml"/><Relationship Id="rId2" Type="http://schemas.openxmlformats.org/officeDocument/2006/relationships/notesSlide" Target="../notesSlides/notesSlide169.xml"/><Relationship Id="rId1" Type="http://schemas.openxmlformats.org/officeDocument/2006/relationships/slideLayout" Target="../slideLayouts/slideLayout9.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236.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9.png"/><Relationship Id="rId7" Type="http://schemas.openxmlformats.org/officeDocument/2006/relationships/diagramColors" Target="../diagrams/colors34.xml"/><Relationship Id="rId2" Type="http://schemas.openxmlformats.org/officeDocument/2006/relationships/notesSlide" Target="../notesSlides/notesSlide170.xml"/><Relationship Id="rId1" Type="http://schemas.openxmlformats.org/officeDocument/2006/relationships/slideLayout" Target="../slideLayouts/slideLayout9.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237.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171.xml"/><Relationship Id="rId1" Type="http://schemas.openxmlformats.org/officeDocument/2006/relationships/slideLayout" Target="../slideLayouts/slideLayout1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238.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172.xml"/><Relationship Id="rId1" Type="http://schemas.openxmlformats.org/officeDocument/2006/relationships/slideLayout" Target="../slideLayouts/slideLayout1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239.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15.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hyperlink" Target="https://www.wispapp.com/blog/2017/04/18/efficient-onboarding-processes-for-new-employees-a-case-study-2/" TargetMode="Externa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3.xml"/><Relationship Id="rId1" Type="http://schemas.openxmlformats.org/officeDocument/2006/relationships/slideLayout" Target="../slideLayouts/slideLayout5.xml"/></Relationships>
</file>

<file path=ppt/slides/_rels/slide2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4.xml"/><Relationship Id="rId1" Type="http://schemas.openxmlformats.org/officeDocument/2006/relationships/slideLayout" Target="../slideLayouts/slideLayout9.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9.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9.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9.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9.xml"/></Relationships>
</file>

<file path=ppt/slides/_rels/slide2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1.xml"/><Relationship Id="rId1" Type="http://schemas.openxmlformats.org/officeDocument/2006/relationships/slideLayout" Target="../slideLayouts/slideLayout9.xml"/></Relationships>
</file>

<file path=ppt/slides/_rels/slide2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9.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9.xml"/></Relationships>
</file>

<file path=ppt/slides/_rels/slide2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5.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9.xml"/></Relationships>
</file>

<file path=ppt/slides/_rels/slide2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7.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9.xml"/></Relationships>
</file>

<file path=ppt/slides/_rels/slide2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9.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9.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9.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9.xml"/></Relationships>
</file>

<file path=ppt/slides/_rels/slide2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4.xml"/><Relationship Id="rId1" Type="http://schemas.openxmlformats.org/officeDocument/2006/relationships/slideLayout" Target="../slideLayouts/slideLayout9.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3.xml.rels><?xml version="1.0" encoding="UTF-8" standalone="yes"?>
<Relationships xmlns="http://schemas.openxmlformats.org/package/2006/relationships"><Relationship Id="rId3" Type="http://schemas.openxmlformats.org/officeDocument/2006/relationships/hyperlink" Target="https://biztechmagazine.com/article/2021/07/how-non-profits-should-be-using-automation" TargetMode="External"/><Relationship Id="rId2" Type="http://schemas.openxmlformats.org/officeDocument/2006/relationships/hyperlink" Target="https://biztechmagazine.com/article/2018/10/increasingly-non-profits-theres-bot" TargetMode="External"/><Relationship Id="rId1" Type="http://schemas.openxmlformats.org/officeDocument/2006/relationships/slideLayout" Target="../slideLayouts/slideLayout9.xml"/><Relationship Id="rId5" Type="http://schemas.openxmlformats.org/officeDocument/2006/relationships/hyperlink" Target="https://kissflow.com/workflow/process/" TargetMode="External"/><Relationship Id="rId4" Type="http://schemas.openxmlformats.org/officeDocument/2006/relationships/hyperlink" Target="https://institute.blackbaud.com/tippingpoint/" TargetMode="External"/></Relationships>
</file>

<file path=ppt/slides/_rels/slide264.xml.rels><?xml version="1.0" encoding="UTF-8" standalone="yes"?>
<Relationships xmlns="http://schemas.openxmlformats.org/package/2006/relationships"><Relationship Id="rId3" Type="http://schemas.openxmlformats.org/officeDocument/2006/relationships/hyperlink" Target="https://www.ada.cx/service-automation" TargetMode="External"/><Relationship Id="rId2" Type="http://schemas.openxmlformats.org/officeDocument/2006/relationships/hyperlink" Target="https://www.2tolead.com/childrens-non-profit-organization-sees-advantages-of-digital-transformation-realized-case-study/" TargetMode="External"/><Relationship Id="rId1" Type="http://schemas.openxmlformats.org/officeDocument/2006/relationships/slideLayout" Target="../slideLayouts/slideLayout9.xml"/><Relationship Id="rId4" Type="http://schemas.openxmlformats.org/officeDocument/2006/relationships/hyperlink" Target="https://www.bdo.com/blogs/non-profit-standard/july-2018/an-introduction-to-robotic-process-automation" TargetMode="External"/></Relationships>
</file>

<file path=ppt/slides/_rels/slide265.xml.rels><?xml version="1.0" encoding="UTF-8" standalone="yes"?>
<Relationships xmlns="http://schemas.openxmlformats.org/package/2006/relationships"><Relationship Id="rId3" Type="http://schemas.openxmlformats.org/officeDocument/2006/relationships/hyperlink" Target="https://www.hcltech.com/technology-qa/what-is-service-automation#:~:text=Service%20automation%20is%20the%20process,processes%2C%20tasks%20and%20business%20functions" TargetMode="External"/><Relationship Id="rId2" Type="http://schemas.openxmlformats.org/officeDocument/2006/relationships/hyperlink" Target="https://www.forbes.com/sites/forbesnon-profitcouncil/2021/11/29/lacking-resources-12-strategic-ways-non-profits-can-leverage-technology-to-help/?sh=ffcfae3766f9" TargetMode="External"/><Relationship Id="rId1" Type="http://schemas.openxmlformats.org/officeDocument/2006/relationships/slideLayout" Target="../slideLayouts/slideLayout9.xml"/></Relationships>
</file>

<file path=ppt/slides/_rels/slide266.xml.rels><?xml version="1.0" encoding="UTF-8" standalone="yes"?>
<Relationships xmlns="http://schemas.openxmlformats.org/package/2006/relationships"><Relationship Id="rId3" Type="http://schemas.openxmlformats.org/officeDocument/2006/relationships/hyperlink" Target="https://www.tibco.com/reference-center/what-is-process-automation" TargetMode="External"/><Relationship Id="rId2" Type="http://schemas.openxmlformats.org/officeDocument/2006/relationships/hyperlink" Target="https://www.researchgate.net/profile/Chao-Guo-37/publication/325585674_Technology_in_non-profit_Organizations_and_Voluntary_Action/links/5cd8d5a6458515712" TargetMode="External"/><Relationship Id="rId1" Type="http://schemas.openxmlformats.org/officeDocument/2006/relationships/slideLayout" Target="../slideLayouts/slideLayout9.xml"/></Relationships>
</file>

<file path=ppt/slides/_rels/slide267.xml.rels><?xml version="1.0" encoding="UTF-8" standalone="yes"?>
<Relationships xmlns="http://schemas.openxmlformats.org/package/2006/relationships"><Relationship Id="rId3" Type="http://schemas.openxmlformats.org/officeDocument/2006/relationships/hyperlink" Target="https://www.imageapi.com/blog/workflow-automation-examples" TargetMode="External"/><Relationship Id="rId2" Type="http://schemas.openxmlformats.org/officeDocument/2006/relationships/hyperlink" Target="https://www.hcltech.com/technology-qa/what-is-service-automation#:~:text=Service%20automation%20is%20the%20process,processes%2C%20tasks%20and%20business%20functions" TargetMode="External"/><Relationship Id="rId1" Type="http://schemas.openxmlformats.org/officeDocument/2006/relationships/slideLayout" Target="../slideLayouts/slideLayout9.xml"/></Relationships>
</file>

<file path=ppt/slides/_rels/slide268.xml.rels><?xml version="1.0" encoding="UTF-8" standalone="yes"?>
<Relationships xmlns="http://schemas.openxmlformats.org/package/2006/relationships"><Relationship Id="rId3" Type="http://schemas.openxmlformats.org/officeDocument/2006/relationships/hyperlink" Target="https://www.wispapp.com/blog/2017/04/18/efficient-onboarding-processes-for-new-employees-a-case-study-2/" TargetMode="External"/><Relationship Id="rId2" Type="http://schemas.openxmlformats.org/officeDocument/2006/relationships/hyperlink" Target="https://kissflow.com/workflow/bpm/business-process-automation/reasons-why-you-automate-your-business-process/" TargetMode="External"/><Relationship Id="rId1" Type="http://schemas.openxmlformats.org/officeDocument/2006/relationships/slideLayout" Target="../slideLayouts/slideLayout9.xml"/><Relationship Id="rId4" Type="http://schemas.openxmlformats.org/officeDocument/2006/relationships/hyperlink" Target="https://www.ada.cx/service-automation" TargetMode="External"/></Relationships>
</file>

<file path=ppt/slides/_rels/slide269.xml.rels><?xml version="1.0" encoding="UTF-8" standalone="yes"?>
<Relationships xmlns="http://schemas.openxmlformats.org/package/2006/relationships"><Relationship Id="rId3" Type="http://schemas.openxmlformats.org/officeDocument/2006/relationships/hyperlink" Target="https://institute.blackbaud.com/tippingpoint/" TargetMode="External"/><Relationship Id="rId2" Type="http://schemas.openxmlformats.org/officeDocument/2006/relationships/hyperlink" Target="https://www.forbes.com/sites/forbesnon-profitcouncil/2021/11/29/lacking-resources-12-strategic-ways-non-profits-can-leverage-technology-to-help/?sh=ffcfae3766f9" TargetMode="External"/><Relationship Id="rId1" Type="http://schemas.openxmlformats.org/officeDocument/2006/relationships/slideLayout" Target="../slideLayouts/slideLayout9.xml"/><Relationship Id="rId4" Type="http://schemas.openxmlformats.org/officeDocument/2006/relationships/hyperlink" Target="https://www.bdo.com/blogs/non-profit-standard/july-2018/an-introduction-to-robotic-process-automation"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0.xml.rels><?xml version="1.0" encoding="UTF-8" standalone="yes"?>
<Relationships xmlns="http://schemas.openxmlformats.org/package/2006/relationships"><Relationship Id="rId3" Type="http://schemas.openxmlformats.org/officeDocument/2006/relationships/hyperlink" Target="https://biztechmagazine.com/article/2018/10/increasingly-non-profits-theres-bot" TargetMode="External"/><Relationship Id="rId2" Type="http://schemas.openxmlformats.org/officeDocument/2006/relationships/hyperlink" Target="https://biztechmagazine.com/article/2021/07/how-non-profits-should-be-using-automation" TargetMode="External"/><Relationship Id="rId1" Type="http://schemas.openxmlformats.org/officeDocument/2006/relationships/slideLayout" Target="../slideLayouts/slideLayout9.xml"/><Relationship Id="rId4" Type="http://schemas.openxmlformats.org/officeDocument/2006/relationships/hyperlink" Target="https://www.philanthropy.com/article/how-chatbots-are-helping-nonprofits-do-more-for-less/" TargetMode="External"/></Relationships>
</file>

<file path=ppt/slides/_rels/slide271.xml.rels><?xml version="1.0" encoding="UTF-8" standalone="yes"?>
<Relationships xmlns="http://schemas.openxmlformats.org/package/2006/relationships"><Relationship Id="rId3" Type="http://schemas.openxmlformats.org/officeDocument/2006/relationships/hyperlink" Target="https://www.prnewswire.com/news-releases/the-trevor-project-launches-new-ai-tool-to-support-crisis-counselor-training-301254382.html" TargetMode="External"/><Relationship Id="rId2" Type="http://schemas.openxmlformats.org/officeDocument/2006/relationships/hyperlink" Target="https://www.2tolead.com/childrens-non-profit-organization-sees-advantages-of-digital-transformation-realized-case-study/" TargetMode="External"/><Relationship Id="rId1" Type="http://schemas.openxmlformats.org/officeDocument/2006/relationships/slideLayout" Target="../slideLayouts/slideLayout9.xml"/><Relationship Id="rId4" Type="http://schemas.openxmlformats.org/officeDocument/2006/relationships/hyperlink" Target="https://34slpa7u66f159hfp1fhl9aur1-wpengine.netdna-ssl.com/wp-content/uploads/2014/05/Scrum-in-Church-Agile.pdf" TargetMode="External"/></Relationships>
</file>

<file path=ppt/slides/_rels/slide272.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notesSlide" Target="../notesSlides/notesSlide195.xml"/><Relationship Id="rId1" Type="http://schemas.openxmlformats.org/officeDocument/2006/relationships/slideLayout" Target="../slideLayouts/slideLayout9.xml"/><Relationship Id="rId5" Type="http://schemas.openxmlformats.org/officeDocument/2006/relationships/hyperlink" Target="https://leadershiptribe.com/agile-non-profits" TargetMode="External"/><Relationship Id="rId4" Type="http://schemas.openxmlformats.org/officeDocument/2006/relationships/hyperlink" Target="https://kissflow.com/project/agile/benefits-of-agile/" TargetMode="External"/></Relationships>
</file>

<file path=ppt/slides/_rels/slide273.xml.rels><?xml version="1.0" encoding="UTF-8" standalone="yes"?>
<Relationships xmlns="http://schemas.openxmlformats.org/package/2006/relationships"><Relationship Id="rId3" Type="http://schemas.openxmlformats.org/officeDocument/2006/relationships/hyperlink" Target="https://medium.com/serious-scrum/scrum-beyond-software-how-local-ngos-inspire-human-values-and-principles-160c6451597f" TargetMode="External"/><Relationship Id="rId2" Type="http://schemas.openxmlformats.org/officeDocument/2006/relationships/notesSlide" Target="../notesSlides/notesSlide196.xml"/><Relationship Id="rId1" Type="http://schemas.openxmlformats.org/officeDocument/2006/relationships/slideLayout" Target="../slideLayouts/slideLayout9.xml"/><Relationship Id="rId5" Type="http://schemas.openxmlformats.org/officeDocument/2006/relationships/hyperlink" Target="https://searchsoftwarequality.techtarget.com/feature/Agile-basics-FAQ-Getting-started-with-Agile" TargetMode="External"/><Relationship Id="rId4" Type="http://schemas.openxmlformats.org/officeDocument/2006/relationships/hyperlink" Target="https://mzninternational.com/2020/09/10/5-lessons-for-building-an-agile-non-profit-organisation/" TargetMode="External"/></Relationships>
</file>

<file path=ppt/slides/_rels/slide274.xml.rels><?xml version="1.0" encoding="UTF-8" standalone="yes"?>
<Relationships xmlns="http://schemas.openxmlformats.org/package/2006/relationships"><Relationship Id="rId3" Type="http://schemas.openxmlformats.org/officeDocument/2006/relationships/hyperlink" Target="https://soldevelofoundation.org/how-to-be-agile-in-non-profits-organization/" TargetMode="External"/><Relationship Id="rId2" Type="http://schemas.openxmlformats.org/officeDocument/2006/relationships/notesSlide" Target="../notesSlides/notesSlide197.xml"/><Relationship Id="rId1" Type="http://schemas.openxmlformats.org/officeDocument/2006/relationships/slideLayout" Target="../slideLayouts/slideLayout9.xml"/><Relationship Id="rId6" Type="http://schemas.openxmlformats.org/officeDocument/2006/relationships/hyperlink" Target="https://www.forbes.com/sites/forbesnon-profitcouncil/2021/12/07/14-essential-agile-practices-for-non-profit-organizations/?sh=2702b0675c6d" TargetMode="External"/><Relationship Id="rId5" Type="http://schemas.openxmlformats.org/officeDocument/2006/relationships/hyperlink" Target="https://www.cprime.com/resources/what-is-agile-what-is-scrum/" TargetMode="External"/><Relationship Id="rId4" Type="http://schemas.openxmlformats.org/officeDocument/2006/relationships/hyperlink" Target="https://taprootfoundation.org/resources/webinar-a-non-profit-case-study-in-agile/" TargetMode="External"/></Relationships>
</file>

<file path=ppt/slides/_rels/slide275.xml.rels><?xml version="1.0" encoding="UTF-8" standalone="yes"?>
<Relationships xmlns="http://schemas.openxmlformats.org/package/2006/relationships"><Relationship Id="rId3" Type="http://schemas.openxmlformats.org/officeDocument/2006/relationships/hyperlink" Target="https://www.pebbleroad.com/work/non-profit-agile-mindset" TargetMode="External"/><Relationship Id="rId2" Type="http://schemas.openxmlformats.org/officeDocument/2006/relationships/notesSlide" Target="../notesSlides/notesSlide198.xml"/><Relationship Id="rId1" Type="http://schemas.openxmlformats.org/officeDocument/2006/relationships/slideLayout" Target="../slideLayouts/slideLayout9.xml"/><Relationship Id="rId6" Type="http://schemas.openxmlformats.org/officeDocument/2006/relationships/hyperlink" Target="https://jexo.io/blog/everything-you-need-to-know-about-agile-methodologies/" TargetMode="External"/><Relationship Id="rId5" Type="http://schemas.openxmlformats.org/officeDocument/2006/relationships/hyperlink" Target="https://www.youtube.com/watch?v=HCsmml0aIKE" TargetMode="External"/><Relationship Id="rId4" Type="http://schemas.openxmlformats.org/officeDocument/2006/relationships/hyperlink" Target="https://www.pncpa.com/insights/adapting-agile-methodology-non-software-projects/" TargetMode="External"/></Relationships>
</file>

<file path=ppt/slides/_rels/slide276.xml.rels><?xml version="1.0" encoding="UTF-8" standalone="yes"?>
<Relationships xmlns="http://schemas.openxmlformats.org/package/2006/relationships"><Relationship Id="rId3" Type="http://schemas.openxmlformats.org/officeDocument/2006/relationships/hyperlink" Target="https://www.cprime.com/resources/what-is-agile-what-is-scrum/" TargetMode="External"/><Relationship Id="rId2" Type="http://schemas.openxmlformats.org/officeDocument/2006/relationships/notesSlide" Target="../notesSlides/notesSlide199.xml"/><Relationship Id="rId1" Type="http://schemas.openxmlformats.org/officeDocument/2006/relationships/slideLayout" Target="../slideLayouts/slideLayout9.xml"/><Relationship Id="rId6" Type="http://schemas.openxmlformats.org/officeDocument/2006/relationships/hyperlink" Target="https://jexo.io/blog/everything-you-need-to-know-about-agile-methodologies/" TargetMode="External"/><Relationship Id="rId5" Type="http://schemas.openxmlformats.org/officeDocument/2006/relationships/hyperlink" Target="https://www.agileforhardware.com/" TargetMode="External"/><Relationship Id="rId4" Type="http://schemas.openxmlformats.org/officeDocument/2006/relationships/hyperlink" Target="http://agilemanifesto.org/" TargetMode="External"/></Relationships>
</file>

<file path=ppt/slides/_rels/slide277.xml.rels><?xml version="1.0" encoding="UTF-8" standalone="yes"?>
<Relationships xmlns="http://schemas.openxmlformats.org/package/2006/relationships"><Relationship Id="rId3" Type="http://schemas.openxmlformats.org/officeDocument/2006/relationships/hyperlink" Target="https://mzninternational.com/2020/09/10/5-lessons-for-building-an-agile-non-profit-organisation/" TargetMode="External"/><Relationship Id="rId2" Type="http://schemas.openxmlformats.org/officeDocument/2006/relationships/notesSlide" Target="../notesSlides/notesSlide200.xml"/><Relationship Id="rId1" Type="http://schemas.openxmlformats.org/officeDocument/2006/relationships/slideLayout" Target="../slideLayouts/slideLayout9.xml"/><Relationship Id="rId6" Type="http://schemas.openxmlformats.org/officeDocument/2006/relationships/hyperlink" Target="https://www.youtube.com/watch?v=HCsmml0aIKE" TargetMode="External"/><Relationship Id="rId5" Type="http://schemas.openxmlformats.org/officeDocument/2006/relationships/hyperlink" Target="https://medium.com/serious-scrum/scrum-beyond-software-how-local-ngos-inspire-human-values-and-principles-160c6451597f" TargetMode="External"/><Relationship Id="rId4" Type="http://schemas.openxmlformats.org/officeDocument/2006/relationships/hyperlink" Target="https://soldevelofoundation.org/how-to-be-agile-in-non-profits-organization/" TargetMode="External"/></Relationships>
</file>

<file path=ppt/slides/_rels/slide278.xml.rels><?xml version="1.0" encoding="UTF-8" standalone="yes"?>
<Relationships xmlns="http://schemas.openxmlformats.org/package/2006/relationships"><Relationship Id="rId3" Type="http://schemas.openxmlformats.org/officeDocument/2006/relationships/hyperlink" Target="https://leadershiptribe.com/agile-non-profits" TargetMode="External"/><Relationship Id="rId2" Type="http://schemas.openxmlformats.org/officeDocument/2006/relationships/notesSlide" Target="../notesSlides/notesSlide201.xml"/><Relationship Id="rId1" Type="http://schemas.openxmlformats.org/officeDocument/2006/relationships/slideLayout" Target="../slideLayouts/slideLayout9.xml"/><Relationship Id="rId6" Type="http://schemas.openxmlformats.org/officeDocument/2006/relationships/hyperlink" Target="https://www.pncpa.com/insights/adapting-agile-methodology-non-software-projects/" TargetMode="External"/><Relationship Id="rId5" Type="http://schemas.openxmlformats.org/officeDocument/2006/relationships/hyperlink" Target="https://www.forbes.com/sites/forbesnon-profitcouncil/2021/12/07/14-essential-agile-practices-for-non-profit-organizations/?sh=2702b0675c6d" TargetMode="External"/><Relationship Id="rId4" Type="http://schemas.openxmlformats.org/officeDocument/2006/relationships/hyperlink" Target="https://kissflow.com/project/agile/benefits-of-agile/" TargetMode="External"/></Relationships>
</file>

<file path=ppt/slides/_rels/slide279.xml.rels><?xml version="1.0" encoding="UTF-8" standalone="yes"?>
<Relationships xmlns="http://schemas.openxmlformats.org/package/2006/relationships"><Relationship Id="rId3" Type="http://schemas.openxmlformats.org/officeDocument/2006/relationships/hyperlink" Target="https://taprootfoundation.org/resources/webinar-a-non-profit-case-study-in-agile/" TargetMode="External"/><Relationship Id="rId2" Type="http://schemas.openxmlformats.org/officeDocument/2006/relationships/notesSlide" Target="../notesSlides/notesSlide202.xml"/><Relationship Id="rId1" Type="http://schemas.openxmlformats.org/officeDocument/2006/relationships/slideLayout" Target="../slideLayouts/slideLayout9.xml"/><Relationship Id="rId5" Type="http://schemas.openxmlformats.org/officeDocument/2006/relationships/hyperlink" Target="https://charitydigital.org.uk/topics/how-to-ensure-you-collect-data-ethically-9433" TargetMode="External"/><Relationship Id="rId4" Type="http://schemas.openxmlformats.org/officeDocument/2006/relationships/hyperlink" Target="https://34slpa7u66f159hfp1fhl9aur1-wpengine.netdna-ssl.com/wp-content/uploads/2014/05/Scrum-in-Church-Agile.pdf" TargetMode="Externa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0.xml.rels><?xml version="1.0" encoding="UTF-8" standalone="yes"?>
<Relationships xmlns="http://schemas.openxmlformats.org/package/2006/relationships"><Relationship Id="rId3" Type="http://schemas.openxmlformats.org/officeDocument/2006/relationships/hyperlink" Target="https://charitydigital.org.uk/topics/topics/top-5-lesser-known-benefits-of-crm-systems-for-smaller-charities-7023#:~:text=A%20CRM%20can%20improve%20the,likely%20to%20drive%20positive%20engagement" TargetMode="External"/><Relationship Id="rId2" Type="http://schemas.openxmlformats.org/officeDocument/2006/relationships/notesSlide" Target="../notesSlides/notesSlide203.xml"/><Relationship Id="rId1" Type="http://schemas.openxmlformats.org/officeDocument/2006/relationships/slideLayout" Target="../slideLayouts/slideLayout9.xml"/><Relationship Id="rId5" Type="http://schemas.openxmlformats.org/officeDocument/2006/relationships/hyperlink" Target="https://instream.io/en/what-can-non-profit-organisations-gain-thanks-to-crm-system/" TargetMode="External"/><Relationship Id="rId4" Type="http://schemas.openxmlformats.org/officeDocument/2006/relationships/hyperlink" Target="https://eprints.lancs.ac.uk/id/eprint/144684/1/IMR_paper_1_.pdf" TargetMode="External"/></Relationships>
</file>

<file path=ppt/slides/_rels/slide281.xml.rels><?xml version="1.0" encoding="UTF-8" standalone="yes"?>
<Relationships xmlns="http://schemas.openxmlformats.org/package/2006/relationships"><Relationship Id="rId3" Type="http://schemas.openxmlformats.org/officeDocument/2006/relationships/hyperlink" Target="https://www.adaptaconsulting.co.uk/case-study?case=8" TargetMode="External"/><Relationship Id="rId2" Type="http://schemas.openxmlformats.org/officeDocument/2006/relationships/notesSlide" Target="../notesSlides/notesSlide204.xml"/><Relationship Id="rId1" Type="http://schemas.openxmlformats.org/officeDocument/2006/relationships/slideLayout" Target="../slideLayouts/slideLayout9.xml"/><Relationship Id="rId6" Type="http://schemas.openxmlformats.org/officeDocument/2006/relationships/hyperlink" Target="https://www.g2.com/categories/non-profit-crm" TargetMode="External"/><Relationship Id="rId5" Type="http://schemas.openxmlformats.org/officeDocument/2006/relationships/hyperlink" Target="https://www.civilsociety.co.uk/voices/ned-nicol-crm-for-charities-six-steps-to-success.html" TargetMode="External"/><Relationship Id="rId4" Type="http://schemas.openxmlformats.org/officeDocument/2006/relationships/hyperlink" Target="https://www.adaptaconsulting.co.uk/PDF/Guide_CRM_Systems_Apr_2021/index" TargetMode="External"/></Relationships>
</file>

<file path=ppt/slides/_rels/slide282.xml.rels><?xml version="1.0" encoding="UTF-8" standalone="yes"?>
<Relationships xmlns="http://schemas.openxmlformats.org/package/2006/relationships"><Relationship Id="rId3" Type="http://schemas.openxmlformats.org/officeDocument/2006/relationships/hyperlink" Target="https://www.researchgate.net/publication/282124862_Successful_Application_of_a_Customer_Relationship_Management_Program_in_a_non-profit_Organization" TargetMode="External"/><Relationship Id="rId2" Type="http://schemas.openxmlformats.org/officeDocument/2006/relationships/notesSlide" Target="../notesSlides/notesSlide205.xml"/><Relationship Id="rId1" Type="http://schemas.openxmlformats.org/officeDocument/2006/relationships/slideLayout" Target="../slideLayouts/slideLayout9.xml"/><Relationship Id="rId5" Type="http://schemas.openxmlformats.org/officeDocument/2006/relationships/hyperlink" Target="https://www.tutorialspoint.com/customer_relationship_management/crm_introduct" TargetMode="External"/><Relationship Id="rId4" Type="http://schemas.openxmlformats.org/officeDocument/2006/relationships/hyperlink" Target="https://www.sciencedirect.com/science/article/abs/pii/S0040162521007095?dgcid=rss_sd_all" TargetMode="External"/></Relationships>
</file>

<file path=ppt/slides/_rels/slide283.xml.rels><?xml version="1.0" encoding="UTF-8" standalone="yes"?>
<Relationships xmlns="http://schemas.openxmlformats.org/package/2006/relationships"><Relationship Id="rId3" Type="http://schemas.openxmlformats.org/officeDocument/2006/relationships/hyperlink" Target="https://www.youtube.com/watch?v=4OwKslFijPI" TargetMode="External"/><Relationship Id="rId2" Type="http://schemas.openxmlformats.org/officeDocument/2006/relationships/notesSlide" Target="../notesSlides/notesSlide206.xml"/><Relationship Id="rId1" Type="http://schemas.openxmlformats.org/officeDocument/2006/relationships/slideLayout" Target="../slideLayouts/slideLayout9.xml"/><Relationship Id="rId6" Type="http://schemas.openxmlformats.org/officeDocument/2006/relationships/hyperlink" Target="https://biztechmagazine.com/article/2021/11/benefits-crm-system-non-profits-perfcon" TargetMode="External"/><Relationship Id="rId5" Type="http://schemas.openxmlformats.org/officeDocument/2006/relationships/hyperlink" Target="https://biztechmagazine.com/article/2021/03/how-advanced-data-analytics-powers-organizations-missions" TargetMode="External"/><Relationship Id="rId4" Type="http://schemas.openxmlformats.org/officeDocument/2006/relationships/hyperlink" Target="https://www.successwithcrm.com/ultimate-crm-faqs" TargetMode="External"/></Relationships>
</file>

<file path=ppt/slides/_rels/slide284.xml.rels><?xml version="1.0" encoding="UTF-8" standalone="yes"?>
<Relationships xmlns="http://schemas.openxmlformats.org/package/2006/relationships"><Relationship Id="rId3" Type="http://schemas.openxmlformats.org/officeDocument/2006/relationships/hyperlink" Target="https://www.tutorialspoint.com/customer_relationship_management/crm_introduct" TargetMode="External"/><Relationship Id="rId2" Type="http://schemas.openxmlformats.org/officeDocument/2006/relationships/notesSlide" Target="../notesSlides/notesSlide207.xml"/><Relationship Id="rId1" Type="http://schemas.openxmlformats.org/officeDocument/2006/relationships/slideLayout" Target="../slideLayouts/slideLayout9.xml"/><Relationship Id="rId5" Type="http://schemas.openxmlformats.org/officeDocument/2006/relationships/hyperlink" Target="https://biztechmagazine.com/article/2021/11/benefits-crm-system-non-profits-perfcon" TargetMode="External"/><Relationship Id="rId4" Type="http://schemas.openxmlformats.org/officeDocument/2006/relationships/hyperlink" Target="https://instream.io/en/what-can-non-profit-organisations-gain-thanks-to-crm-system/" TargetMode="External"/></Relationships>
</file>

<file path=ppt/slides/_rels/slide285.xml.rels><?xml version="1.0" encoding="UTF-8" standalone="yes"?>
<Relationships xmlns="http://schemas.openxmlformats.org/package/2006/relationships"><Relationship Id="rId3" Type="http://schemas.openxmlformats.org/officeDocument/2006/relationships/hyperlink" Target="https://www.salesforce.org/blog/what-is-a-donor-management-system/" TargetMode="External"/><Relationship Id="rId2" Type="http://schemas.openxmlformats.org/officeDocument/2006/relationships/notesSlide" Target="../notesSlides/notesSlide208.xml"/><Relationship Id="rId1" Type="http://schemas.openxmlformats.org/officeDocument/2006/relationships/slideLayout" Target="../slideLayouts/slideLayout9.xml"/><Relationship Id="rId6" Type="http://schemas.openxmlformats.org/officeDocument/2006/relationships/hyperlink" Target="https://events.charitydigital.org.uk/crm-ebook/" TargetMode="External"/><Relationship Id="rId5" Type="http://schemas.openxmlformats.org/officeDocument/2006/relationships/hyperlink" Target="https://www.civilsociety.co.uk/voices/ned-nicol-crm-for-charities-six-steps-to-success.html" TargetMode="External"/><Relationship Id="rId4" Type="http://schemas.openxmlformats.org/officeDocument/2006/relationships/hyperlink" Target="https://associationsnow.com/2020/10/membership-software-what-associations-should-keep-in-mind/"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https://www.adaptaconsulting.co.uk/PDF/Guide_CRM_Systems_Apr_2021/index" TargetMode="External"/><Relationship Id="rId2" Type="http://schemas.openxmlformats.org/officeDocument/2006/relationships/notesSlide" Target="../notesSlides/notesSlide209.xml"/><Relationship Id="rId1" Type="http://schemas.openxmlformats.org/officeDocument/2006/relationships/slideLayout" Target="../slideLayouts/slideLayout9.xml"/><Relationship Id="rId4" Type="http://schemas.openxmlformats.org/officeDocument/2006/relationships/hyperlink" Target="https://www.youtube.com/watch?v=4OwKslFijPI" TargetMode="External"/></Relationships>
</file>

<file path=ppt/slides/_rels/slide287.xml.rels><?xml version="1.0" encoding="UTF-8" standalone="yes"?>
<Relationships xmlns="http://schemas.openxmlformats.org/package/2006/relationships"><Relationship Id="rId3" Type="http://schemas.openxmlformats.org/officeDocument/2006/relationships/hyperlink" Target="https://charitydigital.org.uk/topics/how-to-ensure-you-collect-data-ethically-9433" TargetMode="External"/><Relationship Id="rId2" Type="http://schemas.openxmlformats.org/officeDocument/2006/relationships/notesSlide" Target="../notesSlides/notesSlide210.xml"/><Relationship Id="rId1" Type="http://schemas.openxmlformats.org/officeDocument/2006/relationships/slideLayout" Target="../slideLayouts/slideLayout9.xml"/><Relationship Id="rId6" Type="http://schemas.openxmlformats.org/officeDocument/2006/relationships/hyperlink" Target="https://teamrubiconusa.org/" TargetMode="External"/><Relationship Id="rId5" Type="http://schemas.openxmlformats.org/officeDocument/2006/relationships/hyperlink" Target="https://biztechmagazine.com/article/2021/03/how-advanced-data-analytics-powers-organizations-missions" TargetMode="External"/><Relationship Id="rId4" Type="http://schemas.openxmlformats.org/officeDocument/2006/relationships/hyperlink" Target="https://www.adaptaconsulting.co.uk/case-study?case=8" TargetMode="External"/></Relationships>
</file>

<file path=ppt/slides/_rels/slide288.xml.rels><?xml version="1.0" encoding="UTF-8" standalone="yes"?>
<Relationships xmlns="http://schemas.openxmlformats.org/package/2006/relationships"><Relationship Id="rId3" Type="http://schemas.openxmlformats.org/officeDocument/2006/relationships/hyperlink" Target="https://www.researchgate.net/publication/282124862_Successful_Application_of_a_Customer_Relationship_Management_Program_in_a_non-profit_Organization" TargetMode="External"/><Relationship Id="rId2" Type="http://schemas.openxmlformats.org/officeDocument/2006/relationships/notesSlide" Target="../notesSlides/notesSlide211.xml"/><Relationship Id="rId1" Type="http://schemas.openxmlformats.org/officeDocument/2006/relationships/slideLayout" Target="../slideLayouts/slideLayout9.xml"/><Relationship Id="rId6" Type="http://schemas.openxmlformats.org/officeDocument/2006/relationships/hyperlink" Target="https://backlinko.com/hub/seo/best-practices" TargetMode="External"/><Relationship Id="rId5" Type="http://schemas.openxmlformats.org/officeDocument/2006/relationships/hyperlink" Target="https://backlinko.com/best-free-seo-tools" TargetMode="External"/><Relationship Id="rId4" Type="http://schemas.openxmlformats.org/officeDocument/2006/relationships/hyperlink" Target="https://backlinko.com/advanced-seo" TargetMode="External"/></Relationships>
</file>

<file path=ppt/slides/_rels/slide289.xml.rels><?xml version="1.0" encoding="UTF-8" standalone="yes"?>
<Relationships xmlns="http://schemas.openxmlformats.org/package/2006/relationships"><Relationship Id="rId3" Type="http://schemas.openxmlformats.org/officeDocument/2006/relationships/hyperlink" Target="https://backlinko.com/seo-strategy" TargetMode="External"/><Relationship Id="rId2" Type="http://schemas.openxmlformats.org/officeDocument/2006/relationships/notesSlide" Target="../notesSlides/notesSlide212.xml"/><Relationship Id="rId1" Type="http://schemas.openxmlformats.org/officeDocument/2006/relationships/slideLayout" Target="../slideLayouts/slideLayout9.xml"/><Relationship Id="rId6" Type="http://schemas.openxmlformats.org/officeDocument/2006/relationships/hyperlink" Target="https://markitors.com/local-seo-case-study/" TargetMode="External"/><Relationship Id="rId5" Type="http://schemas.openxmlformats.org/officeDocument/2006/relationships/hyperlink" Target="https://developers.google.com/search/docs/advanced/structured-data/intro-structured-data" TargetMode="External"/><Relationship Id="rId4" Type="http://schemas.openxmlformats.org/officeDocument/2006/relationships/hyperlink" Target="https://developers.google.com/amp/"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0.xml.rels><?xml version="1.0" encoding="UTF-8" standalone="yes"?>
<Relationships xmlns="http://schemas.openxmlformats.org/package/2006/relationships"><Relationship Id="rId3" Type="http://schemas.openxmlformats.org/officeDocument/2006/relationships/hyperlink" Target="https://seodesignchicago.com/case-studies/non-profit-search-engine-optimization-case-study/" TargetMode="External"/><Relationship Id="rId2" Type="http://schemas.openxmlformats.org/officeDocument/2006/relationships/notesSlide" Target="../notesSlides/notesSlide213.xml"/><Relationship Id="rId1" Type="http://schemas.openxmlformats.org/officeDocument/2006/relationships/slideLayout" Target="../slideLayouts/slideLayout9.xml"/><Relationship Id="rId6" Type="http://schemas.openxmlformats.org/officeDocument/2006/relationships/hyperlink" Target="https://www.searchenginejournal.com/core-web-vitals/" TargetMode="External"/><Relationship Id="rId5" Type="http://schemas.openxmlformats.org/officeDocument/2006/relationships/hyperlink" Target="https://www.linkedin.com/pulse/power-modern-seo-content-non-profit-case-study-alexis-wisniewski/" TargetMode="External"/><Relationship Id="rId4" Type="http://schemas.openxmlformats.org/officeDocument/2006/relationships/hyperlink" Target="https://www.classy.org/blog/7-seo-tips-non-profit-cant-afford-ignore/" TargetMode="External"/></Relationships>
</file>

<file path=ppt/slides/_rels/slide291.xml.rels><?xml version="1.0" encoding="UTF-8" standalone="yes"?>
<Relationships xmlns="http://schemas.openxmlformats.org/package/2006/relationships"><Relationship Id="rId3" Type="http://schemas.openxmlformats.org/officeDocument/2006/relationships/hyperlink" Target="https://www.searchenginejournal.com/seo-guide/how-seo-works/" TargetMode="External"/><Relationship Id="rId7" Type="http://schemas.openxmlformats.org/officeDocument/2006/relationships/hyperlink" Target="https://developers.google.com/amp/" TargetMode="External"/><Relationship Id="rId2" Type="http://schemas.openxmlformats.org/officeDocument/2006/relationships/notesSlide" Target="../notesSlides/notesSlide214.xml"/><Relationship Id="rId1" Type="http://schemas.openxmlformats.org/officeDocument/2006/relationships/slideLayout" Target="../slideLayouts/slideLayout9.xml"/><Relationship Id="rId6" Type="http://schemas.openxmlformats.org/officeDocument/2006/relationships/hyperlink" Target="https://www.searchenginejournal.com/core-web-vitals/" TargetMode="External"/><Relationship Id="rId5" Type="http://schemas.openxmlformats.org/officeDocument/2006/relationships/hyperlink" Target="https://www.classy.org/blog/7-seo-tips-non-profit-cant-afford-ignore/" TargetMode="External"/><Relationship Id="rId4" Type="http://schemas.openxmlformats.org/officeDocument/2006/relationships/hyperlink" Target="https://www.semrush.com/blog/seo-results/" TargetMode="External"/></Relationships>
</file>

<file path=ppt/slides/_rels/slide292.xml.rels><?xml version="1.0" encoding="UTF-8" standalone="yes"?>
<Relationships xmlns="http://schemas.openxmlformats.org/package/2006/relationships"><Relationship Id="rId3" Type="http://schemas.openxmlformats.org/officeDocument/2006/relationships/hyperlink" Target="https://developers.google.com/search/docs/advanced/structured-data/intro-structured-data" TargetMode="External"/><Relationship Id="rId2" Type="http://schemas.openxmlformats.org/officeDocument/2006/relationships/notesSlide" Target="../notesSlides/notesSlide215.xml"/><Relationship Id="rId1" Type="http://schemas.openxmlformats.org/officeDocument/2006/relationships/slideLayout" Target="../slideLayouts/slideLayout9.xml"/><Relationship Id="rId6" Type="http://schemas.openxmlformats.org/officeDocument/2006/relationships/hyperlink" Target="https://backlinko.com/seo-strategy" TargetMode="External"/><Relationship Id="rId5" Type="http://schemas.openxmlformats.org/officeDocument/2006/relationships/hyperlink" Target="https://backlinko.com/advanced-seo" TargetMode="External"/><Relationship Id="rId4" Type="http://schemas.openxmlformats.org/officeDocument/2006/relationships/hyperlink" Target="https://backlinko.com/hub/seo/best-practices" TargetMode="External"/></Relationships>
</file>

<file path=ppt/slides/_rels/slide293.xml.rels><?xml version="1.0" encoding="UTF-8" standalone="yes"?>
<Relationships xmlns="http://schemas.openxmlformats.org/package/2006/relationships"><Relationship Id="rId3" Type="http://schemas.openxmlformats.org/officeDocument/2006/relationships/hyperlink" Target="https://backlinko.com/seo-strategy#create-a-list-of-keywords" TargetMode="External"/><Relationship Id="rId2" Type="http://schemas.openxmlformats.org/officeDocument/2006/relationships/notesSlide" Target="../notesSlides/notesSlide216.xml"/><Relationship Id="rId1" Type="http://schemas.openxmlformats.org/officeDocument/2006/relationships/slideLayout" Target="../slideLayouts/slideLayout9.xml"/><Relationship Id="rId6" Type="http://schemas.openxmlformats.org/officeDocument/2006/relationships/hyperlink" Target="https://backlinko.com/google-ranking-factors" TargetMode="External"/><Relationship Id="rId5" Type="http://schemas.openxmlformats.org/officeDocument/2006/relationships/hyperlink" Target="https://www.semrush.com/blog/seo-results/" TargetMode="External"/><Relationship Id="rId4" Type="http://schemas.openxmlformats.org/officeDocument/2006/relationships/hyperlink" Target="https://backlinko.com/seo-strategy#pageone" TargetMode="External"/></Relationships>
</file>

<file path=ppt/slides/_rels/slide294.xml.rels><?xml version="1.0" encoding="UTF-8" standalone="yes"?>
<Relationships xmlns="http://schemas.openxmlformats.org/package/2006/relationships"><Relationship Id="rId3" Type="http://schemas.openxmlformats.org/officeDocument/2006/relationships/hyperlink" Target="https://backlinko.com/best-free-seo-tools" TargetMode="External"/><Relationship Id="rId2" Type="http://schemas.openxmlformats.org/officeDocument/2006/relationships/notesSlide" Target="../notesSlides/notesSlide217.xml"/><Relationship Id="rId1" Type="http://schemas.openxmlformats.org/officeDocument/2006/relationships/slideLayout" Target="../slideLayouts/slideLayout9.xml"/><Relationship Id="rId5" Type="http://schemas.openxmlformats.org/officeDocument/2006/relationships/hyperlink" Target="https://markitors.com/local-seo-case-study/" TargetMode="External"/><Relationship Id="rId4" Type="http://schemas.openxmlformats.org/officeDocument/2006/relationships/hyperlink" Target="https://www.linkedin.com/pulse/power-modern-seo-content-non-profit-case-study-alexis-wisniewski/" TargetMode="External"/></Relationships>
</file>

<file path=ppt/slides/_rels/slide295.xml.rels><?xml version="1.0" encoding="UTF-8" standalone="yes"?>
<Relationships xmlns="http://schemas.openxmlformats.org/package/2006/relationships"><Relationship Id="rId3" Type="http://schemas.openxmlformats.org/officeDocument/2006/relationships/hyperlink" Target="https://aws.amazon.com/government-education/non-profits" TargetMode="External"/><Relationship Id="rId7" Type="http://schemas.openxmlformats.org/officeDocument/2006/relationships/hyperlink" Target="https://faas.bakertilly.com/case-study/cambodian-childrens-fund" TargetMode="External"/><Relationship Id="rId2" Type="http://schemas.openxmlformats.org/officeDocument/2006/relationships/notesSlide" Target="../notesSlides/notesSlide218.xml"/><Relationship Id="rId1" Type="http://schemas.openxmlformats.org/officeDocument/2006/relationships/slideLayout" Target="../slideLayouts/slideLayout9.xml"/><Relationship Id="rId6" Type="http://schemas.openxmlformats.org/officeDocument/2006/relationships/hyperlink" Target="https://brainscale.com/case-studies/non-profit-foundation-case-study/" TargetMode="External"/><Relationship Id="rId5" Type="http://schemas.openxmlformats.org/officeDocument/2006/relationships/hyperlink" Target="https://biztechmagazine.com/media/video/full-webcast-how-embracing-anywhere-helps-businesses-meet-workers-where-they-are" TargetMode="External"/><Relationship Id="rId4" Type="http://schemas.openxmlformats.org/officeDocument/2006/relationships/hyperlink" Target="https://biztechmagazine.com/article/2021/06/what-non-profits-can-gain-multicloud-environment" TargetMode="External"/></Relationships>
</file>

<file path=ppt/slides/_rels/slide296.xml.rels><?xml version="1.0" encoding="UTF-8" standalone="yes"?>
<Relationships xmlns="http://schemas.openxmlformats.org/package/2006/relationships"><Relationship Id="rId3" Type="http://schemas.openxmlformats.org/officeDocument/2006/relationships/hyperlink" Target="https://gadgets360.com/internet/news/g-suite-legacy-free-edition-transition-workplace-google-plan-may-july-1-discontinued-2718790" TargetMode="External"/><Relationship Id="rId2" Type="http://schemas.openxmlformats.org/officeDocument/2006/relationships/notesSlide" Target="../notesSlides/notesSlide219.xml"/><Relationship Id="rId1" Type="http://schemas.openxmlformats.org/officeDocument/2006/relationships/slideLayout" Target="../slideLayouts/slideLayout9.xml"/><Relationship Id="rId6" Type="http://schemas.openxmlformats.org/officeDocument/2006/relationships/hyperlink" Target="https://monday.com/blog/productivity/5-steps-to-build-a-tech-suite-for-your-non-profit/" TargetMode="External"/><Relationship Id="rId5" Type="http://schemas.openxmlformats.org/officeDocument/2006/relationships/hyperlink" Target="https://learning.candid.org/resources/blog/how-cloud-computing-is-breaking-down-barriers-for-global-ngos/" TargetMode="External"/><Relationship Id="rId4" Type="http://schemas.openxmlformats.org/officeDocument/2006/relationships/hyperlink" Target="https://itsmartsolutions.com.au/blog/its-time-to-ditch-the-server-the-benefits-of-cloud-services-for-non-profits/" TargetMode="External"/></Relationships>
</file>

<file path=ppt/slides/_rels/slide297.xml.rels><?xml version="1.0" encoding="UTF-8" standalone="yes"?>
<Relationships xmlns="http://schemas.openxmlformats.org/package/2006/relationships"><Relationship Id="rId3" Type="http://schemas.openxmlformats.org/officeDocument/2006/relationships/hyperlink" Target="https://ok.com.au/cloud-computing-faq-frequently-asked-questions/" TargetMode="External"/><Relationship Id="rId7" Type="http://schemas.openxmlformats.org/officeDocument/2006/relationships/hyperlink" Target="https://www.javatpoint.com/security-risks-of-cloud-computing" TargetMode="External"/><Relationship Id="rId2" Type="http://schemas.openxmlformats.org/officeDocument/2006/relationships/notesSlide" Target="../notesSlides/notesSlide220.xml"/><Relationship Id="rId1" Type="http://schemas.openxmlformats.org/officeDocument/2006/relationships/slideLayout" Target="../slideLayouts/slideLayout9.xml"/><Relationship Id="rId6" Type="http://schemas.openxmlformats.org/officeDocument/2006/relationships/hyperlink" Target="https://www.ensync-corp.com/blog/digital-transformation-for-non-profits" TargetMode="External"/><Relationship Id="rId5" Type="http://schemas.openxmlformats.org/officeDocument/2006/relationships/hyperlink" Target="https://www.councilofnon-profits.org/tools-resources/strategic-planning-non-profits" TargetMode="External"/><Relationship Id="rId4" Type="http://schemas.openxmlformats.org/officeDocument/2006/relationships/hyperlink" Target="https://www.appliedi.net/blog/google-services-you-can-take-advantage-of-as-a-non-profit/" TargetMode="External"/></Relationships>
</file>

<file path=ppt/slides/_rels/slide298.xml.rels><?xml version="1.0" encoding="UTF-8" standalone="yes"?>
<Relationships xmlns="http://schemas.openxmlformats.org/package/2006/relationships"><Relationship Id="rId3" Type="http://schemas.openxmlformats.org/officeDocument/2006/relationships/hyperlink" Target="https://www.nten.org/wp-content/uploads/2020/02/Cloud-Computing-for-non-profits_-February-2020.pdf" TargetMode="External"/><Relationship Id="rId2" Type="http://schemas.openxmlformats.org/officeDocument/2006/relationships/notesSlide" Target="../notesSlides/notesSlide221.xml"/><Relationship Id="rId1" Type="http://schemas.openxmlformats.org/officeDocument/2006/relationships/slideLayout" Target="../slideLayouts/slideLayout9.xml"/><Relationship Id="rId6" Type="http://schemas.openxmlformats.org/officeDocument/2006/relationships/hyperlink" Target="https://www.techsoup.ca/content/4-ways-non-profits-can-leverage-cloud-technology-enhance-operations" TargetMode="External"/><Relationship Id="rId5" Type="http://schemas.openxmlformats.org/officeDocument/2006/relationships/hyperlink" Target="https://www.snhu.edu/about-us/newsroom/stem/what-is-cloud-computing#:~:text=Cloud%20computing%20is%20a%20form,premise%20server%20in%20your%20organization" TargetMode="External"/><Relationship Id="rId4" Type="http://schemas.openxmlformats.org/officeDocument/2006/relationships/hyperlink" Target="https://www.proserveit.com/blog/cloud-computing-for-non-profits" TargetMode="External"/></Relationships>
</file>

<file path=ppt/slides/_rels/slide299.xml.rels><?xml version="1.0" encoding="UTF-8" standalone="yes"?>
<Relationships xmlns="http://schemas.openxmlformats.org/package/2006/relationships"><Relationship Id="rId3" Type="http://schemas.openxmlformats.org/officeDocument/2006/relationships/hyperlink" Target="https://www.techsoup.org/support/articles-and-how-tos/what-are-the-benefits-and-drawbacks-of-cloud-computing" TargetMode="External"/><Relationship Id="rId2" Type="http://schemas.openxmlformats.org/officeDocument/2006/relationships/notesSlide" Target="../notesSlides/notesSlide222.xml"/><Relationship Id="rId1" Type="http://schemas.openxmlformats.org/officeDocument/2006/relationships/slideLayout" Target="../slideLayouts/slideLayout9.xml"/><Relationship Id="rId6" Type="http://schemas.openxmlformats.org/officeDocument/2006/relationships/hyperlink" Target="https://www.proserveit.com/blog/cloud-computing-for-non-profits" TargetMode="External"/><Relationship Id="rId5" Type="http://schemas.openxmlformats.org/officeDocument/2006/relationships/hyperlink" Target="https://www.gartner.com/en/newsroom/press-releases/2021-04-21-gartner-forecasts-worldwide-public-cloud-end-user-spending-to-grow-23-percent-in-2021" TargetMode="External"/><Relationship Id="rId4" Type="http://schemas.openxmlformats.org/officeDocument/2006/relationships/hyperlink" Target="https://www.teqfocus.com/case-study/successful-migration-of-serv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00.xml.rels><?xml version="1.0" encoding="UTF-8" standalone="yes"?>
<Relationships xmlns="http://schemas.openxmlformats.org/package/2006/relationships"><Relationship Id="rId3" Type="http://schemas.openxmlformats.org/officeDocument/2006/relationships/hyperlink" Target="https://www.techsoup.ca/content/4-ways-non-profits-can-leverage-cloud-technology-enhance-operations" TargetMode="External"/><Relationship Id="rId2" Type="http://schemas.openxmlformats.org/officeDocument/2006/relationships/notesSlide" Target="../notesSlides/notesSlide223.xml"/><Relationship Id="rId1" Type="http://schemas.openxmlformats.org/officeDocument/2006/relationships/slideLayout" Target="../slideLayouts/slideLayout9.xml"/><Relationship Id="rId5" Type="http://schemas.openxmlformats.org/officeDocument/2006/relationships/hyperlink" Target="https://www.appliedi.net/blog/google-services-you-can-take-advantage-of-as-a-non-profit/" TargetMode="External"/><Relationship Id="rId4" Type="http://schemas.openxmlformats.org/officeDocument/2006/relationships/hyperlink" Target="https://www.rklcpa.com/six-ways-cloud-based-technology-can-transform-non-profit-organizations/" TargetMode="External"/></Relationships>
</file>

<file path=ppt/slides/_rels/slide301.xml.rels><?xml version="1.0" encoding="UTF-8" standalone="yes"?>
<Relationships xmlns="http://schemas.openxmlformats.org/package/2006/relationships"><Relationship Id="rId3" Type="http://schemas.openxmlformats.org/officeDocument/2006/relationships/hyperlink" Target="https://biztechmagazine.com/article/2021/06/what-non-profits-can-gain-multicloud-environment" TargetMode="External"/><Relationship Id="rId2" Type="http://schemas.openxmlformats.org/officeDocument/2006/relationships/notesSlide" Target="../notesSlides/notesSlide224.xml"/><Relationship Id="rId1" Type="http://schemas.openxmlformats.org/officeDocument/2006/relationships/slideLayout" Target="../slideLayouts/slideLayout9.xml"/><Relationship Id="rId6" Type="http://schemas.openxmlformats.org/officeDocument/2006/relationships/hyperlink" Target="https://www.nten.org/wp-content/uploads/2020/02/Cloud-Computing-for-non-profits_-February-2020.pdf" TargetMode="External"/><Relationship Id="rId5" Type="http://schemas.openxmlformats.org/officeDocument/2006/relationships/hyperlink" Target="https://docs.microsoft.com/en-us/industry/non-profit/configure-cloud-for-non-profit" TargetMode="External"/><Relationship Id="rId4" Type="http://schemas.openxmlformats.org/officeDocument/2006/relationships/hyperlink" Target="https://itsmartsolutions.com.au/blog/its-time-to-ditch-the-server-the-benefits-of-cloud-services-for-non-profits/" TargetMode="External"/></Relationships>
</file>

<file path=ppt/slides/_rels/slide302.xml.rels><?xml version="1.0" encoding="UTF-8" standalone="yes"?>
<Relationships xmlns="http://schemas.openxmlformats.org/package/2006/relationships"><Relationship Id="rId3" Type="http://schemas.openxmlformats.org/officeDocument/2006/relationships/hyperlink" Target="https://newrelic.com/blog/best-practices/cloud-migration-checklist" TargetMode="External"/><Relationship Id="rId2" Type="http://schemas.openxmlformats.org/officeDocument/2006/relationships/notesSlide" Target="../notesSlides/notesSlide225.xml"/><Relationship Id="rId1" Type="http://schemas.openxmlformats.org/officeDocument/2006/relationships/slideLayout" Target="../slideLayouts/slideLayout9.xml"/><Relationship Id="rId6" Type="http://schemas.openxmlformats.org/officeDocument/2006/relationships/hyperlink" Target="https://www.councilofnon-profits.org/tools-resources/strategic-planning-non-profits" TargetMode="External"/><Relationship Id="rId5" Type="http://schemas.openxmlformats.org/officeDocument/2006/relationships/hyperlink" Target="https://biztechmagazine.com/media/video/full-webcast-how-embracing-anywhere-helps-businesses-meet-workers-where-they-are" TargetMode="External"/><Relationship Id="rId4" Type="http://schemas.openxmlformats.org/officeDocument/2006/relationships/hyperlink" Target="https://aws.amazon.com/government-education/non-profits" TargetMode="External"/></Relationships>
</file>

<file path=ppt/slides/_rels/slide303.xml.rels><?xml version="1.0" encoding="UTF-8" standalone="yes"?>
<Relationships xmlns="http://schemas.openxmlformats.org/package/2006/relationships"><Relationship Id="rId3" Type="http://schemas.openxmlformats.org/officeDocument/2006/relationships/hyperlink" Target="https://www.councilofnonprofits.org/sites/default/files/documents/strategic-board-agenda-sample.pdf" TargetMode="External"/><Relationship Id="rId2" Type="http://schemas.openxmlformats.org/officeDocument/2006/relationships/notesSlide" Target="../notesSlides/notesSlide226.xml"/><Relationship Id="rId1" Type="http://schemas.openxmlformats.org/officeDocument/2006/relationships/slideLayout" Target="../slideLayouts/slideLayout9.xml"/><Relationship Id="rId6" Type="http://schemas.openxmlformats.org/officeDocument/2006/relationships/hyperlink" Target="https://ssir.org/articles/entry/the_strategic_plan_is_dead._long_live_strategy" TargetMode="External"/><Relationship Id="rId5" Type="http://schemas.openxmlformats.org/officeDocument/2006/relationships/hyperlink" Target="https://www.nolo.com/legal-encyclopedia/create-strategic-plan-nonprofit-29521.html" TargetMode="External"/><Relationship Id="rId4" Type="http://schemas.openxmlformats.org/officeDocument/2006/relationships/hyperlink" Target="https://www.wanonprofitinstitute.org/wp-content/uploads/2016/10/Chapter1-PREPARE-Strategic-Planning-Timeline.pdf" TargetMode="External"/></Relationships>
</file>

<file path=ppt/slides/_rels/slide304.xml.rels><?xml version="1.0" encoding="UTF-8" standalone="yes"?>
<Relationships xmlns="http://schemas.openxmlformats.org/package/2006/relationships"><Relationship Id="rId3" Type="http://schemas.openxmlformats.org/officeDocument/2006/relationships/hyperlink" Target="https://www.councilofnonprofits.org/tools-resources/business-planning-nonprofits" TargetMode="External"/><Relationship Id="rId2" Type="http://schemas.openxmlformats.org/officeDocument/2006/relationships/notesSlide" Target="../notesSlides/notesSlide227.xml"/><Relationship Id="rId1" Type="http://schemas.openxmlformats.org/officeDocument/2006/relationships/slideLayout" Target="../slideLayouts/slideLayout9.xml"/><Relationship Id="rId6" Type="http://schemas.openxmlformats.org/officeDocument/2006/relationships/hyperlink" Target="https://www.engagingnetworks.net/resources/ultimate-guide-to-ecrm-selection/" TargetMode="External"/><Relationship Id="rId5" Type="http://schemas.openxmlformats.org/officeDocument/2006/relationships/hyperlink" Target="https://www.nytimes.com/2012/12/05/world/americas/campaign-in-haiti-to-close-orphanages.html?_r=0" TargetMode="External"/><Relationship Id="rId4" Type="http://schemas.openxmlformats.org/officeDocument/2006/relationships/hyperlink" Target="https://monday.com/blog/productivity/5-steps-to-build-a-tech-suite-for-your-non-profit/" TargetMode="External"/></Relationships>
</file>

<file path=ppt/slides/_rels/slide305.xml.rels><?xml version="1.0" encoding="UTF-8" standalone="yes"?>
<Relationships xmlns="http://schemas.openxmlformats.org/package/2006/relationships"><Relationship Id="rId3" Type="http://schemas.openxmlformats.org/officeDocument/2006/relationships/hyperlink" Target="https://www.javatpoint.com/security-risks-of-cloud-computing" TargetMode="External"/><Relationship Id="rId7" Type="http://schemas.openxmlformats.org/officeDocument/2006/relationships/hyperlink" Target="https://faas.bakertilly.com/case-study/cambodian-childrens-fund" TargetMode="External"/><Relationship Id="rId2" Type="http://schemas.openxmlformats.org/officeDocument/2006/relationships/notesSlide" Target="../notesSlides/notesSlide228.xml"/><Relationship Id="rId1" Type="http://schemas.openxmlformats.org/officeDocument/2006/relationships/slideLayout" Target="../slideLayouts/slideLayout9.xml"/><Relationship Id="rId6" Type="http://schemas.openxmlformats.org/officeDocument/2006/relationships/hyperlink" Target="https://www.teqfocus.com/case-study/successful-migration-of-server/" TargetMode="External"/><Relationship Id="rId5" Type="http://schemas.openxmlformats.org/officeDocument/2006/relationships/hyperlink" Target="https://brainscale.com/case-studies/non-profit-foundation-case-study/" TargetMode="External"/><Relationship Id="rId4" Type="http://schemas.openxmlformats.org/officeDocument/2006/relationships/hyperlink" Target="https://www.techsoup.org/support/articles-and-how-tos/what-are-the-benefits-and-drawbacks-of-cloud-computing" TargetMode="External"/></Relationships>
</file>

<file path=ppt/slides/_rels/slide306.xml.rels><?xml version="1.0" encoding="UTF-8" standalone="yes"?>
<Relationships xmlns="http://schemas.openxmlformats.org/package/2006/relationships"><Relationship Id="rId3" Type="http://schemas.openxmlformats.org/officeDocument/2006/relationships/hyperlink" Target="https://neilpatel.com/blog/17-seo-myths-that-you-should-never-follow/" TargetMode="External"/><Relationship Id="rId2" Type="http://schemas.openxmlformats.org/officeDocument/2006/relationships/notesSlide" Target="../notesSlides/notesSlide229.xml"/><Relationship Id="rId1" Type="http://schemas.openxmlformats.org/officeDocument/2006/relationships/slideLayout" Target="../slideLayouts/slideLayout9.xml"/><Relationship Id="rId6" Type="http://schemas.openxmlformats.org/officeDocument/2006/relationships/hyperlink" Target="https://www.blog.planview.com/dos-and-donts-for-agile-team-success/" TargetMode="External"/><Relationship Id="rId5" Type="http://schemas.openxmlformats.org/officeDocument/2006/relationships/hyperlink" Target="https://www.sevenconsulting.com/cloud-vs-non-cloud-solution-project-delivery-similar-but-different/" TargetMode="External"/><Relationship Id="rId4" Type="http://schemas.openxmlformats.org/officeDocument/2006/relationships/hyperlink" Target="https://www.shopify.com/blog/7365564-32-key-performance-indicators-kpis-for-ecommerce#six" TargetMode="External"/></Relationships>
</file>

<file path=ppt/slides/_rels/slide307.xml.rels><?xml version="1.0" encoding="UTF-8" standalone="yes"?>
<Relationships xmlns="http://schemas.openxmlformats.org/package/2006/relationships"><Relationship Id="rId3" Type="http://schemas.openxmlformats.org/officeDocument/2006/relationships/hyperlink" Target="https://www.google.com/amp/s/www.columbusglobal.com/en-gb/blog/misconceptions-about-crm-systems%3fhs_amp=true" TargetMode="External"/><Relationship Id="rId2" Type="http://schemas.openxmlformats.org/officeDocument/2006/relationships/notesSlide" Target="../notesSlides/notesSlide230.xml"/><Relationship Id="rId1" Type="http://schemas.openxmlformats.org/officeDocument/2006/relationships/slideLayout" Target="../slideLayouts/slideLayout9.xml"/><Relationship Id="rId4" Type="http://schemas.openxmlformats.org/officeDocument/2006/relationships/hyperlink" Target="https://www.pragmatiq.co.uk/common-crm-misconceptions/" TargetMode="Externa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9.xml"/><Relationship Id="rId4" Type="http://schemas.openxmlformats.org/officeDocument/2006/relationships/hyperlink" Target="https://monday.com/blog/project-management/processes/?marketing_source=adwordssearch&amp;marketing_campaign=row-s-dsa-e-desk-monday&amp;aw_keyword=&amp;aw_match_type=&amp;cluster=&amp;subcluster=&amp;gclid=Cj0KCQiAmeKQBhDvARIsAHJ7mF51q7ADWFYYzCXoz_ovA0mXkir1sY0QwMSTLRCFboaonyowZMLDmDUaAiw7EALw_wcB"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appian.com/" TargetMode="External"/><Relationship Id="rId7" Type="http://schemas.openxmlformats.org/officeDocument/2006/relationships/hyperlink" Target="https://www.pega.com/" TargetMode="External"/><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hyperlink" Target="https://www.oracle.com/index.html" TargetMode="External"/><Relationship Id="rId5" Type="http://schemas.openxmlformats.org/officeDocument/2006/relationships/hyperlink" Target="https://www.kofax.com/" TargetMode="External"/><Relationship Id="rId4" Type="http://schemas.openxmlformats.org/officeDocument/2006/relationships/hyperlink" Target="https://www.bplogix.co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ibm.com/products/blueworkslive" TargetMode="External"/><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hyperlink" Target="https://www.wrike.com/vm/" TargetMode="External"/><Relationship Id="rId5" Type="http://schemas.openxmlformats.org/officeDocument/2006/relationships/hyperlink" Target="https://quixy.com/" TargetMode="External"/><Relationship Id="rId4" Type="http://schemas.openxmlformats.org/officeDocument/2006/relationships/hyperlink" Target="https://kissflow.com/" TargetMode="Externa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7.png"/><Relationship Id="rId7" Type="http://schemas.openxmlformats.org/officeDocument/2006/relationships/diagramColors" Target="../diagrams/colors12.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hyperlink" Target="https://www.successwithcrm.com/ultimate-crm-faqs"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005943" y="1665513"/>
            <a:ext cx="6460671" cy="1522383"/>
          </a:xfrm>
        </p:spPr>
        <p:txBody>
          <a:bodyPr lIns="91440" tIns="45720" rIns="91440" bIns="45720" anchor="t">
            <a:noAutofit/>
          </a:bodyPr>
          <a:lstStyle/>
          <a:p>
            <a:r>
              <a:rPr lang="en-GB" b="0" dirty="0"/>
              <a:t>Automation von </a:t>
            </a:r>
            <a:r>
              <a:rPr lang="en-GB" b="0" dirty="0" err="1"/>
              <a:t>Programmen</a:t>
            </a:r>
            <a:r>
              <a:rPr lang="en-GB" b="0"/>
              <a:t> &amp; Services</a:t>
            </a:r>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a:t>www.</a:t>
            </a:r>
            <a:r>
              <a:rPr lang="en-US" sz="3600" b="1"/>
              <a:t>leaderseeds</a:t>
            </a:r>
            <a:r>
              <a:rPr lang="en-US"/>
              <a:t>.eu</a:t>
            </a:r>
          </a:p>
        </p:txBody>
      </p:sp>
      <p:sp>
        <p:nvSpPr>
          <p:cNvPr id="4" name="Text Placeholder 6">
            <a:extLst>
              <a:ext uri="{FF2B5EF4-FFF2-40B4-BE49-F238E27FC236}">
                <a16:creationId xmlns:a16="http://schemas.microsoft.com/office/drawing/2014/main" id="{E9B02454-98FC-F24F-7149-DE9861BB1205}"/>
              </a:ext>
            </a:extLst>
          </p:cNvPr>
          <p:cNvSpPr txBox="1">
            <a:spLocks/>
          </p:cNvSpPr>
          <p:nvPr/>
        </p:nvSpPr>
        <p:spPr>
          <a:xfrm>
            <a:off x="4029342" y="3307169"/>
            <a:ext cx="7815022" cy="225073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t>Modul 3</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0"/>
            <a:r>
              <a:rPr lang="en-GB" dirty="0">
                <a:solidFill>
                  <a:schemeClr val="accent1"/>
                </a:solidFill>
                <a:ea typeface="+mn-lt"/>
                <a:cs typeface="+mn-lt"/>
              </a:rPr>
              <a:t>Der </a:t>
            </a:r>
            <a:r>
              <a:rPr lang="en-GB" dirty="0" err="1">
                <a:solidFill>
                  <a:schemeClr val="accent1"/>
                </a:solidFill>
                <a:ea typeface="+mn-lt"/>
                <a:cs typeface="+mn-lt"/>
              </a:rPr>
              <a:t>Prozess</a:t>
            </a:r>
            <a:r>
              <a:rPr lang="en-GB" dirty="0">
                <a:solidFill>
                  <a:schemeClr val="accent1"/>
                </a:solidFill>
                <a:ea typeface="+mn-lt"/>
                <a:cs typeface="+mn-lt"/>
              </a:rPr>
              <a:t> der </a:t>
            </a:r>
            <a:r>
              <a:rPr lang="en-GB" dirty="0" err="1">
                <a:solidFill>
                  <a:schemeClr val="accent1"/>
                </a:solidFill>
                <a:ea typeface="+mn-lt"/>
                <a:cs typeface="+mn-lt"/>
              </a:rPr>
              <a:t>Automatisierung</a:t>
            </a:r>
            <a:r>
              <a:rPr lang="en-GB" dirty="0">
                <a:solidFill>
                  <a:schemeClr val="accent1"/>
                </a:solidFill>
                <a:ea typeface="+mn-lt"/>
                <a:cs typeface="+mn-lt"/>
              </a:rPr>
              <a:t>:</a:t>
            </a:r>
            <a:r>
              <a:rPr lang="en-GB" dirty="0">
                <a:ea typeface="+mn-lt"/>
                <a:cs typeface="+mn-lt"/>
              </a:rPr>
              <a:t> Der </a:t>
            </a:r>
            <a:r>
              <a:rPr lang="en-GB" dirty="0" err="1">
                <a:ea typeface="+mn-lt"/>
                <a:cs typeface="+mn-lt"/>
              </a:rPr>
              <a:t>Einsatz</a:t>
            </a:r>
            <a:r>
              <a:rPr lang="en-GB" dirty="0">
                <a:ea typeface="+mn-lt"/>
                <a:cs typeface="+mn-lt"/>
              </a:rPr>
              <a:t> von Technologie </a:t>
            </a:r>
            <a:r>
              <a:rPr lang="en-GB" dirty="0" err="1">
                <a:ea typeface="+mn-lt"/>
                <a:cs typeface="+mn-lt"/>
              </a:rPr>
              <a:t>zur</a:t>
            </a:r>
            <a:r>
              <a:rPr lang="en-GB" dirty="0">
                <a:ea typeface="+mn-lt"/>
                <a:cs typeface="+mn-lt"/>
              </a:rPr>
              <a:t> </a:t>
            </a:r>
            <a:r>
              <a:rPr lang="en-GB" dirty="0" err="1">
                <a:ea typeface="+mn-lt"/>
                <a:cs typeface="+mn-lt"/>
              </a:rPr>
              <a:t>Automatisierung</a:t>
            </a:r>
            <a:r>
              <a:rPr lang="en-GB" dirty="0">
                <a:ea typeface="+mn-lt"/>
                <a:cs typeface="+mn-lt"/>
              </a:rPr>
              <a:t> </a:t>
            </a:r>
            <a:r>
              <a:rPr lang="en-GB" dirty="0" err="1">
                <a:ea typeface="+mn-lt"/>
                <a:cs typeface="+mn-lt"/>
              </a:rPr>
              <a:t>komplexer</a:t>
            </a:r>
            <a:r>
              <a:rPr lang="en-GB" dirty="0">
                <a:ea typeface="+mn-lt"/>
                <a:cs typeface="+mn-lt"/>
              </a:rPr>
              <a:t> </a:t>
            </a:r>
            <a:r>
              <a:rPr lang="en-GB" dirty="0" err="1">
                <a:ea typeface="+mn-lt"/>
                <a:cs typeface="+mn-lt"/>
              </a:rPr>
              <a:t>Geschäftsprozesse</a:t>
            </a:r>
            <a:r>
              <a:rPr lang="en-GB" dirty="0">
                <a:ea typeface="+mn-lt"/>
                <a:cs typeface="+mn-lt"/>
              </a:rPr>
              <a:t> und </a:t>
            </a:r>
            <a:r>
              <a:rPr lang="en-GB" dirty="0" err="1">
                <a:ea typeface="+mn-lt"/>
                <a:cs typeface="+mn-lt"/>
              </a:rPr>
              <a:t>umfasst</a:t>
            </a:r>
            <a:r>
              <a:rPr lang="en-GB" dirty="0">
                <a:ea typeface="+mn-lt"/>
                <a:cs typeface="+mn-lt"/>
              </a:rPr>
              <a:t> </a:t>
            </a:r>
            <a:r>
              <a:rPr lang="en-GB" dirty="0" err="1">
                <a:ea typeface="+mn-lt"/>
                <a:cs typeface="+mn-lt"/>
              </a:rPr>
              <a:t>drei</a:t>
            </a:r>
            <a:r>
              <a:rPr lang="en-GB" dirty="0">
                <a:ea typeface="+mn-lt"/>
                <a:cs typeface="+mn-lt"/>
              </a:rPr>
              <a:t> </a:t>
            </a:r>
            <a:r>
              <a:rPr lang="en-GB" dirty="0" err="1">
                <a:ea typeface="+mn-lt"/>
                <a:cs typeface="+mn-lt"/>
              </a:rPr>
              <a:t>Hauptfunktionen</a:t>
            </a:r>
            <a:r>
              <a:rPr lang="en-GB" dirty="0">
                <a:ea typeface="+mn-lt"/>
                <a:cs typeface="+mn-lt"/>
              </a:rPr>
              <a:t>: </a:t>
            </a:r>
            <a:endParaRPr lang="en-US" dirty="0">
              <a:ea typeface="+mn-lt"/>
              <a:cs typeface="+mn-lt"/>
            </a:endParaRPr>
          </a:p>
          <a:p>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err="1"/>
              <a:t>Automationsprozess</a:t>
            </a:r>
            <a:r>
              <a:rPr lang="en-GB" dirty="0"/>
              <a:t> </a:t>
            </a:r>
            <a:endParaRPr lang="en-US" dirty="0"/>
          </a:p>
        </p:txBody>
      </p:sp>
      <p:graphicFrame>
        <p:nvGraphicFramePr>
          <p:cNvPr id="3" name="Diagram 2">
            <a:extLst>
              <a:ext uri="{FF2B5EF4-FFF2-40B4-BE49-F238E27FC236}">
                <a16:creationId xmlns:a16="http://schemas.microsoft.com/office/drawing/2014/main" id="{E7B2CA31-B9A5-FFC1-868B-7B2E658AA945}"/>
              </a:ext>
            </a:extLst>
          </p:cNvPr>
          <p:cNvGraphicFramePr/>
          <p:nvPr>
            <p:extLst>
              <p:ext uri="{D42A27DB-BD31-4B8C-83A1-F6EECF244321}">
                <p14:modId xmlns:p14="http://schemas.microsoft.com/office/powerpoint/2010/main" val="1780858641"/>
              </p:ext>
            </p:extLst>
          </p:nvPr>
        </p:nvGraphicFramePr>
        <p:xfrm>
          <a:off x="798380" y="3020785"/>
          <a:ext cx="10386689" cy="2662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832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085F6975-F1FC-4784-9520-C8ED2036894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62A588B2-6616-4294-B3BA-D63EDAC4BD4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6CFDAD16-CD86-4D2F-9FCC-3BC059ABC3A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"Die </a:t>
            </a:r>
            <a:r>
              <a:rPr lang="en-GB" dirty="0" err="1"/>
              <a:t>Bestandteile</a:t>
            </a:r>
            <a:r>
              <a:rPr lang="en-GB" dirty="0"/>
              <a:t> von </a:t>
            </a:r>
            <a:r>
              <a:rPr lang="en-GB" dirty="0" err="1"/>
              <a:t>Verbandsmanagementsystemen</a:t>
            </a:r>
            <a:r>
              <a:rPr lang="en-GB" dirty="0"/>
              <a:t> </a:t>
            </a:r>
            <a:r>
              <a:rPr lang="en-GB" dirty="0" err="1"/>
              <a:t>sind</a:t>
            </a:r>
            <a:r>
              <a:rPr lang="en-GB" dirty="0"/>
              <a:t> </a:t>
            </a:r>
            <a:r>
              <a:rPr lang="en-GB" dirty="0" err="1"/>
              <a:t>Kunden</a:t>
            </a:r>
            <a:r>
              <a:rPr lang="en-GB" dirty="0"/>
              <a:t>, Spender und </a:t>
            </a:r>
            <a:r>
              <a:rPr lang="en-GB" dirty="0" err="1"/>
              <a:t>Nutznießer</a:t>
            </a:r>
            <a:r>
              <a:rPr lang="en-GB" dirty="0"/>
              <a:t>". </a:t>
            </a:r>
            <a:r>
              <a:rPr lang="en-GB" dirty="0" err="1"/>
              <a:t>Richtig</a:t>
            </a:r>
            <a:r>
              <a:rPr lang="en-GB" dirty="0"/>
              <a:t> </a:t>
            </a:r>
            <a:r>
              <a:rPr lang="en-GB" dirty="0" err="1"/>
              <a:t>oder</a:t>
            </a:r>
            <a:r>
              <a:rPr lang="en-GB" dirty="0"/>
              <a:t> </a:t>
            </a:r>
            <a:r>
              <a:rPr lang="en-GB" dirty="0" err="1"/>
              <a:t>falsch</a:t>
            </a:r>
            <a:r>
              <a:rPr lang="en-GB" dirty="0"/>
              <a:t>?</a:t>
            </a:r>
          </a:p>
          <a:p>
            <a:pPr marL="931500" lvl="1" indent="-457200">
              <a:buClr>
                <a:schemeClr val="accent2"/>
              </a:buClr>
              <a:buFont typeface="+mj-lt"/>
              <a:buAutoNum type="alphaLcParenR"/>
            </a:pPr>
            <a:r>
              <a:rPr lang="en-GB" dirty="0" err="1">
                <a:solidFill>
                  <a:srgbClr val="000000"/>
                </a:solidFill>
                <a:latin typeface="+mn-lt"/>
              </a:rPr>
              <a:t>Richtig</a:t>
            </a:r>
            <a:r>
              <a:rPr lang="en-GB" dirty="0">
                <a:solidFill>
                  <a:srgbClr val="000000"/>
                </a:solidFill>
                <a:latin typeface="+mn-lt"/>
              </a:rPr>
              <a:t> </a:t>
            </a:r>
          </a:p>
          <a:p>
            <a:pPr marL="931500" lvl="1" indent="-457200">
              <a:buClr>
                <a:schemeClr val="accent2"/>
              </a:buClr>
              <a:buFont typeface="+mj-lt"/>
              <a:buAutoNum type="alphaLcParenR"/>
            </a:pPr>
            <a:r>
              <a:rPr lang="en-GB" dirty="0" err="1">
                <a:solidFill>
                  <a:srgbClr val="000000"/>
                </a:solidFill>
                <a:latin typeface="+mn-lt"/>
              </a:rPr>
              <a:t>Falsch</a:t>
            </a:r>
            <a:endParaRPr lang="en-GB" dirty="0">
              <a:solidFill>
                <a:srgbClr val="000000"/>
              </a:solidFill>
              <a:latin typeface="+mn-lt"/>
            </a:endParaRP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52F1CB0A-7037-ED23-FA81-F9160B19A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7223" y="2906483"/>
            <a:ext cx="384628" cy="384628"/>
          </a:xfrm>
          <a:prstGeom prst="rect">
            <a:avLst/>
          </a:prstGeom>
        </p:spPr>
      </p:pic>
      <p:sp>
        <p:nvSpPr>
          <p:cNvPr id="4" name="TextBox 3">
            <a:extLst>
              <a:ext uri="{FF2B5EF4-FFF2-40B4-BE49-F238E27FC236}">
                <a16:creationId xmlns:a16="http://schemas.microsoft.com/office/drawing/2014/main" id="{D32FA7FF-1424-C95A-E300-A7758BA0B1D4}"/>
              </a:ext>
            </a:extLst>
          </p:cNvPr>
          <p:cNvSpPr txBox="1"/>
          <p:nvPr/>
        </p:nvSpPr>
        <p:spPr>
          <a:xfrm>
            <a:off x="3496842" y="2760908"/>
            <a:ext cx="8041772" cy="338554"/>
          </a:xfrm>
          <a:prstGeom prst="rect">
            <a:avLst/>
          </a:prstGeom>
          <a:noFill/>
        </p:spPr>
        <p:txBody>
          <a:bodyPr wrap="square" rtlCol="0">
            <a:spAutoFit/>
          </a:bodyPr>
          <a:lstStyle/>
          <a:p>
            <a:r>
              <a:rPr lang="en-GB" sz="1600" dirty="0" err="1"/>
              <a:t>Verbandsmanagementsysteme</a:t>
            </a:r>
            <a:r>
              <a:rPr lang="en-GB" sz="1600" dirty="0"/>
              <a:t> </a:t>
            </a:r>
            <a:r>
              <a:rPr lang="en-GB" sz="1600" dirty="0" err="1"/>
              <a:t>bestehen</a:t>
            </a:r>
            <a:r>
              <a:rPr lang="en-GB" sz="1600" dirty="0"/>
              <a:t> </a:t>
            </a:r>
            <a:r>
              <a:rPr lang="en-GB" sz="1600" dirty="0" err="1"/>
              <a:t>im</a:t>
            </a:r>
            <a:r>
              <a:rPr lang="en-GB" sz="1600" dirty="0"/>
              <a:t> </a:t>
            </a:r>
            <a:r>
              <a:rPr lang="en-GB" sz="1600" dirty="0" err="1"/>
              <a:t>Allgemeinen</a:t>
            </a:r>
            <a:r>
              <a:rPr lang="en-GB" sz="1600" dirty="0"/>
              <a:t> </a:t>
            </a:r>
            <a:r>
              <a:rPr lang="en-GB" sz="1600" dirty="0" err="1"/>
              <a:t>aus</a:t>
            </a:r>
            <a:r>
              <a:rPr lang="en-GB" sz="1600" dirty="0"/>
              <a:t> </a:t>
            </a:r>
            <a:r>
              <a:rPr lang="en-GB" sz="1600" dirty="0" err="1"/>
              <a:t>Mitgliedern</a:t>
            </a:r>
            <a:r>
              <a:rPr lang="en-GB" sz="1600" dirty="0"/>
              <a:t>.</a:t>
            </a:r>
            <a:endParaRPr lang="en-ZA" sz="1600" dirty="0"/>
          </a:p>
        </p:txBody>
      </p:sp>
    </p:spTree>
    <p:extLst>
      <p:ext uri="{BB962C8B-B14F-4D97-AF65-F5344CB8AC3E}">
        <p14:creationId xmlns:p14="http://schemas.microsoft.com/office/powerpoint/2010/main" val="32229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Nennen</a:t>
            </a:r>
            <a:r>
              <a:rPr lang="en-GB" dirty="0"/>
              <a:t> Sie 3 </a:t>
            </a:r>
            <a:r>
              <a:rPr lang="en-GB" dirty="0" err="1"/>
              <a:t>verschiedene</a:t>
            </a:r>
            <a:r>
              <a:rPr lang="en-GB" dirty="0"/>
              <a:t> CRM-</a:t>
            </a:r>
            <a:r>
              <a:rPr lang="en-GB" dirty="0" err="1"/>
              <a:t>Softwarepakete</a:t>
            </a:r>
            <a:r>
              <a:rPr lang="en-GB" dirty="0"/>
              <a:t>, die für Non-Profit-</a:t>
            </a:r>
            <a:r>
              <a:rPr lang="en-GB" dirty="0" err="1"/>
              <a:t>Organisationen</a:t>
            </a:r>
            <a:r>
              <a:rPr lang="en-GB" dirty="0"/>
              <a:t> </a:t>
            </a:r>
            <a:r>
              <a:rPr lang="en-GB" dirty="0" err="1"/>
              <a:t>geeignet</a:t>
            </a:r>
            <a:r>
              <a:rPr lang="en-GB" dirty="0"/>
              <a:t> </a:t>
            </a:r>
            <a:r>
              <a:rPr lang="en-GB" dirty="0" err="1"/>
              <a:t>sind</a:t>
            </a:r>
            <a:r>
              <a:rPr lang="en-GB" dirty="0"/>
              <a:t>.</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6909598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3 </a:t>
            </a:r>
            <a:r>
              <a:rPr lang="en-GB" dirty="0" err="1"/>
              <a:t>beliebige</a:t>
            </a:r>
            <a:r>
              <a:rPr lang="en-GB" dirty="0"/>
              <a:t> der </a:t>
            </a:r>
            <a:r>
              <a:rPr lang="en-GB" dirty="0" err="1"/>
              <a:t>nachstehenden</a:t>
            </a:r>
            <a:r>
              <a:rPr lang="en-GB" dirty="0"/>
              <a:t> </a:t>
            </a:r>
            <a:r>
              <a:rPr lang="en-GB" dirty="0" err="1"/>
              <a:t>Optionen</a:t>
            </a:r>
            <a:r>
              <a:rPr lang="en-GB" dirty="0"/>
              <a:t> </a:t>
            </a:r>
            <a:r>
              <a:rPr lang="en-GB" dirty="0" err="1"/>
              <a:t>sind</a:t>
            </a:r>
            <a:r>
              <a:rPr lang="en-GB" dirty="0"/>
              <a:t> </a:t>
            </a:r>
            <a:r>
              <a:rPr lang="en-GB" dirty="0" err="1"/>
              <a:t>richtig</a:t>
            </a:r>
            <a:r>
              <a:rPr lang="en-GB" dirty="0"/>
              <a:t>:</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53E4D5C2-CB45-8BA5-B8E4-C96C3922F750}"/>
              </a:ext>
            </a:extLst>
          </p:cNvPr>
          <p:cNvGraphicFramePr>
            <a:graphicFrameLocks noGrp="1"/>
          </p:cNvGraphicFramePr>
          <p:nvPr>
            <p:extLst>
              <p:ext uri="{D42A27DB-BD31-4B8C-83A1-F6EECF244321}">
                <p14:modId xmlns:p14="http://schemas.microsoft.com/office/powerpoint/2010/main" val="674886511"/>
              </p:ext>
            </p:extLst>
          </p:nvPr>
        </p:nvGraphicFramePr>
        <p:xfrm>
          <a:off x="798382" y="2664843"/>
          <a:ext cx="10595236" cy="1330368"/>
        </p:xfrm>
        <a:graphic>
          <a:graphicData uri="http://schemas.openxmlformats.org/drawingml/2006/table">
            <a:tbl>
              <a:tblPr firstRow="1" bandRow="1">
                <a:tableStyleId>{8A107856-5554-42FB-B03E-39F5DBC370BA}</a:tableStyleId>
              </a:tblPr>
              <a:tblGrid>
                <a:gridCol w="5206705">
                  <a:extLst>
                    <a:ext uri="{9D8B030D-6E8A-4147-A177-3AD203B41FA5}">
                      <a16:colId xmlns:a16="http://schemas.microsoft.com/office/drawing/2014/main" val="3752673547"/>
                    </a:ext>
                  </a:extLst>
                </a:gridCol>
                <a:gridCol w="5388531">
                  <a:extLst>
                    <a:ext uri="{9D8B030D-6E8A-4147-A177-3AD203B41FA5}">
                      <a16:colId xmlns:a16="http://schemas.microsoft.com/office/drawing/2014/main" val="132659526"/>
                    </a:ext>
                  </a:extLst>
                </a:gridCol>
              </a:tblGrid>
              <a:tr h="443456">
                <a:tc>
                  <a:txBody>
                    <a:bodyPr/>
                    <a:lstStyle/>
                    <a:p>
                      <a:r>
                        <a:rPr lang="en-ZA" b="0" dirty="0">
                          <a:solidFill>
                            <a:srgbClr val="000000"/>
                          </a:solidFill>
                        </a:rPr>
                        <a:t>NetSuite</a:t>
                      </a:r>
                    </a:p>
                  </a:txBody>
                  <a:tcPr/>
                </a:tc>
                <a:tc>
                  <a:txBody>
                    <a:bodyPr/>
                    <a:lstStyle/>
                    <a:p>
                      <a:r>
                        <a:rPr lang="en-ZA" b="0" dirty="0">
                          <a:solidFill>
                            <a:srgbClr val="000000"/>
                          </a:solidFill>
                        </a:rPr>
                        <a:t>EveryAction</a:t>
                      </a: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Bloomberang</a:t>
                      </a:r>
                    </a:p>
                  </a:txBody>
                  <a:tcPr/>
                </a:tc>
                <a:tc>
                  <a:txBody>
                    <a:bodyPr/>
                    <a:lstStyle/>
                    <a:p>
                      <a:r>
                        <a:rPr lang="en-ZA" b="0" dirty="0">
                          <a:solidFill>
                            <a:srgbClr val="000000"/>
                          </a:solidFill>
                        </a:rPr>
                        <a:t>Kindful</a:t>
                      </a: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Network for Good</a:t>
                      </a:r>
                    </a:p>
                  </a:txBody>
                  <a:tcPr/>
                </a:tc>
                <a:tc>
                  <a:txBody>
                    <a:bodyPr/>
                    <a:lstStyle/>
                    <a:p>
                      <a:r>
                        <a:rPr lang="en-ZA" b="0" dirty="0">
                          <a:solidFill>
                            <a:srgbClr val="000000"/>
                          </a:solidFill>
                        </a:rPr>
                        <a:t>DonorPerfect</a:t>
                      </a:r>
                    </a:p>
                  </a:txBody>
                  <a:tcPr/>
                </a:tc>
                <a:extLst>
                  <a:ext uri="{0D108BD9-81ED-4DB2-BD59-A6C34878D82A}">
                    <a16:rowId xmlns:a16="http://schemas.microsoft.com/office/drawing/2014/main" val="319718223"/>
                  </a:ext>
                </a:extLst>
              </a:tr>
            </a:tbl>
          </a:graphicData>
        </a:graphic>
      </p:graphicFrame>
    </p:spTree>
    <p:extLst>
      <p:ext uri="{BB962C8B-B14F-4D97-AF65-F5344CB8AC3E}">
        <p14:creationId xmlns:p14="http://schemas.microsoft.com/office/powerpoint/2010/main" val="239211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Search Engine Optimization (SEO)</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03</a:t>
            </a:r>
            <a:endParaRPr lang="en-ZA" dirty="0"/>
          </a:p>
        </p:txBody>
      </p:sp>
    </p:spTree>
    <p:extLst>
      <p:ext uri="{BB962C8B-B14F-4D97-AF65-F5344CB8AC3E}">
        <p14:creationId xmlns:p14="http://schemas.microsoft.com/office/powerpoint/2010/main" val="3416386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Search Engine Optimization (SEO) </a:t>
            </a:r>
            <a:r>
              <a:rPr lang="en-GB" dirty="0" err="1"/>
              <a:t>Überblick</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dirty="0">
                <a:solidFill>
                  <a:schemeClr val="accent2"/>
                </a:solidFill>
              </a:rPr>
              <a:t>Definition: </a:t>
            </a:r>
            <a:r>
              <a:rPr lang="en-GB" dirty="0"/>
              <a:t>SEO (Search Engine Optimization) </a:t>
            </a:r>
            <a:r>
              <a:rPr lang="en-GB" dirty="0" err="1"/>
              <a:t>besteht</a:t>
            </a:r>
            <a:r>
              <a:rPr lang="en-GB" dirty="0"/>
              <a:t> </a:t>
            </a:r>
            <a:r>
              <a:rPr lang="en-GB" dirty="0" err="1"/>
              <a:t>aus</a:t>
            </a:r>
            <a:r>
              <a:rPr lang="en-GB" dirty="0"/>
              <a:t> </a:t>
            </a:r>
            <a:r>
              <a:rPr lang="en-GB" dirty="0" err="1"/>
              <a:t>dem</a:t>
            </a:r>
            <a:r>
              <a:rPr lang="en-GB" dirty="0"/>
              <a:t> </a:t>
            </a:r>
            <a:r>
              <a:rPr lang="en-GB" dirty="0" err="1"/>
              <a:t>Einsatz</a:t>
            </a:r>
            <a:r>
              <a:rPr lang="en-GB" dirty="0"/>
              <a:t> von Tools, die </a:t>
            </a:r>
            <a:r>
              <a:rPr lang="en-GB" dirty="0" err="1"/>
              <a:t>dazu</a:t>
            </a:r>
            <a:r>
              <a:rPr lang="en-GB" dirty="0"/>
              <a:t> </a:t>
            </a:r>
            <a:r>
              <a:rPr lang="en-GB" dirty="0" err="1"/>
              <a:t>dienen</a:t>
            </a:r>
            <a:r>
              <a:rPr lang="en-GB" dirty="0"/>
              <a:t>, </a:t>
            </a:r>
            <a:r>
              <a:rPr lang="en-GB" dirty="0" err="1"/>
              <a:t>Webseiten</a:t>
            </a:r>
            <a:r>
              <a:rPr lang="en-GB" dirty="0"/>
              <a:t> </a:t>
            </a:r>
            <a:r>
              <a:rPr lang="en-GB" dirty="0" err="1"/>
              <a:t>zu</a:t>
            </a:r>
            <a:r>
              <a:rPr lang="en-GB" dirty="0"/>
              <a:t> </a:t>
            </a:r>
            <a:r>
              <a:rPr lang="en-GB" dirty="0" err="1"/>
              <a:t>optimieren</a:t>
            </a:r>
            <a:r>
              <a:rPr lang="en-GB" dirty="0"/>
              <a:t> und in den Listen von </a:t>
            </a:r>
            <a:r>
              <a:rPr lang="en-GB" dirty="0" err="1"/>
              <a:t>Suchmaschinen</a:t>
            </a:r>
            <a:r>
              <a:rPr lang="en-GB" dirty="0"/>
              <a:t> </a:t>
            </a:r>
            <a:r>
              <a:rPr lang="en-GB" dirty="0" err="1"/>
              <a:t>wie</a:t>
            </a:r>
            <a:r>
              <a:rPr lang="en-GB" dirty="0"/>
              <a:t> Google </a:t>
            </a:r>
            <a:r>
              <a:rPr lang="en-GB" dirty="0" err="1"/>
              <a:t>zu</a:t>
            </a:r>
            <a:r>
              <a:rPr lang="en-GB" dirty="0"/>
              <a:t> </a:t>
            </a:r>
            <a:r>
              <a:rPr lang="en-GB" dirty="0" err="1"/>
              <a:t>positionieren</a:t>
            </a:r>
            <a:r>
              <a:rPr lang="en-GB" dirty="0"/>
              <a:t>. Auf </a:t>
            </a:r>
            <a:r>
              <a:rPr lang="en-GB" dirty="0" err="1"/>
              <a:t>dieser</a:t>
            </a:r>
            <a:r>
              <a:rPr lang="en-GB" dirty="0"/>
              <a:t> </a:t>
            </a:r>
            <a:r>
              <a:rPr lang="en-GB" dirty="0" err="1"/>
              <a:t>Grundlage</a:t>
            </a:r>
            <a:r>
              <a:rPr lang="en-GB" dirty="0"/>
              <a:t> </a:t>
            </a:r>
            <a:r>
              <a:rPr lang="en-GB" dirty="0" err="1"/>
              <a:t>erwerben</a:t>
            </a:r>
            <a:r>
              <a:rPr lang="en-GB" dirty="0"/>
              <a:t> Websites </a:t>
            </a:r>
            <a:r>
              <a:rPr lang="en-GB" dirty="0" err="1"/>
              <a:t>ihr</a:t>
            </a:r>
            <a:r>
              <a:rPr lang="en-GB" dirty="0"/>
              <a:t> Ranking.  </a:t>
            </a:r>
          </a:p>
          <a:p>
            <a:pPr marL="817200" lvl="1" indent="-342900">
              <a:buClr>
                <a:schemeClr val="accent2"/>
              </a:buClr>
              <a:buFont typeface="Arial" panose="020B0604020202020204" pitchFamily="34" charset="0"/>
              <a:buChar char="•"/>
            </a:pPr>
            <a:r>
              <a:rPr lang="en-GB" dirty="0">
                <a:solidFill>
                  <a:srgbClr val="000000"/>
                </a:solidFill>
                <a:latin typeface="+mn-lt"/>
              </a:rPr>
              <a:t>SEO </a:t>
            </a:r>
            <a:r>
              <a:rPr lang="en-GB" dirty="0" err="1">
                <a:solidFill>
                  <a:srgbClr val="000000"/>
                </a:solidFill>
                <a:latin typeface="+mn-lt"/>
              </a:rPr>
              <a:t>wird</a:t>
            </a:r>
            <a:r>
              <a:rPr lang="en-GB" dirty="0">
                <a:solidFill>
                  <a:srgbClr val="000000"/>
                </a:solidFill>
                <a:latin typeface="+mn-lt"/>
              </a:rPr>
              <a:t> </a:t>
            </a:r>
            <a:r>
              <a:rPr lang="en-GB" dirty="0" err="1">
                <a:solidFill>
                  <a:srgbClr val="000000"/>
                </a:solidFill>
                <a:latin typeface="+mn-lt"/>
              </a:rPr>
              <a:t>nicht</a:t>
            </a:r>
            <a:r>
              <a:rPr lang="en-GB" dirty="0">
                <a:solidFill>
                  <a:srgbClr val="000000"/>
                </a:solidFill>
                <a:latin typeface="+mn-lt"/>
              </a:rPr>
              <a:t> </a:t>
            </a:r>
            <a:r>
              <a:rPr lang="en-GB" dirty="0" err="1">
                <a:solidFill>
                  <a:srgbClr val="000000"/>
                </a:solidFill>
                <a:latin typeface="+mn-lt"/>
              </a:rPr>
              <a:t>nur</a:t>
            </a:r>
            <a:r>
              <a:rPr lang="en-GB" dirty="0">
                <a:solidFill>
                  <a:srgbClr val="000000"/>
                </a:solidFill>
                <a:latin typeface="+mn-lt"/>
              </a:rPr>
              <a:t> für </a:t>
            </a:r>
            <a:r>
              <a:rPr lang="en-GB" dirty="0" err="1">
                <a:solidFill>
                  <a:srgbClr val="000000"/>
                </a:solidFill>
                <a:latin typeface="+mn-lt"/>
              </a:rPr>
              <a:t>Suchmaschinen</a:t>
            </a:r>
            <a:r>
              <a:rPr lang="en-GB" dirty="0">
                <a:solidFill>
                  <a:srgbClr val="000000"/>
                </a:solidFill>
                <a:latin typeface="+mn-lt"/>
              </a:rPr>
              <a:t>, </a:t>
            </a:r>
            <a:r>
              <a:rPr lang="en-GB" dirty="0" err="1">
                <a:solidFill>
                  <a:srgbClr val="000000"/>
                </a:solidFill>
                <a:latin typeface="+mn-lt"/>
              </a:rPr>
              <a:t>sondern</a:t>
            </a:r>
            <a:r>
              <a:rPr lang="en-GB" dirty="0">
                <a:solidFill>
                  <a:srgbClr val="000000"/>
                </a:solidFill>
                <a:latin typeface="+mn-lt"/>
              </a:rPr>
              <a:t> </a:t>
            </a:r>
            <a:r>
              <a:rPr lang="en-GB" dirty="0" err="1">
                <a:solidFill>
                  <a:srgbClr val="000000"/>
                </a:solidFill>
                <a:latin typeface="+mn-lt"/>
              </a:rPr>
              <a:t>auch</a:t>
            </a:r>
            <a:r>
              <a:rPr lang="en-GB" dirty="0">
                <a:solidFill>
                  <a:srgbClr val="000000"/>
                </a:solidFill>
                <a:latin typeface="+mn-lt"/>
              </a:rPr>
              <a:t> für </a:t>
            </a:r>
            <a:r>
              <a:rPr lang="en-GB" dirty="0" err="1">
                <a:solidFill>
                  <a:srgbClr val="000000"/>
                </a:solidFill>
                <a:latin typeface="+mn-lt"/>
              </a:rPr>
              <a:t>Nutzer</a:t>
            </a:r>
            <a:r>
              <a:rPr lang="en-GB" dirty="0">
                <a:solidFill>
                  <a:srgbClr val="000000"/>
                </a:solidFill>
                <a:latin typeface="+mn-lt"/>
              </a:rPr>
              <a:t> </a:t>
            </a:r>
            <a:r>
              <a:rPr lang="en-GB" dirty="0" err="1">
                <a:solidFill>
                  <a:srgbClr val="000000"/>
                </a:solidFill>
                <a:latin typeface="+mn-lt"/>
              </a:rPr>
              <a:t>verwendet</a:t>
            </a:r>
            <a:r>
              <a:rPr lang="en-GB" dirty="0">
                <a:solidFill>
                  <a:srgbClr val="000000"/>
                </a:solidFill>
                <a:latin typeface="+mn-lt"/>
              </a:rPr>
              <a:t>. Es </a:t>
            </a:r>
            <a:r>
              <a:rPr lang="en-GB" dirty="0" err="1">
                <a:solidFill>
                  <a:srgbClr val="000000"/>
                </a:solidFill>
                <a:latin typeface="+mn-lt"/>
              </a:rPr>
              <a:t>ist</a:t>
            </a:r>
            <a:r>
              <a:rPr lang="en-GB" dirty="0">
                <a:solidFill>
                  <a:srgbClr val="000000"/>
                </a:solidFill>
                <a:latin typeface="+mn-lt"/>
              </a:rPr>
              <a:t> </a:t>
            </a:r>
            <a:r>
              <a:rPr lang="en-GB" dirty="0" err="1">
                <a:solidFill>
                  <a:srgbClr val="000000"/>
                </a:solidFill>
                <a:latin typeface="+mn-lt"/>
              </a:rPr>
              <a:t>wichtig</a:t>
            </a:r>
            <a:r>
              <a:rPr lang="en-GB" dirty="0">
                <a:solidFill>
                  <a:srgbClr val="000000"/>
                </a:solidFill>
                <a:latin typeface="+mn-lt"/>
              </a:rPr>
              <a:t>, </a:t>
            </a:r>
            <a:r>
              <a:rPr lang="en-GB" dirty="0" err="1">
                <a:solidFill>
                  <a:srgbClr val="000000"/>
                </a:solidFill>
                <a:latin typeface="+mn-lt"/>
              </a:rPr>
              <a:t>dass</a:t>
            </a:r>
            <a:r>
              <a:rPr lang="en-GB" dirty="0">
                <a:solidFill>
                  <a:srgbClr val="000000"/>
                </a:solidFill>
                <a:latin typeface="+mn-lt"/>
              </a:rPr>
              <a:t> </a:t>
            </a:r>
            <a:r>
              <a:rPr lang="en-GB" dirty="0" err="1">
                <a:solidFill>
                  <a:srgbClr val="000000"/>
                </a:solidFill>
                <a:latin typeface="+mn-lt"/>
              </a:rPr>
              <a:t>jede</a:t>
            </a:r>
            <a:r>
              <a:rPr lang="en-GB" dirty="0">
                <a:solidFill>
                  <a:srgbClr val="000000"/>
                </a:solidFill>
                <a:latin typeface="+mn-lt"/>
              </a:rPr>
              <a:t> </a:t>
            </a:r>
            <a:r>
              <a:rPr lang="en-GB" dirty="0" err="1">
                <a:solidFill>
                  <a:srgbClr val="000000"/>
                </a:solidFill>
                <a:latin typeface="+mn-lt"/>
              </a:rPr>
              <a:t>Seite</a:t>
            </a:r>
            <a:r>
              <a:rPr lang="en-GB" dirty="0">
                <a:solidFill>
                  <a:srgbClr val="000000"/>
                </a:solidFill>
                <a:latin typeface="+mn-lt"/>
              </a:rPr>
              <a:t> </a:t>
            </a:r>
            <a:r>
              <a:rPr lang="en-GB" dirty="0" err="1">
                <a:solidFill>
                  <a:srgbClr val="000000"/>
                </a:solidFill>
                <a:latin typeface="+mn-lt"/>
              </a:rPr>
              <a:t>inhaltlich</a:t>
            </a:r>
            <a:r>
              <a:rPr lang="en-GB" dirty="0">
                <a:solidFill>
                  <a:srgbClr val="000000"/>
                </a:solidFill>
                <a:latin typeface="+mn-lt"/>
              </a:rPr>
              <a:t> relevant </a:t>
            </a:r>
            <a:r>
              <a:rPr lang="en-GB" dirty="0" err="1">
                <a:solidFill>
                  <a:srgbClr val="000000"/>
                </a:solidFill>
                <a:latin typeface="+mn-lt"/>
              </a:rPr>
              <a:t>ist</a:t>
            </a:r>
            <a:r>
              <a:rPr lang="en-GB" dirty="0">
                <a:solidFill>
                  <a:srgbClr val="000000"/>
                </a:solidFill>
                <a:latin typeface="+mn-lt"/>
              </a:rPr>
              <a:t> und </a:t>
            </a:r>
            <a:r>
              <a:rPr lang="en-GB" dirty="0" err="1">
                <a:solidFill>
                  <a:srgbClr val="000000"/>
                </a:solidFill>
                <a:latin typeface="+mn-lt"/>
              </a:rPr>
              <a:t>klar</a:t>
            </a:r>
            <a:r>
              <a:rPr lang="en-GB" dirty="0">
                <a:solidFill>
                  <a:srgbClr val="000000"/>
                </a:solidFill>
                <a:latin typeface="+mn-lt"/>
              </a:rPr>
              <a:t> und </a:t>
            </a:r>
            <a:r>
              <a:rPr lang="en-GB" dirty="0" err="1">
                <a:solidFill>
                  <a:srgbClr val="000000"/>
                </a:solidFill>
                <a:latin typeface="+mn-lt"/>
              </a:rPr>
              <a:t>konkret</a:t>
            </a:r>
            <a:r>
              <a:rPr lang="en-GB" dirty="0">
                <a:solidFill>
                  <a:srgbClr val="000000"/>
                </a:solidFill>
                <a:latin typeface="+mn-lt"/>
              </a:rPr>
              <a:t> </a:t>
            </a:r>
            <a:r>
              <a:rPr lang="en-GB" dirty="0" err="1">
                <a:solidFill>
                  <a:srgbClr val="000000"/>
                </a:solidFill>
                <a:latin typeface="+mn-lt"/>
              </a:rPr>
              <a:t>spricht</a:t>
            </a:r>
            <a:r>
              <a:rPr lang="en-GB" dirty="0">
                <a:solidFill>
                  <a:srgbClr val="000000"/>
                </a:solidFill>
                <a:latin typeface="+mn-lt"/>
              </a:rPr>
              <a:t>.</a:t>
            </a:r>
          </a:p>
          <a:p>
            <a:pPr marL="17100" indent="0">
              <a:buClr>
                <a:schemeClr val="accent2"/>
              </a:buClr>
            </a:pPr>
            <a:endParaRPr lang="en-GB" dirty="0"/>
          </a:p>
          <a:p>
            <a:pPr marL="360000" lvl="0" indent="-342900">
              <a:buClr>
                <a:srgbClr val="0D9390"/>
              </a:buClr>
              <a:buBlip>
                <a:blip r:embed="rId3"/>
              </a:buBlip>
            </a:pPr>
            <a:r>
              <a:rPr lang="en-GB" b="1" dirty="0">
                <a:solidFill>
                  <a:srgbClr val="0D9390"/>
                </a:solidFill>
              </a:rPr>
              <a:t>Bei SEO </a:t>
            </a:r>
            <a:r>
              <a:rPr lang="en-GB" b="1" dirty="0" err="1">
                <a:solidFill>
                  <a:srgbClr val="0D9390"/>
                </a:solidFill>
              </a:rPr>
              <a:t>geht</a:t>
            </a:r>
            <a:r>
              <a:rPr lang="en-GB" b="1" dirty="0">
                <a:solidFill>
                  <a:srgbClr val="0D9390"/>
                </a:solidFill>
              </a:rPr>
              <a:t> es </a:t>
            </a:r>
            <a:r>
              <a:rPr lang="en-GB" b="1" dirty="0" err="1">
                <a:solidFill>
                  <a:srgbClr val="0D9390"/>
                </a:solidFill>
              </a:rPr>
              <a:t>darum</a:t>
            </a:r>
            <a:r>
              <a:rPr lang="en-GB" b="1" dirty="0">
                <a:solidFill>
                  <a:srgbClr val="0D9390"/>
                </a:solidFill>
              </a:rPr>
              <a:t>, </a:t>
            </a:r>
            <a:r>
              <a:rPr lang="en-GB" b="1" dirty="0" err="1">
                <a:solidFill>
                  <a:srgbClr val="0D9390"/>
                </a:solidFill>
              </a:rPr>
              <a:t>suchmaschinenfreundlich</a:t>
            </a:r>
            <a:r>
              <a:rPr lang="en-GB" b="1" dirty="0">
                <a:solidFill>
                  <a:srgbClr val="0D9390"/>
                </a:solidFill>
              </a:rPr>
              <a:t> </a:t>
            </a:r>
            <a:r>
              <a:rPr lang="en-GB" b="1" dirty="0" err="1">
                <a:solidFill>
                  <a:srgbClr val="0D9390"/>
                </a:solidFill>
              </a:rPr>
              <a:t>zu</a:t>
            </a:r>
            <a:r>
              <a:rPr lang="en-GB" b="1" dirty="0">
                <a:solidFill>
                  <a:srgbClr val="0D9390"/>
                </a:solidFill>
              </a:rPr>
              <a:t> sein, </a:t>
            </a:r>
            <a:r>
              <a:rPr lang="en-GB" b="1" dirty="0" err="1">
                <a:solidFill>
                  <a:srgbClr val="0D9390"/>
                </a:solidFill>
              </a:rPr>
              <a:t>aber</a:t>
            </a:r>
            <a:r>
              <a:rPr lang="en-GB" b="1" dirty="0">
                <a:solidFill>
                  <a:srgbClr val="0D9390"/>
                </a:solidFill>
              </a:rPr>
              <a:t> es </a:t>
            </a:r>
            <a:r>
              <a:rPr lang="en-GB" b="1" dirty="0" err="1">
                <a:solidFill>
                  <a:srgbClr val="0D9390"/>
                </a:solidFill>
              </a:rPr>
              <a:t>geht</a:t>
            </a:r>
            <a:r>
              <a:rPr lang="en-GB" b="1" dirty="0">
                <a:solidFill>
                  <a:srgbClr val="0D9390"/>
                </a:solidFill>
              </a:rPr>
              <a:t> </a:t>
            </a:r>
            <a:r>
              <a:rPr lang="en-GB" b="1" dirty="0" err="1">
                <a:solidFill>
                  <a:srgbClr val="0D9390"/>
                </a:solidFill>
              </a:rPr>
              <a:t>auch</a:t>
            </a:r>
            <a:r>
              <a:rPr lang="en-GB" b="1" dirty="0">
                <a:solidFill>
                  <a:srgbClr val="0D9390"/>
                </a:solidFill>
              </a:rPr>
              <a:t> um Menschen.</a:t>
            </a:r>
            <a:endParaRPr lang="en-GB" dirty="0"/>
          </a:p>
          <a:p>
            <a:endParaRPr lang="en-ZA" dirty="0"/>
          </a:p>
        </p:txBody>
      </p:sp>
    </p:spTree>
    <p:extLst>
      <p:ext uri="{BB962C8B-B14F-4D97-AF65-F5344CB8AC3E}">
        <p14:creationId xmlns:p14="http://schemas.microsoft.com/office/powerpoint/2010/main" val="2988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und der </a:t>
            </a:r>
            <a:r>
              <a:rPr lang="en-GB" dirty="0" err="1"/>
              <a:t>tertiäre</a:t>
            </a:r>
            <a:r>
              <a:rPr lang="en-GB" dirty="0"/>
              <a:t> </a:t>
            </a:r>
            <a:r>
              <a:rPr lang="en-GB" dirty="0" err="1"/>
              <a:t>Sektor</a:t>
            </a:r>
            <a:r>
              <a:rPr lang="en-GB" dirty="0"/>
              <a:t>
</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60000" indent="-342900">
              <a:buBlip>
                <a:blip r:embed="rId3"/>
              </a:buBlip>
            </a:pPr>
            <a:r>
              <a:rPr lang="en-GB" dirty="0" err="1"/>
              <a:t>Ziel</a:t>
            </a:r>
            <a:r>
              <a:rPr lang="en-GB" dirty="0"/>
              <a:t> </a:t>
            </a:r>
            <a:r>
              <a:rPr lang="en-GB" dirty="0" err="1"/>
              <a:t>ist</a:t>
            </a:r>
            <a:r>
              <a:rPr lang="en-GB" dirty="0"/>
              <a:t> es, </a:t>
            </a:r>
            <a:r>
              <a:rPr lang="en-GB" dirty="0" err="1"/>
              <a:t>Ihre</a:t>
            </a:r>
            <a:r>
              <a:rPr lang="en-GB" dirty="0"/>
              <a:t> Website für </a:t>
            </a:r>
            <a:r>
              <a:rPr lang="en-GB" dirty="0" err="1"/>
              <a:t>Ziel</a:t>
            </a:r>
            <a:r>
              <a:rPr lang="en-GB" dirty="0"/>
              <a:t>-Keywords </a:t>
            </a:r>
            <a:r>
              <a:rPr lang="en-GB" dirty="0" err="1"/>
              <a:t>oder</a:t>
            </a:r>
            <a:r>
              <a:rPr lang="en-GB" dirty="0"/>
              <a:t> </a:t>
            </a:r>
            <a:r>
              <a:rPr lang="en-GB" dirty="0" err="1"/>
              <a:t>Phrasen</a:t>
            </a:r>
            <a:r>
              <a:rPr lang="en-GB" dirty="0"/>
              <a:t>, die für </a:t>
            </a:r>
            <a:r>
              <a:rPr lang="en-GB" dirty="0" err="1"/>
              <a:t>Ihre</a:t>
            </a:r>
            <a:r>
              <a:rPr lang="en-GB" dirty="0"/>
              <a:t> Website relevant </a:t>
            </a:r>
            <a:r>
              <a:rPr lang="en-GB" dirty="0" err="1"/>
              <a:t>sind</a:t>
            </a:r>
            <a:r>
              <a:rPr lang="en-GB" dirty="0"/>
              <a:t>, so </a:t>
            </a:r>
            <a:r>
              <a:rPr lang="en-GB" dirty="0" err="1"/>
              <a:t>hoch</a:t>
            </a:r>
            <a:r>
              <a:rPr lang="en-GB" dirty="0"/>
              <a:t> </a:t>
            </a:r>
            <a:r>
              <a:rPr lang="en-GB" dirty="0" err="1"/>
              <a:t>wie</a:t>
            </a:r>
            <a:r>
              <a:rPr lang="en-GB" dirty="0"/>
              <a:t> </a:t>
            </a:r>
            <a:r>
              <a:rPr lang="en-GB" dirty="0" err="1"/>
              <a:t>möglich</a:t>
            </a:r>
            <a:r>
              <a:rPr lang="en-GB" dirty="0"/>
              <a:t> </a:t>
            </a:r>
            <a:r>
              <a:rPr lang="en-GB" dirty="0" err="1"/>
              <a:t>zu</a:t>
            </a:r>
            <a:r>
              <a:rPr lang="en-GB" dirty="0"/>
              <a:t> </a:t>
            </a:r>
            <a:r>
              <a:rPr lang="en-GB" dirty="0" err="1"/>
              <a:t>platzieren</a:t>
            </a:r>
            <a:r>
              <a:rPr lang="en-GB" dirty="0"/>
              <a:t>. Auf </a:t>
            </a:r>
            <a:r>
              <a:rPr lang="en-GB" dirty="0" err="1"/>
              <a:t>diese</a:t>
            </a:r>
            <a:r>
              <a:rPr lang="en-GB" dirty="0"/>
              <a:t> Weise </a:t>
            </a:r>
            <a:r>
              <a:rPr lang="en-GB" dirty="0" err="1"/>
              <a:t>erscheinen</a:t>
            </a:r>
            <a:r>
              <a:rPr lang="en-GB" dirty="0"/>
              <a:t> </a:t>
            </a:r>
            <a:r>
              <a:rPr lang="en-GB" dirty="0" err="1"/>
              <a:t>Ihre</a:t>
            </a:r>
            <a:r>
              <a:rPr lang="en-GB" dirty="0"/>
              <a:t> </a:t>
            </a:r>
            <a:r>
              <a:rPr lang="en-GB" dirty="0" err="1"/>
              <a:t>Inhalte</a:t>
            </a:r>
            <a:r>
              <a:rPr lang="en-GB" dirty="0"/>
              <a:t> </a:t>
            </a:r>
            <a:r>
              <a:rPr lang="en-GB" dirty="0" err="1"/>
              <a:t>organisch</a:t>
            </a:r>
            <a:r>
              <a:rPr lang="en-GB" dirty="0"/>
              <a:t> </a:t>
            </a:r>
            <a:r>
              <a:rPr lang="en-GB" dirty="0" err="1"/>
              <a:t>oben</a:t>
            </a:r>
            <a:r>
              <a:rPr lang="en-GB" dirty="0"/>
              <a:t> auf den </a:t>
            </a:r>
            <a:r>
              <a:rPr lang="en-GB" dirty="0" err="1"/>
              <a:t>Suchmaschinen-Ergebnisseiten</a:t>
            </a:r>
            <a:r>
              <a:rPr lang="en-GB" dirty="0"/>
              <a:t> (SERPs) für </a:t>
            </a:r>
            <a:r>
              <a:rPr lang="en-GB" dirty="0" err="1"/>
              <a:t>Benutzer</a:t>
            </a:r>
            <a:r>
              <a:rPr lang="en-GB" dirty="0"/>
              <a:t>, die </a:t>
            </a:r>
            <a:r>
              <a:rPr lang="en-GB" dirty="0" err="1"/>
              <a:t>neugierig</a:t>
            </a:r>
            <a:r>
              <a:rPr lang="en-GB" dirty="0"/>
              <a:t> auf </a:t>
            </a:r>
            <a:r>
              <a:rPr lang="en-GB" dirty="0" err="1"/>
              <a:t>ein</a:t>
            </a:r>
            <a:r>
              <a:rPr lang="en-GB" dirty="0"/>
              <a:t> </a:t>
            </a:r>
            <a:r>
              <a:rPr lang="en-GB" dirty="0" err="1"/>
              <a:t>bestimmtes</a:t>
            </a:r>
            <a:r>
              <a:rPr lang="en-GB" dirty="0"/>
              <a:t> Thema </a:t>
            </a:r>
            <a:r>
              <a:rPr lang="en-GB" dirty="0" err="1"/>
              <a:t>sind</a:t>
            </a:r>
            <a:r>
              <a:rPr lang="en-GB" dirty="0"/>
              <a:t>.</a:t>
            </a:r>
          </a:p>
          <a:p>
            <a:pPr marL="17100" indent="0"/>
            <a:endParaRPr lang="en-GB" dirty="0"/>
          </a:p>
          <a:p>
            <a:pPr marL="360000" indent="-342900">
              <a:buBlip>
                <a:blip r:embed="rId3"/>
              </a:buBlip>
            </a:pPr>
            <a:r>
              <a:rPr lang="en-GB" dirty="0" err="1"/>
              <a:t>Nehmen</a:t>
            </a:r>
            <a:r>
              <a:rPr lang="en-GB" dirty="0"/>
              <a:t> </a:t>
            </a:r>
            <a:r>
              <a:rPr lang="en-GB" dirty="0" err="1"/>
              <a:t>wir</a:t>
            </a:r>
            <a:r>
              <a:rPr lang="en-GB" dirty="0"/>
              <a:t> </a:t>
            </a:r>
            <a:r>
              <a:rPr lang="en-GB" dirty="0" err="1"/>
              <a:t>zum</a:t>
            </a:r>
            <a:r>
              <a:rPr lang="en-GB" dirty="0"/>
              <a:t> </a:t>
            </a:r>
            <a:r>
              <a:rPr lang="en-GB" dirty="0" err="1"/>
              <a:t>Beispiel</a:t>
            </a:r>
            <a:r>
              <a:rPr lang="en-GB" dirty="0"/>
              <a:t> an, </a:t>
            </a:r>
            <a:r>
              <a:rPr lang="en-GB" dirty="0" err="1"/>
              <a:t>wir</a:t>
            </a:r>
            <a:r>
              <a:rPr lang="en-GB" dirty="0"/>
              <a:t> </a:t>
            </a:r>
            <a:r>
              <a:rPr lang="en-GB" dirty="0" err="1"/>
              <a:t>verwalten</a:t>
            </a:r>
            <a:r>
              <a:rPr lang="en-GB" dirty="0"/>
              <a:t> </a:t>
            </a:r>
            <a:r>
              <a:rPr lang="en-GB" dirty="0" err="1"/>
              <a:t>eine</a:t>
            </a:r>
            <a:r>
              <a:rPr lang="en-GB" dirty="0"/>
              <a:t> </a:t>
            </a:r>
            <a:r>
              <a:rPr lang="en-GB" dirty="0" err="1"/>
              <a:t>Lebensmittelbank</a:t>
            </a:r>
            <a:r>
              <a:rPr lang="en-GB" dirty="0"/>
              <a:t> in New York City und </a:t>
            </a:r>
            <a:r>
              <a:rPr lang="en-GB" dirty="0" err="1"/>
              <a:t>versuchen</a:t>
            </a:r>
            <a:r>
              <a:rPr lang="en-GB" dirty="0"/>
              <a:t>, </a:t>
            </a:r>
            <a:r>
              <a:rPr lang="en-GB" dirty="0" err="1"/>
              <a:t>unsere</a:t>
            </a:r>
            <a:r>
              <a:rPr lang="en-GB" dirty="0"/>
              <a:t> SEO </a:t>
            </a:r>
            <a:r>
              <a:rPr lang="en-GB" dirty="0" err="1"/>
              <a:t>durch</a:t>
            </a:r>
            <a:r>
              <a:rPr lang="en-GB" dirty="0"/>
              <a:t> die </a:t>
            </a:r>
            <a:r>
              <a:rPr lang="en-GB" dirty="0" err="1"/>
              <a:t>Optimierung</a:t>
            </a:r>
            <a:r>
              <a:rPr lang="en-GB" dirty="0"/>
              <a:t> </a:t>
            </a:r>
            <a:r>
              <a:rPr lang="en-GB" dirty="0" err="1"/>
              <a:t>unserer</a:t>
            </a:r>
            <a:r>
              <a:rPr lang="en-GB" dirty="0"/>
              <a:t> Website </a:t>
            </a:r>
            <a:r>
              <a:rPr lang="en-GB" dirty="0" err="1"/>
              <a:t>zu</a:t>
            </a:r>
            <a:r>
              <a:rPr lang="en-GB" dirty="0"/>
              <a:t> </a:t>
            </a:r>
            <a:r>
              <a:rPr lang="en-GB" dirty="0" err="1"/>
              <a:t>verbessern</a:t>
            </a:r>
            <a:r>
              <a:rPr lang="en-GB" dirty="0"/>
              <a:t>.</a:t>
            </a:r>
          </a:p>
        </p:txBody>
      </p:sp>
    </p:spTree>
    <p:extLst>
      <p:ext uri="{BB962C8B-B14F-4D97-AF65-F5344CB8AC3E}">
        <p14:creationId xmlns:p14="http://schemas.microsoft.com/office/powerpoint/2010/main" val="4600332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und der </a:t>
            </a:r>
            <a:r>
              <a:rPr lang="en-GB" dirty="0" err="1"/>
              <a:t>tertiäre</a:t>
            </a:r>
            <a:r>
              <a:rPr lang="en-GB" dirty="0"/>
              <a:t> </a:t>
            </a:r>
            <a:r>
              <a:rPr lang="en-GB" dirty="0" err="1"/>
              <a:t>Sektor</a:t>
            </a:r>
            <a:r>
              <a:rPr lang="en-GB" dirty="0"/>
              <a:t>
</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60000" indent="-342900">
              <a:buClr>
                <a:schemeClr val="accent2"/>
              </a:buClr>
              <a:buFont typeface="Arial" panose="020B0604020202020204" pitchFamily="34" charset="0"/>
              <a:buChar char="•"/>
            </a:pPr>
            <a:r>
              <a:rPr lang="en-GB" dirty="0"/>
              <a:t>Die </a:t>
            </a:r>
            <a:r>
              <a:rPr lang="en-GB" dirty="0" err="1"/>
              <a:t>erste</a:t>
            </a:r>
            <a:r>
              <a:rPr lang="en-GB" dirty="0"/>
              <a:t> </a:t>
            </a:r>
            <a:r>
              <a:rPr lang="en-GB" dirty="0" err="1"/>
              <a:t>Seite</a:t>
            </a:r>
            <a:r>
              <a:rPr lang="en-GB" dirty="0"/>
              <a:t> der </a:t>
            </a:r>
            <a:r>
              <a:rPr lang="en-GB" b="1" dirty="0">
                <a:solidFill>
                  <a:schemeClr val="accent2"/>
                </a:solidFill>
                <a:latin typeface="+mn-lt"/>
              </a:rPr>
              <a:t>SERPs</a:t>
            </a:r>
            <a:r>
              <a:rPr lang="en-GB" dirty="0"/>
              <a:t> </a:t>
            </a:r>
            <a:r>
              <a:rPr lang="en-GB" dirty="0" err="1"/>
              <a:t>ist</a:t>
            </a:r>
            <a:r>
              <a:rPr lang="en-GB" dirty="0"/>
              <a:t> </a:t>
            </a:r>
            <a:r>
              <a:rPr lang="en-GB" dirty="0" err="1"/>
              <a:t>ein</a:t>
            </a:r>
            <a:r>
              <a:rPr lang="en-GB" dirty="0"/>
              <a:t> </a:t>
            </a:r>
            <a:r>
              <a:rPr lang="en-GB" dirty="0" err="1"/>
              <a:t>würdiges</a:t>
            </a:r>
            <a:r>
              <a:rPr lang="en-GB" dirty="0"/>
              <a:t> </a:t>
            </a:r>
            <a:r>
              <a:rPr lang="en-GB" dirty="0" err="1"/>
              <a:t>Ziel</a:t>
            </a:r>
            <a:r>
              <a:rPr lang="en-GB" dirty="0"/>
              <a:t>, </a:t>
            </a:r>
            <a:r>
              <a:rPr lang="en-GB" dirty="0" err="1"/>
              <a:t>aber</a:t>
            </a:r>
            <a:r>
              <a:rPr lang="en-GB" dirty="0"/>
              <a:t> </a:t>
            </a:r>
            <a:r>
              <a:rPr lang="en-GB" dirty="0" err="1"/>
              <a:t>wenn</a:t>
            </a:r>
            <a:r>
              <a:rPr lang="en-GB" dirty="0"/>
              <a:t> Sie </a:t>
            </a:r>
            <a:r>
              <a:rPr lang="en-GB" dirty="0" err="1"/>
              <a:t>hoch</a:t>
            </a:r>
            <a:r>
              <a:rPr lang="en-GB" dirty="0"/>
              <a:t> </a:t>
            </a:r>
            <a:r>
              <a:rPr lang="en-GB" dirty="0" err="1"/>
              <a:t>hinaus</a:t>
            </a:r>
            <a:r>
              <a:rPr lang="en-GB" dirty="0"/>
              <a:t> </a:t>
            </a:r>
            <a:r>
              <a:rPr lang="en-GB" dirty="0" err="1"/>
              <a:t>wollen</a:t>
            </a:r>
            <a:r>
              <a:rPr lang="en-GB" dirty="0"/>
              <a:t>, </a:t>
            </a:r>
            <a:r>
              <a:rPr lang="en-GB" dirty="0" err="1"/>
              <a:t>können</a:t>
            </a:r>
            <a:r>
              <a:rPr lang="en-GB" dirty="0"/>
              <a:t> Sie </a:t>
            </a:r>
            <a:r>
              <a:rPr lang="en-GB" dirty="0" err="1"/>
              <a:t>genauso</a:t>
            </a:r>
            <a:r>
              <a:rPr lang="en-GB" dirty="0"/>
              <a:t> gut auf die </a:t>
            </a:r>
            <a:r>
              <a:rPr lang="en-GB" dirty="0" err="1"/>
              <a:t>ersten</a:t>
            </a:r>
            <a:r>
              <a:rPr lang="en-GB" dirty="0"/>
              <a:t> </a:t>
            </a:r>
            <a:r>
              <a:rPr lang="en-GB" dirty="0" err="1"/>
              <a:t>drei</a:t>
            </a:r>
            <a:r>
              <a:rPr lang="en-GB" dirty="0"/>
              <a:t> </a:t>
            </a:r>
            <a:r>
              <a:rPr lang="en-GB" dirty="0" err="1"/>
              <a:t>Positionen</a:t>
            </a:r>
            <a:r>
              <a:rPr lang="en-GB" dirty="0"/>
              <a:t> </a:t>
            </a:r>
            <a:r>
              <a:rPr lang="en-GB" dirty="0" err="1"/>
              <a:t>schießen</a:t>
            </a:r>
            <a:r>
              <a:rPr lang="en-GB" dirty="0"/>
              <a:t>.</a:t>
            </a: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 Eine </a:t>
            </a:r>
            <a:r>
              <a:rPr lang="en-GB" dirty="0" err="1"/>
              <a:t>Sistrix-Studie</a:t>
            </a:r>
            <a:r>
              <a:rPr lang="en-GB" dirty="0"/>
              <a:t> </a:t>
            </a:r>
            <a:r>
              <a:rPr lang="en-GB" dirty="0" err="1"/>
              <a:t>berichtete</a:t>
            </a:r>
            <a:r>
              <a:rPr lang="en-GB" dirty="0"/>
              <a:t>, </a:t>
            </a:r>
            <a:r>
              <a:rPr lang="en-GB" dirty="0" err="1"/>
              <a:t>dass</a:t>
            </a:r>
            <a:r>
              <a:rPr lang="en-GB" dirty="0"/>
              <a:t> das </a:t>
            </a:r>
            <a:r>
              <a:rPr lang="en-GB" dirty="0" err="1"/>
              <a:t>erste</a:t>
            </a:r>
            <a:r>
              <a:rPr lang="en-GB" dirty="0"/>
              <a:t> </a:t>
            </a:r>
            <a:r>
              <a:rPr lang="en-GB" dirty="0" err="1"/>
              <a:t>organische</a:t>
            </a:r>
            <a:r>
              <a:rPr lang="en-GB" dirty="0"/>
              <a:t> </a:t>
            </a:r>
            <a:r>
              <a:rPr lang="en-GB" dirty="0" err="1"/>
              <a:t>Ergebnis</a:t>
            </a:r>
            <a:r>
              <a:rPr lang="en-GB" dirty="0"/>
              <a:t> in der Google-</a:t>
            </a:r>
            <a:r>
              <a:rPr lang="en-GB" dirty="0" err="1"/>
              <a:t>Suche</a:t>
            </a:r>
            <a:r>
              <a:rPr lang="en-GB" dirty="0"/>
              <a:t> </a:t>
            </a:r>
            <a:r>
              <a:rPr lang="en-GB" dirty="0" err="1"/>
              <a:t>eine</a:t>
            </a:r>
            <a:r>
              <a:rPr lang="en-GB" dirty="0"/>
              <a:t> </a:t>
            </a:r>
            <a:r>
              <a:rPr lang="en-GB" dirty="0" err="1"/>
              <a:t>durchschnittliche</a:t>
            </a:r>
            <a:r>
              <a:rPr lang="en-GB" dirty="0"/>
              <a:t> </a:t>
            </a:r>
            <a:r>
              <a:rPr lang="en-GB" dirty="0" err="1"/>
              <a:t>Klickrate</a:t>
            </a:r>
            <a:r>
              <a:rPr lang="en-GB" dirty="0"/>
              <a:t> (CTR) von 28,5% </a:t>
            </a:r>
            <a:r>
              <a:rPr lang="en-GB" dirty="0" err="1"/>
              <a:t>aufweist</a:t>
            </a:r>
            <a:r>
              <a:rPr lang="en-GB" dirty="0"/>
              <a:t>, </a:t>
            </a:r>
            <a:r>
              <a:rPr lang="en-GB" dirty="0" err="1"/>
              <a:t>wobei</a:t>
            </a:r>
            <a:r>
              <a:rPr lang="en-GB" dirty="0"/>
              <a:t> die </a:t>
            </a:r>
            <a:r>
              <a:rPr lang="en-GB" dirty="0" err="1"/>
              <a:t>zweite</a:t>
            </a:r>
            <a:r>
              <a:rPr lang="en-GB" dirty="0"/>
              <a:t> und </a:t>
            </a:r>
            <a:r>
              <a:rPr lang="en-GB" dirty="0" err="1"/>
              <a:t>dritte</a:t>
            </a:r>
            <a:r>
              <a:rPr lang="en-GB" dirty="0"/>
              <a:t> Position </a:t>
            </a:r>
            <a:r>
              <a:rPr lang="en-GB" dirty="0" err="1"/>
              <a:t>eine</a:t>
            </a:r>
            <a:r>
              <a:rPr lang="en-GB" dirty="0"/>
              <a:t> CTR von 15% </a:t>
            </a:r>
            <a:r>
              <a:rPr lang="en-GB" dirty="0" err="1"/>
              <a:t>bzw</a:t>
            </a:r>
            <a:r>
              <a:rPr lang="en-GB" dirty="0"/>
              <a:t>. 11% </a:t>
            </a:r>
            <a:r>
              <a:rPr lang="en-GB" dirty="0" err="1"/>
              <a:t>aufweisen</a:t>
            </a:r>
            <a:r>
              <a:rPr lang="en-GB" dirty="0"/>
              <a:t>.</a:t>
            </a: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r>
              <a:rPr lang="en-GB" dirty="0"/>
              <a:t>Klicks </a:t>
            </a:r>
            <a:r>
              <a:rPr lang="en-GB" dirty="0" err="1"/>
              <a:t>sinken</a:t>
            </a:r>
            <a:r>
              <a:rPr lang="en-GB" dirty="0"/>
              <a:t> </a:t>
            </a:r>
            <a:r>
              <a:rPr lang="en-GB" dirty="0" err="1"/>
              <a:t>drastisch</a:t>
            </a:r>
            <a:r>
              <a:rPr lang="en-GB" dirty="0"/>
              <a:t>, </a:t>
            </a:r>
            <a:r>
              <a:rPr lang="en-GB" dirty="0" err="1"/>
              <a:t>wenn</a:t>
            </a:r>
            <a:r>
              <a:rPr lang="en-GB" dirty="0"/>
              <a:t> </a:t>
            </a:r>
            <a:r>
              <a:rPr lang="en-GB" dirty="0" err="1"/>
              <a:t>Ergebnisse</a:t>
            </a:r>
            <a:r>
              <a:rPr lang="en-GB" dirty="0"/>
              <a:t> auf die </a:t>
            </a:r>
            <a:r>
              <a:rPr lang="en-GB" dirty="0" err="1"/>
              <a:t>zweite</a:t>
            </a:r>
            <a:r>
              <a:rPr lang="en-GB" dirty="0"/>
              <a:t> </a:t>
            </a:r>
            <a:r>
              <a:rPr lang="en-GB" dirty="0" err="1"/>
              <a:t>Seite</a:t>
            </a:r>
            <a:r>
              <a:rPr lang="en-GB" dirty="0"/>
              <a:t> </a:t>
            </a:r>
            <a:r>
              <a:rPr lang="en-GB" dirty="0" err="1"/>
              <a:t>mit</a:t>
            </a:r>
            <a:r>
              <a:rPr lang="en-GB" dirty="0"/>
              <a:t> </a:t>
            </a:r>
            <a:r>
              <a:rPr lang="en-GB" dirty="0" err="1"/>
              <a:t>einer</a:t>
            </a:r>
            <a:r>
              <a:rPr lang="en-GB" dirty="0"/>
              <a:t> CTR von </a:t>
            </a:r>
            <a:r>
              <a:rPr lang="en-GB" dirty="0" err="1"/>
              <a:t>weniger</a:t>
            </a:r>
            <a:r>
              <a:rPr lang="en-GB" dirty="0"/>
              <a:t> </a:t>
            </a:r>
            <a:r>
              <a:rPr lang="en-GB" dirty="0" err="1"/>
              <a:t>als</a:t>
            </a:r>
            <a:r>
              <a:rPr lang="en-GB" dirty="0"/>
              <a:t> </a:t>
            </a:r>
            <a:r>
              <a:rPr lang="en-GB" dirty="0">
                <a:solidFill>
                  <a:srgbClr val="000000"/>
                </a:solidFill>
                <a:latin typeface="+mn-lt"/>
              </a:rPr>
              <a:t>1%.</a:t>
            </a:r>
          </a:p>
          <a:p>
            <a:endParaRPr lang="en-GB" dirty="0"/>
          </a:p>
          <a:p>
            <a:endParaRPr lang="en-ZA" dirty="0"/>
          </a:p>
        </p:txBody>
      </p:sp>
    </p:spTree>
    <p:extLst>
      <p:ext uri="{BB962C8B-B14F-4D97-AF65-F5344CB8AC3E}">
        <p14:creationId xmlns:p14="http://schemas.microsoft.com/office/powerpoint/2010/main" val="237719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Line 1"/>
          <p:cNvSpPr>
            <a:spLocks noChangeShapeType="1"/>
          </p:cNvSpPr>
          <p:nvPr/>
        </p:nvSpPr>
        <p:spPr bwMode="auto">
          <a:xfrm>
            <a:off x="6028523" y="4205377"/>
            <a:ext cx="2278" cy="75133"/>
          </a:xfrm>
          <a:prstGeom prst="line">
            <a:avLst/>
          </a:prstGeom>
          <a:noFill/>
          <a:ln w="9720" cap="flat">
            <a:solidFill>
              <a:srgbClr val="57737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28" name="Line 2"/>
          <p:cNvSpPr>
            <a:spLocks noChangeShapeType="1"/>
          </p:cNvSpPr>
          <p:nvPr/>
        </p:nvSpPr>
        <p:spPr bwMode="auto">
          <a:xfrm>
            <a:off x="6028523" y="4355643"/>
            <a:ext cx="2278" cy="75133"/>
          </a:xfrm>
          <a:prstGeom prst="line">
            <a:avLst/>
          </a:prstGeom>
          <a:noFill/>
          <a:ln w="9720" cap="flat">
            <a:solidFill>
              <a:srgbClr val="57737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37" name="Line 3"/>
          <p:cNvSpPr>
            <a:spLocks noChangeShapeType="1"/>
          </p:cNvSpPr>
          <p:nvPr/>
        </p:nvSpPr>
        <p:spPr bwMode="auto">
          <a:xfrm>
            <a:off x="6028523" y="4503632"/>
            <a:ext cx="2278" cy="75134"/>
          </a:xfrm>
          <a:prstGeom prst="line">
            <a:avLst/>
          </a:prstGeom>
          <a:noFill/>
          <a:ln w="9720" cap="flat">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0" name="Line 10"/>
          <p:cNvSpPr>
            <a:spLocks noChangeShapeType="1"/>
          </p:cNvSpPr>
          <p:nvPr/>
        </p:nvSpPr>
        <p:spPr bwMode="auto">
          <a:xfrm>
            <a:off x="6741151" y="2372580"/>
            <a:ext cx="75133" cy="2278"/>
          </a:xfrm>
          <a:prstGeom prst="line">
            <a:avLst/>
          </a:prstGeom>
          <a:noFill/>
          <a:ln w="972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1" name="Line 11"/>
          <p:cNvSpPr>
            <a:spLocks noChangeShapeType="1"/>
          </p:cNvSpPr>
          <p:nvPr/>
        </p:nvSpPr>
        <p:spPr bwMode="auto">
          <a:xfrm>
            <a:off x="6891418" y="2372580"/>
            <a:ext cx="75133" cy="2278"/>
          </a:xfrm>
          <a:prstGeom prst="line">
            <a:avLst/>
          </a:prstGeom>
          <a:noFill/>
          <a:ln w="972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0" name="Line 20"/>
          <p:cNvSpPr>
            <a:spLocks noChangeShapeType="1"/>
          </p:cNvSpPr>
          <p:nvPr/>
        </p:nvSpPr>
        <p:spPr bwMode="auto">
          <a:xfrm>
            <a:off x="6741151" y="3831987"/>
            <a:ext cx="75133" cy="2276"/>
          </a:xfrm>
          <a:prstGeom prst="line">
            <a:avLst/>
          </a:prstGeom>
          <a:noFill/>
          <a:ln w="9720" cap="flat">
            <a:solidFill>
              <a:srgbClr val="8DFAE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1" name="Line 21"/>
          <p:cNvSpPr>
            <a:spLocks noChangeShapeType="1"/>
          </p:cNvSpPr>
          <p:nvPr/>
        </p:nvSpPr>
        <p:spPr bwMode="auto">
          <a:xfrm>
            <a:off x="6891418" y="3831987"/>
            <a:ext cx="75133" cy="2276"/>
          </a:xfrm>
          <a:prstGeom prst="line">
            <a:avLst/>
          </a:prstGeom>
          <a:noFill/>
          <a:ln w="9720" cap="flat">
            <a:solidFill>
              <a:srgbClr val="8DFAE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FD864369-8878-C682-BE51-FA756515C4D7}"/>
              </a:ext>
            </a:extLst>
          </p:cNvPr>
          <p:cNvGrpSpPr/>
          <p:nvPr/>
        </p:nvGrpSpPr>
        <p:grpSpPr>
          <a:xfrm>
            <a:off x="3719883" y="1878522"/>
            <a:ext cx="4498889" cy="3526710"/>
            <a:chOff x="3719883" y="1878522"/>
            <a:chExt cx="4498889" cy="3526710"/>
          </a:xfrm>
        </p:grpSpPr>
        <p:grpSp>
          <p:nvGrpSpPr>
            <p:cNvPr id="3" name="Group 2">
              <a:extLst>
                <a:ext uri="{FF2B5EF4-FFF2-40B4-BE49-F238E27FC236}">
                  <a16:creationId xmlns:a16="http://schemas.microsoft.com/office/drawing/2014/main" id="{E8C913DC-774C-A6D2-42C8-B62F145D6B91}"/>
                </a:ext>
              </a:extLst>
            </p:cNvPr>
            <p:cNvGrpSpPr/>
            <p:nvPr/>
          </p:nvGrpSpPr>
          <p:grpSpPr>
            <a:xfrm>
              <a:off x="3719883" y="1878522"/>
              <a:ext cx="4498889" cy="3526710"/>
              <a:chOff x="3741825" y="1316162"/>
              <a:chExt cx="4498889" cy="3526710"/>
            </a:xfrm>
          </p:grpSpPr>
          <p:sp>
            <p:nvSpPr>
              <p:cNvPr id="162" name="Line 12"/>
              <p:cNvSpPr>
                <a:spLocks noChangeShapeType="1"/>
              </p:cNvSpPr>
              <p:nvPr/>
            </p:nvSpPr>
            <p:spPr bwMode="auto">
              <a:xfrm>
                <a:off x="7061349"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3" name="Line 13"/>
              <p:cNvSpPr>
                <a:spLocks noChangeShapeType="1"/>
              </p:cNvSpPr>
              <p:nvPr/>
            </p:nvSpPr>
            <p:spPr bwMode="auto">
              <a:xfrm>
                <a:off x="7211616"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4" name="Line 14"/>
              <p:cNvSpPr>
                <a:spLocks noChangeShapeType="1"/>
              </p:cNvSpPr>
              <p:nvPr/>
            </p:nvSpPr>
            <p:spPr bwMode="auto">
              <a:xfrm>
                <a:off x="7359606"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5" name="Line 15"/>
              <p:cNvSpPr>
                <a:spLocks noChangeShapeType="1"/>
              </p:cNvSpPr>
              <p:nvPr/>
            </p:nvSpPr>
            <p:spPr bwMode="auto">
              <a:xfrm>
                <a:off x="7509873"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6" name="Line 16"/>
              <p:cNvSpPr>
                <a:spLocks noChangeShapeType="1"/>
              </p:cNvSpPr>
              <p:nvPr/>
            </p:nvSpPr>
            <p:spPr bwMode="auto">
              <a:xfrm>
                <a:off x="7660139"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7" name="Line 17"/>
              <p:cNvSpPr>
                <a:spLocks noChangeShapeType="1"/>
              </p:cNvSpPr>
              <p:nvPr/>
            </p:nvSpPr>
            <p:spPr bwMode="auto">
              <a:xfrm>
                <a:off x="7808128"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8" name="Line 18"/>
              <p:cNvSpPr>
                <a:spLocks noChangeShapeType="1"/>
              </p:cNvSpPr>
              <p:nvPr/>
            </p:nvSpPr>
            <p:spPr bwMode="auto">
              <a:xfrm>
                <a:off x="7958395"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9" name="Line 19"/>
              <p:cNvSpPr>
                <a:spLocks noChangeShapeType="1"/>
              </p:cNvSpPr>
              <p:nvPr/>
            </p:nvSpPr>
            <p:spPr bwMode="auto">
              <a:xfrm>
                <a:off x="8106385"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2" name="Line 22"/>
              <p:cNvSpPr>
                <a:spLocks noChangeShapeType="1"/>
              </p:cNvSpPr>
              <p:nvPr/>
            </p:nvSpPr>
            <p:spPr bwMode="auto">
              <a:xfrm>
                <a:off x="7061349"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3" name="Line 23"/>
              <p:cNvSpPr>
                <a:spLocks noChangeShapeType="1"/>
              </p:cNvSpPr>
              <p:nvPr/>
            </p:nvSpPr>
            <p:spPr bwMode="auto">
              <a:xfrm>
                <a:off x="7211616"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4" name="Line 24"/>
              <p:cNvSpPr>
                <a:spLocks noChangeShapeType="1"/>
              </p:cNvSpPr>
              <p:nvPr/>
            </p:nvSpPr>
            <p:spPr bwMode="auto">
              <a:xfrm>
                <a:off x="7359606"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5" name="Line 25"/>
              <p:cNvSpPr>
                <a:spLocks noChangeShapeType="1"/>
              </p:cNvSpPr>
              <p:nvPr/>
            </p:nvSpPr>
            <p:spPr bwMode="auto">
              <a:xfrm>
                <a:off x="7509873"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6" name="Line 26"/>
              <p:cNvSpPr>
                <a:spLocks noChangeShapeType="1"/>
              </p:cNvSpPr>
              <p:nvPr/>
            </p:nvSpPr>
            <p:spPr bwMode="auto">
              <a:xfrm>
                <a:off x="7660139"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7" name="Line 27"/>
              <p:cNvSpPr>
                <a:spLocks noChangeShapeType="1"/>
              </p:cNvSpPr>
              <p:nvPr/>
            </p:nvSpPr>
            <p:spPr bwMode="auto">
              <a:xfrm>
                <a:off x="7808128"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8" name="Line 28"/>
              <p:cNvSpPr>
                <a:spLocks noChangeShapeType="1"/>
              </p:cNvSpPr>
              <p:nvPr/>
            </p:nvSpPr>
            <p:spPr bwMode="auto">
              <a:xfrm>
                <a:off x="7958395"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9" name="Line 29"/>
              <p:cNvSpPr>
                <a:spLocks noChangeShapeType="1"/>
              </p:cNvSpPr>
              <p:nvPr/>
            </p:nvSpPr>
            <p:spPr bwMode="auto">
              <a:xfrm>
                <a:off x="8106385"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0" name="Line 30"/>
              <p:cNvSpPr>
                <a:spLocks noChangeShapeType="1"/>
              </p:cNvSpPr>
              <p:nvPr/>
            </p:nvSpPr>
            <p:spPr bwMode="auto">
              <a:xfrm>
                <a:off x="3835173"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1" name="Line 31"/>
              <p:cNvSpPr>
                <a:spLocks noChangeShapeType="1"/>
              </p:cNvSpPr>
              <p:nvPr/>
            </p:nvSpPr>
            <p:spPr bwMode="auto">
              <a:xfrm>
                <a:off x="3983162"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2" name="Line 32"/>
              <p:cNvSpPr>
                <a:spLocks noChangeShapeType="1"/>
              </p:cNvSpPr>
              <p:nvPr/>
            </p:nvSpPr>
            <p:spPr bwMode="auto">
              <a:xfrm>
                <a:off x="4133428"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3" name="Line 33"/>
              <p:cNvSpPr>
                <a:spLocks noChangeShapeType="1"/>
              </p:cNvSpPr>
              <p:nvPr/>
            </p:nvSpPr>
            <p:spPr bwMode="auto">
              <a:xfrm>
                <a:off x="4281419"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4" name="Line 34"/>
              <p:cNvSpPr>
                <a:spLocks noChangeShapeType="1"/>
              </p:cNvSpPr>
              <p:nvPr/>
            </p:nvSpPr>
            <p:spPr bwMode="auto">
              <a:xfrm>
                <a:off x="4431685"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5" name="Line 35"/>
              <p:cNvSpPr>
                <a:spLocks noChangeShapeType="1"/>
              </p:cNvSpPr>
              <p:nvPr/>
            </p:nvSpPr>
            <p:spPr bwMode="auto">
              <a:xfrm>
                <a:off x="4579674"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6" name="Line 36"/>
              <p:cNvSpPr>
                <a:spLocks noChangeShapeType="1"/>
              </p:cNvSpPr>
              <p:nvPr/>
            </p:nvSpPr>
            <p:spPr bwMode="auto">
              <a:xfrm>
                <a:off x="4729941"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7" name="Line 37"/>
              <p:cNvSpPr>
                <a:spLocks noChangeShapeType="1"/>
              </p:cNvSpPr>
              <p:nvPr/>
            </p:nvSpPr>
            <p:spPr bwMode="auto">
              <a:xfrm>
                <a:off x="4880207"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8" name="Line 38"/>
              <p:cNvSpPr>
                <a:spLocks noChangeShapeType="1"/>
              </p:cNvSpPr>
              <p:nvPr/>
            </p:nvSpPr>
            <p:spPr bwMode="auto">
              <a:xfrm>
                <a:off x="5028198"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9" name="Line 39"/>
              <p:cNvSpPr>
                <a:spLocks noChangeShapeType="1"/>
              </p:cNvSpPr>
              <p:nvPr/>
            </p:nvSpPr>
            <p:spPr bwMode="auto">
              <a:xfrm>
                <a:off x="5178464"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0" name="Line 40"/>
              <p:cNvSpPr>
                <a:spLocks noChangeShapeType="1"/>
              </p:cNvSpPr>
              <p:nvPr/>
            </p:nvSpPr>
            <p:spPr bwMode="auto">
              <a:xfrm>
                <a:off x="3835173"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1" name="Line 41"/>
              <p:cNvSpPr>
                <a:spLocks noChangeShapeType="1"/>
              </p:cNvSpPr>
              <p:nvPr/>
            </p:nvSpPr>
            <p:spPr bwMode="auto">
              <a:xfrm>
                <a:off x="3983162"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2" name="Line 42"/>
              <p:cNvSpPr>
                <a:spLocks noChangeShapeType="1"/>
              </p:cNvSpPr>
              <p:nvPr/>
            </p:nvSpPr>
            <p:spPr bwMode="auto">
              <a:xfrm>
                <a:off x="4133428"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3" name="Line 43"/>
              <p:cNvSpPr>
                <a:spLocks noChangeShapeType="1"/>
              </p:cNvSpPr>
              <p:nvPr/>
            </p:nvSpPr>
            <p:spPr bwMode="auto">
              <a:xfrm>
                <a:off x="4281419"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4" name="Line 44"/>
              <p:cNvSpPr>
                <a:spLocks noChangeShapeType="1"/>
              </p:cNvSpPr>
              <p:nvPr/>
            </p:nvSpPr>
            <p:spPr bwMode="auto">
              <a:xfrm>
                <a:off x="4431685"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5" name="Line 45"/>
              <p:cNvSpPr>
                <a:spLocks noChangeShapeType="1"/>
              </p:cNvSpPr>
              <p:nvPr/>
            </p:nvSpPr>
            <p:spPr bwMode="auto">
              <a:xfrm>
                <a:off x="4579674"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6" name="Line 46"/>
              <p:cNvSpPr>
                <a:spLocks noChangeShapeType="1"/>
              </p:cNvSpPr>
              <p:nvPr/>
            </p:nvSpPr>
            <p:spPr bwMode="auto">
              <a:xfrm>
                <a:off x="4729941"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7" name="Line 47"/>
              <p:cNvSpPr>
                <a:spLocks noChangeShapeType="1"/>
              </p:cNvSpPr>
              <p:nvPr/>
            </p:nvSpPr>
            <p:spPr bwMode="auto">
              <a:xfrm>
                <a:off x="4880207"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8" name="Line 48"/>
              <p:cNvSpPr>
                <a:spLocks noChangeShapeType="1"/>
              </p:cNvSpPr>
              <p:nvPr/>
            </p:nvSpPr>
            <p:spPr bwMode="auto">
              <a:xfrm>
                <a:off x="5028198"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9" name="Line 49"/>
              <p:cNvSpPr>
                <a:spLocks noChangeShapeType="1"/>
              </p:cNvSpPr>
              <p:nvPr/>
            </p:nvSpPr>
            <p:spPr bwMode="auto">
              <a:xfrm>
                <a:off x="5178464"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7" name="Line 419"/>
              <p:cNvSpPr>
                <a:spLocks noChangeShapeType="1"/>
              </p:cNvSpPr>
              <p:nvPr/>
            </p:nvSpPr>
            <p:spPr bwMode="auto">
              <a:xfrm flipV="1">
                <a:off x="8238438" y="2233698"/>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8" name="Line 420"/>
              <p:cNvSpPr>
                <a:spLocks noChangeShapeType="1"/>
              </p:cNvSpPr>
              <p:nvPr/>
            </p:nvSpPr>
            <p:spPr bwMode="auto">
              <a:xfrm flipV="1">
                <a:off x="8238438" y="208343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9" name="Line 421"/>
              <p:cNvSpPr>
                <a:spLocks noChangeShapeType="1"/>
              </p:cNvSpPr>
              <p:nvPr/>
            </p:nvSpPr>
            <p:spPr bwMode="auto">
              <a:xfrm flipV="1">
                <a:off x="8238438" y="1933165"/>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0" name="Line 422"/>
              <p:cNvSpPr>
                <a:spLocks noChangeShapeType="1"/>
              </p:cNvSpPr>
              <p:nvPr/>
            </p:nvSpPr>
            <p:spPr bwMode="auto">
              <a:xfrm flipV="1">
                <a:off x="8238438" y="178517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1" name="Line 423"/>
              <p:cNvSpPr>
                <a:spLocks noChangeShapeType="1"/>
              </p:cNvSpPr>
              <p:nvPr/>
            </p:nvSpPr>
            <p:spPr bwMode="auto">
              <a:xfrm flipV="1">
                <a:off x="8238438" y="1634909"/>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2" name="Line 424"/>
              <p:cNvSpPr>
                <a:spLocks noChangeShapeType="1"/>
              </p:cNvSpPr>
              <p:nvPr/>
            </p:nvSpPr>
            <p:spPr bwMode="auto">
              <a:xfrm flipV="1">
                <a:off x="8238438" y="1486919"/>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3" name="Line 425"/>
              <p:cNvSpPr>
                <a:spLocks noChangeShapeType="1"/>
              </p:cNvSpPr>
              <p:nvPr/>
            </p:nvSpPr>
            <p:spPr bwMode="auto">
              <a:xfrm flipV="1">
                <a:off x="8238438" y="133665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4" name="Line 426"/>
              <p:cNvSpPr>
                <a:spLocks noChangeShapeType="1"/>
              </p:cNvSpPr>
              <p:nvPr/>
            </p:nvSpPr>
            <p:spPr bwMode="auto">
              <a:xfrm flipV="1">
                <a:off x="8238438" y="3688552"/>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5" name="Line 427"/>
              <p:cNvSpPr>
                <a:spLocks noChangeShapeType="1"/>
              </p:cNvSpPr>
              <p:nvPr/>
            </p:nvSpPr>
            <p:spPr bwMode="auto">
              <a:xfrm flipV="1">
                <a:off x="8238438" y="353828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6" name="Line 428"/>
              <p:cNvSpPr>
                <a:spLocks noChangeShapeType="1"/>
              </p:cNvSpPr>
              <p:nvPr/>
            </p:nvSpPr>
            <p:spPr bwMode="auto">
              <a:xfrm flipV="1">
                <a:off x="8238438" y="3388019"/>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7" name="Line 429"/>
              <p:cNvSpPr>
                <a:spLocks noChangeShapeType="1"/>
              </p:cNvSpPr>
              <p:nvPr/>
            </p:nvSpPr>
            <p:spPr bwMode="auto">
              <a:xfrm flipV="1">
                <a:off x="8238438" y="3240029"/>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8" name="Line 430"/>
              <p:cNvSpPr>
                <a:spLocks noChangeShapeType="1"/>
              </p:cNvSpPr>
              <p:nvPr/>
            </p:nvSpPr>
            <p:spPr bwMode="auto">
              <a:xfrm flipV="1">
                <a:off x="8238438" y="308976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9" name="Line 431"/>
              <p:cNvSpPr>
                <a:spLocks noChangeShapeType="1"/>
              </p:cNvSpPr>
              <p:nvPr/>
            </p:nvSpPr>
            <p:spPr bwMode="auto">
              <a:xfrm flipV="1">
                <a:off x="8238438" y="2941773"/>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0" name="Line 432"/>
              <p:cNvSpPr>
                <a:spLocks noChangeShapeType="1"/>
              </p:cNvSpPr>
              <p:nvPr/>
            </p:nvSpPr>
            <p:spPr bwMode="auto">
              <a:xfrm flipV="1">
                <a:off x="8238438" y="279150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1" name="Line 433"/>
              <p:cNvSpPr>
                <a:spLocks noChangeShapeType="1"/>
              </p:cNvSpPr>
              <p:nvPr/>
            </p:nvSpPr>
            <p:spPr bwMode="auto">
              <a:xfrm>
                <a:off x="3741825" y="1316162"/>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2" name="Line 434"/>
              <p:cNvSpPr>
                <a:spLocks noChangeShapeType="1"/>
              </p:cNvSpPr>
              <p:nvPr/>
            </p:nvSpPr>
            <p:spPr bwMode="auto">
              <a:xfrm>
                <a:off x="3741825" y="1466429"/>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3" name="Line 435"/>
              <p:cNvSpPr>
                <a:spLocks noChangeShapeType="1"/>
              </p:cNvSpPr>
              <p:nvPr/>
            </p:nvSpPr>
            <p:spPr bwMode="auto">
              <a:xfrm>
                <a:off x="3741825" y="161441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4" name="Line 436"/>
              <p:cNvSpPr>
                <a:spLocks noChangeShapeType="1"/>
              </p:cNvSpPr>
              <p:nvPr/>
            </p:nvSpPr>
            <p:spPr bwMode="auto">
              <a:xfrm>
                <a:off x="3741825" y="1764684"/>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5" name="Line 437"/>
              <p:cNvSpPr>
                <a:spLocks noChangeShapeType="1"/>
              </p:cNvSpPr>
              <p:nvPr/>
            </p:nvSpPr>
            <p:spPr bwMode="auto">
              <a:xfrm>
                <a:off x="3741825" y="1912675"/>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6" name="Line 438"/>
              <p:cNvSpPr>
                <a:spLocks noChangeShapeType="1"/>
              </p:cNvSpPr>
              <p:nvPr/>
            </p:nvSpPr>
            <p:spPr bwMode="auto">
              <a:xfrm>
                <a:off x="3741825" y="2062941"/>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7" name="Line 439"/>
              <p:cNvSpPr>
                <a:spLocks noChangeShapeType="1"/>
              </p:cNvSpPr>
              <p:nvPr/>
            </p:nvSpPr>
            <p:spPr bwMode="auto">
              <a:xfrm>
                <a:off x="3741825" y="2213208"/>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8" name="Line 440"/>
              <p:cNvSpPr>
                <a:spLocks noChangeShapeType="1"/>
              </p:cNvSpPr>
              <p:nvPr/>
            </p:nvSpPr>
            <p:spPr bwMode="auto">
              <a:xfrm>
                <a:off x="3741825" y="277556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9" name="Line 441"/>
              <p:cNvSpPr>
                <a:spLocks noChangeShapeType="1"/>
              </p:cNvSpPr>
              <p:nvPr/>
            </p:nvSpPr>
            <p:spPr bwMode="auto">
              <a:xfrm>
                <a:off x="3741825" y="2925835"/>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0" name="Line 442"/>
              <p:cNvSpPr>
                <a:spLocks noChangeShapeType="1"/>
              </p:cNvSpPr>
              <p:nvPr/>
            </p:nvSpPr>
            <p:spPr bwMode="auto">
              <a:xfrm>
                <a:off x="3741825" y="3073825"/>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1" name="Line 443"/>
              <p:cNvSpPr>
                <a:spLocks noChangeShapeType="1"/>
              </p:cNvSpPr>
              <p:nvPr/>
            </p:nvSpPr>
            <p:spPr bwMode="auto">
              <a:xfrm>
                <a:off x="3741825" y="3224092"/>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2" name="Line 444"/>
              <p:cNvSpPr>
                <a:spLocks noChangeShapeType="1"/>
              </p:cNvSpPr>
              <p:nvPr/>
            </p:nvSpPr>
            <p:spPr bwMode="auto">
              <a:xfrm>
                <a:off x="3741825" y="3374358"/>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3" name="Line 445"/>
              <p:cNvSpPr>
                <a:spLocks noChangeShapeType="1"/>
              </p:cNvSpPr>
              <p:nvPr/>
            </p:nvSpPr>
            <p:spPr bwMode="auto">
              <a:xfrm>
                <a:off x="3741825" y="352234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4" name="Line 446"/>
              <p:cNvSpPr>
                <a:spLocks noChangeShapeType="1"/>
              </p:cNvSpPr>
              <p:nvPr/>
            </p:nvSpPr>
            <p:spPr bwMode="auto">
              <a:xfrm>
                <a:off x="3741825" y="3672614"/>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06C4CF6-01B9-D6AD-0501-DBA238A30E24}"/>
                  </a:ext>
                </a:extLst>
              </p:cNvPr>
              <p:cNvGrpSpPr/>
              <p:nvPr/>
            </p:nvGrpSpPr>
            <p:grpSpPr>
              <a:xfrm>
                <a:off x="5513148" y="4091539"/>
                <a:ext cx="1067804" cy="751333"/>
                <a:chOff x="5513148" y="4091539"/>
                <a:chExt cx="1067804" cy="751333"/>
              </a:xfrm>
            </p:grpSpPr>
            <p:sp>
              <p:nvSpPr>
                <p:cNvPr id="146" name="Line 4"/>
                <p:cNvSpPr>
                  <a:spLocks noChangeShapeType="1"/>
                </p:cNvSpPr>
                <p:nvPr/>
              </p:nvSpPr>
              <p:spPr bwMode="auto">
                <a:xfrm>
                  <a:off x="6050465" y="4091539"/>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5" name="Line 5"/>
                <p:cNvSpPr>
                  <a:spLocks noChangeShapeType="1"/>
                </p:cNvSpPr>
                <p:nvPr/>
              </p:nvSpPr>
              <p:spPr bwMode="auto">
                <a:xfrm>
                  <a:off x="6050465" y="4241805"/>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6" name="Line 6"/>
                <p:cNvSpPr>
                  <a:spLocks noChangeShapeType="1"/>
                </p:cNvSpPr>
                <p:nvPr/>
              </p:nvSpPr>
              <p:spPr bwMode="auto">
                <a:xfrm>
                  <a:off x="6050465" y="4389796"/>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7" name="Line 7"/>
                <p:cNvSpPr>
                  <a:spLocks noChangeShapeType="1"/>
                </p:cNvSpPr>
                <p:nvPr/>
              </p:nvSpPr>
              <p:spPr bwMode="auto">
                <a:xfrm>
                  <a:off x="6050465" y="4540063"/>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8" name="Line 8"/>
                <p:cNvSpPr>
                  <a:spLocks noChangeShapeType="1"/>
                </p:cNvSpPr>
                <p:nvPr/>
              </p:nvSpPr>
              <p:spPr bwMode="auto">
                <a:xfrm>
                  <a:off x="6050465" y="4688052"/>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9" name="Line 9"/>
                <p:cNvSpPr>
                  <a:spLocks noChangeShapeType="1"/>
                </p:cNvSpPr>
                <p:nvPr/>
              </p:nvSpPr>
              <p:spPr bwMode="auto">
                <a:xfrm>
                  <a:off x="6050465" y="4838318"/>
                  <a:ext cx="2278" cy="455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5" name="Line 447"/>
                <p:cNvSpPr>
                  <a:spLocks noChangeShapeType="1"/>
                </p:cNvSpPr>
                <p:nvPr/>
              </p:nvSpPr>
              <p:spPr bwMode="auto">
                <a:xfrm>
                  <a:off x="5513148"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6" name="Line 448"/>
                <p:cNvSpPr>
                  <a:spLocks noChangeShapeType="1"/>
                </p:cNvSpPr>
                <p:nvPr/>
              </p:nvSpPr>
              <p:spPr bwMode="auto">
                <a:xfrm>
                  <a:off x="5663415"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7" name="Line 449"/>
                <p:cNvSpPr>
                  <a:spLocks noChangeShapeType="1"/>
                </p:cNvSpPr>
                <p:nvPr/>
              </p:nvSpPr>
              <p:spPr bwMode="auto">
                <a:xfrm>
                  <a:off x="5811405"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8" name="Line 450"/>
                <p:cNvSpPr>
                  <a:spLocks noChangeShapeType="1"/>
                </p:cNvSpPr>
                <p:nvPr/>
              </p:nvSpPr>
              <p:spPr bwMode="auto">
                <a:xfrm>
                  <a:off x="5961672"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9" name="Line 451"/>
                <p:cNvSpPr>
                  <a:spLocks noChangeShapeType="1"/>
                </p:cNvSpPr>
                <p:nvPr/>
              </p:nvSpPr>
              <p:spPr bwMode="auto">
                <a:xfrm>
                  <a:off x="6111938" y="4797336"/>
                  <a:ext cx="72857"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40" name="Line 452"/>
                <p:cNvSpPr>
                  <a:spLocks noChangeShapeType="1"/>
                </p:cNvSpPr>
                <p:nvPr/>
              </p:nvSpPr>
              <p:spPr bwMode="auto">
                <a:xfrm>
                  <a:off x="6259927"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41" name="Line 453"/>
                <p:cNvSpPr>
                  <a:spLocks noChangeShapeType="1"/>
                </p:cNvSpPr>
                <p:nvPr/>
              </p:nvSpPr>
              <p:spPr bwMode="auto">
                <a:xfrm>
                  <a:off x="6407918"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42" name="Line 454"/>
                <p:cNvSpPr>
                  <a:spLocks noChangeShapeType="1"/>
                </p:cNvSpPr>
                <p:nvPr/>
              </p:nvSpPr>
              <p:spPr bwMode="auto">
                <a:xfrm>
                  <a:off x="6558184" y="4797336"/>
                  <a:ext cx="22768"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grpSp>
          <p:nvGrpSpPr>
            <p:cNvPr id="14" name="Group 13">
              <a:extLst>
                <a:ext uri="{FF2B5EF4-FFF2-40B4-BE49-F238E27FC236}">
                  <a16:creationId xmlns:a16="http://schemas.microsoft.com/office/drawing/2014/main" id="{2D2AF7F6-CCE4-DC8E-E121-12BE280CEEF8}"/>
                </a:ext>
              </a:extLst>
            </p:cNvPr>
            <p:cNvGrpSpPr/>
            <p:nvPr/>
          </p:nvGrpSpPr>
          <p:grpSpPr>
            <a:xfrm>
              <a:off x="4769472" y="2033342"/>
              <a:ext cx="2611450" cy="2611450"/>
              <a:chOff x="4769472" y="2033342"/>
              <a:chExt cx="2611450" cy="2611450"/>
            </a:xfrm>
          </p:grpSpPr>
          <p:sp>
            <p:nvSpPr>
              <p:cNvPr id="569" name="Freeform 409"/>
              <p:cNvSpPr>
                <a:spLocks noChangeArrowheads="1"/>
              </p:cNvSpPr>
              <p:nvPr/>
            </p:nvSpPr>
            <p:spPr bwMode="auto">
              <a:xfrm>
                <a:off x="5304511" y="3337928"/>
                <a:ext cx="1539094" cy="1306864"/>
              </a:xfrm>
              <a:custGeom>
                <a:avLst/>
                <a:gdLst>
                  <a:gd name="T0" fmla="*/ 0 w 2981"/>
                  <a:gd name="T1" fmla="*/ 2051 h 2531"/>
                  <a:gd name="T2" fmla="*/ 0 w 2981"/>
                  <a:gd name="T3" fmla="*/ 2051 h 2531"/>
                  <a:gd name="T4" fmla="*/ 1490 w 2981"/>
                  <a:gd name="T5" fmla="*/ 2530 h 2531"/>
                  <a:gd name="T6" fmla="*/ 2980 w 2981"/>
                  <a:gd name="T7" fmla="*/ 2051 h 2531"/>
                  <a:gd name="T8" fmla="*/ 1490 w 2981"/>
                  <a:gd name="T9" fmla="*/ 0 h 2531"/>
                  <a:gd name="T10" fmla="*/ 0 w 2981"/>
                  <a:gd name="T11" fmla="*/ 2051 h 2531"/>
                </a:gdLst>
                <a:ahLst/>
                <a:cxnLst>
                  <a:cxn ang="0">
                    <a:pos x="T0" y="T1"/>
                  </a:cxn>
                  <a:cxn ang="0">
                    <a:pos x="T2" y="T3"/>
                  </a:cxn>
                  <a:cxn ang="0">
                    <a:pos x="T4" y="T5"/>
                  </a:cxn>
                  <a:cxn ang="0">
                    <a:pos x="T6" y="T7"/>
                  </a:cxn>
                  <a:cxn ang="0">
                    <a:pos x="T8" y="T9"/>
                  </a:cxn>
                  <a:cxn ang="0">
                    <a:pos x="T10" y="T11"/>
                  </a:cxn>
                </a:cxnLst>
                <a:rect l="0" t="0" r="r" b="b"/>
                <a:pathLst>
                  <a:path w="2981" h="2531">
                    <a:moveTo>
                      <a:pt x="0" y="2051"/>
                    </a:moveTo>
                    <a:lnTo>
                      <a:pt x="0" y="2051"/>
                    </a:lnTo>
                    <a:cubicBezTo>
                      <a:pt x="415" y="2349"/>
                      <a:pt x="930" y="2530"/>
                      <a:pt x="1490" y="2530"/>
                    </a:cubicBezTo>
                    <a:cubicBezTo>
                      <a:pt x="2041" y="2530"/>
                      <a:pt x="2556" y="2349"/>
                      <a:pt x="2980" y="2051"/>
                    </a:cubicBezTo>
                    <a:cubicBezTo>
                      <a:pt x="1490" y="0"/>
                      <a:pt x="1490" y="0"/>
                      <a:pt x="1490" y="0"/>
                    </a:cubicBezTo>
                    <a:lnTo>
                      <a:pt x="0" y="2051"/>
                    </a:lnTo>
                  </a:path>
                </a:pathLst>
              </a:custGeom>
              <a:solidFill>
                <a:srgbClr val="90A184"/>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70" name="Freeform 410"/>
              <p:cNvSpPr>
                <a:spLocks noChangeArrowheads="1"/>
              </p:cNvSpPr>
              <p:nvPr/>
            </p:nvSpPr>
            <p:spPr bwMode="auto">
              <a:xfrm>
                <a:off x="4769472" y="2937218"/>
                <a:ext cx="1306864" cy="1459408"/>
              </a:xfrm>
              <a:custGeom>
                <a:avLst/>
                <a:gdLst>
                  <a:gd name="T0" fmla="*/ 118 w 2531"/>
                  <a:gd name="T1" fmla="*/ 0 h 2828"/>
                  <a:gd name="T2" fmla="*/ 118 w 2531"/>
                  <a:gd name="T3" fmla="*/ 0 h 2828"/>
                  <a:gd name="T4" fmla="*/ 0 w 2531"/>
                  <a:gd name="T5" fmla="*/ 776 h 2828"/>
                  <a:gd name="T6" fmla="*/ 1040 w 2531"/>
                  <a:gd name="T7" fmla="*/ 2827 h 2828"/>
                  <a:gd name="T8" fmla="*/ 2530 w 2531"/>
                  <a:gd name="T9" fmla="*/ 776 h 2828"/>
                  <a:gd name="T10" fmla="*/ 118 w 2531"/>
                  <a:gd name="T11" fmla="*/ 0 h 2828"/>
                </a:gdLst>
                <a:ahLst/>
                <a:cxnLst>
                  <a:cxn ang="0">
                    <a:pos x="T0" y="T1"/>
                  </a:cxn>
                  <a:cxn ang="0">
                    <a:pos x="T2" y="T3"/>
                  </a:cxn>
                  <a:cxn ang="0">
                    <a:pos x="T4" y="T5"/>
                  </a:cxn>
                  <a:cxn ang="0">
                    <a:pos x="T6" y="T7"/>
                  </a:cxn>
                  <a:cxn ang="0">
                    <a:pos x="T8" y="T9"/>
                  </a:cxn>
                  <a:cxn ang="0">
                    <a:pos x="T10" y="T11"/>
                  </a:cxn>
                </a:cxnLst>
                <a:rect l="0" t="0" r="r" b="b"/>
                <a:pathLst>
                  <a:path w="2531" h="2828">
                    <a:moveTo>
                      <a:pt x="118" y="0"/>
                    </a:moveTo>
                    <a:lnTo>
                      <a:pt x="118" y="0"/>
                    </a:lnTo>
                    <a:cubicBezTo>
                      <a:pt x="46" y="244"/>
                      <a:pt x="0" y="505"/>
                      <a:pt x="0" y="776"/>
                    </a:cubicBezTo>
                    <a:cubicBezTo>
                      <a:pt x="0" y="1617"/>
                      <a:pt x="407" y="2366"/>
                      <a:pt x="1040" y="2827"/>
                    </a:cubicBezTo>
                    <a:cubicBezTo>
                      <a:pt x="2530" y="776"/>
                      <a:pt x="2530" y="776"/>
                      <a:pt x="2530" y="776"/>
                    </a:cubicBezTo>
                    <a:lnTo>
                      <a:pt x="118" y="0"/>
                    </a:lnTo>
                  </a:path>
                </a:pathLst>
              </a:custGeom>
              <a:solidFill>
                <a:srgbClr val="7D8E74"/>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71" name="Freeform 411"/>
              <p:cNvSpPr>
                <a:spLocks noChangeArrowheads="1"/>
              </p:cNvSpPr>
              <p:nvPr/>
            </p:nvSpPr>
            <p:spPr bwMode="auto">
              <a:xfrm>
                <a:off x="4828668" y="2033342"/>
                <a:ext cx="1245390" cy="1306864"/>
              </a:xfrm>
              <a:custGeom>
                <a:avLst/>
                <a:gdLst>
                  <a:gd name="T0" fmla="*/ 0 w 2413"/>
                  <a:gd name="T1" fmla="*/ 1753 h 2530"/>
                  <a:gd name="T2" fmla="*/ 0 w 2413"/>
                  <a:gd name="T3" fmla="*/ 1753 h 2530"/>
                  <a:gd name="T4" fmla="*/ 2412 w 2413"/>
                  <a:gd name="T5" fmla="*/ 2529 h 2530"/>
                  <a:gd name="T6" fmla="*/ 2412 w 2413"/>
                  <a:gd name="T7" fmla="*/ 0 h 2530"/>
                  <a:gd name="T8" fmla="*/ 0 w 2413"/>
                  <a:gd name="T9" fmla="*/ 1753 h 2530"/>
                </a:gdLst>
                <a:ahLst/>
                <a:cxnLst>
                  <a:cxn ang="0">
                    <a:pos x="T0" y="T1"/>
                  </a:cxn>
                  <a:cxn ang="0">
                    <a:pos x="T2" y="T3"/>
                  </a:cxn>
                  <a:cxn ang="0">
                    <a:pos x="T4" y="T5"/>
                  </a:cxn>
                  <a:cxn ang="0">
                    <a:pos x="T6" y="T7"/>
                  </a:cxn>
                  <a:cxn ang="0">
                    <a:pos x="T8" y="T9"/>
                  </a:cxn>
                </a:cxnLst>
                <a:rect l="0" t="0" r="r" b="b"/>
                <a:pathLst>
                  <a:path w="2413" h="2530">
                    <a:moveTo>
                      <a:pt x="0" y="1753"/>
                    </a:moveTo>
                    <a:lnTo>
                      <a:pt x="0" y="1753"/>
                    </a:lnTo>
                    <a:cubicBezTo>
                      <a:pt x="2412" y="2529"/>
                      <a:pt x="2412" y="2529"/>
                      <a:pt x="2412" y="2529"/>
                    </a:cubicBezTo>
                    <a:cubicBezTo>
                      <a:pt x="2412" y="0"/>
                      <a:pt x="2412" y="0"/>
                      <a:pt x="2412" y="0"/>
                    </a:cubicBezTo>
                    <a:cubicBezTo>
                      <a:pt x="1283" y="0"/>
                      <a:pt x="334" y="732"/>
                      <a:pt x="0" y="1753"/>
                    </a:cubicBezTo>
                  </a:path>
                </a:pathLst>
              </a:custGeom>
              <a:solidFill>
                <a:srgbClr val="6E8063"/>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72" name="Freeform 412"/>
              <p:cNvSpPr>
                <a:spLocks noChangeArrowheads="1"/>
              </p:cNvSpPr>
              <p:nvPr/>
            </p:nvSpPr>
            <p:spPr bwMode="auto">
              <a:xfrm>
                <a:off x="6074058" y="2033342"/>
                <a:ext cx="1240838" cy="1306864"/>
              </a:xfrm>
              <a:custGeom>
                <a:avLst/>
                <a:gdLst>
                  <a:gd name="T0" fmla="*/ 2403 w 2404"/>
                  <a:gd name="T1" fmla="*/ 1753 h 2530"/>
                  <a:gd name="T2" fmla="*/ 2403 w 2404"/>
                  <a:gd name="T3" fmla="*/ 1753 h 2530"/>
                  <a:gd name="T4" fmla="*/ 0 w 2404"/>
                  <a:gd name="T5" fmla="*/ 0 h 2530"/>
                  <a:gd name="T6" fmla="*/ 0 w 2404"/>
                  <a:gd name="T7" fmla="*/ 2529 h 2530"/>
                  <a:gd name="T8" fmla="*/ 2403 w 2404"/>
                  <a:gd name="T9" fmla="*/ 1753 h 2530"/>
                </a:gdLst>
                <a:ahLst/>
                <a:cxnLst>
                  <a:cxn ang="0">
                    <a:pos x="T0" y="T1"/>
                  </a:cxn>
                  <a:cxn ang="0">
                    <a:pos x="T2" y="T3"/>
                  </a:cxn>
                  <a:cxn ang="0">
                    <a:pos x="T4" y="T5"/>
                  </a:cxn>
                  <a:cxn ang="0">
                    <a:pos x="T6" y="T7"/>
                  </a:cxn>
                  <a:cxn ang="0">
                    <a:pos x="T8" y="T9"/>
                  </a:cxn>
                </a:cxnLst>
                <a:rect l="0" t="0" r="r" b="b"/>
                <a:pathLst>
                  <a:path w="2404" h="2530">
                    <a:moveTo>
                      <a:pt x="2403" y="1753"/>
                    </a:moveTo>
                    <a:lnTo>
                      <a:pt x="2403" y="1753"/>
                    </a:lnTo>
                    <a:cubicBezTo>
                      <a:pt x="2078" y="732"/>
                      <a:pt x="1120" y="0"/>
                      <a:pt x="0" y="0"/>
                    </a:cubicBezTo>
                    <a:cubicBezTo>
                      <a:pt x="0" y="2529"/>
                      <a:pt x="0" y="2529"/>
                      <a:pt x="0" y="2529"/>
                    </a:cubicBezTo>
                    <a:lnTo>
                      <a:pt x="2403" y="1753"/>
                    </a:lnTo>
                  </a:path>
                </a:pathLst>
              </a:custGeom>
              <a:solidFill>
                <a:srgbClr val="DAE0D2"/>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1" name="Freeform 413"/>
              <p:cNvSpPr>
                <a:spLocks noChangeArrowheads="1"/>
              </p:cNvSpPr>
              <p:nvPr/>
            </p:nvSpPr>
            <p:spPr bwMode="auto">
              <a:xfrm>
                <a:off x="6074058" y="2937218"/>
                <a:ext cx="1306864" cy="1459408"/>
              </a:xfrm>
              <a:custGeom>
                <a:avLst/>
                <a:gdLst>
                  <a:gd name="T0" fmla="*/ 1490 w 2530"/>
                  <a:gd name="T1" fmla="*/ 2827 h 2828"/>
                  <a:gd name="T2" fmla="*/ 1490 w 2530"/>
                  <a:gd name="T3" fmla="*/ 2827 h 2828"/>
                  <a:gd name="T4" fmla="*/ 2529 w 2530"/>
                  <a:gd name="T5" fmla="*/ 776 h 2828"/>
                  <a:gd name="T6" fmla="*/ 2403 w 2530"/>
                  <a:gd name="T7" fmla="*/ 0 h 2828"/>
                  <a:gd name="T8" fmla="*/ 0 w 2530"/>
                  <a:gd name="T9" fmla="*/ 776 h 2828"/>
                  <a:gd name="T10" fmla="*/ 1490 w 2530"/>
                  <a:gd name="T11" fmla="*/ 2827 h 2828"/>
                </a:gdLst>
                <a:ahLst/>
                <a:cxnLst>
                  <a:cxn ang="0">
                    <a:pos x="T0" y="T1"/>
                  </a:cxn>
                  <a:cxn ang="0">
                    <a:pos x="T2" y="T3"/>
                  </a:cxn>
                  <a:cxn ang="0">
                    <a:pos x="T4" y="T5"/>
                  </a:cxn>
                  <a:cxn ang="0">
                    <a:pos x="T6" y="T7"/>
                  </a:cxn>
                  <a:cxn ang="0">
                    <a:pos x="T8" y="T9"/>
                  </a:cxn>
                  <a:cxn ang="0">
                    <a:pos x="T10" y="T11"/>
                  </a:cxn>
                </a:cxnLst>
                <a:rect l="0" t="0" r="r" b="b"/>
                <a:pathLst>
                  <a:path w="2530" h="2828">
                    <a:moveTo>
                      <a:pt x="1490" y="2827"/>
                    </a:moveTo>
                    <a:lnTo>
                      <a:pt x="1490" y="2827"/>
                    </a:lnTo>
                    <a:cubicBezTo>
                      <a:pt x="2123" y="2366"/>
                      <a:pt x="2529" y="1617"/>
                      <a:pt x="2529" y="776"/>
                    </a:cubicBezTo>
                    <a:cubicBezTo>
                      <a:pt x="2529" y="505"/>
                      <a:pt x="2484" y="244"/>
                      <a:pt x="2403" y="0"/>
                    </a:cubicBezTo>
                    <a:cubicBezTo>
                      <a:pt x="0" y="776"/>
                      <a:pt x="0" y="776"/>
                      <a:pt x="0" y="776"/>
                    </a:cubicBezTo>
                    <a:lnTo>
                      <a:pt x="1490" y="2827"/>
                    </a:lnTo>
                  </a:path>
                </a:pathLst>
              </a:custGeom>
              <a:solidFill>
                <a:srgbClr val="AABC99"/>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sp>
        <p:nvSpPr>
          <p:cNvPr id="660" name="CuadroTexto 659"/>
          <p:cNvSpPr txBox="1"/>
          <p:nvPr/>
        </p:nvSpPr>
        <p:spPr>
          <a:xfrm>
            <a:off x="1006265" y="1868423"/>
            <a:ext cx="2532297" cy="1200329"/>
          </a:xfrm>
          <a:prstGeom prst="rect">
            <a:avLst/>
          </a:prstGeom>
          <a:noFill/>
        </p:spPr>
        <p:txBody>
          <a:bodyPr wrap="square" rtlCol="0">
            <a:spAutoFit/>
          </a:bodyPr>
          <a:lstStyle/>
          <a:p>
            <a:pPr algn="r"/>
            <a:r>
              <a:rPr lang="en-US" sz="2400" b="1" dirty="0" err="1">
                <a:solidFill>
                  <a:srgbClr val="62755B"/>
                </a:solidFill>
                <a:latin typeface="Calibri" panose="020F0502020204030204" pitchFamily="34" charset="0"/>
                <a:ea typeface="Lato" charset="0"/>
                <a:cs typeface="Calibri" panose="020F0502020204030204" pitchFamily="34" charset="0"/>
              </a:rPr>
              <a:t>Bedeutung</a:t>
            </a:r>
            <a:r>
              <a:rPr lang="en-US" sz="2400" b="1" dirty="0">
                <a:solidFill>
                  <a:srgbClr val="62755B"/>
                </a:solidFill>
                <a:latin typeface="Calibri" panose="020F0502020204030204" pitchFamily="34" charset="0"/>
                <a:ea typeface="Lato" charset="0"/>
                <a:cs typeface="Calibri" panose="020F0502020204030204" pitchFamily="34" charset="0"/>
              </a:rPr>
              <a:t> </a:t>
            </a:r>
            <a:r>
              <a:rPr lang="en-US" sz="2400" b="1" dirty="0" err="1">
                <a:solidFill>
                  <a:srgbClr val="62755B"/>
                </a:solidFill>
                <a:latin typeface="Calibri" panose="020F0502020204030204" pitchFamily="34" charset="0"/>
                <a:ea typeface="Lato" charset="0"/>
                <a:cs typeface="Calibri" panose="020F0502020204030204" pitchFamily="34" charset="0"/>
              </a:rPr>
              <a:t>Ihrer</a:t>
            </a:r>
            <a:r>
              <a:rPr lang="en-US" sz="2400" b="1" dirty="0">
                <a:solidFill>
                  <a:srgbClr val="62755B"/>
                </a:solidFill>
                <a:latin typeface="Calibri" panose="020F0502020204030204" pitchFamily="34" charset="0"/>
                <a:ea typeface="Lato" charset="0"/>
                <a:cs typeface="Calibri" panose="020F0502020204030204" pitchFamily="34" charset="0"/>
              </a:rPr>
              <a:t> </a:t>
            </a:r>
            <a:r>
              <a:rPr lang="en-US" sz="2400" b="1" dirty="0" err="1">
                <a:solidFill>
                  <a:srgbClr val="62755B"/>
                </a:solidFill>
                <a:latin typeface="Calibri" panose="020F0502020204030204" pitchFamily="34" charset="0"/>
                <a:ea typeface="Lato" charset="0"/>
                <a:cs typeface="Calibri" panose="020F0502020204030204" pitchFamily="34" charset="0"/>
              </a:rPr>
              <a:t>Anfrage</a:t>
            </a:r>
            <a:r>
              <a:rPr lang="en-US" sz="2400" b="1" dirty="0">
                <a:solidFill>
                  <a:srgbClr val="62755B"/>
                </a:solidFill>
                <a:latin typeface="Calibri" panose="020F0502020204030204" pitchFamily="34" charset="0"/>
                <a:ea typeface="Lato" charset="0"/>
                <a:cs typeface="Calibri" panose="020F0502020204030204" pitchFamily="34" charset="0"/>
              </a:rPr>
              <a:t>
</a:t>
            </a:r>
          </a:p>
        </p:txBody>
      </p:sp>
      <p:sp>
        <p:nvSpPr>
          <p:cNvPr id="114" name="CuadroTexto 659">
            <a:extLst>
              <a:ext uri="{FF2B5EF4-FFF2-40B4-BE49-F238E27FC236}">
                <a16:creationId xmlns:a16="http://schemas.microsoft.com/office/drawing/2014/main" id="{4271631E-83C8-A16E-FE30-506C07E9DD9C}"/>
              </a:ext>
            </a:extLst>
          </p:cNvPr>
          <p:cNvSpPr txBox="1"/>
          <p:nvPr/>
        </p:nvSpPr>
        <p:spPr>
          <a:xfrm>
            <a:off x="1014918" y="3382401"/>
            <a:ext cx="2532297" cy="1200329"/>
          </a:xfrm>
          <a:prstGeom prst="rect">
            <a:avLst/>
          </a:prstGeom>
          <a:noFill/>
        </p:spPr>
        <p:txBody>
          <a:bodyPr wrap="square" rtlCol="0">
            <a:spAutoFit/>
          </a:bodyPr>
          <a:lstStyle/>
          <a:p>
            <a:pPr marR="0" lvl="0" indent="0" algn="r" fontAlgn="auto">
              <a:lnSpc>
                <a:spcPct val="100000"/>
              </a:lnSpc>
              <a:spcBef>
                <a:spcPts val="0"/>
              </a:spcBef>
              <a:spcAft>
                <a:spcPts val="0"/>
              </a:spcAft>
              <a:buClrTx/>
              <a:buSzTx/>
              <a:buFontTx/>
              <a:buNone/>
              <a:tabLst/>
              <a:defRPr/>
            </a:pPr>
            <a:r>
              <a:rPr lang="en-US" sz="2400" b="1" dirty="0" err="1">
                <a:solidFill>
                  <a:srgbClr val="62755B"/>
                </a:solidFill>
                <a:latin typeface="Calibri" panose="020F0502020204030204" pitchFamily="34" charset="0"/>
                <a:ea typeface="Lato" charset="0"/>
                <a:cs typeface="Calibri" panose="020F0502020204030204" pitchFamily="34" charset="0"/>
              </a:rPr>
              <a:t>Relevanz</a:t>
            </a:r>
            <a:r>
              <a:rPr lang="en-US" sz="2400" b="1" dirty="0">
                <a:solidFill>
                  <a:srgbClr val="62755B"/>
                </a:solidFill>
                <a:latin typeface="Calibri" panose="020F0502020204030204" pitchFamily="34" charset="0"/>
                <a:ea typeface="Lato" charset="0"/>
                <a:cs typeface="Calibri" panose="020F0502020204030204" pitchFamily="34" charset="0"/>
              </a:rPr>
              <a:t> der </a:t>
            </a:r>
            <a:r>
              <a:rPr lang="en-US" sz="2400" b="1" dirty="0" err="1">
                <a:solidFill>
                  <a:srgbClr val="62755B"/>
                </a:solidFill>
                <a:latin typeface="Calibri" panose="020F0502020204030204" pitchFamily="34" charset="0"/>
                <a:ea typeface="Lato" charset="0"/>
                <a:cs typeface="Calibri" panose="020F0502020204030204" pitchFamily="34" charset="0"/>
              </a:rPr>
              <a:t>Webseite</a:t>
            </a:r>
            <a:r>
              <a:rPr lang="en-US" sz="2400" b="1" dirty="0">
                <a:solidFill>
                  <a:srgbClr val="62755B"/>
                </a:solidFill>
                <a:latin typeface="Calibri" panose="020F0502020204030204" pitchFamily="34" charset="0"/>
                <a:ea typeface="Lato" charset="0"/>
                <a:cs typeface="Calibri" panose="020F0502020204030204" pitchFamily="34" charset="0"/>
              </a:rPr>
              <a:t>
</a:t>
            </a:r>
          </a:p>
        </p:txBody>
      </p:sp>
      <p:sp>
        <p:nvSpPr>
          <p:cNvPr id="117" name="CuadroTexto 659">
            <a:extLst>
              <a:ext uri="{FF2B5EF4-FFF2-40B4-BE49-F238E27FC236}">
                <a16:creationId xmlns:a16="http://schemas.microsoft.com/office/drawing/2014/main" id="{D6C75604-0850-7E2B-FE96-7D45C39F412A}"/>
              </a:ext>
            </a:extLst>
          </p:cNvPr>
          <p:cNvSpPr txBox="1"/>
          <p:nvPr/>
        </p:nvSpPr>
        <p:spPr>
          <a:xfrm>
            <a:off x="8355303" y="2144025"/>
            <a:ext cx="3086004" cy="1015663"/>
          </a:xfrm>
          <a:prstGeom prst="rect">
            <a:avLst/>
          </a:prstGeom>
          <a:noFill/>
        </p:spPr>
        <p:txBody>
          <a:bodyPr wrap="square" rtlCol="0">
            <a:spAutoFit/>
          </a:bodyPr>
          <a:lstStyle/>
          <a:p>
            <a:pPr lvl="0">
              <a:defRPr/>
            </a:pPr>
            <a:r>
              <a:rPr lang="en-US" sz="2000" b="1" dirty="0" err="1">
                <a:solidFill>
                  <a:srgbClr val="62755B"/>
                </a:solidFill>
                <a:latin typeface="Calibri" panose="020F0502020204030204" pitchFamily="34" charset="0"/>
                <a:ea typeface="Lato" charset="0"/>
                <a:cs typeface="Calibri" panose="020F0502020204030204" pitchFamily="34" charset="0"/>
              </a:rPr>
              <a:t>Benutzerfreundlichkeit</a:t>
            </a:r>
            <a:r>
              <a:rPr lang="en-US" sz="2000" b="1" dirty="0">
                <a:solidFill>
                  <a:srgbClr val="62755B"/>
                </a:solidFill>
                <a:latin typeface="Calibri" panose="020F0502020204030204" pitchFamily="34" charset="0"/>
                <a:ea typeface="Lato" charset="0"/>
                <a:cs typeface="Calibri" panose="020F0502020204030204" pitchFamily="34" charset="0"/>
              </a:rPr>
              <a:t> von </a:t>
            </a:r>
            <a:r>
              <a:rPr lang="en-US" sz="2000" b="1" dirty="0" err="1">
                <a:solidFill>
                  <a:srgbClr val="62755B"/>
                </a:solidFill>
                <a:latin typeface="Calibri" panose="020F0502020204030204" pitchFamily="34" charset="0"/>
                <a:ea typeface="Lato" charset="0"/>
                <a:cs typeface="Calibri" panose="020F0502020204030204" pitchFamily="34" charset="0"/>
              </a:rPr>
              <a:t>Webseiten</a:t>
            </a:r>
            <a:r>
              <a:rPr lang="en-US" sz="2000" b="1" dirty="0">
                <a:solidFill>
                  <a:srgbClr val="62755B"/>
                </a:solidFill>
                <a:latin typeface="Calibri" panose="020F0502020204030204" pitchFamily="34" charset="0"/>
                <a:ea typeface="Lato" charset="0"/>
                <a:cs typeface="Calibri" panose="020F0502020204030204" pitchFamily="34" charset="0"/>
              </a:rPr>
              <a:t>
</a:t>
            </a:r>
            <a:endParaRPr kumimoji="0" lang="en-US" sz="2000" b="1" i="0" u="none" strike="noStrike" kern="1200" cap="none" spc="0" normalizeH="0" baseline="0" noProof="0" dirty="0">
              <a:ln>
                <a:noFill/>
              </a:ln>
              <a:solidFill>
                <a:srgbClr val="62755B"/>
              </a:solidFill>
              <a:effectLst/>
              <a:uLnTx/>
              <a:uFillTx/>
              <a:latin typeface="Calibri" panose="020F0502020204030204" pitchFamily="34" charset="0"/>
              <a:ea typeface="Lato" charset="0"/>
              <a:cs typeface="Calibri" panose="020F0502020204030204" pitchFamily="34" charset="0"/>
            </a:endParaRPr>
          </a:p>
        </p:txBody>
      </p:sp>
      <p:sp>
        <p:nvSpPr>
          <p:cNvPr id="121" name="CuadroTexto 659">
            <a:extLst>
              <a:ext uri="{FF2B5EF4-FFF2-40B4-BE49-F238E27FC236}">
                <a16:creationId xmlns:a16="http://schemas.microsoft.com/office/drawing/2014/main" id="{9881BFC2-CC78-7743-F67A-E8517782EA14}"/>
              </a:ext>
            </a:extLst>
          </p:cNvPr>
          <p:cNvSpPr txBox="1"/>
          <p:nvPr/>
        </p:nvSpPr>
        <p:spPr>
          <a:xfrm>
            <a:off x="8355302" y="3623043"/>
            <a:ext cx="3836697" cy="461665"/>
          </a:xfrm>
          <a:prstGeom prst="rect">
            <a:avLst/>
          </a:prstGeom>
          <a:noFill/>
        </p:spPr>
        <p:txBody>
          <a:bodyPr wrap="square" rtlCol="0">
            <a:spAutoFit/>
          </a:bodyPr>
          <a:lstStyle/>
          <a:p>
            <a:pPr lvl="0">
              <a:defRPr/>
            </a:pPr>
            <a:r>
              <a:rPr lang="en-US" sz="2400" b="1" dirty="0" err="1">
                <a:solidFill>
                  <a:srgbClr val="62755B"/>
                </a:solidFill>
                <a:latin typeface="Calibri" panose="020F0502020204030204" pitchFamily="34" charset="0"/>
                <a:ea typeface="Lato" charset="0"/>
                <a:cs typeface="Calibri" panose="020F0502020204030204" pitchFamily="34" charset="0"/>
              </a:rPr>
              <a:t>Kontext</a:t>
            </a:r>
            <a:r>
              <a:rPr lang="en-US" sz="2400" b="1" dirty="0">
                <a:solidFill>
                  <a:srgbClr val="62755B"/>
                </a:solidFill>
                <a:latin typeface="Calibri" panose="020F0502020204030204" pitchFamily="34" charset="0"/>
                <a:ea typeface="Lato" charset="0"/>
                <a:cs typeface="Calibri" panose="020F0502020204030204" pitchFamily="34" charset="0"/>
              </a:rPr>
              <a:t> und </a:t>
            </a:r>
            <a:r>
              <a:rPr lang="en-US" sz="2400" b="1" dirty="0" err="1">
                <a:solidFill>
                  <a:srgbClr val="62755B"/>
                </a:solidFill>
                <a:latin typeface="Calibri" panose="020F0502020204030204" pitchFamily="34" charset="0"/>
                <a:ea typeface="Lato" charset="0"/>
                <a:cs typeface="Calibri" panose="020F0502020204030204" pitchFamily="34" charset="0"/>
              </a:rPr>
              <a:t>Einstellungen</a:t>
            </a:r>
            <a:endParaRPr lang="en-US" sz="2400" b="1" dirty="0">
              <a:solidFill>
                <a:srgbClr val="62755B"/>
              </a:solidFill>
              <a:latin typeface="Calibri" panose="020F0502020204030204" pitchFamily="34" charset="0"/>
              <a:ea typeface="Lato" charset="0"/>
              <a:cs typeface="Calibri" panose="020F0502020204030204" pitchFamily="34" charset="0"/>
            </a:endParaRPr>
          </a:p>
        </p:txBody>
      </p:sp>
      <p:sp>
        <p:nvSpPr>
          <p:cNvPr id="124" name="CuadroTexto 659">
            <a:extLst>
              <a:ext uri="{FF2B5EF4-FFF2-40B4-BE49-F238E27FC236}">
                <a16:creationId xmlns:a16="http://schemas.microsoft.com/office/drawing/2014/main" id="{02934418-DDCA-DB09-F102-4390189E57E9}"/>
              </a:ext>
            </a:extLst>
          </p:cNvPr>
          <p:cNvSpPr txBox="1"/>
          <p:nvPr/>
        </p:nvSpPr>
        <p:spPr>
          <a:xfrm>
            <a:off x="4544718" y="5440210"/>
            <a:ext cx="3090556" cy="830997"/>
          </a:xfrm>
          <a:prstGeom prst="rect">
            <a:avLst/>
          </a:prstGeom>
          <a:noFill/>
        </p:spPr>
        <p:txBody>
          <a:bodyPr wrap="square" rtlCol="0">
            <a:spAutoFit/>
          </a:bodyPr>
          <a:lstStyle/>
          <a:p>
            <a:pPr algn="ctr"/>
            <a:r>
              <a:rPr lang="en-US" sz="2400" b="1" dirty="0" err="1">
                <a:solidFill>
                  <a:srgbClr val="62755B"/>
                </a:solidFill>
                <a:latin typeface="Calibri" panose="020F0502020204030204" pitchFamily="34" charset="0"/>
                <a:ea typeface="Lato" charset="0"/>
                <a:cs typeface="Calibri" panose="020F0502020204030204" pitchFamily="34" charset="0"/>
              </a:rPr>
              <a:t>Qualität</a:t>
            </a:r>
            <a:r>
              <a:rPr lang="en-US" sz="2400" b="1" dirty="0">
                <a:solidFill>
                  <a:srgbClr val="62755B"/>
                </a:solidFill>
                <a:latin typeface="Calibri" panose="020F0502020204030204" pitchFamily="34" charset="0"/>
                <a:ea typeface="Lato" charset="0"/>
                <a:cs typeface="Calibri" panose="020F0502020204030204" pitchFamily="34" charset="0"/>
              </a:rPr>
              <a:t> der </a:t>
            </a:r>
            <a:r>
              <a:rPr lang="en-US" sz="2400" b="1" dirty="0" err="1">
                <a:solidFill>
                  <a:srgbClr val="62755B"/>
                </a:solidFill>
                <a:latin typeface="Calibri" panose="020F0502020204030204" pitchFamily="34" charset="0"/>
                <a:ea typeface="Lato" charset="0"/>
                <a:cs typeface="Calibri" panose="020F0502020204030204" pitchFamily="34" charset="0"/>
              </a:rPr>
              <a:t>Inhalte</a:t>
            </a:r>
            <a:r>
              <a:rPr lang="en-US" sz="2400" b="1" dirty="0">
                <a:solidFill>
                  <a:srgbClr val="62755B"/>
                </a:solidFill>
                <a:latin typeface="Calibri" panose="020F0502020204030204" pitchFamily="34" charset="0"/>
                <a:ea typeface="Lato" charset="0"/>
                <a:cs typeface="Calibri" panose="020F0502020204030204" pitchFamily="34" charset="0"/>
              </a:rPr>
              <a:t>
</a:t>
            </a:r>
          </a:p>
        </p:txBody>
      </p:sp>
      <p:sp>
        <p:nvSpPr>
          <p:cNvPr id="126" name="Text Placeholder 2">
            <a:extLst>
              <a:ext uri="{FF2B5EF4-FFF2-40B4-BE49-F238E27FC236}">
                <a16:creationId xmlns:a16="http://schemas.microsoft.com/office/drawing/2014/main" id="{4071FE10-3490-DFFD-7114-6F05354DB58E}"/>
              </a:ext>
            </a:extLst>
          </p:cNvPr>
          <p:cNvSpPr txBox="1">
            <a:spLocks/>
          </p:cNvSpPr>
          <p:nvPr/>
        </p:nvSpPr>
        <p:spPr>
          <a:xfrm>
            <a:off x="850623" y="238529"/>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600" dirty="0">
                <a:solidFill>
                  <a:srgbClr val="000000"/>
                </a:solidFill>
              </a:rPr>
              <a:t>SEO und der </a:t>
            </a:r>
            <a:r>
              <a:rPr lang="en-GB" sz="3600" dirty="0" err="1">
                <a:solidFill>
                  <a:srgbClr val="000000"/>
                </a:solidFill>
              </a:rPr>
              <a:t>tertiäre</a:t>
            </a:r>
            <a:r>
              <a:rPr lang="en-GB" sz="3600" dirty="0">
                <a:solidFill>
                  <a:srgbClr val="000000"/>
                </a:solidFill>
              </a:rPr>
              <a:t> </a:t>
            </a:r>
            <a:r>
              <a:rPr lang="en-GB" sz="3600" dirty="0" err="1">
                <a:solidFill>
                  <a:srgbClr val="000000"/>
                </a:solidFill>
              </a:rPr>
              <a:t>Sektor</a:t>
            </a:r>
            <a:r>
              <a:rPr lang="en-GB" sz="3600" dirty="0">
                <a:solidFill>
                  <a:srgbClr val="000000"/>
                </a:solidFill>
              </a:rPr>
              <a:t>: Wie </a:t>
            </a:r>
            <a:r>
              <a:rPr lang="en-GB" sz="3600" dirty="0" err="1">
                <a:solidFill>
                  <a:srgbClr val="000000"/>
                </a:solidFill>
              </a:rPr>
              <a:t>funktioniert</a:t>
            </a:r>
            <a:r>
              <a:rPr lang="en-GB" sz="3600" dirty="0">
                <a:solidFill>
                  <a:srgbClr val="000000"/>
                </a:solidFill>
              </a:rPr>
              <a:t> SEO?
</a:t>
            </a:r>
          </a:p>
        </p:txBody>
      </p:sp>
      <p:pic>
        <p:nvPicPr>
          <p:cNvPr id="5" name="Graphic 4" descr="Checklist with solid fill">
            <a:extLst>
              <a:ext uri="{FF2B5EF4-FFF2-40B4-BE49-F238E27FC236}">
                <a16:creationId xmlns:a16="http://schemas.microsoft.com/office/drawing/2014/main" id="{54F439C3-BDEA-3E5F-46EF-B7C5725624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3216" y="2306449"/>
            <a:ext cx="711724" cy="711724"/>
          </a:xfrm>
          <a:prstGeom prst="rect">
            <a:avLst/>
          </a:prstGeom>
        </p:spPr>
      </p:pic>
      <p:pic>
        <p:nvPicPr>
          <p:cNvPr id="7" name="Graphic 6" descr="Gears with solid fill">
            <a:extLst>
              <a:ext uri="{FF2B5EF4-FFF2-40B4-BE49-F238E27FC236}">
                <a16:creationId xmlns:a16="http://schemas.microsoft.com/office/drawing/2014/main" id="{5B4E9749-E344-DD32-CACF-FEEECAC761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7523" y="3232298"/>
            <a:ext cx="738677" cy="738677"/>
          </a:xfrm>
          <a:prstGeom prst="rect">
            <a:avLst/>
          </a:prstGeom>
        </p:spPr>
      </p:pic>
      <p:pic>
        <p:nvPicPr>
          <p:cNvPr id="9" name="Graphic 8" descr="Document with solid fill">
            <a:extLst>
              <a:ext uri="{FF2B5EF4-FFF2-40B4-BE49-F238E27FC236}">
                <a16:creationId xmlns:a16="http://schemas.microsoft.com/office/drawing/2014/main" id="{BFEF5879-FF56-D3AD-FC3B-503316721A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4749" y="3764738"/>
            <a:ext cx="700496" cy="700496"/>
          </a:xfrm>
          <a:prstGeom prst="rect">
            <a:avLst/>
          </a:prstGeom>
        </p:spPr>
      </p:pic>
      <p:pic>
        <p:nvPicPr>
          <p:cNvPr id="11" name="Graphic 10" descr="Magnifying glass with solid fill">
            <a:extLst>
              <a:ext uri="{FF2B5EF4-FFF2-40B4-BE49-F238E27FC236}">
                <a16:creationId xmlns:a16="http://schemas.microsoft.com/office/drawing/2014/main" id="{CF79F636-1699-D8B0-6441-FB578191EA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88250" y="3149588"/>
            <a:ext cx="736414" cy="736414"/>
          </a:xfrm>
          <a:prstGeom prst="rect">
            <a:avLst/>
          </a:prstGeom>
        </p:spPr>
      </p:pic>
      <p:pic>
        <p:nvPicPr>
          <p:cNvPr id="13" name="Graphic 12" descr="Help with solid fill">
            <a:extLst>
              <a:ext uri="{FF2B5EF4-FFF2-40B4-BE49-F238E27FC236}">
                <a16:creationId xmlns:a16="http://schemas.microsoft.com/office/drawing/2014/main" id="{3A6AA7B6-606C-F358-D8C6-C10F0C4914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15718" y="2335222"/>
            <a:ext cx="754540" cy="754540"/>
          </a:xfrm>
          <a:prstGeom prst="rect">
            <a:avLst/>
          </a:prstGeom>
        </p:spPr>
      </p:pic>
    </p:spTree>
    <p:extLst>
      <p:ext uri="{BB962C8B-B14F-4D97-AF65-F5344CB8AC3E}">
        <p14:creationId xmlns:p14="http://schemas.microsoft.com/office/powerpoint/2010/main" val="1830778362"/>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6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 grpId="0"/>
      <p:bldP spid="114" grpId="0"/>
      <p:bldP spid="117" grpId="0"/>
      <p:bldP spid="121" grpId="0"/>
      <p:bldP spid="12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und der </a:t>
            </a:r>
            <a:r>
              <a:rPr lang="en-GB" dirty="0" err="1"/>
              <a:t>tertiäre</a:t>
            </a:r>
            <a:r>
              <a:rPr lang="en-GB" dirty="0"/>
              <a:t> </a:t>
            </a:r>
            <a:r>
              <a:rPr lang="en-GB" dirty="0" err="1"/>
              <a:t>Sektor</a:t>
            </a:r>
            <a:r>
              <a:rPr lang="en-GB" dirty="0"/>
              <a:t>
</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dirty="0" err="1"/>
              <a:t>Verwenden</a:t>
            </a:r>
            <a:r>
              <a:rPr lang="en-GB" dirty="0"/>
              <a:t> Sie die </a:t>
            </a:r>
            <a:r>
              <a:rPr lang="en-GB" dirty="0" err="1"/>
              <a:t>richtigen</a:t>
            </a:r>
            <a:r>
              <a:rPr lang="en-GB" dirty="0"/>
              <a:t> Keywords</a:t>
            </a:r>
          </a:p>
          <a:p>
            <a:pPr marL="0" indent="0"/>
            <a:endParaRPr lang="en-GB" dirty="0"/>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SEO-Tools für </a:t>
            </a:r>
            <a:r>
              <a:rPr lang="en-GB" sz="2400" spc="0" dirty="0" err="1">
                <a:solidFill>
                  <a:srgbClr val="000000"/>
                </a:solidFill>
                <a:latin typeface="+mn-lt"/>
              </a:rPr>
              <a:t>gemeinnützige</a:t>
            </a:r>
            <a:r>
              <a:rPr lang="en-GB" sz="2400" spc="0" dirty="0">
                <a:solidFill>
                  <a:srgbClr val="000000"/>
                </a:solidFill>
                <a:latin typeface="+mn-lt"/>
              </a:rPr>
              <a:t> </a:t>
            </a:r>
            <a:r>
              <a:rPr lang="en-GB" sz="2400" spc="0" dirty="0" err="1">
                <a:solidFill>
                  <a:srgbClr val="000000"/>
                </a:solidFill>
                <a:latin typeface="+mn-lt"/>
              </a:rPr>
              <a:t>Organisationen</a:t>
            </a:r>
            <a:endParaRPr lang="en-GB" dirty="0"/>
          </a:p>
          <a:p>
            <a:endParaRPr lang="en-ZA" dirty="0"/>
          </a:p>
        </p:txBody>
      </p:sp>
    </p:spTree>
    <p:extLst>
      <p:ext uri="{BB962C8B-B14F-4D97-AF65-F5344CB8AC3E}">
        <p14:creationId xmlns:p14="http://schemas.microsoft.com/office/powerpoint/2010/main" val="362264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und der </a:t>
            </a:r>
            <a:r>
              <a:rPr lang="en-GB" dirty="0" err="1"/>
              <a:t>tertiäre</a:t>
            </a:r>
            <a:r>
              <a:rPr lang="en-GB" dirty="0"/>
              <a:t> </a:t>
            </a:r>
            <a:r>
              <a:rPr lang="en-GB" dirty="0" err="1"/>
              <a:t>Sektor</a:t>
            </a:r>
            <a:r>
              <a:rPr lang="en-GB" dirty="0"/>
              <a:t>
</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Erstellen</a:t>
            </a:r>
            <a:r>
              <a:rPr lang="en-GB" b="1" dirty="0">
                <a:solidFill>
                  <a:schemeClr val="accent2"/>
                </a:solidFill>
              </a:rPr>
              <a:t> Sie </a:t>
            </a:r>
            <a:r>
              <a:rPr lang="en-GB" b="1" dirty="0" err="1">
                <a:solidFill>
                  <a:schemeClr val="accent2"/>
                </a:solidFill>
              </a:rPr>
              <a:t>qualitativ</a:t>
            </a:r>
            <a:r>
              <a:rPr lang="en-GB" b="1" dirty="0">
                <a:solidFill>
                  <a:schemeClr val="accent2"/>
                </a:solidFill>
              </a:rPr>
              <a:t> </a:t>
            </a:r>
            <a:r>
              <a:rPr lang="en-GB" b="1" dirty="0" err="1">
                <a:solidFill>
                  <a:schemeClr val="accent2"/>
                </a:solidFill>
              </a:rPr>
              <a:t>hochwertige</a:t>
            </a:r>
            <a:r>
              <a:rPr lang="en-GB" b="1" dirty="0">
                <a:solidFill>
                  <a:schemeClr val="accent2"/>
                </a:solidFill>
              </a:rPr>
              <a:t> </a:t>
            </a:r>
            <a:r>
              <a:rPr lang="en-GB" b="1" dirty="0" err="1">
                <a:solidFill>
                  <a:schemeClr val="accent2"/>
                </a:solidFill>
              </a:rPr>
              <a:t>Inhalte</a:t>
            </a:r>
            <a:endParaRPr lang="en-GB" b="1" dirty="0">
              <a:solidFill>
                <a:schemeClr val="accent2"/>
              </a:solidFill>
            </a:endParaRPr>
          </a:p>
          <a:p>
            <a:pPr marL="0" indent="0"/>
            <a:endParaRPr lang="en-GB" dirty="0"/>
          </a:p>
          <a:p>
            <a:pPr marL="800100" lvl="2" indent="-342900">
              <a:spcBef>
                <a:spcPts val="1000"/>
              </a:spcBef>
              <a:buClr>
                <a:schemeClr val="accent2"/>
              </a:buClr>
              <a:buFont typeface="Arial" panose="020B0604020202020204" pitchFamily="34" charset="0"/>
              <a:buChar char="•"/>
            </a:pPr>
            <a:r>
              <a:rPr lang="en-GB" sz="2400" u="sng" spc="0" dirty="0" err="1">
                <a:solidFill>
                  <a:srgbClr val="000000"/>
                </a:solidFill>
                <a:latin typeface="+mn-lt"/>
              </a:rPr>
              <a:t>Erstellen</a:t>
            </a:r>
            <a:r>
              <a:rPr lang="en-GB" sz="2400" u="sng" spc="0" dirty="0">
                <a:solidFill>
                  <a:srgbClr val="000000"/>
                </a:solidFill>
                <a:latin typeface="+mn-lt"/>
              </a:rPr>
              <a:t> Sie </a:t>
            </a:r>
            <a:r>
              <a:rPr lang="en-GB" sz="2400" u="sng" spc="0" dirty="0" err="1">
                <a:solidFill>
                  <a:srgbClr val="000000"/>
                </a:solidFill>
                <a:latin typeface="+mn-lt"/>
              </a:rPr>
              <a:t>fokussierte</a:t>
            </a:r>
            <a:r>
              <a:rPr lang="en-GB" sz="2400" u="sng" spc="0" dirty="0">
                <a:solidFill>
                  <a:srgbClr val="000000"/>
                </a:solidFill>
                <a:latin typeface="+mn-lt"/>
              </a:rPr>
              <a:t> </a:t>
            </a:r>
            <a:r>
              <a:rPr lang="en-GB" sz="2400" u="sng" spc="0" dirty="0" err="1">
                <a:solidFill>
                  <a:srgbClr val="000000"/>
                </a:solidFill>
                <a:latin typeface="+mn-lt"/>
              </a:rPr>
              <a:t>Inhalte</a:t>
            </a:r>
            <a:r>
              <a:rPr lang="en-GB" sz="2400" u="sng" spc="0" dirty="0">
                <a:solidFill>
                  <a:srgbClr val="000000"/>
                </a:solidFill>
                <a:latin typeface="+mn-lt"/>
              </a:rPr>
              <a:t>:</a:t>
            </a:r>
          </a:p>
          <a:p>
            <a:pPr marL="800100" lvl="2"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1257300" lvl="3" indent="-342900">
              <a:spcBef>
                <a:spcPts val="1000"/>
              </a:spcBef>
              <a:buClr>
                <a:schemeClr val="accent2"/>
              </a:buClr>
              <a:buFont typeface="Calibri" panose="020F0502020204030204" pitchFamily="34" charset="0"/>
              <a:buChar char="‒"/>
            </a:pPr>
            <a:r>
              <a:rPr lang="en-GB" sz="2400" spc="0" dirty="0" err="1">
                <a:solidFill>
                  <a:srgbClr val="000000"/>
                </a:solidFill>
                <a:latin typeface="+mn-lt"/>
              </a:rPr>
              <a:t>Inhalte</a:t>
            </a:r>
            <a:r>
              <a:rPr lang="en-GB" sz="2400" spc="0" dirty="0">
                <a:solidFill>
                  <a:srgbClr val="000000"/>
                </a:solidFill>
                <a:latin typeface="+mn-lt"/>
              </a:rPr>
              <a:t> auf </a:t>
            </a:r>
            <a:r>
              <a:rPr lang="en-GB" sz="2400" spc="0" dirty="0" err="1">
                <a:solidFill>
                  <a:srgbClr val="000000"/>
                </a:solidFill>
                <a:latin typeface="+mn-lt"/>
              </a:rPr>
              <a:t>dem</a:t>
            </a:r>
            <a:r>
              <a:rPr lang="en-GB" sz="2400" spc="0" dirty="0">
                <a:solidFill>
                  <a:srgbClr val="000000"/>
                </a:solidFill>
                <a:latin typeface="+mn-lt"/>
              </a:rPr>
              <a:t> </a:t>
            </a:r>
            <a:r>
              <a:rPr lang="en-GB" sz="2400" spc="0" dirty="0" err="1">
                <a:solidFill>
                  <a:srgbClr val="000000"/>
                </a:solidFill>
                <a:latin typeface="+mn-lt"/>
              </a:rPr>
              <a:t>neuesten</a:t>
            </a:r>
            <a:r>
              <a:rPr lang="en-GB" sz="2400" spc="0" dirty="0">
                <a:solidFill>
                  <a:srgbClr val="000000"/>
                </a:solidFill>
                <a:latin typeface="+mn-lt"/>
              </a:rPr>
              <a:t> Stand </a:t>
            </a:r>
            <a:r>
              <a:rPr lang="en-GB" sz="2400" spc="0" dirty="0" err="1">
                <a:solidFill>
                  <a:srgbClr val="000000"/>
                </a:solidFill>
                <a:latin typeface="+mn-lt"/>
              </a:rPr>
              <a:t>halten</a:t>
            </a:r>
            <a:endParaRPr lang="en-GB" sz="2400" spc="0" dirty="0">
              <a:solidFill>
                <a:srgbClr val="000000"/>
              </a:solidFill>
              <a:latin typeface="+mn-lt"/>
            </a:endParaRPr>
          </a:p>
          <a:p>
            <a:pPr marL="1257300" lvl="3" indent="-342900">
              <a:spcBef>
                <a:spcPts val="1000"/>
              </a:spcBef>
              <a:buClr>
                <a:schemeClr val="accent2"/>
              </a:buClr>
              <a:buFont typeface="Calibri" panose="020F0502020204030204" pitchFamily="34" charset="0"/>
              <a:buChar char="‒"/>
            </a:pPr>
            <a:r>
              <a:rPr lang="en-GB" sz="2400" spc="0" dirty="0" err="1">
                <a:solidFill>
                  <a:srgbClr val="000000"/>
                </a:solidFill>
                <a:latin typeface="+mn-lt"/>
              </a:rPr>
              <a:t>Sicherstellen</a:t>
            </a:r>
            <a:r>
              <a:rPr lang="en-GB" sz="2400" spc="0" dirty="0">
                <a:solidFill>
                  <a:srgbClr val="000000"/>
                </a:solidFill>
                <a:latin typeface="+mn-lt"/>
              </a:rPr>
              <a:t>, </a:t>
            </a:r>
            <a:r>
              <a:rPr lang="en-GB" sz="2400" spc="0" dirty="0" err="1">
                <a:solidFill>
                  <a:srgbClr val="000000"/>
                </a:solidFill>
                <a:latin typeface="+mn-lt"/>
              </a:rPr>
              <a:t>dass</a:t>
            </a:r>
            <a:r>
              <a:rPr lang="en-GB" sz="2400" spc="0" dirty="0">
                <a:solidFill>
                  <a:srgbClr val="000000"/>
                </a:solidFill>
                <a:latin typeface="+mn-lt"/>
              </a:rPr>
              <a:t> </a:t>
            </a:r>
            <a:r>
              <a:rPr lang="en-GB" sz="2400" spc="0" dirty="0" err="1">
                <a:solidFill>
                  <a:srgbClr val="000000"/>
                </a:solidFill>
                <a:latin typeface="+mn-lt"/>
              </a:rPr>
              <a:t>Ihre</a:t>
            </a:r>
            <a:r>
              <a:rPr lang="en-GB" sz="2400" spc="0" dirty="0">
                <a:solidFill>
                  <a:srgbClr val="000000"/>
                </a:solidFill>
                <a:latin typeface="+mn-lt"/>
              </a:rPr>
              <a:t> </a:t>
            </a:r>
            <a:r>
              <a:rPr lang="en-GB" sz="2400" spc="0" dirty="0" err="1">
                <a:solidFill>
                  <a:srgbClr val="000000"/>
                </a:solidFill>
                <a:latin typeface="+mn-lt"/>
              </a:rPr>
              <a:t>Inhalte</a:t>
            </a:r>
            <a:r>
              <a:rPr lang="en-GB" sz="2400" spc="0" dirty="0">
                <a:solidFill>
                  <a:srgbClr val="000000"/>
                </a:solidFill>
                <a:latin typeface="+mn-lt"/>
              </a:rPr>
              <a:t> </a:t>
            </a:r>
            <a:r>
              <a:rPr lang="en-GB" sz="2400" spc="0" dirty="0" err="1">
                <a:solidFill>
                  <a:srgbClr val="000000"/>
                </a:solidFill>
                <a:latin typeface="+mn-lt"/>
              </a:rPr>
              <a:t>sachlich</a:t>
            </a:r>
            <a:r>
              <a:rPr lang="en-GB" sz="2400" spc="0" dirty="0">
                <a:solidFill>
                  <a:srgbClr val="000000"/>
                </a:solidFill>
                <a:latin typeface="+mn-lt"/>
              </a:rPr>
              <a:t> </a:t>
            </a:r>
            <a:r>
              <a:rPr lang="en-GB" sz="2400" spc="0" dirty="0" err="1">
                <a:solidFill>
                  <a:srgbClr val="000000"/>
                </a:solidFill>
                <a:latin typeface="+mn-lt"/>
              </a:rPr>
              <a:t>korrekt</a:t>
            </a:r>
            <a:r>
              <a:rPr lang="en-GB" sz="2400" spc="0" dirty="0">
                <a:solidFill>
                  <a:srgbClr val="000000"/>
                </a:solidFill>
                <a:latin typeface="+mn-lt"/>
              </a:rPr>
              <a:t> </a:t>
            </a:r>
            <a:r>
              <a:rPr lang="en-GB" sz="2400" spc="0" dirty="0" err="1">
                <a:solidFill>
                  <a:srgbClr val="000000"/>
                </a:solidFill>
                <a:latin typeface="+mn-lt"/>
              </a:rPr>
              <a:t>sind</a:t>
            </a:r>
            <a:endParaRPr lang="en-GB" sz="2400" spc="0" dirty="0">
              <a:solidFill>
                <a:srgbClr val="000000"/>
              </a:solidFill>
              <a:latin typeface="+mn-lt"/>
            </a:endParaRPr>
          </a:p>
          <a:p>
            <a:pPr marL="1257300" lvl="3" indent="-342900">
              <a:spcBef>
                <a:spcPts val="1000"/>
              </a:spcBef>
              <a:buClr>
                <a:schemeClr val="accent2"/>
              </a:buClr>
              <a:buFont typeface="Calibri" panose="020F0502020204030204" pitchFamily="34" charset="0"/>
              <a:buChar char="‒"/>
            </a:pPr>
            <a:r>
              <a:rPr lang="en-GB" sz="2400" spc="0" dirty="0" err="1">
                <a:solidFill>
                  <a:srgbClr val="000000"/>
                </a:solidFill>
                <a:latin typeface="+mn-lt"/>
              </a:rPr>
              <a:t>Rekrutierung</a:t>
            </a:r>
            <a:r>
              <a:rPr lang="en-GB" sz="2400" spc="0" dirty="0">
                <a:solidFill>
                  <a:srgbClr val="000000"/>
                </a:solidFill>
                <a:latin typeface="+mn-lt"/>
              </a:rPr>
              <a:t> von </a:t>
            </a:r>
            <a:r>
              <a:rPr lang="en-GB" sz="2400" spc="0" dirty="0" err="1">
                <a:solidFill>
                  <a:srgbClr val="000000"/>
                </a:solidFill>
                <a:latin typeface="+mn-lt"/>
              </a:rPr>
              <a:t>Experten</a:t>
            </a:r>
            <a:r>
              <a:rPr lang="en-GB" sz="2400" spc="0" dirty="0">
                <a:solidFill>
                  <a:srgbClr val="000000"/>
                </a:solidFill>
                <a:latin typeface="+mn-lt"/>
              </a:rPr>
              <a:t> </a:t>
            </a:r>
            <a:r>
              <a:rPr lang="en-GB" sz="2400" spc="0" dirty="0" err="1">
                <a:solidFill>
                  <a:srgbClr val="000000"/>
                </a:solidFill>
                <a:latin typeface="+mn-lt"/>
              </a:rPr>
              <a:t>oder</a:t>
            </a:r>
            <a:r>
              <a:rPr lang="en-GB" sz="2400" spc="0" dirty="0">
                <a:solidFill>
                  <a:srgbClr val="000000"/>
                </a:solidFill>
                <a:latin typeface="+mn-lt"/>
              </a:rPr>
              <a:t> </a:t>
            </a:r>
            <a:r>
              <a:rPr lang="en-GB" sz="2400" spc="0" dirty="0" err="1">
                <a:solidFill>
                  <a:srgbClr val="000000"/>
                </a:solidFill>
                <a:latin typeface="+mn-lt"/>
              </a:rPr>
              <a:t>Gastautoren</a:t>
            </a:r>
            <a:r>
              <a:rPr lang="en-GB" sz="2400" spc="0" dirty="0">
                <a:solidFill>
                  <a:srgbClr val="000000"/>
                </a:solidFill>
                <a:latin typeface="+mn-lt"/>
              </a:rPr>
              <a:t> </a:t>
            </a:r>
            <a:r>
              <a:rPr lang="en-GB" sz="2400" spc="0" dirty="0" err="1">
                <a:solidFill>
                  <a:srgbClr val="000000"/>
                </a:solidFill>
                <a:latin typeface="+mn-lt"/>
              </a:rPr>
              <a:t>zur</a:t>
            </a:r>
            <a:r>
              <a:rPr lang="en-GB" sz="2400" spc="0" dirty="0">
                <a:solidFill>
                  <a:srgbClr val="000000"/>
                </a:solidFill>
                <a:latin typeface="+mn-lt"/>
              </a:rPr>
              <a:t> </a:t>
            </a:r>
            <a:r>
              <a:rPr lang="en-GB" sz="2400" spc="0" dirty="0" err="1">
                <a:solidFill>
                  <a:srgbClr val="000000"/>
                </a:solidFill>
                <a:latin typeface="+mn-lt"/>
              </a:rPr>
              <a:t>Erstellung</a:t>
            </a:r>
            <a:r>
              <a:rPr lang="en-GB" sz="2400" spc="0" dirty="0">
                <a:solidFill>
                  <a:srgbClr val="000000"/>
                </a:solidFill>
                <a:latin typeface="+mn-lt"/>
              </a:rPr>
              <a:t> von </a:t>
            </a:r>
            <a:r>
              <a:rPr lang="en-GB" sz="2400" spc="0" dirty="0" err="1">
                <a:solidFill>
                  <a:srgbClr val="000000"/>
                </a:solidFill>
                <a:latin typeface="+mn-lt"/>
              </a:rPr>
              <a:t>Inhalten</a:t>
            </a:r>
            <a:endParaRPr lang="en-GB" dirty="0"/>
          </a:p>
          <a:p>
            <a:endParaRPr lang="en-ZA" dirty="0"/>
          </a:p>
        </p:txBody>
      </p:sp>
    </p:spTree>
    <p:extLst>
      <p:ext uri="{BB962C8B-B14F-4D97-AF65-F5344CB8AC3E}">
        <p14:creationId xmlns:p14="http://schemas.microsoft.com/office/powerpoint/2010/main" val="149634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61603"/>
            <a:ext cx="5297618" cy="803654"/>
          </a:xfrm>
        </p:spPr>
        <p:txBody>
          <a:bodyPr lIns="91440" tIns="45720" rIns="91440" bIns="45720" anchor="t">
            <a:noAutofit/>
          </a:bodyPr>
          <a:lstStyle/>
          <a:p>
            <a:r>
              <a:rPr lang="en-GB" dirty="0" err="1"/>
              <a:t>Vorteile</a:t>
            </a:r>
            <a:r>
              <a:rPr lang="en-GB" dirty="0"/>
              <a:t> </a:t>
            </a:r>
            <a:r>
              <a:rPr lang="en-GB" sz="1800" dirty="0"/>
              <a:t>der Automation</a:t>
            </a:r>
            <a:endParaRPr lang="en-US" sz="1800"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5297618" cy="3323987"/>
          </a:xfrm>
          <a:prstGeom prst="rect">
            <a:avLst/>
          </a:prstGeom>
          <a:noFill/>
        </p:spPr>
        <p:txBody>
          <a:bodyPr wrap="square" lIns="91440" tIns="45720" rIns="91440" bIns="45720" rtlCol="0" anchor="t">
            <a:spAutoFit/>
          </a:bodyPr>
          <a:lstStyle/>
          <a:p>
            <a:pPr marL="457200" indent="-457200">
              <a:buFont typeface="+mj-lt"/>
              <a:buAutoNum type="arabicParenR"/>
              <a:defRPr/>
            </a:pPr>
            <a:r>
              <a:rPr lang="en-GB" sz="2400" dirty="0" err="1">
                <a:ea typeface="+mn-lt"/>
                <a:cs typeface="+mn-lt"/>
              </a:rPr>
              <a:t>Transparenz</a:t>
            </a:r>
            <a:r>
              <a:rPr lang="en-GB" sz="2400" dirty="0">
                <a:ea typeface="+mn-lt"/>
                <a:cs typeface="+mn-lt"/>
              </a:rPr>
              <a:t> und </a:t>
            </a:r>
            <a:r>
              <a:rPr lang="en-GB" sz="2400" dirty="0" err="1">
                <a:ea typeface="+mn-lt"/>
                <a:cs typeface="+mn-lt"/>
              </a:rPr>
              <a:t>erhöhte</a:t>
            </a:r>
            <a:r>
              <a:rPr lang="en-GB" sz="2400" dirty="0">
                <a:ea typeface="+mn-lt"/>
                <a:cs typeface="+mn-lt"/>
              </a:rPr>
              <a:t> </a:t>
            </a:r>
            <a:r>
              <a:rPr lang="en-GB" sz="2400" dirty="0" err="1">
                <a:ea typeface="+mn-lt"/>
                <a:cs typeface="+mn-lt"/>
              </a:rPr>
              <a:t>Produktivität</a:t>
            </a:r>
            <a:r>
              <a:rPr lang="en-GB" sz="2400" dirty="0">
                <a:ea typeface="+mn-lt"/>
                <a:cs typeface="+mn-lt"/>
              </a:rPr>
              <a:t> in der </a:t>
            </a:r>
            <a:r>
              <a:rPr lang="en-GB" sz="2400" dirty="0" err="1">
                <a:ea typeface="+mn-lt"/>
                <a:cs typeface="+mn-lt"/>
              </a:rPr>
              <a:t>Verwaltung</a:t>
            </a:r>
            <a:r>
              <a:rPr lang="en-GB" sz="2400" dirty="0">
                <a:ea typeface="+mn-lt"/>
                <a:cs typeface="+mn-lt"/>
              </a:rPr>
              <a:t> </a:t>
            </a:r>
            <a:r>
              <a:rPr lang="en-GB" sz="2400" dirty="0" err="1">
                <a:ea typeface="+mn-lt"/>
                <a:cs typeface="+mn-lt"/>
              </a:rPr>
              <a:t>durch</a:t>
            </a:r>
            <a:r>
              <a:rPr lang="en-GB" sz="2400" dirty="0">
                <a:ea typeface="+mn-lt"/>
                <a:cs typeface="+mn-lt"/>
              </a:rPr>
              <a:t> </a:t>
            </a:r>
            <a:r>
              <a:rPr lang="en-GB" sz="2400" dirty="0" err="1">
                <a:ea typeface="+mn-lt"/>
                <a:cs typeface="+mn-lt"/>
              </a:rPr>
              <a:t>besserer</a:t>
            </a:r>
            <a:r>
              <a:rPr lang="en-GB" sz="2400" dirty="0">
                <a:ea typeface="+mn-lt"/>
                <a:cs typeface="+mn-lt"/>
              </a:rPr>
              <a:t> </a:t>
            </a:r>
            <a:r>
              <a:rPr lang="en-GB" sz="2400" dirty="0" err="1">
                <a:ea typeface="+mn-lt"/>
                <a:cs typeface="+mn-lt"/>
              </a:rPr>
              <a:t>Auslastung</a:t>
            </a:r>
            <a:r>
              <a:rPr lang="en-GB" sz="2400" dirty="0">
                <a:ea typeface="+mn-lt"/>
                <a:cs typeface="+mn-lt"/>
              </a:rPr>
              <a:t> des Personals und </a:t>
            </a:r>
            <a:r>
              <a:rPr lang="en-GB" sz="2400" dirty="0" err="1">
                <a:ea typeface="+mn-lt"/>
                <a:cs typeface="+mn-lt"/>
              </a:rPr>
              <a:t>weniger</a:t>
            </a:r>
            <a:r>
              <a:rPr lang="en-GB" sz="2400" dirty="0">
                <a:ea typeface="+mn-lt"/>
                <a:cs typeface="+mn-lt"/>
              </a:rPr>
              <a:t> </a:t>
            </a:r>
            <a:r>
              <a:rPr lang="en-GB" sz="2400" dirty="0" err="1">
                <a:ea typeface="+mn-lt"/>
                <a:cs typeface="+mn-lt"/>
              </a:rPr>
              <a:t>fehler</a:t>
            </a:r>
            <a:endParaRPr lang="en-GB" sz="2400" dirty="0">
              <a:ea typeface="+mn-lt"/>
              <a:cs typeface="+mn-lt"/>
            </a:endParaRPr>
          </a:p>
          <a:p>
            <a:pPr marL="457200" indent="-457200">
              <a:buFont typeface="+mj-lt"/>
              <a:buAutoNum type="arabicPeriod"/>
              <a:defRPr/>
            </a:pPr>
            <a:endParaRPr lang="en-GB" sz="2400" dirty="0">
              <a:ea typeface="+mn-lt"/>
              <a:cs typeface="+mn-lt"/>
            </a:endParaRPr>
          </a:p>
          <a:p>
            <a:pPr>
              <a:defRPr/>
            </a:pPr>
            <a:r>
              <a:rPr lang="en-GB" sz="2400" dirty="0">
                <a:ea typeface="+mn-lt"/>
                <a:cs typeface="+mn-lt"/>
              </a:rPr>
              <a:t>2) </a:t>
            </a:r>
            <a:r>
              <a:rPr lang="en-GB" sz="2400" dirty="0" err="1">
                <a:ea typeface="+mn-lt"/>
                <a:cs typeface="+mn-lt"/>
              </a:rPr>
              <a:t>Mehr</a:t>
            </a:r>
            <a:r>
              <a:rPr lang="en-GB" sz="2400" dirty="0">
                <a:ea typeface="+mn-lt"/>
                <a:cs typeface="+mn-lt"/>
              </a:rPr>
              <a:t> Compliance</a:t>
            </a:r>
            <a:endParaRPr lang="en-GB" sz="2400" dirty="0">
              <a:cs typeface="Calibri"/>
            </a:endParaRPr>
          </a:p>
          <a:p>
            <a:pPr marL="342900" indent="-342900">
              <a:buFont typeface="+mj-lt"/>
              <a:buAutoNum type="arabicPeriod"/>
              <a:defRPr/>
            </a:pPr>
            <a:endParaRPr lang="en-GB" dirty="0">
              <a:cs typeface="Calibri"/>
            </a:endParaRPr>
          </a:p>
          <a:p>
            <a:pPr>
              <a:defRPr/>
            </a:pPr>
            <a:r>
              <a:rPr lang="en-GB" sz="2400" dirty="0">
                <a:ea typeface="+mn-lt"/>
                <a:cs typeface="+mn-lt"/>
              </a:rPr>
              <a:t>3) </a:t>
            </a:r>
            <a:r>
              <a:rPr lang="en-GB" sz="2400" dirty="0" err="1">
                <a:ea typeface="+mn-lt"/>
                <a:cs typeface="+mn-lt"/>
              </a:rPr>
              <a:t>Senkung</a:t>
            </a:r>
            <a:r>
              <a:rPr lang="en-GB" sz="2400" dirty="0">
                <a:ea typeface="+mn-lt"/>
                <a:cs typeface="+mn-lt"/>
              </a:rPr>
              <a:t> der Kosten</a:t>
            </a:r>
            <a:endParaRPr lang="en-GB" dirty="0">
              <a:cs typeface="Calibri"/>
            </a:endParaRPr>
          </a:p>
        </p:txBody>
      </p:sp>
      <p:sp>
        <p:nvSpPr>
          <p:cNvPr id="3" name="Text Placeholder 3">
            <a:extLst>
              <a:ext uri="{FF2B5EF4-FFF2-40B4-BE49-F238E27FC236}">
                <a16:creationId xmlns:a16="http://schemas.microsoft.com/office/drawing/2014/main" id="{C7D2A056-321A-E3A7-19FE-A56A41DAC271}"/>
              </a:ext>
            </a:extLst>
          </p:cNvPr>
          <p:cNvSpPr txBox="1">
            <a:spLocks/>
          </p:cNvSpPr>
          <p:nvPr/>
        </p:nvSpPr>
        <p:spPr>
          <a:xfrm>
            <a:off x="6096000" y="761603"/>
            <a:ext cx="5297618" cy="80365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Herausforderungen</a:t>
            </a:r>
            <a:r>
              <a:rPr lang="en-GB" dirty="0"/>
              <a:t> </a:t>
            </a:r>
            <a:r>
              <a:rPr lang="en-GB" sz="1600" dirty="0"/>
              <a:t>der Automation</a:t>
            </a:r>
            <a:endParaRPr lang="en-US" sz="1600" dirty="0"/>
          </a:p>
        </p:txBody>
      </p:sp>
      <p:sp>
        <p:nvSpPr>
          <p:cNvPr id="8" name="TextBox 7">
            <a:extLst>
              <a:ext uri="{FF2B5EF4-FFF2-40B4-BE49-F238E27FC236}">
                <a16:creationId xmlns:a16="http://schemas.microsoft.com/office/drawing/2014/main" id="{60DA3E14-9BB0-2E81-6668-1901691BD7DD}"/>
              </a:ext>
            </a:extLst>
          </p:cNvPr>
          <p:cNvSpPr txBox="1"/>
          <p:nvPr/>
        </p:nvSpPr>
        <p:spPr>
          <a:xfrm>
            <a:off x="6096000" y="1685835"/>
            <a:ext cx="5297618" cy="2308324"/>
          </a:xfrm>
          <a:prstGeom prst="rect">
            <a:avLst/>
          </a:prstGeom>
          <a:noFill/>
        </p:spPr>
        <p:txBody>
          <a:bodyPr wrap="square" rtlCol="0">
            <a:spAutoFit/>
          </a:bodyPr>
          <a:lstStyle/>
          <a:p>
            <a:pPr marL="457200" indent="-457200">
              <a:buAutoNum type="arabicParenR"/>
              <a:defRPr/>
            </a:pPr>
            <a:r>
              <a:rPr lang="en-GB" sz="2400" dirty="0" err="1">
                <a:ea typeface="+mn-lt"/>
                <a:cs typeface="+mn-lt"/>
              </a:rPr>
              <a:t>Erkennen</a:t>
            </a:r>
            <a:r>
              <a:rPr lang="en-GB" sz="2400" dirty="0">
                <a:ea typeface="+mn-lt"/>
                <a:cs typeface="+mn-lt"/>
              </a:rPr>
              <a:t>, was </a:t>
            </a:r>
            <a:r>
              <a:rPr lang="en-GB" sz="2400" dirty="0" err="1">
                <a:ea typeface="+mn-lt"/>
                <a:cs typeface="+mn-lt"/>
              </a:rPr>
              <a:t>automatisiert</a:t>
            </a:r>
            <a:r>
              <a:rPr lang="en-GB" sz="2400" dirty="0">
                <a:ea typeface="+mn-lt"/>
                <a:cs typeface="+mn-lt"/>
              </a:rPr>
              <a:t> </a:t>
            </a:r>
            <a:r>
              <a:rPr lang="en-GB" sz="2400" dirty="0" err="1">
                <a:ea typeface="+mn-lt"/>
                <a:cs typeface="+mn-lt"/>
              </a:rPr>
              <a:t>werden</a:t>
            </a:r>
            <a:r>
              <a:rPr lang="en-GB" sz="2400" dirty="0">
                <a:ea typeface="+mn-lt"/>
                <a:cs typeface="+mn-lt"/>
              </a:rPr>
              <a:t> </a:t>
            </a:r>
            <a:r>
              <a:rPr lang="en-GB" sz="2400" dirty="0" err="1">
                <a:ea typeface="+mn-lt"/>
                <a:cs typeface="+mn-lt"/>
              </a:rPr>
              <a:t>kann</a:t>
            </a:r>
            <a:endParaRPr lang="en-GB" sz="2400" dirty="0">
              <a:ea typeface="+mn-lt"/>
              <a:cs typeface="+mn-lt"/>
            </a:endParaRPr>
          </a:p>
          <a:p>
            <a:pPr marL="457200" indent="-457200">
              <a:buAutoNum type="arabicParenR"/>
              <a:defRPr/>
            </a:pPr>
            <a:endParaRPr lang="en-GB" sz="2400" dirty="0">
              <a:ea typeface="+mn-lt"/>
              <a:cs typeface="+mn-lt"/>
            </a:endParaRPr>
          </a:p>
          <a:p>
            <a:pPr marL="457200" indent="-457200">
              <a:buAutoNum type="arabicParenR"/>
              <a:defRPr/>
            </a:pPr>
            <a:r>
              <a:rPr lang="en-GB" sz="2400" dirty="0" err="1">
                <a:ea typeface="+mn-lt"/>
                <a:cs typeface="+mn-lt"/>
              </a:rPr>
              <a:t>Prozesse</a:t>
            </a:r>
            <a:r>
              <a:rPr lang="en-GB" sz="2400" dirty="0">
                <a:ea typeface="+mn-lt"/>
                <a:cs typeface="+mn-lt"/>
              </a:rPr>
              <a:t> </a:t>
            </a:r>
            <a:r>
              <a:rPr lang="en-GB" sz="2400" dirty="0" err="1">
                <a:ea typeface="+mn-lt"/>
                <a:cs typeface="+mn-lt"/>
              </a:rPr>
              <a:t>vor</a:t>
            </a:r>
            <a:r>
              <a:rPr lang="en-GB" sz="2400" dirty="0">
                <a:ea typeface="+mn-lt"/>
                <a:cs typeface="+mn-lt"/>
              </a:rPr>
              <a:t> der </a:t>
            </a:r>
            <a:r>
              <a:rPr lang="en-GB" sz="2400" dirty="0" err="1">
                <a:ea typeface="+mn-lt"/>
                <a:cs typeface="+mn-lt"/>
              </a:rPr>
              <a:t>Automatisierung</a:t>
            </a:r>
            <a:r>
              <a:rPr lang="en-GB" sz="2400" dirty="0">
                <a:ea typeface="+mn-lt"/>
                <a:cs typeface="+mn-lt"/>
              </a:rPr>
              <a:t> </a:t>
            </a:r>
            <a:r>
              <a:rPr lang="en-GB" sz="2400" dirty="0" err="1">
                <a:ea typeface="+mn-lt"/>
                <a:cs typeface="+mn-lt"/>
              </a:rPr>
              <a:t>optimieren</a:t>
            </a:r>
            <a:endParaRPr lang="en-GB" sz="2400" dirty="0">
              <a:cs typeface="Calibri" panose="020F0502020204030204"/>
            </a:endParaRPr>
          </a:p>
          <a:p>
            <a:endParaRPr lang="en-DE" sz="2400" dirty="0"/>
          </a:p>
        </p:txBody>
      </p:sp>
    </p:spTree>
    <p:extLst>
      <p:ext uri="{BB962C8B-B14F-4D97-AF65-F5344CB8AC3E}">
        <p14:creationId xmlns:p14="http://schemas.microsoft.com/office/powerpoint/2010/main" val="286296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und der </a:t>
            </a:r>
            <a:r>
              <a:rPr lang="en-GB" dirty="0" err="1"/>
              <a:t>tertiäre</a:t>
            </a:r>
            <a:r>
              <a:rPr lang="en-GB" dirty="0"/>
              <a:t> </a:t>
            </a:r>
            <a:r>
              <a:rPr lang="en-GB" dirty="0" err="1"/>
              <a:t>Sektor</a:t>
            </a:r>
            <a:r>
              <a:rPr lang="en-GB" dirty="0"/>
              <a:t>
</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Erstellen</a:t>
            </a:r>
            <a:r>
              <a:rPr lang="en-GB" b="1" dirty="0">
                <a:solidFill>
                  <a:schemeClr val="accent2"/>
                </a:solidFill>
              </a:rPr>
              <a:t> Sie </a:t>
            </a:r>
            <a:r>
              <a:rPr lang="en-GB" b="1" dirty="0" err="1">
                <a:solidFill>
                  <a:schemeClr val="accent2"/>
                </a:solidFill>
              </a:rPr>
              <a:t>hochwertige</a:t>
            </a:r>
            <a:r>
              <a:rPr lang="en-GB" b="1" dirty="0">
                <a:solidFill>
                  <a:schemeClr val="accent2"/>
                </a:solidFill>
              </a:rPr>
              <a:t> </a:t>
            </a:r>
            <a:r>
              <a:rPr lang="en-GB" b="1" dirty="0" err="1">
                <a:solidFill>
                  <a:schemeClr val="accent2"/>
                </a:solidFill>
              </a:rPr>
              <a:t>Inhalte</a:t>
            </a:r>
            <a:r>
              <a:rPr lang="en-GB" b="1" dirty="0">
                <a:solidFill>
                  <a:schemeClr val="accent2"/>
                </a:solidFill>
              </a:rPr>
              <a:t> (Forts.)</a:t>
            </a:r>
          </a:p>
          <a:p>
            <a:pPr marL="0" indent="0"/>
            <a:endParaRPr lang="en-GB" dirty="0"/>
          </a:p>
          <a:p>
            <a:pPr marL="800100" lvl="2"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Nutzen</a:t>
            </a:r>
            <a:r>
              <a:rPr lang="en-GB" sz="2400" spc="0" dirty="0">
                <a:solidFill>
                  <a:srgbClr val="000000"/>
                </a:solidFill>
                <a:latin typeface="+mn-lt"/>
              </a:rPr>
              <a:t> Sie YouTube</a:t>
            </a:r>
          </a:p>
          <a:p>
            <a:pPr marL="800100" lvl="2"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Verbessern</a:t>
            </a:r>
            <a:r>
              <a:rPr lang="en-GB" sz="2400" spc="0" dirty="0">
                <a:solidFill>
                  <a:srgbClr val="000000"/>
                </a:solidFill>
                <a:latin typeface="+mn-lt"/>
              </a:rPr>
              <a:t> Sie </a:t>
            </a:r>
            <a:r>
              <a:rPr lang="en-GB" sz="2400" spc="0" dirty="0" err="1">
                <a:solidFill>
                  <a:srgbClr val="000000"/>
                </a:solidFill>
                <a:latin typeface="+mn-lt"/>
              </a:rPr>
              <a:t>Ihre</a:t>
            </a:r>
            <a:r>
              <a:rPr lang="en-GB" sz="2400" spc="0" dirty="0">
                <a:solidFill>
                  <a:srgbClr val="000000"/>
                </a:solidFill>
                <a:latin typeface="+mn-lt"/>
              </a:rPr>
              <a:t> </a:t>
            </a:r>
            <a:r>
              <a:rPr lang="en-GB" sz="2400" spc="0" dirty="0" err="1">
                <a:solidFill>
                  <a:srgbClr val="000000"/>
                </a:solidFill>
                <a:latin typeface="+mn-lt"/>
              </a:rPr>
              <a:t>Inhalte</a:t>
            </a:r>
            <a:r>
              <a:rPr lang="en-GB" sz="2400" spc="0" dirty="0">
                <a:solidFill>
                  <a:srgbClr val="000000"/>
                </a:solidFill>
                <a:latin typeface="+mn-lt"/>
              </a:rPr>
              <a:t> </a:t>
            </a:r>
            <a:r>
              <a:rPr lang="en-GB" sz="2400" spc="0" dirty="0" err="1">
                <a:solidFill>
                  <a:srgbClr val="000000"/>
                </a:solidFill>
                <a:latin typeface="+mn-lt"/>
              </a:rPr>
              <a:t>mit</a:t>
            </a:r>
            <a:r>
              <a:rPr lang="en-GB" sz="2400" spc="0" dirty="0">
                <a:solidFill>
                  <a:srgbClr val="000000"/>
                </a:solidFill>
                <a:latin typeface="+mn-lt"/>
              </a:rPr>
              <a:t> </a:t>
            </a:r>
            <a:r>
              <a:rPr lang="en-GB" sz="2400" spc="0" dirty="0" err="1">
                <a:solidFill>
                  <a:srgbClr val="000000"/>
                </a:solidFill>
                <a:latin typeface="+mn-lt"/>
              </a:rPr>
              <a:t>visuellen</a:t>
            </a:r>
            <a:r>
              <a:rPr lang="en-GB" sz="2400" spc="0" dirty="0">
                <a:solidFill>
                  <a:srgbClr val="000000"/>
                </a:solidFill>
                <a:latin typeface="+mn-lt"/>
              </a:rPr>
              <a:t> </a:t>
            </a:r>
            <a:r>
              <a:rPr lang="en-GB" sz="2400" spc="0" dirty="0" err="1">
                <a:solidFill>
                  <a:srgbClr val="000000"/>
                </a:solidFill>
                <a:latin typeface="+mn-lt"/>
              </a:rPr>
              <a:t>Elementen</a:t>
            </a:r>
            <a:endParaRPr lang="en-GB" dirty="0"/>
          </a:p>
          <a:p>
            <a:endParaRPr lang="en-ZA" dirty="0"/>
          </a:p>
        </p:txBody>
      </p:sp>
    </p:spTree>
    <p:extLst>
      <p:ext uri="{BB962C8B-B14F-4D97-AF65-F5344CB8AC3E}">
        <p14:creationId xmlns:p14="http://schemas.microsoft.com/office/powerpoint/2010/main" val="2023536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und der </a:t>
            </a:r>
            <a:r>
              <a:rPr lang="en-GB" dirty="0" err="1"/>
              <a:t>tertiäre</a:t>
            </a:r>
            <a:r>
              <a:rPr lang="en-GB" dirty="0"/>
              <a:t> </a:t>
            </a:r>
            <a:r>
              <a:rPr lang="en-GB" dirty="0" err="1"/>
              <a:t>Sektor</a:t>
            </a:r>
            <a:r>
              <a:rPr lang="en-GB" dirty="0"/>
              <a:t>
</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Follow on-page best practices</a:t>
            </a:r>
          </a:p>
          <a:p>
            <a:pPr marL="0" indent="0"/>
            <a:endParaRPr lang="en-GB" dirty="0"/>
          </a:p>
          <a:p>
            <a:pPr marL="800100" lvl="2"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Titel</a:t>
            </a:r>
            <a:r>
              <a:rPr lang="en-GB" sz="2400" spc="0" dirty="0">
                <a:solidFill>
                  <a:srgbClr val="000000"/>
                </a:solidFill>
                <a:latin typeface="+mn-lt"/>
              </a:rPr>
              <a:t>-Tag
Meta-</a:t>
            </a:r>
            <a:r>
              <a:rPr lang="en-GB" sz="2400" spc="0" dirty="0" err="1">
                <a:solidFill>
                  <a:srgbClr val="000000"/>
                </a:solidFill>
                <a:latin typeface="+mn-lt"/>
              </a:rPr>
              <a:t>Beschreibung</a:t>
            </a:r>
            <a:r>
              <a:rPr lang="en-GB" sz="2400" spc="0" dirty="0">
                <a:solidFill>
                  <a:srgbClr val="000000"/>
                </a:solidFill>
                <a:latin typeface="+mn-lt"/>
              </a:rPr>
              <a:t>
</a:t>
            </a:r>
            <a:r>
              <a:rPr lang="en-GB" sz="2400" spc="0" dirty="0" err="1">
                <a:solidFill>
                  <a:srgbClr val="000000"/>
                </a:solidFill>
                <a:latin typeface="+mn-lt"/>
              </a:rPr>
              <a:t>Überschriften</a:t>
            </a:r>
            <a:endParaRPr lang="en-GB" sz="2400" dirty="0">
              <a:solidFill>
                <a:srgbClr val="000000"/>
              </a:solidFill>
              <a:latin typeface="+mn-lt"/>
            </a:endParaRPr>
          </a:p>
          <a:p>
            <a:endParaRPr lang="en-ZA" dirty="0"/>
          </a:p>
        </p:txBody>
      </p:sp>
    </p:spTree>
    <p:extLst>
      <p:ext uri="{BB962C8B-B14F-4D97-AF65-F5344CB8AC3E}">
        <p14:creationId xmlns:p14="http://schemas.microsoft.com/office/powerpoint/2010/main" val="340927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und der </a:t>
            </a:r>
            <a:r>
              <a:rPr lang="en-GB" dirty="0" err="1"/>
              <a:t>tertiäre</a:t>
            </a:r>
            <a:r>
              <a:rPr lang="en-GB" dirty="0"/>
              <a:t> </a:t>
            </a:r>
            <a:r>
              <a:rPr lang="en-GB" dirty="0" err="1"/>
              <a:t>Sektor</a:t>
            </a:r>
            <a:r>
              <a:rPr lang="en-GB" dirty="0"/>
              <a:t>
</a:t>
            </a:r>
          </a:p>
          <a:p>
            <a:r>
              <a:rPr lang="en-GB" dirty="0"/>
              <a:t>
</a:t>
            </a:r>
          </a:p>
          <a:p>
            <a:r>
              <a:rPr lang="en-GB" dirty="0"/>
              <a:t>
</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Follow on-page best practices (Forts.)</a:t>
            </a:r>
          </a:p>
          <a:p>
            <a:pPr marL="0" indent="0"/>
            <a:endParaRPr lang="en-GB" b="1" dirty="0">
              <a:solidFill>
                <a:schemeClr val="accent2"/>
              </a:solidFill>
            </a:endParaRPr>
          </a:p>
          <a:p>
            <a:pPr marL="800100" lvl="2" indent="-342900">
              <a:spcBef>
                <a:spcPts val="1000"/>
              </a:spcBef>
              <a:buClr>
                <a:schemeClr val="accent2"/>
              </a:buClr>
              <a:buFont typeface="Arial" panose="020B0604020202020204" pitchFamily="34" charset="0"/>
              <a:buChar char="•"/>
            </a:pPr>
            <a:r>
              <a:rPr lang="en-GB" sz="2400" spc="0" dirty="0">
                <a:solidFill>
                  <a:srgbClr val="000000"/>
                </a:solidFill>
                <a:latin typeface="+mn-lt"/>
              </a:rPr>
              <a:t>ALT Text</a:t>
            </a:r>
          </a:p>
          <a:p>
            <a:pPr marL="800100" lvl="2" indent="-342900">
              <a:spcBef>
                <a:spcPts val="1000"/>
              </a:spcBef>
              <a:buClr>
                <a:schemeClr val="accent2"/>
              </a:buClr>
              <a:buFont typeface="Arial" panose="020B0604020202020204" pitchFamily="34" charset="0"/>
              <a:buChar char="•"/>
            </a:pPr>
            <a:r>
              <a:rPr lang="en-GB" sz="2400" spc="0" dirty="0">
                <a:solidFill>
                  <a:srgbClr val="000000"/>
                </a:solidFill>
                <a:latin typeface="+mn-lt"/>
              </a:rPr>
              <a:t>Interne </a:t>
            </a:r>
            <a:r>
              <a:rPr lang="en-GB" sz="2400" spc="0" dirty="0" err="1">
                <a:solidFill>
                  <a:srgbClr val="000000"/>
                </a:solidFill>
                <a:latin typeface="+mn-lt"/>
              </a:rPr>
              <a:t>Verlinkung</a:t>
            </a:r>
            <a:endParaRPr lang="en-GB" sz="2400" spc="0" dirty="0">
              <a:solidFill>
                <a:srgbClr val="000000"/>
              </a:solidFill>
              <a:latin typeface="+mn-lt"/>
            </a:endParaRPr>
          </a:p>
          <a:p>
            <a:pPr marL="800100" lvl="2"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Ankertext</a:t>
            </a:r>
            <a:endParaRPr lang="en-GB" dirty="0"/>
          </a:p>
          <a:p>
            <a:endParaRPr lang="en-ZA" dirty="0"/>
          </a:p>
        </p:txBody>
      </p:sp>
    </p:spTree>
    <p:extLst>
      <p:ext uri="{BB962C8B-B14F-4D97-AF65-F5344CB8AC3E}">
        <p14:creationId xmlns:p14="http://schemas.microsoft.com/office/powerpoint/2010/main" val="203575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und der </a:t>
            </a:r>
            <a:r>
              <a:rPr lang="en-GB" dirty="0" err="1"/>
              <a:t>tertiäre</a:t>
            </a:r>
            <a:r>
              <a:rPr lang="en-GB" dirty="0"/>
              <a:t> </a:t>
            </a:r>
            <a:r>
              <a:rPr lang="en-GB" dirty="0" err="1"/>
              <a:t>Sektor</a:t>
            </a:r>
            <a:r>
              <a:rPr lang="en-GB" dirty="0"/>
              <a:t>
</a:t>
            </a:r>
          </a:p>
          <a:p>
            <a:r>
              <a:rPr lang="en-GB" dirty="0"/>
              <a:t>
</a:t>
            </a:r>
          </a:p>
          <a:p>
            <a:r>
              <a:rPr lang="en-GB" dirty="0"/>
              <a:t>
</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Optimieren</a:t>
            </a:r>
            <a:r>
              <a:rPr lang="en-GB" b="1" dirty="0">
                <a:solidFill>
                  <a:schemeClr val="accent2"/>
                </a:solidFill>
              </a:rPr>
              <a:t> Sie </a:t>
            </a:r>
            <a:r>
              <a:rPr lang="en-GB" b="1" dirty="0" err="1">
                <a:solidFill>
                  <a:schemeClr val="accent2"/>
                </a:solidFill>
              </a:rPr>
              <a:t>Ihre</a:t>
            </a:r>
            <a:r>
              <a:rPr lang="en-GB" b="1" dirty="0">
                <a:solidFill>
                  <a:schemeClr val="accent2"/>
                </a:solidFill>
              </a:rPr>
              <a:t> </a:t>
            </a:r>
            <a:r>
              <a:rPr lang="en-GB" b="1" dirty="0" err="1">
                <a:solidFill>
                  <a:schemeClr val="accent2"/>
                </a:solidFill>
              </a:rPr>
              <a:t>Benutzererfahrung</a:t>
            </a:r>
            <a:endParaRPr lang="en-GB" b="1" dirty="0">
              <a:solidFill>
                <a:schemeClr val="accent2"/>
              </a:solidFill>
            </a:endParaRPr>
          </a:p>
          <a:p>
            <a:pPr marL="0" indent="0"/>
            <a:endParaRPr lang="en-GB" dirty="0"/>
          </a:p>
          <a:p>
            <a:pPr marL="800100" lvl="2"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Halten</a:t>
            </a:r>
            <a:r>
              <a:rPr lang="en-GB" sz="2400" spc="0" dirty="0">
                <a:solidFill>
                  <a:srgbClr val="000000"/>
                </a:solidFill>
                <a:latin typeface="+mn-lt"/>
              </a:rPr>
              <a:t> Sie die </a:t>
            </a:r>
            <a:r>
              <a:rPr lang="en-GB" sz="2400" spc="0" dirty="0" err="1">
                <a:solidFill>
                  <a:srgbClr val="000000"/>
                </a:solidFill>
                <a:latin typeface="+mn-lt"/>
              </a:rPr>
              <a:t>Ladezeit</a:t>
            </a:r>
            <a:r>
              <a:rPr lang="en-GB" sz="2400" spc="0" dirty="0">
                <a:solidFill>
                  <a:srgbClr val="000000"/>
                </a:solidFill>
                <a:latin typeface="+mn-lt"/>
              </a:rPr>
              <a:t> der Website </a:t>
            </a:r>
            <a:r>
              <a:rPr lang="en-GB" sz="2400" spc="0" dirty="0" err="1">
                <a:solidFill>
                  <a:srgbClr val="000000"/>
                </a:solidFill>
                <a:latin typeface="+mn-lt"/>
              </a:rPr>
              <a:t>unter</a:t>
            </a:r>
            <a:r>
              <a:rPr lang="en-GB" sz="2400" spc="0" dirty="0">
                <a:solidFill>
                  <a:srgbClr val="000000"/>
                </a:solidFill>
                <a:latin typeface="+mn-lt"/>
              </a:rPr>
              <a:t> 5 </a:t>
            </a:r>
            <a:r>
              <a:rPr lang="en-GB" sz="2400" spc="0" dirty="0" err="1">
                <a:solidFill>
                  <a:srgbClr val="000000"/>
                </a:solidFill>
                <a:latin typeface="+mn-lt"/>
              </a:rPr>
              <a:t>Sekunden</a:t>
            </a:r>
            <a:r>
              <a:rPr lang="en-GB" sz="2400" spc="0" dirty="0">
                <a:solidFill>
                  <a:srgbClr val="000000"/>
                </a:solidFill>
                <a:latin typeface="+mn-lt"/>
              </a:rPr>
              <a:t>, um die </a:t>
            </a:r>
            <a:r>
              <a:rPr lang="en-GB" sz="2400" spc="0" dirty="0" err="1">
                <a:solidFill>
                  <a:srgbClr val="000000"/>
                </a:solidFill>
                <a:latin typeface="+mn-lt"/>
              </a:rPr>
              <a:t>Aufmerksamkeit</a:t>
            </a:r>
            <a:r>
              <a:rPr lang="en-GB" sz="2400" spc="0" dirty="0">
                <a:solidFill>
                  <a:srgbClr val="000000"/>
                </a:solidFill>
                <a:latin typeface="+mn-lt"/>
              </a:rPr>
              <a:t> der </a:t>
            </a:r>
            <a:r>
              <a:rPr lang="en-GB" sz="2400" spc="0" dirty="0" err="1">
                <a:solidFill>
                  <a:srgbClr val="000000"/>
                </a:solidFill>
                <a:latin typeface="+mn-lt"/>
              </a:rPr>
              <a:t>Leser</a:t>
            </a:r>
            <a:r>
              <a:rPr lang="en-GB" sz="2400" spc="0" dirty="0">
                <a:solidFill>
                  <a:srgbClr val="000000"/>
                </a:solidFill>
                <a:latin typeface="+mn-lt"/>
              </a:rPr>
              <a:t> </a:t>
            </a:r>
            <a:r>
              <a:rPr lang="en-GB" sz="2400" spc="0" dirty="0" err="1">
                <a:solidFill>
                  <a:srgbClr val="000000"/>
                </a:solidFill>
                <a:latin typeface="+mn-lt"/>
              </a:rPr>
              <a:t>nicht</a:t>
            </a:r>
            <a:r>
              <a:rPr lang="en-GB" sz="2400" spc="0" dirty="0">
                <a:solidFill>
                  <a:srgbClr val="000000"/>
                </a:solidFill>
                <a:latin typeface="+mn-lt"/>
              </a:rPr>
              <a:t> </a:t>
            </a:r>
            <a:r>
              <a:rPr lang="en-GB" sz="2400" spc="0" dirty="0" err="1">
                <a:solidFill>
                  <a:srgbClr val="000000"/>
                </a:solidFill>
                <a:latin typeface="+mn-lt"/>
              </a:rPr>
              <a:t>zu</a:t>
            </a:r>
            <a:r>
              <a:rPr lang="en-GB" sz="2400" spc="0" dirty="0">
                <a:solidFill>
                  <a:srgbClr val="000000"/>
                </a:solidFill>
                <a:latin typeface="+mn-lt"/>
              </a:rPr>
              <a:t> </a:t>
            </a:r>
            <a:r>
              <a:rPr lang="en-GB" sz="2400" spc="0" dirty="0" err="1">
                <a:solidFill>
                  <a:srgbClr val="000000"/>
                </a:solidFill>
                <a:latin typeface="+mn-lt"/>
              </a:rPr>
              <a:t>verlieren</a:t>
            </a:r>
            <a:endParaRPr lang="en-GB" sz="2400" spc="0" dirty="0">
              <a:solidFill>
                <a:srgbClr val="000000"/>
              </a:solidFill>
              <a:latin typeface="+mn-lt"/>
            </a:endParaRPr>
          </a:p>
          <a:p>
            <a:pPr marL="800100" lvl="2"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Bieten</a:t>
            </a:r>
            <a:r>
              <a:rPr lang="en-GB" sz="2400" spc="0" dirty="0">
                <a:solidFill>
                  <a:srgbClr val="000000"/>
                </a:solidFill>
                <a:latin typeface="+mn-lt"/>
              </a:rPr>
              <a:t> Sie </a:t>
            </a:r>
            <a:r>
              <a:rPr lang="en-GB" sz="2400" spc="0" dirty="0" err="1">
                <a:solidFill>
                  <a:srgbClr val="000000"/>
                </a:solidFill>
                <a:latin typeface="+mn-lt"/>
              </a:rPr>
              <a:t>eine</a:t>
            </a:r>
            <a:r>
              <a:rPr lang="en-GB" sz="2400" spc="0" dirty="0">
                <a:solidFill>
                  <a:srgbClr val="000000"/>
                </a:solidFill>
                <a:latin typeface="+mn-lt"/>
              </a:rPr>
              <a:t> intuitive Navigation, um </a:t>
            </a:r>
            <a:r>
              <a:rPr lang="en-GB" sz="2400" spc="0" dirty="0" err="1">
                <a:solidFill>
                  <a:srgbClr val="000000"/>
                </a:solidFill>
                <a:latin typeface="+mn-lt"/>
              </a:rPr>
              <a:t>Ihrem</a:t>
            </a:r>
            <a:r>
              <a:rPr lang="en-GB" sz="2400" spc="0" dirty="0">
                <a:solidFill>
                  <a:srgbClr val="000000"/>
                </a:solidFill>
                <a:latin typeface="+mn-lt"/>
              </a:rPr>
              <a:t> </a:t>
            </a:r>
            <a:r>
              <a:rPr lang="en-GB" sz="2400" spc="0" dirty="0" err="1">
                <a:solidFill>
                  <a:srgbClr val="000000"/>
                </a:solidFill>
                <a:latin typeface="+mn-lt"/>
              </a:rPr>
              <a:t>Publikum</a:t>
            </a:r>
            <a:r>
              <a:rPr lang="en-GB" sz="2400" spc="0" dirty="0">
                <a:solidFill>
                  <a:srgbClr val="000000"/>
                </a:solidFill>
                <a:latin typeface="+mn-lt"/>
              </a:rPr>
              <a:t> </a:t>
            </a:r>
            <a:r>
              <a:rPr lang="en-GB" sz="2400" spc="0" dirty="0" err="1">
                <a:solidFill>
                  <a:srgbClr val="000000"/>
                </a:solidFill>
                <a:latin typeface="+mn-lt"/>
              </a:rPr>
              <a:t>zu</a:t>
            </a:r>
            <a:r>
              <a:rPr lang="en-GB" sz="2400" spc="0" dirty="0">
                <a:solidFill>
                  <a:srgbClr val="000000"/>
                </a:solidFill>
                <a:latin typeface="+mn-lt"/>
              </a:rPr>
              <a:t> </a:t>
            </a:r>
            <a:r>
              <a:rPr lang="en-GB" sz="2400" spc="0" dirty="0" err="1">
                <a:solidFill>
                  <a:srgbClr val="000000"/>
                </a:solidFill>
                <a:latin typeface="+mn-lt"/>
              </a:rPr>
              <a:t>zeigen</a:t>
            </a:r>
            <a:r>
              <a:rPr lang="en-GB" sz="2400" spc="0" dirty="0">
                <a:solidFill>
                  <a:srgbClr val="000000"/>
                </a:solidFill>
                <a:latin typeface="+mn-lt"/>
              </a:rPr>
              <a:t>, wo Sie </a:t>
            </a:r>
            <a:r>
              <a:rPr lang="en-GB" sz="2400" spc="0" dirty="0" err="1">
                <a:solidFill>
                  <a:srgbClr val="000000"/>
                </a:solidFill>
                <a:latin typeface="+mn-lt"/>
              </a:rPr>
              <a:t>wichtige</a:t>
            </a:r>
            <a:r>
              <a:rPr lang="en-GB" sz="2400" spc="0" dirty="0">
                <a:solidFill>
                  <a:srgbClr val="000000"/>
                </a:solidFill>
                <a:latin typeface="+mn-lt"/>
              </a:rPr>
              <a:t> </a:t>
            </a:r>
            <a:r>
              <a:rPr lang="en-GB" sz="2400" spc="0" dirty="0" err="1">
                <a:solidFill>
                  <a:srgbClr val="000000"/>
                </a:solidFill>
                <a:latin typeface="+mn-lt"/>
              </a:rPr>
              <a:t>Informationen</a:t>
            </a:r>
            <a:r>
              <a:rPr lang="en-GB" sz="2400" spc="0" dirty="0">
                <a:solidFill>
                  <a:srgbClr val="000000"/>
                </a:solidFill>
                <a:latin typeface="+mn-lt"/>
              </a:rPr>
              <a:t> </a:t>
            </a:r>
            <a:r>
              <a:rPr lang="en-GB" sz="2400" spc="0" dirty="0" err="1">
                <a:solidFill>
                  <a:srgbClr val="000000"/>
                </a:solidFill>
                <a:latin typeface="+mn-lt"/>
              </a:rPr>
              <a:t>erhalten</a:t>
            </a:r>
            <a:r>
              <a:rPr lang="en-GB" sz="2400" spc="0" dirty="0">
                <a:solidFill>
                  <a:srgbClr val="000000"/>
                </a:solidFill>
                <a:latin typeface="+mn-lt"/>
              </a:rPr>
              <a:t> </a:t>
            </a:r>
            <a:r>
              <a:rPr lang="en-GB" sz="2400" spc="0" dirty="0" err="1">
                <a:solidFill>
                  <a:srgbClr val="000000"/>
                </a:solidFill>
                <a:latin typeface="+mn-lt"/>
              </a:rPr>
              <a:t>können</a:t>
            </a:r>
            <a:endParaRPr lang="en-GB" sz="2400" spc="0" dirty="0">
              <a:solidFill>
                <a:srgbClr val="000000"/>
              </a:solidFill>
              <a:latin typeface="+mn-lt"/>
            </a:endParaRPr>
          </a:p>
          <a:p>
            <a:pPr marL="457200" lvl="1" indent="0">
              <a:buClr>
                <a:schemeClr val="accent2"/>
              </a:buClr>
            </a:pPr>
            <a:endParaRPr lang="en-GB" sz="2400" dirty="0">
              <a:solidFill>
                <a:srgbClr val="000000"/>
              </a:solidFill>
              <a:latin typeface="+mn-lt"/>
            </a:endParaRPr>
          </a:p>
        </p:txBody>
      </p:sp>
    </p:spTree>
    <p:extLst>
      <p:ext uri="{BB962C8B-B14F-4D97-AF65-F5344CB8AC3E}">
        <p14:creationId xmlns:p14="http://schemas.microsoft.com/office/powerpoint/2010/main" val="362149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und der </a:t>
            </a:r>
            <a:r>
              <a:rPr lang="en-GB" dirty="0" err="1"/>
              <a:t>tertiäre</a:t>
            </a:r>
            <a:r>
              <a:rPr lang="en-GB" dirty="0"/>
              <a:t> </a:t>
            </a:r>
            <a:r>
              <a:rPr lang="en-GB" dirty="0" err="1"/>
              <a:t>Sektor</a:t>
            </a:r>
            <a:r>
              <a:rPr lang="en-GB" dirty="0"/>
              <a:t>
</a:t>
            </a:r>
          </a:p>
          <a:p>
            <a:r>
              <a:rPr lang="en-GB" dirty="0"/>
              <a:t>
</a:t>
            </a:r>
          </a:p>
          <a:p>
            <a:r>
              <a:rPr lang="en-GB" dirty="0"/>
              <a:t>
</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Optimieren</a:t>
            </a:r>
            <a:r>
              <a:rPr lang="en-GB" b="1" dirty="0">
                <a:solidFill>
                  <a:schemeClr val="accent2"/>
                </a:solidFill>
              </a:rPr>
              <a:t> Sie </a:t>
            </a:r>
            <a:r>
              <a:rPr lang="en-GB" b="1" dirty="0" err="1">
                <a:solidFill>
                  <a:schemeClr val="accent2"/>
                </a:solidFill>
              </a:rPr>
              <a:t>Ihre</a:t>
            </a:r>
            <a:r>
              <a:rPr lang="en-GB" b="1" dirty="0">
                <a:solidFill>
                  <a:schemeClr val="accent2"/>
                </a:solidFill>
              </a:rPr>
              <a:t> </a:t>
            </a:r>
            <a:r>
              <a:rPr lang="en-GB" b="1" dirty="0" err="1">
                <a:solidFill>
                  <a:schemeClr val="accent2"/>
                </a:solidFill>
              </a:rPr>
              <a:t>Benutzererfahrung</a:t>
            </a:r>
            <a:r>
              <a:rPr lang="en-GB" b="1" dirty="0">
                <a:solidFill>
                  <a:schemeClr val="accent2"/>
                </a:solidFill>
              </a:rPr>
              <a:t> (Forts.)</a:t>
            </a:r>
          </a:p>
          <a:p>
            <a:pPr marL="0" indent="0"/>
            <a:endParaRPr lang="en-GB" dirty="0"/>
          </a:p>
          <a:p>
            <a:pPr marL="800100" lvl="2" indent="-342900">
              <a:spcBef>
                <a:spcPts val="1000"/>
              </a:spcBef>
              <a:buClr>
                <a:schemeClr val="accent2"/>
              </a:buClr>
              <a:buFont typeface="Arial" panose="020B0604020202020204" pitchFamily="34" charset="0"/>
              <a:buChar char="•"/>
            </a:pPr>
            <a:r>
              <a:rPr lang="en-GB" sz="2400" spc="0" dirty="0">
                <a:solidFill>
                  <a:srgbClr val="000000"/>
                </a:solidFill>
                <a:latin typeface="+mn-lt"/>
              </a:rPr>
              <a:t>Machen Sie </a:t>
            </a:r>
            <a:r>
              <a:rPr lang="en-GB" sz="2400" spc="0" dirty="0" err="1">
                <a:solidFill>
                  <a:srgbClr val="000000"/>
                </a:solidFill>
                <a:latin typeface="+mn-lt"/>
              </a:rPr>
              <a:t>Ihre</a:t>
            </a:r>
            <a:r>
              <a:rPr lang="en-GB" sz="2400" spc="0" dirty="0">
                <a:solidFill>
                  <a:srgbClr val="000000"/>
                </a:solidFill>
                <a:latin typeface="+mn-lt"/>
              </a:rPr>
              <a:t> </a:t>
            </a:r>
            <a:r>
              <a:rPr lang="en-GB" sz="2400" spc="0" dirty="0" err="1">
                <a:solidFill>
                  <a:srgbClr val="000000"/>
                </a:solidFill>
                <a:latin typeface="+mn-lt"/>
              </a:rPr>
              <a:t>Inhalte</a:t>
            </a:r>
            <a:r>
              <a:rPr lang="en-GB" sz="2400" spc="0" dirty="0">
                <a:solidFill>
                  <a:srgbClr val="000000"/>
                </a:solidFill>
                <a:latin typeface="+mn-lt"/>
              </a:rPr>
              <a:t> </a:t>
            </a:r>
            <a:r>
              <a:rPr lang="en-GB" sz="2400" spc="0" dirty="0" err="1">
                <a:solidFill>
                  <a:srgbClr val="000000"/>
                </a:solidFill>
                <a:latin typeface="+mn-lt"/>
              </a:rPr>
              <a:t>leicht</a:t>
            </a:r>
            <a:r>
              <a:rPr lang="en-GB" sz="2400" spc="0" dirty="0">
                <a:solidFill>
                  <a:srgbClr val="000000"/>
                </a:solidFill>
                <a:latin typeface="+mn-lt"/>
              </a:rPr>
              <a:t> </a:t>
            </a:r>
            <a:r>
              <a:rPr lang="en-GB" sz="2400" spc="0" dirty="0" err="1">
                <a:solidFill>
                  <a:srgbClr val="000000"/>
                </a:solidFill>
                <a:latin typeface="+mn-lt"/>
              </a:rPr>
              <a:t>lesbar</a:t>
            </a:r>
            <a:r>
              <a:rPr lang="en-GB" sz="2400" spc="0" dirty="0">
                <a:solidFill>
                  <a:srgbClr val="000000"/>
                </a:solidFill>
                <a:latin typeface="+mn-lt"/>
              </a:rPr>
              <a:t> und </a:t>
            </a:r>
            <a:r>
              <a:rPr lang="en-GB" sz="2400" spc="0" dirty="0" err="1">
                <a:solidFill>
                  <a:srgbClr val="000000"/>
                </a:solidFill>
                <a:latin typeface="+mn-lt"/>
              </a:rPr>
              <a:t>verständlich</a:t>
            </a:r>
            <a:endParaRPr lang="en-GB" sz="2400" spc="0" dirty="0">
              <a:solidFill>
                <a:srgbClr val="000000"/>
              </a:solidFill>
              <a:latin typeface="+mn-lt"/>
            </a:endParaRPr>
          </a:p>
          <a:p>
            <a:pPr marL="800100" lvl="2"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Organisieren</a:t>
            </a:r>
            <a:r>
              <a:rPr lang="en-GB" sz="2400" spc="0" dirty="0">
                <a:solidFill>
                  <a:srgbClr val="000000"/>
                </a:solidFill>
                <a:latin typeface="+mn-lt"/>
              </a:rPr>
              <a:t> Sie </a:t>
            </a:r>
            <a:r>
              <a:rPr lang="en-GB" sz="2400" spc="0" dirty="0" err="1">
                <a:solidFill>
                  <a:srgbClr val="000000"/>
                </a:solidFill>
                <a:latin typeface="+mn-lt"/>
              </a:rPr>
              <a:t>Ihre</a:t>
            </a:r>
            <a:r>
              <a:rPr lang="en-GB" sz="2400" spc="0" dirty="0">
                <a:solidFill>
                  <a:srgbClr val="000000"/>
                </a:solidFill>
                <a:latin typeface="+mn-lt"/>
              </a:rPr>
              <a:t> </a:t>
            </a:r>
            <a:r>
              <a:rPr lang="en-GB" sz="2400" spc="0" dirty="0" err="1">
                <a:solidFill>
                  <a:srgbClr val="000000"/>
                </a:solidFill>
                <a:latin typeface="+mn-lt"/>
              </a:rPr>
              <a:t>Inhalte</a:t>
            </a:r>
            <a:r>
              <a:rPr lang="en-GB" sz="2400" spc="0" dirty="0">
                <a:solidFill>
                  <a:srgbClr val="000000"/>
                </a:solidFill>
                <a:latin typeface="+mn-lt"/>
              </a:rPr>
              <a:t>, </a:t>
            </a:r>
            <a:r>
              <a:rPr lang="en-GB" sz="2400" spc="0" dirty="0" err="1">
                <a:solidFill>
                  <a:srgbClr val="000000"/>
                </a:solidFill>
                <a:latin typeface="+mn-lt"/>
              </a:rPr>
              <a:t>damit</a:t>
            </a:r>
            <a:r>
              <a:rPr lang="en-GB" sz="2400" spc="0" dirty="0">
                <a:solidFill>
                  <a:srgbClr val="000000"/>
                </a:solidFill>
                <a:latin typeface="+mn-lt"/>
              </a:rPr>
              <a:t> </a:t>
            </a:r>
            <a:r>
              <a:rPr lang="en-GB" sz="2400" spc="0" dirty="0" err="1">
                <a:solidFill>
                  <a:srgbClr val="000000"/>
                </a:solidFill>
                <a:latin typeface="+mn-lt"/>
              </a:rPr>
              <a:t>sie</a:t>
            </a:r>
            <a:r>
              <a:rPr lang="en-GB" sz="2400" spc="0" dirty="0">
                <a:solidFill>
                  <a:srgbClr val="000000"/>
                </a:solidFill>
                <a:latin typeface="+mn-lt"/>
              </a:rPr>
              <a:t> </a:t>
            </a:r>
            <a:r>
              <a:rPr lang="en-GB" sz="2400" spc="0" dirty="0" err="1">
                <a:solidFill>
                  <a:srgbClr val="000000"/>
                </a:solidFill>
                <a:latin typeface="+mn-lt"/>
              </a:rPr>
              <a:t>leichter</a:t>
            </a:r>
            <a:r>
              <a:rPr lang="en-GB" sz="2400" spc="0" dirty="0">
                <a:solidFill>
                  <a:srgbClr val="000000"/>
                </a:solidFill>
                <a:latin typeface="+mn-lt"/>
              </a:rPr>
              <a:t> </a:t>
            </a:r>
            <a:r>
              <a:rPr lang="en-GB" sz="2400" spc="0" dirty="0" err="1">
                <a:solidFill>
                  <a:srgbClr val="000000"/>
                </a:solidFill>
                <a:latin typeface="+mn-lt"/>
              </a:rPr>
              <a:t>auffindbar</a:t>
            </a:r>
            <a:r>
              <a:rPr lang="en-GB" sz="2400" spc="0" dirty="0">
                <a:solidFill>
                  <a:srgbClr val="000000"/>
                </a:solidFill>
                <a:latin typeface="+mn-lt"/>
              </a:rPr>
              <a:t> </a:t>
            </a:r>
            <a:r>
              <a:rPr lang="en-GB" sz="2400" spc="0" dirty="0" err="1">
                <a:solidFill>
                  <a:srgbClr val="000000"/>
                </a:solidFill>
                <a:latin typeface="+mn-lt"/>
              </a:rPr>
              <a:t>sind</a:t>
            </a:r>
            <a:endParaRPr lang="en-GB" sz="2400" spc="0" dirty="0">
              <a:solidFill>
                <a:srgbClr val="000000"/>
              </a:solidFill>
              <a:latin typeface="+mn-lt"/>
            </a:endParaRPr>
          </a:p>
          <a:p>
            <a:pPr marL="800100" lvl="2"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Erfüllen</a:t>
            </a:r>
            <a:r>
              <a:rPr lang="en-GB" sz="2400" spc="0" dirty="0">
                <a:solidFill>
                  <a:srgbClr val="000000"/>
                </a:solidFill>
                <a:latin typeface="+mn-lt"/>
              </a:rPr>
              <a:t> Sie die </a:t>
            </a:r>
            <a:r>
              <a:rPr lang="en-GB" sz="2400" spc="0" dirty="0" err="1">
                <a:solidFill>
                  <a:srgbClr val="000000"/>
                </a:solidFill>
                <a:latin typeface="+mn-lt"/>
              </a:rPr>
              <a:t>vier</a:t>
            </a:r>
            <a:r>
              <a:rPr lang="en-GB" sz="2400" spc="0" dirty="0">
                <a:solidFill>
                  <a:srgbClr val="000000"/>
                </a:solidFill>
                <a:latin typeface="+mn-lt"/>
              </a:rPr>
              <a:t> </a:t>
            </a:r>
            <a:r>
              <a:rPr lang="en-GB" sz="2400" spc="0" dirty="0" err="1">
                <a:solidFill>
                  <a:srgbClr val="000000"/>
                </a:solidFill>
                <a:latin typeface="+mn-lt"/>
              </a:rPr>
              <a:t>Prinzipien</a:t>
            </a:r>
            <a:r>
              <a:rPr lang="en-GB" sz="2400" spc="0" dirty="0">
                <a:solidFill>
                  <a:srgbClr val="000000"/>
                </a:solidFill>
                <a:latin typeface="+mn-lt"/>
              </a:rPr>
              <a:t> für </a:t>
            </a:r>
            <a:r>
              <a:rPr lang="en-GB" sz="2400" spc="0" dirty="0" err="1">
                <a:solidFill>
                  <a:srgbClr val="000000"/>
                </a:solidFill>
                <a:latin typeface="+mn-lt"/>
              </a:rPr>
              <a:t>Barrierefreiheit</a:t>
            </a:r>
            <a:r>
              <a:rPr lang="en-GB" sz="2400" spc="0" dirty="0">
                <a:solidFill>
                  <a:srgbClr val="000000"/>
                </a:solidFill>
                <a:latin typeface="+mn-lt"/>
              </a:rPr>
              <a:t> </a:t>
            </a:r>
            <a:r>
              <a:rPr lang="en-GB" sz="2400" spc="0" dirty="0" err="1">
                <a:solidFill>
                  <a:srgbClr val="000000"/>
                </a:solidFill>
                <a:latin typeface="+mn-lt"/>
              </a:rPr>
              <a:t>im</a:t>
            </a:r>
            <a:r>
              <a:rPr lang="en-GB" sz="2400" spc="0" dirty="0">
                <a:solidFill>
                  <a:srgbClr val="000000"/>
                </a:solidFill>
                <a:latin typeface="+mn-lt"/>
              </a:rPr>
              <a:t> Internet</a:t>
            </a:r>
            <a:endParaRPr lang="en-ZA" dirty="0"/>
          </a:p>
        </p:txBody>
      </p:sp>
    </p:spTree>
    <p:extLst>
      <p:ext uri="{BB962C8B-B14F-4D97-AF65-F5344CB8AC3E}">
        <p14:creationId xmlns:p14="http://schemas.microsoft.com/office/powerpoint/2010/main" val="12327480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und der </a:t>
            </a:r>
            <a:r>
              <a:rPr lang="en-GB" dirty="0" err="1"/>
              <a:t>tertiäre</a:t>
            </a:r>
            <a:r>
              <a:rPr lang="en-GB" dirty="0"/>
              <a:t> </a:t>
            </a:r>
            <a:r>
              <a:rPr lang="en-GB" dirty="0" err="1"/>
              <a:t>Sektor</a:t>
            </a:r>
            <a:r>
              <a:rPr lang="en-GB" dirty="0"/>
              <a:t>
</a:t>
            </a:r>
          </a:p>
          <a:p>
            <a:r>
              <a:rPr lang="en-GB" dirty="0"/>
              <a:t>
</a:t>
            </a:r>
          </a:p>
          <a:p>
            <a:r>
              <a:rPr lang="en-GB" dirty="0"/>
              <a:t>
</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dirty="0" err="1"/>
              <a:t>Achten</a:t>
            </a:r>
            <a:r>
              <a:rPr lang="en-GB" dirty="0"/>
              <a:t> Sie auf Off-Page-SEO</a:t>
            </a:r>
          </a:p>
          <a:p>
            <a:pPr marL="342900" indent="-342900">
              <a:buBlip>
                <a:blip r:embed="rId3"/>
              </a:buBlip>
            </a:pPr>
            <a:r>
              <a:rPr lang="en-GB" dirty="0" err="1"/>
              <a:t>Nutzen</a:t>
            </a:r>
            <a:r>
              <a:rPr lang="en-GB" dirty="0"/>
              <a:t> Sie </a:t>
            </a:r>
            <a:r>
              <a:rPr lang="en-GB" dirty="0" err="1"/>
              <a:t>lokale</a:t>
            </a:r>
            <a:r>
              <a:rPr lang="en-GB" dirty="0"/>
              <a:t> SEO-</a:t>
            </a:r>
            <a:r>
              <a:rPr lang="en-GB" dirty="0" err="1"/>
              <a:t>Möglichkeiten</a:t>
            </a:r>
            <a:endParaRPr lang="en-GB" dirty="0"/>
          </a:p>
          <a:p>
            <a:pPr marL="342900" indent="-342900">
              <a:buBlip>
                <a:blip r:embed="rId3"/>
              </a:buBlip>
            </a:pPr>
            <a:r>
              <a:rPr lang="en-GB" dirty="0" err="1"/>
              <a:t>Bleiben</a:t>
            </a:r>
            <a:r>
              <a:rPr lang="en-GB" dirty="0"/>
              <a:t> Sie auf </a:t>
            </a:r>
            <a:r>
              <a:rPr lang="en-GB" dirty="0" err="1"/>
              <a:t>dem</a:t>
            </a:r>
            <a:r>
              <a:rPr lang="en-GB" dirty="0"/>
              <a:t> </a:t>
            </a:r>
            <a:r>
              <a:rPr lang="en-GB" dirty="0" err="1"/>
              <a:t>Laufenden</a:t>
            </a:r>
            <a:r>
              <a:rPr lang="en-GB" dirty="0"/>
              <a:t> </a:t>
            </a:r>
            <a:r>
              <a:rPr lang="en-GB" dirty="0" err="1"/>
              <a:t>über</a:t>
            </a:r>
            <a:r>
              <a:rPr lang="en-GB" dirty="0"/>
              <a:t> SEO-Trends</a:t>
            </a:r>
          </a:p>
          <a:p>
            <a:pPr marL="800100" lvl="1" indent="-342900">
              <a:buClr>
                <a:schemeClr val="accent2"/>
              </a:buClr>
              <a:buFont typeface="Arial" panose="020B0604020202020204" pitchFamily="34" charset="0"/>
              <a:buChar char="•"/>
            </a:pPr>
            <a:r>
              <a:rPr lang="en-GB" b="1" spc="0" dirty="0">
                <a:solidFill>
                  <a:schemeClr val="accent2"/>
                </a:solidFill>
                <a:latin typeface="+mn-lt"/>
              </a:rPr>
              <a:t>Core Web Vitals: </a:t>
            </a:r>
            <a:r>
              <a:rPr lang="en-GB" u="sng"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Google Core Web Vitals</a:t>
            </a:r>
            <a:r>
              <a:rPr lang="en-GB" sz="2200" dirty="0">
                <a:solidFill>
                  <a:prstClr val="black"/>
                </a:solidFill>
                <a:latin typeface="+mn-lt"/>
              </a:rPr>
              <a:t> </a:t>
            </a:r>
            <a:r>
              <a:rPr lang="en-GB" dirty="0" err="1">
                <a:solidFill>
                  <a:srgbClr val="000000"/>
                </a:solidFill>
                <a:latin typeface="+mn-lt"/>
              </a:rPr>
              <a:t>Messen</a:t>
            </a:r>
            <a:r>
              <a:rPr lang="en-GB" dirty="0">
                <a:solidFill>
                  <a:srgbClr val="000000"/>
                </a:solidFill>
                <a:latin typeface="+mn-lt"/>
              </a:rPr>
              <a:t> und </a:t>
            </a:r>
            <a:r>
              <a:rPr lang="en-GB" dirty="0" err="1">
                <a:solidFill>
                  <a:srgbClr val="000000"/>
                </a:solidFill>
                <a:latin typeface="+mn-lt"/>
              </a:rPr>
              <a:t>bewerten</a:t>
            </a:r>
            <a:r>
              <a:rPr lang="en-GB" dirty="0">
                <a:solidFill>
                  <a:srgbClr val="000000"/>
                </a:solidFill>
                <a:latin typeface="+mn-lt"/>
              </a:rPr>
              <a:t> Sie die </a:t>
            </a:r>
            <a:r>
              <a:rPr lang="en-GB" dirty="0" err="1">
                <a:solidFill>
                  <a:srgbClr val="000000"/>
                </a:solidFill>
                <a:latin typeface="+mn-lt"/>
              </a:rPr>
              <a:t>Geschwindigkeit</a:t>
            </a:r>
            <a:r>
              <a:rPr lang="en-GB" dirty="0">
                <a:solidFill>
                  <a:srgbClr val="000000"/>
                </a:solidFill>
                <a:latin typeface="+mn-lt"/>
              </a:rPr>
              <a:t>, </a:t>
            </a:r>
            <a:r>
              <a:rPr lang="en-GB" dirty="0" err="1">
                <a:solidFill>
                  <a:srgbClr val="000000"/>
                </a:solidFill>
                <a:latin typeface="+mn-lt"/>
              </a:rPr>
              <a:t>Reaktionsfähigkeit</a:t>
            </a:r>
            <a:r>
              <a:rPr lang="en-GB" dirty="0">
                <a:solidFill>
                  <a:srgbClr val="000000"/>
                </a:solidFill>
                <a:latin typeface="+mn-lt"/>
              </a:rPr>
              <a:t> und </a:t>
            </a:r>
            <a:r>
              <a:rPr lang="en-GB" dirty="0" err="1">
                <a:solidFill>
                  <a:srgbClr val="000000"/>
                </a:solidFill>
                <a:latin typeface="+mn-lt"/>
              </a:rPr>
              <a:t>visuelle</a:t>
            </a:r>
            <a:r>
              <a:rPr lang="en-GB" dirty="0">
                <a:solidFill>
                  <a:srgbClr val="000000"/>
                </a:solidFill>
                <a:latin typeface="+mn-lt"/>
              </a:rPr>
              <a:t> </a:t>
            </a:r>
            <a:r>
              <a:rPr lang="en-GB" dirty="0" err="1">
                <a:solidFill>
                  <a:srgbClr val="000000"/>
                </a:solidFill>
                <a:latin typeface="+mn-lt"/>
              </a:rPr>
              <a:t>Stabilität</a:t>
            </a:r>
            <a:r>
              <a:rPr lang="en-GB" dirty="0">
                <a:solidFill>
                  <a:srgbClr val="000000"/>
                </a:solidFill>
                <a:latin typeface="+mn-lt"/>
              </a:rPr>
              <a:t> </a:t>
            </a:r>
            <a:r>
              <a:rPr lang="en-GB" dirty="0" err="1">
                <a:solidFill>
                  <a:srgbClr val="000000"/>
                </a:solidFill>
                <a:latin typeface="+mn-lt"/>
              </a:rPr>
              <a:t>Ihrer</a:t>
            </a:r>
            <a:r>
              <a:rPr lang="en-GB" dirty="0">
                <a:solidFill>
                  <a:srgbClr val="000000"/>
                </a:solidFill>
                <a:latin typeface="+mn-lt"/>
              </a:rPr>
              <a:t> Website.</a:t>
            </a:r>
          </a:p>
          <a:p>
            <a:endParaRPr lang="en-GB" dirty="0"/>
          </a:p>
          <a:p>
            <a:endParaRPr lang="en-ZA" dirty="0"/>
          </a:p>
        </p:txBody>
      </p:sp>
    </p:spTree>
    <p:extLst>
      <p:ext uri="{BB962C8B-B14F-4D97-AF65-F5344CB8AC3E}">
        <p14:creationId xmlns:p14="http://schemas.microsoft.com/office/powerpoint/2010/main" val="12922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und der </a:t>
            </a:r>
            <a:r>
              <a:rPr lang="en-GB" dirty="0" err="1"/>
              <a:t>tertiäre</a:t>
            </a:r>
            <a:r>
              <a:rPr lang="en-GB" dirty="0"/>
              <a:t> </a:t>
            </a:r>
            <a:r>
              <a:rPr lang="en-GB" dirty="0" err="1"/>
              <a:t>Sektor</a:t>
            </a:r>
            <a:r>
              <a:rPr lang="en-GB" dirty="0"/>
              <a:t>
</a:t>
            </a:r>
          </a:p>
          <a:p>
            <a:r>
              <a:rPr lang="en-GB" dirty="0"/>
              <a:t>
</a:t>
            </a:r>
          </a:p>
          <a:p>
            <a:r>
              <a:rPr lang="en-GB" dirty="0"/>
              <a:t>
</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Bleiben</a:t>
            </a:r>
            <a:r>
              <a:rPr lang="en-GB" b="1" dirty="0">
                <a:solidFill>
                  <a:schemeClr val="accent2"/>
                </a:solidFill>
              </a:rPr>
              <a:t> Sie auf </a:t>
            </a:r>
            <a:r>
              <a:rPr lang="en-GB" b="1" dirty="0" err="1">
                <a:solidFill>
                  <a:schemeClr val="accent2"/>
                </a:solidFill>
              </a:rPr>
              <a:t>dem</a:t>
            </a:r>
            <a:r>
              <a:rPr lang="en-GB" b="1" dirty="0">
                <a:solidFill>
                  <a:schemeClr val="accent2"/>
                </a:solidFill>
              </a:rPr>
              <a:t> </a:t>
            </a:r>
            <a:r>
              <a:rPr lang="en-GB" b="1" dirty="0" err="1">
                <a:solidFill>
                  <a:schemeClr val="accent2"/>
                </a:solidFill>
              </a:rPr>
              <a:t>Laufenden</a:t>
            </a:r>
            <a:r>
              <a:rPr lang="en-GB" b="1" dirty="0">
                <a:solidFill>
                  <a:schemeClr val="accent2"/>
                </a:solidFill>
              </a:rPr>
              <a:t> </a:t>
            </a:r>
            <a:r>
              <a:rPr lang="en-GB" b="1" dirty="0" err="1">
                <a:solidFill>
                  <a:schemeClr val="accent2"/>
                </a:solidFill>
              </a:rPr>
              <a:t>über</a:t>
            </a:r>
            <a:r>
              <a:rPr lang="en-GB" b="1" dirty="0">
                <a:solidFill>
                  <a:schemeClr val="accent2"/>
                </a:solidFill>
              </a:rPr>
              <a:t> SEO-Trends (Forts.)</a:t>
            </a:r>
          </a:p>
          <a:p>
            <a:pPr marL="0" indent="0"/>
            <a:endParaRPr lang="en-GB" dirty="0"/>
          </a:p>
          <a:p>
            <a:pPr marL="800100" lvl="1" indent="-342900">
              <a:buFont typeface="Arial" panose="020B0604020202020204" pitchFamily="34" charset="0"/>
              <a:buChar char="•"/>
            </a:pPr>
            <a:r>
              <a:rPr lang="en-GB" b="1" spc="0" dirty="0">
                <a:solidFill>
                  <a:schemeClr val="accent2"/>
                </a:solidFill>
                <a:latin typeface="+mn-lt"/>
              </a:rPr>
              <a:t>AMP: </a:t>
            </a:r>
            <a:r>
              <a:rPr lang="en-GB" u="sng" spc="0"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Accelerated Mobile Pages</a:t>
            </a:r>
            <a:r>
              <a:rPr lang="en-GB" spc="0" dirty="0">
                <a:solidFill>
                  <a:schemeClr val="accent2">
                    <a:lumMod val="75000"/>
                  </a:schemeClr>
                </a:solidFill>
                <a:latin typeface="+mn-lt"/>
              </a:rPr>
              <a:t> </a:t>
            </a:r>
            <a:r>
              <a:rPr lang="en-GB" dirty="0" err="1">
                <a:solidFill>
                  <a:prstClr val="black"/>
                </a:solidFill>
                <a:latin typeface="+mn-lt"/>
              </a:rPr>
              <a:t>werden</a:t>
            </a:r>
            <a:r>
              <a:rPr lang="en-GB" dirty="0">
                <a:solidFill>
                  <a:prstClr val="black"/>
                </a:solidFill>
                <a:latin typeface="+mn-lt"/>
              </a:rPr>
              <a:t> </a:t>
            </a:r>
            <a:r>
              <a:rPr lang="en-GB" dirty="0" err="1">
                <a:solidFill>
                  <a:prstClr val="black"/>
                </a:solidFill>
                <a:latin typeface="+mn-lt"/>
              </a:rPr>
              <a:t>jetzt</a:t>
            </a:r>
            <a:r>
              <a:rPr lang="en-GB" dirty="0">
                <a:solidFill>
                  <a:prstClr val="black"/>
                </a:solidFill>
                <a:latin typeface="+mn-lt"/>
              </a:rPr>
              <a:t> von Google </a:t>
            </a:r>
            <a:r>
              <a:rPr lang="en-GB" dirty="0" err="1">
                <a:solidFill>
                  <a:prstClr val="black"/>
                </a:solidFill>
                <a:latin typeface="+mn-lt"/>
              </a:rPr>
              <a:t>unterstützt</a:t>
            </a:r>
            <a:r>
              <a:rPr lang="en-GB" dirty="0">
                <a:solidFill>
                  <a:prstClr val="black"/>
                </a:solidFill>
                <a:latin typeface="+mn-lt"/>
              </a:rPr>
              <a:t>, da </a:t>
            </a:r>
            <a:r>
              <a:rPr lang="en-GB" dirty="0" err="1">
                <a:solidFill>
                  <a:prstClr val="black"/>
                </a:solidFill>
                <a:latin typeface="+mn-lt"/>
              </a:rPr>
              <a:t>sie</a:t>
            </a:r>
            <a:r>
              <a:rPr lang="en-GB" dirty="0">
                <a:solidFill>
                  <a:prstClr val="black"/>
                </a:solidFill>
                <a:latin typeface="+mn-lt"/>
              </a:rPr>
              <a:t> </a:t>
            </a:r>
            <a:r>
              <a:rPr lang="en-GB" dirty="0" err="1">
                <a:solidFill>
                  <a:prstClr val="black"/>
                </a:solidFill>
                <a:latin typeface="+mn-lt"/>
              </a:rPr>
              <a:t>dazu</a:t>
            </a:r>
            <a:r>
              <a:rPr lang="en-GB" dirty="0">
                <a:solidFill>
                  <a:prstClr val="black"/>
                </a:solidFill>
                <a:latin typeface="+mn-lt"/>
              </a:rPr>
              <a:t> </a:t>
            </a:r>
            <a:r>
              <a:rPr lang="en-GB" dirty="0" err="1">
                <a:solidFill>
                  <a:prstClr val="black"/>
                </a:solidFill>
                <a:latin typeface="+mn-lt"/>
              </a:rPr>
              <a:t>beitragen</a:t>
            </a:r>
            <a:r>
              <a:rPr lang="en-GB" dirty="0">
                <a:solidFill>
                  <a:prstClr val="black"/>
                </a:solidFill>
                <a:latin typeface="+mn-lt"/>
              </a:rPr>
              <a:t>, </a:t>
            </a:r>
            <a:r>
              <a:rPr lang="en-GB" dirty="0" err="1">
                <a:solidFill>
                  <a:prstClr val="black"/>
                </a:solidFill>
                <a:latin typeface="+mn-lt"/>
              </a:rPr>
              <a:t>dass</a:t>
            </a:r>
            <a:r>
              <a:rPr lang="en-GB" dirty="0">
                <a:solidFill>
                  <a:prstClr val="black"/>
                </a:solidFill>
                <a:latin typeface="+mn-lt"/>
              </a:rPr>
              <a:t> mobile Websites </a:t>
            </a:r>
            <a:r>
              <a:rPr lang="en-GB" dirty="0" err="1">
                <a:solidFill>
                  <a:prstClr val="black"/>
                </a:solidFill>
                <a:latin typeface="+mn-lt"/>
              </a:rPr>
              <a:t>sofort</a:t>
            </a:r>
            <a:r>
              <a:rPr lang="en-GB" dirty="0">
                <a:solidFill>
                  <a:prstClr val="black"/>
                </a:solidFill>
                <a:latin typeface="+mn-lt"/>
              </a:rPr>
              <a:t> </a:t>
            </a:r>
            <a:r>
              <a:rPr lang="en-GB" dirty="0" err="1">
                <a:solidFill>
                  <a:prstClr val="black"/>
                </a:solidFill>
                <a:latin typeface="+mn-lt"/>
              </a:rPr>
              <a:t>mit</a:t>
            </a:r>
            <a:r>
              <a:rPr lang="en-GB" dirty="0">
                <a:solidFill>
                  <a:prstClr val="black"/>
                </a:solidFill>
                <a:latin typeface="+mn-lt"/>
              </a:rPr>
              <a:t> </a:t>
            </a:r>
            <a:r>
              <a:rPr lang="en-GB" dirty="0" err="1">
                <a:solidFill>
                  <a:prstClr val="black"/>
                </a:solidFill>
                <a:latin typeface="+mn-lt"/>
              </a:rPr>
              <a:t>minimiertem</a:t>
            </a:r>
            <a:r>
              <a:rPr lang="en-GB" dirty="0">
                <a:solidFill>
                  <a:prstClr val="black"/>
                </a:solidFill>
                <a:latin typeface="+mn-lt"/>
              </a:rPr>
              <a:t> Code </a:t>
            </a:r>
            <a:r>
              <a:rPr lang="en-GB" dirty="0" err="1">
                <a:solidFill>
                  <a:prstClr val="black"/>
                </a:solidFill>
                <a:latin typeface="+mn-lt"/>
              </a:rPr>
              <a:t>geladen</a:t>
            </a:r>
            <a:r>
              <a:rPr lang="en-GB" dirty="0">
                <a:solidFill>
                  <a:prstClr val="black"/>
                </a:solidFill>
                <a:latin typeface="+mn-lt"/>
              </a:rPr>
              <a:t> </a:t>
            </a:r>
            <a:r>
              <a:rPr lang="en-GB" dirty="0" err="1">
                <a:solidFill>
                  <a:prstClr val="black"/>
                </a:solidFill>
                <a:latin typeface="+mn-lt"/>
              </a:rPr>
              <a:t>werden</a:t>
            </a:r>
            <a:r>
              <a:rPr lang="en-GB" dirty="0">
                <a:solidFill>
                  <a:prstClr val="black"/>
                </a:solidFill>
                <a:latin typeface="+mn-lt"/>
              </a:rPr>
              <a:t>.</a:t>
            </a:r>
            <a:endParaRPr lang="en-GB" dirty="0">
              <a:latin typeface="+mn-lt"/>
            </a:endParaRPr>
          </a:p>
          <a:p>
            <a:pPr marL="800100" lvl="1" indent="-342900">
              <a:buClr>
                <a:schemeClr val="accent2"/>
              </a:buClr>
              <a:buFont typeface="Arial" panose="020B0604020202020204" pitchFamily="34" charset="0"/>
              <a:buChar char="•"/>
            </a:pPr>
            <a:r>
              <a:rPr lang="en-GB" b="1" spc="0" dirty="0">
                <a:solidFill>
                  <a:schemeClr val="accent2"/>
                </a:solidFill>
                <a:latin typeface="+mn-lt"/>
              </a:rPr>
              <a:t>Structured data: </a:t>
            </a:r>
            <a:r>
              <a:rPr lang="en-GB" u="sng" spc="0" dirty="0">
                <a:solidFill>
                  <a:schemeClr val="accent2">
                    <a:lumMod val="75000"/>
                  </a:schemeClr>
                </a:solidFill>
                <a:latin typeface="+mn-lt"/>
                <a:hlinkClick r:id="rId5">
                  <a:extLst>
                    <a:ext uri="{A12FA001-AC4F-418D-AE19-62706E023703}">
                      <ahyp:hlinkClr xmlns:ahyp="http://schemas.microsoft.com/office/drawing/2018/hyperlinkcolor" val="tx"/>
                    </a:ext>
                  </a:extLst>
                </a:hlinkClick>
              </a:rPr>
              <a:t>Structured data</a:t>
            </a:r>
            <a:r>
              <a:rPr lang="en-GB" spc="0" dirty="0">
                <a:solidFill>
                  <a:prstClr val="black"/>
                </a:solidFill>
                <a:latin typeface="+mn-lt"/>
              </a:rPr>
              <a:t> </a:t>
            </a:r>
            <a:r>
              <a:rPr lang="en-GB" dirty="0" err="1">
                <a:solidFill>
                  <a:srgbClr val="000000"/>
                </a:solidFill>
                <a:latin typeface="+mn-lt"/>
              </a:rPr>
              <a:t>ist</a:t>
            </a:r>
            <a:r>
              <a:rPr lang="en-GB" dirty="0">
                <a:solidFill>
                  <a:srgbClr val="000000"/>
                </a:solidFill>
                <a:latin typeface="+mn-lt"/>
              </a:rPr>
              <a:t> </a:t>
            </a:r>
            <a:r>
              <a:rPr lang="en-GB" dirty="0" err="1">
                <a:solidFill>
                  <a:srgbClr val="000000"/>
                </a:solidFill>
                <a:latin typeface="+mn-lt"/>
              </a:rPr>
              <a:t>eine</a:t>
            </a:r>
            <a:r>
              <a:rPr lang="en-GB" dirty="0">
                <a:solidFill>
                  <a:srgbClr val="000000"/>
                </a:solidFill>
                <a:latin typeface="+mn-lt"/>
              </a:rPr>
              <a:t> </a:t>
            </a:r>
            <a:r>
              <a:rPr lang="en-GB" dirty="0" err="1">
                <a:solidFill>
                  <a:srgbClr val="000000"/>
                </a:solidFill>
                <a:latin typeface="+mn-lt"/>
              </a:rPr>
              <a:t>Möglichkeit</a:t>
            </a:r>
            <a:r>
              <a:rPr lang="en-GB" dirty="0">
                <a:solidFill>
                  <a:srgbClr val="000000"/>
                </a:solidFill>
                <a:latin typeface="+mn-lt"/>
              </a:rPr>
              <a:t>, die </a:t>
            </a:r>
            <a:r>
              <a:rPr lang="en-GB" dirty="0" err="1">
                <a:solidFill>
                  <a:srgbClr val="000000"/>
                </a:solidFill>
                <a:latin typeface="+mn-lt"/>
              </a:rPr>
              <a:t>Informationen</a:t>
            </a:r>
            <a:r>
              <a:rPr lang="en-GB" dirty="0">
                <a:solidFill>
                  <a:srgbClr val="000000"/>
                </a:solidFill>
                <a:latin typeface="+mn-lt"/>
              </a:rPr>
              <a:t> auf </a:t>
            </a:r>
            <a:r>
              <a:rPr lang="en-GB" dirty="0" err="1">
                <a:solidFill>
                  <a:srgbClr val="000000"/>
                </a:solidFill>
                <a:latin typeface="+mn-lt"/>
              </a:rPr>
              <a:t>Ihren</a:t>
            </a:r>
            <a:r>
              <a:rPr lang="en-GB" dirty="0">
                <a:solidFill>
                  <a:srgbClr val="000000"/>
                </a:solidFill>
                <a:latin typeface="+mn-lt"/>
              </a:rPr>
              <a:t> Seiten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markieren</a:t>
            </a:r>
            <a:r>
              <a:rPr lang="en-GB" dirty="0">
                <a:solidFill>
                  <a:srgbClr val="000000"/>
                </a:solidFill>
                <a:latin typeface="+mn-lt"/>
              </a:rPr>
              <a:t>, </a:t>
            </a:r>
            <a:r>
              <a:rPr lang="en-GB" dirty="0" err="1">
                <a:solidFill>
                  <a:srgbClr val="000000"/>
                </a:solidFill>
                <a:latin typeface="+mn-lt"/>
              </a:rPr>
              <a:t>damit</a:t>
            </a:r>
            <a:r>
              <a:rPr lang="en-GB" dirty="0">
                <a:solidFill>
                  <a:srgbClr val="000000"/>
                </a:solidFill>
                <a:latin typeface="+mn-lt"/>
              </a:rPr>
              <a:t> Google die </a:t>
            </a:r>
            <a:r>
              <a:rPr lang="en-GB" dirty="0" err="1">
                <a:solidFill>
                  <a:srgbClr val="000000"/>
                </a:solidFill>
                <a:latin typeface="+mn-lt"/>
              </a:rPr>
              <a:t>verschiedenen</a:t>
            </a:r>
            <a:r>
              <a:rPr lang="en-GB" dirty="0">
                <a:solidFill>
                  <a:srgbClr val="000000"/>
                </a:solidFill>
                <a:latin typeface="+mn-lt"/>
              </a:rPr>
              <a:t> </a:t>
            </a:r>
            <a:r>
              <a:rPr lang="en-GB" dirty="0" err="1">
                <a:solidFill>
                  <a:srgbClr val="000000"/>
                </a:solidFill>
                <a:latin typeface="+mn-lt"/>
              </a:rPr>
              <a:t>Elemente</a:t>
            </a:r>
            <a:r>
              <a:rPr lang="en-GB" dirty="0">
                <a:solidFill>
                  <a:srgbClr val="000000"/>
                </a:solidFill>
                <a:latin typeface="+mn-lt"/>
              </a:rPr>
              <a:t> </a:t>
            </a:r>
            <a:r>
              <a:rPr lang="en-GB" dirty="0" err="1">
                <a:solidFill>
                  <a:srgbClr val="000000"/>
                </a:solidFill>
                <a:latin typeface="+mn-lt"/>
              </a:rPr>
              <a:t>besser</a:t>
            </a:r>
            <a:r>
              <a:rPr lang="en-GB" dirty="0">
                <a:solidFill>
                  <a:srgbClr val="000000"/>
                </a:solidFill>
                <a:latin typeface="+mn-lt"/>
              </a:rPr>
              <a:t> </a:t>
            </a:r>
            <a:r>
              <a:rPr lang="en-GB" dirty="0" err="1">
                <a:solidFill>
                  <a:srgbClr val="000000"/>
                </a:solidFill>
                <a:latin typeface="+mn-lt"/>
              </a:rPr>
              <a:t>versteht</a:t>
            </a:r>
            <a:r>
              <a:rPr lang="en-GB" dirty="0">
                <a:solidFill>
                  <a:srgbClr val="000000"/>
                </a:solidFill>
                <a:latin typeface="+mn-lt"/>
              </a:rPr>
              <a:t>. </a:t>
            </a:r>
            <a:r>
              <a:rPr lang="en-GB" dirty="0" err="1">
                <a:solidFill>
                  <a:srgbClr val="000000"/>
                </a:solidFill>
                <a:latin typeface="+mn-lt"/>
              </a:rPr>
              <a:t>Diese</a:t>
            </a:r>
            <a:r>
              <a:rPr lang="en-GB" dirty="0">
                <a:solidFill>
                  <a:srgbClr val="000000"/>
                </a:solidFill>
                <a:latin typeface="+mn-lt"/>
              </a:rPr>
              <a:t> </a:t>
            </a:r>
            <a:r>
              <a:rPr lang="en-GB" dirty="0" err="1">
                <a:solidFill>
                  <a:srgbClr val="000000"/>
                </a:solidFill>
                <a:latin typeface="+mn-lt"/>
              </a:rPr>
              <a:t>Informationen</a:t>
            </a:r>
            <a:r>
              <a:rPr lang="en-GB" dirty="0">
                <a:solidFill>
                  <a:srgbClr val="000000"/>
                </a:solidFill>
                <a:latin typeface="+mn-lt"/>
              </a:rPr>
              <a:t> </a:t>
            </a:r>
            <a:r>
              <a:rPr lang="en-GB" dirty="0" err="1">
                <a:solidFill>
                  <a:srgbClr val="000000"/>
                </a:solidFill>
                <a:latin typeface="+mn-lt"/>
              </a:rPr>
              <a:t>können</a:t>
            </a:r>
            <a:r>
              <a:rPr lang="en-GB" dirty="0">
                <a:solidFill>
                  <a:srgbClr val="000000"/>
                </a:solidFill>
                <a:latin typeface="+mn-lt"/>
              </a:rPr>
              <a:t> </a:t>
            </a:r>
            <a:r>
              <a:rPr lang="en-GB" dirty="0" err="1">
                <a:solidFill>
                  <a:srgbClr val="000000"/>
                </a:solidFill>
                <a:latin typeface="+mn-lt"/>
              </a:rPr>
              <a:t>dazu</a:t>
            </a:r>
            <a:r>
              <a:rPr lang="en-GB" dirty="0">
                <a:solidFill>
                  <a:srgbClr val="000000"/>
                </a:solidFill>
                <a:latin typeface="+mn-lt"/>
              </a:rPr>
              <a:t> </a:t>
            </a:r>
            <a:r>
              <a:rPr lang="en-GB" dirty="0" err="1">
                <a:solidFill>
                  <a:srgbClr val="000000"/>
                </a:solidFill>
                <a:latin typeface="+mn-lt"/>
              </a:rPr>
              <a:t>beitragen</a:t>
            </a:r>
            <a:r>
              <a:rPr lang="en-GB" dirty="0">
                <a:solidFill>
                  <a:srgbClr val="000000"/>
                </a:solidFill>
                <a:latin typeface="+mn-lt"/>
              </a:rPr>
              <a:t>, die SEO- und Keyword-Rankings </a:t>
            </a:r>
            <a:r>
              <a:rPr lang="en-GB" dirty="0" err="1">
                <a:solidFill>
                  <a:srgbClr val="000000"/>
                </a:solidFill>
                <a:latin typeface="+mn-lt"/>
              </a:rPr>
              <a:t>Ihrer</a:t>
            </a:r>
            <a:r>
              <a:rPr lang="en-GB" dirty="0">
                <a:solidFill>
                  <a:srgbClr val="000000"/>
                </a:solidFill>
                <a:latin typeface="+mn-lt"/>
              </a:rPr>
              <a:t> </a:t>
            </a:r>
            <a:r>
              <a:rPr lang="en-GB" dirty="0" err="1">
                <a:solidFill>
                  <a:srgbClr val="000000"/>
                </a:solidFill>
                <a:latin typeface="+mn-lt"/>
              </a:rPr>
              <a:t>Seite</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verbessern</a:t>
            </a:r>
            <a:r>
              <a:rPr lang="en-GB" dirty="0">
                <a:latin typeface="+mn-lt"/>
              </a:rPr>
              <a:t>.</a:t>
            </a:r>
            <a:endParaRPr lang="en-GB" spc="0" dirty="0">
              <a:solidFill>
                <a:srgbClr val="000000"/>
              </a:solidFill>
              <a:latin typeface="+mn-lt"/>
            </a:endParaRPr>
          </a:p>
          <a:p>
            <a:pPr marL="342900" indent="-342900">
              <a:buBlip>
                <a:blip r:embed="rId3"/>
              </a:buBlip>
            </a:pPr>
            <a:endParaRPr lang="en-GB" dirty="0"/>
          </a:p>
          <a:p>
            <a:endParaRPr lang="en-GB" dirty="0"/>
          </a:p>
          <a:p>
            <a:endParaRPr lang="en-ZA" dirty="0"/>
          </a:p>
        </p:txBody>
      </p:sp>
    </p:spTree>
    <p:extLst>
      <p:ext uri="{BB962C8B-B14F-4D97-AF65-F5344CB8AC3E}">
        <p14:creationId xmlns:p14="http://schemas.microsoft.com/office/powerpoint/2010/main" val="157359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und der </a:t>
            </a:r>
            <a:r>
              <a:rPr lang="en-GB" dirty="0" err="1"/>
              <a:t>tertiäre</a:t>
            </a:r>
            <a:r>
              <a:rPr lang="en-GB" dirty="0"/>
              <a:t> </a:t>
            </a:r>
            <a:r>
              <a:rPr lang="en-GB" dirty="0" err="1"/>
              <a:t>Sektor</a:t>
            </a:r>
            <a:r>
              <a:rPr lang="en-GB" dirty="0"/>
              <a:t>
</a:t>
            </a:r>
          </a:p>
          <a:p>
            <a:r>
              <a:rPr lang="en-GB" dirty="0"/>
              <a:t>
</a:t>
            </a:r>
          </a:p>
          <a:p>
            <a:r>
              <a:rPr lang="en-GB" dirty="0"/>
              <a:t>
</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Bleiben</a:t>
            </a:r>
            <a:r>
              <a:rPr lang="en-GB" b="1" dirty="0">
                <a:solidFill>
                  <a:schemeClr val="accent2"/>
                </a:solidFill>
              </a:rPr>
              <a:t> Sie auf </a:t>
            </a:r>
            <a:r>
              <a:rPr lang="en-GB" b="1" dirty="0" err="1">
                <a:solidFill>
                  <a:schemeClr val="accent2"/>
                </a:solidFill>
              </a:rPr>
              <a:t>dem</a:t>
            </a:r>
            <a:r>
              <a:rPr lang="en-GB" b="1" dirty="0">
                <a:solidFill>
                  <a:schemeClr val="accent2"/>
                </a:solidFill>
              </a:rPr>
              <a:t> </a:t>
            </a:r>
            <a:r>
              <a:rPr lang="en-GB" b="1" dirty="0" err="1">
                <a:solidFill>
                  <a:schemeClr val="accent2"/>
                </a:solidFill>
              </a:rPr>
              <a:t>Laufenden</a:t>
            </a:r>
            <a:r>
              <a:rPr lang="en-GB" b="1" dirty="0">
                <a:solidFill>
                  <a:schemeClr val="accent2"/>
                </a:solidFill>
              </a:rPr>
              <a:t> </a:t>
            </a:r>
            <a:r>
              <a:rPr lang="en-GB" b="1" dirty="0" err="1">
                <a:solidFill>
                  <a:schemeClr val="accent2"/>
                </a:solidFill>
              </a:rPr>
              <a:t>über</a:t>
            </a:r>
            <a:r>
              <a:rPr lang="en-GB" b="1" dirty="0">
                <a:solidFill>
                  <a:schemeClr val="accent2"/>
                </a:solidFill>
              </a:rPr>
              <a:t> SEO-Trends (Forts.)</a:t>
            </a:r>
            <a:endParaRPr lang="en-GB" dirty="0"/>
          </a:p>
          <a:p>
            <a:pPr marL="800100" lvl="1" indent="-342900">
              <a:buClr>
                <a:schemeClr val="accent2"/>
              </a:buClr>
              <a:buFont typeface="Arial" panose="020B0604020202020204" pitchFamily="34" charset="0"/>
              <a:buChar char="•"/>
            </a:pPr>
            <a:r>
              <a:rPr lang="en-GB" b="1" spc="0" dirty="0">
                <a:solidFill>
                  <a:schemeClr val="accent2"/>
                </a:solidFill>
                <a:latin typeface="+mn-lt"/>
              </a:rPr>
              <a:t>Https: </a:t>
            </a:r>
            <a:r>
              <a:rPr lang="en-GB" dirty="0">
                <a:solidFill>
                  <a:srgbClr val="000000"/>
                </a:solidFill>
                <a:latin typeface="+mn-lt"/>
              </a:rPr>
              <a:t>Google hat </a:t>
            </a:r>
            <a:r>
              <a:rPr lang="en-GB" dirty="0" err="1">
                <a:solidFill>
                  <a:srgbClr val="000000"/>
                </a:solidFill>
                <a:latin typeface="+mn-lt"/>
              </a:rPr>
              <a:t>einen</a:t>
            </a:r>
            <a:r>
              <a:rPr lang="en-GB" dirty="0">
                <a:solidFill>
                  <a:srgbClr val="000000"/>
                </a:solidFill>
                <a:latin typeface="+mn-lt"/>
              </a:rPr>
              <a:t> Ranking-Boost für </a:t>
            </a:r>
            <a:r>
              <a:rPr lang="en-GB" dirty="0" err="1">
                <a:solidFill>
                  <a:srgbClr val="000000"/>
                </a:solidFill>
                <a:latin typeface="+mn-lt"/>
              </a:rPr>
              <a:t>sichere</a:t>
            </a:r>
            <a:r>
              <a:rPr lang="en-GB" dirty="0">
                <a:solidFill>
                  <a:srgbClr val="000000"/>
                </a:solidFill>
                <a:latin typeface="+mn-lt"/>
              </a:rPr>
              <a:t> Websites </a:t>
            </a:r>
            <a:r>
              <a:rPr lang="en-GB" dirty="0" err="1">
                <a:solidFill>
                  <a:srgbClr val="000000"/>
                </a:solidFill>
                <a:latin typeface="+mn-lt"/>
              </a:rPr>
              <a:t>versprochen</a:t>
            </a:r>
            <a:r>
              <a:rPr lang="en-GB" dirty="0">
                <a:solidFill>
                  <a:srgbClr val="000000"/>
                </a:solidFill>
                <a:latin typeface="+mn-lt"/>
              </a:rPr>
              <a:t>, die https </a:t>
            </a:r>
            <a:r>
              <a:rPr lang="en-GB" dirty="0" err="1">
                <a:solidFill>
                  <a:srgbClr val="000000"/>
                </a:solidFill>
                <a:latin typeface="+mn-lt"/>
              </a:rPr>
              <a:t>übernommen</a:t>
            </a:r>
            <a:r>
              <a:rPr lang="en-GB" dirty="0">
                <a:solidFill>
                  <a:srgbClr val="000000"/>
                </a:solidFill>
                <a:latin typeface="+mn-lt"/>
              </a:rPr>
              <a:t> </a:t>
            </a:r>
            <a:r>
              <a:rPr lang="en-GB" dirty="0" err="1">
                <a:solidFill>
                  <a:srgbClr val="000000"/>
                </a:solidFill>
                <a:latin typeface="+mn-lt"/>
              </a:rPr>
              <a:t>haben</a:t>
            </a:r>
            <a:r>
              <a:rPr lang="en-GB" dirty="0">
                <a:solidFill>
                  <a:srgbClr val="000000"/>
                </a:solidFill>
                <a:latin typeface="+mn-lt"/>
              </a:rPr>
              <a:t>, und </a:t>
            </a:r>
            <a:r>
              <a:rPr lang="en-GB" dirty="0" err="1">
                <a:solidFill>
                  <a:srgbClr val="000000"/>
                </a:solidFill>
                <a:latin typeface="+mn-lt"/>
              </a:rPr>
              <a:t>wird</a:t>
            </a:r>
            <a:r>
              <a:rPr lang="en-GB" dirty="0">
                <a:solidFill>
                  <a:srgbClr val="000000"/>
                </a:solidFill>
                <a:latin typeface="+mn-lt"/>
              </a:rPr>
              <a:t> </a:t>
            </a:r>
            <a:r>
              <a:rPr lang="en-GB" dirty="0" err="1">
                <a:solidFill>
                  <a:srgbClr val="000000"/>
                </a:solidFill>
                <a:latin typeface="+mn-lt"/>
              </a:rPr>
              <a:t>sogar</a:t>
            </a:r>
            <a:r>
              <a:rPr lang="en-GB" dirty="0">
                <a:solidFill>
                  <a:srgbClr val="000000"/>
                </a:solidFill>
                <a:latin typeface="+mn-lt"/>
              </a:rPr>
              <a:t> </a:t>
            </a:r>
            <a:r>
              <a:rPr lang="en-GB" dirty="0" err="1">
                <a:solidFill>
                  <a:srgbClr val="000000"/>
                </a:solidFill>
                <a:latin typeface="+mn-lt"/>
              </a:rPr>
              <a:t>Benutzer</a:t>
            </a:r>
            <a:r>
              <a:rPr lang="en-GB" dirty="0">
                <a:solidFill>
                  <a:srgbClr val="000000"/>
                </a:solidFill>
                <a:latin typeface="+mn-lt"/>
              </a:rPr>
              <a:t> </a:t>
            </a:r>
            <a:r>
              <a:rPr lang="en-GB" dirty="0" err="1">
                <a:solidFill>
                  <a:srgbClr val="000000"/>
                </a:solidFill>
                <a:latin typeface="+mn-lt"/>
              </a:rPr>
              <a:t>vor</a:t>
            </a:r>
            <a:r>
              <a:rPr lang="en-GB" dirty="0">
                <a:solidFill>
                  <a:srgbClr val="000000"/>
                </a:solidFill>
                <a:latin typeface="+mn-lt"/>
              </a:rPr>
              <a:t> </a:t>
            </a:r>
            <a:r>
              <a:rPr lang="en-GB" dirty="0" err="1">
                <a:solidFill>
                  <a:srgbClr val="000000"/>
                </a:solidFill>
                <a:latin typeface="+mn-lt"/>
              </a:rPr>
              <a:t>nicht</a:t>
            </a:r>
            <a:r>
              <a:rPr lang="en-GB" dirty="0">
                <a:solidFill>
                  <a:srgbClr val="000000"/>
                </a:solidFill>
                <a:latin typeface="+mn-lt"/>
              </a:rPr>
              <a:t> </a:t>
            </a:r>
            <a:r>
              <a:rPr lang="en-GB" dirty="0" err="1">
                <a:solidFill>
                  <a:srgbClr val="000000"/>
                </a:solidFill>
                <a:latin typeface="+mn-lt"/>
              </a:rPr>
              <a:t>sicheren</a:t>
            </a:r>
            <a:r>
              <a:rPr lang="en-GB" dirty="0">
                <a:solidFill>
                  <a:srgbClr val="000000"/>
                </a:solidFill>
                <a:latin typeface="+mn-lt"/>
              </a:rPr>
              <a:t> Websites in </a:t>
            </a:r>
            <a:r>
              <a:rPr lang="en-GB" dirty="0" err="1">
                <a:solidFill>
                  <a:srgbClr val="000000"/>
                </a:solidFill>
                <a:latin typeface="+mn-lt"/>
              </a:rPr>
              <a:t>ihrem</a:t>
            </a:r>
            <a:r>
              <a:rPr lang="en-GB" dirty="0">
                <a:solidFill>
                  <a:srgbClr val="000000"/>
                </a:solidFill>
                <a:latin typeface="+mn-lt"/>
              </a:rPr>
              <a:t> </a:t>
            </a:r>
            <a:r>
              <a:rPr lang="en-GB" dirty="0" err="1">
                <a:solidFill>
                  <a:srgbClr val="000000"/>
                </a:solidFill>
                <a:latin typeface="+mn-lt"/>
              </a:rPr>
              <a:t>Internetbrowser</a:t>
            </a:r>
            <a:r>
              <a:rPr lang="en-GB" dirty="0">
                <a:solidFill>
                  <a:srgbClr val="000000"/>
                </a:solidFill>
                <a:latin typeface="+mn-lt"/>
              </a:rPr>
              <a:t> </a:t>
            </a:r>
            <a:r>
              <a:rPr lang="en-GB" dirty="0" err="1">
                <a:solidFill>
                  <a:srgbClr val="000000"/>
                </a:solidFill>
                <a:latin typeface="+mn-lt"/>
              </a:rPr>
              <a:t>warnen</a:t>
            </a:r>
            <a:r>
              <a:rPr lang="en-GB" dirty="0">
                <a:solidFill>
                  <a:srgbClr val="000000"/>
                </a:solidFill>
                <a:latin typeface="+mn-lt"/>
              </a:rPr>
              <a:t>.</a:t>
            </a:r>
            <a:endParaRPr lang="en-GB" spc="0" dirty="0">
              <a:solidFill>
                <a:srgbClr val="000000"/>
              </a:solidFill>
              <a:latin typeface="+mn-lt"/>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a:p>
            <a:pPr marL="342900" indent="-342900">
              <a:buBlip>
                <a:blip r:embed="rId3"/>
              </a:buBlip>
            </a:pPr>
            <a:endParaRPr lang="en-GB" dirty="0"/>
          </a:p>
          <a:p>
            <a:endParaRPr lang="en-GB" dirty="0"/>
          </a:p>
          <a:p>
            <a:endParaRPr lang="en-ZA" dirty="0"/>
          </a:p>
        </p:txBody>
      </p:sp>
    </p:spTree>
    <p:extLst>
      <p:ext uri="{BB962C8B-B14F-4D97-AF65-F5344CB8AC3E}">
        <p14:creationId xmlns:p14="http://schemas.microsoft.com/office/powerpoint/2010/main" val="114862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"Sei </a:t>
            </a:r>
            <a:r>
              <a:rPr lang="en-US" dirty="0" err="1"/>
              <a:t>nicht</a:t>
            </a:r>
            <a:r>
              <a:rPr lang="en-US" dirty="0"/>
              <a:t> </a:t>
            </a:r>
            <a:r>
              <a:rPr lang="en-US" dirty="0" err="1"/>
              <a:t>übermütig</a:t>
            </a:r>
            <a:r>
              <a:rPr lang="en-US" dirty="0"/>
              <a:t>. Sei </a:t>
            </a:r>
            <a:r>
              <a:rPr lang="en-US" dirty="0" err="1"/>
              <a:t>nicht</a:t>
            </a:r>
            <a:r>
              <a:rPr lang="en-US" dirty="0"/>
              <a:t> </a:t>
            </a:r>
            <a:r>
              <a:rPr lang="en-US" dirty="0" err="1"/>
              <a:t>auffällig</a:t>
            </a:r>
            <a:r>
              <a:rPr lang="en-US" dirty="0"/>
              <a:t>. Es </a:t>
            </a:r>
            <a:r>
              <a:rPr lang="en-US" dirty="0" err="1"/>
              <a:t>gibt</a:t>
            </a:r>
            <a:r>
              <a:rPr lang="en-US" dirty="0"/>
              <a:t> </a:t>
            </a:r>
            <a:r>
              <a:rPr lang="en-US" dirty="0" err="1"/>
              <a:t>immer</a:t>
            </a:r>
            <a:r>
              <a:rPr lang="en-US" dirty="0"/>
              <a:t> </a:t>
            </a:r>
            <a:r>
              <a:rPr lang="en-US" dirty="0" err="1"/>
              <a:t>jemanden</a:t>
            </a:r>
            <a:r>
              <a:rPr lang="en-US" dirty="0"/>
              <a:t>, der </a:t>
            </a:r>
            <a:r>
              <a:rPr lang="en-US" dirty="0" err="1"/>
              <a:t>besser</a:t>
            </a:r>
            <a:r>
              <a:rPr lang="en-US" dirty="0"/>
              <a:t> </a:t>
            </a:r>
            <a:r>
              <a:rPr lang="en-US" dirty="0" err="1"/>
              <a:t>ist</a:t>
            </a:r>
            <a:r>
              <a:rPr lang="en-US" dirty="0"/>
              <a:t> </a:t>
            </a:r>
            <a:r>
              <a:rPr lang="en-US" dirty="0" err="1"/>
              <a:t>als</a:t>
            </a:r>
            <a:r>
              <a:rPr lang="en-US" dirty="0"/>
              <a:t> du."
</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Tony Hsieh</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Man alone in an office">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4779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und der </a:t>
            </a:r>
            <a:r>
              <a:rPr lang="en-GB" dirty="0" err="1"/>
              <a:t>tertiäre</a:t>
            </a:r>
            <a:r>
              <a:rPr lang="en-GB" dirty="0"/>
              <a:t> </a:t>
            </a:r>
            <a:r>
              <a:rPr lang="en-GB" dirty="0" err="1"/>
              <a:t>Sektor</a:t>
            </a:r>
            <a:r>
              <a:rPr lang="en-GB" dirty="0"/>
              <a:t>
</a:t>
            </a:r>
          </a:p>
          <a:p>
            <a:r>
              <a:rPr lang="en-GB" dirty="0"/>
              <a:t>
</a:t>
            </a:r>
          </a:p>
          <a:p>
            <a:r>
              <a:rPr lang="en-GB" dirty="0"/>
              <a:t>
</a:t>
            </a:r>
          </a:p>
        </p:txBody>
      </p:sp>
      <p:pic>
        <p:nvPicPr>
          <p:cNvPr id="6" name="Picture 5">
            <a:extLst>
              <a:ext uri="{FF2B5EF4-FFF2-40B4-BE49-F238E27FC236}">
                <a16:creationId xmlns:a16="http://schemas.microsoft.com/office/drawing/2014/main" id="{F4ED88DA-78E0-5F58-47D2-64B72D46F04C}"/>
              </a:ext>
            </a:extLst>
          </p:cNvPr>
          <p:cNvPicPr/>
          <p:nvPr/>
        </p:nvPicPr>
        <p:blipFill>
          <a:blip r:embed="rId3"/>
          <a:stretch>
            <a:fillRect/>
          </a:stretch>
        </p:blipFill>
        <p:spPr>
          <a:xfrm>
            <a:off x="798382" y="1572335"/>
            <a:ext cx="10595236" cy="3949200"/>
          </a:xfrm>
          <a:prstGeom prst="rect">
            <a:avLst/>
          </a:prstGeom>
        </p:spPr>
      </p:pic>
      <p:sp>
        <p:nvSpPr>
          <p:cNvPr id="2" name="Rechteck 1">
            <a:extLst>
              <a:ext uri="{FF2B5EF4-FFF2-40B4-BE49-F238E27FC236}">
                <a16:creationId xmlns:a16="http://schemas.microsoft.com/office/drawing/2014/main" id="{CD2796CC-91C2-C922-9D79-F08510BAF527}"/>
              </a:ext>
            </a:extLst>
          </p:cNvPr>
          <p:cNvSpPr/>
          <p:nvPr/>
        </p:nvSpPr>
        <p:spPr>
          <a:xfrm>
            <a:off x="1356189" y="3030876"/>
            <a:ext cx="9647433" cy="2013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Erzielen Sie den qualifiziertesten Spenderverkehr, indem Sie auf Schlüsselwörter abzielen, die das Anliegen Ihrer gemeinnützigen Organisation erklären (z. B. Hilfe für Obdachlose). Konzentrieren Sie sich auf Begriffe, die die Mission Ihrer gemeinnützigen Organisation beschreiben, anstatt nur auf Suchbegriffe mit hohem Suchvolumen zu zielen, die nicht unbedingt mit Ihrer Seite zu tun haben.</a:t>
            </a:r>
          </a:p>
        </p:txBody>
      </p:sp>
      <p:sp>
        <p:nvSpPr>
          <p:cNvPr id="4" name="Textfeld 3">
            <a:extLst>
              <a:ext uri="{FF2B5EF4-FFF2-40B4-BE49-F238E27FC236}">
                <a16:creationId xmlns:a16="http://schemas.microsoft.com/office/drawing/2014/main" id="{A40E82F9-3DCD-116A-8B1D-79CACA7409DE}"/>
              </a:ext>
            </a:extLst>
          </p:cNvPr>
          <p:cNvSpPr txBox="1"/>
          <p:nvPr/>
        </p:nvSpPr>
        <p:spPr>
          <a:xfrm>
            <a:off x="1345917" y="2462333"/>
            <a:ext cx="2013735" cy="461665"/>
          </a:xfrm>
          <a:prstGeom prst="rect">
            <a:avLst/>
          </a:prstGeom>
          <a:solidFill>
            <a:schemeClr val="accent4">
              <a:lumMod val="75000"/>
            </a:schemeClr>
          </a:solidFill>
        </p:spPr>
        <p:txBody>
          <a:bodyPr wrap="square" rtlCol="0">
            <a:spAutoFit/>
          </a:bodyPr>
          <a:lstStyle/>
          <a:p>
            <a:r>
              <a:rPr lang="de-DE" sz="2400" b="1" dirty="0">
                <a:solidFill>
                  <a:srgbClr val="FFC000"/>
                </a:solidFill>
              </a:rPr>
              <a:t>PRO TIPP</a:t>
            </a:r>
          </a:p>
        </p:txBody>
      </p:sp>
    </p:spTree>
    <p:extLst>
      <p:ext uri="{BB962C8B-B14F-4D97-AF65-F5344CB8AC3E}">
        <p14:creationId xmlns:p14="http://schemas.microsoft.com/office/powerpoint/2010/main" val="280857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err="1"/>
              <a:t>Automatisierung</a:t>
            </a:r>
            <a:r>
              <a:rPr lang="en-GB" dirty="0"/>
              <a:t> </a:t>
            </a:r>
            <a:r>
              <a:rPr lang="en-GB" dirty="0" err="1"/>
              <a:t>im</a:t>
            </a:r>
            <a:r>
              <a:rPr lang="en-GB" dirty="0"/>
              <a:t> </a:t>
            </a:r>
            <a:r>
              <a:rPr lang="en-GB" dirty="0" err="1"/>
              <a:t>tertiären</a:t>
            </a:r>
            <a:r>
              <a:rPr lang="en-GB" dirty="0"/>
              <a:t> Sektor</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2677656"/>
          </a:xfrm>
          <a:prstGeom prst="rect">
            <a:avLst/>
          </a:prstGeom>
          <a:noFill/>
        </p:spPr>
        <p:txBody>
          <a:bodyPr wrap="square" lIns="91440" tIns="45720" rIns="91440" bIns="45720" rtlCol="0" anchor="t">
            <a:spAutoFit/>
          </a:bodyPr>
          <a:lstStyle/>
          <a:p>
            <a:pPr>
              <a:buBlip>
                <a:blip r:embed="rId3"/>
              </a:buBlip>
              <a:defRPr/>
            </a:pPr>
            <a:r>
              <a:rPr lang="en-GB" sz="2400" dirty="0">
                <a:solidFill>
                  <a:srgbClr val="000000"/>
                </a:solidFill>
                <a:ea typeface="+mn-lt"/>
                <a:cs typeface="+mn-lt"/>
              </a:rPr>
              <a:t>Die </a:t>
            </a:r>
            <a:r>
              <a:rPr lang="en-GB" sz="2400" dirty="0" err="1">
                <a:solidFill>
                  <a:srgbClr val="000000"/>
                </a:solidFill>
                <a:ea typeface="+mn-lt"/>
                <a:cs typeface="+mn-lt"/>
              </a:rPr>
              <a:t>Automatisierung</a:t>
            </a:r>
            <a:r>
              <a:rPr lang="en-GB" sz="2400" dirty="0">
                <a:solidFill>
                  <a:srgbClr val="000000"/>
                </a:solidFill>
                <a:ea typeface="+mn-lt"/>
                <a:cs typeface="+mn-lt"/>
              </a:rPr>
              <a:t> </a:t>
            </a:r>
            <a:r>
              <a:rPr lang="en-GB" sz="2400" dirty="0" err="1">
                <a:solidFill>
                  <a:srgbClr val="000000"/>
                </a:solidFill>
                <a:ea typeface="+mn-lt"/>
                <a:cs typeface="+mn-lt"/>
              </a:rPr>
              <a:t>kann</a:t>
            </a:r>
            <a:r>
              <a:rPr lang="en-GB" sz="2400" dirty="0">
                <a:solidFill>
                  <a:srgbClr val="000000"/>
                </a:solidFill>
                <a:ea typeface="+mn-lt"/>
                <a:cs typeface="+mn-lt"/>
              </a:rPr>
              <a:t> </a:t>
            </a:r>
            <a:r>
              <a:rPr lang="en-GB" sz="2400" dirty="0" err="1">
                <a:solidFill>
                  <a:srgbClr val="000000"/>
                </a:solidFill>
                <a:ea typeface="+mn-lt"/>
                <a:cs typeface="+mn-lt"/>
              </a:rPr>
              <a:t>Organisationen</a:t>
            </a:r>
            <a:r>
              <a:rPr lang="en-GB" sz="2400" dirty="0">
                <a:solidFill>
                  <a:srgbClr val="000000"/>
                </a:solidFill>
                <a:ea typeface="+mn-lt"/>
                <a:cs typeface="+mn-lt"/>
              </a:rPr>
              <a:t> des </a:t>
            </a:r>
            <a:r>
              <a:rPr lang="en-GB" sz="2400" dirty="0" err="1">
                <a:solidFill>
                  <a:srgbClr val="000000"/>
                </a:solidFill>
                <a:ea typeface="+mn-lt"/>
                <a:cs typeface="+mn-lt"/>
              </a:rPr>
              <a:t>Dritten</a:t>
            </a:r>
            <a:r>
              <a:rPr lang="en-GB" sz="2400" dirty="0">
                <a:solidFill>
                  <a:srgbClr val="000000"/>
                </a:solidFill>
                <a:ea typeface="+mn-lt"/>
                <a:cs typeface="+mn-lt"/>
              </a:rPr>
              <a:t> </a:t>
            </a:r>
            <a:r>
              <a:rPr lang="en-GB" sz="2400" dirty="0" err="1">
                <a:solidFill>
                  <a:srgbClr val="000000"/>
                </a:solidFill>
                <a:ea typeface="+mn-lt"/>
                <a:cs typeface="+mn-lt"/>
              </a:rPr>
              <a:t>Sektors</a:t>
            </a:r>
            <a:r>
              <a:rPr lang="en-GB" sz="2400" dirty="0">
                <a:solidFill>
                  <a:srgbClr val="000000"/>
                </a:solidFill>
                <a:ea typeface="+mn-lt"/>
                <a:cs typeface="+mn-lt"/>
              </a:rPr>
              <a:t>, die </a:t>
            </a:r>
            <a:r>
              <a:rPr lang="en-GB" sz="2400" dirty="0" err="1">
                <a:solidFill>
                  <a:srgbClr val="000000"/>
                </a:solidFill>
                <a:ea typeface="+mn-lt"/>
                <a:cs typeface="+mn-lt"/>
              </a:rPr>
              <a:t>mit</a:t>
            </a:r>
            <a:r>
              <a:rPr lang="en-GB" sz="2400" dirty="0">
                <a:solidFill>
                  <a:srgbClr val="000000"/>
                </a:solidFill>
                <a:ea typeface="+mn-lt"/>
                <a:cs typeface="+mn-lt"/>
              </a:rPr>
              <a:t> </a:t>
            </a:r>
            <a:r>
              <a:rPr lang="en-GB" sz="2400" dirty="0" err="1">
                <a:solidFill>
                  <a:srgbClr val="000000"/>
                </a:solidFill>
                <a:ea typeface="+mn-lt"/>
                <a:cs typeface="+mn-lt"/>
              </a:rPr>
              <a:t>begrenzten</a:t>
            </a:r>
            <a:r>
              <a:rPr lang="en-GB" sz="2400" dirty="0">
                <a:solidFill>
                  <a:srgbClr val="000000"/>
                </a:solidFill>
                <a:ea typeface="+mn-lt"/>
                <a:cs typeface="+mn-lt"/>
              </a:rPr>
              <a:t> </a:t>
            </a:r>
            <a:r>
              <a:rPr lang="en-GB" sz="2400" dirty="0" err="1">
                <a:solidFill>
                  <a:srgbClr val="000000"/>
                </a:solidFill>
                <a:ea typeface="+mn-lt"/>
                <a:cs typeface="+mn-lt"/>
              </a:rPr>
              <a:t>Mitteln</a:t>
            </a:r>
            <a:r>
              <a:rPr lang="en-GB" sz="2400" dirty="0">
                <a:solidFill>
                  <a:srgbClr val="000000"/>
                </a:solidFill>
                <a:ea typeface="+mn-lt"/>
                <a:cs typeface="+mn-lt"/>
              </a:rPr>
              <a:t> </a:t>
            </a:r>
            <a:r>
              <a:rPr lang="en-GB" sz="2400" dirty="0" err="1">
                <a:solidFill>
                  <a:srgbClr val="000000"/>
                </a:solidFill>
                <a:ea typeface="+mn-lt"/>
                <a:cs typeface="+mn-lt"/>
              </a:rPr>
              <a:t>arbeiten</a:t>
            </a:r>
            <a:r>
              <a:rPr lang="en-GB" sz="2400" dirty="0">
                <a:solidFill>
                  <a:srgbClr val="000000"/>
                </a:solidFill>
                <a:ea typeface="+mn-lt"/>
                <a:cs typeface="+mn-lt"/>
              </a:rPr>
              <a:t>, </a:t>
            </a:r>
            <a:r>
              <a:rPr lang="en-GB" sz="2400" dirty="0" err="1">
                <a:solidFill>
                  <a:srgbClr val="000000"/>
                </a:solidFill>
                <a:ea typeface="+mn-lt"/>
                <a:cs typeface="+mn-lt"/>
              </a:rPr>
              <a:t>helfen</a:t>
            </a:r>
            <a:r>
              <a:rPr lang="en-GB" sz="2400" dirty="0">
                <a:solidFill>
                  <a:srgbClr val="000000"/>
                </a:solidFill>
                <a:ea typeface="+mn-lt"/>
                <a:cs typeface="+mn-lt"/>
              </a:rPr>
              <a:t>, </a:t>
            </a:r>
            <a:r>
              <a:rPr lang="en-GB" sz="2400" dirty="0" err="1">
                <a:solidFill>
                  <a:srgbClr val="000000"/>
                </a:solidFill>
                <a:ea typeface="+mn-lt"/>
                <a:cs typeface="+mn-lt"/>
              </a:rPr>
              <a:t>indem</a:t>
            </a:r>
            <a:r>
              <a:rPr lang="en-GB" sz="2400" dirty="0">
                <a:solidFill>
                  <a:srgbClr val="000000"/>
                </a:solidFill>
                <a:ea typeface="+mn-lt"/>
                <a:cs typeface="+mn-lt"/>
              </a:rPr>
              <a:t> </a:t>
            </a:r>
            <a:r>
              <a:rPr lang="en-GB" sz="2400" dirty="0" err="1">
                <a:solidFill>
                  <a:srgbClr val="000000"/>
                </a:solidFill>
                <a:ea typeface="+mn-lt"/>
                <a:cs typeface="+mn-lt"/>
              </a:rPr>
              <a:t>sie</a:t>
            </a:r>
            <a:r>
              <a:rPr lang="en-GB" sz="2400" dirty="0">
                <a:solidFill>
                  <a:srgbClr val="000000"/>
                </a:solidFill>
                <a:ea typeface="+mn-lt"/>
                <a:cs typeface="+mn-lt"/>
              </a:rPr>
              <a:t>: in </a:t>
            </a:r>
            <a:r>
              <a:rPr lang="en-GB" sz="2400" dirty="0" err="1">
                <a:solidFill>
                  <a:srgbClr val="000000"/>
                </a:solidFill>
                <a:ea typeface="+mn-lt"/>
                <a:cs typeface="+mn-lt"/>
              </a:rPr>
              <a:t>Unternehmen</a:t>
            </a:r>
            <a:r>
              <a:rPr lang="en-GB" sz="2400" dirty="0">
                <a:solidFill>
                  <a:srgbClr val="000000"/>
                </a:solidFill>
                <a:ea typeface="+mn-lt"/>
                <a:cs typeface="+mn-lt"/>
              </a:rPr>
              <a:t> </a:t>
            </a:r>
            <a:r>
              <a:rPr lang="en-GB" sz="2400" dirty="0" err="1">
                <a:solidFill>
                  <a:srgbClr val="000000"/>
                </a:solidFill>
                <a:ea typeface="+mn-lt"/>
                <a:cs typeface="+mn-lt"/>
              </a:rPr>
              <a:t>mit</a:t>
            </a:r>
            <a:r>
              <a:rPr lang="en-GB" sz="2400" dirty="0">
                <a:solidFill>
                  <a:srgbClr val="000000"/>
                </a:solidFill>
                <a:ea typeface="+mn-lt"/>
                <a:cs typeface="+mn-lt"/>
              </a:rPr>
              <a:t> </a:t>
            </a:r>
            <a:r>
              <a:rPr lang="en-GB" sz="2400" dirty="0" err="1">
                <a:solidFill>
                  <a:srgbClr val="000000"/>
                </a:solidFill>
                <a:ea typeface="+mn-lt"/>
                <a:cs typeface="+mn-lt"/>
              </a:rPr>
              <a:t>begrenzten</a:t>
            </a:r>
            <a:r>
              <a:rPr lang="en-GB" sz="2400" dirty="0">
                <a:solidFill>
                  <a:srgbClr val="000000"/>
                </a:solidFill>
                <a:ea typeface="+mn-lt"/>
                <a:cs typeface="+mn-lt"/>
              </a:rPr>
              <a:t> </a:t>
            </a:r>
            <a:r>
              <a:rPr lang="en-GB" sz="2400" dirty="0" err="1">
                <a:solidFill>
                  <a:srgbClr val="000000"/>
                </a:solidFill>
                <a:ea typeface="+mn-lt"/>
                <a:cs typeface="+mn-lt"/>
              </a:rPr>
              <a:t>Mitteln</a:t>
            </a:r>
            <a:r>
              <a:rPr lang="en-GB" sz="2400" dirty="0">
                <a:solidFill>
                  <a:srgbClr val="000000"/>
                </a:solidFill>
                <a:ea typeface="+mn-lt"/>
                <a:cs typeface="+mn-lt"/>
              </a:rPr>
              <a:t> </a:t>
            </a:r>
            <a:r>
              <a:rPr lang="en-GB" sz="2400" dirty="0" err="1">
                <a:solidFill>
                  <a:srgbClr val="000000"/>
                </a:solidFill>
                <a:ea typeface="+mn-lt"/>
                <a:cs typeface="+mn-lt"/>
              </a:rPr>
              <a:t>sich</a:t>
            </a:r>
            <a:r>
              <a:rPr lang="en-GB" sz="2400" dirty="0">
                <a:solidFill>
                  <a:srgbClr val="000000"/>
                </a:solidFill>
                <a:ea typeface="+mn-lt"/>
                <a:cs typeface="+mn-lt"/>
              </a:rPr>
              <a:t> um </a:t>
            </a:r>
            <a:r>
              <a:rPr lang="en-GB" sz="2400" dirty="0" err="1">
                <a:solidFill>
                  <a:srgbClr val="000000"/>
                </a:solidFill>
                <a:ea typeface="+mn-lt"/>
                <a:cs typeface="+mn-lt"/>
              </a:rPr>
              <a:t>wiederholende</a:t>
            </a:r>
            <a:r>
              <a:rPr lang="en-GB" sz="2400" dirty="0">
                <a:solidFill>
                  <a:srgbClr val="000000"/>
                </a:solidFill>
                <a:ea typeface="+mn-lt"/>
                <a:cs typeface="+mn-lt"/>
              </a:rPr>
              <a:t> </a:t>
            </a:r>
            <a:r>
              <a:rPr lang="en-GB" sz="2400" dirty="0" err="1">
                <a:solidFill>
                  <a:srgbClr val="000000"/>
                </a:solidFill>
                <a:ea typeface="+mn-lt"/>
                <a:cs typeface="+mn-lt"/>
              </a:rPr>
              <a:t>Aufgaben</a:t>
            </a:r>
            <a:r>
              <a:rPr lang="en-GB" sz="2400" dirty="0">
                <a:solidFill>
                  <a:srgbClr val="000000"/>
                </a:solidFill>
                <a:ea typeface="+mn-lt"/>
                <a:cs typeface="+mn-lt"/>
              </a:rPr>
              <a:t> </a:t>
            </a:r>
            <a:r>
              <a:rPr lang="en-GB" sz="2400" dirty="0" err="1">
                <a:solidFill>
                  <a:srgbClr val="000000"/>
                </a:solidFill>
                <a:ea typeface="+mn-lt"/>
                <a:cs typeface="+mn-lt"/>
              </a:rPr>
              <a:t>kümmert</a:t>
            </a:r>
            <a:r>
              <a:rPr lang="en-GB" sz="2400" dirty="0">
                <a:solidFill>
                  <a:srgbClr val="000000"/>
                </a:solidFill>
                <a:ea typeface="+mn-lt"/>
                <a:cs typeface="+mn-lt"/>
              </a:rPr>
              <a:t>, </a:t>
            </a:r>
            <a:r>
              <a:rPr lang="en-GB" sz="2400" dirty="0" err="1">
                <a:solidFill>
                  <a:srgbClr val="000000"/>
                </a:solidFill>
                <a:ea typeface="+mn-lt"/>
                <a:cs typeface="+mn-lt"/>
              </a:rPr>
              <a:t>damit</a:t>
            </a:r>
            <a:r>
              <a:rPr lang="en-GB" sz="2400" dirty="0">
                <a:solidFill>
                  <a:srgbClr val="000000"/>
                </a:solidFill>
                <a:ea typeface="+mn-lt"/>
                <a:cs typeface="+mn-lt"/>
              </a:rPr>
              <a:t> </a:t>
            </a:r>
            <a:r>
              <a:rPr lang="en-GB" sz="2400" dirty="0" err="1">
                <a:solidFill>
                  <a:srgbClr val="000000"/>
                </a:solidFill>
                <a:ea typeface="+mn-lt"/>
                <a:cs typeface="+mn-lt"/>
              </a:rPr>
              <a:t>sich</a:t>
            </a:r>
            <a:r>
              <a:rPr lang="en-GB" sz="2400" dirty="0">
                <a:solidFill>
                  <a:srgbClr val="000000"/>
                </a:solidFill>
                <a:ea typeface="+mn-lt"/>
                <a:cs typeface="+mn-lt"/>
              </a:rPr>
              <a:t> das Personal auf </a:t>
            </a:r>
            <a:r>
              <a:rPr lang="en-GB" sz="2400" dirty="0" err="1">
                <a:solidFill>
                  <a:srgbClr val="000000"/>
                </a:solidFill>
                <a:ea typeface="+mn-lt"/>
                <a:cs typeface="+mn-lt"/>
              </a:rPr>
              <a:t>andere</a:t>
            </a:r>
            <a:r>
              <a:rPr lang="en-GB" sz="2400" dirty="0">
                <a:solidFill>
                  <a:srgbClr val="000000"/>
                </a:solidFill>
                <a:ea typeface="+mn-lt"/>
                <a:cs typeface="+mn-lt"/>
              </a:rPr>
              <a:t> </a:t>
            </a:r>
            <a:r>
              <a:rPr lang="en-GB" sz="2400" dirty="0" err="1">
                <a:solidFill>
                  <a:srgbClr val="000000"/>
                </a:solidFill>
                <a:ea typeface="+mn-lt"/>
                <a:cs typeface="+mn-lt"/>
              </a:rPr>
              <a:t>Aufgaben</a:t>
            </a:r>
            <a:r>
              <a:rPr lang="en-GB" sz="2400" dirty="0">
                <a:solidFill>
                  <a:srgbClr val="000000"/>
                </a:solidFill>
                <a:ea typeface="+mn-lt"/>
                <a:cs typeface="+mn-lt"/>
              </a:rPr>
              <a:t> </a:t>
            </a:r>
            <a:r>
              <a:rPr lang="en-GB" sz="2400" dirty="0" err="1">
                <a:solidFill>
                  <a:srgbClr val="000000"/>
                </a:solidFill>
                <a:ea typeface="+mn-lt"/>
                <a:cs typeface="+mn-lt"/>
              </a:rPr>
              <a:t>fokussieren</a:t>
            </a:r>
            <a:r>
              <a:rPr lang="en-GB" sz="2400" dirty="0">
                <a:solidFill>
                  <a:srgbClr val="000000"/>
                </a:solidFill>
                <a:ea typeface="+mn-lt"/>
                <a:cs typeface="+mn-lt"/>
              </a:rPr>
              <a:t> </a:t>
            </a:r>
            <a:r>
              <a:rPr lang="en-GB" sz="2400" dirty="0" err="1">
                <a:solidFill>
                  <a:srgbClr val="000000"/>
                </a:solidFill>
                <a:ea typeface="+mn-lt"/>
                <a:cs typeface="+mn-lt"/>
              </a:rPr>
              <a:t>kann</a:t>
            </a:r>
            <a:r>
              <a:rPr lang="en-GB" sz="2400" dirty="0">
                <a:solidFill>
                  <a:srgbClr val="000000"/>
                </a:solidFill>
                <a:ea typeface="+mn-lt"/>
                <a:cs typeface="+mn-lt"/>
              </a:rPr>
              <a:t>. </a:t>
            </a:r>
            <a:endParaRPr lang="en-GB" sz="2400" dirty="0">
              <a:solidFill>
                <a:schemeClr val="accent1"/>
              </a:solidFill>
              <a:ea typeface="+mn-lt"/>
              <a:cs typeface="+mn-lt"/>
            </a:endParaRPr>
          </a:p>
          <a:p>
            <a:pPr>
              <a:defRPr/>
            </a:pPr>
            <a:endParaRPr lang="en-GB" sz="2400" dirty="0">
              <a:solidFill>
                <a:schemeClr val="accent1"/>
              </a:solidFill>
              <a:ea typeface="+mn-lt"/>
              <a:cs typeface="+mn-lt"/>
            </a:endParaRPr>
          </a:p>
          <a:p>
            <a:pPr>
              <a:buBlip>
                <a:blip r:embed="rId3"/>
              </a:buBlip>
              <a:defRPr/>
            </a:pPr>
            <a:r>
              <a:rPr lang="en-GB" sz="2400" dirty="0" err="1">
                <a:solidFill>
                  <a:schemeClr val="accent1"/>
                </a:solidFill>
                <a:ea typeface="+mn-lt"/>
                <a:cs typeface="+mn-lt"/>
              </a:rPr>
              <a:t>Automatisierte</a:t>
            </a:r>
            <a:r>
              <a:rPr lang="en-GB" sz="2400" dirty="0">
                <a:solidFill>
                  <a:schemeClr val="accent1"/>
                </a:solidFill>
                <a:ea typeface="+mn-lt"/>
                <a:cs typeface="+mn-lt"/>
              </a:rPr>
              <a:t> </a:t>
            </a:r>
            <a:r>
              <a:rPr lang="en-GB" sz="2400" dirty="0" err="1">
                <a:solidFill>
                  <a:schemeClr val="accent1"/>
                </a:solidFill>
                <a:ea typeface="+mn-lt"/>
                <a:cs typeface="+mn-lt"/>
              </a:rPr>
              <a:t>Dienste</a:t>
            </a:r>
            <a:r>
              <a:rPr lang="en-GB" sz="2400" dirty="0">
                <a:solidFill>
                  <a:schemeClr val="accent1"/>
                </a:solidFill>
                <a:ea typeface="+mn-lt"/>
                <a:cs typeface="+mn-lt"/>
              </a:rPr>
              <a:t>, die für </a:t>
            </a:r>
            <a:r>
              <a:rPr lang="en-GB" sz="2400" dirty="0" err="1">
                <a:solidFill>
                  <a:schemeClr val="accent1"/>
                </a:solidFill>
                <a:ea typeface="+mn-lt"/>
                <a:cs typeface="+mn-lt"/>
              </a:rPr>
              <a:t>gefährdete</a:t>
            </a:r>
            <a:r>
              <a:rPr lang="en-GB" sz="2400" dirty="0">
                <a:solidFill>
                  <a:schemeClr val="accent1"/>
                </a:solidFill>
                <a:ea typeface="+mn-lt"/>
                <a:cs typeface="+mn-lt"/>
              </a:rPr>
              <a:t> </a:t>
            </a:r>
            <a:r>
              <a:rPr lang="en-GB" sz="2400" dirty="0" err="1">
                <a:solidFill>
                  <a:schemeClr val="accent1"/>
                </a:solidFill>
                <a:ea typeface="+mn-lt"/>
                <a:cs typeface="+mn-lt"/>
              </a:rPr>
              <a:t>Personengruppen</a:t>
            </a:r>
            <a:r>
              <a:rPr lang="en-GB" sz="2400" dirty="0">
                <a:solidFill>
                  <a:schemeClr val="accent1"/>
                </a:solidFill>
                <a:ea typeface="+mn-lt"/>
                <a:cs typeface="+mn-lt"/>
              </a:rPr>
              <a:t> </a:t>
            </a:r>
            <a:r>
              <a:rPr lang="en-GB" sz="2400" dirty="0" err="1">
                <a:solidFill>
                  <a:schemeClr val="accent1"/>
                </a:solidFill>
                <a:ea typeface="+mn-lt"/>
                <a:cs typeface="+mn-lt"/>
              </a:rPr>
              <a:t>angeboten</a:t>
            </a:r>
            <a:r>
              <a:rPr lang="en-GB" sz="2400" dirty="0">
                <a:solidFill>
                  <a:schemeClr val="accent1"/>
                </a:solidFill>
                <a:ea typeface="+mn-lt"/>
                <a:cs typeface="+mn-lt"/>
              </a:rPr>
              <a:t> </a:t>
            </a:r>
            <a:r>
              <a:rPr lang="en-GB" sz="2400" dirty="0" err="1">
                <a:solidFill>
                  <a:schemeClr val="accent1"/>
                </a:solidFill>
                <a:ea typeface="+mn-lt"/>
                <a:cs typeface="+mn-lt"/>
              </a:rPr>
              <a:t>werden</a:t>
            </a:r>
            <a:r>
              <a:rPr lang="en-GB" sz="2400" dirty="0">
                <a:solidFill>
                  <a:schemeClr val="accent1"/>
                </a:solidFill>
                <a:ea typeface="+mn-lt"/>
                <a:cs typeface="+mn-lt"/>
              </a:rPr>
              <a:t> (</a:t>
            </a:r>
            <a:r>
              <a:rPr lang="en-GB" sz="2400" dirty="0" err="1">
                <a:solidFill>
                  <a:schemeClr val="accent1"/>
                </a:solidFill>
                <a:ea typeface="+mn-lt"/>
                <a:cs typeface="+mn-lt"/>
              </a:rPr>
              <a:t>z.b.</a:t>
            </a:r>
            <a:r>
              <a:rPr lang="en-GB" sz="2400" dirty="0">
                <a:solidFill>
                  <a:schemeClr val="accent1"/>
                </a:solidFill>
                <a:ea typeface="+mn-lt"/>
                <a:cs typeface="+mn-lt"/>
              </a:rPr>
              <a:t> </a:t>
            </a:r>
            <a:r>
              <a:rPr lang="en-GB" sz="2400" dirty="0" err="1">
                <a:solidFill>
                  <a:schemeClr val="accent1"/>
                </a:solidFill>
                <a:ea typeface="+mn-lt"/>
                <a:cs typeface="+mn-lt"/>
              </a:rPr>
              <a:t>Hilfe</a:t>
            </a:r>
            <a:r>
              <a:rPr lang="en-GB" sz="2400" dirty="0">
                <a:solidFill>
                  <a:schemeClr val="accent1"/>
                </a:solidFill>
                <a:ea typeface="+mn-lt"/>
                <a:cs typeface="+mn-lt"/>
              </a:rPr>
              <a:t> </a:t>
            </a:r>
            <a:r>
              <a:rPr lang="en-GB" sz="2400" dirty="0" err="1">
                <a:solidFill>
                  <a:schemeClr val="accent1"/>
                </a:solidFill>
                <a:ea typeface="+mn-lt"/>
                <a:cs typeface="+mn-lt"/>
              </a:rPr>
              <a:t>benötigende</a:t>
            </a:r>
            <a:r>
              <a:rPr lang="en-GB" sz="2400" dirty="0">
                <a:solidFill>
                  <a:schemeClr val="accent1"/>
                </a:solidFill>
                <a:ea typeface="+mn-lt"/>
                <a:cs typeface="+mn-lt"/>
              </a:rPr>
              <a:t> Menschen), </a:t>
            </a:r>
            <a:r>
              <a:rPr lang="en-GB" sz="2400" dirty="0" err="1">
                <a:solidFill>
                  <a:schemeClr val="accent1"/>
                </a:solidFill>
                <a:ea typeface="+mn-lt"/>
                <a:cs typeface="+mn-lt"/>
              </a:rPr>
              <a:t>können</a:t>
            </a:r>
            <a:r>
              <a:rPr lang="en-GB" sz="2400" dirty="0">
                <a:solidFill>
                  <a:schemeClr val="accent1"/>
                </a:solidFill>
                <a:ea typeface="+mn-lt"/>
                <a:cs typeface="+mn-lt"/>
              </a:rPr>
              <a:t> </a:t>
            </a:r>
            <a:r>
              <a:rPr lang="en-GB" sz="2400" dirty="0" err="1">
                <a:solidFill>
                  <a:schemeClr val="accent1"/>
                </a:solidFill>
                <a:ea typeface="+mn-lt"/>
                <a:cs typeface="+mn-lt"/>
              </a:rPr>
              <a:t>schnellere</a:t>
            </a:r>
            <a:r>
              <a:rPr lang="en-GB" sz="2400" dirty="0">
                <a:solidFill>
                  <a:schemeClr val="accent1"/>
                </a:solidFill>
                <a:ea typeface="+mn-lt"/>
                <a:cs typeface="+mn-lt"/>
              </a:rPr>
              <a:t> </a:t>
            </a:r>
            <a:r>
              <a:rPr lang="en-GB" sz="2400" dirty="0" err="1">
                <a:solidFill>
                  <a:schemeClr val="accent1"/>
                </a:solidFill>
                <a:ea typeface="+mn-lt"/>
                <a:cs typeface="+mn-lt"/>
              </a:rPr>
              <a:t>Antworten</a:t>
            </a:r>
            <a:r>
              <a:rPr lang="en-GB" sz="2400" dirty="0">
                <a:solidFill>
                  <a:schemeClr val="accent1"/>
                </a:solidFill>
                <a:ea typeface="+mn-lt"/>
                <a:cs typeface="+mn-lt"/>
              </a:rPr>
              <a:t> </a:t>
            </a:r>
            <a:r>
              <a:rPr lang="en-GB" sz="2400" dirty="0" err="1">
                <a:solidFill>
                  <a:schemeClr val="accent1"/>
                </a:solidFill>
                <a:ea typeface="+mn-lt"/>
                <a:cs typeface="+mn-lt"/>
              </a:rPr>
              <a:t>garantieren</a:t>
            </a:r>
            <a:r>
              <a:rPr lang="en-GB" sz="2400" dirty="0">
                <a:solidFill>
                  <a:schemeClr val="accent1"/>
                </a:solidFill>
                <a:ea typeface="+mn-lt"/>
                <a:cs typeface="+mn-lt"/>
              </a:rPr>
              <a:t>. </a:t>
            </a:r>
            <a:endParaRPr lang="en-GB" dirty="0">
              <a:solidFill>
                <a:schemeClr val="accent1"/>
              </a:solidFill>
              <a:ea typeface="+mn-lt"/>
              <a:cs typeface="+mn-lt"/>
            </a:endParaRPr>
          </a:p>
        </p:txBody>
      </p:sp>
    </p:spTree>
    <p:extLst>
      <p:ext uri="{BB962C8B-B14F-4D97-AF65-F5344CB8AC3E}">
        <p14:creationId xmlns:p14="http://schemas.microsoft.com/office/powerpoint/2010/main" val="161782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Best Practices</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dirty="0"/>
              <a:t>SEO Best Practices </a:t>
            </a:r>
            <a:r>
              <a:rPr lang="en-GB" dirty="0" err="1"/>
              <a:t>sind</a:t>
            </a:r>
            <a:r>
              <a:rPr lang="en-GB" dirty="0"/>
              <a:t> </a:t>
            </a:r>
            <a:r>
              <a:rPr lang="en-GB" dirty="0" err="1"/>
              <a:t>eine</a:t>
            </a:r>
            <a:r>
              <a:rPr lang="en-GB" dirty="0"/>
              <a:t> </a:t>
            </a:r>
            <a:r>
              <a:rPr lang="en-GB" dirty="0" err="1"/>
              <a:t>Reihe</a:t>
            </a:r>
            <a:r>
              <a:rPr lang="en-GB" dirty="0"/>
              <a:t> von </a:t>
            </a:r>
            <a:r>
              <a:rPr lang="en-GB" dirty="0" err="1"/>
              <a:t>Aufgaben</a:t>
            </a:r>
            <a:r>
              <a:rPr lang="en-GB" dirty="0"/>
              <a:t>, die </a:t>
            </a:r>
            <a:r>
              <a:rPr lang="en-GB" dirty="0" err="1"/>
              <a:t>dazu</a:t>
            </a:r>
            <a:r>
              <a:rPr lang="en-GB" dirty="0"/>
              <a:t> </a:t>
            </a:r>
            <a:r>
              <a:rPr lang="en-GB" dirty="0" err="1"/>
              <a:t>beitragen</a:t>
            </a:r>
            <a:r>
              <a:rPr lang="en-GB" dirty="0"/>
              <a:t> </a:t>
            </a:r>
            <a:r>
              <a:rPr lang="en-GB" dirty="0" err="1"/>
              <a:t>sollen</a:t>
            </a:r>
            <a:r>
              <a:rPr lang="en-GB" dirty="0"/>
              <a:t>, das </a:t>
            </a:r>
            <a:r>
              <a:rPr lang="en-GB" dirty="0" err="1"/>
              <a:t>Suchmaschinen</a:t>
            </a:r>
            <a:r>
              <a:rPr lang="en-GB" dirty="0"/>
              <a:t>-Ranking </a:t>
            </a:r>
            <a:r>
              <a:rPr lang="en-GB" dirty="0" err="1"/>
              <a:t>einer</a:t>
            </a:r>
            <a:r>
              <a:rPr lang="en-GB" dirty="0"/>
              <a:t> Website </a:t>
            </a:r>
            <a:r>
              <a:rPr lang="en-GB" dirty="0" err="1"/>
              <a:t>zu</a:t>
            </a:r>
            <a:r>
              <a:rPr lang="en-GB" dirty="0"/>
              <a:t> </a:t>
            </a:r>
            <a:r>
              <a:rPr lang="en-GB" dirty="0" err="1"/>
              <a:t>verbessern</a:t>
            </a:r>
            <a:r>
              <a:rPr lang="en-GB" dirty="0"/>
              <a:t>. Zu den </a:t>
            </a:r>
            <a:r>
              <a:rPr lang="en-GB" dirty="0" err="1"/>
              <a:t>gängigen</a:t>
            </a:r>
            <a:r>
              <a:rPr lang="en-GB" dirty="0"/>
              <a:t> Best Practices für die </a:t>
            </a:r>
            <a:r>
              <a:rPr lang="en-GB" dirty="0" err="1"/>
              <a:t>Suchmaschinenoptimierung</a:t>
            </a:r>
            <a:r>
              <a:rPr lang="en-GB" dirty="0"/>
              <a:t> </a:t>
            </a:r>
            <a:r>
              <a:rPr lang="en-GB" dirty="0" err="1"/>
              <a:t>gehören</a:t>
            </a:r>
            <a:r>
              <a:rPr lang="en-GB" dirty="0"/>
              <a:t> die </a:t>
            </a:r>
            <a:r>
              <a:rPr lang="en-GB" dirty="0" err="1"/>
              <a:t>Optimierung</a:t>
            </a:r>
            <a:r>
              <a:rPr lang="en-GB" dirty="0"/>
              <a:t> auf der Website, die </a:t>
            </a:r>
            <a:r>
              <a:rPr lang="en-GB" dirty="0" err="1"/>
              <a:t>Suche</a:t>
            </a:r>
            <a:r>
              <a:rPr lang="en-GB" dirty="0"/>
              <a:t> </a:t>
            </a:r>
            <a:r>
              <a:rPr lang="en-GB" dirty="0" err="1"/>
              <a:t>nach</a:t>
            </a:r>
            <a:r>
              <a:rPr lang="en-GB" dirty="0"/>
              <a:t> Keywords und der Aufbau von Backlinks </a:t>
            </a:r>
            <a:r>
              <a:rPr lang="en-GB" dirty="0" err="1"/>
              <a:t>zu</a:t>
            </a:r>
            <a:r>
              <a:rPr lang="en-GB" dirty="0"/>
              <a:t> </a:t>
            </a:r>
            <a:r>
              <a:rPr lang="en-GB" dirty="0" err="1"/>
              <a:t>einer</a:t>
            </a:r>
            <a:r>
              <a:rPr lang="en-GB" dirty="0"/>
              <a:t> Website.</a:t>
            </a:r>
          </a:p>
          <a:p>
            <a:pPr marL="0" indent="0"/>
            <a:endParaRPr lang="en-GB" dirty="0"/>
          </a:p>
          <a:p>
            <a:pPr marL="342900" indent="-342900">
              <a:buBlip>
                <a:blip r:embed="rId3"/>
              </a:buBlip>
            </a:pPr>
            <a:r>
              <a:rPr lang="en-GB" dirty="0"/>
              <a:t>Es </a:t>
            </a:r>
            <a:r>
              <a:rPr lang="en-GB" dirty="0" err="1"/>
              <a:t>gibt</a:t>
            </a:r>
            <a:r>
              <a:rPr lang="en-GB" dirty="0"/>
              <a:t> </a:t>
            </a:r>
            <a:r>
              <a:rPr lang="en-GB" dirty="0" err="1"/>
              <a:t>eine</a:t>
            </a:r>
            <a:r>
              <a:rPr lang="en-GB" dirty="0"/>
              <a:t> Million Dinge, die Sie tun </a:t>
            </a:r>
            <a:r>
              <a:rPr lang="en-GB" dirty="0" err="1"/>
              <a:t>können</a:t>
            </a:r>
            <a:r>
              <a:rPr lang="en-GB" dirty="0"/>
              <a:t>, um </a:t>
            </a:r>
            <a:r>
              <a:rPr lang="en-GB" dirty="0" err="1"/>
              <a:t>höhere</a:t>
            </a:r>
            <a:r>
              <a:rPr lang="en-GB" dirty="0"/>
              <a:t> Google-Rankings </a:t>
            </a:r>
            <a:r>
              <a:rPr lang="en-GB" dirty="0" err="1"/>
              <a:t>zu</a:t>
            </a:r>
            <a:r>
              <a:rPr lang="en-GB" dirty="0"/>
              <a:t> </a:t>
            </a:r>
            <a:r>
              <a:rPr lang="en-GB" dirty="0" err="1"/>
              <a:t>erhalten</a:t>
            </a:r>
            <a:r>
              <a:rPr lang="en-GB" dirty="0"/>
              <a:t>, </a:t>
            </a:r>
            <a:r>
              <a:rPr lang="en-GB" dirty="0" err="1"/>
              <a:t>einschließlich</a:t>
            </a:r>
            <a:r>
              <a:rPr lang="en-GB" dirty="0"/>
              <a:t> </a:t>
            </a:r>
            <a:r>
              <a:rPr lang="en-GB" u="sng" dirty="0" err="1">
                <a:solidFill>
                  <a:schemeClr val="accent2"/>
                </a:solidFill>
              </a:rPr>
              <a:t>fortgeschrittener</a:t>
            </a:r>
            <a:r>
              <a:rPr lang="en-GB" u="sng" dirty="0">
                <a:solidFill>
                  <a:schemeClr val="accent2"/>
                </a:solidFill>
              </a:rPr>
              <a:t> SEO-</a:t>
            </a:r>
            <a:r>
              <a:rPr lang="en-GB" u="sng" dirty="0" err="1">
                <a:solidFill>
                  <a:schemeClr val="accent2"/>
                </a:solidFill>
              </a:rPr>
              <a:t>Strategien</a:t>
            </a:r>
            <a:r>
              <a:rPr lang="en-GB" u="sng" dirty="0">
                <a:solidFill>
                  <a:schemeClr val="accent2"/>
                </a:solidFill>
              </a:rPr>
              <a:t> und -</a:t>
            </a:r>
            <a:r>
              <a:rPr lang="en-GB" u="sng" dirty="0" err="1">
                <a:solidFill>
                  <a:schemeClr val="accent2"/>
                </a:solidFill>
              </a:rPr>
              <a:t>Techniken</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GB" dirty="0"/>
          </a:p>
          <a:p>
            <a:pPr marL="800100" lvl="1" indent="-342900">
              <a:buClr>
                <a:schemeClr val="accent2"/>
              </a:buClr>
              <a:buFont typeface="Arial" panose="020B0604020202020204" pitchFamily="34" charset="0"/>
              <a:buChar char="•"/>
            </a:pPr>
            <a:endParaRPr lang="en-GB" sz="2400" dirty="0">
              <a:solidFill>
                <a:srgbClr val="000000"/>
              </a:solidFill>
              <a:latin typeface="+mn-lt"/>
            </a:endParaRPr>
          </a:p>
          <a:p>
            <a:pPr marL="0" indent="0"/>
            <a:endParaRPr lang="en-GB" dirty="0"/>
          </a:p>
          <a:p>
            <a:endParaRPr lang="en-GB" dirty="0"/>
          </a:p>
          <a:p>
            <a:endParaRPr lang="en-ZA" dirty="0"/>
          </a:p>
        </p:txBody>
      </p:sp>
    </p:spTree>
    <p:extLst>
      <p:ext uri="{BB962C8B-B14F-4D97-AF65-F5344CB8AC3E}">
        <p14:creationId xmlns:p14="http://schemas.microsoft.com/office/powerpoint/2010/main" val="308122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wichtigsten</a:t>
            </a:r>
            <a:r>
              <a:rPr lang="en-GB" dirty="0"/>
              <a:t> </a:t>
            </a:r>
            <a:r>
              <a:rPr lang="en-GB" dirty="0" err="1"/>
              <a:t>Schritte</a:t>
            </a:r>
            <a:r>
              <a:rPr lang="en-GB" dirty="0"/>
              <a:t> </a:t>
            </a:r>
            <a:r>
              <a:rPr lang="en-GB" dirty="0" err="1"/>
              <a:t>zur</a:t>
            </a:r>
            <a:r>
              <a:rPr lang="en-GB" dirty="0"/>
              <a:t> </a:t>
            </a:r>
            <a:r>
              <a:rPr lang="en-GB" dirty="0" err="1"/>
              <a:t>Erstellung</a:t>
            </a:r>
            <a:r>
              <a:rPr lang="en-GB" dirty="0"/>
              <a:t> </a:t>
            </a:r>
            <a:r>
              <a:rPr lang="en-GB" dirty="0" err="1"/>
              <a:t>einer</a:t>
            </a:r>
            <a:r>
              <a:rPr lang="en-GB" dirty="0"/>
              <a:t> </a:t>
            </a:r>
            <a:r>
              <a:rPr lang="en-GB" dirty="0" err="1"/>
              <a:t>effektiven</a:t>
            </a:r>
            <a:r>
              <a:rPr lang="en-GB" dirty="0"/>
              <a:t> SEO-</a:t>
            </a:r>
            <a:r>
              <a:rPr lang="en-GB" dirty="0" err="1"/>
              <a:t>Strategie</a:t>
            </a:r>
            <a:r>
              <a:rPr lang="en-GB" dirty="0"/>
              <a:t> </a:t>
            </a:r>
            <a:r>
              <a:rPr lang="en-GB" dirty="0" err="1"/>
              <a:t>im</a:t>
            </a:r>
            <a:r>
              <a:rPr lang="en-GB" dirty="0"/>
              <a:t> </a:t>
            </a:r>
            <a:r>
              <a:rPr lang="en-GB" dirty="0" err="1"/>
              <a:t>Jahr</a:t>
            </a:r>
            <a:r>
              <a:rPr lang="en-GB" dirty="0"/>
              <a:t> 2022
</a:t>
            </a:r>
          </a:p>
        </p:txBody>
      </p:sp>
      <p:graphicFrame>
        <p:nvGraphicFramePr>
          <p:cNvPr id="2" name="Diagram 1">
            <a:extLst>
              <a:ext uri="{FF2B5EF4-FFF2-40B4-BE49-F238E27FC236}">
                <a16:creationId xmlns:a16="http://schemas.microsoft.com/office/drawing/2014/main" id="{44ED31B7-99CD-6293-8A3B-68962BC2F94B}"/>
              </a:ext>
            </a:extLst>
          </p:cNvPr>
          <p:cNvGraphicFramePr/>
          <p:nvPr>
            <p:extLst>
              <p:ext uri="{D42A27DB-BD31-4B8C-83A1-F6EECF244321}">
                <p14:modId xmlns:p14="http://schemas.microsoft.com/office/powerpoint/2010/main" val="1482315048"/>
              </p:ext>
            </p:extLst>
          </p:nvPr>
        </p:nvGraphicFramePr>
        <p:xfrm>
          <a:off x="2032000" y="2073728"/>
          <a:ext cx="8128000" cy="3868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30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F4040DC-868A-4202-B42B-27FBE29F35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1C5E796-3301-4567-AE49-687A824934A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BAA61DA-B592-4AB1-B4FA-47F5C2453EE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87E54A96-1ED8-4EE2-BBA5-A084A980476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547B8A1D-A461-401D-A08D-7EECCDB32F2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wichtigsten</a:t>
            </a:r>
            <a:r>
              <a:rPr lang="en-GB" dirty="0"/>
              <a:t> </a:t>
            </a:r>
            <a:r>
              <a:rPr lang="en-GB" dirty="0" err="1"/>
              <a:t>Schritte</a:t>
            </a:r>
            <a:r>
              <a:rPr lang="en-GB" dirty="0"/>
              <a:t> </a:t>
            </a:r>
            <a:r>
              <a:rPr lang="en-GB" dirty="0" err="1"/>
              <a:t>zur</a:t>
            </a:r>
            <a:r>
              <a:rPr lang="en-GB" dirty="0"/>
              <a:t> </a:t>
            </a:r>
            <a:r>
              <a:rPr lang="en-GB" dirty="0" err="1"/>
              <a:t>Erstellung</a:t>
            </a:r>
            <a:r>
              <a:rPr lang="en-GB" dirty="0"/>
              <a:t> </a:t>
            </a:r>
            <a:r>
              <a:rPr lang="en-GB" dirty="0" err="1"/>
              <a:t>einer</a:t>
            </a:r>
            <a:r>
              <a:rPr lang="en-GB" dirty="0"/>
              <a:t> </a:t>
            </a:r>
            <a:r>
              <a:rPr lang="en-GB" dirty="0" err="1"/>
              <a:t>effektiven</a:t>
            </a:r>
            <a:r>
              <a:rPr lang="en-GB" dirty="0"/>
              <a:t> SEO-</a:t>
            </a:r>
            <a:r>
              <a:rPr lang="en-GB" dirty="0" err="1"/>
              <a:t>Strategie</a:t>
            </a:r>
            <a:r>
              <a:rPr lang="en-GB" dirty="0"/>
              <a:t> </a:t>
            </a:r>
            <a:r>
              <a:rPr lang="en-GB" dirty="0" err="1"/>
              <a:t>im</a:t>
            </a:r>
            <a:r>
              <a:rPr lang="en-GB" dirty="0"/>
              <a:t> </a:t>
            </a:r>
            <a:r>
              <a:rPr lang="en-GB" dirty="0" err="1"/>
              <a:t>Jahr</a:t>
            </a:r>
            <a:r>
              <a:rPr lang="en-GB" dirty="0"/>
              <a:t> 2022 (Forts.)
</a:t>
            </a:r>
          </a:p>
        </p:txBody>
      </p:sp>
      <p:graphicFrame>
        <p:nvGraphicFramePr>
          <p:cNvPr id="2" name="Diagram 1">
            <a:extLst>
              <a:ext uri="{FF2B5EF4-FFF2-40B4-BE49-F238E27FC236}">
                <a16:creationId xmlns:a16="http://schemas.microsoft.com/office/drawing/2014/main" id="{44ED31B7-99CD-6293-8A3B-68962BC2F94B}"/>
              </a:ext>
            </a:extLst>
          </p:cNvPr>
          <p:cNvGraphicFramePr/>
          <p:nvPr>
            <p:extLst>
              <p:ext uri="{D42A27DB-BD31-4B8C-83A1-F6EECF244321}">
                <p14:modId xmlns:p14="http://schemas.microsoft.com/office/powerpoint/2010/main" val="394999503"/>
              </p:ext>
            </p:extLst>
          </p:nvPr>
        </p:nvGraphicFramePr>
        <p:xfrm>
          <a:off x="1666421" y="2220685"/>
          <a:ext cx="8859157" cy="3574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15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F4040DC-868A-4202-B42B-27FBE29F35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40A5019-6E05-41CF-9D7C-AA902D99B43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3FC257A-F35F-403F-9D89-CBBAB70DB93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0B60E35-8B85-4108-881A-46254AC775E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Wie man SEO-</a:t>
            </a:r>
            <a:r>
              <a:rPr lang="en-GB" dirty="0" err="1"/>
              <a:t>Leistung</a:t>
            </a:r>
            <a:r>
              <a:rPr lang="en-GB" dirty="0"/>
              <a:t> und -</a:t>
            </a:r>
            <a:r>
              <a:rPr lang="en-GB" dirty="0" err="1"/>
              <a:t>Ergebnisse</a:t>
            </a:r>
            <a:r>
              <a:rPr lang="en-GB" dirty="0"/>
              <a:t> </a:t>
            </a:r>
            <a:r>
              <a:rPr lang="en-GB" dirty="0" err="1"/>
              <a:t>misst</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dirty="0" err="1"/>
              <a:t>Zahlen</a:t>
            </a:r>
            <a:r>
              <a:rPr lang="en-GB" dirty="0"/>
              <a:t> </a:t>
            </a:r>
            <a:r>
              <a:rPr lang="en-GB" dirty="0" err="1"/>
              <a:t>sind</a:t>
            </a:r>
            <a:r>
              <a:rPr lang="en-GB" dirty="0"/>
              <a:t> der </a:t>
            </a:r>
            <a:r>
              <a:rPr lang="en-GB" dirty="0" err="1"/>
              <a:t>erste</a:t>
            </a:r>
            <a:r>
              <a:rPr lang="en-GB" dirty="0"/>
              <a:t> Schritt </a:t>
            </a:r>
            <a:r>
              <a:rPr lang="en-GB" dirty="0" err="1"/>
              <a:t>bei</a:t>
            </a:r>
            <a:r>
              <a:rPr lang="en-GB" dirty="0"/>
              <a:t> der </a:t>
            </a:r>
            <a:r>
              <a:rPr lang="en-GB" dirty="0" err="1"/>
              <a:t>Bewertung</a:t>
            </a:r>
            <a:r>
              <a:rPr lang="en-GB" dirty="0"/>
              <a:t> der </a:t>
            </a:r>
            <a:r>
              <a:rPr lang="en-GB" dirty="0" err="1"/>
              <a:t>Leistung</a:t>
            </a:r>
            <a:r>
              <a:rPr lang="en-GB" dirty="0"/>
              <a:t> </a:t>
            </a:r>
            <a:r>
              <a:rPr lang="en-GB" dirty="0" err="1"/>
              <a:t>Ihrer</a:t>
            </a:r>
            <a:r>
              <a:rPr lang="en-GB" dirty="0"/>
              <a:t> SEO-</a:t>
            </a:r>
            <a:r>
              <a:rPr lang="en-GB" dirty="0" err="1"/>
              <a:t>Strategie</a:t>
            </a:r>
            <a:r>
              <a:rPr lang="en-GB" dirty="0"/>
              <a:t>.</a:t>
            </a:r>
          </a:p>
          <a:p>
            <a:pPr marL="0" indent="0"/>
            <a:endParaRPr lang="en-GB" dirty="0"/>
          </a:p>
          <a:p>
            <a:pPr marL="342900" indent="-342900">
              <a:buBlip>
                <a:blip r:embed="rId3"/>
              </a:buBlip>
            </a:pPr>
            <a:r>
              <a:rPr lang="en-GB" dirty="0"/>
              <a:t>Es </a:t>
            </a:r>
            <a:r>
              <a:rPr lang="en-GB" dirty="0" err="1"/>
              <a:t>gibt</a:t>
            </a:r>
            <a:r>
              <a:rPr lang="en-GB" dirty="0"/>
              <a:t> </a:t>
            </a:r>
            <a:r>
              <a:rPr lang="en-GB" dirty="0" err="1"/>
              <a:t>Hunderte</a:t>
            </a:r>
            <a:r>
              <a:rPr lang="en-GB" dirty="0"/>
              <a:t> von </a:t>
            </a:r>
            <a:r>
              <a:rPr lang="en-GB" dirty="0" err="1"/>
              <a:t>Metriken</a:t>
            </a:r>
            <a:r>
              <a:rPr lang="en-GB" dirty="0"/>
              <a:t>, die Sie </a:t>
            </a:r>
            <a:r>
              <a:rPr lang="en-GB" dirty="0" err="1"/>
              <a:t>verfolgen</a:t>
            </a:r>
            <a:r>
              <a:rPr lang="en-GB" dirty="0"/>
              <a:t> </a:t>
            </a:r>
            <a:r>
              <a:rPr lang="en-GB" dirty="0" err="1"/>
              <a:t>können</a:t>
            </a:r>
            <a:r>
              <a:rPr lang="en-GB" dirty="0"/>
              <a:t>. Google </a:t>
            </a:r>
            <a:r>
              <a:rPr lang="en-GB" dirty="0" err="1"/>
              <a:t>verwendet</a:t>
            </a:r>
            <a:r>
              <a:rPr lang="en-GB" dirty="0"/>
              <a:t> </a:t>
            </a:r>
            <a:r>
              <a:rPr lang="en-GB" dirty="0" err="1"/>
              <a:t>über</a:t>
            </a:r>
            <a:r>
              <a:rPr lang="en-GB" dirty="0"/>
              <a:t> </a:t>
            </a:r>
            <a:r>
              <a:rPr lang="en-GB" u="sng" dirty="0">
                <a:solidFill>
                  <a:schemeClr val="accent2"/>
                </a:solidFill>
              </a:rPr>
              <a:t>200 Ranking-</a:t>
            </a:r>
            <a:r>
              <a:rPr lang="en-GB" u="sng" dirty="0" err="1">
                <a:solidFill>
                  <a:schemeClr val="accent2"/>
                </a:solidFill>
              </a:rPr>
              <a:t>Faktoren</a:t>
            </a:r>
            <a:r>
              <a:rPr lang="en-GB" u="sng" dirty="0">
                <a:solidFill>
                  <a:schemeClr val="accent2"/>
                </a:solidFill>
              </a:rPr>
              <a:t> in </a:t>
            </a:r>
            <a:r>
              <a:rPr lang="en-GB" u="sng" dirty="0" err="1">
                <a:solidFill>
                  <a:schemeClr val="accent2"/>
                </a:solidFill>
              </a:rPr>
              <a:t>seinem</a:t>
            </a:r>
            <a:r>
              <a:rPr lang="en-GB" u="sng" dirty="0">
                <a:solidFill>
                  <a:schemeClr val="accent2"/>
                </a:solidFill>
              </a:rPr>
              <a:t> </a:t>
            </a:r>
            <a:r>
              <a:rPr lang="en-GB" u="sng" dirty="0" err="1">
                <a:solidFill>
                  <a:schemeClr val="accent2"/>
                </a:solidFill>
              </a:rPr>
              <a:t>Algorithmus</a:t>
            </a:r>
            <a:r>
              <a:rPr kumimoji="0" lang="en-GB" sz="2600" b="0" i="0" u="sng"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a:t>
            </a:r>
            <a:endParaRPr lang="en-ZA" dirty="0">
              <a:solidFill>
                <a:schemeClr val="accent1">
                  <a:lumMod val="75000"/>
                </a:schemeClr>
              </a:solidFill>
            </a:endParaRPr>
          </a:p>
        </p:txBody>
      </p:sp>
    </p:spTree>
    <p:extLst>
      <p:ext uri="{BB962C8B-B14F-4D97-AF65-F5344CB8AC3E}">
        <p14:creationId xmlns:p14="http://schemas.microsoft.com/office/powerpoint/2010/main" val="425762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Wie man SEO-</a:t>
            </a:r>
            <a:r>
              <a:rPr lang="en-GB" dirty="0" err="1"/>
              <a:t>Leistung</a:t>
            </a:r>
            <a:r>
              <a:rPr lang="en-GB" dirty="0"/>
              <a:t> und -</a:t>
            </a:r>
            <a:r>
              <a:rPr lang="en-GB" dirty="0" err="1"/>
              <a:t>Ergebnisse</a:t>
            </a:r>
            <a:r>
              <a:rPr lang="en-GB" dirty="0"/>
              <a:t> </a:t>
            </a:r>
            <a:r>
              <a:rPr lang="en-GB" dirty="0" err="1"/>
              <a:t>misst</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Beispiele</a:t>
            </a:r>
            <a:r>
              <a:rPr lang="en-GB" b="1" dirty="0">
                <a:solidFill>
                  <a:schemeClr val="accent2"/>
                </a:solidFill>
              </a:rPr>
              <a:t>: </a:t>
            </a:r>
          </a:p>
          <a:p>
            <a:pPr marL="800100" lvl="1" indent="-342900">
              <a:buFont typeface="Arial" panose="020B0604020202020204" pitchFamily="34" charset="0"/>
              <a:buChar char="•"/>
            </a:pPr>
            <a:endParaRPr lang="en-ZA" sz="2400" b="1" dirty="0">
              <a:solidFill>
                <a:schemeClr val="accent2"/>
              </a:solidFill>
              <a:latin typeface="+mn-lt"/>
            </a:endParaRPr>
          </a:p>
        </p:txBody>
      </p:sp>
      <p:graphicFrame>
        <p:nvGraphicFramePr>
          <p:cNvPr id="2" name="Diagram 1">
            <a:extLst>
              <a:ext uri="{FF2B5EF4-FFF2-40B4-BE49-F238E27FC236}">
                <a16:creationId xmlns:a16="http://schemas.microsoft.com/office/drawing/2014/main" id="{E5E2B6F4-C163-3A6E-9FBA-3403B6A4FFEF}"/>
              </a:ext>
            </a:extLst>
          </p:cNvPr>
          <p:cNvGraphicFramePr/>
          <p:nvPr>
            <p:extLst>
              <p:ext uri="{D42A27DB-BD31-4B8C-83A1-F6EECF244321}">
                <p14:modId xmlns:p14="http://schemas.microsoft.com/office/powerpoint/2010/main" val="2974709198"/>
              </p:ext>
            </p:extLst>
          </p:nvPr>
        </p:nvGraphicFramePr>
        <p:xfrm>
          <a:off x="798381" y="2710543"/>
          <a:ext cx="11056161" cy="27105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90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B27A4EC9-24B4-49E9-B278-CBB0D5FE2B8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2F487824-259F-4283-88E5-890A06F474D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03C6FE82-1426-434D-AB97-55DF85CE3C8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5201E2B-0DE8-48D4-A4D5-EB9F2F20441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D1E17191-00A2-4421-A019-2FD09A688E64}"/>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1789E5E8-D811-4420-9B76-8796E97FCEB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Wie man SEO-</a:t>
            </a:r>
            <a:r>
              <a:rPr lang="en-GB" dirty="0" err="1"/>
              <a:t>Leistung</a:t>
            </a:r>
            <a:r>
              <a:rPr lang="en-GB" dirty="0"/>
              <a:t> und -</a:t>
            </a:r>
            <a:r>
              <a:rPr lang="en-GB" dirty="0" err="1"/>
              <a:t>Ergebnisse</a:t>
            </a:r>
            <a:r>
              <a:rPr lang="en-GB" dirty="0"/>
              <a:t> </a:t>
            </a:r>
            <a:r>
              <a:rPr lang="en-GB" dirty="0" err="1"/>
              <a:t>misst</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Beispiele</a:t>
            </a:r>
            <a:r>
              <a:rPr lang="en-GB" b="1" dirty="0">
                <a:solidFill>
                  <a:schemeClr val="accent2"/>
                </a:solidFill>
              </a:rPr>
              <a:t> (Forts.): </a:t>
            </a:r>
          </a:p>
          <a:p>
            <a:pPr marL="342900" indent="-342900">
              <a:buBlip>
                <a:blip r:embed="rId3"/>
              </a:buBlip>
            </a:pPr>
            <a:endParaRPr lang="en-GB" b="1" dirty="0">
              <a:solidFill>
                <a:schemeClr val="accent2"/>
              </a:solidFill>
            </a:endParaRPr>
          </a:p>
          <a:p>
            <a:pPr marL="800100" lvl="1" indent="-342900">
              <a:buFont typeface="Arial" panose="020B0604020202020204" pitchFamily="34" charset="0"/>
              <a:buChar char="•"/>
            </a:pPr>
            <a:endParaRPr lang="en-ZA" sz="2400" b="1" dirty="0">
              <a:solidFill>
                <a:schemeClr val="accent2"/>
              </a:solidFill>
              <a:latin typeface="+mn-lt"/>
            </a:endParaRPr>
          </a:p>
        </p:txBody>
      </p:sp>
      <p:graphicFrame>
        <p:nvGraphicFramePr>
          <p:cNvPr id="2" name="Diagram 1">
            <a:extLst>
              <a:ext uri="{FF2B5EF4-FFF2-40B4-BE49-F238E27FC236}">
                <a16:creationId xmlns:a16="http://schemas.microsoft.com/office/drawing/2014/main" id="{E5E2B6F4-C163-3A6E-9FBA-3403B6A4FFEF}"/>
              </a:ext>
            </a:extLst>
          </p:cNvPr>
          <p:cNvGraphicFramePr/>
          <p:nvPr>
            <p:extLst>
              <p:ext uri="{D42A27DB-BD31-4B8C-83A1-F6EECF244321}">
                <p14:modId xmlns:p14="http://schemas.microsoft.com/office/powerpoint/2010/main" val="3390320018"/>
              </p:ext>
            </p:extLst>
          </p:nvPr>
        </p:nvGraphicFramePr>
        <p:xfrm>
          <a:off x="798381" y="2694214"/>
          <a:ext cx="11056161" cy="2726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165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79C63F2-9BF5-4A72-AC87-3800E8EC742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8C7266D-CAD2-473A-8EE8-299CF1136E8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87527E0C-96CC-4956-B34E-DCED9BC039F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C47B02D4-00CF-4380-89BA-288C8FBFF20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0566BC4E-7E89-4F55-9786-59DC0DED1F7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Aktivität</a:t>
            </a:r>
            <a:r>
              <a:rPr lang="en-GB" dirty="0"/>
              <a:t>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a:t>
            </a:r>
            <a:r>
              <a:rPr lang="en-GB" b="1" dirty="0" err="1">
                <a:solidFill>
                  <a:schemeClr val="accent2"/>
                </a:solidFill>
              </a:rPr>
              <a:t>Beste</a:t>
            </a:r>
            <a:r>
              <a:rPr lang="en-GB" b="1" dirty="0">
                <a:solidFill>
                  <a:schemeClr val="accent2"/>
                </a:solidFill>
              </a:rPr>
              <a:t> </a:t>
            </a:r>
            <a:r>
              <a:rPr lang="en-GB" b="1" dirty="0" err="1">
                <a:solidFill>
                  <a:schemeClr val="accent2"/>
                </a:solidFill>
              </a:rPr>
              <a:t>kostenlose</a:t>
            </a:r>
            <a:r>
              <a:rPr lang="en-GB" b="1" dirty="0">
                <a:solidFill>
                  <a:schemeClr val="accent2"/>
                </a:solidFill>
              </a:rPr>
              <a:t> SEO-Tools (2022):</a:t>
            </a: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2818654379"/>
              </p:ext>
            </p:extLst>
          </p:nvPr>
        </p:nvGraphicFramePr>
        <p:xfrm>
          <a:off x="798379" y="1565257"/>
          <a:ext cx="10595237" cy="47830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822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A3A9DA07-9943-4884-A0CC-05C8B18FBDA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178A615F-ADC3-462D-AD9E-749DBA7F879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3F588752-09DC-4BD6-9474-4B5D80B43B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0D740ADF-91D0-4DCE-A2ED-F6A6EE6A869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1A4C8CA5-1301-41B2-8625-AEB834FA81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a:t>
            </a:r>
            <a:r>
              <a:rPr lang="en-GB" b="1" dirty="0" err="1">
                <a:solidFill>
                  <a:schemeClr val="accent2"/>
                </a:solidFill>
              </a:rPr>
              <a:t>besten</a:t>
            </a:r>
            <a:r>
              <a:rPr lang="en-GB" b="1" dirty="0">
                <a:solidFill>
                  <a:schemeClr val="accent2"/>
                </a:solidFill>
              </a:rPr>
              <a:t> </a:t>
            </a:r>
            <a:r>
              <a:rPr lang="en-GB" b="1" dirty="0" err="1">
                <a:solidFill>
                  <a:schemeClr val="accent2"/>
                </a:solidFill>
              </a:rPr>
              <a:t>kostenlosen</a:t>
            </a:r>
            <a:r>
              <a:rPr lang="en-GB" b="1" dirty="0">
                <a:solidFill>
                  <a:schemeClr val="accent2"/>
                </a:solidFill>
              </a:rPr>
              <a:t> SEO Tools 
(2022) (Forts.):</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737604283"/>
              </p:ext>
            </p:extLst>
          </p:nvPr>
        </p:nvGraphicFramePr>
        <p:xfrm>
          <a:off x="798382" y="1565257"/>
          <a:ext cx="10595237" cy="5031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Aktivität</a:t>
            </a:r>
            <a:r>
              <a:rPr lang="en-GB" dirty="0"/>
              <a:t> - Tools</a:t>
            </a:r>
          </a:p>
        </p:txBody>
      </p:sp>
    </p:spTree>
    <p:extLst>
      <p:ext uri="{BB962C8B-B14F-4D97-AF65-F5344CB8AC3E}">
        <p14:creationId xmlns:p14="http://schemas.microsoft.com/office/powerpoint/2010/main" val="279191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33EE3674-1315-470E-BD6D-F79AC32F867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2EBDFC8E-FDA1-4AE7-AE1A-9DC2CCAFBF8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6CEF7CB5-11F6-4A5F-BE4A-4FEB47D6542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29E87463-E382-40A8-B982-ACA73991097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F5F76A6A-4519-451A-8528-2BDBA0B4AA2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Aktivität</a:t>
            </a:r>
            <a:r>
              <a:rPr lang="en-GB" dirty="0"/>
              <a:t>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a:t>
            </a:r>
            <a:r>
              <a:rPr lang="en-GB" b="1" dirty="0" err="1">
                <a:solidFill>
                  <a:schemeClr val="accent2"/>
                </a:solidFill>
              </a:rPr>
              <a:t>besten</a:t>
            </a:r>
            <a:r>
              <a:rPr lang="en-GB" b="1" dirty="0">
                <a:solidFill>
                  <a:schemeClr val="accent2"/>
                </a:solidFill>
              </a:rPr>
              <a:t> </a:t>
            </a:r>
            <a:r>
              <a:rPr lang="en-GB" b="1" dirty="0" err="1">
                <a:solidFill>
                  <a:schemeClr val="accent2"/>
                </a:solidFill>
              </a:rPr>
              <a:t>kostenlosen</a:t>
            </a:r>
            <a:r>
              <a:rPr lang="en-GB" b="1" dirty="0">
                <a:solidFill>
                  <a:schemeClr val="accent2"/>
                </a:solidFill>
              </a:rPr>
              <a:t> SEO Tools (2022)(Forts.):</a:t>
            </a: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1108871858"/>
              </p:ext>
            </p:extLst>
          </p:nvPr>
        </p:nvGraphicFramePr>
        <p:xfrm>
          <a:off x="669470" y="1565257"/>
          <a:ext cx="10724147"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7941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BE1A8ED6-D9C4-4C65-9985-32F01EB62C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1A31927D-5DBA-4ADD-80D1-D1DEC0A4C70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4655E6E-9E8B-4E71-8122-ED279542866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90A69DFC-2C73-4C72-9693-70FF7591AAA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530AB860-20C7-4EC8-8A36-CEC06BA2CCF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Aktivität</a:t>
            </a:r>
            <a:r>
              <a:rPr lang="en-GB" dirty="0"/>
              <a:t>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a:t>
            </a:r>
            <a:r>
              <a:rPr lang="en-GB" b="1" dirty="0" err="1">
                <a:solidFill>
                  <a:schemeClr val="accent2"/>
                </a:solidFill>
              </a:rPr>
              <a:t>besten</a:t>
            </a:r>
            <a:r>
              <a:rPr lang="en-GB" b="1" dirty="0">
                <a:solidFill>
                  <a:schemeClr val="accent2"/>
                </a:solidFill>
              </a:rPr>
              <a:t> </a:t>
            </a:r>
            <a:r>
              <a:rPr lang="en-GB" b="1" dirty="0" err="1">
                <a:solidFill>
                  <a:schemeClr val="accent2"/>
                </a:solidFill>
              </a:rPr>
              <a:t>kostenlosen</a:t>
            </a:r>
            <a:r>
              <a:rPr lang="en-GB" b="1" dirty="0">
                <a:solidFill>
                  <a:schemeClr val="accent2"/>
                </a:solidFill>
              </a:rPr>
              <a:t> SEO Tools (2022)(Forts.):</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470015383"/>
              </p:ext>
            </p:extLst>
          </p:nvPr>
        </p:nvGraphicFramePr>
        <p:xfrm>
          <a:off x="634608" y="1682045"/>
          <a:ext cx="10595238"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905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59A26A68-699D-4FE2-AA64-00D3961D3B7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71433346-B604-4B87-882E-B6F89483CF5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939F053-2FD1-43D7-87B3-341D076D91A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BEA96DC2-337A-46DE-ACBB-A9260EE7E4C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2EC2035-0F71-4EA3-B5F2-42589008A4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err="1"/>
              <a:t>Fallstudie</a:t>
            </a:r>
            <a:r>
              <a:rPr lang="en-GB" dirty="0"/>
              <a:t> Amelia: </a:t>
            </a:r>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3785652"/>
          </a:xfrm>
          <a:prstGeom prst="rect">
            <a:avLst/>
          </a:prstGeom>
          <a:noFill/>
        </p:spPr>
        <p:txBody>
          <a:bodyPr wrap="square" lIns="91440" tIns="45720" rIns="91440" bIns="45720" rtlCol="0" anchor="t">
            <a:spAutoFit/>
          </a:bodyPr>
          <a:lstStyle/>
          <a:p>
            <a:pPr>
              <a:buBlip>
                <a:blip r:embed="rId3"/>
              </a:buBlip>
              <a:defRPr/>
            </a:pPr>
            <a:r>
              <a:rPr kumimoji="0" lang="en-GB" sz="2400" b="0" i="0" u="none" strike="noStrike" kern="1200" cap="none" spc="0" normalizeH="0" baseline="0" noProof="0" dirty="0">
                <a:ln>
                  <a:noFill/>
                </a:ln>
                <a:solidFill>
                  <a:srgbClr val="000000"/>
                </a:solidFill>
                <a:effectLst/>
                <a:uLnTx/>
                <a:uFillTx/>
                <a:ea typeface="+mn-lt"/>
                <a:cs typeface="+mn-lt"/>
              </a:rPr>
              <a:t>Amelia </a:t>
            </a:r>
            <a:r>
              <a:rPr lang="en-GB" sz="2400" dirty="0" err="1">
                <a:solidFill>
                  <a:srgbClr val="000000"/>
                </a:solidFill>
                <a:ea typeface="+mn-lt"/>
                <a:cs typeface="+mn-lt"/>
              </a:rPr>
              <a:t>ist</a:t>
            </a:r>
            <a:r>
              <a:rPr lang="en-GB" sz="2400" dirty="0">
                <a:solidFill>
                  <a:srgbClr val="000000"/>
                </a:solidFill>
                <a:ea typeface="+mn-lt"/>
                <a:cs typeface="+mn-lt"/>
              </a:rPr>
              <a:t> </a:t>
            </a:r>
            <a:r>
              <a:rPr lang="en-GB" sz="2400" dirty="0" err="1">
                <a:solidFill>
                  <a:srgbClr val="000000"/>
                </a:solidFill>
                <a:ea typeface="+mn-lt"/>
                <a:cs typeface="+mn-lt"/>
              </a:rPr>
              <a:t>eine</a:t>
            </a:r>
            <a:r>
              <a:rPr lang="en-GB" sz="2400" dirty="0">
                <a:solidFill>
                  <a:srgbClr val="000000"/>
                </a:solidFill>
                <a:ea typeface="+mn-lt"/>
                <a:cs typeface="+mn-lt"/>
              </a:rPr>
              <a:t> </a:t>
            </a:r>
            <a:r>
              <a:rPr lang="en-GB" sz="2400" dirty="0" err="1">
                <a:solidFill>
                  <a:srgbClr val="000000"/>
                </a:solidFill>
                <a:ea typeface="+mn-lt"/>
                <a:cs typeface="+mn-lt"/>
              </a:rPr>
              <a:t>virtuelle</a:t>
            </a:r>
            <a:r>
              <a:rPr lang="en-GB" sz="2400" dirty="0">
                <a:solidFill>
                  <a:srgbClr val="000000"/>
                </a:solidFill>
                <a:ea typeface="+mn-lt"/>
                <a:cs typeface="+mn-lt"/>
              </a:rPr>
              <a:t> </a:t>
            </a:r>
            <a:r>
              <a:rPr lang="en-GB" sz="2400" dirty="0" err="1">
                <a:solidFill>
                  <a:srgbClr val="000000"/>
                </a:solidFill>
                <a:ea typeface="+mn-lt"/>
                <a:cs typeface="+mn-lt"/>
              </a:rPr>
              <a:t>Mitarbeiterin</a:t>
            </a:r>
            <a:r>
              <a:rPr lang="en-GB" sz="2400" dirty="0">
                <a:solidFill>
                  <a:srgbClr val="000000"/>
                </a:solidFill>
                <a:ea typeface="+mn-lt"/>
                <a:cs typeface="+mn-lt"/>
              </a:rPr>
              <a:t>, die per </a:t>
            </a:r>
            <a:r>
              <a:rPr lang="en-GB" sz="2400" dirty="0" err="1">
                <a:solidFill>
                  <a:srgbClr val="000000"/>
                </a:solidFill>
                <a:ea typeface="+mn-lt"/>
                <a:cs typeface="+mn-lt"/>
              </a:rPr>
              <a:t>Sprache</a:t>
            </a:r>
            <a:r>
              <a:rPr lang="en-GB" sz="2400" dirty="0">
                <a:solidFill>
                  <a:srgbClr val="000000"/>
                </a:solidFill>
                <a:ea typeface="+mn-lt"/>
                <a:cs typeface="+mn-lt"/>
              </a:rPr>
              <a:t> </a:t>
            </a:r>
            <a:r>
              <a:rPr lang="en-GB" sz="2400" dirty="0" err="1">
                <a:solidFill>
                  <a:srgbClr val="000000"/>
                </a:solidFill>
                <a:ea typeface="+mn-lt"/>
                <a:cs typeface="+mn-lt"/>
              </a:rPr>
              <a:t>oder</a:t>
            </a:r>
            <a:r>
              <a:rPr lang="en-GB" sz="2400" dirty="0">
                <a:solidFill>
                  <a:srgbClr val="000000"/>
                </a:solidFill>
                <a:ea typeface="+mn-lt"/>
                <a:cs typeface="+mn-lt"/>
              </a:rPr>
              <a:t> Text </a:t>
            </a:r>
            <a:r>
              <a:rPr lang="en-GB" sz="2400" dirty="0" err="1">
                <a:solidFill>
                  <a:srgbClr val="000000"/>
                </a:solidFill>
                <a:ea typeface="+mn-lt"/>
                <a:cs typeface="+mn-lt"/>
              </a:rPr>
              <a:t>mit</a:t>
            </a:r>
            <a:r>
              <a:rPr lang="en-GB" sz="2400" dirty="0">
                <a:solidFill>
                  <a:srgbClr val="000000"/>
                </a:solidFill>
                <a:ea typeface="+mn-lt"/>
                <a:cs typeface="+mn-lt"/>
              </a:rPr>
              <a:t> den Kunden </a:t>
            </a:r>
            <a:r>
              <a:rPr lang="en-GB" sz="2400" dirty="0" err="1">
                <a:solidFill>
                  <a:srgbClr val="000000"/>
                </a:solidFill>
                <a:ea typeface="+mn-lt"/>
                <a:cs typeface="+mn-lt"/>
              </a:rPr>
              <a:t>interagiert</a:t>
            </a:r>
            <a:r>
              <a:rPr lang="en-GB" sz="2400" dirty="0">
                <a:solidFill>
                  <a:srgbClr val="000000"/>
                </a:solidFill>
                <a:ea typeface="+mn-lt"/>
                <a:cs typeface="+mn-lt"/>
              </a:rPr>
              <a:t>. </a:t>
            </a:r>
            <a:endParaRPr lang="en-US" dirty="0">
              <a:solidFill>
                <a:srgbClr val="000000"/>
              </a:solidFill>
              <a:ea typeface="+mn-lt"/>
              <a:cs typeface="+mn-lt"/>
            </a:endParaRPr>
          </a:p>
          <a:p>
            <a:pPr>
              <a:buBlip>
                <a:blip r:embed="rId3"/>
              </a:buBlip>
              <a:defRPr/>
            </a:pPr>
            <a:endParaRPr lang="en-GB" sz="2400" dirty="0">
              <a:solidFill>
                <a:srgbClr val="000000"/>
              </a:solidFill>
              <a:ea typeface="+mn-lt"/>
              <a:cs typeface="+mn-lt"/>
            </a:endParaRPr>
          </a:p>
          <a:p>
            <a:pPr>
              <a:buBlip>
                <a:blip r:embed="rId3"/>
              </a:buBlip>
              <a:defRPr/>
            </a:pPr>
            <a:r>
              <a:rPr lang="en-GB" sz="2400" dirty="0">
                <a:solidFill>
                  <a:srgbClr val="000000"/>
                </a:solidFill>
                <a:ea typeface="+mn-lt"/>
                <a:cs typeface="+mn-lt"/>
              </a:rPr>
              <a:t>Der Clue? </a:t>
            </a:r>
            <a:endParaRPr lang="en-US" dirty="0">
              <a:solidFill>
                <a:srgbClr val="000000"/>
              </a:solidFill>
              <a:ea typeface="+mn-lt"/>
              <a:cs typeface="+mn-lt"/>
            </a:endParaRPr>
          </a:p>
          <a:p>
            <a:pPr marL="800100" lvl="1" indent="-342900">
              <a:buFont typeface="Calibri"/>
              <a:buChar char="-"/>
              <a:defRPr/>
            </a:pPr>
            <a:r>
              <a:rPr lang="en-GB" sz="2400" dirty="0" err="1">
                <a:solidFill>
                  <a:srgbClr val="000000"/>
                </a:solidFill>
                <a:ea typeface="+mn-lt"/>
                <a:cs typeface="+mn-lt"/>
              </a:rPr>
              <a:t>Antworten</a:t>
            </a:r>
            <a:r>
              <a:rPr lang="en-GB" sz="2400" dirty="0">
                <a:solidFill>
                  <a:srgbClr val="000000"/>
                </a:solidFill>
                <a:ea typeface="+mn-lt"/>
                <a:cs typeface="+mn-lt"/>
              </a:rPr>
              <a:t> </a:t>
            </a:r>
            <a:r>
              <a:rPr lang="en-GB" sz="2400" dirty="0" err="1">
                <a:solidFill>
                  <a:srgbClr val="000000"/>
                </a:solidFill>
                <a:ea typeface="+mn-lt"/>
                <a:cs typeface="+mn-lt"/>
              </a:rPr>
              <a:t>findet</a:t>
            </a:r>
            <a:r>
              <a:rPr lang="en-GB" sz="2400" dirty="0">
                <a:solidFill>
                  <a:srgbClr val="000000"/>
                </a:solidFill>
                <a:ea typeface="+mn-lt"/>
                <a:cs typeface="+mn-lt"/>
              </a:rPr>
              <a:t> Sie </a:t>
            </a:r>
            <a:r>
              <a:rPr lang="en-GB" sz="2400" dirty="0" err="1">
                <a:solidFill>
                  <a:srgbClr val="000000"/>
                </a:solidFill>
                <a:ea typeface="+mn-lt"/>
                <a:cs typeface="+mn-lt"/>
              </a:rPr>
              <a:t>völlig</a:t>
            </a:r>
            <a:r>
              <a:rPr lang="en-GB" sz="2400" dirty="0">
                <a:solidFill>
                  <a:srgbClr val="000000"/>
                </a:solidFill>
                <a:ea typeface="+mn-lt"/>
                <a:cs typeface="+mn-lt"/>
              </a:rPr>
              <a:t> </a:t>
            </a:r>
            <a:r>
              <a:rPr lang="en-GB" sz="2400" dirty="0" err="1">
                <a:solidFill>
                  <a:srgbClr val="000000"/>
                </a:solidFill>
                <a:ea typeface="+mn-lt"/>
                <a:cs typeface="+mn-lt"/>
              </a:rPr>
              <a:t>automatisiert</a:t>
            </a:r>
          </a:p>
          <a:p>
            <a:pPr marL="800100" lvl="1" indent="-342900">
              <a:buFont typeface="Calibri"/>
              <a:buChar char="-"/>
              <a:defRPr/>
            </a:pPr>
            <a:r>
              <a:rPr lang="en-GB" sz="2400" dirty="0" err="1">
                <a:solidFill>
                  <a:srgbClr val="000000"/>
                </a:solidFill>
                <a:ea typeface="+mn-lt"/>
                <a:cs typeface="+mn-lt"/>
              </a:rPr>
              <a:t>Keine</a:t>
            </a:r>
            <a:r>
              <a:rPr lang="en-GB" sz="2400" dirty="0">
                <a:solidFill>
                  <a:srgbClr val="000000"/>
                </a:solidFill>
                <a:ea typeface="+mn-lt"/>
                <a:cs typeface="+mn-lt"/>
              </a:rPr>
              <a:t> </a:t>
            </a:r>
            <a:r>
              <a:rPr lang="en-GB" sz="2400" dirty="0" err="1">
                <a:solidFill>
                  <a:srgbClr val="000000"/>
                </a:solidFill>
                <a:ea typeface="+mn-lt"/>
                <a:cs typeface="+mn-lt"/>
              </a:rPr>
              <a:t>programmierung</a:t>
            </a:r>
            <a:r>
              <a:rPr lang="en-GB" sz="2400" dirty="0">
                <a:solidFill>
                  <a:srgbClr val="000000"/>
                </a:solidFill>
                <a:ea typeface="+mn-lt"/>
                <a:cs typeface="+mn-lt"/>
              </a:rPr>
              <a:t> von </a:t>
            </a:r>
            <a:r>
              <a:rPr lang="en-GB" sz="2400" dirty="0" err="1">
                <a:solidFill>
                  <a:srgbClr val="000000"/>
                </a:solidFill>
                <a:ea typeface="+mn-lt"/>
                <a:cs typeface="+mn-lt"/>
              </a:rPr>
              <a:t>Antworten</a:t>
            </a:r>
            <a:r>
              <a:rPr lang="en-GB" sz="2400" dirty="0">
                <a:solidFill>
                  <a:srgbClr val="000000"/>
                </a:solidFill>
                <a:ea typeface="+mn-lt"/>
                <a:cs typeface="+mn-lt"/>
              </a:rPr>
              <a:t> </a:t>
            </a:r>
            <a:r>
              <a:rPr lang="en-GB" sz="2400" dirty="0" err="1">
                <a:solidFill>
                  <a:srgbClr val="000000"/>
                </a:solidFill>
                <a:ea typeface="+mn-lt"/>
                <a:cs typeface="+mn-lt"/>
              </a:rPr>
              <a:t>notwendig</a:t>
            </a:r>
            <a:r>
              <a:rPr lang="en-GB" sz="2400" dirty="0">
                <a:solidFill>
                  <a:srgbClr val="000000"/>
                </a:solidFill>
                <a:ea typeface="+mn-lt"/>
                <a:cs typeface="+mn-lt"/>
              </a:rPr>
              <a:t>;</a:t>
            </a:r>
            <a:endParaRPr lang="en-US" dirty="0">
              <a:solidFill>
                <a:srgbClr val="000000"/>
              </a:solidFill>
              <a:ea typeface="+mn-lt"/>
              <a:cs typeface="+mn-lt"/>
            </a:endParaRPr>
          </a:p>
          <a:p>
            <a:pPr marL="800100" lvl="1" indent="-342900">
              <a:buFont typeface="Calibri"/>
              <a:buChar char="-"/>
              <a:defRPr/>
            </a:pPr>
            <a:r>
              <a:rPr lang="en-GB" sz="2400" dirty="0">
                <a:solidFill>
                  <a:srgbClr val="000000"/>
                </a:solidFill>
                <a:ea typeface="+mn-lt"/>
                <a:cs typeface="+mn-lt"/>
              </a:rPr>
              <a:t>Sie </a:t>
            </a:r>
            <a:r>
              <a:rPr lang="en-GB" sz="2400" dirty="0" err="1">
                <a:solidFill>
                  <a:srgbClr val="000000"/>
                </a:solidFill>
                <a:ea typeface="+mn-lt"/>
                <a:cs typeface="+mn-lt"/>
              </a:rPr>
              <a:t>füttern</a:t>
            </a:r>
            <a:r>
              <a:rPr lang="en-GB" sz="2400" dirty="0">
                <a:solidFill>
                  <a:srgbClr val="000000"/>
                </a:solidFill>
                <a:ea typeface="+mn-lt"/>
                <a:cs typeface="+mn-lt"/>
              </a:rPr>
              <a:t> </a:t>
            </a:r>
            <a:r>
              <a:rPr lang="en-GB" sz="2400" dirty="0" err="1">
                <a:solidFill>
                  <a:srgbClr val="000000"/>
                </a:solidFill>
                <a:ea typeface="+mn-lt"/>
                <a:cs typeface="+mn-lt"/>
              </a:rPr>
              <a:t>sie</a:t>
            </a:r>
            <a:r>
              <a:rPr lang="en-GB" sz="2400" dirty="0">
                <a:solidFill>
                  <a:srgbClr val="000000"/>
                </a:solidFill>
                <a:ea typeface="+mn-lt"/>
                <a:cs typeface="+mn-lt"/>
              </a:rPr>
              <a:t> </a:t>
            </a:r>
            <a:r>
              <a:rPr lang="en-GB" sz="2400" dirty="0" err="1">
                <a:solidFill>
                  <a:srgbClr val="000000"/>
                </a:solidFill>
                <a:ea typeface="+mn-lt"/>
                <a:cs typeface="+mn-lt"/>
              </a:rPr>
              <a:t>einfach</a:t>
            </a:r>
            <a:r>
              <a:rPr lang="en-GB" sz="2400" dirty="0">
                <a:solidFill>
                  <a:srgbClr val="000000"/>
                </a:solidFill>
                <a:ea typeface="+mn-lt"/>
                <a:cs typeface="+mn-lt"/>
              </a:rPr>
              <a:t> </a:t>
            </a:r>
            <a:r>
              <a:rPr lang="en-GB" sz="2400" dirty="0" err="1">
                <a:solidFill>
                  <a:srgbClr val="000000"/>
                </a:solidFill>
                <a:ea typeface="+mn-lt"/>
                <a:cs typeface="+mn-lt"/>
              </a:rPr>
              <a:t>mit</a:t>
            </a:r>
            <a:r>
              <a:rPr lang="en-GB" sz="2400" dirty="0">
                <a:solidFill>
                  <a:srgbClr val="000000"/>
                </a:solidFill>
                <a:ea typeface="+mn-lt"/>
                <a:cs typeface="+mn-lt"/>
              </a:rPr>
              <a:t> </a:t>
            </a:r>
            <a:r>
              <a:rPr lang="en-GB" sz="2400" dirty="0" err="1">
                <a:solidFill>
                  <a:srgbClr val="000000"/>
                </a:solidFill>
                <a:ea typeface="+mn-lt"/>
                <a:cs typeface="+mn-lt"/>
              </a:rPr>
              <a:t>Informationen</a:t>
            </a:r>
            <a:r>
              <a:rPr lang="en-GB" sz="2400" dirty="0">
                <a:solidFill>
                  <a:srgbClr val="000000"/>
                </a:solidFill>
                <a:ea typeface="+mn-lt"/>
                <a:cs typeface="+mn-lt"/>
              </a:rPr>
              <a:t> und</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err="1">
                <a:solidFill>
                  <a:srgbClr val="000000"/>
                </a:solidFill>
                <a:ea typeface="+mn-lt"/>
                <a:cs typeface="+mn-lt"/>
              </a:rPr>
              <a:t>verbinden</a:t>
            </a:r>
            <a:r>
              <a:rPr lang="en-GB" sz="2400" dirty="0">
                <a:solidFill>
                  <a:srgbClr val="000000"/>
                </a:solidFill>
                <a:ea typeface="+mn-lt"/>
                <a:cs typeface="+mn-lt"/>
              </a:rPr>
              <a:t> </a:t>
            </a:r>
            <a:r>
              <a:rPr lang="en-GB" sz="2400" dirty="0" err="1">
                <a:solidFill>
                  <a:srgbClr val="000000"/>
                </a:solidFill>
                <a:ea typeface="+mn-lt"/>
                <a:cs typeface="+mn-lt"/>
              </a:rPr>
              <a:t>sie</a:t>
            </a:r>
            <a:r>
              <a:rPr lang="en-GB" sz="2400" dirty="0">
                <a:solidFill>
                  <a:srgbClr val="000000"/>
                </a:solidFill>
                <a:ea typeface="+mn-lt"/>
                <a:cs typeface="+mn-lt"/>
              </a:rPr>
              <a:t> </a:t>
            </a:r>
            <a:r>
              <a:rPr lang="en-GB" sz="2400" dirty="0" err="1">
                <a:solidFill>
                  <a:srgbClr val="000000"/>
                </a:solidFill>
                <a:ea typeface="+mn-lt"/>
                <a:cs typeface="+mn-lt"/>
              </a:rPr>
              <a:t>mit</a:t>
            </a:r>
            <a:r>
              <a:rPr lang="en-GB" sz="2400" dirty="0">
                <a:solidFill>
                  <a:srgbClr val="000000"/>
                </a:solidFill>
                <a:ea typeface="+mn-lt"/>
                <a:cs typeface="+mn-lt"/>
              </a:rPr>
              <a:t> </a:t>
            </a:r>
            <a:r>
              <a:rPr lang="en-GB" sz="2400" dirty="0" err="1">
                <a:solidFill>
                  <a:srgbClr val="000000"/>
                </a:solidFill>
                <a:ea typeface="+mn-lt"/>
                <a:cs typeface="+mn-lt"/>
              </a:rPr>
              <a:t>Ihren</a:t>
            </a:r>
            <a:r>
              <a:rPr lang="en-GB" sz="2400" dirty="0">
                <a:solidFill>
                  <a:srgbClr val="000000"/>
                </a:solidFill>
                <a:ea typeface="+mn-lt"/>
                <a:cs typeface="+mn-lt"/>
              </a:rPr>
              <a:t> CRM-Systemen</a:t>
            </a:r>
            <a:endParaRPr lang="en-GB" sz="2400" dirty="0">
              <a:solidFill>
                <a:srgbClr val="086D6E"/>
              </a:solidFill>
              <a:ea typeface="+mn-lt"/>
              <a:cs typeface="+mn-lt"/>
            </a:endParaRPr>
          </a:p>
          <a:p>
            <a:pPr marL="800100" lvl="1" indent="-342900">
              <a:buFont typeface="Calibri"/>
              <a:buChar char="-"/>
              <a:defRPr/>
            </a:pPr>
            <a:r>
              <a:rPr lang="en-GB" sz="2400" dirty="0">
                <a:solidFill>
                  <a:srgbClr val="000000"/>
                </a:solidFill>
                <a:ea typeface="+mn-lt"/>
                <a:cs typeface="+mn-lt"/>
              </a:rPr>
              <a:t>Amelias </a:t>
            </a:r>
            <a:r>
              <a:rPr lang="en-GB" sz="2400" dirty="0" err="1">
                <a:solidFill>
                  <a:srgbClr val="000000"/>
                </a:solidFill>
                <a:ea typeface="+mn-lt"/>
                <a:cs typeface="+mn-lt"/>
              </a:rPr>
              <a:t>Antworten</a:t>
            </a:r>
            <a:r>
              <a:rPr lang="en-GB" sz="2400" dirty="0">
                <a:solidFill>
                  <a:srgbClr val="000000"/>
                </a:solidFill>
                <a:ea typeface="+mn-lt"/>
                <a:cs typeface="+mn-lt"/>
              </a:rPr>
              <a:t> </a:t>
            </a:r>
            <a:r>
              <a:rPr lang="en-GB" sz="2400" dirty="0" err="1">
                <a:solidFill>
                  <a:srgbClr val="000000"/>
                </a:solidFill>
                <a:ea typeface="+mn-lt"/>
                <a:cs typeface="+mn-lt"/>
              </a:rPr>
              <a:t>können</a:t>
            </a:r>
            <a:r>
              <a:rPr lang="en-GB" sz="2400" dirty="0">
                <a:solidFill>
                  <a:srgbClr val="000000"/>
                </a:solidFill>
                <a:ea typeface="+mn-lt"/>
                <a:cs typeface="+mn-lt"/>
              </a:rPr>
              <a:t> </a:t>
            </a:r>
            <a:r>
              <a:rPr lang="en-GB" sz="2400" dirty="0" err="1">
                <a:solidFill>
                  <a:srgbClr val="000000"/>
                </a:solidFill>
                <a:ea typeface="+mn-lt"/>
                <a:cs typeface="+mn-lt"/>
              </a:rPr>
              <a:t>entsprechend</a:t>
            </a:r>
            <a:r>
              <a:rPr lang="en-GB" sz="2400" dirty="0">
                <a:solidFill>
                  <a:srgbClr val="000000"/>
                </a:solidFill>
                <a:ea typeface="+mn-lt"/>
                <a:cs typeface="+mn-lt"/>
              </a:rPr>
              <a:t> </a:t>
            </a:r>
            <a:r>
              <a:rPr lang="en-GB" sz="2400" dirty="0" err="1">
                <a:solidFill>
                  <a:srgbClr val="000000"/>
                </a:solidFill>
                <a:ea typeface="+mn-lt"/>
                <a:cs typeface="+mn-lt"/>
              </a:rPr>
              <a:t>Sensibilität</a:t>
            </a:r>
            <a:r>
              <a:rPr lang="en-GB" sz="2400" dirty="0">
                <a:solidFill>
                  <a:srgbClr val="000000"/>
                </a:solidFill>
                <a:ea typeface="+mn-lt"/>
                <a:cs typeface="+mn-lt"/>
              </a:rPr>
              <a:t> und </a:t>
            </a:r>
            <a:r>
              <a:rPr lang="en-GB" sz="2400" dirty="0" err="1">
                <a:solidFill>
                  <a:srgbClr val="000000"/>
                </a:solidFill>
                <a:ea typeface="+mn-lt"/>
                <a:cs typeface="+mn-lt"/>
              </a:rPr>
              <a:t>Emotionen</a:t>
            </a:r>
            <a:r>
              <a:rPr lang="en-GB" sz="2400" dirty="0">
                <a:solidFill>
                  <a:srgbClr val="000000"/>
                </a:solidFill>
                <a:ea typeface="+mn-lt"/>
                <a:cs typeface="+mn-lt"/>
              </a:rPr>
              <a:t> </a:t>
            </a:r>
            <a:r>
              <a:rPr lang="en-GB" sz="2400" dirty="0" err="1">
                <a:solidFill>
                  <a:srgbClr val="000000"/>
                </a:solidFill>
                <a:ea typeface="+mn-lt"/>
                <a:cs typeface="+mn-lt"/>
              </a:rPr>
              <a:t>angepasst</a:t>
            </a:r>
            <a:r>
              <a:rPr lang="en-GB" sz="2400" dirty="0">
                <a:solidFill>
                  <a:srgbClr val="000000"/>
                </a:solidFill>
                <a:ea typeface="+mn-lt"/>
                <a:cs typeface="+mn-lt"/>
              </a:rPr>
              <a:t> </a:t>
            </a:r>
            <a:r>
              <a:rPr lang="en-GB" sz="2400" dirty="0" err="1">
                <a:solidFill>
                  <a:srgbClr val="000000"/>
                </a:solidFill>
                <a:ea typeface="+mn-lt"/>
                <a:cs typeface="+mn-lt"/>
              </a:rPr>
              <a:t>werden</a:t>
            </a:r>
            <a:endParaRPr lang="en-GB" sz="2400" dirty="0">
              <a:solidFill>
                <a:srgbClr val="000000"/>
              </a:solidFill>
              <a:ea typeface="+mn-lt"/>
              <a:cs typeface="+mn-lt"/>
            </a:endParaRPr>
          </a:p>
        </p:txBody>
      </p:sp>
    </p:spTree>
    <p:extLst>
      <p:ext uri="{BB962C8B-B14F-4D97-AF65-F5344CB8AC3E}">
        <p14:creationId xmlns:p14="http://schemas.microsoft.com/office/powerpoint/2010/main" val="24062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Aktivität</a:t>
            </a:r>
            <a:r>
              <a:rPr lang="en-GB" dirty="0"/>
              <a:t>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a:t>
            </a:r>
            <a:r>
              <a:rPr lang="en-GB" b="1" dirty="0" err="1">
                <a:solidFill>
                  <a:schemeClr val="accent2"/>
                </a:solidFill>
              </a:rPr>
              <a:t>besten</a:t>
            </a:r>
            <a:r>
              <a:rPr lang="en-GB" b="1" dirty="0">
                <a:solidFill>
                  <a:schemeClr val="accent2"/>
                </a:solidFill>
              </a:rPr>
              <a:t> </a:t>
            </a:r>
            <a:r>
              <a:rPr lang="en-GB" b="1" dirty="0" err="1">
                <a:solidFill>
                  <a:schemeClr val="accent2"/>
                </a:solidFill>
              </a:rPr>
              <a:t>kostenlosen</a:t>
            </a:r>
            <a:r>
              <a:rPr lang="en-GB" b="1" dirty="0">
                <a:solidFill>
                  <a:schemeClr val="accent2"/>
                </a:solidFill>
              </a:rPr>
              <a:t> SEO Tools (2022)(Forts.):</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4075934088"/>
              </p:ext>
            </p:extLst>
          </p:nvPr>
        </p:nvGraphicFramePr>
        <p:xfrm>
          <a:off x="798380" y="1565257"/>
          <a:ext cx="10595238"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044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59A26A68-699D-4FE2-AA64-00D3961D3B7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8CC07E2-5439-4428-92A8-C7BDA18638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5CBA2A2-6B16-41FD-A45B-EABD8BC80A9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E361EC97-5AAA-49B1-8CD3-A9284D6D20B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87F54A8A-4429-46B1-9200-BD74230B575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Aktivität</a:t>
            </a:r>
            <a:r>
              <a:rPr lang="en-GB" dirty="0"/>
              <a:t>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675550" y="1565257"/>
            <a:ext cx="10595237" cy="3995028"/>
          </a:xfrm>
        </p:spPr>
        <p:txBody>
          <a:bodyPr/>
          <a:lstStyle/>
          <a:p>
            <a:pPr marL="342900" indent="-342900">
              <a:buBlip>
                <a:blip r:embed="rId3"/>
              </a:buBlip>
            </a:pPr>
            <a:r>
              <a:rPr lang="en-GB" b="1" dirty="0">
                <a:solidFill>
                  <a:schemeClr val="accent2"/>
                </a:solidFill>
              </a:rPr>
              <a:t>25  </a:t>
            </a:r>
            <a:r>
              <a:rPr lang="en-GB" b="1" dirty="0" err="1">
                <a:solidFill>
                  <a:schemeClr val="accent2"/>
                </a:solidFill>
              </a:rPr>
              <a:t>besten</a:t>
            </a:r>
            <a:r>
              <a:rPr lang="en-GB" b="1" dirty="0">
                <a:solidFill>
                  <a:schemeClr val="accent2"/>
                </a:solidFill>
              </a:rPr>
              <a:t> </a:t>
            </a:r>
            <a:r>
              <a:rPr lang="en-GB" b="1" dirty="0" err="1">
                <a:solidFill>
                  <a:schemeClr val="accent2"/>
                </a:solidFill>
              </a:rPr>
              <a:t>kostenlosen</a:t>
            </a:r>
            <a:r>
              <a:rPr lang="en-GB" b="1" dirty="0">
                <a:solidFill>
                  <a:schemeClr val="accent2"/>
                </a:solidFill>
              </a:rPr>
              <a:t> SEO Tools (2022)(Forts.):</a:t>
            </a: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buClr>
                <a:schemeClr val="accent2"/>
              </a:buClr>
            </a:pPr>
            <a:r>
              <a:rPr lang="fr-FR" sz="1400" dirty="0"/>
              <a:t>Quelle: </a:t>
            </a:r>
            <a:r>
              <a:rPr lang="fr-FR" sz="1400" dirty="0">
                <a:solidFill>
                  <a:schemeClr val="accent1">
                    <a:lumMod val="75000"/>
                  </a:schemeClr>
                </a:solidFill>
                <a:hlinkClick r:id="rId4">
                  <a:extLst>
                    <a:ext uri="{A12FA001-AC4F-418D-AE19-62706E023703}">
                      <ahyp:hlinkClr xmlns:ahyp="http://schemas.microsoft.com/office/drawing/2018/hyperlinkcolor" val="tx"/>
                    </a:ext>
                  </a:extLst>
                </a:hlinkClick>
              </a:rPr>
              <a:t>https://backlinko.com/best-free-seo-tools</a:t>
            </a:r>
            <a:endParaRPr lang="fr-FR" sz="1400" dirty="0">
              <a:solidFill>
                <a:schemeClr val="accent1">
                  <a:lumMod val="75000"/>
                </a:schemeClr>
              </a:solidFill>
            </a:endParaRPr>
          </a:p>
          <a:p>
            <a:pPr marL="0" indent="0"/>
            <a:endParaRPr lang="en-GB" dirty="0"/>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1719614769"/>
              </p:ext>
            </p:extLst>
          </p:nvPr>
        </p:nvGraphicFramePr>
        <p:xfrm>
          <a:off x="-1561707" y="2368911"/>
          <a:ext cx="10595238" cy="24784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6256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59A26A68-699D-4FE2-AA64-00D3961D3B7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33C7811-54BA-4EF2-A0F9-462C8AFD8E6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Activität</a:t>
            </a:r>
            <a:r>
              <a:rPr lang="en-GB" dirty="0"/>
              <a:t>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Übung</a:t>
            </a:r>
            <a:r>
              <a:rPr lang="en-GB" b="1" dirty="0">
                <a:solidFill>
                  <a:schemeClr val="accent2"/>
                </a:solidFill>
              </a:rPr>
              <a:t> 1: </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en-GB" dirty="0" err="1"/>
              <a:t>Verwenden</a:t>
            </a:r>
            <a:r>
              <a:rPr lang="en-GB" dirty="0"/>
              <a:t> Sie </a:t>
            </a:r>
            <a:r>
              <a:rPr lang="en-GB" dirty="0" err="1"/>
              <a:t>einen</a:t>
            </a:r>
            <a:r>
              <a:rPr lang="en-GB" dirty="0"/>
              <a:t> der </a:t>
            </a:r>
            <a:r>
              <a:rPr lang="en-GB" dirty="0" err="1"/>
              <a:t>vielen</a:t>
            </a:r>
            <a:r>
              <a:rPr lang="en-GB" dirty="0"/>
              <a:t> </a:t>
            </a:r>
            <a:r>
              <a:rPr lang="en-GB" dirty="0" err="1"/>
              <a:t>kostenlosen</a:t>
            </a:r>
            <a:r>
              <a:rPr lang="en-GB" dirty="0"/>
              <a:t> SEO-Checker, um </a:t>
            </a:r>
            <a:r>
              <a:rPr lang="en-GB" dirty="0" err="1"/>
              <a:t>zu</a:t>
            </a:r>
            <a:r>
              <a:rPr lang="en-GB" dirty="0"/>
              <a:t> </a:t>
            </a:r>
            <a:r>
              <a:rPr lang="en-GB" dirty="0" err="1"/>
              <a:t>sehen</a:t>
            </a:r>
            <a:r>
              <a:rPr lang="en-GB" dirty="0"/>
              <a:t>, </a:t>
            </a:r>
            <a:r>
              <a:rPr lang="en-GB" dirty="0" err="1"/>
              <a:t>wie</a:t>
            </a:r>
            <a:r>
              <a:rPr lang="en-GB" dirty="0"/>
              <a:t> die Website </a:t>
            </a:r>
            <a:r>
              <a:rPr lang="en-GB" dirty="0" err="1"/>
              <a:t>Ihrer</a:t>
            </a:r>
            <a:r>
              <a:rPr lang="en-GB" dirty="0"/>
              <a:t> Organisation </a:t>
            </a:r>
            <a:r>
              <a:rPr lang="en-GB" dirty="0" err="1"/>
              <a:t>bewertet</a:t>
            </a:r>
            <a:r>
              <a:rPr lang="en-GB" dirty="0"/>
              <a:t> </a:t>
            </a:r>
            <a:r>
              <a:rPr lang="en-GB" dirty="0" err="1"/>
              <a:t>wird</a:t>
            </a:r>
            <a:r>
              <a:rPr lang="en-GB" dirty="0"/>
              <a:t>, und </a:t>
            </a:r>
            <a:r>
              <a:rPr lang="en-GB" dirty="0" err="1"/>
              <a:t>schlagen</a:t>
            </a:r>
            <a:r>
              <a:rPr lang="en-GB" dirty="0"/>
              <a:t> Sie </a:t>
            </a:r>
            <a:r>
              <a:rPr lang="en-GB" dirty="0" err="1"/>
              <a:t>einige</a:t>
            </a:r>
            <a:r>
              <a:rPr lang="en-GB" dirty="0"/>
              <a:t> </a:t>
            </a:r>
            <a:r>
              <a:rPr lang="en-GB" dirty="0" err="1"/>
              <a:t>Verbesserungen</a:t>
            </a:r>
            <a:r>
              <a:rPr lang="en-GB" dirty="0"/>
              <a:t> </a:t>
            </a:r>
            <a:r>
              <a:rPr lang="en-GB" dirty="0" err="1"/>
              <a:t>vor</a:t>
            </a:r>
            <a:r>
              <a:rPr lang="en-GB" dirty="0"/>
              <a:t>.</a:t>
            </a:r>
          </a:p>
          <a:p>
            <a:pPr marL="800100" lvl="1" indent="-342900">
              <a:buClr>
                <a:schemeClr val="accent2"/>
              </a:buClr>
              <a:buFont typeface="Arial" panose="020B0604020202020204" pitchFamily="34" charset="0"/>
              <a:buChar char="•"/>
            </a:pPr>
            <a:r>
              <a:rPr lang="en-GB" b="1" dirty="0">
                <a:solidFill>
                  <a:schemeClr val="accent2"/>
                </a:solidFill>
                <a:latin typeface="+mn-lt"/>
              </a:rPr>
              <a:t>Tipp</a:t>
            </a:r>
            <a:r>
              <a:rPr lang="en-GB" b="1" dirty="0">
                <a:solidFill>
                  <a:srgbClr val="000000"/>
                </a:solidFill>
                <a:latin typeface="+mn-lt"/>
              </a:rPr>
              <a:t>: Wie </a:t>
            </a:r>
            <a:r>
              <a:rPr lang="en-GB" b="1" dirty="0" err="1">
                <a:solidFill>
                  <a:srgbClr val="000000"/>
                </a:solidFill>
                <a:latin typeface="+mn-lt"/>
              </a:rPr>
              <a:t>funktioniert</a:t>
            </a:r>
            <a:r>
              <a:rPr lang="en-GB" b="1" dirty="0">
                <a:solidFill>
                  <a:srgbClr val="000000"/>
                </a:solidFill>
                <a:latin typeface="+mn-lt"/>
              </a:rPr>
              <a:t> </a:t>
            </a:r>
            <a:r>
              <a:rPr lang="en-GB" b="1" dirty="0" err="1">
                <a:solidFill>
                  <a:srgbClr val="000000"/>
                </a:solidFill>
                <a:latin typeface="+mn-lt"/>
              </a:rPr>
              <a:t>ein</a:t>
            </a:r>
            <a:r>
              <a:rPr lang="en-GB" b="1" dirty="0">
                <a:solidFill>
                  <a:srgbClr val="000000"/>
                </a:solidFill>
                <a:latin typeface="+mn-lt"/>
              </a:rPr>
              <a:t> SEO-Checker??</a:t>
            </a:r>
          </a:p>
          <a:p>
            <a:pPr marL="342900" indent="-342900">
              <a:buClr>
                <a:schemeClr val="accent2"/>
              </a:buClr>
              <a:buFont typeface="Arial" panose="020B0604020202020204" pitchFamily="34" charset="0"/>
              <a:buChar char="•"/>
            </a:pPr>
            <a:endParaRPr lang="en-GB" b="1" dirty="0"/>
          </a:p>
          <a:p>
            <a:pPr marL="800100" lvl="1" indent="-342900">
              <a:buClr>
                <a:schemeClr val="accent2"/>
              </a:buClr>
              <a:buFont typeface="Calibri" panose="020F0502020204030204" pitchFamily="34" charset="0"/>
              <a:buChar char="‒"/>
            </a:pPr>
            <a:r>
              <a:rPr lang="en-GB" dirty="0">
                <a:solidFill>
                  <a:srgbClr val="000000"/>
                </a:solidFill>
                <a:latin typeface="+mn-lt"/>
              </a:rPr>
              <a:t>Der </a:t>
            </a:r>
            <a:r>
              <a:rPr lang="en-GB" dirty="0" err="1">
                <a:solidFill>
                  <a:srgbClr val="000000"/>
                </a:solidFill>
                <a:latin typeface="+mn-lt"/>
              </a:rPr>
              <a:t>Seobility</a:t>
            </a:r>
            <a:r>
              <a:rPr lang="en-GB" dirty="0">
                <a:solidFill>
                  <a:srgbClr val="000000"/>
                </a:solidFill>
                <a:latin typeface="+mn-lt"/>
              </a:rPr>
              <a:t> SEO Checker </a:t>
            </a:r>
            <a:r>
              <a:rPr lang="en-GB" dirty="0" err="1">
                <a:solidFill>
                  <a:srgbClr val="000000"/>
                </a:solidFill>
                <a:latin typeface="+mn-lt"/>
              </a:rPr>
              <a:t>crawlt</a:t>
            </a:r>
            <a:r>
              <a:rPr lang="en-GB" dirty="0">
                <a:solidFill>
                  <a:srgbClr val="000000"/>
                </a:solidFill>
                <a:latin typeface="+mn-lt"/>
              </a:rPr>
              <a:t> die von </a:t>
            </a:r>
            <a:r>
              <a:rPr lang="en-GB" dirty="0" err="1">
                <a:solidFill>
                  <a:srgbClr val="000000"/>
                </a:solidFill>
                <a:latin typeface="+mn-lt"/>
              </a:rPr>
              <a:t>Ihnen</a:t>
            </a:r>
            <a:r>
              <a:rPr lang="en-GB" dirty="0">
                <a:solidFill>
                  <a:srgbClr val="000000"/>
                </a:solidFill>
                <a:latin typeface="+mn-lt"/>
              </a:rPr>
              <a:t> </a:t>
            </a:r>
            <a:r>
              <a:rPr lang="en-GB" dirty="0" err="1">
                <a:solidFill>
                  <a:srgbClr val="000000"/>
                </a:solidFill>
                <a:latin typeface="+mn-lt"/>
              </a:rPr>
              <a:t>eingegebene</a:t>
            </a:r>
            <a:r>
              <a:rPr lang="en-GB" dirty="0">
                <a:solidFill>
                  <a:srgbClr val="000000"/>
                </a:solidFill>
                <a:latin typeface="+mn-lt"/>
              </a:rPr>
              <a:t> URL, </a:t>
            </a:r>
            <a:r>
              <a:rPr lang="en-GB" dirty="0" err="1">
                <a:solidFill>
                  <a:srgbClr val="000000"/>
                </a:solidFill>
                <a:latin typeface="+mn-lt"/>
              </a:rPr>
              <a:t>ähnlich</a:t>
            </a:r>
            <a:r>
              <a:rPr lang="en-GB" dirty="0">
                <a:solidFill>
                  <a:srgbClr val="000000"/>
                </a:solidFill>
                <a:latin typeface="+mn-lt"/>
              </a:rPr>
              <a:t> </a:t>
            </a:r>
            <a:r>
              <a:rPr lang="en-GB" dirty="0" err="1">
                <a:solidFill>
                  <a:srgbClr val="000000"/>
                </a:solidFill>
                <a:latin typeface="+mn-lt"/>
              </a:rPr>
              <a:t>wie</a:t>
            </a:r>
            <a:r>
              <a:rPr lang="en-GB" dirty="0">
                <a:solidFill>
                  <a:srgbClr val="000000"/>
                </a:solidFill>
                <a:latin typeface="+mn-lt"/>
              </a:rPr>
              <a:t> </a:t>
            </a:r>
            <a:r>
              <a:rPr lang="en-GB" dirty="0" err="1">
                <a:solidFill>
                  <a:srgbClr val="000000"/>
                </a:solidFill>
                <a:latin typeface="+mn-lt"/>
              </a:rPr>
              <a:t>Suchmaschinen</a:t>
            </a:r>
            <a:r>
              <a:rPr lang="en-GB" dirty="0">
                <a:solidFill>
                  <a:srgbClr val="000000"/>
                </a:solidFill>
                <a:latin typeface="+mn-lt"/>
              </a:rPr>
              <a:t> </a:t>
            </a:r>
            <a:r>
              <a:rPr lang="en-GB" dirty="0" err="1">
                <a:solidFill>
                  <a:srgbClr val="000000"/>
                </a:solidFill>
                <a:latin typeface="+mn-lt"/>
              </a:rPr>
              <a:t>funktionieren</a:t>
            </a:r>
            <a:r>
              <a:rPr lang="en-GB" dirty="0">
                <a:solidFill>
                  <a:srgbClr val="000000"/>
                </a:solidFill>
                <a:latin typeface="+mn-lt"/>
              </a:rPr>
              <a:t>. </a:t>
            </a:r>
            <a:endParaRPr lang="en-GB" b="1" dirty="0">
              <a:solidFill>
                <a:srgbClr val="000000"/>
              </a:solidFill>
              <a:latin typeface="+mn-lt"/>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12616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Aktivität</a:t>
            </a:r>
            <a:r>
              <a:rPr lang="en-GB" dirty="0"/>
              <a:t>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chemeClr val="accent2"/>
              </a:buClr>
              <a:buFont typeface="Arial" panose="020B0604020202020204" pitchFamily="34" charset="0"/>
              <a:buChar char="•"/>
            </a:pPr>
            <a:r>
              <a:rPr lang="en-GB" b="1" dirty="0">
                <a:solidFill>
                  <a:schemeClr val="accent2"/>
                </a:solidFill>
              </a:rPr>
              <a:t>Tipp: </a:t>
            </a:r>
            <a:r>
              <a:rPr lang="en-GB" b="1" dirty="0"/>
              <a:t>Wie </a:t>
            </a:r>
            <a:r>
              <a:rPr lang="en-GB" b="1" dirty="0" err="1"/>
              <a:t>funktioniert</a:t>
            </a:r>
            <a:r>
              <a:rPr lang="en-GB" b="1" dirty="0"/>
              <a:t> </a:t>
            </a:r>
            <a:r>
              <a:rPr lang="en-GB" b="1" dirty="0" err="1"/>
              <a:t>ein</a:t>
            </a:r>
            <a:r>
              <a:rPr lang="en-GB" b="1" dirty="0"/>
              <a:t> SEO-Checker? (Forts.)</a:t>
            </a:r>
          </a:p>
          <a:p>
            <a:pPr marL="342900" indent="-342900">
              <a:buClr>
                <a:schemeClr val="accent2"/>
              </a:buClr>
              <a:buFont typeface="Arial" panose="020B0604020202020204" pitchFamily="34" charset="0"/>
              <a:buChar char="•"/>
            </a:pPr>
            <a:endParaRPr lang="en-GB" b="1" dirty="0"/>
          </a:p>
          <a:p>
            <a:pPr marL="800100" lvl="1" indent="-342900">
              <a:buClr>
                <a:schemeClr val="accent2"/>
              </a:buClr>
              <a:buFont typeface="Calibri" panose="020F0502020204030204" pitchFamily="34" charset="0"/>
              <a:buChar char="‒"/>
            </a:pPr>
            <a:r>
              <a:rPr lang="en-GB" dirty="0">
                <a:solidFill>
                  <a:srgbClr val="000000"/>
                </a:solidFill>
                <a:latin typeface="+mn-lt"/>
              </a:rPr>
              <a:t>Die </a:t>
            </a:r>
            <a:r>
              <a:rPr lang="en-GB" dirty="0" err="1">
                <a:solidFill>
                  <a:srgbClr val="000000"/>
                </a:solidFill>
                <a:latin typeface="+mn-lt"/>
              </a:rPr>
              <a:t>Seite</a:t>
            </a:r>
            <a:r>
              <a:rPr lang="en-GB" dirty="0">
                <a:solidFill>
                  <a:srgbClr val="000000"/>
                </a:solidFill>
                <a:latin typeface="+mn-lt"/>
              </a:rPr>
              <a:t> </a:t>
            </a:r>
            <a:r>
              <a:rPr lang="en-GB" dirty="0" err="1">
                <a:solidFill>
                  <a:srgbClr val="000000"/>
                </a:solidFill>
                <a:latin typeface="+mn-lt"/>
              </a:rPr>
              <a:t>wird</a:t>
            </a:r>
            <a:r>
              <a:rPr lang="en-GB" dirty="0">
                <a:solidFill>
                  <a:srgbClr val="000000"/>
                </a:solidFill>
                <a:latin typeface="+mn-lt"/>
              </a:rPr>
              <a:t> </a:t>
            </a:r>
            <a:r>
              <a:rPr lang="en-GB" dirty="0" err="1">
                <a:solidFill>
                  <a:srgbClr val="000000"/>
                </a:solidFill>
                <a:latin typeface="+mn-lt"/>
              </a:rPr>
              <a:t>dann</a:t>
            </a:r>
            <a:r>
              <a:rPr lang="en-GB" dirty="0">
                <a:solidFill>
                  <a:srgbClr val="000000"/>
                </a:solidFill>
                <a:latin typeface="+mn-lt"/>
              </a:rPr>
              <a:t> </a:t>
            </a:r>
            <a:r>
              <a:rPr lang="en-GB" dirty="0" err="1">
                <a:solidFill>
                  <a:srgbClr val="000000"/>
                </a:solidFill>
                <a:latin typeface="+mn-lt"/>
              </a:rPr>
              <a:t>anhand</a:t>
            </a:r>
            <a:r>
              <a:rPr lang="en-GB" dirty="0">
                <a:solidFill>
                  <a:srgbClr val="000000"/>
                </a:solidFill>
                <a:latin typeface="+mn-lt"/>
              </a:rPr>
              <a:t> von </a:t>
            </a:r>
            <a:r>
              <a:rPr lang="en-GB" dirty="0" err="1">
                <a:solidFill>
                  <a:srgbClr val="000000"/>
                </a:solidFill>
                <a:latin typeface="+mn-lt"/>
              </a:rPr>
              <a:t>mehr</a:t>
            </a:r>
            <a:r>
              <a:rPr lang="en-GB" dirty="0">
                <a:solidFill>
                  <a:srgbClr val="000000"/>
                </a:solidFill>
                <a:latin typeface="+mn-lt"/>
              </a:rPr>
              <a:t> </a:t>
            </a:r>
            <a:r>
              <a:rPr lang="en-GB" dirty="0" err="1">
                <a:solidFill>
                  <a:srgbClr val="000000"/>
                </a:solidFill>
                <a:latin typeface="+mn-lt"/>
              </a:rPr>
              <a:t>als</a:t>
            </a:r>
            <a:r>
              <a:rPr lang="en-GB" dirty="0">
                <a:solidFill>
                  <a:srgbClr val="000000"/>
                </a:solidFill>
                <a:latin typeface="+mn-lt"/>
              </a:rPr>
              <a:t> 200 SEO-</a:t>
            </a:r>
            <a:r>
              <a:rPr lang="en-GB" dirty="0" err="1">
                <a:solidFill>
                  <a:srgbClr val="000000"/>
                </a:solidFill>
                <a:latin typeface="+mn-lt"/>
              </a:rPr>
              <a:t>relevanten</a:t>
            </a:r>
            <a:r>
              <a:rPr lang="en-GB" dirty="0">
                <a:solidFill>
                  <a:srgbClr val="000000"/>
                </a:solidFill>
                <a:latin typeface="+mn-lt"/>
              </a:rPr>
              <a:t> </a:t>
            </a:r>
            <a:r>
              <a:rPr lang="en-GB" dirty="0" err="1">
                <a:solidFill>
                  <a:srgbClr val="000000"/>
                </a:solidFill>
                <a:latin typeface="+mn-lt"/>
              </a:rPr>
              <a:t>Kriterien</a:t>
            </a:r>
            <a:r>
              <a:rPr lang="en-GB" dirty="0">
                <a:solidFill>
                  <a:srgbClr val="000000"/>
                </a:solidFill>
                <a:latin typeface="+mn-lt"/>
              </a:rPr>
              <a:t> </a:t>
            </a:r>
            <a:r>
              <a:rPr lang="en-GB" dirty="0" err="1">
                <a:solidFill>
                  <a:srgbClr val="000000"/>
                </a:solidFill>
                <a:latin typeface="+mn-lt"/>
              </a:rPr>
              <a:t>überprüft</a:t>
            </a:r>
            <a:r>
              <a:rPr lang="en-GB" dirty="0">
                <a:solidFill>
                  <a:srgbClr val="000000"/>
                </a:solidFill>
                <a:latin typeface="+mn-lt"/>
              </a:rPr>
              <a:t>: Meta-</a:t>
            </a:r>
            <a:r>
              <a:rPr lang="en-GB" dirty="0" err="1">
                <a:solidFill>
                  <a:srgbClr val="000000"/>
                </a:solidFill>
                <a:latin typeface="+mn-lt"/>
              </a:rPr>
              <a:t>Informationen</a:t>
            </a:r>
            <a:r>
              <a:rPr lang="en-GB" dirty="0">
                <a:solidFill>
                  <a:srgbClr val="000000"/>
                </a:solidFill>
                <a:latin typeface="+mn-lt"/>
              </a:rPr>
              <a:t>, </a:t>
            </a:r>
            <a:r>
              <a:rPr lang="en-GB" dirty="0" err="1">
                <a:solidFill>
                  <a:srgbClr val="000000"/>
                </a:solidFill>
                <a:latin typeface="+mn-lt"/>
              </a:rPr>
              <a:t>Seitenqualität</a:t>
            </a:r>
            <a:r>
              <a:rPr lang="en-GB" dirty="0">
                <a:solidFill>
                  <a:srgbClr val="000000"/>
                </a:solidFill>
                <a:latin typeface="+mn-lt"/>
              </a:rPr>
              <a:t>, Website-</a:t>
            </a:r>
            <a:r>
              <a:rPr lang="en-GB" dirty="0" err="1">
                <a:solidFill>
                  <a:srgbClr val="000000"/>
                </a:solidFill>
                <a:latin typeface="+mn-lt"/>
              </a:rPr>
              <a:t>Struktur</a:t>
            </a:r>
            <a:r>
              <a:rPr lang="en-GB" dirty="0">
                <a:solidFill>
                  <a:srgbClr val="000000"/>
                </a:solidFill>
                <a:latin typeface="+mn-lt"/>
              </a:rPr>
              <a:t> und </a:t>
            </a:r>
            <a:r>
              <a:rPr lang="en-GB" dirty="0" err="1">
                <a:solidFill>
                  <a:srgbClr val="000000"/>
                </a:solidFill>
                <a:latin typeface="+mn-lt"/>
              </a:rPr>
              <a:t>andere</a:t>
            </a:r>
            <a:r>
              <a:rPr lang="en-GB" dirty="0">
                <a:solidFill>
                  <a:srgbClr val="000000"/>
                </a:solidFill>
                <a:latin typeface="+mn-lt"/>
              </a:rPr>
              <a:t>. </a:t>
            </a:r>
          </a:p>
          <a:p>
            <a:pPr marL="800100" lvl="1" indent="-342900">
              <a:buClr>
                <a:schemeClr val="accent2"/>
              </a:buClr>
              <a:buFont typeface="Calibri" panose="020F0502020204030204" pitchFamily="34" charset="0"/>
              <a:buChar char="‒"/>
            </a:pPr>
            <a:endParaRPr lang="en-GB" dirty="0">
              <a:solidFill>
                <a:srgbClr val="000000"/>
              </a:solidFill>
              <a:latin typeface="+mn-lt"/>
            </a:endParaRPr>
          </a:p>
          <a:p>
            <a:pPr marL="800100" lvl="1" indent="-342900">
              <a:buClr>
                <a:schemeClr val="accent2"/>
              </a:buClr>
              <a:buFont typeface="Calibri" panose="020F0502020204030204" pitchFamily="34" charset="0"/>
              <a:buChar char="‒"/>
            </a:pPr>
            <a:r>
              <a:rPr lang="en-GB" dirty="0" err="1">
                <a:solidFill>
                  <a:srgbClr val="000000"/>
                </a:solidFill>
                <a:latin typeface="+mn-lt"/>
              </a:rPr>
              <a:t>Basierend</a:t>
            </a:r>
            <a:r>
              <a:rPr lang="en-GB" dirty="0">
                <a:solidFill>
                  <a:srgbClr val="000000"/>
                </a:solidFill>
                <a:latin typeface="+mn-lt"/>
              </a:rPr>
              <a:t> </a:t>
            </a:r>
            <a:r>
              <a:rPr lang="en-GB" dirty="0" err="1">
                <a:solidFill>
                  <a:srgbClr val="000000"/>
                </a:solidFill>
                <a:latin typeface="+mn-lt"/>
              </a:rPr>
              <a:t>darauf</a:t>
            </a:r>
            <a:r>
              <a:rPr lang="en-GB" dirty="0">
                <a:solidFill>
                  <a:srgbClr val="000000"/>
                </a:solidFill>
                <a:latin typeface="+mn-lt"/>
              </a:rPr>
              <a:t>, </a:t>
            </a:r>
            <a:r>
              <a:rPr lang="en-GB" dirty="0" err="1">
                <a:solidFill>
                  <a:srgbClr val="000000"/>
                </a:solidFill>
                <a:latin typeface="+mn-lt"/>
              </a:rPr>
              <a:t>wie</a:t>
            </a:r>
            <a:r>
              <a:rPr lang="en-GB" dirty="0">
                <a:solidFill>
                  <a:srgbClr val="000000"/>
                </a:solidFill>
                <a:latin typeface="+mn-lt"/>
              </a:rPr>
              <a:t> gut </a:t>
            </a:r>
            <a:r>
              <a:rPr lang="en-GB" dirty="0" err="1">
                <a:solidFill>
                  <a:srgbClr val="000000"/>
                </a:solidFill>
                <a:latin typeface="+mn-lt"/>
              </a:rPr>
              <a:t>Ihre</a:t>
            </a:r>
            <a:r>
              <a:rPr lang="en-GB" dirty="0">
                <a:solidFill>
                  <a:srgbClr val="000000"/>
                </a:solidFill>
                <a:latin typeface="+mn-lt"/>
              </a:rPr>
              <a:t> Website in </a:t>
            </a:r>
            <a:r>
              <a:rPr lang="en-GB" dirty="0" err="1">
                <a:solidFill>
                  <a:srgbClr val="000000"/>
                </a:solidFill>
                <a:latin typeface="+mn-lt"/>
              </a:rPr>
              <a:t>Bezug</a:t>
            </a:r>
            <a:r>
              <a:rPr lang="en-GB" dirty="0">
                <a:solidFill>
                  <a:srgbClr val="000000"/>
                </a:solidFill>
                <a:latin typeface="+mn-lt"/>
              </a:rPr>
              <a:t> auf </a:t>
            </a:r>
            <a:r>
              <a:rPr lang="en-GB" dirty="0" err="1">
                <a:solidFill>
                  <a:srgbClr val="000000"/>
                </a:solidFill>
                <a:latin typeface="+mn-lt"/>
              </a:rPr>
              <a:t>diese</a:t>
            </a:r>
            <a:r>
              <a:rPr lang="en-GB" dirty="0">
                <a:solidFill>
                  <a:srgbClr val="000000"/>
                </a:solidFill>
                <a:latin typeface="+mn-lt"/>
              </a:rPr>
              <a:t> </a:t>
            </a:r>
            <a:r>
              <a:rPr lang="en-GB" dirty="0" err="1">
                <a:solidFill>
                  <a:srgbClr val="000000"/>
                </a:solidFill>
                <a:latin typeface="+mn-lt"/>
              </a:rPr>
              <a:t>Kriterien</a:t>
            </a:r>
            <a:r>
              <a:rPr lang="en-GB" dirty="0">
                <a:solidFill>
                  <a:srgbClr val="000000"/>
                </a:solidFill>
                <a:latin typeface="+mn-lt"/>
              </a:rPr>
              <a:t> </a:t>
            </a:r>
            <a:r>
              <a:rPr lang="en-GB" dirty="0" err="1">
                <a:solidFill>
                  <a:srgbClr val="000000"/>
                </a:solidFill>
                <a:latin typeface="+mn-lt"/>
              </a:rPr>
              <a:t>abschneidet</a:t>
            </a:r>
            <a:r>
              <a:rPr lang="en-GB" dirty="0">
                <a:solidFill>
                  <a:srgbClr val="000000"/>
                </a:solidFill>
                <a:latin typeface="+mn-lt"/>
              </a:rPr>
              <a:t>, </a:t>
            </a:r>
            <a:r>
              <a:rPr lang="en-GB" dirty="0" err="1">
                <a:solidFill>
                  <a:srgbClr val="000000"/>
                </a:solidFill>
                <a:latin typeface="+mn-lt"/>
              </a:rPr>
              <a:t>wird</a:t>
            </a:r>
            <a:r>
              <a:rPr lang="en-GB" dirty="0">
                <a:solidFill>
                  <a:srgbClr val="000000"/>
                </a:solidFill>
                <a:latin typeface="+mn-lt"/>
              </a:rPr>
              <a:t> </a:t>
            </a:r>
            <a:r>
              <a:rPr lang="en-GB" dirty="0" err="1">
                <a:solidFill>
                  <a:srgbClr val="000000"/>
                </a:solidFill>
                <a:latin typeface="+mn-lt"/>
              </a:rPr>
              <a:t>ein</a:t>
            </a:r>
            <a:r>
              <a:rPr lang="en-GB" dirty="0">
                <a:solidFill>
                  <a:srgbClr val="000000"/>
                </a:solidFill>
                <a:latin typeface="+mn-lt"/>
              </a:rPr>
              <a:t> </a:t>
            </a:r>
            <a:r>
              <a:rPr lang="en-GB" dirty="0" err="1">
                <a:solidFill>
                  <a:srgbClr val="000000"/>
                </a:solidFill>
                <a:latin typeface="+mn-lt"/>
              </a:rPr>
              <a:t>individueller</a:t>
            </a:r>
            <a:r>
              <a:rPr lang="en-GB" dirty="0">
                <a:solidFill>
                  <a:srgbClr val="000000"/>
                </a:solidFill>
                <a:latin typeface="+mn-lt"/>
              </a:rPr>
              <a:t> SEO-Score </a:t>
            </a:r>
            <a:r>
              <a:rPr lang="en-GB" dirty="0" err="1">
                <a:solidFill>
                  <a:srgbClr val="000000"/>
                </a:solidFill>
                <a:latin typeface="+mn-lt"/>
              </a:rPr>
              <a:t>berechnet</a:t>
            </a:r>
            <a:r>
              <a:rPr lang="en-GB" dirty="0">
                <a:solidFill>
                  <a:srgbClr val="000000"/>
                </a:solidFill>
                <a:latin typeface="+mn-lt"/>
              </a:rPr>
              <a:t> und </a:t>
            </a:r>
            <a:r>
              <a:rPr lang="en-GB" dirty="0" err="1">
                <a:solidFill>
                  <a:srgbClr val="000000"/>
                </a:solidFill>
                <a:latin typeface="+mn-lt"/>
              </a:rPr>
              <a:t>zusammen</a:t>
            </a:r>
            <a:r>
              <a:rPr lang="en-GB" dirty="0">
                <a:solidFill>
                  <a:srgbClr val="000000"/>
                </a:solidFill>
                <a:latin typeface="+mn-lt"/>
              </a:rPr>
              <a:t> </a:t>
            </a:r>
            <a:r>
              <a:rPr lang="en-GB" dirty="0" err="1">
                <a:solidFill>
                  <a:srgbClr val="000000"/>
                </a:solidFill>
                <a:latin typeface="+mn-lt"/>
              </a:rPr>
              <a:t>mit</a:t>
            </a:r>
            <a:r>
              <a:rPr lang="en-GB" dirty="0">
                <a:solidFill>
                  <a:srgbClr val="000000"/>
                </a:solidFill>
                <a:latin typeface="+mn-lt"/>
              </a:rPr>
              <a:t> </a:t>
            </a:r>
            <a:r>
              <a:rPr lang="en-GB" dirty="0" err="1">
                <a:solidFill>
                  <a:srgbClr val="000000"/>
                </a:solidFill>
                <a:latin typeface="+mn-lt"/>
              </a:rPr>
              <a:t>einer</a:t>
            </a:r>
            <a:r>
              <a:rPr lang="en-GB" dirty="0">
                <a:solidFill>
                  <a:srgbClr val="000000"/>
                </a:solidFill>
                <a:latin typeface="+mn-lt"/>
              </a:rPr>
              <a:t> </a:t>
            </a:r>
            <a:r>
              <a:rPr lang="en-GB" dirty="0" err="1">
                <a:solidFill>
                  <a:srgbClr val="000000"/>
                </a:solidFill>
                <a:latin typeface="+mn-lt"/>
              </a:rPr>
              <a:t>vollständigen</a:t>
            </a:r>
            <a:r>
              <a:rPr lang="en-GB" dirty="0">
                <a:solidFill>
                  <a:srgbClr val="000000"/>
                </a:solidFill>
                <a:latin typeface="+mn-lt"/>
              </a:rPr>
              <a:t> </a:t>
            </a:r>
            <a:r>
              <a:rPr lang="en-GB" dirty="0" err="1">
                <a:solidFill>
                  <a:srgbClr val="000000"/>
                </a:solidFill>
                <a:latin typeface="+mn-lt"/>
              </a:rPr>
              <a:t>Liste</a:t>
            </a:r>
            <a:r>
              <a:rPr lang="en-GB" dirty="0">
                <a:solidFill>
                  <a:srgbClr val="000000"/>
                </a:solidFill>
                <a:latin typeface="+mn-lt"/>
              </a:rPr>
              <a:t> der auf </a:t>
            </a:r>
            <a:r>
              <a:rPr lang="en-GB" dirty="0" err="1">
                <a:solidFill>
                  <a:srgbClr val="000000"/>
                </a:solidFill>
                <a:latin typeface="+mn-lt"/>
              </a:rPr>
              <a:t>Ihrer</a:t>
            </a:r>
            <a:r>
              <a:rPr lang="en-GB" dirty="0">
                <a:solidFill>
                  <a:srgbClr val="000000"/>
                </a:solidFill>
                <a:latin typeface="+mn-lt"/>
              </a:rPr>
              <a:t> Website </a:t>
            </a:r>
            <a:r>
              <a:rPr lang="en-GB" dirty="0" err="1">
                <a:solidFill>
                  <a:srgbClr val="000000"/>
                </a:solidFill>
                <a:latin typeface="+mn-lt"/>
              </a:rPr>
              <a:t>gefundenen</a:t>
            </a:r>
            <a:r>
              <a:rPr lang="en-GB" dirty="0">
                <a:solidFill>
                  <a:srgbClr val="000000"/>
                </a:solidFill>
                <a:latin typeface="+mn-lt"/>
              </a:rPr>
              <a:t> </a:t>
            </a:r>
            <a:r>
              <a:rPr lang="en-GB" dirty="0" err="1">
                <a:solidFill>
                  <a:srgbClr val="000000"/>
                </a:solidFill>
                <a:latin typeface="+mn-lt"/>
              </a:rPr>
              <a:t>Fehler</a:t>
            </a:r>
            <a:r>
              <a:rPr lang="en-GB" dirty="0">
                <a:solidFill>
                  <a:srgbClr val="000000"/>
                </a:solidFill>
                <a:latin typeface="+mn-lt"/>
              </a:rPr>
              <a:t> </a:t>
            </a:r>
            <a:r>
              <a:rPr lang="en-GB" dirty="0" err="1">
                <a:solidFill>
                  <a:srgbClr val="000000"/>
                </a:solidFill>
                <a:latin typeface="+mn-lt"/>
              </a:rPr>
              <a:t>angezeigt</a:t>
            </a:r>
            <a:r>
              <a:rPr lang="en-GB" dirty="0">
                <a:solidFill>
                  <a:srgbClr val="000000"/>
                </a:solidFill>
                <a:latin typeface="+mn-lt"/>
              </a:rPr>
              <a:t>.</a:t>
            </a:r>
          </a:p>
          <a:p>
            <a:pPr marL="800100" lvl="1" indent="-342900">
              <a:buClr>
                <a:schemeClr val="accent2"/>
              </a:buClr>
              <a:buFont typeface="Arial" panose="020B0604020202020204" pitchFamily="34" charset="0"/>
              <a:buChar char="•"/>
            </a:pPr>
            <a:endParaRPr lang="en-GB" dirty="0">
              <a:solidFill>
                <a:srgbClr val="000000"/>
              </a:solidFill>
              <a:latin typeface="+mn-lt"/>
            </a:endParaRPr>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09161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Fallstudie</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lvl="0" indent="-457200">
              <a:buBlip>
                <a:blip r:embed="rId3"/>
              </a:buBlip>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Die Power </a:t>
            </a:r>
            <a:r>
              <a:rPr lang="en-GB" b="1" u="sng" dirty="0">
                <a:solidFill>
                  <a:schemeClr val="accent2"/>
                </a:solidFill>
              </a:rPr>
              <a:t>von </a:t>
            </a:r>
            <a:r>
              <a:rPr lang="en-GB" b="1" u="sng" dirty="0" err="1">
                <a:solidFill>
                  <a:schemeClr val="accent2"/>
                </a:solidFill>
              </a:rPr>
              <a:t>modernen</a:t>
            </a:r>
            <a:r>
              <a:rPr lang="en-GB" b="1" u="sng" dirty="0">
                <a:solidFill>
                  <a:schemeClr val="accent2"/>
                </a:solidFill>
              </a:rPr>
              <a:t> SEO-</a:t>
            </a:r>
            <a:r>
              <a:rPr lang="en-GB" b="1" u="sng" dirty="0" err="1">
                <a:solidFill>
                  <a:schemeClr val="accent2"/>
                </a:solidFill>
              </a:rPr>
              <a:t>Inhalten</a:t>
            </a:r>
            <a:r>
              <a:rPr lang="en-GB" b="1" dirty="0">
                <a:solidFill>
                  <a:schemeClr val="accent2"/>
                </a:solidFill>
              </a:rPr>
              <a:t>: Eine Non-Profit-</a:t>
            </a:r>
            <a:r>
              <a:rPr lang="en-GB" b="1" dirty="0" err="1">
                <a:solidFill>
                  <a:schemeClr val="accent2"/>
                </a:solidFill>
              </a:rPr>
              <a:t>Fallstudie</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endParaRPr lang="en-GB" b="1" dirty="0"/>
          </a:p>
          <a:p>
            <a:pPr marL="800100" lvl="1" indent="-342900">
              <a:buClr>
                <a:schemeClr val="accent2"/>
              </a:buClr>
              <a:buFont typeface="Arial" panose="020B0604020202020204" pitchFamily="34" charset="0"/>
              <a:buChar char="•"/>
            </a:pPr>
            <a:r>
              <a:rPr lang="en-GB" dirty="0">
                <a:solidFill>
                  <a:srgbClr val="000000"/>
                </a:solidFill>
                <a:latin typeface="+mn-lt"/>
              </a:rPr>
              <a:t>Dieses </a:t>
            </a:r>
            <a:r>
              <a:rPr lang="en-GB" dirty="0" err="1">
                <a:solidFill>
                  <a:srgbClr val="000000"/>
                </a:solidFill>
                <a:latin typeface="+mn-lt"/>
              </a:rPr>
              <a:t>Beispiel</a:t>
            </a:r>
            <a:r>
              <a:rPr lang="en-GB" dirty="0">
                <a:solidFill>
                  <a:srgbClr val="000000"/>
                </a:solidFill>
                <a:latin typeface="+mn-lt"/>
              </a:rPr>
              <a:t> </a:t>
            </a:r>
            <a:r>
              <a:rPr lang="en-GB" dirty="0" err="1">
                <a:solidFill>
                  <a:srgbClr val="000000"/>
                </a:solidFill>
                <a:latin typeface="+mn-lt"/>
              </a:rPr>
              <a:t>konzentriert</a:t>
            </a:r>
            <a:r>
              <a:rPr lang="en-GB" dirty="0">
                <a:solidFill>
                  <a:srgbClr val="000000"/>
                </a:solidFill>
                <a:latin typeface="+mn-lt"/>
              </a:rPr>
              <a:t> </a:t>
            </a:r>
            <a:r>
              <a:rPr lang="en-GB" dirty="0" err="1">
                <a:solidFill>
                  <a:srgbClr val="000000"/>
                </a:solidFill>
                <a:latin typeface="+mn-lt"/>
              </a:rPr>
              <a:t>sich</a:t>
            </a:r>
            <a:r>
              <a:rPr lang="en-GB" dirty="0">
                <a:solidFill>
                  <a:srgbClr val="000000"/>
                </a:solidFill>
                <a:latin typeface="+mn-lt"/>
              </a:rPr>
              <a:t> auf </a:t>
            </a:r>
            <a:r>
              <a:rPr lang="en-GB" dirty="0" err="1">
                <a:solidFill>
                  <a:srgbClr val="000000"/>
                </a:solidFill>
                <a:latin typeface="+mn-lt"/>
              </a:rPr>
              <a:t>organischen</a:t>
            </a:r>
            <a:r>
              <a:rPr lang="en-GB" dirty="0">
                <a:solidFill>
                  <a:srgbClr val="000000"/>
                </a:solidFill>
                <a:latin typeface="+mn-lt"/>
              </a:rPr>
              <a:t> Traffic und </a:t>
            </a:r>
            <a:r>
              <a:rPr lang="en-GB" dirty="0" err="1">
                <a:solidFill>
                  <a:srgbClr val="000000"/>
                </a:solidFill>
                <a:latin typeface="+mn-lt"/>
              </a:rPr>
              <a:t>wie</a:t>
            </a:r>
            <a:r>
              <a:rPr lang="en-GB" dirty="0">
                <a:solidFill>
                  <a:srgbClr val="000000"/>
                </a:solidFill>
                <a:latin typeface="+mn-lt"/>
              </a:rPr>
              <a:t> </a:t>
            </a:r>
            <a:r>
              <a:rPr lang="en-GB" dirty="0" err="1">
                <a:solidFill>
                  <a:srgbClr val="000000"/>
                </a:solidFill>
                <a:latin typeface="+mn-lt"/>
              </a:rPr>
              <a:t>dieser</a:t>
            </a:r>
            <a:r>
              <a:rPr lang="en-GB" dirty="0">
                <a:solidFill>
                  <a:srgbClr val="000000"/>
                </a:solidFill>
                <a:latin typeface="+mn-lt"/>
              </a:rPr>
              <a:t> in </a:t>
            </a:r>
            <a:r>
              <a:rPr lang="en-GB" dirty="0" err="1">
                <a:solidFill>
                  <a:srgbClr val="000000"/>
                </a:solidFill>
                <a:latin typeface="+mn-lt"/>
              </a:rPr>
              <a:t>wirtschaftliches</a:t>
            </a:r>
            <a:r>
              <a:rPr lang="en-GB" dirty="0">
                <a:solidFill>
                  <a:srgbClr val="000000"/>
                </a:solidFill>
                <a:latin typeface="+mn-lt"/>
              </a:rPr>
              <a:t> und </a:t>
            </a:r>
            <a:r>
              <a:rPr lang="en-GB" dirty="0" err="1">
                <a:solidFill>
                  <a:srgbClr val="000000"/>
                </a:solidFill>
                <a:latin typeface="+mn-lt"/>
              </a:rPr>
              <a:t>nachhaltiges</a:t>
            </a:r>
            <a:r>
              <a:rPr lang="en-GB" dirty="0">
                <a:solidFill>
                  <a:srgbClr val="000000"/>
                </a:solidFill>
                <a:latin typeface="+mn-lt"/>
              </a:rPr>
              <a:t> </a:t>
            </a:r>
            <a:r>
              <a:rPr lang="en-GB" dirty="0" err="1">
                <a:solidFill>
                  <a:srgbClr val="000000"/>
                </a:solidFill>
                <a:latin typeface="+mn-lt"/>
              </a:rPr>
              <a:t>Wachstum</a:t>
            </a:r>
            <a:r>
              <a:rPr lang="en-GB" dirty="0">
                <a:solidFill>
                  <a:srgbClr val="000000"/>
                </a:solidFill>
                <a:latin typeface="+mn-lt"/>
              </a:rPr>
              <a:t> für die Organisation </a:t>
            </a:r>
            <a:r>
              <a:rPr lang="en-GB" dirty="0" err="1">
                <a:solidFill>
                  <a:srgbClr val="000000"/>
                </a:solidFill>
                <a:latin typeface="+mn-lt"/>
              </a:rPr>
              <a:t>umgesetzt</a:t>
            </a:r>
            <a:r>
              <a:rPr lang="en-GB" dirty="0">
                <a:solidFill>
                  <a:srgbClr val="000000"/>
                </a:solidFill>
                <a:latin typeface="+mn-lt"/>
              </a:rPr>
              <a:t> </a:t>
            </a:r>
            <a:r>
              <a:rPr lang="en-GB" dirty="0" err="1">
                <a:solidFill>
                  <a:srgbClr val="000000"/>
                </a:solidFill>
                <a:latin typeface="+mn-lt"/>
              </a:rPr>
              <a:t>wurde</a:t>
            </a:r>
            <a:r>
              <a:rPr lang="en-GB" dirty="0">
                <a:solidFill>
                  <a:srgbClr val="000000"/>
                </a:solidFill>
                <a:latin typeface="+mn-lt"/>
              </a:rPr>
              <a:t>. </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87088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Fallstudie</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lvl="0" indent="-342900">
              <a:buBlip>
                <a:blip r:embed="rId3"/>
              </a:buBlip>
              <a:defRPr/>
            </a:pPr>
            <a:r>
              <a:rPr lang="en-GB" b="1" dirty="0">
                <a:solidFill>
                  <a:schemeClr val="accent2"/>
                </a:solidFill>
              </a:rPr>
              <a:t>Der Fall von </a:t>
            </a:r>
            <a:r>
              <a:rPr lang="en-GB" b="1" dirty="0" err="1">
                <a:solidFill>
                  <a:schemeClr val="accent2"/>
                </a:solidFill>
              </a:rPr>
              <a:t>dem</a:t>
            </a:r>
            <a:r>
              <a:rPr lang="en-GB" b="1" dirty="0">
                <a:solidFill>
                  <a:schemeClr val="accent2"/>
                </a:solidFill>
              </a:rPr>
              <a:t> </a:t>
            </a:r>
            <a:r>
              <a:rPr lang="en-GB" b="1" u="sng" dirty="0">
                <a:solidFill>
                  <a:schemeClr val="accent2"/>
                </a:solidFill>
              </a:rPr>
              <a:t>Texas </a:t>
            </a:r>
            <a:r>
              <a:rPr lang="en-GB" b="1" u="sng" dirty="0" err="1">
                <a:solidFill>
                  <a:schemeClr val="accent2"/>
                </a:solidFill>
              </a:rPr>
              <a:t>Adoptionszentrum</a:t>
            </a:r>
            <a:r>
              <a:rPr lang="en-GB" b="1" u="sng" dirty="0">
                <a:solidFill>
                  <a:schemeClr val="accent2"/>
                </a:solidFill>
              </a:rPr>
              <a:t> </a:t>
            </a:r>
            <a:r>
              <a:rPr lang="en-GB" b="1" dirty="0">
                <a:solidFill>
                  <a:schemeClr val="accent2"/>
                </a:solidFill>
              </a:rPr>
              <a:t>und LOCAL SEO</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endParaRPr lang="en-GB" b="1" dirty="0"/>
          </a:p>
          <a:p>
            <a:pPr marL="800100" lvl="1" indent="-342900">
              <a:buClr>
                <a:schemeClr val="accent2"/>
              </a:buClr>
              <a:buFont typeface="Arial" panose="020B0604020202020204" pitchFamily="34" charset="0"/>
              <a:buChar char="•"/>
            </a:pPr>
            <a:r>
              <a:rPr lang="en-GB" dirty="0">
                <a:solidFill>
                  <a:srgbClr val="000000"/>
                </a:solidFill>
                <a:latin typeface="+mn-lt"/>
              </a:rPr>
              <a:t>Texas Adoption </a:t>
            </a:r>
            <a:r>
              <a:rPr lang="en-GB" dirty="0" err="1">
                <a:solidFill>
                  <a:srgbClr val="000000"/>
                </a:solidFill>
                <a:latin typeface="+mn-lt"/>
              </a:rPr>
              <a:t>Center</a:t>
            </a:r>
            <a:r>
              <a:rPr lang="en-GB" dirty="0">
                <a:solidFill>
                  <a:srgbClr val="000000"/>
                </a:solidFill>
                <a:latin typeface="+mn-lt"/>
              </a:rPr>
              <a:t> </a:t>
            </a:r>
            <a:r>
              <a:rPr lang="en-GB" dirty="0" err="1">
                <a:solidFill>
                  <a:srgbClr val="000000"/>
                </a:solidFill>
                <a:latin typeface="+mn-lt"/>
              </a:rPr>
              <a:t>ist</a:t>
            </a:r>
            <a:r>
              <a:rPr lang="en-GB" dirty="0">
                <a:solidFill>
                  <a:srgbClr val="000000"/>
                </a:solidFill>
                <a:latin typeface="+mn-lt"/>
              </a:rPr>
              <a:t> </a:t>
            </a:r>
            <a:r>
              <a:rPr lang="en-GB" dirty="0" err="1">
                <a:solidFill>
                  <a:srgbClr val="000000"/>
                </a:solidFill>
                <a:latin typeface="+mn-lt"/>
              </a:rPr>
              <a:t>eine</a:t>
            </a:r>
            <a:r>
              <a:rPr lang="en-GB" dirty="0">
                <a:solidFill>
                  <a:srgbClr val="000000"/>
                </a:solidFill>
                <a:latin typeface="+mn-lt"/>
              </a:rPr>
              <a:t> </a:t>
            </a:r>
            <a:r>
              <a:rPr lang="en-GB" dirty="0" err="1">
                <a:solidFill>
                  <a:srgbClr val="000000"/>
                </a:solidFill>
                <a:latin typeface="+mn-lt"/>
              </a:rPr>
              <a:t>gemeinnützige</a:t>
            </a:r>
            <a:r>
              <a:rPr lang="en-GB" dirty="0">
                <a:solidFill>
                  <a:srgbClr val="000000"/>
                </a:solidFill>
                <a:latin typeface="+mn-lt"/>
              </a:rPr>
              <a:t> Organisation in Round Rock, Texas. Eine der </a:t>
            </a:r>
            <a:r>
              <a:rPr lang="en-GB" dirty="0" err="1">
                <a:solidFill>
                  <a:srgbClr val="000000"/>
                </a:solidFill>
                <a:latin typeface="+mn-lt"/>
              </a:rPr>
              <a:t>größten</a:t>
            </a:r>
            <a:r>
              <a:rPr lang="en-GB" dirty="0">
                <a:solidFill>
                  <a:srgbClr val="000000"/>
                </a:solidFill>
                <a:latin typeface="+mn-lt"/>
              </a:rPr>
              <a:t> </a:t>
            </a:r>
            <a:r>
              <a:rPr lang="en-GB" dirty="0" err="1">
                <a:solidFill>
                  <a:srgbClr val="000000"/>
                </a:solidFill>
                <a:latin typeface="+mn-lt"/>
              </a:rPr>
              <a:t>Herausforderungen</a:t>
            </a:r>
            <a:r>
              <a:rPr lang="en-GB" dirty="0">
                <a:solidFill>
                  <a:srgbClr val="000000"/>
                </a:solidFill>
                <a:latin typeface="+mn-lt"/>
              </a:rPr>
              <a:t> </a:t>
            </a:r>
            <a:r>
              <a:rPr lang="en-GB" dirty="0" err="1">
                <a:solidFill>
                  <a:srgbClr val="000000"/>
                </a:solidFill>
                <a:latin typeface="+mn-lt"/>
              </a:rPr>
              <a:t>bestand</a:t>
            </a:r>
            <a:r>
              <a:rPr lang="en-GB" dirty="0">
                <a:solidFill>
                  <a:srgbClr val="000000"/>
                </a:solidFill>
                <a:latin typeface="+mn-lt"/>
              </a:rPr>
              <a:t> </a:t>
            </a:r>
            <a:r>
              <a:rPr lang="en-GB" dirty="0" err="1">
                <a:solidFill>
                  <a:srgbClr val="000000"/>
                </a:solidFill>
                <a:latin typeface="+mn-lt"/>
              </a:rPr>
              <a:t>darin</a:t>
            </a:r>
            <a:r>
              <a:rPr lang="en-GB" dirty="0">
                <a:solidFill>
                  <a:srgbClr val="000000"/>
                </a:solidFill>
                <a:latin typeface="+mn-lt"/>
              </a:rPr>
              <a:t>, online </a:t>
            </a:r>
            <a:r>
              <a:rPr lang="en-GB" dirty="0" err="1">
                <a:solidFill>
                  <a:srgbClr val="000000"/>
                </a:solidFill>
                <a:latin typeface="+mn-lt"/>
              </a:rPr>
              <a:t>mit</a:t>
            </a:r>
            <a:r>
              <a:rPr lang="en-GB" dirty="0">
                <a:solidFill>
                  <a:srgbClr val="000000"/>
                </a:solidFill>
                <a:latin typeface="+mn-lt"/>
              </a:rPr>
              <a:t> </a:t>
            </a:r>
            <a:r>
              <a:rPr lang="en-GB" dirty="0" err="1">
                <a:solidFill>
                  <a:srgbClr val="000000"/>
                </a:solidFill>
                <a:latin typeface="+mn-lt"/>
              </a:rPr>
              <a:t>dem</a:t>
            </a:r>
            <a:r>
              <a:rPr lang="en-GB" dirty="0">
                <a:solidFill>
                  <a:srgbClr val="000000"/>
                </a:solidFill>
                <a:latin typeface="+mn-lt"/>
              </a:rPr>
              <a:t> Rest des </a:t>
            </a:r>
            <a:r>
              <a:rPr lang="en-GB" dirty="0" err="1">
                <a:solidFill>
                  <a:srgbClr val="000000"/>
                </a:solidFill>
                <a:latin typeface="+mn-lt"/>
              </a:rPr>
              <a:t>Marktes</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konkurrieren</a:t>
            </a:r>
            <a:r>
              <a:rPr lang="en-GB" dirty="0">
                <a:solidFill>
                  <a:srgbClr val="000000"/>
                </a:solidFill>
                <a:latin typeface="+mn-lt"/>
              </a:rPr>
              <a:t>.</a:t>
            </a:r>
          </a:p>
          <a:p>
            <a:pPr marL="800100" lvl="1" indent="-342900">
              <a:buClr>
                <a:schemeClr val="accent2"/>
              </a:buClr>
              <a:buFont typeface="Arial" panose="020B0604020202020204" pitchFamily="34" charset="0"/>
              <a:buChar char="•"/>
            </a:pPr>
            <a:r>
              <a:rPr lang="en-GB" dirty="0">
                <a:solidFill>
                  <a:srgbClr val="000000"/>
                </a:solidFill>
                <a:latin typeface="+mn-lt"/>
              </a:rPr>
              <a:t>Die </a:t>
            </a:r>
            <a:r>
              <a:rPr lang="en-GB" dirty="0" err="1">
                <a:solidFill>
                  <a:srgbClr val="000000"/>
                </a:solidFill>
                <a:latin typeface="+mn-lt"/>
              </a:rPr>
              <a:t>Lösung</a:t>
            </a:r>
            <a:r>
              <a:rPr lang="en-GB" dirty="0">
                <a:solidFill>
                  <a:srgbClr val="000000"/>
                </a:solidFill>
                <a:latin typeface="+mn-lt"/>
              </a:rPr>
              <a:t> </a:t>
            </a:r>
            <a:r>
              <a:rPr lang="en-GB" dirty="0" err="1">
                <a:solidFill>
                  <a:srgbClr val="000000"/>
                </a:solidFill>
                <a:latin typeface="+mn-lt"/>
              </a:rPr>
              <a:t>wurde</a:t>
            </a:r>
            <a:r>
              <a:rPr lang="en-GB" dirty="0">
                <a:solidFill>
                  <a:srgbClr val="000000"/>
                </a:solidFill>
                <a:latin typeface="+mn-lt"/>
              </a:rPr>
              <a:t> </a:t>
            </a:r>
            <a:r>
              <a:rPr lang="en-GB" dirty="0" err="1">
                <a:solidFill>
                  <a:srgbClr val="000000"/>
                </a:solidFill>
                <a:latin typeface="+mn-lt"/>
              </a:rPr>
              <a:t>durch</a:t>
            </a:r>
            <a:r>
              <a:rPr lang="en-GB" dirty="0">
                <a:solidFill>
                  <a:srgbClr val="000000"/>
                </a:solidFill>
                <a:latin typeface="+mn-lt"/>
              </a:rPr>
              <a:t> </a:t>
            </a:r>
            <a:r>
              <a:rPr lang="en-GB" dirty="0" err="1">
                <a:solidFill>
                  <a:srgbClr val="000000"/>
                </a:solidFill>
                <a:latin typeface="+mn-lt"/>
              </a:rPr>
              <a:t>eine</a:t>
            </a:r>
            <a:r>
              <a:rPr lang="en-GB" dirty="0">
                <a:solidFill>
                  <a:srgbClr val="000000"/>
                </a:solidFill>
                <a:latin typeface="+mn-lt"/>
              </a:rPr>
              <a:t> </a:t>
            </a:r>
            <a:r>
              <a:rPr lang="en-GB" dirty="0" err="1">
                <a:solidFill>
                  <a:srgbClr val="000000"/>
                </a:solidFill>
                <a:latin typeface="+mn-lt"/>
              </a:rPr>
              <a:t>lokale</a:t>
            </a:r>
            <a:r>
              <a:rPr lang="en-GB" dirty="0">
                <a:solidFill>
                  <a:srgbClr val="000000"/>
                </a:solidFill>
                <a:latin typeface="+mn-lt"/>
              </a:rPr>
              <a:t> SEO-</a:t>
            </a:r>
            <a:r>
              <a:rPr lang="en-GB" dirty="0" err="1">
                <a:solidFill>
                  <a:srgbClr val="000000"/>
                </a:solidFill>
                <a:latin typeface="+mn-lt"/>
              </a:rPr>
              <a:t>Kampagne</a:t>
            </a:r>
            <a:r>
              <a:rPr lang="en-GB" dirty="0">
                <a:solidFill>
                  <a:srgbClr val="000000"/>
                </a:solidFill>
                <a:latin typeface="+mn-lt"/>
              </a:rPr>
              <a:t> </a:t>
            </a:r>
            <a:r>
              <a:rPr lang="en-GB" dirty="0" err="1">
                <a:solidFill>
                  <a:srgbClr val="000000"/>
                </a:solidFill>
                <a:latin typeface="+mn-lt"/>
              </a:rPr>
              <a:t>bereitgestellt</a:t>
            </a:r>
            <a:r>
              <a:rPr lang="en-GB" dirty="0">
                <a:solidFill>
                  <a:srgbClr val="000000"/>
                </a:solidFill>
                <a:latin typeface="+mn-lt"/>
              </a:rPr>
              <a:t>, die </a:t>
            </a:r>
            <a:r>
              <a:rPr lang="en-GB" dirty="0" err="1">
                <a:solidFill>
                  <a:srgbClr val="000000"/>
                </a:solidFill>
                <a:latin typeface="+mn-lt"/>
              </a:rPr>
              <a:t>dem</a:t>
            </a:r>
            <a:r>
              <a:rPr lang="en-GB" dirty="0">
                <a:solidFill>
                  <a:srgbClr val="000000"/>
                </a:solidFill>
                <a:latin typeface="+mn-lt"/>
              </a:rPr>
              <a:t> Texas Adoption </a:t>
            </a:r>
            <a:r>
              <a:rPr lang="en-GB" dirty="0" err="1">
                <a:solidFill>
                  <a:srgbClr val="000000"/>
                </a:solidFill>
                <a:latin typeface="+mn-lt"/>
              </a:rPr>
              <a:t>Center</a:t>
            </a:r>
            <a:r>
              <a:rPr lang="en-GB" dirty="0">
                <a:solidFill>
                  <a:srgbClr val="000000"/>
                </a:solidFill>
                <a:latin typeface="+mn-lt"/>
              </a:rPr>
              <a:t> </a:t>
            </a:r>
            <a:r>
              <a:rPr lang="en-GB" dirty="0" err="1">
                <a:solidFill>
                  <a:srgbClr val="000000"/>
                </a:solidFill>
                <a:latin typeface="+mn-lt"/>
              </a:rPr>
              <a:t>hilft</a:t>
            </a:r>
            <a:r>
              <a:rPr lang="en-GB" dirty="0">
                <a:solidFill>
                  <a:srgbClr val="000000"/>
                </a:solidFill>
                <a:latin typeface="+mn-lt"/>
              </a:rPr>
              <a:t>, </a:t>
            </a:r>
            <a:r>
              <a:rPr lang="en-GB" dirty="0" err="1">
                <a:solidFill>
                  <a:srgbClr val="000000"/>
                </a:solidFill>
                <a:latin typeface="+mn-lt"/>
              </a:rPr>
              <a:t>optimierte</a:t>
            </a:r>
            <a:r>
              <a:rPr lang="en-GB" dirty="0">
                <a:solidFill>
                  <a:srgbClr val="000000"/>
                </a:solidFill>
                <a:latin typeface="+mn-lt"/>
              </a:rPr>
              <a:t> </a:t>
            </a:r>
            <a:r>
              <a:rPr lang="en-GB" dirty="0" err="1">
                <a:solidFill>
                  <a:srgbClr val="000000"/>
                </a:solidFill>
                <a:latin typeface="+mn-lt"/>
              </a:rPr>
              <a:t>Zielseiten</a:t>
            </a:r>
            <a:r>
              <a:rPr lang="en-GB" dirty="0">
                <a:solidFill>
                  <a:srgbClr val="000000"/>
                </a:solidFill>
                <a:latin typeface="+mn-lt"/>
              </a:rPr>
              <a:t> und Blog-Posts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entwickeln</a:t>
            </a:r>
            <a:r>
              <a:rPr lang="en-GB" dirty="0">
                <a:solidFill>
                  <a:srgbClr val="000000"/>
                </a:solidFill>
                <a:latin typeface="+mn-lt"/>
              </a:rPr>
              <a:t>, die auf </a:t>
            </a:r>
            <a:r>
              <a:rPr lang="en-GB" dirty="0" err="1">
                <a:solidFill>
                  <a:srgbClr val="000000"/>
                </a:solidFill>
                <a:latin typeface="+mn-lt"/>
              </a:rPr>
              <a:t>lokale</a:t>
            </a:r>
            <a:r>
              <a:rPr lang="en-GB" dirty="0">
                <a:solidFill>
                  <a:srgbClr val="000000"/>
                </a:solidFill>
                <a:latin typeface="+mn-lt"/>
              </a:rPr>
              <a:t> Keywords </a:t>
            </a:r>
            <a:r>
              <a:rPr lang="en-GB" dirty="0" err="1">
                <a:solidFill>
                  <a:srgbClr val="000000"/>
                </a:solidFill>
                <a:latin typeface="+mn-lt"/>
              </a:rPr>
              <a:t>abzielen</a:t>
            </a:r>
            <a:r>
              <a:rPr lang="en-GB" dirty="0">
                <a:solidFill>
                  <a:srgbClr val="000000"/>
                </a:solidFill>
                <a:latin typeface="+mn-lt"/>
              </a:rPr>
              <a:t>.</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89209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Fallstudie</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lvl="0" indent="-342900">
              <a:buBlip>
                <a:blip r:embed="rId3"/>
              </a:buBlip>
              <a:defRPr/>
            </a:pPr>
            <a:r>
              <a:rPr lang="en-GB" b="1" dirty="0">
                <a:solidFill>
                  <a:schemeClr val="accent2"/>
                </a:solidFill>
              </a:rPr>
              <a:t>Die Non-Profit-Organisation </a:t>
            </a:r>
            <a:r>
              <a:rPr lang="en-GB" b="1" dirty="0" err="1">
                <a:solidFill>
                  <a:schemeClr val="accent2"/>
                </a:solidFill>
              </a:rPr>
              <a:t>Suchmaschinenoptimierung</a:t>
            </a:r>
            <a:r>
              <a:rPr lang="en-GB" b="1" dirty="0">
                <a:solidFill>
                  <a:schemeClr val="accent2"/>
                </a:solidFill>
              </a:rPr>
              <a:t> </a:t>
            </a:r>
            <a:r>
              <a:rPr lang="en-GB" b="1" dirty="0" err="1">
                <a:solidFill>
                  <a:schemeClr val="accent2"/>
                </a:solidFill>
              </a:rPr>
              <a:t>Fallstudie</a:t>
            </a:r>
            <a:endParaRPr lang="en-GB" b="1" dirty="0">
              <a:solidFill>
                <a:schemeClr val="accent2"/>
              </a:solidFill>
            </a:endParaRPr>
          </a:p>
          <a:p>
            <a:pPr marL="0" lvl="0" indent="0">
              <a:defRPr/>
            </a:pPr>
            <a:endParaRPr lang="en-GB" b="1" dirty="0"/>
          </a:p>
          <a:p>
            <a:pPr marL="800100" lvl="1" indent="-342900">
              <a:buClr>
                <a:schemeClr val="accent2"/>
              </a:buClr>
              <a:buFont typeface="Arial" panose="020B0604020202020204" pitchFamily="34" charset="0"/>
              <a:buChar char="•"/>
            </a:pPr>
            <a:r>
              <a:rPr lang="en-GB" dirty="0">
                <a:solidFill>
                  <a:srgbClr val="000000"/>
                </a:solidFill>
                <a:latin typeface="+mn-lt"/>
              </a:rPr>
              <a:t>SEO Design Chicago half </a:t>
            </a:r>
            <a:r>
              <a:rPr lang="en-GB" dirty="0" err="1">
                <a:solidFill>
                  <a:srgbClr val="000000"/>
                </a:solidFill>
                <a:latin typeface="+mn-lt"/>
              </a:rPr>
              <a:t>einer</a:t>
            </a:r>
            <a:r>
              <a:rPr lang="en-GB" dirty="0">
                <a:solidFill>
                  <a:srgbClr val="000000"/>
                </a:solidFill>
                <a:latin typeface="+mn-lt"/>
              </a:rPr>
              <a:t> </a:t>
            </a:r>
            <a:r>
              <a:rPr lang="en-GB" dirty="0" err="1">
                <a:solidFill>
                  <a:srgbClr val="000000"/>
                </a:solidFill>
                <a:latin typeface="+mn-lt"/>
              </a:rPr>
              <a:t>nationalen</a:t>
            </a:r>
            <a:r>
              <a:rPr lang="en-GB" dirty="0">
                <a:solidFill>
                  <a:srgbClr val="000000"/>
                </a:solidFill>
                <a:latin typeface="+mn-lt"/>
              </a:rPr>
              <a:t> Non-Profit-Agentur, </a:t>
            </a:r>
            <a:r>
              <a:rPr lang="en-GB" dirty="0" err="1">
                <a:solidFill>
                  <a:srgbClr val="000000"/>
                </a:solidFill>
                <a:latin typeface="+mn-lt"/>
              </a:rPr>
              <a:t>indem</a:t>
            </a:r>
            <a:r>
              <a:rPr lang="en-GB" dirty="0">
                <a:solidFill>
                  <a:srgbClr val="000000"/>
                </a:solidFill>
                <a:latin typeface="+mn-lt"/>
              </a:rPr>
              <a:t> es </a:t>
            </a:r>
            <a:r>
              <a:rPr lang="en-GB" dirty="0" err="1">
                <a:solidFill>
                  <a:srgbClr val="000000"/>
                </a:solidFill>
                <a:latin typeface="+mn-lt"/>
              </a:rPr>
              <a:t>ihnen</a:t>
            </a:r>
            <a:r>
              <a:rPr lang="en-GB" dirty="0">
                <a:solidFill>
                  <a:srgbClr val="000000"/>
                </a:solidFill>
                <a:latin typeface="+mn-lt"/>
              </a:rPr>
              <a:t> </a:t>
            </a:r>
            <a:r>
              <a:rPr lang="en-GB" dirty="0" err="1">
                <a:solidFill>
                  <a:srgbClr val="000000"/>
                </a:solidFill>
                <a:latin typeface="+mn-lt"/>
              </a:rPr>
              <a:t>eine</a:t>
            </a:r>
            <a:r>
              <a:rPr lang="en-GB" dirty="0">
                <a:solidFill>
                  <a:srgbClr val="000000"/>
                </a:solidFill>
                <a:latin typeface="+mn-lt"/>
              </a:rPr>
              <a:t> </a:t>
            </a:r>
            <a:r>
              <a:rPr lang="en-GB" dirty="0" err="1">
                <a:solidFill>
                  <a:srgbClr val="000000"/>
                </a:solidFill>
                <a:latin typeface="+mn-lt"/>
              </a:rPr>
              <a:t>neue</a:t>
            </a:r>
            <a:r>
              <a:rPr lang="en-GB" dirty="0">
                <a:solidFill>
                  <a:srgbClr val="000000"/>
                </a:solidFill>
                <a:latin typeface="+mn-lt"/>
              </a:rPr>
              <a:t> WordPress-Website </a:t>
            </a:r>
            <a:r>
              <a:rPr lang="en-GB" dirty="0" err="1">
                <a:solidFill>
                  <a:srgbClr val="000000"/>
                </a:solidFill>
                <a:latin typeface="+mn-lt"/>
              </a:rPr>
              <a:t>zusammen</a:t>
            </a:r>
            <a:r>
              <a:rPr lang="en-GB" dirty="0">
                <a:solidFill>
                  <a:srgbClr val="000000"/>
                </a:solidFill>
                <a:latin typeface="+mn-lt"/>
              </a:rPr>
              <a:t> </a:t>
            </a:r>
            <a:r>
              <a:rPr lang="en-GB" dirty="0" err="1">
                <a:solidFill>
                  <a:srgbClr val="000000"/>
                </a:solidFill>
                <a:latin typeface="+mn-lt"/>
              </a:rPr>
              <a:t>mit</a:t>
            </a:r>
            <a:r>
              <a:rPr lang="en-GB" dirty="0">
                <a:solidFill>
                  <a:srgbClr val="000000"/>
                </a:solidFill>
                <a:latin typeface="+mn-lt"/>
              </a:rPr>
              <a:t> SEO-</a:t>
            </a:r>
            <a:r>
              <a:rPr lang="en-GB" dirty="0" err="1">
                <a:solidFill>
                  <a:srgbClr val="000000"/>
                </a:solidFill>
                <a:latin typeface="+mn-lt"/>
              </a:rPr>
              <a:t>Dienstleistungen</a:t>
            </a:r>
            <a:r>
              <a:rPr lang="en-GB" dirty="0">
                <a:solidFill>
                  <a:srgbClr val="000000"/>
                </a:solidFill>
                <a:latin typeface="+mn-lt"/>
              </a:rPr>
              <a:t> </a:t>
            </a:r>
            <a:r>
              <a:rPr lang="en-GB" dirty="0" err="1">
                <a:solidFill>
                  <a:srgbClr val="000000"/>
                </a:solidFill>
                <a:latin typeface="+mn-lt"/>
              </a:rPr>
              <a:t>zur</a:t>
            </a:r>
            <a:r>
              <a:rPr lang="en-GB" dirty="0">
                <a:solidFill>
                  <a:srgbClr val="000000"/>
                </a:solidFill>
                <a:latin typeface="+mn-lt"/>
              </a:rPr>
              <a:t> </a:t>
            </a:r>
            <a:r>
              <a:rPr lang="en-GB" dirty="0" err="1">
                <a:solidFill>
                  <a:srgbClr val="000000"/>
                </a:solidFill>
                <a:latin typeface="+mn-lt"/>
              </a:rPr>
              <a:t>Verfügung</a:t>
            </a:r>
            <a:r>
              <a:rPr lang="en-GB" dirty="0">
                <a:solidFill>
                  <a:srgbClr val="000000"/>
                </a:solidFill>
                <a:latin typeface="+mn-lt"/>
              </a:rPr>
              <a:t> </a:t>
            </a:r>
            <a:r>
              <a:rPr lang="en-GB" dirty="0" err="1">
                <a:solidFill>
                  <a:srgbClr val="000000"/>
                </a:solidFill>
                <a:latin typeface="+mn-lt"/>
              </a:rPr>
              <a:t>stellte</a:t>
            </a:r>
            <a:r>
              <a:rPr lang="en-GB" dirty="0">
                <a:solidFill>
                  <a:srgbClr val="000000"/>
                </a:solidFill>
                <a:latin typeface="+mn-lt"/>
              </a:rPr>
              <a:t>. </a:t>
            </a:r>
          </a:p>
          <a:p>
            <a:pPr marL="800100" lvl="1" indent="-342900">
              <a:buClr>
                <a:schemeClr val="accent2"/>
              </a:buClr>
              <a:buFont typeface="Arial" panose="020B0604020202020204" pitchFamily="34" charset="0"/>
              <a:buChar char="•"/>
            </a:pPr>
            <a:endParaRPr lang="en-GB" dirty="0">
              <a:solidFill>
                <a:srgbClr val="000000"/>
              </a:solidFill>
              <a:latin typeface="+mn-lt"/>
            </a:endParaRPr>
          </a:p>
          <a:p>
            <a:pPr marL="800100" lvl="1" indent="-342900">
              <a:buClr>
                <a:schemeClr val="accent2"/>
              </a:buClr>
              <a:buFont typeface="Arial" panose="020B0604020202020204" pitchFamily="34" charset="0"/>
              <a:buChar char="•"/>
            </a:pPr>
            <a:r>
              <a:rPr lang="en-GB" dirty="0" err="1">
                <a:solidFill>
                  <a:srgbClr val="000000"/>
                </a:solidFill>
                <a:latin typeface="+mn-lt"/>
              </a:rPr>
              <a:t>Wir</a:t>
            </a:r>
            <a:r>
              <a:rPr lang="en-GB" dirty="0">
                <a:solidFill>
                  <a:srgbClr val="000000"/>
                </a:solidFill>
                <a:latin typeface="+mn-lt"/>
              </a:rPr>
              <a:t> </a:t>
            </a:r>
            <a:r>
              <a:rPr lang="en-GB" dirty="0" err="1">
                <a:solidFill>
                  <a:srgbClr val="000000"/>
                </a:solidFill>
                <a:latin typeface="+mn-lt"/>
              </a:rPr>
              <a:t>haben</a:t>
            </a:r>
            <a:r>
              <a:rPr lang="en-GB" dirty="0">
                <a:solidFill>
                  <a:srgbClr val="000000"/>
                </a:solidFill>
                <a:latin typeface="+mn-lt"/>
              </a:rPr>
              <a:t> </a:t>
            </a:r>
            <a:r>
              <a:rPr lang="en-GB" dirty="0" err="1">
                <a:solidFill>
                  <a:srgbClr val="000000"/>
                </a:solidFill>
                <a:latin typeface="+mn-lt"/>
              </a:rPr>
              <a:t>sie</a:t>
            </a:r>
            <a:r>
              <a:rPr lang="en-GB" dirty="0">
                <a:solidFill>
                  <a:srgbClr val="000000"/>
                </a:solidFill>
                <a:latin typeface="+mn-lt"/>
              </a:rPr>
              <a:t> </a:t>
            </a:r>
            <a:r>
              <a:rPr lang="en-GB" dirty="0" err="1">
                <a:solidFill>
                  <a:srgbClr val="000000"/>
                </a:solidFill>
                <a:latin typeface="+mn-lt"/>
              </a:rPr>
              <a:t>auch</a:t>
            </a:r>
            <a:r>
              <a:rPr lang="en-GB" dirty="0">
                <a:solidFill>
                  <a:srgbClr val="000000"/>
                </a:solidFill>
                <a:latin typeface="+mn-lt"/>
              </a:rPr>
              <a:t> </a:t>
            </a:r>
            <a:r>
              <a:rPr lang="en-GB" dirty="0" err="1">
                <a:solidFill>
                  <a:srgbClr val="000000"/>
                </a:solidFill>
                <a:latin typeface="+mn-lt"/>
              </a:rPr>
              <a:t>mit</a:t>
            </a:r>
            <a:r>
              <a:rPr lang="en-GB" dirty="0">
                <a:solidFill>
                  <a:srgbClr val="000000"/>
                </a:solidFill>
                <a:latin typeface="+mn-lt"/>
              </a:rPr>
              <a:t> </a:t>
            </a:r>
            <a:r>
              <a:rPr lang="en-GB" dirty="0" err="1">
                <a:solidFill>
                  <a:srgbClr val="000000"/>
                </a:solidFill>
                <a:latin typeface="+mn-lt"/>
              </a:rPr>
              <a:t>einzigartigen</a:t>
            </a:r>
            <a:r>
              <a:rPr lang="en-GB" dirty="0">
                <a:solidFill>
                  <a:srgbClr val="000000"/>
                </a:solidFill>
                <a:latin typeface="+mn-lt"/>
              </a:rPr>
              <a:t>, neu </a:t>
            </a:r>
            <a:r>
              <a:rPr lang="en-GB" dirty="0" err="1">
                <a:solidFill>
                  <a:srgbClr val="000000"/>
                </a:solidFill>
                <a:latin typeface="+mn-lt"/>
              </a:rPr>
              <a:t>erstellten</a:t>
            </a:r>
            <a:r>
              <a:rPr lang="en-GB" dirty="0">
                <a:solidFill>
                  <a:srgbClr val="000000"/>
                </a:solidFill>
                <a:latin typeface="+mn-lt"/>
              </a:rPr>
              <a:t> </a:t>
            </a:r>
            <a:r>
              <a:rPr lang="en-GB" dirty="0" err="1">
                <a:solidFill>
                  <a:srgbClr val="000000"/>
                </a:solidFill>
                <a:latin typeface="+mn-lt"/>
              </a:rPr>
              <a:t>Inhalten</a:t>
            </a:r>
            <a:r>
              <a:rPr lang="en-GB" dirty="0">
                <a:solidFill>
                  <a:srgbClr val="000000"/>
                </a:solidFill>
                <a:latin typeface="+mn-lt"/>
              </a:rPr>
              <a:t> </a:t>
            </a:r>
            <a:r>
              <a:rPr lang="en-GB" dirty="0" err="1">
                <a:solidFill>
                  <a:srgbClr val="000000"/>
                </a:solidFill>
                <a:latin typeface="+mn-lt"/>
              </a:rPr>
              <a:t>unterstützt</a:t>
            </a:r>
            <a:r>
              <a:rPr lang="en-GB" dirty="0">
                <a:solidFill>
                  <a:srgbClr val="000000"/>
                </a:solidFill>
                <a:latin typeface="+mn-lt"/>
              </a:rPr>
              <a:t>, um </a:t>
            </a:r>
            <a:r>
              <a:rPr lang="en-GB" dirty="0" err="1">
                <a:solidFill>
                  <a:srgbClr val="000000"/>
                </a:solidFill>
                <a:latin typeface="+mn-lt"/>
              </a:rPr>
              <a:t>ihre</a:t>
            </a:r>
            <a:r>
              <a:rPr lang="en-GB" dirty="0">
                <a:solidFill>
                  <a:srgbClr val="000000"/>
                </a:solidFill>
                <a:latin typeface="+mn-lt"/>
              </a:rPr>
              <a:t> </a:t>
            </a:r>
            <a:r>
              <a:rPr lang="en-GB" dirty="0" err="1">
                <a:solidFill>
                  <a:srgbClr val="000000"/>
                </a:solidFill>
                <a:latin typeface="+mn-lt"/>
              </a:rPr>
              <a:t>Projekte</a:t>
            </a:r>
            <a:r>
              <a:rPr lang="en-GB" dirty="0">
                <a:solidFill>
                  <a:srgbClr val="000000"/>
                </a:solidFill>
                <a:latin typeface="+mn-lt"/>
              </a:rPr>
              <a:t> und </a:t>
            </a:r>
            <a:r>
              <a:rPr lang="en-GB" dirty="0" err="1">
                <a:solidFill>
                  <a:srgbClr val="000000"/>
                </a:solidFill>
                <a:latin typeface="+mn-lt"/>
              </a:rPr>
              <a:t>Möglichkeiten</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bewerben</a:t>
            </a:r>
            <a:r>
              <a:rPr lang="en-GB" dirty="0">
                <a:solidFill>
                  <a:srgbClr val="000000"/>
                </a:solidFill>
                <a:latin typeface="+mn-lt"/>
              </a:rPr>
              <a:t>.</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1699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Reflexionsfragen</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n-GB" dirty="0"/>
              <a:t>Was </a:t>
            </a:r>
            <a:r>
              <a:rPr lang="en-GB" dirty="0" err="1"/>
              <a:t>ist</a:t>
            </a:r>
            <a:r>
              <a:rPr lang="en-GB" dirty="0"/>
              <a:t> SEO?</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err="1"/>
              <a:t>Braucht</a:t>
            </a:r>
            <a:r>
              <a:rPr lang="en-GB" dirty="0"/>
              <a:t> </a:t>
            </a:r>
            <a:r>
              <a:rPr lang="en-GB" dirty="0" err="1"/>
              <a:t>mein</a:t>
            </a:r>
            <a:r>
              <a:rPr lang="en-GB" dirty="0"/>
              <a:t> </a:t>
            </a:r>
            <a:r>
              <a:rPr lang="en-GB" dirty="0" err="1"/>
              <a:t>Unternehmen</a:t>
            </a:r>
            <a:r>
              <a:rPr lang="en-GB" dirty="0"/>
              <a:t> SEO?</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Wie </a:t>
            </a:r>
            <a:r>
              <a:rPr lang="en-GB" dirty="0" err="1"/>
              <a:t>funktioniert</a:t>
            </a:r>
            <a:r>
              <a:rPr lang="en-GB" dirty="0"/>
              <a:t> SEO??</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Wie </a:t>
            </a:r>
            <a:r>
              <a:rPr lang="en-GB" dirty="0" err="1"/>
              <a:t>kann</a:t>
            </a:r>
            <a:r>
              <a:rPr lang="en-GB" dirty="0"/>
              <a:t> ich die </a:t>
            </a:r>
            <a:r>
              <a:rPr lang="en-GB" dirty="0" err="1"/>
              <a:t>Schlüsselwörter</a:t>
            </a:r>
            <a:r>
              <a:rPr lang="en-GB" dirty="0"/>
              <a:t> </a:t>
            </a:r>
            <a:r>
              <a:rPr lang="en-GB" dirty="0" err="1"/>
              <a:t>finden</a:t>
            </a:r>
            <a:r>
              <a:rPr lang="en-GB" dirty="0"/>
              <a:t>, </a:t>
            </a:r>
            <a:r>
              <a:rPr lang="en-GB" dirty="0" err="1"/>
              <a:t>nach</a:t>
            </a:r>
            <a:r>
              <a:rPr lang="en-GB" dirty="0"/>
              <a:t> </a:t>
            </a:r>
            <a:r>
              <a:rPr lang="en-GB" dirty="0" err="1"/>
              <a:t>denen</a:t>
            </a:r>
            <a:r>
              <a:rPr lang="en-GB" dirty="0"/>
              <a:t> die Leute </a:t>
            </a:r>
            <a:r>
              <a:rPr lang="en-GB" dirty="0" err="1"/>
              <a:t>suchen</a:t>
            </a:r>
            <a:r>
              <a:rPr lang="en-GB" dirty="0"/>
              <a:t>, um </a:t>
            </a:r>
            <a:r>
              <a:rPr lang="en-GB" dirty="0" err="1"/>
              <a:t>Unternehmen</a:t>
            </a:r>
            <a:r>
              <a:rPr lang="en-GB" dirty="0"/>
              <a:t> </a:t>
            </a:r>
            <a:r>
              <a:rPr lang="en-GB" dirty="0" err="1"/>
              <a:t>wie</a:t>
            </a:r>
            <a:r>
              <a:rPr lang="en-GB" dirty="0"/>
              <a:t> </a:t>
            </a:r>
            <a:r>
              <a:rPr lang="en-GB" dirty="0" err="1"/>
              <a:t>meines</a:t>
            </a:r>
            <a:r>
              <a:rPr lang="en-GB" dirty="0"/>
              <a:t> </a:t>
            </a:r>
            <a:r>
              <a:rPr lang="en-GB" dirty="0" err="1"/>
              <a:t>zu</a:t>
            </a:r>
            <a:r>
              <a:rPr lang="en-GB" dirty="0"/>
              <a:t> </a:t>
            </a:r>
            <a:r>
              <a:rPr lang="en-GB" dirty="0" err="1"/>
              <a:t>finden</a:t>
            </a:r>
            <a:r>
              <a:rPr lang="en-GB" dirty="0"/>
              <a:t>?</a:t>
            </a:r>
          </a:p>
          <a:p>
            <a:pPr marL="0" indent="0"/>
            <a:endParaRPr lang="en-GB" b="1" dirty="0">
              <a:solidFill>
                <a:schemeClr val="accent2"/>
              </a:solidFill>
            </a:endParaRPr>
          </a:p>
        </p:txBody>
      </p:sp>
    </p:spTree>
    <p:extLst>
      <p:ext uri="{BB962C8B-B14F-4D97-AF65-F5344CB8AC3E}">
        <p14:creationId xmlns:p14="http://schemas.microsoft.com/office/powerpoint/2010/main" val="14990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Reflexionsfragen</a:t>
            </a:r>
            <a:r>
              <a:rPr lang="en-GB" dirty="0"/>
              <a:t> (Forts.)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startAt="5"/>
            </a:pPr>
            <a:r>
              <a:rPr lang="en-GB" dirty="0" err="1"/>
              <a:t>Warum</a:t>
            </a:r>
            <a:r>
              <a:rPr lang="en-GB" dirty="0"/>
              <a:t> </a:t>
            </a:r>
            <a:r>
              <a:rPr lang="en-GB" dirty="0" err="1"/>
              <a:t>ist</a:t>
            </a:r>
            <a:r>
              <a:rPr lang="en-GB" dirty="0"/>
              <a:t> </a:t>
            </a:r>
            <a:r>
              <a:rPr lang="en-GB" dirty="0" err="1"/>
              <a:t>meine</a:t>
            </a:r>
            <a:r>
              <a:rPr lang="en-GB" dirty="0"/>
              <a:t> Website </a:t>
            </a:r>
            <a:r>
              <a:rPr lang="en-GB" dirty="0" err="1"/>
              <a:t>nicht</a:t>
            </a:r>
            <a:r>
              <a:rPr lang="en-GB" dirty="0"/>
              <a:t> auf Google </a:t>
            </a:r>
            <a:r>
              <a:rPr lang="en-GB" dirty="0" err="1"/>
              <a:t>gelistet</a:t>
            </a:r>
            <a:r>
              <a:rPr lang="en-GB" dirty="0"/>
              <a:t>??</a:t>
            </a:r>
          </a:p>
          <a:p>
            <a:pPr marL="457200" indent="-457200">
              <a:buClr>
                <a:schemeClr val="accent2"/>
              </a:buClr>
              <a:buFont typeface="+mj-lt"/>
              <a:buAutoNum type="arabicPeriod" startAt="5"/>
            </a:pPr>
            <a:endParaRPr lang="en-GB" dirty="0"/>
          </a:p>
          <a:p>
            <a:pPr marL="457200" indent="-457200">
              <a:buClr>
                <a:schemeClr val="accent2"/>
              </a:buClr>
              <a:buFont typeface="+mj-lt"/>
              <a:buAutoNum type="arabicPeriod" startAt="5"/>
            </a:pPr>
            <a:r>
              <a:rPr lang="en-GB" dirty="0" err="1"/>
              <a:t>Warum</a:t>
            </a:r>
            <a:r>
              <a:rPr lang="en-GB" dirty="0"/>
              <a:t> </a:t>
            </a:r>
            <a:r>
              <a:rPr lang="en-GB" dirty="0" err="1"/>
              <a:t>ist</a:t>
            </a:r>
            <a:r>
              <a:rPr lang="en-GB" dirty="0"/>
              <a:t> </a:t>
            </a:r>
            <a:r>
              <a:rPr lang="en-GB" dirty="0" err="1"/>
              <a:t>mein</a:t>
            </a:r>
            <a:r>
              <a:rPr lang="en-GB" dirty="0"/>
              <a:t> </a:t>
            </a:r>
            <a:r>
              <a:rPr lang="en-GB" dirty="0" err="1"/>
              <a:t>organischer</a:t>
            </a:r>
            <a:r>
              <a:rPr lang="en-GB" dirty="0"/>
              <a:t> Traffic </a:t>
            </a:r>
            <a:r>
              <a:rPr lang="en-GB" dirty="0" err="1"/>
              <a:t>gesunken</a:t>
            </a:r>
            <a:r>
              <a:rPr lang="en-GB" dirty="0"/>
              <a:t>??</a:t>
            </a:r>
          </a:p>
          <a:p>
            <a:pPr marL="457200" indent="-457200">
              <a:buClr>
                <a:schemeClr val="accent2"/>
              </a:buClr>
              <a:buFont typeface="+mj-lt"/>
              <a:buAutoNum type="arabicPeriod" startAt="5"/>
            </a:pPr>
            <a:endParaRPr lang="en-GB" dirty="0"/>
          </a:p>
          <a:p>
            <a:pPr marL="457200" indent="-457200">
              <a:buClr>
                <a:schemeClr val="accent2"/>
              </a:buClr>
              <a:buFont typeface="+mj-lt"/>
              <a:buAutoNum type="arabicPeriod" startAt="5"/>
            </a:pPr>
            <a:r>
              <a:rPr lang="en-GB" dirty="0"/>
              <a:t>Was </a:t>
            </a:r>
            <a:r>
              <a:rPr lang="en-GB" dirty="0" err="1"/>
              <a:t>ist</a:t>
            </a:r>
            <a:r>
              <a:rPr lang="en-GB" dirty="0"/>
              <a:t> </a:t>
            </a:r>
            <a:r>
              <a:rPr lang="en-GB" dirty="0" err="1"/>
              <a:t>eine</a:t>
            </a:r>
            <a:r>
              <a:rPr lang="en-GB" dirty="0"/>
              <a:t> Google-Strafe??</a:t>
            </a:r>
          </a:p>
          <a:p>
            <a:pPr marL="457200" indent="-457200">
              <a:buClr>
                <a:schemeClr val="accent2"/>
              </a:buClr>
              <a:buFont typeface="+mj-lt"/>
              <a:buAutoNum type="arabicPeriod" startAt="5"/>
            </a:pPr>
            <a:endParaRPr lang="en-GB" dirty="0"/>
          </a:p>
          <a:p>
            <a:pPr marL="457200" indent="-457200">
              <a:buClr>
                <a:schemeClr val="accent2"/>
              </a:buClr>
              <a:buFont typeface="+mj-lt"/>
              <a:buAutoNum type="arabicPeriod" startAt="5"/>
            </a:pPr>
            <a:r>
              <a:rPr lang="en-GB" dirty="0"/>
              <a:t>Wie </a:t>
            </a:r>
            <a:r>
              <a:rPr lang="en-GB" dirty="0" err="1"/>
              <a:t>lange</a:t>
            </a:r>
            <a:r>
              <a:rPr lang="en-GB" dirty="0"/>
              <a:t> </a:t>
            </a:r>
            <a:r>
              <a:rPr lang="en-GB" dirty="0" err="1"/>
              <a:t>dauert</a:t>
            </a:r>
            <a:r>
              <a:rPr lang="en-GB" dirty="0"/>
              <a:t> es, </a:t>
            </a:r>
            <a:r>
              <a:rPr lang="en-GB" dirty="0" err="1"/>
              <a:t>bei</a:t>
            </a:r>
            <a:r>
              <a:rPr lang="en-GB" dirty="0"/>
              <a:t> Google </a:t>
            </a:r>
            <a:r>
              <a:rPr lang="en-GB" dirty="0" err="1"/>
              <a:t>zu</a:t>
            </a:r>
            <a:r>
              <a:rPr lang="en-GB" dirty="0"/>
              <a:t> </a:t>
            </a:r>
            <a:r>
              <a:rPr lang="en-GB" dirty="0" err="1"/>
              <a:t>ranken</a:t>
            </a:r>
            <a:r>
              <a:rPr lang="en-GB" dirty="0"/>
              <a:t>??</a:t>
            </a:r>
          </a:p>
          <a:p>
            <a:pPr marL="457200" indent="-457200">
              <a:buClr>
                <a:schemeClr val="accent2"/>
              </a:buClr>
              <a:buFont typeface="+mj-lt"/>
              <a:buAutoNum type="arabicPeriod" startAt="5"/>
            </a:pPr>
            <a:endParaRPr lang="en-GB" dirty="0"/>
          </a:p>
        </p:txBody>
      </p:sp>
    </p:spTree>
    <p:extLst>
      <p:ext uri="{BB962C8B-B14F-4D97-AF65-F5344CB8AC3E}">
        <p14:creationId xmlns:p14="http://schemas.microsoft.com/office/powerpoint/2010/main" val="177596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Reflexionsfragen</a:t>
            </a:r>
            <a:r>
              <a:rPr lang="en-GB" dirty="0"/>
              <a:t>(Forts.)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startAt="9"/>
            </a:pPr>
            <a:r>
              <a:rPr lang="en-GB" dirty="0"/>
              <a:t>Was </a:t>
            </a:r>
            <a:r>
              <a:rPr lang="en-GB" dirty="0" err="1"/>
              <a:t>sind</a:t>
            </a:r>
            <a:r>
              <a:rPr lang="en-GB" dirty="0"/>
              <a:t> die </a:t>
            </a:r>
            <a:r>
              <a:rPr lang="en-GB" dirty="0" err="1"/>
              <a:t>wichtigsten</a:t>
            </a:r>
            <a:r>
              <a:rPr lang="en-GB" dirty="0"/>
              <a:t> </a:t>
            </a:r>
            <a:r>
              <a:rPr lang="en-GB" dirty="0" err="1"/>
              <a:t>Rankingfaktoren</a:t>
            </a:r>
            <a:r>
              <a:rPr lang="en-GB" dirty="0"/>
              <a:t> von Google??</a:t>
            </a:r>
          </a:p>
          <a:p>
            <a:pPr marL="457200" indent="-457200">
              <a:buClr>
                <a:schemeClr val="accent2"/>
              </a:buClr>
              <a:buFont typeface="+mj-lt"/>
              <a:buAutoNum type="arabicPeriod" startAt="9"/>
            </a:pPr>
            <a:endParaRPr lang="en-GB" dirty="0"/>
          </a:p>
          <a:p>
            <a:pPr marL="457200" indent="-457200">
              <a:buClr>
                <a:schemeClr val="accent2"/>
              </a:buClr>
              <a:buFont typeface="+mj-lt"/>
              <a:buAutoNum type="arabicPeriod" startAt="9"/>
            </a:pPr>
            <a:r>
              <a:rPr lang="en-GB" dirty="0" err="1"/>
              <a:t>Sollte</a:t>
            </a:r>
            <a:r>
              <a:rPr lang="en-GB" dirty="0"/>
              <a:t> ich SEO </a:t>
            </a:r>
            <a:r>
              <a:rPr lang="en-GB" dirty="0" err="1"/>
              <a:t>machen</a:t>
            </a:r>
            <a:r>
              <a:rPr lang="en-GB" dirty="0"/>
              <a:t>, PPC-</a:t>
            </a:r>
            <a:r>
              <a:rPr lang="en-GB" dirty="0" err="1"/>
              <a:t>Anzeigen</a:t>
            </a:r>
            <a:r>
              <a:rPr lang="en-GB" dirty="0"/>
              <a:t> </a:t>
            </a:r>
            <a:r>
              <a:rPr lang="en-GB" dirty="0" err="1"/>
              <a:t>schalten</a:t>
            </a:r>
            <a:r>
              <a:rPr lang="en-GB" dirty="0"/>
              <a:t> </a:t>
            </a:r>
            <a:r>
              <a:rPr lang="en-GB" dirty="0" err="1"/>
              <a:t>oder</a:t>
            </a:r>
            <a:r>
              <a:rPr lang="en-GB" dirty="0"/>
              <a:t> </a:t>
            </a:r>
            <a:r>
              <a:rPr lang="en-GB" dirty="0" err="1"/>
              <a:t>beides</a:t>
            </a:r>
            <a:r>
              <a:rPr lang="en-GB" dirty="0"/>
              <a:t>??</a:t>
            </a:r>
          </a:p>
          <a:p>
            <a:pPr marL="457200" indent="-457200">
              <a:buClr>
                <a:schemeClr val="accent2"/>
              </a:buClr>
              <a:buFont typeface="+mj-lt"/>
              <a:buAutoNum type="arabicPeriod" startAt="9"/>
            </a:pPr>
            <a:endParaRPr lang="en-GB" dirty="0"/>
          </a:p>
          <a:p>
            <a:pPr marL="457200" indent="-457200">
              <a:buClr>
                <a:schemeClr val="accent2"/>
              </a:buClr>
              <a:buFont typeface="+mj-lt"/>
              <a:buAutoNum type="arabicPeriod" startAt="9"/>
            </a:pPr>
            <a:r>
              <a:rPr lang="en-GB" dirty="0" err="1"/>
              <a:t>Hilft</a:t>
            </a:r>
            <a:r>
              <a:rPr lang="en-GB" dirty="0"/>
              <a:t> Social Media, den Rang </a:t>
            </a:r>
            <a:r>
              <a:rPr lang="en-GB" dirty="0" err="1"/>
              <a:t>meiner</a:t>
            </a:r>
            <a:r>
              <a:rPr lang="en-GB" dirty="0"/>
              <a:t> Website </a:t>
            </a:r>
            <a:r>
              <a:rPr lang="en-GB" dirty="0" err="1"/>
              <a:t>zu</a:t>
            </a:r>
            <a:r>
              <a:rPr lang="en-GB" dirty="0"/>
              <a:t> </a:t>
            </a:r>
            <a:r>
              <a:rPr lang="en-GB" dirty="0" err="1"/>
              <a:t>erhöhen</a:t>
            </a:r>
            <a:r>
              <a:rPr lang="en-GB" dirty="0"/>
              <a:t>??</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80223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Diagram 3">
            <a:extLst>
              <a:ext uri="{FF2B5EF4-FFF2-40B4-BE49-F238E27FC236}">
                <a16:creationId xmlns:a16="http://schemas.microsoft.com/office/drawing/2014/main" id="{D5223788-D8FA-8C89-6405-43C4CB2AE241}"/>
              </a:ext>
            </a:extLst>
          </p:cNvPr>
          <p:cNvGraphicFramePr/>
          <p:nvPr>
            <p:extLst>
              <p:ext uri="{D42A27DB-BD31-4B8C-83A1-F6EECF244321}">
                <p14:modId xmlns:p14="http://schemas.microsoft.com/office/powerpoint/2010/main" val="4287717023"/>
              </p:ext>
            </p:extLst>
          </p:nvPr>
        </p:nvGraphicFramePr>
        <p:xfrm>
          <a:off x="1297556" y="1939264"/>
          <a:ext cx="9730154" cy="4157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lIns="91440" tIns="45720" rIns="91440" bIns="45720" anchor="t">
            <a:noAutofit/>
          </a:bodyPr>
          <a:lstStyle/>
          <a:p>
            <a:r>
              <a:rPr lang="en-GB" dirty="0" err="1">
                <a:ea typeface="+mn-lt"/>
                <a:cs typeface="+mn-lt"/>
              </a:rPr>
              <a:t>Grundlegende</a:t>
            </a:r>
            <a:r>
              <a:rPr lang="en-GB" dirty="0">
                <a:ea typeface="+mn-lt"/>
                <a:cs typeface="+mn-lt"/>
              </a:rPr>
              <a:t> </a:t>
            </a:r>
            <a:r>
              <a:rPr lang="en-GB" dirty="0" err="1">
                <a:ea typeface="+mn-lt"/>
                <a:cs typeface="+mn-lt"/>
              </a:rPr>
              <a:t>Schritte</a:t>
            </a:r>
            <a:r>
              <a:rPr lang="en-GB" dirty="0">
                <a:ea typeface="+mn-lt"/>
                <a:cs typeface="+mn-lt"/>
              </a:rPr>
              <a:t> der </a:t>
            </a:r>
            <a:r>
              <a:rPr lang="en-GB" dirty="0" err="1">
                <a:ea typeface="+mn-lt"/>
                <a:cs typeface="+mn-lt"/>
              </a:rPr>
              <a:t>Automatisierung</a:t>
            </a:r>
            <a:r>
              <a:rPr lang="en-GB" dirty="0">
                <a:ea typeface="+mn-lt"/>
                <a:cs typeface="+mn-lt"/>
              </a:rPr>
              <a:t> </a:t>
            </a:r>
            <a:endParaRPr lang="en-GB" dirty="0">
              <a:solidFill>
                <a:srgbClr val="C00000"/>
              </a:solidFill>
              <a:cs typeface="Calibri"/>
            </a:endParaRPr>
          </a:p>
        </p:txBody>
      </p:sp>
      <p:graphicFrame>
        <p:nvGraphicFramePr>
          <p:cNvPr id="4" name="Diagram 3">
            <a:extLst>
              <a:ext uri="{FF2B5EF4-FFF2-40B4-BE49-F238E27FC236}">
                <a16:creationId xmlns:a16="http://schemas.microsoft.com/office/drawing/2014/main" id="{9C66E67C-A969-38FF-2C2C-4D9594430891}"/>
              </a:ext>
            </a:extLst>
          </p:cNvPr>
          <p:cNvGraphicFramePr/>
          <p:nvPr>
            <p:extLst>
              <p:ext uri="{D42A27DB-BD31-4B8C-83A1-F6EECF244321}">
                <p14:modId xmlns:p14="http://schemas.microsoft.com/office/powerpoint/2010/main" val="2009611130"/>
              </p:ext>
            </p:extLst>
          </p:nvPr>
        </p:nvGraphicFramePr>
        <p:xfrm>
          <a:off x="1297556" y="750717"/>
          <a:ext cx="9730154" cy="41571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12850425"/>
      </p:ext>
    </p:extLst>
  </p:cSld>
  <p:clrMapOvr>
    <a:masterClrMapping/>
  </p:clrMapOvr>
  <p:extLst>
    <p:ext uri="{6950BFC3-D8DA-4A85-94F7-54DA5524770B}">
      <p188:commentRel xmlns:p188="http://schemas.microsoft.com/office/powerpoint/2018/8/main" r:id="rId2"/>
    </p:ext>
  </p:extLs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Zusätzliche</a:t>
            </a:r>
            <a:r>
              <a:rPr lang="en-GB" dirty="0"/>
              <a:t> </a:t>
            </a:r>
            <a:r>
              <a:rPr lang="en-GB" dirty="0" err="1"/>
              <a:t>technische</a:t>
            </a:r>
            <a:r>
              <a:rPr lang="en-GB" dirty="0"/>
              <a:t> </a:t>
            </a:r>
            <a:r>
              <a:rPr lang="en-GB" dirty="0" err="1"/>
              <a:t>Fragen</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n-GB" dirty="0"/>
              <a:t>Was </a:t>
            </a:r>
            <a:r>
              <a:rPr lang="en-GB" dirty="0" err="1"/>
              <a:t>ist</a:t>
            </a:r>
            <a:r>
              <a:rPr lang="en-GB" dirty="0"/>
              <a:t> der </a:t>
            </a:r>
            <a:r>
              <a:rPr lang="en-GB" dirty="0" err="1"/>
              <a:t>Unterschied</a:t>
            </a:r>
            <a:r>
              <a:rPr lang="en-GB" dirty="0"/>
              <a:t> </a:t>
            </a:r>
            <a:r>
              <a:rPr lang="en-GB" dirty="0" err="1"/>
              <a:t>zwischen</a:t>
            </a:r>
            <a:r>
              <a:rPr lang="en-GB" dirty="0"/>
              <a:t> On-Page-SEO und </a:t>
            </a:r>
            <a:r>
              <a:rPr lang="en-GB" dirty="0" err="1"/>
              <a:t>technischem</a:t>
            </a:r>
            <a:r>
              <a:rPr lang="en-GB" dirty="0"/>
              <a:t> SEO??</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Wie </a:t>
            </a:r>
            <a:r>
              <a:rPr lang="en-GB" dirty="0" err="1"/>
              <a:t>kann</a:t>
            </a:r>
            <a:r>
              <a:rPr lang="en-GB" dirty="0"/>
              <a:t> ich </a:t>
            </a:r>
            <a:r>
              <a:rPr lang="en-GB" dirty="0" err="1"/>
              <a:t>technische</a:t>
            </a:r>
            <a:r>
              <a:rPr lang="en-GB" dirty="0"/>
              <a:t> SEO-</a:t>
            </a:r>
            <a:r>
              <a:rPr lang="en-GB" dirty="0" err="1"/>
              <a:t>Fehler</a:t>
            </a:r>
            <a:r>
              <a:rPr lang="en-GB" dirty="0"/>
              <a:t> </a:t>
            </a:r>
            <a:r>
              <a:rPr lang="en-GB" dirty="0" err="1"/>
              <a:t>finden</a:t>
            </a:r>
            <a:r>
              <a:rPr lang="en-GB" dirty="0"/>
              <a:t>??</a:t>
            </a:r>
          </a:p>
          <a:p>
            <a:pPr marL="457200" indent="-457200">
              <a:buClr>
                <a:schemeClr val="accent2"/>
              </a:buClr>
              <a:buFont typeface="+mj-lt"/>
              <a:buAutoNum type="arabicPeriod"/>
            </a:pPr>
            <a:endParaRPr lang="en-GB" dirty="0"/>
          </a:p>
          <a:p>
            <a:pPr marL="0" indent="0"/>
            <a:endParaRPr lang="en-GB" b="1" dirty="0">
              <a:solidFill>
                <a:schemeClr val="accent2"/>
              </a:solidFill>
            </a:endParaRPr>
          </a:p>
        </p:txBody>
      </p:sp>
    </p:spTree>
    <p:extLst>
      <p:ext uri="{BB962C8B-B14F-4D97-AF65-F5344CB8AC3E}">
        <p14:creationId xmlns:p14="http://schemas.microsoft.com/office/powerpoint/2010/main" val="168040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Content Marketing </a:t>
            </a:r>
            <a:r>
              <a:rPr lang="en-GB" dirty="0" err="1"/>
              <a:t>Fragen</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n-GB" dirty="0"/>
              <a:t>Wie lang </a:t>
            </a:r>
            <a:r>
              <a:rPr lang="en-GB" dirty="0" err="1"/>
              <a:t>sollte</a:t>
            </a:r>
            <a:r>
              <a:rPr lang="en-GB" dirty="0"/>
              <a:t> </a:t>
            </a:r>
            <a:r>
              <a:rPr lang="en-GB" dirty="0" err="1"/>
              <a:t>eine</a:t>
            </a:r>
            <a:r>
              <a:rPr lang="en-GB" dirty="0"/>
              <a:t> </a:t>
            </a:r>
            <a:r>
              <a:rPr lang="en-GB" dirty="0" err="1"/>
              <a:t>Inhaltsseite</a:t>
            </a:r>
            <a:r>
              <a:rPr lang="en-GB" dirty="0"/>
              <a:t> sein??</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Wie </a:t>
            </a:r>
            <a:r>
              <a:rPr lang="en-GB" dirty="0" err="1"/>
              <a:t>erstelle</a:t>
            </a:r>
            <a:r>
              <a:rPr lang="en-GB" dirty="0"/>
              <a:t> ich SEO-</a:t>
            </a:r>
            <a:r>
              <a:rPr lang="en-GB" dirty="0" err="1"/>
              <a:t>freundliche</a:t>
            </a:r>
            <a:r>
              <a:rPr lang="en-GB" dirty="0"/>
              <a:t> </a:t>
            </a:r>
            <a:r>
              <a:rPr lang="en-GB" dirty="0" err="1"/>
              <a:t>Inhalte</a:t>
            </a:r>
            <a:r>
              <a:rPr lang="en-GB" dirty="0"/>
              <a:t>??</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err="1"/>
              <a:t>Schaden</a:t>
            </a:r>
            <a:r>
              <a:rPr lang="en-GB" dirty="0"/>
              <a:t> </a:t>
            </a:r>
            <a:r>
              <a:rPr lang="en-GB" dirty="0" err="1"/>
              <a:t>doppelte</a:t>
            </a:r>
            <a:r>
              <a:rPr lang="en-GB" dirty="0"/>
              <a:t> </a:t>
            </a:r>
            <a:r>
              <a:rPr lang="en-GB" dirty="0" err="1"/>
              <a:t>Inhalte</a:t>
            </a:r>
            <a:r>
              <a:rPr lang="en-GB" dirty="0"/>
              <a:t> </a:t>
            </a:r>
            <a:r>
              <a:rPr lang="en-GB" dirty="0" err="1"/>
              <a:t>dem</a:t>
            </a:r>
            <a:r>
              <a:rPr lang="en-GB" dirty="0"/>
              <a:t> Ranking </a:t>
            </a:r>
            <a:r>
              <a:rPr lang="en-GB" dirty="0" err="1"/>
              <a:t>Ihrer</a:t>
            </a:r>
            <a:r>
              <a:rPr lang="en-GB" dirty="0"/>
              <a:t> Website??</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82611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Fragen</a:t>
            </a:r>
            <a:r>
              <a:rPr lang="en-GB" dirty="0"/>
              <a:t> </a:t>
            </a:r>
            <a:r>
              <a:rPr lang="en-GB" dirty="0" err="1"/>
              <a:t>zum</a:t>
            </a:r>
            <a:r>
              <a:rPr lang="en-GB" dirty="0"/>
              <a:t> </a:t>
            </a:r>
            <a:r>
              <a:rPr lang="en-GB" dirty="0" err="1"/>
              <a:t>Linkaufbau</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n-GB" dirty="0"/>
              <a:t>Was </a:t>
            </a:r>
            <a:r>
              <a:rPr lang="en-GB" dirty="0" err="1"/>
              <a:t>ist</a:t>
            </a:r>
            <a:r>
              <a:rPr lang="en-GB" dirty="0"/>
              <a:t> </a:t>
            </a:r>
            <a:r>
              <a:rPr lang="en-GB" dirty="0" err="1"/>
              <a:t>Linkbuilding</a:t>
            </a:r>
            <a:r>
              <a:rPr lang="en-GB" dirty="0"/>
              <a:t>??</a:t>
            </a:r>
          </a:p>
          <a:p>
            <a:pPr marL="457200" indent="-457200">
              <a:buClr>
                <a:schemeClr val="accent2"/>
              </a:buClr>
              <a:buFont typeface="+mj-lt"/>
              <a:buAutoNum type="arabicPeriod"/>
            </a:pPr>
            <a:r>
              <a:rPr lang="en-GB" dirty="0"/>
              <a:t>Wie </a:t>
            </a:r>
            <a:r>
              <a:rPr lang="en-GB" dirty="0" err="1"/>
              <a:t>bringe</a:t>
            </a:r>
            <a:r>
              <a:rPr lang="en-GB" dirty="0"/>
              <a:t> ich </a:t>
            </a:r>
            <a:r>
              <a:rPr lang="en-GB" dirty="0" err="1"/>
              <a:t>andere</a:t>
            </a:r>
            <a:r>
              <a:rPr lang="en-GB" dirty="0"/>
              <a:t> Websites </a:t>
            </a:r>
            <a:r>
              <a:rPr lang="en-GB" dirty="0" err="1"/>
              <a:t>dazu</a:t>
            </a:r>
            <a:r>
              <a:rPr lang="en-GB" dirty="0"/>
              <a:t>, auf </a:t>
            </a:r>
            <a:r>
              <a:rPr lang="en-GB" dirty="0" err="1"/>
              <a:t>meine</a:t>
            </a:r>
            <a:r>
              <a:rPr lang="en-GB" dirty="0"/>
              <a:t> </a:t>
            </a:r>
            <a:r>
              <a:rPr lang="en-GB" dirty="0" err="1"/>
              <a:t>zu</a:t>
            </a:r>
            <a:r>
              <a:rPr lang="en-GB" dirty="0"/>
              <a:t> </a:t>
            </a:r>
            <a:r>
              <a:rPr lang="en-GB" dirty="0" err="1"/>
              <a:t>verlinken</a:t>
            </a:r>
            <a:r>
              <a:rPr lang="en-GB" dirty="0"/>
              <a:t>??</a:t>
            </a:r>
          </a:p>
          <a:p>
            <a:pPr marL="457200" indent="-457200">
              <a:buClr>
                <a:schemeClr val="accent2"/>
              </a:buClr>
              <a:buFont typeface="+mj-lt"/>
              <a:buAutoNum type="arabicPeriod"/>
            </a:pPr>
            <a:r>
              <a:rPr lang="en-GB" dirty="0" err="1"/>
              <a:t>Sollte</a:t>
            </a:r>
            <a:r>
              <a:rPr lang="en-GB" dirty="0"/>
              <a:t> ich </a:t>
            </a:r>
            <a:r>
              <a:rPr lang="en-GB" dirty="0" err="1"/>
              <a:t>mich</a:t>
            </a:r>
            <a:r>
              <a:rPr lang="en-GB" dirty="0"/>
              <a:t> </a:t>
            </a:r>
            <a:r>
              <a:rPr lang="en-GB" dirty="0" err="1"/>
              <a:t>darauf</a:t>
            </a:r>
            <a:r>
              <a:rPr lang="en-GB" dirty="0"/>
              <a:t> </a:t>
            </a:r>
            <a:r>
              <a:rPr lang="en-GB" dirty="0" err="1"/>
              <a:t>konzentrieren</a:t>
            </a:r>
            <a:r>
              <a:rPr lang="en-GB" dirty="0"/>
              <a:t>, </a:t>
            </a:r>
            <a:r>
              <a:rPr lang="en-GB" dirty="0" err="1"/>
              <a:t>mehr</a:t>
            </a:r>
            <a:r>
              <a:rPr lang="en-GB" dirty="0"/>
              <a:t> Links </a:t>
            </a:r>
            <a:r>
              <a:rPr lang="en-GB" dirty="0" err="1"/>
              <a:t>zu</a:t>
            </a:r>
            <a:r>
              <a:rPr lang="en-GB" dirty="0"/>
              <a:t> </a:t>
            </a:r>
            <a:r>
              <a:rPr lang="en-GB" dirty="0" err="1"/>
              <a:t>erhalten</a:t>
            </a:r>
            <a:r>
              <a:rPr lang="en-GB" dirty="0"/>
              <a:t>?</a:t>
            </a:r>
          </a:p>
          <a:p>
            <a:pPr marL="457200" indent="-457200">
              <a:buClr>
                <a:schemeClr val="accent2"/>
              </a:buClr>
              <a:buFont typeface="+mj-lt"/>
              <a:buAutoNum type="arabicPeriod"/>
            </a:pPr>
            <a:r>
              <a:rPr lang="en-GB" dirty="0" err="1"/>
              <a:t>Stimmt</a:t>
            </a:r>
            <a:r>
              <a:rPr lang="en-GB" dirty="0"/>
              <a:t> es, </a:t>
            </a:r>
            <a:r>
              <a:rPr lang="en-GB" dirty="0" err="1"/>
              <a:t>dass</a:t>
            </a:r>
            <a:r>
              <a:rPr lang="en-GB" dirty="0"/>
              <a:t> ich Links </a:t>
            </a:r>
            <a:r>
              <a:rPr lang="en-GB" dirty="0" err="1"/>
              <a:t>kaufen</a:t>
            </a:r>
            <a:r>
              <a:rPr lang="en-GB" dirty="0"/>
              <a:t> </a:t>
            </a:r>
            <a:r>
              <a:rPr lang="en-GB" dirty="0" err="1"/>
              <a:t>kann</a:t>
            </a:r>
            <a:r>
              <a:rPr lang="en-GB" dirty="0"/>
              <a:t>?</a:t>
            </a:r>
          </a:p>
          <a:p>
            <a:pPr marL="457200" indent="-457200">
              <a:buClr>
                <a:schemeClr val="accent2"/>
              </a:buClr>
              <a:buFont typeface="+mj-lt"/>
              <a:buAutoNum type="arabicPeriod"/>
            </a:pPr>
            <a:r>
              <a:rPr lang="en-GB" dirty="0"/>
              <a:t>Was </a:t>
            </a:r>
            <a:r>
              <a:rPr lang="en-GB" dirty="0" err="1"/>
              <a:t>ist</a:t>
            </a:r>
            <a:r>
              <a:rPr lang="en-GB" dirty="0"/>
              <a:t> PageRank?</a:t>
            </a:r>
          </a:p>
          <a:p>
            <a:pPr marL="457200" indent="-457200">
              <a:buClr>
                <a:schemeClr val="accent2"/>
              </a:buClr>
              <a:buFont typeface="+mj-lt"/>
              <a:buAutoNum type="arabicPeriod"/>
            </a:pPr>
            <a:r>
              <a:rPr lang="en-GB" dirty="0"/>
              <a:t>Wie </a:t>
            </a:r>
            <a:r>
              <a:rPr lang="en-GB" dirty="0" err="1"/>
              <a:t>analysiere</a:t>
            </a:r>
            <a:r>
              <a:rPr lang="en-GB" dirty="0"/>
              <a:t> ich das </a:t>
            </a:r>
            <a:r>
              <a:rPr lang="en-GB" dirty="0" err="1"/>
              <a:t>Linkprofil</a:t>
            </a:r>
            <a:r>
              <a:rPr lang="en-GB" dirty="0"/>
              <a:t> </a:t>
            </a:r>
            <a:r>
              <a:rPr lang="en-GB" dirty="0" err="1"/>
              <a:t>meines</a:t>
            </a:r>
            <a:r>
              <a:rPr lang="en-GB" dirty="0"/>
              <a:t> </a:t>
            </a:r>
            <a:r>
              <a:rPr lang="en-GB" dirty="0" err="1"/>
              <a:t>Mitbewerbers</a:t>
            </a:r>
            <a:r>
              <a:rPr lang="en-GB" dirty="0"/>
              <a:t>?</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3594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t>
            </a:r>
            <a:r>
              <a:rPr lang="en-GB" dirty="0" err="1"/>
              <a:t>Suchmaschinenoptimierung</a:t>
            </a:r>
            <a:r>
              <a:rPr lang="en-GB" dirty="0"/>
              <a:t> (SEO) </a:t>
            </a:r>
            <a:r>
              <a:rPr lang="en-GB" dirty="0" err="1"/>
              <a:t>besteht</a:t>
            </a:r>
            <a:r>
              <a:rPr lang="en-GB" dirty="0"/>
              <a:t> </a:t>
            </a:r>
            <a:r>
              <a:rPr lang="en-GB" dirty="0" err="1"/>
              <a:t>aus</a:t>
            </a:r>
            <a:r>
              <a:rPr lang="en-GB" dirty="0"/>
              <a:t> Tools, die </a:t>
            </a:r>
            <a:r>
              <a:rPr lang="en-GB" dirty="0" err="1"/>
              <a:t>Webseiten</a:t>
            </a:r>
            <a:r>
              <a:rPr lang="en-GB" dirty="0"/>
              <a:t> so </a:t>
            </a:r>
            <a:r>
              <a:rPr lang="en-GB" dirty="0" err="1"/>
              <a:t>optimieren</a:t>
            </a:r>
            <a:r>
              <a:rPr lang="en-GB" dirty="0"/>
              <a:t>, </a:t>
            </a:r>
            <a:r>
              <a:rPr lang="en-GB" dirty="0" err="1"/>
              <a:t>dass</a:t>
            </a:r>
            <a:r>
              <a:rPr lang="en-GB" dirty="0"/>
              <a:t> </a:t>
            </a:r>
            <a:r>
              <a:rPr lang="en-GB" dirty="0" err="1"/>
              <a:t>sie</a:t>
            </a:r>
            <a:r>
              <a:rPr lang="en-GB" dirty="0"/>
              <a:t> in der </a:t>
            </a:r>
            <a:r>
              <a:rPr lang="en-GB" dirty="0" err="1"/>
              <a:t>Ergebnisliste</a:t>
            </a:r>
            <a:r>
              <a:rPr lang="en-GB" dirty="0"/>
              <a:t> </a:t>
            </a:r>
            <a:r>
              <a:rPr lang="en-GB" dirty="0" err="1"/>
              <a:t>klarer</a:t>
            </a:r>
            <a:r>
              <a:rPr lang="en-GB" dirty="0"/>
              <a:t> </a:t>
            </a:r>
            <a:r>
              <a:rPr lang="en-GB" dirty="0" err="1"/>
              <a:t>positioniert</a:t>
            </a:r>
            <a:r>
              <a:rPr lang="en-GB" dirty="0"/>
              <a:t> </a:t>
            </a:r>
            <a:r>
              <a:rPr lang="en-GB" dirty="0" err="1"/>
              <a:t>werden</a:t>
            </a:r>
            <a:r>
              <a:rPr lang="en-GB" dirty="0"/>
              <a:t> </a:t>
            </a:r>
            <a:r>
              <a:rPr lang="en-GB" dirty="0" err="1"/>
              <a:t>können</a:t>
            </a:r>
            <a:r>
              <a:rPr lang="en-GB" dirty="0"/>
              <a:t>.” </a:t>
            </a:r>
            <a:r>
              <a:rPr lang="en-GB" b="1" dirty="0" err="1">
                <a:solidFill>
                  <a:schemeClr val="accent2"/>
                </a:solidFill>
              </a:rPr>
              <a:t>Wahr</a:t>
            </a:r>
            <a:r>
              <a:rPr lang="en-GB" b="1" dirty="0">
                <a:solidFill>
                  <a:schemeClr val="accent2"/>
                </a:solidFill>
              </a:rPr>
              <a:t> </a:t>
            </a:r>
            <a:r>
              <a:rPr lang="en-GB" b="1" dirty="0" err="1">
                <a:solidFill>
                  <a:schemeClr val="accent2"/>
                </a:solidFill>
              </a:rPr>
              <a:t>oder</a:t>
            </a:r>
            <a:r>
              <a:rPr lang="en-GB" b="1" dirty="0">
                <a:solidFill>
                  <a:schemeClr val="accent2"/>
                </a:solidFill>
              </a:rPr>
              <a:t> </a:t>
            </a:r>
            <a:r>
              <a:rPr lang="en-GB" b="1" dirty="0" err="1">
                <a:solidFill>
                  <a:schemeClr val="accent2"/>
                </a:solidFill>
              </a:rPr>
              <a:t>falsch</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err="1"/>
              <a:t>Wahr</a:t>
            </a:r>
            <a:endParaRPr lang="en-GB" dirty="0"/>
          </a:p>
          <a:p>
            <a:pPr marL="474300" indent="-457200">
              <a:buClr>
                <a:schemeClr val="accent2"/>
              </a:buClr>
              <a:buFont typeface="+mj-lt"/>
              <a:buAutoNum type="alphaLcParenR"/>
            </a:pPr>
            <a:r>
              <a:rPr lang="en-GB" dirty="0" err="1"/>
              <a:t>Falsch</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8693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t>
            </a:r>
            <a:r>
              <a:rPr lang="en-GB" dirty="0" err="1"/>
              <a:t>Suchmaschinenoptimierung</a:t>
            </a:r>
            <a:r>
              <a:rPr lang="en-GB" dirty="0"/>
              <a:t> (SEO) </a:t>
            </a:r>
            <a:r>
              <a:rPr lang="en-GB" dirty="0" err="1"/>
              <a:t>besteht</a:t>
            </a:r>
            <a:r>
              <a:rPr lang="en-GB" dirty="0"/>
              <a:t> </a:t>
            </a:r>
            <a:r>
              <a:rPr lang="en-GB" dirty="0" err="1"/>
              <a:t>aus</a:t>
            </a:r>
            <a:r>
              <a:rPr lang="en-GB" dirty="0"/>
              <a:t> Tools, die </a:t>
            </a:r>
            <a:r>
              <a:rPr lang="en-GB" dirty="0" err="1"/>
              <a:t>Webseiten</a:t>
            </a:r>
            <a:r>
              <a:rPr lang="en-GB" dirty="0"/>
              <a:t> so </a:t>
            </a:r>
            <a:r>
              <a:rPr lang="en-GB" dirty="0" err="1"/>
              <a:t>optimieren</a:t>
            </a:r>
            <a:r>
              <a:rPr lang="en-GB" dirty="0"/>
              <a:t>, </a:t>
            </a:r>
            <a:r>
              <a:rPr lang="en-GB" dirty="0" err="1"/>
              <a:t>dass</a:t>
            </a:r>
            <a:r>
              <a:rPr lang="en-GB" dirty="0"/>
              <a:t> </a:t>
            </a:r>
            <a:r>
              <a:rPr lang="en-GB" dirty="0" err="1"/>
              <a:t>sie</a:t>
            </a:r>
            <a:r>
              <a:rPr lang="en-GB" dirty="0"/>
              <a:t> in der </a:t>
            </a:r>
            <a:r>
              <a:rPr lang="en-GB" dirty="0" err="1"/>
              <a:t>Ergebnisliste</a:t>
            </a:r>
            <a:r>
              <a:rPr lang="en-GB" dirty="0"/>
              <a:t> </a:t>
            </a:r>
            <a:r>
              <a:rPr lang="en-GB" dirty="0" err="1"/>
              <a:t>übersichtlicher</a:t>
            </a:r>
            <a:r>
              <a:rPr lang="en-GB" dirty="0"/>
              <a:t> </a:t>
            </a:r>
            <a:r>
              <a:rPr lang="en-GB" dirty="0" err="1"/>
              <a:t>positioniert</a:t>
            </a:r>
            <a:r>
              <a:rPr lang="en-GB" dirty="0"/>
              <a:t> </a:t>
            </a:r>
            <a:r>
              <a:rPr lang="en-GB" dirty="0" err="1"/>
              <a:t>werden</a:t>
            </a:r>
            <a:r>
              <a:rPr lang="en-GB" dirty="0"/>
              <a:t> </a:t>
            </a:r>
            <a:r>
              <a:rPr lang="en-GB" dirty="0" err="1"/>
              <a:t>können</a:t>
            </a:r>
            <a:r>
              <a:rPr lang="en-GB" dirty="0"/>
              <a:t>." </a:t>
            </a:r>
            <a:r>
              <a:rPr lang="en-GB" dirty="0" err="1">
                <a:solidFill>
                  <a:schemeClr val="accent2"/>
                </a:solidFill>
              </a:rPr>
              <a:t>Wahr</a:t>
            </a:r>
            <a:r>
              <a:rPr lang="en-GB" dirty="0">
                <a:solidFill>
                  <a:schemeClr val="accent2"/>
                </a:solidFill>
              </a:rPr>
              <a:t> </a:t>
            </a:r>
            <a:r>
              <a:rPr lang="en-GB" dirty="0" err="1">
                <a:solidFill>
                  <a:schemeClr val="accent2"/>
                </a:solidFill>
              </a:rPr>
              <a:t>oder</a:t>
            </a:r>
            <a:r>
              <a:rPr lang="en-GB" dirty="0">
                <a:solidFill>
                  <a:schemeClr val="accent2"/>
                </a:solidFill>
              </a:rPr>
              <a:t> </a:t>
            </a:r>
            <a:r>
              <a:rPr lang="en-GB" dirty="0" err="1">
                <a:solidFill>
                  <a:schemeClr val="accent2"/>
                </a:solidFill>
              </a:rPr>
              <a:t>falsch</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err="1"/>
              <a:t>Wahr</a:t>
            </a:r>
            <a:endParaRPr lang="en-GB" dirty="0"/>
          </a:p>
          <a:p>
            <a:pPr marL="474300" indent="-457200">
              <a:buClr>
                <a:schemeClr val="accent2"/>
              </a:buClr>
              <a:buFont typeface="+mj-lt"/>
              <a:buAutoNum type="alphaLcParenR"/>
            </a:pPr>
            <a:r>
              <a:rPr lang="en-GB" dirty="0" err="1"/>
              <a:t>Falsch</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72779785-B7F3-DDE6-89AE-D97792F494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7743" y="3510960"/>
            <a:ext cx="384628" cy="384628"/>
          </a:xfrm>
          <a:prstGeom prst="rect">
            <a:avLst/>
          </a:prstGeom>
        </p:spPr>
      </p:pic>
    </p:spTree>
    <p:extLst>
      <p:ext uri="{BB962C8B-B14F-4D97-AF65-F5344CB8AC3E}">
        <p14:creationId xmlns:p14="http://schemas.microsoft.com/office/powerpoint/2010/main" val="69141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Welcher</a:t>
            </a:r>
            <a:r>
              <a:rPr lang="en-GB" dirty="0"/>
              <a:t> der </a:t>
            </a:r>
            <a:r>
              <a:rPr lang="en-GB" dirty="0" err="1"/>
              <a:t>folgenden</a:t>
            </a:r>
            <a:r>
              <a:rPr lang="en-GB" dirty="0"/>
              <a:t> </a:t>
            </a:r>
            <a:r>
              <a:rPr lang="en-GB" dirty="0" err="1"/>
              <a:t>Punkte</a:t>
            </a:r>
            <a:r>
              <a:rPr lang="en-GB" dirty="0"/>
              <a:t> </a:t>
            </a:r>
            <a:r>
              <a:rPr lang="en-GB" dirty="0" err="1"/>
              <a:t>ist</a:t>
            </a:r>
            <a:r>
              <a:rPr lang="en-GB" dirty="0"/>
              <a:t> </a:t>
            </a:r>
            <a:r>
              <a:rPr lang="en-GB" dirty="0" err="1"/>
              <a:t>kein</a:t>
            </a:r>
            <a:r>
              <a:rPr lang="en-GB" dirty="0"/>
              <a:t> </a:t>
            </a:r>
            <a:r>
              <a:rPr lang="en-GB" dirty="0" err="1"/>
              <a:t>Bestandteil</a:t>
            </a:r>
            <a:r>
              <a:rPr lang="en-GB" dirty="0"/>
              <a:t> von SEO??</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err="1">
                <a:solidFill>
                  <a:srgbClr val="000000"/>
                </a:solidFill>
                <a:latin typeface="+mn-lt"/>
              </a:rPr>
              <a:t>Bedeutung</a:t>
            </a:r>
            <a:r>
              <a:rPr lang="en-GB" dirty="0">
                <a:solidFill>
                  <a:srgbClr val="000000"/>
                </a:solidFill>
                <a:latin typeface="+mn-lt"/>
              </a:rPr>
              <a:t> </a:t>
            </a:r>
            <a:r>
              <a:rPr lang="en-GB" dirty="0" err="1">
                <a:solidFill>
                  <a:srgbClr val="000000"/>
                </a:solidFill>
                <a:latin typeface="+mn-lt"/>
              </a:rPr>
              <a:t>Ihrer</a:t>
            </a:r>
            <a:r>
              <a:rPr lang="en-GB" dirty="0">
                <a:solidFill>
                  <a:srgbClr val="000000"/>
                </a:solidFill>
                <a:latin typeface="+mn-lt"/>
              </a:rPr>
              <a:t> </a:t>
            </a:r>
            <a:r>
              <a:rPr lang="en-GB" dirty="0" err="1">
                <a:solidFill>
                  <a:srgbClr val="000000"/>
                </a:solidFill>
                <a:latin typeface="+mn-lt"/>
              </a:rPr>
              <a:t>Anfrage</a:t>
            </a:r>
            <a:r>
              <a:rPr lang="en-GB" dirty="0">
                <a:solidFill>
                  <a:srgbClr val="000000"/>
                </a:solidFill>
                <a:latin typeface="+mn-lt"/>
              </a:rPr>
              <a:t>
</a:t>
            </a:r>
            <a:r>
              <a:rPr lang="en-GB" dirty="0" err="1">
                <a:solidFill>
                  <a:srgbClr val="000000"/>
                </a:solidFill>
                <a:latin typeface="+mn-lt"/>
              </a:rPr>
              <a:t>Benutzerfreundlichkeit</a:t>
            </a:r>
            <a:r>
              <a:rPr lang="en-GB" dirty="0">
                <a:solidFill>
                  <a:srgbClr val="000000"/>
                </a:solidFill>
                <a:latin typeface="+mn-lt"/>
              </a:rPr>
              <a:t> von </a:t>
            </a:r>
            <a:r>
              <a:rPr lang="en-GB" dirty="0" err="1">
                <a:solidFill>
                  <a:srgbClr val="000000"/>
                </a:solidFill>
                <a:latin typeface="+mn-lt"/>
              </a:rPr>
              <a:t>Webseiten</a:t>
            </a:r>
            <a:endParaRPr lang="en-GB" dirty="0">
              <a:solidFill>
                <a:srgbClr val="000000"/>
              </a:solidFill>
              <a:latin typeface="+mn-lt"/>
            </a:endParaRPr>
          </a:p>
          <a:p>
            <a:pPr marL="931500" lvl="1" indent="-457200">
              <a:buClr>
                <a:schemeClr val="accent2"/>
              </a:buClr>
              <a:buFont typeface="+mj-lt"/>
              <a:buAutoNum type="alphaLcParenR"/>
            </a:pPr>
            <a:r>
              <a:rPr lang="en-GB" dirty="0">
                <a:solidFill>
                  <a:srgbClr val="000000"/>
                </a:solidFill>
                <a:latin typeface="+mn-lt"/>
              </a:rPr>
              <a:t>Domain extensions</a:t>
            </a:r>
          </a:p>
          <a:p>
            <a:pPr marL="931500" lvl="1" indent="-457200">
              <a:buClr>
                <a:schemeClr val="accent2"/>
              </a:buClr>
              <a:buFont typeface="+mj-lt"/>
              <a:buAutoNum type="alphaLcParenR"/>
            </a:pPr>
            <a:r>
              <a:rPr lang="en-GB" dirty="0" err="1">
                <a:solidFill>
                  <a:srgbClr val="000000"/>
                </a:solidFill>
                <a:latin typeface="+mn-lt"/>
              </a:rPr>
              <a:t>Kontext</a:t>
            </a:r>
            <a:r>
              <a:rPr lang="en-GB" dirty="0">
                <a:solidFill>
                  <a:srgbClr val="000000"/>
                </a:solidFill>
                <a:latin typeface="+mn-lt"/>
              </a:rPr>
              <a:t> und </a:t>
            </a:r>
            <a:r>
              <a:rPr lang="en-GB" dirty="0" err="1">
                <a:solidFill>
                  <a:srgbClr val="000000"/>
                </a:solidFill>
                <a:latin typeface="+mn-lt"/>
              </a:rPr>
              <a:t>Einstellungen</a:t>
            </a:r>
            <a:endParaRPr lang="en-GB" dirty="0">
              <a:solidFill>
                <a:srgbClr val="000000"/>
              </a:solidFill>
              <a:latin typeface="+mn-lt"/>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27317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Welcher</a:t>
            </a:r>
            <a:r>
              <a:rPr lang="en-GB" dirty="0"/>
              <a:t> der </a:t>
            </a:r>
            <a:r>
              <a:rPr lang="en-GB" dirty="0" err="1"/>
              <a:t>folgenden</a:t>
            </a:r>
            <a:r>
              <a:rPr lang="en-GB" dirty="0"/>
              <a:t> </a:t>
            </a:r>
            <a:r>
              <a:rPr lang="en-GB" dirty="0" err="1"/>
              <a:t>Punkte</a:t>
            </a:r>
            <a:r>
              <a:rPr lang="en-GB" dirty="0"/>
              <a:t> </a:t>
            </a:r>
            <a:r>
              <a:rPr lang="en-GB" dirty="0" err="1"/>
              <a:t>ist</a:t>
            </a:r>
            <a:r>
              <a:rPr lang="en-GB" dirty="0"/>
              <a:t> </a:t>
            </a:r>
            <a:r>
              <a:rPr lang="en-GB" i="1" u="sng" dirty="0" err="1"/>
              <a:t>kein</a:t>
            </a:r>
            <a:r>
              <a:rPr lang="en-GB" dirty="0"/>
              <a:t> </a:t>
            </a:r>
            <a:r>
              <a:rPr lang="en-GB" dirty="0" err="1"/>
              <a:t>Bestandteil</a:t>
            </a:r>
            <a:r>
              <a:rPr lang="en-GB" dirty="0"/>
              <a:t> von SEO??</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err="1">
                <a:solidFill>
                  <a:srgbClr val="000000"/>
                </a:solidFill>
                <a:latin typeface="+mn-lt"/>
              </a:rPr>
              <a:t>Bedeutung</a:t>
            </a:r>
            <a:r>
              <a:rPr lang="en-GB" dirty="0">
                <a:solidFill>
                  <a:srgbClr val="000000"/>
                </a:solidFill>
                <a:latin typeface="+mn-lt"/>
              </a:rPr>
              <a:t> </a:t>
            </a:r>
            <a:r>
              <a:rPr lang="en-GB" dirty="0" err="1">
                <a:solidFill>
                  <a:srgbClr val="000000"/>
                </a:solidFill>
                <a:latin typeface="+mn-lt"/>
              </a:rPr>
              <a:t>Ihrer</a:t>
            </a:r>
            <a:r>
              <a:rPr lang="en-GB" dirty="0">
                <a:solidFill>
                  <a:srgbClr val="000000"/>
                </a:solidFill>
                <a:latin typeface="+mn-lt"/>
              </a:rPr>
              <a:t> </a:t>
            </a:r>
            <a:r>
              <a:rPr lang="en-GB" dirty="0" err="1">
                <a:solidFill>
                  <a:srgbClr val="000000"/>
                </a:solidFill>
                <a:latin typeface="+mn-lt"/>
              </a:rPr>
              <a:t>Anfrage</a:t>
            </a:r>
            <a:r>
              <a:rPr lang="en-GB" dirty="0">
                <a:solidFill>
                  <a:srgbClr val="000000"/>
                </a:solidFill>
                <a:latin typeface="+mn-lt"/>
              </a:rPr>
              <a:t>
</a:t>
            </a:r>
            <a:r>
              <a:rPr lang="en-GB" dirty="0" err="1">
                <a:solidFill>
                  <a:srgbClr val="000000"/>
                </a:solidFill>
                <a:latin typeface="+mn-lt"/>
              </a:rPr>
              <a:t>Benutzerfreundlichkeit</a:t>
            </a:r>
            <a:r>
              <a:rPr lang="en-GB" dirty="0">
                <a:solidFill>
                  <a:srgbClr val="000000"/>
                </a:solidFill>
                <a:latin typeface="+mn-lt"/>
              </a:rPr>
              <a:t> von </a:t>
            </a:r>
            <a:r>
              <a:rPr lang="en-GB" dirty="0" err="1">
                <a:solidFill>
                  <a:srgbClr val="000000"/>
                </a:solidFill>
                <a:latin typeface="+mn-lt"/>
              </a:rPr>
              <a:t>Webseiten</a:t>
            </a:r>
            <a:r>
              <a:rPr lang="en-GB" dirty="0">
                <a:solidFill>
                  <a:srgbClr val="000000"/>
                </a:solidFill>
                <a:latin typeface="+mn-lt"/>
              </a:rPr>
              <a:t>
</a:t>
            </a:r>
            <a:r>
              <a:rPr lang="en-GB" dirty="0" err="1">
                <a:solidFill>
                  <a:srgbClr val="000000"/>
                </a:solidFill>
                <a:latin typeface="+mn-lt"/>
              </a:rPr>
              <a:t>Domainendungen</a:t>
            </a:r>
            <a:r>
              <a:rPr lang="en-GB" dirty="0">
                <a:solidFill>
                  <a:srgbClr val="000000"/>
                </a:solidFill>
                <a:latin typeface="+mn-lt"/>
              </a:rPr>
              <a:t>
</a:t>
            </a:r>
            <a:r>
              <a:rPr lang="en-GB" dirty="0" err="1">
                <a:solidFill>
                  <a:srgbClr val="000000"/>
                </a:solidFill>
                <a:latin typeface="+mn-lt"/>
              </a:rPr>
              <a:t>Kontext</a:t>
            </a:r>
            <a:r>
              <a:rPr lang="en-GB" dirty="0">
                <a:solidFill>
                  <a:srgbClr val="000000"/>
                </a:solidFill>
                <a:latin typeface="+mn-lt"/>
              </a:rPr>
              <a:t> und </a:t>
            </a:r>
            <a:r>
              <a:rPr lang="en-GB" dirty="0" err="1">
                <a:solidFill>
                  <a:srgbClr val="000000"/>
                </a:solidFill>
                <a:latin typeface="+mn-lt"/>
              </a:rPr>
              <a:t>Einstellungen</a:t>
            </a:r>
            <a:endParaRPr lang="en-GB" dirty="0">
              <a:solidFill>
                <a:srgbClr val="000000"/>
              </a:solidFill>
              <a:latin typeface="+mn-lt"/>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35D96132-4887-E704-AA39-531CE65C1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59637" y="3429000"/>
            <a:ext cx="384628" cy="384628"/>
          </a:xfrm>
          <a:prstGeom prst="rect">
            <a:avLst/>
          </a:prstGeom>
        </p:spPr>
      </p:pic>
      <p:sp>
        <p:nvSpPr>
          <p:cNvPr id="4" name="TextBox 3">
            <a:extLst>
              <a:ext uri="{FF2B5EF4-FFF2-40B4-BE49-F238E27FC236}">
                <a16:creationId xmlns:a16="http://schemas.microsoft.com/office/drawing/2014/main" id="{7BF6FCE6-60C4-ACBF-7B8C-EBF5189CE118}"/>
              </a:ext>
            </a:extLst>
          </p:cNvPr>
          <p:cNvSpPr txBox="1"/>
          <p:nvPr/>
        </p:nvSpPr>
        <p:spPr>
          <a:xfrm>
            <a:off x="7090347" y="3705794"/>
            <a:ext cx="4303269" cy="2800767"/>
          </a:xfrm>
          <a:prstGeom prst="rect">
            <a:avLst/>
          </a:prstGeom>
          <a:noFill/>
        </p:spPr>
        <p:txBody>
          <a:bodyPr wrap="square" rtlCol="0">
            <a:spAutoFit/>
          </a:bodyPr>
          <a:lstStyle/>
          <a:p>
            <a:pPr lvl="0">
              <a:defRPr/>
            </a:pPr>
            <a:r>
              <a:rPr lang="en-GB" sz="1600" dirty="0">
                <a:solidFill>
                  <a:srgbClr val="086D6E"/>
                </a:solidFill>
              </a:rPr>
              <a:t>Die </a:t>
            </a:r>
            <a:r>
              <a:rPr lang="en-GB" sz="1600" dirty="0" err="1">
                <a:solidFill>
                  <a:srgbClr val="086D6E"/>
                </a:solidFill>
              </a:rPr>
              <a:t>meisten</a:t>
            </a:r>
            <a:r>
              <a:rPr lang="en-GB" sz="1600" dirty="0">
                <a:solidFill>
                  <a:srgbClr val="086D6E"/>
                </a:solidFill>
              </a:rPr>
              <a:t> </a:t>
            </a:r>
            <a:r>
              <a:rPr lang="en-GB" sz="1600" dirty="0" err="1">
                <a:solidFill>
                  <a:srgbClr val="086D6E"/>
                </a:solidFill>
              </a:rPr>
              <a:t>Internetnutzer</a:t>
            </a:r>
            <a:r>
              <a:rPr lang="en-GB" sz="1600" dirty="0">
                <a:solidFill>
                  <a:srgbClr val="086D6E"/>
                </a:solidFill>
              </a:rPr>
              <a:t> </a:t>
            </a:r>
            <a:r>
              <a:rPr lang="en-GB" sz="1600" dirty="0" err="1">
                <a:solidFill>
                  <a:srgbClr val="086D6E"/>
                </a:solidFill>
              </a:rPr>
              <a:t>sind</a:t>
            </a:r>
            <a:r>
              <a:rPr lang="en-GB" sz="1600" dirty="0">
                <a:solidFill>
                  <a:srgbClr val="086D6E"/>
                </a:solidFill>
              </a:rPr>
              <a:t> </a:t>
            </a:r>
            <a:r>
              <a:rPr lang="en-GB" sz="1600" dirty="0" err="1">
                <a:solidFill>
                  <a:srgbClr val="086D6E"/>
                </a:solidFill>
              </a:rPr>
              <a:t>mit</a:t>
            </a:r>
            <a:r>
              <a:rPr lang="en-GB" sz="1600" dirty="0">
                <a:solidFill>
                  <a:srgbClr val="086D6E"/>
                </a:solidFill>
              </a:rPr>
              <a:t> .com Website-</a:t>
            </a:r>
            <a:r>
              <a:rPr lang="en-GB" sz="1600" dirty="0" err="1">
                <a:solidFill>
                  <a:srgbClr val="086D6E"/>
                </a:solidFill>
              </a:rPr>
              <a:t>Erweiterungen</a:t>
            </a:r>
            <a:r>
              <a:rPr lang="en-GB" sz="1600" dirty="0">
                <a:solidFill>
                  <a:srgbClr val="086D6E"/>
                </a:solidFill>
              </a:rPr>
              <a:t> </a:t>
            </a:r>
            <a:r>
              <a:rPr lang="en-GB" sz="1600" dirty="0" err="1">
                <a:solidFill>
                  <a:srgbClr val="086D6E"/>
                </a:solidFill>
              </a:rPr>
              <a:t>vertraut</a:t>
            </a:r>
            <a:r>
              <a:rPr lang="en-GB" sz="1600" dirty="0">
                <a:solidFill>
                  <a:srgbClr val="086D6E"/>
                </a:solidFill>
              </a:rPr>
              <a:t> und </a:t>
            </a:r>
            <a:r>
              <a:rPr lang="en-GB" sz="1600" dirty="0" err="1">
                <a:solidFill>
                  <a:srgbClr val="086D6E"/>
                </a:solidFill>
              </a:rPr>
              <a:t>werden</a:t>
            </a:r>
            <a:r>
              <a:rPr lang="en-GB" sz="1600" dirty="0">
                <a:solidFill>
                  <a:srgbClr val="086D6E"/>
                </a:solidFill>
              </a:rPr>
              <a:t> </a:t>
            </a:r>
            <a:r>
              <a:rPr lang="en-GB" sz="1600" dirty="0" err="1">
                <a:solidFill>
                  <a:srgbClr val="086D6E"/>
                </a:solidFill>
              </a:rPr>
              <a:t>möglicherweise</a:t>
            </a:r>
            <a:r>
              <a:rPr lang="en-GB" sz="1600" dirty="0">
                <a:solidFill>
                  <a:srgbClr val="086D6E"/>
                </a:solidFill>
              </a:rPr>
              <a:t> </a:t>
            </a:r>
            <a:r>
              <a:rPr lang="en-GB" sz="1600" dirty="0" err="1">
                <a:solidFill>
                  <a:srgbClr val="086D6E"/>
                </a:solidFill>
              </a:rPr>
              <a:t>nicht</a:t>
            </a:r>
            <a:r>
              <a:rPr lang="en-GB" sz="1600" dirty="0">
                <a:solidFill>
                  <a:srgbClr val="086D6E"/>
                </a:solidFill>
              </a:rPr>
              <a:t> auf .biz </a:t>
            </a:r>
            <a:r>
              <a:rPr lang="en-GB" sz="1600" dirty="0" err="1">
                <a:solidFill>
                  <a:srgbClr val="086D6E"/>
                </a:solidFill>
              </a:rPr>
              <a:t>oder</a:t>
            </a:r>
            <a:r>
              <a:rPr lang="en-GB" sz="1600" dirty="0">
                <a:solidFill>
                  <a:srgbClr val="086D6E"/>
                </a:solidFill>
              </a:rPr>
              <a:t> </a:t>
            </a:r>
            <a:r>
              <a:rPr lang="en-GB" sz="1600" dirty="0" err="1">
                <a:solidFill>
                  <a:srgbClr val="086D6E"/>
                </a:solidFill>
              </a:rPr>
              <a:t>andere</a:t>
            </a:r>
            <a:r>
              <a:rPr lang="en-GB" sz="1600" dirty="0">
                <a:solidFill>
                  <a:srgbClr val="086D6E"/>
                </a:solidFill>
              </a:rPr>
              <a:t> </a:t>
            </a:r>
            <a:r>
              <a:rPr lang="en-GB" sz="1600" dirty="0" err="1">
                <a:solidFill>
                  <a:srgbClr val="086D6E"/>
                </a:solidFill>
              </a:rPr>
              <a:t>generische</a:t>
            </a:r>
            <a:r>
              <a:rPr lang="en-GB" sz="1600" dirty="0">
                <a:solidFill>
                  <a:srgbClr val="086D6E"/>
                </a:solidFill>
              </a:rPr>
              <a:t> </a:t>
            </a:r>
            <a:r>
              <a:rPr lang="en-GB" sz="1600" dirty="0" err="1">
                <a:solidFill>
                  <a:srgbClr val="086D6E"/>
                </a:solidFill>
              </a:rPr>
              <a:t>Domainnamen</a:t>
            </a:r>
            <a:r>
              <a:rPr lang="en-GB" sz="1600" dirty="0">
                <a:solidFill>
                  <a:srgbClr val="086D6E"/>
                </a:solidFill>
              </a:rPr>
              <a:t> </a:t>
            </a:r>
            <a:r>
              <a:rPr lang="en-GB" sz="1600" dirty="0" err="1">
                <a:solidFill>
                  <a:srgbClr val="086D6E"/>
                </a:solidFill>
              </a:rPr>
              <a:t>klicken</a:t>
            </a:r>
            <a:r>
              <a:rPr lang="en-GB" sz="1600" dirty="0">
                <a:solidFill>
                  <a:srgbClr val="086D6E"/>
                </a:solidFill>
              </a:rPr>
              <a:t>. </a:t>
            </a:r>
            <a:r>
              <a:rPr lang="en-GB" sz="1600" dirty="0" err="1">
                <a:solidFill>
                  <a:srgbClr val="086D6E"/>
                </a:solidFill>
              </a:rPr>
              <a:t>Wenn</a:t>
            </a:r>
            <a:r>
              <a:rPr lang="en-GB" sz="1600" dirty="0">
                <a:solidFill>
                  <a:srgbClr val="086D6E"/>
                </a:solidFill>
              </a:rPr>
              <a:t> </a:t>
            </a:r>
            <a:r>
              <a:rPr lang="en-GB" sz="1600" dirty="0" err="1">
                <a:solidFill>
                  <a:srgbClr val="086D6E"/>
                </a:solidFill>
              </a:rPr>
              <a:t>eine</a:t>
            </a:r>
            <a:r>
              <a:rPr lang="en-GB" sz="1600" dirty="0">
                <a:solidFill>
                  <a:srgbClr val="086D6E"/>
                </a:solidFill>
              </a:rPr>
              <a:t> Website </a:t>
            </a:r>
            <a:r>
              <a:rPr lang="en-GB" sz="1600" dirty="0" err="1">
                <a:solidFill>
                  <a:srgbClr val="086D6E"/>
                </a:solidFill>
              </a:rPr>
              <a:t>jedoch</a:t>
            </a:r>
            <a:r>
              <a:rPr lang="en-GB" sz="1600" dirty="0">
                <a:solidFill>
                  <a:srgbClr val="086D6E"/>
                </a:solidFill>
              </a:rPr>
              <a:t> </a:t>
            </a:r>
            <a:r>
              <a:rPr lang="en-GB" sz="1600" dirty="0" err="1">
                <a:solidFill>
                  <a:srgbClr val="086D6E"/>
                </a:solidFill>
              </a:rPr>
              <a:t>einen</a:t>
            </a:r>
            <a:r>
              <a:rPr lang="en-GB" sz="1600" dirty="0">
                <a:solidFill>
                  <a:srgbClr val="086D6E"/>
                </a:solidFill>
              </a:rPr>
              <a:t> </a:t>
            </a:r>
            <a:r>
              <a:rPr lang="en-GB" sz="1600" dirty="0" err="1">
                <a:solidFill>
                  <a:srgbClr val="086D6E"/>
                </a:solidFill>
              </a:rPr>
              <a:t>geografisch</a:t>
            </a:r>
            <a:r>
              <a:rPr lang="en-GB" sz="1600" dirty="0">
                <a:solidFill>
                  <a:srgbClr val="086D6E"/>
                </a:solidFill>
              </a:rPr>
              <a:t> </a:t>
            </a:r>
            <a:r>
              <a:rPr lang="en-GB" sz="1600" dirty="0" err="1">
                <a:solidFill>
                  <a:srgbClr val="086D6E"/>
                </a:solidFill>
              </a:rPr>
              <a:t>geprägten</a:t>
            </a:r>
            <a:r>
              <a:rPr lang="en-GB" sz="1600" dirty="0">
                <a:solidFill>
                  <a:srgbClr val="086D6E"/>
                </a:solidFill>
              </a:rPr>
              <a:t> </a:t>
            </a:r>
            <a:r>
              <a:rPr lang="en-GB" sz="1600" dirty="0" err="1">
                <a:solidFill>
                  <a:srgbClr val="086D6E"/>
                </a:solidFill>
              </a:rPr>
              <a:t>Domainnamen</a:t>
            </a:r>
            <a:r>
              <a:rPr lang="en-GB" sz="1600" dirty="0">
                <a:solidFill>
                  <a:srgbClr val="086D6E"/>
                </a:solidFill>
              </a:rPr>
              <a:t> </a:t>
            </a:r>
            <a:r>
              <a:rPr lang="en-GB" sz="1600" dirty="0" err="1">
                <a:solidFill>
                  <a:srgbClr val="086D6E"/>
                </a:solidFill>
              </a:rPr>
              <a:t>wie</a:t>
            </a:r>
            <a:r>
              <a:rPr lang="en-GB" sz="1600" dirty="0">
                <a:solidFill>
                  <a:srgbClr val="086D6E"/>
                </a:solidFill>
              </a:rPr>
              <a:t> .</a:t>
            </a:r>
            <a:r>
              <a:rPr lang="en-GB" sz="1600" dirty="0" err="1">
                <a:solidFill>
                  <a:srgbClr val="086D6E"/>
                </a:solidFill>
              </a:rPr>
              <a:t>uk</a:t>
            </a:r>
            <a:r>
              <a:rPr lang="en-GB" sz="1600" dirty="0">
                <a:solidFill>
                  <a:srgbClr val="086D6E"/>
                </a:solidFill>
              </a:rPr>
              <a:t> hat und </a:t>
            </a:r>
            <a:r>
              <a:rPr lang="en-GB" sz="1600" dirty="0" err="1">
                <a:solidFill>
                  <a:srgbClr val="086D6E"/>
                </a:solidFill>
              </a:rPr>
              <a:t>sich</a:t>
            </a:r>
            <a:r>
              <a:rPr lang="en-GB" sz="1600" dirty="0">
                <a:solidFill>
                  <a:srgbClr val="086D6E"/>
                </a:solidFill>
              </a:rPr>
              <a:t> die </a:t>
            </a:r>
            <a:r>
              <a:rPr lang="en-GB" sz="1600" dirty="0" err="1">
                <a:solidFill>
                  <a:srgbClr val="086D6E"/>
                </a:solidFill>
              </a:rPr>
              <a:t>meisten</a:t>
            </a:r>
            <a:r>
              <a:rPr lang="en-GB" sz="1600" dirty="0">
                <a:solidFill>
                  <a:srgbClr val="086D6E"/>
                </a:solidFill>
              </a:rPr>
              <a:t> </a:t>
            </a:r>
            <a:r>
              <a:rPr lang="en-GB" sz="1600" dirty="0" err="1">
                <a:solidFill>
                  <a:srgbClr val="086D6E"/>
                </a:solidFill>
              </a:rPr>
              <a:t>Endnutzer</a:t>
            </a:r>
            <a:r>
              <a:rPr lang="en-GB" sz="1600" dirty="0">
                <a:solidFill>
                  <a:srgbClr val="086D6E"/>
                </a:solidFill>
              </a:rPr>
              <a:t> </a:t>
            </a:r>
            <a:r>
              <a:rPr lang="en-GB" sz="1600" dirty="0" err="1">
                <a:solidFill>
                  <a:srgbClr val="086D6E"/>
                </a:solidFill>
              </a:rPr>
              <a:t>im</a:t>
            </a:r>
            <a:r>
              <a:rPr lang="en-GB" sz="1600" dirty="0">
                <a:solidFill>
                  <a:srgbClr val="086D6E"/>
                </a:solidFill>
              </a:rPr>
              <a:t> </a:t>
            </a:r>
            <a:r>
              <a:rPr lang="en-GB" sz="1600" dirty="0" err="1">
                <a:solidFill>
                  <a:srgbClr val="086D6E"/>
                </a:solidFill>
              </a:rPr>
              <a:t>Vereinigten</a:t>
            </a:r>
            <a:r>
              <a:rPr lang="en-GB" sz="1600" dirty="0">
                <a:solidFill>
                  <a:srgbClr val="086D6E"/>
                </a:solidFill>
              </a:rPr>
              <a:t> </a:t>
            </a:r>
            <a:r>
              <a:rPr lang="en-GB" sz="1600" dirty="0" err="1">
                <a:solidFill>
                  <a:srgbClr val="086D6E"/>
                </a:solidFill>
              </a:rPr>
              <a:t>Königreich</a:t>
            </a:r>
            <a:r>
              <a:rPr lang="en-GB" sz="1600" dirty="0">
                <a:solidFill>
                  <a:srgbClr val="086D6E"/>
                </a:solidFill>
              </a:rPr>
              <a:t> </a:t>
            </a:r>
            <a:r>
              <a:rPr lang="en-GB" sz="1600" dirty="0" err="1">
                <a:solidFill>
                  <a:srgbClr val="086D6E"/>
                </a:solidFill>
              </a:rPr>
              <a:t>befinden</a:t>
            </a:r>
            <a:r>
              <a:rPr lang="en-GB" sz="1600" dirty="0">
                <a:solidFill>
                  <a:srgbClr val="086D6E"/>
                </a:solidFill>
              </a:rPr>
              <a:t>, </a:t>
            </a:r>
            <a:r>
              <a:rPr lang="en-GB" sz="1600" dirty="0" err="1">
                <a:solidFill>
                  <a:srgbClr val="086D6E"/>
                </a:solidFill>
              </a:rPr>
              <a:t>kann</a:t>
            </a:r>
            <a:r>
              <a:rPr lang="en-GB" sz="1600" dirty="0">
                <a:solidFill>
                  <a:srgbClr val="086D6E"/>
                </a:solidFill>
              </a:rPr>
              <a:t> die Website </a:t>
            </a:r>
            <a:r>
              <a:rPr lang="en-GB" sz="1600" dirty="0" err="1">
                <a:solidFill>
                  <a:srgbClr val="086D6E"/>
                </a:solidFill>
              </a:rPr>
              <a:t>mehr</a:t>
            </a:r>
            <a:r>
              <a:rPr lang="en-GB" sz="1600" dirty="0">
                <a:solidFill>
                  <a:srgbClr val="086D6E"/>
                </a:solidFill>
              </a:rPr>
              <a:t> </a:t>
            </a:r>
            <a:r>
              <a:rPr lang="en-GB" sz="1600" dirty="0" err="1">
                <a:solidFill>
                  <a:srgbClr val="086D6E"/>
                </a:solidFill>
              </a:rPr>
              <a:t>Suchverkehr</a:t>
            </a:r>
            <a:r>
              <a:rPr lang="en-GB" sz="1600" dirty="0">
                <a:solidFill>
                  <a:srgbClr val="086D6E"/>
                </a:solidFill>
              </a:rPr>
              <a:t> </a:t>
            </a:r>
            <a:r>
              <a:rPr lang="en-GB" sz="1600" dirty="0" err="1">
                <a:solidFill>
                  <a:srgbClr val="086D6E"/>
                </a:solidFill>
              </a:rPr>
              <a:t>erhalten</a:t>
            </a:r>
            <a:r>
              <a:rPr lang="en-GB" sz="1600" dirty="0">
                <a:solidFill>
                  <a:srgbClr val="086D6E"/>
                </a:solidFill>
              </a:rPr>
              <a:t> </a:t>
            </a:r>
            <a:r>
              <a:rPr lang="en-GB" sz="1600" dirty="0" err="1">
                <a:solidFill>
                  <a:srgbClr val="086D6E"/>
                </a:solidFill>
              </a:rPr>
              <a:t>als</a:t>
            </a:r>
            <a:r>
              <a:rPr lang="en-GB" sz="1600" dirty="0">
                <a:solidFill>
                  <a:srgbClr val="086D6E"/>
                </a:solidFill>
              </a:rPr>
              <a:t> </a:t>
            </a:r>
            <a:r>
              <a:rPr lang="en-GB" sz="1600" dirty="0" err="1">
                <a:solidFill>
                  <a:srgbClr val="086D6E"/>
                </a:solidFill>
              </a:rPr>
              <a:t>eine</a:t>
            </a:r>
            <a:r>
              <a:rPr lang="en-GB" sz="1600" dirty="0">
                <a:solidFill>
                  <a:srgbClr val="086D6E"/>
                </a:solidFill>
              </a:rPr>
              <a:t> Website </a:t>
            </a:r>
            <a:r>
              <a:rPr lang="en-GB" sz="1600" dirty="0" err="1">
                <a:solidFill>
                  <a:srgbClr val="086D6E"/>
                </a:solidFill>
              </a:rPr>
              <a:t>mit</a:t>
            </a:r>
            <a:r>
              <a:rPr lang="en-GB" sz="1600" dirty="0">
                <a:solidFill>
                  <a:srgbClr val="086D6E"/>
                </a:solidFill>
              </a:rPr>
              <a:t> </a:t>
            </a:r>
            <a:r>
              <a:rPr lang="en-GB" sz="1600" dirty="0" err="1">
                <a:solidFill>
                  <a:srgbClr val="086D6E"/>
                </a:solidFill>
              </a:rPr>
              <a:t>einer</a:t>
            </a:r>
            <a:r>
              <a:rPr lang="en-GB" sz="1600" dirty="0">
                <a:solidFill>
                  <a:srgbClr val="086D6E"/>
                </a:solidFill>
              </a:rPr>
              <a:t> </a:t>
            </a:r>
            <a:r>
              <a:rPr lang="en-GB" sz="1600" dirty="0" err="1">
                <a:solidFill>
                  <a:srgbClr val="086D6E"/>
                </a:solidFill>
              </a:rPr>
              <a:t>weltweit</a:t>
            </a:r>
            <a:r>
              <a:rPr lang="en-GB" sz="1600" dirty="0">
                <a:solidFill>
                  <a:srgbClr val="086D6E"/>
                </a:solidFill>
              </a:rPr>
              <a:t> </a:t>
            </a:r>
            <a:r>
              <a:rPr lang="en-GB" sz="1600" dirty="0" err="1">
                <a:solidFill>
                  <a:srgbClr val="086D6E"/>
                </a:solidFill>
              </a:rPr>
              <a:t>anerkannten</a:t>
            </a:r>
            <a:r>
              <a:rPr lang="en-GB" sz="1600" dirty="0">
                <a:solidFill>
                  <a:srgbClr val="086D6E"/>
                </a:solidFill>
              </a:rPr>
              <a:t> </a:t>
            </a:r>
            <a:r>
              <a:rPr lang="en-GB" sz="1600" dirty="0" err="1">
                <a:solidFill>
                  <a:srgbClr val="086D6E"/>
                </a:solidFill>
              </a:rPr>
              <a:t>Domainendung</a:t>
            </a:r>
            <a:r>
              <a:rPr lang="en-GB" sz="1600" dirty="0">
                <a:solidFill>
                  <a:srgbClr val="086D6E"/>
                </a:solidFill>
              </a:rPr>
              <a:t> </a:t>
            </a:r>
            <a:r>
              <a:rPr lang="en-GB" sz="1600" dirty="0" err="1">
                <a:solidFill>
                  <a:srgbClr val="086D6E"/>
                </a:solidFill>
              </a:rPr>
              <a:t>wie</a:t>
            </a:r>
            <a:r>
              <a:rPr lang="en-GB" sz="1600" dirty="0">
                <a:solidFill>
                  <a:srgbClr val="086D6E"/>
                </a:solidFill>
              </a:rPr>
              <a:t> .com. 
</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55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Bringen</a:t>
            </a:r>
            <a:r>
              <a:rPr lang="en-GB" dirty="0"/>
              <a:t> Sie die </a:t>
            </a:r>
            <a:r>
              <a:rPr lang="en-GB" dirty="0" err="1"/>
              <a:t>folgenden</a:t>
            </a:r>
            <a:r>
              <a:rPr lang="en-GB" dirty="0"/>
              <a:t> </a:t>
            </a:r>
            <a:r>
              <a:rPr lang="en-GB" dirty="0" err="1"/>
              <a:t>Schritte</a:t>
            </a:r>
            <a:r>
              <a:rPr lang="en-GB" dirty="0"/>
              <a:t> </a:t>
            </a:r>
            <a:r>
              <a:rPr lang="en-GB" dirty="0" err="1"/>
              <a:t>zur</a:t>
            </a:r>
            <a:r>
              <a:rPr lang="en-GB" dirty="0"/>
              <a:t> </a:t>
            </a:r>
            <a:r>
              <a:rPr lang="en-GB" dirty="0" err="1"/>
              <a:t>Erstellung</a:t>
            </a:r>
            <a:r>
              <a:rPr lang="en-GB" dirty="0"/>
              <a:t> </a:t>
            </a:r>
            <a:r>
              <a:rPr lang="en-GB" dirty="0" err="1"/>
              <a:t>einer</a:t>
            </a:r>
            <a:r>
              <a:rPr lang="en-GB" dirty="0"/>
              <a:t> </a:t>
            </a:r>
            <a:r>
              <a:rPr lang="en-GB" dirty="0" err="1"/>
              <a:t>effektiven</a:t>
            </a:r>
            <a:r>
              <a:rPr lang="en-GB" dirty="0"/>
              <a:t> SEO-</a:t>
            </a:r>
            <a:r>
              <a:rPr lang="en-GB" dirty="0" err="1"/>
              <a:t>Strategie</a:t>
            </a:r>
            <a:r>
              <a:rPr lang="en-GB" dirty="0"/>
              <a:t> in die </a:t>
            </a:r>
            <a:r>
              <a:rPr lang="en-GB" dirty="0" err="1"/>
              <a:t>richtige</a:t>
            </a:r>
            <a:r>
              <a:rPr lang="en-GB" dirty="0"/>
              <a:t> </a:t>
            </a:r>
            <a:r>
              <a:rPr lang="en-GB" dirty="0" err="1"/>
              <a:t>Reihenfolge</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3800964078"/>
              </p:ext>
            </p:extLst>
          </p:nvPr>
        </p:nvGraphicFramePr>
        <p:xfrm>
          <a:off x="798382" y="2664843"/>
          <a:ext cx="10595235" cy="2217280"/>
        </p:xfrm>
        <a:graphic>
          <a:graphicData uri="http://schemas.openxmlformats.org/drawingml/2006/table">
            <a:tbl>
              <a:tblPr firstRow="1" bandRow="1">
                <a:tableStyleId>{8A107856-5554-42FB-B03E-39F5DBC370BA}</a:tableStyleId>
              </a:tblPr>
              <a:tblGrid>
                <a:gridCol w="5206705">
                  <a:extLst>
                    <a:ext uri="{9D8B030D-6E8A-4147-A177-3AD203B41FA5}">
                      <a16:colId xmlns:a16="http://schemas.microsoft.com/office/drawing/2014/main" val="3752673547"/>
                    </a:ext>
                  </a:extLst>
                </a:gridCol>
                <a:gridCol w="5388530">
                  <a:extLst>
                    <a:ext uri="{9D8B030D-6E8A-4147-A177-3AD203B41FA5}">
                      <a16:colId xmlns:a16="http://schemas.microsoft.com/office/drawing/2014/main" val="132659526"/>
                    </a:ext>
                  </a:extLst>
                </a:gridCol>
              </a:tblGrid>
              <a:tr h="443456">
                <a:tc>
                  <a:txBody>
                    <a:bodyPr/>
                    <a:lstStyle/>
                    <a:p>
                      <a:r>
                        <a:rPr lang="en-ZA" b="0" dirty="0" err="1">
                          <a:solidFill>
                            <a:srgbClr val="000000"/>
                          </a:solidFill>
                        </a:rPr>
                        <a:t>Schaffen</a:t>
                      </a:r>
                      <a:r>
                        <a:rPr lang="en-ZA" b="0" dirty="0">
                          <a:solidFill>
                            <a:srgbClr val="000000"/>
                          </a:solidFill>
                        </a:rPr>
                        <a:t> Sie </a:t>
                      </a:r>
                      <a:r>
                        <a:rPr lang="en-ZA" b="0" dirty="0" err="1">
                          <a:solidFill>
                            <a:srgbClr val="000000"/>
                          </a:solidFill>
                        </a:rPr>
                        <a:t>etwas</a:t>
                      </a:r>
                      <a:r>
                        <a:rPr lang="en-ZA" b="0" dirty="0">
                          <a:solidFill>
                            <a:srgbClr val="000000"/>
                          </a:solidFill>
                        </a:rPr>
                        <a:t> </a:t>
                      </a:r>
                      <a:r>
                        <a:rPr lang="en-ZA" b="0" dirty="0" err="1">
                          <a:solidFill>
                            <a:srgbClr val="000000"/>
                          </a:solidFill>
                        </a:rPr>
                        <a:t>anderes</a:t>
                      </a:r>
                      <a:r>
                        <a:rPr lang="en-ZA" b="0" dirty="0">
                          <a:solidFill>
                            <a:srgbClr val="000000"/>
                          </a:solidFill>
                        </a:rPr>
                        <a:t> </a:t>
                      </a:r>
                      <a:r>
                        <a:rPr lang="en-ZA" b="0" dirty="0" err="1">
                          <a:solidFill>
                            <a:srgbClr val="000000"/>
                          </a:solidFill>
                        </a:rPr>
                        <a:t>oder</a:t>
                      </a:r>
                      <a:r>
                        <a:rPr lang="en-ZA" b="0" dirty="0">
                          <a:solidFill>
                            <a:srgbClr val="000000"/>
                          </a:solidFill>
                        </a:rPr>
                        <a:t> </a:t>
                      </a:r>
                      <a:r>
                        <a:rPr lang="en-ZA" b="0" dirty="0" err="1">
                          <a:solidFill>
                            <a:srgbClr val="000000"/>
                          </a:solidFill>
                        </a:rPr>
                        <a:t>besseres</a:t>
                      </a:r>
                      <a:endParaRPr lang="en-ZA" b="0" dirty="0">
                        <a:solidFill>
                          <a:srgbClr val="000000"/>
                        </a:solidFill>
                      </a:endParaRPr>
                    </a:p>
                  </a:txBody>
                  <a:tcPr/>
                </a:tc>
                <a:tc>
                  <a:txBody>
                    <a:bodyPr/>
                    <a:lstStyle/>
                    <a:p>
                      <a:r>
                        <a:rPr lang="en-ZA" b="0" dirty="0" err="1">
                          <a:solidFill>
                            <a:srgbClr val="000000"/>
                          </a:solidFill>
                        </a:rPr>
                        <a:t>Suchabsicht</a:t>
                      </a:r>
                      <a:r>
                        <a:rPr lang="en-ZA" b="0" dirty="0">
                          <a:solidFill>
                            <a:srgbClr val="000000"/>
                          </a:solidFill>
                        </a:rPr>
                        <a:t> </a:t>
                      </a:r>
                      <a:r>
                        <a:rPr lang="en-ZA" b="0" dirty="0" err="1">
                          <a:solidFill>
                            <a:srgbClr val="000000"/>
                          </a:solidFill>
                        </a:rPr>
                        <a:t>optimieren</a:t>
                      </a:r>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err="1">
                          <a:solidFill>
                            <a:srgbClr val="000000"/>
                          </a:solidFill>
                        </a:rPr>
                        <a:t>Hinzufügen</a:t>
                      </a:r>
                      <a:r>
                        <a:rPr lang="en-ZA" b="0" dirty="0">
                          <a:solidFill>
                            <a:srgbClr val="000000"/>
                          </a:solidFill>
                        </a:rPr>
                        <a:t> </a:t>
                      </a:r>
                      <a:r>
                        <a:rPr lang="en-ZA" b="0" dirty="0" err="1">
                          <a:solidFill>
                            <a:srgbClr val="000000"/>
                          </a:solidFill>
                        </a:rPr>
                        <a:t>eines</a:t>
                      </a:r>
                      <a:r>
                        <a:rPr lang="en-ZA" b="0" dirty="0">
                          <a:solidFill>
                            <a:srgbClr val="000000"/>
                          </a:solidFill>
                        </a:rPr>
                        <a:t> </a:t>
                      </a:r>
                      <a:r>
                        <a:rPr lang="en-ZA" b="0" dirty="0" err="1">
                          <a:solidFill>
                            <a:srgbClr val="000000"/>
                          </a:solidFill>
                        </a:rPr>
                        <a:t>Hakens</a:t>
                      </a:r>
                      <a:endParaRPr lang="en-ZA" b="0" dirty="0">
                        <a:solidFill>
                          <a:srgbClr val="000000"/>
                        </a:solidFill>
                      </a:endParaRPr>
                    </a:p>
                  </a:txBody>
                  <a:tcPr/>
                </a:tc>
                <a:tc>
                  <a:txBody>
                    <a:bodyPr/>
                    <a:lstStyle/>
                    <a:p>
                      <a:r>
                        <a:rPr lang="en-ZA" b="0" dirty="0" err="1">
                          <a:solidFill>
                            <a:srgbClr val="000000"/>
                          </a:solidFill>
                        </a:rPr>
                        <a:t>Verbessern</a:t>
                      </a:r>
                      <a:r>
                        <a:rPr lang="en-ZA" b="0" dirty="0">
                          <a:solidFill>
                            <a:srgbClr val="000000"/>
                          </a:solidFill>
                        </a:rPr>
                        <a:t> und </a:t>
                      </a:r>
                      <a:r>
                        <a:rPr lang="en-ZA" b="0" dirty="0" err="1">
                          <a:solidFill>
                            <a:srgbClr val="000000"/>
                          </a:solidFill>
                        </a:rPr>
                        <a:t>aktualisieren</a:t>
                      </a:r>
                      <a:r>
                        <a:rPr lang="en-ZA" b="0" dirty="0">
                          <a:solidFill>
                            <a:srgbClr val="000000"/>
                          </a:solidFill>
                        </a:rPr>
                        <a:t> Sie </a:t>
                      </a:r>
                      <a:r>
                        <a:rPr lang="en-ZA" b="0" dirty="0" err="1">
                          <a:solidFill>
                            <a:srgbClr val="000000"/>
                          </a:solidFill>
                        </a:rPr>
                        <a:t>Ihre</a:t>
                      </a:r>
                      <a:r>
                        <a:rPr lang="en-ZA" b="0" dirty="0">
                          <a:solidFill>
                            <a:srgbClr val="000000"/>
                          </a:solidFill>
                        </a:rPr>
                        <a:t> </a:t>
                      </a:r>
                      <a:r>
                        <a:rPr lang="en-ZA" b="0" dirty="0" err="1">
                          <a:solidFill>
                            <a:srgbClr val="000000"/>
                          </a:solidFill>
                        </a:rPr>
                        <a:t>Inhalte</a:t>
                      </a:r>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ZA" b="0" dirty="0" err="1">
                          <a:solidFill>
                            <a:srgbClr val="000000"/>
                          </a:solidFill>
                        </a:rPr>
                        <a:t>Erstellen</a:t>
                      </a:r>
                      <a:r>
                        <a:rPr lang="en-ZA" b="0" dirty="0">
                          <a:solidFill>
                            <a:srgbClr val="000000"/>
                          </a:solidFill>
                        </a:rPr>
                        <a:t> </a:t>
                      </a:r>
                      <a:r>
                        <a:rPr lang="en-ZA" b="0" dirty="0" err="1">
                          <a:solidFill>
                            <a:srgbClr val="000000"/>
                          </a:solidFill>
                        </a:rPr>
                        <a:t>einer</a:t>
                      </a:r>
                      <a:r>
                        <a:rPr lang="en-ZA" b="0" dirty="0">
                          <a:solidFill>
                            <a:srgbClr val="000000"/>
                          </a:solidFill>
                        </a:rPr>
                        <a:t> </a:t>
                      </a:r>
                      <a:r>
                        <a:rPr lang="en-ZA" b="0" dirty="0" err="1">
                          <a:solidFill>
                            <a:srgbClr val="000000"/>
                          </a:solidFill>
                        </a:rPr>
                        <a:t>Liste</a:t>
                      </a:r>
                      <a:r>
                        <a:rPr lang="en-ZA" b="0" dirty="0">
                          <a:solidFill>
                            <a:srgbClr val="000000"/>
                          </a:solidFill>
                        </a:rPr>
                        <a:t> </a:t>
                      </a:r>
                      <a:r>
                        <a:rPr lang="en-ZA" b="0" dirty="0" err="1">
                          <a:solidFill>
                            <a:srgbClr val="000000"/>
                          </a:solidFill>
                        </a:rPr>
                        <a:t>mit</a:t>
                      </a:r>
                      <a:r>
                        <a:rPr lang="en-ZA" b="0" dirty="0">
                          <a:solidFill>
                            <a:srgbClr val="000000"/>
                          </a:solidFill>
                        </a:rPr>
                        <a:t> </a:t>
                      </a:r>
                      <a:r>
                        <a:rPr lang="en-ZA" b="0" dirty="0" err="1">
                          <a:solidFill>
                            <a:srgbClr val="000000"/>
                          </a:solidFill>
                        </a:rPr>
                        <a:t>Schlüsselwörtern</a:t>
                      </a:r>
                      <a:endParaRPr lang="en-ZA" b="0" dirty="0">
                        <a:solidFill>
                          <a:srgbClr val="000000"/>
                        </a:solidFill>
                      </a:endParaRPr>
                    </a:p>
                  </a:txBody>
                  <a:tcPr/>
                </a:tc>
                <a:tc>
                  <a:txBody>
                    <a:bodyPr/>
                    <a:lstStyle/>
                    <a:p>
                      <a:r>
                        <a:rPr lang="en-ZA" b="0" dirty="0" err="1">
                          <a:solidFill>
                            <a:srgbClr val="000000"/>
                          </a:solidFill>
                        </a:rPr>
                        <a:t>Optimierung</a:t>
                      </a:r>
                      <a:r>
                        <a:rPr lang="en-ZA" b="0" dirty="0">
                          <a:solidFill>
                            <a:srgbClr val="000000"/>
                          </a:solidFill>
                        </a:rPr>
                        <a:t> für On-Page-SEO</a:t>
                      </a:r>
                    </a:p>
                  </a:txBody>
                  <a:tcPr/>
                </a:tc>
                <a:extLst>
                  <a:ext uri="{0D108BD9-81ED-4DB2-BD59-A6C34878D82A}">
                    <a16:rowId xmlns:a16="http://schemas.microsoft.com/office/drawing/2014/main" val="319718223"/>
                  </a:ext>
                </a:extLst>
              </a:tr>
              <a:tr h="443456">
                <a:tc>
                  <a:txBody>
                    <a:bodyPr/>
                    <a:lstStyle/>
                    <a:p>
                      <a:r>
                        <a:rPr lang="en-ZA" b="0" dirty="0" err="1">
                          <a:solidFill>
                            <a:srgbClr val="000000"/>
                          </a:solidFill>
                        </a:rPr>
                        <a:t>Analysieren</a:t>
                      </a:r>
                      <a:r>
                        <a:rPr lang="en-ZA" b="0" dirty="0">
                          <a:solidFill>
                            <a:srgbClr val="000000"/>
                          </a:solidFill>
                        </a:rPr>
                        <a:t> Sie die </a:t>
                      </a:r>
                      <a:r>
                        <a:rPr lang="en-ZA" b="0" dirty="0" err="1">
                          <a:solidFill>
                            <a:srgbClr val="000000"/>
                          </a:solidFill>
                        </a:rPr>
                        <a:t>erste</a:t>
                      </a:r>
                      <a:r>
                        <a:rPr lang="en-ZA" b="0" dirty="0">
                          <a:solidFill>
                            <a:srgbClr val="000000"/>
                          </a:solidFill>
                        </a:rPr>
                        <a:t> </a:t>
                      </a:r>
                      <a:r>
                        <a:rPr lang="en-ZA" b="0" dirty="0" err="1">
                          <a:solidFill>
                            <a:srgbClr val="000000"/>
                          </a:solidFill>
                        </a:rPr>
                        <a:t>Seite</a:t>
                      </a:r>
                      <a:r>
                        <a:rPr lang="en-ZA" b="0" dirty="0">
                          <a:solidFill>
                            <a:srgbClr val="000000"/>
                          </a:solidFill>
                        </a:rPr>
                        <a:t> von Google</a:t>
                      </a:r>
                    </a:p>
                  </a:txBody>
                  <a:tcPr/>
                </a:tc>
                <a:tc>
                  <a:txBody>
                    <a:bodyPr/>
                    <a:lstStyle/>
                    <a:p>
                      <a:r>
                        <a:rPr lang="en-ZA" b="0" dirty="0" err="1">
                          <a:solidFill>
                            <a:srgbClr val="000000"/>
                          </a:solidFill>
                        </a:rPr>
                        <a:t>Erstellen</a:t>
                      </a:r>
                      <a:r>
                        <a:rPr lang="en-ZA" b="0" dirty="0">
                          <a:solidFill>
                            <a:srgbClr val="000000"/>
                          </a:solidFill>
                        </a:rPr>
                        <a:t> von Links </a:t>
                      </a:r>
                      <a:r>
                        <a:rPr lang="en-ZA" b="0" dirty="0" err="1">
                          <a:solidFill>
                            <a:srgbClr val="000000"/>
                          </a:solidFill>
                        </a:rPr>
                        <a:t>zu</a:t>
                      </a:r>
                      <a:r>
                        <a:rPr lang="en-ZA" b="0" dirty="0">
                          <a:solidFill>
                            <a:srgbClr val="000000"/>
                          </a:solidFill>
                        </a:rPr>
                        <a:t> </a:t>
                      </a:r>
                      <a:r>
                        <a:rPr lang="en-ZA" b="0" dirty="0" err="1">
                          <a:solidFill>
                            <a:srgbClr val="000000"/>
                          </a:solidFill>
                        </a:rPr>
                        <a:t>Ihrer</a:t>
                      </a:r>
                      <a:r>
                        <a:rPr lang="en-ZA" b="0" dirty="0">
                          <a:solidFill>
                            <a:srgbClr val="000000"/>
                          </a:solidFill>
                        </a:rPr>
                        <a:t> </a:t>
                      </a:r>
                      <a:r>
                        <a:rPr lang="en-ZA" b="0" dirty="0" err="1">
                          <a:solidFill>
                            <a:srgbClr val="000000"/>
                          </a:solidFill>
                        </a:rPr>
                        <a:t>Seite</a:t>
                      </a:r>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err="1">
                          <a:solidFill>
                            <a:srgbClr val="000000"/>
                          </a:solidFill>
                        </a:rPr>
                        <a:t>Fokus</a:t>
                      </a:r>
                      <a:r>
                        <a:rPr lang="en-ZA" b="0" dirty="0">
                          <a:solidFill>
                            <a:srgbClr val="000000"/>
                          </a:solidFill>
                        </a:rPr>
                        <a:t> auf Content-Design</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spTree>
    <p:extLst>
      <p:ext uri="{BB962C8B-B14F-4D97-AF65-F5344CB8AC3E}">
        <p14:creationId xmlns:p14="http://schemas.microsoft.com/office/powerpoint/2010/main" val="390226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Answer:</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4" name="Diagram 3">
            <a:extLst>
              <a:ext uri="{FF2B5EF4-FFF2-40B4-BE49-F238E27FC236}">
                <a16:creationId xmlns:a16="http://schemas.microsoft.com/office/drawing/2014/main" id="{82EEB1BE-6853-2A94-EB3A-17FCA3F8F604}"/>
              </a:ext>
            </a:extLst>
          </p:cNvPr>
          <p:cNvGraphicFramePr/>
          <p:nvPr>
            <p:extLst>
              <p:ext uri="{D42A27DB-BD31-4B8C-83A1-F6EECF244321}">
                <p14:modId xmlns:p14="http://schemas.microsoft.com/office/powerpoint/2010/main" val="326335903"/>
              </p:ext>
            </p:extLst>
          </p:nvPr>
        </p:nvGraphicFramePr>
        <p:xfrm>
          <a:off x="798380" y="2367485"/>
          <a:ext cx="10595235" cy="3528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242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0D456F7E-567C-4790-90DA-514BFBCA8F0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A0FEAF43-1672-4A94-9AA6-170B927AD04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012737E0-04EB-4C6E-B231-4067912942AD}"/>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72DD0327-AB79-4DFF-8AE1-D6E72E101600}"/>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A22128EA-1AF9-4EF2-9403-926F9689705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EA1F9900-4ABD-486C-A2FC-C321EA44B64F}"/>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DC81944B-5141-4A84-A20D-6B1049873838}"/>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D54C5FE5-138F-482B-89C2-F60D621A8BA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9465AC53-7CD9-4EC5-8F1D-2EF6D85B6373}"/>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82A7C357-EC03-47E9-9C7D-B61CC1DC6712}"/>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2E6B8E82-0B1A-4C1D-9F08-DEF483CD3563}"/>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graphicEl>
                                              <a:dgm id="{6E37E9C6-5776-49F6-8120-B7BB1F2429D7}"/>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graphicEl>
                                              <a:dgm id="{923FD4E8-47A6-47BE-9463-E64D72572DDB}"/>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graphicEl>
                                              <a:dgm id="{039F3095-5192-4724-9C28-17AFC88CB129}"/>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graphicEl>
                                              <a:dgm id="{7CE02695-537D-45CE-B303-18DB43FD16E6}"/>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graphicEl>
                                              <a:dgm id="{13C9D618-3AF7-4719-BF5D-7AB49A4A65E8}"/>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
                                            <p:graphicEl>
                                              <a:dgm id="{55C862C2-C200-4866-BCC5-A32E575361F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Graphic spid="4" grpId="0">
        <p:bldSub>
          <a:bldDgm bld="one"/>
        </p:bldSub>
      </p:bldGraphic>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Wählen</a:t>
            </a:r>
            <a:r>
              <a:rPr lang="en-GB" dirty="0"/>
              <a:t> Sie die </a:t>
            </a:r>
            <a:r>
              <a:rPr lang="en-GB" dirty="0" err="1"/>
              <a:t>relevanten</a:t>
            </a:r>
            <a:r>
              <a:rPr lang="en-GB" dirty="0"/>
              <a:t> </a:t>
            </a:r>
            <a:r>
              <a:rPr lang="en-GB" dirty="0" err="1"/>
              <a:t>Leistungsindikatoren</a:t>
            </a:r>
            <a:r>
              <a:rPr lang="en-GB" dirty="0"/>
              <a:t> </a:t>
            </a:r>
            <a:r>
              <a:rPr lang="en-GB" dirty="0" err="1"/>
              <a:t>aus</a:t>
            </a:r>
            <a:r>
              <a:rPr lang="en-GB" dirty="0"/>
              <a:t>, die </a:t>
            </a:r>
            <a:r>
              <a:rPr lang="en-GB" dirty="0" err="1"/>
              <a:t>zur</a:t>
            </a:r>
            <a:r>
              <a:rPr lang="en-GB" dirty="0"/>
              <a:t> </a:t>
            </a:r>
            <a:r>
              <a:rPr lang="en-GB" dirty="0" err="1"/>
              <a:t>Überwachung</a:t>
            </a:r>
            <a:r>
              <a:rPr lang="en-GB" dirty="0"/>
              <a:t> der SEO-</a:t>
            </a:r>
            <a:r>
              <a:rPr lang="en-GB" dirty="0" err="1"/>
              <a:t>Ergebnisse</a:t>
            </a:r>
            <a:r>
              <a:rPr lang="en-GB" dirty="0"/>
              <a:t> </a:t>
            </a:r>
            <a:r>
              <a:rPr lang="en-GB" dirty="0" err="1"/>
              <a:t>verwendet</a:t>
            </a:r>
            <a:r>
              <a:rPr lang="en-GB" dirty="0"/>
              <a:t> </a:t>
            </a:r>
            <a:r>
              <a:rPr lang="en-GB" dirty="0" err="1"/>
              <a:t>werden</a:t>
            </a:r>
            <a:r>
              <a:rPr lang="en-GB" dirty="0"/>
              <a:t>:</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1331073937"/>
              </p:ext>
            </p:extLst>
          </p:nvPr>
        </p:nvGraphicFramePr>
        <p:xfrm>
          <a:off x="798382" y="2814639"/>
          <a:ext cx="10595236" cy="2660736"/>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ZA" b="0" dirty="0" err="1">
                          <a:solidFill>
                            <a:srgbClr val="000000"/>
                          </a:solidFill>
                        </a:rPr>
                        <a:t>Organischer</a:t>
                      </a:r>
                      <a:r>
                        <a:rPr lang="en-ZA" b="0" dirty="0">
                          <a:solidFill>
                            <a:srgbClr val="000000"/>
                          </a:solidFill>
                        </a:rPr>
                        <a:t> Traffic</a:t>
                      </a:r>
                    </a:p>
                  </a:txBody>
                  <a:tcPr/>
                </a:tc>
                <a:tc>
                  <a:txBody>
                    <a:bodyPr/>
                    <a:lstStyle/>
                    <a:p>
                      <a:endParaRPr lang="en-ZA" b="0" dirty="0">
                        <a:solidFill>
                          <a:srgbClr val="000000"/>
                        </a:solidFill>
                      </a:endParaRPr>
                    </a:p>
                  </a:txBody>
                  <a:tcPr/>
                </a:tc>
                <a:tc>
                  <a:txBody>
                    <a:bodyPr/>
                    <a:lstStyle/>
                    <a:p>
                      <a:r>
                        <a:rPr lang="en-ZA" b="0" dirty="0" err="1">
                          <a:solidFill>
                            <a:srgbClr val="000000"/>
                          </a:solidFill>
                        </a:rPr>
                        <a:t>Durchschnittliche</a:t>
                      </a:r>
                      <a:r>
                        <a:rPr lang="en-ZA" b="0" dirty="0">
                          <a:solidFill>
                            <a:srgbClr val="000000"/>
                          </a:solidFill>
                        </a:rPr>
                        <a:t> </a:t>
                      </a:r>
                      <a:r>
                        <a:rPr lang="en-ZA" b="0" dirty="0" err="1">
                          <a:solidFill>
                            <a:srgbClr val="000000"/>
                          </a:solidFill>
                        </a:rPr>
                        <a:t>Auflösungszeit</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Net Promoter Score</a:t>
                      </a:r>
                    </a:p>
                  </a:txBody>
                  <a:tcPr/>
                </a:tc>
                <a:tc>
                  <a:txBody>
                    <a:bodyPr/>
                    <a:lstStyle/>
                    <a:p>
                      <a:endParaRPr lang="en-ZA" b="0" dirty="0">
                        <a:solidFill>
                          <a:srgbClr val="000000"/>
                        </a:solidFill>
                      </a:endParaRPr>
                    </a:p>
                  </a:txBody>
                  <a:tcPr/>
                </a:tc>
                <a:tc>
                  <a:txBody>
                    <a:bodyPr/>
                    <a:lstStyle/>
                    <a:p>
                      <a:r>
                        <a:rPr lang="en-ZA" b="0" dirty="0">
                          <a:solidFill>
                            <a:srgbClr val="000000"/>
                          </a:solidFill>
                        </a:rPr>
                        <a:t>Social-Media-Engagement</a:t>
                      </a: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ZA" b="0" dirty="0" err="1">
                          <a:solidFill>
                            <a:srgbClr val="000000"/>
                          </a:solidFill>
                        </a:rPr>
                        <a:t>Umrechnungskurs</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a:solidFill>
                            <a:srgbClr val="000000"/>
                          </a:solidFill>
                        </a:rPr>
                        <a:t>Backlinks</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ZA" b="0" dirty="0" err="1">
                          <a:solidFill>
                            <a:srgbClr val="000000"/>
                          </a:solidFill>
                        </a:rPr>
                        <a:t>Abbruchrate</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err="1">
                          <a:solidFill>
                            <a:srgbClr val="000000"/>
                          </a:solidFill>
                        </a:rPr>
                        <a:t>Erste</a:t>
                      </a:r>
                      <a:r>
                        <a:rPr lang="en-ZA" b="0" dirty="0">
                          <a:solidFill>
                            <a:srgbClr val="000000"/>
                          </a:solidFill>
                        </a:rPr>
                        <a:t> </a:t>
                      </a:r>
                      <a:r>
                        <a:rPr lang="en-ZA" b="0" dirty="0" err="1">
                          <a:solidFill>
                            <a:srgbClr val="000000"/>
                          </a:solidFill>
                        </a:rPr>
                        <a:t>Reaktionszeit</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a:solidFill>
                            <a:srgbClr val="000000"/>
                          </a:solidFill>
                        </a:rPr>
                        <a:t>Keyword-</a:t>
                      </a:r>
                      <a:r>
                        <a:rPr lang="en-ZA" b="0" dirty="0" err="1">
                          <a:solidFill>
                            <a:srgbClr val="000000"/>
                          </a:solidFill>
                        </a:rPr>
                        <a:t>Bewertung</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GB" b="0" dirty="0" err="1">
                          <a:solidFill>
                            <a:srgbClr val="000000"/>
                          </a:solidFill>
                        </a:rPr>
                        <a:t>Klickrate</a:t>
                      </a:r>
                      <a:endParaRPr lang="en-GB"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r h="443456">
                <a:tc>
                  <a:txBody>
                    <a:bodyPr/>
                    <a:lstStyle/>
                    <a:p>
                      <a:r>
                        <a:rPr lang="en-ZA" b="0" dirty="0" err="1">
                          <a:solidFill>
                            <a:srgbClr val="000000"/>
                          </a:solidFill>
                        </a:rPr>
                        <a:t>Rückstände</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GB" b="0" dirty="0" err="1">
                          <a:solidFill>
                            <a:srgbClr val="000000"/>
                          </a:solidFill>
                        </a:rPr>
                        <a:t>Kosten</a:t>
                      </a:r>
                      <a:r>
                        <a:rPr lang="en-GB" b="0" dirty="0">
                          <a:solidFill>
                            <a:srgbClr val="000000"/>
                          </a:solidFill>
                        </a:rPr>
                        <a:t>-</a:t>
                      </a:r>
                      <a:r>
                        <a:rPr lang="en-GB" b="0" dirty="0" err="1">
                          <a:solidFill>
                            <a:srgbClr val="000000"/>
                          </a:solidFill>
                        </a:rPr>
                        <a:t>Leistungs</a:t>
                      </a:r>
                      <a:r>
                        <a:rPr lang="en-GB" b="0" dirty="0">
                          <a:solidFill>
                            <a:srgbClr val="000000"/>
                          </a:solidFill>
                        </a:rPr>
                        <a:t>-Index</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841023950"/>
                  </a:ext>
                </a:extLst>
              </a:tr>
            </a:tbl>
          </a:graphicData>
        </a:graphic>
      </p:graphicFrame>
    </p:spTree>
    <p:extLst>
      <p:ext uri="{BB962C8B-B14F-4D97-AF65-F5344CB8AC3E}">
        <p14:creationId xmlns:p14="http://schemas.microsoft.com/office/powerpoint/2010/main" val="354373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lIns="91440" tIns="45720" rIns="91440" bIns="45720" anchor="t"/>
          <a:lstStyle/>
          <a:p>
            <a:pPr marL="359410" indent="-342900">
              <a:buBlip>
                <a:blip r:embed="rId2"/>
              </a:buBlip>
            </a:pPr>
            <a:r>
              <a:rPr lang="en-GB" dirty="0" err="1">
                <a:ea typeface="+mn-lt"/>
                <a:cs typeface="+mn-lt"/>
              </a:rPr>
              <a:t>Nicht</a:t>
            </a:r>
            <a:r>
              <a:rPr lang="en-GB" dirty="0">
                <a:ea typeface="+mn-lt"/>
                <a:cs typeface="+mn-lt"/>
              </a:rPr>
              <a:t> </a:t>
            </a:r>
            <a:r>
              <a:rPr lang="en-GB" dirty="0" err="1">
                <a:ea typeface="+mn-lt"/>
                <a:cs typeface="+mn-lt"/>
              </a:rPr>
              <a:t>jede</a:t>
            </a:r>
            <a:r>
              <a:rPr lang="en-GB" dirty="0">
                <a:ea typeface="+mn-lt"/>
                <a:cs typeface="+mn-lt"/>
              </a:rPr>
              <a:t> Aufgabe </a:t>
            </a:r>
            <a:r>
              <a:rPr lang="en-GB" dirty="0" err="1">
                <a:ea typeface="+mn-lt"/>
                <a:cs typeface="+mn-lt"/>
              </a:rPr>
              <a:t>kann</a:t>
            </a:r>
            <a:r>
              <a:rPr lang="en-GB" dirty="0">
                <a:ea typeface="+mn-lt"/>
                <a:cs typeface="+mn-lt"/>
              </a:rPr>
              <a:t> </a:t>
            </a:r>
            <a:r>
              <a:rPr lang="en-GB" dirty="0" err="1">
                <a:ea typeface="+mn-lt"/>
                <a:cs typeface="+mn-lt"/>
              </a:rPr>
              <a:t>automatisiert</a:t>
            </a:r>
            <a:r>
              <a:rPr lang="en-GB" dirty="0">
                <a:ea typeface="+mn-lt"/>
                <a:cs typeface="+mn-lt"/>
              </a:rPr>
              <a:t> </a:t>
            </a:r>
            <a:r>
              <a:rPr lang="en-GB" dirty="0" err="1">
                <a:ea typeface="+mn-lt"/>
                <a:cs typeface="+mn-lt"/>
              </a:rPr>
              <a:t>werden</a:t>
            </a:r>
            <a:r>
              <a:rPr lang="en-GB" dirty="0">
                <a:ea typeface="+mn-lt"/>
                <a:cs typeface="+mn-lt"/>
              </a:rPr>
              <a:t>. Daher </a:t>
            </a:r>
            <a:r>
              <a:rPr lang="en-GB" dirty="0" err="1">
                <a:ea typeface="+mn-lt"/>
                <a:cs typeface="+mn-lt"/>
              </a:rPr>
              <a:t>ist</a:t>
            </a:r>
            <a:r>
              <a:rPr lang="en-GB" dirty="0">
                <a:ea typeface="+mn-lt"/>
                <a:cs typeface="+mn-lt"/>
              </a:rPr>
              <a:t> es </a:t>
            </a:r>
            <a:r>
              <a:rPr lang="en-GB" dirty="0" err="1">
                <a:ea typeface="+mn-lt"/>
                <a:cs typeface="+mn-lt"/>
              </a:rPr>
              <a:t>wichtig</a:t>
            </a:r>
            <a:r>
              <a:rPr lang="en-GB" dirty="0">
                <a:ea typeface="+mn-lt"/>
                <a:cs typeface="+mn-lt"/>
              </a:rPr>
              <a:t>, die </a:t>
            </a:r>
            <a:r>
              <a:rPr lang="en-GB" dirty="0" err="1">
                <a:ea typeface="+mn-lt"/>
                <a:cs typeface="+mn-lt"/>
              </a:rPr>
              <a:t>Merkmale</a:t>
            </a:r>
            <a:r>
              <a:rPr lang="en-GB" dirty="0">
                <a:ea typeface="+mn-lt"/>
                <a:cs typeface="+mn-lt"/>
              </a:rPr>
              <a:t> </a:t>
            </a:r>
            <a:r>
              <a:rPr lang="en-GB" dirty="0" err="1">
                <a:ea typeface="+mn-lt"/>
                <a:cs typeface="+mn-lt"/>
              </a:rPr>
              <a:t>zu</a:t>
            </a:r>
            <a:r>
              <a:rPr lang="en-GB" dirty="0">
                <a:ea typeface="+mn-lt"/>
                <a:cs typeface="+mn-lt"/>
              </a:rPr>
              <a:t> </a:t>
            </a:r>
            <a:r>
              <a:rPr lang="en-GB" dirty="0" err="1">
                <a:ea typeface="+mn-lt"/>
                <a:cs typeface="+mn-lt"/>
              </a:rPr>
              <a:t>automatisierenden</a:t>
            </a:r>
            <a:r>
              <a:rPr lang="en-GB" dirty="0">
                <a:ea typeface="+mn-lt"/>
                <a:cs typeface="+mn-lt"/>
              </a:rPr>
              <a:t> </a:t>
            </a:r>
            <a:r>
              <a:rPr lang="en-GB" dirty="0" err="1">
                <a:ea typeface="+mn-lt"/>
                <a:cs typeface="+mn-lt"/>
              </a:rPr>
              <a:t>Aufgaben</a:t>
            </a:r>
            <a:r>
              <a:rPr lang="en-GB" dirty="0">
                <a:ea typeface="+mn-lt"/>
                <a:cs typeface="+mn-lt"/>
              </a:rPr>
              <a:t> und Prozesse </a:t>
            </a:r>
            <a:r>
              <a:rPr lang="en-GB" dirty="0" err="1">
                <a:ea typeface="+mn-lt"/>
                <a:cs typeface="+mn-lt"/>
              </a:rPr>
              <a:t>zu</a:t>
            </a:r>
            <a:r>
              <a:rPr lang="en-GB" dirty="0">
                <a:ea typeface="+mn-lt"/>
                <a:cs typeface="+mn-lt"/>
              </a:rPr>
              <a:t> </a:t>
            </a:r>
            <a:r>
              <a:rPr lang="en-GB" dirty="0" err="1">
                <a:ea typeface="+mn-lt"/>
                <a:cs typeface="+mn-lt"/>
              </a:rPr>
              <a:t>kennnen</a:t>
            </a:r>
            <a:r>
              <a:rPr lang="en-GB" dirty="0">
                <a:ea typeface="+mn-lt"/>
                <a:cs typeface="+mn-lt"/>
              </a:rPr>
              <a:t>.</a:t>
            </a:r>
            <a:endParaRPr lang="en-US" dirty="0"/>
          </a:p>
          <a:p>
            <a:pPr marL="0" indent="0"/>
            <a:endParaRPr lang="en-GB" dirty="0"/>
          </a:p>
          <a:p>
            <a:pPr marL="0" indent="0"/>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lIns="91440" tIns="45720" rIns="91440" bIns="45720" anchor="t">
            <a:noAutofit/>
          </a:bodyPr>
          <a:lstStyle/>
          <a:p>
            <a:r>
              <a:rPr lang="en-GB" dirty="0"/>
              <a:t>Was </a:t>
            </a:r>
            <a:r>
              <a:rPr lang="en-GB" dirty="0" err="1"/>
              <a:t>sollte</a:t>
            </a:r>
            <a:r>
              <a:rPr lang="en-GB" dirty="0"/>
              <a:t> </a:t>
            </a:r>
            <a:r>
              <a:rPr lang="en-GB" dirty="0" err="1"/>
              <a:t>automatisiert</a:t>
            </a:r>
            <a:r>
              <a:rPr lang="en-GB" dirty="0"/>
              <a:t> </a:t>
            </a:r>
            <a:r>
              <a:rPr lang="en-GB" dirty="0" err="1"/>
              <a:t>werden</a:t>
            </a:r>
            <a:r>
              <a:rPr lang="en-GB" dirty="0"/>
              <a:t>?</a:t>
            </a:r>
            <a:endParaRPr lang="en-US" dirty="0"/>
          </a:p>
        </p:txBody>
      </p:sp>
      <p:graphicFrame>
        <p:nvGraphicFramePr>
          <p:cNvPr id="4" name="Diagram 3">
            <a:extLst>
              <a:ext uri="{FF2B5EF4-FFF2-40B4-BE49-F238E27FC236}">
                <a16:creationId xmlns:a16="http://schemas.microsoft.com/office/drawing/2014/main" id="{143428D2-DF01-7F88-6CC1-BC3D5C8D225C}"/>
              </a:ext>
            </a:extLst>
          </p:cNvPr>
          <p:cNvGraphicFramePr/>
          <p:nvPr>
            <p:extLst>
              <p:ext uri="{D42A27DB-BD31-4B8C-83A1-F6EECF244321}">
                <p14:modId xmlns:p14="http://schemas.microsoft.com/office/powerpoint/2010/main" val="3450436395"/>
              </p:ext>
            </p:extLst>
          </p:nvPr>
        </p:nvGraphicFramePr>
        <p:xfrm>
          <a:off x="506186" y="2634282"/>
          <a:ext cx="11350075" cy="3287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308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AE95B92D-1017-43E0-859B-F48A38853A9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975DC695-DE28-4FD0-B58A-19D71D80163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D94E0811-A5C5-4FDE-B018-B83C33D3377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56AEE57D-632E-41C1-A015-4CD7173B3ED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ECE18829-C2A0-4D13-9675-EB40EBBC1D5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Wählen</a:t>
            </a:r>
            <a:r>
              <a:rPr lang="en-GB" dirty="0"/>
              <a:t> Sie die </a:t>
            </a:r>
            <a:r>
              <a:rPr lang="en-GB" dirty="0" err="1"/>
              <a:t>relevanten</a:t>
            </a:r>
            <a:r>
              <a:rPr lang="en-GB" dirty="0"/>
              <a:t> </a:t>
            </a:r>
            <a:r>
              <a:rPr lang="en-GB" dirty="0" err="1"/>
              <a:t>Leistungsindikatoren</a:t>
            </a:r>
            <a:r>
              <a:rPr lang="en-GB" dirty="0"/>
              <a:t> </a:t>
            </a:r>
            <a:r>
              <a:rPr lang="en-GB" dirty="0" err="1"/>
              <a:t>aus</a:t>
            </a:r>
            <a:r>
              <a:rPr lang="en-GB" dirty="0"/>
              <a:t>, die </a:t>
            </a:r>
            <a:r>
              <a:rPr lang="en-GB" dirty="0" err="1"/>
              <a:t>zur</a:t>
            </a:r>
            <a:r>
              <a:rPr lang="en-GB" dirty="0"/>
              <a:t> </a:t>
            </a:r>
            <a:r>
              <a:rPr lang="en-GB" dirty="0" err="1"/>
              <a:t>Überwachung</a:t>
            </a:r>
            <a:r>
              <a:rPr lang="en-GB" dirty="0"/>
              <a:t> der SEO-</a:t>
            </a:r>
            <a:r>
              <a:rPr lang="en-GB" dirty="0" err="1"/>
              <a:t>Ergebnisse</a:t>
            </a:r>
            <a:r>
              <a:rPr lang="en-GB" dirty="0"/>
              <a:t> </a:t>
            </a:r>
            <a:r>
              <a:rPr lang="en-GB" dirty="0" err="1"/>
              <a:t>verwendet</a:t>
            </a:r>
            <a:r>
              <a:rPr lang="en-GB" dirty="0"/>
              <a:t> </a:t>
            </a:r>
            <a:r>
              <a:rPr lang="en-GB" dirty="0" err="1"/>
              <a:t>werden</a:t>
            </a:r>
            <a:r>
              <a:rPr lang="en-GB" dirty="0"/>
              <a:t>:</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nvGraphicFramePr>
        <p:xfrm>
          <a:off x="798382" y="2814639"/>
          <a:ext cx="10595236" cy="2660736"/>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ZA" b="0" dirty="0" err="1">
                          <a:solidFill>
                            <a:srgbClr val="000000"/>
                          </a:solidFill>
                        </a:rPr>
                        <a:t>Organischer</a:t>
                      </a:r>
                      <a:r>
                        <a:rPr lang="en-ZA" b="0" dirty="0">
                          <a:solidFill>
                            <a:srgbClr val="000000"/>
                          </a:solidFill>
                        </a:rPr>
                        <a:t> Traffic</a:t>
                      </a:r>
                    </a:p>
                  </a:txBody>
                  <a:tcPr/>
                </a:tc>
                <a:tc>
                  <a:txBody>
                    <a:bodyPr/>
                    <a:lstStyle/>
                    <a:p>
                      <a:endParaRPr lang="en-ZA" b="0" dirty="0">
                        <a:solidFill>
                          <a:srgbClr val="000000"/>
                        </a:solidFill>
                      </a:endParaRPr>
                    </a:p>
                  </a:txBody>
                  <a:tcPr/>
                </a:tc>
                <a:tc>
                  <a:txBody>
                    <a:bodyPr/>
                    <a:lstStyle/>
                    <a:p>
                      <a:r>
                        <a:rPr lang="en-ZA" b="0" dirty="0" err="1">
                          <a:solidFill>
                            <a:srgbClr val="000000"/>
                          </a:solidFill>
                        </a:rPr>
                        <a:t>Durchschnittliche</a:t>
                      </a:r>
                      <a:r>
                        <a:rPr lang="en-ZA" b="0" dirty="0">
                          <a:solidFill>
                            <a:srgbClr val="000000"/>
                          </a:solidFill>
                        </a:rPr>
                        <a:t> </a:t>
                      </a:r>
                      <a:r>
                        <a:rPr lang="en-ZA" b="0" dirty="0" err="1">
                          <a:solidFill>
                            <a:srgbClr val="000000"/>
                          </a:solidFill>
                        </a:rPr>
                        <a:t>Auflösungszeit</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Net Promoter Score</a:t>
                      </a:r>
                    </a:p>
                  </a:txBody>
                  <a:tcPr/>
                </a:tc>
                <a:tc>
                  <a:txBody>
                    <a:bodyPr/>
                    <a:lstStyle/>
                    <a:p>
                      <a:endParaRPr lang="en-ZA" b="0" dirty="0">
                        <a:solidFill>
                          <a:srgbClr val="000000"/>
                        </a:solidFill>
                      </a:endParaRPr>
                    </a:p>
                  </a:txBody>
                  <a:tcPr/>
                </a:tc>
                <a:tc>
                  <a:txBody>
                    <a:bodyPr/>
                    <a:lstStyle/>
                    <a:p>
                      <a:r>
                        <a:rPr lang="en-ZA" b="0" dirty="0">
                          <a:solidFill>
                            <a:srgbClr val="000000"/>
                          </a:solidFill>
                        </a:rPr>
                        <a:t>Social-Media-Engagement</a:t>
                      </a: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ZA" b="0" dirty="0" err="1">
                          <a:solidFill>
                            <a:srgbClr val="000000"/>
                          </a:solidFill>
                        </a:rPr>
                        <a:t>Umrechnungskurs</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a:solidFill>
                            <a:srgbClr val="000000"/>
                          </a:solidFill>
                        </a:rPr>
                        <a:t>Backlinks</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ZA" b="0" dirty="0" err="1">
                          <a:solidFill>
                            <a:srgbClr val="000000"/>
                          </a:solidFill>
                        </a:rPr>
                        <a:t>Abbruchrate</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err="1">
                          <a:solidFill>
                            <a:srgbClr val="000000"/>
                          </a:solidFill>
                        </a:rPr>
                        <a:t>Erste</a:t>
                      </a:r>
                      <a:r>
                        <a:rPr lang="en-ZA" b="0" dirty="0">
                          <a:solidFill>
                            <a:srgbClr val="000000"/>
                          </a:solidFill>
                        </a:rPr>
                        <a:t> </a:t>
                      </a:r>
                      <a:r>
                        <a:rPr lang="en-ZA" b="0" dirty="0" err="1">
                          <a:solidFill>
                            <a:srgbClr val="000000"/>
                          </a:solidFill>
                        </a:rPr>
                        <a:t>Reaktionszeit</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a:solidFill>
                            <a:srgbClr val="000000"/>
                          </a:solidFill>
                        </a:rPr>
                        <a:t>Keyword-</a:t>
                      </a:r>
                      <a:r>
                        <a:rPr lang="en-ZA" b="0" dirty="0" err="1">
                          <a:solidFill>
                            <a:srgbClr val="000000"/>
                          </a:solidFill>
                        </a:rPr>
                        <a:t>Bewertung</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GB" b="0" dirty="0" err="1">
                          <a:solidFill>
                            <a:srgbClr val="000000"/>
                          </a:solidFill>
                        </a:rPr>
                        <a:t>Klickrate</a:t>
                      </a:r>
                      <a:endParaRPr lang="en-GB"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r h="443456">
                <a:tc>
                  <a:txBody>
                    <a:bodyPr/>
                    <a:lstStyle/>
                    <a:p>
                      <a:r>
                        <a:rPr lang="en-ZA" b="0" dirty="0" err="1">
                          <a:solidFill>
                            <a:srgbClr val="000000"/>
                          </a:solidFill>
                        </a:rPr>
                        <a:t>Rückstände</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GB" b="0" dirty="0" err="1">
                          <a:solidFill>
                            <a:srgbClr val="000000"/>
                          </a:solidFill>
                        </a:rPr>
                        <a:t>Kosten</a:t>
                      </a:r>
                      <a:r>
                        <a:rPr lang="en-GB" b="0" dirty="0">
                          <a:solidFill>
                            <a:srgbClr val="000000"/>
                          </a:solidFill>
                        </a:rPr>
                        <a:t>-</a:t>
                      </a:r>
                      <a:r>
                        <a:rPr lang="en-GB" b="0" dirty="0" err="1">
                          <a:solidFill>
                            <a:srgbClr val="000000"/>
                          </a:solidFill>
                        </a:rPr>
                        <a:t>Leistungs</a:t>
                      </a:r>
                      <a:r>
                        <a:rPr lang="en-GB" b="0" dirty="0">
                          <a:solidFill>
                            <a:srgbClr val="000000"/>
                          </a:solidFill>
                        </a:rPr>
                        <a:t>-Index</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841023950"/>
                  </a:ext>
                </a:extLst>
              </a:tr>
            </a:tbl>
          </a:graphicData>
        </a:graphic>
      </p:graphicFrame>
      <p:pic>
        <p:nvPicPr>
          <p:cNvPr id="4" name="Graphic 3" descr="Checkmark with solid fill">
            <a:extLst>
              <a:ext uri="{FF2B5EF4-FFF2-40B4-BE49-F238E27FC236}">
                <a16:creationId xmlns:a16="http://schemas.microsoft.com/office/drawing/2014/main" id="{7EF56269-1746-158E-B0BC-142EC156A1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3304" y="2931230"/>
            <a:ext cx="244612" cy="244612"/>
          </a:xfrm>
          <a:prstGeom prst="rect">
            <a:avLst/>
          </a:prstGeom>
        </p:spPr>
      </p:pic>
      <p:pic>
        <p:nvPicPr>
          <p:cNvPr id="6" name="Graphic 5" descr="Checkmark with solid fill">
            <a:extLst>
              <a:ext uri="{FF2B5EF4-FFF2-40B4-BE49-F238E27FC236}">
                <a16:creationId xmlns:a16="http://schemas.microsoft.com/office/drawing/2014/main" id="{B8167BCF-59C6-4948-920D-39D25C7EEC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3304" y="3806107"/>
            <a:ext cx="244612" cy="244612"/>
          </a:xfrm>
          <a:prstGeom prst="rect">
            <a:avLst/>
          </a:prstGeom>
        </p:spPr>
      </p:pic>
      <p:pic>
        <p:nvPicPr>
          <p:cNvPr id="7" name="Graphic 6" descr="Checkmark with solid fill">
            <a:extLst>
              <a:ext uri="{FF2B5EF4-FFF2-40B4-BE49-F238E27FC236}">
                <a16:creationId xmlns:a16="http://schemas.microsoft.com/office/drawing/2014/main" id="{6C30C5D2-B49D-5D4D-8AD6-0A0B929568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2558" y="4680984"/>
            <a:ext cx="244612" cy="244612"/>
          </a:xfrm>
          <a:prstGeom prst="rect">
            <a:avLst/>
          </a:prstGeom>
        </p:spPr>
      </p:pic>
      <p:pic>
        <p:nvPicPr>
          <p:cNvPr id="8" name="Graphic 7" descr="Checkmark with solid fill">
            <a:extLst>
              <a:ext uri="{FF2B5EF4-FFF2-40B4-BE49-F238E27FC236}">
                <a16:creationId xmlns:a16="http://schemas.microsoft.com/office/drawing/2014/main" id="{642108F3-DF28-B607-0AB0-57C0F464E5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3822758"/>
            <a:ext cx="244612" cy="244612"/>
          </a:xfrm>
          <a:prstGeom prst="rect">
            <a:avLst/>
          </a:prstGeom>
        </p:spPr>
      </p:pic>
      <p:pic>
        <p:nvPicPr>
          <p:cNvPr id="9" name="Graphic 8" descr="Checkmark with solid fill">
            <a:extLst>
              <a:ext uri="{FF2B5EF4-FFF2-40B4-BE49-F238E27FC236}">
                <a16:creationId xmlns:a16="http://schemas.microsoft.com/office/drawing/2014/main" id="{1A9C279A-0739-5FFB-1034-C4A6399EC5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4736803"/>
            <a:ext cx="244612" cy="244612"/>
          </a:xfrm>
          <a:prstGeom prst="rect">
            <a:avLst/>
          </a:prstGeom>
        </p:spPr>
      </p:pic>
    </p:spTree>
    <p:extLst>
      <p:ext uri="{BB962C8B-B14F-4D97-AF65-F5344CB8AC3E}">
        <p14:creationId xmlns:p14="http://schemas.microsoft.com/office/powerpoint/2010/main" val="157140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Listen Sie 5 </a:t>
            </a:r>
            <a:r>
              <a:rPr lang="en-GB" dirty="0" err="1"/>
              <a:t>Beispiele</a:t>
            </a:r>
            <a:r>
              <a:rPr lang="en-GB" dirty="0"/>
              <a:t> für </a:t>
            </a:r>
            <a:r>
              <a:rPr lang="en-GB" dirty="0" err="1"/>
              <a:t>effektive</a:t>
            </a:r>
            <a:r>
              <a:rPr lang="en-GB" dirty="0"/>
              <a:t>, </a:t>
            </a:r>
            <a:r>
              <a:rPr lang="en-GB" dirty="0" err="1"/>
              <a:t>kostenlose</a:t>
            </a:r>
            <a:r>
              <a:rPr lang="en-GB" dirty="0"/>
              <a:t> Online-SEO-Tools auf.</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56530623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Alle 5 der </a:t>
            </a:r>
            <a:r>
              <a:rPr lang="en-GB" dirty="0" err="1"/>
              <a:t>folgenden</a:t>
            </a:r>
            <a:r>
              <a:rPr lang="en-GB" dirty="0"/>
              <a:t> </a:t>
            </a:r>
            <a:r>
              <a:rPr lang="en-GB" dirty="0" err="1"/>
              <a:t>Optionen</a:t>
            </a:r>
            <a:r>
              <a:rPr lang="en-GB" dirty="0"/>
              <a:t> </a:t>
            </a:r>
            <a:r>
              <a:rPr lang="en-GB" dirty="0" err="1"/>
              <a:t>sind</a:t>
            </a:r>
            <a:r>
              <a:rPr lang="en-GB" dirty="0"/>
              <a:t> </a:t>
            </a:r>
            <a:r>
              <a:rPr lang="en-GB" dirty="0" err="1"/>
              <a:t>korrekt</a:t>
            </a:r>
            <a:r>
              <a:rPr lang="en-GB" dirty="0"/>
              <a:t>:</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990C0734-8C53-4C28-CA2D-B163B391A469}"/>
              </a:ext>
            </a:extLst>
          </p:cNvPr>
          <p:cNvGraphicFramePr>
            <a:graphicFrameLocks noGrp="1"/>
          </p:cNvGraphicFramePr>
          <p:nvPr>
            <p:extLst>
              <p:ext uri="{D42A27DB-BD31-4B8C-83A1-F6EECF244321}">
                <p14:modId xmlns:p14="http://schemas.microsoft.com/office/powerpoint/2010/main" val="2051515066"/>
              </p:ext>
            </p:extLst>
          </p:nvPr>
        </p:nvGraphicFramePr>
        <p:xfrm>
          <a:off x="798381" y="2571469"/>
          <a:ext cx="10595235" cy="3203392"/>
        </p:xfrm>
        <a:graphic>
          <a:graphicData uri="http://schemas.openxmlformats.org/drawingml/2006/table">
            <a:tbl>
              <a:tblPr firstRow="1" bandRow="1">
                <a:tableStyleId>{8A107856-5554-42FB-B03E-39F5DBC370BA}</a:tableStyleId>
              </a:tblPr>
              <a:tblGrid>
                <a:gridCol w="2300848">
                  <a:extLst>
                    <a:ext uri="{9D8B030D-6E8A-4147-A177-3AD203B41FA5}">
                      <a16:colId xmlns:a16="http://schemas.microsoft.com/office/drawing/2014/main" val="3752673547"/>
                    </a:ext>
                  </a:extLst>
                </a:gridCol>
                <a:gridCol w="1489395">
                  <a:extLst>
                    <a:ext uri="{9D8B030D-6E8A-4147-A177-3AD203B41FA5}">
                      <a16:colId xmlns:a16="http://schemas.microsoft.com/office/drawing/2014/main" val="4032536768"/>
                    </a:ext>
                  </a:extLst>
                </a:gridCol>
                <a:gridCol w="1762299">
                  <a:extLst>
                    <a:ext uri="{9D8B030D-6E8A-4147-A177-3AD203B41FA5}">
                      <a16:colId xmlns:a16="http://schemas.microsoft.com/office/drawing/2014/main" val="132659526"/>
                    </a:ext>
                  </a:extLst>
                </a:gridCol>
                <a:gridCol w="2461016">
                  <a:extLst>
                    <a:ext uri="{9D8B030D-6E8A-4147-A177-3AD203B41FA5}">
                      <a16:colId xmlns:a16="http://schemas.microsoft.com/office/drawing/2014/main" val="1706714944"/>
                    </a:ext>
                  </a:extLst>
                </a:gridCol>
                <a:gridCol w="2581677">
                  <a:extLst>
                    <a:ext uri="{9D8B030D-6E8A-4147-A177-3AD203B41FA5}">
                      <a16:colId xmlns:a16="http://schemas.microsoft.com/office/drawing/2014/main" val="2162605261"/>
                    </a:ext>
                  </a:extLst>
                </a:gridCol>
              </a:tblGrid>
              <a:tr h="44345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err="1">
                          <a:ln>
                            <a:noFill/>
                          </a:ln>
                          <a:solidFill>
                            <a:srgbClr val="000000"/>
                          </a:solidFill>
                          <a:effectLst/>
                          <a:uLnTx/>
                          <a:uFillTx/>
                        </a:rPr>
                        <a:t>Antwort</a:t>
                      </a:r>
                      <a:r>
                        <a:rPr kumimoji="0" lang="en-GB" sz="1600" b="0" i="0" u="none" strike="noStrike" kern="0" cap="none" spc="0" normalizeH="0" baseline="0" noProof="0" dirty="0">
                          <a:ln>
                            <a:noFill/>
                          </a:ln>
                          <a:solidFill>
                            <a:srgbClr val="000000"/>
                          </a:solidFill>
                          <a:effectLst/>
                          <a:uLnTx/>
                          <a:uFillTx/>
                        </a:rPr>
                        <a:t> an die </a:t>
                      </a:r>
                      <a:r>
                        <a:rPr kumimoji="0" lang="en-GB" sz="1600" b="0" i="0" u="none" strike="noStrike" kern="0" cap="none" spc="0" normalizeH="0" baseline="0" noProof="0" dirty="0" err="1">
                          <a:ln>
                            <a:noFill/>
                          </a:ln>
                          <a:solidFill>
                            <a:srgbClr val="000000"/>
                          </a:solidFill>
                          <a:effectLst/>
                          <a:uLnTx/>
                          <a:uFillTx/>
                        </a:rPr>
                        <a:t>Öffentlichkeit</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err="1">
                          <a:ln>
                            <a:noFill/>
                          </a:ln>
                          <a:solidFill>
                            <a:srgbClr val="000000"/>
                          </a:solidFill>
                          <a:effectLst/>
                          <a:uLnTx/>
                          <a:uFillTx/>
                          <a:latin typeface="+mn-lt"/>
                          <a:ea typeface="+mn-ea"/>
                          <a:cs typeface="+mn-cs"/>
                        </a:rPr>
                        <a:t>Explodierende</a:t>
                      </a:r>
                      <a:r>
                        <a:rPr kumimoji="0" lang="en-GB" sz="1600" b="0" i="0" u="none" strike="noStrike" kern="0" cap="none" spc="0" normalizeH="0" baseline="0" noProof="0" dirty="0">
                          <a:ln>
                            <a:noFill/>
                          </a:ln>
                          <a:solidFill>
                            <a:srgbClr val="000000"/>
                          </a:solidFill>
                          <a:effectLst/>
                          <a:uLnTx/>
                          <a:uFillTx/>
                          <a:latin typeface="+mn-lt"/>
                          <a:ea typeface="+mn-ea"/>
                          <a:cs typeface="+mn-cs"/>
                        </a:rPr>
                        <a:t> </a:t>
                      </a:r>
                      <a:r>
                        <a:rPr kumimoji="0" lang="en-GB" sz="1600" b="0" i="0" u="none" strike="noStrike" kern="0" cap="none" spc="0" normalizeH="0" baseline="0" noProof="0" dirty="0" err="1">
                          <a:ln>
                            <a:noFill/>
                          </a:ln>
                          <a:solidFill>
                            <a:srgbClr val="000000"/>
                          </a:solidFill>
                          <a:effectLst/>
                          <a:uLnTx/>
                          <a:uFillTx/>
                          <a:latin typeface="+mn-lt"/>
                          <a:ea typeface="+mn-ea"/>
                          <a:cs typeface="+mn-cs"/>
                        </a:rPr>
                        <a:t>Themen</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rPr>
                        <a:t>Google Search Console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err="1">
                          <a:ln>
                            <a:noFill/>
                          </a:ln>
                          <a:solidFill>
                            <a:srgbClr val="000000"/>
                          </a:solidFill>
                          <a:effectLst/>
                          <a:uLnTx/>
                          <a:uFillTx/>
                          <a:latin typeface="+mn-lt"/>
                          <a:ea typeface="+mn-ea"/>
                          <a:cs typeface="+mn-cs"/>
                        </a:rPr>
                        <a:t>Wordtracker</a:t>
                      </a:r>
                      <a:r>
                        <a:rPr kumimoji="0" lang="en-GB" sz="1600" b="0" i="0" u="none" strike="noStrike" kern="0" cap="none" spc="0" normalizeH="0" baseline="0" noProof="0" dirty="0">
                          <a:ln>
                            <a:noFill/>
                          </a:ln>
                          <a:solidFill>
                            <a:srgbClr val="000000"/>
                          </a:solidFill>
                          <a:effectLst/>
                          <a:uLnTx/>
                          <a:uFillTx/>
                          <a:latin typeface="+mn-lt"/>
                          <a:ea typeface="+mn-ea"/>
                          <a:cs typeface="+mn-cs"/>
                        </a:rPr>
                        <a:t> Scout
</a:t>
                      </a:r>
                      <a:endParaRPr lang="en-ZA" sz="1600" b="0" u="none"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rPr>
                        <a:t>Die Leute </a:t>
                      </a:r>
                      <a:r>
                        <a:rPr kumimoji="0" lang="en-GB" sz="1600" b="0" i="0" u="none" strike="noStrike" kern="0" cap="none" spc="0" normalizeH="0" baseline="0" noProof="0" dirty="0" err="1">
                          <a:ln>
                            <a:noFill/>
                          </a:ln>
                          <a:solidFill>
                            <a:srgbClr val="000000"/>
                          </a:solidFill>
                          <a:effectLst/>
                          <a:uLnTx/>
                          <a:uFillTx/>
                          <a:latin typeface="+mn-lt"/>
                          <a:ea typeface="+mn-ea"/>
                          <a:cs typeface="+mn-cs"/>
                        </a:rPr>
                        <a:t>fragen</a:t>
                      </a:r>
                      <a:r>
                        <a:rPr kumimoji="0" lang="en-GB" sz="1600" b="0" i="0" u="none" strike="noStrike" kern="0" cap="none" spc="0" normalizeH="0" baseline="0" noProof="0" dirty="0">
                          <a:ln>
                            <a:noFill/>
                          </a:ln>
                          <a:solidFill>
                            <a:srgbClr val="000000"/>
                          </a:solidFill>
                          <a:effectLst/>
                          <a:uLnTx/>
                          <a:uFillTx/>
                          <a:latin typeface="+mn-lt"/>
                          <a:ea typeface="+mn-ea"/>
                          <a:cs typeface="+mn-cs"/>
                        </a:rPr>
                        <a:t> </a:t>
                      </a:r>
                      <a:r>
                        <a:rPr kumimoji="0" lang="en-GB" sz="1600" b="0" i="0" u="none" strike="noStrike" kern="0" cap="none" spc="0" normalizeH="0" baseline="0" noProof="0" dirty="0" err="1">
                          <a:ln>
                            <a:noFill/>
                          </a:ln>
                          <a:solidFill>
                            <a:srgbClr val="000000"/>
                          </a:solidFill>
                          <a:effectLst/>
                          <a:uLnTx/>
                          <a:uFillTx/>
                          <a:latin typeface="+mn-lt"/>
                          <a:ea typeface="+mn-ea"/>
                          <a:cs typeface="+mn-cs"/>
                        </a:rPr>
                        <a:t>auch</a:t>
                      </a:r>
                      <a:r>
                        <a:rPr kumimoji="0" lang="en-GB" sz="1600" b="0" i="0" u="none" strike="noStrike" kern="0" cap="none" spc="0" normalizeH="0" baseline="0" noProof="0" dirty="0">
                          <a:ln>
                            <a:noFill/>
                          </a:ln>
                          <a:solidFill>
                            <a:srgbClr val="000000"/>
                          </a:solidFill>
                          <a:effectLst/>
                          <a:uLnTx/>
                          <a:uFillTx/>
                          <a:latin typeface="+mn-lt"/>
                          <a:ea typeface="+mn-ea"/>
                          <a:cs typeface="+mn-cs"/>
                        </a:rPr>
                        <a:t> …
</a:t>
                      </a:r>
                    </a:p>
                  </a:txBody>
                  <a:tcPr/>
                </a:tc>
                <a:extLst>
                  <a:ext uri="{0D108BD9-81ED-4DB2-BD59-A6C34878D82A}">
                    <a16:rowId xmlns:a16="http://schemas.microsoft.com/office/drawing/2014/main" val="330112289"/>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err="1">
                          <a:ln>
                            <a:noFill/>
                          </a:ln>
                          <a:solidFill>
                            <a:srgbClr val="000000"/>
                          </a:solidFill>
                          <a:effectLst/>
                          <a:uLnTx/>
                          <a:uFillTx/>
                          <a:latin typeface="+mn-lt"/>
                          <a:ea typeface="+mn-ea"/>
                          <a:cs typeface="+mn-cs"/>
                        </a:rPr>
                        <a:t>Woorank's</a:t>
                      </a:r>
                      <a:r>
                        <a:rPr kumimoji="0" lang="en-GB" sz="1600" b="0" i="0" u="none" strike="noStrike" kern="0" cap="none" spc="0" normalizeH="0" baseline="0" noProof="0" dirty="0">
                          <a:ln>
                            <a:noFill/>
                          </a:ln>
                          <a:solidFill>
                            <a:srgbClr val="000000"/>
                          </a:solidFill>
                          <a:effectLst/>
                          <a:uLnTx/>
                          <a:uFillTx/>
                          <a:latin typeface="+mn-lt"/>
                          <a:ea typeface="+mn-ea"/>
                          <a:cs typeface="+mn-cs"/>
                        </a:rPr>
                        <a:t> SEO &amp; Website-Analyse-Tool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3">
                            <a:extLst>
                              <a:ext uri="{A12FA001-AC4F-418D-AE19-62706E023703}">
                                <ahyp:hlinkClr xmlns:ahyp="http://schemas.microsoft.com/office/drawing/2018/hyperlinkcolor" val="tx"/>
                              </a:ext>
                            </a:extLst>
                          </a:hlinkClick>
                        </a:rPr>
                        <a:t>Seobility</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err="1">
                          <a:ln>
                            <a:noFill/>
                          </a:ln>
                          <a:solidFill>
                            <a:srgbClr val="000000"/>
                          </a:solidFill>
                          <a:effectLst/>
                          <a:uLnTx/>
                          <a:uFillTx/>
                          <a:latin typeface="+mn-lt"/>
                          <a:ea typeface="+mn-ea"/>
                          <a:cs typeface="+mn-cs"/>
                          <a:hlinkClick r:id="rId4">
                            <a:extLst>
                              <a:ext uri="{A12FA001-AC4F-418D-AE19-62706E023703}">
                                <ahyp:hlinkClr xmlns:ahyp="http://schemas.microsoft.com/office/drawing/2018/hyperlinkcolor" val="tx"/>
                              </a:ext>
                            </a:extLst>
                          </a:hlinkClick>
                        </a:rPr>
                        <a:t>SERPerator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5">
                            <a:extLst>
                              <a:ext uri="{A12FA001-AC4F-418D-AE19-62706E023703}">
                                <ahyp:hlinkClr xmlns:ahyp="http://schemas.microsoft.com/office/drawing/2018/hyperlinkcolor" val="tx"/>
                              </a:ext>
                            </a:extLst>
                          </a:hlinkClick>
                        </a:rPr>
                        <a:t>Panguin Tool</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6">
                            <a:extLst>
                              <a:ext uri="{A12FA001-AC4F-418D-AE19-62706E023703}">
                                <ahyp:hlinkClr xmlns:ahyp="http://schemas.microsoft.com/office/drawing/2018/hyperlinkcolor" val="tx"/>
                              </a:ext>
                            </a:extLst>
                          </a:hlinkClick>
                        </a:rPr>
                        <a:t>KWFinder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1534119918"/>
                  </a:ext>
                </a:extLst>
              </a:tr>
              <a:tr h="241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7">
                            <a:extLst>
                              <a:ext uri="{A12FA001-AC4F-418D-AE19-62706E023703}">
                                <ahyp:hlinkClr xmlns:ahyp="http://schemas.microsoft.com/office/drawing/2018/hyperlinkcolor" val="tx"/>
                              </a:ext>
                            </a:extLst>
                          </a:hlinkClick>
                        </a:rPr>
                        <a:t>Animalz Revive</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8">
                            <a:extLst>
                              <a:ext uri="{A12FA001-AC4F-418D-AE19-62706E023703}">
                                <ahyp:hlinkClr xmlns:ahyp="http://schemas.microsoft.com/office/drawing/2018/hyperlinkcolor" val="tx"/>
                              </a:ext>
                            </a:extLst>
                          </a:hlinkClick>
                        </a:rPr>
                        <a:t>Ubersuggest</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9">
                            <a:extLst>
                              <a:ext uri="{A12FA001-AC4F-418D-AE19-62706E023703}">
                                <ahyp:hlinkClr xmlns:ahyp="http://schemas.microsoft.com/office/drawing/2018/hyperlinkcolor" val="tx"/>
                              </a:ext>
                            </a:extLst>
                          </a:hlinkClick>
                        </a:rPr>
                        <a:t>Screaming Frog</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10">
                            <a:extLst>
                              <a:ext uri="{A12FA001-AC4F-418D-AE19-62706E023703}">
                                <ahyp:hlinkClr xmlns:ahyp="http://schemas.microsoft.com/office/drawing/2018/hyperlinkcolor" val="tx"/>
                              </a:ext>
                            </a:extLst>
                          </a:hlinkClick>
                        </a:rPr>
                        <a:t>Yoast WordPress Plugin</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hlinkClick r:id="rId11">
                            <a:extLst>
                              <a:ext uri="{A12FA001-AC4F-418D-AE19-62706E023703}">
                                <ahyp:hlinkClr xmlns:ahyp="http://schemas.microsoft.com/office/drawing/2018/hyperlinkcolor" val="tx"/>
                              </a:ext>
                            </a:extLst>
                          </a:hlinkClick>
                        </a:rPr>
                        <a:t>Bonus #1. Bulk Google Rank Checker</a:t>
                      </a:r>
                      <a:endParaRPr kumimoji="0" lang="en-ZA" sz="1600" b="0" i="0" u="none" strike="noStrike" kern="0" cap="none" spc="0" normalizeH="0" baseline="0" noProof="0" dirty="0">
                        <a:ln>
                          <a:noFill/>
                        </a:ln>
                        <a:solidFill>
                          <a:srgbClr val="000000"/>
                        </a:solidFill>
                        <a:effectLst/>
                        <a:uLnTx/>
                        <a:uFillTx/>
                      </a:endParaRPr>
                    </a:p>
                  </a:txBody>
                  <a:tcPr/>
                </a:tc>
                <a:extLst>
                  <a:ext uri="{0D108BD9-81ED-4DB2-BD59-A6C34878D82A}">
                    <a16:rowId xmlns:a16="http://schemas.microsoft.com/office/drawing/2014/main" val="319718223"/>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12">
                            <a:extLst>
                              <a:ext uri="{A12FA001-AC4F-418D-AE19-62706E023703}">
                                <ahyp:hlinkClr xmlns:ahyp="http://schemas.microsoft.com/office/drawing/2018/hyperlinkcolor" val="tx"/>
                              </a:ext>
                            </a:extLst>
                          </a:hlinkClick>
                        </a:rPr>
                        <a:t>CanIRank</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13">
                            <a:extLst>
                              <a:ext uri="{A12FA001-AC4F-418D-AE19-62706E023703}">
                                <ahyp:hlinkClr xmlns:ahyp="http://schemas.microsoft.com/office/drawing/2018/hyperlinkcolor" val="tx"/>
                              </a:ext>
                            </a:extLst>
                          </a:hlinkClick>
                        </a:rPr>
                        <a:t>BROWSEO</a:t>
                      </a:r>
                      <a:endParaRPr kumimoji="0" lang="en-ZA" sz="1600" b="0" i="0" u="none" strike="noStrike" kern="0" cap="none" spc="0" normalizeH="0" baseline="0" noProof="0" dirty="0">
                        <a:ln>
                          <a:noFill/>
                        </a:ln>
                        <a:solidFill>
                          <a:sysClr val="windowText" lastClr="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14">
                            <a:extLst>
                              <a:ext uri="{A12FA001-AC4F-418D-AE19-62706E023703}">
                                <ahyp:hlinkClr xmlns:ahyp="http://schemas.microsoft.com/office/drawing/2018/hyperlinkcolor" val="tx"/>
                              </a:ext>
                            </a:extLst>
                          </a:hlinkClick>
                        </a:rPr>
                        <a:t>Google Analytics</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hlinkClick r:id="rId15">
                            <a:extLst>
                              <a:ext uri="{A12FA001-AC4F-418D-AE19-62706E023703}">
                                <ahyp:hlinkClr xmlns:ahyp="http://schemas.microsoft.com/office/drawing/2018/hyperlinkcolor" val="tx"/>
                              </a:ext>
                            </a:extLst>
                          </a:hlinkClick>
                        </a:rPr>
                        <a:t>Bing Webmaster Tools</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16">
                            <a:extLst>
                              <a:ext uri="{A12FA001-AC4F-418D-AE19-62706E023703}">
                                <ahyp:hlinkClr xmlns:ahyp="http://schemas.microsoft.com/office/drawing/2018/hyperlinkcolor" val="tx"/>
                              </a:ext>
                            </a:extLst>
                          </a:hlinkClick>
                        </a:rPr>
                        <a:t>Bonus #2. LSI Graph</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790753924"/>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17">
                            <a:extLst>
                              <a:ext uri="{A12FA001-AC4F-418D-AE19-62706E023703}">
                                <ahyp:hlinkClr xmlns:ahyp="http://schemas.microsoft.com/office/drawing/2018/hyperlinkcolor" val="tx"/>
                              </a:ext>
                            </a:extLst>
                          </a:hlinkClick>
                        </a:rPr>
                        <a:t>Google’s Mobile-Friendly Test</a:t>
                      </a:r>
                      <a:endParaRPr kumimoji="0" lang="en-ZA" sz="1600" b="0" i="0" u="none" strike="noStrike" kern="0" cap="none" spc="0" normalizeH="0" baseline="0" noProof="0" dirty="0">
                        <a:ln>
                          <a:noFill/>
                        </a:ln>
                        <a:solidFill>
                          <a:sysClr val="windowText" lastClr="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hlinkClick r:id="rId18">
                            <a:extLst>
                              <a:ext uri="{A12FA001-AC4F-418D-AE19-62706E023703}">
                                <ahyp:hlinkClr xmlns:ahyp="http://schemas.microsoft.com/office/drawing/2018/hyperlinkcolor" val="tx"/>
                              </a:ext>
                            </a:extLst>
                          </a:hlinkClick>
                        </a:rPr>
                        <a:t>Detailed.com</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rPr>
                        <a:t>Reddit Keyword Research Tool</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19">
                            <a:extLst>
                              <a:ext uri="{A12FA001-AC4F-418D-AE19-62706E023703}">
                                <ahyp:hlinkClr xmlns:ahyp="http://schemas.microsoft.com/office/drawing/2018/hyperlinkcolor" val="tx"/>
                              </a:ext>
                            </a:extLst>
                          </a:hlinkClick>
                        </a:rPr>
                        <a:t>Dareboost</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684437308"/>
                  </a:ext>
                </a:extLst>
              </a:tr>
              <a:tr h="44345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hlinkClick r:id="rId20">
                            <a:extLst>
                              <a:ext uri="{A12FA001-AC4F-418D-AE19-62706E023703}">
                                <ahyp:hlinkClr xmlns:ahyp="http://schemas.microsoft.com/office/drawing/2018/hyperlinkcolor" val="tx"/>
                              </a:ext>
                            </a:extLst>
                          </a:hlinkClick>
                        </a:rPr>
                        <a:t>Seed Keywords</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21">
                            <a:extLst>
                              <a:ext uri="{A12FA001-AC4F-418D-AE19-62706E023703}">
                                <ahyp:hlinkClr xmlns:ahyp="http://schemas.microsoft.com/office/drawing/2018/hyperlinkcolor" val="tx"/>
                              </a:ext>
                            </a:extLst>
                          </a:hlinkClick>
                        </a:rPr>
                        <a:t>Lipperhey</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22">
                            <a:extLst>
                              <a:ext uri="{A12FA001-AC4F-418D-AE19-62706E023703}">
                                <ahyp:hlinkClr xmlns:ahyp="http://schemas.microsoft.com/office/drawing/2018/hyperlinkcolor" val="tx"/>
                              </a:ext>
                            </a:extLst>
                          </a:hlinkClick>
                        </a:rPr>
                        <a:t>Siteliner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mn-lt"/>
                          <a:ea typeface="+mn-ea"/>
                          <a:cs typeface="+mn-cs"/>
                          <a:hlinkClick r:id="rId23">
                            <a:extLst>
                              <a:ext uri="{A12FA001-AC4F-418D-AE19-62706E023703}">
                                <ahyp:hlinkClr xmlns:ahyp="http://schemas.microsoft.com/office/drawing/2018/hyperlinkcolor" val="tx"/>
                              </a:ext>
                            </a:extLst>
                          </a:hlinkClick>
                        </a:rPr>
                        <a:t>People Also Ask</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841023950"/>
                  </a:ext>
                </a:extLst>
              </a:tr>
            </a:tbl>
          </a:graphicData>
        </a:graphic>
      </p:graphicFrame>
    </p:spTree>
    <p:extLst>
      <p:ext uri="{BB962C8B-B14F-4D97-AF65-F5344CB8AC3E}">
        <p14:creationId xmlns:p14="http://schemas.microsoft.com/office/powerpoint/2010/main" val="37763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Cloud</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04</a:t>
            </a:r>
            <a:endParaRPr lang="en-ZA" dirty="0"/>
          </a:p>
        </p:txBody>
      </p:sp>
    </p:spTree>
    <p:extLst>
      <p:ext uri="{BB962C8B-B14F-4D97-AF65-F5344CB8AC3E}">
        <p14:creationId xmlns:p14="http://schemas.microsoft.com/office/powerpoint/2010/main" val="23273150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 </a:t>
            </a:r>
            <a:r>
              <a:rPr lang="en-GB" dirty="0" err="1"/>
              <a:t>Erfahren</a:t>
            </a:r>
            <a:r>
              <a:rPr lang="en-GB" dirty="0"/>
              <a:t> Sie, </a:t>
            </a:r>
            <a:r>
              <a:rPr lang="en-GB" dirty="0" err="1"/>
              <a:t>wie</a:t>
            </a:r>
            <a:r>
              <a:rPr lang="en-GB" dirty="0"/>
              <a:t> Sie die </a:t>
            </a:r>
            <a:r>
              <a:rPr lang="en-GB" dirty="0" err="1"/>
              <a:t>Nutzung</a:t>
            </a:r>
            <a:r>
              <a:rPr lang="en-GB" dirty="0"/>
              <a:t> von Cloud Computing </a:t>
            </a:r>
            <a:r>
              <a:rPr lang="en-GB" dirty="0" err="1"/>
              <a:t>effektiv</a:t>
            </a:r>
            <a:r>
              <a:rPr lang="en-GB" dirty="0"/>
              <a:t> </a:t>
            </a:r>
            <a:r>
              <a:rPr lang="en-GB" dirty="0" err="1"/>
              <a:t>verwalten</a:t>
            </a:r>
            <a:r>
              <a:rPr lang="en-GB" dirty="0"/>
              <a:t> </a:t>
            </a:r>
            <a:r>
              <a:rPr lang="en-GB" dirty="0" err="1"/>
              <a:t>können</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2041070"/>
            <a:ext cx="10595237" cy="3854551"/>
          </a:xfrm>
        </p:spPr>
        <p:txBody>
          <a:bodyPr/>
          <a:lstStyle/>
          <a:p>
            <a:pPr marL="457200" indent="-457200">
              <a:buClr>
                <a:schemeClr val="accent2"/>
              </a:buClr>
              <a:buBlip>
                <a:blip r:embed="rId3"/>
              </a:buBlip>
            </a:pPr>
            <a:r>
              <a:rPr lang="en-GB" dirty="0"/>
              <a:t>Cloud-Management </a:t>
            </a:r>
            <a:r>
              <a:rPr lang="en-GB" dirty="0" err="1"/>
              <a:t>bezieht</a:t>
            </a:r>
            <a:r>
              <a:rPr lang="en-GB" dirty="0"/>
              <a:t> </a:t>
            </a:r>
            <a:r>
              <a:rPr lang="en-GB" dirty="0" err="1"/>
              <a:t>sich</a:t>
            </a:r>
            <a:r>
              <a:rPr lang="en-GB" dirty="0"/>
              <a:t> auf die </a:t>
            </a:r>
            <a:r>
              <a:rPr lang="en-GB" dirty="0" err="1"/>
              <a:t>Ausübung</a:t>
            </a:r>
            <a:r>
              <a:rPr lang="en-GB" dirty="0"/>
              <a:t> der </a:t>
            </a:r>
            <a:r>
              <a:rPr lang="en-GB" dirty="0" err="1"/>
              <a:t>Kontrolle</a:t>
            </a:r>
            <a:r>
              <a:rPr lang="en-GB" dirty="0"/>
              <a:t> </a:t>
            </a:r>
            <a:r>
              <a:rPr lang="en-GB" dirty="0" err="1"/>
              <a:t>über</a:t>
            </a:r>
            <a:r>
              <a:rPr lang="en-GB" dirty="0"/>
              <a:t> </a:t>
            </a:r>
            <a:r>
              <a:rPr lang="en-GB" dirty="0" err="1"/>
              <a:t>öffentliche</a:t>
            </a:r>
            <a:r>
              <a:rPr lang="en-GB" dirty="0"/>
              <a:t>, private und </a:t>
            </a:r>
            <a:r>
              <a:rPr lang="en-GB" dirty="0" err="1"/>
              <a:t>hybride</a:t>
            </a:r>
            <a:r>
              <a:rPr lang="en-GB" dirty="0"/>
              <a:t> Cloud-</a:t>
            </a:r>
            <a:r>
              <a:rPr lang="en-GB" dirty="0" err="1"/>
              <a:t>Infrastrukturressourcen</a:t>
            </a:r>
            <a:r>
              <a:rPr lang="en-GB" dirty="0"/>
              <a:t> und -</a:t>
            </a:r>
            <a:r>
              <a:rPr lang="en-GB" dirty="0" err="1"/>
              <a:t>dienste</a:t>
            </a:r>
            <a:r>
              <a:rPr lang="en-GB" dirty="0"/>
              <a:t>.. </a:t>
            </a:r>
          </a:p>
          <a:p>
            <a:pPr marL="0" indent="0">
              <a:buClr>
                <a:schemeClr val="accent2"/>
              </a:buClr>
            </a:pPr>
            <a:endParaRPr lang="en-GB" dirty="0"/>
          </a:p>
          <a:p>
            <a:pPr marL="457200" indent="-457200">
              <a:buClr>
                <a:schemeClr val="accent2"/>
              </a:buClr>
              <a:buBlip>
                <a:blip r:embed="rId3"/>
              </a:buBlip>
            </a:pPr>
            <a:r>
              <a:rPr lang="en-GB" dirty="0" err="1"/>
              <a:t>Erfolgreiches</a:t>
            </a:r>
            <a:r>
              <a:rPr lang="en-GB" dirty="0"/>
              <a:t> Cloud-</a:t>
            </a:r>
            <a:r>
              <a:rPr lang="en-GB" dirty="0" err="1"/>
              <a:t>Computermanagement</a:t>
            </a:r>
            <a:r>
              <a:rPr lang="en-GB" dirty="0"/>
              <a:t> </a:t>
            </a:r>
            <a:r>
              <a:rPr lang="en-GB" dirty="0" err="1"/>
              <a:t>kann</a:t>
            </a:r>
            <a:r>
              <a:rPr lang="en-GB" dirty="0"/>
              <a:t> die </a:t>
            </a:r>
            <a:r>
              <a:rPr lang="en-GB" dirty="0" err="1"/>
              <a:t>Leistung</a:t>
            </a:r>
            <a:r>
              <a:rPr lang="en-GB" dirty="0"/>
              <a:t>, </a:t>
            </a:r>
            <a:r>
              <a:rPr lang="en-GB" dirty="0" err="1"/>
              <a:t>Zuverlässigkeit</a:t>
            </a:r>
            <a:r>
              <a:rPr lang="en-GB" dirty="0"/>
              <a:t>, </a:t>
            </a:r>
            <a:r>
              <a:rPr lang="en-GB" dirty="0" err="1"/>
              <a:t>Kostendämpfung</a:t>
            </a:r>
            <a:r>
              <a:rPr lang="en-GB" dirty="0"/>
              <a:t> und </a:t>
            </a:r>
            <a:r>
              <a:rPr lang="en-GB" dirty="0" err="1"/>
              <a:t>Umweltverträglichkeit</a:t>
            </a:r>
            <a:r>
              <a:rPr lang="en-GB" dirty="0"/>
              <a:t> </a:t>
            </a:r>
            <a:r>
              <a:rPr lang="en-GB" dirty="0" err="1"/>
              <a:t>eines</a:t>
            </a:r>
            <a:r>
              <a:rPr lang="en-GB" dirty="0"/>
              <a:t> </a:t>
            </a:r>
            <a:r>
              <a:rPr lang="en-GB" dirty="0" err="1"/>
              <a:t>Unternehmens</a:t>
            </a:r>
            <a:r>
              <a:rPr lang="en-GB" dirty="0"/>
              <a:t> </a:t>
            </a:r>
            <a:r>
              <a:rPr lang="en-GB" dirty="0" err="1"/>
              <a:t>steigern</a:t>
            </a:r>
            <a:r>
              <a:rPr lang="en-GB" dirty="0"/>
              <a:t>. </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06769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a:t>
            </a:r>
            <a:r>
              <a:rPr lang="en-GB" dirty="0" err="1"/>
              <a:t>Verwaltungsaufgaben</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dirty="0"/>
              <a:t>Der Cloud-</a:t>
            </a:r>
            <a:r>
              <a:rPr lang="en-GB" dirty="0" err="1"/>
              <a:t>Anbieter</a:t>
            </a:r>
            <a:r>
              <a:rPr lang="en-GB" dirty="0"/>
              <a:t> </a:t>
            </a:r>
            <a:r>
              <a:rPr lang="en-GB" dirty="0" err="1"/>
              <a:t>führt</a:t>
            </a:r>
            <a:r>
              <a:rPr lang="en-GB" dirty="0"/>
              <a:t> </a:t>
            </a:r>
            <a:r>
              <a:rPr lang="en-GB" dirty="0" err="1"/>
              <a:t>eine</a:t>
            </a:r>
            <a:r>
              <a:rPr lang="en-GB" dirty="0"/>
              <a:t> </a:t>
            </a:r>
            <a:r>
              <a:rPr lang="en-GB" dirty="0" err="1"/>
              <a:t>Reihe</a:t>
            </a:r>
            <a:r>
              <a:rPr lang="en-GB" dirty="0"/>
              <a:t> von </a:t>
            </a:r>
            <a:r>
              <a:rPr lang="en-GB" dirty="0" err="1"/>
              <a:t>Aufgaben</a:t>
            </a:r>
            <a:r>
              <a:rPr lang="en-GB" dirty="0"/>
              <a:t> </a:t>
            </a:r>
            <a:r>
              <a:rPr lang="en-GB" dirty="0" err="1"/>
              <a:t>aus</a:t>
            </a:r>
            <a:r>
              <a:rPr lang="en-GB" dirty="0"/>
              <a:t>, um </a:t>
            </a:r>
            <a:r>
              <a:rPr lang="en-GB" dirty="0" err="1"/>
              <a:t>eine</a:t>
            </a:r>
            <a:r>
              <a:rPr lang="en-GB" dirty="0"/>
              <a:t> </a:t>
            </a:r>
            <a:r>
              <a:rPr lang="en-GB" dirty="0" err="1"/>
              <a:t>ausreichende</a:t>
            </a:r>
            <a:r>
              <a:rPr lang="en-GB" dirty="0"/>
              <a:t> </a:t>
            </a:r>
            <a:r>
              <a:rPr lang="en-GB" dirty="0" err="1"/>
              <a:t>Nutzung</a:t>
            </a:r>
            <a:r>
              <a:rPr lang="en-GB" dirty="0"/>
              <a:t> der Cloud-</a:t>
            </a:r>
            <a:r>
              <a:rPr lang="en-GB" dirty="0" err="1"/>
              <a:t>Ressourcen</a:t>
            </a:r>
            <a:r>
              <a:rPr lang="en-GB" dirty="0"/>
              <a:t> </a:t>
            </a:r>
            <a:r>
              <a:rPr lang="en-GB" dirty="0" err="1"/>
              <a:t>sicherzustellen</a:t>
            </a:r>
            <a:r>
              <a:rPr lang="en-GB" dirty="0"/>
              <a:t>: </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graphicFrame>
        <p:nvGraphicFramePr>
          <p:cNvPr id="2" name="Diagram 1">
            <a:extLst>
              <a:ext uri="{FF2B5EF4-FFF2-40B4-BE49-F238E27FC236}">
                <a16:creationId xmlns:a16="http://schemas.microsoft.com/office/drawing/2014/main" id="{065C020A-018C-EEC0-7F53-D494980DF6B7}"/>
              </a:ext>
            </a:extLst>
          </p:cNvPr>
          <p:cNvGraphicFramePr/>
          <p:nvPr>
            <p:extLst>
              <p:ext uri="{D42A27DB-BD31-4B8C-83A1-F6EECF244321}">
                <p14:modId xmlns:p14="http://schemas.microsoft.com/office/powerpoint/2010/main" val="1088986771"/>
              </p:ext>
            </p:extLst>
          </p:nvPr>
        </p:nvGraphicFramePr>
        <p:xfrm>
          <a:off x="959660" y="2400300"/>
          <a:ext cx="10595236" cy="3070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098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0E66F23-0672-41E4-82ED-E4A7A970954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9FF05D1F-B7D0-4543-A238-8B31BEAA598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56F798A-33E2-4B71-A9F5-A8368DD0C9D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61EEA11F-1BAF-46E1-B167-0A8E24D2EB5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a:t>
            </a:r>
            <a:r>
              <a:rPr lang="en-GB" dirty="0" err="1"/>
              <a:t>Verwaltungsaufgaben</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dirty="0"/>
              <a:t>Die</a:t>
            </a:r>
            <a:r>
              <a:rPr lang="en-GB" b="1" dirty="0">
                <a:solidFill>
                  <a:schemeClr val="accent2"/>
                </a:solidFill>
              </a:rPr>
              <a:t> Cloud </a:t>
            </a:r>
            <a:r>
              <a:rPr lang="en-GB" dirty="0" err="1"/>
              <a:t>Anbieter</a:t>
            </a:r>
            <a:r>
              <a:rPr lang="en-GB" dirty="0"/>
              <a:t> </a:t>
            </a:r>
            <a:r>
              <a:rPr lang="en-GB" dirty="0" err="1"/>
              <a:t>führt</a:t>
            </a:r>
            <a:r>
              <a:rPr lang="en-GB" dirty="0"/>
              <a:t> </a:t>
            </a:r>
            <a:r>
              <a:rPr lang="en-GB" dirty="0" err="1"/>
              <a:t>eine</a:t>
            </a:r>
            <a:r>
              <a:rPr lang="en-GB" dirty="0"/>
              <a:t> </a:t>
            </a:r>
            <a:r>
              <a:rPr lang="en-GB" dirty="0" err="1"/>
              <a:t>Reihe</a:t>
            </a:r>
            <a:r>
              <a:rPr lang="en-GB" dirty="0"/>
              <a:t> von </a:t>
            </a:r>
            <a:r>
              <a:rPr lang="en-GB" dirty="0" err="1"/>
              <a:t>Aufgaben</a:t>
            </a:r>
            <a:r>
              <a:rPr lang="en-GB" dirty="0"/>
              <a:t> </a:t>
            </a:r>
            <a:r>
              <a:rPr lang="en-GB" dirty="0" err="1"/>
              <a:t>aus</a:t>
            </a:r>
            <a:r>
              <a:rPr lang="en-GB" dirty="0"/>
              <a:t>, um </a:t>
            </a:r>
            <a:r>
              <a:rPr lang="en-GB" dirty="0" err="1"/>
              <a:t>eine</a:t>
            </a:r>
            <a:r>
              <a:rPr lang="en-GB" dirty="0"/>
              <a:t> </a:t>
            </a:r>
            <a:r>
              <a:rPr lang="en-GB" dirty="0" err="1"/>
              <a:t>ausreichende</a:t>
            </a:r>
            <a:r>
              <a:rPr lang="en-GB" dirty="0"/>
              <a:t> </a:t>
            </a:r>
            <a:r>
              <a:rPr lang="en-GB" dirty="0" err="1"/>
              <a:t>Nutzung</a:t>
            </a:r>
            <a:r>
              <a:rPr lang="en-GB" dirty="0"/>
              <a:t> der Cloud-</a:t>
            </a:r>
            <a:r>
              <a:rPr lang="en-GB" dirty="0" err="1"/>
              <a:t>Ressourcen</a:t>
            </a:r>
            <a:r>
              <a:rPr lang="en-GB" dirty="0"/>
              <a:t> </a:t>
            </a:r>
            <a:r>
              <a:rPr lang="en-GB" dirty="0" err="1"/>
              <a:t>sicherzustellen</a:t>
            </a:r>
            <a:r>
              <a:rPr lang="en-GB" dirty="0"/>
              <a:t> (Forts.): </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graphicFrame>
        <p:nvGraphicFramePr>
          <p:cNvPr id="2" name="Diagram 1">
            <a:extLst>
              <a:ext uri="{FF2B5EF4-FFF2-40B4-BE49-F238E27FC236}">
                <a16:creationId xmlns:a16="http://schemas.microsoft.com/office/drawing/2014/main" id="{065C020A-018C-EEC0-7F53-D494980DF6B7}"/>
              </a:ext>
            </a:extLst>
          </p:cNvPr>
          <p:cNvGraphicFramePr/>
          <p:nvPr>
            <p:extLst>
              <p:ext uri="{D42A27DB-BD31-4B8C-83A1-F6EECF244321}">
                <p14:modId xmlns:p14="http://schemas.microsoft.com/office/powerpoint/2010/main" val="1258410559"/>
              </p:ext>
            </p:extLst>
          </p:nvPr>
        </p:nvGraphicFramePr>
        <p:xfrm>
          <a:off x="273860" y="3078440"/>
          <a:ext cx="10433958" cy="16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0464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7921B53-CE85-4A17-A231-FABB66B5009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4CC1C8A-511A-455D-B372-9D117D1FD8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96DC6576-11D6-4803-B471-3A13368E754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 Management vs. Cloud Computing</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dirty="0"/>
              <a:t>Cloud-Management </a:t>
            </a:r>
            <a:r>
              <a:rPr lang="en-GB" dirty="0" err="1"/>
              <a:t>ist</a:t>
            </a:r>
            <a:r>
              <a:rPr lang="en-GB" dirty="0"/>
              <a:t> </a:t>
            </a:r>
            <a:r>
              <a:rPr lang="en-GB" dirty="0" err="1"/>
              <a:t>kein</a:t>
            </a:r>
            <a:r>
              <a:rPr lang="en-GB" dirty="0"/>
              <a:t> Cloud Computing. Clouds </a:t>
            </a:r>
            <a:r>
              <a:rPr lang="en-GB" dirty="0" err="1"/>
              <a:t>sind</a:t>
            </a:r>
            <a:r>
              <a:rPr lang="en-GB" dirty="0"/>
              <a:t> Pools von </a:t>
            </a:r>
            <a:r>
              <a:rPr lang="en-GB" dirty="0" err="1"/>
              <a:t>virtuellen</a:t>
            </a:r>
            <a:r>
              <a:rPr lang="en-GB" dirty="0"/>
              <a:t> </a:t>
            </a:r>
            <a:r>
              <a:rPr lang="en-GB" dirty="0" err="1"/>
              <a:t>Ressourcen</a:t>
            </a:r>
            <a:r>
              <a:rPr lang="en-GB" dirty="0"/>
              <a:t>, Speicher, </a:t>
            </a:r>
            <a:r>
              <a:rPr lang="en-GB" dirty="0" err="1"/>
              <a:t>Anwendungen</a:t>
            </a:r>
            <a:r>
              <a:rPr lang="en-GB" dirty="0"/>
              <a:t> und </a:t>
            </a:r>
            <a:r>
              <a:rPr lang="en-GB" dirty="0" err="1"/>
              <a:t>Diensten</a:t>
            </a:r>
            <a:r>
              <a:rPr lang="en-GB" dirty="0"/>
              <a:t>, die von </a:t>
            </a:r>
            <a:r>
              <a:rPr lang="en-GB" dirty="0" err="1"/>
              <a:t>einer</a:t>
            </a:r>
            <a:r>
              <a:rPr lang="en-GB" dirty="0"/>
              <a:t> Software </a:t>
            </a:r>
            <a:r>
              <a:rPr lang="en-GB" dirty="0" err="1"/>
              <a:t>verwaltet</a:t>
            </a:r>
            <a:r>
              <a:rPr lang="en-GB" dirty="0"/>
              <a:t> </a:t>
            </a:r>
            <a:r>
              <a:rPr lang="en-GB" dirty="0" err="1"/>
              <a:t>werden</a:t>
            </a:r>
            <a:r>
              <a:rPr lang="en-GB" dirty="0"/>
              <a:t>, so </a:t>
            </a:r>
            <a:r>
              <a:rPr lang="en-GB" dirty="0" err="1"/>
              <a:t>dass</a:t>
            </a:r>
            <a:r>
              <a:rPr lang="en-GB" dirty="0"/>
              <a:t> auf die </a:t>
            </a:r>
            <a:r>
              <a:rPr lang="en-GB" dirty="0" err="1"/>
              <a:t>Ressourcen</a:t>
            </a:r>
            <a:r>
              <a:rPr lang="en-GB" dirty="0"/>
              <a:t> </a:t>
            </a:r>
            <a:r>
              <a:rPr lang="en-GB" dirty="0" err="1"/>
              <a:t>bei</a:t>
            </a:r>
            <a:r>
              <a:rPr lang="en-GB" dirty="0"/>
              <a:t> </a:t>
            </a:r>
            <a:r>
              <a:rPr lang="en-GB" dirty="0" err="1"/>
              <a:t>Bedarf</a:t>
            </a:r>
            <a:r>
              <a:rPr lang="en-GB" dirty="0"/>
              <a:t> </a:t>
            </a:r>
            <a:r>
              <a:rPr lang="en-GB" dirty="0" err="1"/>
              <a:t>zugegriffen</a:t>
            </a:r>
            <a:r>
              <a:rPr lang="en-GB" dirty="0"/>
              <a:t> </a:t>
            </a:r>
            <a:r>
              <a:rPr lang="en-GB" dirty="0" err="1"/>
              <a:t>werden</a:t>
            </a:r>
            <a:r>
              <a:rPr lang="en-GB" dirty="0"/>
              <a:t> </a:t>
            </a:r>
            <a:r>
              <a:rPr lang="en-GB" dirty="0" err="1"/>
              <a:t>kann</a:t>
            </a:r>
            <a:r>
              <a:rPr lang="en-GB" dirty="0"/>
              <a:t>. </a:t>
            </a:r>
          </a:p>
          <a:p>
            <a:pPr marL="457200" indent="-457200">
              <a:buClr>
                <a:schemeClr val="accent2"/>
              </a:buClr>
              <a:buBlip>
                <a:blip r:embed="rId3"/>
              </a:buBlip>
            </a:pPr>
            <a:endParaRPr lang="en-GB" dirty="0"/>
          </a:p>
          <a:p>
            <a:pPr marL="457200" indent="-457200">
              <a:buClr>
                <a:schemeClr val="accent2"/>
              </a:buClr>
              <a:buBlip>
                <a:blip r:embed="rId3"/>
              </a:buBlip>
            </a:pPr>
            <a:r>
              <a:rPr lang="en-GB" b="1" dirty="0">
                <a:solidFill>
                  <a:schemeClr val="accent2"/>
                </a:solidFill>
              </a:rPr>
              <a:t>Cloud computing </a:t>
            </a:r>
            <a:r>
              <a:rPr lang="en-GB" dirty="0" err="1"/>
              <a:t>ist</a:t>
            </a:r>
            <a:r>
              <a:rPr lang="en-GB" dirty="0"/>
              <a:t> der Akt der </a:t>
            </a:r>
            <a:r>
              <a:rPr lang="en-GB" dirty="0" err="1"/>
              <a:t>Ausführung</a:t>
            </a:r>
            <a:r>
              <a:rPr lang="en-GB" dirty="0"/>
              <a:t> von Workloads in Clouds – das </a:t>
            </a:r>
            <a:r>
              <a:rPr lang="en-GB" dirty="0" err="1"/>
              <a:t>sind</a:t>
            </a:r>
            <a:r>
              <a:rPr lang="en-GB" dirty="0"/>
              <a:t> IT-</a:t>
            </a:r>
            <a:r>
              <a:rPr lang="en-GB" dirty="0" err="1"/>
              <a:t>Umgebungen</a:t>
            </a:r>
            <a:r>
              <a:rPr lang="en-GB" dirty="0"/>
              <a:t>, die </a:t>
            </a:r>
            <a:r>
              <a:rPr lang="en-GB" dirty="0" err="1"/>
              <a:t>skalierbare</a:t>
            </a:r>
            <a:r>
              <a:rPr lang="en-GB" dirty="0"/>
              <a:t> </a:t>
            </a:r>
            <a:r>
              <a:rPr lang="en-GB" dirty="0" err="1"/>
              <a:t>Ressourcen</a:t>
            </a:r>
            <a:r>
              <a:rPr lang="en-GB" dirty="0"/>
              <a:t> </a:t>
            </a:r>
            <a:r>
              <a:rPr lang="en-GB" dirty="0" err="1"/>
              <a:t>über</a:t>
            </a:r>
            <a:r>
              <a:rPr lang="en-GB" dirty="0"/>
              <a:t> </a:t>
            </a:r>
            <a:r>
              <a:rPr lang="en-GB" dirty="0" err="1"/>
              <a:t>ein</a:t>
            </a:r>
            <a:r>
              <a:rPr lang="en-GB" dirty="0"/>
              <a:t> </a:t>
            </a:r>
            <a:r>
              <a:rPr lang="en-GB" dirty="0" err="1"/>
              <a:t>Netzwerk</a:t>
            </a:r>
            <a:r>
              <a:rPr lang="en-GB" dirty="0"/>
              <a:t> </a:t>
            </a:r>
            <a:r>
              <a:rPr lang="en-GB" dirty="0" err="1"/>
              <a:t>abstrahieren</a:t>
            </a:r>
            <a:r>
              <a:rPr lang="en-GB" dirty="0"/>
              <a:t>, </a:t>
            </a:r>
            <a:r>
              <a:rPr lang="en-GB" dirty="0" err="1"/>
              <a:t>bündeln</a:t>
            </a:r>
            <a:r>
              <a:rPr lang="en-GB" dirty="0"/>
              <a:t> und </a:t>
            </a:r>
            <a:r>
              <a:rPr lang="en-GB" dirty="0" err="1"/>
              <a:t>gemeinsam</a:t>
            </a:r>
            <a:r>
              <a:rPr lang="en-GB" dirty="0"/>
              <a:t> </a:t>
            </a:r>
            <a:r>
              <a:rPr lang="en-GB" dirty="0" err="1"/>
              <a:t>nutzen</a:t>
            </a:r>
            <a:r>
              <a:rPr lang="en-GB" dirty="0"/>
              <a:t>..</a:t>
            </a:r>
          </a:p>
          <a:p>
            <a:pPr marL="0" indent="0">
              <a:buClr>
                <a:schemeClr val="accent2"/>
              </a:buClr>
            </a:pPr>
            <a:endParaRPr lang="en-GB" dirty="0"/>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04851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 Management vs. Cloud Computing</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b="1" dirty="0">
                <a:solidFill>
                  <a:schemeClr val="accent2"/>
                </a:solidFill>
              </a:rPr>
              <a:t>Cloud management </a:t>
            </a:r>
            <a:r>
              <a:rPr lang="en-GB" dirty="0" err="1"/>
              <a:t>ist</a:t>
            </a:r>
            <a:r>
              <a:rPr lang="en-GB" dirty="0"/>
              <a:t> </a:t>
            </a:r>
            <a:r>
              <a:rPr lang="en-GB" dirty="0" err="1"/>
              <a:t>eine</a:t>
            </a:r>
            <a:r>
              <a:rPr lang="en-GB" dirty="0"/>
              <a:t> </a:t>
            </a:r>
            <a:r>
              <a:rPr lang="en-GB" dirty="0" err="1"/>
              <a:t>Kombination</a:t>
            </a:r>
            <a:r>
              <a:rPr lang="en-GB" dirty="0"/>
              <a:t> </a:t>
            </a:r>
            <a:r>
              <a:rPr lang="en-GB" dirty="0" err="1"/>
              <a:t>aus</a:t>
            </a:r>
            <a:r>
              <a:rPr lang="en-GB" dirty="0"/>
              <a:t> Software, </a:t>
            </a:r>
            <a:r>
              <a:rPr lang="en-GB" dirty="0" err="1"/>
              <a:t>Automatisierung</a:t>
            </a:r>
            <a:r>
              <a:rPr lang="en-GB" dirty="0"/>
              <a:t>, </a:t>
            </a:r>
            <a:r>
              <a:rPr lang="en-GB" dirty="0" err="1"/>
              <a:t>Richtlinien</a:t>
            </a:r>
            <a:r>
              <a:rPr lang="en-GB" dirty="0"/>
              <a:t>, Governance und </a:t>
            </a:r>
            <a:r>
              <a:rPr lang="en-GB" dirty="0" err="1"/>
              <a:t>Personen</a:t>
            </a:r>
            <a:r>
              <a:rPr lang="en-GB" dirty="0"/>
              <a:t>, die </a:t>
            </a:r>
            <a:r>
              <a:rPr lang="en-GB" dirty="0" err="1"/>
              <a:t>bestimmen</a:t>
            </a:r>
            <a:r>
              <a:rPr lang="en-GB" dirty="0"/>
              <a:t>, </a:t>
            </a:r>
            <a:r>
              <a:rPr lang="en-GB" dirty="0" err="1"/>
              <a:t>wie</a:t>
            </a:r>
            <a:r>
              <a:rPr lang="en-GB" dirty="0"/>
              <a:t> </a:t>
            </a:r>
            <a:r>
              <a:rPr lang="en-GB" dirty="0" err="1"/>
              <a:t>diese</a:t>
            </a:r>
            <a:r>
              <a:rPr lang="en-GB" dirty="0"/>
              <a:t> Cloud-Computing-</a:t>
            </a:r>
            <a:r>
              <a:rPr lang="en-GB" dirty="0" err="1"/>
              <a:t>Dienste</a:t>
            </a:r>
            <a:r>
              <a:rPr lang="en-GB" dirty="0"/>
              <a:t> </a:t>
            </a:r>
            <a:r>
              <a:rPr lang="en-GB" dirty="0" err="1"/>
              <a:t>verfügbar</a:t>
            </a:r>
            <a:r>
              <a:rPr lang="en-GB" dirty="0"/>
              <a:t> </a:t>
            </a:r>
            <a:r>
              <a:rPr lang="en-GB" dirty="0" err="1"/>
              <a:t>gemacht</a:t>
            </a:r>
            <a:r>
              <a:rPr lang="en-GB" dirty="0"/>
              <a:t> </a:t>
            </a:r>
            <a:r>
              <a:rPr lang="en-GB" dirty="0" err="1"/>
              <a:t>werden</a:t>
            </a:r>
            <a:r>
              <a:rPr lang="en-GB" dirty="0"/>
              <a:t>. </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15060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Rolle </a:t>
            </a:r>
            <a:r>
              <a:rPr lang="en-GB" dirty="0" err="1"/>
              <a:t>einer</a:t>
            </a:r>
            <a:r>
              <a:rPr lang="en-GB" dirty="0"/>
              <a:t> Cloud-Management-</a:t>
            </a:r>
            <a:r>
              <a:rPr lang="en-GB" dirty="0" err="1"/>
              <a:t>Plattform</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2" y="1565257"/>
            <a:ext cx="10595237" cy="4034164"/>
          </a:xfrm>
        </p:spPr>
        <p:txBody>
          <a:bodyPr/>
          <a:lstStyle/>
          <a:p>
            <a:pPr marL="914400" lvl="1" indent="-457200">
              <a:buClr>
                <a:schemeClr val="accent2"/>
              </a:buClr>
              <a:buFont typeface="Arial" panose="020B0604020202020204" pitchFamily="34" charset="0"/>
              <a:buChar char="•"/>
            </a:pPr>
            <a:r>
              <a:rPr lang="en-GB" dirty="0">
                <a:solidFill>
                  <a:srgbClr val="000000"/>
                </a:solidFill>
                <a:latin typeface="+mn-lt"/>
              </a:rPr>
              <a:t>Integration in </a:t>
            </a:r>
            <a:r>
              <a:rPr lang="en-GB" dirty="0" err="1">
                <a:solidFill>
                  <a:srgbClr val="000000"/>
                </a:solidFill>
                <a:latin typeface="+mn-lt"/>
              </a:rPr>
              <a:t>bestehende</a:t>
            </a:r>
            <a:r>
              <a:rPr lang="en-GB" dirty="0">
                <a:solidFill>
                  <a:srgbClr val="000000"/>
                </a:solidFill>
                <a:latin typeface="+mn-lt"/>
              </a:rPr>
              <a:t> IT</a:t>
            </a:r>
          </a:p>
          <a:p>
            <a:pPr marL="914400" lvl="1" indent="-457200">
              <a:buClr>
                <a:schemeClr val="accent2"/>
              </a:buClr>
              <a:buFont typeface="Arial" panose="020B0604020202020204" pitchFamily="34" charset="0"/>
              <a:buChar char="•"/>
            </a:pPr>
            <a:r>
              <a:rPr lang="en-GB" dirty="0" err="1">
                <a:solidFill>
                  <a:srgbClr val="000000"/>
                </a:solidFill>
                <a:latin typeface="+mn-lt"/>
              </a:rPr>
              <a:t>Automatisierung</a:t>
            </a:r>
            <a:r>
              <a:rPr lang="en-GB" dirty="0">
                <a:solidFill>
                  <a:srgbClr val="000000"/>
                </a:solidFill>
                <a:latin typeface="+mn-lt"/>
              </a:rPr>
              <a:t> </a:t>
            </a:r>
            <a:r>
              <a:rPr lang="en-GB" dirty="0" err="1">
                <a:solidFill>
                  <a:srgbClr val="000000"/>
                </a:solidFill>
                <a:latin typeface="+mn-lt"/>
              </a:rPr>
              <a:t>manueller</a:t>
            </a:r>
            <a:r>
              <a:rPr lang="en-GB" dirty="0">
                <a:solidFill>
                  <a:srgbClr val="000000"/>
                </a:solidFill>
                <a:latin typeface="+mn-lt"/>
              </a:rPr>
              <a:t> </a:t>
            </a:r>
            <a:r>
              <a:rPr lang="en-GB" dirty="0" err="1">
                <a:solidFill>
                  <a:srgbClr val="000000"/>
                </a:solidFill>
                <a:latin typeface="+mn-lt"/>
              </a:rPr>
              <a:t>Aufgaben</a:t>
            </a:r>
            <a:endParaRPr lang="en-GB" dirty="0">
              <a:solidFill>
                <a:srgbClr val="000000"/>
              </a:solidFill>
              <a:latin typeface="+mn-lt"/>
            </a:endParaRPr>
          </a:p>
          <a:p>
            <a:pPr marL="914400" lvl="1" indent="-457200">
              <a:buClr>
                <a:schemeClr val="accent2"/>
              </a:buClr>
              <a:buFont typeface="Arial" panose="020B0604020202020204" pitchFamily="34" charset="0"/>
              <a:buChar char="•"/>
            </a:pPr>
            <a:r>
              <a:rPr lang="en-GB" dirty="0" err="1">
                <a:solidFill>
                  <a:srgbClr val="000000"/>
                </a:solidFill>
                <a:latin typeface="+mn-lt"/>
              </a:rPr>
              <a:t>Kosten</a:t>
            </a:r>
            <a:r>
              <a:rPr lang="en-GB" dirty="0">
                <a:solidFill>
                  <a:srgbClr val="000000"/>
                </a:solidFill>
                <a:latin typeface="+mn-lt"/>
              </a:rPr>
              <a:t> </a:t>
            </a:r>
            <a:r>
              <a:rPr lang="en-GB" dirty="0" err="1">
                <a:solidFill>
                  <a:srgbClr val="000000"/>
                </a:solidFill>
                <a:latin typeface="+mn-lt"/>
              </a:rPr>
              <a:t>visualisieren</a:t>
            </a:r>
            <a:r>
              <a:rPr lang="en-GB" dirty="0">
                <a:solidFill>
                  <a:srgbClr val="000000"/>
                </a:solidFill>
                <a:latin typeface="+mn-lt"/>
              </a:rPr>
              <a:t> </a:t>
            </a:r>
          </a:p>
          <a:p>
            <a:pPr marL="914400" lvl="1" indent="-457200">
              <a:buClr>
                <a:schemeClr val="accent2"/>
              </a:buClr>
              <a:buFont typeface="Arial" panose="020B0604020202020204" pitchFamily="34" charset="0"/>
              <a:buChar char="•"/>
            </a:pPr>
            <a:r>
              <a:rPr lang="en-GB" dirty="0" err="1">
                <a:solidFill>
                  <a:srgbClr val="000000"/>
                </a:solidFill>
                <a:latin typeface="+mn-lt"/>
              </a:rPr>
              <a:t>Über</a:t>
            </a:r>
            <a:r>
              <a:rPr lang="en-GB" dirty="0">
                <a:solidFill>
                  <a:srgbClr val="000000"/>
                </a:solidFill>
                <a:latin typeface="+mn-lt"/>
              </a:rPr>
              <a:t> das Internet </a:t>
            </a:r>
            <a:r>
              <a:rPr lang="en-GB" dirty="0" err="1">
                <a:solidFill>
                  <a:srgbClr val="000000"/>
                </a:solidFill>
                <a:latin typeface="+mn-lt"/>
              </a:rPr>
              <a:t>erreichbar</a:t>
            </a:r>
            <a:r>
              <a:rPr lang="en-GB" dirty="0">
                <a:solidFill>
                  <a:srgbClr val="000000"/>
                </a:solidFill>
                <a:latin typeface="+mn-lt"/>
              </a:rPr>
              <a:t> sein</a:t>
            </a:r>
          </a:p>
          <a:p>
            <a:pPr marL="914400" lvl="1" indent="-457200">
              <a:buClr>
                <a:schemeClr val="accent2"/>
              </a:buClr>
              <a:buFont typeface="Arial" panose="020B0604020202020204" pitchFamily="34" charset="0"/>
              <a:buChar char="•"/>
            </a:pPr>
            <a:r>
              <a:rPr lang="en-GB" dirty="0" err="1">
                <a:solidFill>
                  <a:srgbClr val="000000"/>
                </a:solidFill>
                <a:latin typeface="+mn-lt"/>
              </a:rPr>
              <a:t>Unterstützung</a:t>
            </a:r>
            <a:r>
              <a:rPr lang="en-GB" dirty="0">
                <a:solidFill>
                  <a:srgbClr val="000000"/>
                </a:solidFill>
                <a:latin typeface="+mn-lt"/>
              </a:rPr>
              <a:t> von Hybrid-Cloud- und Multi-Cloud-</a:t>
            </a:r>
            <a:r>
              <a:rPr lang="en-GB" dirty="0" err="1">
                <a:solidFill>
                  <a:srgbClr val="000000"/>
                </a:solidFill>
                <a:latin typeface="+mn-lt"/>
              </a:rPr>
              <a:t>Umgebungen</a:t>
            </a:r>
            <a:endParaRPr lang="en-GB" b="1" dirty="0">
              <a:solidFill>
                <a:srgbClr val="000000"/>
              </a:solidFill>
              <a:latin typeface="+mn-lt"/>
            </a:endParaRPr>
          </a:p>
          <a:p>
            <a:pPr marL="800100" lvl="1" indent="-342900">
              <a:buBlip>
                <a:blip r:embed="rId3"/>
              </a:buBlip>
            </a:pPr>
            <a:endParaRPr lang="en-GB" b="1" dirty="0">
              <a:solidFill>
                <a:srgbClr val="000000"/>
              </a:solidFill>
              <a:latin typeface="+mn-lt"/>
            </a:endParaRPr>
          </a:p>
          <a:p>
            <a:pPr marL="800100" lvl="1" indent="-342900">
              <a:buBlip>
                <a:blip r:embed="rId3"/>
              </a:buBlip>
            </a:pPr>
            <a:endParaRPr lang="en-GB" b="1" dirty="0">
              <a:solidFill>
                <a:srgbClr val="000000"/>
              </a:solidFill>
              <a:latin typeface="+mn-lt"/>
            </a:endParaRPr>
          </a:p>
          <a:p>
            <a:pPr marL="800100" lvl="1" indent="-342900">
              <a:buBlip>
                <a:blip r:embed="rId3"/>
              </a:buBlip>
            </a:pPr>
            <a:endParaRPr lang="en-GB" b="1" dirty="0">
              <a:solidFill>
                <a:srgbClr val="000000"/>
              </a:solidFill>
              <a:latin typeface="+mn-lt"/>
            </a:endParaRPr>
          </a:p>
          <a:p>
            <a:pPr marL="457200" lvl="1" indent="0"/>
            <a:endParaRPr lang="en-GB" b="1" dirty="0">
              <a:solidFill>
                <a:srgbClr val="000000"/>
              </a:solidFill>
              <a:latin typeface="+mn-lt"/>
            </a:endParaRPr>
          </a:p>
        </p:txBody>
      </p:sp>
    </p:spTree>
    <p:extLst>
      <p:ext uri="{BB962C8B-B14F-4D97-AF65-F5344CB8AC3E}">
        <p14:creationId xmlns:p14="http://schemas.microsoft.com/office/powerpoint/2010/main" val="1895201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Business Process Management (BPM)</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01</a:t>
            </a:r>
            <a:endParaRPr lang="en-ZA" dirty="0"/>
          </a:p>
        </p:txBody>
      </p:sp>
    </p:spTree>
    <p:extLst>
      <p:ext uri="{BB962C8B-B14F-4D97-AF65-F5344CB8AC3E}">
        <p14:creationId xmlns:p14="http://schemas.microsoft.com/office/powerpoint/2010/main" val="35463224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Was </a:t>
            </a:r>
            <a:r>
              <a:rPr lang="en-GB" dirty="0" err="1"/>
              <a:t>ist</a:t>
            </a:r>
            <a:r>
              <a:rPr lang="en-GB" dirty="0"/>
              <a:t> Cloud Computing?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b="1" dirty="0">
                <a:solidFill>
                  <a:schemeClr val="accent2"/>
                </a:solidFill>
              </a:rPr>
              <a:t>Cloud Computing </a:t>
            </a:r>
            <a:r>
              <a:rPr lang="en-GB" dirty="0" err="1"/>
              <a:t>ist</a:t>
            </a:r>
            <a:r>
              <a:rPr lang="en-GB" dirty="0"/>
              <a:t> </a:t>
            </a:r>
            <a:r>
              <a:rPr lang="en-GB" dirty="0" err="1"/>
              <a:t>eine</a:t>
            </a:r>
            <a:r>
              <a:rPr lang="en-GB" dirty="0"/>
              <a:t> Form des </a:t>
            </a:r>
            <a:r>
              <a:rPr lang="en-GB" dirty="0" err="1"/>
              <a:t>Computings</a:t>
            </a:r>
            <a:r>
              <a:rPr lang="en-GB" dirty="0"/>
              <a:t>, </a:t>
            </a:r>
            <a:r>
              <a:rPr lang="en-GB" dirty="0" err="1"/>
              <a:t>bei</a:t>
            </a:r>
            <a:r>
              <a:rPr lang="en-GB" dirty="0"/>
              <a:t> der </a:t>
            </a:r>
            <a:r>
              <a:rPr lang="en-GB" dirty="0" err="1"/>
              <a:t>Netzwerke</a:t>
            </a:r>
            <a:r>
              <a:rPr lang="en-GB" dirty="0"/>
              <a:t>, </a:t>
            </a:r>
            <a:r>
              <a:rPr lang="en-GB" dirty="0" err="1"/>
              <a:t>Datenspeicherung</a:t>
            </a:r>
            <a:r>
              <a:rPr lang="en-GB" dirty="0"/>
              <a:t>, </a:t>
            </a:r>
            <a:r>
              <a:rPr lang="en-GB" dirty="0" err="1"/>
              <a:t>Anwendungen</a:t>
            </a:r>
            <a:r>
              <a:rPr lang="en-GB" dirty="0"/>
              <a:t>, </a:t>
            </a:r>
            <a:r>
              <a:rPr lang="en-GB" dirty="0" err="1"/>
              <a:t>Sicherheits</a:t>
            </a:r>
            <a:r>
              <a:rPr lang="en-GB" dirty="0"/>
              <a:t>- und </a:t>
            </a:r>
            <a:r>
              <a:rPr lang="en-GB" dirty="0" err="1"/>
              <a:t>Entwicklungstools</a:t>
            </a:r>
            <a:r>
              <a:rPr lang="en-GB" dirty="0"/>
              <a:t> </a:t>
            </a:r>
            <a:r>
              <a:rPr lang="en-GB" dirty="0" err="1"/>
              <a:t>über</a:t>
            </a:r>
            <a:r>
              <a:rPr lang="en-GB" dirty="0"/>
              <a:t> das Internet </a:t>
            </a:r>
            <a:r>
              <a:rPr lang="en-GB" dirty="0" err="1"/>
              <a:t>aktiviert</a:t>
            </a:r>
            <a:r>
              <a:rPr lang="en-GB" dirty="0"/>
              <a:t> </a:t>
            </a:r>
            <a:r>
              <a:rPr lang="en-GB" dirty="0" err="1"/>
              <a:t>werden</a:t>
            </a:r>
            <a:r>
              <a:rPr lang="en-GB" dirty="0"/>
              <a:t>, </a:t>
            </a:r>
            <a:r>
              <a:rPr lang="en-GB" dirty="0" err="1"/>
              <a:t>im</a:t>
            </a:r>
            <a:r>
              <a:rPr lang="en-GB" dirty="0"/>
              <a:t> </a:t>
            </a:r>
            <a:r>
              <a:rPr lang="en-GB" dirty="0" err="1"/>
              <a:t>Gegensatz</a:t>
            </a:r>
            <a:r>
              <a:rPr lang="en-GB" dirty="0"/>
              <a:t> </a:t>
            </a:r>
            <a:r>
              <a:rPr lang="en-GB" dirty="0" err="1"/>
              <a:t>zu</a:t>
            </a:r>
            <a:r>
              <a:rPr lang="en-GB" dirty="0"/>
              <a:t> </a:t>
            </a:r>
            <a:r>
              <a:rPr lang="en-GB" dirty="0" err="1"/>
              <a:t>einem</a:t>
            </a:r>
            <a:r>
              <a:rPr lang="en-GB" dirty="0"/>
              <a:t> </a:t>
            </a:r>
            <a:r>
              <a:rPr lang="en-GB" dirty="0" err="1"/>
              <a:t>lokalen</a:t>
            </a:r>
            <a:r>
              <a:rPr lang="en-GB" dirty="0"/>
              <a:t> Computer </a:t>
            </a:r>
            <a:r>
              <a:rPr lang="en-GB" dirty="0" err="1"/>
              <a:t>oder</a:t>
            </a:r>
            <a:r>
              <a:rPr lang="en-GB" dirty="0"/>
              <a:t> </a:t>
            </a:r>
            <a:r>
              <a:rPr lang="en-GB" dirty="0" err="1"/>
              <a:t>einem</a:t>
            </a:r>
            <a:r>
              <a:rPr lang="en-GB" dirty="0"/>
              <a:t> </a:t>
            </a:r>
            <a:r>
              <a:rPr lang="en-GB" dirty="0" err="1"/>
              <a:t>lokalen</a:t>
            </a:r>
            <a:r>
              <a:rPr lang="en-GB" dirty="0"/>
              <a:t> Server in </a:t>
            </a:r>
            <a:r>
              <a:rPr lang="en-GB" dirty="0" err="1"/>
              <a:t>Ihrem</a:t>
            </a:r>
            <a:r>
              <a:rPr lang="en-GB" dirty="0"/>
              <a:t> </a:t>
            </a:r>
            <a:r>
              <a:rPr lang="en-GB" dirty="0" err="1"/>
              <a:t>Unternehmen</a:t>
            </a:r>
            <a:r>
              <a:rPr lang="en-GB" dirty="0"/>
              <a:t>.</a:t>
            </a:r>
          </a:p>
          <a:p>
            <a:pPr marL="457200" indent="-457200">
              <a:buClr>
                <a:schemeClr val="accent2"/>
              </a:buClr>
              <a:buBlip>
                <a:blip r:embed="rId3"/>
              </a:buBlip>
            </a:pPr>
            <a:endParaRPr lang="en-GB" dirty="0"/>
          </a:p>
          <a:p>
            <a:pPr marL="457200" indent="-457200">
              <a:buClr>
                <a:schemeClr val="accent2"/>
              </a:buClr>
              <a:buBlip>
                <a:blip r:embed="rId3"/>
              </a:buBlip>
            </a:pPr>
            <a:r>
              <a:rPr lang="en-GB" dirty="0"/>
              <a:t>Der </a:t>
            </a:r>
            <a:r>
              <a:rPr lang="en-GB" dirty="0" err="1"/>
              <a:t>Bereich</a:t>
            </a:r>
            <a:r>
              <a:rPr lang="en-GB" dirty="0"/>
              <a:t> Cloud Computing </a:t>
            </a:r>
            <a:r>
              <a:rPr lang="en-GB" dirty="0" err="1"/>
              <a:t>ist</a:t>
            </a:r>
            <a:r>
              <a:rPr lang="en-GB" dirty="0"/>
              <a:t> </a:t>
            </a:r>
            <a:r>
              <a:rPr lang="en-GB" dirty="0" err="1"/>
              <a:t>seit</a:t>
            </a:r>
            <a:r>
              <a:rPr lang="en-GB" dirty="0"/>
              <a:t> Jahren </a:t>
            </a:r>
            <a:r>
              <a:rPr lang="en-GB" dirty="0" err="1"/>
              <a:t>rasant</a:t>
            </a:r>
            <a:r>
              <a:rPr lang="en-GB" dirty="0"/>
              <a:t> am </a:t>
            </a:r>
            <a:r>
              <a:rPr lang="en-GB" dirty="0" err="1"/>
              <a:t>wachsen</a:t>
            </a:r>
            <a:r>
              <a:rPr lang="en-GB" dirty="0"/>
              <a:t>, da </a:t>
            </a:r>
            <a:r>
              <a:rPr lang="en-GB" dirty="0" err="1"/>
              <a:t>immer</a:t>
            </a:r>
            <a:r>
              <a:rPr lang="en-GB" dirty="0"/>
              <a:t> </a:t>
            </a:r>
            <a:r>
              <a:rPr lang="en-GB" dirty="0" err="1"/>
              <a:t>mehr</a:t>
            </a:r>
            <a:r>
              <a:rPr lang="en-GB" dirty="0"/>
              <a:t> </a:t>
            </a:r>
            <a:r>
              <a:rPr lang="en-GB" dirty="0" err="1"/>
              <a:t>Unternehmen</a:t>
            </a:r>
            <a:r>
              <a:rPr lang="en-GB" dirty="0"/>
              <a:t> </a:t>
            </a:r>
            <a:r>
              <a:rPr lang="en-GB" dirty="0" err="1"/>
              <a:t>versuchen</a:t>
            </a:r>
            <a:r>
              <a:rPr lang="en-GB" dirty="0"/>
              <a:t>, remote </a:t>
            </a:r>
            <a:r>
              <a:rPr lang="en-GB" dirty="0" err="1"/>
              <a:t>zu</a:t>
            </a:r>
            <a:r>
              <a:rPr lang="en-GB" dirty="0"/>
              <a:t> </a:t>
            </a:r>
            <a:r>
              <a:rPr lang="en-GB" dirty="0" err="1"/>
              <a:t>arbeiten</a:t>
            </a:r>
            <a:r>
              <a:rPr lang="en-GB" dirty="0"/>
              <a:t>, die </a:t>
            </a:r>
            <a:r>
              <a:rPr lang="en-GB" dirty="0" err="1"/>
              <a:t>Effizienz</a:t>
            </a:r>
            <a:r>
              <a:rPr lang="en-GB" dirty="0"/>
              <a:t> </a:t>
            </a:r>
            <a:r>
              <a:rPr lang="en-GB" dirty="0" err="1"/>
              <a:t>durch</a:t>
            </a:r>
            <a:r>
              <a:rPr lang="en-GB" dirty="0"/>
              <a:t> </a:t>
            </a:r>
            <a:r>
              <a:rPr lang="en-GB" dirty="0" err="1"/>
              <a:t>Automatisierung</a:t>
            </a:r>
            <a:r>
              <a:rPr lang="en-GB" dirty="0"/>
              <a:t> </a:t>
            </a:r>
            <a:r>
              <a:rPr lang="en-GB" dirty="0" err="1"/>
              <a:t>zu</a:t>
            </a:r>
            <a:r>
              <a:rPr lang="en-GB" dirty="0"/>
              <a:t> </a:t>
            </a:r>
            <a:r>
              <a:rPr lang="en-GB" dirty="0" err="1"/>
              <a:t>steigern</a:t>
            </a:r>
            <a:r>
              <a:rPr lang="en-GB" dirty="0"/>
              <a:t> und Geld für die IT-</a:t>
            </a:r>
            <a:r>
              <a:rPr lang="en-GB" dirty="0" err="1"/>
              <a:t>Infrastruktur</a:t>
            </a:r>
            <a:r>
              <a:rPr lang="en-GB" dirty="0"/>
              <a:t> </a:t>
            </a:r>
            <a:r>
              <a:rPr lang="en-GB" dirty="0" err="1"/>
              <a:t>zu</a:t>
            </a:r>
            <a:r>
              <a:rPr lang="en-GB" dirty="0"/>
              <a:t> </a:t>
            </a:r>
            <a:r>
              <a:rPr lang="en-GB" dirty="0" err="1"/>
              <a:t>sparen</a:t>
            </a:r>
            <a:r>
              <a:rPr lang="en-GB" dirty="0"/>
              <a:t>.</a:t>
            </a:r>
          </a:p>
          <a:p>
            <a:pPr marL="457200" indent="-457200">
              <a:buClr>
                <a:schemeClr val="accent2"/>
              </a:buClr>
              <a:buBlip>
                <a:blip r:embed="rId3"/>
              </a:buBlip>
            </a:pPr>
            <a:endParaRPr lang="en-GB" dirty="0"/>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76404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Was </a:t>
            </a:r>
            <a:r>
              <a:rPr lang="en-GB" dirty="0" err="1"/>
              <a:t>ist</a:t>
            </a:r>
            <a:r>
              <a:rPr lang="en-GB" dirty="0"/>
              <a:t> Cloud Computing?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dirty="0" err="1"/>
              <a:t>Nach</a:t>
            </a:r>
            <a:r>
              <a:rPr lang="en-GB" dirty="0"/>
              <a:t> </a:t>
            </a:r>
            <a:r>
              <a:rPr lang="en-GB" dirty="0" err="1"/>
              <a:t>einem</a:t>
            </a:r>
            <a:r>
              <a:rPr lang="en-GB" dirty="0"/>
              <a:t> </a:t>
            </a:r>
            <a:r>
              <a:rPr kumimoji="0" lang="en-GB" b="1"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2021 Bereicht von Gartner</a:t>
            </a:r>
            <a:r>
              <a:rPr lang="en-GB" dirty="0"/>
              <a:t>, </a:t>
            </a:r>
            <a:r>
              <a:rPr lang="en-GB" dirty="0" err="1"/>
              <a:t>sind</a:t>
            </a:r>
            <a:r>
              <a:rPr lang="en-GB" dirty="0"/>
              <a:t> die </a:t>
            </a:r>
            <a:r>
              <a:rPr lang="en-GB" dirty="0" err="1"/>
              <a:t>weltweiten</a:t>
            </a:r>
            <a:r>
              <a:rPr lang="en-GB" dirty="0"/>
              <a:t> </a:t>
            </a:r>
            <a:r>
              <a:rPr lang="en-GB" dirty="0" err="1"/>
              <a:t>Ausgaben</a:t>
            </a:r>
            <a:r>
              <a:rPr lang="en-GB" dirty="0"/>
              <a:t> der </a:t>
            </a:r>
            <a:r>
              <a:rPr lang="en-GB" dirty="0" err="1"/>
              <a:t>Endnutzer</a:t>
            </a:r>
            <a:r>
              <a:rPr lang="en-GB" dirty="0"/>
              <a:t> für </a:t>
            </a:r>
            <a:r>
              <a:rPr lang="en-GB" dirty="0" err="1"/>
              <a:t>öffentliche</a:t>
            </a:r>
            <a:r>
              <a:rPr lang="en-GB" dirty="0"/>
              <a:t> Cloud-</a:t>
            </a:r>
            <a:r>
              <a:rPr lang="en-GB" dirty="0" err="1"/>
              <a:t>Dienste</a:t>
            </a:r>
            <a:r>
              <a:rPr lang="en-GB" dirty="0"/>
              <a:t> </a:t>
            </a:r>
            <a:r>
              <a:rPr lang="en-GB" dirty="0" err="1"/>
              <a:t>werden</a:t>
            </a:r>
            <a:r>
              <a:rPr lang="en-GB" dirty="0"/>
              <a:t> 2021 </a:t>
            </a:r>
            <a:r>
              <a:rPr lang="en-GB" dirty="0" err="1"/>
              <a:t>voraussichtlich</a:t>
            </a:r>
            <a:r>
              <a:rPr lang="en-GB" dirty="0"/>
              <a:t> um 23,1 % von 270 </a:t>
            </a:r>
            <a:r>
              <a:rPr lang="en-GB" dirty="0" err="1"/>
              <a:t>Milliarden</a:t>
            </a:r>
            <a:r>
              <a:rPr lang="en-GB" dirty="0"/>
              <a:t> US-Dollar auf 332,3 </a:t>
            </a:r>
            <a:r>
              <a:rPr lang="en-GB" dirty="0" err="1"/>
              <a:t>Milliarden</a:t>
            </a:r>
            <a:r>
              <a:rPr lang="en-GB" dirty="0"/>
              <a:t> US-Dollar </a:t>
            </a:r>
            <a:r>
              <a:rPr lang="en-GB" dirty="0" err="1"/>
              <a:t>angestiegen</a:t>
            </a:r>
            <a:r>
              <a:rPr lang="en-GB" dirty="0"/>
              <a:t>.</a:t>
            </a: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59859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Arten</a:t>
            </a:r>
            <a:r>
              <a:rPr lang="en-GB" dirty="0"/>
              <a:t> von Cloud Computing 
</a:t>
            </a:r>
          </a:p>
        </p:txBody>
      </p:sp>
      <p:graphicFrame>
        <p:nvGraphicFramePr>
          <p:cNvPr id="26" name="Diagram 25">
            <a:extLst>
              <a:ext uri="{FF2B5EF4-FFF2-40B4-BE49-F238E27FC236}">
                <a16:creationId xmlns:a16="http://schemas.microsoft.com/office/drawing/2014/main" id="{67E5F79E-37C8-4FB2-6572-473669355839}"/>
              </a:ext>
            </a:extLst>
          </p:cNvPr>
          <p:cNvGraphicFramePr/>
          <p:nvPr>
            <p:extLst>
              <p:ext uri="{D42A27DB-BD31-4B8C-83A1-F6EECF244321}">
                <p14:modId xmlns:p14="http://schemas.microsoft.com/office/powerpoint/2010/main" val="2023380525"/>
              </p:ext>
            </p:extLst>
          </p:nvPr>
        </p:nvGraphicFramePr>
        <p:xfrm>
          <a:off x="798382" y="1565257"/>
          <a:ext cx="10595236" cy="3963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834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graphicEl>
                                              <a:dgm id="{4F282F94-7188-4609-B35D-A4CBB060B65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graphicEl>
                                              <a:dgm id="{AE973F29-1194-49F5-A171-AD5B5E29CD1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graphicEl>
                                              <a:dgm id="{186E8193-7321-474E-AD5A-C5269EB7E81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Sub>
          <a:bldDgm bld="one"/>
        </p:bldSub>
      </p:bldGraphic>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a:t>
            </a:r>
            <a:r>
              <a:rPr lang="en-GB" dirty="0" err="1"/>
              <a:t>Verwaltungsaufgaben</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b="1" dirty="0" err="1">
                <a:solidFill>
                  <a:schemeClr val="accent2"/>
                </a:solidFill>
              </a:rPr>
              <a:t>Einfache</a:t>
            </a:r>
            <a:r>
              <a:rPr lang="en-GB" b="1" dirty="0">
                <a:solidFill>
                  <a:schemeClr val="accent2"/>
                </a:solidFill>
              </a:rPr>
              <a:t> </a:t>
            </a:r>
            <a:r>
              <a:rPr lang="en-GB" b="1" dirty="0" err="1">
                <a:solidFill>
                  <a:schemeClr val="accent2"/>
                </a:solidFill>
              </a:rPr>
              <a:t>Schritte</a:t>
            </a:r>
            <a:r>
              <a:rPr lang="en-GB" b="1" dirty="0">
                <a:solidFill>
                  <a:schemeClr val="accent2"/>
                </a:solidFill>
              </a:rPr>
              <a:t> für den </a:t>
            </a:r>
            <a:r>
              <a:rPr lang="en-GB" b="1" dirty="0" err="1">
                <a:solidFill>
                  <a:schemeClr val="accent2"/>
                </a:solidFill>
              </a:rPr>
              <a:t>Einstieg</a:t>
            </a:r>
            <a:r>
              <a:rPr lang="en-GB" b="1" dirty="0">
                <a:solidFill>
                  <a:schemeClr val="accent2"/>
                </a:solidFill>
              </a:rPr>
              <a:t>: </a:t>
            </a:r>
          </a:p>
          <a:p>
            <a:pPr marL="0" indent="0">
              <a:buClr>
                <a:schemeClr val="accent2"/>
              </a:buClr>
            </a:pPr>
            <a:endParaRPr lang="en-GB" dirty="0"/>
          </a:p>
          <a:p>
            <a:pPr marL="800100" lvl="1" indent="-342900">
              <a:buClr>
                <a:schemeClr val="accent2"/>
              </a:buClr>
              <a:buFont typeface="Arial" panose="020B0604020202020204" pitchFamily="34" charset="0"/>
              <a:buChar char="•"/>
            </a:pPr>
            <a:r>
              <a:rPr lang="en-GB" dirty="0">
                <a:solidFill>
                  <a:srgbClr val="000000"/>
                </a:solidFill>
                <a:latin typeface="+mn-lt"/>
              </a:rPr>
              <a:t>Office 365-E-Mail-Pilotmigration</a:t>
            </a:r>
          </a:p>
          <a:p>
            <a:pPr marL="800100" lvl="1" indent="-342900">
              <a:buClr>
                <a:schemeClr val="accent2"/>
              </a:buClr>
              <a:buFont typeface="Arial" panose="020B0604020202020204" pitchFamily="34" charset="0"/>
              <a:buChar char="•"/>
            </a:pPr>
            <a:r>
              <a:rPr lang="en-GB" dirty="0" err="1">
                <a:solidFill>
                  <a:srgbClr val="000000"/>
                </a:solidFill>
                <a:latin typeface="+mn-lt"/>
              </a:rPr>
              <a:t>Verwendung</a:t>
            </a:r>
            <a:r>
              <a:rPr lang="en-GB" dirty="0">
                <a:solidFill>
                  <a:srgbClr val="000000"/>
                </a:solidFill>
                <a:latin typeface="+mn-lt"/>
              </a:rPr>
              <a:t> von Microsoft Outlook </a:t>
            </a:r>
          </a:p>
          <a:p>
            <a:pPr marL="800100" lvl="1" indent="-342900">
              <a:buClr>
                <a:schemeClr val="accent2"/>
              </a:buClr>
              <a:buFont typeface="Arial" panose="020B0604020202020204" pitchFamily="34" charset="0"/>
              <a:buChar char="•"/>
            </a:pPr>
            <a:r>
              <a:rPr lang="en-GB" dirty="0" err="1">
                <a:solidFill>
                  <a:srgbClr val="000000"/>
                </a:solidFill>
                <a:latin typeface="+mn-lt"/>
              </a:rPr>
              <a:t>Schnellstart</a:t>
            </a:r>
            <a:r>
              <a:rPr lang="en-GB" dirty="0">
                <a:solidFill>
                  <a:srgbClr val="000000"/>
                </a:solidFill>
                <a:latin typeface="+mn-lt"/>
              </a:rPr>
              <a:t> für Multi-Factor Authentication (MFA)</a:t>
            </a:r>
            <a:endParaRPr lang="en-GB" b="1" dirty="0">
              <a:solidFill>
                <a:srgbClr val="000000"/>
              </a:solidFill>
              <a:latin typeface="+mn-lt"/>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1644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a:t>
            </a:r>
            <a:r>
              <a:rPr lang="en-GB" dirty="0" err="1"/>
              <a:t>Verwaltungsaufgaben</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b="1" dirty="0" err="1">
                <a:solidFill>
                  <a:schemeClr val="accent2"/>
                </a:solidFill>
              </a:rPr>
              <a:t>Einfache</a:t>
            </a:r>
            <a:r>
              <a:rPr lang="en-GB" b="1" dirty="0">
                <a:solidFill>
                  <a:schemeClr val="accent2"/>
                </a:solidFill>
              </a:rPr>
              <a:t> </a:t>
            </a:r>
            <a:r>
              <a:rPr lang="en-GB" b="1" dirty="0" err="1">
                <a:solidFill>
                  <a:schemeClr val="accent2"/>
                </a:solidFill>
              </a:rPr>
              <a:t>Schritte</a:t>
            </a:r>
            <a:r>
              <a:rPr lang="en-GB" b="1" dirty="0">
                <a:solidFill>
                  <a:schemeClr val="accent2"/>
                </a:solidFill>
              </a:rPr>
              <a:t> für den </a:t>
            </a:r>
            <a:r>
              <a:rPr lang="en-GB" b="1" dirty="0" err="1">
                <a:solidFill>
                  <a:schemeClr val="accent2"/>
                </a:solidFill>
              </a:rPr>
              <a:t>Einstieg</a:t>
            </a:r>
            <a:r>
              <a:rPr lang="en-GB" b="1" dirty="0">
                <a:solidFill>
                  <a:schemeClr val="accent2"/>
                </a:solidFill>
              </a:rPr>
              <a:t> (Forts.): </a:t>
            </a:r>
          </a:p>
          <a:p>
            <a:pPr marL="457200" indent="-457200">
              <a:buClr>
                <a:schemeClr val="accent2"/>
              </a:buClr>
              <a:buBlip>
                <a:blip r:embed="rId3"/>
              </a:buBlip>
            </a:pPr>
            <a:endParaRPr lang="en-GB" dirty="0"/>
          </a:p>
          <a:p>
            <a:pPr marL="800100" lvl="1" indent="-342900">
              <a:buClr>
                <a:schemeClr val="accent2"/>
              </a:buClr>
              <a:buFont typeface="Arial" panose="020B0604020202020204" pitchFamily="34" charset="0"/>
              <a:buChar char="•"/>
            </a:pPr>
            <a:r>
              <a:rPr lang="en-GB" dirty="0">
                <a:solidFill>
                  <a:srgbClr val="000000"/>
                </a:solidFill>
                <a:latin typeface="+mn-lt"/>
              </a:rPr>
              <a:t>Advanced Threat Protection (ATP)</a:t>
            </a:r>
          </a:p>
          <a:p>
            <a:pPr marL="800100" lvl="1" indent="-342900">
              <a:buClr>
                <a:schemeClr val="accent2"/>
              </a:buClr>
              <a:buFont typeface="Arial" panose="020B0604020202020204" pitchFamily="34" charset="0"/>
              <a:buChar char="•"/>
            </a:pPr>
            <a:r>
              <a:rPr lang="en-GB" dirty="0" err="1">
                <a:solidFill>
                  <a:srgbClr val="000000"/>
                </a:solidFill>
                <a:latin typeface="+mn-lt"/>
              </a:rPr>
              <a:t>Nutzung</a:t>
            </a:r>
            <a:r>
              <a:rPr lang="en-GB" dirty="0">
                <a:solidFill>
                  <a:srgbClr val="000000"/>
                </a:solidFill>
                <a:latin typeface="+mn-lt"/>
              </a:rPr>
              <a:t> von Dropbox und/</a:t>
            </a:r>
            <a:r>
              <a:rPr lang="en-GB" dirty="0" err="1">
                <a:solidFill>
                  <a:srgbClr val="000000"/>
                </a:solidFill>
                <a:latin typeface="+mn-lt"/>
              </a:rPr>
              <a:t>oder</a:t>
            </a:r>
            <a:r>
              <a:rPr lang="en-GB" dirty="0">
                <a:solidFill>
                  <a:srgbClr val="000000"/>
                </a:solidFill>
                <a:latin typeface="+mn-lt"/>
              </a:rPr>
              <a:t> OneDrive</a:t>
            </a:r>
          </a:p>
          <a:p>
            <a:pPr marL="800100" lvl="1" indent="-342900">
              <a:buClr>
                <a:schemeClr val="accent2"/>
              </a:buClr>
              <a:buFont typeface="Arial" panose="020B0604020202020204" pitchFamily="34" charset="0"/>
              <a:buChar char="•"/>
            </a:pPr>
            <a:r>
              <a:rPr lang="en-GB" dirty="0" err="1">
                <a:solidFill>
                  <a:srgbClr val="000000"/>
                </a:solidFill>
                <a:latin typeface="+mn-lt"/>
              </a:rPr>
              <a:t>Behalten</a:t>
            </a:r>
            <a:r>
              <a:rPr lang="en-GB" dirty="0">
                <a:solidFill>
                  <a:srgbClr val="000000"/>
                </a:solidFill>
                <a:latin typeface="+mn-lt"/>
              </a:rPr>
              <a:t> Sie den </a:t>
            </a:r>
            <a:r>
              <a:rPr lang="en-GB" dirty="0" err="1">
                <a:solidFill>
                  <a:srgbClr val="000000"/>
                </a:solidFill>
                <a:latin typeface="+mn-lt"/>
              </a:rPr>
              <a:t>Überblick</a:t>
            </a:r>
            <a:r>
              <a:rPr lang="en-GB" dirty="0">
                <a:solidFill>
                  <a:srgbClr val="000000"/>
                </a:solidFill>
                <a:latin typeface="+mn-lt"/>
              </a:rPr>
              <a:t> </a:t>
            </a:r>
            <a:r>
              <a:rPr lang="en-GB" dirty="0" err="1">
                <a:solidFill>
                  <a:srgbClr val="000000"/>
                </a:solidFill>
                <a:latin typeface="+mn-lt"/>
              </a:rPr>
              <a:t>über</a:t>
            </a:r>
            <a:r>
              <a:rPr lang="en-GB" dirty="0">
                <a:solidFill>
                  <a:srgbClr val="000000"/>
                </a:solidFill>
                <a:latin typeface="+mn-lt"/>
              </a:rPr>
              <a:t> </a:t>
            </a:r>
            <a:r>
              <a:rPr lang="en-GB" dirty="0" err="1">
                <a:solidFill>
                  <a:srgbClr val="000000"/>
                </a:solidFill>
                <a:latin typeface="+mn-lt"/>
              </a:rPr>
              <a:t>Ihren</a:t>
            </a:r>
            <a:r>
              <a:rPr lang="en-GB" dirty="0">
                <a:solidFill>
                  <a:srgbClr val="000000"/>
                </a:solidFill>
                <a:latin typeface="+mn-lt"/>
              </a:rPr>
              <a:t> Spender </a:t>
            </a:r>
            <a:r>
              <a:rPr lang="en-GB" dirty="0" err="1">
                <a:solidFill>
                  <a:srgbClr val="000000"/>
                </a:solidFill>
                <a:latin typeface="+mn-lt"/>
              </a:rPr>
              <a:t>mit</a:t>
            </a:r>
            <a:r>
              <a:rPr lang="en-GB" dirty="0">
                <a:solidFill>
                  <a:srgbClr val="000000"/>
                </a:solidFill>
                <a:latin typeface="+mn-lt"/>
              </a:rPr>
              <a:t> </a:t>
            </a:r>
            <a:r>
              <a:rPr lang="en-GB" dirty="0" err="1">
                <a:solidFill>
                  <a:srgbClr val="000000"/>
                </a:solidFill>
                <a:latin typeface="+mn-lt"/>
              </a:rPr>
              <a:t>einem</a:t>
            </a:r>
            <a:r>
              <a:rPr lang="en-GB" dirty="0">
                <a:solidFill>
                  <a:srgbClr val="000000"/>
                </a:solidFill>
                <a:latin typeface="+mn-lt"/>
              </a:rPr>
              <a:t> CRM (z. B. Salesforce </a:t>
            </a:r>
            <a:r>
              <a:rPr lang="en-GB" dirty="0" err="1">
                <a:solidFill>
                  <a:srgbClr val="000000"/>
                </a:solidFill>
                <a:latin typeface="+mn-lt"/>
              </a:rPr>
              <a:t>oder</a:t>
            </a:r>
            <a:r>
              <a:rPr lang="en-GB" dirty="0">
                <a:solidFill>
                  <a:srgbClr val="000000"/>
                </a:solidFill>
                <a:latin typeface="+mn-lt"/>
              </a:rPr>
              <a:t> Dynamics 365</a:t>
            </a:r>
          </a:p>
          <a:p>
            <a:pPr marL="0" indent="0"/>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22543647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 Computing und der </a:t>
            </a:r>
            <a:r>
              <a:rPr lang="en-GB" dirty="0" err="1"/>
              <a:t>tertiäre</a:t>
            </a:r>
            <a:r>
              <a:rPr lang="en-GB" dirty="0"/>
              <a:t> </a:t>
            </a:r>
            <a:r>
              <a:rPr lang="en-GB" dirty="0" err="1"/>
              <a:t>Sektor</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b="1" dirty="0">
                <a:solidFill>
                  <a:schemeClr val="accent2"/>
                </a:solidFill>
              </a:rPr>
              <a:t>Sie </a:t>
            </a:r>
            <a:r>
              <a:rPr lang="en-GB" b="1" dirty="0" err="1">
                <a:solidFill>
                  <a:schemeClr val="accent2"/>
                </a:solidFill>
              </a:rPr>
              <a:t>können</a:t>
            </a:r>
            <a:r>
              <a:rPr lang="en-GB" b="1" dirty="0">
                <a:solidFill>
                  <a:schemeClr val="accent2"/>
                </a:solidFill>
              </a:rPr>
              <a:t> </a:t>
            </a:r>
            <a:r>
              <a:rPr lang="en-GB" b="1" dirty="0" err="1">
                <a:solidFill>
                  <a:schemeClr val="accent2"/>
                </a:solidFill>
              </a:rPr>
              <a:t>mit</a:t>
            </a:r>
            <a:r>
              <a:rPr lang="en-GB" b="1" dirty="0">
                <a:solidFill>
                  <a:schemeClr val="accent2"/>
                </a:solidFill>
              </a:rPr>
              <a:t> </a:t>
            </a:r>
            <a:r>
              <a:rPr lang="en-GB" b="1" dirty="0" err="1">
                <a:solidFill>
                  <a:schemeClr val="accent2"/>
                </a:solidFill>
              </a:rPr>
              <a:t>Folgendem</a:t>
            </a:r>
            <a:r>
              <a:rPr lang="en-GB" b="1" dirty="0">
                <a:solidFill>
                  <a:schemeClr val="accent2"/>
                </a:solidFill>
              </a:rPr>
              <a:t> </a:t>
            </a:r>
            <a:r>
              <a:rPr lang="en-GB" b="1" dirty="0" err="1">
                <a:solidFill>
                  <a:schemeClr val="accent2"/>
                </a:solidFill>
              </a:rPr>
              <a:t>beginnen</a:t>
            </a:r>
            <a:r>
              <a:rPr lang="en-GB" b="1" dirty="0">
                <a:solidFill>
                  <a:schemeClr val="accent2"/>
                </a:solidFill>
              </a:rPr>
              <a:t>:</a:t>
            </a:r>
          </a:p>
          <a:p>
            <a:pPr marL="0" indent="0">
              <a:buClr>
                <a:schemeClr val="accent2"/>
              </a:buClr>
            </a:pPr>
            <a:endParaRPr lang="en-GB" dirty="0"/>
          </a:p>
          <a:p>
            <a:pPr marL="800100" lvl="1" indent="-342900">
              <a:buClr>
                <a:schemeClr val="accent2"/>
              </a:buClr>
              <a:buFont typeface="Arial" panose="020B0604020202020204" pitchFamily="34" charset="0"/>
              <a:buChar char="•"/>
            </a:pPr>
            <a:r>
              <a:rPr lang="en-GB" dirty="0">
                <a:solidFill>
                  <a:srgbClr val="000000"/>
                </a:solidFill>
                <a:latin typeface="+mn-lt"/>
              </a:rPr>
              <a:t>Office 365-E-Mail-Pilotmigration</a:t>
            </a:r>
          </a:p>
          <a:p>
            <a:pPr marL="800100" lvl="1" indent="-342900">
              <a:buClr>
                <a:schemeClr val="accent2"/>
              </a:buClr>
              <a:buFont typeface="Arial" panose="020B0604020202020204" pitchFamily="34" charset="0"/>
              <a:buChar char="•"/>
            </a:pPr>
            <a:r>
              <a:rPr lang="en-GB" dirty="0" err="1">
                <a:solidFill>
                  <a:srgbClr val="000000"/>
                </a:solidFill>
                <a:latin typeface="+mn-lt"/>
              </a:rPr>
              <a:t>Schnellstart</a:t>
            </a:r>
            <a:r>
              <a:rPr lang="en-GB" dirty="0">
                <a:solidFill>
                  <a:srgbClr val="000000"/>
                </a:solidFill>
                <a:latin typeface="+mn-lt"/>
              </a:rPr>
              <a:t> für Multi-Factor Authentication (MFA)</a:t>
            </a:r>
          </a:p>
          <a:p>
            <a:pPr marL="800100" lvl="1" indent="-342900">
              <a:buClr>
                <a:schemeClr val="accent2"/>
              </a:buClr>
              <a:buFont typeface="Arial" panose="020B0604020202020204" pitchFamily="34" charset="0"/>
              <a:buChar char="•"/>
            </a:pPr>
            <a:r>
              <a:rPr lang="en-GB" dirty="0">
                <a:solidFill>
                  <a:srgbClr val="000000"/>
                </a:solidFill>
                <a:latin typeface="+mn-lt"/>
              </a:rPr>
              <a:t>Advanced Threat Protection (ATP)</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12752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43DED2-98F9-ABA8-EBC8-B4E8C017C107}"/>
              </a:ext>
            </a:extLst>
          </p:cNvPr>
          <p:cNvPicPr>
            <a:picLocks noChangeAspect="1"/>
          </p:cNvPicPr>
          <p:nvPr/>
        </p:nvPicPr>
        <p:blipFill>
          <a:blip r:embed="rId2"/>
          <a:stretch>
            <a:fillRect/>
          </a:stretch>
        </p:blipFill>
        <p:spPr>
          <a:xfrm>
            <a:off x="244929" y="212271"/>
            <a:ext cx="11723914" cy="5829300"/>
          </a:xfrm>
          <a:prstGeom prst="rect">
            <a:avLst/>
          </a:prstGeom>
        </p:spPr>
      </p:pic>
      <p:sp>
        <p:nvSpPr>
          <p:cNvPr id="2" name="Ellipse 1">
            <a:extLst>
              <a:ext uri="{FF2B5EF4-FFF2-40B4-BE49-F238E27FC236}">
                <a16:creationId xmlns:a16="http://schemas.microsoft.com/office/drawing/2014/main" id="{AE6E9091-9215-AB9E-2A4F-ADD9A943AB26}"/>
              </a:ext>
            </a:extLst>
          </p:cNvPr>
          <p:cNvSpPr/>
          <p:nvPr/>
        </p:nvSpPr>
        <p:spPr>
          <a:xfrm>
            <a:off x="5034337" y="719191"/>
            <a:ext cx="2547991" cy="2147299"/>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de-DE" dirty="0"/>
              <a:t>Wie gemeinnützige Organisationen von der Cloud-Integration profitieren</a:t>
            </a:r>
          </a:p>
        </p:txBody>
      </p:sp>
      <p:sp>
        <p:nvSpPr>
          <p:cNvPr id="3" name="Rechteck: abgerundete Ecken 2">
            <a:extLst>
              <a:ext uri="{FF2B5EF4-FFF2-40B4-BE49-F238E27FC236}">
                <a16:creationId xmlns:a16="http://schemas.microsoft.com/office/drawing/2014/main" id="{E3550B43-DAFB-0D42-736C-8564BF33039C}"/>
              </a:ext>
            </a:extLst>
          </p:cNvPr>
          <p:cNvSpPr/>
          <p:nvPr/>
        </p:nvSpPr>
        <p:spPr>
          <a:xfrm>
            <a:off x="1294544" y="3373410"/>
            <a:ext cx="1890445" cy="111639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400" dirty="0">
                <a:solidFill>
                  <a:srgbClr val="371746"/>
                </a:solidFill>
              </a:rPr>
              <a:t>Systeme zur Rationalisierung der Dokumenten-verwaltung</a:t>
            </a:r>
          </a:p>
        </p:txBody>
      </p:sp>
      <p:sp>
        <p:nvSpPr>
          <p:cNvPr id="5" name="Rechteck: abgerundete Ecken 4">
            <a:extLst>
              <a:ext uri="{FF2B5EF4-FFF2-40B4-BE49-F238E27FC236}">
                <a16:creationId xmlns:a16="http://schemas.microsoft.com/office/drawing/2014/main" id="{D11BD42C-3479-C33B-409B-03BDB19EE1F3}"/>
              </a:ext>
            </a:extLst>
          </p:cNvPr>
          <p:cNvSpPr/>
          <p:nvPr/>
        </p:nvSpPr>
        <p:spPr>
          <a:xfrm>
            <a:off x="3184989" y="4422628"/>
            <a:ext cx="1890445" cy="111639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400" dirty="0">
                <a:solidFill>
                  <a:srgbClr val="371746"/>
                </a:solidFill>
              </a:rPr>
              <a:t>Kommunikation mit Spendern</a:t>
            </a:r>
          </a:p>
        </p:txBody>
      </p:sp>
      <p:sp>
        <p:nvSpPr>
          <p:cNvPr id="6" name="Rechteck: abgerundete Ecken 5">
            <a:extLst>
              <a:ext uri="{FF2B5EF4-FFF2-40B4-BE49-F238E27FC236}">
                <a16:creationId xmlns:a16="http://schemas.microsoft.com/office/drawing/2014/main" id="{6EBEE2EE-01D7-9310-0E36-9A76277D6699}"/>
              </a:ext>
            </a:extLst>
          </p:cNvPr>
          <p:cNvSpPr/>
          <p:nvPr/>
        </p:nvSpPr>
        <p:spPr>
          <a:xfrm>
            <a:off x="5363109" y="4875058"/>
            <a:ext cx="1890445" cy="111639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400" dirty="0">
                <a:solidFill>
                  <a:srgbClr val="371746"/>
                </a:solidFill>
              </a:rPr>
              <a:t>Verarbeitung von Spendengeldern</a:t>
            </a:r>
          </a:p>
        </p:txBody>
      </p:sp>
      <p:sp>
        <p:nvSpPr>
          <p:cNvPr id="7" name="Rechteck: abgerundete Ecken 6">
            <a:extLst>
              <a:ext uri="{FF2B5EF4-FFF2-40B4-BE49-F238E27FC236}">
                <a16:creationId xmlns:a16="http://schemas.microsoft.com/office/drawing/2014/main" id="{F94386D4-0823-C53A-0465-1960F02793A4}"/>
              </a:ext>
            </a:extLst>
          </p:cNvPr>
          <p:cNvSpPr/>
          <p:nvPr/>
        </p:nvSpPr>
        <p:spPr>
          <a:xfrm>
            <a:off x="7541229" y="4422627"/>
            <a:ext cx="1890445" cy="111639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400" dirty="0">
                <a:solidFill>
                  <a:srgbClr val="371746"/>
                </a:solidFill>
              </a:rPr>
              <a:t>Datenbericht-erstattung</a:t>
            </a:r>
          </a:p>
        </p:txBody>
      </p:sp>
      <p:sp>
        <p:nvSpPr>
          <p:cNvPr id="8" name="Rechteck: abgerundete Ecken 7">
            <a:extLst>
              <a:ext uri="{FF2B5EF4-FFF2-40B4-BE49-F238E27FC236}">
                <a16:creationId xmlns:a16="http://schemas.microsoft.com/office/drawing/2014/main" id="{E2421C31-5C2E-2307-608B-39587A49FC51}"/>
              </a:ext>
            </a:extLst>
          </p:cNvPr>
          <p:cNvSpPr/>
          <p:nvPr/>
        </p:nvSpPr>
        <p:spPr>
          <a:xfrm>
            <a:off x="9431674" y="3409706"/>
            <a:ext cx="1890445" cy="111639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400" dirty="0">
                <a:solidFill>
                  <a:srgbClr val="371746"/>
                </a:solidFill>
              </a:rPr>
              <a:t>Anwendungen für freiwillige Helfer</a:t>
            </a:r>
          </a:p>
        </p:txBody>
      </p:sp>
    </p:spTree>
    <p:extLst>
      <p:ext uri="{BB962C8B-B14F-4D97-AF65-F5344CB8AC3E}">
        <p14:creationId xmlns:p14="http://schemas.microsoft.com/office/powerpoint/2010/main" val="410075523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C57A31-C9F5-C1FC-7AD7-35EF8021F9C4}"/>
              </a:ext>
            </a:extLst>
          </p:cNvPr>
          <p:cNvSpPr>
            <a:spLocks noGrp="1"/>
          </p:cNvSpPr>
          <p:nvPr>
            <p:ph type="body" sz="quarter" idx="18"/>
          </p:nvPr>
        </p:nvSpPr>
        <p:spPr>
          <a:xfrm>
            <a:off x="898357" y="2530359"/>
            <a:ext cx="4867011" cy="3291086"/>
          </a:xfrm>
        </p:spPr>
        <p:txBody>
          <a:bodyPr/>
          <a:lstStyle/>
          <a:p>
            <a:pPr marL="457200" indent="-457200">
              <a:buClr>
                <a:schemeClr val="accent2"/>
              </a:buClr>
              <a:buFont typeface="+mj-lt"/>
              <a:buAutoNum type="arabicPeriod"/>
            </a:pPr>
            <a:r>
              <a:rPr lang="en-GB" dirty="0" err="1"/>
              <a:t>Schnelle</a:t>
            </a:r>
            <a:r>
              <a:rPr lang="en-GB" dirty="0"/>
              <a:t> </a:t>
            </a:r>
            <a:r>
              <a:rPr lang="en-GB" dirty="0" err="1"/>
              <a:t>Reaktion</a:t>
            </a:r>
            <a:r>
              <a:rPr lang="en-GB" dirty="0"/>
              <a:t> und Innovation</a:t>
            </a:r>
          </a:p>
          <a:p>
            <a:pPr marL="457200" indent="-457200">
              <a:buClr>
                <a:schemeClr val="accent2"/>
              </a:buClr>
              <a:buFont typeface="+mj-lt"/>
              <a:buAutoNum type="arabicPeriod"/>
            </a:pPr>
            <a:r>
              <a:rPr lang="en-GB" dirty="0" err="1"/>
              <a:t>Wirtschaftlichkeit</a:t>
            </a:r>
            <a:endParaRPr lang="en-GB" dirty="0"/>
          </a:p>
          <a:p>
            <a:pPr marL="457200" indent="-457200">
              <a:buClr>
                <a:schemeClr val="accent2"/>
              </a:buClr>
              <a:buFont typeface="+mj-lt"/>
              <a:buAutoNum type="arabicPeriod"/>
            </a:pPr>
            <a:r>
              <a:rPr lang="en-GB" dirty="0" err="1"/>
              <a:t>Effiziente</a:t>
            </a:r>
            <a:r>
              <a:rPr lang="en-GB" dirty="0"/>
              <a:t> </a:t>
            </a:r>
            <a:r>
              <a:rPr lang="en-GB" dirty="0" err="1"/>
              <a:t>Skalierbarkeit</a:t>
            </a:r>
            <a:endParaRPr lang="en-GB" dirty="0"/>
          </a:p>
          <a:p>
            <a:pPr marL="457200" indent="-457200">
              <a:buClr>
                <a:schemeClr val="accent2"/>
              </a:buClr>
              <a:buFont typeface="+mj-lt"/>
              <a:buAutoNum type="arabicPeriod"/>
            </a:pPr>
            <a:r>
              <a:rPr lang="en-GB" dirty="0"/>
              <a:t>Mobile und </a:t>
            </a:r>
            <a:r>
              <a:rPr lang="en-GB" dirty="0" err="1"/>
              <a:t>virtuelle</a:t>
            </a:r>
            <a:r>
              <a:rPr lang="en-GB" dirty="0"/>
              <a:t> </a:t>
            </a:r>
            <a:r>
              <a:rPr lang="en-GB" dirty="0" err="1"/>
              <a:t>Funktionen</a:t>
            </a:r>
            <a:endParaRPr lang="en-GB" dirty="0"/>
          </a:p>
          <a:p>
            <a:pPr marL="457200" indent="-457200">
              <a:buClr>
                <a:schemeClr val="accent2"/>
              </a:buClr>
              <a:buFont typeface="+mj-lt"/>
              <a:buAutoNum type="arabicPeriod" startAt="5"/>
            </a:pPr>
            <a:r>
              <a:rPr lang="en-GB" dirty="0" err="1"/>
              <a:t>Zugriff</a:t>
            </a:r>
            <a:r>
              <a:rPr lang="en-GB" dirty="0"/>
              <a:t> auf Big Data</a:t>
            </a:r>
          </a:p>
          <a:p>
            <a:pPr marL="457200" indent="-457200">
              <a:buClr>
                <a:schemeClr val="accent2"/>
              </a:buClr>
              <a:buFont typeface="+mj-lt"/>
              <a:buAutoNum type="arabicPeriod" startAt="5"/>
            </a:pPr>
            <a:r>
              <a:rPr lang="en-GB" dirty="0"/>
              <a:t>Silo-</a:t>
            </a:r>
            <a:r>
              <a:rPr lang="en-GB" dirty="0" err="1"/>
              <a:t>brechende</a:t>
            </a:r>
            <a:r>
              <a:rPr lang="en-GB" dirty="0"/>
              <a:t> </a:t>
            </a:r>
            <a:r>
              <a:rPr lang="en-GB" dirty="0" err="1"/>
              <a:t>Integrationen</a:t>
            </a:r>
            <a:endParaRPr lang="en-ZA" dirty="0"/>
          </a:p>
        </p:txBody>
      </p:sp>
      <p:sp>
        <p:nvSpPr>
          <p:cNvPr id="3" name="Text Placeholder 2">
            <a:extLst>
              <a:ext uri="{FF2B5EF4-FFF2-40B4-BE49-F238E27FC236}">
                <a16:creationId xmlns:a16="http://schemas.microsoft.com/office/drawing/2014/main" id="{8E595F4C-E318-28E0-9196-CFD5462BB689}"/>
              </a:ext>
            </a:extLst>
          </p:cNvPr>
          <p:cNvSpPr>
            <a:spLocks noGrp="1"/>
          </p:cNvSpPr>
          <p:nvPr>
            <p:ph type="body" sz="quarter" idx="16"/>
          </p:nvPr>
        </p:nvSpPr>
        <p:spPr>
          <a:xfrm>
            <a:off x="898358" y="705121"/>
            <a:ext cx="5796356" cy="992652"/>
          </a:xfrm>
        </p:spPr>
        <p:txBody>
          <a:bodyPr/>
          <a:lstStyle/>
          <a:p>
            <a:r>
              <a:rPr lang="en-GB" sz="2800" dirty="0" err="1"/>
              <a:t>Sechs</a:t>
            </a:r>
            <a:r>
              <a:rPr lang="en-GB" sz="2800" dirty="0"/>
              <a:t> </a:t>
            </a:r>
            <a:r>
              <a:rPr lang="en-GB" sz="2800" dirty="0" err="1"/>
              <a:t>Möglichkeiten</a:t>
            </a:r>
            <a:r>
              <a:rPr lang="en-GB" sz="2800" dirty="0"/>
              <a:t>, </a:t>
            </a:r>
            <a:r>
              <a:rPr lang="en-GB" sz="2800" dirty="0" err="1"/>
              <a:t>wie</a:t>
            </a:r>
            <a:r>
              <a:rPr lang="en-GB" sz="2800" dirty="0"/>
              <a:t> Cloud-</a:t>
            </a:r>
            <a:r>
              <a:rPr lang="en-GB" sz="2800" dirty="0" err="1"/>
              <a:t>basierte</a:t>
            </a:r>
            <a:r>
              <a:rPr lang="en-GB" sz="2800" dirty="0"/>
              <a:t> </a:t>
            </a:r>
            <a:r>
              <a:rPr lang="en-GB" sz="2800" dirty="0" err="1"/>
              <a:t>Technologie</a:t>
            </a:r>
            <a:r>
              <a:rPr lang="en-GB" sz="2800" dirty="0"/>
              <a:t> </a:t>
            </a:r>
            <a:r>
              <a:rPr lang="en-GB" sz="2800" dirty="0" err="1"/>
              <a:t>gemeinnützige</a:t>
            </a:r>
            <a:r>
              <a:rPr lang="en-GB" sz="2800" dirty="0"/>
              <a:t> </a:t>
            </a:r>
            <a:r>
              <a:rPr lang="en-GB" sz="2800" dirty="0" err="1"/>
              <a:t>Organisationen</a:t>
            </a:r>
            <a:r>
              <a:rPr lang="en-GB" sz="2800" dirty="0"/>
              <a:t> </a:t>
            </a:r>
            <a:r>
              <a:rPr lang="en-GB" sz="2800" dirty="0" err="1"/>
              <a:t>transformieren</a:t>
            </a:r>
            <a:r>
              <a:rPr lang="en-GB" sz="2800" dirty="0"/>
              <a:t> </a:t>
            </a:r>
            <a:r>
              <a:rPr lang="en-GB" sz="2800" dirty="0" err="1"/>
              <a:t>kann</a:t>
            </a:r>
            <a:r>
              <a:rPr lang="en-GB" sz="2800" dirty="0"/>
              <a:t>
</a:t>
            </a:r>
          </a:p>
        </p:txBody>
      </p:sp>
      <p:pic>
        <p:nvPicPr>
          <p:cNvPr id="6" name="Picture Placeholder 5" descr="Empty speech bubbles">
            <a:hlinkClick r:id="rId3"/>
            <a:extLst>
              <a:ext uri="{FF2B5EF4-FFF2-40B4-BE49-F238E27FC236}">
                <a16:creationId xmlns:a16="http://schemas.microsoft.com/office/drawing/2014/main" id="{82B2F0EC-D9E4-7DA1-AA9A-AB304B2FE16C}"/>
              </a:ext>
            </a:extLst>
          </p:cNvPr>
          <p:cNvPicPr>
            <a:picLocks noGrp="1" noChangeAspect="1"/>
          </p:cNvPicPr>
          <p:nvPr>
            <p:ph type="pic" sz="quarter" idx="10"/>
          </p:nvPr>
        </p:nvPicPr>
        <p:blipFill>
          <a:blip r:embed="rId4">
            <a:grayscl/>
          </a:blip>
          <a:srcRect l="6305" r="6305"/>
          <a:stretch>
            <a:fillRect/>
          </a:stretch>
        </p:blipFill>
        <p:spPr/>
      </p:pic>
      <p:sp>
        <p:nvSpPr>
          <p:cNvPr id="5" name="Textfeld 4">
            <a:extLst>
              <a:ext uri="{FF2B5EF4-FFF2-40B4-BE49-F238E27FC236}">
                <a16:creationId xmlns:a16="http://schemas.microsoft.com/office/drawing/2014/main" id="{F56434C3-9AD4-B6BA-FF2A-67282D0D6FBD}"/>
              </a:ext>
            </a:extLst>
          </p:cNvPr>
          <p:cNvSpPr txBox="1"/>
          <p:nvPr/>
        </p:nvSpPr>
        <p:spPr>
          <a:xfrm>
            <a:off x="4917331" y="6163835"/>
            <a:ext cx="6099242" cy="2308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https://www.rklcpa.com/six-ways-cloud-based-technology-can-transform-non-profit-organizations/</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34619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en-US" dirty="0" err="1"/>
              <a:t>Lebe</a:t>
            </a:r>
            <a:r>
              <a:rPr lang="en-US" dirty="0"/>
              <a:t> </a:t>
            </a:r>
            <a:r>
              <a:rPr lang="en-US" dirty="0" err="1"/>
              <a:t>jeden</a:t>
            </a:r>
            <a:r>
              <a:rPr lang="en-US" dirty="0"/>
              <a:t> Tag, </a:t>
            </a:r>
            <a:r>
              <a:rPr lang="en-US" dirty="0" err="1"/>
              <a:t>als</a:t>
            </a:r>
            <a:r>
              <a:rPr lang="en-US" dirty="0"/>
              <a:t> </a:t>
            </a:r>
            <a:r>
              <a:rPr lang="en-US" dirty="0" err="1"/>
              <a:t>hätte</a:t>
            </a:r>
            <a:r>
              <a:rPr lang="en-US" dirty="0"/>
              <a:t> </a:t>
            </a:r>
            <a:r>
              <a:rPr lang="en-US" dirty="0" err="1"/>
              <a:t>dein</a:t>
            </a:r>
            <a:r>
              <a:rPr lang="en-US" dirty="0"/>
              <a:t> Leben </a:t>
            </a:r>
            <a:r>
              <a:rPr lang="en-US" dirty="0" err="1"/>
              <a:t>gerade</a:t>
            </a:r>
            <a:r>
              <a:rPr lang="en-US" dirty="0"/>
              <a:t> erst </a:t>
            </a:r>
            <a:r>
              <a:rPr lang="en-US" dirty="0" err="1"/>
              <a:t>begonnen</a:t>
            </a:r>
            <a:r>
              <a:rPr lang="en-US" dirty="0"/>
              <a:t>."
</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fontScale="85000" lnSpcReduction="10000"/>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dirty="0"/>
              <a:t>Johann Wolfgang Von Goethe</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on laptop afterhour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4304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Google </a:t>
            </a:r>
            <a:r>
              <a:rPr lang="en-GB" dirty="0" err="1"/>
              <a:t>Dienstleistungen</a:t>
            </a:r>
            <a:r>
              <a:rPr lang="en-GB" dirty="0"/>
              <a:t> für </a:t>
            </a:r>
            <a:r>
              <a:rPr lang="en-GB" dirty="0" err="1"/>
              <a:t>Organisationen</a:t>
            </a:r>
            <a:r>
              <a:rPr lang="en-GB" dirty="0"/>
              <a:t> </a:t>
            </a:r>
            <a:r>
              <a:rPr lang="en-GB" dirty="0" err="1"/>
              <a:t>im</a:t>
            </a:r>
            <a:r>
              <a:rPr lang="en-GB" dirty="0"/>
              <a:t> </a:t>
            </a:r>
            <a:r>
              <a:rPr lang="en-GB" dirty="0" err="1"/>
              <a:t>tertiären</a:t>
            </a:r>
            <a:r>
              <a:rPr lang="en-GB" dirty="0"/>
              <a:t> </a:t>
            </a:r>
            <a:r>
              <a:rPr lang="en-GB" dirty="0" err="1"/>
              <a:t>Sektor</a:t>
            </a:r>
            <a:r>
              <a:rPr lang="en-GB" dirty="0"/>
              <a:t> </a:t>
            </a:r>
          </a:p>
          <a:p>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38686"/>
            <a:ext cx="10258424" cy="3323987"/>
          </a:xfrm>
          <a:prstGeom prst="rect">
            <a:avLst/>
          </a:prstGeom>
          <a:noFill/>
        </p:spPr>
        <p:txBody>
          <a:bodyPr wrap="square">
            <a:spAutoFit/>
          </a:bodyPr>
          <a:lstStyle/>
          <a:p>
            <a:pPr marL="342900" indent="-342900">
              <a:buClr>
                <a:schemeClr val="accent2"/>
              </a:buClr>
              <a:buBlip>
                <a:blip r:embed="rId3"/>
              </a:buBlip>
            </a:pPr>
            <a:r>
              <a:rPr lang="en-GB" sz="2400" b="1" dirty="0">
                <a:solidFill>
                  <a:schemeClr val="accent2"/>
                </a:solidFill>
              </a:rPr>
              <a:t>Google for Non-profits</a:t>
            </a:r>
            <a:r>
              <a:rPr lang="en-GB" sz="2400" dirty="0">
                <a:solidFill>
                  <a:srgbClr val="000000"/>
                </a:solidFill>
              </a:rPr>
              <a:t> </a:t>
            </a:r>
            <a:r>
              <a:rPr lang="en-GB" sz="2400" dirty="0" err="1">
                <a:solidFill>
                  <a:srgbClr val="000000"/>
                </a:solidFill>
              </a:rPr>
              <a:t>ist</a:t>
            </a:r>
            <a:r>
              <a:rPr lang="en-GB" sz="2400" dirty="0">
                <a:solidFill>
                  <a:srgbClr val="000000"/>
                </a:solidFill>
              </a:rPr>
              <a:t> </a:t>
            </a:r>
            <a:r>
              <a:rPr lang="en-GB" sz="2400" dirty="0" err="1">
                <a:solidFill>
                  <a:srgbClr val="000000"/>
                </a:solidFill>
              </a:rPr>
              <a:t>etwas</a:t>
            </a:r>
            <a:r>
              <a:rPr lang="en-GB" sz="2400" dirty="0">
                <a:solidFill>
                  <a:srgbClr val="000000"/>
                </a:solidFill>
              </a:rPr>
              <a:t>, das Sie in </a:t>
            </a:r>
            <a:r>
              <a:rPr lang="en-GB" sz="2400" dirty="0" err="1">
                <a:solidFill>
                  <a:srgbClr val="000000"/>
                </a:solidFill>
              </a:rPr>
              <a:t>mehr</a:t>
            </a:r>
            <a:r>
              <a:rPr lang="en-GB" sz="2400" dirty="0">
                <a:solidFill>
                  <a:srgbClr val="000000"/>
                </a:solidFill>
              </a:rPr>
              <a:t> </a:t>
            </a:r>
            <a:r>
              <a:rPr lang="en-GB" sz="2400" dirty="0" err="1">
                <a:solidFill>
                  <a:srgbClr val="000000"/>
                </a:solidFill>
              </a:rPr>
              <a:t>als</a:t>
            </a:r>
            <a:r>
              <a:rPr lang="en-GB" sz="2400" dirty="0">
                <a:solidFill>
                  <a:srgbClr val="000000"/>
                </a:solidFill>
              </a:rPr>
              <a:t> 50 </a:t>
            </a:r>
            <a:r>
              <a:rPr lang="en-GB" sz="2400" dirty="0" err="1">
                <a:solidFill>
                  <a:srgbClr val="000000"/>
                </a:solidFill>
              </a:rPr>
              <a:t>Ländern</a:t>
            </a:r>
            <a:r>
              <a:rPr lang="en-GB" sz="2400" dirty="0">
                <a:solidFill>
                  <a:srgbClr val="000000"/>
                </a:solidFill>
              </a:rPr>
              <a:t> </a:t>
            </a:r>
            <a:r>
              <a:rPr lang="en-GB" sz="2400" dirty="0" err="1">
                <a:solidFill>
                  <a:srgbClr val="000000"/>
                </a:solidFill>
              </a:rPr>
              <a:t>bekommen</a:t>
            </a:r>
            <a:r>
              <a:rPr lang="en-GB" sz="2400" dirty="0">
                <a:solidFill>
                  <a:srgbClr val="000000"/>
                </a:solidFill>
              </a:rPr>
              <a:t> </a:t>
            </a:r>
            <a:r>
              <a:rPr lang="en-GB" sz="2400" dirty="0" err="1">
                <a:solidFill>
                  <a:srgbClr val="000000"/>
                </a:solidFill>
              </a:rPr>
              <a:t>können</a:t>
            </a:r>
            <a:r>
              <a:rPr lang="en-GB" sz="2400" dirty="0">
                <a:solidFill>
                  <a:srgbClr val="000000"/>
                </a:solidFill>
              </a:rPr>
              <a:t>, </a:t>
            </a:r>
            <a:r>
              <a:rPr lang="en-GB" sz="2400" dirty="0" err="1">
                <a:solidFill>
                  <a:srgbClr val="000000"/>
                </a:solidFill>
              </a:rPr>
              <a:t>obwohl</a:t>
            </a:r>
            <a:r>
              <a:rPr lang="en-GB" sz="2400" dirty="0">
                <a:solidFill>
                  <a:srgbClr val="000000"/>
                </a:solidFill>
              </a:rPr>
              <a:t> das </a:t>
            </a:r>
            <a:r>
              <a:rPr lang="en-GB" sz="2400" dirty="0" err="1">
                <a:solidFill>
                  <a:srgbClr val="000000"/>
                </a:solidFill>
              </a:rPr>
              <a:t>genaue</a:t>
            </a:r>
            <a:r>
              <a:rPr lang="en-GB" sz="2400" dirty="0">
                <a:solidFill>
                  <a:srgbClr val="000000"/>
                </a:solidFill>
              </a:rPr>
              <a:t> </a:t>
            </a:r>
            <a:r>
              <a:rPr lang="en-GB" sz="2400" dirty="0" err="1">
                <a:solidFill>
                  <a:srgbClr val="000000"/>
                </a:solidFill>
              </a:rPr>
              <a:t>Produkt</a:t>
            </a:r>
            <a:r>
              <a:rPr lang="en-GB" sz="2400" dirty="0">
                <a:solidFill>
                  <a:srgbClr val="000000"/>
                </a:solidFill>
              </a:rPr>
              <a:t>, das Sie </a:t>
            </a:r>
            <a:r>
              <a:rPr lang="en-GB" sz="2400" dirty="0" err="1">
                <a:solidFill>
                  <a:srgbClr val="000000"/>
                </a:solidFill>
              </a:rPr>
              <a:t>erhalten</a:t>
            </a:r>
            <a:r>
              <a:rPr lang="en-GB" sz="2400" dirty="0">
                <a:solidFill>
                  <a:srgbClr val="000000"/>
                </a:solidFill>
              </a:rPr>
              <a:t> </a:t>
            </a:r>
            <a:r>
              <a:rPr lang="en-GB" sz="2400" dirty="0" err="1">
                <a:solidFill>
                  <a:srgbClr val="000000"/>
                </a:solidFill>
              </a:rPr>
              <a:t>können</a:t>
            </a:r>
            <a:r>
              <a:rPr lang="en-GB" sz="2400" dirty="0">
                <a:solidFill>
                  <a:srgbClr val="000000"/>
                </a:solidFill>
              </a:rPr>
              <a:t>, je </a:t>
            </a:r>
            <a:r>
              <a:rPr lang="en-GB" sz="2400" dirty="0" err="1">
                <a:solidFill>
                  <a:srgbClr val="000000"/>
                </a:solidFill>
              </a:rPr>
              <a:t>nach</a:t>
            </a:r>
            <a:r>
              <a:rPr lang="en-GB" sz="2400" dirty="0">
                <a:solidFill>
                  <a:srgbClr val="000000"/>
                </a:solidFill>
              </a:rPr>
              <a:t> Land </a:t>
            </a:r>
            <a:r>
              <a:rPr lang="en-GB" sz="2400" dirty="0" err="1">
                <a:solidFill>
                  <a:srgbClr val="000000"/>
                </a:solidFill>
              </a:rPr>
              <a:t>variiert</a:t>
            </a:r>
            <a:r>
              <a:rPr lang="en-GB" sz="2400" dirty="0">
                <a:solidFill>
                  <a:srgbClr val="000000"/>
                </a:solidFill>
              </a:rPr>
              <a:t>. </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Der </a:t>
            </a:r>
            <a:r>
              <a:rPr lang="en-GB" sz="2400" dirty="0" err="1">
                <a:solidFill>
                  <a:srgbClr val="000000"/>
                </a:solidFill>
              </a:rPr>
              <a:t>erste</a:t>
            </a:r>
            <a:r>
              <a:rPr lang="en-GB" sz="2400" dirty="0">
                <a:solidFill>
                  <a:srgbClr val="000000"/>
                </a:solidFill>
              </a:rPr>
              <a:t> Schritt </a:t>
            </a:r>
            <a:r>
              <a:rPr lang="en-GB" sz="2400" dirty="0" err="1">
                <a:solidFill>
                  <a:srgbClr val="000000"/>
                </a:solidFill>
              </a:rPr>
              <a:t>besteht</a:t>
            </a:r>
            <a:r>
              <a:rPr lang="en-GB" sz="2400" dirty="0">
                <a:solidFill>
                  <a:srgbClr val="000000"/>
                </a:solidFill>
              </a:rPr>
              <a:t> </a:t>
            </a:r>
            <a:r>
              <a:rPr lang="en-GB" sz="2400" dirty="0" err="1">
                <a:solidFill>
                  <a:srgbClr val="000000"/>
                </a:solidFill>
              </a:rPr>
              <a:t>darin</a:t>
            </a:r>
            <a:r>
              <a:rPr lang="en-GB" sz="2400" dirty="0">
                <a:solidFill>
                  <a:srgbClr val="000000"/>
                </a:solidFill>
              </a:rPr>
              <a:t>, </a:t>
            </a:r>
            <a:r>
              <a:rPr lang="en-GB" sz="2400" dirty="0" err="1">
                <a:solidFill>
                  <a:srgbClr val="000000"/>
                </a:solidFill>
              </a:rPr>
              <a:t>festzustellen</a:t>
            </a:r>
            <a:r>
              <a:rPr lang="en-GB" sz="2400" dirty="0">
                <a:solidFill>
                  <a:srgbClr val="000000"/>
                </a:solidFill>
              </a:rPr>
              <a:t>, </a:t>
            </a:r>
            <a:r>
              <a:rPr lang="en-GB" sz="2400" dirty="0" err="1">
                <a:solidFill>
                  <a:srgbClr val="000000"/>
                </a:solidFill>
              </a:rPr>
              <a:t>ob</a:t>
            </a:r>
            <a:r>
              <a:rPr lang="en-GB" sz="2400" dirty="0">
                <a:solidFill>
                  <a:srgbClr val="000000"/>
                </a:solidFill>
              </a:rPr>
              <a:t> </a:t>
            </a:r>
            <a:r>
              <a:rPr lang="en-GB" sz="2400" dirty="0" err="1">
                <a:solidFill>
                  <a:srgbClr val="000000"/>
                </a:solidFill>
              </a:rPr>
              <a:t>Ihre</a:t>
            </a:r>
            <a:r>
              <a:rPr lang="en-GB" sz="2400" dirty="0">
                <a:solidFill>
                  <a:srgbClr val="000000"/>
                </a:solidFill>
              </a:rPr>
              <a:t> </a:t>
            </a:r>
            <a:r>
              <a:rPr lang="en-GB" sz="2400" dirty="0" err="1">
                <a:solidFill>
                  <a:srgbClr val="000000"/>
                </a:solidFill>
              </a:rPr>
              <a:t>gemeinnützige</a:t>
            </a:r>
            <a:r>
              <a:rPr lang="en-GB" sz="2400" dirty="0">
                <a:solidFill>
                  <a:srgbClr val="000000"/>
                </a:solidFill>
              </a:rPr>
              <a:t> Organisation für das Google for Non-Profit-</a:t>
            </a:r>
            <a:r>
              <a:rPr lang="en-GB" sz="2400" dirty="0" err="1">
                <a:solidFill>
                  <a:srgbClr val="000000"/>
                </a:solidFill>
              </a:rPr>
              <a:t>Programm</a:t>
            </a:r>
            <a:r>
              <a:rPr lang="en-GB" sz="2400" dirty="0">
                <a:solidFill>
                  <a:srgbClr val="000000"/>
                </a:solidFill>
              </a:rPr>
              <a:t> </a:t>
            </a:r>
            <a:r>
              <a:rPr lang="en-GB" sz="2400" dirty="0" err="1">
                <a:solidFill>
                  <a:srgbClr val="000000"/>
                </a:solidFill>
              </a:rPr>
              <a:t>berechtigt</a:t>
            </a:r>
            <a:r>
              <a:rPr lang="en-GB" sz="2400" dirty="0">
                <a:solidFill>
                  <a:srgbClr val="000000"/>
                </a:solidFill>
              </a:rPr>
              <a:t> </a:t>
            </a:r>
            <a:r>
              <a:rPr lang="en-GB" sz="2400" dirty="0" err="1">
                <a:solidFill>
                  <a:srgbClr val="000000"/>
                </a:solidFill>
              </a:rPr>
              <a:t>ist</a:t>
            </a:r>
            <a:r>
              <a:rPr lang="en-GB" sz="2400" dirty="0">
                <a:solidFill>
                  <a:srgbClr val="000000"/>
                </a:solidFill>
              </a:rPr>
              <a:t>. (d. h. </a:t>
            </a:r>
            <a:r>
              <a:rPr lang="en-GB" sz="2400" dirty="0" err="1">
                <a:solidFill>
                  <a:srgbClr val="000000"/>
                </a:solidFill>
              </a:rPr>
              <a:t>wenn</a:t>
            </a:r>
            <a:r>
              <a:rPr lang="en-GB" sz="2400" dirty="0">
                <a:solidFill>
                  <a:srgbClr val="000000"/>
                </a:solidFill>
              </a:rPr>
              <a:t> Sie </a:t>
            </a:r>
            <a:r>
              <a:rPr lang="en-GB" sz="2400" dirty="0" err="1">
                <a:solidFill>
                  <a:srgbClr val="000000"/>
                </a:solidFill>
              </a:rPr>
              <a:t>eine</a:t>
            </a:r>
            <a:r>
              <a:rPr lang="en-GB" sz="2400" dirty="0">
                <a:solidFill>
                  <a:srgbClr val="000000"/>
                </a:solidFill>
              </a:rPr>
              <a:t> </a:t>
            </a:r>
            <a:r>
              <a:rPr lang="en-GB" sz="2400" dirty="0" err="1">
                <a:solidFill>
                  <a:srgbClr val="000000"/>
                </a:solidFill>
              </a:rPr>
              <a:t>Bildungseinrichtung</a:t>
            </a:r>
            <a:r>
              <a:rPr lang="en-GB" sz="2400" dirty="0">
                <a:solidFill>
                  <a:srgbClr val="000000"/>
                </a:solidFill>
              </a:rPr>
              <a:t> </a:t>
            </a:r>
            <a:r>
              <a:rPr lang="en-GB" sz="2400" dirty="0" err="1">
                <a:solidFill>
                  <a:srgbClr val="000000"/>
                </a:solidFill>
              </a:rPr>
              <a:t>haben</a:t>
            </a:r>
            <a:r>
              <a:rPr lang="en-GB" sz="2400" dirty="0">
                <a:solidFill>
                  <a:srgbClr val="000000"/>
                </a:solidFill>
              </a:rPr>
              <a:t>, </a:t>
            </a:r>
            <a:r>
              <a:rPr lang="en-GB" sz="2400" dirty="0" err="1">
                <a:solidFill>
                  <a:srgbClr val="000000"/>
                </a:solidFill>
              </a:rPr>
              <a:t>ist</a:t>
            </a:r>
            <a:r>
              <a:rPr lang="en-GB" sz="2400" dirty="0">
                <a:solidFill>
                  <a:srgbClr val="000000"/>
                </a:solidFill>
              </a:rPr>
              <a:t> es </a:t>
            </a:r>
            <a:r>
              <a:rPr lang="en-GB" sz="2400" dirty="0" err="1">
                <a:solidFill>
                  <a:srgbClr val="000000"/>
                </a:solidFill>
              </a:rPr>
              <a:t>möglicherweise</a:t>
            </a:r>
            <a:r>
              <a:rPr lang="en-GB" sz="2400" dirty="0">
                <a:solidFill>
                  <a:srgbClr val="000000"/>
                </a:solidFill>
              </a:rPr>
              <a:t> </a:t>
            </a:r>
            <a:r>
              <a:rPr lang="en-GB" sz="2400" dirty="0" err="1">
                <a:solidFill>
                  <a:srgbClr val="000000"/>
                </a:solidFill>
              </a:rPr>
              <a:t>besser</a:t>
            </a:r>
            <a:r>
              <a:rPr lang="en-GB" sz="2400" dirty="0">
                <a:solidFill>
                  <a:srgbClr val="000000"/>
                </a:solidFill>
              </a:rPr>
              <a:t>, Google for Education </a:t>
            </a:r>
            <a:r>
              <a:rPr lang="en-GB" sz="2400" dirty="0" err="1">
                <a:solidFill>
                  <a:srgbClr val="000000"/>
                </a:solidFill>
              </a:rPr>
              <a:t>zu</a:t>
            </a:r>
            <a:r>
              <a:rPr lang="en-GB" sz="2400" dirty="0">
                <a:solidFill>
                  <a:srgbClr val="000000"/>
                </a:solidFill>
              </a:rPr>
              <a:t> </a:t>
            </a:r>
            <a:r>
              <a:rPr lang="en-GB" sz="2400" dirty="0" err="1">
                <a:solidFill>
                  <a:srgbClr val="000000"/>
                </a:solidFill>
              </a:rPr>
              <a:t>verwenden</a:t>
            </a:r>
            <a:r>
              <a:rPr lang="en-GB" sz="2400" dirty="0">
                <a:solidFill>
                  <a:srgbClr val="000000"/>
                </a:solidFill>
              </a:rPr>
              <a:t>.). </a:t>
            </a:r>
          </a:p>
          <a:p>
            <a:pPr marL="0" indent="0">
              <a:buNone/>
            </a:pPr>
            <a:r>
              <a:rPr lang="en-GB" dirty="0">
                <a:solidFill>
                  <a:schemeClr val="accent1">
                    <a:lumMod val="75000"/>
                  </a:schemeClr>
                </a:solidFill>
              </a:rPr>
              <a:t> </a:t>
            </a:r>
          </a:p>
        </p:txBody>
      </p:sp>
    </p:spTree>
    <p:extLst>
      <p:ext uri="{BB962C8B-B14F-4D97-AF65-F5344CB8AC3E}">
        <p14:creationId xmlns:p14="http://schemas.microsoft.com/office/powerpoint/2010/main" val="308096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0" y="2101369"/>
            <a:ext cx="10595237" cy="3995028"/>
          </a:xfrm>
        </p:spPr>
        <p:txBody>
          <a:bodyPr/>
          <a:lstStyle/>
          <a:p>
            <a:pPr marL="360000" indent="-342900">
              <a:buBlip>
                <a:blip r:embed="rId2"/>
              </a:buBlip>
            </a:pPr>
            <a:r>
              <a:rPr lang="en-GB" dirty="0"/>
              <a:t>Die </a:t>
            </a:r>
            <a:r>
              <a:rPr lang="en-GB" dirty="0" err="1"/>
              <a:t>Automatisierung</a:t>
            </a:r>
            <a:r>
              <a:rPr lang="en-GB" dirty="0"/>
              <a:t> von </a:t>
            </a:r>
            <a:r>
              <a:rPr lang="en-GB" dirty="0" err="1"/>
              <a:t>Geschäftsprozessen</a:t>
            </a:r>
            <a:r>
              <a:rPr lang="en-GB" dirty="0"/>
              <a:t> </a:t>
            </a:r>
            <a:r>
              <a:rPr lang="en-GB" dirty="0" err="1"/>
              <a:t>ist</a:t>
            </a:r>
            <a:r>
              <a:rPr lang="en-GB" dirty="0"/>
              <a:t> </a:t>
            </a:r>
            <a:r>
              <a:rPr lang="en-GB" dirty="0" err="1"/>
              <a:t>nicht</a:t>
            </a:r>
            <a:r>
              <a:rPr lang="en-GB" dirty="0"/>
              <a:t> </a:t>
            </a:r>
            <a:r>
              <a:rPr lang="en-GB" dirty="0" err="1"/>
              <a:t>zu</a:t>
            </a:r>
            <a:r>
              <a:rPr lang="en-GB" dirty="0"/>
              <a:t> </a:t>
            </a:r>
            <a:r>
              <a:rPr lang="en-GB" dirty="0" err="1"/>
              <a:t>verwechseln</a:t>
            </a:r>
            <a:r>
              <a:rPr lang="en-GB" dirty="0"/>
              <a:t> </a:t>
            </a:r>
            <a:r>
              <a:rPr lang="en-GB" dirty="0" err="1"/>
              <a:t>mit</a:t>
            </a:r>
            <a:r>
              <a:rPr lang="en-GB" dirty="0"/>
              <a:t> </a:t>
            </a:r>
            <a:r>
              <a:rPr lang="en-GB" dirty="0" err="1"/>
              <a:t>dem</a:t>
            </a:r>
            <a:r>
              <a:rPr lang="en-GB" dirty="0"/>
              <a:t> </a:t>
            </a:r>
            <a:r>
              <a:rPr lang="en-GB" dirty="0" err="1"/>
              <a:t>Geschäftsprozessmanagement</a:t>
            </a:r>
            <a:r>
              <a:rPr lang="en-GB" dirty="0"/>
              <a:t>. Eine </a:t>
            </a:r>
            <a:r>
              <a:rPr lang="en-GB" dirty="0" err="1"/>
              <a:t>umfassenderen</a:t>
            </a:r>
            <a:r>
              <a:rPr lang="en-GB" dirty="0"/>
              <a:t> </a:t>
            </a:r>
            <a:r>
              <a:rPr lang="en-GB" dirty="0" err="1"/>
              <a:t>Disziplin</a:t>
            </a:r>
            <a:r>
              <a:rPr lang="en-GB" dirty="0"/>
              <a:t>, die </a:t>
            </a:r>
            <a:r>
              <a:rPr lang="en-GB" dirty="0" err="1"/>
              <a:t>sich</a:t>
            </a:r>
            <a:r>
              <a:rPr lang="en-GB" dirty="0"/>
              <a:t> </a:t>
            </a:r>
            <a:r>
              <a:rPr lang="en-GB" dirty="0" err="1"/>
              <a:t>mit</a:t>
            </a:r>
            <a:r>
              <a:rPr lang="en-GB" dirty="0"/>
              <a:t> der </a:t>
            </a:r>
            <a:r>
              <a:rPr lang="en-GB" dirty="0" err="1"/>
              <a:t>Verwaltung</a:t>
            </a:r>
            <a:r>
              <a:rPr lang="en-GB" dirty="0"/>
              <a:t> </a:t>
            </a:r>
            <a:r>
              <a:rPr lang="en-GB" dirty="0" err="1"/>
              <a:t>komplexer</a:t>
            </a:r>
            <a:r>
              <a:rPr lang="en-GB" dirty="0"/>
              <a:t> </a:t>
            </a:r>
            <a:r>
              <a:rPr lang="en-GB" dirty="0" err="1"/>
              <a:t>organisationsweiter</a:t>
            </a:r>
            <a:r>
              <a:rPr lang="en-GB" dirty="0"/>
              <a:t> </a:t>
            </a:r>
            <a:r>
              <a:rPr lang="en-GB" dirty="0" err="1"/>
              <a:t>Prozesse</a:t>
            </a:r>
            <a:r>
              <a:rPr lang="en-GB" dirty="0"/>
              <a:t> </a:t>
            </a:r>
            <a:r>
              <a:rPr lang="en-GB" dirty="0" err="1"/>
              <a:t>unter</a:t>
            </a:r>
            <a:r>
              <a:rPr lang="en-GB" dirty="0"/>
              <a:t> </a:t>
            </a:r>
            <a:r>
              <a:rPr lang="en-GB" dirty="0" err="1"/>
              <a:t>Verwendung</a:t>
            </a:r>
            <a:r>
              <a:rPr lang="en-GB" dirty="0"/>
              <a:t> </a:t>
            </a:r>
            <a:r>
              <a:rPr lang="en-GB" dirty="0" err="1"/>
              <a:t>verschiedener</a:t>
            </a:r>
            <a:r>
              <a:rPr lang="en-GB" dirty="0"/>
              <a:t> </a:t>
            </a:r>
            <a:r>
              <a:rPr lang="en-GB" dirty="0" err="1"/>
              <a:t>Methoden</a:t>
            </a:r>
            <a:r>
              <a:rPr lang="en-GB" dirty="0"/>
              <a:t> </a:t>
            </a:r>
            <a:r>
              <a:rPr lang="en-GB" dirty="0" err="1"/>
              <a:t>befasst</a:t>
            </a:r>
            <a:r>
              <a:rPr lang="en-GB" dirty="0"/>
              <a:t>.</a:t>
            </a:r>
          </a:p>
          <a:p>
            <a:pPr marL="360000" indent="-342900">
              <a:buBlip>
                <a:blip r:embed="rId2"/>
              </a:buBlip>
            </a:pPr>
            <a:endParaRPr lang="en-GB" dirty="0"/>
          </a:p>
          <a:p>
            <a:pPr marL="360000" indent="-342900">
              <a:buBlip>
                <a:blip r:embed="rId2"/>
              </a:buBlip>
            </a:pPr>
            <a:r>
              <a:rPr lang="en-GB" dirty="0" err="1"/>
              <a:t>Geschäftsprozessautomatisierung</a:t>
            </a:r>
            <a:r>
              <a:rPr lang="en-GB" dirty="0"/>
              <a:t> </a:t>
            </a:r>
            <a:r>
              <a:rPr lang="en-GB" dirty="0" err="1"/>
              <a:t>bezieht</a:t>
            </a:r>
            <a:r>
              <a:rPr lang="en-GB" dirty="0"/>
              <a:t> </a:t>
            </a:r>
            <a:r>
              <a:rPr lang="en-GB" dirty="0" err="1"/>
              <a:t>sich</a:t>
            </a:r>
            <a:r>
              <a:rPr lang="en-GB" dirty="0"/>
              <a:t> auf den </a:t>
            </a:r>
            <a:r>
              <a:rPr lang="en-GB" dirty="0" err="1"/>
              <a:t>Einsatz</a:t>
            </a:r>
            <a:r>
              <a:rPr lang="en-GB" dirty="0"/>
              <a:t> von </a:t>
            </a:r>
            <a:r>
              <a:rPr lang="en-GB" dirty="0" err="1"/>
              <a:t>Technologie</a:t>
            </a:r>
            <a:r>
              <a:rPr lang="en-GB" dirty="0"/>
              <a:t> </a:t>
            </a:r>
            <a:r>
              <a:rPr lang="en-GB" dirty="0" err="1"/>
              <a:t>zur</a:t>
            </a:r>
            <a:r>
              <a:rPr lang="en-GB" dirty="0"/>
              <a:t> </a:t>
            </a:r>
            <a:r>
              <a:rPr lang="en-GB" dirty="0" err="1"/>
              <a:t>Ausführung</a:t>
            </a:r>
            <a:r>
              <a:rPr lang="en-GB" dirty="0"/>
              <a:t> </a:t>
            </a:r>
            <a:r>
              <a:rPr lang="en-GB" dirty="0" err="1"/>
              <a:t>wiederkehrender</a:t>
            </a:r>
            <a:r>
              <a:rPr lang="en-GB" dirty="0"/>
              <a:t> </a:t>
            </a:r>
            <a:r>
              <a:rPr lang="en-GB" dirty="0" err="1"/>
              <a:t>Aufgaben</a:t>
            </a:r>
            <a:r>
              <a:rPr lang="en-GB" dirty="0"/>
              <a:t> </a:t>
            </a:r>
            <a:r>
              <a:rPr lang="en-GB" dirty="0" err="1"/>
              <a:t>oder</a:t>
            </a:r>
            <a:r>
              <a:rPr lang="en-GB" dirty="0"/>
              <a:t> </a:t>
            </a:r>
            <a:r>
              <a:rPr lang="en-GB" dirty="0" err="1"/>
              <a:t>Prozesse</a:t>
            </a:r>
            <a:r>
              <a:rPr lang="en-GB" dirty="0"/>
              <a:t> in </a:t>
            </a:r>
            <a:r>
              <a:rPr lang="en-GB" dirty="0" err="1"/>
              <a:t>einem</a:t>
            </a:r>
            <a:r>
              <a:rPr lang="en-GB" dirty="0"/>
              <a:t> </a:t>
            </a:r>
            <a:r>
              <a:rPr lang="en-GB" dirty="0" err="1"/>
              <a:t>Unternehmen</a:t>
            </a:r>
            <a:r>
              <a:rPr lang="en-GB" dirty="0"/>
              <a:t>, </a:t>
            </a:r>
            <a:r>
              <a:rPr lang="en-GB" dirty="0" err="1"/>
              <a:t>bei</a:t>
            </a:r>
            <a:r>
              <a:rPr lang="en-GB" dirty="0"/>
              <a:t> </a:t>
            </a:r>
            <a:r>
              <a:rPr lang="en-GB" dirty="0" err="1"/>
              <a:t>denen</a:t>
            </a:r>
            <a:r>
              <a:rPr lang="en-GB" dirty="0"/>
              <a:t> </a:t>
            </a:r>
            <a:r>
              <a:rPr lang="en-GB" dirty="0" err="1"/>
              <a:t>manuelle</a:t>
            </a:r>
            <a:r>
              <a:rPr lang="en-GB" dirty="0"/>
              <a:t> Arbeit </a:t>
            </a:r>
            <a:r>
              <a:rPr lang="en-GB" dirty="0" err="1"/>
              <a:t>ersetzt</a:t>
            </a:r>
            <a:r>
              <a:rPr lang="en-GB" dirty="0"/>
              <a:t> </a:t>
            </a:r>
            <a:r>
              <a:rPr lang="en-GB" dirty="0" err="1"/>
              <a:t>werden</a:t>
            </a:r>
            <a:r>
              <a:rPr lang="en-GB" dirty="0"/>
              <a:t> </a:t>
            </a:r>
            <a:r>
              <a:rPr lang="en-GB" dirty="0" err="1"/>
              <a:t>kann</a:t>
            </a:r>
            <a:r>
              <a:rPr lang="en-GB" dirty="0"/>
              <a:t>. Dies </a:t>
            </a:r>
            <a:r>
              <a:rPr lang="en-GB" dirty="0" err="1"/>
              <a:t>geschieht</a:t>
            </a:r>
            <a:r>
              <a:rPr lang="en-GB" dirty="0"/>
              <a:t>, um </a:t>
            </a:r>
            <a:r>
              <a:rPr lang="en-GB" dirty="0" err="1"/>
              <a:t>Kosten</a:t>
            </a:r>
            <a:r>
              <a:rPr lang="en-GB" dirty="0"/>
              <a:t> </a:t>
            </a:r>
            <a:r>
              <a:rPr lang="en-GB" dirty="0" err="1"/>
              <a:t>zu</a:t>
            </a:r>
            <a:r>
              <a:rPr lang="en-GB" dirty="0"/>
              <a:t> </a:t>
            </a:r>
            <a:r>
              <a:rPr lang="en-GB" dirty="0" err="1"/>
              <a:t>minimieren</a:t>
            </a:r>
            <a:r>
              <a:rPr lang="en-GB" dirty="0"/>
              <a:t>, die </a:t>
            </a:r>
            <a:r>
              <a:rPr lang="en-GB" dirty="0" err="1"/>
              <a:t>Effizienz</a:t>
            </a:r>
            <a:r>
              <a:rPr lang="en-GB" dirty="0"/>
              <a:t> </a:t>
            </a:r>
            <a:r>
              <a:rPr lang="en-GB" dirty="0" err="1"/>
              <a:t>zu</a:t>
            </a:r>
            <a:r>
              <a:rPr lang="en-GB" dirty="0"/>
              <a:t> </a:t>
            </a:r>
            <a:r>
              <a:rPr lang="en-GB" dirty="0" err="1"/>
              <a:t>steigern</a:t>
            </a:r>
            <a:r>
              <a:rPr lang="en-GB" dirty="0"/>
              <a:t> und </a:t>
            </a:r>
            <a:r>
              <a:rPr lang="en-GB" dirty="0" err="1"/>
              <a:t>Prozesse</a:t>
            </a:r>
            <a:r>
              <a:rPr lang="en-GB" dirty="0"/>
              <a:t> </a:t>
            </a:r>
            <a:r>
              <a:rPr lang="en-GB" dirty="0" err="1"/>
              <a:t>zu</a:t>
            </a:r>
            <a:r>
              <a:rPr lang="en-GB" dirty="0"/>
              <a:t> </a:t>
            </a:r>
            <a:r>
              <a:rPr lang="en-GB" dirty="0" err="1"/>
              <a:t>rationalisieren</a:t>
            </a:r>
            <a:r>
              <a:rPr lang="en-GB" dirty="0"/>
              <a:t>.</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Business Process Management vs. Business Process Automation </a:t>
            </a:r>
            <a:endParaRPr lang="en-ZA" dirty="0"/>
          </a:p>
        </p:txBody>
      </p:sp>
    </p:spTree>
    <p:extLst>
      <p:ext uri="{BB962C8B-B14F-4D97-AF65-F5344CB8AC3E}">
        <p14:creationId xmlns:p14="http://schemas.microsoft.com/office/powerpoint/2010/main" val="148462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Google </a:t>
            </a:r>
            <a:r>
              <a:rPr lang="en-GB" dirty="0" err="1"/>
              <a:t>Dienstleistungen</a:t>
            </a:r>
            <a:r>
              <a:rPr lang="en-GB" dirty="0"/>
              <a:t> für </a:t>
            </a:r>
            <a:r>
              <a:rPr lang="en-GB" dirty="0" err="1"/>
              <a:t>Organisationen</a:t>
            </a:r>
            <a:r>
              <a:rPr lang="en-GB" dirty="0"/>
              <a:t> </a:t>
            </a:r>
            <a:r>
              <a:rPr lang="en-GB" dirty="0" err="1"/>
              <a:t>im</a:t>
            </a:r>
            <a:r>
              <a:rPr lang="en-GB" dirty="0"/>
              <a:t> </a:t>
            </a:r>
            <a:r>
              <a:rPr lang="en-GB" dirty="0" err="1"/>
              <a:t>tertiären</a:t>
            </a:r>
            <a:r>
              <a:rPr lang="en-GB" dirty="0"/>
              <a:t> </a:t>
            </a:r>
            <a:r>
              <a:rPr lang="en-GB" dirty="0" err="1"/>
              <a:t>Sektor</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74650"/>
            <a:ext cx="10258424" cy="3785652"/>
          </a:xfrm>
          <a:prstGeom prst="rect">
            <a:avLst/>
          </a:prstGeom>
          <a:noFill/>
        </p:spPr>
        <p:txBody>
          <a:bodyPr wrap="square">
            <a:spAutoFit/>
          </a:bodyPr>
          <a:lstStyle/>
          <a:p>
            <a:pPr marL="342900" indent="-342900">
              <a:buClr>
                <a:schemeClr val="accent2"/>
              </a:buClr>
              <a:buBlip>
                <a:blip r:embed="rId3"/>
              </a:buBlip>
            </a:pPr>
            <a:r>
              <a:rPr lang="en-GB" sz="2400" b="1" dirty="0">
                <a:solidFill>
                  <a:schemeClr val="accent2"/>
                </a:solidFill>
              </a:rPr>
              <a:t>Google’s YouTube: </a:t>
            </a:r>
            <a:r>
              <a:rPr lang="en-GB" sz="2400" dirty="0">
                <a:solidFill>
                  <a:srgbClr val="000000"/>
                </a:solidFill>
              </a:rPr>
              <a:t>Du </a:t>
            </a:r>
            <a:r>
              <a:rPr lang="en-GB" sz="2400" dirty="0" err="1">
                <a:solidFill>
                  <a:srgbClr val="000000"/>
                </a:solidFill>
              </a:rPr>
              <a:t>kannst</a:t>
            </a:r>
            <a:r>
              <a:rPr lang="en-GB" sz="2400" dirty="0">
                <a:solidFill>
                  <a:srgbClr val="000000"/>
                </a:solidFill>
              </a:rPr>
              <a:t> </a:t>
            </a:r>
            <a:r>
              <a:rPr lang="en-GB" sz="2400" dirty="0" err="1">
                <a:solidFill>
                  <a:srgbClr val="000000"/>
                </a:solidFill>
              </a:rPr>
              <a:t>deine</a:t>
            </a:r>
            <a:r>
              <a:rPr lang="en-GB" sz="2400" dirty="0">
                <a:solidFill>
                  <a:srgbClr val="000000"/>
                </a:solidFill>
              </a:rPr>
              <a:t> </a:t>
            </a:r>
            <a:r>
              <a:rPr lang="en-GB" sz="2400" dirty="0" err="1">
                <a:solidFill>
                  <a:srgbClr val="000000"/>
                </a:solidFill>
              </a:rPr>
              <a:t>gemeinnützigen</a:t>
            </a:r>
            <a:r>
              <a:rPr lang="en-GB" sz="2400" dirty="0">
                <a:solidFill>
                  <a:srgbClr val="000000"/>
                </a:solidFill>
              </a:rPr>
              <a:t> Videos </a:t>
            </a:r>
            <a:r>
              <a:rPr lang="en-GB" sz="2400" dirty="0" err="1">
                <a:solidFill>
                  <a:srgbClr val="000000"/>
                </a:solidFill>
              </a:rPr>
              <a:t>direkt</a:t>
            </a:r>
            <a:r>
              <a:rPr lang="en-GB" sz="2400" dirty="0">
                <a:solidFill>
                  <a:srgbClr val="000000"/>
                </a:solidFill>
              </a:rPr>
              <a:t> </a:t>
            </a:r>
            <a:r>
              <a:rPr lang="en-GB" sz="2400" dirty="0" err="1">
                <a:solidFill>
                  <a:srgbClr val="000000"/>
                </a:solidFill>
              </a:rPr>
              <a:t>über</a:t>
            </a:r>
            <a:r>
              <a:rPr lang="en-GB" sz="2400" dirty="0">
                <a:solidFill>
                  <a:srgbClr val="000000"/>
                </a:solidFill>
              </a:rPr>
              <a:t> YouTube </a:t>
            </a:r>
            <a:r>
              <a:rPr lang="en-GB" sz="2400" dirty="0" err="1">
                <a:solidFill>
                  <a:srgbClr val="000000"/>
                </a:solidFill>
              </a:rPr>
              <a:t>einreichen</a:t>
            </a:r>
            <a:r>
              <a:rPr lang="en-GB" sz="2400" dirty="0">
                <a:solidFill>
                  <a:srgbClr val="000000"/>
                </a:solidFill>
              </a:rPr>
              <a:t>, um </a:t>
            </a:r>
            <a:r>
              <a:rPr lang="en-GB" sz="2400" dirty="0" err="1">
                <a:solidFill>
                  <a:srgbClr val="000000"/>
                </a:solidFill>
              </a:rPr>
              <a:t>Hilfe</a:t>
            </a:r>
            <a:r>
              <a:rPr lang="en-GB" sz="2400" dirty="0">
                <a:solidFill>
                  <a:srgbClr val="000000"/>
                </a:solidFill>
              </a:rPr>
              <a:t> </a:t>
            </a:r>
            <a:r>
              <a:rPr lang="en-GB" sz="2400" dirty="0" err="1">
                <a:solidFill>
                  <a:srgbClr val="000000"/>
                </a:solidFill>
              </a:rPr>
              <a:t>bei</a:t>
            </a:r>
            <a:r>
              <a:rPr lang="en-GB" sz="2400" dirty="0">
                <a:solidFill>
                  <a:srgbClr val="000000"/>
                </a:solidFill>
              </a:rPr>
              <a:t> der </a:t>
            </a:r>
            <a:r>
              <a:rPr lang="en-GB" sz="2400" dirty="0" err="1">
                <a:solidFill>
                  <a:srgbClr val="000000"/>
                </a:solidFill>
              </a:rPr>
              <a:t>Verbindung</a:t>
            </a:r>
            <a:r>
              <a:rPr lang="en-GB" sz="2400" dirty="0">
                <a:solidFill>
                  <a:srgbClr val="000000"/>
                </a:solidFill>
              </a:rPr>
              <a:t> </a:t>
            </a:r>
            <a:r>
              <a:rPr lang="en-GB" sz="2400" dirty="0" err="1">
                <a:solidFill>
                  <a:srgbClr val="000000"/>
                </a:solidFill>
              </a:rPr>
              <a:t>mit</a:t>
            </a:r>
            <a:r>
              <a:rPr lang="en-GB" sz="2400" dirty="0">
                <a:solidFill>
                  <a:srgbClr val="000000"/>
                </a:solidFill>
              </a:rPr>
              <a:t> </a:t>
            </a:r>
            <a:r>
              <a:rPr lang="en-GB" sz="2400" dirty="0" err="1">
                <a:solidFill>
                  <a:srgbClr val="000000"/>
                </a:solidFill>
              </a:rPr>
              <a:t>denjenigen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erhalten</a:t>
            </a:r>
            <a:r>
              <a:rPr lang="en-GB" sz="2400" dirty="0">
                <a:solidFill>
                  <a:srgbClr val="000000"/>
                </a:solidFill>
              </a:rPr>
              <a:t>, die für </a:t>
            </a:r>
            <a:r>
              <a:rPr lang="en-GB" sz="2400" dirty="0" err="1">
                <a:solidFill>
                  <a:srgbClr val="000000"/>
                </a:solidFill>
              </a:rPr>
              <a:t>dein</a:t>
            </a:r>
            <a:r>
              <a:rPr lang="en-GB" sz="2400" dirty="0">
                <a:solidFill>
                  <a:srgbClr val="000000"/>
                </a:solidFill>
              </a:rPr>
              <a:t> </a:t>
            </a:r>
            <a:r>
              <a:rPr lang="en-GB" sz="2400" dirty="0" err="1">
                <a:solidFill>
                  <a:srgbClr val="000000"/>
                </a:solidFill>
              </a:rPr>
              <a:t>Programm</a:t>
            </a:r>
            <a:r>
              <a:rPr lang="en-GB" sz="2400" dirty="0">
                <a:solidFill>
                  <a:srgbClr val="000000"/>
                </a:solidFill>
              </a:rPr>
              <a:t> </a:t>
            </a:r>
            <a:r>
              <a:rPr lang="en-GB" sz="2400" dirty="0" err="1">
                <a:solidFill>
                  <a:srgbClr val="000000"/>
                </a:solidFill>
              </a:rPr>
              <a:t>werben</a:t>
            </a:r>
            <a:r>
              <a:rPr lang="en-GB" sz="2400" dirty="0">
                <a:solidFill>
                  <a:srgbClr val="000000"/>
                </a:solidFill>
              </a:rPr>
              <a:t>.. </a:t>
            </a:r>
          </a:p>
          <a:p>
            <a:pPr>
              <a:buClr>
                <a:schemeClr val="accent2"/>
              </a:buCl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err="1">
                <a:solidFill>
                  <a:srgbClr val="000000"/>
                </a:solidFill>
              </a:rPr>
              <a:t>Mit</a:t>
            </a:r>
            <a:r>
              <a:rPr lang="en-GB" sz="2400" dirty="0">
                <a:solidFill>
                  <a:srgbClr val="000000"/>
                </a:solidFill>
              </a:rPr>
              <a:t> </a:t>
            </a:r>
            <a:r>
              <a:rPr lang="en-GB" sz="2400" dirty="0" err="1">
                <a:solidFill>
                  <a:srgbClr val="000000"/>
                </a:solidFill>
              </a:rPr>
              <a:t>diesem</a:t>
            </a:r>
            <a:r>
              <a:rPr lang="en-GB" sz="2400" dirty="0">
                <a:solidFill>
                  <a:srgbClr val="000000"/>
                </a:solidFill>
              </a:rPr>
              <a:t> </a:t>
            </a:r>
            <a:r>
              <a:rPr lang="en-GB" sz="2400" dirty="0" err="1">
                <a:solidFill>
                  <a:srgbClr val="000000"/>
                </a:solidFill>
              </a:rPr>
              <a:t>Programm</a:t>
            </a:r>
            <a:r>
              <a:rPr lang="en-GB" sz="2400" dirty="0">
                <a:solidFill>
                  <a:srgbClr val="000000"/>
                </a:solidFill>
              </a:rPr>
              <a:t> </a:t>
            </a:r>
            <a:r>
              <a:rPr lang="en-GB" sz="2400" dirty="0" err="1">
                <a:solidFill>
                  <a:srgbClr val="000000"/>
                </a:solidFill>
              </a:rPr>
              <a:t>können</a:t>
            </a:r>
            <a:r>
              <a:rPr lang="en-GB" sz="2400" dirty="0">
                <a:solidFill>
                  <a:srgbClr val="000000"/>
                </a:solidFill>
              </a:rPr>
              <a:t> Sie </a:t>
            </a:r>
            <a:r>
              <a:rPr lang="en-GB" sz="2400" dirty="0" err="1">
                <a:solidFill>
                  <a:srgbClr val="000000"/>
                </a:solidFill>
              </a:rPr>
              <a:t>spezielle</a:t>
            </a:r>
            <a:r>
              <a:rPr lang="en-GB" sz="2400" dirty="0">
                <a:solidFill>
                  <a:srgbClr val="000000"/>
                </a:solidFill>
              </a:rPr>
              <a:t> </a:t>
            </a:r>
            <a:r>
              <a:rPr lang="en-GB" sz="2400" dirty="0" err="1">
                <a:solidFill>
                  <a:srgbClr val="000000"/>
                </a:solidFill>
              </a:rPr>
              <a:t>Karten</a:t>
            </a:r>
            <a:r>
              <a:rPr lang="en-GB" sz="2400" dirty="0">
                <a:solidFill>
                  <a:srgbClr val="000000"/>
                </a:solidFill>
              </a:rPr>
              <a:t> </a:t>
            </a:r>
            <a:r>
              <a:rPr lang="en-GB" sz="2400" dirty="0" err="1">
                <a:solidFill>
                  <a:srgbClr val="000000"/>
                </a:solidFill>
              </a:rPr>
              <a:t>namens</a:t>
            </a:r>
            <a:r>
              <a:rPr lang="en-GB" sz="2400" dirty="0">
                <a:solidFill>
                  <a:srgbClr val="000000"/>
                </a:solidFill>
              </a:rPr>
              <a:t> "Link Anywhere" -</a:t>
            </a:r>
            <a:r>
              <a:rPr lang="en-GB" sz="2400" dirty="0" err="1">
                <a:solidFill>
                  <a:srgbClr val="000000"/>
                </a:solidFill>
              </a:rPr>
              <a:t>Karten</a:t>
            </a:r>
            <a:r>
              <a:rPr lang="en-GB" sz="2400" dirty="0">
                <a:solidFill>
                  <a:srgbClr val="000000"/>
                </a:solidFill>
              </a:rPr>
              <a:t> </a:t>
            </a:r>
            <a:r>
              <a:rPr lang="en-GB" sz="2400" dirty="0" err="1">
                <a:solidFill>
                  <a:srgbClr val="000000"/>
                </a:solidFill>
              </a:rPr>
              <a:t>aufstellen</a:t>
            </a:r>
            <a:r>
              <a:rPr lang="en-GB" sz="2400" dirty="0">
                <a:solidFill>
                  <a:srgbClr val="000000"/>
                </a:solidFill>
              </a:rPr>
              <a:t>, </a:t>
            </a:r>
            <a:r>
              <a:rPr lang="en-GB" sz="2400" dirty="0" err="1">
                <a:solidFill>
                  <a:srgbClr val="000000"/>
                </a:solidFill>
              </a:rPr>
              <a:t>mit</a:t>
            </a:r>
            <a:r>
              <a:rPr lang="en-GB" sz="2400" dirty="0">
                <a:solidFill>
                  <a:srgbClr val="000000"/>
                </a:solidFill>
              </a:rPr>
              <a:t> </a:t>
            </a:r>
            <a:r>
              <a:rPr lang="en-GB" sz="2400" dirty="0" err="1">
                <a:solidFill>
                  <a:srgbClr val="000000"/>
                </a:solidFill>
              </a:rPr>
              <a:t>denen</a:t>
            </a:r>
            <a:r>
              <a:rPr lang="en-GB" sz="2400" dirty="0">
                <a:solidFill>
                  <a:srgbClr val="000000"/>
                </a:solidFill>
              </a:rPr>
              <a:t> Sie </a:t>
            </a:r>
            <a:r>
              <a:rPr lang="en-GB" sz="2400" dirty="0" err="1">
                <a:solidFill>
                  <a:srgbClr val="000000"/>
                </a:solidFill>
              </a:rPr>
              <a:t>Besucher</a:t>
            </a:r>
            <a:r>
              <a:rPr lang="en-GB" sz="2400" dirty="0">
                <a:solidFill>
                  <a:srgbClr val="000000"/>
                </a:solidFill>
              </a:rPr>
              <a:t> </a:t>
            </a:r>
            <a:r>
              <a:rPr lang="en-GB" sz="2400" dirty="0" err="1">
                <a:solidFill>
                  <a:srgbClr val="000000"/>
                </a:solidFill>
              </a:rPr>
              <a:t>direkt</a:t>
            </a:r>
            <a:r>
              <a:rPr lang="en-GB" sz="2400" dirty="0">
                <a:solidFill>
                  <a:srgbClr val="000000"/>
                </a:solidFill>
              </a:rPr>
              <a:t> auf </a:t>
            </a:r>
            <a:r>
              <a:rPr lang="en-GB" sz="2400" dirty="0" err="1">
                <a:solidFill>
                  <a:srgbClr val="000000"/>
                </a:solidFill>
              </a:rPr>
              <a:t>Ihre</a:t>
            </a:r>
            <a:r>
              <a:rPr lang="en-GB" sz="2400" dirty="0">
                <a:solidFill>
                  <a:srgbClr val="000000"/>
                </a:solidFill>
              </a:rPr>
              <a:t> </a:t>
            </a:r>
            <a:r>
              <a:rPr lang="en-GB" sz="2400" dirty="0" err="1">
                <a:solidFill>
                  <a:srgbClr val="000000"/>
                </a:solidFill>
              </a:rPr>
              <a:t>gemeinnützige</a:t>
            </a:r>
            <a:r>
              <a:rPr lang="en-GB" sz="2400" dirty="0">
                <a:solidFill>
                  <a:srgbClr val="000000"/>
                </a:solidFill>
              </a:rPr>
              <a:t> Website </a:t>
            </a:r>
            <a:r>
              <a:rPr lang="en-GB" sz="2400" dirty="0" err="1">
                <a:solidFill>
                  <a:srgbClr val="000000"/>
                </a:solidFill>
              </a:rPr>
              <a:t>senden</a:t>
            </a:r>
            <a:r>
              <a:rPr lang="en-GB" sz="2400" dirty="0">
                <a:solidFill>
                  <a:srgbClr val="000000"/>
                </a:solidFill>
              </a:rPr>
              <a:t> </a:t>
            </a:r>
            <a:r>
              <a:rPr lang="en-GB" sz="2400" dirty="0" err="1">
                <a:solidFill>
                  <a:srgbClr val="000000"/>
                </a:solidFill>
              </a:rPr>
              <a:t>können</a:t>
            </a:r>
            <a:r>
              <a:rPr lang="en-GB" sz="2400" dirty="0">
                <a:solidFill>
                  <a:srgbClr val="000000"/>
                </a:solidFill>
              </a:rPr>
              <a:t>..</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en-GB" sz="2400" b="1" dirty="0">
                <a:solidFill>
                  <a:schemeClr val="accent2"/>
                </a:solidFill>
              </a:rPr>
              <a:t>Google Ad Grants: </a:t>
            </a:r>
            <a:r>
              <a:rPr lang="en-GB" sz="2400" dirty="0" err="1">
                <a:solidFill>
                  <a:srgbClr val="000000"/>
                </a:solidFill>
              </a:rPr>
              <a:t>Diese</a:t>
            </a:r>
            <a:r>
              <a:rPr lang="en-GB" sz="2400" dirty="0">
                <a:solidFill>
                  <a:srgbClr val="000000"/>
                </a:solidFill>
              </a:rPr>
              <a:t> Option </a:t>
            </a:r>
            <a:r>
              <a:rPr lang="en-GB" sz="2400" dirty="0" err="1">
                <a:solidFill>
                  <a:srgbClr val="000000"/>
                </a:solidFill>
              </a:rPr>
              <a:t>kann</a:t>
            </a:r>
            <a:r>
              <a:rPr lang="en-GB" sz="2400" dirty="0">
                <a:solidFill>
                  <a:srgbClr val="000000"/>
                </a:solidFill>
              </a:rPr>
              <a:t> </a:t>
            </a:r>
            <a:r>
              <a:rPr lang="en-GB" sz="2400" dirty="0" err="1">
                <a:solidFill>
                  <a:srgbClr val="000000"/>
                </a:solidFill>
              </a:rPr>
              <a:t>Ihnen</a:t>
            </a:r>
            <a:r>
              <a:rPr lang="en-GB" sz="2400" dirty="0">
                <a:solidFill>
                  <a:srgbClr val="000000"/>
                </a:solidFill>
              </a:rPr>
              <a:t> </a:t>
            </a:r>
            <a:r>
              <a:rPr lang="en-GB" sz="2400" dirty="0" err="1">
                <a:solidFill>
                  <a:srgbClr val="000000"/>
                </a:solidFill>
              </a:rPr>
              <a:t>helfen</a:t>
            </a:r>
            <a:r>
              <a:rPr lang="en-GB" sz="2400" dirty="0">
                <a:solidFill>
                  <a:srgbClr val="000000"/>
                </a:solidFill>
              </a:rPr>
              <a:t>, Menschen auf der </a:t>
            </a:r>
            <a:r>
              <a:rPr lang="en-GB" sz="2400" dirty="0" err="1">
                <a:solidFill>
                  <a:srgbClr val="000000"/>
                </a:solidFill>
              </a:rPr>
              <a:t>ganzen</a:t>
            </a:r>
            <a:r>
              <a:rPr lang="en-GB" sz="2400" dirty="0">
                <a:solidFill>
                  <a:srgbClr val="000000"/>
                </a:solidFill>
              </a:rPr>
              <a:t> Welt </a:t>
            </a:r>
            <a:r>
              <a:rPr lang="en-GB" sz="2400" dirty="0" err="1">
                <a:solidFill>
                  <a:srgbClr val="000000"/>
                </a:solidFill>
              </a:rPr>
              <a:t>mit</a:t>
            </a:r>
            <a:r>
              <a:rPr lang="en-GB" sz="2400" dirty="0">
                <a:solidFill>
                  <a:srgbClr val="000000"/>
                </a:solidFill>
              </a:rPr>
              <a:t> der </a:t>
            </a:r>
            <a:r>
              <a:rPr lang="en-GB" sz="2400" dirty="0" err="1">
                <a:solidFill>
                  <a:srgbClr val="000000"/>
                </a:solidFill>
              </a:rPr>
              <a:t>Botschaft</a:t>
            </a:r>
            <a:r>
              <a:rPr lang="en-GB" sz="2400" dirty="0">
                <a:solidFill>
                  <a:srgbClr val="000000"/>
                </a:solidFill>
              </a:rPr>
              <a:t> </a:t>
            </a:r>
            <a:r>
              <a:rPr lang="en-GB" sz="2400" dirty="0" err="1">
                <a:solidFill>
                  <a:srgbClr val="000000"/>
                </a:solidFill>
              </a:rPr>
              <a:t>Ihrer</a:t>
            </a:r>
            <a:r>
              <a:rPr lang="en-GB" sz="2400" dirty="0">
                <a:solidFill>
                  <a:srgbClr val="000000"/>
                </a:solidFill>
              </a:rPr>
              <a:t> Organisation </a:t>
            </a:r>
            <a:r>
              <a:rPr lang="en-GB" sz="2400" dirty="0" err="1">
                <a:solidFill>
                  <a:srgbClr val="000000"/>
                </a:solidFill>
              </a:rPr>
              <a:t>zu</a:t>
            </a:r>
            <a:r>
              <a:rPr lang="en-GB" sz="2400" dirty="0">
                <a:solidFill>
                  <a:srgbClr val="000000"/>
                </a:solidFill>
              </a:rPr>
              <a:t> </a:t>
            </a:r>
            <a:r>
              <a:rPr lang="en-GB" sz="2400" dirty="0" err="1">
                <a:solidFill>
                  <a:srgbClr val="000000"/>
                </a:solidFill>
              </a:rPr>
              <a:t>erreichen</a:t>
            </a:r>
            <a:r>
              <a:rPr lang="en-GB" sz="2400" dirty="0">
                <a:solidFill>
                  <a:srgbClr val="000000"/>
                </a:solidFill>
              </a:rPr>
              <a:t>.. </a:t>
            </a:r>
          </a:p>
        </p:txBody>
      </p:sp>
    </p:spTree>
    <p:extLst>
      <p:ext uri="{BB962C8B-B14F-4D97-AF65-F5344CB8AC3E}">
        <p14:creationId xmlns:p14="http://schemas.microsoft.com/office/powerpoint/2010/main" val="312101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Google </a:t>
            </a:r>
            <a:r>
              <a:rPr lang="en-GB" dirty="0" err="1"/>
              <a:t>Dienstleistungen</a:t>
            </a:r>
            <a:r>
              <a:rPr lang="en-GB" dirty="0"/>
              <a:t> für </a:t>
            </a:r>
            <a:r>
              <a:rPr lang="en-GB" dirty="0" err="1"/>
              <a:t>Organisationen</a:t>
            </a:r>
            <a:r>
              <a:rPr lang="en-GB" dirty="0"/>
              <a:t> </a:t>
            </a:r>
            <a:r>
              <a:rPr lang="en-GB" dirty="0" err="1"/>
              <a:t>im</a:t>
            </a:r>
            <a:r>
              <a:rPr lang="en-GB" dirty="0"/>
              <a:t> </a:t>
            </a:r>
            <a:r>
              <a:rPr lang="en-GB" dirty="0" err="1"/>
              <a:t>tertiären</a:t>
            </a:r>
            <a:r>
              <a:rPr lang="en-GB" dirty="0"/>
              <a:t> </a:t>
            </a:r>
            <a:r>
              <a:rPr lang="en-GB" dirty="0" err="1"/>
              <a:t>Sektor</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274838"/>
            <a:ext cx="10258424" cy="2308324"/>
          </a:xfrm>
          <a:prstGeom prst="rect">
            <a:avLst/>
          </a:prstGeom>
          <a:noFill/>
        </p:spPr>
        <p:txBody>
          <a:bodyPr wrap="square">
            <a:spAutoFit/>
          </a:bodyPr>
          <a:lstStyle/>
          <a:p>
            <a:pPr marL="342900" indent="-342900">
              <a:buClr>
                <a:schemeClr val="accent2"/>
              </a:buClr>
              <a:buBlip>
                <a:blip r:embed="rId3"/>
              </a:buBlip>
            </a:pPr>
            <a:r>
              <a:rPr lang="en-GB" sz="2400" b="1" dirty="0">
                <a:solidFill>
                  <a:schemeClr val="accent2"/>
                </a:solidFill>
              </a:rPr>
              <a:t>Google Ad Grants (Forts.): </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en-GB" sz="2400" dirty="0" err="1">
                <a:solidFill>
                  <a:srgbClr val="000000"/>
                </a:solidFill>
              </a:rPr>
              <a:t>Wenn</a:t>
            </a:r>
            <a:r>
              <a:rPr lang="en-GB" sz="2400" dirty="0">
                <a:solidFill>
                  <a:srgbClr val="000000"/>
                </a:solidFill>
              </a:rPr>
              <a:t> Sie </a:t>
            </a:r>
            <a:r>
              <a:rPr lang="en-GB" sz="2400" dirty="0" err="1">
                <a:solidFill>
                  <a:srgbClr val="000000"/>
                </a:solidFill>
              </a:rPr>
              <a:t>sich</a:t>
            </a:r>
            <a:r>
              <a:rPr lang="en-GB" sz="2400" dirty="0">
                <a:solidFill>
                  <a:srgbClr val="000000"/>
                </a:solidFill>
              </a:rPr>
              <a:t> </a:t>
            </a:r>
            <a:r>
              <a:rPr lang="en-GB" sz="2400" dirty="0" err="1">
                <a:solidFill>
                  <a:srgbClr val="000000"/>
                </a:solidFill>
              </a:rPr>
              <a:t>qualifizieren</a:t>
            </a:r>
            <a:r>
              <a:rPr lang="en-GB" sz="2400" dirty="0">
                <a:solidFill>
                  <a:srgbClr val="000000"/>
                </a:solidFill>
              </a:rPr>
              <a:t>, </a:t>
            </a:r>
            <a:r>
              <a:rPr lang="en-GB" sz="2400" dirty="0" err="1">
                <a:solidFill>
                  <a:srgbClr val="000000"/>
                </a:solidFill>
              </a:rPr>
              <a:t>erhalten</a:t>
            </a:r>
            <a:r>
              <a:rPr lang="en-GB" sz="2400" dirty="0">
                <a:solidFill>
                  <a:srgbClr val="000000"/>
                </a:solidFill>
              </a:rPr>
              <a:t> Sie </a:t>
            </a:r>
            <a:r>
              <a:rPr lang="en-GB" sz="2400" dirty="0" err="1">
                <a:solidFill>
                  <a:srgbClr val="000000"/>
                </a:solidFill>
              </a:rPr>
              <a:t>ein</a:t>
            </a:r>
            <a:r>
              <a:rPr lang="en-GB" sz="2400" dirty="0">
                <a:solidFill>
                  <a:srgbClr val="000000"/>
                </a:solidFill>
              </a:rPr>
              <a:t> </a:t>
            </a:r>
            <a:r>
              <a:rPr lang="en-GB" sz="2400" dirty="0" err="1">
                <a:solidFill>
                  <a:srgbClr val="000000"/>
                </a:solidFill>
              </a:rPr>
              <a:t>Werbebudget</a:t>
            </a:r>
            <a:r>
              <a:rPr lang="en-GB" sz="2400" dirty="0">
                <a:solidFill>
                  <a:srgbClr val="000000"/>
                </a:solidFill>
              </a:rPr>
              <a:t>, das von </a:t>
            </a:r>
            <a:r>
              <a:rPr lang="en-GB" sz="2400" dirty="0" err="1">
                <a:solidFill>
                  <a:srgbClr val="000000"/>
                </a:solidFill>
              </a:rPr>
              <a:t>einem</a:t>
            </a:r>
            <a:r>
              <a:rPr lang="en-GB" sz="2400" dirty="0">
                <a:solidFill>
                  <a:srgbClr val="000000"/>
                </a:solidFill>
              </a:rPr>
              <a:t> </a:t>
            </a:r>
            <a:r>
              <a:rPr lang="en-GB" sz="2400" dirty="0" err="1">
                <a:solidFill>
                  <a:srgbClr val="000000"/>
                </a:solidFill>
              </a:rPr>
              <a:t>Zuschuss</a:t>
            </a:r>
            <a:r>
              <a:rPr lang="en-GB" sz="2400" dirty="0">
                <a:solidFill>
                  <a:srgbClr val="000000"/>
                </a:solidFill>
              </a:rPr>
              <a:t> </a:t>
            </a:r>
            <a:r>
              <a:rPr lang="en-GB" sz="2400" dirty="0" err="1">
                <a:solidFill>
                  <a:srgbClr val="000000"/>
                </a:solidFill>
              </a:rPr>
              <a:t>verwaltet</a:t>
            </a:r>
            <a:r>
              <a:rPr lang="en-GB" sz="2400" dirty="0">
                <a:solidFill>
                  <a:srgbClr val="000000"/>
                </a:solidFill>
              </a:rPr>
              <a:t> </a:t>
            </a:r>
            <a:r>
              <a:rPr lang="en-GB" sz="2400" dirty="0" err="1">
                <a:solidFill>
                  <a:srgbClr val="000000"/>
                </a:solidFill>
              </a:rPr>
              <a:t>wird</a:t>
            </a:r>
            <a:r>
              <a:rPr lang="en-GB" sz="2400" dirty="0">
                <a:solidFill>
                  <a:srgbClr val="000000"/>
                </a:solidFill>
              </a:rPr>
              <a:t>, der es </a:t>
            </a:r>
            <a:r>
              <a:rPr lang="en-GB" sz="2400" dirty="0" err="1">
                <a:solidFill>
                  <a:srgbClr val="000000"/>
                </a:solidFill>
              </a:rPr>
              <a:t>Ihnen</a:t>
            </a:r>
            <a:r>
              <a:rPr lang="en-GB" sz="2400" dirty="0">
                <a:solidFill>
                  <a:srgbClr val="000000"/>
                </a:solidFill>
              </a:rPr>
              <a:t> </a:t>
            </a:r>
            <a:r>
              <a:rPr lang="en-GB" sz="2400" dirty="0" err="1">
                <a:solidFill>
                  <a:srgbClr val="000000"/>
                </a:solidFill>
              </a:rPr>
              <a:t>ermöglicht</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wachsen</a:t>
            </a:r>
            <a:r>
              <a:rPr lang="en-GB" sz="2400" dirty="0">
                <a:solidFill>
                  <a:srgbClr val="000000"/>
                </a:solidFill>
              </a:rPr>
              <a:t> und </a:t>
            </a:r>
            <a:r>
              <a:rPr lang="en-GB" sz="2400" dirty="0" err="1">
                <a:solidFill>
                  <a:srgbClr val="000000"/>
                </a:solidFill>
              </a:rPr>
              <a:t>mehr</a:t>
            </a:r>
            <a:r>
              <a:rPr lang="en-GB" sz="2400" dirty="0">
                <a:solidFill>
                  <a:srgbClr val="000000"/>
                </a:solidFill>
              </a:rPr>
              <a:t> Leute </a:t>
            </a:r>
            <a:r>
              <a:rPr lang="en-GB" sz="2400" dirty="0" err="1">
                <a:solidFill>
                  <a:srgbClr val="000000"/>
                </a:solidFill>
              </a:rPr>
              <a:t>zu</a:t>
            </a:r>
            <a:r>
              <a:rPr lang="en-GB" sz="2400" dirty="0">
                <a:solidFill>
                  <a:srgbClr val="000000"/>
                </a:solidFill>
              </a:rPr>
              <a:t> </a:t>
            </a:r>
            <a:r>
              <a:rPr lang="en-GB" sz="2400" dirty="0" err="1">
                <a:solidFill>
                  <a:srgbClr val="000000"/>
                </a:solidFill>
              </a:rPr>
              <a:t>finden</a:t>
            </a:r>
            <a:r>
              <a:rPr lang="en-GB" sz="2400" dirty="0">
                <a:solidFill>
                  <a:srgbClr val="000000"/>
                </a:solidFill>
              </a:rPr>
              <a:t>, die Sie </a:t>
            </a:r>
            <a:r>
              <a:rPr lang="en-GB" sz="2400" dirty="0" err="1">
                <a:solidFill>
                  <a:srgbClr val="000000"/>
                </a:solidFill>
              </a:rPr>
              <a:t>unterstützen</a:t>
            </a:r>
            <a:r>
              <a:rPr lang="en-GB" sz="2400" dirty="0">
                <a:solidFill>
                  <a:srgbClr val="000000"/>
                </a:solidFill>
              </a:rPr>
              <a:t>, </a:t>
            </a:r>
            <a:r>
              <a:rPr lang="en-GB" sz="2400" dirty="0" err="1">
                <a:solidFill>
                  <a:srgbClr val="000000"/>
                </a:solidFill>
              </a:rPr>
              <a:t>ohne</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viel</a:t>
            </a:r>
            <a:r>
              <a:rPr lang="en-GB" sz="2400" dirty="0">
                <a:solidFill>
                  <a:srgbClr val="000000"/>
                </a:solidFill>
              </a:rPr>
              <a:t> auf </a:t>
            </a:r>
            <a:r>
              <a:rPr lang="en-GB" sz="2400" dirty="0" err="1">
                <a:solidFill>
                  <a:srgbClr val="000000"/>
                </a:solidFill>
              </a:rPr>
              <a:t>Ihr</a:t>
            </a:r>
            <a:r>
              <a:rPr lang="en-GB" sz="2400" dirty="0">
                <a:solidFill>
                  <a:srgbClr val="000000"/>
                </a:solidFill>
              </a:rPr>
              <a:t> </a:t>
            </a:r>
            <a:r>
              <a:rPr lang="en-GB" sz="2400" dirty="0" err="1">
                <a:solidFill>
                  <a:srgbClr val="000000"/>
                </a:solidFill>
              </a:rPr>
              <a:t>eigenes</a:t>
            </a:r>
            <a:r>
              <a:rPr lang="en-GB" sz="2400" dirty="0">
                <a:solidFill>
                  <a:srgbClr val="000000"/>
                </a:solidFill>
              </a:rPr>
              <a:t> Geld und </a:t>
            </a:r>
            <a:r>
              <a:rPr lang="en-GB" sz="2400" dirty="0" err="1">
                <a:solidFill>
                  <a:srgbClr val="000000"/>
                </a:solidFill>
              </a:rPr>
              <a:t>Ihre</a:t>
            </a:r>
            <a:r>
              <a:rPr lang="en-GB" sz="2400" dirty="0">
                <a:solidFill>
                  <a:srgbClr val="000000"/>
                </a:solidFill>
              </a:rPr>
              <a:t> </a:t>
            </a:r>
            <a:r>
              <a:rPr lang="en-GB" sz="2400" dirty="0" err="1">
                <a:solidFill>
                  <a:srgbClr val="000000"/>
                </a:solidFill>
              </a:rPr>
              <a:t>internen</a:t>
            </a:r>
            <a:r>
              <a:rPr lang="en-GB" sz="2400" dirty="0">
                <a:solidFill>
                  <a:srgbClr val="000000"/>
                </a:solidFill>
              </a:rPr>
              <a:t> </a:t>
            </a:r>
            <a:r>
              <a:rPr lang="en-GB" sz="2400" dirty="0" err="1">
                <a:solidFill>
                  <a:srgbClr val="000000"/>
                </a:solidFill>
              </a:rPr>
              <a:t>Ressourcen</a:t>
            </a:r>
            <a:r>
              <a:rPr lang="en-GB" sz="2400" dirty="0">
                <a:solidFill>
                  <a:srgbClr val="000000"/>
                </a:solidFill>
              </a:rPr>
              <a:t> </a:t>
            </a:r>
            <a:r>
              <a:rPr lang="en-GB" sz="2400" dirty="0" err="1">
                <a:solidFill>
                  <a:srgbClr val="000000"/>
                </a:solidFill>
              </a:rPr>
              <a:t>zurückgreifen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müssen</a:t>
            </a:r>
            <a:r>
              <a:rPr lang="en-GB" sz="2400" dirty="0">
                <a:solidFill>
                  <a:srgbClr val="000000"/>
                </a:solidFill>
              </a:rPr>
              <a:t>..</a:t>
            </a:r>
          </a:p>
        </p:txBody>
      </p:sp>
    </p:spTree>
    <p:extLst>
      <p:ext uri="{BB962C8B-B14F-4D97-AF65-F5344CB8AC3E}">
        <p14:creationId xmlns:p14="http://schemas.microsoft.com/office/powerpoint/2010/main" val="205966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Vorteile</a:t>
            </a:r>
            <a:r>
              <a:rPr lang="en-GB" dirty="0"/>
              <a:t> der Multi-Cloud für Non-Profits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48137"/>
            <a:ext cx="10258424" cy="3416320"/>
          </a:xfrm>
          <a:prstGeom prst="rect">
            <a:avLst/>
          </a:prstGeom>
          <a:noFill/>
        </p:spPr>
        <p:txBody>
          <a:bodyPr wrap="square">
            <a:spAutoFit/>
          </a:bodyPr>
          <a:lstStyle/>
          <a:p>
            <a:pPr marL="342900" indent="-342900">
              <a:buClr>
                <a:schemeClr val="accent2"/>
              </a:buClr>
              <a:buBlip>
                <a:blip r:embed="rId3"/>
              </a:buBlip>
            </a:pPr>
            <a:r>
              <a:rPr lang="en-GB" sz="2400" dirty="0">
                <a:solidFill>
                  <a:srgbClr val="000000"/>
                </a:solidFill>
              </a:rPr>
              <a:t>Die </a:t>
            </a:r>
            <a:r>
              <a:rPr lang="en-GB" sz="2400" dirty="0" err="1">
                <a:solidFill>
                  <a:srgbClr val="000000"/>
                </a:solidFill>
              </a:rPr>
              <a:t>Kosten</a:t>
            </a:r>
            <a:r>
              <a:rPr lang="en-GB" sz="2400" dirty="0">
                <a:solidFill>
                  <a:srgbClr val="000000"/>
                </a:solidFill>
              </a:rPr>
              <a:t>-, </a:t>
            </a:r>
            <a:r>
              <a:rPr lang="en-GB" sz="2400" dirty="0" err="1">
                <a:solidFill>
                  <a:srgbClr val="000000"/>
                </a:solidFill>
              </a:rPr>
              <a:t>Sicherheits</a:t>
            </a:r>
            <a:r>
              <a:rPr lang="en-GB" sz="2400" dirty="0">
                <a:solidFill>
                  <a:srgbClr val="000000"/>
                </a:solidFill>
              </a:rPr>
              <a:t>- und </a:t>
            </a:r>
            <a:r>
              <a:rPr lang="en-GB" sz="2400" dirty="0" err="1">
                <a:solidFill>
                  <a:srgbClr val="000000"/>
                </a:solidFill>
              </a:rPr>
              <a:t>Agilitätsvorteile</a:t>
            </a:r>
            <a:r>
              <a:rPr lang="en-GB" sz="2400" dirty="0">
                <a:solidFill>
                  <a:srgbClr val="000000"/>
                </a:solidFill>
              </a:rPr>
              <a:t> der Arbeit in </a:t>
            </a:r>
            <a:r>
              <a:rPr lang="en-GB" sz="2400" dirty="0" err="1">
                <a:solidFill>
                  <a:srgbClr val="000000"/>
                </a:solidFill>
              </a:rPr>
              <a:t>mehreren</a:t>
            </a:r>
            <a:r>
              <a:rPr lang="en-GB" sz="2400" dirty="0">
                <a:solidFill>
                  <a:srgbClr val="000000"/>
                </a:solidFill>
              </a:rPr>
              <a:t> Clouds </a:t>
            </a:r>
            <a:r>
              <a:rPr lang="en-GB" sz="2400" dirty="0" err="1">
                <a:solidFill>
                  <a:srgbClr val="000000"/>
                </a:solidFill>
              </a:rPr>
              <a:t>können</a:t>
            </a:r>
            <a:r>
              <a:rPr lang="en-GB" sz="2400" dirty="0">
                <a:solidFill>
                  <a:srgbClr val="000000"/>
                </a:solidFill>
              </a:rPr>
              <a:t> </a:t>
            </a:r>
            <a:r>
              <a:rPr lang="en-GB" sz="2400" dirty="0" err="1">
                <a:solidFill>
                  <a:srgbClr val="000000"/>
                </a:solidFill>
              </a:rPr>
              <a:t>gemeinnützigen</a:t>
            </a:r>
            <a:r>
              <a:rPr lang="en-GB" sz="2400" dirty="0">
                <a:solidFill>
                  <a:srgbClr val="000000"/>
                </a:solidFill>
              </a:rPr>
              <a:t> </a:t>
            </a:r>
            <a:r>
              <a:rPr lang="en-GB" sz="2400" dirty="0" err="1">
                <a:solidFill>
                  <a:srgbClr val="000000"/>
                </a:solidFill>
              </a:rPr>
              <a:t>Organisationen</a:t>
            </a:r>
            <a:r>
              <a:rPr lang="en-GB" sz="2400" dirty="0">
                <a:solidFill>
                  <a:srgbClr val="000000"/>
                </a:solidFill>
              </a:rPr>
              <a:t> </a:t>
            </a:r>
            <a:r>
              <a:rPr lang="en-GB" sz="2400" dirty="0" err="1">
                <a:solidFill>
                  <a:srgbClr val="000000"/>
                </a:solidFill>
              </a:rPr>
              <a:t>einen</a:t>
            </a:r>
            <a:r>
              <a:rPr lang="en-GB" sz="2400" dirty="0">
                <a:solidFill>
                  <a:srgbClr val="000000"/>
                </a:solidFill>
              </a:rPr>
              <a:t> </a:t>
            </a:r>
            <a:r>
              <a:rPr lang="en-GB" sz="2400" dirty="0" err="1">
                <a:solidFill>
                  <a:srgbClr val="000000"/>
                </a:solidFill>
              </a:rPr>
              <a:t>Vorteil</a:t>
            </a:r>
            <a:r>
              <a:rPr lang="en-GB" sz="2400" dirty="0">
                <a:solidFill>
                  <a:srgbClr val="000000"/>
                </a:solidFill>
              </a:rPr>
              <a:t> </a:t>
            </a:r>
            <a:r>
              <a:rPr lang="en-GB" sz="2400" dirty="0" err="1">
                <a:solidFill>
                  <a:srgbClr val="000000"/>
                </a:solidFill>
              </a:rPr>
              <a:t>verschaffen</a:t>
            </a:r>
            <a:r>
              <a:rPr lang="en-GB" sz="2400" dirty="0">
                <a:solidFill>
                  <a:srgbClr val="000000"/>
                </a:solidFill>
              </a:rPr>
              <a:t> – </a:t>
            </a:r>
            <a:r>
              <a:rPr lang="en-GB" sz="2400" dirty="0" err="1">
                <a:solidFill>
                  <a:srgbClr val="000000"/>
                </a:solidFill>
              </a:rPr>
              <a:t>aber</a:t>
            </a:r>
            <a:r>
              <a:rPr lang="en-GB" sz="2400" dirty="0">
                <a:solidFill>
                  <a:srgbClr val="000000"/>
                </a:solidFill>
              </a:rPr>
              <a:t> </a:t>
            </a:r>
            <a:r>
              <a:rPr lang="en-GB" sz="2400" dirty="0" err="1">
                <a:solidFill>
                  <a:srgbClr val="000000"/>
                </a:solidFill>
              </a:rPr>
              <a:t>nur</a:t>
            </a:r>
            <a:r>
              <a:rPr lang="en-GB" sz="2400" dirty="0">
                <a:solidFill>
                  <a:srgbClr val="000000"/>
                </a:solidFill>
              </a:rPr>
              <a:t>, </a:t>
            </a:r>
            <a:r>
              <a:rPr lang="en-GB" sz="2400" dirty="0" err="1">
                <a:solidFill>
                  <a:srgbClr val="000000"/>
                </a:solidFill>
              </a:rPr>
              <a:t>wenn</a:t>
            </a:r>
            <a:r>
              <a:rPr lang="en-GB" sz="2400" dirty="0">
                <a:solidFill>
                  <a:srgbClr val="000000"/>
                </a:solidFill>
              </a:rPr>
              <a:t> </a:t>
            </a:r>
            <a:r>
              <a:rPr lang="en-GB" sz="2400" dirty="0" err="1">
                <a:solidFill>
                  <a:srgbClr val="000000"/>
                </a:solidFill>
              </a:rPr>
              <a:t>sie</a:t>
            </a:r>
            <a:r>
              <a:rPr lang="en-GB" sz="2400" dirty="0">
                <a:solidFill>
                  <a:srgbClr val="000000"/>
                </a:solidFill>
              </a:rPr>
              <a:t> </a:t>
            </a:r>
            <a:r>
              <a:rPr lang="en-GB" sz="2400" dirty="0" err="1">
                <a:solidFill>
                  <a:srgbClr val="000000"/>
                </a:solidFill>
              </a:rPr>
              <a:t>sie</a:t>
            </a:r>
            <a:r>
              <a:rPr lang="en-GB" sz="2400" dirty="0">
                <a:solidFill>
                  <a:srgbClr val="000000"/>
                </a:solidFill>
              </a:rPr>
              <a:t> </a:t>
            </a:r>
            <a:r>
              <a:rPr lang="en-GB" sz="2400" dirty="0" err="1">
                <a:solidFill>
                  <a:srgbClr val="000000"/>
                </a:solidFill>
              </a:rPr>
              <a:t>effektiv</a:t>
            </a:r>
            <a:r>
              <a:rPr lang="en-GB" sz="2400" dirty="0">
                <a:solidFill>
                  <a:srgbClr val="000000"/>
                </a:solidFill>
              </a:rPr>
              <a:t> </a:t>
            </a:r>
            <a:r>
              <a:rPr lang="en-GB" sz="2400" dirty="0" err="1">
                <a:solidFill>
                  <a:srgbClr val="000000"/>
                </a:solidFill>
              </a:rPr>
              <a:t>implementieren</a:t>
            </a:r>
            <a:r>
              <a:rPr lang="en-GB" sz="2400" dirty="0">
                <a:solidFill>
                  <a:srgbClr val="000000"/>
                </a:solidFill>
              </a:rPr>
              <a:t>.</a:t>
            </a:r>
          </a:p>
          <a:p>
            <a:pPr>
              <a:buClr>
                <a:schemeClr val="accent2"/>
              </a:buClr>
            </a:pPr>
            <a:endParaRPr lang="en-GB" sz="2400" dirty="0">
              <a:solidFill>
                <a:srgbClr val="000000"/>
              </a:solidFill>
            </a:endParaRPr>
          </a:p>
          <a:p>
            <a:pPr marL="342900" indent="-342900">
              <a:buClr>
                <a:schemeClr val="accent2"/>
              </a:buClr>
              <a:buBlip>
                <a:blip r:embed="rId3"/>
              </a:buBlip>
            </a:pPr>
            <a:r>
              <a:rPr lang="en-GB" sz="2400" b="1" dirty="0" err="1">
                <a:solidFill>
                  <a:schemeClr val="accent2"/>
                </a:solidFill>
              </a:rPr>
              <a:t>Warum</a:t>
            </a:r>
            <a:r>
              <a:rPr lang="en-GB" sz="2400" b="1" dirty="0">
                <a:solidFill>
                  <a:schemeClr val="accent2"/>
                </a:solidFill>
              </a:rPr>
              <a:t> </a:t>
            </a:r>
            <a:r>
              <a:rPr lang="en-GB" sz="2400" b="1" dirty="0" err="1">
                <a:solidFill>
                  <a:schemeClr val="accent2"/>
                </a:solidFill>
              </a:rPr>
              <a:t>gemeinnützige</a:t>
            </a:r>
            <a:r>
              <a:rPr lang="en-GB" sz="2400" b="1" dirty="0">
                <a:solidFill>
                  <a:schemeClr val="accent2"/>
                </a:solidFill>
              </a:rPr>
              <a:t> </a:t>
            </a:r>
            <a:r>
              <a:rPr lang="en-GB" sz="2400" b="1" dirty="0" err="1">
                <a:solidFill>
                  <a:schemeClr val="accent2"/>
                </a:solidFill>
              </a:rPr>
              <a:t>Organisationen</a:t>
            </a:r>
            <a:r>
              <a:rPr lang="en-GB" sz="2400" b="1" dirty="0">
                <a:solidFill>
                  <a:schemeClr val="accent2"/>
                </a:solidFill>
              </a:rPr>
              <a:t> Multi-Cloud </a:t>
            </a:r>
            <a:r>
              <a:rPr lang="en-GB" sz="2400" b="1" dirty="0" err="1">
                <a:solidFill>
                  <a:schemeClr val="accent2"/>
                </a:solidFill>
              </a:rPr>
              <a:t>als</a:t>
            </a:r>
            <a:r>
              <a:rPr lang="en-GB" sz="2400" b="1" dirty="0">
                <a:solidFill>
                  <a:schemeClr val="accent2"/>
                </a:solidFill>
              </a:rPr>
              <a:t> </a:t>
            </a:r>
            <a:r>
              <a:rPr lang="en-GB" sz="2400" b="1" dirty="0" err="1">
                <a:solidFill>
                  <a:schemeClr val="accent2"/>
                </a:solidFill>
              </a:rPr>
              <a:t>gute</a:t>
            </a:r>
            <a:r>
              <a:rPr lang="en-GB" sz="2400" b="1" dirty="0">
                <a:solidFill>
                  <a:schemeClr val="accent2"/>
                </a:solidFill>
              </a:rPr>
              <a:t> </a:t>
            </a:r>
            <a:r>
              <a:rPr lang="en-GB" sz="2400" b="1" dirty="0" err="1">
                <a:solidFill>
                  <a:schemeClr val="accent2"/>
                </a:solidFill>
              </a:rPr>
              <a:t>Lösung</a:t>
            </a:r>
            <a:r>
              <a:rPr lang="en-GB" sz="2400" b="1" dirty="0">
                <a:solidFill>
                  <a:schemeClr val="accent2"/>
                </a:solidFill>
              </a:rPr>
              <a:t> </a:t>
            </a:r>
            <a:r>
              <a:rPr lang="en-GB" sz="2400" b="1" dirty="0" err="1">
                <a:solidFill>
                  <a:schemeClr val="accent2"/>
                </a:solidFill>
              </a:rPr>
              <a:t>empfinden</a:t>
            </a:r>
            <a:r>
              <a:rPr lang="en-GB" sz="2400" b="1" dirty="0">
                <a:solidFill>
                  <a:schemeClr val="accent2"/>
                </a:solidFill>
              </a:rPr>
              <a:t> </a:t>
            </a:r>
            <a:r>
              <a:rPr lang="en-GB" sz="2400" b="1" dirty="0" err="1">
                <a:solidFill>
                  <a:schemeClr val="accent2"/>
                </a:solidFill>
              </a:rPr>
              <a:t>können</a:t>
            </a:r>
            <a:r>
              <a:rPr lang="en-GB" sz="2400" b="1" dirty="0">
                <a:solidFill>
                  <a:schemeClr val="accent2"/>
                </a:solidFill>
              </a:rPr>
              <a:t>: </a:t>
            </a:r>
            <a:r>
              <a:rPr lang="en-GB" sz="2400" dirty="0" err="1">
                <a:solidFill>
                  <a:srgbClr val="000000"/>
                </a:solidFill>
              </a:rPr>
              <a:t>Gemeinnützige</a:t>
            </a:r>
            <a:r>
              <a:rPr lang="en-GB" sz="2400" dirty="0">
                <a:solidFill>
                  <a:srgbClr val="000000"/>
                </a:solidFill>
              </a:rPr>
              <a:t> </a:t>
            </a:r>
            <a:r>
              <a:rPr lang="en-GB" sz="2400" dirty="0" err="1">
                <a:solidFill>
                  <a:srgbClr val="000000"/>
                </a:solidFill>
              </a:rPr>
              <a:t>Organisationen</a:t>
            </a:r>
            <a:r>
              <a:rPr lang="en-GB" sz="2400" dirty="0">
                <a:solidFill>
                  <a:srgbClr val="000000"/>
                </a:solidFill>
              </a:rPr>
              <a:t> </a:t>
            </a:r>
            <a:r>
              <a:rPr lang="en-GB" sz="2400" dirty="0" err="1">
                <a:solidFill>
                  <a:srgbClr val="000000"/>
                </a:solidFill>
              </a:rPr>
              <a:t>sind</a:t>
            </a:r>
            <a:r>
              <a:rPr lang="en-GB" sz="2400" dirty="0">
                <a:solidFill>
                  <a:srgbClr val="000000"/>
                </a:solidFill>
              </a:rPr>
              <a:t> </a:t>
            </a:r>
            <a:r>
              <a:rPr lang="en-GB" sz="2400" dirty="0" err="1">
                <a:solidFill>
                  <a:srgbClr val="000000"/>
                </a:solidFill>
              </a:rPr>
              <a:t>möglicherweise</a:t>
            </a:r>
            <a:r>
              <a:rPr lang="en-GB" sz="2400" dirty="0">
                <a:solidFill>
                  <a:srgbClr val="000000"/>
                </a:solidFill>
              </a:rPr>
              <a:t> </a:t>
            </a:r>
            <a:r>
              <a:rPr lang="en-GB" sz="2400" dirty="0" err="1">
                <a:solidFill>
                  <a:srgbClr val="000000"/>
                </a:solidFill>
              </a:rPr>
              <a:t>mit</a:t>
            </a:r>
            <a:r>
              <a:rPr lang="en-GB" sz="2400" dirty="0">
                <a:solidFill>
                  <a:srgbClr val="000000"/>
                </a:solidFill>
              </a:rPr>
              <a:t> der </a:t>
            </a:r>
            <a:r>
              <a:rPr lang="en-GB" sz="2400" dirty="0" err="1">
                <a:solidFill>
                  <a:srgbClr val="000000"/>
                </a:solidFill>
              </a:rPr>
              <a:t>Verwaltung</a:t>
            </a:r>
            <a:r>
              <a:rPr lang="en-GB" sz="2400" dirty="0">
                <a:solidFill>
                  <a:srgbClr val="000000"/>
                </a:solidFill>
              </a:rPr>
              <a:t> von </a:t>
            </a:r>
            <a:r>
              <a:rPr lang="en-GB" sz="2400" dirty="0" err="1">
                <a:solidFill>
                  <a:srgbClr val="000000"/>
                </a:solidFill>
              </a:rPr>
              <a:t>Daten</a:t>
            </a:r>
            <a:r>
              <a:rPr lang="en-GB" sz="2400" dirty="0">
                <a:solidFill>
                  <a:srgbClr val="000000"/>
                </a:solidFill>
              </a:rPr>
              <a:t> </a:t>
            </a:r>
            <a:r>
              <a:rPr lang="en-GB" sz="2400" dirty="0" err="1">
                <a:solidFill>
                  <a:srgbClr val="000000"/>
                </a:solidFill>
              </a:rPr>
              <a:t>mithilfe</a:t>
            </a:r>
            <a:r>
              <a:rPr lang="en-GB" sz="2400" dirty="0">
                <a:solidFill>
                  <a:srgbClr val="000000"/>
                </a:solidFill>
              </a:rPr>
              <a:t> der Hybrid Cloud </a:t>
            </a:r>
            <a:r>
              <a:rPr lang="en-GB" sz="2400" dirty="0" err="1">
                <a:solidFill>
                  <a:srgbClr val="000000"/>
                </a:solidFill>
              </a:rPr>
              <a:t>vertraut</a:t>
            </a:r>
            <a:r>
              <a:rPr lang="en-GB" sz="2400" dirty="0">
                <a:solidFill>
                  <a:srgbClr val="000000"/>
                </a:solidFill>
              </a:rPr>
              <a:t>, die </a:t>
            </a:r>
            <a:r>
              <a:rPr lang="en-GB" sz="2400" dirty="0" err="1">
                <a:solidFill>
                  <a:srgbClr val="000000"/>
                </a:solidFill>
              </a:rPr>
              <a:t>Daten</a:t>
            </a:r>
            <a:r>
              <a:rPr lang="en-GB" sz="2400" dirty="0">
                <a:solidFill>
                  <a:srgbClr val="000000"/>
                </a:solidFill>
              </a:rPr>
              <a:t> in </a:t>
            </a:r>
            <a:r>
              <a:rPr lang="en-GB" sz="2400" dirty="0" err="1">
                <a:solidFill>
                  <a:srgbClr val="000000"/>
                </a:solidFill>
              </a:rPr>
              <a:t>einer</a:t>
            </a:r>
            <a:r>
              <a:rPr lang="en-GB" sz="2400" dirty="0">
                <a:solidFill>
                  <a:srgbClr val="000000"/>
                </a:solidFill>
              </a:rPr>
              <a:t> </a:t>
            </a:r>
            <a:r>
              <a:rPr lang="en-GB" sz="2400" dirty="0" err="1">
                <a:solidFill>
                  <a:srgbClr val="000000"/>
                </a:solidFill>
              </a:rPr>
              <a:t>öffentlichen</a:t>
            </a:r>
            <a:r>
              <a:rPr lang="en-GB" sz="2400" dirty="0">
                <a:solidFill>
                  <a:srgbClr val="000000"/>
                </a:solidFill>
              </a:rPr>
              <a:t> Cloud von </a:t>
            </a:r>
            <a:r>
              <a:rPr lang="en-GB" sz="2400" dirty="0" err="1">
                <a:solidFill>
                  <a:srgbClr val="000000"/>
                </a:solidFill>
              </a:rPr>
              <a:t>Daten</a:t>
            </a:r>
            <a:r>
              <a:rPr lang="en-GB" sz="2400" dirty="0">
                <a:solidFill>
                  <a:srgbClr val="000000"/>
                </a:solidFill>
              </a:rPr>
              <a:t> </a:t>
            </a:r>
            <a:r>
              <a:rPr lang="en-GB" sz="2400" dirty="0" err="1">
                <a:solidFill>
                  <a:srgbClr val="000000"/>
                </a:solidFill>
              </a:rPr>
              <a:t>trennt</a:t>
            </a:r>
            <a:r>
              <a:rPr lang="en-GB" sz="2400" dirty="0">
                <a:solidFill>
                  <a:srgbClr val="000000"/>
                </a:solidFill>
              </a:rPr>
              <a:t>, die </a:t>
            </a:r>
            <a:r>
              <a:rPr lang="en-GB" sz="2400" dirty="0" err="1">
                <a:solidFill>
                  <a:srgbClr val="000000"/>
                </a:solidFill>
              </a:rPr>
              <a:t>über</a:t>
            </a:r>
            <a:r>
              <a:rPr lang="en-GB" sz="2400" dirty="0">
                <a:solidFill>
                  <a:srgbClr val="000000"/>
                </a:solidFill>
              </a:rPr>
              <a:t> </a:t>
            </a:r>
            <a:r>
              <a:rPr lang="en-GB" sz="2400" dirty="0" err="1">
                <a:solidFill>
                  <a:srgbClr val="000000"/>
                </a:solidFill>
              </a:rPr>
              <a:t>ein</a:t>
            </a:r>
            <a:r>
              <a:rPr lang="en-GB" sz="2400" dirty="0">
                <a:solidFill>
                  <a:srgbClr val="000000"/>
                </a:solidFill>
              </a:rPr>
              <a:t> </a:t>
            </a:r>
            <a:r>
              <a:rPr lang="en-GB" sz="2400" dirty="0" err="1">
                <a:solidFill>
                  <a:srgbClr val="000000"/>
                </a:solidFill>
              </a:rPr>
              <a:t>Rechenzentrum</a:t>
            </a:r>
            <a:r>
              <a:rPr lang="en-GB" sz="2400" dirty="0">
                <a:solidFill>
                  <a:srgbClr val="000000"/>
                </a:solidFill>
              </a:rPr>
              <a:t> </a:t>
            </a:r>
            <a:r>
              <a:rPr lang="en-GB" sz="2400" dirty="0" err="1">
                <a:solidFill>
                  <a:srgbClr val="000000"/>
                </a:solidFill>
              </a:rPr>
              <a:t>vor</a:t>
            </a:r>
            <a:r>
              <a:rPr lang="en-GB" sz="2400" dirty="0">
                <a:solidFill>
                  <a:srgbClr val="000000"/>
                </a:solidFill>
              </a:rPr>
              <a:t> Ort </a:t>
            </a:r>
            <a:r>
              <a:rPr lang="en-GB" sz="2400" dirty="0" err="1">
                <a:solidFill>
                  <a:srgbClr val="000000"/>
                </a:solidFill>
              </a:rPr>
              <a:t>verwaltet</a:t>
            </a:r>
            <a:r>
              <a:rPr lang="en-GB" sz="2400" dirty="0">
                <a:solidFill>
                  <a:srgbClr val="000000"/>
                </a:solidFill>
              </a:rPr>
              <a:t> </a:t>
            </a:r>
            <a:r>
              <a:rPr lang="en-GB" sz="2400" dirty="0" err="1">
                <a:solidFill>
                  <a:srgbClr val="000000"/>
                </a:solidFill>
              </a:rPr>
              <a:t>werden</a:t>
            </a:r>
            <a:r>
              <a:rPr lang="en-GB" sz="2400" dirty="0">
                <a:solidFill>
                  <a:srgbClr val="000000"/>
                </a:solidFill>
              </a:rPr>
              <a:t>.</a:t>
            </a:r>
          </a:p>
        </p:txBody>
      </p:sp>
    </p:spTree>
    <p:extLst>
      <p:ext uri="{BB962C8B-B14F-4D97-AF65-F5344CB8AC3E}">
        <p14:creationId xmlns:p14="http://schemas.microsoft.com/office/powerpoint/2010/main" val="374299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Vorteile</a:t>
            </a:r>
            <a:r>
              <a:rPr lang="en-GB" dirty="0"/>
              <a:t> der Multi-Cloud für Non-Profits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81388"/>
            <a:ext cx="10258424" cy="3416320"/>
          </a:xfrm>
          <a:prstGeom prst="rect">
            <a:avLst/>
          </a:prstGeom>
          <a:noFill/>
        </p:spPr>
        <p:txBody>
          <a:bodyPr wrap="square">
            <a:spAutoFit/>
          </a:bodyPr>
          <a:lstStyle/>
          <a:p>
            <a:pPr marL="342900" indent="-342900">
              <a:buClr>
                <a:schemeClr val="accent2"/>
              </a:buClr>
              <a:buBlip>
                <a:blip r:embed="rId3"/>
              </a:buBlip>
            </a:pPr>
            <a:r>
              <a:rPr lang="en-GB" sz="2400" b="1" dirty="0" err="1">
                <a:solidFill>
                  <a:schemeClr val="accent2"/>
                </a:solidFill>
              </a:rPr>
              <a:t>Überlegungen</a:t>
            </a:r>
            <a:r>
              <a:rPr lang="en-GB" sz="2400" b="1" dirty="0">
                <a:solidFill>
                  <a:schemeClr val="accent2"/>
                </a:solidFill>
              </a:rPr>
              <a:t> </a:t>
            </a:r>
            <a:r>
              <a:rPr lang="en-GB" sz="2400" b="1" dirty="0" err="1">
                <a:solidFill>
                  <a:schemeClr val="accent2"/>
                </a:solidFill>
              </a:rPr>
              <a:t>zur</a:t>
            </a:r>
            <a:r>
              <a:rPr lang="en-GB" sz="2400" b="1" dirty="0">
                <a:solidFill>
                  <a:schemeClr val="accent2"/>
                </a:solidFill>
              </a:rPr>
              <a:t> Multi-Cloud für </a:t>
            </a:r>
            <a:r>
              <a:rPr lang="en-GB" sz="2400" b="1" dirty="0" err="1">
                <a:solidFill>
                  <a:schemeClr val="accent2"/>
                </a:solidFill>
              </a:rPr>
              <a:t>gemeinnützige</a:t>
            </a:r>
            <a:r>
              <a:rPr lang="en-GB" sz="2400" b="1" dirty="0">
                <a:solidFill>
                  <a:schemeClr val="accent2"/>
                </a:solidFill>
              </a:rPr>
              <a:t> </a:t>
            </a:r>
            <a:r>
              <a:rPr lang="en-GB" sz="2400" b="1" dirty="0" err="1">
                <a:solidFill>
                  <a:schemeClr val="accent2"/>
                </a:solidFill>
              </a:rPr>
              <a:t>Organisationen</a:t>
            </a:r>
            <a:r>
              <a:rPr lang="en-GB" sz="2400" b="1" dirty="0">
                <a:solidFill>
                  <a:schemeClr val="accent2"/>
                </a:solidFill>
              </a:rPr>
              <a:t>: </a:t>
            </a:r>
            <a:r>
              <a:rPr lang="en-GB" sz="2400" dirty="0" err="1">
                <a:solidFill>
                  <a:srgbClr val="000000"/>
                </a:solidFill>
              </a:rPr>
              <a:t>Während</a:t>
            </a:r>
            <a:r>
              <a:rPr lang="en-GB" sz="2400" dirty="0">
                <a:solidFill>
                  <a:srgbClr val="000000"/>
                </a:solidFill>
              </a:rPr>
              <a:t> </a:t>
            </a:r>
            <a:r>
              <a:rPr lang="en-GB" sz="2400" dirty="0" err="1">
                <a:solidFill>
                  <a:srgbClr val="000000"/>
                </a:solidFill>
              </a:rPr>
              <a:t>ein</a:t>
            </a:r>
            <a:r>
              <a:rPr lang="en-GB" sz="2400" dirty="0">
                <a:solidFill>
                  <a:srgbClr val="000000"/>
                </a:solidFill>
              </a:rPr>
              <a:t> Multi-Cloud-Ansatz </a:t>
            </a:r>
            <a:r>
              <a:rPr lang="en-GB" sz="2400" dirty="0" err="1">
                <a:solidFill>
                  <a:srgbClr val="000000"/>
                </a:solidFill>
              </a:rPr>
              <a:t>potenziell</a:t>
            </a:r>
            <a:r>
              <a:rPr lang="en-GB" sz="2400" dirty="0">
                <a:solidFill>
                  <a:srgbClr val="000000"/>
                </a:solidFill>
              </a:rPr>
              <a:t> </a:t>
            </a:r>
            <a:r>
              <a:rPr lang="en-GB" sz="2400" dirty="0" err="1">
                <a:solidFill>
                  <a:srgbClr val="000000"/>
                </a:solidFill>
              </a:rPr>
              <a:t>als</a:t>
            </a:r>
            <a:r>
              <a:rPr lang="en-GB" sz="2400" dirty="0">
                <a:solidFill>
                  <a:srgbClr val="000000"/>
                </a:solidFill>
              </a:rPr>
              <a:t> </a:t>
            </a:r>
            <a:r>
              <a:rPr lang="en-GB" sz="2400" dirty="0" err="1">
                <a:solidFill>
                  <a:srgbClr val="000000"/>
                </a:solidFill>
              </a:rPr>
              <a:t>Kosteneinsparer</a:t>
            </a:r>
            <a:r>
              <a:rPr lang="en-GB" sz="2400" dirty="0">
                <a:solidFill>
                  <a:srgbClr val="000000"/>
                </a:solidFill>
              </a:rPr>
              <a:t> </a:t>
            </a:r>
            <a:r>
              <a:rPr lang="en-GB" sz="2400" dirty="0" err="1">
                <a:solidFill>
                  <a:srgbClr val="000000"/>
                </a:solidFill>
              </a:rPr>
              <a:t>angesehen</a:t>
            </a:r>
            <a:r>
              <a:rPr lang="en-GB" sz="2400" dirty="0">
                <a:solidFill>
                  <a:srgbClr val="000000"/>
                </a:solidFill>
              </a:rPr>
              <a:t> </a:t>
            </a:r>
            <a:r>
              <a:rPr lang="en-GB" sz="2400" dirty="0" err="1">
                <a:solidFill>
                  <a:srgbClr val="000000"/>
                </a:solidFill>
              </a:rPr>
              <a:t>werden</a:t>
            </a:r>
            <a:r>
              <a:rPr lang="en-GB" sz="2400" dirty="0">
                <a:solidFill>
                  <a:srgbClr val="000000"/>
                </a:solidFill>
              </a:rPr>
              <a:t> </a:t>
            </a:r>
            <a:r>
              <a:rPr lang="en-GB" sz="2400" dirty="0" err="1">
                <a:solidFill>
                  <a:srgbClr val="000000"/>
                </a:solidFill>
              </a:rPr>
              <a:t>kann</a:t>
            </a:r>
            <a:r>
              <a:rPr lang="en-GB" sz="2400" dirty="0">
                <a:solidFill>
                  <a:srgbClr val="000000"/>
                </a:solidFill>
              </a:rPr>
              <a:t>, </a:t>
            </a:r>
            <a:r>
              <a:rPr lang="en-GB" sz="2400" dirty="0" err="1">
                <a:solidFill>
                  <a:srgbClr val="000000"/>
                </a:solidFill>
              </a:rPr>
              <a:t>kann</a:t>
            </a:r>
            <a:r>
              <a:rPr lang="en-GB" sz="2400" dirty="0">
                <a:solidFill>
                  <a:srgbClr val="000000"/>
                </a:solidFill>
              </a:rPr>
              <a:t> er </a:t>
            </a:r>
            <a:r>
              <a:rPr lang="en-GB" sz="2400" dirty="0" err="1">
                <a:solidFill>
                  <a:srgbClr val="000000"/>
                </a:solidFill>
              </a:rPr>
              <a:t>auch</a:t>
            </a:r>
            <a:r>
              <a:rPr lang="en-GB" sz="2400" dirty="0">
                <a:solidFill>
                  <a:srgbClr val="000000"/>
                </a:solidFill>
              </a:rPr>
              <a:t> </a:t>
            </a:r>
            <a:r>
              <a:rPr lang="en-GB" sz="2400" dirty="0" err="1">
                <a:solidFill>
                  <a:srgbClr val="000000"/>
                </a:solidFill>
              </a:rPr>
              <a:t>erhebliche</a:t>
            </a:r>
            <a:r>
              <a:rPr lang="en-GB" sz="2400" dirty="0">
                <a:solidFill>
                  <a:srgbClr val="000000"/>
                </a:solidFill>
              </a:rPr>
              <a:t> </a:t>
            </a:r>
            <a:r>
              <a:rPr lang="en-GB" sz="2400" dirty="0" err="1">
                <a:solidFill>
                  <a:srgbClr val="000000"/>
                </a:solidFill>
              </a:rPr>
              <a:t>Komplexitäten</a:t>
            </a:r>
            <a:r>
              <a:rPr lang="en-GB" sz="2400" dirty="0">
                <a:solidFill>
                  <a:srgbClr val="000000"/>
                </a:solidFill>
              </a:rPr>
              <a:t> für </a:t>
            </a:r>
            <a:r>
              <a:rPr lang="en-GB" sz="2400" dirty="0" err="1">
                <a:solidFill>
                  <a:srgbClr val="000000"/>
                </a:solidFill>
              </a:rPr>
              <a:t>Unternehmen</a:t>
            </a:r>
            <a:r>
              <a:rPr lang="en-GB" sz="2400" dirty="0">
                <a:solidFill>
                  <a:srgbClr val="000000"/>
                </a:solidFill>
              </a:rPr>
              <a:t> </a:t>
            </a:r>
            <a:r>
              <a:rPr lang="en-GB" sz="2400" dirty="0" err="1">
                <a:solidFill>
                  <a:srgbClr val="000000"/>
                </a:solidFill>
              </a:rPr>
              <a:t>schaffen</a:t>
            </a:r>
            <a:r>
              <a:rPr lang="en-GB" sz="2400" dirty="0">
                <a:solidFill>
                  <a:srgbClr val="000000"/>
                </a:solidFill>
              </a:rPr>
              <a:t>, </a:t>
            </a:r>
            <a:r>
              <a:rPr lang="en-GB" sz="2400" dirty="0" err="1">
                <a:solidFill>
                  <a:srgbClr val="000000"/>
                </a:solidFill>
              </a:rPr>
              <a:t>wenn</a:t>
            </a:r>
            <a:r>
              <a:rPr lang="en-GB" sz="2400" dirty="0">
                <a:solidFill>
                  <a:srgbClr val="000000"/>
                </a:solidFill>
              </a:rPr>
              <a:t> er </a:t>
            </a:r>
            <a:r>
              <a:rPr lang="en-GB" sz="2400" dirty="0" err="1">
                <a:solidFill>
                  <a:srgbClr val="000000"/>
                </a:solidFill>
              </a:rPr>
              <a:t>nicht</a:t>
            </a:r>
            <a:r>
              <a:rPr lang="en-GB" sz="2400" dirty="0">
                <a:solidFill>
                  <a:srgbClr val="000000"/>
                </a:solidFill>
              </a:rPr>
              <a:t> </a:t>
            </a:r>
            <a:r>
              <a:rPr lang="en-GB" sz="2400" dirty="0" err="1">
                <a:solidFill>
                  <a:srgbClr val="000000"/>
                </a:solidFill>
              </a:rPr>
              <a:t>richtig</a:t>
            </a:r>
            <a:r>
              <a:rPr lang="en-GB" sz="2400" dirty="0">
                <a:solidFill>
                  <a:srgbClr val="000000"/>
                </a:solidFill>
              </a:rPr>
              <a:t> </a:t>
            </a:r>
            <a:r>
              <a:rPr lang="en-GB" sz="2400" dirty="0" err="1">
                <a:solidFill>
                  <a:srgbClr val="000000"/>
                </a:solidFill>
              </a:rPr>
              <a:t>verwaltet</a:t>
            </a:r>
            <a:r>
              <a:rPr lang="en-GB" sz="2400" dirty="0">
                <a:solidFill>
                  <a:srgbClr val="000000"/>
                </a:solidFill>
              </a:rPr>
              <a:t> </a:t>
            </a:r>
            <a:r>
              <a:rPr lang="en-GB" sz="2400" dirty="0" err="1">
                <a:solidFill>
                  <a:srgbClr val="000000"/>
                </a:solidFill>
              </a:rPr>
              <a:t>wird</a:t>
            </a:r>
            <a:r>
              <a:rPr lang="en-GB" sz="2400" dirty="0">
                <a:solidFill>
                  <a:srgbClr val="000000"/>
                </a:solidFill>
              </a:rPr>
              <a:t>..</a:t>
            </a:r>
          </a:p>
          <a:p>
            <a:pPr>
              <a:buClr>
                <a:schemeClr val="accent2"/>
              </a:buClr>
            </a:pPr>
            <a:endParaRPr lang="en-GB" sz="2400" dirty="0">
              <a:solidFill>
                <a:srgbClr val="000000"/>
              </a:solidFill>
            </a:endParaRPr>
          </a:p>
          <a:p>
            <a:pPr marL="342900" indent="-342900">
              <a:buClr>
                <a:schemeClr val="accent2"/>
              </a:buClr>
              <a:buBlip>
                <a:blip r:embed="rId3"/>
              </a:buBlip>
            </a:pPr>
            <a:r>
              <a:rPr lang="en-GB" sz="2400" b="1" dirty="0">
                <a:solidFill>
                  <a:schemeClr val="accent2"/>
                </a:solidFill>
              </a:rPr>
              <a:t>So </a:t>
            </a:r>
            <a:r>
              <a:rPr lang="en-GB" sz="2400" b="1" dirty="0" err="1">
                <a:solidFill>
                  <a:schemeClr val="accent2"/>
                </a:solidFill>
              </a:rPr>
              <a:t>verwalten</a:t>
            </a:r>
            <a:r>
              <a:rPr lang="en-GB" sz="2400" b="1" dirty="0">
                <a:solidFill>
                  <a:schemeClr val="accent2"/>
                </a:solidFill>
              </a:rPr>
              <a:t> Sie Multi-Cloud-</a:t>
            </a:r>
            <a:r>
              <a:rPr lang="en-GB" sz="2400" b="1" dirty="0" err="1">
                <a:solidFill>
                  <a:schemeClr val="accent2"/>
                </a:solidFill>
              </a:rPr>
              <a:t>Umgebungen</a:t>
            </a:r>
            <a:r>
              <a:rPr lang="en-GB" sz="2400" b="1" dirty="0">
                <a:solidFill>
                  <a:schemeClr val="accent2"/>
                </a:solidFill>
              </a:rPr>
              <a:t>: </a:t>
            </a:r>
            <a:r>
              <a:rPr lang="en-GB" sz="2400" dirty="0">
                <a:solidFill>
                  <a:srgbClr val="000000"/>
                </a:solidFill>
              </a:rPr>
              <a:t>Die </a:t>
            </a:r>
            <a:r>
              <a:rPr lang="en-GB" sz="2400" dirty="0" err="1">
                <a:solidFill>
                  <a:srgbClr val="000000"/>
                </a:solidFill>
              </a:rPr>
              <a:t>Herausforderungen</a:t>
            </a:r>
            <a:r>
              <a:rPr lang="en-GB" sz="2400" dirty="0">
                <a:solidFill>
                  <a:srgbClr val="000000"/>
                </a:solidFill>
              </a:rPr>
              <a:t> </a:t>
            </a:r>
            <a:r>
              <a:rPr lang="en-GB" sz="2400" dirty="0" err="1">
                <a:solidFill>
                  <a:srgbClr val="000000"/>
                </a:solidFill>
              </a:rPr>
              <a:t>einer</a:t>
            </a:r>
            <a:r>
              <a:rPr lang="en-GB" sz="2400" dirty="0">
                <a:solidFill>
                  <a:srgbClr val="000000"/>
                </a:solidFill>
              </a:rPr>
              <a:t> Multi-Cloud-</a:t>
            </a:r>
            <a:r>
              <a:rPr lang="en-GB" sz="2400" dirty="0" err="1">
                <a:solidFill>
                  <a:srgbClr val="000000"/>
                </a:solidFill>
              </a:rPr>
              <a:t>Umgebung</a:t>
            </a:r>
            <a:r>
              <a:rPr lang="en-GB" sz="2400" dirty="0">
                <a:solidFill>
                  <a:srgbClr val="000000"/>
                </a:solidFill>
              </a:rPr>
              <a:t> </a:t>
            </a:r>
            <a:r>
              <a:rPr lang="en-GB" sz="2400" dirty="0" err="1">
                <a:solidFill>
                  <a:srgbClr val="000000"/>
                </a:solidFill>
              </a:rPr>
              <a:t>können</a:t>
            </a:r>
            <a:r>
              <a:rPr lang="en-GB" sz="2400" dirty="0">
                <a:solidFill>
                  <a:srgbClr val="000000"/>
                </a:solidFill>
              </a:rPr>
              <a:t> für </a:t>
            </a:r>
            <a:r>
              <a:rPr lang="en-GB" sz="2400" dirty="0" err="1">
                <a:solidFill>
                  <a:srgbClr val="000000"/>
                </a:solidFill>
              </a:rPr>
              <a:t>eine</a:t>
            </a:r>
            <a:r>
              <a:rPr lang="en-GB" sz="2400" dirty="0">
                <a:solidFill>
                  <a:srgbClr val="000000"/>
                </a:solidFill>
              </a:rPr>
              <a:t> </a:t>
            </a:r>
            <a:r>
              <a:rPr lang="en-GB" sz="2400" dirty="0" err="1">
                <a:solidFill>
                  <a:srgbClr val="000000"/>
                </a:solidFill>
              </a:rPr>
              <a:t>gemeinnützige</a:t>
            </a:r>
            <a:r>
              <a:rPr lang="en-GB" sz="2400" dirty="0">
                <a:solidFill>
                  <a:srgbClr val="000000"/>
                </a:solidFill>
              </a:rPr>
              <a:t> Organisation </a:t>
            </a:r>
            <a:r>
              <a:rPr lang="en-GB" sz="2400" dirty="0" err="1">
                <a:solidFill>
                  <a:srgbClr val="000000"/>
                </a:solidFill>
              </a:rPr>
              <a:t>sehr</a:t>
            </a:r>
            <a:r>
              <a:rPr lang="en-GB" sz="2400" dirty="0">
                <a:solidFill>
                  <a:srgbClr val="000000"/>
                </a:solidFill>
              </a:rPr>
              <a:t> </a:t>
            </a:r>
            <a:r>
              <a:rPr lang="en-GB" sz="2400" dirty="0" err="1">
                <a:solidFill>
                  <a:srgbClr val="000000"/>
                </a:solidFill>
              </a:rPr>
              <a:t>groß</a:t>
            </a:r>
            <a:r>
              <a:rPr lang="en-GB" sz="2400" dirty="0">
                <a:solidFill>
                  <a:srgbClr val="000000"/>
                </a:solidFill>
              </a:rPr>
              <a:t> sein, </a:t>
            </a:r>
            <a:r>
              <a:rPr lang="en-GB" sz="2400" dirty="0" err="1">
                <a:solidFill>
                  <a:srgbClr val="000000"/>
                </a:solidFill>
              </a:rPr>
              <a:t>aber</a:t>
            </a:r>
            <a:r>
              <a:rPr lang="en-GB" sz="2400" dirty="0">
                <a:solidFill>
                  <a:srgbClr val="000000"/>
                </a:solidFill>
              </a:rPr>
              <a:t> </a:t>
            </a:r>
            <a:r>
              <a:rPr lang="en-GB" sz="2400" dirty="0" err="1">
                <a:solidFill>
                  <a:srgbClr val="000000"/>
                </a:solidFill>
              </a:rPr>
              <a:t>vieles</a:t>
            </a:r>
            <a:r>
              <a:rPr lang="en-GB" sz="2400" dirty="0">
                <a:solidFill>
                  <a:srgbClr val="000000"/>
                </a:solidFill>
              </a:rPr>
              <a:t> von </a:t>
            </a:r>
            <a:r>
              <a:rPr lang="en-GB" sz="2400" dirty="0" err="1">
                <a:solidFill>
                  <a:srgbClr val="000000"/>
                </a:solidFill>
              </a:rPr>
              <a:t>dem</a:t>
            </a:r>
            <a:r>
              <a:rPr lang="en-GB" sz="2400" dirty="0">
                <a:solidFill>
                  <a:srgbClr val="000000"/>
                </a:solidFill>
              </a:rPr>
              <a:t>, was Multi-Cloud für </a:t>
            </a:r>
            <a:r>
              <a:rPr lang="en-GB" sz="2400" dirty="0" err="1">
                <a:solidFill>
                  <a:srgbClr val="000000"/>
                </a:solidFill>
              </a:rPr>
              <a:t>Ihre</a:t>
            </a:r>
            <a:r>
              <a:rPr lang="en-GB" sz="2400" dirty="0">
                <a:solidFill>
                  <a:srgbClr val="000000"/>
                </a:solidFill>
              </a:rPr>
              <a:t> </a:t>
            </a:r>
            <a:r>
              <a:rPr lang="en-GB" sz="2400" dirty="0" err="1">
                <a:solidFill>
                  <a:srgbClr val="000000"/>
                </a:solidFill>
              </a:rPr>
              <a:t>gemeinnützige</a:t>
            </a:r>
            <a:r>
              <a:rPr lang="en-GB" sz="2400" dirty="0">
                <a:solidFill>
                  <a:srgbClr val="000000"/>
                </a:solidFill>
              </a:rPr>
              <a:t> Organisation </a:t>
            </a:r>
            <a:r>
              <a:rPr lang="en-GB" sz="2400" dirty="0" err="1">
                <a:solidFill>
                  <a:srgbClr val="000000"/>
                </a:solidFill>
              </a:rPr>
              <a:t>funktionieren</a:t>
            </a:r>
            <a:r>
              <a:rPr lang="en-GB" sz="2400" dirty="0">
                <a:solidFill>
                  <a:srgbClr val="000000"/>
                </a:solidFill>
              </a:rPr>
              <a:t> </a:t>
            </a:r>
            <a:r>
              <a:rPr lang="en-GB" sz="2400" dirty="0" err="1">
                <a:solidFill>
                  <a:srgbClr val="000000"/>
                </a:solidFill>
              </a:rPr>
              <a:t>lässt</a:t>
            </a:r>
            <a:r>
              <a:rPr lang="en-GB" sz="2400" dirty="0">
                <a:solidFill>
                  <a:srgbClr val="000000"/>
                </a:solidFill>
              </a:rPr>
              <a:t>, </a:t>
            </a:r>
            <a:r>
              <a:rPr lang="en-GB" sz="2400" dirty="0" err="1">
                <a:solidFill>
                  <a:srgbClr val="000000"/>
                </a:solidFill>
              </a:rPr>
              <a:t>hängt</a:t>
            </a:r>
            <a:r>
              <a:rPr lang="en-GB" sz="2400" dirty="0">
                <a:solidFill>
                  <a:srgbClr val="000000"/>
                </a:solidFill>
              </a:rPr>
              <a:t> </a:t>
            </a:r>
            <a:r>
              <a:rPr lang="en-GB" sz="2400" dirty="0" err="1">
                <a:solidFill>
                  <a:srgbClr val="000000"/>
                </a:solidFill>
              </a:rPr>
              <a:t>vom</a:t>
            </a:r>
            <a:r>
              <a:rPr lang="en-GB" sz="2400" dirty="0">
                <a:solidFill>
                  <a:srgbClr val="000000"/>
                </a:solidFill>
              </a:rPr>
              <a:t> Ansatz ab..</a:t>
            </a:r>
          </a:p>
        </p:txBody>
      </p:sp>
    </p:spTree>
    <p:extLst>
      <p:ext uri="{BB962C8B-B14F-4D97-AF65-F5344CB8AC3E}">
        <p14:creationId xmlns:p14="http://schemas.microsoft.com/office/powerpoint/2010/main" val="222616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Vorteile</a:t>
            </a:r>
            <a:r>
              <a:rPr lang="en-GB" dirty="0"/>
              <a:t> der Multi-Cloud für Non-Profits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64762"/>
            <a:ext cx="10258424" cy="3046988"/>
          </a:xfrm>
          <a:prstGeom prst="rect">
            <a:avLst/>
          </a:prstGeom>
          <a:noFill/>
        </p:spPr>
        <p:txBody>
          <a:bodyPr wrap="square">
            <a:spAutoFit/>
          </a:bodyPr>
          <a:lstStyle/>
          <a:p>
            <a:pPr marL="342900" indent="-342900">
              <a:buClr>
                <a:schemeClr val="accent2"/>
              </a:buClr>
              <a:buBlip>
                <a:blip r:embed="rId3"/>
              </a:buBlip>
            </a:pPr>
            <a:r>
              <a:rPr lang="en-GB" sz="2400" dirty="0" err="1">
                <a:solidFill>
                  <a:srgbClr val="000000"/>
                </a:solidFill>
              </a:rPr>
              <a:t>Im</a:t>
            </a:r>
            <a:r>
              <a:rPr lang="en-GB" sz="2400" dirty="0">
                <a:solidFill>
                  <a:srgbClr val="000000"/>
                </a:solidFill>
              </a:rPr>
              <a:t> </a:t>
            </a:r>
            <a:r>
              <a:rPr lang="en-GB" sz="2400" dirty="0" err="1">
                <a:solidFill>
                  <a:srgbClr val="000000"/>
                </a:solidFill>
              </a:rPr>
              <a:t>Jahr</a:t>
            </a:r>
            <a:r>
              <a:rPr lang="en-GB" sz="2400" dirty="0">
                <a:solidFill>
                  <a:srgbClr val="000000"/>
                </a:solidFill>
              </a:rPr>
              <a:t> 2020 </a:t>
            </a:r>
            <a:r>
              <a:rPr lang="en-GB" sz="2400" dirty="0" err="1">
                <a:solidFill>
                  <a:srgbClr val="000000"/>
                </a:solidFill>
              </a:rPr>
              <a:t>standen</a:t>
            </a:r>
            <a:r>
              <a:rPr lang="en-GB" sz="2400" dirty="0">
                <a:solidFill>
                  <a:srgbClr val="000000"/>
                </a:solidFill>
              </a:rPr>
              <a:t> Cloud-</a:t>
            </a:r>
            <a:r>
              <a:rPr lang="en-GB" sz="2400" dirty="0" err="1">
                <a:solidFill>
                  <a:srgbClr val="000000"/>
                </a:solidFill>
              </a:rPr>
              <a:t>Dienste</a:t>
            </a:r>
            <a:r>
              <a:rPr lang="en-GB" sz="2400" dirty="0">
                <a:solidFill>
                  <a:srgbClr val="000000"/>
                </a:solidFill>
              </a:rPr>
              <a:t> </a:t>
            </a:r>
            <a:r>
              <a:rPr lang="en-GB" sz="2400" dirty="0" err="1">
                <a:solidFill>
                  <a:srgbClr val="000000"/>
                </a:solidFill>
              </a:rPr>
              <a:t>im</a:t>
            </a:r>
            <a:r>
              <a:rPr lang="en-GB" sz="2400" dirty="0">
                <a:solidFill>
                  <a:srgbClr val="000000"/>
                </a:solidFill>
              </a:rPr>
              <a:t> </a:t>
            </a:r>
            <a:r>
              <a:rPr lang="en-GB" sz="2400" dirty="0" err="1">
                <a:solidFill>
                  <a:srgbClr val="000000"/>
                </a:solidFill>
              </a:rPr>
              <a:t>Mittelpunkt</a:t>
            </a:r>
            <a:r>
              <a:rPr lang="en-GB" sz="2400" dirty="0">
                <a:solidFill>
                  <a:srgbClr val="000000"/>
                </a:solidFill>
              </a:rPr>
              <a:t>, da die </a:t>
            </a:r>
            <a:r>
              <a:rPr lang="en-GB" sz="2400" dirty="0" err="1">
                <a:solidFill>
                  <a:srgbClr val="000000"/>
                </a:solidFill>
              </a:rPr>
              <a:t>gesamte</a:t>
            </a:r>
            <a:r>
              <a:rPr lang="en-GB" sz="2400" dirty="0">
                <a:solidFill>
                  <a:srgbClr val="000000"/>
                </a:solidFill>
              </a:rPr>
              <a:t> Welt auf Remote-Arbeit </a:t>
            </a:r>
            <a:r>
              <a:rPr lang="en-GB" sz="2400" dirty="0" err="1">
                <a:solidFill>
                  <a:srgbClr val="000000"/>
                </a:solidFill>
              </a:rPr>
              <a:t>umstellte</a:t>
            </a:r>
            <a:r>
              <a:rPr lang="en-GB" sz="2400" dirty="0">
                <a:solidFill>
                  <a:srgbClr val="000000"/>
                </a:solidFill>
              </a:rPr>
              <a:t>. Der </a:t>
            </a:r>
            <a:r>
              <a:rPr lang="en-GB" sz="2400" dirty="0" err="1">
                <a:solidFill>
                  <a:srgbClr val="000000"/>
                </a:solidFill>
              </a:rPr>
              <a:t>Begriff</a:t>
            </a:r>
            <a:r>
              <a:rPr lang="en-GB" sz="2400" dirty="0">
                <a:solidFill>
                  <a:srgbClr val="000000"/>
                </a:solidFill>
              </a:rPr>
              <a:t> Cloud-</a:t>
            </a:r>
            <a:r>
              <a:rPr lang="en-GB" sz="2400" dirty="0" err="1">
                <a:solidFill>
                  <a:srgbClr val="000000"/>
                </a:solidFill>
              </a:rPr>
              <a:t>Dienste</a:t>
            </a:r>
            <a:r>
              <a:rPr lang="en-GB" sz="2400" dirty="0">
                <a:solidFill>
                  <a:srgbClr val="000000"/>
                </a:solidFill>
              </a:rPr>
              <a:t> </a:t>
            </a:r>
            <a:r>
              <a:rPr lang="en-GB" sz="2400" dirty="0" err="1">
                <a:solidFill>
                  <a:srgbClr val="000000"/>
                </a:solidFill>
              </a:rPr>
              <a:t>umfasst</a:t>
            </a:r>
            <a:r>
              <a:rPr lang="en-GB" sz="2400" dirty="0">
                <a:solidFill>
                  <a:srgbClr val="000000"/>
                </a:solidFill>
              </a:rPr>
              <a:t> </a:t>
            </a:r>
            <a:r>
              <a:rPr lang="en-GB" sz="2400" dirty="0" err="1">
                <a:solidFill>
                  <a:srgbClr val="000000"/>
                </a:solidFill>
              </a:rPr>
              <a:t>viele</a:t>
            </a:r>
            <a:r>
              <a:rPr lang="en-GB" sz="2400" dirty="0">
                <a:solidFill>
                  <a:srgbClr val="000000"/>
                </a:solidFill>
              </a:rPr>
              <a:t> </a:t>
            </a:r>
            <a:r>
              <a:rPr lang="en-GB" sz="2400" dirty="0" err="1">
                <a:solidFill>
                  <a:srgbClr val="000000"/>
                </a:solidFill>
              </a:rPr>
              <a:t>verschiedene</a:t>
            </a:r>
            <a:r>
              <a:rPr lang="en-GB" sz="2400" dirty="0">
                <a:solidFill>
                  <a:srgbClr val="000000"/>
                </a:solidFill>
              </a:rPr>
              <a:t> </a:t>
            </a:r>
            <a:r>
              <a:rPr lang="en-GB" sz="2400" dirty="0" err="1">
                <a:solidFill>
                  <a:srgbClr val="000000"/>
                </a:solidFill>
              </a:rPr>
              <a:t>Arten</a:t>
            </a:r>
            <a:r>
              <a:rPr lang="en-GB" sz="2400" dirty="0">
                <a:solidFill>
                  <a:srgbClr val="000000"/>
                </a:solidFill>
              </a:rPr>
              <a:t> von </a:t>
            </a:r>
            <a:r>
              <a:rPr lang="en-GB" sz="2400" dirty="0" err="1">
                <a:solidFill>
                  <a:srgbClr val="000000"/>
                </a:solidFill>
              </a:rPr>
              <a:t>Technologien</a:t>
            </a:r>
            <a:r>
              <a:rPr lang="en-GB" sz="2400" dirty="0">
                <a:solidFill>
                  <a:srgbClr val="000000"/>
                </a:solidFill>
              </a:rPr>
              <a:t>, </a:t>
            </a:r>
            <a:r>
              <a:rPr lang="en-GB" sz="2400" dirty="0" err="1">
                <a:solidFill>
                  <a:srgbClr val="000000"/>
                </a:solidFill>
              </a:rPr>
              <a:t>Plattformen</a:t>
            </a:r>
            <a:r>
              <a:rPr lang="en-GB" sz="2400" dirty="0">
                <a:solidFill>
                  <a:srgbClr val="000000"/>
                </a:solidFill>
              </a:rPr>
              <a:t> und </a:t>
            </a:r>
            <a:r>
              <a:rPr lang="en-GB" sz="2400" dirty="0" err="1">
                <a:solidFill>
                  <a:srgbClr val="000000"/>
                </a:solidFill>
              </a:rPr>
              <a:t>Anwendungen</a:t>
            </a:r>
            <a:r>
              <a:rPr lang="en-GB" sz="2400" dirty="0">
                <a:solidFill>
                  <a:srgbClr val="000000"/>
                </a:solidFill>
              </a:rPr>
              <a:t>.. </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en-GB" sz="2400" dirty="0" err="1">
                <a:solidFill>
                  <a:srgbClr val="000000"/>
                </a:solidFill>
              </a:rPr>
              <a:t>Einfach</a:t>
            </a:r>
            <a:r>
              <a:rPr lang="en-GB" sz="2400" dirty="0">
                <a:solidFill>
                  <a:srgbClr val="000000"/>
                </a:solidFill>
              </a:rPr>
              <a:t> </a:t>
            </a:r>
            <a:r>
              <a:rPr lang="en-GB" sz="2400" dirty="0" err="1">
                <a:solidFill>
                  <a:srgbClr val="000000"/>
                </a:solidFill>
              </a:rPr>
              <a:t>ausgedrückt</a:t>
            </a:r>
            <a:r>
              <a:rPr lang="en-GB" sz="2400" dirty="0">
                <a:solidFill>
                  <a:srgbClr val="000000"/>
                </a:solidFill>
              </a:rPr>
              <a:t> </a:t>
            </a:r>
            <a:r>
              <a:rPr lang="en-GB" sz="2400" dirty="0" err="1">
                <a:solidFill>
                  <a:srgbClr val="000000"/>
                </a:solidFill>
              </a:rPr>
              <a:t>ist</a:t>
            </a:r>
            <a:r>
              <a:rPr lang="en-GB" sz="2400" dirty="0">
                <a:solidFill>
                  <a:srgbClr val="000000"/>
                </a:solidFill>
              </a:rPr>
              <a:t> Cloud Computing die </a:t>
            </a:r>
            <a:r>
              <a:rPr lang="en-GB" sz="2400" dirty="0" err="1">
                <a:solidFill>
                  <a:srgbClr val="000000"/>
                </a:solidFill>
              </a:rPr>
              <a:t>Bereitstellung</a:t>
            </a:r>
            <a:r>
              <a:rPr lang="en-GB" sz="2400" dirty="0">
                <a:solidFill>
                  <a:srgbClr val="000000"/>
                </a:solidFill>
              </a:rPr>
              <a:t> von IT-</a:t>
            </a:r>
            <a:r>
              <a:rPr lang="en-GB" sz="2400" dirty="0" err="1">
                <a:solidFill>
                  <a:srgbClr val="000000"/>
                </a:solidFill>
              </a:rPr>
              <a:t>Dienstleistungen</a:t>
            </a:r>
            <a:r>
              <a:rPr lang="en-GB" sz="2400" dirty="0">
                <a:solidFill>
                  <a:srgbClr val="000000"/>
                </a:solidFill>
              </a:rPr>
              <a:t> </a:t>
            </a:r>
            <a:r>
              <a:rPr lang="en-GB" sz="2400" dirty="0" err="1">
                <a:solidFill>
                  <a:srgbClr val="000000"/>
                </a:solidFill>
              </a:rPr>
              <a:t>über</a:t>
            </a:r>
            <a:r>
              <a:rPr lang="en-GB" sz="2400" dirty="0">
                <a:solidFill>
                  <a:srgbClr val="000000"/>
                </a:solidFill>
              </a:rPr>
              <a:t> das Internet. Der </a:t>
            </a:r>
            <a:r>
              <a:rPr lang="en-GB" sz="2400" dirty="0" err="1">
                <a:solidFill>
                  <a:srgbClr val="000000"/>
                </a:solidFill>
              </a:rPr>
              <a:t>Wechsel</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einer</a:t>
            </a:r>
            <a:r>
              <a:rPr lang="en-GB" sz="2400" dirty="0">
                <a:solidFill>
                  <a:srgbClr val="000000"/>
                </a:solidFill>
              </a:rPr>
              <a:t> Cloud-</a:t>
            </a:r>
            <a:r>
              <a:rPr lang="en-GB" sz="2400" dirty="0" err="1">
                <a:solidFill>
                  <a:srgbClr val="000000"/>
                </a:solidFill>
              </a:rPr>
              <a:t>basierten</a:t>
            </a:r>
            <a:r>
              <a:rPr lang="en-GB" sz="2400" dirty="0">
                <a:solidFill>
                  <a:srgbClr val="000000"/>
                </a:solidFill>
              </a:rPr>
              <a:t> IT-</a:t>
            </a:r>
            <a:r>
              <a:rPr lang="en-GB" sz="2400" dirty="0" err="1">
                <a:solidFill>
                  <a:srgbClr val="000000"/>
                </a:solidFill>
              </a:rPr>
              <a:t>Lösung</a:t>
            </a:r>
            <a:r>
              <a:rPr lang="en-GB" sz="2400" dirty="0">
                <a:solidFill>
                  <a:srgbClr val="000000"/>
                </a:solidFill>
              </a:rPr>
              <a:t> </a:t>
            </a:r>
            <a:r>
              <a:rPr lang="en-GB" sz="2400" dirty="0" err="1">
                <a:solidFill>
                  <a:srgbClr val="000000"/>
                </a:solidFill>
              </a:rPr>
              <a:t>bedeutet</a:t>
            </a:r>
            <a:r>
              <a:rPr lang="en-GB" sz="2400" dirty="0">
                <a:solidFill>
                  <a:srgbClr val="000000"/>
                </a:solidFill>
              </a:rPr>
              <a:t> </a:t>
            </a:r>
            <a:r>
              <a:rPr lang="en-GB" sz="2400" dirty="0" err="1">
                <a:solidFill>
                  <a:srgbClr val="000000"/>
                </a:solidFill>
              </a:rPr>
              <a:t>daher</a:t>
            </a:r>
            <a:r>
              <a:rPr lang="en-GB" sz="2400" dirty="0">
                <a:solidFill>
                  <a:srgbClr val="000000"/>
                </a:solidFill>
              </a:rPr>
              <a:t>, </a:t>
            </a:r>
            <a:r>
              <a:rPr lang="en-GB" sz="2400" dirty="0" err="1">
                <a:solidFill>
                  <a:srgbClr val="000000"/>
                </a:solidFill>
              </a:rPr>
              <a:t>sich</a:t>
            </a:r>
            <a:r>
              <a:rPr lang="en-GB" sz="2400" dirty="0">
                <a:solidFill>
                  <a:srgbClr val="000000"/>
                </a:solidFill>
              </a:rPr>
              <a:t> von </a:t>
            </a:r>
            <a:r>
              <a:rPr lang="en-GB" sz="2400" dirty="0" err="1">
                <a:solidFill>
                  <a:srgbClr val="000000"/>
                </a:solidFill>
              </a:rPr>
              <a:t>einem</a:t>
            </a:r>
            <a:r>
              <a:rPr lang="en-GB" sz="2400" dirty="0">
                <a:solidFill>
                  <a:srgbClr val="000000"/>
                </a:solidFill>
              </a:rPr>
              <a:t> </a:t>
            </a:r>
            <a:r>
              <a:rPr lang="en-GB" sz="2400" dirty="0" err="1">
                <a:solidFill>
                  <a:srgbClr val="000000"/>
                </a:solidFill>
              </a:rPr>
              <a:t>traditionellen</a:t>
            </a:r>
            <a:r>
              <a:rPr lang="en-GB" sz="2400" dirty="0">
                <a:solidFill>
                  <a:srgbClr val="000000"/>
                </a:solidFill>
              </a:rPr>
              <a:t> </a:t>
            </a:r>
            <a:r>
              <a:rPr lang="en-GB" sz="2400" dirty="0" err="1">
                <a:solidFill>
                  <a:srgbClr val="000000"/>
                </a:solidFill>
              </a:rPr>
              <a:t>lokalen</a:t>
            </a:r>
            <a:r>
              <a:rPr lang="en-GB" sz="2400" dirty="0">
                <a:solidFill>
                  <a:srgbClr val="000000"/>
                </a:solidFill>
              </a:rPr>
              <a:t> Server </a:t>
            </a:r>
            <a:r>
              <a:rPr lang="en-GB" sz="2400" dirty="0" err="1">
                <a:solidFill>
                  <a:srgbClr val="000000"/>
                </a:solidFill>
              </a:rPr>
              <a:t>zu</a:t>
            </a:r>
            <a:r>
              <a:rPr lang="en-GB" sz="2400" dirty="0">
                <a:solidFill>
                  <a:srgbClr val="000000"/>
                </a:solidFill>
              </a:rPr>
              <a:t> </a:t>
            </a:r>
            <a:r>
              <a:rPr lang="en-GB" sz="2400" dirty="0" err="1">
                <a:solidFill>
                  <a:srgbClr val="000000"/>
                </a:solidFill>
              </a:rPr>
              <a:t>entfernen</a:t>
            </a:r>
            <a:r>
              <a:rPr lang="en-GB" sz="2400" dirty="0">
                <a:solidFill>
                  <a:srgbClr val="000000"/>
                </a:solidFill>
              </a:rPr>
              <a:t>.</a:t>
            </a:r>
          </a:p>
        </p:txBody>
      </p:sp>
    </p:spTree>
    <p:extLst>
      <p:ext uri="{BB962C8B-B14F-4D97-AF65-F5344CB8AC3E}">
        <p14:creationId xmlns:p14="http://schemas.microsoft.com/office/powerpoint/2010/main" val="244193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Vorteile</a:t>
            </a:r>
            <a:r>
              <a:rPr lang="en-GB" dirty="0"/>
              <a:t> der Multi-Cloud für Non-Profits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1569660"/>
          </a:xfrm>
          <a:prstGeom prst="rect">
            <a:avLst/>
          </a:prstGeom>
          <a:noFill/>
        </p:spPr>
        <p:txBody>
          <a:bodyPr wrap="square">
            <a:spAutoFit/>
          </a:bodyPr>
          <a:lstStyle/>
          <a:p>
            <a:pPr marL="342900" indent="-342900">
              <a:buClr>
                <a:schemeClr val="accent2"/>
              </a:buClr>
              <a:buBlip>
                <a:blip r:embed="rId3"/>
              </a:buBlip>
            </a:pPr>
            <a:r>
              <a:rPr lang="en-GB" sz="2400" dirty="0" err="1">
                <a:solidFill>
                  <a:srgbClr val="000000"/>
                </a:solidFill>
              </a:rPr>
              <a:t>Unabhängig</a:t>
            </a:r>
            <a:r>
              <a:rPr lang="en-GB" sz="2400" dirty="0">
                <a:solidFill>
                  <a:srgbClr val="000000"/>
                </a:solidFill>
              </a:rPr>
              <a:t> </a:t>
            </a:r>
            <a:r>
              <a:rPr lang="en-GB" sz="2400" dirty="0" err="1">
                <a:solidFill>
                  <a:srgbClr val="000000"/>
                </a:solidFill>
              </a:rPr>
              <a:t>davon</a:t>
            </a:r>
            <a:r>
              <a:rPr lang="en-GB" sz="2400" dirty="0">
                <a:solidFill>
                  <a:srgbClr val="000000"/>
                </a:solidFill>
              </a:rPr>
              <a:t>, </a:t>
            </a:r>
            <a:r>
              <a:rPr lang="en-GB" sz="2400" dirty="0" err="1">
                <a:solidFill>
                  <a:srgbClr val="000000"/>
                </a:solidFill>
              </a:rPr>
              <a:t>ob</a:t>
            </a:r>
            <a:r>
              <a:rPr lang="en-GB" sz="2400" dirty="0">
                <a:solidFill>
                  <a:srgbClr val="000000"/>
                </a:solidFill>
              </a:rPr>
              <a:t> es </a:t>
            </a:r>
            <a:r>
              <a:rPr lang="en-GB" sz="2400" dirty="0" err="1">
                <a:solidFill>
                  <a:srgbClr val="000000"/>
                </a:solidFill>
              </a:rPr>
              <a:t>sich</a:t>
            </a:r>
            <a:r>
              <a:rPr lang="en-GB" sz="2400" dirty="0">
                <a:solidFill>
                  <a:srgbClr val="000000"/>
                </a:solidFill>
              </a:rPr>
              <a:t> </a:t>
            </a:r>
            <a:r>
              <a:rPr lang="en-GB" sz="2400" dirty="0" err="1">
                <a:solidFill>
                  <a:srgbClr val="000000"/>
                </a:solidFill>
              </a:rPr>
              <a:t>bei</a:t>
            </a:r>
            <a:r>
              <a:rPr lang="en-GB" sz="2400" dirty="0">
                <a:solidFill>
                  <a:srgbClr val="000000"/>
                </a:solidFill>
              </a:rPr>
              <a:t> </a:t>
            </a:r>
            <a:r>
              <a:rPr lang="en-GB" sz="2400" dirty="0" err="1">
                <a:solidFill>
                  <a:srgbClr val="000000"/>
                </a:solidFill>
              </a:rPr>
              <a:t>Ihrem</a:t>
            </a:r>
            <a:r>
              <a:rPr lang="en-GB" sz="2400" dirty="0">
                <a:solidFill>
                  <a:srgbClr val="000000"/>
                </a:solidFill>
              </a:rPr>
              <a:t> </a:t>
            </a:r>
            <a:r>
              <a:rPr lang="en-GB" sz="2400" dirty="0" err="1">
                <a:solidFill>
                  <a:srgbClr val="000000"/>
                </a:solidFill>
              </a:rPr>
              <a:t>Unternehmen</a:t>
            </a:r>
            <a:r>
              <a:rPr lang="en-GB" sz="2400" dirty="0">
                <a:solidFill>
                  <a:srgbClr val="000000"/>
                </a:solidFill>
              </a:rPr>
              <a:t> um </a:t>
            </a:r>
            <a:r>
              <a:rPr lang="en-GB" sz="2400" dirty="0" err="1">
                <a:solidFill>
                  <a:srgbClr val="000000"/>
                </a:solidFill>
              </a:rPr>
              <a:t>eine</a:t>
            </a:r>
            <a:r>
              <a:rPr lang="en-GB" sz="2400" dirty="0">
                <a:solidFill>
                  <a:srgbClr val="000000"/>
                </a:solidFill>
              </a:rPr>
              <a:t> </a:t>
            </a:r>
            <a:r>
              <a:rPr lang="en-GB" sz="2400" dirty="0" err="1">
                <a:solidFill>
                  <a:srgbClr val="000000"/>
                </a:solidFill>
              </a:rPr>
              <a:t>gemeinnützige</a:t>
            </a:r>
            <a:r>
              <a:rPr lang="en-GB" sz="2400" dirty="0">
                <a:solidFill>
                  <a:srgbClr val="000000"/>
                </a:solidFill>
              </a:rPr>
              <a:t> Organisation, </a:t>
            </a:r>
            <a:r>
              <a:rPr lang="en-GB" sz="2400" dirty="0" err="1">
                <a:solidFill>
                  <a:srgbClr val="000000"/>
                </a:solidFill>
              </a:rPr>
              <a:t>ein</a:t>
            </a:r>
            <a:r>
              <a:rPr lang="en-GB" sz="2400" dirty="0">
                <a:solidFill>
                  <a:srgbClr val="000000"/>
                </a:solidFill>
              </a:rPr>
              <a:t> </a:t>
            </a:r>
            <a:r>
              <a:rPr lang="en-GB" sz="2400" dirty="0" err="1">
                <a:solidFill>
                  <a:srgbClr val="000000"/>
                </a:solidFill>
              </a:rPr>
              <a:t>kleines</a:t>
            </a:r>
            <a:r>
              <a:rPr lang="en-GB" sz="2400" dirty="0">
                <a:solidFill>
                  <a:srgbClr val="000000"/>
                </a:solidFill>
              </a:rPr>
              <a:t> </a:t>
            </a:r>
            <a:r>
              <a:rPr lang="en-GB" sz="2400" dirty="0" err="1">
                <a:solidFill>
                  <a:srgbClr val="000000"/>
                </a:solidFill>
              </a:rPr>
              <a:t>Unternehmen</a:t>
            </a:r>
            <a:r>
              <a:rPr lang="en-GB" sz="2400" dirty="0">
                <a:solidFill>
                  <a:srgbClr val="000000"/>
                </a:solidFill>
              </a:rPr>
              <a:t> </a:t>
            </a:r>
            <a:r>
              <a:rPr lang="en-GB" sz="2400" dirty="0" err="1">
                <a:solidFill>
                  <a:srgbClr val="000000"/>
                </a:solidFill>
              </a:rPr>
              <a:t>oder</a:t>
            </a:r>
            <a:r>
              <a:rPr lang="en-GB" sz="2400" dirty="0">
                <a:solidFill>
                  <a:srgbClr val="000000"/>
                </a:solidFill>
              </a:rPr>
              <a:t> </a:t>
            </a:r>
            <a:r>
              <a:rPr lang="en-GB" sz="2400" dirty="0" err="1">
                <a:solidFill>
                  <a:srgbClr val="000000"/>
                </a:solidFill>
              </a:rPr>
              <a:t>ein</a:t>
            </a:r>
            <a:r>
              <a:rPr lang="en-GB" sz="2400" dirty="0">
                <a:solidFill>
                  <a:srgbClr val="000000"/>
                </a:solidFill>
              </a:rPr>
              <a:t> </a:t>
            </a:r>
            <a:r>
              <a:rPr lang="en-GB" sz="2400" dirty="0" err="1">
                <a:solidFill>
                  <a:srgbClr val="000000"/>
                </a:solidFill>
              </a:rPr>
              <a:t>globales</a:t>
            </a:r>
            <a:r>
              <a:rPr lang="en-GB" sz="2400" dirty="0">
                <a:solidFill>
                  <a:srgbClr val="000000"/>
                </a:solidFill>
              </a:rPr>
              <a:t> </a:t>
            </a:r>
            <a:r>
              <a:rPr lang="en-GB" sz="2400" dirty="0" err="1">
                <a:solidFill>
                  <a:srgbClr val="000000"/>
                </a:solidFill>
              </a:rPr>
              <a:t>Unternehmen</a:t>
            </a:r>
            <a:r>
              <a:rPr lang="en-GB" sz="2400" dirty="0">
                <a:solidFill>
                  <a:srgbClr val="000000"/>
                </a:solidFill>
              </a:rPr>
              <a:t> </a:t>
            </a:r>
            <a:r>
              <a:rPr lang="en-GB" sz="2400" dirty="0" err="1">
                <a:solidFill>
                  <a:srgbClr val="000000"/>
                </a:solidFill>
              </a:rPr>
              <a:t>handelt</a:t>
            </a:r>
            <a:r>
              <a:rPr lang="en-GB" sz="2400" dirty="0">
                <a:solidFill>
                  <a:srgbClr val="000000"/>
                </a:solidFill>
              </a:rPr>
              <a:t>, </a:t>
            </a:r>
            <a:r>
              <a:rPr lang="en-GB" sz="2400" dirty="0" err="1">
                <a:solidFill>
                  <a:srgbClr val="000000"/>
                </a:solidFill>
              </a:rPr>
              <a:t>gibt</a:t>
            </a:r>
            <a:r>
              <a:rPr lang="en-GB" sz="2400" dirty="0">
                <a:solidFill>
                  <a:srgbClr val="000000"/>
                </a:solidFill>
              </a:rPr>
              <a:t> es </a:t>
            </a:r>
            <a:r>
              <a:rPr lang="en-GB" sz="2400" dirty="0" err="1">
                <a:solidFill>
                  <a:srgbClr val="000000"/>
                </a:solidFill>
              </a:rPr>
              <a:t>einige</a:t>
            </a:r>
            <a:r>
              <a:rPr lang="en-GB" sz="2400" dirty="0">
                <a:solidFill>
                  <a:srgbClr val="000000"/>
                </a:solidFill>
              </a:rPr>
              <a:t> </a:t>
            </a:r>
            <a:r>
              <a:rPr lang="en-GB" sz="2400" dirty="0" err="1">
                <a:solidFill>
                  <a:srgbClr val="000000"/>
                </a:solidFill>
              </a:rPr>
              <a:t>gemeinsame</a:t>
            </a:r>
            <a:r>
              <a:rPr lang="en-GB" sz="2400" dirty="0">
                <a:solidFill>
                  <a:srgbClr val="000000"/>
                </a:solidFill>
              </a:rPr>
              <a:t> </a:t>
            </a:r>
            <a:r>
              <a:rPr lang="en-GB" sz="2400" dirty="0" err="1">
                <a:solidFill>
                  <a:srgbClr val="000000"/>
                </a:solidFill>
              </a:rPr>
              <a:t>Vorteile</a:t>
            </a:r>
            <a:r>
              <a:rPr lang="en-GB" sz="2400" dirty="0">
                <a:solidFill>
                  <a:srgbClr val="000000"/>
                </a:solidFill>
              </a:rPr>
              <a:t> von Cloud-</a:t>
            </a:r>
            <a:r>
              <a:rPr lang="en-GB" sz="2400" dirty="0" err="1">
                <a:solidFill>
                  <a:srgbClr val="000000"/>
                </a:solidFill>
              </a:rPr>
              <a:t>basierten</a:t>
            </a:r>
            <a:r>
              <a:rPr lang="en-GB" sz="2400" dirty="0">
                <a:solidFill>
                  <a:srgbClr val="000000"/>
                </a:solidFill>
              </a:rPr>
              <a:t> IT-</a:t>
            </a:r>
            <a:r>
              <a:rPr lang="en-GB" sz="2400" dirty="0" err="1">
                <a:solidFill>
                  <a:srgbClr val="000000"/>
                </a:solidFill>
              </a:rPr>
              <a:t>Lösungen</a:t>
            </a:r>
            <a:r>
              <a:rPr lang="en-GB" sz="2400" dirty="0">
                <a:solidFill>
                  <a:srgbClr val="000000"/>
                </a:solidFill>
              </a:rPr>
              <a:t>.. </a:t>
            </a:r>
            <a:r>
              <a:rPr lang="en-GB" sz="2400" b="1" dirty="0">
                <a:solidFill>
                  <a:schemeClr val="accent2"/>
                </a:solidFill>
              </a:rPr>
              <a:t>Dazu </a:t>
            </a:r>
            <a:r>
              <a:rPr lang="en-GB" sz="2400" b="1" dirty="0" err="1">
                <a:solidFill>
                  <a:schemeClr val="accent2"/>
                </a:solidFill>
              </a:rPr>
              <a:t>gehören</a:t>
            </a:r>
            <a:r>
              <a:rPr lang="en-GB" sz="2400" b="1" dirty="0">
                <a:solidFill>
                  <a:schemeClr val="accent2"/>
                </a:solidFill>
              </a:rPr>
              <a:t>:</a:t>
            </a:r>
          </a:p>
        </p:txBody>
      </p:sp>
      <p:graphicFrame>
        <p:nvGraphicFramePr>
          <p:cNvPr id="2" name="Diagram 1">
            <a:extLst>
              <a:ext uri="{FF2B5EF4-FFF2-40B4-BE49-F238E27FC236}">
                <a16:creationId xmlns:a16="http://schemas.microsoft.com/office/drawing/2014/main" id="{9F9B17B6-A302-A07E-6789-C232E8590E65}"/>
              </a:ext>
            </a:extLst>
          </p:cNvPr>
          <p:cNvGraphicFramePr/>
          <p:nvPr>
            <p:extLst>
              <p:ext uri="{D42A27DB-BD31-4B8C-83A1-F6EECF244321}">
                <p14:modId xmlns:p14="http://schemas.microsoft.com/office/powerpoint/2010/main" val="3615713515"/>
              </p:ext>
            </p:extLst>
          </p:nvPr>
        </p:nvGraphicFramePr>
        <p:xfrm>
          <a:off x="798382" y="3015257"/>
          <a:ext cx="10595236" cy="2900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857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708EFE3-BC3E-412C-96D7-FD1D8A165C1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8E4C365-2119-4CEE-9E4A-52A678E222E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B9C79132-21F5-4287-8587-7810E88C285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4DC5FCFF-E0C1-4FE6-9B3C-3D0D2ECE20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Vorteile</a:t>
            </a:r>
            <a:r>
              <a:rPr lang="en-GB" dirty="0"/>
              <a:t> der Multi-Cloud für Non-Profits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64762"/>
            <a:ext cx="10258424" cy="1200329"/>
          </a:xfrm>
          <a:prstGeom prst="rect">
            <a:avLst/>
          </a:prstGeom>
          <a:noFill/>
        </p:spPr>
        <p:txBody>
          <a:bodyPr wrap="square">
            <a:spAutoFit/>
          </a:bodyPr>
          <a:lstStyle/>
          <a:p>
            <a:pPr marL="342900" indent="-342900">
              <a:buClr>
                <a:schemeClr val="accent2"/>
              </a:buClr>
              <a:buBlip>
                <a:blip r:embed="rId3"/>
              </a:buBlip>
            </a:pPr>
            <a:r>
              <a:rPr lang="en-GB" sz="2400" b="1" dirty="0">
                <a:solidFill>
                  <a:schemeClr val="accent2"/>
                </a:solidFill>
              </a:rPr>
              <a:t>Das Element des </a:t>
            </a:r>
            <a:r>
              <a:rPr lang="en-GB" sz="2400" b="1" dirty="0" err="1">
                <a:solidFill>
                  <a:schemeClr val="accent2"/>
                </a:solidFill>
              </a:rPr>
              <a:t>Unbekannten</a:t>
            </a:r>
            <a:r>
              <a:rPr lang="en-GB" sz="2400" b="1" dirty="0">
                <a:solidFill>
                  <a:schemeClr val="accent2"/>
                </a:solidFill>
              </a:rPr>
              <a:t> </a:t>
            </a:r>
            <a:r>
              <a:rPr lang="en-GB" sz="2400" b="1" dirty="0" err="1">
                <a:solidFill>
                  <a:schemeClr val="accent2"/>
                </a:solidFill>
              </a:rPr>
              <a:t>rund</a:t>
            </a:r>
            <a:r>
              <a:rPr lang="en-GB" sz="2400" b="1" dirty="0">
                <a:solidFill>
                  <a:schemeClr val="accent2"/>
                </a:solidFill>
              </a:rPr>
              <a:t> um Cloud-</a:t>
            </a:r>
            <a:r>
              <a:rPr lang="en-GB" sz="2400" b="1" dirty="0" err="1">
                <a:solidFill>
                  <a:schemeClr val="accent2"/>
                </a:solidFill>
              </a:rPr>
              <a:t>Dienste</a:t>
            </a:r>
            <a:r>
              <a:rPr lang="en-GB" sz="2400" b="1" dirty="0">
                <a:solidFill>
                  <a:schemeClr val="accent2"/>
                </a:solidFill>
              </a:rPr>
              <a:t> für </a:t>
            </a:r>
            <a:r>
              <a:rPr lang="en-GB" sz="2400" b="1" dirty="0" err="1">
                <a:solidFill>
                  <a:schemeClr val="accent2"/>
                </a:solidFill>
              </a:rPr>
              <a:t>gemeinnützige</a:t>
            </a:r>
            <a:r>
              <a:rPr lang="en-GB" sz="2400" b="1" dirty="0">
                <a:solidFill>
                  <a:schemeClr val="accent2"/>
                </a:solidFill>
              </a:rPr>
              <a:t> </a:t>
            </a:r>
            <a:r>
              <a:rPr lang="en-GB" sz="2400" b="1" dirty="0" err="1">
                <a:solidFill>
                  <a:schemeClr val="accent2"/>
                </a:solidFill>
              </a:rPr>
              <a:t>Organisationen</a:t>
            </a:r>
            <a:r>
              <a:rPr lang="en-GB" sz="2400" b="1" dirty="0">
                <a:solidFill>
                  <a:schemeClr val="accent2"/>
                </a:solidFill>
              </a:rPr>
              <a:t> </a:t>
            </a:r>
            <a:r>
              <a:rPr lang="en-GB" sz="2400" b="1" dirty="0" err="1">
                <a:solidFill>
                  <a:schemeClr val="accent2"/>
                </a:solidFill>
              </a:rPr>
              <a:t>ist</a:t>
            </a:r>
            <a:r>
              <a:rPr lang="en-GB" sz="2400" b="1" dirty="0">
                <a:solidFill>
                  <a:schemeClr val="accent2"/>
                </a:solidFill>
              </a:rPr>
              <a:t> oft das </a:t>
            </a:r>
            <a:r>
              <a:rPr lang="en-GB" sz="2400" b="1" dirty="0" err="1">
                <a:solidFill>
                  <a:schemeClr val="accent2"/>
                </a:solidFill>
              </a:rPr>
              <a:t>größte</a:t>
            </a:r>
            <a:r>
              <a:rPr lang="en-GB" sz="2400" b="1" dirty="0">
                <a:solidFill>
                  <a:schemeClr val="accent2"/>
                </a:solidFill>
              </a:rPr>
              <a:t> </a:t>
            </a:r>
            <a:r>
              <a:rPr lang="en-GB" sz="2400" b="1" dirty="0" err="1">
                <a:solidFill>
                  <a:schemeClr val="accent2"/>
                </a:solidFill>
              </a:rPr>
              <a:t>Hindernis</a:t>
            </a:r>
            <a:r>
              <a:rPr lang="en-GB" sz="2400" b="1" dirty="0">
                <a:solidFill>
                  <a:schemeClr val="accent2"/>
                </a:solidFill>
              </a:rPr>
              <a:t> für </a:t>
            </a:r>
            <a:r>
              <a:rPr lang="en-GB" sz="2400" b="1" dirty="0" err="1">
                <a:solidFill>
                  <a:schemeClr val="accent2"/>
                </a:solidFill>
              </a:rPr>
              <a:t>Unternehmen</a:t>
            </a:r>
            <a:r>
              <a:rPr lang="en-GB" sz="2400" b="1" dirty="0">
                <a:solidFill>
                  <a:schemeClr val="accent2"/>
                </a:solidFill>
              </a:rPr>
              <a:t>, die den </a:t>
            </a:r>
            <a:r>
              <a:rPr lang="en-GB" sz="2400" b="1" dirty="0" err="1">
                <a:solidFill>
                  <a:schemeClr val="accent2"/>
                </a:solidFill>
              </a:rPr>
              <a:t>Wandel</a:t>
            </a:r>
            <a:r>
              <a:rPr lang="en-GB" sz="2400" b="1" dirty="0">
                <a:solidFill>
                  <a:schemeClr val="accent2"/>
                </a:solidFill>
              </a:rPr>
              <a:t> </a:t>
            </a:r>
            <a:r>
              <a:rPr lang="en-GB" sz="2400" b="1" dirty="0" err="1">
                <a:solidFill>
                  <a:schemeClr val="accent2"/>
                </a:solidFill>
              </a:rPr>
              <a:t>annehmen</a:t>
            </a:r>
            <a:r>
              <a:rPr lang="en-GB" sz="2400" b="1" dirty="0">
                <a:solidFill>
                  <a:schemeClr val="accent2"/>
                </a:solidFill>
              </a:rPr>
              <a:t>.</a:t>
            </a:r>
          </a:p>
        </p:txBody>
      </p:sp>
    </p:spTree>
    <p:extLst>
      <p:ext uri="{BB962C8B-B14F-4D97-AF65-F5344CB8AC3E}">
        <p14:creationId xmlns:p14="http://schemas.microsoft.com/office/powerpoint/2010/main" val="309663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Einrichten</a:t>
            </a:r>
            <a:r>
              <a:rPr lang="en-GB" dirty="0"/>
              <a:t> und </a:t>
            </a:r>
            <a:r>
              <a:rPr lang="en-GB" dirty="0" err="1"/>
              <a:t>Konfigurieren</a:t>
            </a:r>
            <a:r>
              <a:rPr lang="en-GB" dirty="0"/>
              <a:t> von Microsoft Cloud for Non-Profit
</a:t>
            </a:r>
          </a:p>
        </p:txBody>
      </p:sp>
      <p:sp>
        <p:nvSpPr>
          <p:cNvPr id="8" name="TextBox 7">
            <a:extLst>
              <a:ext uri="{FF2B5EF4-FFF2-40B4-BE49-F238E27FC236}">
                <a16:creationId xmlns:a16="http://schemas.microsoft.com/office/drawing/2014/main" id="{2310624A-F787-9EBD-C303-2E876C299A22}"/>
              </a:ext>
            </a:extLst>
          </p:cNvPr>
          <p:cNvSpPr txBox="1"/>
          <p:nvPr/>
        </p:nvSpPr>
        <p:spPr>
          <a:xfrm>
            <a:off x="693451" y="2214467"/>
            <a:ext cx="10258424" cy="3046988"/>
          </a:xfrm>
          <a:prstGeom prst="rect">
            <a:avLst/>
          </a:prstGeom>
          <a:noFill/>
        </p:spPr>
        <p:txBody>
          <a:bodyPr wrap="square">
            <a:spAutoFit/>
          </a:bodyPr>
          <a:lstStyle/>
          <a:p>
            <a:pPr marL="342900" indent="-342900">
              <a:buClr>
                <a:schemeClr val="accent2"/>
              </a:buClr>
              <a:buBlip>
                <a:blip r:embed="rId3"/>
              </a:buBlip>
            </a:pPr>
            <a:r>
              <a:rPr lang="en-GB" sz="2400" dirty="0">
                <a:solidFill>
                  <a:srgbClr val="000000"/>
                </a:solidFill>
              </a:rPr>
              <a:t>Microsoft Cloud für </a:t>
            </a:r>
            <a:r>
              <a:rPr lang="en-GB" sz="2400" dirty="0" err="1">
                <a:solidFill>
                  <a:srgbClr val="000000"/>
                </a:solidFill>
              </a:rPr>
              <a:t>gemeinnützige</a:t>
            </a:r>
            <a:r>
              <a:rPr lang="en-GB" sz="2400" dirty="0">
                <a:solidFill>
                  <a:srgbClr val="000000"/>
                </a:solidFill>
              </a:rPr>
              <a:t> </a:t>
            </a:r>
            <a:r>
              <a:rPr lang="en-GB" sz="2400" dirty="0" err="1">
                <a:solidFill>
                  <a:srgbClr val="000000"/>
                </a:solidFill>
              </a:rPr>
              <a:t>Organisationen</a:t>
            </a:r>
            <a:r>
              <a:rPr lang="en-GB" sz="2400" dirty="0">
                <a:solidFill>
                  <a:srgbClr val="000000"/>
                </a:solidFill>
              </a:rPr>
              <a:t> </a:t>
            </a:r>
            <a:r>
              <a:rPr lang="en-GB" sz="2400" dirty="0" err="1">
                <a:solidFill>
                  <a:srgbClr val="000000"/>
                </a:solidFill>
              </a:rPr>
              <a:t>umfasst</a:t>
            </a:r>
            <a:r>
              <a:rPr lang="en-GB" sz="2400" dirty="0">
                <a:solidFill>
                  <a:srgbClr val="000000"/>
                </a:solidFill>
              </a:rPr>
              <a:t> </a:t>
            </a:r>
            <a:r>
              <a:rPr lang="en-GB" sz="2400" dirty="0" err="1">
                <a:solidFill>
                  <a:srgbClr val="000000"/>
                </a:solidFill>
              </a:rPr>
              <a:t>Lösungen</a:t>
            </a:r>
            <a:r>
              <a:rPr lang="en-GB" sz="2400" dirty="0">
                <a:solidFill>
                  <a:srgbClr val="000000"/>
                </a:solidFill>
              </a:rPr>
              <a:t>, die auf </a:t>
            </a:r>
            <a:r>
              <a:rPr lang="en-GB" sz="2400" dirty="0" err="1">
                <a:solidFill>
                  <a:srgbClr val="000000"/>
                </a:solidFill>
              </a:rPr>
              <a:t>Funktionen</a:t>
            </a:r>
            <a:r>
              <a:rPr lang="en-GB" sz="2400" dirty="0">
                <a:solidFill>
                  <a:srgbClr val="000000"/>
                </a:solidFill>
              </a:rPr>
              <a:t> in Microsoft Dynamics 365, Microsoft Power Platform, Microsoft 365, Microsoft Azure und LinkedIn </a:t>
            </a:r>
            <a:r>
              <a:rPr lang="en-GB" sz="2400" dirty="0" err="1">
                <a:solidFill>
                  <a:srgbClr val="000000"/>
                </a:solidFill>
              </a:rPr>
              <a:t>aufbauen</a:t>
            </a:r>
            <a:r>
              <a:rPr lang="en-GB" sz="2400" dirty="0">
                <a:solidFill>
                  <a:srgbClr val="000000"/>
                </a:solidFill>
              </a:rPr>
              <a:t>..</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Sie </a:t>
            </a:r>
            <a:r>
              <a:rPr lang="en-GB" sz="2400" dirty="0" err="1">
                <a:solidFill>
                  <a:srgbClr val="000000"/>
                </a:solidFill>
              </a:rPr>
              <a:t>stellen</a:t>
            </a:r>
            <a:r>
              <a:rPr lang="en-GB" sz="2400" dirty="0">
                <a:solidFill>
                  <a:srgbClr val="000000"/>
                </a:solidFill>
              </a:rPr>
              <a:t> </a:t>
            </a:r>
            <a:r>
              <a:rPr lang="en-GB" sz="2400" dirty="0" err="1">
                <a:solidFill>
                  <a:srgbClr val="000000"/>
                </a:solidFill>
              </a:rPr>
              <a:t>diese</a:t>
            </a:r>
            <a:r>
              <a:rPr lang="en-GB" sz="2400" dirty="0">
                <a:solidFill>
                  <a:srgbClr val="000000"/>
                </a:solidFill>
              </a:rPr>
              <a:t> </a:t>
            </a:r>
            <a:r>
              <a:rPr lang="en-GB" sz="2400" dirty="0" err="1">
                <a:solidFill>
                  <a:srgbClr val="000000"/>
                </a:solidFill>
              </a:rPr>
              <a:t>Lösungen</a:t>
            </a:r>
            <a:r>
              <a:rPr lang="en-GB" sz="2400" dirty="0">
                <a:solidFill>
                  <a:srgbClr val="000000"/>
                </a:solidFill>
              </a:rPr>
              <a:t> </a:t>
            </a:r>
            <a:r>
              <a:rPr lang="en-GB" sz="2400" dirty="0" err="1">
                <a:solidFill>
                  <a:srgbClr val="000000"/>
                </a:solidFill>
              </a:rPr>
              <a:t>im</a:t>
            </a:r>
            <a:r>
              <a:rPr lang="en-GB" sz="2400" dirty="0">
                <a:solidFill>
                  <a:srgbClr val="000000"/>
                </a:solidFill>
              </a:rPr>
              <a:t> Microsoft Cloud Solution </a:t>
            </a:r>
            <a:r>
              <a:rPr lang="en-GB" sz="2400" dirty="0" err="1">
                <a:solidFill>
                  <a:srgbClr val="000000"/>
                </a:solidFill>
              </a:rPr>
              <a:t>Center</a:t>
            </a:r>
            <a:r>
              <a:rPr lang="en-GB" sz="2400" dirty="0">
                <a:solidFill>
                  <a:srgbClr val="000000"/>
                </a:solidFill>
              </a:rPr>
              <a:t> </a:t>
            </a:r>
            <a:r>
              <a:rPr lang="en-GB" sz="2400" dirty="0" err="1">
                <a:solidFill>
                  <a:srgbClr val="000000"/>
                </a:solidFill>
              </a:rPr>
              <a:t>bereit</a:t>
            </a:r>
            <a:r>
              <a:rPr lang="en-GB" sz="2400" dirty="0">
                <a:solidFill>
                  <a:srgbClr val="000000"/>
                </a:solidFill>
              </a:rPr>
              <a:t>, das </a:t>
            </a:r>
            <a:r>
              <a:rPr lang="en-GB" sz="2400" dirty="0" err="1">
                <a:solidFill>
                  <a:srgbClr val="000000"/>
                </a:solidFill>
              </a:rPr>
              <a:t>einen</a:t>
            </a:r>
            <a:r>
              <a:rPr lang="en-GB" sz="2400" dirty="0">
                <a:solidFill>
                  <a:srgbClr val="000000"/>
                </a:solidFill>
              </a:rPr>
              <a:t> </a:t>
            </a:r>
            <a:r>
              <a:rPr lang="en-GB" sz="2400" dirty="0" err="1">
                <a:solidFill>
                  <a:srgbClr val="000000"/>
                </a:solidFill>
              </a:rPr>
              <a:t>zentralen</a:t>
            </a:r>
            <a:r>
              <a:rPr lang="en-GB" sz="2400" dirty="0">
                <a:solidFill>
                  <a:srgbClr val="000000"/>
                </a:solidFill>
              </a:rPr>
              <a:t> Ort für die </a:t>
            </a:r>
            <a:r>
              <a:rPr lang="en-GB" sz="2400" dirty="0" err="1">
                <a:solidFill>
                  <a:srgbClr val="000000"/>
                </a:solidFill>
              </a:rPr>
              <a:t>Bereitstellung</a:t>
            </a:r>
            <a:r>
              <a:rPr lang="en-GB" sz="2400" dirty="0">
                <a:solidFill>
                  <a:srgbClr val="000000"/>
                </a:solidFill>
              </a:rPr>
              <a:t> von </a:t>
            </a:r>
            <a:r>
              <a:rPr lang="en-GB" sz="2400" dirty="0" err="1">
                <a:solidFill>
                  <a:srgbClr val="000000"/>
                </a:solidFill>
              </a:rPr>
              <a:t>Branchencloudlösungen</a:t>
            </a:r>
            <a:r>
              <a:rPr lang="en-GB" sz="2400" dirty="0">
                <a:solidFill>
                  <a:srgbClr val="000000"/>
                </a:solidFill>
              </a:rPr>
              <a:t> von Microsoft </a:t>
            </a:r>
            <a:r>
              <a:rPr lang="en-GB" sz="2400" dirty="0" err="1">
                <a:solidFill>
                  <a:srgbClr val="000000"/>
                </a:solidFill>
              </a:rPr>
              <a:t>bietet</a:t>
            </a:r>
            <a:r>
              <a:rPr lang="en-GB" sz="2400" dirty="0">
                <a:solidFill>
                  <a:srgbClr val="000000"/>
                </a:solidFill>
              </a:rPr>
              <a:t>, </a:t>
            </a:r>
            <a:r>
              <a:rPr lang="en-GB" sz="2400" dirty="0" err="1">
                <a:solidFill>
                  <a:srgbClr val="000000"/>
                </a:solidFill>
              </a:rPr>
              <a:t>einschließlich</a:t>
            </a:r>
            <a:r>
              <a:rPr lang="en-GB" sz="2400" dirty="0">
                <a:solidFill>
                  <a:srgbClr val="000000"/>
                </a:solidFill>
              </a:rPr>
              <a:t> </a:t>
            </a:r>
            <a:r>
              <a:rPr lang="en-GB" sz="2400" dirty="0" err="1">
                <a:solidFill>
                  <a:srgbClr val="000000"/>
                </a:solidFill>
              </a:rPr>
              <a:t>Lösungen</a:t>
            </a:r>
            <a:r>
              <a:rPr lang="en-GB" sz="2400" dirty="0">
                <a:solidFill>
                  <a:srgbClr val="000000"/>
                </a:solidFill>
              </a:rPr>
              <a:t>, die Teil der Microsoft Cloud für </a:t>
            </a:r>
            <a:r>
              <a:rPr lang="en-GB" sz="2400" dirty="0" err="1">
                <a:solidFill>
                  <a:srgbClr val="000000"/>
                </a:solidFill>
              </a:rPr>
              <a:t>gemeinnützige</a:t>
            </a:r>
            <a:r>
              <a:rPr lang="en-GB" sz="2400" dirty="0">
                <a:solidFill>
                  <a:srgbClr val="000000"/>
                </a:solidFill>
              </a:rPr>
              <a:t> </a:t>
            </a:r>
            <a:r>
              <a:rPr lang="en-GB" sz="2400" dirty="0" err="1">
                <a:solidFill>
                  <a:srgbClr val="000000"/>
                </a:solidFill>
              </a:rPr>
              <a:t>Organisationen</a:t>
            </a:r>
            <a:r>
              <a:rPr lang="en-GB" sz="2400" dirty="0">
                <a:solidFill>
                  <a:srgbClr val="000000"/>
                </a:solidFill>
              </a:rPr>
              <a:t> </a:t>
            </a:r>
            <a:r>
              <a:rPr lang="en-GB" sz="2400" dirty="0" err="1">
                <a:solidFill>
                  <a:srgbClr val="000000"/>
                </a:solidFill>
              </a:rPr>
              <a:t>sind</a:t>
            </a:r>
            <a:r>
              <a:rPr lang="en-GB" sz="2400" dirty="0">
                <a:solidFill>
                  <a:srgbClr val="000000"/>
                </a:solidFill>
              </a:rPr>
              <a:t>…</a:t>
            </a:r>
          </a:p>
        </p:txBody>
      </p:sp>
    </p:spTree>
    <p:extLst>
      <p:ext uri="{BB962C8B-B14F-4D97-AF65-F5344CB8AC3E}">
        <p14:creationId xmlns:p14="http://schemas.microsoft.com/office/powerpoint/2010/main" val="138513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Microsoft Cloud für </a:t>
            </a:r>
            <a:r>
              <a:rPr lang="en-GB" dirty="0" err="1"/>
              <a:t>gemeinnützige</a:t>
            </a:r>
            <a:r>
              <a:rPr lang="en-GB" dirty="0"/>
              <a:t> </a:t>
            </a:r>
            <a:r>
              <a:rPr lang="en-GB" dirty="0" err="1"/>
              <a:t>Organisationen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960683"/>
            <a:ext cx="10258424" cy="769441"/>
          </a:xfrm>
          <a:prstGeom prst="rect">
            <a:avLst/>
          </a:prstGeom>
          <a:noFill/>
        </p:spPr>
        <p:txBody>
          <a:bodyPr wrap="square" numCol="2">
            <a:spAutoFit/>
          </a:bodyPr>
          <a:lstStyle/>
          <a:p>
            <a:pPr marL="342900" lvl="0" indent="-342900">
              <a:buClr>
                <a:srgbClr val="0D9390"/>
              </a:buClr>
              <a:buBlip>
                <a:blip r:embed="rId3"/>
              </a:buBlip>
              <a:defRPr/>
            </a:pPr>
            <a:r>
              <a:rPr lang="en-GB" sz="2400" b="1" dirty="0" err="1">
                <a:solidFill>
                  <a:schemeClr val="accent2"/>
                </a:solidFill>
              </a:rPr>
              <a:t>Lösungen</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800100" lvl="1" indent="-342900">
              <a:buClr>
                <a:srgbClr val="0D9390"/>
              </a:buClr>
              <a:buFont typeface="Arial" panose="020B0604020202020204" pitchFamily="34" charset="0"/>
              <a:buChar char="•"/>
              <a:defRPr/>
            </a:pPr>
            <a:endParaRPr lang="en-GB" sz="2000" dirty="0">
              <a:solidFill>
                <a:srgbClr val="000000"/>
              </a:solidFill>
            </a:endParaRPr>
          </a:p>
        </p:txBody>
      </p:sp>
      <p:sp>
        <p:nvSpPr>
          <p:cNvPr id="2" name="Textfeld 1">
            <a:extLst>
              <a:ext uri="{FF2B5EF4-FFF2-40B4-BE49-F238E27FC236}">
                <a16:creationId xmlns:a16="http://schemas.microsoft.com/office/drawing/2014/main" id="{64C6C979-A943-BABF-5DC5-C7E301753C46}"/>
              </a:ext>
            </a:extLst>
          </p:cNvPr>
          <p:cNvSpPr txBox="1"/>
          <p:nvPr/>
        </p:nvSpPr>
        <p:spPr>
          <a:xfrm>
            <a:off x="650240" y="2468880"/>
            <a:ext cx="9784080" cy="2862322"/>
          </a:xfrm>
          <a:prstGeom prst="rect">
            <a:avLst/>
          </a:prstGeom>
          <a:noFill/>
        </p:spPr>
        <p:txBody>
          <a:bodyPr wrap="square" numCol="2" rtlCol="0">
            <a:spAutoFit/>
          </a:bodyPr>
          <a:lstStyle/>
          <a:p>
            <a:pPr marL="800100" lvl="1" indent="-342900">
              <a:buClr>
                <a:srgbClr val="0D9390"/>
              </a:buClr>
              <a:buFont typeface="Arial" panose="020B0604020202020204" pitchFamily="34" charset="0"/>
              <a:buChar char="•"/>
              <a:defRPr/>
            </a:pPr>
            <a:r>
              <a:rPr lang="en-GB" sz="1800" dirty="0" err="1">
                <a:solidFill>
                  <a:srgbClr val="000000"/>
                </a:solidFill>
              </a:rPr>
              <a:t>Mittelbeschaffung</a:t>
            </a:r>
            <a:r>
              <a:rPr lang="en-GB" sz="1800" dirty="0">
                <a:solidFill>
                  <a:srgbClr val="000000"/>
                </a:solidFill>
              </a:rPr>
              <a:t> &amp; Engagement</a:t>
            </a:r>
          </a:p>
          <a:p>
            <a:pPr marL="800100" lvl="1" indent="-342900">
              <a:buClr>
                <a:srgbClr val="0D9390"/>
              </a:buClr>
              <a:buFont typeface="Arial" panose="020B0604020202020204" pitchFamily="34" charset="0"/>
              <a:buChar char="•"/>
              <a:defRPr/>
            </a:pPr>
            <a:r>
              <a:rPr lang="en-GB" sz="1800" dirty="0" err="1">
                <a:solidFill>
                  <a:srgbClr val="000000"/>
                </a:solidFill>
              </a:rPr>
              <a:t>Mittelbeschaffung</a:t>
            </a:r>
            <a:r>
              <a:rPr lang="en-GB" sz="1800" dirty="0">
                <a:solidFill>
                  <a:srgbClr val="000000"/>
                </a:solidFill>
              </a:rPr>
              <a:t> &amp; Engagement Azure Service</a:t>
            </a:r>
          </a:p>
          <a:p>
            <a:pPr marL="800100" lvl="1" indent="-342900">
              <a:buClr>
                <a:srgbClr val="0D9390"/>
              </a:buClr>
              <a:buFont typeface="Arial" panose="020B0604020202020204" pitchFamily="34" charset="0"/>
              <a:buChar char="•"/>
              <a:defRPr/>
            </a:pPr>
            <a:r>
              <a:rPr lang="en-GB" sz="1800" dirty="0" err="1">
                <a:solidFill>
                  <a:srgbClr val="000000"/>
                </a:solidFill>
              </a:rPr>
              <a:t>Linkedin</a:t>
            </a:r>
            <a:r>
              <a:rPr lang="en-GB" sz="1800" dirty="0">
                <a:solidFill>
                  <a:srgbClr val="000000"/>
                </a:solidFill>
              </a:rPr>
              <a:t> Sales Navigator für </a:t>
            </a:r>
            <a:r>
              <a:rPr lang="en-GB" sz="1800" dirty="0" err="1">
                <a:solidFill>
                  <a:srgbClr val="000000"/>
                </a:solidFill>
              </a:rPr>
              <a:t>Dynamiks</a:t>
            </a:r>
            <a:r>
              <a:rPr lang="en-GB" sz="1800" dirty="0">
                <a:solidFill>
                  <a:srgbClr val="000000"/>
                </a:solidFill>
              </a:rPr>
              <a:t> 365</a:t>
            </a:r>
          </a:p>
          <a:p>
            <a:pPr marL="800100" lvl="1" indent="-342900">
              <a:buClr>
                <a:srgbClr val="0D9390"/>
              </a:buClr>
              <a:buFont typeface="Arial" panose="020B0604020202020204" pitchFamily="34" charset="0"/>
              <a:buChar char="•"/>
              <a:defRPr/>
            </a:pPr>
            <a:r>
              <a:rPr lang="en-GB" sz="1800" dirty="0">
                <a:solidFill>
                  <a:srgbClr val="000000"/>
                </a:solidFill>
              </a:rPr>
              <a:t>Marketing-Reisen der </a:t>
            </a:r>
            <a:r>
              <a:rPr lang="en-GB" sz="1800" dirty="0" err="1">
                <a:solidFill>
                  <a:srgbClr val="000000"/>
                </a:solidFill>
              </a:rPr>
              <a:t>Wähler</a:t>
            </a:r>
            <a:endParaRPr lang="en-GB" dirty="0">
              <a:solidFill>
                <a:srgbClr val="000000"/>
              </a:solidFill>
            </a:endParaRPr>
          </a:p>
          <a:p>
            <a:pPr marL="800100" lvl="1" indent="-342900">
              <a:buClr>
                <a:srgbClr val="0D9390"/>
              </a:buClr>
              <a:buFont typeface="Arial" panose="020B0604020202020204" pitchFamily="34" charset="0"/>
              <a:buChar char="•"/>
              <a:defRPr/>
            </a:pPr>
            <a:endParaRPr lang="de-DE" dirty="0">
              <a:solidFill>
                <a:srgbClr val="000000"/>
              </a:solidFill>
            </a:endParaRPr>
          </a:p>
          <a:p>
            <a:pPr marL="800100" lvl="1" indent="-342900">
              <a:buClr>
                <a:srgbClr val="0D9390"/>
              </a:buClr>
              <a:buFont typeface="Arial" panose="020B0604020202020204" pitchFamily="34" charset="0"/>
              <a:buChar char="•"/>
              <a:defRPr/>
            </a:pPr>
            <a:endParaRPr lang="de-DE" dirty="0">
              <a:solidFill>
                <a:srgbClr val="000000"/>
              </a:solidFill>
            </a:endParaRPr>
          </a:p>
          <a:p>
            <a:pPr marL="800100" lvl="1" indent="-342900">
              <a:buClr>
                <a:srgbClr val="0D9390"/>
              </a:buClr>
              <a:buFont typeface="Arial" panose="020B0604020202020204" pitchFamily="34" charset="0"/>
              <a:buChar char="•"/>
              <a:defRPr/>
            </a:pPr>
            <a:endParaRPr lang="de-DE" dirty="0">
              <a:solidFill>
                <a:srgbClr val="000000"/>
              </a:solidFill>
            </a:endParaRPr>
          </a:p>
          <a:p>
            <a:pPr marL="800100" lvl="1" indent="-342900">
              <a:buClr>
                <a:srgbClr val="0D9390"/>
              </a:buClr>
              <a:buFont typeface="Arial" panose="020B0604020202020204" pitchFamily="34" charset="0"/>
              <a:buChar char="•"/>
              <a:defRPr/>
            </a:pPr>
            <a:endParaRPr lang="de-DE" dirty="0">
              <a:solidFill>
                <a:srgbClr val="000000"/>
              </a:solidFill>
            </a:endParaRPr>
          </a:p>
          <a:p>
            <a:pPr marL="800100" lvl="1" indent="-342900">
              <a:buClr>
                <a:srgbClr val="0D9390"/>
              </a:buClr>
              <a:buFont typeface="Arial" panose="020B0604020202020204" pitchFamily="34" charset="0"/>
              <a:buChar char="•"/>
              <a:defRPr/>
            </a:pPr>
            <a:endParaRPr lang="de-DE" dirty="0">
              <a:solidFill>
                <a:srgbClr val="000000"/>
              </a:solidFill>
            </a:endParaRPr>
          </a:p>
          <a:p>
            <a:pPr marL="800100" lvl="1" indent="-342900">
              <a:buClr>
                <a:srgbClr val="0D9390"/>
              </a:buClr>
              <a:buFont typeface="Arial" panose="020B0604020202020204" pitchFamily="34" charset="0"/>
              <a:buChar char="•"/>
              <a:defRPr/>
            </a:pPr>
            <a:r>
              <a:rPr lang="de-DE" dirty="0">
                <a:solidFill>
                  <a:srgbClr val="000000"/>
                </a:solidFill>
              </a:rPr>
              <a:t>Freiwilligen-Management</a:t>
            </a:r>
          </a:p>
          <a:p>
            <a:pPr marL="800100" lvl="1" indent="-342900">
              <a:buClr>
                <a:srgbClr val="0D9390"/>
              </a:buClr>
              <a:buFont typeface="Arial" panose="020B0604020202020204" pitchFamily="34" charset="0"/>
              <a:buChar char="•"/>
              <a:defRPr/>
            </a:pPr>
            <a:r>
              <a:rPr lang="de-DE" dirty="0">
                <a:solidFill>
                  <a:srgbClr val="000000"/>
                </a:solidFill>
              </a:rPr>
              <a:t>Engagement von Freiwilligen</a:t>
            </a:r>
          </a:p>
          <a:p>
            <a:pPr marL="800100" lvl="1" indent="-342900">
              <a:buClr>
                <a:srgbClr val="0D9390"/>
              </a:buClr>
              <a:buFont typeface="Arial" panose="020B0604020202020204" pitchFamily="34" charset="0"/>
              <a:buChar char="•"/>
              <a:defRPr/>
            </a:pPr>
            <a:r>
              <a:rPr lang="de-DE" dirty="0">
                <a:solidFill>
                  <a:srgbClr val="000000"/>
                </a:solidFill>
              </a:rPr>
              <a:t>Volunteer Center Vorlage</a:t>
            </a:r>
          </a:p>
          <a:p>
            <a:pPr marL="800100" lvl="1" indent="-342900">
              <a:buClr>
                <a:srgbClr val="0D9390"/>
              </a:buClr>
              <a:buFont typeface="Arial" panose="020B0604020202020204" pitchFamily="34" charset="0"/>
              <a:buChar char="•"/>
              <a:defRPr/>
            </a:pPr>
            <a:r>
              <a:rPr lang="de-DE" dirty="0">
                <a:solidFill>
                  <a:srgbClr val="000000"/>
                </a:solidFill>
              </a:rPr>
              <a:t>Freiwillige verwalten Vorlage</a:t>
            </a:r>
          </a:p>
          <a:p>
            <a:pPr marL="800100" lvl="1" indent="-342900">
              <a:buClr>
                <a:srgbClr val="0D9390"/>
              </a:buClr>
              <a:buFont typeface="Arial" panose="020B0604020202020204" pitchFamily="34" charset="0"/>
              <a:buChar char="•"/>
              <a:defRPr/>
            </a:pPr>
            <a:r>
              <a:rPr lang="de-DE" dirty="0">
                <a:solidFill>
                  <a:srgbClr val="000000"/>
                </a:solidFill>
              </a:rPr>
              <a:t>Microsoft Community-Schulung</a:t>
            </a:r>
          </a:p>
          <a:p>
            <a:pPr marL="800100" lvl="1" indent="-342900">
              <a:buClr>
                <a:srgbClr val="0D9390"/>
              </a:buClr>
              <a:buFont typeface="Arial" panose="020B0604020202020204" pitchFamily="34" charset="0"/>
              <a:buChar char="•"/>
              <a:defRPr/>
            </a:pPr>
            <a:r>
              <a:rPr lang="de-DE" dirty="0">
                <a:solidFill>
                  <a:srgbClr val="000000"/>
                </a:solidFill>
              </a:rPr>
              <a:t>Programm Auswirkung Dashboard</a:t>
            </a:r>
          </a:p>
        </p:txBody>
      </p:sp>
      <p:sp>
        <p:nvSpPr>
          <p:cNvPr id="4" name="Textfeld 3">
            <a:extLst>
              <a:ext uri="{FF2B5EF4-FFF2-40B4-BE49-F238E27FC236}">
                <a16:creationId xmlns:a16="http://schemas.microsoft.com/office/drawing/2014/main" id="{69F47296-ABD1-063D-2398-E68F56F2D079}"/>
              </a:ext>
            </a:extLst>
          </p:cNvPr>
          <p:cNvSpPr txBox="1"/>
          <p:nvPr/>
        </p:nvSpPr>
        <p:spPr>
          <a:xfrm>
            <a:off x="1778000" y="5080000"/>
            <a:ext cx="8589787" cy="369332"/>
          </a:xfrm>
          <a:prstGeom prst="rect">
            <a:avLst/>
          </a:prstGeom>
          <a:noFill/>
        </p:spPr>
        <p:txBody>
          <a:bodyPr wrap="none" rtlCol="0">
            <a:spAutoFit/>
          </a:bodyPr>
          <a:lstStyle/>
          <a:p>
            <a:r>
              <a:rPr lang="de-DE" dirty="0"/>
              <a:t>Erfahren Sie mehr hier: </a:t>
            </a:r>
            <a:r>
              <a:rPr lang="de-DE" dirty="0">
                <a:hlinkClick r:id="rId4"/>
              </a:rPr>
              <a:t>Lösungen und Technologie für Non-Profits | Microsoft Non-Profits</a:t>
            </a:r>
            <a:endParaRPr lang="de-DE" dirty="0"/>
          </a:p>
        </p:txBody>
      </p:sp>
    </p:spTree>
    <p:extLst>
      <p:ext uri="{BB962C8B-B14F-4D97-AF65-F5344CB8AC3E}">
        <p14:creationId xmlns:p14="http://schemas.microsoft.com/office/powerpoint/2010/main" val="119483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Umstellung</a:t>
            </a:r>
            <a:r>
              <a:rPr lang="en-GB" dirty="0"/>
              <a:t> auf Cloud Computing für </a:t>
            </a:r>
            <a:r>
              <a:rPr lang="en-GB" dirty="0" err="1"/>
              <a:t>gemeinnützige</a:t>
            </a:r>
            <a:r>
              <a:rPr lang="en-GB" dirty="0"/>
              <a:t> </a:t>
            </a:r>
            <a:r>
              <a:rPr lang="en-GB" dirty="0" err="1"/>
              <a:t>Organisationen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960683"/>
            <a:ext cx="10258424" cy="3416320"/>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Auswirkungen</a:t>
            </a:r>
            <a:r>
              <a:rPr lang="en-GB" sz="2400" b="1" dirty="0">
                <a:solidFill>
                  <a:schemeClr val="accent2"/>
                </a:solidFill>
              </a:rPr>
              <a:t> des </a:t>
            </a:r>
            <a:r>
              <a:rPr lang="en-GB" sz="2400" b="1" dirty="0" err="1">
                <a:solidFill>
                  <a:schemeClr val="accent2"/>
                </a:solidFill>
              </a:rPr>
              <a:t>Umstiegs</a:t>
            </a:r>
            <a:r>
              <a:rPr lang="en-GB" sz="2400" b="1" dirty="0">
                <a:solidFill>
                  <a:schemeClr val="accent2"/>
                </a:solidFill>
              </a:rPr>
              <a:t> in die Cloud:</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800100" lvl="1" indent="-342900">
              <a:buClr>
                <a:srgbClr val="0D9390"/>
              </a:buClr>
              <a:buFont typeface="Arial" panose="020B0604020202020204" pitchFamily="34" charset="0"/>
              <a:buChar char="•"/>
              <a:defRPr/>
            </a:pPr>
            <a:r>
              <a:rPr lang="en-GB" sz="2400" dirty="0" err="1">
                <a:solidFill>
                  <a:srgbClr val="000000"/>
                </a:solidFill>
              </a:rPr>
              <a:t>Obwohl</a:t>
            </a:r>
            <a:r>
              <a:rPr lang="en-GB" sz="2400" dirty="0">
                <a:solidFill>
                  <a:srgbClr val="000000"/>
                </a:solidFill>
              </a:rPr>
              <a:t> die </a:t>
            </a:r>
            <a:r>
              <a:rPr lang="en-GB" sz="2400" dirty="0" err="1">
                <a:solidFill>
                  <a:srgbClr val="000000"/>
                </a:solidFill>
              </a:rPr>
              <a:t>Anmeldung</a:t>
            </a:r>
            <a:r>
              <a:rPr lang="en-GB" sz="2400" dirty="0">
                <a:solidFill>
                  <a:srgbClr val="000000"/>
                </a:solidFill>
              </a:rPr>
              <a:t> für Cloud-</a:t>
            </a:r>
            <a:r>
              <a:rPr lang="en-GB" sz="2400" dirty="0" err="1">
                <a:solidFill>
                  <a:srgbClr val="000000"/>
                </a:solidFill>
              </a:rPr>
              <a:t>Dienste</a:t>
            </a:r>
            <a:r>
              <a:rPr lang="en-GB" sz="2400" dirty="0">
                <a:solidFill>
                  <a:srgbClr val="000000"/>
                </a:solidFill>
              </a:rPr>
              <a:t> </a:t>
            </a:r>
            <a:r>
              <a:rPr lang="en-GB" sz="2400" dirty="0" err="1">
                <a:solidFill>
                  <a:srgbClr val="000000"/>
                </a:solidFill>
              </a:rPr>
              <a:t>ein</a:t>
            </a:r>
            <a:r>
              <a:rPr lang="en-GB" sz="2400" dirty="0">
                <a:solidFill>
                  <a:srgbClr val="000000"/>
                </a:solidFill>
              </a:rPr>
              <a:t> </a:t>
            </a:r>
            <a:r>
              <a:rPr lang="en-GB" sz="2400" dirty="0" err="1">
                <a:solidFill>
                  <a:srgbClr val="000000"/>
                </a:solidFill>
              </a:rPr>
              <a:t>relativ</a:t>
            </a:r>
            <a:r>
              <a:rPr lang="en-GB" sz="2400" dirty="0">
                <a:solidFill>
                  <a:srgbClr val="000000"/>
                </a:solidFill>
              </a:rPr>
              <a:t> </a:t>
            </a:r>
            <a:r>
              <a:rPr lang="en-GB" sz="2400" dirty="0" err="1">
                <a:solidFill>
                  <a:srgbClr val="000000"/>
                </a:solidFill>
              </a:rPr>
              <a:t>einfacher</a:t>
            </a:r>
            <a:r>
              <a:rPr lang="en-GB" sz="2400" dirty="0">
                <a:solidFill>
                  <a:srgbClr val="000000"/>
                </a:solidFill>
              </a:rPr>
              <a:t> </a:t>
            </a:r>
            <a:r>
              <a:rPr lang="en-GB" sz="2400" dirty="0" err="1">
                <a:solidFill>
                  <a:srgbClr val="000000"/>
                </a:solidFill>
              </a:rPr>
              <a:t>Prozess</a:t>
            </a:r>
            <a:r>
              <a:rPr lang="en-GB" sz="2400" dirty="0">
                <a:solidFill>
                  <a:srgbClr val="000000"/>
                </a:solidFill>
              </a:rPr>
              <a:t> sein </a:t>
            </a:r>
            <a:r>
              <a:rPr lang="en-GB" sz="2400" dirty="0" err="1">
                <a:solidFill>
                  <a:srgbClr val="000000"/>
                </a:solidFill>
              </a:rPr>
              <a:t>kann</a:t>
            </a:r>
            <a:r>
              <a:rPr lang="en-GB" sz="2400" dirty="0">
                <a:solidFill>
                  <a:srgbClr val="000000"/>
                </a:solidFill>
              </a:rPr>
              <a:t>, </a:t>
            </a:r>
            <a:r>
              <a:rPr lang="en-GB" sz="2400" dirty="0" err="1">
                <a:solidFill>
                  <a:srgbClr val="000000"/>
                </a:solidFill>
              </a:rPr>
              <a:t>ist</a:t>
            </a:r>
            <a:r>
              <a:rPr lang="en-GB" sz="2400" dirty="0">
                <a:solidFill>
                  <a:srgbClr val="000000"/>
                </a:solidFill>
              </a:rPr>
              <a:t> die </a:t>
            </a:r>
            <a:r>
              <a:rPr lang="en-GB" sz="2400" dirty="0" err="1">
                <a:solidFill>
                  <a:srgbClr val="000000"/>
                </a:solidFill>
              </a:rPr>
              <a:t>Umstellung</a:t>
            </a:r>
            <a:r>
              <a:rPr lang="en-GB" sz="2400" dirty="0">
                <a:solidFill>
                  <a:srgbClr val="000000"/>
                </a:solidFill>
              </a:rPr>
              <a:t> des </a:t>
            </a:r>
            <a:r>
              <a:rPr lang="en-GB" sz="2400" dirty="0" err="1">
                <a:solidFill>
                  <a:srgbClr val="000000"/>
                </a:solidFill>
              </a:rPr>
              <a:t>Betriebs</a:t>
            </a:r>
            <a:r>
              <a:rPr lang="en-GB" sz="2400" dirty="0">
                <a:solidFill>
                  <a:srgbClr val="000000"/>
                </a:solidFill>
              </a:rPr>
              <a:t> </a:t>
            </a:r>
            <a:r>
              <a:rPr lang="en-GB" sz="2400" dirty="0" err="1">
                <a:solidFill>
                  <a:srgbClr val="000000"/>
                </a:solidFill>
              </a:rPr>
              <a:t>eines</a:t>
            </a:r>
            <a:r>
              <a:rPr lang="en-GB" sz="2400" dirty="0">
                <a:solidFill>
                  <a:srgbClr val="000000"/>
                </a:solidFill>
              </a:rPr>
              <a:t> </a:t>
            </a:r>
            <a:r>
              <a:rPr lang="en-GB" sz="2400" dirty="0" err="1">
                <a:solidFill>
                  <a:srgbClr val="000000"/>
                </a:solidFill>
              </a:rPr>
              <a:t>Unternehmens</a:t>
            </a:r>
            <a:r>
              <a:rPr lang="en-GB" sz="2400" dirty="0">
                <a:solidFill>
                  <a:srgbClr val="000000"/>
                </a:solidFill>
              </a:rPr>
              <a:t> in die Cloud </a:t>
            </a:r>
            <a:r>
              <a:rPr lang="en-GB" sz="2400" dirty="0" err="1">
                <a:solidFill>
                  <a:srgbClr val="000000"/>
                </a:solidFill>
              </a:rPr>
              <a:t>selten</a:t>
            </a:r>
            <a:r>
              <a:rPr lang="en-GB" sz="2400" dirty="0">
                <a:solidFill>
                  <a:srgbClr val="000000"/>
                </a:solidFill>
              </a:rPr>
              <a:t> </a:t>
            </a:r>
            <a:r>
              <a:rPr lang="en-GB" sz="2400" dirty="0" err="1">
                <a:solidFill>
                  <a:srgbClr val="000000"/>
                </a:solidFill>
              </a:rPr>
              <a:t>einfach</a:t>
            </a:r>
            <a:r>
              <a:rPr lang="en-GB"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800100" lvl="1" indent="-342900">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800100" lvl="1" indent="-342900">
              <a:buClr>
                <a:srgbClr val="0D9390"/>
              </a:buClr>
              <a:buFont typeface="Arial" panose="020B0604020202020204" pitchFamily="34" charset="0"/>
              <a:buChar char="•"/>
              <a:defRPr/>
            </a:pPr>
            <a:r>
              <a:rPr lang="en-GB" sz="2400" dirty="0">
                <a:solidFill>
                  <a:srgbClr val="000000"/>
                </a:solidFill>
              </a:rPr>
              <a:t>So </a:t>
            </a:r>
            <a:r>
              <a:rPr lang="en-GB" sz="2400" dirty="0" err="1">
                <a:solidFill>
                  <a:srgbClr val="000000"/>
                </a:solidFill>
              </a:rPr>
              <a:t>wie</a:t>
            </a:r>
            <a:r>
              <a:rPr lang="en-GB" sz="2400" dirty="0">
                <a:solidFill>
                  <a:srgbClr val="000000"/>
                </a:solidFill>
              </a:rPr>
              <a:t> die </a:t>
            </a:r>
            <a:r>
              <a:rPr lang="en-GB" sz="2400" dirty="0" err="1">
                <a:solidFill>
                  <a:srgbClr val="000000"/>
                </a:solidFill>
              </a:rPr>
              <a:t>Auswahl</a:t>
            </a:r>
            <a:r>
              <a:rPr lang="en-GB" sz="2400" dirty="0">
                <a:solidFill>
                  <a:srgbClr val="000000"/>
                </a:solidFill>
              </a:rPr>
              <a:t> </a:t>
            </a:r>
            <a:r>
              <a:rPr lang="en-GB" sz="2400" dirty="0" err="1">
                <a:solidFill>
                  <a:srgbClr val="000000"/>
                </a:solidFill>
              </a:rPr>
              <a:t>traditioneller</a:t>
            </a:r>
            <a:r>
              <a:rPr lang="en-GB" sz="2400" dirty="0">
                <a:solidFill>
                  <a:srgbClr val="000000"/>
                </a:solidFill>
              </a:rPr>
              <a:t> Software und Services </a:t>
            </a:r>
            <a:r>
              <a:rPr lang="en-GB" sz="2400" dirty="0" err="1">
                <a:solidFill>
                  <a:srgbClr val="000000"/>
                </a:solidFill>
              </a:rPr>
              <a:t>einen</a:t>
            </a:r>
            <a:r>
              <a:rPr lang="en-GB" sz="2400" dirty="0">
                <a:solidFill>
                  <a:srgbClr val="000000"/>
                </a:solidFill>
              </a:rPr>
              <a:t> </a:t>
            </a:r>
            <a:r>
              <a:rPr lang="en-GB" sz="2400" dirty="0" err="1">
                <a:solidFill>
                  <a:srgbClr val="000000"/>
                </a:solidFill>
              </a:rPr>
              <a:t>überlegten</a:t>
            </a:r>
            <a:r>
              <a:rPr lang="en-GB" sz="2400" dirty="0">
                <a:solidFill>
                  <a:srgbClr val="000000"/>
                </a:solidFill>
              </a:rPr>
              <a:t> </a:t>
            </a:r>
            <a:r>
              <a:rPr lang="en-GB" sz="2400" dirty="0" err="1">
                <a:solidFill>
                  <a:srgbClr val="000000"/>
                </a:solidFill>
              </a:rPr>
              <a:t>Prozess</a:t>
            </a:r>
            <a:r>
              <a:rPr lang="en-GB" sz="2400" dirty="0">
                <a:solidFill>
                  <a:srgbClr val="000000"/>
                </a:solidFill>
              </a:rPr>
              <a:t> </a:t>
            </a:r>
            <a:r>
              <a:rPr lang="en-GB" sz="2400" dirty="0" err="1">
                <a:solidFill>
                  <a:srgbClr val="000000"/>
                </a:solidFill>
              </a:rPr>
              <a:t>erfordert</a:t>
            </a:r>
            <a:r>
              <a:rPr lang="en-GB" sz="2400" dirty="0">
                <a:solidFill>
                  <a:srgbClr val="000000"/>
                </a:solidFill>
              </a:rPr>
              <a:t>, </a:t>
            </a:r>
            <a:r>
              <a:rPr lang="en-GB" sz="2400" dirty="0" err="1">
                <a:solidFill>
                  <a:srgbClr val="000000"/>
                </a:solidFill>
              </a:rPr>
              <a:t>erfordert</a:t>
            </a:r>
            <a:r>
              <a:rPr lang="en-GB" sz="2400" dirty="0">
                <a:solidFill>
                  <a:srgbClr val="000000"/>
                </a:solidFill>
              </a:rPr>
              <a:t> der </a:t>
            </a:r>
            <a:r>
              <a:rPr lang="en-GB" sz="2400" dirty="0" err="1">
                <a:solidFill>
                  <a:srgbClr val="000000"/>
                </a:solidFill>
              </a:rPr>
              <a:t>Wechsel</a:t>
            </a:r>
            <a:r>
              <a:rPr lang="en-GB" sz="2400" dirty="0">
                <a:solidFill>
                  <a:srgbClr val="000000"/>
                </a:solidFill>
              </a:rPr>
              <a:t> in die Cloud und die </a:t>
            </a:r>
            <a:r>
              <a:rPr lang="en-GB" sz="2400" dirty="0" err="1">
                <a:solidFill>
                  <a:srgbClr val="000000"/>
                </a:solidFill>
              </a:rPr>
              <a:t>Ausweitung</a:t>
            </a:r>
            <a:r>
              <a:rPr lang="en-GB" sz="2400" dirty="0">
                <a:solidFill>
                  <a:srgbClr val="000000"/>
                </a:solidFill>
              </a:rPr>
              <a:t> der </a:t>
            </a:r>
            <a:r>
              <a:rPr lang="en-GB" sz="2400" dirty="0" err="1">
                <a:solidFill>
                  <a:srgbClr val="000000"/>
                </a:solidFill>
              </a:rPr>
              <a:t>Nutzung</a:t>
            </a:r>
            <a:r>
              <a:rPr lang="en-GB" sz="2400" dirty="0">
                <a:solidFill>
                  <a:srgbClr val="000000"/>
                </a:solidFill>
              </a:rPr>
              <a:t> von SaaS </a:t>
            </a:r>
            <a:r>
              <a:rPr lang="en-GB" sz="2400" dirty="0" err="1">
                <a:solidFill>
                  <a:srgbClr val="000000"/>
                </a:solidFill>
              </a:rPr>
              <a:t>auch</a:t>
            </a:r>
            <a:r>
              <a:rPr lang="en-GB" sz="2400" dirty="0">
                <a:solidFill>
                  <a:srgbClr val="000000"/>
                </a:solidFill>
              </a:rPr>
              <a:t> </a:t>
            </a:r>
            <a:r>
              <a:rPr lang="en-GB" sz="2400" dirty="0" err="1">
                <a:solidFill>
                  <a:srgbClr val="000000"/>
                </a:solidFill>
              </a:rPr>
              <a:t>eine</a:t>
            </a:r>
            <a:r>
              <a:rPr lang="en-GB" sz="2400" dirty="0">
                <a:solidFill>
                  <a:srgbClr val="000000"/>
                </a:solidFill>
              </a:rPr>
              <a:t> </a:t>
            </a:r>
            <a:r>
              <a:rPr lang="en-GB" sz="2400" dirty="0" err="1">
                <a:solidFill>
                  <a:srgbClr val="000000"/>
                </a:solidFill>
              </a:rPr>
              <a:t>technische</a:t>
            </a:r>
            <a:r>
              <a:rPr lang="en-GB" sz="2400" dirty="0">
                <a:solidFill>
                  <a:srgbClr val="000000"/>
                </a:solidFill>
              </a:rPr>
              <a:t> </a:t>
            </a:r>
            <a:r>
              <a:rPr lang="en-GB" sz="2400" dirty="0" err="1">
                <a:solidFill>
                  <a:srgbClr val="000000"/>
                </a:solidFill>
              </a:rPr>
              <a:t>Strategie</a:t>
            </a:r>
            <a:r>
              <a:rPr lang="en-GB" sz="2400" dirty="0">
                <a:solidFill>
                  <a:srgbClr val="000000"/>
                </a:solidFill>
              </a:rPr>
              <a:t> und </a:t>
            </a:r>
            <a:r>
              <a:rPr lang="en-GB" sz="2400" dirty="0" err="1">
                <a:solidFill>
                  <a:srgbClr val="000000"/>
                </a:solidFill>
              </a:rPr>
              <a:t>einen</a:t>
            </a:r>
            <a:r>
              <a:rPr lang="en-GB" sz="2400" dirty="0">
                <a:solidFill>
                  <a:srgbClr val="000000"/>
                </a:solidFill>
              </a:rPr>
              <a:t> Plan.</a:t>
            </a:r>
          </a:p>
        </p:txBody>
      </p:sp>
    </p:spTree>
    <p:extLst>
      <p:ext uri="{BB962C8B-B14F-4D97-AF65-F5344CB8AC3E}">
        <p14:creationId xmlns:p14="http://schemas.microsoft.com/office/powerpoint/2010/main" val="209381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725812"/>
            <a:ext cx="10595237" cy="3995028"/>
          </a:xfrm>
        </p:spPr>
        <p:txBody>
          <a:bodyPr/>
          <a:lstStyle/>
          <a:p>
            <a:pPr marL="360000" indent="-342900">
              <a:buBlip>
                <a:blip r:embed="rId2"/>
              </a:buBlip>
            </a:pPr>
            <a:r>
              <a:rPr lang="en-GB" b="1" dirty="0">
                <a:solidFill>
                  <a:schemeClr val="accent2"/>
                </a:solidFill>
              </a:rPr>
              <a:t>Service-</a:t>
            </a:r>
            <a:r>
              <a:rPr lang="en-GB" b="1" dirty="0" err="1">
                <a:solidFill>
                  <a:schemeClr val="accent2"/>
                </a:solidFill>
              </a:rPr>
              <a:t>Automatisierung</a:t>
            </a:r>
            <a:r>
              <a:rPr lang="en-GB" b="1" dirty="0">
                <a:solidFill>
                  <a:schemeClr val="accent2"/>
                </a:solidFill>
              </a:rPr>
              <a:t> </a:t>
            </a:r>
            <a:r>
              <a:rPr lang="en-GB" b="1" dirty="0" err="1">
                <a:solidFill>
                  <a:schemeClr val="accent2"/>
                </a:solidFill>
              </a:rPr>
              <a:t>ist</a:t>
            </a:r>
            <a:r>
              <a:rPr lang="en-GB" b="1" dirty="0">
                <a:solidFill>
                  <a:schemeClr val="accent2"/>
                </a:solidFill>
              </a:rPr>
              <a:t> der </a:t>
            </a:r>
            <a:r>
              <a:rPr lang="en-GB" b="1" dirty="0" err="1">
                <a:solidFill>
                  <a:schemeClr val="accent2"/>
                </a:solidFill>
              </a:rPr>
              <a:t>Prozess</a:t>
            </a:r>
            <a:r>
              <a:rPr lang="en-GB" b="1" dirty="0">
                <a:solidFill>
                  <a:schemeClr val="accent2"/>
                </a:solidFill>
              </a:rPr>
              <a:t> der Integration </a:t>
            </a:r>
            <a:r>
              <a:rPr lang="en-GB" b="1" dirty="0" err="1">
                <a:solidFill>
                  <a:schemeClr val="accent2"/>
                </a:solidFill>
              </a:rPr>
              <a:t>aller</a:t>
            </a:r>
            <a:r>
              <a:rPr lang="en-GB" b="1" dirty="0">
                <a:solidFill>
                  <a:schemeClr val="accent2"/>
                </a:solidFill>
              </a:rPr>
              <a:t> </a:t>
            </a:r>
            <a:r>
              <a:rPr lang="en-GB" b="1" dirty="0" err="1">
                <a:solidFill>
                  <a:schemeClr val="accent2"/>
                </a:solidFill>
              </a:rPr>
              <a:t>Domänen</a:t>
            </a:r>
            <a:r>
              <a:rPr lang="en-GB" b="1" dirty="0">
                <a:solidFill>
                  <a:schemeClr val="accent2"/>
                </a:solidFill>
              </a:rPr>
              <a:t>- und </a:t>
            </a:r>
            <a:r>
              <a:rPr lang="en-GB" b="1" dirty="0" err="1">
                <a:solidFill>
                  <a:schemeClr val="accent2"/>
                </a:solidFill>
              </a:rPr>
              <a:t>Funktionstools</a:t>
            </a:r>
            <a:r>
              <a:rPr lang="en-GB" b="1" dirty="0">
                <a:solidFill>
                  <a:schemeClr val="accent2"/>
                </a:solidFill>
              </a:rPr>
              <a:t> in </a:t>
            </a:r>
            <a:r>
              <a:rPr lang="en-GB" b="1" dirty="0" err="1">
                <a:solidFill>
                  <a:schemeClr val="accent2"/>
                </a:solidFill>
              </a:rPr>
              <a:t>verschiedene</a:t>
            </a:r>
            <a:r>
              <a:rPr lang="en-GB" b="1" dirty="0">
                <a:solidFill>
                  <a:schemeClr val="accent2"/>
                </a:solidFill>
              </a:rPr>
              <a:t> </a:t>
            </a:r>
            <a:r>
              <a:rPr lang="en-GB" b="1" dirty="0" err="1">
                <a:solidFill>
                  <a:schemeClr val="accent2"/>
                </a:solidFill>
              </a:rPr>
              <a:t>Automatisierungsebenen</a:t>
            </a:r>
            <a:r>
              <a:rPr lang="en-GB" b="1" dirty="0">
                <a:solidFill>
                  <a:schemeClr val="accent2"/>
                </a:solidFill>
              </a:rPr>
              <a:t>, um </a:t>
            </a:r>
            <a:r>
              <a:rPr lang="en-GB" b="1" dirty="0" err="1">
                <a:solidFill>
                  <a:schemeClr val="accent2"/>
                </a:solidFill>
              </a:rPr>
              <a:t>eine</a:t>
            </a:r>
            <a:r>
              <a:rPr lang="en-GB" b="1" dirty="0">
                <a:solidFill>
                  <a:schemeClr val="accent2"/>
                </a:solidFill>
              </a:rPr>
              <a:t> </a:t>
            </a:r>
            <a:r>
              <a:rPr lang="en-GB" b="1" dirty="0" err="1">
                <a:solidFill>
                  <a:schemeClr val="accent2"/>
                </a:solidFill>
              </a:rPr>
              <a:t>einheitliche</a:t>
            </a:r>
            <a:r>
              <a:rPr lang="en-GB" b="1" dirty="0">
                <a:solidFill>
                  <a:schemeClr val="accent2"/>
                </a:solidFill>
              </a:rPr>
              <a:t> </a:t>
            </a:r>
            <a:r>
              <a:rPr lang="en-GB" b="1" dirty="0" err="1">
                <a:solidFill>
                  <a:schemeClr val="accent2"/>
                </a:solidFill>
              </a:rPr>
              <a:t>Schnittstelle</a:t>
            </a:r>
            <a:r>
              <a:rPr lang="en-GB" b="1" dirty="0">
                <a:solidFill>
                  <a:schemeClr val="accent2"/>
                </a:solidFill>
              </a:rPr>
              <a:t> für alle </a:t>
            </a:r>
            <a:r>
              <a:rPr lang="en-GB" b="1" dirty="0" err="1">
                <a:solidFill>
                  <a:schemeClr val="accent2"/>
                </a:solidFill>
              </a:rPr>
              <a:t>Arbeitsabläufe</a:t>
            </a:r>
            <a:r>
              <a:rPr lang="en-GB" b="1" dirty="0">
                <a:solidFill>
                  <a:schemeClr val="accent2"/>
                </a:solidFill>
              </a:rPr>
              <a:t> </a:t>
            </a:r>
            <a:r>
              <a:rPr lang="en-GB" b="1" dirty="0" err="1">
                <a:solidFill>
                  <a:schemeClr val="accent2"/>
                </a:solidFill>
              </a:rPr>
              <a:t>zu</a:t>
            </a:r>
            <a:r>
              <a:rPr lang="en-GB" b="1" dirty="0">
                <a:solidFill>
                  <a:schemeClr val="accent2"/>
                </a:solidFill>
              </a:rPr>
              <a:t> </a:t>
            </a:r>
            <a:r>
              <a:rPr lang="en-GB" b="1" dirty="0" err="1">
                <a:solidFill>
                  <a:schemeClr val="accent2"/>
                </a:solidFill>
              </a:rPr>
              <a:t>schaffen</a:t>
            </a:r>
            <a:r>
              <a:rPr lang="en-GB" b="1" dirty="0">
                <a:solidFill>
                  <a:schemeClr val="accent2"/>
                </a:solidFill>
              </a:rPr>
              <a:t>. </a:t>
            </a:r>
          </a:p>
          <a:p>
            <a:pPr marL="360000" indent="-342900">
              <a:buBlip>
                <a:blip r:embed="rId2"/>
              </a:buBlip>
            </a:pPr>
            <a:endParaRPr lang="en-GB" b="1" dirty="0">
              <a:solidFill>
                <a:schemeClr val="accent2"/>
              </a:solidFill>
            </a:endParaRPr>
          </a:p>
          <a:p>
            <a:pPr marL="360000" indent="-342900">
              <a:buBlip>
                <a:blip r:embed="rId2"/>
              </a:buBlip>
            </a:pPr>
            <a:r>
              <a:rPr lang="en-GB" b="1" dirty="0">
                <a:solidFill>
                  <a:schemeClr val="accent2"/>
                </a:solidFill>
              </a:rPr>
              <a:t>Es </a:t>
            </a:r>
            <a:r>
              <a:rPr lang="en-GB" b="1" dirty="0" err="1">
                <a:solidFill>
                  <a:schemeClr val="accent2"/>
                </a:solidFill>
              </a:rPr>
              <a:t>handelt</a:t>
            </a:r>
            <a:r>
              <a:rPr lang="en-GB" b="1" dirty="0">
                <a:solidFill>
                  <a:schemeClr val="accent2"/>
                </a:solidFill>
              </a:rPr>
              <a:t> </a:t>
            </a:r>
            <a:r>
              <a:rPr lang="en-GB" b="1" dirty="0" err="1">
                <a:solidFill>
                  <a:schemeClr val="accent2"/>
                </a:solidFill>
              </a:rPr>
              <a:t>sich</a:t>
            </a:r>
            <a:r>
              <a:rPr lang="en-GB" b="1" dirty="0">
                <a:solidFill>
                  <a:schemeClr val="accent2"/>
                </a:solidFill>
              </a:rPr>
              <a:t> </a:t>
            </a:r>
            <a:r>
              <a:rPr lang="en-GB" b="1" dirty="0" err="1">
                <a:solidFill>
                  <a:schemeClr val="accent2"/>
                </a:solidFill>
              </a:rPr>
              <a:t>auch</a:t>
            </a:r>
            <a:r>
              <a:rPr lang="en-GB" b="1" dirty="0">
                <a:solidFill>
                  <a:schemeClr val="accent2"/>
                </a:solidFill>
              </a:rPr>
              <a:t> um den </a:t>
            </a:r>
            <a:r>
              <a:rPr lang="en-GB" b="1" dirty="0" err="1">
                <a:solidFill>
                  <a:schemeClr val="accent2"/>
                </a:solidFill>
              </a:rPr>
              <a:t>Prozess</a:t>
            </a:r>
            <a:r>
              <a:rPr lang="en-GB" b="1" dirty="0">
                <a:solidFill>
                  <a:schemeClr val="accent2"/>
                </a:solidFill>
              </a:rPr>
              <a:t> der </a:t>
            </a:r>
            <a:r>
              <a:rPr lang="en-GB" b="1" dirty="0" err="1">
                <a:solidFill>
                  <a:schemeClr val="accent2"/>
                </a:solidFill>
              </a:rPr>
              <a:t>Automatisierung</a:t>
            </a:r>
            <a:r>
              <a:rPr lang="en-GB" b="1" dirty="0">
                <a:solidFill>
                  <a:schemeClr val="accent2"/>
                </a:solidFill>
              </a:rPr>
              <a:t> von </a:t>
            </a:r>
            <a:r>
              <a:rPr lang="en-GB" b="1" dirty="0" err="1">
                <a:solidFill>
                  <a:schemeClr val="accent2"/>
                </a:solidFill>
              </a:rPr>
              <a:t>Ereignissen</a:t>
            </a:r>
            <a:r>
              <a:rPr lang="en-GB" b="1" dirty="0">
                <a:solidFill>
                  <a:schemeClr val="accent2"/>
                </a:solidFill>
              </a:rPr>
              <a:t>, </a:t>
            </a:r>
            <a:r>
              <a:rPr lang="en-GB" b="1" dirty="0" err="1">
                <a:solidFill>
                  <a:schemeClr val="accent2"/>
                </a:solidFill>
              </a:rPr>
              <a:t>Prozessen</a:t>
            </a:r>
            <a:r>
              <a:rPr lang="en-GB" b="1" dirty="0">
                <a:solidFill>
                  <a:schemeClr val="accent2"/>
                </a:solidFill>
              </a:rPr>
              <a:t>, </a:t>
            </a:r>
            <a:r>
              <a:rPr lang="en-GB" b="1" dirty="0" err="1">
                <a:solidFill>
                  <a:schemeClr val="accent2"/>
                </a:solidFill>
              </a:rPr>
              <a:t>Aufgaben</a:t>
            </a:r>
            <a:r>
              <a:rPr lang="en-GB" b="1" dirty="0">
                <a:solidFill>
                  <a:schemeClr val="accent2"/>
                </a:solidFill>
              </a:rPr>
              <a:t> und </a:t>
            </a:r>
            <a:r>
              <a:rPr lang="en-GB" b="1" dirty="0" err="1">
                <a:solidFill>
                  <a:schemeClr val="accent2"/>
                </a:solidFill>
              </a:rPr>
              <a:t>Geschäftsfunktionen</a:t>
            </a:r>
            <a:r>
              <a:rPr lang="en-GB" b="1" dirty="0">
                <a:solidFill>
                  <a:schemeClr val="accent2"/>
                </a:solidFill>
              </a:rPr>
              <a:t>. </a:t>
            </a:r>
          </a:p>
          <a:p>
            <a:pPr marL="17100" indent="0"/>
            <a:endParaRPr lang="en-GB" b="1" dirty="0">
              <a:solidFill>
                <a:schemeClr val="accent2"/>
              </a:solidFill>
            </a:endParaRPr>
          </a:p>
          <a:p>
            <a:pPr marL="360000" indent="-342900">
              <a:buBlip>
                <a:blip r:embed="rId2"/>
              </a:buBlip>
            </a:pPr>
            <a:r>
              <a:rPr lang="en-GB" b="1" dirty="0">
                <a:solidFill>
                  <a:schemeClr val="accent2"/>
                </a:solidFill>
              </a:rPr>
              <a:t>Service-</a:t>
            </a:r>
            <a:r>
              <a:rPr lang="en-GB" b="1" dirty="0" err="1">
                <a:solidFill>
                  <a:schemeClr val="accent2"/>
                </a:solidFill>
              </a:rPr>
              <a:t>Automatisierung</a:t>
            </a:r>
            <a:r>
              <a:rPr lang="en-GB" b="1" dirty="0">
                <a:solidFill>
                  <a:schemeClr val="accent2"/>
                </a:solidFill>
              </a:rPr>
              <a:t> </a:t>
            </a:r>
            <a:r>
              <a:rPr lang="en-GB" b="1" dirty="0" err="1">
                <a:solidFill>
                  <a:schemeClr val="accent2"/>
                </a:solidFill>
              </a:rPr>
              <a:t>hilft</a:t>
            </a:r>
            <a:r>
              <a:rPr lang="en-GB" b="1" dirty="0">
                <a:solidFill>
                  <a:schemeClr val="accent2"/>
                </a:solidFill>
              </a:rPr>
              <a:t> </a:t>
            </a:r>
            <a:r>
              <a:rPr lang="en-GB" b="1" dirty="0" err="1">
                <a:solidFill>
                  <a:schemeClr val="accent2"/>
                </a:solidFill>
              </a:rPr>
              <a:t>dabei</a:t>
            </a:r>
            <a:r>
              <a:rPr lang="en-GB" b="1" dirty="0">
                <a:solidFill>
                  <a:schemeClr val="accent2"/>
                </a:solidFill>
              </a:rPr>
              <a:t>, </a:t>
            </a:r>
            <a:r>
              <a:rPr lang="en-GB" b="1" dirty="0" err="1">
                <a:solidFill>
                  <a:schemeClr val="accent2"/>
                </a:solidFill>
              </a:rPr>
              <a:t>mehrdimensionale</a:t>
            </a:r>
            <a:r>
              <a:rPr lang="en-GB" b="1" dirty="0">
                <a:solidFill>
                  <a:schemeClr val="accent2"/>
                </a:solidFill>
              </a:rPr>
              <a:t> </a:t>
            </a:r>
            <a:r>
              <a:rPr lang="en-GB" b="1" dirty="0" err="1">
                <a:solidFill>
                  <a:schemeClr val="accent2"/>
                </a:solidFill>
              </a:rPr>
              <a:t>Sichtbarkeit</a:t>
            </a:r>
            <a:r>
              <a:rPr lang="en-GB" b="1" dirty="0">
                <a:solidFill>
                  <a:schemeClr val="accent2"/>
                </a:solidFill>
              </a:rPr>
              <a:t> in </a:t>
            </a:r>
            <a:r>
              <a:rPr lang="en-GB" b="1" dirty="0" err="1">
                <a:solidFill>
                  <a:schemeClr val="accent2"/>
                </a:solidFill>
              </a:rPr>
              <a:t>Unternehmen</a:t>
            </a:r>
            <a:r>
              <a:rPr lang="en-GB" b="1" dirty="0">
                <a:solidFill>
                  <a:schemeClr val="accent2"/>
                </a:solidFill>
              </a:rPr>
              <a:t> </a:t>
            </a:r>
            <a:r>
              <a:rPr lang="en-GB" b="1" dirty="0" err="1">
                <a:solidFill>
                  <a:schemeClr val="accent2"/>
                </a:solidFill>
              </a:rPr>
              <a:t>zu</a:t>
            </a:r>
            <a:r>
              <a:rPr lang="en-GB" b="1" dirty="0">
                <a:solidFill>
                  <a:schemeClr val="accent2"/>
                </a:solidFill>
              </a:rPr>
              <a:t> </a:t>
            </a:r>
            <a:r>
              <a:rPr lang="en-GB" b="1" dirty="0" err="1">
                <a:solidFill>
                  <a:schemeClr val="accent2"/>
                </a:solidFill>
              </a:rPr>
              <a:t>erreichen</a:t>
            </a:r>
            <a:r>
              <a:rPr lang="en-GB" b="1" dirty="0">
                <a:solidFill>
                  <a:schemeClr val="accent2"/>
                </a:solidFill>
              </a:rPr>
              <a:t> und den </a:t>
            </a:r>
            <a:r>
              <a:rPr lang="en-GB" b="1" dirty="0" err="1">
                <a:solidFill>
                  <a:schemeClr val="accent2"/>
                </a:solidFill>
              </a:rPr>
              <a:t>Serviceprozess</a:t>
            </a:r>
            <a:r>
              <a:rPr lang="en-GB" b="1" dirty="0">
                <a:solidFill>
                  <a:schemeClr val="accent2"/>
                </a:solidFill>
              </a:rPr>
              <a:t> </a:t>
            </a:r>
            <a:r>
              <a:rPr lang="en-GB" b="1" dirty="0" err="1">
                <a:solidFill>
                  <a:schemeClr val="accent2"/>
                </a:solidFill>
              </a:rPr>
              <a:t>zu</a:t>
            </a:r>
            <a:r>
              <a:rPr lang="en-GB" b="1" dirty="0">
                <a:solidFill>
                  <a:schemeClr val="accent2"/>
                </a:solidFill>
              </a:rPr>
              <a:t> </a:t>
            </a:r>
            <a:r>
              <a:rPr lang="en-GB" b="1" dirty="0" err="1">
                <a:solidFill>
                  <a:schemeClr val="accent2"/>
                </a:solidFill>
              </a:rPr>
              <a:t>rationalisieren</a:t>
            </a:r>
            <a:r>
              <a:rPr lang="en-GB" b="1" dirty="0">
                <a:solidFill>
                  <a:schemeClr val="accent2"/>
                </a:solidFill>
              </a:rPr>
              <a:t>. </a:t>
            </a:r>
          </a:p>
          <a:p>
            <a:pPr marL="17100" indent="0"/>
            <a:endParaRPr lang="en-GB" b="1" dirty="0">
              <a:solidFill>
                <a:schemeClr val="accent2"/>
              </a:solidFill>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Was </a:t>
            </a:r>
            <a:r>
              <a:rPr lang="en-GB" dirty="0" err="1"/>
              <a:t>ist</a:t>
            </a:r>
            <a:r>
              <a:rPr lang="en-GB" dirty="0"/>
              <a:t> Automation?</a:t>
            </a:r>
            <a:endParaRPr lang="en-ZA" dirty="0"/>
          </a:p>
        </p:txBody>
      </p:sp>
    </p:spTree>
    <p:extLst>
      <p:ext uri="{BB962C8B-B14F-4D97-AF65-F5344CB8AC3E}">
        <p14:creationId xmlns:p14="http://schemas.microsoft.com/office/powerpoint/2010/main" val="19466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Umstellung</a:t>
            </a:r>
            <a:r>
              <a:rPr lang="en-GB" dirty="0"/>
              <a:t> auf Cloud Computing für </a:t>
            </a:r>
            <a:r>
              <a:rPr lang="en-GB" dirty="0" err="1"/>
              <a:t>gemeinnützige</a:t>
            </a:r>
            <a:r>
              <a:rPr lang="en-GB" dirty="0"/>
              <a:t> </a:t>
            </a:r>
            <a:r>
              <a:rPr lang="en-GB" dirty="0" err="1"/>
              <a:t>Organisationen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71036"/>
            <a:ext cx="10258424" cy="3416320"/>
          </a:xfrm>
          <a:prstGeom prst="rect">
            <a:avLst/>
          </a:prstGeom>
          <a:noFill/>
        </p:spPr>
        <p:txBody>
          <a:bodyPr wrap="square">
            <a:spAutoFit/>
          </a:bodyPr>
          <a:lstStyle/>
          <a:p>
            <a:pPr marL="342900" lvl="0" indent="-342900">
              <a:buClr>
                <a:srgbClr val="0D9390"/>
              </a:buClr>
              <a:buBlip>
                <a:blip r:embed="rId3"/>
              </a:buBlip>
              <a:defRPr/>
            </a:pPr>
            <a:r>
              <a:rPr lang="en-GB" sz="2400" b="1" dirty="0">
                <a:solidFill>
                  <a:schemeClr val="accent2"/>
                </a:solidFill>
              </a:rPr>
              <a:t>Die Arbeit </a:t>
            </a:r>
            <a:r>
              <a:rPr lang="en-GB" sz="2400" b="1" dirty="0" err="1">
                <a:solidFill>
                  <a:schemeClr val="accent2"/>
                </a:solidFill>
              </a:rPr>
              <a:t>erledigen</a:t>
            </a:r>
            <a:r>
              <a:rPr lang="en-GB" sz="2400" b="1" dirty="0">
                <a:solidFill>
                  <a:schemeClr val="accent2"/>
                </a:solidFill>
              </a:rPr>
              <a:t>, um </a:t>
            </a:r>
            <a:r>
              <a:rPr lang="en-GB" sz="2400" b="1" dirty="0" err="1">
                <a:solidFill>
                  <a:schemeClr val="accent2"/>
                </a:solidFill>
              </a:rPr>
              <a:t>sich</a:t>
            </a:r>
            <a:r>
              <a:rPr lang="en-GB" sz="2400" b="1" dirty="0">
                <a:solidFill>
                  <a:schemeClr val="accent2"/>
                </a:solidFill>
              </a:rPr>
              <a:t> </a:t>
            </a:r>
            <a:r>
              <a:rPr lang="en-GB" sz="2400" b="1" dirty="0" err="1">
                <a:solidFill>
                  <a:schemeClr val="accent2"/>
                </a:solidFill>
              </a:rPr>
              <a:t>zu</a:t>
            </a:r>
            <a:r>
              <a:rPr lang="en-GB" sz="2400" b="1" dirty="0">
                <a:solidFill>
                  <a:schemeClr val="accent2"/>
                </a:solidFill>
              </a:rPr>
              <a:t> </a:t>
            </a:r>
            <a:r>
              <a:rPr lang="en-GB" sz="2400" b="1" dirty="0" err="1">
                <a:solidFill>
                  <a:schemeClr val="accent2"/>
                </a:solidFill>
              </a:rPr>
              <a:t>bewegen</a:t>
            </a:r>
            <a:endParaRPr lang="en-GB" sz="2400" b="1" dirty="0">
              <a:solidFill>
                <a:schemeClr val="accent2"/>
              </a:solidFill>
            </a:endParaRPr>
          </a:p>
          <a:p>
            <a:pPr marL="800100" lvl="1" indent="-342900">
              <a:buClr>
                <a:srgbClr val="0D9390"/>
              </a:buClr>
              <a:buFont typeface="Arial" panose="020B0604020202020204" pitchFamily="34" charset="0"/>
              <a:buChar char="•"/>
              <a:defRPr/>
            </a:pPr>
            <a:r>
              <a:rPr lang="en-GB" sz="2400" dirty="0">
                <a:solidFill>
                  <a:srgbClr val="000000"/>
                </a:solidFill>
              </a:rPr>
              <a:t>Wie </a:t>
            </a:r>
            <a:r>
              <a:rPr lang="en-GB" sz="2400" dirty="0" err="1">
                <a:solidFill>
                  <a:srgbClr val="000000"/>
                </a:solidFill>
              </a:rPr>
              <a:t>bei</a:t>
            </a:r>
            <a:r>
              <a:rPr lang="en-GB" sz="2400" dirty="0">
                <a:solidFill>
                  <a:srgbClr val="000000"/>
                </a:solidFill>
              </a:rPr>
              <a:t> </a:t>
            </a:r>
            <a:r>
              <a:rPr lang="en-GB" sz="2400" dirty="0" err="1">
                <a:solidFill>
                  <a:srgbClr val="000000"/>
                </a:solidFill>
              </a:rPr>
              <a:t>jedem</a:t>
            </a:r>
            <a:r>
              <a:rPr lang="en-GB" sz="2400" dirty="0">
                <a:solidFill>
                  <a:srgbClr val="000000"/>
                </a:solidFill>
              </a:rPr>
              <a:t> IT-</a:t>
            </a:r>
            <a:r>
              <a:rPr lang="en-GB" sz="2400" dirty="0" err="1">
                <a:solidFill>
                  <a:srgbClr val="000000"/>
                </a:solidFill>
              </a:rPr>
              <a:t>Transformationsprojekt</a:t>
            </a:r>
            <a:r>
              <a:rPr lang="en-GB" sz="2400" dirty="0">
                <a:solidFill>
                  <a:srgbClr val="000000"/>
                </a:solidFill>
              </a:rPr>
              <a:t> </a:t>
            </a:r>
            <a:r>
              <a:rPr lang="en-GB" sz="2400" dirty="0" err="1">
                <a:solidFill>
                  <a:srgbClr val="000000"/>
                </a:solidFill>
              </a:rPr>
              <a:t>erfordert</a:t>
            </a:r>
            <a:r>
              <a:rPr lang="en-GB" sz="2400" dirty="0">
                <a:solidFill>
                  <a:srgbClr val="000000"/>
                </a:solidFill>
              </a:rPr>
              <a:t> der </a:t>
            </a:r>
            <a:r>
              <a:rPr lang="en-GB" sz="2400" dirty="0" err="1">
                <a:solidFill>
                  <a:srgbClr val="000000"/>
                </a:solidFill>
              </a:rPr>
              <a:t>Wechsel</a:t>
            </a:r>
            <a:r>
              <a:rPr lang="en-GB" sz="2400" dirty="0">
                <a:solidFill>
                  <a:srgbClr val="000000"/>
                </a:solidFill>
              </a:rPr>
              <a:t> in die Cloud </a:t>
            </a:r>
            <a:r>
              <a:rPr lang="en-GB" sz="2400" dirty="0" err="1">
                <a:solidFill>
                  <a:srgbClr val="000000"/>
                </a:solidFill>
              </a:rPr>
              <a:t>ein</a:t>
            </a:r>
            <a:r>
              <a:rPr lang="en-GB" sz="2400" dirty="0">
                <a:solidFill>
                  <a:srgbClr val="000000"/>
                </a:solidFill>
              </a:rPr>
              <a:t> </a:t>
            </a:r>
            <a:r>
              <a:rPr lang="en-GB" sz="2400" dirty="0" err="1">
                <a:solidFill>
                  <a:srgbClr val="000000"/>
                </a:solidFill>
              </a:rPr>
              <a:t>erhebliches</a:t>
            </a:r>
            <a:r>
              <a:rPr lang="en-GB" sz="2400" dirty="0">
                <a:solidFill>
                  <a:srgbClr val="000000"/>
                </a:solidFill>
              </a:rPr>
              <a:t> </a:t>
            </a:r>
            <a:r>
              <a:rPr lang="en-GB" sz="2400" dirty="0" err="1">
                <a:solidFill>
                  <a:srgbClr val="000000"/>
                </a:solidFill>
              </a:rPr>
              <a:t>Maß</a:t>
            </a:r>
            <a:r>
              <a:rPr lang="en-GB" sz="2400" dirty="0">
                <a:solidFill>
                  <a:srgbClr val="000000"/>
                </a:solidFill>
              </a:rPr>
              <a:t> an </a:t>
            </a:r>
            <a:r>
              <a:rPr lang="en-GB" sz="2400" dirty="0" err="1">
                <a:solidFill>
                  <a:srgbClr val="000000"/>
                </a:solidFill>
              </a:rPr>
              <a:t>Planung</a:t>
            </a:r>
            <a:r>
              <a:rPr lang="en-GB" sz="2400" dirty="0">
                <a:solidFill>
                  <a:srgbClr val="000000"/>
                </a:solidFill>
              </a:rPr>
              <a:t> und </a:t>
            </a:r>
            <a:r>
              <a:rPr lang="en-GB" sz="2400" dirty="0" err="1">
                <a:solidFill>
                  <a:srgbClr val="000000"/>
                </a:solidFill>
              </a:rPr>
              <a:t>Überlegungen</a:t>
            </a:r>
            <a:r>
              <a:rPr lang="en-GB"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800100" lvl="1" indent="-342900">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800100" lvl="1" indent="-342900">
              <a:buClr>
                <a:srgbClr val="0D9390"/>
              </a:buClr>
              <a:buFont typeface="Arial" panose="020B0604020202020204" pitchFamily="34" charset="0"/>
              <a:buChar char="•"/>
              <a:defRPr/>
            </a:pPr>
            <a:r>
              <a:rPr lang="en-GB" sz="2400" dirty="0" err="1">
                <a:solidFill>
                  <a:srgbClr val="000000"/>
                </a:solidFill>
              </a:rPr>
              <a:t>Unabhängig</a:t>
            </a:r>
            <a:r>
              <a:rPr lang="en-GB" sz="2400" dirty="0">
                <a:solidFill>
                  <a:srgbClr val="000000"/>
                </a:solidFill>
              </a:rPr>
              <a:t> </a:t>
            </a:r>
            <a:r>
              <a:rPr lang="en-GB" sz="2400" dirty="0" err="1">
                <a:solidFill>
                  <a:srgbClr val="000000"/>
                </a:solidFill>
              </a:rPr>
              <a:t>davon</a:t>
            </a:r>
            <a:r>
              <a:rPr lang="en-GB" sz="2400" dirty="0">
                <a:solidFill>
                  <a:srgbClr val="000000"/>
                </a:solidFill>
              </a:rPr>
              <a:t>, </a:t>
            </a:r>
            <a:r>
              <a:rPr lang="en-GB" sz="2400" dirty="0" err="1">
                <a:solidFill>
                  <a:srgbClr val="000000"/>
                </a:solidFill>
              </a:rPr>
              <a:t>ob</a:t>
            </a:r>
            <a:r>
              <a:rPr lang="en-GB" sz="2400" dirty="0">
                <a:solidFill>
                  <a:srgbClr val="000000"/>
                </a:solidFill>
              </a:rPr>
              <a:t> </a:t>
            </a:r>
            <a:r>
              <a:rPr lang="en-GB" sz="2400" dirty="0" err="1">
                <a:solidFill>
                  <a:srgbClr val="000000"/>
                </a:solidFill>
              </a:rPr>
              <a:t>vorhandene</a:t>
            </a:r>
            <a:r>
              <a:rPr lang="en-GB" sz="2400" dirty="0">
                <a:solidFill>
                  <a:srgbClr val="000000"/>
                </a:solidFill>
              </a:rPr>
              <a:t> </a:t>
            </a:r>
            <a:r>
              <a:rPr lang="en-GB" sz="2400" dirty="0" err="1">
                <a:solidFill>
                  <a:srgbClr val="000000"/>
                </a:solidFill>
              </a:rPr>
              <a:t>Daten</a:t>
            </a:r>
            <a:r>
              <a:rPr lang="en-GB" sz="2400" dirty="0">
                <a:solidFill>
                  <a:srgbClr val="000000"/>
                </a:solidFill>
              </a:rPr>
              <a:t> und </a:t>
            </a:r>
            <a:r>
              <a:rPr lang="en-GB" sz="2400" dirty="0" err="1">
                <a:solidFill>
                  <a:srgbClr val="000000"/>
                </a:solidFill>
              </a:rPr>
              <a:t>Anwendungen</a:t>
            </a:r>
            <a:r>
              <a:rPr lang="en-GB" sz="2400" dirty="0">
                <a:solidFill>
                  <a:srgbClr val="000000"/>
                </a:solidFill>
              </a:rPr>
              <a:t> in die Cloud </a:t>
            </a:r>
            <a:r>
              <a:rPr lang="en-GB" sz="2400" dirty="0" err="1">
                <a:solidFill>
                  <a:srgbClr val="000000"/>
                </a:solidFill>
              </a:rPr>
              <a:t>verschoben</a:t>
            </a:r>
            <a:r>
              <a:rPr lang="en-GB" sz="2400" dirty="0">
                <a:solidFill>
                  <a:srgbClr val="000000"/>
                </a:solidFill>
              </a:rPr>
              <a:t> </a:t>
            </a:r>
            <a:r>
              <a:rPr lang="en-GB" sz="2400" dirty="0" err="1">
                <a:solidFill>
                  <a:srgbClr val="000000"/>
                </a:solidFill>
              </a:rPr>
              <a:t>oder</a:t>
            </a:r>
            <a:r>
              <a:rPr lang="en-GB" sz="2400" dirty="0">
                <a:solidFill>
                  <a:srgbClr val="000000"/>
                </a:solidFill>
              </a:rPr>
              <a:t> </a:t>
            </a:r>
            <a:r>
              <a:rPr lang="en-GB" sz="2400" dirty="0" err="1">
                <a:solidFill>
                  <a:srgbClr val="000000"/>
                </a:solidFill>
              </a:rPr>
              <a:t>neue</a:t>
            </a:r>
            <a:r>
              <a:rPr lang="en-GB" sz="2400" dirty="0">
                <a:solidFill>
                  <a:srgbClr val="000000"/>
                </a:solidFill>
              </a:rPr>
              <a:t> </a:t>
            </a:r>
            <a:r>
              <a:rPr lang="en-GB" sz="2400" dirty="0" err="1">
                <a:solidFill>
                  <a:srgbClr val="000000"/>
                </a:solidFill>
              </a:rPr>
              <a:t>Daten</a:t>
            </a:r>
            <a:r>
              <a:rPr lang="en-GB" sz="2400" dirty="0">
                <a:solidFill>
                  <a:srgbClr val="000000"/>
                </a:solidFill>
              </a:rPr>
              <a:t> und </a:t>
            </a:r>
            <a:r>
              <a:rPr lang="en-GB" sz="2400" dirty="0" err="1">
                <a:solidFill>
                  <a:srgbClr val="000000"/>
                </a:solidFill>
              </a:rPr>
              <a:t>Anwendungen</a:t>
            </a:r>
            <a:r>
              <a:rPr lang="en-GB" sz="2400" dirty="0">
                <a:solidFill>
                  <a:srgbClr val="000000"/>
                </a:solidFill>
              </a:rPr>
              <a:t> in die Cloud </a:t>
            </a:r>
            <a:r>
              <a:rPr lang="en-GB" sz="2400" dirty="0" err="1">
                <a:solidFill>
                  <a:srgbClr val="000000"/>
                </a:solidFill>
              </a:rPr>
              <a:t>bereitgestellt</a:t>
            </a:r>
            <a:r>
              <a:rPr lang="en-GB" sz="2400" dirty="0">
                <a:solidFill>
                  <a:srgbClr val="000000"/>
                </a:solidFill>
              </a:rPr>
              <a:t> </a:t>
            </a:r>
            <a:r>
              <a:rPr lang="en-GB" sz="2400" dirty="0" err="1">
                <a:solidFill>
                  <a:srgbClr val="000000"/>
                </a:solidFill>
              </a:rPr>
              <a:t>werden</a:t>
            </a:r>
            <a:r>
              <a:rPr lang="en-GB" sz="2400" dirty="0">
                <a:solidFill>
                  <a:srgbClr val="000000"/>
                </a:solidFill>
              </a:rPr>
              <a:t>, muss </a:t>
            </a:r>
            <a:r>
              <a:rPr lang="en-GB" sz="2400" dirty="0" err="1">
                <a:solidFill>
                  <a:srgbClr val="000000"/>
                </a:solidFill>
              </a:rPr>
              <a:t>ein</a:t>
            </a:r>
            <a:r>
              <a:rPr lang="en-GB" sz="2400" dirty="0">
                <a:solidFill>
                  <a:srgbClr val="000000"/>
                </a:solidFill>
              </a:rPr>
              <a:t> </a:t>
            </a:r>
            <a:r>
              <a:rPr lang="en-GB" sz="2400" dirty="0" err="1">
                <a:solidFill>
                  <a:srgbClr val="000000"/>
                </a:solidFill>
              </a:rPr>
              <a:t>Unternehmen</a:t>
            </a:r>
            <a:r>
              <a:rPr lang="en-GB" sz="2400" dirty="0">
                <a:solidFill>
                  <a:srgbClr val="000000"/>
                </a:solidFill>
              </a:rPr>
              <a:t> </a:t>
            </a:r>
            <a:r>
              <a:rPr lang="en-GB" sz="2400" dirty="0" err="1">
                <a:solidFill>
                  <a:srgbClr val="000000"/>
                </a:solidFill>
              </a:rPr>
              <a:t>zunächst</a:t>
            </a:r>
            <a:r>
              <a:rPr lang="en-GB" sz="2400" dirty="0">
                <a:solidFill>
                  <a:srgbClr val="000000"/>
                </a:solidFill>
              </a:rPr>
              <a:t> seine </a:t>
            </a:r>
            <a:r>
              <a:rPr lang="en-GB" sz="2400" dirty="0" err="1">
                <a:solidFill>
                  <a:srgbClr val="000000"/>
                </a:solidFill>
              </a:rPr>
              <a:t>aktuelle</a:t>
            </a:r>
            <a:r>
              <a:rPr lang="en-GB" sz="2400" dirty="0">
                <a:solidFill>
                  <a:srgbClr val="000000"/>
                </a:solidFill>
              </a:rPr>
              <a:t> </a:t>
            </a:r>
            <a:r>
              <a:rPr lang="en-GB" sz="2400" dirty="0" err="1">
                <a:solidFill>
                  <a:srgbClr val="000000"/>
                </a:solidFill>
              </a:rPr>
              <a:t>Infrastruktur</a:t>
            </a:r>
            <a:r>
              <a:rPr lang="en-GB" sz="2400" dirty="0">
                <a:solidFill>
                  <a:srgbClr val="000000"/>
                </a:solidFill>
              </a:rPr>
              <a:t> und </a:t>
            </a:r>
            <a:r>
              <a:rPr lang="en-GB" sz="2400" dirty="0" err="1">
                <a:solidFill>
                  <a:srgbClr val="000000"/>
                </a:solidFill>
              </a:rPr>
              <a:t>Anforderungen</a:t>
            </a:r>
            <a:r>
              <a:rPr lang="en-GB" sz="2400" dirty="0">
                <a:solidFill>
                  <a:srgbClr val="000000"/>
                </a:solidFill>
              </a:rPr>
              <a:t> </a:t>
            </a:r>
            <a:r>
              <a:rPr lang="en-GB" sz="2400" dirty="0" err="1">
                <a:solidFill>
                  <a:srgbClr val="000000"/>
                </a:solidFill>
              </a:rPr>
              <a:t>bewerten</a:t>
            </a:r>
            <a:r>
              <a:rPr lang="en-GB" sz="2400" dirty="0">
                <a:solidFill>
                  <a:srgbClr val="000000"/>
                </a:solidFill>
              </a:rPr>
              <a:t>, die Cloud-Option </a:t>
            </a:r>
            <a:r>
              <a:rPr lang="en-GB" sz="2400" dirty="0" err="1">
                <a:solidFill>
                  <a:srgbClr val="000000"/>
                </a:solidFill>
              </a:rPr>
              <a:t>auswählen</a:t>
            </a:r>
            <a:r>
              <a:rPr lang="en-GB" sz="2400" dirty="0">
                <a:solidFill>
                  <a:srgbClr val="000000"/>
                </a:solidFill>
              </a:rPr>
              <a:t> und die </a:t>
            </a:r>
            <a:r>
              <a:rPr lang="en-GB" sz="2400" dirty="0" err="1">
                <a:solidFill>
                  <a:srgbClr val="000000"/>
                </a:solidFill>
              </a:rPr>
              <a:t>Daten</a:t>
            </a:r>
            <a:r>
              <a:rPr lang="en-GB" sz="2400" dirty="0">
                <a:solidFill>
                  <a:srgbClr val="000000"/>
                </a:solidFill>
              </a:rPr>
              <a:t> des </a:t>
            </a:r>
            <a:r>
              <a:rPr lang="en-GB" sz="2400" dirty="0" err="1">
                <a:solidFill>
                  <a:srgbClr val="000000"/>
                </a:solidFill>
              </a:rPr>
              <a:t>Unternehmens</a:t>
            </a:r>
            <a:r>
              <a:rPr lang="en-GB" sz="2400" dirty="0">
                <a:solidFill>
                  <a:srgbClr val="000000"/>
                </a:solidFill>
              </a:rPr>
              <a:t> </a:t>
            </a:r>
            <a:r>
              <a:rPr lang="en-GB" sz="2400" dirty="0" err="1">
                <a:solidFill>
                  <a:srgbClr val="000000"/>
                </a:solidFill>
              </a:rPr>
              <a:t>strukturieren</a:t>
            </a:r>
            <a:r>
              <a:rPr lang="en-GB"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38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DD29F9-9CE0-1CD6-AD8B-A867E2DF051F}"/>
              </a:ext>
            </a:extLst>
          </p:cNvPr>
          <p:cNvPicPr>
            <a:picLocks noChangeAspect="1"/>
          </p:cNvPicPr>
          <p:nvPr/>
        </p:nvPicPr>
        <p:blipFill>
          <a:blip r:embed="rId3"/>
          <a:stretch>
            <a:fillRect/>
          </a:stretch>
        </p:blipFill>
        <p:spPr>
          <a:xfrm>
            <a:off x="244929" y="293914"/>
            <a:ext cx="11625941" cy="5796643"/>
          </a:xfrm>
          <a:prstGeom prst="rect">
            <a:avLst/>
          </a:prstGeom>
        </p:spPr>
      </p:pic>
      <p:sp>
        <p:nvSpPr>
          <p:cNvPr id="2" name="Ellipse 1">
            <a:extLst>
              <a:ext uri="{FF2B5EF4-FFF2-40B4-BE49-F238E27FC236}">
                <a16:creationId xmlns:a16="http://schemas.microsoft.com/office/drawing/2014/main" id="{5FEFF8BB-2E72-14D4-B3B4-DEAF9409F242}"/>
              </a:ext>
            </a:extLst>
          </p:cNvPr>
          <p:cNvSpPr/>
          <p:nvPr/>
        </p:nvSpPr>
        <p:spPr>
          <a:xfrm>
            <a:off x="3441843" y="2334344"/>
            <a:ext cx="5188449" cy="179586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n w="0"/>
                <a:solidFill>
                  <a:schemeClr val="tx1"/>
                </a:solidFill>
                <a:effectLst>
                  <a:outerShdw blurRad="38100" dist="19050" dir="2700000" algn="tl" rotWithShape="0">
                    <a:schemeClr val="dk1">
                      <a:alpha val="40000"/>
                    </a:schemeClr>
                  </a:outerShdw>
                </a:effectLst>
              </a:rPr>
              <a:t>Wichtigste Schritte für die Cloud-Migration</a:t>
            </a:r>
          </a:p>
        </p:txBody>
      </p:sp>
      <p:sp>
        <p:nvSpPr>
          <p:cNvPr id="3" name="Rechteck: abgerundete Ecken 2">
            <a:extLst>
              <a:ext uri="{FF2B5EF4-FFF2-40B4-BE49-F238E27FC236}">
                <a16:creationId xmlns:a16="http://schemas.microsoft.com/office/drawing/2014/main" id="{8CDBA772-6347-14B4-6BA2-BDDB04FCB60F}"/>
              </a:ext>
            </a:extLst>
          </p:cNvPr>
          <p:cNvSpPr/>
          <p:nvPr/>
        </p:nvSpPr>
        <p:spPr>
          <a:xfrm>
            <a:off x="2044557" y="1222625"/>
            <a:ext cx="1613043" cy="7808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200" dirty="0"/>
              <a:t>Einrichten der Rolle des Migrations-architekten</a:t>
            </a:r>
          </a:p>
        </p:txBody>
      </p:sp>
      <p:sp>
        <p:nvSpPr>
          <p:cNvPr id="4" name="Rechteck: abgerundete Ecken 3">
            <a:extLst>
              <a:ext uri="{FF2B5EF4-FFF2-40B4-BE49-F238E27FC236}">
                <a16:creationId xmlns:a16="http://schemas.microsoft.com/office/drawing/2014/main" id="{3040D3C9-649F-152D-40F5-C3B9A7712F29}"/>
              </a:ext>
            </a:extLst>
          </p:cNvPr>
          <p:cNvSpPr/>
          <p:nvPr/>
        </p:nvSpPr>
        <p:spPr>
          <a:xfrm>
            <a:off x="4148985" y="840769"/>
            <a:ext cx="1613043" cy="7808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200" dirty="0"/>
              <a:t>Wählen Sie die Ebene der Cloud-Migration</a:t>
            </a:r>
          </a:p>
        </p:txBody>
      </p:sp>
      <p:sp>
        <p:nvSpPr>
          <p:cNvPr id="5" name="Rechteck: abgerundete Ecken 4">
            <a:extLst>
              <a:ext uri="{FF2B5EF4-FFF2-40B4-BE49-F238E27FC236}">
                <a16:creationId xmlns:a16="http://schemas.microsoft.com/office/drawing/2014/main" id="{7346AA86-2338-B7EE-94C9-317F1EB7B287}"/>
              </a:ext>
            </a:extLst>
          </p:cNvPr>
          <p:cNvSpPr/>
          <p:nvPr/>
        </p:nvSpPr>
        <p:spPr>
          <a:xfrm>
            <a:off x="6396884" y="997649"/>
            <a:ext cx="1613043" cy="7808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200" dirty="0"/>
              <a:t>Wählen Sie eine einzelne Cloud oder eine Multi-Cloud</a:t>
            </a:r>
          </a:p>
        </p:txBody>
      </p:sp>
      <p:sp>
        <p:nvSpPr>
          <p:cNvPr id="7" name="Rechteck: abgerundete Ecken 6">
            <a:extLst>
              <a:ext uri="{FF2B5EF4-FFF2-40B4-BE49-F238E27FC236}">
                <a16:creationId xmlns:a16="http://schemas.microsoft.com/office/drawing/2014/main" id="{048F5868-C0E9-08FA-4B90-3E15CFE1CD58}"/>
              </a:ext>
            </a:extLst>
          </p:cNvPr>
          <p:cNvSpPr/>
          <p:nvPr/>
        </p:nvSpPr>
        <p:spPr>
          <a:xfrm>
            <a:off x="8419181" y="1150049"/>
            <a:ext cx="1613043" cy="7808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200" dirty="0"/>
              <a:t>Festlegen von Cloud-KPIs</a:t>
            </a:r>
          </a:p>
        </p:txBody>
      </p:sp>
      <p:sp>
        <p:nvSpPr>
          <p:cNvPr id="8" name="Rechteck: abgerundete Ecken 7">
            <a:extLst>
              <a:ext uri="{FF2B5EF4-FFF2-40B4-BE49-F238E27FC236}">
                <a16:creationId xmlns:a16="http://schemas.microsoft.com/office/drawing/2014/main" id="{BBE761E6-049A-F560-EFE7-694226DAF196}"/>
              </a:ext>
            </a:extLst>
          </p:cNvPr>
          <p:cNvSpPr/>
          <p:nvPr/>
        </p:nvSpPr>
        <p:spPr>
          <a:xfrm>
            <a:off x="9444059" y="2839467"/>
            <a:ext cx="1613043" cy="7808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200" dirty="0"/>
              <a:t>Festlegen von Leistungs-Baselines</a:t>
            </a:r>
          </a:p>
        </p:txBody>
      </p:sp>
      <p:sp>
        <p:nvSpPr>
          <p:cNvPr id="9" name="Rechteck: abgerundete Ecken 8">
            <a:extLst>
              <a:ext uri="{FF2B5EF4-FFF2-40B4-BE49-F238E27FC236}">
                <a16:creationId xmlns:a16="http://schemas.microsoft.com/office/drawing/2014/main" id="{1993D616-C4C1-4E5E-546B-56670A81368B}"/>
              </a:ext>
            </a:extLst>
          </p:cNvPr>
          <p:cNvSpPr/>
          <p:nvPr/>
        </p:nvSpPr>
        <p:spPr>
          <a:xfrm>
            <a:off x="8419181" y="4295653"/>
            <a:ext cx="1613043" cy="7808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200" dirty="0"/>
              <a:t>Priorisierung der Migrations-komponenten</a:t>
            </a:r>
          </a:p>
        </p:txBody>
      </p:sp>
      <p:sp>
        <p:nvSpPr>
          <p:cNvPr id="10" name="Rechteck: abgerundete Ecken 9">
            <a:extLst>
              <a:ext uri="{FF2B5EF4-FFF2-40B4-BE49-F238E27FC236}">
                <a16:creationId xmlns:a16="http://schemas.microsoft.com/office/drawing/2014/main" id="{566C112B-9948-F155-A4F4-1FB970CB0207}"/>
              </a:ext>
            </a:extLst>
          </p:cNvPr>
          <p:cNvSpPr/>
          <p:nvPr/>
        </p:nvSpPr>
        <p:spPr>
          <a:xfrm>
            <a:off x="6427706" y="4931161"/>
            <a:ext cx="1613043" cy="7808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200" dirty="0"/>
              <a:t>Notwendiges </a:t>
            </a:r>
            <a:r>
              <a:rPr lang="de-DE" sz="1200" dirty="0" err="1"/>
              <a:t>Refactoring</a:t>
            </a:r>
            <a:r>
              <a:rPr lang="de-DE" sz="1200" dirty="0"/>
              <a:t> durchführen</a:t>
            </a:r>
          </a:p>
        </p:txBody>
      </p:sp>
      <p:sp>
        <p:nvSpPr>
          <p:cNvPr id="11" name="Rechteck: abgerundete Ecken 10">
            <a:extLst>
              <a:ext uri="{FF2B5EF4-FFF2-40B4-BE49-F238E27FC236}">
                <a16:creationId xmlns:a16="http://schemas.microsoft.com/office/drawing/2014/main" id="{528C2FCF-1E2D-6ABD-1612-F75835E2EB1F}"/>
              </a:ext>
            </a:extLst>
          </p:cNvPr>
          <p:cNvSpPr/>
          <p:nvPr/>
        </p:nvSpPr>
        <p:spPr>
          <a:xfrm>
            <a:off x="4299243" y="4770902"/>
            <a:ext cx="1613043" cy="7808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200" dirty="0"/>
              <a:t>Erstellen eines Datenmigrations-plans</a:t>
            </a:r>
          </a:p>
        </p:txBody>
      </p:sp>
      <p:sp>
        <p:nvSpPr>
          <p:cNvPr id="12" name="Rechteck: abgerundete Ecken 11">
            <a:extLst>
              <a:ext uri="{FF2B5EF4-FFF2-40B4-BE49-F238E27FC236}">
                <a16:creationId xmlns:a16="http://schemas.microsoft.com/office/drawing/2014/main" id="{9810FCBC-713F-56A1-591D-08268501DECA}"/>
              </a:ext>
            </a:extLst>
          </p:cNvPr>
          <p:cNvSpPr/>
          <p:nvPr/>
        </p:nvSpPr>
        <p:spPr>
          <a:xfrm>
            <a:off x="2228207" y="4506542"/>
            <a:ext cx="1613043" cy="7808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200" dirty="0"/>
              <a:t>Umstellung der Produktion</a:t>
            </a:r>
          </a:p>
        </p:txBody>
      </p:sp>
      <p:sp>
        <p:nvSpPr>
          <p:cNvPr id="13" name="Rechteck: abgerundete Ecken 12">
            <a:extLst>
              <a:ext uri="{FF2B5EF4-FFF2-40B4-BE49-F238E27FC236}">
                <a16:creationId xmlns:a16="http://schemas.microsoft.com/office/drawing/2014/main" id="{CCB355B4-184D-A5C1-DCF4-057BDD334651}"/>
              </a:ext>
            </a:extLst>
          </p:cNvPr>
          <p:cNvSpPr/>
          <p:nvPr/>
        </p:nvSpPr>
        <p:spPr>
          <a:xfrm>
            <a:off x="1036865" y="3038582"/>
            <a:ext cx="1613043" cy="8964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200" dirty="0"/>
              <a:t>Überprüfung der Anwendung und der Ressourcen-zuweisung</a:t>
            </a:r>
          </a:p>
        </p:txBody>
      </p:sp>
    </p:spTree>
    <p:extLst>
      <p:ext uri="{BB962C8B-B14F-4D97-AF65-F5344CB8AC3E}">
        <p14:creationId xmlns:p14="http://schemas.microsoft.com/office/powerpoint/2010/main" val="234551549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en-US" dirty="0" err="1"/>
              <a:t>Erfolg</a:t>
            </a:r>
            <a:r>
              <a:rPr lang="en-US" dirty="0"/>
              <a:t> </a:t>
            </a:r>
            <a:r>
              <a:rPr lang="en-US" dirty="0" err="1"/>
              <a:t>ist</a:t>
            </a:r>
            <a:r>
              <a:rPr lang="en-US" dirty="0"/>
              <a:t> die </a:t>
            </a:r>
            <a:r>
              <a:rPr lang="en-US" dirty="0" err="1"/>
              <a:t>Summe</a:t>
            </a:r>
            <a:r>
              <a:rPr lang="en-US" dirty="0"/>
              <a:t> </a:t>
            </a:r>
            <a:r>
              <a:rPr lang="en-US" dirty="0" err="1"/>
              <a:t>kleiner</a:t>
            </a:r>
            <a:r>
              <a:rPr lang="en-US" dirty="0"/>
              <a:t> </a:t>
            </a:r>
            <a:r>
              <a:rPr lang="en-US" dirty="0" err="1"/>
              <a:t>Anstrengungen</a:t>
            </a:r>
            <a:r>
              <a:rPr lang="en-US" dirty="0"/>
              <a:t> – Tag für Tag </a:t>
            </a:r>
            <a:r>
              <a:rPr lang="en-US" dirty="0" err="1"/>
              <a:t>wiederholt</a:t>
            </a:r>
            <a:r>
              <a:rPr lang="en-US" dirty="0"/>
              <a:t>."
</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noProof="0" dirty="0"/>
              <a:t>Robert Collier</a:t>
            </a:r>
            <a:endPar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Fashion designers working together in their studio">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7429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Amazon Web Services (AWS) für </a:t>
            </a:r>
            <a:r>
              <a:rPr lang="en-GB" dirty="0" err="1"/>
              <a:t>Organisationen</a:t>
            </a:r>
            <a:r>
              <a:rPr lang="en-GB" dirty="0"/>
              <a:t> </a:t>
            </a:r>
            <a:r>
              <a:rPr lang="en-GB" dirty="0" err="1"/>
              <a:t>im</a:t>
            </a:r>
            <a:r>
              <a:rPr lang="en-GB" dirty="0"/>
              <a:t> </a:t>
            </a:r>
            <a:r>
              <a:rPr lang="en-GB" dirty="0" err="1"/>
              <a:t>tertiären</a:t>
            </a:r>
            <a:r>
              <a:rPr lang="en-GB" dirty="0"/>
              <a:t> </a:t>
            </a:r>
            <a:r>
              <a:rPr lang="en-GB" dirty="0" err="1"/>
              <a:t>Sektor</a:t>
            </a:r>
            <a:r>
              <a:rPr lang="en-GB" dirty="0"/>
              <a:t> 
</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2090057"/>
            <a:ext cx="10595236" cy="3785652"/>
          </a:xfrm>
          <a:prstGeom prst="rect">
            <a:avLst/>
          </a:prstGeom>
          <a:noFill/>
        </p:spPr>
        <p:txBody>
          <a:bodyPr wrap="square" rtlCol="0">
            <a:spAutoFit/>
          </a:bodyPr>
          <a:lstStyle/>
          <a:p>
            <a:pPr marL="342900" indent="-342900">
              <a:buBlip>
                <a:blip r:embed="rId3"/>
              </a:buBlip>
            </a:pPr>
            <a:r>
              <a:rPr lang="en-GB" sz="2400" dirty="0">
                <a:solidFill>
                  <a:srgbClr val="000000"/>
                </a:solidFill>
              </a:rPr>
              <a:t>Amazon Web Services (AWS) </a:t>
            </a:r>
            <a:r>
              <a:rPr lang="en-GB" sz="2400" dirty="0" err="1">
                <a:solidFill>
                  <a:srgbClr val="000000"/>
                </a:solidFill>
              </a:rPr>
              <a:t>widmet</a:t>
            </a:r>
            <a:r>
              <a:rPr lang="en-GB" sz="2400" dirty="0">
                <a:solidFill>
                  <a:srgbClr val="000000"/>
                </a:solidFill>
              </a:rPr>
              <a:t> </a:t>
            </a:r>
            <a:r>
              <a:rPr lang="en-GB" sz="2400" dirty="0" err="1">
                <a:solidFill>
                  <a:srgbClr val="000000"/>
                </a:solidFill>
              </a:rPr>
              <a:t>sich</a:t>
            </a:r>
            <a:r>
              <a:rPr lang="en-GB" sz="2400" dirty="0">
                <a:solidFill>
                  <a:srgbClr val="000000"/>
                </a:solidFill>
              </a:rPr>
              <a:t> </a:t>
            </a:r>
            <a:r>
              <a:rPr lang="en-GB" sz="2400" dirty="0" err="1">
                <a:solidFill>
                  <a:srgbClr val="000000"/>
                </a:solidFill>
              </a:rPr>
              <a:t>einer</a:t>
            </a:r>
            <a:r>
              <a:rPr lang="en-GB" sz="2400" dirty="0">
                <a:solidFill>
                  <a:srgbClr val="000000"/>
                </a:solidFill>
              </a:rPr>
              <a:t> Welt, in der </a:t>
            </a:r>
            <a:r>
              <a:rPr lang="en-GB" sz="2400" dirty="0" err="1">
                <a:solidFill>
                  <a:srgbClr val="000000"/>
                </a:solidFill>
              </a:rPr>
              <a:t>jeder</a:t>
            </a:r>
            <a:r>
              <a:rPr lang="en-GB" sz="2400" dirty="0">
                <a:solidFill>
                  <a:srgbClr val="000000"/>
                </a:solidFill>
              </a:rPr>
              <a:t> Mensch die </a:t>
            </a:r>
            <a:r>
              <a:rPr lang="en-GB" sz="2400" dirty="0" err="1">
                <a:solidFill>
                  <a:srgbClr val="000000"/>
                </a:solidFill>
              </a:rPr>
              <a:t>Möglichkeit</a:t>
            </a:r>
            <a:r>
              <a:rPr lang="en-GB" sz="2400" dirty="0">
                <a:solidFill>
                  <a:srgbClr val="000000"/>
                </a:solidFill>
              </a:rPr>
              <a:t> hat, </a:t>
            </a:r>
            <a:r>
              <a:rPr lang="en-GB" sz="2400" dirty="0" err="1">
                <a:solidFill>
                  <a:srgbClr val="000000"/>
                </a:solidFill>
              </a:rPr>
              <a:t>ein</a:t>
            </a:r>
            <a:r>
              <a:rPr lang="en-GB" sz="2400" dirty="0">
                <a:solidFill>
                  <a:srgbClr val="000000"/>
                </a:solidFill>
              </a:rPr>
              <a:t> Leben in </a:t>
            </a:r>
            <a:r>
              <a:rPr lang="en-GB" sz="2400" dirty="0" err="1">
                <a:solidFill>
                  <a:srgbClr val="000000"/>
                </a:solidFill>
              </a:rPr>
              <a:t>Würde</a:t>
            </a:r>
            <a:r>
              <a:rPr lang="en-GB" sz="2400" dirty="0">
                <a:solidFill>
                  <a:srgbClr val="000000"/>
                </a:solidFill>
              </a:rPr>
              <a:t> auf </a:t>
            </a:r>
            <a:r>
              <a:rPr lang="en-GB" sz="2400" dirty="0" err="1">
                <a:solidFill>
                  <a:srgbClr val="000000"/>
                </a:solidFill>
              </a:rPr>
              <a:t>einem</a:t>
            </a:r>
            <a:r>
              <a:rPr lang="en-GB" sz="2400" dirty="0">
                <a:solidFill>
                  <a:srgbClr val="000000"/>
                </a:solidFill>
              </a:rPr>
              <a:t> </a:t>
            </a:r>
            <a:r>
              <a:rPr lang="en-GB" sz="2400" dirty="0" err="1">
                <a:solidFill>
                  <a:srgbClr val="000000"/>
                </a:solidFill>
              </a:rPr>
              <a:t>gesunden</a:t>
            </a:r>
            <a:r>
              <a:rPr lang="en-GB" sz="2400" dirty="0">
                <a:solidFill>
                  <a:srgbClr val="000000"/>
                </a:solidFill>
              </a:rPr>
              <a:t> </a:t>
            </a:r>
            <a:r>
              <a:rPr lang="en-GB" sz="2400" dirty="0" err="1">
                <a:solidFill>
                  <a:srgbClr val="000000"/>
                </a:solidFill>
              </a:rPr>
              <a:t>Planeten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führen</a:t>
            </a:r>
            <a:r>
              <a:rPr lang="en-GB" sz="2400" dirty="0">
                <a:solidFill>
                  <a:srgbClr val="000000"/>
                </a:solidFill>
              </a:rPr>
              <a:t>. </a:t>
            </a:r>
            <a:r>
              <a:rPr lang="en-GB" sz="2400" dirty="0" err="1">
                <a:solidFill>
                  <a:srgbClr val="000000"/>
                </a:solidFill>
              </a:rPr>
              <a:t>Zehntausende</a:t>
            </a:r>
            <a:r>
              <a:rPr lang="en-GB" sz="2400" dirty="0">
                <a:solidFill>
                  <a:srgbClr val="000000"/>
                </a:solidFill>
              </a:rPr>
              <a:t> </a:t>
            </a:r>
            <a:r>
              <a:rPr lang="en-GB" sz="2400" dirty="0" err="1">
                <a:solidFill>
                  <a:srgbClr val="000000"/>
                </a:solidFill>
              </a:rPr>
              <a:t>gemeinnützige</a:t>
            </a:r>
            <a:r>
              <a:rPr lang="en-GB" sz="2400" dirty="0">
                <a:solidFill>
                  <a:srgbClr val="000000"/>
                </a:solidFill>
              </a:rPr>
              <a:t> </a:t>
            </a:r>
            <a:r>
              <a:rPr lang="en-GB" sz="2400" dirty="0" err="1">
                <a:solidFill>
                  <a:srgbClr val="000000"/>
                </a:solidFill>
              </a:rPr>
              <a:t>Organisationen</a:t>
            </a:r>
            <a:r>
              <a:rPr lang="en-GB" sz="2400" dirty="0">
                <a:solidFill>
                  <a:srgbClr val="000000"/>
                </a:solidFill>
              </a:rPr>
              <a:t> und </a:t>
            </a:r>
            <a:r>
              <a:rPr lang="en-GB" sz="2400" dirty="0" err="1">
                <a:solidFill>
                  <a:srgbClr val="000000"/>
                </a:solidFill>
              </a:rPr>
              <a:t>Nichtregierungsorganisationen</a:t>
            </a:r>
            <a:r>
              <a:rPr lang="en-GB" sz="2400" dirty="0">
                <a:solidFill>
                  <a:srgbClr val="000000"/>
                </a:solidFill>
              </a:rPr>
              <a:t> </a:t>
            </a:r>
            <a:r>
              <a:rPr lang="en-GB" sz="2400" dirty="0" err="1">
                <a:solidFill>
                  <a:srgbClr val="000000"/>
                </a:solidFill>
              </a:rPr>
              <a:t>weltweit</a:t>
            </a:r>
            <a:r>
              <a:rPr lang="en-GB" sz="2400" dirty="0">
                <a:solidFill>
                  <a:srgbClr val="000000"/>
                </a:solidFill>
              </a:rPr>
              <a:t> </a:t>
            </a:r>
            <a:r>
              <a:rPr lang="en-GB" sz="2400" dirty="0" err="1">
                <a:solidFill>
                  <a:srgbClr val="000000"/>
                </a:solidFill>
              </a:rPr>
              <a:t>nutzen</a:t>
            </a:r>
            <a:r>
              <a:rPr lang="en-GB" sz="2400" dirty="0">
                <a:solidFill>
                  <a:srgbClr val="000000"/>
                </a:solidFill>
              </a:rPr>
              <a:t> AWS, um </a:t>
            </a:r>
            <a:r>
              <a:rPr lang="en-GB" sz="2400" dirty="0" err="1">
                <a:solidFill>
                  <a:srgbClr val="000000"/>
                </a:solidFill>
              </a:rPr>
              <a:t>ihre</a:t>
            </a:r>
            <a:r>
              <a:rPr lang="en-GB" sz="2400" dirty="0">
                <a:solidFill>
                  <a:srgbClr val="000000"/>
                </a:solidFill>
              </a:rPr>
              <a:t> </a:t>
            </a:r>
            <a:r>
              <a:rPr lang="en-GB" sz="2400" dirty="0" err="1">
                <a:solidFill>
                  <a:srgbClr val="000000"/>
                </a:solidFill>
              </a:rPr>
              <a:t>Wirkung</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steigern</a:t>
            </a:r>
            <a:r>
              <a:rPr lang="en-GB" sz="2400" dirty="0">
                <a:solidFill>
                  <a:srgbClr val="000000"/>
                </a:solidFill>
              </a:rPr>
              <a:t> und die </a:t>
            </a:r>
            <a:r>
              <a:rPr lang="en-GB" sz="2400" dirty="0" err="1">
                <a:solidFill>
                  <a:srgbClr val="000000"/>
                </a:solidFill>
              </a:rPr>
              <a:t>Missionsziele</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erreichen</a:t>
            </a:r>
            <a:r>
              <a:rPr lang="en-GB" sz="2400" dirty="0">
                <a:solidFill>
                  <a:srgbClr val="000000"/>
                </a:solidFill>
              </a:rPr>
              <a:t>.</a:t>
            </a:r>
          </a:p>
          <a:p>
            <a:pPr marL="342900" indent="-342900">
              <a:buBlip>
                <a:blip r:embed="rId3"/>
              </a:buBlip>
            </a:pPr>
            <a:r>
              <a:rPr lang="en-GB" sz="2400" dirty="0">
                <a:solidFill>
                  <a:srgbClr val="000000"/>
                </a:solidFill>
              </a:rPr>
              <a:t>Ganz </a:t>
            </a:r>
            <a:r>
              <a:rPr lang="en-GB" sz="2400" dirty="0" err="1">
                <a:solidFill>
                  <a:srgbClr val="000000"/>
                </a:solidFill>
              </a:rPr>
              <a:t>gleich</a:t>
            </a:r>
            <a:r>
              <a:rPr lang="en-GB" sz="2400" dirty="0">
                <a:solidFill>
                  <a:srgbClr val="000000"/>
                </a:solidFill>
              </a:rPr>
              <a:t>, </a:t>
            </a:r>
            <a:r>
              <a:rPr lang="en-GB" sz="2400" dirty="0" err="1">
                <a:solidFill>
                  <a:srgbClr val="000000"/>
                </a:solidFill>
              </a:rPr>
              <a:t>ob</a:t>
            </a:r>
            <a:r>
              <a:rPr lang="en-GB" sz="2400" dirty="0">
                <a:solidFill>
                  <a:srgbClr val="000000"/>
                </a:solidFill>
              </a:rPr>
              <a:t> Sie </a:t>
            </a:r>
            <a:r>
              <a:rPr lang="en-GB" sz="2400" dirty="0" err="1">
                <a:solidFill>
                  <a:srgbClr val="000000"/>
                </a:solidFill>
              </a:rPr>
              <a:t>daran</a:t>
            </a:r>
            <a:r>
              <a:rPr lang="en-GB" sz="2400" dirty="0">
                <a:solidFill>
                  <a:srgbClr val="000000"/>
                </a:solidFill>
              </a:rPr>
              <a:t> </a:t>
            </a:r>
            <a:r>
              <a:rPr lang="en-GB" sz="2400" dirty="0" err="1">
                <a:solidFill>
                  <a:srgbClr val="000000"/>
                </a:solidFill>
              </a:rPr>
              <a:t>arbeiten</a:t>
            </a:r>
            <a:r>
              <a:rPr lang="en-GB" sz="2400" dirty="0">
                <a:solidFill>
                  <a:srgbClr val="000000"/>
                </a:solidFill>
              </a:rPr>
              <a:t>, die </a:t>
            </a:r>
            <a:r>
              <a:rPr lang="en-GB" sz="2400" dirty="0" err="1">
                <a:solidFill>
                  <a:srgbClr val="000000"/>
                </a:solidFill>
              </a:rPr>
              <a:t>Leistung</a:t>
            </a:r>
            <a:r>
              <a:rPr lang="en-GB" sz="2400" dirty="0">
                <a:solidFill>
                  <a:srgbClr val="000000"/>
                </a:solidFill>
              </a:rPr>
              <a:t> von Websites </a:t>
            </a:r>
            <a:r>
              <a:rPr lang="en-GB" sz="2400" dirty="0" err="1">
                <a:solidFill>
                  <a:srgbClr val="000000"/>
                </a:solidFill>
              </a:rPr>
              <a:t>mit</a:t>
            </a:r>
            <a:r>
              <a:rPr lang="en-GB" sz="2400" dirty="0">
                <a:solidFill>
                  <a:srgbClr val="000000"/>
                </a:solidFill>
              </a:rPr>
              <a:t> </a:t>
            </a:r>
            <a:r>
              <a:rPr lang="en-GB" sz="2400" dirty="0" err="1">
                <a:solidFill>
                  <a:srgbClr val="000000"/>
                </a:solidFill>
              </a:rPr>
              <a:t>Spenderkontakt</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verbessern</a:t>
            </a:r>
            <a:r>
              <a:rPr lang="en-GB" sz="2400" dirty="0">
                <a:solidFill>
                  <a:srgbClr val="000000"/>
                </a:solidFill>
              </a:rPr>
              <a:t>, </a:t>
            </a:r>
            <a:r>
              <a:rPr lang="en-GB" sz="2400" dirty="0" err="1">
                <a:solidFill>
                  <a:srgbClr val="000000"/>
                </a:solidFill>
              </a:rPr>
              <a:t>Datenpraktiken</a:t>
            </a:r>
            <a:r>
              <a:rPr lang="en-GB" sz="2400" dirty="0">
                <a:solidFill>
                  <a:srgbClr val="000000"/>
                </a:solidFill>
              </a:rPr>
              <a:t> </a:t>
            </a:r>
            <a:r>
              <a:rPr lang="en-GB" sz="2400" dirty="0" err="1">
                <a:solidFill>
                  <a:srgbClr val="000000"/>
                </a:solidFill>
              </a:rPr>
              <a:t>durch</a:t>
            </a:r>
            <a:r>
              <a:rPr lang="en-GB" sz="2400" dirty="0">
                <a:solidFill>
                  <a:srgbClr val="000000"/>
                </a:solidFill>
              </a:rPr>
              <a:t> </a:t>
            </a:r>
            <a:r>
              <a:rPr lang="en-GB" sz="2400" dirty="0" err="1">
                <a:solidFill>
                  <a:srgbClr val="000000"/>
                </a:solidFill>
              </a:rPr>
              <a:t>verwaltete</a:t>
            </a:r>
            <a:r>
              <a:rPr lang="en-GB" sz="2400" dirty="0">
                <a:solidFill>
                  <a:srgbClr val="000000"/>
                </a:solidFill>
              </a:rPr>
              <a:t> </a:t>
            </a:r>
            <a:r>
              <a:rPr lang="en-GB" sz="2400" dirty="0" err="1">
                <a:solidFill>
                  <a:srgbClr val="000000"/>
                </a:solidFill>
              </a:rPr>
              <a:t>Datenbanken</a:t>
            </a:r>
            <a:r>
              <a:rPr lang="en-GB" sz="2400" dirty="0">
                <a:solidFill>
                  <a:srgbClr val="000000"/>
                </a:solidFill>
              </a:rPr>
              <a:t> und </a:t>
            </a:r>
            <a:r>
              <a:rPr lang="en-GB" sz="2400" dirty="0" err="1">
                <a:solidFill>
                  <a:srgbClr val="000000"/>
                </a:solidFill>
              </a:rPr>
              <a:t>Analysen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verbessern</a:t>
            </a:r>
            <a:r>
              <a:rPr lang="en-GB" sz="2400" dirty="0">
                <a:solidFill>
                  <a:srgbClr val="000000"/>
                </a:solidFill>
              </a:rPr>
              <a:t>, die </a:t>
            </a:r>
            <a:r>
              <a:rPr lang="en-GB" sz="2400" dirty="0" err="1">
                <a:solidFill>
                  <a:srgbClr val="000000"/>
                </a:solidFill>
              </a:rPr>
              <a:t>Forschung</a:t>
            </a:r>
            <a:r>
              <a:rPr lang="en-GB" sz="2400" dirty="0">
                <a:solidFill>
                  <a:srgbClr val="000000"/>
                </a:solidFill>
              </a:rPr>
              <a:t> </a:t>
            </a:r>
            <a:r>
              <a:rPr lang="en-GB" sz="2400" dirty="0" err="1">
                <a:solidFill>
                  <a:srgbClr val="000000"/>
                </a:solidFill>
              </a:rPr>
              <a:t>durch</a:t>
            </a:r>
            <a:r>
              <a:rPr lang="en-GB" sz="2400" dirty="0">
                <a:solidFill>
                  <a:srgbClr val="000000"/>
                </a:solidFill>
              </a:rPr>
              <a:t> </a:t>
            </a:r>
            <a:r>
              <a:rPr lang="en-GB" sz="2400" dirty="0" err="1">
                <a:solidFill>
                  <a:srgbClr val="000000"/>
                </a:solidFill>
              </a:rPr>
              <a:t>maschinelles</a:t>
            </a:r>
            <a:r>
              <a:rPr lang="en-GB" sz="2400" dirty="0">
                <a:solidFill>
                  <a:srgbClr val="000000"/>
                </a:solidFill>
              </a:rPr>
              <a:t> </a:t>
            </a:r>
            <a:r>
              <a:rPr lang="en-GB" sz="2400" dirty="0" err="1">
                <a:solidFill>
                  <a:srgbClr val="000000"/>
                </a:solidFill>
              </a:rPr>
              <a:t>Lernen</a:t>
            </a:r>
            <a:r>
              <a:rPr lang="en-GB" sz="2400" dirty="0">
                <a:solidFill>
                  <a:srgbClr val="000000"/>
                </a:solidFill>
              </a:rPr>
              <a:t> </a:t>
            </a:r>
            <a:r>
              <a:rPr lang="en-GB" sz="2400" dirty="0" err="1">
                <a:solidFill>
                  <a:srgbClr val="000000"/>
                </a:solidFill>
              </a:rPr>
              <a:t>voranzutreiben</a:t>
            </a:r>
            <a:r>
              <a:rPr lang="en-GB" sz="2400" dirty="0">
                <a:solidFill>
                  <a:srgbClr val="000000"/>
                </a:solidFill>
              </a:rPr>
              <a:t> </a:t>
            </a:r>
            <a:r>
              <a:rPr lang="en-GB" sz="2400" dirty="0" err="1">
                <a:solidFill>
                  <a:srgbClr val="000000"/>
                </a:solidFill>
              </a:rPr>
              <a:t>oder</a:t>
            </a:r>
            <a:r>
              <a:rPr lang="en-GB" sz="2400" dirty="0">
                <a:solidFill>
                  <a:srgbClr val="000000"/>
                </a:solidFill>
              </a:rPr>
              <a:t> die </a:t>
            </a:r>
            <a:r>
              <a:rPr lang="en-GB" sz="2400" dirty="0" err="1">
                <a:solidFill>
                  <a:srgbClr val="000000"/>
                </a:solidFill>
              </a:rPr>
              <a:t>Fernüberwachung</a:t>
            </a:r>
            <a:r>
              <a:rPr lang="en-GB" sz="2400" dirty="0">
                <a:solidFill>
                  <a:srgbClr val="000000"/>
                </a:solidFill>
              </a:rPr>
              <a:t> </a:t>
            </a:r>
            <a:r>
              <a:rPr lang="en-GB" sz="2400" dirty="0" err="1">
                <a:solidFill>
                  <a:srgbClr val="000000"/>
                </a:solidFill>
              </a:rPr>
              <a:t>mit</a:t>
            </a:r>
            <a:r>
              <a:rPr lang="en-GB" sz="2400" dirty="0">
                <a:solidFill>
                  <a:srgbClr val="000000"/>
                </a:solidFill>
              </a:rPr>
              <a:t> </a:t>
            </a:r>
            <a:r>
              <a:rPr lang="en-GB" sz="2400" dirty="0" err="1">
                <a:solidFill>
                  <a:srgbClr val="000000"/>
                </a:solidFill>
              </a:rPr>
              <a:t>dem</a:t>
            </a:r>
            <a:r>
              <a:rPr lang="en-GB" sz="2400" dirty="0">
                <a:solidFill>
                  <a:srgbClr val="000000"/>
                </a:solidFill>
              </a:rPr>
              <a:t> Internet of Things (IoT) </a:t>
            </a:r>
            <a:r>
              <a:rPr lang="en-GB" sz="2400" dirty="0" err="1">
                <a:solidFill>
                  <a:srgbClr val="000000"/>
                </a:solidFill>
              </a:rPr>
              <a:t>zu</a:t>
            </a:r>
            <a:r>
              <a:rPr lang="en-GB" sz="2400" dirty="0">
                <a:solidFill>
                  <a:srgbClr val="000000"/>
                </a:solidFill>
              </a:rPr>
              <a:t> </a:t>
            </a:r>
            <a:r>
              <a:rPr lang="en-GB" sz="2400" dirty="0" err="1">
                <a:solidFill>
                  <a:srgbClr val="000000"/>
                </a:solidFill>
              </a:rPr>
              <a:t>verbessern</a:t>
            </a:r>
            <a:r>
              <a:rPr lang="en-GB" sz="2400" dirty="0">
                <a:solidFill>
                  <a:srgbClr val="000000"/>
                </a:solidFill>
              </a:rPr>
              <a:t>, AWS </a:t>
            </a:r>
            <a:r>
              <a:rPr lang="en-GB" sz="2400" dirty="0" err="1">
                <a:solidFill>
                  <a:srgbClr val="000000"/>
                </a:solidFill>
              </a:rPr>
              <a:t>ist</a:t>
            </a:r>
            <a:r>
              <a:rPr lang="en-GB" sz="2400" dirty="0">
                <a:solidFill>
                  <a:srgbClr val="000000"/>
                </a:solidFill>
              </a:rPr>
              <a:t> </a:t>
            </a:r>
            <a:r>
              <a:rPr lang="en-GB" sz="2400" dirty="0" err="1">
                <a:solidFill>
                  <a:srgbClr val="000000"/>
                </a:solidFill>
              </a:rPr>
              <a:t>hier</a:t>
            </a:r>
            <a:r>
              <a:rPr lang="en-GB" sz="2400" dirty="0">
                <a:solidFill>
                  <a:srgbClr val="000000"/>
                </a:solidFill>
              </a:rPr>
              <a:t>, um </a:t>
            </a:r>
            <a:r>
              <a:rPr lang="en-GB" sz="2400" dirty="0" err="1">
                <a:solidFill>
                  <a:srgbClr val="000000"/>
                </a:solidFill>
              </a:rPr>
              <a:t>Ihnen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helfen</a:t>
            </a:r>
            <a:r>
              <a:rPr lang="en-GB" sz="2400" dirty="0">
                <a:solidFill>
                  <a:srgbClr val="000000"/>
                </a:solidFill>
              </a:rPr>
              <a:t>..</a:t>
            </a:r>
          </a:p>
        </p:txBody>
      </p:sp>
    </p:spTree>
    <p:extLst>
      <p:ext uri="{BB962C8B-B14F-4D97-AF65-F5344CB8AC3E}">
        <p14:creationId xmlns:p14="http://schemas.microsoft.com/office/powerpoint/2010/main" val="405649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Das "Work-from-Everywhere"-Modell
</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046988"/>
          </a:xfrm>
          <a:prstGeom prst="rect">
            <a:avLst/>
          </a:prstGeom>
          <a:noFill/>
        </p:spPr>
        <p:txBody>
          <a:bodyPr wrap="square" rtlCol="0">
            <a:spAutoFit/>
          </a:bodyPr>
          <a:lstStyle/>
          <a:p>
            <a:pPr marL="342900" indent="-342900">
              <a:buBlip>
                <a:blip r:embed="rId3"/>
              </a:buBlip>
            </a:pPr>
            <a:r>
              <a:rPr lang="en-GB" sz="2400" dirty="0">
                <a:solidFill>
                  <a:srgbClr val="000000"/>
                </a:solidFill>
              </a:rPr>
              <a:t>Die </a:t>
            </a:r>
            <a:r>
              <a:rPr lang="en-GB" sz="2400" dirty="0" err="1">
                <a:solidFill>
                  <a:srgbClr val="000000"/>
                </a:solidFill>
              </a:rPr>
              <a:t>Pandemie</a:t>
            </a:r>
            <a:r>
              <a:rPr lang="en-GB" sz="2400" dirty="0">
                <a:solidFill>
                  <a:srgbClr val="000000"/>
                </a:solidFill>
              </a:rPr>
              <a:t> hat den Trend </a:t>
            </a:r>
            <a:r>
              <a:rPr lang="en-GB" sz="2400" dirty="0" err="1">
                <a:solidFill>
                  <a:srgbClr val="000000"/>
                </a:solidFill>
              </a:rPr>
              <a:t>zu</a:t>
            </a:r>
            <a:r>
              <a:rPr lang="en-GB" sz="2400" dirty="0">
                <a:solidFill>
                  <a:srgbClr val="000000"/>
                </a:solidFill>
              </a:rPr>
              <a:t> </a:t>
            </a:r>
            <a:r>
              <a:rPr lang="en-GB" sz="2400" dirty="0" err="1">
                <a:solidFill>
                  <a:srgbClr val="000000"/>
                </a:solidFill>
              </a:rPr>
              <a:t>einem</a:t>
            </a:r>
            <a:r>
              <a:rPr lang="en-GB" sz="2400" dirty="0">
                <a:solidFill>
                  <a:srgbClr val="000000"/>
                </a:solidFill>
              </a:rPr>
              <a:t> Work-from-Anywhere-Modell </a:t>
            </a:r>
            <a:r>
              <a:rPr lang="en-GB" sz="2400" dirty="0" err="1">
                <a:solidFill>
                  <a:srgbClr val="000000"/>
                </a:solidFill>
              </a:rPr>
              <a:t>beschleunigt</a:t>
            </a:r>
            <a:r>
              <a:rPr lang="en-GB" sz="2400" dirty="0">
                <a:solidFill>
                  <a:srgbClr val="000000"/>
                </a:solidFill>
              </a:rPr>
              <a:t>.</a:t>
            </a:r>
          </a:p>
          <a:p>
            <a:endParaRPr lang="en-GB" sz="2400" dirty="0">
              <a:solidFill>
                <a:srgbClr val="000000"/>
              </a:solidFill>
            </a:endParaRPr>
          </a:p>
          <a:p>
            <a:pPr marL="342900" indent="-342900">
              <a:buBlip>
                <a:blip r:embed="rId3"/>
              </a:buBlip>
            </a:pPr>
            <a:r>
              <a:rPr lang="en-GB" sz="2400" dirty="0" err="1">
                <a:solidFill>
                  <a:srgbClr val="000000"/>
                </a:solidFill>
              </a:rPr>
              <a:t>Während</a:t>
            </a:r>
            <a:r>
              <a:rPr lang="en-GB" sz="2400" dirty="0">
                <a:solidFill>
                  <a:srgbClr val="000000"/>
                </a:solidFill>
              </a:rPr>
              <a:t> </a:t>
            </a:r>
            <a:r>
              <a:rPr lang="en-GB" sz="2400" dirty="0" err="1">
                <a:solidFill>
                  <a:srgbClr val="000000"/>
                </a:solidFill>
              </a:rPr>
              <a:t>Unternehmen</a:t>
            </a:r>
            <a:r>
              <a:rPr lang="en-GB" sz="2400" dirty="0">
                <a:solidFill>
                  <a:srgbClr val="000000"/>
                </a:solidFill>
              </a:rPr>
              <a:t> Remote-Mitarbeiter </a:t>
            </a:r>
            <a:r>
              <a:rPr lang="en-GB" sz="2400" dirty="0" err="1">
                <a:solidFill>
                  <a:srgbClr val="000000"/>
                </a:solidFill>
              </a:rPr>
              <a:t>aufnehmen</a:t>
            </a:r>
            <a:r>
              <a:rPr lang="en-GB" sz="2400" dirty="0">
                <a:solidFill>
                  <a:srgbClr val="000000"/>
                </a:solidFill>
              </a:rPr>
              <a:t>, </a:t>
            </a:r>
            <a:r>
              <a:rPr lang="en-GB" sz="2400" dirty="0" err="1">
                <a:solidFill>
                  <a:srgbClr val="000000"/>
                </a:solidFill>
              </a:rPr>
              <a:t>müssen</a:t>
            </a:r>
            <a:r>
              <a:rPr lang="en-GB" sz="2400" dirty="0">
                <a:solidFill>
                  <a:srgbClr val="000000"/>
                </a:solidFill>
              </a:rPr>
              <a:t> </a:t>
            </a:r>
            <a:r>
              <a:rPr lang="en-GB" sz="2400" dirty="0" err="1">
                <a:solidFill>
                  <a:srgbClr val="000000"/>
                </a:solidFill>
              </a:rPr>
              <a:t>sie</a:t>
            </a:r>
            <a:r>
              <a:rPr lang="en-GB" sz="2400" dirty="0">
                <a:solidFill>
                  <a:srgbClr val="000000"/>
                </a:solidFill>
              </a:rPr>
              <a:t> </a:t>
            </a:r>
            <a:r>
              <a:rPr lang="en-GB" sz="2400" dirty="0" err="1">
                <a:solidFill>
                  <a:srgbClr val="000000"/>
                </a:solidFill>
              </a:rPr>
              <a:t>auch</a:t>
            </a:r>
            <a:r>
              <a:rPr lang="en-GB" sz="2400" dirty="0">
                <a:solidFill>
                  <a:srgbClr val="000000"/>
                </a:solidFill>
              </a:rPr>
              <a:t> die </a:t>
            </a:r>
            <a:r>
              <a:rPr lang="en-GB" sz="2400" dirty="0" err="1">
                <a:solidFill>
                  <a:srgbClr val="000000"/>
                </a:solidFill>
              </a:rPr>
              <a:t>Arbeitsabläufe</a:t>
            </a:r>
            <a:r>
              <a:rPr lang="en-GB" sz="2400" dirty="0">
                <a:solidFill>
                  <a:srgbClr val="000000"/>
                </a:solidFill>
              </a:rPr>
              <a:t> </a:t>
            </a:r>
            <a:r>
              <a:rPr lang="en-GB" sz="2400" dirty="0" err="1">
                <a:solidFill>
                  <a:srgbClr val="000000"/>
                </a:solidFill>
              </a:rPr>
              <a:t>vor</a:t>
            </a:r>
            <a:r>
              <a:rPr lang="en-GB" sz="2400" dirty="0">
                <a:solidFill>
                  <a:srgbClr val="000000"/>
                </a:solidFill>
              </a:rPr>
              <a:t> Ort an </a:t>
            </a:r>
            <a:r>
              <a:rPr lang="en-GB" sz="2400" dirty="0" err="1">
                <a:solidFill>
                  <a:srgbClr val="000000"/>
                </a:solidFill>
              </a:rPr>
              <a:t>neue</a:t>
            </a:r>
            <a:r>
              <a:rPr lang="en-GB" sz="2400" dirty="0">
                <a:solidFill>
                  <a:srgbClr val="000000"/>
                </a:solidFill>
              </a:rPr>
              <a:t> </a:t>
            </a:r>
            <a:r>
              <a:rPr lang="en-GB" sz="2400" dirty="0" err="1">
                <a:solidFill>
                  <a:srgbClr val="000000"/>
                </a:solidFill>
              </a:rPr>
              <a:t>Realitäten</a:t>
            </a:r>
            <a:r>
              <a:rPr lang="en-GB" sz="2400" dirty="0">
                <a:solidFill>
                  <a:srgbClr val="000000"/>
                </a:solidFill>
              </a:rPr>
              <a:t> </a:t>
            </a:r>
            <a:r>
              <a:rPr lang="en-GB" sz="2400" dirty="0" err="1">
                <a:solidFill>
                  <a:srgbClr val="000000"/>
                </a:solidFill>
              </a:rPr>
              <a:t>anpassen</a:t>
            </a:r>
            <a:r>
              <a:rPr lang="en-GB" sz="2400" dirty="0">
                <a:solidFill>
                  <a:srgbClr val="000000"/>
                </a:solidFill>
              </a:rPr>
              <a:t>..</a:t>
            </a:r>
          </a:p>
          <a:p>
            <a:endParaRPr lang="en-GB" sz="2400" dirty="0">
              <a:solidFill>
                <a:srgbClr val="000000"/>
              </a:solidFill>
            </a:endParaRPr>
          </a:p>
          <a:p>
            <a:pPr marL="342900" indent="-342900">
              <a:buBlip>
                <a:blip r:embed="rId3"/>
              </a:buBlip>
            </a:pPr>
            <a:r>
              <a:rPr lang="en-GB" sz="2400" dirty="0">
                <a:solidFill>
                  <a:srgbClr val="000000"/>
                </a:solidFill>
              </a:rPr>
              <a:t>IT-</a:t>
            </a:r>
            <a:r>
              <a:rPr lang="en-GB" sz="2400" dirty="0" err="1">
                <a:solidFill>
                  <a:srgbClr val="000000"/>
                </a:solidFill>
              </a:rPr>
              <a:t>Entscheidungen</a:t>
            </a:r>
            <a:r>
              <a:rPr lang="en-GB" sz="2400" dirty="0">
                <a:solidFill>
                  <a:srgbClr val="000000"/>
                </a:solidFill>
              </a:rPr>
              <a:t> </a:t>
            </a:r>
            <a:r>
              <a:rPr lang="en-GB" sz="2400" dirty="0" err="1">
                <a:solidFill>
                  <a:srgbClr val="000000"/>
                </a:solidFill>
              </a:rPr>
              <a:t>müssen</a:t>
            </a:r>
            <a:r>
              <a:rPr lang="en-GB" sz="2400" dirty="0">
                <a:solidFill>
                  <a:srgbClr val="000000"/>
                </a:solidFill>
              </a:rPr>
              <a:t> </a:t>
            </a:r>
            <a:r>
              <a:rPr lang="en-GB" sz="2400" dirty="0" err="1">
                <a:solidFill>
                  <a:srgbClr val="000000"/>
                </a:solidFill>
              </a:rPr>
              <a:t>mehr</a:t>
            </a:r>
            <a:r>
              <a:rPr lang="en-GB" sz="2400" dirty="0">
                <a:solidFill>
                  <a:srgbClr val="000000"/>
                </a:solidFill>
              </a:rPr>
              <a:t> Stakeholder in </a:t>
            </a:r>
            <a:r>
              <a:rPr lang="en-GB" sz="2400" dirty="0" err="1">
                <a:solidFill>
                  <a:srgbClr val="000000"/>
                </a:solidFill>
              </a:rPr>
              <a:t>einer</a:t>
            </a:r>
            <a:r>
              <a:rPr lang="en-GB" sz="2400" dirty="0">
                <a:solidFill>
                  <a:srgbClr val="000000"/>
                </a:solidFill>
              </a:rPr>
              <a:t> </a:t>
            </a:r>
            <a:r>
              <a:rPr lang="en-GB" sz="2400" dirty="0" err="1">
                <a:solidFill>
                  <a:srgbClr val="000000"/>
                </a:solidFill>
              </a:rPr>
              <a:t>hybriden</a:t>
            </a:r>
            <a:r>
              <a:rPr lang="en-GB" sz="2400" dirty="0">
                <a:solidFill>
                  <a:srgbClr val="000000"/>
                </a:solidFill>
              </a:rPr>
              <a:t> </a:t>
            </a:r>
            <a:r>
              <a:rPr lang="en-GB" sz="2400" dirty="0" err="1">
                <a:solidFill>
                  <a:srgbClr val="000000"/>
                </a:solidFill>
              </a:rPr>
              <a:t>Arbeitsumgebung</a:t>
            </a:r>
            <a:r>
              <a:rPr lang="en-GB" sz="2400" dirty="0">
                <a:solidFill>
                  <a:srgbClr val="000000"/>
                </a:solidFill>
              </a:rPr>
              <a:t> </a:t>
            </a:r>
            <a:r>
              <a:rPr lang="en-GB" sz="2400" dirty="0" err="1">
                <a:solidFill>
                  <a:srgbClr val="000000"/>
                </a:solidFill>
              </a:rPr>
              <a:t>einbeziehen</a:t>
            </a:r>
            <a:r>
              <a:rPr lang="en-GB" sz="2400" dirty="0">
                <a:solidFill>
                  <a:srgbClr val="000000"/>
                </a:solidFill>
              </a:rPr>
              <a:t>.</a:t>
            </a:r>
          </a:p>
        </p:txBody>
      </p:sp>
    </p:spTree>
    <p:extLst>
      <p:ext uri="{BB962C8B-B14F-4D97-AF65-F5344CB8AC3E}">
        <p14:creationId xmlns:p14="http://schemas.microsoft.com/office/powerpoint/2010/main" val="376246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Das "Work-from-Everywhere"-Modell
</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342900" indent="-342900">
              <a:buBlip>
                <a:blip r:embed="rId3"/>
              </a:buBlip>
            </a:pPr>
            <a:r>
              <a:rPr lang="en-GB" sz="2400" b="1" dirty="0">
                <a:solidFill>
                  <a:schemeClr val="accent2"/>
                </a:solidFill>
              </a:rPr>
              <a:t>Um </a:t>
            </a:r>
            <a:r>
              <a:rPr lang="en-GB" sz="2400" b="1" dirty="0" err="1">
                <a:solidFill>
                  <a:schemeClr val="accent2"/>
                </a:solidFill>
              </a:rPr>
              <a:t>mehr</a:t>
            </a:r>
            <a:r>
              <a:rPr lang="en-GB" sz="2400" b="1" dirty="0">
                <a:solidFill>
                  <a:schemeClr val="accent2"/>
                </a:solidFill>
              </a:rPr>
              <a:t> </a:t>
            </a:r>
            <a:r>
              <a:rPr lang="en-GB" sz="2400" b="1" dirty="0" err="1">
                <a:solidFill>
                  <a:schemeClr val="accent2"/>
                </a:solidFill>
              </a:rPr>
              <a:t>zu</a:t>
            </a:r>
            <a:r>
              <a:rPr lang="en-GB" sz="2400" b="1" dirty="0">
                <a:solidFill>
                  <a:schemeClr val="accent2"/>
                </a:solidFill>
              </a:rPr>
              <a:t> </a:t>
            </a:r>
            <a:r>
              <a:rPr lang="en-GB" sz="2400" b="1" dirty="0" err="1">
                <a:solidFill>
                  <a:schemeClr val="accent2"/>
                </a:solidFill>
              </a:rPr>
              <a:t>erfahren</a:t>
            </a:r>
            <a:r>
              <a:rPr lang="en-GB" sz="2400" b="1" dirty="0">
                <a:solidFill>
                  <a:schemeClr val="accent2"/>
                </a:solidFill>
              </a:rPr>
              <a:t>, </a:t>
            </a:r>
            <a:r>
              <a:rPr lang="en-GB" sz="2400" b="1" dirty="0" err="1">
                <a:solidFill>
                  <a:schemeClr val="accent2"/>
                </a:solidFill>
              </a:rPr>
              <a:t>können</a:t>
            </a:r>
            <a:r>
              <a:rPr lang="en-GB" sz="2400" b="1" dirty="0">
                <a:solidFill>
                  <a:schemeClr val="accent2"/>
                </a:solidFill>
              </a:rPr>
              <a:t> Sie </a:t>
            </a:r>
            <a:r>
              <a:rPr lang="en-GB" sz="2400" b="1" dirty="0" err="1">
                <a:solidFill>
                  <a:schemeClr val="accent2"/>
                </a:solidFill>
              </a:rPr>
              <a:t>sich</a:t>
            </a:r>
            <a:r>
              <a:rPr lang="en-GB" sz="2400" b="1" dirty="0">
                <a:solidFill>
                  <a:schemeClr val="accent2"/>
                </a:solidFill>
              </a:rPr>
              <a:t> </a:t>
            </a:r>
            <a:r>
              <a:rPr lang="en-GB" sz="2400" b="1" dirty="0" err="1">
                <a:solidFill>
                  <a:schemeClr val="accent2"/>
                </a:solidFill>
              </a:rPr>
              <a:t>einen</a:t>
            </a:r>
            <a:r>
              <a:rPr lang="en-GB" sz="2400" b="1" dirty="0">
                <a:solidFill>
                  <a:schemeClr val="accent2"/>
                </a:solidFill>
              </a:rPr>
              <a:t> </a:t>
            </a:r>
            <a:r>
              <a:rPr lang="en-GB" sz="2400" b="1" u="sng" dirty="0">
                <a:solidFill>
                  <a:schemeClr val="accent2"/>
                </a:solidFill>
              </a:rPr>
              <a:t>Webcast</a:t>
            </a:r>
            <a:r>
              <a:rPr lang="en-GB" sz="2400" b="1" dirty="0">
                <a:solidFill>
                  <a:schemeClr val="accent2"/>
                </a:solidFill>
              </a:rPr>
              <a:t> </a:t>
            </a:r>
            <a:r>
              <a:rPr lang="en-GB" sz="2400" b="1" dirty="0" err="1">
                <a:solidFill>
                  <a:schemeClr val="accent2"/>
                </a:solidFill>
              </a:rPr>
              <a:t>mit</a:t>
            </a:r>
            <a:r>
              <a:rPr lang="en-GB" sz="2400" b="1" dirty="0">
                <a:solidFill>
                  <a:schemeClr val="accent2"/>
                </a:solidFill>
              </a:rPr>
              <a:t>:</a:t>
            </a:r>
          </a:p>
          <a:p>
            <a:pPr marL="342900" indent="-342900">
              <a:buClr>
                <a:schemeClr val="accent2"/>
              </a:buClr>
              <a:buFont typeface="Arial" panose="020B0604020202020204" pitchFamily="34" charset="0"/>
              <a:buChar char="•"/>
            </a:pPr>
            <a:endParaRPr lang="en-GB" sz="2400" b="1" dirty="0">
              <a:solidFill>
                <a:schemeClr val="accent2"/>
              </a:solidFill>
            </a:endParaRPr>
          </a:p>
          <a:p>
            <a:pPr marL="800100" lvl="1" indent="-342900">
              <a:buClr>
                <a:schemeClr val="accent2"/>
              </a:buClr>
              <a:buFont typeface="Arial" panose="020B0604020202020204" pitchFamily="34" charset="0"/>
              <a:buChar char="•"/>
            </a:pPr>
            <a:r>
              <a:rPr lang="en-GB" sz="2400" dirty="0">
                <a:solidFill>
                  <a:srgbClr val="000000"/>
                </a:solidFill>
              </a:rPr>
              <a:t>Jorge Perez, Vice President, North America Client Solutions Group, Dell Technologies</a:t>
            </a:r>
          </a:p>
          <a:p>
            <a:pPr marL="800100" lvl="1" indent="-342900">
              <a:buClr>
                <a:schemeClr val="accent2"/>
              </a:buClr>
              <a:buFont typeface="Arial" panose="020B0604020202020204" pitchFamily="34" charset="0"/>
              <a:buChar char="•"/>
            </a:pPr>
            <a:endParaRPr lang="en-GB" sz="2400" dirty="0">
              <a:solidFill>
                <a:srgbClr val="000000"/>
              </a:solidFill>
            </a:endParaRPr>
          </a:p>
          <a:p>
            <a:pPr marL="800100" lvl="1" indent="-342900">
              <a:buClr>
                <a:schemeClr val="accent2"/>
              </a:buClr>
              <a:buFont typeface="Arial" panose="020B0604020202020204" pitchFamily="34" charset="0"/>
              <a:buChar char="•"/>
            </a:pPr>
            <a:r>
              <a:rPr lang="en-GB" sz="2400" dirty="0">
                <a:solidFill>
                  <a:srgbClr val="000000"/>
                </a:solidFill>
              </a:rPr>
              <a:t>Josh Benson, IT Manager, North Valley Health Center</a:t>
            </a:r>
          </a:p>
          <a:p>
            <a:pPr marL="800100" lvl="1" indent="-342900">
              <a:buClr>
                <a:schemeClr val="accent2"/>
              </a:buClr>
              <a:buFont typeface="Arial" panose="020B0604020202020204" pitchFamily="34" charset="0"/>
              <a:buChar char="•"/>
            </a:pPr>
            <a:endParaRPr lang="en-GB" sz="2400" dirty="0">
              <a:solidFill>
                <a:srgbClr val="000000"/>
              </a:solidFill>
            </a:endParaRPr>
          </a:p>
          <a:p>
            <a:pPr marL="800100" lvl="1" indent="-342900">
              <a:buClr>
                <a:schemeClr val="accent2"/>
              </a:buClr>
              <a:buFont typeface="Arial" panose="020B0604020202020204" pitchFamily="34" charset="0"/>
              <a:buChar char="•"/>
            </a:pPr>
            <a:r>
              <a:rPr lang="en-GB" sz="2400" dirty="0">
                <a:solidFill>
                  <a:srgbClr val="000000"/>
                </a:solidFill>
              </a:rPr>
              <a:t>Quinn Chapman, Account Manager, Healthcare, CDW•G</a:t>
            </a:r>
          </a:p>
          <a:p>
            <a:pPr marL="800100" lvl="1" indent="-342900">
              <a:buClr>
                <a:schemeClr val="accent2"/>
              </a:buClr>
              <a:buFont typeface="Arial" panose="020B0604020202020204" pitchFamily="34" charset="0"/>
              <a:buChar char="•"/>
            </a:pPr>
            <a:endParaRPr lang="en-GB" sz="2400" dirty="0">
              <a:solidFill>
                <a:srgbClr val="000000"/>
              </a:solidFill>
            </a:endParaRPr>
          </a:p>
          <a:p>
            <a:pPr marL="800100" lvl="1" indent="-342900">
              <a:buClr>
                <a:schemeClr val="accent2"/>
              </a:buClr>
              <a:buFont typeface="Arial" panose="020B0604020202020204" pitchFamily="34" charset="0"/>
              <a:buChar char="•"/>
            </a:pPr>
            <a:r>
              <a:rPr lang="en-GB" sz="2400" dirty="0">
                <a:solidFill>
                  <a:srgbClr val="000000"/>
                </a:solidFill>
              </a:rPr>
              <a:t>Keara Dowd, Editor, BizTech; Host, CDW Tech Talk Series</a:t>
            </a:r>
          </a:p>
        </p:txBody>
      </p:sp>
    </p:spTree>
    <p:extLst>
      <p:ext uri="{BB962C8B-B14F-4D97-AF65-F5344CB8AC3E}">
        <p14:creationId xmlns:p14="http://schemas.microsoft.com/office/powerpoint/2010/main" val="263571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Strategische</a:t>
            </a:r>
            <a:r>
              <a:rPr lang="en-GB" dirty="0"/>
              <a:t> </a:t>
            </a:r>
            <a:r>
              <a:rPr lang="en-GB" dirty="0" err="1"/>
              <a:t>Planung</a:t>
            </a:r>
            <a:r>
              <a:rPr lang="en-GB" dirty="0"/>
              <a:t> für Non-Profits
</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342900" indent="-342900">
              <a:buClr>
                <a:schemeClr val="accent2"/>
              </a:buClr>
              <a:buBlip>
                <a:blip r:embed="rId3"/>
              </a:buBlip>
            </a:pPr>
            <a:r>
              <a:rPr lang="en-GB" sz="2400" dirty="0">
                <a:solidFill>
                  <a:srgbClr val="000000"/>
                </a:solidFill>
              </a:rPr>
              <a:t>Ein </a:t>
            </a:r>
            <a:r>
              <a:rPr lang="en-GB" sz="2400" dirty="0" err="1">
                <a:solidFill>
                  <a:srgbClr val="000000"/>
                </a:solidFill>
              </a:rPr>
              <a:t>strategischer</a:t>
            </a:r>
            <a:r>
              <a:rPr lang="en-GB" sz="2400" dirty="0">
                <a:solidFill>
                  <a:srgbClr val="000000"/>
                </a:solidFill>
              </a:rPr>
              <a:t> </a:t>
            </a:r>
            <a:r>
              <a:rPr lang="en-GB" sz="2400" dirty="0" err="1">
                <a:solidFill>
                  <a:srgbClr val="000000"/>
                </a:solidFill>
              </a:rPr>
              <a:t>Planungsprozess</a:t>
            </a:r>
            <a:r>
              <a:rPr lang="en-GB" sz="2400" dirty="0">
                <a:solidFill>
                  <a:srgbClr val="000000"/>
                </a:solidFill>
              </a:rPr>
              <a:t> </a:t>
            </a:r>
            <a:r>
              <a:rPr lang="en-GB" sz="2400" dirty="0" err="1">
                <a:solidFill>
                  <a:srgbClr val="000000"/>
                </a:solidFill>
              </a:rPr>
              <a:t>identifiziert</a:t>
            </a:r>
            <a:r>
              <a:rPr lang="en-GB" sz="2400" dirty="0">
                <a:solidFill>
                  <a:srgbClr val="000000"/>
                </a:solidFill>
              </a:rPr>
              <a:t> </a:t>
            </a:r>
            <a:r>
              <a:rPr lang="en-GB" sz="2400" dirty="0" err="1">
                <a:solidFill>
                  <a:srgbClr val="000000"/>
                </a:solidFill>
              </a:rPr>
              <a:t>Strategien</a:t>
            </a:r>
            <a:r>
              <a:rPr lang="en-GB" sz="2400" dirty="0">
                <a:solidFill>
                  <a:srgbClr val="000000"/>
                </a:solidFill>
              </a:rPr>
              <a:t>, die es </a:t>
            </a:r>
            <a:r>
              <a:rPr lang="en-GB" sz="2400" dirty="0" err="1">
                <a:solidFill>
                  <a:srgbClr val="000000"/>
                </a:solidFill>
              </a:rPr>
              <a:t>einer</a:t>
            </a:r>
            <a:r>
              <a:rPr lang="en-GB" sz="2400" dirty="0">
                <a:solidFill>
                  <a:srgbClr val="000000"/>
                </a:solidFill>
              </a:rPr>
              <a:t> </a:t>
            </a:r>
            <a:r>
              <a:rPr lang="en-GB" sz="2400" dirty="0" err="1">
                <a:solidFill>
                  <a:srgbClr val="000000"/>
                </a:solidFill>
              </a:rPr>
              <a:t>gemeinnützigen</a:t>
            </a:r>
            <a:r>
              <a:rPr lang="en-GB" sz="2400" dirty="0">
                <a:solidFill>
                  <a:srgbClr val="000000"/>
                </a:solidFill>
              </a:rPr>
              <a:t> Organisation am </a:t>
            </a:r>
            <a:r>
              <a:rPr lang="en-GB" sz="2400" dirty="0" err="1">
                <a:solidFill>
                  <a:srgbClr val="000000"/>
                </a:solidFill>
              </a:rPr>
              <a:t>besten</a:t>
            </a:r>
            <a:r>
              <a:rPr lang="en-GB" sz="2400" dirty="0">
                <a:solidFill>
                  <a:srgbClr val="000000"/>
                </a:solidFill>
              </a:rPr>
              <a:t> </a:t>
            </a:r>
            <a:r>
              <a:rPr lang="en-GB" sz="2400" dirty="0" err="1">
                <a:solidFill>
                  <a:srgbClr val="000000"/>
                </a:solidFill>
              </a:rPr>
              <a:t>ermöglichen</a:t>
            </a:r>
            <a:r>
              <a:rPr lang="en-GB" sz="2400" dirty="0">
                <a:solidFill>
                  <a:srgbClr val="000000"/>
                </a:solidFill>
              </a:rPr>
              <a:t>, </a:t>
            </a:r>
            <a:r>
              <a:rPr lang="en-GB" sz="2400" dirty="0" err="1">
                <a:solidFill>
                  <a:srgbClr val="000000"/>
                </a:solidFill>
              </a:rPr>
              <a:t>ihre</a:t>
            </a:r>
            <a:r>
              <a:rPr lang="en-GB" sz="2400" dirty="0">
                <a:solidFill>
                  <a:srgbClr val="000000"/>
                </a:solidFill>
              </a:rPr>
              <a:t> Mission </a:t>
            </a:r>
            <a:r>
              <a:rPr lang="en-GB" sz="2400" dirty="0" err="1">
                <a:solidFill>
                  <a:srgbClr val="000000"/>
                </a:solidFill>
              </a:rPr>
              <a:t>voranzutreiben</a:t>
            </a:r>
            <a:r>
              <a:rPr lang="en-GB" sz="2400" dirty="0">
                <a:solidFill>
                  <a:srgbClr val="000000"/>
                </a:solidFill>
              </a:rPr>
              <a:t>. </a:t>
            </a:r>
            <a:r>
              <a:rPr lang="en-GB" sz="2400" dirty="0" err="1">
                <a:solidFill>
                  <a:srgbClr val="000000"/>
                </a:solidFill>
              </a:rPr>
              <a:t>Viele</a:t>
            </a:r>
            <a:r>
              <a:rPr lang="en-GB" sz="2400" dirty="0">
                <a:solidFill>
                  <a:srgbClr val="000000"/>
                </a:solidFill>
              </a:rPr>
              <a:t> </a:t>
            </a:r>
            <a:r>
              <a:rPr lang="en-GB" sz="2400" dirty="0" err="1">
                <a:solidFill>
                  <a:srgbClr val="000000"/>
                </a:solidFill>
              </a:rPr>
              <a:t>gemeinnützige</a:t>
            </a:r>
            <a:r>
              <a:rPr lang="en-GB" sz="2400" dirty="0">
                <a:solidFill>
                  <a:srgbClr val="000000"/>
                </a:solidFill>
              </a:rPr>
              <a:t> </a:t>
            </a:r>
            <a:r>
              <a:rPr lang="en-GB" sz="2400" dirty="0" err="1">
                <a:solidFill>
                  <a:srgbClr val="000000"/>
                </a:solidFill>
              </a:rPr>
              <a:t>Organisationen</a:t>
            </a:r>
            <a:r>
              <a:rPr lang="en-GB" sz="2400" dirty="0">
                <a:solidFill>
                  <a:srgbClr val="000000"/>
                </a:solidFill>
              </a:rPr>
              <a:t> </a:t>
            </a:r>
            <a:r>
              <a:rPr lang="en-GB" sz="2400" dirty="0" err="1">
                <a:solidFill>
                  <a:srgbClr val="000000"/>
                </a:solidFill>
              </a:rPr>
              <a:t>beginnen</a:t>
            </a:r>
            <a:r>
              <a:rPr lang="en-GB" sz="2400" dirty="0">
                <a:solidFill>
                  <a:srgbClr val="000000"/>
                </a:solidFill>
              </a:rPr>
              <a:t> den </a:t>
            </a:r>
            <a:r>
              <a:rPr lang="en-GB" sz="2400" dirty="0" err="1">
                <a:solidFill>
                  <a:srgbClr val="000000"/>
                </a:solidFill>
              </a:rPr>
              <a:t>Prozess</a:t>
            </a:r>
            <a:r>
              <a:rPr lang="en-GB" sz="2400" dirty="0">
                <a:solidFill>
                  <a:srgbClr val="000000"/>
                </a:solidFill>
              </a:rPr>
              <a:t>, </a:t>
            </a:r>
            <a:r>
              <a:rPr lang="en-GB" sz="2400" dirty="0" err="1">
                <a:solidFill>
                  <a:srgbClr val="000000"/>
                </a:solidFill>
              </a:rPr>
              <a:t>indem</a:t>
            </a:r>
            <a:r>
              <a:rPr lang="en-GB" sz="2400" dirty="0">
                <a:solidFill>
                  <a:srgbClr val="000000"/>
                </a:solidFill>
              </a:rPr>
              <a:t> </a:t>
            </a:r>
            <a:r>
              <a:rPr lang="en-GB" sz="2400" dirty="0" err="1">
                <a:solidFill>
                  <a:srgbClr val="000000"/>
                </a:solidFill>
              </a:rPr>
              <a:t>sie</a:t>
            </a:r>
            <a:r>
              <a:rPr lang="en-GB" sz="2400" dirty="0">
                <a:solidFill>
                  <a:srgbClr val="000000"/>
                </a:solidFill>
              </a:rPr>
              <a:t> die </a:t>
            </a:r>
            <a:r>
              <a:rPr lang="en-GB" sz="2400" dirty="0" err="1">
                <a:solidFill>
                  <a:srgbClr val="000000"/>
                </a:solidFill>
              </a:rPr>
              <a:t>Stärken</a:t>
            </a:r>
            <a:r>
              <a:rPr lang="en-GB" sz="2400" dirty="0">
                <a:solidFill>
                  <a:srgbClr val="000000"/>
                </a:solidFill>
              </a:rPr>
              <a:t>, </a:t>
            </a:r>
            <a:r>
              <a:rPr lang="en-GB" sz="2400" dirty="0" err="1">
                <a:solidFill>
                  <a:srgbClr val="000000"/>
                </a:solidFill>
              </a:rPr>
              <a:t>Schwächen</a:t>
            </a:r>
            <a:r>
              <a:rPr lang="en-GB" sz="2400" dirty="0">
                <a:solidFill>
                  <a:srgbClr val="000000"/>
                </a:solidFill>
              </a:rPr>
              <a:t>, </a:t>
            </a:r>
            <a:r>
              <a:rPr lang="en-GB" sz="2400" dirty="0" err="1">
                <a:solidFill>
                  <a:srgbClr val="000000"/>
                </a:solidFill>
              </a:rPr>
              <a:t>Chancen</a:t>
            </a:r>
            <a:r>
              <a:rPr lang="en-GB" sz="2400" dirty="0">
                <a:solidFill>
                  <a:srgbClr val="000000"/>
                </a:solidFill>
              </a:rPr>
              <a:t> und </a:t>
            </a:r>
            <a:r>
              <a:rPr lang="en-GB" sz="2400" dirty="0" err="1">
                <a:solidFill>
                  <a:srgbClr val="000000"/>
                </a:solidFill>
              </a:rPr>
              <a:t>Bedrohungen</a:t>
            </a:r>
            <a:r>
              <a:rPr lang="en-GB" sz="2400" dirty="0">
                <a:solidFill>
                  <a:srgbClr val="000000"/>
                </a:solidFill>
              </a:rPr>
              <a:t> der </a:t>
            </a:r>
            <a:r>
              <a:rPr lang="en-GB" sz="2400" dirty="0" err="1">
                <a:solidFill>
                  <a:srgbClr val="000000"/>
                </a:solidFill>
              </a:rPr>
              <a:t>gemeinnützigen</a:t>
            </a:r>
            <a:r>
              <a:rPr lang="en-GB" sz="2400" dirty="0">
                <a:solidFill>
                  <a:srgbClr val="000000"/>
                </a:solidFill>
              </a:rPr>
              <a:t> Organisation in </a:t>
            </a:r>
            <a:r>
              <a:rPr lang="en-GB" sz="2400" dirty="0" err="1">
                <a:solidFill>
                  <a:srgbClr val="000000"/>
                </a:solidFill>
              </a:rPr>
              <a:t>einer</a:t>
            </a:r>
            <a:r>
              <a:rPr lang="en-GB" sz="2400" dirty="0">
                <a:solidFill>
                  <a:srgbClr val="000000"/>
                </a:solidFill>
              </a:rPr>
              <a:t> </a:t>
            </a:r>
            <a:r>
              <a:rPr lang="en-GB" sz="2400" dirty="0" err="1">
                <a:solidFill>
                  <a:srgbClr val="000000"/>
                </a:solidFill>
              </a:rPr>
              <a:t>sogenannten</a:t>
            </a:r>
            <a:r>
              <a:rPr lang="en-GB" sz="2400" dirty="0">
                <a:solidFill>
                  <a:srgbClr val="000000"/>
                </a:solidFill>
              </a:rPr>
              <a:t> "SWOT" -Analyse </a:t>
            </a:r>
            <a:r>
              <a:rPr lang="en-GB" sz="2400" dirty="0" err="1">
                <a:solidFill>
                  <a:srgbClr val="000000"/>
                </a:solidFill>
              </a:rPr>
              <a:t>identifizieren</a:t>
            </a:r>
            <a:r>
              <a:rPr lang="en-GB" sz="2400" dirty="0">
                <a:solidFill>
                  <a:srgbClr val="000000"/>
                </a:solidFill>
              </a:rPr>
              <a:t>.. </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en-GB" sz="2400" b="1" dirty="0">
                <a:solidFill>
                  <a:schemeClr val="accent2"/>
                </a:solidFill>
              </a:rPr>
              <a:t>Tipp: </a:t>
            </a:r>
            <a:r>
              <a:rPr lang="en-GB" sz="2400" dirty="0">
                <a:solidFill>
                  <a:srgbClr val="000000"/>
                </a:solidFill>
              </a:rPr>
              <a:t>Die </a:t>
            </a:r>
            <a:r>
              <a:rPr lang="en-GB" sz="2400" dirty="0" err="1">
                <a:solidFill>
                  <a:srgbClr val="000000"/>
                </a:solidFill>
              </a:rPr>
              <a:t>Berücksichtigung</a:t>
            </a:r>
            <a:r>
              <a:rPr lang="en-GB" sz="2400" dirty="0">
                <a:solidFill>
                  <a:srgbClr val="000000"/>
                </a:solidFill>
              </a:rPr>
              <a:t> </a:t>
            </a:r>
            <a:r>
              <a:rPr lang="en-GB" sz="2400" dirty="0" err="1">
                <a:solidFill>
                  <a:srgbClr val="000000"/>
                </a:solidFill>
              </a:rPr>
              <a:t>externer</a:t>
            </a:r>
            <a:r>
              <a:rPr lang="en-GB" sz="2400" dirty="0">
                <a:solidFill>
                  <a:srgbClr val="000000"/>
                </a:solidFill>
              </a:rPr>
              <a:t> und </a:t>
            </a:r>
            <a:r>
              <a:rPr lang="en-GB" sz="2400" dirty="0" err="1">
                <a:solidFill>
                  <a:srgbClr val="000000"/>
                </a:solidFill>
              </a:rPr>
              <a:t>interner</a:t>
            </a:r>
            <a:r>
              <a:rPr lang="en-GB" sz="2400" dirty="0">
                <a:solidFill>
                  <a:srgbClr val="000000"/>
                </a:solidFill>
              </a:rPr>
              <a:t> </a:t>
            </a:r>
            <a:r>
              <a:rPr lang="en-GB" sz="2400" dirty="0" err="1">
                <a:solidFill>
                  <a:srgbClr val="000000"/>
                </a:solidFill>
              </a:rPr>
              <a:t>Faktoren</a:t>
            </a:r>
            <a:r>
              <a:rPr lang="en-GB" sz="2400" dirty="0">
                <a:solidFill>
                  <a:srgbClr val="000000"/>
                </a:solidFill>
              </a:rPr>
              <a:t> (z. B. die </a:t>
            </a:r>
            <a:r>
              <a:rPr lang="en-GB" sz="2400" dirty="0" err="1">
                <a:solidFill>
                  <a:srgbClr val="000000"/>
                </a:solidFill>
              </a:rPr>
              <a:t>Fähigkeit</a:t>
            </a:r>
            <a:r>
              <a:rPr lang="en-GB" sz="2400" dirty="0">
                <a:solidFill>
                  <a:srgbClr val="000000"/>
                </a:solidFill>
              </a:rPr>
              <a:t> </a:t>
            </a:r>
            <a:r>
              <a:rPr lang="en-GB" sz="2400" dirty="0" err="1">
                <a:solidFill>
                  <a:srgbClr val="000000"/>
                </a:solidFill>
              </a:rPr>
              <a:t>Ihrer</a:t>
            </a:r>
            <a:r>
              <a:rPr lang="en-GB" sz="2400" dirty="0">
                <a:solidFill>
                  <a:srgbClr val="000000"/>
                </a:solidFill>
              </a:rPr>
              <a:t> </a:t>
            </a:r>
            <a:r>
              <a:rPr lang="en-GB" sz="2400" dirty="0" err="1">
                <a:solidFill>
                  <a:srgbClr val="000000"/>
                </a:solidFill>
              </a:rPr>
              <a:t>eigenen</a:t>
            </a:r>
            <a:r>
              <a:rPr lang="en-GB" sz="2400" dirty="0">
                <a:solidFill>
                  <a:srgbClr val="000000"/>
                </a:solidFill>
              </a:rPr>
              <a:t> </a:t>
            </a:r>
            <a:r>
              <a:rPr lang="en-GB" sz="2400" dirty="0" err="1">
                <a:solidFill>
                  <a:srgbClr val="000000"/>
                </a:solidFill>
              </a:rPr>
              <a:t>gemeinnützigen</a:t>
            </a:r>
            <a:r>
              <a:rPr lang="en-GB" sz="2400" dirty="0">
                <a:solidFill>
                  <a:srgbClr val="000000"/>
                </a:solidFill>
              </a:rPr>
              <a:t> Organisation, </a:t>
            </a:r>
            <a:r>
              <a:rPr lang="en-GB" sz="2400" dirty="0" err="1">
                <a:solidFill>
                  <a:srgbClr val="000000"/>
                </a:solidFill>
              </a:rPr>
              <a:t>ihre</a:t>
            </a:r>
            <a:r>
              <a:rPr lang="en-GB" sz="2400" dirty="0">
                <a:solidFill>
                  <a:srgbClr val="000000"/>
                </a:solidFill>
              </a:rPr>
              <a:t> </a:t>
            </a:r>
            <a:r>
              <a:rPr lang="en-GB" sz="2400" dirty="0" err="1">
                <a:solidFill>
                  <a:srgbClr val="000000"/>
                </a:solidFill>
              </a:rPr>
              <a:t>Ziele</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erreichen</a:t>
            </a:r>
            <a:r>
              <a:rPr lang="en-GB" sz="2400" dirty="0">
                <a:solidFill>
                  <a:srgbClr val="000000"/>
                </a:solidFill>
              </a:rPr>
              <a:t>) </a:t>
            </a:r>
            <a:r>
              <a:rPr lang="en-GB" sz="2400" dirty="0" err="1">
                <a:solidFill>
                  <a:srgbClr val="000000"/>
                </a:solidFill>
              </a:rPr>
              <a:t>ist</a:t>
            </a:r>
            <a:r>
              <a:rPr lang="en-GB" sz="2400" dirty="0">
                <a:solidFill>
                  <a:srgbClr val="000000"/>
                </a:solidFill>
              </a:rPr>
              <a:t> </a:t>
            </a:r>
            <a:r>
              <a:rPr lang="en-GB" sz="2400" dirty="0" err="1">
                <a:solidFill>
                  <a:srgbClr val="000000"/>
                </a:solidFill>
              </a:rPr>
              <a:t>ebenfalls</a:t>
            </a:r>
            <a:r>
              <a:rPr lang="en-GB" sz="2400" dirty="0">
                <a:solidFill>
                  <a:srgbClr val="000000"/>
                </a:solidFill>
              </a:rPr>
              <a:t> </a:t>
            </a:r>
            <a:r>
              <a:rPr lang="en-GB" sz="2400" dirty="0" err="1">
                <a:solidFill>
                  <a:srgbClr val="000000"/>
                </a:solidFill>
              </a:rPr>
              <a:t>sehr</a:t>
            </a:r>
            <a:r>
              <a:rPr lang="en-GB" sz="2400" dirty="0">
                <a:solidFill>
                  <a:srgbClr val="000000"/>
                </a:solidFill>
              </a:rPr>
              <a:t> </a:t>
            </a:r>
            <a:r>
              <a:rPr lang="en-GB" sz="2400" dirty="0" err="1">
                <a:solidFill>
                  <a:srgbClr val="000000"/>
                </a:solidFill>
              </a:rPr>
              <a:t>wichtig</a:t>
            </a:r>
            <a:r>
              <a:rPr lang="en-GB" sz="2400" dirty="0">
                <a:solidFill>
                  <a:srgbClr val="000000"/>
                </a:solidFill>
              </a:rPr>
              <a:t>..</a:t>
            </a:r>
          </a:p>
        </p:txBody>
      </p:sp>
    </p:spTree>
    <p:extLst>
      <p:ext uri="{BB962C8B-B14F-4D97-AF65-F5344CB8AC3E}">
        <p14:creationId xmlns:p14="http://schemas.microsoft.com/office/powerpoint/2010/main" val="355102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Strategische</a:t>
            </a:r>
            <a:r>
              <a:rPr lang="en-GB" dirty="0"/>
              <a:t> </a:t>
            </a:r>
            <a:r>
              <a:rPr lang="en-GB" dirty="0" err="1"/>
              <a:t>Planung</a:t>
            </a:r>
            <a:r>
              <a:rPr lang="en-GB" dirty="0"/>
              <a:t> für Non-Profits
</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431024"/>
            <a:ext cx="10595236" cy="4524315"/>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Übungshinweise</a:t>
            </a:r>
            <a:r>
              <a:rPr lang="en-GB" sz="2400" b="1" dirty="0">
                <a:solidFill>
                  <a:schemeClr val="accent2"/>
                </a:solidFill>
              </a:rPr>
              <a:t>:</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en-GB" sz="2400" dirty="0">
                <a:solidFill>
                  <a:srgbClr val="000000"/>
                </a:solidFill>
              </a:rPr>
              <a:t>Eine </a:t>
            </a:r>
            <a:r>
              <a:rPr lang="en-GB" sz="2400" dirty="0" err="1">
                <a:solidFill>
                  <a:srgbClr val="000000"/>
                </a:solidFill>
              </a:rPr>
              <a:t>gute</a:t>
            </a:r>
            <a:r>
              <a:rPr lang="en-GB" sz="2400" dirty="0">
                <a:solidFill>
                  <a:srgbClr val="000000"/>
                </a:solidFill>
              </a:rPr>
              <a:t> </a:t>
            </a:r>
            <a:r>
              <a:rPr lang="en-GB" sz="2400" dirty="0" err="1">
                <a:solidFill>
                  <a:srgbClr val="000000"/>
                </a:solidFill>
              </a:rPr>
              <a:t>Möglichkeit</a:t>
            </a:r>
            <a:r>
              <a:rPr lang="en-GB" sz="2400" dirty="0">
                <a:solidFill>
                  <a:srgbClr val="000000"/>
                </a:solidFill>
              </a:rPr>
              <a:t>, den </a:t>
            </a:r>
            <a:r>
              <a:rPr lang="en-GB" sz="2400" dirty="0" err="1">
                <a:solidFill>
                  <a:srgbClr val="000000"/>
                </a:solidFill>
              </a:rPr>
              <a:t>Vorstand</a:t>
            </a:r>
            <a:r>
              <a:rPr lang="en-GB" sz="2400" dirty="0">
                <a:solidFill>
                  <a:srgbClr val="000000"/>
                </a:solidFill>
              </a:rPr>
              <a:t> </a:t>
            </a:r>
            <a:r>
              <a:rPr lang="en-GB" sz="2400" dirty="0" err="1">
                <a:solidFill>
                  <a:srgbClr val="000000"/>
                </a:solidFill>
              </a:rPr>
              <a:t>Ihrer</a:t>
            </a:r>
            <a:r>
              <a:rPr lang="en-GB" sz="2400" dirty="0">
                <a:solidFill>
                  <a:srgbClr val="000000"/>
                </a:solidFill>
              </a:rPr>
              <a:t> </a:t>
            </a:r>
            <a:r>
              <a:rPr lang="en-GB" sz="2400" dirty="0" err="1">
                <a:solidFill>
                  <a:srgbClr val="000000"/>
                </a:solidFill>
              </a:rPr>
              <a:t>gemeinnützigen</a:t>
            </a:r>
            <a:r>
              <a:rPr lang="en-GB" sz="2400" dirty="0">
                <a:solidFill>
                  <a:srgbClr val="000000"/>
                </a:solidFill>
              </a:rPr>
              <a:t> Organisation </a:t>
            </a:r>
            <a:r>
              <a:rPr lang="en-GB" sz="2400" dirty="0" err="1">
                <a:solidFill>
                  <a:srgbClr val="000000"/>
                </a:solidFill>
              </a:rPr>
              <a:t>zu</a:t>
            </a:r>
            <a:r>
              <a:rPr lang="en-GB" sz="2400" dirty="0">
                <a:solidFill>
                  <a:srgbClr val="000000"/>
                </a:solidFill>
              </a:rPr>
              <a:t> </a:t>
            </a:r>
            <a:r>
              <a:rPr lang="en-GB" sz="2400" dirty="0" err="1">
                <a:solidFill>
                  <a:srgbClr val="000000"/>
                </a:solidFill>
              </a:rPr>
              <a:t>engagieren</a:t>
            </a:r>
            <a:r>
              <a:rPr lang="en-GB" sz="2400" dirty="0">
                <a:solidFill>
                  <a:srgbClr val="000000"/>
                </a:solidFill>
              </a:rPr>
              <a:t>, </a:t>
            </a:r>
            <a:r>
              <a:rPr lang="en-GB" sz="2400" dirty="0" err="1">
                <a:solidFill>
                  <a:srgbClr val="000000"/>
                </a:solidFill>
              </a:rPr>
              <a:t>besteht</a:t>
            </a:r>
            <a:r>
              <a:rPr lang="en-GB" sz="2400" dirty="0">
                <a:solidFill>
                  <a:srgbClr val="000000"/>
                </a:solidFill>
              </a:rPr>
              <a:t> </a:t>
            </a:r>
            <a:r>
              <a:rPr lang="en-GB" sz="2400" dirty="0" err="1">
                <a:solidFill>
                  <a:srgbClr val="000000"/>
                </a:solidFill>
              </a:rPr>
              <a:t>darin</a:t>
            </a:r>
            <a:r>
              <a:rPr lang="en-GB" sz="2400" dirty="0">
                <a:solidFill>
                  <a:srgbClr val="000000"/>
                </a:solidFill>
              </a:rPr>
              <a:t>, die </a:t>
            </a:r>
            <a:r>
              <a:rPr lang="en-GB" sz="2400" dirty="0" err="1">
                <a:solidFill>
                  <a:srgbClr val="000000"/>
                </a:solidFill>
              </a:rPr>
              <a:t>strategischen</a:t>
            </a:r>
            <a:r>
              <a:rPr lang="en-GB" sz="2400" dirty="0">
                <a:solidFill>
                  <a:srgbClr val="000000"/>
                </a:solidFill>
              </a:rPr>
              <a:t> </a:t>
            </a:r>
            <a:r>
              <a:rPr lang="en-GB" sz="2400" dirty="0" err="1">
                <a:solidFill>
                  <a:srgbClr val="000000"/>
                </a:solidFill>
              </a:rPr>
              <a:t>Initiativen</a:t>
            </a:r>
            <a:r>
              <a:rPr lang="en-GB" sz="2400" dirty="0">
                <a:solidFill>
                  <a:srgbClr val="000000"/>
                </a:solidFill>
              </a:rPr>
              <a:t> der </a:t>
            </a:r>
            <a:r>
              <a:rPr lang="en-GB" sz="2400" dirty="0" err="1">
                <a:solidFill>
                  <a:srgbClr val="000000"/>
                </a:solidFill>
              </a:rPr>
              <a:t>gemeinnützigen</a:t>
            </a:r>
            <a:r>
              <a:rPr lang="en-GB" sz="2400" dirty="0">
                <a:solidFill>
                  <a:srgbClr val="000000"/>
                </a:solidFill>
              </a:rPr>
              <a:t> Organisation </a:t>
            </a:r>
            <a:r>
              <a:rPr lang="en-GB" sz="2400" dirty="0" err="1">
                <a:solidFill>
                  <a:srgbClr val="000000"/>
                </a:solidFill>
              </a:rPr>
              <a:t>mit</a:t>
            </a:r>
            <a:r>
              <a:rPr lang="en-GB" sz="2400" dirty="0">
                <a:solidFill>
                  <a:srgbClr val="000000"/>
                </a:solidFill>
              </a:rPr>
              <a:t> der </a:t>
            </a:r>
            <a:r>
              <a:rPr lang="en-GB" sz="2400" dirty="0" err="1">
                <a:solidFill>
                  <a:srgbClr val="000000"/>
                </a:solidFill>
              </a:rPr>
              <a:t>Tagesordnung</a:t>
            </a:r>
            <a:r>
              <a:rPr lang="en-GB" sz="2400" dirty="0">
                <a:solidFill>
                  <a:srgbClr val="000000"/>
                </a:solidFill>
              </a:rPr>
              <a:t> für </a:t>
            </a:r>
            <a:r>
              <a:rPr lang="en-GB" sz="2400" dirty="0" err="1">
                <a:solidFill>
                  <a:srgbClr val="000000"/>
                </a:solidFill>
              </a:rPr>
              <a:t>Vorstandssitzungen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verknüpfen</a:t>
            </a:r>
            <a:r>
              <a:rPr lang="en-GB" sz="2400" dirty="0">
                <a:solidFill>
                  <a:srgbClr val="000000"/>
                </a:solidFill>
              </a:rPr>
              <a:t> und </a:t>
            </a:r>
            <a:r>
              <a:rPr lang="en-GB" sz="2400" dirty="0" err="1">
                <a:solidFill>
                  <a:srgbClr val="000000"/>
                </a:solidFill>
              </a:rPr>
              <a:t>eine</a:t>
            </a:r>
            <a:r>
              <a:rPr lang="en-GB" sz="2400" dirty="0">
                <a:solidFill>
                  <a:srgbClr val="000000"/>
                </a:solidFill>
              </a:rPr>
              <a:t> </a:t>
            </a:r>
            <a:r>
              <a:rPr lang="en-GB" sz="2400" dirty="0" err="1">
                <a:solidFill>
                  <a:srgbClr val="000000"/>
                </a:solidFill>
              </a:rPr>
              <a:t>kurze</a:t>
            </a:r>
            <a:r>
              <a:rPr lang="en-GB" sz="2400" dirty="0">
                <a:solidFill>
                  <a:srgbClr val="000000"/>
                </a:solidFill>
              </a:rPr>
              <a:t> </a:t>
            </a:r>
            <a:r>
              <a:rPr lang="en-GB" sz="2400" dirty="0" err="1">
                <a:solidFill>
                  <a:srgbClr val="000000"/>
                </a:solidFill>
              </a:rPr>
              <a:t>Diskussion</a:t>
            </a:r>
            <a:r>
              <a:rPr lang="en-GB" sz="2400" dirty="0">
                <a:solidFill>
                  <a:srgbClr val="000000"/>
                </a:solidFill>
              </a:rPr>
              <a:t> </a:t>
            </a:r>
            <a:r>
              <a:rPr lang="en-GB" sz="2400" dirty="0" err="1">
                <a:solidFill>
                  <a:srgbClr val="000000"/>
                </a:solidFill>
              </a:rPr>
              <a:t>über</a:t>
            </a:r>
            <a:r>
              <a:rPr lang="en-GB" sz="2400" dirty="0">
                <a:solidFill>
                  <a:srgbClr val="000000"/>
                </a:solidFill>
              </a:rPr>
              <a:t> </a:t>
            </a:r>
            <a:r>
              <a:rPr lang="en-GB" sz="2400" dirty="0" err="1">
                <a:solidFill>
                  <a:srgbClr val="000000"/>
                </a:solidFill>
              </a:rPr>
              <a:t>einen</a:t>
            </a:r>
            <a:r>
              <a:rPr lang="en-GB" sz="2400" dirty="0">
                <a:solidFill>
                  <a:srgbClr val="000000"/>
                </a:solidFill>
              </a:rPr>
              <a:t> Teil der </a:t>
            </a:r>
            <a:r>
              <a:rPr lang="en-GB" sz="2400" dirty="0" err="1">
                <a:solidFill>
                  <a:srgbClr val="000000"/>
                </a:solidFill>
              </a:rPr>
              <a:t>strategischen</a:t>
            </a:r>
            <a:r>
              <a:rPr lang="en-GB" sz="2400" dirty="0">
                <a:solidFill>
                  <a:srgbClr val="000000"/>
                </a:solidFill>
              </a:rPr>
              <a:t> </a:t>
            </a:r>
            <a:r>
              <a:rPr lang="en-GB" sz="2400" dirty="0" err="1">
                <a:solidFill>
                  <a:srgbClr val="000000"/>
                </a:solidFill>
              </a:rPr>
              <a:t>Ausrichtung</a:t>
            </a:r>
            <a:r>
              <a:rPr lang="en-GB" sz="2400" dirty="0">
                <a:solidFill>
                  <a:srgbClr val="000000"/>
                </a:solidFill>
              </a:rPr>
              <a:t> der </a:t>
            </a:r>
            <a:r>
              <a:rPr lang="en-GB" sz="2400" dirty="0" err="1">
                <a:solidFill>
                  <a:srgbClr val="000000"/>
                </a:solidFill>
              </a:rPr>
              <a:t>gemeinnützigen</a:t>
            </a:r>
            <a:r>
              <a:rPr lang="en-GB" sz="2400" dirty="0">
                <a:solidFill>
                  <a:srgbClr val="000000"/>
                </a:solidFill>
              </a:rPr>
              <a:t> Organisation in die </a:t>
            </a:r>
            <a:r>
              <a:rPr lang="en-GB" sz="2400" dirty="0" err="1">
                <a:solidFill>
                  <a:srgbClr val="000000"/>
                </a:solidFill>
              </a:rPr>
              <a:t>Tagesordnung</a:t>
            </a:r>
            <a:r>
              <a:rPr lang="en-GB" sz="2400" dirty="0">
                <a:solidFill>
                  <a:srgbClr val="000000"/>
                </a:solidFill>
              </a:rPr>
              <a:t> </a:t>
            </a:r>
            <a:r>
              <a:rPr lang="en-GB" sz="2400" dirty="0" err="1">
                <a:solidFill>
                  <a:srgbClr val="000000"/>
                </a:solidFill>
              </a:rPr>
              <a:t>jeder</a:t>
            </a:r>
            <a:r>
              <a:rPr lang="en-GB" sz="2400" dirty="0">
                <a:solidFill>
                  <a:srgbClr val="000000"/>
                </a:solidFill>
              </a:rPr>
              <a:t> </a:t>
            </a:r>
            <a:r>
              <a:rPr lang="en-GB" sz="2400" dirty="0" err="1">
                <a:solidFill>
                  <a:srgbClr val="000000"/>
                </a:solidFill>
              </a:rPr>
              <a:t>Vorstandssitzung</a:t>
            </a:r>
            <a:r>
              <a:rPr lang="en-GB" sz="2400" dirty="0">
                <a:solidFill>
                  <a:srgbClr val="000000"/>
                </a:solidFill>
              </a:rPr>
              <a:t> </a:t>
            </a:r>
            <a:r>
              <a:rPr lang="en-GB" sz="2400" dirty="0" err="1">
                <a:solidFill>
                  <a:srgbClr val="000000"/>
                </a:solidFill>
              </a:rPr>
              <a:t>aufzunehmen</a:t>
            </a:r>
            <a:r>
              <a:rPr lang="en-GB" sz="2400" dirty="0">
                <a:solidFill>
                  <a:srgbClr val="000000"/>
                </a:solidFill>
              </a:rPr>
              <a:t>.. </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Zu den </a:t>
            </a:r>
            <a:r>
              <a:rPr lang="en-GB" sz="2400" dirty="0" err="1">
                <a:solidFill>
                  <a:srgbClr val="000000"/>
                </a:solidFill>
              </a:rPr>
              <a:t>Fragen</a:t>
            </a:r>
            <a:r>
              <a:rPr lang="en-GB" sz="2400" dirty="0">
                <a:solidFill>
                  <a:srgbClr val="000000"/>
                </a:solidFill>
              </a:rPr>
              <a:t>, die </a:t>
            </a:r>
            <a:r>
              <a:rPr lang="en-GB" sz="2400" dirty="0" err="1">
                <a:solidFill>
                  <a:srgbClr val="000000"/>
                </a:solidFill>
              </a:rPr>
              <a:t>gestellt</a:t>
            </a:r>
            <a:r>
              <a:rPr lang="en-GB" sz="2400" dirty="0">
                <a:solidFill>
                  <a:srgbClr val="000000"/>
                </a:solidFill>
              </a:rPr>
              <a:t> </a:t>
            </a:r>
            <a:r>
              <a:rPr lang="en-GB" sz="2400" dirty="0" err="1">
                <a:solidFill>
                  <a:srgbClr val="000000"/>
                </a:solidFill>
              </a:rPr>
              <a:t>werden</a:t>
            </a:r>
            <a:r>
              <a:rPr lang="en-GB" sz="2400" dirty="0">
                <a:solidFill>
                  <a:srgbClr val="000000"/>
                </a:solidFill>
              </a:rPr>
              <a:t> </a:t>
            </a:r>
            <a:r>
              <a:rPr lang="en-GB" sz="2400" dirty="0" err="1">
                <a:solidFill>
                  <a:srgbClr val="000000"/>
                </a:solidFill>
              </a:rPr>
              <a:t>müssen</a:t>
            </a:r>
            <a:r>
              <a:rPr lang="en-GB" sz="2400" dirty="0">
                <a:solidFill>
                  <a:srgbClr val="000000"/>
                </a:solidFill>
              </a:rPr>
              <a:t>, </a:t>
            </a:r>
            <a:r>
              <a:rPr lang="en-GB" sz="2400" dirty="0" err="1">
                <a:solidFill>
                  <a:srgbClr val="000000"/>
                </a:solidFill>
              </a:rPr>
              <a:t>gehören</a:t>
            </a:r>
            <a:r>
              <a:rPr lang="en-GB" sz="2400" dirty="0">
                <a:solidFill>
                  <a:srgbClr val="000000"/>
                </a:solidFill>
              </a:rPr>
              <a:t>: "</a:t>
            </a:r>
            <a:r>
              <a:rPr lang="en-GB" sz="2400" dirty="0" err="1">
                <a:solidFill>
                  <a:srgbClr val="000000"/>
                </a:solidFill>
              </a:rPr>
              <a:t>Ist</a:t>
            </a:r>
            <a:r>
              <a:rPr lang="en-GB" sz="2400" dirty="0">
                <a:solidFill>
                  <a:srgbClr val="000000"/>
                </a:solidFill>
              </a:rPr>
              <a:t> </a:t>
            </a:r>
            <a:r>
              <a:rPr lang="en-GB" sz="2400" dirty="0" err="1">
                <a:solidFill>
                  <a:srgbClr val="000000"/>
                </a:solidFill>
              </a:rPr>
              <a:t>diese</a:t>
            </a:r>
            <a:r>
              <a:rPr lang="en-GB" sz="2400" dirty="0">
                <a:solidFill>
                  <a:srgbClr val="000000"/>
                </a:solidFill>
              </a:rPr>
              <a:t> </a:t>
            </a:r>
            <a:r>
              <a:rPr lang="en-GB" sz="2400" dirty="0" err="1">
                <a:solidFill>
                  <a:srgbClr val="000000"/>
                </a:solidFill>
              </a:rPr>
              <a:t>strategische</a:t>
            </a:r>
            <a:r>
              <a:rPr lang="en-GB" sz="2400" dirty="0">
                <a:solidFill>
                  <a:srgbClr val="000000"/>
                </a:solidFill>
              </a:rPr>
              <a:t> Initiative </a:t>
            </a:r>
            <a:r>
              <a:rPr lang="en-GB" sz="2400" dirty="0" err="1">
                <a:solidFill>
                  <a:srgbClr val="000000"/>
                </a:solidFill>
              </a:rPr>
              <a:t>noch</a:t>
            </a:r>
            <a:r>
              <a:rPr lang="en-GB" sz="2400" dirty="0">
                <a:solidFill>
                  <a:srgbClr val="000000"/>
                </a:solidFill>
              </a:rPr>
              <a:t> relevant?” und: "Sind die </a:t>
            </a:r>
            <a:r>
              <a:rPr lang="en-GB" sz="2400" dirty="0" err="1">
                <a:solidFill>
                  <a:srgbClr val="000000"/>
                </a:solidFill>
              </a:rPr>
              <a:t>Prioritäten</a:t>
            </a:r>
            <a:r>
              <a:rPr lang="en-GB" sz="2400" dirty="0">
                <a:solidFill>
                  <a:srgbClr val="000000"/>
                </a:solidFill>
              </a:rPr>
              <a:t> (</a:t>
            </a:r>
            <a:r>
              <a:rPr lang="en-GB" sz="2400" dirty="0" err="1">
                <a:solidFill>
                  <a:srgbClr val="000000"/>
                </a:solidFill>
              </a:rPr>
              <a:t>oder</a:t>
            </a:r>
            <a:r>
              <a:rPr lang="en-GB" sz="2400" dirty="0">
                <a:solidFill>
                  <a:srgbClr val="000000"/>
                </a:solidFill>
              </a:rPr>
              <a:t> </a:t>
            </a:r>
            <a:r>
              <a:rPr lang="en-GB" sz="2400" dirty="0" err="1">
                <a:solidFill>
                  <a:srgbClr val="000000"/>
                </a:solidFill>
              </a:rPr>
              <a:t>Taktiken</a:t>
            </a:r>
            <a:r>
              <a:rPr lang="en-GB" sz="2400" dirty="0">
                <a:solidFill>
                  <a:srgbClr val="000000"/>
                </a:solidFill>
              </a:rPr>
              <a:t>), die </a:t>
            </a:r>
            <a:r>
              <a:rPr lang="en-GB" sz="2400" dirty="0" err="1">
                <a:solidFill>
                  <a:srgbClr val="000000"/>
                </a:solidFill>
              </a:rPr>
              <a:t>wir</a:t>
            </a:r>
            <a:r>
              <a:rPr lang="en-GB" sz="2400" dirty="0">
                <a:solidFill>
                  <a:srgbClr val="000000"/>
                </a:solidFill>
              </a:rPr>
              <a:t> </a:t>
            </a:r>
            <a:r>
              <a:rPr lang="en-GB" sz="2400" dirty="0" err="1">
                <a:solidFill>
                  <a:srgbClr val="000000"/>
                </a:solidFill>
              </a:rPr>
              <a:t>zuvor</a:t>
            </a:r>
            <a:r>
              <a:rPr lang="en-GB" sz="2400" dirty="0">
                <a:solidFill>
                  <a:srgbClr val="000000"/>
                </a:solidFill>
              </a:rPr>
              <a:t> </a:t>
            </a:r>
            <a:r>
              <a:rPr lang="en-GB" sz="2400" dirty="0" err="1">
                <a:solidFill>
                  <a:srgbClr val="000000"/>
                </a:solidFill>
              </a:rPr>
              <a:t>identifiziert</a:t>
            </a:r>
            <a:r>
              <a:rPr lang="en-GB" sz="2400" dirty="0">
                <a:solidFill>
                  <a:srgbClr val="000000"/>
                </a:solidFill>
              </a:rPr>
              <a:t> </a:t>
            </a:r>
            <a:r>
              <a:rPr lang="en-GB" sz="2400" dirty="0" err="1">
                <a:solidFill>
                  <a:srgbClr val="000000"/>
                </a:solidFill>
              </a:rPr>
              <a:t>haben</a:t>
            </a:r>
            <a:r>
              <a:rPr lang="en-GB" sz="2400" dirty="0">
                <a:solidFill>
                  <a:srgbClr val="000000"/>
                </a:solidFill>
              </a:rPr>
              <a:t>, die </a:t>
            </a:r>
            <a:r>
              <a:rPr lang="en-GB" sz="2400" dirty="0" err="1">
                <a:solidFill>
                  <a:srgbClr val="000000"/>
                </a:solidFill>
              </a:rPr>
              <a:t>richtigen</a:t>
            </a:r>
            <a:r>
              <a:rPr lang="en-GB" sz="2400" dirty="0">
                <a:solidFill>
                  <a:srgbClr val="000000"/>
                </a:solidFill>
              </a:rPr>
              <a:t> für die </a:t>
            </a:r>
            <a:r>
              <a:rPr lang="en-GB" sz="2400" dirty="0" err="1">
                <a:solidFill>
                  <a:srgbClr val="000000"/>
                </a:solidFill>
              </a:rPr>
              <a:t>nahe</a:t>
            </a:r>
            <a:r>
              <a:rPr lang="en-GB" sz="2400" dirty="0">
                <a:solidFill>
                  <a:srgbClr val="000000"/>
                </a:solidFill>
              </a:rPr>
              <a:t> Zukunft??"</a:t>
            </a:r>
          </a:p>
        </p:txBody>
      </p:sp>
    </p:spTree>
    <p:extLst>
      <p:ext uri="{BB962C8B-B14F-4D97-AF65-F5344CB8AC3E}">
        <p14:creationId xmlns:p14="http://schemas.microsoft.com/office/powerpoint/2010/main" val="111610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Strategische</a:t>
            </a:r>
            <a:r>
              <a:rPr lang="en-GB" dirty="0"/>
              <a:t> </a:t>
            </a:r>
            <a:r>
              <a:rPr lang="en-GB" dirty="0" err="1"/>
              <a:t>Planung</a:t>
            </a:r>
            <a:r>
              <a:rPr lang="en-GB" dirty="0"/>
              <a:t> für Non-Profits
</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478388"/>
          </a:xfrm>
          <a:prstGeom prst="rect">
            <a:avLst/>
          </a:prstGeom>
          <a:noFill/>
        </p:spPr>
        <p:txBody>
          <a:bodyPr wrap="square" rtlCol="0">
            <a:spAutoFit/>
          </a:bodyPr>
          <a:lstStyle/>
          <a:p>
            <a:pPr marL="342900" indent="-342900">
              <a:buClr>
                <a:schemeClr val="accent2"/>
              </a:buClr>
              <a:buBlip>
                <a:blip r:embed="rId3"/>
              </a:buBlip>
            </a:pPr>
            <a:r>
              <a:rPr lang="en-GB" sz="2400" b="1" dirty="0">
                <a:solidFill>
                  <a:schemeClr val="accent2"/>
                </a:solidFill>
              </a:rPr>
              <a:t>Tools</a:t>
            </a:r>
          </a:p>
          <a:p>
            <a:pPr marL="342900" indent="-342900">
              <a:buClr>
                <a:schemeClr val="accent2"/>
              </a:buClr>
              <a:buFont typeface="Arial" panose="020B0604020202020204" pitchFamily="34" charset="0"/>
              <a:buChar char="•"/>
            </a:pPr>
            <a:endParaRPr lang="en-GB" sz="2400" b="1" dirty="0">
              <a:solidFill>
                <a:schemeClr val="accent2"/>
              </a:solidFill>
            </a:endParaRPr>
          </a:p>
          <a:p>
            <a:pPr marL="742950" lvl="1" indent="-285750">
              <a:lnSpc>
                <a:spcPct val="90000"/>
              </a:lnSpc>
              <a:spcBef>
                <a:spcPts val="500"/>
              </a:spcBef>
              <a:buClr>
                <a:schemeClr val="accent2"/>
              </a:buClr>
              <a:buFont typeface="Arial" panose="020B0604020202020204" pitchFamily="34" charset="0"/>
              <a:buChar char="•"/>
              <a:defRPr/>
            </a:pPr>
            <a:r>
              <a:rPr lang="en-GB" sz="2400" dirty="0">
                <a:solidFill>
                  <a:prstClr val="black"/>
                </a:solidFill>
              </a:rPr>
              <a:t>Probe </a:t>
            </a:r>
            <a:r>
              <a:rPr lang="en-GB" sz="2400" u="sng" dirty="0" err="1">
                <a:solidFill>
                  <a:schemeClr val="accent2"/>
                </a:solidFill>
              </a:rPr>
              <a:t>Strategische</a:t>
            </a:r>
            <a:r>
              <a:rPr lang="en-GB" sz="2400" u="sng" dirty="0">
                <a:solidFill>
                  <a:schemeClr val="accent2"/>
                </a:solidFill>
              </a:rPr>
              <a:t> Agenda </a:t>
            </a:r>
            <a:r>
              <a:rPr lang="en-GB" sz="2400" dirty="0">
                <a:solidFill>
                  <a:prstClr val="black"/>
                </a:solidFill>
              </a:rPr>
              <a:t>für </a:t>
            </a:r>
            <a:r>
              <a:rPr lang="en-GB" sz="2400" dirty="0" err="1">
                <a:solidFill>
                  <a:prstClr val="black"/>
                </a:solidFill>
              </a:rPr>
              <a:t>eine</a:t>
            </a:r>
            <a:r>
              <a:rPr lang="en-GB" sz="2400" dirty="0">
                <a:solidFill>
                  <a:prstClr val="black"/>
                </a:solidFill>
              </a:rPr>
              <a:t> </a:t>
            </a:r>
            <a:r>
              <a:rPr lang="en-GB" sz="2400" dirty="0" err="1">
                <a:solidFill>
                  <a:prstClr val="black"/>
                </a:solidFill>
              </a:rPr>
              <a:t>Vorstandssitzung</a:t>
            </a:r>
            <a:endParaRPr lang="en-GB" sz="2400" dirty="0">
              <a:solidFill>
                <a:prstClr val="black"/>
              </a:solidFill>
            </a:endParaRPr>
          </a:p>
          <a:p>
            <a:pPr lvl="1">
              <a:lnSpc>
                <a:spcPct val="90000"/>
              </a:lnSpc>
              <a:spcBef>
                <a:spcPts val="500"/>
              </a:spcBef>
              <a:buClr>
                <a:schemeClr val="accent2"/>
              </a:buCl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lvl="1" indent="-285750">
              <a:lnSpc>
                <a:spcPct val="90000"/>
              </a:lnSpc>
              <a:spcBef>
                <a:spcPts val="500"/>
              </a:spcBef>
              <a:buClr>
                <a:schemeClr val="accent2"/>
              </a:buClr>
              <a:buFont typeface="Arial" panose="020B0604020202020204" pitchFamily="34" charset="0"/>
              <a:buChar char="•"/>
              <a:defRPr/>
            </a:pPr>
            <a:r>
              <a:rPr lang="en-GB" sz="2400" dirty="0">
                <a:solidFill>
                  <a:prstClr val="black"/>
                </a:solidFill>
              </a:rPr>
              <a:t>Probe </a:t>
            </a:r>
            <a:r>
              <a:rPr lang="en-GB" sz="2400" u="sng" dirty="0" err="1">
                <a:solidFill>
                  <a:schemeClr val="accent2"/>
                </a:solidFill>
              </a:rPr>
              <a:t>Zeitplan</a:t>
            </a:r>
            <a:r>
              <a:rPr lang="en-GB" sz="2400" u="sng" dirty="0">
                <a:solidFill>
                  <a:schemeClr val="accent2"/>
                </a:solidFill>
              </a:rPr>
              <a:t> für die </a:t>
            </a:r>
            <a:r>
              <a:rPr lang="en-GB" sz="2400" u="sng" dirty="0" err="1">
                <a:solidFill>
                  <a:schemeClr val="accent2"/>
                </a:solidFill>
              </a:rPr>
              <a:t>strategische</a:t>
            </a:r>
            <a:r>
              <a:rPr lang="en-GB" sz="2400" u="sng" dirty="0">
                <a:solidFill>
                  <a:schemeClr val="accent2"/>
                </a:solidFill>
              </a:rPr>
              <a:t> </a:t>
            </a:r>
            <a:r>
              <a:rPr lang="en-GB" sz="2400" u="sng" dirty="0" err="1">
                <a:solidFill>
                  <a:schemeClr val="accent2"/>
                </a:solidFill>
              </a:rPr>
              <a:t>Planung</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lang="en-GB" sz="2400" dirty="0">
                <a:solidFill>
                  <a:prstClr val="black"/>
                </a:solidFill>
              </a:rPr>
              <a:t>(Washington </a:t>
            </a:r>
            <a:r>
              <a:rPr lang="en-GB" sz="2400" dirty="0" err="1">
                <a:solidFill>
                  <a:prstClr val="black"/>
                </a:solidFill>
              </a:rPr>
              <a:t>gemeinnützige</a:t>
            </a:r>
            <a:r>
              <a:rPr lang="en-GB" sz="2400" dirty="0">
                <a:solidFill>
                  <a:prstClr val="black"/>
                </a:solidFill>
              </a:rPr>
              <a:t> </a:t>
            </a:r>
            <a:r>
              <a:rPr lang="en-GB" sz="2400" dirty="0" err="1">
                <a:solidFill>
                  <a:prstClr val="black"/>
                </a:solidFill>
              </a:rPr>
              <a:t>Organisationen</a:t>
            </a:r>
            <a:r>
              <a:rPr lang="en-GB" sz="2400" dirty="0">
                <a:solidFill>
                  <a:prstClr val="black"/>
                </a:solidFill>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lvl="1" indent="-28575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lvl="1" indent="-285750">
              <a:lnSpc>
                <a:spcPct val="90000"/>
              </a:lnSpc>
              <a:spcBef>
                <a:spcPts val="500"/>
              </a:spcBef>
              <a:buClr>
                <a:schemeClr val="accent2"/>
              </a:buClr>
              <a:buFont typeface="Arial" panose="020B0604020202020204" pitchFamily="34" charset="0"/>
              <a:buChar char="•"/>
              <a:defRPr/>
            </a:pPr>
            <a:r>
              <a:rPr lang="en-GB" sz="2400" u="sng" dirty="0" err="1">
                <a:solidFill>
                  <a:schemeClr val="accent2"/>
                </a:solidFill>
              </a:rPr>
              <a:t>Erstellen</a:t>
            </a:r>
            <a:r>
              <a:rPr lang="en-GB" sz="2400" u="sng" dirty="0">
                <a:solidFill>
                  <a:schemeClr val="accent2"/>
                </a:solidFill>
              </a:rPr>
              <a:t> Sie </a:t>
            </a:r>
            <a:r>
              <a:rPr lang="en-GB" sz="2400" u="sng" dirty="0" err="1">
                <a:solidFill>
                  <a:schemeClr val="accent2"/>
                </a:solidFill>
              </a:rPr>
              <a:t>einen</a:t>
            </a:r>
            <a:r>
              <a:rPr lang="en-GB" sz="2400" u="sng" dirty="0">
                <a:solidFill>
                  <a:schemeClr val="accent2"/>
                </a:solidFill>
              </a:rPr>
              <a:t> </a:t>
            </a:r>
            <a:r>
              <a:rPr lang="en-GB" sz="2400" u="sng" dirty="0" err="1">
                <a:solidFill>
                  <a:schemeClr val="accent2"/>
                </a:solidFill>
              </a:rPr>
              <a:t>strategischen</a:t>
            </a:r>
            <a:r>
              <a:rPr lang="en-GB" sz="2400" u="sng" dirty="0">
                <a:solidFill>
                  <a:schemeClr val="accent2"/>
                </a:solidFill>
              </a:rPr>
              <a:t> Plan für </a:t>
            </a:r>
            <a:r>
              <a:rPr lang="en-GB" sz="2400" u="sng" dirty="0" err="1">
                <a:solidFill>
                  <a:schemeClr val="accent2"/>
                </a:solidFill>
              </a:rPr>
              <a:t>Ihre</a:t>
            </a:r>
            <a:r>
              <a:rPr lang="en-GB" sz="2400" u="sng" dirty="0">
                <a:solidFill>
                  <a:schemeClr val="accent2"/>
                </a:solidFill>
              </a:rPr>
              <a:t> </a:t>
            </a:r>
            <a:r>
              <a:rPr lang="en-GB" sz="2400" u="sng" dirty="0" err="1">
                <a:solidFill>
                  <a:schemeClr val="accent2"/>
                </a:solidFill>
              </a:rPr>
              <a:t>gemeinnützige</a:t>
            </a:r>
            <a:r>
              <a:rPr lang="en-GB" sz="2400" u="sng" dirty="0">
                <a:solidFill>
                  <a:schemeClr val="accent2"/>
                </a:solidFill>
              </a:rPr>
              <a:t> Organisation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(NOLO)</a:t>
            </a:r>
          </a:p>
        </p:txBody>
      </p:sp>
    </p:spTree>
    <p:extLst>
      <p:ext uri="{BB962C8B-B14F-4D97-AF65-F5344CB8AC3E}">
        <p14:creationId xmlns:p14="http://schemas.microsoft.com/office/powerpoint/2010/main" val="20988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Strategische</a:t>
            </a:r>
            <a:r>
              <a:rPr lang="en-GB" dirty="0"/>
              <a:t> </a:t>
            </a:r>
            <a:r>
              <a:rPr lang="en-GB" dirty="0" err="1"/>
              <a:t>Planung</a:t>
            </a:r>
            <a:r>
              <a:rPr lang="en-GB" dirty="0"/>
              <a:t> für Non-Profits
</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810787"/>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Ressourcen</a:t>
            </a:r>
            <a:endParaRPr lang="en-GB" sz="2400" b="1" dirty="0">
              <a:solidFill>
                <a:schemeClr val="accent2"/>
              </a:solidFill>
            </a:endParaRPr>
          </a:p>
          <a:p>
            <a:pPr marL="342900" indent="-342900">
              <a:buClr>
                <a:schemeClr val="accent2"/>
              </a:buClr>
              <a:buFont typeface="Arial" panose="020B0604020202020204" pitchFamily="34" charset="0"/>
              <a:buChar char="•"/>
            </a:pPr>
            <a:endParaRPr lang="en-GB" sz="2400" b="1" dirty="0">
              <a:solidFill>
                <a:schemeClr val="accent2"/>
              </a:solidFill>
            </a:endParaRPr>
          </a:p>
          <a:p>
            <a:pPr marL="800100" lvl="1"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The Strategic Plan is Dead: Long Live Strategy</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(Stanford Social Innovation Review)</a:t>
            </a:r>
          </a:p>
          <a:p>
            <a:pPr marL="800100" lvl="1" indent="-34290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lvl="1"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The non-profit Strategy Revolution: Real-Time Strategic Planning in a Rapid-Response World</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(David La Piana)</a:t>
            </a:r>
          </a:p>
          <a:p>
            <a:pPr marL="800100" lvl="1" indent="-34290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lvl="1"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What’s the difference between a business plan and a strategic plan for a non-profit?</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80986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a:extLst>
              <a:ext uri="{FF2B5EF4-FFF2-40B4-BE49-F238E27FC236}">
                <a16:creationId xmlns:a16="http://schemas.microsoft.com/office/drawing/2014/main" id="{6E3D79B7-4A76-419C-1AF2-CD28118E2FFF}"/>
              </a:ext>
            </a:extLst>
          </p:cNvPr>
          <p:cNvSpPr>
            <a:spLocks noGrp="1"/>
          </p:cNvSpPr>
          <p:nvPr>
            <p:ph type="body" sz="quarter" idx="16"/>
          </p:nvPr>
        </p:nvSpPr>
        <p:spPr/>
        <p:txBody>
          <a:bodyPr/>
          <a:lstStyle/>
          <a:p>
            <a:r>
              <a:rPr lang="de-DE" dirty="0"/>
              <a:t>Die grundlegenden Schritte der Automatisierung</a:t>
            </a:r>
          </a:p>
        </p:txBody>
      </p:sp>
      <p:sp>
        <p:nvSpPr>
          <p:cNvPr id="15" name="Textplatzhalter 14">
            <a:extLst>
              <a:ext uri="{FF2B5EF4-FFF2-40B4-BE49-F238E27FC236}">
                <a16:creationId xmlns:a16="http://schemas.microsoft.com/office/drawing/2014/main" id="{CDD42E74-37AB-9166-044E-731B52ACD6E9}"/>
              </a:ext>
            </a:extLst>
          </p:cNvPr>
          <p:cNvSpPr>
            <a:spLocks noGrp="1"/>
          </p:cNvSpPr>
          <p:nvPr>
            <p:ph type="body" sz="quarter" idx="18"/>
          </p:nvPr>
        </p:nvSpPr>
        <p:spPr/>
        <p:txBody>
          <a:bodyPr/>
          <a:lstStyle/>
          <a:p>
            <a:r>
              <a:rPr lang="de-DE" b="1" dirty="0"/>
              <a:t>Schritt 1: </a:t>
            </a:r>
            <a:r>
              <a:rPr lang="de-DE" dirty="0"/>
              <a:t>Identifizierung von Schritten und Prozessen, die automatisiert werden können</a:t>
            </a:r>
          </a:p>
          <a:p>
            <a:r>
              <a:rPr lang="de-DE" b="1" dirty="0"/>
              <a:t>Schritt 2: </a:t>
            </a:r>
            <a:r>
              <a:rPr lang="de-DE" dirty="0"/>
              <a:t>Legen Sie Ihre organisatorischen Ziele fest</a:t>
            </a:r>
          </a:p>
          <a:p>
            <a:r>
              <a:rPr lang="de-DE" b="1" dirty="0"/>
              <a:t>Schritt 3: </a:t>
            </a:r>
            <a:r>
              <a:rPr lang="de-DE" dirty="0"/>
              <a:t>Wählen Sie die richtigen Werkzeuge</a:t>
            </a:r>
          </a:p>
          <a:p>
            <a:r>
              <a:rPr lang="de-DE" b="1" dirty="0"/>
              <a:t>Schritt 4: </a:t>
            </a:r>
            <a:r>
              <a:rPr lang="de-DE" dirty="0"/>
              <a:t>Änderungsmanagement</a:t>
            </a:r>
          </a:p>
          <a:p>
            <a:r>
              <a:rPr lang="de-DE" b="1" dirty="0"/>
              <a:t>Schritt 5: </a:t>
            </a:r>
            <a:r>
              <a:rPr lang="de-DE" dirty="0"/>
              <a:t>Messen und überwachen</a:t>
            </a:r>
          </a:p>
        </p:txBody>
      </p:sp>
    </p:spTree>
    <p:extLst>
      <p:ext uri="{BB962C8B-B14F-4D97-AF65-F5344CB8AC3E}">
        <p14:creationId xmlns:p14="http://schemas.microsoft.com/office/powerpoint/2010/main" val="30676711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Herausforderungen</a:t>
            </a:r>
            <a:r>
              <a:rPr lang="en-GB" dirty="0"/>
              <a:t> für Non-Profit-Manager</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677656"/>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Finanzielle</a:t>
            </a:r>
            <a:r>
              <a:rPr lang="en-GB" sz="2400" b="1" dirty="0">
                <a:solidFill>
                  <a:schemeClr val="accent2"/>
                </a:solidFill>
              </a:rPr>
              <a:t> </a:t>
            </a:r>
            <a:r>
              <a:rPr lang="en-GB" sz="2400" b="1" dirty="0" err="1">
                <a:solidFill>
                  <a:schemeClr val="accent2"/>
                </a:solidFill>
              </a:rPr>
              <a:t>Machbarkeit</a:t>
            </a:r>
            <a:r>
              <a:rPr lang="en-GB" sz="2400" b="1" dirty="0">
                <a:solidFill>
                  <a:schemeClr val="accent2"/>
                </a:solidFill>
              </a:rPr>
              <a:t>: </a:t>
            </a:r>
            <a:r>
              <a:rPr lang="en-GB" sz="2400" dirty="0">
                <a:solidFill>
                  <a:prstClr val="black"/>
                </a:solidFill>
              </a:rPr>
              <a:t>Da </a:t>
            </a:r>
            <a:r>
              <a:rPr lang="en-GB" sz="2400" dirty="0" err="1">
                <a:solidFill>
                  <a:prstClr val="black"/>
                </a:solidFill>
              </a:rPr>
              <a:t>gemeinnützige</a:t>
            </a:r>
            <a:r>
              <a:rPr lang="en-GB" sz="2400" dirty="0">
                <a:solidFill>
                  <a:prstClr val="black"/>
                </a:solidFill>
              </a:rPr>
              <a:t> </a:t>
            </a:r>
            <a:r>
              <a:rPr lang="en-GB" sz="2400" dirty="0" err="1">
                <a:solidFill>
                  <a:prstClr val="black"/>
                </a:solidFill>
              </a:rPr>
              <a:t>Organisationen</a:t>
            </a:r>
            <a:r>
              <a:rPr lang="en-GB" sz="2400" dirty="0">
                <a:solidFill>
                  <a:prstClr val="black"/>
                </a:solidFill>
              </a:rPr>
              <a:t> </a:t>
            </a:r>
            <a:r>
              <a:rPr lang="en-GB" sz="2400" dirty="0" err="1">
                <a:solidFill>
                  <a:prstClr val="black"/>
                </a:solidFill>
              </a:rPr>
              <a:t>keine</a:t>
            </a:r>
            <a:r>
              <a:rPr lang="en-GB" sz="2400" dirty="0">
                <a:solidFill>
                  <a:prstClr val="black"/>
                </a:solidFill>
              </a:rPr>
              <a:t> </a:t>
            </a:r>
            <a:r>
              <a:rPr lang="en-GB" sz="2400" dirty="0" err="1">
                <a:solidFill>
                  <a:prstClr val="black"/>
                </a:solidFill>
              </a:rPr>
              <a:t>direkten</a:t>
            </a:r>
            <a:r>
              <a:rPr lang="en-GB" sz="2400" dirty="0">
                <a:solidFill>
                  <a:prstClr val="black"/>
                </a:solidFill>
              </a:rPr>
              <a:t> </a:t>
            </a:r>
            <a:r>
              <a:rPr lang="en-GB" sz="2400" dirty="0" err="1">
                <a:solidFill>
                  <a:prstClr val="black"/>
                </a:solidFill>
              </a:rPr>
              <a:t>Einnahmen</a:t>
            </a:r>
            <a:r>
              <a:rPr lang="en-GB" sz="2400" dirty="0">
                <a:solidFill>
                  <a:prstClr val="black"/>
                </a:solidFill>
              </a:rPr>
              <a:t> </a:t>
            </a:r>
            <a:r>
              <a:rPr lang="en-GB" sz="2400" dirty="0" err="1">
                <a:solidFill>
                  <a:prstClr val="black"/>
                </a:solidFill>
              </a:rPr>
              <a:t>generieren</a:t>
            </a:r>
            <a:r>
              <a:rPr lang="en-GB" sz="2400" dirty="0">
                <a:solidFill>
                  <a:prstClr val="black"/>
                </a:solidFill>
              </a:rPr>
              <a:t>, </a:t>
            </a:r>
            <a:r>
              <a:rPr lang="en-GB" sz="2400" dirty="0" err="1">
                <a:solidFill>
                  <a:prstClr val="black"/>
                </a:solidFill>
              </a:rPr>
              <a:t>ist</a:t>
            </a:r>
            <a:r>
              <a:rPr lang="en-GB" sz="2400" dirty="0">
                <a:solidFill>
                  <a:prstClr val="black"/>
                </a:solidFill>
              </a:rPr>
              <a:t> </a:t>
            </a:r>
            <a:r>
              <a:rPr lang="en-GB" sz="2400" dirty="0" err="1">
                <a:solidFill>
                  <a:prstClr val="black"/>
                </a:solidFill>
              </a:rPr>
              <a:t>Nachhaltigkeit</a:t>
            </a:r>
            <a:r>
              <a:rPr lang="en-GB" sz="2400" dirty="0">
                <a:solidFill>
                  <a:prstClr val="black"/>
                </a:solidFill>
              </a:rPr>
              <a:t> </a:t>
            </a:r>
            <a:r>
              <a:rPr lang="en-GB" sz="2400" dirty="0" err="1">
                <a:solidFill>
                  <a:prstClr val="black"/>
                </a:solidFill>
              </a:rPr>
              <a:t>eine</a:t>
            </a:r>
            <a:r>
              <a:rPr lang="en-GB" sz="2400" dirty="0">
                <a:solidFill>
                  <a:prstClr val="black"/>
                </a:solidFill>
              </a:rPr>
              <a:t> </a:t>
            </a:r>
            <a:r>
              <a:rPr lang="en-GB" sz="2400" dirty="0" err="1">
                <a:solidFill>
                  <a:prstClr val="black"/>
                </a:solidFill>
              </a:rPr>
              <a:t>Hauptsorge</a:t>
            </a:r>
            <a:r>
              <a:rPr lang="en-GB" sz="2400" dirty="0">
                <a:solidFill>
                  <a:prstClr val="black"/>
                </a:solidFill>
              </a:rPr>
              <a:t> für </a:t>
            </a:r>
            <a:r>
              <a:rPr lang="en-GB" sz="2400" dirty="0" err="1">
                <a:solidFill>
                  <a:prstClr val="black"/>
                </a:solidFill>
              </a:rPr>
              <a:t>Organisationsmanager</a:t>
            </a:r>
            <a:r>
              <a:rPr lang="en-GB" sz="2400" dirty="0">
                <a:solidFill>
                  <a:prstClr val="black"/>
                </a:solidFill>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buClr>
                <a:schemeClr val="accent2"/>
              </a:buCl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Clr>
                <a:schemeClr val="accent2"/>
              </a:buClr>
              <a:buBlip>
                <a:blip r:embed="rId3"/>
              </a:buBlip>
            </a:pPr>
            <a:r>
              <a:rPr lang="en-GB" sz="2400" b="1" dirty="0" err="1">
                <a:solidFill>
                  <a:schemeClr val="accent2"/>
                </a:solidFill>
              </a:rPr>
              <a:t>Rekrutierung</a:t>
            </a:r>
            <a:r>
              <a:rPr lang="en-GB" sz="2400" b="1" dirty="0">
                <a:solidFill>
                  <a:schemeClr val="accent2"/>
                </a:solidFill>
              </a:rPr>
              <a:t> und </a:t>
            </a:r>
            <a:r>
              <a:rPr lang="en-GB" sz="2400" b="1" dirty="0" err="1">
                <a:solidFill>
                  <a:schemeClr val="accent2"/>
                </a:solidFill>
              </a:rPr>
              <a:t>Talentbindung</a:t>
            </a:r>
            <a:r>
              <a:rPr lang="en-GB" sz="2400" b="1" dirty="0">
                <a:solidFill>
                  <a:schemeClr val="accent2"/>
                </a:solidFill>
              </a:rPr>
              <a:t>: </a:t>
            </a:r>
            <a:r>
              <a:rPr lang="en-GB" sz="2400" dirty="0">
                <a:solidFill>
                  <a:prstClr val="black"/>
                </a:solidFill>
              </a:rPr>
              <a:t>Es </a:t>
            </a:r>
            <a:r>
              <a:rPr lang="en-GB" sz="2400" dirty="0" err="1">
                <a:solidFill>
                  <a:prstClr val="black"/>
                </a:solidFill>
              </a:rPr>
              <a:t>ist</a:t>
            </a:r>
            <a:r>
              <a:rPr lang="en-GB" sz="2400" dirty="0">
                <a:solidFill>
                  <a:prstClr val="black"/>
                </a:solidFill>
              </a:rPr>
              <a:t> </a:t>
            </a:r>
            <a:r>
              <a:rPr lang="en-GB" sz="2400" dirty="0" err="1">
                <a:solidFill>
                  <a:prstClr val="black"/>
                </a:solidFill>
              </a:rPr>
              <a:t>schwierig</a:t>
            </a:r>
            <a:r>
              <a:rPr lang="en-GB" sz="2400" dirty="0">
                <a:solidFill>
                  <a:prstClr val="black"/>
                </a:solidFill>
              </a:rPr>
              <a:t>, </a:t>
            </a:r>
            <a:r>
              <a:rPr lang="en-GB" sz="2400" dirty="0" err="1">
                <a:solidFill>
                  <a:prstClr val="black"/>
                </a:solidFill>
              </a:rPr>
              <a:t>qualifizierte</a:t>
            </a:r>
            <a:r>
              <a:rPr lang="en-GB" sz="2400" dirty="0">
                <a:solidFill>
                  <a:prstClr val="black"/>
                </a:solidFill>
              </a:rPr>
              <a:t> </a:t>
            </a:r>
            <a:r>
              <a:rPr lang="en-GB" sz="2400" dirty="0" err="1">
                <a:solidFill>
                  <a:prstClr val="black"/>
                </a:solidFill>
              </a:rPr>
              <a:t>Teamkollegen</a:t>
            </a:r>
            <a:r>
              <a:rPr lang="en-GB" sz="2400" dirty="0">
                <a:solidFill>
                  <a:prstClr val="black"/>
                </a:solidFill>
              </a:rPr>
              <a:t> an Bord </a:t>
            </a:r>
            <a:r>
              <a:rPr lang="en-GB" sz="2400" dirty="0" err="1">
                <a:solidFill>
                  <a:prstClr val="black"/>
                </a:solidFill>
              </a:rPr>
              <a:t>zu</a:t>
            </a:r>
            <a:r>
              <a:rPr lang="en-GB" sz="2400" dirty="0">
                <a:solidFill>
                  <a:prstClr val="black"/>
                </a:solidFill>
              </a:rPr>
              <a:t> </a:t>
            </a:r>
            <a:r>
              <a:rPr lang="en-GB" sz="2400" dirty="0" err="1">
                <a:solidFill>
                  <a:prstClr val="black"/>
                </a:solidFill>
              </a:rPr>
              <a:t>holen</a:t>
            </a:r>
            <a:r>
              <a:rPr lang="en-GB" sz="2400" dirty="0">
                <a:solidFill>
                  <a:prstClr val="black"/>
                </a:solidFill>
              </a:rPr>
              <a:t> und </a:t>
            </a:r>
            <a:r>
              <a:rPr lang="en-GB" sz="2400" dirty="0" err="1">
                <a:solidFill>
                  <a:prstClr val="black"/>
                </a:solidFill>
              </a:rPr>
              <a:t>zu</a:t>
            </a:r>
            <a:r>
              <a:rPr lang="en-GB" sz="2400" dirty="0">
                <a:solidFill>
                  <a:prstClr val="black"/>
                </a:solidFill>
              </a:rPr>
              <a:t> </a:t>
            </a:r>
            <a:r>
              <a:rPr lang="en-GB" sz="2400" dirty="0" err="1">
                <a:solidFill>
                  <a:prstClr val="black"/>
                </a:solidFill>
              </a:rPr>
              <a:t>halten</a:t>
            </a:r>
            <a:r>
              <a:rPr lang="en-GB" sz="2400" dirty="0">
                <a:solidFill>
                  <a:prstClr val="black"/>
                </a:solidFill>
              </a:rPr>
              <a:t>. </a:t>
            </a:r>
            <a:r>
              <a:rPr lang="en-GB" sz="2400" dirty="0" err="1">
                <a:solidFill>
                  <a:prstClr val="black"/>
                </a:solidFill>
              </a:rPr>
              <a:t>Infolgedessen</a:t>
            </a:r>
            <a:r>
              <a:rPr lang="en-GB" sz="2400" dirty="0">
                <a:solidFill>
                  <a:prstClr val="black"/>
                </a:solidFill>
              </a:rPr>
              <a:t> </a:t>
            </a:r>
            <a:r>
              <a:rPr lang="en-GB" sz="2400" dirty="0" err="1">
                <a:solidFill>
                  <a:prstClr val="black"/>
                </a:solidFill>
              </a:rPr>
              <a:t>ist</a:t>
            </a:r>
            <a:r>
              <a:rPr lang="en-GB" sz="2400" dirty="0">
                <a:solidFill>
                  <a:prstClr val="black"/>
                </a:solidFill>
              </a:rPr>
              <a:t> in der Non-Profit-Welt </a:t>
            </a:r>
            <a:r>
              <a:rPr lang="en-GB" sz="2400" dirty="0" err="1">
                <a:solidFill>
                  <a:prstClr val="black"/>
                </a:solidFill>
              </a:rPr>
              <a:t>Verantwortlichkeiten</a:t>
            </a:r>
            <a:r>
              <a:rPr lang="en-GB" sz="2400" dirty="0">
                <a:solidFill>
                  <a:prstClr val="black"/>
                </a:solidFill>
              </a:rPr>
              <a:t> </a:t>
            </a:r>
            <a:r>
              <a:rPr lang="en-GB" sz="2400" dirty="0" err="1">
                <a:solidFill>
                  <a:prstClr val="black"/>
                </a:solidFill>
              </a:rPr>
              <a:t>außerhalb</a:t>
            </a:r>
            <a:r>
              <a:rPr lang="en-GB" sz="2400" dirty="0">
                <a:solidFill>
                  <a:prstClr val="black"/>
                </a:solidFill>
              </a:rPr>
              <a:t> </a:t>
            </a:r>
            <a:r>
              <a:rPr lang="en-GB" sz="2400" dirty="0" err="1">
                <a:solidFill>
                  <a:prstClr val="black"/>
                </a:solidFill>
              </a:rPr>
              <a:t>Ihrer</a:t>
            </a:r>
            <a:r>
              <a:rPr lang="en-GB" sz="2400" dirty="0">
                <a:solidFill>
                  <a:prstClr val="black"/>
                </a:solidFill>
              </a:rPr>
              <a:t> </a:t>
            </a:r>
            <a:r>
              <a:rPr lang="en-GB" sz="2400" dirty="0" err="1">
                <a:solidFill>
                  <a:prstClr val="black"/>
                </a:solidFill>
              </a:rPr>
              <a:t>Stellenbeschreibung</a:t>
            </a:r>
            <a:r>
              <a:rPr lang="en-GB" sz="2400" dirty="0">
                <a:solidFill>
                  <a:prstClr val="black"/>
                </a:solidFill>
              </a:rPr>
              <a:t> "die </a:t>
            </a:r>
            <a:r>
              <a:rPr lang="en-GB" sz="2400" dirty="0" err="1">
                <a:solidFill>
                  <a:prstClr val="black"/>
                </a:solidFill>
              </a:rPr>
              <a:t>neue</a:t>
            </a:r>
            <a:r>
              <a:rPr lang="en-GB" sz="2400" dirty="0">
                <a:solidFill>
                  <a:prstClr val="black"/>
                </a:solidFill>
              </a:rPr>
              <a:t> </a:t>
            </a:r>
            <a:r>
              <a:rPr lang="en-GB" sz="2400" dirty="0" err="1">
                <a:solidFill>
                  <a:prstClr val="black"/>
                </a:solidFill>
              </a:rPr>
              <a:t>Normalität</a:t>
            </a:r>
            <a:r>
              <a:rPr lang="en-GB" sz="2400" dirty="0">
                <a:solidFill>
                  <a:prstClr val="black"/>
                </a:solidFill>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34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Herausforderungen</a:t>
            </a:r>
            <a:r>
              <a:rPr lang="en-GB" dirty="0"/>
              <a:t> für Non-Profit-Manager</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046988"/>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Mangel</a:t>
            </a:r>
            <a:r>
              <a:rPr lang="en-GB" sz="2400" b="1" dirty="0">
                <a:solidFill>
                  <a:schemeClr val="accent2"/>
                </a:solidFill>
              </a:rPr>
              <a:t> an </a:t>
            </a:r>
            <a:r>
              <a:rPr lang="en-GB" sz="2400" b="1" dirty="0" err="1">
                <a:solidFill>
                  <a:schemeClr val="accent2"/>
                </a:solidFill>
              </a:rPr>
              <a:t>Organisationsmanagement</a:t>
            </a:r>
            <a:r>
              <a:rPr lang="en-GB" sz="2400" b="1" dirty="0">
                <a:solidFill>
                  <a:schemeClr val="accent2"/>
                </a:solidFill>
              </a:rPr>
              <a:t>-Tools: </a:t>
            </a:r>
            <a:r>
              <a:rPr lang="en-GB" sz="2400" dirty="0">
                <a:solidFill>
                  <a:prstClr val="black"/>
                </a:solidFill>
              </a:rPr>
              <a:t>Nur </a:t>
            </a:r>
            <a:r>
              <a:rPr lang="en-GB" sz="2400" dirty="0" err="1">
                <a:solidFill>
                  <a:prstClr val="black"/>
                </a:solidFill>
              </a:rPr>
              <a:t>wenige</a:t>
            </a:r>
            <a:r>
              <a:rPr lang="en-GB" sz="2400" dirty="0">
                <a:solidFill>
                  <a:prstClr val="black"/>
                </a:solidFill>
              </a:rPr>
              <a:t> </a:t>
            </a:r>
            <a:r>
              <a:rPr lang="en-GB" sz="2400" dirty="0" err="1">
                <a:solidFill>
                  <a:prstClr val="black"/>
                </a:solidFill>
              </a:rPr>
              <a:t>Organisationen</a:t>
            </a:r>
            <a:r>
              <a:rPr lang="en-GB" sz="2400" dirty="0">
                <a:solidFill>
                  <a:prstClr val="black"/>
                </a:solidFill>
              </a:rPr>
              <a:t> </a:t>
            </a:r>
            <a:r>
              <a:rPr lang="en-GB" sz="2400" dirty="0" err="1">
                <a:solidFill>
                  <a:prstClr val="black"/>
                </a:solidFill>
              </a:rPr>
              <a:t>verfügen</a:t>
            </a:r>
            <a:r>
              <a:rPr lang="en-GB" sz="2400" dirty="0">
                <a:solidFill>
                  <a:prstClr val="black"/>
                </a:solidFill>
              </a:rPr>
              <a:t> </a:t>
            </a:r>
            <a:r>
              <a:rPr lang="en-GB" sz="2400" dirty="0" err="1">
                <a:solidFill>
                  <a:prstClr val="black"/>
                </a:solidFill>
              </a:rPr>
              <a:t>über</a:t>
            </a:r>
            <a:r>
              <a:rPr lang="en-GB" sz="2400" dirty="0">
                <a:solidFill>
                  <a:prstClr val="black"/>
                </a:solidFill>
              </a:rPr>
              <a:t> </a:t>
            </a:r>
            <a:r>
              <a:rPr lang="en-GB" sz="2400" dirty="0" err="1">
                <a:solidFill>
                  <a:prstClr val="black"/>
                </a:solidFill>
              </a:rPr>
              <a:t>eine</a:t>
            </a:r>
            <a:r>
              <a:rPr lang="en-GB" sz="2400" dirty="0">
                <a:solidFill>
                  <a:prstClr val="black"/>
                </a:solidFill>
              </a:rPr>
              <a:t> </a:t>
            </a:r>
            <a:r>
              <a:rPr lang="en-GB" sz="2400" dirty="0" err="1">
                <a:solidFill>
                  <a:prstClr val="black"/>
                </a:solidFill>
              </a:rPr>
              <a:t>technologische</a:t>
            </a:r>
            <a:r>
              <a:rPr lang="en-GB" sz="2400" dirty="0">
                <a:solidFill>
                  <a:prstClr val="black"/>
                </a:solidFill>
              </a:rPr>
              <a:t> </a:t>
            </a:r>
            <a:r>
              <a:rPr lang="en-GB" sz="2400" dirty="0" err="1">
                <a:solidFill>
                  <a:prstClr val="black"/>
                </a:solidFill>
              </a:rPr>
              <a:t>Infrastruktur</a:t>
            </a:r>
            <a:r>
              <a:rPr lang="en-GB" sz="2400" dirty="0">
                <a:solidFill>
                  <a:prstClr val="black"/>
                </a:solidFill>
              </a:rPr>
              <a:t>, die robust </a:t>
            </a:r>
            <a:r>
              <a:rPr lang="en-GB" sz="2400" dirty="0" err="1">
                <a:solidFill>
                  <a:prstClr val="black"/>
                </a:solidFill>
              </a:rPr>
              <a:t>genug</a:t>
            </a:r>
            <a:r>
              <a:rPr lang="en-GB" sz="2400" dirty="0">
                <a:solidFill>
                  <a:prstClr val="black"/>
                </a:solidFill>
              </a:rPr>
              <a:t> </a:t>
            </a:r>
            <a:r>
              <a:rPr lang="en-GB" sz="2400" dirty="0" err="1">
                <a:solidFill>
                  <a:prstClr val="black"/>
                </a:solidFill>
              </a:rPr>
              <a:t>ist</a:t>
            </a:r>
            <a:r>
              <a:rPr lang="en-GB" sz="2400" dirty="0">
                <a:solidFill>
                  <a:prstClr val="black"/>
                </a:solidFill>
              </a:rPr>
              <a:t>, um die </a:t>
            </a:r>
            <a:r>
              <a:rPr lang="en-GB" sz="2400" dirty="0" err="1">
                <a:solidFill>
                  <a:prstClr val="black"/>
                </a:solidFill>
              </a:rPr>
              <a:t>Bemühungen</a:t>
            </a:r>
            <a:r>
              <a:rPr lang="en-GB" sz="2400" dirty="0">
                <a:solidFill>
                  <a:prstClr val="black"/>
                </a:solidFill>
              </a:rPr>
              <a:t> des Teams </a:t>
            </a:r>
            <a:r>
              <a:rPr lang="en-GB" sz="2400" dirty="0" err="1">
                <a:solidFill>
                  <a:prstClr val="black"/>
                </a:solidFill>
              </a:rPr>
              <a:t>vollständig</a:t>
            </a:r>
            <a:r>
              <a:rPr lang="en-GB" sz="2400" dirty="0">
                <a:solidFill>
                  <a:prstClr val="black"/>
                </a:solidFill>
              </a:rPr>
              <a:t> </a:t>
            </a:r>
            <a:r>
              <a:rPr lang="en-GB" sz="2400" dirty="0" err="1">
                <a:solidFill>
                  <a:prstClr val="black"/>
                </a:solidFill>
              </a:rPr>
              <a:t>zu</a:t>
            </a:r>
            <a:r>
              <a:rPr lang="en-GB" sz="2400" dirty="0">
                <a:solidFill>
                  <a:prstClr val="black"/>
                </a:solidFill>
              </a:rPr>
              <a:t> </a:t>
            </a:r>
            <a:r>
              <a:rPr lang="en-GB" sz="2400" dirty="0" err="1">
                <a:solidFill>
                  <a:prstClr val="black"/>
                </a:solidFill>
              </a:rPr>
              <a:t>unterstützen</a:t>
            </a:r>
            <a:r>
              <a:rPr lang="en-GB" sz="2400" dirty="0">
                <a:solidFill>
                  <a:prstClr val="black"/>
                </a:solidFill>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Clr>
                <a:schemeClr val="accent2"/>
              </a:buClr>
              <a:buBlip>
                <a:blip r:embed="rId3"/>
              </a:buBlip>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Clr>
                <a:schemeClr val="accent2"/>
              </a:buClr>
              <a:buBlip>
                <a:blip r:embed="rId3"/>
              </a:buBlip>
            </a:pPr>
            <a:r>
              <a:rPr lang="en-GB" sz="2400" b="1" dirty="0" err="1">
                <a:solidFill>
                  <a:schemeClr val="accent2"/>
                </a:solidFill>
              </a:rPr>
              <a:t>Legitimität</a:t>
            </a:r>
            <a:r>
              <a:rPr lang="en-GB" sz="2400" b="1" dirty="0">
                <a:solidFill>
                  <a:schemeClr val="accent2"/>
                </a:solidFill>
              </a:rPr>
              <a:t>: </a:t>
            </a:r>
            <a:r>
              <a:rPr lang="en-GB" sz="2400" dirty="0">
                <a:solidFill>
                  <a:prstClr val="black"/>
                </a:solidFill>
              </a:rPr>
              <a:t>Es </a:t>
            </a:r>
            <a:r>
              <a:rPr lang="en-GB" sz="2400" dirty="0" err="1">
                <a:solidFill>
                  <a:prstClr val="black"/>
                </a:solidFill>
              </a:rPr>
              <a:t>gibt</a:t>
            </a:r>
            <a:r>
              <a:rPr lang="en-GB" sz="2400" dirty="0">
                <a:solidFill>
                  <a:prstClr val="black"/>
                </a:solidFill>
              </a:rPr>
              <a:t> </a:t>
            </a:r>
            <a:r>
              <a:rPr lang="en-GB" sz="2400" dirty="0" err="1">
                <a:solidFill>
                  <a:prstClr val="black"/>
                </a:solidFill>
              </a:rPr>
              <a:t>heutzutage</a:t>
            </a:r>
            <a:r>
              <a:rPr lang="en-GB" sz="2400" dirty="0">
                <a:solidFill>
                  <a:prstClr val="black"/>
                </a:solidFill>
              </a:rPr>
              <a:t> </a:t>
            </a:r>
            <a:r>
              <a:rPr lang="en-GB" sz="2400" dirty="0" err="1">
                <a:solidFill>
                  <a:prstClr val="black"/>
                </a:solidFill>
              </a:rPr>
              <a:t>viel</a:t>
            </a:r>
            <a:r>
              <a:rPr lang="en-GB" sz="2400" dirty="0">
                <a:solidFill>
                  <a:prstClr val="black"/>
                </a:solidFill>
              </a:rPr>
              <a:t> Skepsis </a:t>
            </a:r>
            <a:r>
              <a:rPr lang="en-GB" sz="2400" dirty="0" err="1">
                <a:solidFill>
                  <a:prstClr val="black"/>
                </a:solidFill>
              </a:rPr>
              <a:t>gegenüber</a:t>
            </a:r>
            <a:r>
              <a:rPr lang="en-GB" sz="2400" dirty="0">
                <a:solidFill>
                  <a:prstClr val="black"/>
                </a:solidFill>
              </a:rPr>
              <a:t> </a:t>
            </a:r>
            <a:r>
              <a:rPr lang="en-GB" sz="2400" dirty="0" err="1">
                <a:solidFill>
                  <a:prstClr val="black"/>
                </a:solidFill>
              </a:rPr>
              <a:t>Wohltätigkeit</a:t>
            </a:r>
            <a:r>
              <a:rPr lang="en-GB" sz="2400" dirty="0">
                <a:solidFill>
                  <a:prstClr val="black"/>
                </a:solidFill>
              </a:rPr>
              <a:t>. </a:t>
            </a:r>
            <a:r>
              <a:rPr lang="en-GB" sz="2400" dirty="0" err="1">
                <a:solidFill>
                  <a:prstClr val="black"/>
                </a:solidFill>
              </a:rPr>
              <a:t>Viele</a:t>
            </a:r>
            <a:r>
              <a:rPr lang="en-GB" sz="2400" dirty="0">
                <a:solidFill>
                  <a:prstClr val="black"/>
                </a:solidFill>
              </a:rPr>
              <a:t> </a:t>
            </a:r>
            <a:r>
              <a:rPr lang="en-GB" sz="2400" dirty="0" err="1">
                <a:solidFill>
                  <a:prstClr val="black"/>
                </a:solidFill>
              </a:rPr>
              <a:t>verweisen</a:t>
            </a:r>
            <a:r>
              <a:rPr lang="en-GB" sz="2400" dirty="0">
                <a:solidFill>
                  <a:prstClr val="black"/>
                </a:solidFill>
              </a:rPr>
              <a:t> auf die </a:t>
            </a:r>
            <a:r>
              <a:rPr lang="en-GB" sz="2400" u="sng" dirty="0" err="1">
                <a:solidFill>
                  <a:schemeClr val="accent2"/>
                </a:solidFill>
              </a:rPr>
              <a:t>Berichterstattung</a:t>
            </a:r>
            <a:r>
              <a:rPr lang="en-GB" sz="2400" u="sng" dirty="0">
                <a:solidFill>
                  <a:schemeClr val="accent2"/>
                </a:solidFill>
              </a:rPr>
              <a:t>  der </a:t>
            </a:r>
            <a:r>
              <a:rPr lang="en-GB" sz="2400" dirty="0">
                <a:solidFill>
                  <a:prstClr val="black"/>
                </a:solidFill>
              </a:rPr>
              <a:t>New York Times in 2012, </a:t>
            </a:r>
            <a:r>
              <a:rPr lang="en-GB" sz="2400" dirty="0" err="1">
                <a:solidFill>
                  <a:srgbClr val="000000"/>
                </a:solidFill>
              </a:rPr>
              <a:t>einer</a:t>
            </a:r>
            <a:r>
              <a:rPr lang="en-GB" sz="2400" dirty="0">
                <a:solidFill>
                  <a:srgbClr val="000000"/>
                </a:solidFill>
              </a:rPr>
              <a:t> </a:t>
            </a:r>
            <a:r>
              <a:rPr lang="en-GB" sz="2400" dirty="0" err="1">
                <a:solidFill>
                  <a:srgbClr val="000000"/>
                </a:solidFill>
              </a:rPr>
              <a:t>Geschichte</a:t>
            </a:r>
            <a:r>
              <a:rPr lang="en-GB" sz="2400" dirty="0">
                <a:solidFill>
                  <a:srgbClr val="000000"/>
                </a:solidFill>
              </a:rPr>
              <a:t> </a:t>
            </a:r>
            <a:r>
              <a:rPr lang="en-GB" sz="2400" dirty="0" err="1">
                <a:solidFill>
                  <a:srgbClr val="000000"/>
                </a:solidFill>
              </a:rPr>
              <a:t>über</a:t>
            </a:r>
            <a:r>
              <a:rPr lang="en-GB" sz="2400" dirty="0">
                <a:solidFill>
                  <a:srgbClr val="000000"/>
                </a:solidFill>
              </a:rPr>
              <a:t> </a:t>
            </a:r>
            <a:r>
              <a:rPr lang="en-GB" sz="2400" dirty="0" err="1">
                <a:solidFill>
                  <a:srgbClr val="000000"/>
                </a:solidFill>
              </a:rPr>
              <a:t>gefälschte</a:t>
            </a:r>
            <a:r>
              <a:rPr lang="en-GB" sz="2400" dirty="0">
                <a:solidFill>
                  <a:srgbClr val="000000"/>
                </a:solidFill>
              </a:rPr>
              <a:t> </a:t>
            </a:r>
            <a:r>
              <a:rPr lang="en-GB" sz="2400" dirty="0" err="1">
                <a:solidFill>
                  <a:srgbClr val="000000"/>
                </a:solidFill>
              </a:rPr>
              <a:t>Waisenhäuser</a:t>
            </a:r>
            <a:r>
              <a:rPr lang="en-GB" sz="2400" dirty="0">
                <a:solidFill>
                  <a:srgbClr val="000000"/>
                </a:solidFill>
              </a:rPr>
              <a:t> in Haiti. </a:t>
            </a:r>
            <a:r>
              <a:rPr lang="en-GB" sz="2400" dirty="0" err="1">
                <a:solidFill>
                  <a:srgbClr val="000000"/>
                </a:solidFill>
              </a:rPr>
              <a:t>Solche</a:t>
            </a:r>
            <a:r>
              <a:rPr lang="en-GB" sz="2400" dirty="0">
                <a:solidFill>
                  <a:srgbClr val="000000"/>
                </a:solidFill>
              </a:rPr>
              <a:t> </a:t>
            </a:r>
            <a:r>
              <a:rPr lang="en-GB" sz="2400" dirty="0" err="1">
                <a:solidFill>
                  <a:srgbClr val="000000"/>
                </a:solidFill>
              </a:rPr>
              <a:t>Skandale</a:t>
            </a:r>
            <a:r>
              <a:rPr lang="en-GB" sz="2400" dirty="0">
                <a:solidFill>
                  <a:srgbClr val="000000"/>
                </a:solidFill>
              </a:rPr>
              <a:t> </a:t>
            </a:r>
            <a:r>
              <a:rPr lang="en-GB" sz="2400" dirty="0" err="1">
                <a:solidFill>
                  <a:srgbClr val="000000"/>
                </a:solidFill>
              </a:rPr>
              <a:t>erschweren</a:t>
            </a:r>
            <a:r>
              <a:rPr lang="en-GB" sz="2400" dirty="0">
                <a:solidFill>
                  <a:srgbClr val="000000"/>
                </a:solidFill>
              </a:rPr>
              <a:t> es Non-Profit-</a:t>
            </a:r>
            <a:r>
              <a:rPr lang="en-GB" sz="2400" dirty="0" err="1">
                <a:solidFill>
                  <a:srgbClr val="000000"/>
                </a:solidFill>
              </a:rPr>
              <a:t>Managern</a:t>
            </a:r>
            <a:r>
              <a:rPr lang="en-GB" sz="2400" dirty="0">
                <a:solidFill>
                  <a:srgbClr val="000000"/>
                </a:solidFill>
              </a:rPr>
              <a:t>, </a:t>
            </a:r>
            <a:r>
              <a:rPr lang="en-GB" sz="2400" dirty="0" err="1">
                <a:solidFill>
                  <a:srgbClr val="000000"/>
                </a:solidFill>
              </a:rPr>
              <a:t>Unterstützer</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gewinnen</a:t>
            </a:r>
            <a:r>
              <a:rPr lang="en-GB" sz="2400" dirty="0">
                <a:solidFill>
                  <a:srgbClr val="000000"/>
                </a:solidFill>
              </a:rPr>
              <a:t>.</a:t>
            </a:r>
            <a:endParaRPr kumimoji="0" lang="en-GB" sz="2400" b="0" i="0"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30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5E5129-2308-6E97-26A9-0F5F0CC8548D}"/>
              </a:ext>
            </a:extLst>
          </p:cNvPr>
          <p:cNvSpPr>
            <a:spLocks noGrp="1"/>
          </p:cNvSpPr>
          <p:nvPr>
            <p:ph type="body" sz="quarter" idx="30"/>
          </p:nvPr>
        </p:nvSpPr>
        <p:spPr/>
        <p:txBody>
          <a:bodyPr>
            <a:normAutofit/>
          </a:bodyPr>
          <a:lstStyle/>
          <a:p>
            <a:r>
              <a:rPr lang="en-GB" dirty="0" err="1"/>
              <a:t>Definieren</a:t>
            </a:r>
            <a:r>
              <a:rPr lang="en-GB" dirty="0"/>
              <a:t> Sie </a:t>
            </a:r>
            <a:r>
              <a:rPr lang="en-GB" dirty="0" err="1"/>
              <a:t>Ihre</a:t>
            </a:r>
            <a:r>
              <a:rPr lang="en-GB" dirty="0"/>
              <a:t> </a:t>
            </a:r>
            <a:r>
              <a:rPr lang="en-GB" dirty="0" err="1"/>
              <a:t>Zielgruppe</a:t>
            </a:r>
            <a:endParaRPr lang="en-ZA" dirty="0"/>
          </a:p>
        </p:txBody>
      </p:sp>
      <p:sp>
        <p:nvSpPr>
          <p:cNvPr id="3" name="Text Placeholder 2">
            <a:extLst>
              <a:ext uri="{FF2B5EF4-FFF2-40B4-BE49-F238E27FC236}">
                <a16:creationId xmlns:a16="http://schemas.microsoft.com/office/drawing/2014/main" id="{0B3D4B50-3586-0817-195D-2CF1C3C238FE}"/>
              </a:ext>
            </a:extLst>
          </p:cNvPr>
          <p:cNvSpPr>
            <a:spLocks noGrp="1"/>
          </p:cNvSpPr>
          <p:nvPr>
            <p:ph type="body" sz="quarter" idx="31"/>
          </p:nvPr>
        </p:nvSpPr>
        <p:spPr/>
        <p:txBody>
          <a:bodyPr>
            <a:normAutofit fontScale="92500" lnSpcReduction="10000"/>
          </a:bodyPr>
          <a:lstStyle/>
          <a:p>
            <a:r>
              <a:rPr lang="en-GB" dirty="0" err="1"/>
              <a:t>Seien</a:t>
            </a:r>
            <a:r>
              <a:rPr lang="en-GB" dirty="0"/>
              <a:t> Sie </a:t>
            </a:r>
            <a:r>
              <a:rPr lang="en-GB" dirty="0" err="1"/>
              <a:t>sich</a:t>
            </a:r>
            <a:r>
              <a:rPr lang="en-GB" dirty="0"/>
              <a:t> </a:t>
            </a:r>
            <a:r>
              <a:rPr lang="en-GB" dirty="0" err="1"/>
              <a:t>über</a:t>
            </a:r>
            <a:r>
              <a:rPr lang="en-GB" dirty="0"/>
              <a:t> </a:t>
            </a:r>
            <a:r>
              <a:rPr lang="en-GB" dirty="0" err="1"/>
              <a:t>Ihre</a:t>
            </a:r>
            <a:r>
              <a:rPr lang="en-GB" dirty="0"/>
              <a:t> </a:t>
            </a:r>
            <a:r>
              <a:rPr lang="en-GB" dirty="0" err="1"/>
              <a:t>Ziele</a:t>
            </a:r>
            <a:r>
              <a:rPr lang="en-GB" dirty="0"/>
              <a:t> </a:t>
            </a:r>
            <a:r>
              <a:rPr lang="en-GB" dirty="0" err="1"/>
              <a:t>im</a:t>
            </a:r>
            <a:r>
              <a:rPr lang="en-GB" dirty="0"/>
              <a:t> </a:t>
            </a:r>
            <a:r>
              <a:rPr lang="en-GB" dirty="0" err="1"/>
              <a:t>Klaren</a:t>
            </a:r>
            <a:endParaRPr lang="en-ZA" dirty="0"/>
          </a:p>
        </p:txBody>
      </p:sp>
      <p:sp>
        <p:nvSpPr>
          <p:cNvPr id="4" name="Text Placeholder 3">
            <a:extLst>
              <a:ext uri="{FF2B5EF4-FFF2-40B4-BE49-F238E27FC236}">
                <a16:creationId xmlns:a16="http://schemas.microsoft.com/office/drawing/2014/main" id="{FED21CA6-7F5A-CCA4-BF55-B5D10A45061C}"/>
              </a:ext>
            </a:extLst>
          </p:cNvPr>
          <p:cNvSpPr>
            <a:spLocks noGrp="1"/>
          </p:cNvSpPr>
          <p:nvPr>
            <p:ph type="body" sz="quarter" idx="32"/>
          </p:nvPr>
        </p:nvSpPr>
        <p:spPr>
          <a:xfrm>
            <a:off x="7387566" y="4286652"/>
            <a:ext cx="1650045" cy="1237497"/>
          </a:xfrm>
        </p:spPr>
        <p:txBody>
          <a:bodyPr>
            <a:normAutofit fontScale="92500" lnSpcReduction="10000"/>
          </a:bodyPr>
          <a:lstStyle/>
          <a:p>
            <a:pPr algn="l"/>
            <a:r>
              <a:rPr lang="en-GB" dirty="0" err="1"/>
              <a:t>Wählen</a:t>
            </a:r>
            <a:r>
              <a:rPr lang="en-GB" dirty="0"/>
              <a:t> Sie das </a:t>
            </a:r>
            <a:r>
              <a:rPr lang="en-GB" dirty="0" err="1"/>
              <a:t>richtige</a:t>
            </a:r>
            <a:r>
              <a:rPr lang="en-GB" dirty="0"/>
              <a:t> </a:t>
            </a:r>
            <a:r>
              <a:rPr lang="en-GB" dirty="0" err="1"/>
              <a:t>Werkzeug</a:t>
            </a:r>
            <a:endParaRPr lang="en-ZA" dirty="0"/>
          </a:p>
        </p:txBody>
      </p:sp>
      <p:sp>
        <p:nvSpPr>
          <p:cNvPr id="5" name="Text Placeholder 4">
            <a:extLst>
              <a:ext uri="{FF2B5EF4-FFF2-40B4-BE49-F238E27FC236}">
                <a16:creationId xmlns:a16="http://schemas.microsoft.com/office/drawing/2014/main" id="{EE2FEA59-023B-DAF6-60F7-E04C490455FE}"/>
              </a:ext>
            </a:extLst>
          </p:cNvPr>
          <p:cNvSpPr>
            <a:spLocks noGrp="1"/>
          </p:cNvSpPr>
          <p:nvPr>
            <p:ph type="body" sz="quarter" idx="33"/>
          </p:nvPr>
        </p:nvSpPr>
        <p:spPr>
          <a:xfrm>
            <a:off x="5144832" y="4286652"/>
            <a:ext cx="2045329" cy="1245430"/>
          </a:xfrm>
        </p:spPr>
        <p:txBody>
          <a:bodyPr>
            <a:normAutofit fontScale="92500" lnSpcReduction="10000"/>
          </a:bodyPr>
          <a:lstStyle/>
          <a:p>
            <a:r>
              <a:rPr lang="en-GB" dirty="0"/>
              <a:t>Aufbau </a:t>
            </a:r>
            <a:r>
              <a:rPr lang="en-GB" dirty="0" err="1"/>
              <a:t>einer</a:t>
            </a:r>
            <a:r>
              <a:rPr lang="en-GB" dirty="0"/>
              <a:t> </a:t>
            </a:r>
            <a:r>
              <a:rPr lang="en-GB" dirty="0" err="1"/>
              <a:t>leistungsstarken</a:t>
            </a:r>
            <a:r>
              <a:rPr lang="en-GB" dirty="0"/>
              <a:t> </a:t>
            </a:r>
            <a:r>
              <a:rPr lang="en-GB" dirty="0" err="1"/>
              <a:t>Infrastruktur</a:t>
            </a:r>
            <a:endParaRPr lang="en-ZA" dirty="0"/>
          </a:p>
        </p:txBody>
      </p:sp>
      <p:sp>
        <p:nvSpPr>
          <p:cNvPr id="6" name="Text Placeholder 5">
            <a:extLst>
              <a:ext uri="{FF2B5EF4-FFF2-40B4-BE49-F238E27FC236}">
                <a16:creationId xmlns:a16="http://schemas.microsoft.com/office/drawing/2014/main" id="{351AFEE4-7CF3-1E33-E7E2-0D3881DFE16A}"/>
              </a:ext>
            </a:extLst>
          </p:cNvPr>
          <p:cNvSpPr>
            <a:spLocks noGrp="1"/>
          </p:cNvSpPr>
          <p:nvPr>
            <p:ph type="body" sz="quarter" idx="34"/>
          </p:nvPr>
        </p:nvSpPr>
        <p:spPr>
          <a:xfrm>
            <a:off x="8938385" y="4294584"/>
            <a:ext cx="1650045" cy="1237497"/>
          </a:xfrm>
        </p:spPr>
        <p:txBody>
          <a:bodyPr/>
          <a:lstStyle/>
          <a:p>
            <a:pPr algn="r"/>
            <a:r>
              <a:rPr lang="en-GB" dirty="0" err="1"/>
              <a:t>Überwachen</a:t>
            </a:r>
            <a:r>
              <a:rPr lang="en-GB" dirty="0"/>
              <a:t> des </a:t>
            </a:r>
            <a:r>
              <a:rPr lang="en-GB" dirty="0" err="1"/>
              <a:t>Erfolgss</a:t>
            </a:r>
            <a:endParaRPr lang="en-ZA" dirty="0"/>
          </a:p>
        </p:txBody>
      </p:sp>
      <p:sp>
        <p:nvSpPr>
          <p:cNvPr id="7" name="Text Placeholder 6">
            <a:extLst>
              <a:ext uri="{FF2B5EF4-FFF2-40B4-BE49-F238E27FC236}">
                <a16:creationId xmlns:a16="http://schemas.microsoft.com/office/drawing/2014/main" id="{F7792508-41D9-FF77-936A-C2997631343D}"/>
              </a:ext>
            </a:extLst>
          </p:cNvPr>
          <p:cNvSpPr>
            <a:spLocks noGrp="1"/>
          </p:cNvSpPr>
          <p:nvPr>
            <p:ph type="body" sz="quarter" idx="29"/>
          </p:nvPr>
        </p:nvSpPr>
        <p:spPr/>
        <p:txBody>
          <a:bodyPr>
            <a:noAutofit/>
          </a:bodyPr>
          <a:lstStyle/>
          <a:p>
            <a:r>
              <a:rPr lang="en-GB" sz="2800" dirty="0"/>
              <a:t>Aufbau </a:t>
            </a:r>
            <a:r>
              <a:rPr lang="en-GB" sz="2800" dirty="0" err="1"/>
              <a:t>einer</a:t>
            </a:r>
            <a:r>
              <a:rPr lang="en-GB" sz="2800" dirty="0"/>
              <a:t> Tech-</a:t>
            </a:r>
            <a:r>
              <a:rPr lang="en-GB" sz="2800" dirty="0" err="1"/>
              <a:t>Strategie</a:t>
            </a:r>
            <a:r>
              <a:rPr lang="en-GB" sz="2800" dirty="0"/>
              <a:t> für Non-Profit-</a:t>
            </a:r>
            <a:r>
              <a:rPr lang="en-GB" sz="2800" dirty="0" err="1"/>
              <a:t>Organisationen</a:t>
            </a:r>
            <a:r>
              <a:rPr lang="en-GB" sz="2800" dirty="0"/>
              <a:t>
</a:t>
            </a:r>
            <a:endParaRPr lang="en-ZA" sz="2800" dirty="0"/>
          </a:p>
        </p:txBody>
      </p:sp>
      <p:pic>
        <p:nvPicPr>
          <p:cNvPr id="9" name="Graphic 8" descr="Bullseye with solid fill">
            <a:extLst>
              <a:ext uri="{FF2B5EF4-FFF2-40B4-BE49-F238E27FC236}">
                <a16:creationId xmlns:a16="http://schemas.microsoft.com/office/drawing/2014/main" id="{4B3501BF-9BCA-0AD8-1C64-1ED727B6E5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2340" y="2298855"/>
            <a:ext cx="967406" cy="967406"/>
          </a:xfrm>
          <a:prstGeom prst="rect">
            <a:avLst/>
          </a:prstGeom>
        </p:spPr>
      </p:pic>
      <p:pic>
        <p:nvPicPr>
          <p:cNvPr id="11" name="Graphic 10" descr="Group success with solid fill">
            <a:extLst>
              <a:ext uri="{FF2B5EF4-FFF2-40B4-BE49-F238E27FC236}">
                <a16:creationId xmlns:a16="http://schemas.microsoft.com/office/drawing/2014/main" id="{B95AB279-1FB1-DB56-5A08-61E8DDF676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8275" y="2325358"/>
            <a:ext cx="914400" cy="914400"/>
          </a:xfrm>
          <a:prstGeom prst="rect">
            <a:avLst/>
          </a:prstGeom>
        </p:spPr>
      </p:pic>
      <p:pic>
        <p:nvPicPr>
          <p:cNvPr id="13" name="Graphic 12" descr="Schoolhouse with solid fill">
            <a:extLst>
              <a:ext uri="{FF2B5EF4-FFF2-40B4-BE49-F238E27FC236}">
                <a16:creationId xmlns:a16="http://schemas.microsoft.com/office/drawing/2014/main" id="{828098C5-7740-2AB5-6406-7A2C5B2BF1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5794" y="2272353"/>
            <a:ext cx="967405" cy="967405"/>
          </a:xfrm>
          <a:prstGeom prst="rect">
            <a:avLst/>
          </a:prstGeom>
        </p:spPr>
      </p:pic>
      <p:pic>
        <p:nvPicPr>
          <p:cNvPr id="15" name="Graphic 14" descr="Tools with solid fill">
            <a:extLst>
              <a:ext uri="{FF2B5EF4-FFF2-40B4-BE49-F238E27FC236}">
                <a16:creationId xmlns:a16="http://schemas.microsoft.com/office/drawing/2014/main" id="{47A38A03-5498-CABE-FDAF-D71AD7C495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57918" y="2272353"/>
            <a:ext cx="967405" cy="967405"/>
          </a:xfrm>
          <a:prstGeom prst="rect">
            <a:avLst/>
          </a:prstGeom>
        </p:spPr>
      </p:pic>
      <p:pic>
        <p:nvPicPr>
          <p:cNvPr id="17" name="Graphic 16" descr="Checklist with solid fill">
            <a:extLst>
              <a:ext uri="{FF2B5EF4-FFF2-40B4-BE49-F238E27FC236}">
                <a16:creationId xmlns:a16="http://schemas.microsoft.com/office/drawing/2014/main" id="{6258EBE9-4157-ED3F-3E0C-71B9D1ADD2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77036" y="2377818"/>
            <a:ext cx="914400" cy="914400"/>
          </a:xfrm>
          <a:prstGeom prst="rect">
            <a:avLst/>
          </a:prstGeom>
        </p:spPr>
      </p:pic>
    </p:spTree>
    <p:extLst>
      <p:ext uri="{BB962C8B-B14F-4D97-AF65-F5344CB8AC3E}">
        <p14:creationId xmlns:p14="http://schemas.microsoft.com/office/powerpoint/2010/main" val="146001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5" grpId="0" build="p"/>
      <p:bldP spid="6"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3A2085-74A3-A51C-C9B7-F8B72E85BD38}"/>
              </a:ext>
            </a:extLst>
          </p:cNvPr>
          <p:cNvPicPr>
            <a:picLocks noChangeAspect="1"/>
          </p:cNvPicPr>
          <p:nvPr/>
        </p:nvPicPr>
        <p:blipFill>
          <a:blip r:embed="rId2"/>
          <a:stretch>
            <a:fillRect/>
          </a:stretch>
        </p:blipFill>
        <p:spPr>
          <a:xfrm>
            <a:off x="179614" y="195944"/>
            <a:ext cx="11789229" cy="5861956"/>
          </a:xfrm>
          <a:prstGeom prst="rect">
            <a:avLst/>
          </a:prstGeom>
        </p:spPr>
      </p:pic>
      <p:sp>
        <p:nvSpPr>
          <p:cNvPr id="2" name="Rechteck 1">
            <a:extLst>
              <a:ext uri="{FF2B5EF4-FFF2-40B4-BE49-F238E27FC236}">
                <a16:creationId xmlns:a16="http://schemas.microsoft.com/office/drawing/2014/main" id="{E42899D3-5D20-2266-49B7-502ADC10FBAB}"/>
              </a:ext>
            </a:extLst>
          </p:cNvPr>
          <p:cNvSpPr/>
          <p:nvPr/>
        </p:nvSpPr>
        <p:spPr>
          <a:xfrm>
            <a:off x="311285" y="311285"/>
            <a:ext cx="836579" cy="5612860"/>
          </a:xfrm>
          <a:prstGeom prst="rect">
            <a:avLst/>
          </a:prstGeom>
          <a:solidFill>
            <a:srgbClr val="768869"/>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dirty="0"/>
              <a:t>Sicherheitsrisiken des Cloud Computing</a:t>
            </a:r>
          </a:p>
        </p:txBody>
      </p:sp>
    </p:spTree>
    <p:extLst>
      <p:ext uri="{BB962C8B-B14F-4D97-AF65-F5344CB8AC3E}">
        <p14:creationId xmlns:p14="http://schemas.microsoft.com/office/powerpoint/2010/main" val="61696872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a:t>
            </a:r>
            <a:r>
              <a:rPr lang="en-GB" dirty="0" err="1"/>
              <a:t>Grundlagen</a:t>
            </a:r>
            <a:r>
              <a:rPr lang="en-GB" dirty="0"/>
              <a:t> für </a:t>
            </a:r>
            <a:r>
              <a:rPr lang="en-GB" dirty="0" err="1"/>
              <a:t>gemeinnützige</a:t>
            </a:r>
            <a:r>
              <a:rPr lang="en-GB" dirty="0"/>
              <a:t> </a:t>
            </a:r>
            <a:r>
              <a:rPr lang="en-GB" dirty="0" err="1"/>
              <a:t>Organisationen</a:t>
            </a:r>
            <a:r>
              <a:rPr lang="en-GB" dirty="0"/>
              <a:t> und </a:t>
            </a:r>
            <a:r>
              <a:rPr lang="en-GB" dirty="0" err="1"/>
              <a:t>Bibliotheken</a:t>
            </a:r>
            <a:r>
              <a:rPr lang="en-GB" dirty="0"/>
              <a:t>
</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2225503"/>
            <a:ext cx="10595236" cy="3046988"/>
          </a:xfrm>
          <a:prstGeom prst="rect">
            <a:avLst/>
          </a:prstGeom>
          <a:noFill/>
        </p:spPr>
        <p:txBody>
          <a:bodyPr wrap="square" rtlCol="0">
            <a:spAutoFit/>
          </a:bodyPr>
          <a:lstStyle/>
          <a:p>
            <a:pPr marL="342900" indent="-342900">
              <a:buClr>
                <a:schemeClr val="accent2"/>
              </a:buClr>
              <a:buBlip>
                <a:blip r:embed="rId3"/>
              </a:buBlip>
            </a:pPr>
            <a:r>
              <a:rPr lang="en-GB" sz="2400" dirty="0" err="1">
                <a:solidFill>
                  <a:srgbClr val="000000"/>
                </a:solidFill>
              </a:rPr>
              <a:t>Im</a:t>
            </a:r>
            <a:r>
              <a:rPr lang="en-GB" sz="2400" dirty="0">
                <a:solidFill>
                  <a:srgbClr val="000000"/>
                </a:solidFill>
              </a:rPr>
              <a:t> </a:t>
            </a:r>
            <a:r>
              <a:rPr lang="en-GB" sz="2400" dirty="0" err="1">
                <a:solidFill>
                  <a:srgbClr val="000000"/>
                </a:solidFill>
              </a:rPr>
              <a:t>Jahr</a:t>
            </a:r>
            <a:r>
              <a:rPr lang="en-GB" sz="2400" dirty="0">
                <a:solidFill>
                  <a:srgbClr val="000000"/>
                </a:solidFill>
              </a:rPr>
              <a:t> 2012 </a:t>
            </a:r>
            <a:r>
              <a:rPr lang="en-GB" sz="2400" dirty="0" err="1">
                <a:solidFill>
                  <a:srgbClr val="000000"/>
                </a:solidFill>
              </a:rPr>
              <a:t>kam</a:t>
            </a:r>
            <a:r>
              <a:rPr lang="en-GB" sz="2400" dirty="0">
                <a:solidFill>
                  <a:srgbClr val="000000"/>
                </a:solidFill>
              </a:rPr>
              <a:t> </a:t>
            </a:r>
            <a:r>
              <a:rPr lang="en-GB" sz="2400" dirty="0" err="1">
                <a:solidFill>
                  <a:srgbClr val="000000"/>
                </a:solidFill>
              </a:rPr>
              <a:t>eine</a:t>
            </a:r>
            <a:r>
              <a:rPr lang="en-GB" sz="2400" dirty="0">
                <a:solidFill>
                  <a:srgbClr val="000000"/>
                </a:solidFill>
              </a:rPr>
              <a:t> </a:t>
            </a:r>
            <a:r>
              <a:rPr lang="en-GB" sz="2400" dirty="0" err="1">
                <a:solidFill>
                  <a:srgbClr val="000000"/>
                </a:solidFill>
              </a:rPr>
              <a:t>Umfrage</a:t>
            </a:r>
            <a:r>
              <a:rPr lang="en-GB" sz="2400" dirty="0">
                <a:solidFill>
                  <a:srgbClr val="000000"/>
                </a:solidFill>
              </a:rPr>
              <a:t> von </a:t>
            </a:r>
            <a:r>
              <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TechSoup</a:t>
            </a:r>
            <a:r>
              <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rPr>
              <a:t> </a:t>
            </a:r>
            <a:r>
              <a:rPr lang="en-GB" sz="2400" dirty="0" err="1">
                <a:solidFill>
                  <a:srgbClr val="000000"/>
                </a:solidFill>
              </a:rPr>
              <a:t>zu</a:t>
            </a:r>
            <a:r>
              <a:rPr lang="en-GB" sz="2400" dirty="0">
                <a:solidFill>
                  <a:srgbClr val="000000"/>
                </a:solidFill>
              </a:rPr>
              <a:t> </a:t>
            </a:r>
            <a:r>
              <a:rPr lang="en-GB" sz="2400" dirty="0" err="1">
                <a:solidFill>
                  <a:srgbClr val="000000"/>
                </a:solidFill>
              </a:rPr>
              <a:t>dem</a:t>
            </a:r>
            <a:r>
              <a:rPr lang="en-GB" sz="2400" dirty="0">
                <a:solidFill>
                  <a:srgbClr val="000000"/>
                </a:solidFill>
              </a:rPr>
              <a:t> </a:t>
            </a:r>
            <a:r>
              <a:rPr lang="en-GB" sz="2400" dirty="0" err="1">
                <a:solidFill>
                  <a:srgbClr val="000000"/>
                </a:solidFill>
              </a:rPr>
              <a:t>Schluss</a:t>
            </a:r>
            <a:r>
              <a:rPr lang="en-GB" sz="2400" dirty="0">
                <a:solidFill>
                  <a:srgbClr val="000000"/>
                </a:solidFill>
              </a:rPr>
              <a:t>, </a:t>
            </a:r>
            <a:r>
              <a:rPr lang="en-GB" sz="2400" dirty="0" err="1">
                <a:solidFill>
                  <a:srgbClr val="000000"/>
                </a:solidFill>
              </a:rPr>
              <a:t>dass</a:t>
            </a:r>
            <a:r>
              <a:rPr lang="en-GB" sz="2400" dirty="0">
                <a:solidFill>
                  <a:srgbClr val="000000"/>
                </a:solidFill>
              </a:rPr>
              <a:t> das </a:t>
            </a:r>
            <a:r>
              <a:rPr lang="en-GB" sz="2400" dirty="0" err="1">
                <a:solidFill>
                  <a:srgbClr val="000000"/>
                </a:solidFill>
              </a:rPr>
              <a:t>größte</a:t>
            </a:r>
            <a:r>
              <a:rPr lang="en-GB" sz="2400" dirty="0">
                <a:solidFill>
                  <a:srgbClr val="000000"/>
                </a:solidFill>
              </a:rPr>
              <a:t> </a:t>
            </a:r>
            <a:r>
              <a:rPr lang="en-GB" sz="2400" dirty="0" err="1">
                <a:solidFill>
                  <a:srgbClr val="000000"/>
                </a:solidFill>
              </a:rPr>
              <a:t>Hindernis</a:t>
            </a:r>
            <a:r>
              <a:rPr lang="en-GB" sz="2400" dirty="0">
                <a:solidFill>
                  <a:srgbClr val="000000"/>
                </a:solidFill>
              </a:rPr>
              <a:t> für die </a:t>
            </a:r>
            <a:r>
              <a:rPr lang="en-GB" sz="2400" dirty="0" err="1">
                <a:solidFill>
                  <a:srgbClr val="000000"/>
                </a:solidFill>
              </a:rPr>
              <a:t>Anpassung</a:t>
            </a:r>
            <a:r>
              <a:rPr lang="en-GB" sz="2400" dirty="0">
                <a:solidFill>
                  <a:srgbClr val="000000"/>
                </a:solidFill>
              </a:rPr>
              <a:t> von Cloud-</a:t>
            </a:r>
            <a:r>
              <a:rPr lang="en-GB" sz="2400" dirty="0" err="1">
                <a:solidFill>
                  <a:srgbClr val="000000"/>
                </a:solidFill>
              </a:rPr>
              <a:t>Diensten</a:t>
            </a:r>
            <a:r>
              <a:rPr lang="en-GB" sz="2400" dirty="0">
                <a:solidFill>
                  <a:srgbClr val="000000"/>
                </a:solidFill>
              </a:rPr>
              <a:t> für NGOs der </a:t>
            </a:r>
            <a:r>
              <a:rPr lang="en-GB" sz="2400" dirty="0" err="1">
                <a:solidFill>
                  <a:srgbClr val="000000"/>
                </a:solidFill>
              </a:rPr>
              <a:t>Mangel</a:t>
            </a:r>
            <a:r>
              <a:rPr lang="en-GB" sz="2400" dirty="0">
                <a:solidFill>
                  <a:srgbClr val="000000"/>
                </a:solidFill>
              </a:rPr>
              <a:t> an Wissen </a:t>
            </a:r>
            <a:r>
              <a:rPr lang="en-GB" sz="2400" dirty="0" err="1">
                <a:solidFill>
                  <a:srgbClr val="000000"/>
                </a:solidFill>
              </a:rPr>
              <a:t>ist</a:t>
            </a:r>
            <a:r>
              <a:rPr lang="en-GB" sz="2400" dirty="0">
                <a:solidFill>
                  <a:srgbClr val="000000"/>
                </a:solidFill>
              </a:rPr>
              <a:t>.  </a:t>
            </a: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Blip>
                <a:blip r:embed="rId3"/>
              </a:buBlip>
            </a:pPr>
            <a:endParaRPr lang="en-GB" sz="2400" dirty="0">
              <a:solidFill>
                <a:srgbClr val="000000"/>
              </a:solidFill>
              <a:latin typeface="Calibri" panose="020F0502020204030204"/>
            </a:endParaRPr>
          </a:p>
          <a:p>
            <a:pPr marL="342900" indent="-342900">
              <a:buClr>
                <a:schemeClr val="accent2"/>
              </a:buClr>
              <a:buBlip>
                <a:blip r:embed="rId3"/>
              </a:buBlip>
            </a:pPr>
            <a:r>
              <a:rPr lang="en-GB" sz="2400" dirty="0">
                <a:solidFill>
                  <a:srgbClr val="000000"/>
                </a:solidFill>
              </a:rPr>
              <a:t>Als TechSoup 2012 NGOs, </a:t>
            </a:r>
            <a:r>
              <a:rPr lang="en-GB" sz="2400" dirty="0" err="1">
                <a:solidFill>
                  <a:srgbClr val="000000"/>
                </a:solidFill>
              </a:rPr>
              <a:t>gemeinnützige</a:t>
            </a:r>
            <a:r>
              <a:rPr lang="en-GB" sz="2400" dirty="0">
                <a:solidFill>
                  <a:srgbClr val="000000"/>
                </a:solidFill>
              </a:rPr>
              <a:t> </a:t>
            </a:r>
            <a:r>
              <a:rPr lang="en-GB" sz="2400" dirty="0" err="1">
                <a:solidFill>
                  <a:srgbClr val="000000"/>
                </a:solidFill>
              </a:rPr>
              <a:t>Organisationen</a:t>
            </a:r>
            <a:r>
              <a:rPr lang="en-GB" sz="2400" dirty="0">
                <a:solidFill>
                  <a:srgbClr val="000000"/>
                </a:solidFill>
              </a:rPr>
              <a:t> und </a:t>
            </a:r>
            <a:r>
              <a:rPr lang="en-GB" sz="2400" dirty="0" err="1">
                <a:solidFill>
                  <a:srgbClr val="000000"/>
                </a:solidFill>
              </a:rPr>
              <a:t>Wohltätigkeitsorganisationen</a:t>
            </a:r>
            <a:r>
              <a:rPr lang="en-GB" sz="2400" dirty="0">
                <a:solidFill>
                  <a:srgbClr val="000000"/>
                </a:solidFill>
              </a:rPr>
              <a:t> auf der </a:t>
            </a:r>
            <a:r>
              <a:rPr lang="en-GB" sz="2400" dirty="0" err="1">
                <a:solidFill>
                  <a:srgbClr val="000000"/>
                </a:solidFill>
              </a:rPr>
              <a:t>ganzen</a:t>
            </a:r>
            <a:r>
              <a:rPr lang="en-GB" sz="2400" dirty="0">
                <a:solidFill>
                  <a:srgbClr val="000000"/>
                </a:solidFill>
              </a:rPr>
              <a:t> Welt </a:t>
            </a:r>
            <a:r>
              <a:rPr lang="en-GB" sz="2400" dirty="0" err="1">
                <a:solidFill>
                  <a:srgbClr val="000000"/>
                </a:solidFill>
              </a:rPr>
              <a:t>befragte</a:t>
            </a:r>
            <a:r>
              <a:rPr lang="en-GB" sz="2400" dirty="0">
                <a:solidFill>
                  <a:srgbClr val="000000"/>
                </a:solidFill>
              </a:rPr>
              <a:t>, </a:t>
            </a:r>
            <a:r>
              <a:rPr lang="en-GB" sz="2400" dirty="0" err="1">
                <a:solidFill>
                  <a:srgbClr val="000000"/>
                </a:solidFill>
              </a:rPr>
              <a:t>stellten</a:t>
            </a:r>
            <a:r>
              <a:rPr lang="en-GB" sz="2400" dirty="0">
                <a:solidFill>
                  <a:srgbClr val="000000"/>
                </a:solidFill>
              </a:rPr>
              <a:t> </a:t>
            </a:r>
            <a:r>
              <a:rPr lang="en-GB" sz="2400" dirty="0" err="1">
                <a:solidFill>
                  <a:srgbClr val="000000"/>
                </a:solidFill>
              </a:rPr>
              <a:t>wir</a:t>
            </a:r>
            <a:r>
              <a:rPr lang="en-GB" sz="2400" dirty="0">
                <a:solidFill>
                  <a:srgbClr val="000000"/>
                </a:solidFill>
              </a:rPr>
              <a:t> fest, </a:t>
            </a:r>
            <a:r>
              <a:rPr lang="en-GB" sz="2400" dirty="0" err="1">
                <a:solidFill>
                  <a:srgbClr val="000000"/>
                </a:solidFill>
              </a:rPr>
              <a:t>dass</a:t>
            </a:r>
            <a:r>
              <a:rPr lang="en-GB" sz="2400" dirty="0">
                <a:solidFill>
                  <a:srgbClr val="000000"/>
                </a:solidFill>
              </a:rPr>
              <a:t> </a:t>
            </a:r>
            <a:r>
              <a:rPr lang="en-GB" sz="2400" dirty="0" err="1">
                <a:solidFill>
                  <a:srgbClr val="000000"/>
                </a:solidFill>
              </a:rPr>
              <a:t>mangelndes</a:t>
            </a:r>
            <a:r>
              <a:rPr lang="en-GB" sz="2400" dirty="0">
                <a:solidFill>
                  <a:srgbClr val="000000"/>
                </a:solidFill>
              </a:rPr>
              <a:t> Wissen das </a:t>
            </a:r>
            <a:r>
              <a:rPr lang="en-GB" sz="2400" dirty="0" err="1">
                <a:solidFill>
                  <a:srgbClr val="000000"/>
                </a:solidFill>
              </a:rPr>
              <a:t>größte</a:t>
            </a:r>
            <a:r>
              <a:rPr lang="en-GB" sz="2400" dirty="0">
                <a:solidFill>
                  <a:srgbClr val="000000"/>
                </a:solidFill>
              </a:rPr>
              <a:t> </a:t>
            </a:r>
            <a:r>
              <a:rPr lang="en-GB" sz="2400" dirty="0" err="1">
                <a:solidFill>
                  <a:srgbClr val="000000"/>
                </a:solidFill>
              </a:rPr>
              <a:t>Hindernis</a:t>
            </a:r>
            <a:r>
              <a:rPr lang="en-GB" sz="2400" dirty="0">
                <a:solidFill>
                  <a:srgbClr val="000000"/>
                </a:solidFill>
              </a:rPr>
              <a:t> für die </a:t>
            </a:r>
            <a:r>
              <a:rPr lang="en-GB" sz="2400" dirty="0" err="1">
                <a:solidFill>
                  <a:srgbClr val="000000"/>
                </a:solidFill>
              </a:rPr>
              <a:t>Einführung</a:t>
            </a:r>
            <a:r>
              <a:rPr lang="en-GB" sz="2400" dirty="0">
                <a:solidFill>
                  <a:srgbClr val="000000"/>
                </a:solidFill>
              </a:rPr>
              <a:t> von Cloud-</a:t>
            </a:r>
            <a:r>
              <a:rPr lang="en-GB" sz="2400" dirty="0" err="1">
                <a:solidFill>
                  <a:srgbClr val="000000"/>
                </a:solidFill>
              </a:rPr>
              <a:t>Diensten</a:t>
            </a:r>
            <a:r>
              <a:rPr lang="en-GB" sz="2400" dirty="0">
                <a:solidFill>
                  <a:srgbClr val="000000"/>
                </a:solidFill>
              </a:rPr>
              <a:t> war.. </a:t>
            </a:r>
            <a:endParaRPr kumimoji="0" lang="en-GB" sz="2400"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07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Aktivität</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1938992"/>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Aktivität</a:t>
            </a:r>
            <a:r>
              <a:rPr lang="en-GB" sz="2400" b="1" dirty="0">
                <a:solidFill>
                  <a:schemeClr val="accent2"/>
                </a:solidFill>
              </a:rPr>
              <a:t> 1 – "Make-a-Map”:</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a:buClr>
                <a:schemeClr val="accent2"/>
              </a:buClr>
            </a:pPr>
            <a:endParaRPr lang="en-GB" sz="2400" b="1" dirty="0">
              <a:solidFill>
                <a:schemeClr val="accent2"/>
              </a:solidFill>
              <a:latin typeface="Calibri" panose="020F0502020204030204"/>
            </a:endParaRPr>
          </a:p>
          <a:p>
            <a:pPr marL="800100" lvl="1" indent="-342900">
              <a:buClr>
                <a:schemeClr val="accent2"/>
              </a:buClr>
              <a:buFont typeface="Arial" panose="020B0604020202020204" pitchFamily="34" charset="0"/>
              <a:buChar char="•"/>
            </a:pPr>
            <a:r>
              <a:rPr lang="en-GB" sz="2400" dirty="0" err="1">
                <a:solidFill>
                  <a:srgbClr val="000000"/>
                </a:solidFill>
              </a:rPr>
              <a:t>Erstellen</a:t>
            </a:r>
            <a:r>
              <a:rPr lang="en-GB" sz="2400" dirty="0">
                <a:solidFill>
                  <a:srgbClr val="000000"/>
                </a:solidFill>
              </a:rPr>
              <a:t> Sie </a:t>
            </a:r>
            <a:r>
              <a:rPr lang="en-GB" sz="2400" dirty="0" err="1">
                <a:solidFill>
                  <a:srgbClr val="000000"/>
                </a:solidFill>
              </a:rPr>
              <a:t>eine</a:t>
            </a:r>
            <a:r>
              <a:rPr lang="en-GB" sz="2400" dirty="0">
                <a:solidFill>
                  <a:srgbClr val="000000"/>
                </a:solidFill>
              </a:rPr>
              <a:t> Concept Map, in der die </a:t>
            </a:r>
            <a:r>
              <a:rPr lang="en-GB" sz="2400" dirty="0" err="1">
                <a:solidFill>
                  <a:srgbClr val="000000"/>
                </a:solidFill>
              </a:rPr>
              <a:t>Vor</a:t>
            </a:r>
            <a:r>
              <a:rPr lang="en-GB" sz="2400" dirty="0">
                <a:solidFill>
                  <a:srgbClr val="000000"/>
                </a:solidFill>
              </a:rPr>
              <a:t>- und </a:t>
            </a:r>
            <a:r>
              <a:rPr lang="en-GB" sz="2400" dirty="0" err="1">
                <a:solidFill>
                  <a:srgbClr val="000000"/>
                </a:solidFill>
              </a:rPr>
              <a:t>Nachteile</a:t>
            </a:r>
            <a:r>
              <a:rPr lang="en-GB" sz="2400" dirty="0">
                <a:solidFill>
                  <a:srgbClr val="000000"/>
                </a:solidFill>
              </a:rPr>
              <a:t> der </a:t>
            </a:r>
            <a:r>
              <a:rPr lang="en-GB" sz="2400" dirty="0" err="1">
                <a:solidFill>
                  <a:srgbClr val="000000"/>
                </a:solidFill>
              </a:rPr>
              <a:t>Verwendung</a:t>
            </a:r>
            <a:r>
              <a:rPr lang="en-GB" sz="2400" dirty="0">
                <a:solidFill>
                  <a:srgbClr val="000000"/>
                </a:solidFill>
              </a:rPr>
              <a:t> und </a:t>
            </a:r>
            <a:r>
              <a:rPr lang="en-GB" sz="2400" dirty="0" err="1">
                <a:solidFill>
                  <a:srgbClr val="000000"/>
                </a:solidFill>
              </a:rPr>
              <a:t>Speicherung</a:t>
            </a:r>
            <a:r>
              <a:rPr lang="en-GB" sz="2400" dirty="0">
                <a:solidFill>
                  <a:srgbClr val="000000"/>
                </a:solidFill>
              </a:rPr>
              <a:t> von </a:t>
            </a:r>
            <a:r>
              <a:rPr lang="en-GB" sz="2400" dirty="0" err="1">
                <a:solidFill>
                  <a:srgbClr val="000000"/>
                </a:solidFill>
              </a:rPr>
              <a:t>Daten</a:t>
            </a:r>
            <a:r>
              <a:rPr lang="en-GB" sz="2400" dirty="0">
                <a:solidFill>
                  <a:srgbClr val="000000"/>
                </a:solidFill>
              </a:rPr>
              <a:t> </a:t>
            </a:r>
            <a:r>
              <a:rPr lang="en-GB" sz="2400" dirty="0" err="1">
                <a:solidFill>
                  <a:srgbClr val="000000"/>
                </a:solidFill>
              </a:rPr>
              <a:t>aus</a:t>
            </a:r>
            <a:r>
              <a:rPr lang="en-GB" sz="2400" dirty="0">
                <a:solidFill>
                  <a:srgbClr val="000000"/>
                </a:solidFill>
              </a:rPr>
              <a:t> der Cloud </a:t>
            </a:r>
            <a:r>
              <a:rPr lang="en-GB" sz="2400" dirty="0" err="1">
                <a:solidFill>
                  <a:srgbClr val="000000"/>
                </a:solidFill>
              </a:rPr>
              <a:t>identifiziert</a:t>
            </a:r>
            <a:r>
              <a:rPr lang="en-GB" sz="2400" dirty="0">
                <a:solidFill>
                  <a:srgbClr val="000000"/>
                </a:solidFill>
              </a:rPr>
              <a:t> </a:t>
            </a:r>
            <a:r>
              <a:rPr lang="en-GB" sz="2400" dirty="0" err="1">
                <a:solidFill>
                  <a:srgbClr val="000000"/>
                </a:solidFill>
              </a:rPr>
              <a:t>werden</a:t>
            </a:r>
            <a:r>
              <a:rPr lang="en-GB" sz="2400" dirty="0">
                <a:solidFill>
                  <a:srgbClr val="000000"/>
                </a:solidFill>
              </a:rPr>
              <a:t>.</a:t>
            </a:r>
            <a:endParaRPr kumimoji="0" lang="en-GB" sz="2400" i="0"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Blip>
                <a:blip r:embed="rId4"/>
              </a:buBlip>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23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Fallstudie</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118050"/>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en-GB" sz="2400" b="1" dirty="0">
                <a:solidFill>
                  <a:schemeClr val="accent2"/>
                </a:solidFill>
                <a:latin typeface="Calibri" panose="020F0502020204030204"/>
              </a:rPr>
              <a:t>Der</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Application Suite Migration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Fall:</a:t>
            </a:r>
          </a:p>
          <a:p>
            <a:pPr marL="342900" indent="-342900">
              <a:buClr>
                <a:schemeClr val="accent2"/>
              </a:buClr>
              <a:buBlip>
                <a:blip r:embed="rId5"/>
              </a:buBlip>
            </a:pPr>
            <a:endParaRPr lang="en-GB" sz="2400" b="1" dirty="0">
              <a:solidFill>
                <a:schemeClr val="accent2"/>
              </a:solidFill>
              <a:latin typeface="Calibri" panose="020F0502020204030204"/>
            </a:endParaRPr>
          </a:p>
          <a:p>
            <a:pPr marL="800100" lvl="1" indent="-342900">
              <a:buClr>
                <a:schemeClr val="accent2"/>
              </a:buClr>
              <a:buFont typeface="Arial" panose="020B0604020202020204" pitchFamily="34" charset="0"/>
              <a:buChar char="•"/>
            </a:pPr>
            <a:r>
              <a:rPr lang="en-GB" sz="2400" dirty="0">
                <a:solidFill>
                  <a:srgbClr val="000000"/>
                </a:solidFill>
              </a:rPr>
              <a:t>Eine </a:t>
            </a:r>
            <a:r>
              <a:rPr lang="en-GB" sz="2400" dirty="0" err="1">
                <a:solidFill>
                  <a:srgbClr val="000000"/>
                </a:solidFill>
              </a:rPr>
              <a:t>gemeinnützige</a:t>
            </a:r>
            <a:r>
              <a:rPr lang="en-GB" sz="2400" dirty="0">
                <a:solidFill>
                  <a:srgbClr val="000000"/>
                </a:solidFill>
              </a:rPr>
              <a:t> Organisation hat </a:t>
            </a:r>
            <a:r>
              <a:rPr lang="en-GB" sz="2400" dirty="0" err="1">
                <a:solidFill>
                  <a:srgbClr val="000000"/>
                </a:solidFill>
              </a:rPr>
              <a:t>sich</a:t>
            </a:r>
            <a:r>
              <a:rPr lang="en-GB" sz="2400" dirty="0">
                <a:solidFill>
                  <a:srgbClr val="000000"/>
                </a:solidFill>
              </a:rPr>
              <a:t> </a:t>
            </a:r>
            <a:r>
              <a:rPr lang="en-GB" sz="2400" dirty="0" err="1">
                <a:solidFill>
                  <a:srgbClr val="000000"/>
                </a:solidFill>
              </a:rPr>
              <a:t>zum</a:t>
            </a:r>
            <a:r>
              <a:rPr lang="en-GB" sz="2400" dirty="0">
                <a:solidFill>
                  <a:srgbClr val="000000"/>
                </a:solidFill>
              </a:rPr>
              <a:t> </a:t>
            </a:r>
            <a:r>
              <a:rPr lang="en-GB" sz="2400" dirty="0" err="1">
                <a:solidFill>
                  <a:srgbClr val="000000"/>
                </a:solidFill>
              </a:rPr>
              <a:t>Ziel</a:t>
            </a:r>
            <a:r>
              <a:rPr lang="en-GB" sz="2400" dirty="0">
                <a:solidFill>
                  <a:srgbClr val="000000"/>
                </a:solidFill>
              </a:rPr>
              <a:t> </a:t>
            </a:r>
            <a:r>
              <a:rPr lang="en-GB" sz="2400" dirty="0" err="1">
                <a:solidFill>
                  <a:srgbClr val="000000"/>
                </a:solidFill>
              </a:rPr>
              <a:t>gesetzt</a:t>
            </a:r>
            <a:r>
              <a:rPr lang="en-GB" sz="2400" dirty="0">
                <a:solidFill>
                  <a:srgbClr val="000000"/>
                </a:solidFill>
              </a:rPr>
              <a:t>, die </a:t>
            </a:r>
            <a:r>
              <a:rPr lang="en-GB" sz="2400" dirty="0" err="1">
                <a:solidFill>
                  <a:srgbClr val="000000"/>
                </a:solidFill>
              </a:rPr>
              <a:t>Anwendungssuite</a:t>
            </a:r>
            <a:r>
              <a:rPr lang="en-GB" sz="2400" dirty="0">
                <a:solidFill>
                  <a:srgbClr val="000000"/>
                </a:solidFill>
              </a:rPr>
              <a:t> </a:t>
            </a:r>
            <a:r>
              <a:rPr lang="en-GB" sz="2400" dirty="0" err="1">
                <a:solidFill>
                  <a:srgbClr val="000000"/>
                </a:solidFill>
              </a:rPr>
              <a:t>mit</a:t>
            </a:r>
            <a:r>
              <a:rPr lang="en-GB" sz="2400" dirty="0">
                <a:solidFill>
                  <a:srgbClr val="000000"/>
                </a:solidFill>
              </a:rPr>
              <a:t> </a:t>
            </a:r>
            <a:r>
              <a:rPr lang="en-GB" sz="2400" dirty="0" err="1">
                <a:solidFill>
                  <a:srgbClr val="000000"/>
                </a:solidFill>
              </a:rPr>
              <a:t>serverlosem</a:t>
            </a:r>
            <a:r>
              <a:rPr lang="en-GB" sz="2400" dirty="0">
                <a:solidFill>
                  <a:srgbClr val="000000"/>
                </a:solidFill>
              </a:rPr>
              <a:t> Computing und </a:t>
            </a:r>
            <a:r>
              <a:rPr lang="en-GB" sz="2400" dirty="0" err="1">
                <a:solidFill>
                  <a:srgbClr val="000000"/>
                </a:solidFill>
              </a:rPr>
              <a:t>anderen</a:t>
            </a:r>
            <a:r>
              <a:rPr lang="en-GB" sz="2400" dirty="0">
                <a:solidFill>
                  <a:srgbClr val="000000"/>
                </a:solidFill>
              </a:rPr>
              <a:t> </a:t>
            </a:r>
            <a:r>
              <a:rPr lang="en-GB" sz="2400" dirty="0" err="1">
                <a:solidFill>
                  <a:srgbClr val="000000"/>
                </a:solidFill>
              </a:rPr>
              <a:t>Innovationen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modernisieren</a:t>
            </a:r>
            <a:r>
              <a:rPr lang="en-GB" sz="2400" dirty="0">
                <a:solidFill>
                  <a:srgbClr val="000000"/>
                </a:solidFill>
              </a:rPr>
              <a:t>, die in den PaaS-</a:t>
            </a:r>
            <a:r>
              <a:rPr lang="en-GB" sz="2400" dirty="0" err="1">
                <a:solidFill>
                  <a:srgbClr val="000000"/>
                </a:solidFill>
              </a:rPr>
              <a:t>Angeboten</a:t>
            </a:r>
            <a:r>
              <a:rPr lang="en-GB" sz="2400" dirty="0">
                <a:solidFill>
                  <a:srgbClr val="000000"/>
                </a:solidFill>
              </a:rPr>
              <a:t> (Platform as a Service) von Azure </a:t>
            </a:r>
            <a:r>
              <a:rPr lang="en-GB" sz="2400" dirty="0" err="1">
                <a:solidFill>
                  <a:srgbClr val="000000"/>
                </a:solidFill>
              </a:rPr>
              <a:t>enthalten</a:t>
            </a:r>
            <a:r>
              <a:rPr lang="en-GB" sz="2400" dirty="0">
                <a:solidFill>
                  <a:srgbClr val="000000"/>
                </a:solidFill>
              </a:rPr>
              <a:t> </a:t>
            </a:r>
            <a:r>
              <a:rPr lang="en-GB" sz="2400" dirty="0" err="1">
                <a:solidFill>
                  <a:srgbClr val="000000"/>
                </a:solidFill>
              </a:rPr>
              <a:t>sind</a:t>
            </a:r>
            <a:r>
              <a:rPr lang="en-GB" sz="2400" dirty="0">
                <a:solidFill>
                  <a:srgbClr val="000000"/>
                </a:solidFill>
              </a:rPr>
              <a:t>.. </a:t>
            </a:r>
            <a:endParaRPr kumimoji="0" lang="en-GB" sz="2400" i="0"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endParaRPr lang="en-GB" sz="2400" dirty="0">
              <a:solidFill>
                <a:srgbClr val="000000"/>
              </a:solidFill>
              <a:latin typeface="Calibri" panose="020F0502020204030204"/>
            </a:endParaRPr>
          </a:p>
          <a:p>
            <a:pPr marL="800100" lvl="1" indent="-342900">
              <a:buClr>
                <a:schemeClr val="accent2"/>
              </a:buClr>
              <a:buFont typeface="Arial" panose="020B0604020202020204" pitchFamily="34" charset="0"/>
              <a:buChar char="•"/>
            </a:pPr>
            <a:r>
              <a:rPr lang="en-GB" sz="2400" dirty="0" err="1">
                <a:solidFill>
                  <a:srgbClr val="000000"/>
                </a:solidFill>
              </a:rPr>
              <a:t>BrainScale</a:t>
            </a:r>
            <a:r>
              <a:rPr lang="en-GB" sz="2400" dirty="0">
                <a:solidFill>
                  <a:srgbClr val="000000"/>
                </a:solidFill>
              </a:rPr>
              <a:t> hat die </a:t>
            </a:r>
            <a:r>
              <a:rPr lang="en-GB" sz="2400" dirty="0" err="1">
                <a:solidFill>
                  <a:srgbClr val="000000"/>
                </a:solidFill>
              </a:rPr>
              <a:t>Infrastruktur</a:t>
            </a:r>
            <a:r>
              <a:rPr lang="en-GB" sz="2400" dirty="0">
                <a:solidFill>
                  <a:srgbClr val="000000"/>
                </a:solidFill>
              </a:rPr>
              <a:t> der </a:t>
            </a:r>
            <a:r>
              <a:rPr lang="en-GB" sz="2400" dirty="0" err="1">
                <a:solidFill>
                  <a:srgbClr val="000000"/>
                </a:solidFill>
              </a:rPr>
              <a:t>gemeinnützigen</a:t>
            </a:r>
            <a:r>
              <a:rPr lang="en-GB" sz="2400" dirty="0">
                <a:solidFill>
                  <a:srgbClr val="000000"/>
                </a:solidFill>
              </a:rPr>
              <a:t> Organisation </a:t>
            </a:r>
            <a:r>
              <a:rPr lang="en-GB" sz="2400" dirty="0" err="1">
                <a:solidFill>
                  <a:srgbClr val="000000"/>
                </a:solidFill>
              </a:rPr>
              <a:t>aktualisiert</a:t>
            </a:r>
            <a:r>
              <a:rPr lang="en-GB" sz="2400" dirty="0">
                <a:solidFill>
                  <a:srgbClr val="000000"/>
                </a:solidFill>
              </a:rPr>
              <a:t>, um von </a:t>
            </a:r>
            <a:r>
              <a:rPr lang="en-GB" sz="2400" dirty="0" err="1">
                <a:solidFill>
                  <a:srgbClr val="000000"/>
                </a:solidFill>
              </a:rPr>
              <a:t>einer</a:t>
            </a:r>
            <a:r>
              <a:rPr lang="en-GB" sz="2400" dirty="0">
                <a:solidFill>
                  <a:srgbClr val="000000"/>
                </a:solidFill>
              </a:rPr>
              <a:t> IAAS-</a:t>
            </a:r>
            <a:r>
              <a:rPr lang="en-GB" sz="2400" dirty="0" err="1">
                <a:solidFill>
                  <a:srgbClr val="000000"/>
                </a:solidFill>
              </a:rPr>
              <a:t>Webanwendung</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einem</a:t>
            </a:r>
            <a:r>
              <a:rPr lang="en-GB" sz="2400" dirty="0">
                <a:solidFill>
                  <a:srgbClr val="000000"/>
                </a:solidFill>
              </a:rPr>
              <a:t> Azure PaaS-APP-</a:t>
            </a:r>
            <a:r>
              <a:rPr lang="en-GB" sz="2400" dirty="0" err="1">
                <a:solidFill>
                  <a:srgbClr val="000000"/>
                </a:solidFill>
              </a:rPr>
              <a:t>Dienst</a:t>
            </a:r>
            <a:r>
              <a:rPr lang="en-GB" sz="2400" dirty="0">
                <a:solidFill>
                  <a:srgbClr val="000000"/>
                </a:solidFill>
              </a:rPr>
              <a:t> </a:t>
            </a:r>
            <a:r>
              <a:rPr lang="en-GB" sz="2400" dirty="0" err="1">
                <a:solidFill>
                  <a:srgbClr val="000000"/>
                </a:solidFill>
              </a:rPr>
              <a:t>umzugestalten</a:t>
            </a:r>
            <a:r>
              <a:rPr lang="en-GB" sz="2400" dirty="0">
                <a:solidFill>
                  <a:srgbClr val="000000"/>
                </a:solidFill>
              </a:rPr>
              <a:t>.</a:t>
            </a:r>
            <a:endParaRPr kumimoji="0" lang="en-GB" sz="2400" i="0"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Blip>
                <a:blip r:embed="rId3"/>
              </a:buBlip>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6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Fallstudie</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342453"/>
          </a:xfrm>
          <a:prstGeom prst="rect">
            <a:avLst/>
          </a:prstGeom>
          <a:noFill/>
        </p:spPr>
        <p:txBody>
          <a:bodyPr wrap="square" rtlCol="0">
            <a:spAutoFit/>
          </a:bodyPr>
          <a:lstStyle/>
          <a:p>
            <a:pPr marL="342900" lvl="0" indent="-342900">
              <a:lnSpc>
                <a:spcPct val="90000"/>
              </a:lnSpc>
              <a:spcBef>
                <a:spcPts val="1000"/>
              </a:spcBef>
              <a:buBlip>
                <a:blip r:embed="rId3"/>
              </a:buBlip>
              <a:defRPr/>
            </a:pPr>
            <a:r>
              <a:rPr lang="en-GB" sz="2400" b="1" dirty="0">
                <a:solidFill>
                  <a:schemeClr val="accent2"/>
                </a:solidFill>
              </a:rPr>
              <a:t>Wie AWS </a:t>
            </a:r>
            <a:r>
              <a:rPr lang="en-GB" sz="2400" b="1" dirty="0" err="1">
                <a:solidFill>
                  <a:schemeClr val="accent2"/>
                </a:solidFill>
              </a:rPr>
              <a:t>verwendet</a:t>
            </a:r>
            <a:r>
              <a:rPr lang="en-GB" sz="2400" b="1" dirty="0">
                <a:solidFill>
                  <a:schemeClr val="accent2"/>
                </a:solidFill>
              </a:rPr>
              <a:t> </a:t>
            </a:r>
            <a:r>
              <a:rPr lang="en-GB" sz="2400" b="1" dirty="0" err="1">
                <a:solidFill>
                  <a:schemeClr val="accent2"/>
                </a:solidFill>
              </a:rPr>
              <a:t>wird</a:t>
            </a:r>
            <a:r>
              <a:rPr lang="en-GB" sz="2400" b="1" dirty="0">
                <a:solidFill>
                  <a:schemeClr val="accent2"/>
                </a:solidFill>
              </a:rPr>
              <a:t>, um den Server </a:t>
            </a:r>
            <a:r>
              <a:rPr lang="en-GB" sz="2400" b="1" dirty="0" err="1">
                <a:solidFill>
                  <a:schemeClr val="accent2"/>
                </a:solidFill>
              </a:rPr>
              <a:t>einer</a:t>
            </a:r>
            <a:r>
              <a:rPr lang="en-GB" sz="2400" b="1" dirty="0">
                <a:solidFill>
                  <a:schemeClr val="accent2"/>
                </a:solidFill>
              </a:rPr>
              <a:t> </a:t>
            </a:r>
            <a:r>
              <a:rPr lang="en-GB" sz="2400" b="1" dirty="0" err="1">
                <a:solidFill>
                  <a:schemeClr val="accent2"/>
                </a:solidFill>
              </a:rPr>
              <a:t>gemeinnützigen</a:t>
            </a:r>
            <a:r>
              <a:rPr lang="en-GB" sz="2400" b="1" dirty="0">
                <a:solidFill>
                  <a:schemeClr val="accent2"/>
                </a:solidFill>
              </a:rPr>
              <a:t> Organisation in die Cloud </a:t>
            </a:r>
            <a:r>
              <a:rPr lang="en-GB" sz="2400" b="1" dirty="0" err="1">
                <a:solidFill>
                  <a:schemeClr val="accent2"/>
                </a:solidFill>
              </a:rPr>
              <a:t>zu</a:t>
            </a:r>
            <a:r>
              <a:rPr lang="en-GB" sz="2400" b="1" dirty="0">
                <a:solidFill>
                  <a:schemeClr val="accent2"/>
                </a:solidFill>
              </a:rPr>
              <a:t> </a:t>
            </a:r>
            <a:r>
              <a:rPr lang="en-GB" sz="2400" b="1" dirty="0" err="1">
                <a:solidFill>
                  <a:schemeClr val="accent2"/>
                </a:solidFill>
              </a:rPr>
              <a:t>verschieben</a:t>
            </a:r>
            <a:r>
              <a:rPr lang="en-GB" sz="2400" b="1" dirty="0">
                <a:solidFill>
                  <a:schemeClr val="accent2"/>
                </a:solidFill>
              </a:rPr>
              <a:t>: </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a:buClr>
                <a:schemeClr val="accent2"/>
              </a:buClr>
            </a:pPr>
            <a:endParaRPr lang="en-GB" sz="2400" b="1" dirty="0">
              <a:solidFill>
                <a:schemeClr val="accent2"/>
              </a:solidFill>
              <a:latin typeface="Calibri" panose="020F0502020204030204"/>
            </a:endParaRPr>
          </a:p>
          <a:p>
            <a:pPr marL="800100" lvl="1" indent="-342900">
              <a:buClr>
                <a:schemeClr val="accent2"/>
              </a:buClr>
              <a:buFont typeface="Arial" panose="020B0604020202020204" pitchFamily="34" charset="0"/>
              <a:buChar char="•"/>
            </a:pPr>
            <a:r>
              <a:rPr lang="en-GB" sz="2400" dirty="0">
                <a:solidFill>
                  <a:srgbClr val="000000"/>
                </a:solidFill>
              </a:rPr>
              <a:t>Der </a:t>
            </a:r>
            <a:r>
              <a:rPr lang="en-GB" sz="2400" dirty="0" err="1">
                <a:solidFill>
                  <a:srgbClr val="000000"/>
                </a:solidFill>
              </a:rPr>
              <a:t>erste</a:t>
            </a:r>
            <a:r>
              <a:rPr lang="en-GB" sz="2400" dirty="0">
                <a:solidFill>
                  <a:srgbClr val="000000"/>
                </a:solidFill>
              </a:rPr>
              <a:t> Schritt von </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D.A.R.E. </a:t>
            </a:r>
            <a:r>
              <a:rPr lang="en-GB" sz="2400" dirty="0">
                <a:solidFill>
                  <a:srgbClr val="000000"/>
                </a:solidFill>
              </a:rPr>
              <a:t>um </a:t>
            </a:r>
            <a:r>
              <a:rPr lang="en-GB" sz="2400" dirty="0" err="1">
                <a:solidFill>
                  <a:srgbClr val="000000"/>
                </a:solidFill>
              </a:rPr>
              <a:t>ihren</a:t>
            </a:r>
            <a:r>
              <a:rPr lang="en-GB" sz="2400" dirty="0">
                <a:solidFill>
                  <a:srgbClr val="000000"/>
                </a:solidFill>
              </a:rPr>
              <a:t> Server in die Cloud </a:t>
            </a:r>
            <a:r>
              <a:rPr lang="en-GB" sz="2400" dirty="0" err="1">
                <a:solidFill>
                  <a:srgbClr val="000000"/>
                </a:solidFill>
              </a:rPr>
              <a:t>zu</a:t>
            </a:r>
            <a:r>
              <a:rPr lang="en-GB" sz="2400" dirty="0">
                <a:solidFill>
                  <a:srgbClr val="000000"/>
                </a:solidFill>
              </a:rPr>
              <a:t> </a:t>
            </a:r>
            <a:r>
              <a:rPr lang="en-GB" sz="2400" dirty="0" err="1">
                <a:solidFill>
                  <a:srgbClr val="000000"/>
                </a:solidFill>
              </a:rPr>
              <a:t>bewegen</a:t>
            </a:r>
            <a:r>
              <a:rPr lang="en-GB" sz="2400" dirty="0">
                <a:solidFill>
                  <a:srgbClr val="000000"/>
                </a:solidFill>
              </a:rPr>
              <a:t>, war es, die </a:t>
            </a:r>
            <a:r>
              <a:rPr lang="en-GB" sz="2400" dirty="0" err="1">
                <a:solidFill>
                  <a:srgbClr val="000000"/>
                </a:solidFill>
              </a:rPr>
              <a:t>bestehenden</a:t>
            </a:r>
            <a:r>
              <a:rPr lang="en-GB" sz="2400" dirty="0">
                <a:solidFill>
                  <a:srgbClr val="000000"/>
                </a:solidFill>
              </a:rPr>
              <a:t> </a:t>
            </a:r>
            <a:r>
              <a:rPr lang="en-GB" sz="2400" dirty="0" err="1">
                <a:solidFill>
                  <a:srgbClr val="000000"/>
                </a:solidFill>
              </a:rPr>
              <a:t>Hindernisse</a:t>
            </a:r>
            <a:r>
              <a:rPr lang="en-GB" sz="2400" dirty="0">
                <a:solidFill>
                  <a:srgbClr val="000000"/>
                </a:solidFill>
              </a:rPr>
              <a:t> </a:t>
            </a:r>
            <a:r>
              <a:rPr lang="en-GB" sz="2400" dirty="0" err="1">
                <a:solidFill>
                  <a:srgbClr val="000000"/>
                </a:solidFill>
              </a:rPr>
              <a:t>genau</a:t>
            </a:r>
            <a:r>
              <a:rPr lang="en-GB" sz="2400" dirty="0">
                <a:solidFill>
                  <a:srgbClr val="000000"/>
                </a:solidFill>
              </a:rPr>
              <a:t> </a:t>
            </a:r>
            <a:r>
              <a:rPr lang="en-GB" sz="2400" dirty="0" err="1">
                <a:solidFill>
                  <a:srgbClr val="000000"/>
                </a:solidFill>
              </a:rPr>
              <a:t>zu</a:t>
            </a:r>
            <a:r>
              <a:rPr lang="en-GB" sz="2400" dirty="0">
                <a:solidFill>
                  <a:srgbClr val="000000"/>
                </a:solidFill>
              </a:rPr>
              <a:t> verstehen. </a:t>
            </a:r>
            <a:endParaRPr kumimoji="0" lang="en-GB" sz="2400" i="0"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endParaRPr lang="en-GB" sz="2400" dirty="0">
              <a:solidFill>
                <a:srgbClr val="000000"/>
              </a:solidFill>
              <a:latin typeface="Calibri" panose="020F0502020204030204"/>
            </a:endParaRPr>
          </a:p>
          <a:p>
            <a:pPr marL="800100" lvl="1" indent="-342900">
              <a:buClr>
                <a:schemeClr val="accent2"/>
              </a:buClr>
              <a:buFont typeface="Arial" panose="020B0604020202020204" pitchFamily="34" charset="0"/>
              <a:buChar char="•"/>
            </a:pPr>
            <a:r>
              <a:rPr lang="en-GB" sz="2400" dirty="0">
                <a:solidFill>
                  <a:srgbClr val="000000"/>
                </a:solidFill>
              </a:rPr>
              <a:t>In </a:t>
            </a:r>
            <a:r>
              <a:rPr lang="en-GB" sz="2400" dirty="0" err="1">
                <a:solidFill>
                  <a:srgbClr val="000000"/>
                </a:solidFill>
              </a:rPr>
              <a:t>dieser</a:t>
            </a:r>
            <a:r>
              <a:rPr lang="en-GB" sz="2400" dirty="0">
                <a:solidFill>
                  <a:srgbClr val="000000"/>
                </a:solidFill>
              </a:rPr>
              <a:t> </a:t>
            </a:r>
            <a:r>
              <a:rPr lang="en-GB" sz="2400" dirty="0" err="1">
                <a:solidFill>
                  <a:srgbClr val="000000"/>
                </a:solidFill>
              </a:rPr>
              <a:t>Fallstudie</a:t>
            </a:r>
            <a:r>
              <a:rPr lang="en-GB" sz="2400" dirty="0">
                <a:solidFill>
                  <a:srgbClr val="000000"/>
                </a:solidFill>
              </a:rPr>
              <a:t> </a:t>
            </a:r>
            <a:r>
              <a:rPr lang="en-GB" sz="2400" dirty="0" err="1">
                <a:solidFill>
                  <a:srgbClr val="000000"/>
                </a:solidFill>
              </a:rPr>
              <a:t>erfahren</a:t>
            </a:r>
            <a:r>
              <a:rPr lang="en-GB" sz="2400" dirty="0">
                <a:solidFill>
                  <a:srgbClr val="000000"/>
                </a:solidFill>
              </a:rPr>
              <a:t> Sie, </a:t>
            </a:r>
            <a:r>
              <a:rPr lang="en-GB" sz="2400" dirty="0" err="1">
                <a:solidFill>
                  <a:srgbClr val="000000"/>
                </a:solidFill>
              </a:rPr>
              <a:t>wie</a:t>
            </a:r>
            <a:r>
              <a:rPr lang="en-GB" sz="2400" dirty="0">
                <a:solidFill>
                  <a:srgbClr val="000000"/>
                </a:solidFill>
              </a:rPr>
              <a:t> </a:t>
            </a:r>
            <a:r>
              <a:rPr lang="en-GB" sz="2400" dirty="0" err="1">
                <a:solidFill>
                  <a:srgbClr val="000000"/>
                </a:solidFill>
              </a:rPr>
              <a:t>wir</a:t>
            </a:r>
            <a:r>
              <a:rPr lang="en-GB" sz="2400" dirty="0">
                <a:solidFill>
                  <a:srgbClr val="000000"/>
                </a:solidFill>
              </a:rPr>
              <a:t> die </a:t>
            </a:r>
            <a:r>
              <a:rPr lang="en-GB" sz="2400" dirty="0" err="1">
                <a:solidFill>
                  <a:srgbClr val="000000"/>
                </a:solidFill>
              </a:rPr>
              <a:t>Herausforderungen</a:t>
            </a:r>
            <a:r>
              <a:rPr lang="en-GB" sz="2400" dirty="0">
                <a:solidFill>
                  <a:srgbClr val="000000"/>
                </a:solidFill>
              </a:rPr>
              <a:t> des </a:t>
            </a:r>
            <a:r>
              <a:rPr lang="en-GB" sz="2400" dirty="0" err="1">
                <a:solidFill>
                  <a:srgbClr val="000000"/>
                </a:solidFill>
              </a:rPr>
              <a:t>Kunden</a:t>
            </a:r>
            <a:r>
              <a:rPr lang="en-GB" sz="2400" dirty="0">
                <a:solidFill>
                  <a:srgbClr val="000000"/>
                </a:solidFill>
              </a:rPr>
              <a:t> </a:t>
            </a:r>
            <a:r>
              <a:rPr lang="en-GB" sz="2400" dirty="0" err="1">
                <a:solidFill>
                  <a:srgbClr val="000000"/>
                </a:solidFill>
              </a:rPr>
              <a:t>analysiert</a:t>
            </a:r>
            <a:r>
              <a:rPr lang="en-GB" sz="2400" dirty="0">
                <a:solidFill>
                  <a:srgbClr val="000000"/>
                </a:solidFill>
              </a:rPr>
              <a:t> </a:t>
            </a:r>
            <a:r>
              <a:rPr lang="en-GB" sz="2400" dirty="0" err="1">
                <a:solidFill>
                  <a:srgbClr val="000000"/>
                </a:solidFill>
              </a:rPr>
              <a:t>haben</a:t>
            </a:r>
            <a:r>
              <a:rPr lang="en-GB" sz="2400" dirty="0">
                <a:solidFill>
                  <a:srgbClr val="000000"/>
                </a:solidFill>
              </a:rPr>
              <a:t>.</a:t>
            </a:r>
            <a:endParaRPr kumimoji="0" lang="en-GB" sz="2400" i="0"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Blip>
                <a:blip r:embed="rId3"/>
              </a:buBlip>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07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Fallstudie</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48719"/>
          </a:xfrm>
          <a:prstGeom prst="rect">
            <a:avLst/>
          </a:prstGeom>
          <a:noFill/>
        </p:spPr>
        <p:txBody>
          <a:bodyPr wrap="square" rtlCol="0">
            <a:spAutoFit/>
          </a:bodyPr>
          <a:lstStyle/>
          <a:p>
            <a:pPr marL="342900" lvl="0" indent="-342900">
              <a:lnSpc>
                <a:spcPct val="90000"/>
              </a:lnSpc>
              <a:spcBef>
                <a:spcPts val="1000"/>
              </a:spcBef>
              <a:buBlip>
                <a:blip r:embed="rId3"/>
              </a:buBlip>
              <a:defRPr/>
            </a:pPr>
            <a:r>
              <a:rPr lang="en-GB" sz="2400" b="1" dirty="0">
                <a:solidFill>
                  <a:schemeClr val="accent2"/>
                </a:solidFill>
              </a:rPr>
              <a:t>Der </a:t>
            </a:r>
            <a:r>
              <a:rPr lang="en-GB" sz="2400" b="1" u="sng" dirty="0" err="1">
                <a:solidFill>
                  <a:schemeClr val="accent2"/>
                </a:solidFill>
              </a:rPr>
              <a:t>Kambodschanisches</a:t>
            </a:r>
            <a:r>
              <a:rPr lang="en-GB" sz="2400" b="1" u="sng" dirty="0">
                <a:solidFill>
                  <a:schemeClr val="accent2"/>
                </a:solidFill>
              </a:rPr>
              <a:t> </a:t>
            </a:r>
            <a:r>
              <a:rPr lang="en-GB" sz="2400" b="1" u="sng" dirty="0" err="1">
                <a:solidFill>
                  <a:schemeClr val="accent2"/>
                </a:solidFill>
              </a:rPr>
              <a:t>Kinderhilfswerk</a:t>
            </a:r>
            <a:r>
              <a:rPr lang="en-GB" sz="2400" b="1" u="sng" dirty="0">
                <a:solidFill>
                  <a:schemeClr val="accent2"/>
                </a:solidFill>
              </a:rPr>
              <a:t> </a:t>
            </a:r>
            <a:r>
              <a:rPr lang="en-GB" sz="2400" b="1" dirty="0">
                <a:solidFill>
                  <a:schemeClr val="accent2"/>
                </a:solidFill>
              </a:rPr>
              <a:t>Fall</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a:buClr>
                <a:schemeClr val="accent2"/>
              </a:buClr>
            </a:pPr>
            <a:endParaRPr lang="en-GB" sz="2400" b="1" dirty="0">
              <a:solidFill>
                <a:schemeClr val="accent2"/>
              </a:solidFill>
              <a:latin typeface="Calibri" panose="020F0502020204030204"/>
            </a:endParaRPr>
          </a:p>
          <a:p>
            <a:pPr marL="800100" lvl="1" indent="-342900">
              <a:buClr>
                <a:schemeClr val="accent2"/>
              </a:buClr>
              <a:buFont typeface="Arial" panose="020B0604020202020204" pitchFamily="34" charset="0"/>
              <a:buChar char="•"/>
            </a:pPr>
            <a:r>
              <a:rPr lang="en-GB" sz="2400" dirty="0">
                <a:solidFill>
                  <a:srgbClr val="000000"/>
                </a:solidFill>
              </a:rPr>
              <a:t>Das Cambodian Children's Fund </a:t>
            </a:r>
            <a:r>
              <a:rPr lang="en-GB" sz="2400" dirty="0" err="1">
                <a:solidFill>
                  <a:srgbClr val="000000"/>
                </a:solidFill>
              </a:rPr>
              <a:t>wuchs</a:t>
            </a:r>
            <a:r>
              <a:rPr lang="en-GB" sz="2400" dirty="0">
                <a:solidFill>
                  <a:srgbClr val="000000"/>
                </a:solidFill>
              </a:rPr>
              <a:t> </a:t>
            </a:r>
            <a:r>
              <a:rPr lang="en-GB" sz="2400" dirty="0" err="1">
                <a:solidFill>
                  <a:srgbClr val="000000"/>
                </a:solidFill>
              </a:rPr>
              <a:t>über</a:t>
            </a:r>
            <a:r>
              <a:rPr lang="en-GB" sz="2400" dirty="0">
                <a:solidFill>
                  <a:srgbClr val="000000"/>
                </a:solidFill>
              </a:rPr>
              <a:t> seine </a:t>
            </a:r>
            <a:r>
              <a:rPr lang="en-GB" sz="2400" dirty="0" err="1">
                <a:solidFill>
                  <a:srgbClr val="000000"/>
                </a:solidFill>
              </a:rPr>
              <a:t>bestehende</a:t>
            </a:r>
            <a:r>
              <a:rPr lang="en-GB" sz="2400" dirty="0">
                <a:solidFill>
                  <a:srgbClr val="000000"/>
                </a:solidFill>
              </a:rPr>
              <a:t> </a:t>
            </a:r>
            <a:r>
              <a:rPr lang="en-GB" sz="2400" dirty="0" err="1">
                <a:solidFill>
                  <a:srgbClr val="000000"/>
                </a:solidFill>
              </a:rPr>
              <a:t>Finanzsoftware</a:t>
            </a:r>
            <a:r>
              <a:rPr lang="en-GB" sz="2400" dirty="0">
                <a:solidFill>
                  <a:srgbClr val="000000"/>
                </a:solidFill>
              </a:rPr>
              <a:t> </a:t>
            </a:r>
            <a:r>
              <a:rPr lang="en-GB" sz="2400" dirty="0" err="1">
                <a:solidFill>
                  <a:srgbClr val="000000"/>
                </a:solidFill>
              </a:rPr>
              <a:t>hinaus</a:t>
            </a:r>
            <a:r>
              <a:rPr lang="en-GB" sz="2400" dirty="0">
                <a:solidFill>
                  <a:srgbClr val="000000"/>
                </a:solidFill>
              </a:rPr>
              <a:t>. Sie </a:t>
            </a:r>
            <a:r>
              <a:rPr lang="en-GB" sz="2400" dirty="0" err="1">
                <a:solidFill>
                  <a:srgbClr val="000000"/>
                </a:solidFill>
              </a:rPr>
              <a:t>waren</a:t>
            </a:r>
            <a:r>
              <a:rPr lang="en-GB" sz="2400" dirty="0">
                <a:solidFill>
                  <a:srgbClr val="000000"/>
                </a:solidFill>
              </a:rPr>
              <a:t> </a:t>
            </a:r>
            <a:r>
              <a:rPr lang="en-GB" sz="2400" dirty="0" err="1">
                <a:solidFill>
                  <a:srgbClr val="000000"/>
                </a:solidFill>
              </a:rPr>
              <a:t>mit</a:t>
            </a:r>
            <a:r>
              <a:rPr lang="en-GB" sz="2400" dirty="0">
                <a:solidFill>
                  <a:srgbClr val="000000"/>
                </a:solidFill>
              </a:rPr>
              <a:t> </a:t>
            </a:r>
            <a:r>
              <a:rPr lang="en-GB" sz="2400" dirty="0" err="1">
                <a:solidFill>
                  <a:srgbClr val="000000"/>
                </a:solidFill>
              </a:rPr>
              <a:t>ihren</a:t>
            </a:r>
            <a:r>
              <a:rPr lang="en-GB" sz="2400" dirty="0">
                <a:solidFill>
                  <a:srgbClr val="000000"/>
                </a:solidFill>
              </a:rPr>
              <a:t> </a:t>
            </a:r>
            <a:r>
              <a:rPr lang="en-GB" sz="2400" dirty="0" err="1">
                <a:solidFill>
                  <a:srgbClr val="000000"/>
                </a:solidFill>
              </a:rPr>
              <a:t>Finanzen</a:t>
            </a:r>
            <a:r>
              <a:rPr lang="en-GB" sz="2400" dirty="0">
                <a:solidFill>
                  <a:srgbClr val="000000"/>
                </a:solidFill>
              </a:rPr>
              <a:t> </a:t>
            </a:r>
            <a:r>
              <a:rPr lang="en-GB" sz="2400" dirty="0" err="1">
                <a:solidFill>
                  <a:srgbClr val="000000"/>
                </a:solidFill>
              </a:rPr>
              <a:t>immer</a:t>
            </a:r>
            <a:r>
              <a:rPr lang="en-GB" sz="2400" dirty="0">
                <a:solidFill>
                  <a:srgbClr val="000000"/>
                </a:solidFill>
              </a:rPr>
              <a:t> </a:t>
            </a:r>
            <a:r>
              <a:rPr lang="en-GB" sz="2400" dirty="0" err="1">
                <a:solidFill>
                  <a:srgbClr val="000000"/>
                </a:solidFill>
              </a:rPr>
              <a:t>drei</a:t>
            </a:r>
            <a:r>
              <a:rPr lang="en-GB" sz="2400" dirty="0">
                <a:solidFill>
                  <a:srgbClr val="000000"/>
                </a:solidFill>
              </a:rPr>
              <a:t> </a:t>
            </a:r>
            <a:r>
              <a:rPr lang="en-GB" sz="2400" dirty="0" err="1">
                <a:solidFill>
                  <a:srgbClr val="000000"/>
                </a:solidFill>
              </a:rPr>
              <a:t>Wochen</a:t>
            </a:r>
            <a:r>
              <a:rPr lang="en-GB" sz="2400" dirty="0">
                <a:solidFill>
                  <a:srgbClr val="000000"/>
                </a:solidFill>
              </a:rPr>
              <a:t> </a:t>
            </a:r>
            <a:r>
              <a:rPr lang="en-GB" sz="2400" dirty="0" err="1">
                <a:solidFill>
                  <a:srgbClr val="000000"/>
                </a:solidFill>
              </a:rPr>
              <a:t>im</a:t>
            </a:r>
            <a:r>
              <a:rPr lang="en-GB" sz="2400" dirty="0">
                <a:solidFill>
                  <a:srgbClr val="000000"/>
                </a:solidFill>
              </a:rPr>
              <a:t> </a:t>
            </a:r>
            <a:r>
              <a:rPr lang="en-GB" sz="2400" dirty="0" err="1">
                <a:solidFill>
                  <a:srgbClr val="000000"/>
                </a:solidFill>
              </a:rPr>
              <a:t>Rückstand</a:t>
            </a:r>
            <a:r>
              <a:rPr lang="en-GB" sz="2400" dirty="0">
                <a:solidFill>
                  <a:srgbClr val="000000"/>
                </a:solidFill>
              </a:rPr>
              <a:t>, was </a:t>
            </a:r>
            <a:r>
              <a:rPr lang="en-GB" sz="2400" dirty="0" err="1">
                <a:solidFill>
                  <a:srgbClr val="000000"/>
                </a:solidFill>
              </a:rPr>
              <a:t>zu</a:t>
            </a:r>
            <a:r>
              <a:rPr lang="en-GB" sz="2400" dirty="0">
                <a:solidFill>
                  <a:srgbClr val="000000"/>
                </a:solidFill>
              </a:rPr>
              <a:t> </a:t>
            </a:r>
            <a:r>
              <a:rPr lang="en-GB" sz="2400" dirty="0" err="1">
                <a:solidFill>
                  <a:srgbClr val="000000"/>
                </a:solidFill>
              </a:rPr>
              <a:t>verschwendeten</a:t>
            </a:r>
            <a:r>
              <a:rPr lang="en-GB" sz="2400" dirty="0">
                <a:solidFill>
                  <a:srgbClr val="000000"/>
                </a:solidFill>
              </a:rPr>
              <a:t> </a:t>
            </a:r>
            <a:r>
              <a:rPr lang="en-GB" sz="2400" dirty="0" err="1">
                <a:solidFill>
                  <a:srgbClr val="000000"/>
                </a:solidFill>
              </a:rPr>
              <a:t>Ressourcen</a:t>
            </a:r>
            <a:r>
              <a:rPr lang="en-GB" sz="2400" dirty="0">
                <a:solidFill>
                  <a:srgbClr val="000000"/>
                </a:solidFill>
              </a:rPr>
              <a:t> und </a:t>
            </a:r>
            <a:r>
              <a:rPr lang="en-GB" sz="2400" dirty="0" err="1">
                <a:solidFill>
                  <a:srgbClr val="000000"/>
                </a:solidFill>
              </a:rPr>
              <a:t>schlechten</a:t>
            </a:r>
            <a:r>
              <a:rPr lang="en-GB" sz="2400" dirty="0">
                <a:solidFill>
                  <a:srgbClr val="000000"/>
                </a:solidFill>
              </a:rPr>
              <a:t> </a:t>
            </a:r>
            <a:r>
              <a:rPr lang="en-GB" sz="2400" dirty="0" err="1">
                <a:solidFill>
                  <a:srgbClr val="000000"/>
                </a:solidFill>
              </a:rPr>
              <a:t>Berichten</a:t>
            </a:r>
            <a:r>
              <a:rPr lang="en-GB" sz="2400" dirty="0">
                <a:solidFill>
                  <a:srgbClr val="000000"/>
                </a:solidFill>
              </a:rPr>
              <a:t> </a:t>
            </a:r>
            <a:r>
              <a:rPr lang="en-GB" sz="2400" dirty="0" err="1">
                <a:solidFill>
                  <a:srgbClr val="000000"/>
                </a:solidFill>
              </a:rPr>
              <a:t>führte</a:t>
            </a:r>
            <a:r>
              <a:rPr lang="en-GB" sz="2400" dirty="0">
                <a:solidFill>
                  <a:srgbClr val="000000"/>
                </a:solidFill>
              </a:rPr>
              <a:t>.. </a:t>
            </a:r>
            <a:endParaRPr kumimoji="0" lang="en-GB" sz="2400" i="0"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endParaRPr lang="en-GB" sz="2400" dirty="0">
              <a:solidFill>
                <a:srgbClr val="000000"/>
              </a:solidFill>
              <a:latin typeface="Calibri" panose="020F0502020204030204"/>
            </a:endParaRPr>
          </a:p>
          <a:p>
            <a:pPr marL="800100" lvl="1" indent="-342900">
              <a:buClr>
                <a:schemeClr val="accent2"/>
              </a:buClr>
              <a:buFont typeface="Arial" panose="020B0604020202020204" pitchFamily="34" charset="0"/>
              <a:buChar char="•"/>
            </a:pPr>
            <a:r>
              <a:rPr lang="en-GB" sz="2400" dirty="0">
                <a:solidFill>
                  <a:srgbClr val="000000"/>
                </a:solidFill>
              </a:rPr>
              <a:t>Daher </a:t>
            </a:r>
            <a:r>
              <a:rPr lang="en-GB" sz="2400" dirty="0" err="1">
                <a:solidFill>
                  <a:srgbClr val="000000"/>
                </a:solidFill>
              </a:rPr>
              <a:t>benötigte</a:t>
            </a:r>
            <a:r>
              <a:rPr lang="en-GB" sz="2400" dirty="0">
                <a:solidFill>
                  <a:srgbClr val="000000"/>
                </a:solidFill>
              </a:rPr>
              <a:t> das Cambodian Children's Fund </a:t>
            </a:r>
            <a:r>
              <a:rPr lang="en-GB" sz="2400" dirty="0" err="1">
                <a:solidFill>
                  <a:srgbClr val="000000"/>
                </a:solidFill>
              </a:rPr>
              <a:t>eine</a:t>
            </a:r>
            <a:r>
              <a:rPr lang="en-GB" sz="2400" dirty="0">
                <a:solidFill>
                  <a:srgbClr val="000000"/>
                </a:solidFill>
              </a:rPr>
              <a:t> Cloud-</a:t>
            </a:r>
            <a:r>
              <a:rPr lang="en-GB" sz="2400" dirty="0" err="1">
                <a:solidFill>
                  <a:srgbClr val="000000"/>
                </a:solidFill>
              </a:rPr>
              <a:t>basierte</a:t>
            </a:r>
            <a:r>
              <a:rPr lang="en-GB" sz="2400" dirty="0">
                <a:solidFill>
                  <a:srgbClr val="000000"/>
                </a:solidFill>
              </a:rPr>
              <a:t> </a:t>
            </a:r>
            <a:r>
              <a:rPr lang="en-GB" sz="2400" dirty="0" err="1">
                <a:solidFill>
                  <a:srgbClr val="000000"/>
                </a:solidFill>
              </a:rPr>
              <a:t>Buchhaltungslösung</a:t>
            </a:r>
            <a:r>
              <a:rPr lang="en-GB" sz="2400">
                <a:solidFill>
                  <a:srgbClr val="000000"/>
                </a:solidFill>
              </a:rPr>
              <a:t>.</a:t>
            </a:r>
            <a:endParaRPr kumimoji="0" lang="en-GB" sz="2400" i="0"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Blip>
                <a:blip r:embed="rId3"/>
              </a:buBlip>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5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Reflexionsfragen</a:t>
            </a:r>
            <a:r>
              <a:rPr lang="en-GB" dirty="0"/>
              <a:t>
</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677656"/>
          </a:xfrm>
          <a:prstGeom prst="rect">
            <a:avLst/>
          </a:prstGeom>
          <a:noFill/>
        </p:spPr>
        <p:txBody>
          <a:bodyPr wrap="square" rtlCol="0">
            <a:spAutoFit/>
          </a:bodyPr>
          <a:lstStyle/>
          <a:p>
            <a:pPr marL="457200" indent="-457200">
              <a:buClr>
                <a:schemeClr val="accent2"/>
              </a:buClr>
              <a:buFont typeface="+mj-lt"/>
              <a:buAutoNum type="arabicPeriod"/>
            </a:pPr>
            <a:r>
              <a:rPr lang="en-GB" sz="2400" dirty="0">
                <a:solidFill>
                  <a:srgbClr val="000000"/>
                </a:solidFill>
              </a:rPr>
              <a:t>Was </a:t>
            </a:r>
            <a:r>
              <a:rPr lang="en-GB" sz="2400" dirty="0" err="1">
                <a:solidFill>
                  <a:srgbClr val="000000"/>
                </a:solidFill>
              </a:rPr>
              <a:t>ist</a:t>
            </a:r>
            <a:r>
              <a:rPr lang="en-GB" sz="2400" dirty="0">
                <a:solidFill>
                  <a:srgbClr val="000000"/>
                </a:solidFill>
              </a:rPr>
              <a:t> Cloud Computing?</a:t>
            </a:r>
          </a:p>
          <a:p>
            <a:pPr marL="457200" indent="-457200">
              <a:buClr>
                <a:schemeClr val="accent2"/>
              </a:buClr>
              <a:buFont typeface="+mj-lt"/>
              <a:buAutoNum type="arabicPeriod"/>
            </a:pPr>
            <a:endParaRPr lang="en-GB" sz="2400" dirty="0">
              <a:solidFill>
                <a:srgbClr val="000000"/>
              </a:solidFill>
            </a:endParaRPr>
          </a:p>
          <a:p>
            <a:pPr marL="457200" indent="-457200">
              <a:buClr>
                <a:schemeClr val="accent2"/>
              </a:buClr>
              <a:buFont typeface="+mj-lt"/>
              <a:buAutoNum type="arabicPeriod"/>
            </a:pPr>
            <a:r>
              <a:rPr lang="en-GB" sz="2400" dirty="0" err="1">
                <a:solidFill>
                  <a:srgbClr val="000000"/>
                </a:solidFill>
              </a:rPr>
              <a:t>Ist</a:t>
            </a:r>
            <a:r>
              <a:rPr lang="en-GB" sz="2400" dirty="0">
                <a:solidFill>
                  <a:srgbClr val="000000"/>
                </a:solidFill>
              </a:rPr>
              <a:t> Cloud Computing </a:t>
            </a:r>
            <a:r>
              <a:rPr lang="en-GB" sz="2400" dirty="0" err="1">
                <a:solidFill>
                  <a:srgbClr val="000000"/>
                </a:solidFill>
              </a:rPr>
              <a:t>dasselbe</a:t>
            </a:r>
            <a:r>
              <a:rPr lang="en-GB" sz="2400" dirty="0">
                <a:solidFill>
                  <a:srgbClr val="000000"/>
                </a:solidFill>
              </a:rPr>
              <a:t> </a:t>
            </a:r>
            <a:r>
              <a:rPr lang="en-GB" sz="2400" dirty="0" err="1">
                <a:solidFill>
                  <a:srgbClr val="000000"/>
                </a:solidFill>
              </a:rPr>
              <a:t>wie</a:t>
            </a:r>
            <a:r>
              <a:rPr lang="en-GB" sz="2400" dirty="0">
                <a:solidFill>
                  <a:srgbClr val="000000"/>
                </a:solidFill>
              </a:rPr>
              <a:t> Software-as-a-Service?</a:t>
            </a:r>
          </a:p>
          <a:p>
            <a:pPr marL="457200" indent="-457200">
              <a:buClr>
                <a:schemeClr val="accent2"/>
              </a:buClr>
              <a:buFont typeface="+mj-lt"/>
              <a:buAutoNum type="arabicPeriod"/>
            </a:pPr>
            <a:endParaRPr lang="en-GB" sz="2400" dirty="0">
              <a:solidFill>
                <a:srgbClr val="000000"/>
              </a:solidFill>
            </a:endParaRPr>
          </a:p>
          <a:p>
            <a:pPr marL="457200" indent="-457200">
              <a:buClr>
                <a:schemeClr val="accent2"/>
              </a:buClr>
              <a:buFont typeface="+mj-lt"/>
              <a:buAutoNum type="arabicPeriod"/>
            </a:pPr>
            <a:r>
              <a:rPr lang="en-GB" sz="2400" dirty="0" err="1">
                <a:solidFill>
                  <a:srgbClr val="000000"/>
                </a:solidFill>
              </a:rPr>
              <a:t>Welche</a:t>
            </a:r>
            <a:r>
              <a:rPr lang="en-GB" sz="2400" dirty="0">
                <a:solidFill>
                  <a:srgbClr val="000000"/>
                </a:solidFill>
              </a:rPr>
              <a:t> </a:t>
            </a:r>
            <a:r>
              <a:rPr lang="en-GB" sz="2400" dirty="0" err="1">
                <a:solidFill>
                  <a:srgbClr val="000000"/>
                </a:solidFill>
              </a:rPr>
              <a:t>Arten</a:t>
            </a:r>
            <a:r>
              <a:rPr lang="en-GB" sz="2400" dirty="0">
                <a:solidFill>
                  <a:srgbClr val="000000"/>
                </a:solidFill>
              </a:rPr>
              <a:t> von </a:t>
            </a:r>
            <a:r>
              <a:rPr lang="en-GB" sz="2400" dirty="0" err="1">
                <a:solidFill>
                  <a:srgbClr val="000000"/>
                </a:solidFill>
              </a:rPr>
              <a:t>Diensten</a:t>
            </a:r>
            <a:r>
              <a:rPr lang="en-GB" sz="2400" dirty="0">
                <a:solidFill>
                  <a:srgbClr val="000000"/>
                </a:solidFill>
              </a:rPr>
              <a:t> </a:t>
            </a:r>
            <a:r>
              <a:rPr lang="en-GB" sz="2400" dirty="0" err="1">
                <a:solidFill>
                  <a:srgbClr val="000000"/>
                </a:solidFill>
              </a:rPr>
              <a:t>sind</a:t>
            </a:r>
            <a:r>
              <a:rPr lang="en-GB" sz="2400" dirty="0">
                <a:solidFill>
                  <a:srgbClr val="000000"/>
                </a:solidFill>
              </a:rPr>
              <a:t> </a:t>
            </a:r>
            <a:r>
              <a:rPr lang="en-GB" sz="2400" dirty="0" err="1">
                <a:solidFill>
                  <a:srgbClr val="000000"/>
                </a:solidFill>
              </a:rPr>
              <a:t>über</a:t>
            </a:r>
            <a:r>
              <a:rPr lang="en-GB" sz="2400" dirty="0">
                <a:solidFill>
                  <a:srgbClr val="000000"/>
                </a:solidFill>
              </a:rPr>
              <a:t> das Cloud-Computing-Modell </a:t>
            </a:r>
            <a:r>
              <a:rPr lang="en-GB" sz="2400" dirty="0" err="1">
                <a:solidFill>
                  <a:srgbClr val="000000"/>
                </a:solidFill>
              </a:rPr>
              <a:t>verfügbar</a:t>
            </a:r>
            <a:r>
              <a:rPr lang="en-GB" sz="2400" dirty="0">
                <a:solidFill>
                  <a:srgbClr val="000000"/>
                </a:solidFill>
              </a:rPr>
              <a:t>?</a:t>
            </a:r>
          </a:p>
          <a:p>
            <a:pPr marL="457200" indent="-457200">
              <a:buClr>
                <a:schemeClr val="accent2"/>
              </a:buClr>
              <a:buFont typeface="+mj-lt"/>
              <a:buAutoNum type="arabicPeriod"/>
            </a:pPr>
            <a:endParaRPr lang="en-GB" sz="2400" dirty="0">
              <a:solidFill>
                <a:srgbClr val="000000"/>
              </a:solidFill>
            </a:endParaRPr>
          </a:p>
          <a:p>
            <a:pPr marL="457200" indent="-457200">
              <a:buClr>
                <a:schemeClr val="accent2"/>
              </a:buClr>
              <a:buFont typeface="+mj-lt"/>
              <a:buAutoNum type="arabicPeriod"/>
            </a:pPr>
            <a:r>
              <a:rPr lang="en-GB" sz="2400" dirty="0" err="1">
                <a:solidFill>
                  <a:srgbClr val="000000"/>
                </a:solidFill>
              </a:rPr>
              <a:t>Welche</a:t>
            </a:r>
            <a:r>
              <a:rPr lang="en-GB" sz="2400" dirty="0">
                <a:solidFill>
                  <a:srgbClr val="000000"/>
                </a:solidFill>
              </a:rPr>
              <a:t> </a:t>
            </a:r>
            <a:r>
              <a:rPr lang="en-GB" sz="2400" dirty="0" err="1">
                <a:solidFill>
                  <a:srgbClr val="000000"/>
                </a:solidFill>
              </a:rPr>
              <a:t>Arten</a:t>
            </a:r>
            <a:r>
              <a:rPr lang="en-GB" sz="2400" dirty="0">
                <a:solidFill>
                  <a:srgbClr val="000000"/>
                </a:solidFill>
              </a:rPr>
              <a:t> von </a:t>
            </a:r>
            <a:r>
              <a:rPr lang="en-GB" sz="2400" dirty="0" err="1">
                <a:solidFill>
                  <a:srgbClr val="000000"/>
                </a:solidFill>
              </a:rPr>
              <a:t>Anwendungen</a:t>
            </a:r>
            <a:r>
              <a:rPr lang="en-GB" sz="2400" dirty="0">
                <a:solidFill>
                  <a:srgbClr val="000000"/>
                </a:solidFill>
              </a:rPr>
              <a:t> </a:t>
            </a:r>
            <a:r>
              <a:rPr lang="en-GB" sz="2400" dirty="0" err="1">
                <a:solidFill>
                  <a:srgbClr val="000000"/>
                </a:solidFill>
              </a:rPr>
              <a:t>können</a:t>
            </a:r>
            <a:r>
              <a:rPr lang="en-GB" sz="2400" dirty="0">
                <a:solidFill>
                  <a:srgbClr val="000000"/>
                </a:solidFill>
              </a:rPr>
              <a:t> in der Cloud </a:t>
            </a:r>
            <a:r>
              <a:rPr lang="en-GB" sz="2400" dirty="0" err="1">
                <a:solidFill>
                  <a:srgbClr val="000000"/>
                </a:solidFill>
              </a:rPr>
              <a:t>ausgeführt</a:t>
            </a:r>
            <a:r>
              <a:rPr lang="en-GB" sz="2400" dirty="0">
                <a:solidFill>
                  <a:srgbClr val="000000"/>
                </a:solidFill>
              </a:rPr>
              <a:t> </a:t>
            </a:r>
            <a:r>
              <a:rPr lang="en-GB" sz="2400" dirty="0" err="1">
                <a:solidFill>
                  <a:srgbClr val="000000"/>
                </a:solidFill>
              </a:rPr>
              <a:t>werden</a:t>
            </a:r>
            <a:r>
              <a:rPr lang="en-GB" sz="2400" dirty="0">
                <a:solidFill>
                  <a:srgbClr val="000000"/>
                </a:solidFill>
              </a:rPr>
              <a:t>?</a:t>
            </a: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5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20A62-E599-889A-1CD7-493D91D148B7}"/>
              </a:ext>
            </a:extLst>
          </p:cNvPr>
          <p:cNvSpPr>
            <a:spLocks noGrp="1"/>
          </p:cNvSpPr>
          <p:nvPr>
            <p:ph type="body" sz="quarter" idx="15"/>
          </p:nvPr>
        </p:nvSpPr>
        <p:spPr/>
        <p:txBody>
          <a:bodyPr/>
          <a:lstStyle/>
          <a:p>
            <a:r>
              <a:rPr lang="en-GB"/>
              <a:t>01</a:t>
            </a:r>
            <a:endParaRPr lang="en-ZA"/>
          </a:p>
        </p:txBody>
      </p:sp>
      <p:sp>
        <p:nvSpPr>
          <p:cNvPr id="3" name="Text Placeholder 2">
            <a:extLst>
              <a:ext uri="{FF2B5EF4-FFF2-40B4-BE49-F238E27FC236}">
                <a16:creationId xmlns:a16="http://schemas.microsoft.com/office/drawing/2014/main" id="{99D7D11C-B1BB-AA86-DF53-AE19BED43C00}"/>
              </a:ext>
            </a:extLst>
          </p:cNvPr>
          <p:cNvSpPr>
            <a:spLocks noGrp="1"/>
          </p:cNvSpPr>
          <p:nvPr>
            <p:ph type="body" sz="quarter" idx="14"/>
          </p:nvPr>
        </p:nvSpPr>
        <p:spPr/>
        <p:txBody>
          <a:bodyPr/>
          <a:lstStyle/>
          <a:p>
            <a:r>
              <a:rPr lang="en-US"/>
              <a:t>Business Process Management (BPM)</a:t>
            </a:r>
          </a:p>
        </p:txBody>
      </p:sp>
      <p:sp>
        <p:nvSpPr>
          <p:cNvPr id="4" name="Text Placeholder 3">
            <a:extLst>
              <a:ext uri="{FF2B5EF4-FFF2-40B4-BE49-F238E27FC236}">
                <a16:creationId xmlns:a16="http://schemas.microsoft.com/office/drawing/2014/main" id="{6C37075E-6964-192A-E161-6217783664C5}"/>
              </a:ext>
            </a:extLst>
          </p:cNvPr>
          <p:cNvSpPr>
            <a:spLocks noGrp="1"/>
          </p:cNvSpPr>
          <p:nvPr>
            <p:ph type="body" sz="quarter" idx="28"/>
          </p:nvPr>
        </p:nvSpPr>
        <p:spPr>
          <a:xfrm>
            <a:off x="979124" y="1519186"/>
            <a:ext cx="4198618" cy="3829701"/>
          </a:xfrm>
        </p:spPr>
        <p:txBody>
          <a:bodyPr lIns="91440" tIns="45720" rIns="91440" bIns="45720" anchor="t"/>
          <a:lstStyle/>
          <a:p>
            <a:pPr algn="ctr">
              <a:defRPr/>
            </a:pPr>
            <a:r>
              <a:rPr kumimoji="0" lang="en-US" sz="24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a:t>
            </a:r>
            <a:r>
              <a:rPr lang="en-US" b="1" i="1">
                <a:effectLst>
                  <a:outerShdw blurRad="38100" dist="38100" dir="2700000" algn="tl">
                    <a:srgbClr val="000000">
                      <a:alpha val="43137"/>
                    </a:srgbClr>
                  </a:outerShdw>
                </a:effectLst>
                <a:latin typeface="Calibri" panose="020F0502020204030204"/>
              </a:rPr>
              <a:t>Jeder </a:t>
            </a:r>
            <a:r>
              <a:rPr lang="en-US" b="1" i="1" err="1">
                <a:effectLst>
                  <a:outerShdw blurRad="38100" dist="38100" dir="2700000" algn="tl">
                    <a:srgbClr val="000000">
                      <a:alpha val="43137"/>
                    </a:srgbClr>
                  </a:outerShdw>
                </a:effectLst>
                <a:latin typeface="Calibri" panose="020F0502020204030204"/>
              </a:rPr>
              <a:t>kann</a:t>
            </a:r>
            <a:r>
              <a:rPr lang="en-US" b="1" i="1">
                <a:effectLst>
                  <a:outerShdw blurRad="38100" dist="38100" dir="2700000" algn="tl">
                    <a:srgbClr val="000000">
                      <a:alpha val="43137"/>
                    </a:srgbClr>
                  </a:outerShdw>
                </a:effectLst>
                <a:latin typeface="Calibri" panose="020F0502020204030204"/>
              </a:rPr>
              <a:t> </a:t>
            </a:r>
            <a:r>
              <a:rPr lang="en-US" b="1" i="1" err="1">
                <a:effectLst>
                  <a:outerShdw blurRad="38100" dist="38100" dir="2700000" algn="tl">
                    <a:srgbClr val="000000">
                      <a:alpha val="43137"/>
                    </a:srgbClr>
                  </a:outerShdw>
                </a:effectLst>
                <a:latin typeface="Calibri" panose="020F0502020204030204"/>
              </a:rPr>
              <a:t>herausragend</a:t>
            </a:r>
            <a:r>
              <a:rPr lang="en-US" b="1" i="1">
                <a:effectLst>
                  <a:outerShdw blurRad="38100" dist="38100" dir="2700000" algn="tl">
                    <a:srgbClr val="000000">
                      <a:alpha val="43137"/>
                    </a:srgbClr>
                  </a:outerShdw>
                </a:effectLst>
                <a:latin typeface="Calibri" panose="020F0502020204030204"/>
              </a:rPr>
              <a:t> sein, da </a:t>
            </a:r>
            <a:r>
              <a:rPr lang="en-US" b="1" i="1" err="1">
                <a:effectLst>
                  <a:outerShdw blurRad="38100" dist="38100" dir="2700000" algn="tl">
                    <a:srgbClr val="000000">
                      <a:alpha val="43137"/>
                    </a:srgbClr>
                  </a:outerShdw>
                </a:effectLst>
                <a:latin typeface="Calibri" panose="020F0502020204030204"/>
              </a:rPr>
              <a:t>jeder</a:t>
            </a:r>
            <a:r>
              <a:rPr lang="en-US" b="1" i="1">
                <a:effectLst>
                  <a:outerShdw blurRad="38100" dist="38100" dir="2700000" algn="tl">
                    <a:srgbClr val="000000">
                      <a:alpha val="43137"/>
                    </a:srgbClr>
                  </a:outerShdw>
                </a:effectLst>
                <a:latin typeface="Calibri" panose="020F0502020204030204"/>
              </a:rPr>
              <a:t> </a:t>
            </a:r>
            <a:r>
              <a:rPr lang="en-US" b="1" i="1" err="1">
                <a:effectLst>
                  <a:outerShdw blurRad="38100" dist="38100" dir="2700000" algn="tl">
                    <a:srgbClr val="000000">
                      <a:alpha val="43137"/>
                    </a:srgbClr>
                  </a:outerShdw>
                </a:effectLst>
                <a:latin typeface="Calibri" panose="020F0502020204030204"/>
              </a:rPr>
              <a:t>einen</a:t>
            </a:r>
            <a:r>
              <a:rPr lang="en-US" b="1" i="1">
                <a:effectLst>
                  <a:outerShdw blurRad="38100" dist="38100" dir="2700000" algn="tl">
                    <a:srgbClr val="000000">
                      <a:alpha val="43137"/>
                    </a:srgbClr>
                  </a:outerShdw>
                </a:effectLst>
                <a:latin typeface="Calibri" panose="020F0502020204030204"/>
              </a:rPr>
              <a:t> Dienst </a:t>
            </a:r>
            <a:r>
              <a:rPr lang="en-US" b="1" i="1" err="1">
                <a:effectLst>
                  <a:outerShdw blurRad="38100" dist="38100" dir="2700000" algn="tl">
                    <a:srgbClr val="000000">
                      <a:alpha val="43137"/>
                    </a:srgbClr>
                  </a:outerShdw>
                </a:effectLst>
                <a:latin typeface="Calibri" panose="020F0502020204030204"/>
              </a:rPr>
              <a:t>leisten</a:t>
            </a:r>
            <a:r>
              <a:rPr lang="en-US" b="1" i="1">
                <a:effectLst>
                  <a:outerShdw blurRad="38100" dist="38100" dir="2700000" algn="tl">
                    <a:srgbClr val="000000">
                      <a:alpha val="43137"/>
                    </a:srgbClr>
                  </a:outerShdw>
                </a:effectLst>
                <a:latin typeface="Calibri" panose="020F0502020204030204"/>
              </a:rPr>
              <a:t> </a:t>
            </a:r>
            <a:r>
              <a:rPr lang="en-US" b="1" i="1" err="1">
                <a:effectLst>
                  <a:outerShdw blurRad="38100" dist="38100" dir="2700000" algn="tl">
                    <a:srgbClr val="000000">
                      <a:alpha val="43137"/>
                    </a:srgbClr>
                  </a:outerShdw>
                </a:effectLst>
                <a:latin typeface="Calibri" panose="020F0502020204030204"/>
              </a:rPr>
              <a:t>kann</a:t>
            </a:r>
            <a:r>
              <a:rPr lang="en-US" b="1" i="1">
                <a:effectLst>
                  <a:outerShdw blurRad="38100" dist="38100" dir="2700000" algn="tl">
                    <a:srgbClr val="000000">
                      <a:alpha val="43137"/>
                    </a:srgbClr>
                  </a:outerShdw>
                </a:effectLst>
                <a:latin typeface="Calibri" panose="020F0502020204030204"/>
              </a:rPr>
              <a:t>.”</a:t>
            </a:r>
            <a:endParaRPr kumimoji="0" lang="en-US" sz="24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Martin Luther King Jr.</a:t>
            </a:r>
          </a:p>
          <a:p>
            <a:endParaRPr lang="en-ZA"/>
          </a:p>
        </p:txBody>
      </p:sp>
      <p:sp>
        <p:nvSpPr>
          <p:cNvPr id="5" name="Text Placeholder 4">
            <a:extLst>
              <a:ext uri="{FF2B5EF4-FFF2-40B4-BE49-F238E27FC236}">
                <a16:creationId xmlns:a16="http://schemas.microsoft.com/office/drawing/2014/main" id="{6FB08A5A-7B6F-59EC-BACD-69BAA96B8321}"/>
              </a:ext>
            </a:extLst>
          </p:cNvPr>
          <p:cNvSpPr>
            <a:spLocks noGrp="1"/>
          </p:cNvSpPr>
          <p:nvPr>
            <p:ph type="body" sz="quarter" idx="29"/>
          </p:nvPr>
        </p:nvSpPr>
        <p:spPr/>
        <p:txBody>
          <a:bodyPr/>
          <a:lstStyle/>
          <a:p>
            <a:r>
              <a:rPr lang="en-GB"/>
              <a:t>02</a:t>
            </a:r>
            <a:endParaRPr lang="en-ZA"/>
          </a:p>
        </p:txBody>
      </p:sp>
      <p:sp>
        <p:nvSpPr>
          <p:cNvPr id="6" name="Text Placeholder 5">
            <a:extLst>
              <a:ext uri="{FF2B5EF4-FFF2-40B4-BE49-F238E27FC236}">
                <a16:creationId xmlns:a16="http://schemas.microsoft.com/office/drawing/2014/main" id="{AF6264BF-C70E-914F-D10D-F7D2A8E5506B}"/>
              </a:ext>
            </a:extLst>
          </p:cNvPr>
          <p:cNvSpPr>
            <a:spLocks noGrp="1"/>
          </p:cNvSpPr>
          <p:nvPr>
            <p:ph type="body" sz="quarter" idx="30"/>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Customer Relationship Management (CRM) </a:t>
            </a:r>
          </a:p>
        </p:txBody>
      </p:sp>
      <p:sp>
        <p:nvSpPr>
          <p:cNvPr id="7" name="Text Placeholder 6">
            <a:extLst>
              <a:ext uri="{FF2B5EF4-FFF2-40B4-BE49-F238E27FC236}">
                <a16:creationId xmlns:a16="http://schemas.microsoft.com/office/drawing/2014/main" id="{E9573EEB-CD14-A765-A25C-CE014840F40A}"/>
              </a:ext>
            </a:extLst>
          </p:cNvPr>
          <p:cNvSpPr>
            <a:spLocks noGrp="1"/>
          </p:cNvSpPr>
          <p:nvPr>
            <p:ph type="body" sz="quarter" idx="31"/>
          </p:nvPr>
        </p:nvSpPr>
        <p:spPr/>
        <p:txBody>
          <a:bodyPr/>
          <a:lstStyle/>
          <a:p>
            <a:r>
              <a:rPr lang="en-GB"/>
              <a:t>03</a:t>
            </a:r>
            <a:endParaRPr lang="en-ZA"/>
          </a:p>
        </p:txBody>
      </p:sp>
      <p:sp>
        <p:nvSpPr>
          <p:cNvPr id="8" name="Text Placeholder 7">
            <a:extLst>
              <a:ext uri="{FF2B5EF4-FFF2-40B4-BE49-F238E27FC236}">
                <a16:creationId xmlns:a16="http://schemas.microsoft.com/office/drawing/2014/main" id="{71219252-E7F9-A877-578C-E82B765C60C0}"/>
              </a:ext>
            </a:extLst>
          </p:cNvPr>
          <p:cNvSpPr>
            <a:spLocks noGrp="1"/>
          </p:cNvSpPr>
          <p:nvPr>
            <p:ph type="body" sz="quarter" idx="32"/>
          </p:nvPr>
        </p:nvSpPr>
        <p:spPr/>
        <p:txBody>
          <a:bodyPr/>
          <a:lstStyle/>
          <a:p>
            <a:r>
              <a:rPr lang="en-US"/>
              <a:t>Search Engine Optimization (SEO)</a:t>
            </a:r>
          </a:p>
        </p:txBody>
      </p:sp>
      <p:sp>
        <p:nvSpPr>
          <p:cNvPr id="9" name="Text Placeholder 8">
            <a:extLst>
              <a:ext uri="{FF2B5EF4-FFF2-40B4-BE49-F238E27FC236}">
                <a16:creationId xmlns:a16="http://schemas.microsoft.com/office/drawing/2014/main" id="{5A19F0D7-1CF4-950B-06F0-94189B068807}"/>
              </a:ext>
            </a:extLst>
          </p:cNvPr>
          <p:cNvSpPr>
            <a:spLocks noGrp="1"/>
          </p:cNvSpPr>
          <p:nvPr>
            <p:ph type="body" sz="quarter" idx="33"/>
          </p:nvPr>
        </p:nvSpPr>
        <p:spPr/>
        <p:txBody>
          <a:bodyPr/>
          <a:lstStyle/>
          <a:p>
            <a:r>
              <a:rPr lang="en-GB"/>
              <a:t>04</a:t>
            </a:r>
            <a:endParaRPr lang="en-ZA"/>
          </a:p>
        </p:txBody>
      </p:sp>
      <p:sp>
        <p:nvSpPr>
          <p:cNvPr id="10" name="Text Placeholder 9">
            <a:extLst>
              <a:ext uri="{FF2B5EF4-FFF2-40B4-BE49-F238E27FC236}">
                <a16:creationId xmlns:a16="http://schemas.microsoft.com/office/drawing/2014/main" id="{01536359-B030-A4B6-81AA-01F068D88F6A}"/>
              </a:ext>
            </a:extLst>
          </p:cNvPr>
          <p:cNvSpPr>
            <a:spLocks noGrp="1"/>
          </p:cNvSpPr>
          <p:nvPr>
            <p:ph type="body" sz="quarter" idx="34"/>
          </p:nvPr>
        </p:nvSpPr>
        <p:spPr/>
        <p:txBody>
          <a:bodyPr/>
          <a:lstStyle/>
          <a:p>
            <a:r>
              <a:rPr lang="en-ZA"/>
              <a:t>Cloud </a:t>
            </a:r>
          </a:p>
        </p:txBody>
      </p:sp>
      <p:sp>
        <p:nvSpPr>
          <p:cNvPr id="11" name="Text Placeholder 10">
            <a:extLst>
              <a:ext uri="{FF2B5EF4-FFF2-40B4-BE49-F238E27FC236}">
                <a16:creationId xmlns:a16="http://schemas.microsoft.com/office/drawing/2014/main" id="{F99CD8FB-64EC-FB62-76A7-8187B917B99C}"/>
              </a:ext>
            </a:extLst>
          </p:cNvPr>
          <p:cNvSpPr>
            <a:spLocks noGrp="1"/>
          </p:cNvSpPr>
          <p:nvPr>
            <p:ph type="body" sz="quarter" idx="35"/>
          </p:nvPr>
        </p:nvSpPr>
        <p:spPr/>
        <p:txBody>
          <a:bodyPr/>
          <a:lstStyle/>
          <a:p>
            <a:r>
              <a:rPr lang="en-GB"/>
              <a:t>05</a:t>
            </a:r>
            <a:endParaRPr lang="en-ZA"/>
          </a:p>
        </p:txBody>
      </p:sp>
      <p:sp>
        <p:nvSpPr>
          <p:cNvPr id="12" name="Text Placeholder 11">
            <a:extLst>
              <a:ext uri="{FF2B5EF4-FFF2-40B4-BE49-F238E27FC236}">
                <a16:creationId xmlns:a16="http://schemas.microsoft.com/office/drawing/2014/main" id="{E822F342-7AF8-1F13-9CB9-652034DF2227}"/>
              </a:ext>
            </a:extLst>
          </p:cNvPr>
          <p:cNvSpPr>
            <a:spLocks noGrp="1"/>
          </p:cNvSpPr>
          <p:nvPr>
            <p:ph type="body" sz="quarter" idx="36"/>
          </p:nvPr>
        </p:nvSpPr>
        <p:spPr/>
        <p:txBody>
          <a:bodyPr lIns="91440" tIns="45720" rIns="91440" bIns="45720" anchor="ctr">
            <a:noAutofit/>
          </a:bodyPr>
          <a:lstStyle/>
          <a:p>
            <a:r>
              <a:rPr lang="en-ZA" dirty="0"/>
              <a:t>Agile </a:t>
            </a:r>
            <a:r>
              <a:rPr lang="en-ZA" dirty="0" err="1"/>
              <a:t>Methoden</a:t>
            </a:r>
            <a:endParaRPr lang="en-ZA" dirty="0"/>
          </a:p>
        </p:txBody>
      </p:sp>
      <p:sp>
        <p:nvSpPr>
          <p:cNvPr id="13" name="Text Placeholder 12">
            <a:extLst>
              <a:ext uri="{FF2B5EF4-FFF2-40B4-BE49-F238E27FC236}">
                <a16:creationId xmlns:a16="http://schemas.microsoft.com/office/drawing/2014/main" id="{38A627E5-46B5-B077-1279-CCCE2E945C9A}"/>
              </a:ext>
            </a:extLst>
          </p:cNvPr>
          <p:cNvSpPr>
            <a:spLocks noGrp="1"/>
          </p:cNvSpPr>
          <p:nvPr>
            <p:ph type="body" sz="quarter" idx="27"/>
          </p:nvPr>
        </p:nvSpPr>
        <p:spPr/>
        <p:txBody>
          <a:bodyPr/>
          <a:lstStyle/>
          <a:p>
            <a:r>
              <a:rPr lang="en-GB"/>
              <a:t>Outline</a:t>
            </a:r>
            <a:endParaRPr lang="en-ZA"/>
          </a:p>
        </p:txBody>
      </p:sp>
      <p:sp>
        <p:nvSpPr>
          <p:cNvPr id="14" name="Text Placeholder 13">
            <a:extLst>
              <a:ext uri="{FF2B5EF4-FFF2-40B4-BE49-F238E27FC236}">
                <a16:creationId xmlns:a16="http://schemas.microsoft.com/office/drawing/2014/main" id="{7B2F6E99-E6E2-9CF4-4B3D-11B5F9EC4D38}"/>
              </a:ext>
            </a:extLst>
          </p:cNvPr>
          <p:cNvSpPr>
            <a:spLocks noGrp="1"/>
          </p:cNvSpPr>
          <p:nvPr>
            <p:ph type="body" sz="quarter" idx="37"/>
          </p:nvPr>
        </p:nvSpPr>
        <p:spPr/>
        <p:txBody>
          <a:bodyPr/>
          <a:lstStyle/>
          <a:p>
            <a:r>
              <a:rPr lang="en-GB"/>
              <a:t>06</a:t>
            </a:r>
            <a:endParaRPr lang="en-ZA"/>
          </a:p>
        </p:txBody>
      </p:sp>
      <p:sp>
        <p:nvSpPr>
          <p:cNvPr id="15" name="Text Placeholder 14">
            <a:extLst>
              <a:ext uri="{FF2B5EF4-FFF2-40B4-BE49-F238E27FC236}">
                <a16:creationId xmlns:a16="http://schemas.microsoft.com/office/drawing/2014/main" id="{2A392415-BDAA-850B-490A-AA5FA12923D9}"/>
              </a:ext>
            </a:extLst>
          </p:cNvPr>
          <p:cNvSpPr>
            <a:spLocks noGrp="1"/>
          </p:cNvSpPr>
          <p:nvPr>
            <p:ph type="body" sz="quarter" idx="38"/>
          </p:nvPr>
        </p:nvSpPr>
        <p:spPr/>
        <p:txBody>
          <a:bodyPr lIns="91440" tIns="45720" rIns="91440" bIns="45720" anchor="ctr">
            <a:noAutofit/>
          </a:bodyPr>
          <a:lstStyle/>
          <a:p>
            <a:r>
              <a:rPr lang="en-GB" dirty="0" err="1">
                <a:cs typeface="Calibri"/>
              </a:rPr>
              <a:t>Quellen</a:t>
            </a:r>
            <a:r>
              <a:rPr lang="en-GB" dirty="0">
                <a:cs typeface="Calibri"/>
              </a:rPr>
              <a:t> (Info </a:t>
            </a:r>
            <a:r>
              <a:rPr lang="en-GB" dirty="0" err="1">
                <a:cs typeface="Calibri"/>
              </a:rPr>
              <a:t>im</a:t>
            </a:r>
            <a:r>
              <a:rPr lang="en-GB" dirty="0">
                <a:cs typeface="Calibri"/>
              </a:rPr>
              <a:t> </a:t>
            </a:r>
            <a:r>
              <a:rPr lang="en-GB" dirty="0" err="1">
                <a:cs typeface="Calibri"/>
              </a:rPr>
              <a:t>Anhang</a:t>
            </a:r>
            <a:r>
              <a:rPr lang="en-GB" dirty="0">
                <a:cs typeface="Calibri"/>
              </a:rPr>
              <a:t>)</a:t>
            </a:r>
          </a:p>
        </p:txBody>
      </p:sp>
    </p:spTree>
    <p:extLst>
      <p:ext uri="{BB962C8B-B14F-4D97-AF65-F5344CB8AC3E}">
        <p14:creationId xmlns:p14="http://schemas.microsoft.com/office/powerpoint/2010/main" val="216385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5" grpId="0" build="p"/>
      <p:bldP spid="6" grpId="0" build="p"/>
      <p:bldP spid="7" grpId="0" build="p"/>
      <p:bldP spid="8" grpId="0" build="p"/>
      <p:bldP spid="9" grpId="0" build="p"/>
      <p:bldP spid="10" grpId="0" build="p"/>
      <p:bldP spid="11" grpId="0" build="p"/>
      <p:bldP spid="12" grpId="0" build="p"/>
      <p:bldP spid="14" grpId="0" build="p"/>
      <p:bldP spid="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EE77CCE-D849-52ED-6AFF-4C802AB76DFF}"/>
              </a:ext>
            </a:extLst>
          </p:cNvPr>
          <p:cNvSpPr>
            <a:spLocks noGrp="1"/>
          </p:cNvSpPr>
          <p:nvPr>
            <p:ph type="body" sz="quarter" idx="13"/>
          </p:nvPr>
        </p:nvSpPr>
        <p:spPr>
          <a:xfrm>
            <a:off x="856356" y="1882331"/>
            <a:ext cx="5055171" cy="3808175"/>
          </a:xfrm>
        </p:spPr>
        <p:txBody>
          <a:bodyPr anchor="t"/>
          <a:lstStyle/>
          <a:p>
            <a:pPr algn="l"/>
            <a:r>
              <a:rPr lang="de-DE" dirty="0"/>
              <a:t>Vorteile</a:t>
            </a:r>
          </a:p>
          <a:p>
            <a:pPr marL="457200" indent="-457200" algn="l">
              <a:buFont typeface="Arial" panose="020B0604020202020204" pitchFamily="34" charset="0"/>
              <a:buChar char="•"/>
            </a:pPr>
            <a:r>
              <a:rPr lang="de-DE" sz="1800" dirty="0"/>
              <a:t>Transparenz in der Verwaltung</a:t>
            </a:r>
          </a:p>
          <a:p>
            <a:pPr marL="457200" indent="-457200" algn="l">
              <a:buFont typeface="Arial" panose="020B0604020202020204" pitchFamily="34" charset="0"/>
              <a:buChar char="•"/>
            </a:pPr>
            <a:r>
              <a:rPr lang="de-DE" sz="1800" dirty="0"/>
              <a:t>Verbesserung der Produktivität</a:t>
            </a:r>
          </a:p>
          <a:p>
            <a:pPr marL="457200" indent="-457200" algn="l">
              <a:buFont typeface="Arial" panose="020B0604020202020204" pitchFamily="34" charset="0"/>
              <a:buChar char="•"/>
            </a:pPr>
            <a:r>
              <a:rPr lang="de-DE" sz="1800" dirty="0"/>
              <a:t>Erhöhung der Compliance</a:t>
            </a:r>
          </a:p>
          <a:p>
            <a:pPr marL="457200" indent="-457200" algn="l">
              <a:buFont typeface="Arial" panose="020B0604020202020204" pitchFamily="34" charset="0"/>
              <a:buChar char="•"/>
            </a:pPr>
            <a:r>
              <a:rPr lang="de-DE" sz="1800" dirty="0"/>
              <a:t>Senkung der Kosten</a:t>
            </a:r>
          </a:p>
          <a:p>
            <a:pPr marL="457200" indent="-457200" algn="l">
              <a:buFont typeface="Arial" panose="020B0604020202020204" pitchFamily="34" charset="0"/>
              <a:buChar char="•"/>
            </a:pPr>
            <a:r>
              <a:rPr lang="de-DE" sz="1800" dirty="0"/>
              <a:t>Bessere Auslastung des Personals</a:t>
            </a:r>
          </a:p>
          <a:p>
            <a:pPr marL="457200" indent="-457200" algn="l">
              <a:buFont typeface="Arial" panose="020B0604020202020204" pitchFamily="34" charset="0"/>
              <a:buChar char="•"/>
            </a:pPr>
            <a:r>
              <a:rPr lang="de-DE" sz="1800" dirty="0"/>
              <a:t>Weniger Fehler</a:t>
            </a:r>
          </a:p>
        </p:txBody>
      </p:sp>
      <p:sp>
        <p:nvSpPr>
          <p:cNvPr id="3" name="Bildplatzhalter 2">
            <a:extLst>
              <a:ext uri="{FF2B5EF4-FFF2-40B4-BE49-F238E27FC236}">
                <a16:creationId xmlns:a16="http://schemas.microsoft.com/office/drawing/2014/main" id="{A2FF031A-8B47-5224-E864-8DD3497561BD}"/>
              </a:ext>
            </a:extLst>
          </p:cNvPr>
          <p:cNvSpPr>
            <a:spLocks noGrp="1"/>
          </p:cNvSpPr>
          <p:nvPr>
            <p:ph type="pic" sz="quarter" idx="42"/>
          </p:nvPr>
        </p:nvSpPr>
        <p:spPr/>
      </p:sp>
      <p:sp>
        <p:nvSpPr>
          <p:cNvPr id="4" name="Rechteck 3">
            <a:extLst>
              <a:ext uri="{FF2B5EF4-FFF2-40B4-BE49-F238E27FC236}">
                <a16:creationId xmlns:a16="http://schemas.microsoft.com/office/drawing/2014/main" id="{8A1BB7C7-E937-76B0-B9F0-4229B031FD41}"/>
              </a:ext>
            </a:extLst>
          </p:cNvPr>
          <p:cNvSpPr/>
          <p:nvPr/>
        </p:nvSpPr>
        <p:spPr>
          <a:xfrm>
            <a:off x="554477" y="729574"/>
            <a:ext cx="11108987" cy="109922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3200" dirty="0"/>
              <a:t>Die Vorteile und Herausforderungen der Automatisierung</a:t>
            </a:r>
          </a:p>
        </p:txBody>
      </p:sp>
      <p:sp>
        <p:nvSpPr>
          <p:cNvPr id="5" name="Textplatzhalter 1">
            <a:extLst>
              <a:ext uri="{FF2B5EF4-FFF2-40B4-BE49-F238E27FC236}">
                <a16:creationId xmlns:a16="http://schemas.microsoft.com/office/drawing/2014/main" id="{0D3EF02E-ED8C-7E53-E9A1-7B6263C09349}"/>
              </a:ext>
            </a:extLst>
          </p:cNvPr>
          <p:cNvSpPr txBox="1">
            <a:spLocks/>
          </p:cNvSpPr>
          <p:nvPr/>
        </p:nvSpPr>
        <p:spPr>
          <a:xfrm>
            <a:off x="6280475" y="1882779"/>
            <a:ext cx="5055171" cy="3808175"/>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dirty="0"/>
              <a:t>Herausforderungen</a:t>
            </a:r>
          </a:p>
          <a:p>
            <a:pPr marL="457200" indent="-457200" algn="l">
              <a:buFont typeface="Arial" panose="020B0604020202020204" pitchFamily="34" charset="0"/>
              <a:buChar char="•"/>
            </a:pPr>
            <a:r>
              <a:rPr lang="de-DE" sz="1800" dirty="0"/>
              <a:t>Schwierig zu skalieren</a:t>
            </a:r>
          </a:p>
          <a:p>
            <a:pPr marL="457200" indent="-457200" algn="l">
              <a:buFont typeface="Arial" panose="020B0604020202020204" pitchFamily="34" charset="0"/>
              <a:buChar char="•"/>
            </a:pPr>
            <a:r>
              <a:rPr lang="de-DE" sz="1800" dirty="0"/>
              <a:t>Fehler bei der Umsetzung</a:t>
            </a:r>
          </a:p>
          <a:p>
            <a:pPr marL="457200" indent="-457200" algn="l">
              <a:buFont typeface="Arial" panose="020B0604020202020204" pitchFamily="34" charset="0"/>
              <a:buChar char="•"/>
            </a:pPr>
            <a:r>
              <a:rPr lang="de-DE" sz="1800" dirty="0"/>
              <a:t>Der Versuch, alles auf einmal zu implementieren</a:t>
            </a:r>
          </a:p>
          <a:p>
            <a:pPr marL="457200" indent="-457200" algn="l">
              <a:buFont typeface="Arial" panose="020B0604020202020204" pitchFamily="34" charset="0"/>
              <a:buChar char="•"/>
            </a:pPr>
            <a:r>
              <a:rPr lang="de-DE" sz="1800" dirty="0"/>
              <a:t>Kein Zielmanagement</a:t>
            </a:r>
          </a:p>
        </p:txBody>
      </p:sp>
    </p:spTree>
    <p:extLst>
      <p:ext uri="{BB962C8B-B14F-4D97-AF65-F5344CB8AC3E}">
        <p14:creationId xmlns:p14="http://schemas.microsoft.com/office/powerpoint/2010/main" val="207211767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Reflexionsfragen</a:t>
            </a:r>
            <a:r>
              <a:rPr lang="en-GB" dirty="0"/>
              <a:t> (Forts.)</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416320"/>
          </a:xfrm>
          <a:prstGeom prst="rect">
            <a:avLst/>
          </a:prstGeom>
          <a:noFill/>
        </p:spPr>
        <p:txBody>
          <a:bodyPr wrap="square" rtlCol="0">
            <a:spAutoFit/>
          </a:bodyPr>
          <a:lstStyle/>
          <a:p>
            <a:pPr marL="457200" indent="-457200">
              <a:buClr>
                <a:schemeClr val="accent2"/>
              </a:buClr>
              <a:buFont typeface="+mj-lt"/>
              <a:buAutoNum type="arabicPeriod" startAt="5"/>
            </a:pPr>
            <a:r>
              <a:rPr lang="en-GB" sz="2400" dirty="0">
                <a:solidFill>
                  <a:srgbClr val="000000"/>
                </a:solidFill>
              </a:rPr>
              <a:t>Muss </a:t>
            </a:r>
            <a:r>
              <a:rPr lang="en-GB" sz="2400" dirty="0" err="1">
                <a:solidFill>
                  <a:srgbClr val="000000"/>
                </a:solidFill>
              </a:rPr>
              <a:t>mein</a:t>
            </a:r>
            <a:r>
              <a:rPr lang="en-GB" sz="2400" dirty="0">
                <a:solidFill>
                  <a:srgbClr val="000000"/>
                </a:solidFill>
              </a:rPr>
              <a:t> </a:t>
            </a:r>
            <a:r>
              <a:rPr lang="en-GB" sz="2400" dirty="0" err="1">
                <a:solidFill>
                  <a:srgbClr val="000000"/>
                </a:solidFill>
              </a:rPr>
              <a:t>Unternehmen</a:t>
            </a:r>
            <a:r>
              <a:rPr lang="en-GB" sz="2400" dirty="0">
                <a:solidFill>
                  <a:srgbClr val="000000"/>
                </a:solidFill>
              </a:rPr>
              <a:t> </a:t>
            </a:r>
            <a:r>
              <a:rPr lang="en-GB" sz="2400" dirty="0" err="1">
                <a:solidFill>
                  <a:srgbClr val="000000"/>
                </a:solidFill>
              </a:rPr>
              <a:t>mehr</a:t>
            </a:r>
            <a:r>
              <a:rPr lang="en-GB" sz="2400" dirty="0">
                <a:solidFill>
                  <a:srgbClr val="000000"/>
                </a:solidFill>
              </a:rPr>
              <a:t> IT-Mitarbeiter </a:t>
            </a:r>
            <a:r>
              <a:rPr lang="en-GB" sz="2400" dirty="0" err="1">
                <a:solidFill>
                  <a:srgbClr val="000000"/>
                </a:solidFill>
              </a:rPr>
              <a:t>einstellen</a:t>
            </a:r>
            <a:r>
              <a:rPr lang="en-GB" sz="2400" dirty="0">
                <a:solidFill>
                  <a:srgbClr val="000000"/>
                </a:solidFill>
              </a:rPr>
              <a:t>, um den </a:t>
            </a:r>
            <a:r>
              <a:rPr lang="en-GB" sz="2400" dirty="0" err="1">
                <a:solidFill>
                  <a:srgbClr val="000000"/>
                </a:solidFill>
              </a:rPr>
              <a:t>Übergang</a:t>
            </a:r>
            <a:r>
              <a:rPr lang="en-GB" sz="2400" dirty="0">
                <a:solidFill>
                  <a:srgbClr val="000000"/>
                </a:solidFill>
              </a:rPr>
              <a:t> </a:t>
            </a:r>
            <a:r>
              <a:rPr lang="en-GB" sz="2400" dirty="0" err="1">
                <a:solidFill>
                  <a:srgbClr val="000000"/>
                </a:solidFill>
              </a:rPr>
              <a:t>zum</a:t>
            </a:r>
            <a:r>
              <a:rPr lang="en-GB" sz="2400" dirty="0">
                <a:solidFill>
                  <a:srgbClr val="000000"/>
                </a:solidFill>
              </a:rPr>
              <a:t> Cloud Computing </a:t>
            </a:r>
            <a:r>
              <a:rPr lang="en-GB" sz="2400" dirty="0" err="1">
                <a:solidFill>
                  <a:srgbClr val="000000"/>
                </a:solidFill>
              </a:rPr>
              <a:t>zu</a:t>
            </a:r>
            <a:r>
              <a:rPr lang="en-GB" sz="2400" dirty="0">
                <a:solidFill>
                  <a:srgbClr val="000000"/>
                </a:solidFill>
              </a:rPr>
              <a:t> </a:t>
            </a:r>
            <a:r>
              <a:rPr lang="en-GB" sz="2400" dirty="0" err="1">
                <a:solidFill>
                  <a:srgbClr val="000000"/>
                </a:solidFill>
              </a:rPr>
              <a:t>bewältigen</a:t>
            </a:r>
            <a:r>
              <a:rPr lang="en-GB" sz="2400" dirty="0">
                <a:solidFill>
                  <a:srgbClr val="000000"/>
                </a:solidFill>
              </a:rPr>
              <a:t>??</a:t>
            </a:r>
            <a:endParaRPr lang="en-GB" sz="2400" dirty="0">
              <a:solidFill>
                <a:srgbClr val="000000"/>
              </a:solidFill>
              <a:latin typeface="Calibri" panose="020F0502020204030204"/>
            </a:endParaRPr>
          </a:p>
          <a:p>
            <a:pPr marL="457200" indent="-457200">
              <a:buClr>
                <a:schemeClr val="accent2"/>
              </a:buClr>
              <a:buFont typeface="+mj-lt"/>
              <a:buAutoNum type="arabicPeriod" startAt="5"/>
            </a:pPr>
            <a:endParaRPr lang="en-GB" sz="2400" dirty="0">
              <a:solidFill>
                <a:srgbClr val="000000"/>
              </a:solidFill>
              <a:latin typeface="Calibri" panose="020F0502020204030204"/>
            </a:endParaRPr>
          </a:p>
          <a:p>
            <a:pPr marL="457200" indent="-457200">
              <a:buClr>
                <a:schemeClr val="accent2"/>
              </a:buClr>
              <a:buFont typeface="+mj-lt"/>
              <a:buAutoNum type="arabicPeriod" startAt="5"/>
            </a:pPr>
            <a:r>
              <a:rPr lang="en-GB" sz="2400" dirty="0">
                <a:solidFill>
                  <a:srgbClr val="000000"/>
                </a:solidFill>
              </a:rPr>
              <a:t>Was </a:t>
            </a:r>
            <a:r>
              <a:rPr lang="en-GB" sz="2400" dirty="0" err="1">
                <a:solidFill>
                  <a:srgbClr val="000000"/>
                </a:solidFill>
              </a:rPr>
              <a:t>sind</a:t>
            </a:r>
            <a:r>
              <a:rPr lang="en-GB" sz="2400" dirty="0">
                <a:solidFill>
                  <a:srgbClr val="000000"/>
                </a:solidFill>
              </a:rPr>
              <a:t> die </a:t>
            </a:r>
            <a:r>
              <a:rPr lang="en-GB" sz="2400" dirty="0" err="1">
                <a:solidFill>
                  <a:srgbClr val="000000"/>
                </a:solidFill>
              </a:rPr>
              <a:t>Vorteile</a:t>
            </a:r>
            <a:r>
              <a:rPr lang="en-GB" sz="2400" dirty="0">
                <a:solidFill>
                  <a:srgbClr val="000000"/>
                </a:solidFill>
              </a:rPr>
              <a:t> von Cloud Computing??</a:t>
            </a:r>
            <a:endParaRPr lang="en-GB" sz="2400" dirty="0">
              <a:solidFill>
                <a:srgbClr val="000000"/>
              </a:solidFill>
              <a:latin typeface="Calibri" panose="020F0502020204030204"/>
            </a:endParaRPr>
          </a:p>
          <a:p>
            <a:pPr marL="457200" indent="-457200">
              <a:buClr>
                <a:schemeClr val="accent2"/>
              </a:buClr>
              <a:buFont typeface="+mj-lt"/>
              <a:buAutoNum type="arabicPeriod" startAt="5"/>
            </a:pPr>
            <a:endParaRPr lang="en-GB" sz="2400" dirty="0">
              <a:solidFill>
                <a:srgbClr val="000000"/>
              </a:solidFill>
              <a:latin typeface="Calibri" panose="020F0502020204030204"/>
            </a:endParaRPr>
          </a:p>
          <a:p>
            <a:pPr marL="457200" indent="-457200">
              <a:buClr>
                <a:schemeClr val="accent2"/>
              </a:buClr>
              <a:buFont typeface="+mj-lt"/>
              <a:buAutoNum type="arabicPeriod" startAt="5"/>
            </a:pPr>
            <a:r>
              <a:rPr lang="en-GB" sz="2400" dirty="0">
                <a:solidFill>
                  <a:srgbClr val="000000"/>
                </a:solidFill>
              </a:rPr>
              <a:t>Was </a:t>
            </a:r>
            <a:r>
              <a:rPr lang="en-GB" sz="2400" dirty="0" err="1">
                <a:solidFill>
                  <a:srgbClr val="000000"/>
                </a:solidFill>
              </a:rPr>
              <a:t>sind</a:t>
            </a:r>
            <a:r>
              <a:rPr lang="en-GB" sz="2400" dirty="0">
                <a:solidFill>
                  <a:srgbClr val="000000"/>
                </a:solidFill>
              </a:rPr>
              <a:t> die </a:t>
            </a:r>
            <a:r>
              <a:rPr lang="en-GB" sz="2400" dirty="0" err="1">
                <a:solidFill>
                  <a:srgbClr val="000000"/>
                </a:solidFill>
              </a:rPr>
              <a:t>Risiken</a:t>
            </a:r>
            <a:r>
              <a:rPr lang="en-GB" sz="2400" dirty="0">
                <a:solidFill>
                  <a:srgbClr val="000000"/>
                </a:solidFill>
              </a:rPr>
              <a:t> von Cloud Computing??</a:t>
            </a:r>
            <a:endParaRPr lang="en-GB" sz="2400" dirty="0">
              <a:solidFill>
                <a:srgbClr val="000000"/>
              </a:solidFill>
              <a:latin typeface="Calibri" panose="020F0502020204030204"/>
            </a:endParaRPr>
          </a:p>
          <a:p>
            <a:pPr marL="457200" indent="-457200">
              <a:buClr>
                <a:schemeClr val="accent2"/>
              </a:buClr>
              <a:buFont typeface="+mj-lt"/>
              <a:buAutoNum type="arabicPeriod" startAt="5"/>
            </a:pPr>
            <a:endParaRPr lang="en-GB" sz="2400" dirty="0">
              <a:solidFill>
                <a:srgbClr val="000000"/>
              </a:solidFill>
              <a:latin typeface="Calibri" panose="020F0502020204030204"/>
            </a:endParaRPr>
          </a:p>
          <a:p>
            <a:pPr marL="457200" indent="-457200">
              <a:buClr>
                <a:schemeClr val="accent2"/>
              </a:buClr>
              <a:buFont typeface="+mj-lt"/>
              <a:buAutoNum type="arabicPeriod" startAt="5"/>
            </a:pPr>
            <a:r>
              <a:rPr lang="en-GB" sz="2400" dirty="0" err="1">
                <a:solidFill>
                  <a:srgbClr val="000000"/>
                </a:solidFill>
              </a:rPr>
              <a:t>Ist</a:t>
            </a:r>
            <a:r>
              <a:rPr lang="en-GB" sz="2400" dirty="0">
                <a:solidFill>
                  <a:srgbClr val="000000"/>
                </a:solidFill>
              </a:rPr>
              <a:t> die Cloud </a:t>
            </a:r>
            <a:r>
              <a:rPr lang="en-GB" sz="2400" dirty="0" err="1">
                <a:solidFill>
                  <a:srgbClr val="000000"/>
                </a:solidFill>
              </a:rPr>
              <a:t>sicher</a:t>
            </a:r>
            <a:r>
              <a:rPr lang="en-GB" sz="2400" dirty="0">
                <a:solidFill>
                  <a:srgbClr val="000000"/>
                </a:solidFill>
              </a:rPr>
              <a:t>?</a:t>
            </a:r>
            <a:endParaRPr lang="en-GB" sz="2400" dirty="0">
              <a:solidFill>
                <a:srgbClr val="000000"/>
              </a:solidFill>
              <a:latin typeface="Calibri" panose="020F0502020204030204"/>
            </a:endParaRPr>
          </a:p>
          <a:p>
            <a:pPr marL="342900" indent="-342900">
              <a:buClr>
                <a:schemeClr val="accent2"/>
              </a:buClr>
              <a:buBlip>
                <a:blip r:embed="rId3"/>
              </a:buBlip>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8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Cloud-Management </a:t>
            </a:r>
            <a:r>
              <a:rPr lang="en-GB" dirty="0" err="1"/>
              <a:t>kann</a:t>
            </a:r>
            <a:r>
              <a:rPr lang="en-GB" dirty="0"/>
              <a:t> </a:t>
            </a:r>
            <a:r>
              <a:rPr lang="en-GB" dirty="0" err="1"/>
              <a:t>definiert</a:t>
            </a:r>
            <a:r>
              <a:rPr lang="en-GB" dirty="0"/>
              <a:t> </a:t>
            </a:r>
            <a:r>
              <a:rPr lang="en-GB" dirty="0" err="1"/>
              <a:t>werden</a:t>
            </a:r>
            <a:r>
              <a:rPr lang="en-GB" dirty="0"/>
              <a:t> </a:t>
            </a:r>
            <a:r>
              <a:rPr lang="en-GB" dirty="0" err="1"/>
              <a:t>als</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a:solidFill>
                  <a:srgbClr val="000000"/>
                </a:solidFill>
                <a:latin typeface="+mn-lt"/>
              </a:rPr>
              <a:t>Eine Form des </a:t>
            </a:r>
            <a:r>
              <a:rPr lang="en-GB" dirty="0" err="1">
                <a:solidFill>
                  <a:srgbClr val="000000"/>
                </a:solidFill>
                <a:latin typeface="+mn-lt"/>
              </a:rPr>
              <a:t>Computings</a:t>
            </a:r>
            <a:r>
              <a:rPr lang="en-GB" dirty="0">
                <a:solidFill>
                  <a:srgbClr val="000000"/>
                </a:solidFill>
                <a:latin typeface="+mn-lt"/>
              </a:rPr>
              <a:t>, </a:t>
            </a:r>
            <a:r>
              <a:rPr lang="en-GB" dirty="0" err="1">
                <a:solidFill>
                  <a:srgbClr val="000000"/>
                </a:solidFill>
                <a:latin typeface="+mn-lt"/>
              </a:rPr>
              <a:t>bei</a:t>
            </a:r>
            <a:r>
              <a:rPr lang="en-GB" dirty="0">
                <a:solidFill>
                  <a:srgbClr val="000000"/>
                </a:solidFill>
                <a:latin typeface="+mn-lt"/>
              </a:rPr>
              <a:t> der </a:t>
            </a:r>
            <a:r>
              <a:rPr lang="en-GB" dirty="0" err="1">
                <a:solidFill>
                  <a:srgbClr val="000000"/>
                </a:solidFill>
                <a:latin typeface="+mn-lt"/>
              </a:rPr>
              <a:t>Softwaretools</a:t>
            </a:r>
            <a:r>
              <a:rPr lang="en-GB" dirty="0">
                <a:solidFill>
                  <a:srgbClr val="000000"/>
                </a:solidFill>
                <a:latin typeface="+mn-lt"/>
              </a:rPr>
              <a:t> </a:t>
            </a:r>
            <a:r>
              <a:rPr lang="en-GB" dirty="0" err="1">
                <a:solidFill>
                  <a:srgbClr val="000000"/>
                </a:solidFill>
                <a:latin typeface="+mn-lt"/>
              </a:rPr>
              <a:t>über</a:t>
            </a:r>
            <a:r>
              <a:rPr lang="en-GB" dirty="0">
                <a:solidFill>
                  <a:srgbClr val="000000"/>
                </a:solidFill>
                <a:latin typeface="+mn-lt"/>
              </a:rPr>
              <a:t> das Internet </a:t>
            </a:r>
            <a:r>
              <a:rPr lang="en-GB" dirty="0" err="1">
                <a:solidFill>
                  <a:srgbClr val="000000"/>
                </a:solidFill>
                <a:latin typeface="+mn-lt"/>
              </a:rPr>
              <a:t>aktiviert</a:t>
            </a:r>
            <a:r>
              <a:rPr lang="en-GB" dirty="0">
                <a:solidFill>
                  <a:srgbClr val="000000"/>
                </a:solidFill>
                <a:latin typeface="+mn-lt"/>
              </a:rPr>
              <a:t> </a:t>
            </a:r>
            <a:r>
              <a:rPr lang="en-GB" dirty="0" err="1">
                <a:solidFill>
                  <a:srgbClr val="000000"/>
                </a:solidFill>
                <a:latin typeface="+mn-lt"/>
              </a:rPr>
              <a:t>werden</a:t>
            </a:r>
            <a:r>
              <a:rPr lang="en-GB" dirty="0">
                <a:solidFill>
                  <a:srgbClr val="000000"/>
                </a:solidFill>
                <a:latin typeface="+mn-lt"/>
              </a:rPr>
              <a:t>
Die </a:t>
            </a:r>
            <a:r>
              <a:rPr lang="en-GB" dirty="0" err="1">
                <a:solidFill>
                  <a:srgbClr val="000000"/>
                </a:solidFill>
                <a:latin typeface="+mn-lt"/>
              </a:rPr>
              <a:t>Kombination</a:t>
            </a:r>
            <a:r>
              <a:rPr lang="en-GB" dirty="0">
                <a:solidFill>
                  <a:srgbClr val="000000"/>
                </a:solidFill>
                <a:latin typeface="+mn-lt"/>
              </a:rPr>
              <a:t> </a:t>
            </a:r>
            <a:r>
              <a:rPr lang="en-GB" dirty="0" err="1">
                <a:solidFill>
                  <a:srgbClr val="000000"/>
                </a:solidFill>
                <a:latin typeface="+mn-lt"/>
              </a:rPr>
              <a:t>aus</a:t>
            </a:r>
            <a:r>
              <a:rPr lang="en-GB" dirty="0">
                <a:solidFill>
                  <a:srgbClr val="000000"/>
                </a:solidFill>
                <a:latin typeface="+mn-lt"/>
              </a:rPr>
              <a:t> Software, </a:t>
            </a:r>
            <a:r>
              <a:rPr lang="en-GB" dirty="0" err="1">
                <a:solidFill>
                  <a:srgbClr val="000000"/>
                </a:solidFill>
                <a:latin typeface="+mn-lt"/>
              </a:rPr>
              <a:t>Automatisierung</a:t>
            </a:r>
            <a:r>
              <a:rPr lang="en-GB" dirty="0">
                <a:solidFill>
                  <a:srgbClr val="000000"/>
                </a:solidFill>
                <a:latin typeface="+mn-lt"/>
              </a:rPr>
              <a:t>, </a:t>
            </a:r>
            <a:r>
              <a:rPr lang="en-GB" dirty="0" err="1">
                <a:solidFill>
                  <a:srgbClr val="000000"/>
                </a:solidFill>
                <a:latin typeface="+mn-lt"/>
              </a:rPr>
              <a:t>Richtlinien</a:t>
            </a:r>
            <a:r>
              <a:rPr lang="en-GB" dirty="0">
                <a:solidFill>
                  <a:srgbClr val="000000"/>
                </a:solidFill>
                <a:latin typeface="+mn-lt"/>
              </a:rPr>
              <a:t> und </a:t>
            </a:r>
            <a:r>
              <a:rPr lang="en-GB" dirty="0" err="1">
                <a:solidFill>
                  <a:srgbClr val="000000"/>
                </a:solidFill>
                <a:latin typeface="+mn-lt"/>
              </a:rPr>
              <a:t>Verwaltung</a:t>
            </a:r>
            <a:r>
              <a:rPr lang="en-GB" dirty="0">
                <a:solidFill>
                  <a:srgbClr val="000000"/>
                </a:solidFill>
                <a:latin typeface="+mn-lt"/>
              </a:rPr>
              <a:t>, die die Art der </a:t>
            </a:r>
            <a:r>
              <a:rPr lang="en-GB" dirty="0" err="1">
                <a:solidFill>
                  <a:srgbClr val="000000"/>
                </a:solidFill>
                <a:latin typeface="+mn-lt"/>
              </a:rPr>
              <a:t>verfügbaren</a:t>
            </a:r>
            <a:r>
              <a:rPr lang="en-GB" dirty="0">
                <a:solidFill>
                  <a:srgbClr val="000000"/>
                </a:solidFill>
                <a:latin typeface="+mn-lt"/>
              </a:rPr>
              <a:t> </a:t>
            </a:r>
            <a:r>
              <a:rPr lang="en-GB" dirty="0" err="1">
                <a:solidFill>
                  <a:srgbClr val="000000"/>
                </a:solidFill>
                <a:latin typeface="+mn-lt"/>
              </a:rPr>
              <a:t>Clouddienste</a:t>
            </a:r>
            <a:r>
              <a:rPr lang="en-GB" dirty="0">
                <a:solidFill>
                  <a:srgbClr val="000000"/>
                </a:solidFill>
                <a:latin typeface="+mn-lt"/>
              </a:rPr>
              <a:t> </a:t>
            </a:r>
            <a:r>
              <a:rPr lang="en-GB" dirty="0" err="1">
                <a:solidFill>
                  <a:srgbClr val="000000"/>
                </a:solidFill>
                <a:latin typeface="+mn-lt"/>
              </a:rPr>
              <a:t>bestimmen</a:t>
            </a:r>
            <a:r>
              <a:rPr lang="en-GB" dirty="0">
                <a:solidFill>
                  <a:srgbClr val="000000"/>
                </a:solidFill>
                <a:latin typeface="+mn-lt"/>
              </a:rPr>
              <a:t>
Eine Form des </a:t>
            </a:r>
            <a:r>
              <a:rPr lang="en-GB" dirty="0" err="1">
                <a:solidFill>
                  <a:srgbClr val="000000"/>
                </a:solidFill>
                <a:latin typeface="+mn-lt"/>
              </a:rPr>
              <a:t>Computings</a:t>
            </a:r>
            <a:r>
              <a:rPr lang="en-GB" dirty="0">
                <a:solidFill>
                  <a:srgbClr val="000000"/>
                </a:solidFill>
                <a:latin typeface="+mn-lt"/>
              </a:rPr>
              <a:t>, die Sie in </a:t>
            </a:r>
            <a:r>
              <a:rPr lang="en-GB" dirty="0" err="1">
                <a:solidFill>
                  <a:srgbClr val="000000"/>
                </a:solidFill>
                <a:latin typeface="+mn-lt"/>
              </a:rPr>
              <a:t>mehr</a:t>
            </a:r>
            <a:r>
              <a:rPr lang="en-GB" dirty="0">
                <a:solidFill>
                  <a:srgbClr val="000000"/>
                </a:solidFill>
                <a:latin typeface="+mn-lt"/>
              </a:rPr>
              <a:t> </a:t>
            </a:r>
            <a:r>
              <a:rPr lang="en-GB" dirty="0" err="1">
                <a:solidFill>
                  <a:srgbClr val="000000"/>
                </a:solidFill>
                <a:latin typeface="+mn-lt"/>
              </a:rPr>
              <a:t>als</a:t>
            </a:r>
            <a:r>
              <a:rPr lang="en-GB" dirty="0">
                <a:solidFill>
                  <a:srgbClr val="000000"/>
                </a:solidFill>
                <a:latin typeface="+mn-lt"/>
              </a:rPr>
              <a:t> 50 </a:t>
            </a:r>
            <a:r>
              <a:rPr lang="en-GB" dirty="0" err="1">
                <a:solidFill>
                  <a:srgbClr val="000000"/>
                </a:solidFill>
                <a:latin typeface="+mn-lt"/>
              </a:rPr>
              <a:t>Ländern</a:t>
            </a:r>
            <a:r>
              <a:rPr lang="en-GB" dirty="0">
                <a:solidFill>
                  <a:srgbClr val="000000"/>
                </a:solidFill>
                <a:latin typeface="+mn-lt"/>
              </a:rPr>
              <a:t> </a:t>
            </a:r>
            <a:r>
              <a:rPr lang="en-GB" dirty="0" err="1">
                <a:solidFill>
                  <a:srgbClr val="000000"/>
                </a:solidFill>
                <a:latin typeface="+mn-lt"/>
              </a:rPr>
              <a:t>erhalten</a:t>
            </a:r>
            <a:r>
              <a:rPr lang="en-GB" dirty="0">
                <a:solidFill>
                  <a:srgbClr val="000000"/>
                </a:solidFill>
                <a:latin typeface="+mn-lt"/>
              </a:rPr>
              <a:t> </a:t>
            </a:r>
            <a:r>
              <a:rPr lang="en-GB" dirty="0" err="1">
                <a:solidFill>
                  <a:srgbClr val="000000"/>
                </a:solidFill>
                <a:latin typeface="+mn-lt"/>
              </a:rPr>
              <a:t>können</a:t>
            </a:r>
            <a:endParaRPr lang="en-GB" dirty="0">
              <a:solidFill>
                <a:srgbClr val="000000"/>
              </a:solidFill>
              <a:latin typeface="+mn-lt"/>
            </a:endParaRPr>
          </a:p>
          <a:p>
            <a:pPr marL="931500" lvl="1" indent="-457200">
              <a:buClr>
                <a:schemeClr val="accent2"/>
              </a:buClr>
              <a:buFont typeface="+mj-lt"/>
              <a:buAutoNum type="alphaLcParenR"/>
            </a:pPr>
            <a:r>
              <a:rPr lang="en-GB" dirty="0">
                <a:solidFill>
                  <a:srgbClr val="000000"/>
                </a:solidFill>
                <a:latin typeface="+mn-lt"/>
              </a:rPr>
              <a:t>Hybrid-Computing-</a:t>
            </a:r>
            <a:r>
              <a:rPr lang="en-GB" dirty="0" err="1">
                <a:solidFill>
                  <a:srgbClr val="000000"/>
                </a:solidFill>
                <a:latin typeface="+mn-lt"/>
              </a:rPr>
              <a:t>Anwendungen</a:t>
            </a:r>
            <a:r>
              <a:rPr lang="en-GB" dirty="0">
                <a:solidFill>
                  <a:srgbClr val="000000"/>
                </a:solidFill>
                <a:latin typeface="+mn-lt"/>
              </a:rPr>
              <a:t> in Microsoft-</a:t>
            </a:r>
            <a:r>
              <a:rPr lang="en-GB" dirty="0" err="1">
                <a:solidFill>
                  <a:srgbClr val="000000"/>
                </a:solidFill>
                <a:latin typeface="+mn-lt"/>
              </a:rPr>
              <a:t>Softwaresystemen</a:t>
            </a:r>
            <a:endParaRPr lang="en-GB" dirty="0">
              <a:solidFill>
                <a:srgbClr val="000000"/>
              </a:solidFill>
              <a:latin typeface="+mn-lt"/>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408081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B61ABA8-E1D0-8194-C3A4-E8ED9039DCE8}"/>
              </a:ext>
            </a:extLst>
          </p:cNvPr>
          <p:cNvSpPr>
            <a:spLocks noGrp="1"/>
          </p:cNvSpPr>
          <p:nvPr>
            <p:ph type="body" sz="quarter" idx="18"/>
          </p:nvPr>
        </p:nvSpPr>
        <p:spPr>
          <a:xfrm>
            <a:off x="798381" y="1431486"/>
            <a:ext cx="10595237" cy="3995028"/>
          </a:xfrm>
        </p:spPr>
        <p:txBody>
          <a:bodyPr/>
          <a:lstStyle/>
          <a:p>
            <a:pPr marL="474300" indent="-457200">
              <a:buClr>
                <a:schemeClr val="accent2"/>
              </a:buClr>
              <a:buFont typeface="Wingdings" panose="05000000000000000000" pitchFamily="2" charset="2"/>
              <a:buChar char="Ø"/>
            </a:pPr>
            <a:r>
              <a:rPr lang="en-GB" dirty="0"/>
              <a:t>Cloud-Management </a:t>
            </a:r>
            <a:r>
              <a:rPr lang="en-GB" dirty="0" err="1"/>
              <a:t>kann</a:t>
            </a:r>
            <a:r>
              <a:rPr lang="en-GB" dirty="0"/>
              <a:t> </a:t>
            </a:r>
            <a:r>
              <a:rPr lang="en-GB" dirty="0" err="1"/>
              <a:t>definiert</a:t>
            </a:r>
            <a:r>
              <a:rPr lang="en-GB" dirty="0"/>
              <a:t> </a:t>
            </a:r>
            <a:r>
              <a:rPr lang="en-GB" dirty="0" err="1"/>
              <a:t>werden</a:t>
            </a:r>
            <a:r>
              <a:rPr lang="en-GB" dirty="0"/>
              <a:t> </a:t>
            </a:r>
            <a:r>
              <a:rPr lang="en-GB" dirty="0" err="1"/>
              <a:t>als</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a:solidFill>
                  <a:srgbClr val="000000"/>
                </a:solidFill>
                <a:latin typeface="+mn-lt"/>
              </a:rPr>
              <a:t>Eine Form des </a:t>
            </a:r>
            <a:r>
              <a:rPr lang="en-GB" dirty="0" err="1">
                <a:solidFill>
                  <a:srgbClr val="000000"/>
                </a:solidFill>
                <a:latin typeface="+mn-lt"/>
              </a:rPr>
              <a:t>Computings</a:t>
            </a:r>
            <a:r>
              <a:rPr lang="en-GB" dirty="0">
                <a:solidFill>
                  <a:srgbClr val="000000"/>
                </a:solidFill>
                <a:latin typeface="+mn-lt"/>
              </a:rPr>
              <a:t>, </a:t>
            </a:r>
            <a:r>
              <a:rPr lang="en-GB" dirty="0" err="1">
                <a:solidFill>
                  <a:srgbClr val="000000"/>
                </a:solidFill>
                <a:latin typeface="+mn-lt"/>
              </a:rPr>
              <a:t>bei</a:t>
            </a:r>
            <a:r>
              <a:rPr lang="en-GB" dirty="0">
                <a:solidFill>
                  <a:srgbClr val="000000"/>
                </a:solidFill>
                <a:latin typeface="+mn-lt"/>
              </a:rPr>
              <a:t> der </a:t>
            </a:r>
            <a:r>
              <a:rPr lang="en-GB" dirty="0" err="1">
                <a:solidFill>
                  <a:srgbClr val="000000"/>
                </a:solidFill>
                <a:latin typeface="+mn-lt"/>
              </a:rPr>
              <a:t>Softwaretools</a:t>
            </a:r>
            <a:r>
              <a:rPr lang="en-GB" dirty="0">
                <a:solidFill>
                  <a:srgbClr val="000000"/>
                </a:solidFill>
                <a:latin typeface="+mn-lt"/>
              </a:rPr>
              <a:t> </a:t>
            </a:r>
            <a:r>
              <a:rPr lang="en-GB" dirty="0" err="1">
                <a:solidFill>
                  <a:srgbClr val="000000"/>
                </a:solidFill>
                <a:latin typeface="+mn-lt"/>
              </a:rPr>
              <a:t>über</a:t>
            </a:r>
            <a:r>
              <a:rPr lang="en-GB" dirty="0">
                <a:solidFill>
                  <a:srgbClr val="000000"/>
                </a:solidFill>
                <a:latin typeface="+mn-lt"/>
              </a:rPr>
              <a:t> das Internet </a:t>
            </a:r>
            <a:r>
              <a:rPr lang="en-GB" dirty="0" err="1">
                <a:solidFill>
                  <a:srgbClr val="000000"/>
                </a:solidFill>
                <a:latin typeface="+mn-lt"/>
              </a:rPr>
              <a:t>aktiviert</a:t>
            </a:r>
            <a:r>
              <a:rPr lang="en-GB" dirty="0">
                <a:solidFill>
                  <a:srgbClr val="000000"/>
                </a:solidFill>
                <a:latin typeface="+mn-lt"/>
              </a:rPr>
              <a:t> </a:t>
            </a:r>
            <a:r>
              <a:rPr lang="en-GB" dirty="0" err="1">
                <a:solidFill>
                  <a:srgbClr val="000000"/>
                </a:solidFill>
                <a:latin typeface="+mn-lt"/>
              </a:rPr>
              <a:t>werden</a:t>
            </a:r>
            <a:r>
              <a:rPr lang="en-GB" dirty="0">
                <a:solidFill>
                  <a:srgbClr val="000000"/>
                </a:solidFill>
                <a:latin typeface="+mn-lt"/>
              </a:rPr>
              <a:t>
Die </a:t>
            </a:r>
            <a:r>
              <a:rPr lang="en-GB" dirty="0" err="1">
                <a:solidFill>
                  <a:srgbClr val="000000"/>
                </a:solidFill>
                <a:latin typeface="+mn-lt"/>
              </a:rPr>
              <a:t>Kombination</a:t>
            </a:r>
            <a:r>
              <a:rPr lang="en-GB" dirty="0">
                <a:solidFill>
                  <a:srgbClr val="000000"/>
                </a:solidFill>
                <a:latin typeface="+mn-lt"/>
              </a:rPr>
              <a:t> </a:t>
            </a:r>
            <a:r>
              <a:rPr lang="en-GB" dirty="0" err="1">
                <a:solidFill>
                  <a:srgbClr val="000000"/>
                </a:solidFill>
                <a:latin typeface="+mn-lt"/>
              </a:rPr>
              <a:t>aus</a:t>
            </a:r>
            <a:r>
              <a:rPr lang="en-GB" dirty="0">
                <a:solidFill>
                  <a:srgbClr val="000000"/>
                </a:solidFill>
                <a:latin typeface="+mn-lt"/>
              </a:rPr>
              <a:t> Software, </a:t>
            </a:r>
            <a:r>
              <a:rPr lang="en-GB" dirty="0" err="1">
                <a:solidFill>
                  <a:srgbClr val="000000"/>
                </a:solidFill>
                <a:latin typeface="+mn-lt"/>
              </a:rPr>
              <a:t>Automatisierung</a:t>
            </a:r>
            <a:r>
              <a:rPr lang="en-GB" dirty="0">
                <a:solidFill>
                  <a:srgbClr val="000000"/>
                </a:solidFill>
                <a:latin typeface="+mn-lt"/>
              </a:rPr>
              <a:t>, </a:t>
            </a:r>
            <a:r>
              <a:rPr lang="en-GB" dirty="0" err="1">
                <a:solidFill>
                  <a:srgbClr val="000000"/>
                </a:solidFill>
                <a:latin typeface="+mn-lt"/>
              </a:rPr>
              <a:t>Richtlinien</a:t>
            </a:r>
            <a:r>
              <a:rPr lang="en-GB" dirty="0">
                <a:solidFill>
                  <a:srgbClr val="000000"/>
                </a:solidFill>
                <a:latin typeface="+mn-lt"/>
              </a:rPr>
              <a:t> und </a:t>
            </a:r>
            <a:r>
              <a:rPr lang="en-GB" dirty="0" err="1">
                <a:solidFill>
                  <a:srgbClr val="000000"/>
                </a:solidFill>
                <a:latin typeface="+mn-lt"/>
              </a:rPr>
              <a:t>Verwaltung</a:t>
            </a:r>
            <a:r>
              <a:rPr lang="en-GB" dirty="0">
                <a:solidFill>
                  <a:srgbClr val="000000"/>
                </a:solidFill>
                <a:latin typeface="+mn-lt"/>
              </a:rPr>
              <a:t>, die die Art der </a:t>
            </a:r>
            <a:r>
              <a:rPr lang="en-GB" dirty="0" err="1">
                <a:solidFill>
                  <a:srgbClr val="000000"/>
                </a:solidFill>
                <a:latin typeface="+mn-lt"/>
              </a:rPr>
              <a:t>verfügbaren</a:t>
            </a:r>
            <a:r>
              <a:rPr lang="en-GB" dirty="0">
                <a:solidFill>
                  <a:srgbClr val="000000"/>
                </a:solidFill>
                <a:latin typeface="+mn-lt"/>
              </a:rPr>
              <a:t> </a:t>
            </a:r>
            <a:r>
              <a:rPr lang="en-GB" dirty="0" err="1">
                <a:solidFill>
                  <a:srgbClr val="000000"/>
                </a:solidFill>
                <a:latin typeface="+mn-lt"/>
              </a:rPr>
              <a:t>Clouddienste</a:t>
            </a:r>
            <a:r>
              <a:rPr lang="en-GB" dirty="0">
                <a:solidFill>
                  <a:srgbClr val="000000"/>
                </a:solidFill>
                <a:latin typeface="+mn-lt"/>
              </a:rPr>
              <a:t> </a:t>
            </a:r>
            <a:r>
              <a:rPr lang="en-GB" dirty="0" err="1">
                <a:solidFill>
                  <a:srgbClr val="000000"/>
                </a:solidFill>
                <a:latin typeface="+mn-lt"/>
              </a:rPr>
              <a:t>bestimmen</a:t>
            </a:r>
            <a:r>
              <a:rPr lang="en-GB" dirty="0">
                <a:solidFill>
                  <a:srgbClr val="000000"/>
                </a:solidFill>
                <a:latin typeface="+mn-lt"/>
              </a:rPr>
              <a:t>
Eine Form des </a:t>
            </a:r>
            <a:r>
              <a:rPr lang="en-GB" dirty="0" err="1">
                <a:solidFill>
                  <a:srgbClr val="000000"/>
                </a:solidFill>
                <a:latin typeface="+mn-lt"/>
              </a:rPr>
              <a:t>Computings</a:t>
            </a:r>
            <a:r>
              <a:rPr lang="en-GB" dirty="0">
                <a:solidFill>
                  <a:srgbClr val="000000"/>
                </a:solidFill>
                <a:latin typeface="+mn-lt"/>
              </a:rPr>
              <a:t>, die Sie in </a:t>
            </a:r>
            <a:r>
              <a:rPr lang="en-GB" dirty="0" err="1">
                <a:solidFill>
                  <a:srgbClr val="000000"/>
                </a:solidFill>
                <a:latin typeface="+mn-lt"/>
              </a:rPr>
              <a:t>mehr</a:t>
            </a:r>
            <a:r>
              <a:rPr lang="en-GB" dirty="0">
                <a:solidFill>
                  <a:srgbClr val="000000"/>
                </a:solidFill>
                <a:latin typeface="+mn-lt"/>
              </a:rPr>
              <a:t> </a:t>
            </a:r>
            <a:r>
              <a:rPr lang="en-GB" dirty="0" err="1">
                <a:solidFill>
                  <a:srgbClr val="000000"/>
                </a:solidFill>
                <a:latin typeface="+mn-lt"/>
              </a:rPr>
              <a:t>als</a:t>
            </a:r>
            <a:r>
              <a:rPr lang="en-GB" dirty="0">
                <a:solidFill>
                  <a:srgbClr val="000000"/>
                </a:solidFill>
                <a:latin typeface="+mn-lt"/>
              </a:rPr>
              <a:t> 50 </a:t>
            </a:r>
            <a:r>
              <a:rPr lang="en-GB" dirty="0" err="1">
                <a:solidFill>
                  <a:srgbClr val="000000"/>
                </a:solidFill>
                <a:latin typeface="+mn-lt"/>
              </a:rPr>
              <a:t>Ländern</a:t>
            </a:r>
            <a:r>
              <a:rPr lang="en-GB" dirty="0">
                <a:solidFill>
                  <a:srgbClr val="000000"/>
                </a:solidFill>
                <a:latin typeface="+mn-lt"/>
              </a:rPr>
              <a:t> </a:t>
            </a:r>
            <a:r>
              <a:rPr lang="en-GB" dirty="0" err="1">
                <a:solidFill>
                  <a:srgbClr val="000000"/>
                </a:solidFill>
                <a:latin typeface="+mn-lt"/>
              </a:rPr>
              <a:t>erhalten</a:t>
            </a:r>
            <a:r>
              <a:rPr lang="en-GB" dirty="0">
                <a:solidFill>
                  <a:srgbClr val="000000"/>
                </a:solidFill>
                <a:latin typeface="+mn-lt"/>
              </a:rPr>
              <a:t> </a:t>
            </a:r>
            <a:r>
              <a:rPr lang="en-GB" dirty="0" err="1">
                <a:solidFill>
                  <a:srgbClr val="000000"/>
                </a:solidFill>
                <a:latin typeface="+mn-lt"/>
              </a:rPr>
              <a:t>können</a:t>
            </a:r>
            <a:endParaRPr lang="en-GB" dirty="0">
              <a:solidFill>
                <a:srgbClr val="000000"/>
              </a:solidFill>
              <a:latin typeface="+mn-lt"/>
            </a:endParaRPr>
          </a:p>
          <a:p>
            <a:pPr marL="931500" lvl="1" indent="-457200">
              <a:buClr>
                <a:schemeClr val="accent2"/>
              </a:buClr>
              <a:buFont typeface="+mj-lt"/>
              <a:buAutoNum type="alphaLcParenR"/>
            </a:pPr>
            <a:r>
              <a:rPr lang="en-GB" dirty="0">
                <a:solidFill>
                  <a:srgbClr val="000000"/>
                </a:solidFill>
                <a:latin typeface="+mn-lt"/>
              </a:rPr>
              <a:t>Hybrid-Computing-</a:t>
            </a:r>
            <a:r>
              <a:rPr lang="en-GB" dirty="0" err="1">
                <a:solidFill>
                  <a:srgbClr val="000000"/>
                </a:solidFill>
                <a:latin typeface="+mn-lt"/>
              </a:rPr>
              <a:t>Anwendungen</a:t>
            </a:r>
            <a:r>
              <a:rPr lang="en-GB" dirty="0">
                <a:solidFill>
                  <a:srgbClr val="000000"/>
                </a:solidFill>
                <a:latin typeface="+mn-lt"/>
              </a:rPr>
              <a:t> in Microsoft-</a:t>
            </a:r>
            <a:r>
              <a:rPr lang="en-GB" dirty="0" err="1">
                <a:solidFill>
                  <a:srgbClr val="000000"/>
                </a:solidFill>
                <a:latin typeface="+mn-lt"/>
              </a:rPr>
              <a:t>Softwaresystemen</a:t>
            </a:r>
            <a:endParaRPr lang="en-GB" dirty="0">
              <a:solidFill>
                <a:srgbClr val="000000"/>
              </a:solidFill>
              <a:latin typeface="+mn-lt"/>
            </a:endParaRPr>
          </a:p>
          <a:p>
            <a:pPr marL="474300" lvl="1" indent="0">
              <a:buClr>
                <a:schemeClr val="accent2"/>
              </a:buClr>
            </a:pPr>
            <a:r>
              <a:rPr lang="en-GB" dirty="0">
                <a:solidFill>
                  <a:srgbClr val="000000"/>
                </a:solidFill>
                <a:latin typeface="+mn-lt"/>
              </a:rPr>
              <a:t> </a:t>
            </a:r>
          </a:p>
          <a:p>
            <a:pPr marL="17100" indent="0" algn="r">
              <a:buClr>
                <a:schemeClr val="accent2"/>
              </a:buClr>
            </a:pPr>
            <a:endParaRPr lang="en-GB" dirty="0"/>
          </a:p>
          <a:p>
            <a:pPr marL="17100" indent="0" algn="r">
              <a:buClr>
                <a:schemeClr val="accent2"/>
              </a:buClr>
            </a:pPr>
            <a:endParaRPr lang="en-GB" dirty="0"/>
          </a:p>
          <a:p>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pic>
        <p:nvPicPr>
          <p:cNvPr id="2" name="Graphic 1" descr="Checkmark with solid fill">
            <a:extLst>
              <a:ext uri="{FF2B5EF4-FFF2-40B4-BE49-F238E27FC236}">
                <a16:creationId xmlns:a16="http://schemas.microsoft.com/office/drawing/2014/main" id="{24687C86-8AC0-6FC3-525E-B5A6114FB8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16677" y="4103075"/>
            <a:ext cx="384628" cy="384628"/>
          </a:xfrm>
          <a:prstGeom prst="rect">
            <a:avLst/>
          </a:prstGeom>
        </p:spPr>
      </p:pic>
      <p:sp>
        <p:nvSpPr>
          <p:cNvPr id="4" name="TextBox 3">
            <a:extLst>
              <a:ext uri="{FF2B5EF4-FFF2-40B4-BE49-F238E27FC236}">
                <a16:creationId xmlns:a16="http://schemas.microsoft.com/office/drawing/2014/main" id="{4459D6B5-E96A-0A10-131E-BC144EDD88C2}"/>
              </a:ext>
            </a:extLst>
          </p:cNvPr>
          <p:cNvSpPr txBox="1"/>
          <p:nvPr/>
        </p:nvSpPr>
        <p:spPr>
          <a:xfrm>
            <a:off x="7097740" y="4991506"/>
            <a:ext cx="4295878" cy="1323439"/>
          </a:xfrm>
          <a:prstGeom prst="rect">
            <a:avLst/>
          </a:prstGeom>
          <a:noFill/>
        </p:spPr>
        <p:txBody>
          <a:bodyPr wrap="square" rtlCol="0">
            <a:spAutoFit/>
          </a:bodyPr>
          <a:lstStyle/>
          <a:p>
            <a:pPr lvl="0">
              <a:defRPr/>
            </a:pPr>
            <a:r>
              <a:rPr lang="en-GB" sz="1600" dirty="0" err="1">
                <a:solidFill>
                  <a:srgbClr val="086D6E"/>
                </a:solidFill>
              </a:rPr>
              <a:t>Beim</a:t>
            </a:r>
            <a:r>
              <a:rPr lang="en-GB" sz="1600" dirty="0">
                <a:solidFill>
                  <a:srgbClr val="086D6E"/>
                </a:solidFill>
              </a:rPr>
              <a:t> Cloud-Management </a:t>
            </a:r>
            <a:r>
              <a:rPr lang="en-GB" sz="1600" dirty="0" err="1">
                <a:solidFill>
                  <a:srgbClr val="086D6E"/>
                </a:solidFill>
              </a:rPr>
              <a:t>geht</a:t>
            </a:r>
            <a:r>
              <a:rPr lang="en-GB" sz="1600" dirty="0">
                <a:solidFill>
                  <a:srgbClr val="086D6E"/>
                </a:solidFill>
              </a:rPr>
              <a:t> es um die </a:t>
            </a:r>
            <a:r>
              <a:rPr lang="en-GB" sz="1600" dirty="0" err="1">
                <a:solidFill>
                  <a:srgbClr val="086D6E"/>
                </a:solidFill>
              </a:rPr>
              <a:t>Ausübung</a:t>
            </a:r>
            <a:r>
              <a:rPr lang="en-GB" sz="1600" dirty="0">
                <a:solidFill>
                  <a:srgbClr val="086D6E"/>
                </a:solidFill>
              </a:rPr>
              <a:t> der </a:t>
            </a:r>
            <a:r>
              <a:rPr lang="en-GB" sz="1600" dirty="0" err="1">
                <a:solidFill>
                  <a:srgbClr val="086D6E"/>
                </a:solidFill>
              </a:rPr>
              <a:t>Kontrolle</a:t>
            </a:r>
            <a:r>
              <a:rPr lang="en-GB" sz="1600" dirty="0">
                <a:solidFill>
                  <a:srgbClr val="086D6E"/>
                </a:solidFill>
              </a:rPr>
              <a:t> </a:t>
            </a:r>
            <a:r>
              <a:rPr lang="en-GB" sz="1600" dirty="0" err="1">
                <a:solidFill>
                  <a:srgbClr val="086D6E"/>
                </a:solidFill>
              </a:rPr>
              <a:t>über</a:t>
            </a:r>
            <a:r>
              <a:rPr lang="en-GB" sz="1600" dirty="0">
                <a:solidFill>
                  <a:srgbClr val="086D6E"/>
                </a:solidFill>
              </a:rPr>
              <a:t> </a:t>
            </a:r>
            <a:r>
              <a:rPr lang="en-GB" sz="1600" dirty="0" err="1">
                <a:solidFill>
                  <a:srgbClr val="086D6E"/>
                </a:solidFill>
              </a:rPr>
              <a:t>öffentliche</a:t>
            </a:r>
            <a:r>
              <a:rPr lang="en-GB" sz="1600" dirty="0">
                <a:solidFill>
                  <a:srgbClr val="086D6E"/>
                </a:solidFill>
              </a:rPr>
              <a:t>-, private- und Hybrid-Cloud-</a:t>
            </a:r>
            <a:r>
              <a:rPr lang="en-GB" sz="1600" dirty="0" err="1">
                <a:solidFill>
                  <a:srgbClr val="086D6E"/>
                </a:solidFill>
              </a:rPr>
              <a:t>Infrastrukturressourcen</a:t>
            </a:r>
            <a:r>
              <a:rPr lang="en-GB" sz="1600" dirty="0">
                <a:solidFill>
                  <a:srgbClr val="086D6E"/>
                </a:solidFill>
              </a:rPr>
              <a:t> und -</a:t>
            </a:r>
            <a:r>
              <a:rPr lang="en-GB" sz="1600" dirty="0" err="1">
                <a:solidFill>
                  <a:srgbClr val="086D6E"/>
                </a:solidFill>
              </a:rPr>
              <a:t>Dienste</a:t>
            </a:r>
            <a:r>
              <a:rPr lang="en-GB" sz="1600" dirty="0">
                <a:solidFill>
                  <a:srgbClr val="086D6E"/>
                </a:solidFill>
              </a:rPr>
              <a:t>.
</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38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4"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Eine Cloud-</a:t>
            </a:r>
            <a:r>
              <a:rPr lang="en-GB" dirty="0" err="1"/>
              <a:t>Ressource</a:t>
            </a:r>
            <a:r>
              <a:rPr lang="en-GB" dirty="0"/>
              <a:t>, die </a:t>
            </a:r>
            <a:r>
              <a:rPr lang="en-GB" b="1" i="1" u="sng" dirty="0" err="1"/>
              <a:t>nicht</a:t>
            </a:r>
            <a:r>
              <a:rPr lang="en-GB" dirty="0"/>
              <a:t> von </a:t>
            </a:r>
            <a:r>
              <a:rPr lang="en-GB" dirty="0" err="1"/>
              <a:t>einem</a:t>
            </a:r>
            <a:r>
              <a:rPr lang="en-GB" dirty="0"/>
              <a:t> IaaS-</a:t>
            </a:r>
            <a:r>
              <a:rPr lang="en-GB" dirty="0" err="1"/>
              <a:t>Cloudanbieter</a:t>
            </a:r>
            <a:r>
              <a:rPr lang="en-GB" dirty="0"/>
              <a:t> </a:t>
            </a:r>
            <a:r>
              <a:rPr lang="en-GB" dirty="0" err="1"/>
              <a:t>zur</a:t>
            </a:r>
            <a:r>
              <a:rPr lang="en-GB" dirty="0"/>
              <a:t> </a:t>
            </a:r>
            <a:r>
              <a:rPr lang="en-GB" dirty="0" err="1"/>
              <a:t>Verfügung</a:t>
            </a:r>
            <a:r>
              <a:rPr lang="en-GB" dirty="0"/>
              <a:t> </a:t>
            </a:r>
            <a:r>
              <a:rPr lang="en-GB" dirty="0" err="1"/>
              <a:t>gestellt</a:t>
            </a:r>
            <a:r>
              <a:rPr lang="en-GB" dirty="0"/>
              <a:t> </a:t>
            </a:r>
            <a:r>
              <a:rPr lang="en-GB" dirty="0" err="1"/>
              <a:t>wird</a:t>
            </a:r>
            <a:r>
              <a:rPr lang="en-GB" dirty="0"/>
              <a:t>, </a:t>
            </a:r>
            <a:r>
              <a:rPr lang="en-GB" dirty="0" err="1"/>
              <a:t>wäre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err="1">
                <a:solidFill>
                  <a:srgbClr val="000000"/>
                </a:solidFill>
                <a:latin typeface="+mn-lt"/>
              </a:rPr>
              <a:t>Sicherung</a:t>
            </a:r>
            <a:r>
              <a:rPr lang="en-GB" dirty="0">
                <a:solidFill>
                  <a:srgbClr val="000000"/>
                </a:solidFill>
                <a:latin typeface="+mn-lt"/>
              </a:rPr>
              <a:t> von </a:t>
            </a:r>
            <a:r>
              <a:rPr lang="en-GB" dirty="0" err="1">
                <a:solidFill>
                  <a:srgbClr val="000000"/>
                </a:solidFill>
                <a:latin typeface="+mn-lt"/>
              </a:rPr>
              <a:t>Auditsystemen</a:t>
            </a:r>
            <a:r>
              <a:rPr lang="en-GB" dirty="0">
                <a:solidFill>
                  <a:srgbClr val="000000"/>
                </a:solidFill>
                <a:latin typeface="+mn-lt"/>
              </a:rPr>
              <a:t>
Vendor-Lock-in-</a:t>
            </a:r>
            <a:r>
              <a:rPr lang="en-GB" dirty="0" err="1">
                <a:solidFill>
                  <a:srgbClr val="000000"/>
                </a:solidFill>
                <a:latin typeface="+mn-lt"/>
              </a:rPr>
              <a:t>Bewusstsein</a:t>
            </a:r>
            <a:r>
              <a:rPr lang="en-GB" dirty="0">
                <a:solidFill>
                  <a:srgbClr val="000000"/>
                </a:solidFill>
                <a:latin typeface="+mn-lt"/>
              </a:rPr>
              <a:t> und </a:t>
            </a:r>
            <a:r>
              <a:rPr lang="en-GB" dirty="0" err="1">
                <a:solidFill>
                  <a:srgbClr val="000000"/>
                </a:solidFill>
                <a:latin typeface="+mn-lt"/>
              </a:rPr>
              <a:t>Lösungen</a:t>
            </a:r>
            <a:r>
              <a:rPr lang="en-GB" dirty="0">
                <a:solidFill>
                  <a:srgbClr val="000000"/>
                </a:solidFill>
                <a:latin typeface="+mn-lt"/>
              </a:rPr>
              <a:t>
</a:t>
            </a:r>
            <a:r>
              <a:rPr lang="en-GB" dirty="0" err="1">
                <a:solidFill>
                  <a:srgbClr val="000000"/>
                </a:solidFill>
                <a:latin typeface="+mn-lt"/>
              </a:rPr>
              <a:t>Kapazitätsplanung</a:t>
            </a:r>
            <a:r>
              <a:rPr lang="en-GB" dirty="0">
                <a:solidFill>
                  <a:srgbClr val="000000"/>
                </a:solidFill>
                <a:latin typeface="+mn-lt"/>
              </a:rPr>
              <a:t> und </a:t>
            </a:r>
            <a:r>
              <a:rPr lang="en-GB" dirty="0" err="1">
                <a:solidFill>
                  <a:srgbClr val="000000"/>
                </a:solidFill>
                <a:latin typeface="+mn-lt"/>
              </a:rPr>
              <a:t>Skalierungsplanung</a:t>
            </a:r>
            <a:r>
              <a:rPr lang="en-GB" dirty="0">
                <a:solidFill>
                  <a:srgbClr val="000000"/>
                </a:solidFill>
                <a:latin typeface="+mn-lt"/>
              </a:rPr>
              <a:t>
</a:t>
            </a:r>
            <a:r>
              <a:rPr lang="en-GB" dirty="0" err="1">
                <a:solidFill>
                  <a:srgbClr val="000000"/>
                </a:solidFill>
                <a:latin typeface="+mn-lt"/>
              </a:rPr>
              <a:t>Anwendungssicherheit</a:t>
            </a:r>
            <a:endParaRPr lang="en-GB" dirty="0">
              <a:solidFill>
                <a:srgbClr val="000000"/>
              </a:solidFill>
              <a:latin typeface="+mn-lt"/>
            </a:endParaRP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281759291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52184C0E-9B91-0BC6-B555-5314EBAF0353}"/>
              </a:ext>
            </a:extLst>
          </p:cNvPr>
          <p:cNvSpPr>
            <a:spLocks noGrp="1"/>
          </p:cNvSpPr>
          <p:nvPr>
            <p:ph type="body" sz="quarter" idx="18"/>
          </p:nvPr>
        </p:nvSpPr>
        <p:spPr>
          <a:xfrm>
            <a:off x="798380" y="1900594"/>
            <a:ext cx="10595237" cy="3995028"/>
          </a:xfrm>
        </p:spPr>
        <p:txBody>
          <a:bodyPr/>
          <a:lstStyle/>
          <a:p>
            <a:pPr marL="474300" indent="-457200">
              <a:buClr>
                <a:schemeClr val="accent2"/>
              </a:buClr>
              <a:buFont typeface="Wingdings" panose="05000000000000000000" pitchFamily="2" charset="2"/>
              <a:buChar char="Ø"/>
            </a:pPr>
            <a:r>
              <a:rPr lang="en-GB" dirty="0"/>
              <a:t>Eine Cloud-</a:t>
            </a:r>
            <a:r>
              <a:rPr lang="en-GB" dirty="0" err="1"/>
              <a:t>Ressource</a:t>
            </a:r>
            <a:r>
              <a:rPr lang="en-GB" dirty="0"/>
              <a:t>, die </a:t>
            </a:r>
            <a:r>
              <a:rPr lang="en-GB" b="1" i="1" u="sng" dirty="0" err="1"/>
              <a:t>nicht</a:t>
            </a:r>
            <a:r>
              <a:rPr lang="en-GB" dirty="0"/>
              <a:t> von </a:t>
            </a:r>
            <a:r>
              <a:rPr lang="en-GB" dirty="0" err="1"/>
              <a:t>einem</a:t>
            </a:r>
            <a:r>
              <a:rPr lang="en-GB" dirty="0"/>
              <a:t> IaaS-</a:t>
            </a:r>
            <a:r>
              <a:rPr lang="en-GB" dirty="0" err="1"/>
              <a:t>Cloudanbieter</a:t>
            </a:r>
            <a:r>
              <a:rPr lang="en-GB" dirty="0"/>
              <a:t> </a:t>
            </a:r>
            <a:r>
              <a:rPr lang="en-GB" dirty="0" err="1"/>
              <a:t>zur</a:t>
            </a:r>
            <a:r>
              <a:rPr lang="en-GB" dirty="0"/>
              <a:t> </a:t>
            </a:r>
            <a:r>
              <a:rPr lang="en-GB" dirty="0" err="1"/>
              <a:t>Verfügung</a:t>
            </a:r>
            <a:r>
              <a:rPr lang="en-GB" dirty="0"/>
              <a:t> </a:t>
            </a:r>
            <a:r>
              <a:rPr lang="en-GB" dirty="0" err="1"/>
              <a:t>gestellt</a:t>
            </a:r>
            <a:r>
              <a:rPr lang="en-GB" dirty="0"/>
              <a:t> </a:t>
            </a:r>
            <a:r>
              <a:rPr lang="en-GB" dirty="0" err="1"/>
              <a:t>wird</a:t>
            </a:r>
            <a:r>
              <a:rPr lang="en-GB" dirty="0"/>
              <a:t>, </a:t>
            </a:r>
            <a:r>
              <a:rPr lang="en-GB" dirty="0" err="1"/>
              <a:t>wäre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err="1">
                <a:solidFill>
                  <a:srgbClr val="000000"/>
                </a:solidFill>
                <a:latin typeface="+mn-lt"/>
              </a:rPr>
              <a:t>Sicherung</a:t>
            </a:r>
            <a:r>
              <a:rPr lang="en-GB" dirty="0">
                <a:solidFill>
                  <a:srgbClr val="000000"/>
                </a:solidFill>
                <a:latin typeface="+mn-lt"/>
              </a:rPr>
              <a:t> von </a:t>
            </a:r>
            <a:r>
              <a:rPr lang="en-GB" dirty="0" err="1">
                <a:solidFill>
                  <a:srgbClr val="000000"/>
                </a:solidFill>
                <a:latin typeface="+mn-lt"/>
              </a:rPr>
              <a:t>Auditsystemen</a:t>
            </a:r>
            <a:r>
              <a:rPr lang="en-GB" dirty="0">
                <a:solidFill>
                  <a:srgbClr val="000000"/>
                </a:solidFill>
                <a:latin typeface="+mn-lt"/>
              </a:rPr>
              <a:t>
Vendor-Lock-in-</a:t>
            </a:r>
            <a:r>
              <a:rPr lang="en-GB" dirty="0" err="1">
                <a:solidFill>
                  <a:srgbClr val="000000"/>
                </a:solidFill>
                <a:latin typeface="+mn-lt"/>
              </a:rPr>
              <a:t>Bewusstsein</a:t>
            </a:r>
            <a:r>
              <a:rPr lang="en-GB" dirty="0">
                <a:solidFill>
                  <a:srgbClr val="000000"/>
                </a:solidFill>
                <a:latin typeface="+mn-lt"/>
              </a:rPr>
              <a:t> und </a:t>
            </a:r>
            <a:r>
              <a:rPr lang="en-GB" dirty="0" err="1">
                <a:solidFill>
                  <a:srgbClr val="000000"/>
                </a:solidFill>
                <a:latin typeface="+mn-lt"/>
              </a:rPr>
              <a:t>Lösungen</a:t>
            </a:r>
            <a:r>
              <a:rPr lang="en-GB" dirty="0">
                <a:solidFill>
                  <a:srgbClr val="000000"/>
                </a:solidFill>
                <a:latin typeface="+mn-lt"/>
              </a:rPr>
              <a:t>
</a:t>
            </a:r>
            <a:r>
              <a:rPr lang="en-GB" dirty="0" err="1">
                <a:solidFill>
                  <a:srgbClr val="000000"/>
                </a:solidFill>
                <a:latin typeface="+mn-lt"/>
              </a:rPr>
              <a:t>Kapazitätsplanung</a:t>
            </a:r>
            <a:r>
              <a:rPr lang="en-GB" dirty="0">
                <a:solidFill>
                  <a:srgbClr val="000000"/>
                </a:solidFill>
                <a:latin typeface="+mn-lt"/>
              </a:rPr>
              <a:t> und </a:t>
            </a:r>
            <a:r>
              <a:rPr lang="en-GB" dirty="0" err="1">
                <a:solidFill>
                  <a:srgbClr val="000000"/>
                </a:solidFill>
                <a:latin typeface="+mn-lt"/>
              </a:rPr>
              <a:t>Skalierungsplanung</a:t>
            </a:r>
            <a:r>
              <a:rPr lang="en-GB" dirty="0">
                <a:solidFill>
                  <a:srgbClr val="000000"/>
                </a:solidFill>
                <a:latin typeface="+mn-lt"/>
              </a:rPr>
              <a:t>
</a:t>
            </a:r>
            <a:r>
              <a:rPr lang="en-GB" dirty="0" err="1">
                <a:solidFill>
                  <a:srgbClr val="000000"/>
                </a:solidFill>
                <a:latin typeface="+mn-lt"/>
              </a:rPr>
              <a:t>Anwendungssicherheit</a:t>
            </a:r>
            <a:endParaRPr lang="en-GB" dirty="0">
              <a:solidFill>
                <a:srgbClr val="000000"/>
              </a:solidFill>
              <a:latin typeface="+mn-lt"/>
            </a:endParaRPr>
          </a:p>
          <a:p>
            <a:pPr marL="17100" indent="0" algn="r">
              <a:buClr>
                <a:schemeClr val="accent2"/>
              </a:buClr>
            </a:pPr>
            <a:endParaRPr lang="en-GB" dirty="0"/>
          </a:p>
          <a:p>
            <a:pPr marL="17100" indent="0" algn="r">
              <a:buClr>
                <a:schemeClr val="accent2"/>
              </a:buClr>
            </a:pPr>
            <a:endParaRPr lang="en-GB" dirty="0"/>
          </a:p>
          <a:p>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pic>
        <p:nvPicPr>
          <p:cNvPr id="2" name="Graphic 1" descr="Checkmark with solid fill">
            <a:extLst>
              <a:ext uri="{FF2B5EF4-FFF2-40B4-BE49-F238E27FC236}">
                <a16:creationId xmlns:a16="http://schemas.microsoft.com/office/drawing/2014/main" id="{27131D25-025C-BCDE-C7E0-323CC82C17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1694" y="4048872"/>
            <a:ext cx="384628" cy="384628"/>
          </a:xfrm>
          <a:prstGeom prst="rect">
            <a:avLst/>
          </a:prstGeom>
        </p:spPr>
      </p:pic>
      <p:sp>
        <p:nvSpPr>
          <p:cNvPr id="4" name="TextBox 3">
            <a:extLst>
              <a:ext uri="{FF2B5EF4-FFF2-40B4-BE49-F238E27FC236}">
                <a16:creationId xmlns:a16="http://schemas.microsoft.com/office/drawing/2014/main" id="{06BE23EF-E82A-17A3-C427-2267C75468AD}"/>
              </a:ext>
            </a:extLst>
          </p:cNvPr>
          <p:cNvSpPr txBox="1"/>
          <p:nvPr/>
        </p:nvSpPr>
        <p:spPr>
          <a:xfrm>
            <a:off x="8184629" y="2910006"/>
            <a:ext cx="3461804" cy="3046988"/>
          </a:xfrm>
          <a:prstGeom prst="rect">
            <a:avLst/>
          </a:prstGeom>
          <a:noFill/>
        </p:spPr>
        <p:txBody>
          <a:bodyPr wrap="square" rtlCol="0">
            <a:spAutoFit/>
          </a:bodyPr>
          <a:lstStyle/>
          <a:p>
            <a:pPr lvl="0">
              <a:defRPr/>
            </a:pPr>
            <a:r>
              <a:rPr lang="en-GB" sz="1600" dirty="0">
                <a:solidFill>
                  <a:srgbClr val="086D6E"/>
                </a:solidFill>
              </a:rPr>
              <a:t>Der IaaS-Cloud-</a:t>
            </a:r>
            <a:r>
              <a:rPr lang="en-GB" sz="1600" dirty="0" err="1">
                <a:solidFill>
                  <a:srgbClr val="086D6E"/>
                </a:solidFill>
              </a:rPr>
              <a:t>Anbieter</a:t>
            </a:r>
            <a:r>
              <a:rPr lang="en-GB" sz="1600" dirty="0">
                <a:solidFill>
                  <a:srgbClr val="086D6E"/>
                </a:solidFill>
              </a:rPr>
              <a:t> (Infrastructure as a Service) </a:t>
            </a:r>
            <a:r>
              <a:rPr lang="en-GB" sz="1600" dirty="0" err="1">
                <a:solidFill>
                  <a:srgbClr val="086D6E"/>
                </a:solidFill>
              </a:rPr>
              <a:t>ist</a:t>
            </a:r>
            <a:r>
              <a:rPr lang="en-GB" sz="1600" dirty="0">
                <a:solidFill>
                  <a:srgbClr val="086D6E"/>
                </a:solidFill>
              </a:rPr>
              <a:t> </a:t>
            </a:r>
            <a:r>
              <a:rPr lang="en-GB" sz="1600" dirty="0" err="1">
                <a:solidFill>
                  <a:srgbClr val="086D6E"/>
                </a:solidFill>
              </a:rPr>
              <a:t>mindestens</a:t>
            </a:r>
            <a:r>
              <a:rPr lang="en-GB" sz="1600" dirty="0">
                <a:solidFill>
                  <a:srgbClr val="086D6E"/>
                </a:solidFill>
              </a:rPr>
              <a:t> für den Schutz der </a:t>
            </a:r>
            <a:r>
              <a:rPr lang="en-GB" sz="1600" dirty="0" err="1">
                <a:solidFill>
                  <a:srgbClr val="086D6E"/>
                </a:solidFill>
              </a:rPr>
              <a:t>Infrastruktur</a:t>
            </a:r>
            <a:r>
              <a:rPr lang="en-GB" sz="1600" dirty="0">
                <a:solidFill>
                  <a:srgbClr val="086D6E"/>
                </a:solidFill>
              </a:rPr>
              <a:t> </a:t>
            </a:r>
            <a:r>
              <a:rPr lang="en-GB" sz="1600" dirty="0" err="1">
                <a:solidFill>
                  <a:srgbClr val="086D6E"/>
                </a:solidFill>
              </a:rPr>
              <a:t>verantwortlich</a:t>
            </a:r>
            <a:r>
              <a:rPr lang="en-GB" sz="1600" dirty="0">
                <a:solidFill>
                  <a:srgbClr val="086D6E"/>
                </a:solidFill>
              </a:rPr>
              <a:t>, auf der alle in der Cloud </a:t>
            </a:r>
            <a:r>
              <a:rPr lang="en-GB" sz="1600" dirty="0" err="1">
                <a:solidFill>
                  <a:srgbClr val="086D6E"/>
                </a:solidFill>
              </a:rPr>
              <a:t>angebotenen</a:t>
            </a:r>
            <a:r>
              <a:rPr lang="en-GB" sz="1600" dirty="0">
                <a:solidFill>
                  <a:srgbClr val="086D6E"/>
                </a:solidFill>
              </a:rPr>
              <a:t> </a:t>
            </a:r>
            <a:r>
              <a:rPr lang="en-GB" sz="1600" dirty="0" err="1">
                <a:solidFill>
                  <a:srgbClr val="086D6E"/>
                </a:solidFill>
              </a:rPr>
              <a:t>Dienste</a:t>
            </a:r>
            <a:r>
              <a:rPr lang="en-GB" sz="1600" dirty="0">
                <a:solidFill>
                  <a:srgbClr val="086D6E"/>
                </a:solidFill>
              </a:rPr>
              <a:t> </a:t>
            </a:r>
            <a:r>
              <a:rPr lang="en-GB" sz="1600" dirty="0" err="1">
                <a:solidFill>
                  <a:srgbClr val="086D6E"/>
                </a:solidFill>
              </a:rPr>
              <a:t>ausgeführt</a:t>
            </a:r>
            <a:r>
              <a:rPr lang="en-GB" sz="1600" dirty="0">
                <a:solidFill>
                  <a:srgbClr val="086D6E"/>
                </a:solidFill>
              </a:rPr>
              <a:t> </a:t>
            </a:r>
            <a:r>
              <a:rPr lang="en-GB" sz="1600" dirty="0" err="1">
                <a:solidFill>
                  <a:srgbClr val="086D6E"/>
                </a:solidFill>
              </a:rPr>
              <a:t>werden</a:t>
            </a:r>
            <a:r>
              <a:rPr lang="en-GB" sz="1600" dirty="0">
                <a:solidFill>
                  <a:srgbClr val="086D6E"/>
                </a:solidFill>
              </a:rPr>
              <a:t>. Die Organisation </a:t>
            </a:r>
            <a:r>
              <a:rPr lang="en-GB" sz="1600" dirty="0" err="1">
                <a:solidFill>
                  <a:srgbClr val="086D6E"/>
                </a:solidFill>
              </a:rPr>
              <a:t>ist</a:t>
            </a:r>
            <a:r>
              <a:rPr lang="en-GB" sz="1600" dirty="0">
                <a:solidFill>
                  <a:srgbClr val="086D6E"/>
                </a:solidFill>
              </a:rPr>
              <a:t> </a:t>
            </a:r>
            <a:r>
              <a:rPr lang="en-GB" sz="1600" dirty="0" err="1">
                <a:solidFill>
                  <a:srgbClr val="086D6E"/>
                </a:solidFill>
              </a:rPr>
              <a:t>jedoch</a:t>
            </a:r>
            <a:r>
              <a:rPr lang="en-GB" sz="1600" dirty="0">
                <a:solidFill>
                  <a:srgbClr val="086D6E"/>
                </a:solidFill>
              </a:rPr>
              <a:t> </a:t>
            </a:r>
            <a:r>
              <a:rPr lang="en-GB" sz="1600" dirty="0" err="1">
                <a:solidFill>
                  <a:srgbClr val="086D6E"/>
                </a:solidFill>
              </a:rPr>
              <a:t>allein</a:t>
            </a:r>
            <a:r>
              <a:rPr lang="en-GB" sz="1600" dirty="0">
                <a:solidFill>
                  <a:srgbClr val="086D6E"/>
                </a:solidFill>
              </a:rPr>
              <a:t> </a:t>
            </a:r>
            <a:r>
              <a:rPr lang="en-GB" sz="1600" dirty="0" err="1">
                <a:solidFill>
                  <a:srgbClr val="086D6E"/>
                </a:solidFill>
              </a:rPr>
              <a:t>verantwortlich</a:t>
            </a:r>
            <a:r>
              <a:rPr lang="en-GB" sz="1600" dirty="0">
                <a:solidFill>
                  <a:srgbClr val="086D6E"/>
                </a:solidFill>
              </a:rPr>
              <a:t> für die </a:t>
            </a:r>
            <a:r>
              <a:rPr lang="en-GB" sz="1600" dirty="0" err="1">
                <a:solidFill>
                  <a:srgbClr val="086D6E"/>
                </a:solidFill>
              </a:rPr>
              <a:t>Sicherheit</a:t>
            </a:r>
            <a:r>
              <a:rPr lang="en-GB" sz="1600" dirty="0">
                <a:solidFill>
                  <a:srgbClr val="086D6E"/>
                </a:solidFill>
              </a:rPr>
              <a:t> des </a:t>
            </a:r>
            <a:r>
              <a:rPr lang="en-GB" sz="1600" dirty="0" err="1">
                <a:solidFill>
                  <a:srgbClr val="086D6E"/>
                </a:solidFill>
              </a:rPr>
              <a:t>Betriebssystems</a:t>
            </a:r>
            <a:r>
              <a:rPr lang="en-GB" sz="1600" dirty="0">
                <a:solidFill>
                  <a:srgbClr val="086D6E"/>
                </a:solidFill>
              </a:rPr>
              <a:t> und der </a:t>
            </a:r>
            <a:r>
              <a:rPr lang="en-GB" sz="1600" dirty="0" err="1">
                <a:solidFill>
                  <a:srgbClr val="086D6E"/>
                </a:solidFill>
              </a:rPr>
              <a:t>Anwendung</a:t>
            </a:r>
            <a:r>
              <a:rPr lang="en-GB" sz="1600" dirty="0">
                <a:solidFill>
                  <a:srgbClr val="086D6E"/>
                </a:solidFill>
              </a:rPr>
              <a:t>, </a:t>
            </a:r>
            <a:r>
              <a:rPr lang="en-GB" sz="1600" dirty="0" err="1">
                <a:solidFill>
                  <a:srgbClr val="086D6E"/>
                </a:solidFill>
              </a:rPr>
              <a:t>einschließlich</a:t>
            </a:r>
            <a:r>
              <a:rPr lang="en-GB" sz="1600" dirty="0">
                <a:solidFill>
                  <a:srgbClr val="086D6E"/>
                </a:solidFill>
              </a:rPr>
              <a:t> </a:t>
            </a:r>
            <a:r>
              <a:rPr lang="en-GB" sz="1600" dirty="0" err="1">
                <a:solidFill>
                  <a:srgbClr val="086D6E"/>
                </a:solidFill>
              </a:rPr>
              <a:t>Kontrollen</a:t>
            </a:r>
            <a:r>
              <a:rPr lang="en-GB" sz="1600" dirty="0">
                <a:solidFill>
                  <a:srgbClr val="086D6E"/>
                </a:solidFill>
              </a:rPr>
              <a:t> </a:t>
            </a:r>
            <a:r>
              <a:rPr lang="en-GB" sz="1600" dirty="0" err="1">
                <a:solidFill>
                  <a:srgbClr val="086D6E"/>
                </a:solidFill>
              </a:rPr>
              <a:t>zur</a:t>
            </a:r>
            <a:r>
              <a:rPr lang="en-GB" sz="1600" dirty="0">
                <a:solidFill>
                  <a:srgbClr val="086D6E"/>
                </a:solidFill>
              </a:rPr>
              <a:t> </a:t>
            </a:r>
            <a:r>
              <a:rPr lang="en-GB" sz="1600" dirty="0" err="1">
                <a:solidFill>
                  <a:srgbClr val="086D6E"/>
                </a:solidFill>
              </a:rPr>
              <a:t>Gewährleistung</a:t>
            </a:r>
            <a:r>
              <a:rPr lang="en-GB" sz="1600" dirty="0">
                <a:solidFill>
                  <a:srgbClr val="086D6E"/>
                </a:solidFill>
              </a:rPr>
              <a:t> von </a:t>
            </a:r>
            <a:r>
              <a:rPr lang="en-GB" sz="1600" dirty="0" err="1">
                <a:solidFill>
                  <a:srgbClr val="086D6E"/>
                </a:solidFill>
              </a:rPr>
              <a:t>Datenschutz</a:t>
            </a:r>
            <a:r>
              <a:rPr lang="en-GB" sz="1600" dirty="0">
                <a:solidFill>
                  <a:srgbClr val="086D6E"/>
                </a:solidFill>
              </a:rPr>
              <a:t>, Schutz und </a:t>
            </a:r>
            <a:r>
              <a:rPr lang="en-GB" sz="1600" dirty="0" err="1">
                <a:solidFill>
                  <a:srgbClr val="086D6E"/>
                </a:solidFill>
              </a:rPr>
              <a:t>Verschlüsselung</a:t>
            </a:r>
            <a:r>
              <a:rPr lang="en-GB" sz="1600" dirty="0">
                <a:solidFill>
                  <a:srgbClr val="086D6E"/>
                </a:solidFill>
              </a:rPr>
              <a:t>.
</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0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“Die </a:t>
            </a:r>
            <a:r>
              <a:rPr lang="en-GB" dirty="0" err="1"/>
              <a:t>Verarbeitung</a:t>
            </a:r>
            <a:r>
              <a:rPr lang="en-GB" dirty="0"/>
              <a:t> von </a:t>
            </a:r>
            <a:r>
              <a:rPr lang="en-GB" dirty="0" err="1"/>
              <a:t>Spenden</a:t>
            </a:r>
            <a:r>
              <a:rPr lang="en-GB" dirty="0"/>
              <a:t> </a:t>
            </a:r>
            <a:r>
              <a:rPr lang="en-GB" dirty="0" err="1"/>
              <a:t>ist</a:t>
            </a:r>
            <a:r>
              <a:rPr lang="en-GB" dirty="0"/>
              <a:t> </a:t>
            </a:r>
            <a:r>
              <a:rPr lang="en-GB" dirty="0" err="1"/>
              <a:t>eine</a:t>
            </a:r>
            <a:r>
              <a:rPr lang="en-GB" dirty="0"/>
              <a:t> </a:t>
            </a:r>
            <a:r>
              <a:rPr lang="en-GB" dirty="0" err="1"/>
              <a:t>Möglichkeit</a:t>
            </a:r>
            <a:r>
              <a:rPr lang="en-GB" dirty="0"/>
              <a:t>, </a:t>
            </a:r>
            <a:r>
              <a:rPr lang="en-GB" dirty="0" err="1"/>
              <a:t>wie</a:t>
            </a:r>
            <a:r>
              <a:rPr lang="en-GB" dirty="0"/>
              <a:t> </a:t>
            </a:r>
            <a:r>
              <a:rPr lang="en-GB" dirty="0" err="1"/>
              <a:t>gemeinnützige</a:t>
            </a:r>
            <a:r>
              <a:rPr lang="en-GB" dirty="0"/>
              <a:t> </a:t>
            </a:r>
            <a:r>
              <a:rPr lang="en-GB" dirty="0" err="1"/>
              <a:t>Organisationen</a:t>
            </a:r>
            <a:r>
              <a:rPr lang="en-GB" dirty="0"/>
              <a:t> von der Cloud-Integration </a:t>
            </a:r>
            <a:r>
              <a:rPr lang="en-GB" dirty="0" err="1"/>
              <a:t>profitieren</a:t>
            </a:r>
            <a:r>
              <a:rPr lang="en-GB" dirty="0"/>
              <a:t> </a:t>
            </a:r>
            <a:r>
              <a:rPr lang="en-GB" dirty="0" err="1"/>
              <a:t>können</a:t>
            </a:r>
            <a:r>
              <a:rPr lang="en-GB" dirty="0"/>
              <a:t>." </a:t>
            </a:r>
            <a:r>
              <a:rPr lang="en-GB" dirty="0" err="1">
                <a:solidFill>
                  <a:schemeClr val="tx1"/>
                </a:solidFill>
              </a:rPr>
              <a:t>Wahr</a:t>
            </a:r>
            <a:r>
              <a:rPr lang="en-GB" dirty="0">
                <a:solidFill>
                  <a:schemeClr val="tx1"/>
                </a:solidFill>
              </a:rPr>
              <a:t> </a:t>
            </a:r>
            <a:r>
              <a:rPr lang="en-GB" dirty="0" err="1">
                <a:solidFill>
                  <a:schemeClr val="tx1"/>
                </a:solidFill>
              </a:rPr>
              <a:t>oder</a:t>
            </a:r>
            <a:r>
              <a:rPr lang="en-GB" dirty="0">
                <a:solidFill>
                  <a:schemeClr val="tx1"/>
                </a:solidFill>
              </a:rPr>
              <a:t> </a:t>
            </a:r>
            <a:r>
              <a:rPr lang="en-GB" dirty="0" err="1">
                <a:solidFill>
                  <a:schemeClr val="tx1"/>
                </a:solidFill>
              </a:rPr>
              <a:t>falsch</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err="1">
                <a:solidFill>
                  <a:srgbClr val="000000"/>
                </a:solidFill>
                <a:latin typeface="+mn-lt"/>
              </a:rPr>
              <a:t>Wahr</a:t>
            </a:r>
            <a:endParaRPr lang="en-GB" dirty="0">
              <a:solidFill>
                <a:srgbClr val="000000"/>
              </a:solidFill>
              <a:latin typeface="+mn-lt"/>
            </a:endParaRPr>
          </a:p>
          <a:p>
            <a:pPr marL="931500" lvl="1" indent="-457200">
              <a:buClr>
                <a:schemeClr val="accent2"/>
              </a:buClr>
              <a:buFont typeface="+mj-lt"/>
              <a:buAutoNum type="alphaLcParenR"/>
            </a:pPr>
            <a:r>
              <a:rPr lang="en-GB" dirty="0">
                <a:solidFill>
                  <a:srgbClr val="000000"/>
                </a:solidFill>
                <a:latin typeface="+mn-lt"/>
              </a:rPr>
              <a:t>False</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92878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“Donation processing is a way that non-profits can benefit from cloud integration.” </a:t>
            </a:r>
            <a:r>
              <a:rPr lang="en-GB" b="1" dirty="0" err="1">
                <a:solidFill>
                  <a:schemeClr val="accent2"/>
                </a:solidFill>
              </a:rPr>
              <a:t>Wahr</a:t>
            </a:r>
            <a:r>
              <a:rPr lang="en-GB" b="1" dirty="0">
                <a:solidFill>
                  <a:schemeClr val="accent2"/>
                </a:solidFill>
              </a:rPr>
              <a:t> or </a:t>
            </a:r>
            <a:r>
              <a:rPr lang="en-GB" b="1" dirty="0" err="1">
                <a:solidFill>
                  <a:schemeClr val="accent2"/>
                </a:solidFill>
              </a:rPr>
              <a:t>falsch</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err="1">
                <a:solidFill>
                  <a:srgbClr val="000000"/>
                </a:solidFill>
                <a:latin typeface="+mn-lt"/>
              </a:rPr>
              <a:t>Wahr</a:t>
            </a:r>
            <a:endParaRPr lang="en-GB" dirty="0">
              <a:solidFill>
                <a:srgbClr val="000000"/>
              </a:solidFill>
              <a:latin typeface="+mn-lt"/>
            </a:endParaRPr>
          </a:p>
          <a:p>
            <a:pPr marL="931500" lvl="1" indent="-457200">
              <a:buClr>
                <a:schemeClr val="accent2"/>
              </a:buClr>
              <a:buFont typeface="+mj-lt"/>
              <a:buAutoNum type="alphaLcParenR"/>
            </a:pPr>
            <a:r>
              <a:rPr lang="en-GB" dirty="0" err="1">
                <a:solidFill>
                  <a:srgbClr val="000000"/>
                </a:solidFill>
                <a:latin typeface="+mn-lt"/>
              </a:rPr>
              <a:t>Falch</a:t>
            </a:r>
            <a:endParaRPr lang="en-GB" dirty="0">
              <a:solidFill>
                <a:srgbClr val="000000"/>
              </a:solidFill>
              <a:latin typeface="+mn-lt"/>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5951513F-38B8-18DF-42C9-48A8ECE6CB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6697" y="3099836"/>
            <a:ext cx="384628" cy="384628"/>
          </a:xfrm>
          <a:prstGeom prst="rect">
            <a:avLst/>
          </a:prstGeom>
        </p:spPr>
      </p:pic>
    </p:spTree>
    <p:extLst>
      <p:ext uri="{BB962C8B-B14F-4D97-AF65-F5344CB8AC3E}">
        <p14:creationId xmlns:p14="http://schemas.microsoft.com/office/powerpoint/2010/main" val="284084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Listen Sie 4 </a:t>
            </a:r>
            <a:r>
              <a:rPr lang="en-GB" dirty="0" err="1"/>
              <a:t>Möglichkeiten</a:t>
            </a:r>
            <a:r>
              <a:rPr lang="en-GB" dirty="0"/>
              <a:t>, </a:t>
            </a:r>
            <a:r>
              <a:rPr lang="en-GB" dirty="0" err="1"/>
              <a:t>wie</a:t>
            </a:r>
            <a:r>
              <a:rPr lang="en-GB" dirty="0"/>
              <a:t> Cloud-</a:t>
            </a:r>
            <a:r>
              <a:rPr lang="en-GB" dirty="0" err="1"/>
              <a:t>basierte</a:t>
            </a:r>
            <a:r>
              <a:rPr lang="en-GB" dirty="0"/>
              <a:t> </a:t>
            </a:r>
            <a:r>
              <a:rPr lang="en-GB" dirty="0" err="1"/>
              <a:t>Technologie</a:t>
            </a:r>
            <a:r>
              <a:rPr lang="en-GB" dirty="0"/>
              <a:t> </a:t>
            </a:r>
            <a:r>
              <a:rPr lang="en-GB" dirty="0" err="1"/>
              <a:t>gemeinnützige</a:t>
            </a:r>
            <a:r>
              <a:rPr lang="en-GB" dirty="0"/>
              <a:t> </a:t>
            </a:r>
            <a:r>
              <a:rPr lang="en-GB" dirty="0" err="1"/>
              <a:t>Organisationen</a:t>
            </a:r>
            <a:r>
              <a:rPr lang="en-GB" dirty="0"/>
              <a:t> </a:t>
            </a:r>
            <a:r>
              <a:rPr lang="en-GB" dirty="0" err="1"/>
              <a:t>transformieren</a:t>
            </a:r>
            <a:r>
              <a:rPr lang="en-GB" dirty="0"/>
              <a:t> </a:t>
            </a:r>
            <a:r>
              <a:rPr lang="en-GB" dirty="0" err="1"/>
              <a:t>kann</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25643189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Alle 4 der </a:t>
            </a:r>
            <a:r>
              <a:rPr lang="en-GB" dirty="0" err="1"/>
              <a:t>folgenden</a:t>
            </a:r>
            <a:r>
              <a:rPr lang="en-GB" dirty="0"/>
              <a:t> </a:t>
            </a:r>
            <a:r>
              <a:rPr lang="en-GB" dirty="0" err="1"/>
              <a:t>Optionen</a:t>
            </a:r>
            <a:r>
              <a:rPr lang="en-GB" dirty="0"/>
              <a:t> </a:t>
            </a:r>
            <a:r>
              <a:rPr lang="en-GB" dirty="0" err="1"/>
              <a:t>sind</a:t>
            </a:r>
            <a:r>
              <a:rPr lang="en-GB" dirty="0"/>
              <a:t> </a:t>
            </a:r>
            <a:r>
              <a:rPr lang="en-GB" dirty="0" err="1"/>
              <a:t>richtig</a:t>
            </a:r>
            <a:r>
              <a:rPr lang="en-GB" dirty="0"/>
              <a:t>:</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3886675432"/>
              </p:ext>
            </p:extLst>
          </p:nvPr>
        </p:nvGraphicFramePr>
        <p:xfrm>
          <a:off x="798382" y="2664843"/>
          <a:ext cx="10595236" cy="1330368"/>
        </p:xfrm>
        <a:graphic>
          <a:graphicData uri="http://schemas.openxmlformats.org/drawingml/2006/table">
            <a:tbl>
              <a:tblPr firstRow="1" bandRow="1">
                <a:tableStyleId>{8A107856-5554-42FB-B03E-39F5DBC370BA}</a:tableStyleId>
              </a:tblPr>
              <a:tblGrid>
                <a:gridCol w="5515140">
                  <a:extLst>
                    <a:ext uri="{9D8B030D-6E8A-4147-A177-3AD203B41FA5}">
                      <a16:colId xmlns:a16="http://schemas.microsoft.com/office/drawing/2014/main" val="3752673547"/>
                    </a:ext>
                  </a:extLst>
                </a:gridCol>
                <a:gridCol w="5080096">
                  <a:extLst>
                    <a:ext uri="{9D8B030D-6E8A-4147-A177-3AD203B41FA5}">
                      <a16:colId xmlns:a16="http://schemas.microsoft.com/office/drawing/2014/main" val="132659526"/>
                    </a:ext>
                  </a:extLst>
                </a:gridCol>
              </a:tblGrid>
              <a:tr h="443456">
                <a:tc>
                  <a:txBody>
                    <a:bodyPr/>
                    <a:lstStyle/>
                    <a:p>
                      <a:r>
                        <a:rPr lang="en-ZA" b="0" dirty="0" err="1">
                          <a:solidFill>
                            <a:srgbClr val="000000"/>
                          </a:solidFill>
                        </a:rPr>
                        <a:t>Schnelle</a:t>
                      </a:r>
                      <a:r>
                        <a:rPr lang="en-ZA" b="0" dirty="0">
                          <a:solidFill>
                            <a:srgbClr val="000000"/>
                          </a:solidFill>
                        </a:rPr>
                        <a:t> </a:t>
                      </a:r>
                      <a:r>
                        <a:rPr lang="en-ZA" b="0" dirty="0" err="1">
                          <a:solidFill>
                            <a:srgbClr val="000000"/>
                          </a:solidFill>
                        </a:rPr>
                        <a:t>Reaktion</a:t>
                      </a:r>
                      <a:r>
                        <a:rPr lang="en-ZA" b="0" dirty="0">
                          <a:solidFill>
                            <a:srgbClr val="000000"/>
                          </a:solidFill>
                        </a:rPr>
                        <a:t> und Innovation</a:t>
                      </a:r>
                    </a:p>
                  </a:txBody>
                  <a:tcPr/>
                </a:tc>
                <a:tc>
                  <a:txBody>
                    <a:bodyPr/>
                    <a:lstStyle/>
                    <a:p>
                      <a:r>
                        <a:rPr lang="en-ZA" b="0" dirty="0">
                          <a:solidFill>
                            <a:srgbClr val="000000"/>
                          </a:solidFill>
                        </a:rPr>
                        <a:t>Mobile und </a:t>
                      </a:r>
                      <a:r>
                        <a:rPr lang="en-ZA" b="0" dirty="0" err="1">
                          <a:solidFill>
                            <a:srgbClr val="000000"/>
                          </a:solidFill>
                        </a:rPr>
                        <a:t>virtuelle</a:t>
                      </a:r>
                      <a:r>
                        <a:rPr lang="en-ZA" b="0" dirty="0">
                          <a:solidFill>
                            <a:srgbClr val="000000"/>
                          </a:solidFill>
                        </a:rPr>
                        <a:t> </a:t>
                      </a:r>
                      <a:r>
                        <a:rPr lang="en-ZA" b="0" dirty="0" err="1">
                          <a:solidFill>
                            <a:srgbClr val="000000"/>
                          </a:solidFill>
                        </a:rPr>
                        <a:t>Funktionen</a:t>
                      </a:r>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err="1">
                          <a:solidFill>
                            <a:srgbClr val="000000"/>
                          </a:solidFill>
                        </a:rPr>
                        <a:t>Wirtschaftlichkeit</a:t>
                      </a:r>
                      <a:endParaRPr lang="en-ZA" b="0" dirty="0">
                        <a:solidFill>
                          <a:srgbClr val="000000"/>
                        </a:solidFill>
                      </a:endParaRPr>
                    </a:p>
                  </a:txBody>
                  <a:tcPr/>
                </a:tc>
                <a:tc>
                  <a:txBody>
                    <a:bodyPr/>
                    <a:lstStyle/>
                    <a:p>
                      <a:r>
                        <a:rPr lang="en-ZA" b="0" dirty="0" err="1">
                          <a:solidFill>
                            <a:srgbClr val="000000"/>
                          </a:solidFill>
                        </a:rPr>
                        <a:t>Zugriff</a:t>
                      </a:r>
                      <a:r>
                        <a:rPr lang="en-ZA" b="0" dirty="0">
                          <a:solidFill>
                            <a:srgbClr val="000000"/>
                          </a:solidFill>
                        </a:rPr>
                        <a:t> auf Big Data</a:t>
                      </a:r>
                    </a:p>
                  </a:txBody>
                  <a:tcPr/>
                </a:tc>
                <a:extLst>
                  <a:ext uri="{0D108BD9-81ED-4DB2-BD59-A6C34878D82A}">
                    <a16:rowId xmlns:a16="http://schemas.microsoft.com/office/drawing/2014/main" val="1534119918"/>
                  </a:ext>
                </a:extLst>
              </a:tr>
              <a:tr h="443456">
                <a:tc>
                  <a:txBody>
                    <a:bodyPr/>
                    <a:lstStyle/>
                    <a:p>
                      <a:r>
                        <a:rPr lang="en-ZA" b="0" dirty="0" err="1">
                          <a:solidFill>
                            <a:srgbClr val="000000"/>
                          </a:solidFill>
                        </a:rPr>
                        <a:t>Effiziente</a:t>
                      </a:r>
                      <a:r>
                        <a:rPr lang="en-ZA" b="0" dirty="0">
                          <a:solidFill>
                            <a:srgbClr val="000000"/>
                          </a:solidFill>
                        </a:rPr>
                        <a:t> </a:t>
                      </a:r>
                      <a:r>
                        <a:rPr lang="en-ZA" b="0" dirty="0" err="1">
                          <a:solidFill>
                            <a:srgbClr val="000000"/>
                          </a:solidFill>
                        </a:rPr>
                        <a:t>Skalierbarkeit</a:t>
                      </a:r>
                      <a:endParaRPr lang="en-ZA" b="0" dirty="0">
                        <a:solidFill>
                          <a:srgbClr val="000000"/>
                        </a:solidFill>
                      </a:endParaRPr>
                    </a:p>
                  </a:txBody>
                  <a:tcPr/>
                </a:tc>
                <a:tc>
                  <a:txBody>
                    <a:bodyPr/>
                    <a:lstStyle/>
                    <a:p>
                      <a:r>
                        <a:rPr lang="en-ZA" b="0" dirty="0">
                          <a:solidFill>
                            <a:srgbClr val="000000"/>
                          </a:solidFill>
                        </a:rPr>
                        <a:t>Silo-</a:t>
                      </a:r>
                      <a:r>
                        <a:rPr lang="en-ZA" b="0" dirty="0" err="1">
                          <a:solidFill>
                            <a:srgbClr val="000000"/>
                          </a:solidFill>
                        </a:rPr>
                        <a:t>brechende</a:t>
                      </a:r>
                      <a:r>
                        <a:rPr lang="en-ZA" b="0" dirty="0">
                          <a:solidFill>
                            <a:srgbClr val="000000"/>
                          </a:solidFill>
                        </a:rPr>
                        <a:t> </a:t>
                      </a:r>
                      <a:r>
                        <a:rPr lang="en-ZA" b="0" dirty="0" err="1">
                          <a:solidFill>
                            <a:srgbClr val="000000"/>
                          </a:solidFill>
                        </a:rPr>
                        <a:t>Integrationen</a:t>
                      </a:r>
                      <a:endParaRPr lang="en-ZA" b="0" dirty="0">
                        <a:solidFill>
                          <a:srgbClr val="000000"/>
                        </a:solidFill>
                      </a:endParaRPr>
                    </a:p>
                  </a:txBody>
                  <a:tcPr/>
                </a:tc>
                <a:extLst>
                  <a:ext uri="{0D108BD9-81ED-4DB2-BD59-A6C34878D82A}">
                    <a16:rowId xmlns:a16="http://schemas.microsoft.com/office/drawing/2014/main" val="319718223"/>
                  </a:ext>
                </a:extLst>
              </a:tr>
            </a:tbl>
          </a:graphicData>
        </a:graphic>
      </p:graphicFrame>
    </p:spTree>
    <p:extLst>
      <p:ext uri="{BB962C8B-B14F-4D97-AF65-F5344CB8AC3E}">
        <p14:creationId xmlns:p14="http://schemas.microsoft.com/office/powerpoint/2010/main" val="188850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Gleichen Sie die </a:t>
            </a:r>
            <a:r>
              <a:rPr lang="en-GB" dirty="0" err="1"/>
              <a:t>folgenden</a:t>
            </a:r>
            <a:r>
              <a:rPr lang="en-GB" dirty="0"/>
              <a:t> Google-</a:t>
            </a:r>
            <a:r>
              <a:rPr lang="en-GB" dirty="0" err="1"/>
              <a:t>Dienste</a:t>
            </a:r>
            <a:r>
              <a:rPr lang="en-GB" dirty="0"/>
              <a:t> für </a:t>
            </a:r>
            <a:r>
              <a:rPr lang="en-GB" dirty="0" err="1"/>
              <a:t>tertiäre</a:t>
            </a:r>
            <a:r>
              <a:rPr lang="en-GB" dirty="0"/>
              <a:t> </a:t>
            </a:r>
            <a:r>
              <a:rPr lang="en-GB" dirty="0" err="1"/>
              <a:t>Sektor</a:t>
            </a:r>
            <a:r>
              <a:rPr lang="en-GB" dirty="0"/>
              <a:t> Organizations </a:t>
            </a:r>
            <a:r>
              <a:rPr lang="en-GB" dirty="0" err="1"/>
              <a:t>mit</a:t>
            </a:r>
            <a:r>
              <a:rPr lang="en-GB" dirty="0"/>
              <a:t> </a:t>
            </a:r>
            <a:r>
              <a:rPr lang="en-GB" dirty="0" err="1"/>
              <a:t>ihren</a:t>
            </a:r>
            <a:r>
              <a:rPr lang="en-GB" dirty="0"/>
              <a:t> </a:t>
            </a:r>
            <a:r>
              <a:rPr lang="en-GB" dirty="0" err="1"/>
              <a:t>korrekten</a:t>
            </a:r>
            <a:r>
              <a:rPr lang="en-GB" dirty="0"/>
              <a:t> </a:t>
            </a:r>
            <a:r>
              <a:rPr lang="en-GB" dirty="0" err="1"/>
              <a:t>Beschreibungen</a:t>
            </a:r>
            <a:r>
              <a:rPr lang="en-GB" dirty="0"/>
              <a:t> ab:</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
        <p:nvSpPr>
          <p:cNvPr id="2" name="TextBox 1">
            <a:extLst>
              <a:ext uri="{FF2B5EF4-FFF2-40B4-BE49-F238E27FC236}">
                <a16:creationId xmlns:a16="http://schemas.microsoft.com/office/drawing/2014/main" id="{5B7C37E9-A3AA-CE45-8F0C-94B696AAE951}"/>
              </a:ext>
            </a:extLst>
          </p:cNvPr>
          <p:cNvSpPr txBox="1"/>
          <p:nvPr/>
        </p:nvSpPr>
        <p:spPr>
          <a:xfrm>
            <a:off x="798380" y="2925892"/>
            <a:ext cx="2460209" cy="369332"/>
          </a:xfrm>
          <a:prstGeom prst="rect">
            <a:avLst/>
          </a:prstGeom>
          <a:noFill/>
        </p:spPr>
        <p:txBody>
          <a:bodyPr wrap="square" rtlCol="0">
            <a:spAutoFit/>
          </a:bodyPr>
          <a:lstStyle/>
          <a:p>
            <a:r>
              <a:rPr lang="en-ZA" b="1" dirty="0">
                <a:solidFill>
                  <a:srgbClr val="000000"/>
                </a:solidFill>
              </a:rPr>
              <a:t>Google for Non-profits</a:t>
            </a:r>
          </a:p>
        </p:txBody>
      </p:sp>
      <p:sp>
        <p:nvSpPr>
          <p:cNvPr id="4" name="TextBox 3">
            <a:extLst>
              <a:ext uri="{FF2B5EF4-FFF2-40B4-BE49-F238E27FC236}">
                <a16:creationId xmlns:a16="http://schemas.microsoft.com/office/drawing/2014/main" id="{F97026EE-86A1-1C4D-966E-654AEA9CAF81}"/>
              </a:ext>
            </a:extLst>
          </p:cNvPr>
          <p:cNvSpPr txBox="1"/>
          <p:nvPr/>
        </p:nvSpPr>
        <p:spPr>
          <a:xfrm>
            <a:off x="798377" y="3951190"/>
            <a:ext cx="2460209" cy="369332"/>
          </a:xfrm>
          <a:prstGeom prst="rect">
            <a:avLst/>
          </a:prstGeom>
          <a:noFill/>
        </p:spPr>
        <p:txBody>
          <a:bodyPr wrap="square" rtlCol="0">
            <a:spAutoFit/>
          </a:bodyPr>
          <a:lstStyle/>
          <a:p>
            <a:r>
              <a:rPr lang="en-ZA" b="1" dirty="0">
                <a:solidFill>
                  <a:srgbClr val="000000"/>
                </a:solidFill>
              </a:rPr>
              <a:t>Google’s YouTube</a:t>
            </a:r>
          </a:p>
        </p:txBody>
      </p:sp>
      <p:sp>
        <p:nvSpPr>
          <p:cNvPr id="6" name="TextBox 5">
            <a:extLst>
              <a:ext uri="{FF2B5EF4-FFF2-40B4-BE49-F238E27FC236}">
                <a16:creationId xmlns:a16="http://schemas.microsoft.com/office/drawing/2014/main" id="{7595865C-35F1-7CE0-6740-42F067A62A93}"/>
              </a:ext>
            </a:extLst>
          </p:cNvPr>
          <p:cNvSpPr txBox="1"/>
          <p:nvPr/>
        </p:nvSpPr>
        <p:spPr>
          <a:xfrm>
            <a:off x="798376" y="4874520"/>
            <a:ext cx="2460209" cy="369332"/>
          </a:xfrm>
          <a:prstGeom prst="rect">
            <a:avLst/>
          </a:prstGeom>
          <a:noFill/>
        </p:spPr>
        <p:txBody>
          <a:bodyPr wrap="square" rtlCol="0">
            <a:spAutoFit/>
          </a:bodyPr>
          <a:lstStyle/>
          <a:p>
            <a:r>
              <a:rPr lang="en-ZA" b="1" dirty="0">
                <a:solidFill>
                  <a:srgbClr val="000000"/>
                </a:solidFill>
              </a:rPr>
              <a:t>Google Ad Grants</a:t>
            </a:r>
          </a:p>
        </p:txBody>
      </p:sp>
      <p:sp>
        <p:nvSpPr>
          <p:cNvPr id="7" name="TextBox 6">
            <a:extLst>
              <a:ext uri="{FF2B5EF4-FFF2-40B4-BE49-F238E27FC236}">
                <a16:creationId xmlns:a16="http://schemas.microsoft.com/office/drawing/2014/main" id="{5F33F2D4-C960-342F-E4D1-9C5FF06F8FFB}"/>
              </a:ext>
            </a:extLst>
          </p:cNvPr>
          <p:cNvSpPr txBox="1"/>
          <p:nvPr/>
        </p:nvSpPr>
        <p:spPr>
          <a:xfrm>
            <a:off x="6095992" y="2925892"/>
            <a:ext cx="4912828" cy="1077218"/>
          </a:xfrm>
          <a:prstGeom prst="rect">
            <a:avLst/>
          </a:prstGeom>
          <a:noFill/>
        </p:spPr>
        <p:txBody>
          <a:bodyPr wrap="square" rtlCol="0">
            <a:spAutoFit/>
          </a:bodyPr>
          <a:lstStyle/>
          <a:p>
            <a:r>
              <a:rPr lang="en-ZA" sz="1600" dirty="0">
                <a:solidFill>
                  <a:srgbClr val="000000"/>
                </a:solidFill>
              </a:rPr>
              <a:t>Dieses </a:t>
            </a:r>
            <a:r>
              <a:rPr lang="en-ZA" sz="1600" dirty="0" err="1">
                <a:solidFill>
                  <a:srgbClr val="000000"/>
                </a:solidFill>
              </a:rPr>
              <a:t>Programm</a:t>
            </a:r>
            <a:r>
              <a:rPr lang="en-ZA" sz="1600" dirty="0">
                <a:solidFill>
                  <a:srgbClr val="000000"/>
                </a:solidFill>
              </a:rPr>
              <a:t> </a:t>
            </a:r>
            <a:r>
              <a:rPr lang="en-ZA" sz="1600" dirty="0" err="1">
                <a:solidFill>
                  <a:srgbClr val="000000"/>
                </a:solidFill>
              </a:rPr>
              <a:t>ermöglicht</a:t>
            </a:r>
            <a:r>
              <a:rPr lang="en-ZA" sz="1600" dirty="0">
                <a:solidFill>
                  <a:srgbClr val="000000"/>
                </a:solidFill>
              </a:rPr>
              <a:t> es der Organisation, </a:t>
            </a:r>
            <a:r>
              <a:rPr lang="en-ZA" sz="1600" dirty="0" err="1">
                <a:solidFill>
                  <a:srgbClr val="000000"/>
                </a:solidFill>
              </a:rPr>
              <a:t>spezielle</a:t>
            </a:r>
            <a:r>
              <a:rPr lang="en-ZA" sz="1600" dirty="0">
                <a:solidFill>
                  <a:srgbClr val="000000"/>
                </a:solidFill>
              </a:rPr>
              <a:t> Online-</a:t>
            </a:r>
            <a:r>
              <a:rPr lang="en-ZA" sz="1600" dirty="0" err="1">
                <a:solidFill>
                  <a:srgbClr val="000000"/>
                </a:solidFill>
              </a:rPr>
              <a:t>Linkkarten</a:t>
            </a:r>
            <a:r>
              <a:rPr lang="en-ZA" sz="1600" dirty="0">
                <a:solidFill>
                  <a:srgbClr val="000000"/>
                </a:solidFill>
              </a:rPr>
              <a:t> </a:t>
            </a:r>
            <a:r>
              <a:rPr lang="en-ZA" sz="1600" dirty="0" err="1">
                <a:solidFill>
                  <a:srgbClr val="000000"/>
                </a:solidFill>
              </a:rPr>
              <a:t>einzurichten</a:t>
            </a:r>
            <a:r>
              <a:rPr lang="en-ZA" sz="1600" dirty="0">
                <a:solidFill>
                  <a:srgbClr val="000000"/>
                </a:solidFill>
              </a:rPr>
              <a:t>, die </a:t>
            </a:r>
            <a:r>
              <a:rPr lang="en-ZA" sz="1600" dirty="0" err="1">
                <a:solidFill>
                  <a:srgbClr val="000000"/>
                </a:solidFill>
              </a:rPr>
              <a:t>Besucher</a:t>
            </a:r>
            <a:r>
              <a:rPr lang="en-ZA" sz="1600" dirty="0">
                <a:solidFill>
                  <a:srgbClr val="000000"/>
                </a:solidFill>
              </a:rPr>
              <a:t> </a:t>
            </a:r>
            <a:r>
              <a:rPr lang="en-ZA" sz="1600" dirty="0" err="1">
                <a:solidFill>
                  <a:srgbClr val="000000"/>
                </a:solidFill>
              </a:rPr>
              <a:t>direkt</a:t>
            </a:r>
            <a:r>
              <a:rPr lang="en-ZA" sz="1600" dirty="0">
                <a:solidFill>
                  <a:srgbClr val="000000"/>
                </a:solidFill>
              </a:rPr>
              <a:t> auf die Website der Organisation </a:t>
            </a:r>
            <a:r>
              <a:rPr lang="en-ZA" sz="1600" dirty="0" err="1">
                <a:solidFill>
                  <a:srgbClr val="000000"/>
                </a:solidFill>
              </a:rPr>
              <a:t>leiten</a:t>
            </a:r>
            <a:r>
              <a:rPr lang="en-ZA" sz="1600" dirty="0">
                <a:solidFill>
                  <a:srgbClr val="000000"/>
                </a:solidFill>
              </a:rPr>
              <a:t>. 
</a:t>
            </a:r>
          </a:p>
        </p:txBody>
      </p:sp>
      <p:sp>
        <p:nvSpPr>
          <p:cNvPr id="8" name="TextBox 7">
            <a:extLst>
              <a:ext uri="{FF2B5EF4-FFF2-40B4-BE49-F238E27FC236}">
                <a16:creationId xmlns:a16="http://schemas.microsoft.com/office/drawing/2014/main" id="{F1A3CA1D-609F-FABC-4E12-054AC42C467F}"/>
              </a:ext>
            </a:extLst>
          </p:cNvPr>
          <p:cNvSpPr txBox="1"/>
          <p:nvPr/>
        </p:nvSpPr>
        <p:spPr>
          <a:xfrm>
            <a:off x="6096001" y="3951190"/>
            <a:ext cx="4912822" cy="1077218"/>
          </a:xfrm>
          <a:prstGeom prst="rect">
            <a:avLst/>
          </a:prstGeom>
          <a:noFill/>
        </p:spPr>
        <p:txBody>
          <a:bodyPr wrap="square" rtlCol="0">
            <a:spAutoFit/>
          </a:bodyPr>
          <a:lstStyle/>
          <a:p>
            <a:r>
              <a:rPr lang="en-ZA" sz="1600" dirty="0">
                <a:solidFill>
                  <a:srgbClr val="000000"/>
                </a:solidFill>
              </a:rPr>
              <a:t>Dieser Service </a:t>
            </a:r>
            <a:r>
              <a:rPr lang="en-ZA" sz="1600" dirty="0" err="1">
                <a:solidFill>
                  <a:srgbClr val="000000"/>
                </a:solidFill>
              </a:rPr>
              <a:t>hilft</a:t>
            </a:r>
            <a:r>
              <a:rPr lang="en-ZA" sz="1600" dirty="0">
                <a:solidFill>
                  <a:srgbClr val="000000"/>
                </a:solidFill>
              </a:rPr>
              <a:t> der Organisation, Menschen auf der </a:t>
            </a:r>
            <a:r>
              <a:rPr lang="en-ZA" sz="1600" dirty="0" err="1">
                <a:solidFill>
                  <a:srgbClr val="000000"/>
                </a:solidFill>
              </a:rPr>
              <a:t>ganzen</a:t>
            </a:r>
            <a:r>
              <a:rPr lang="en-ZA" sz="1600" dirty="0">
                <a:solidFill>
                  <a:srgbClr val="000000"/>
                </a:solidFill>
              </a:rPr>
              <a:t> Welt </a:t>
            </a:r>
            <a:r>
              <a:rPr lang="en-ZA" sz="1600" dirty="0" err="1">
                <a:solidFill>
                  <a:srgbClr val="000000"/>
                </a:solidFill>
              </a:rPr>
              <a:t>mit</a:t>
            </a:r>
            <a:r>
              <a:rPr lang="en-ZA" sz="1600" dirty="0">
                <a:solidFill>
                  <a:srgbClr val="000000"/>
                </a:solidFill>
              </a:rPr>
              <a:t> der </a:t>
            </a:r>
            <a:r>
              <a:rPr lang="en-ZA" sz="1600" dirty="0" err="1">
                <a:solidFill>
                  <a:srgbClr val="000000"/>
                </a:solidFill>
              </a:rPr>
              <a:t>globalen</a:t>
            </a:r>
            <a:r>
              <a:rPr lang="en-ZA" sz="1600" dirty="0">
                <a:solidFill>
                  <a:srgbClr val="000000"/>
                </a:solidFill>
              </a:rPr>
              <a:t> </a:t>
            </a:r>
            <a:r>
              <a:rPr lang="en-ZA" sz="1600" dirty="0" err="1">
                <a:solidFill>
                  <a:srgbClr val="000000"/>
                </a:solidFill>
              </a:rPr>
              <a:t>Botschaft</a:t>
            </a:r>
            <a:r>
              <a:rPr lang="en-ZA" sz="1600" dirty="0">
                <a:solidFill>
                  <a:srgbClr val="000000"/>
                </a:solidFill>
              </a:rPr>
              <a:t> der Organisation </a:t>
            </a:r>
            <a:r>
              <a:rPr lang="en-ZA" sz="1600" dirty="0" err="1">
                <a:solidFill>
                  <a:srgbClr val="000000"/>
                </a:solidFill>
              </a:rPr>
              <a:t>zu</a:t>
            </a:r>
            <a:r>
              <a:rPr lang="en-ZA" sz="1600" dirty="0">
                <a:solidFill>
                  <a:srgbClr val="000000"/>
                </a:solidFill>
              </a:rPr>
              <a:t> </a:t>
            </a:r>
            <a:r>
              <a:rPr lang="en-ZA" sz="1600" dirty="0" err="1">
                <a:solidFill>
                  <a:srgbClr val="000000"/>
                </a:solidFill>
              </a:rPr>
              <a:t>erreichen</a:t>
            </a:r>
            <a:r>
              <a:rPr lang="en-ZA" sz="1600" dirty="0">
                <a:solidFill>
                  <a:srgbClr val="000000"/>
                </a:solidFill>
              </a:rPr>
              <a:t>.
</a:t>
            </a:r>
          </a:p>
        </p:txBody>
      </p:sp>
      <p:sp>
        <p:nvSpPr>
          <p:cNvPr id="9" name="TextBox 8">
            <a:extLst>
              <a:ext uri="{FF2B5EF4-FFF2-40B4-BE49-F238E27FC236}">
                <a16:creationId xmlns:a16="http://schemas.microsoft.com/office/drawing/2014/main" id="{CD2A5222-C2DC-CF87-CFFF-1FCE2390E879}"/>
              </a:ext>
            </a:extLst>
          </p:cNvPr>
          <p:cNvSpPr txBox="1"/>
          <p:nvPr/>
        </p:nvSpPr>
        <p:spPr>
          <a:xfrm>
            <a:off x="6095992" y="4914969"/>
            <a:ext cx="4912828" cy="1077218"/>
          </a:xfrm>
          <a:prstGeom prst="rect">
            <a:avLst/>
          </a:prstGeom>
          <a:noFill/>
        </p:spPr>
        <p:txBody>
          <a:bodyPr wrap="square" rtlCol="0">
            <a:spAutoFit/>
          </a:bodyPr>
          <a:lstStyle/>
          <a:p>
            <a:r>
              <a:rPr lang="en-ZA" sz="1600" dirty="0">
                <a:solidFill>
                  <a:srgbClr val="000000"/>
                </a:solidFill>
              </a:rPr>
              <a:t>Der </a:t>
            </a:r>
            <a:r>
              <a:rPr lang="en-ZA" sz="1600" dirty="0" err="1">
                <a:solidFill>
                  <a:srgbClr val="000000"/>
                </a:solidFill>
              </a:rPr>
              <a:t>genaue</a:t>
            </a:r>
            <a:r>
              <a:rPr lang="en-ZA" sz="1600" dirty="0">
                <a:solidFill>
                  <a:srgbClr val="000000"/>
                </a:solidFill>
              </a:rPr>
              <a:t> Service </a:t>
            </a:r>
            <a:r>
              <a:rPr lang="en-ZA" sz="1600" dirty="0" err="1">
                <a:solidFill>
                  <a:srgbClr val="000000"/>
                </a:solidFill>
              </a:rPr>
              <a:t>variiert</a:t>
            </a:r>
            <a:r>
              <a:rPr lang="en-ZA" sz="1600" dirty="0">
                <a:solidFill>
                  <a:srgbClr val="000000"/>
                </a:solidFill>
              </a:rPr>
              <a:t> je </a:t>
            </a:r>
            <a:r>
              <a:rPr lang="en-ZA" sz="1600" dirty="0" err="1">
                <a:solidFill>
                  <a:srgbClr val="000000"/>
                </a:solidFill>
              </a:rPr>
              <a:t>nach</a:t>
            </a:r>
            <a:r>
              <a:rPr lang="en-ZA" sz="1600" dirty="0">
                <a:solidFill>
                  <a:srgbClr val="000000"/>
                </a:solidFill>
              </a:rPr>
              <a:t> </a:t>
            </a:r>
            <a:r>
              <a:rPr lang="en-ZA" sz="1600" dirty="0" err="1">
                <a:solidFill>
                  <a:srgbClr val="000000"/>
                </a:solidFill>
              </a:rPr>
              <a:t>Standort</a:t>
            </a:r>
            <a:r>
              <a:rPr lang="en-ZA" sz="1600" dirty="0">
                <a:solidFill>
                  <a:srgbClr val="000000"/>
                </a:solidFill>
              </a:rPr>
              <a:t>. Die Organisation muss </a:t>
            </a:r>
            <a:r>
              <a:rPr lang="en-ZA" sz="1600" dirty="0" err="1">
                <a:solidFill>
                  <a:srgbClr val="000000"/>
                </a:solidFill>
              </a:rPr>
              <a:t>ihre</a:t>
            </a:r>
            <a:r>
              <a:rPr lang="en-ZA" sz="1600" dirty="0">
                <a:solidFill>
                  <a:srgbClr val="000000"/>
                </a:solidFill>
              </a:rPr>
              <a:t> </a:t>
            </a:r>
            <a:r>
              <a:rPr lang="en-ZA" sz="1600" dirty="0" err="1">
                <a:solidFill>
                  <a:srgbClr val="000000"/>
                </a:solidFill>
              </a:rPr>
              <a:t>Berechtigung</a:t>
            </a:r>
            <a:r>
              <a:rPr lang="en-ZA" sz="1600" dirty="0">
                <a:solidFill>
                  <a:srgbClr val="000000"/>
                </a:solidFill>
              </a:rPr>
              <a:t> für </a:t>
            </a:r>
            <a:r>
              <a:rPr lang="en-ZA" sz="1600" dirty="0" err="1">
                <a:solidFill>
                  <a:srgbClr val="000000"/>
                </a:solidFill>
              </a:rPr>
              <a:t>diesen</a:t>
            </a:r>
            <a:r>
              <a:rPr lang="en-ZA" sz="1600" dirty="0">
                <a:solidFill>
                  <a:srgbClr val="000000"/>
                </a:solidFill>
              </a:rPr>
              <a:t> </a:t>
            </a:r>
            <a:r>
              <a:rPr lang="en-ZA" sz="1600" dirty="0" err="1">
                <a:solidFill>
                  <a:srgbClr val="000000"/>
                </a:solidFill>
              </a:rPr>
              <a:t>Dienst</a:t>
            </a:r>
            <a:r>
              <a:rPr lang="en-ZA" sz="1600" dirty="0">
                <a:solidFill>
                  <a:srgbClr val="000000"/>
                </a:solidFill>
              </a:rPr>
              <a:t> </a:t>
            </a:r>
            <a:r>
              <a:rPr lang="en-ZA" sz="1600" dirty="0" err="1">
                <a:solidFill>
                  <a:srgbClr val="000000"/>
                </a:solidFill>
              </a:rPr>
              <a:t>überprüfen</a:t>
            </a:r>
            <a:r>
              <a:rPr lang="en-ZA" sz="1600" dirty="0">
                <a:solidFill>
                  <a:srgbClr val="000000"/>
                </a:solidFill>
              </a:rPr>
              <a:t>.
</a:t>
            </a:r>
          </a:p>
        </p:txBody>
      </p:sp>
    </p:spTree>
    <p:extLst>
      <p:ext uri="{BB962C8B-B14F-4D97-AF65-F5344CB8AC3E}">
        <p14:creationId xmlns:p14="http://schemas.microsoft.com/office/powerpoint/2010/main" val="27852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p:bldP spid="4"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"Es </a:t>
            </a:r>
            <a:r>
              <a:rPr lang="en-US" dirty="0" err="1"/>
              <a:t>ist</a:t>
            </a:r>
            <a:r>
              <a:rPr lang="en-US" dirty="0"/>
              <a:t> </a:t>
            </a:r>
            <a:r>
              <a:rPr lang="en-US" dirty="0" err="1"/>
              <a:t>effektiver</a:t>
            </a:r>
            <a:r>
              <a:rPr lang="en-US" dirty="0"/>
              <a:t> </a:t>
            </a:r>
            <a:r>
              <a:rPr lang="en-US" dirty="0" err="1"/>
              <a:t>etwas</a:t>
            </a:r>
            <a:r>
              <a:rPr lang="en-US" dirty="0"/>
              <a:t> </a:t>
            </a:r>
            <a:r>
              <a:rPr lang="en-US" dirty="0" err="1"/>
              <a:t>wertvolles</a:t>
            </a:r>
            <a:r>
              <a:rPr lang="en-US" dirty="0"/>
              <a:t> </a:t>
            </a:r>
            <a:r>
              <a:rPr lang="en-US" dirty="0" err="1"/>
              <a:t>zu</a:t>
            </a:r>
            <a:r>
              <a:rPr lang="en-US" dirty="0"/>
              <a:t> tun, </a:t>
            </a:r>
            <a:r>
              <a:rPr lang="en-US" dirty="0" err="1"/>
              <a:t>als</a:t>
            </a:r>
            <a:r>
              <a:rPr lang="en-US" dirty="0"/>
              <a:t> </a:t>
            </a:r>
            <a:r>
              <a:rPr lang="en-US" dirty="0" err="1"/>
              <a:t>darauf</a:t>
            </a:r>
            <a:r>
              <a:rPr lang="en-US" dirty="0"/>
              <a:t> </a:t>
            </a:r>
            <a:r>
              <a:rPr lang="en-US" dirty="0" err="1"/>
              <a:t>zu</a:t>
            </a:r>
            <a:r>
              <a:rPr lang="en-US" dirty="0"/>
              <a:t> </a:t>
            </a:r>
            <a:r>
              <a:rPr lang="en-US" dirty="0" err="1"/>
              <a:t>hoffen</a:t>
            </a:r>
            <a:r>
              <a:rPr lang="en-US" dirty="0"/>
              <a:t>, </a:t>
            </a:r>
            <a:r>
              <a:rPr lang="en-US" dirty="0" err="1"/>
              <a:t>dass</a:t>
            </a:r>
            <a:r>
              <a:rPr lang="en-US" dirty="0"/>
              <a:t> </a:t>
            </a:r>
            <a:r>
              <a:rPr lang="en-US" dirty="0" err="1"/>
              <a:t>ein</a:t>
            </a:r>
            <a:r>
              <a:rPr lang="en-US" dirty="0"/>
              <a:t> Logo </a:t>
            </a:r>
            <a:r>
              <a:rPr lang="en-US" dirty="0" err="1"/>
              <a:t>oder</a:t>
            </a:r>
            <a:r>
              <a:rPr lang="en-US" dirty="0"/>
              <a:t> </a:t>
            </a:r>
            <a:r>
              <a:rPr lang="en-US" dirty="0" err="1"/>
              <a:t>ein</a:t>
            </a:r>
            <a:r>
              <a:rPr lang="en-US" dirty="0"/>
              <a:t> Name es für </a:t>
            </a:r>
            <a:r>
              <a:rPr lang="en-US" dirty="0" err="1"/>
              <a:t>einen</a:t>
            </a:r>
            <a:r>
              <a:rPr lang="en-US" dirty="0"/>
              <a:t> </a:t>
            </a:r>
            <a:r>
              <a:rPr lang="en-US" dirty="0" err="1"/>
              <a:t>aussagt</a:t>
            </a:r>
            <a:r>
              <a:rPr lang="en-US" dirty="0"/>
              <a:t>".</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Jason Cohen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77" r="12877"/>
          <a:stretch>
            <a:fillRect/>
          </a:stretch>
        </p:blipFill>
        <p:spPr/>
      </p:pic>
      <p:sp>
        <p:nvSpPr>
          <p:cNvPr id="14" name="Freeform 13">
            <a:extLst>
              <a:ext uri="{FF2B5EF4-FFF2-40B4-BE49-F238E27FC236}">
                <a16:creationId xmlns:a16="http://schemas.microsoft.com/office/drawing/2014/main" id="{27ECA9A2-5365-8339-FC20-E1FF47F3778A}"/>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0907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a:t>Gleichen Sie die </a:t>
            </a:r>
            <a:r>
              <a:rPr lang="en-GB" err="1"/>
              <a:t>folgenden</a:t>
            </a:r>
            <a:r>
              <a:rPr lang="en-GB"/>
              <a:t> Google-</a:t>
            </a:r>
            <a:r>
              <a:rPr lang="en-GB" err="1"/>
              <a:t>Dienste</a:t>
            </a:r>
            <a:r>
              <a:rPr lang="en-GB"/>
              <a:t> für </a:t>
            </a:r>
            <a:r>
              <a:rPr lang="en-GB" err="1"/>
              <a:t>tertiäre</a:t>
            </a:r>
            <a:r>
              <a:rPr lang="en-GB"/>
              <a:t> </a:t>
            </a:r>
            <a:r>
              <a:rPr lang="en-GB" err="1"/>
              <a:t>Sektor</a:t>
            </a:r>
            <a:r>
              <a:rPr lang="en-GB"/>
              <a:t> Organizations </a:t>
            </a:r>
            <a:r>
              <a:rPr lang="en-GB" err="1"/>
              <a:t>mit</a:t>
            </a:r>
            <a:r>
              <a:rPr lang="en-GB"/>
              <a:t> </a:t>
            </a:r>
            <a:r>
              <a:rPr lang="en-GB" err="1"/>
              <a:t>ihren</a:t>
            </a:r>
            <a:r>
              <a:rPr lang="en-GB"/>
              <a:t> </a:t>
            </a:r>
            <a:r>
              <a:rPr lang="en-GB" err="1"/>
              <a:t>korrekten</a:t>
            </a:r>
            <a:r>
              <a:rPr lang="en-GB"/>
              <a:t> </a:t>
            </a:r>
            <a:r>
              <a:rPr lang="en-GB" err="1"/>
              <a:t>Beschreibungen</a:t>
            </a:r>
            <a:r>
              <a:rPr lang="en-GB"/>
              <a:t> ab:</a:t>
            </a:r>
          </a:p>
          <a:p>
            <a:pPr marL="17100" indent="0">
              <a:buClr>
                <a:schemeClr val="accent2"/>
              </a:buClr>
            </a:pPr>
            <a:r>
              <a:rPr lang="en-GB"/>
              <a:t> </a:t>
            </a:r>
          </a:p>
          <a:p>
            <a:pPr marL="17100" indent="0" algn="r">
              <a:buClr>
                <a:schemeClr val="accent2"/>
              </a:buClr>
            </a:pPr>
            <a:endParaRPr lang="en-GB"/>
          </a:p>
          <a:p>
            <a:pPr marL="17100" indent="0" algn="r">
              <a:buClr>
                <a:schemeClr val="accent2"/>
              </a:buClr>
            </a:pPr>
            <a:endParaRPr lang="en-GB"/>
          </a:p>
          <a:p>
            <a:endParaRPr lang="en-ZA"/>
          </a:p>
        </p:txBody>
      </p:sp>
      <p:sp>
        <p:nvSpPr>
          <p:cNvPr id="2" name="TextBox 1">
            <a:extLst>
              <a:ext uri="{FF2B5EF4-FFF2-40B4-BE49-F238E27FC236}">
                <a16:creationId xmlns:a16="http://schemas.microsoft.com/office/drawing/2014/main" id="{5B7C37E9-A3AA-CE45-8F0C-94B696AAE951}"/>
              </a:ext>
            </a:extLst>
          </p:cNvPr>
          <p:cNvSpPr txBox="1"/>
          <p:nvPr/>
        </p:nvSpPr>
        <p:spPr>
          <a:xfrm>
            <a:off x="798380" y="2925892"/>
            <a:ext cx="2327205" cy="369332"/>
          </a:xfrm>
          <a:prstGeom prst="rect">
            <a:avLst/>
          </a:prstGeom>
          <a:noFill/>
        </p:spPr>
        <p:txBody>
          <a:bodyPr wrap="square" rtlCol="0">
            <a:spAutoFit/>
          </a:bodyPr>
          <a:lstStyle/>
          <a:p>
            <a:r>
              <a:rPr lang="en-ZA" b="1">
                <a:solidFill>
                  <a:srgbClr val="000000"/>
                </a:solidFill>
              </a:rPr>
              <a:t>Google for Non-profits</a:t>
            </a:r>
          </a:p>
        </p:txBody>
      </p:sp>
      <p:sp>
        <p:nvSpPr>
          <p:cNvPr id="4" name="TextBox 3">
            <a:extLst>
              <a:ext uri="{FF2B5EF4-FFF2-40B4-BE49-F238E27FC236}">
                <a16:creationId xmlns:a16="http://schemas.microsoft.com/office/drawing/2014/main" id="{F97026EE-86A1-1C4D-966E-654AEA9CAF81}"/>
              </a:ext>
            </a:extLst>
          </p:cNvPr>
          <p:cNvSpPr txBox="1"/>
          <p:nvPr/>
        </p:nvSpPr>
        <p:spPr>
          <a:xfrm>
            <a:off x="798377" y="3951190"/>
            <a:ext cx="2460209" cy="369332"/>
          </a:xfrm>
          <a:prstGeom prst="rect">
            <a:avLst/>
          </a:prstGeom>
          <a:noFill/>
        </p:spPr>
        <p:txBody>
          <a:bodyPr wrap="square" rtlCol="0">
            <a:spAutoFit/>
          </a:bodyPr>
          <a:lstStyle/>
          <a:p>
            <a:r>
              <a:rPr lang="en-ZA" b="1">
                <a:solidFill>
                  <a:srgbClr val="000000"/>
                </a:solidFill>
              </a:rPr>
              <a:t>Google’s YouTube</a:t>
            </a:r>
          </a:p>
        </p:txBody>
      </p:sp>
      <p:sp>
        <p:nvSpPr>
          <p:cNvPr id="6" name="TextBox 5">
            <a:extLst>
              <a:ext uri="{FF2B5EF4-FFF2-40B4-BE49-F238E27FC236}">
                <a16:creationId xmlns:a16="http://schemas.microsoft.com/office/drawing/2014/main" id="{7595865C-35F1-7CE0-6740-42F067A62A93}"/>
              </a:ext>
            </a:extLst>
          </p:cNvPr>
          <p:cNvSpPr txBox="1"/>
          <p:nvPr/>
        </p:nvSpPr>
        <p:spPr>
          <a:xfrm>
            <a:off x="798376" y="4874520"/>
            <a:ext cx="1845071" cy="369332"/>
          </a:xfrm>
          <a:prstGeom prst="rect">
            <a:avLst/>
          </a:prstGeom>
          <a:noFill/>
        </p:spPr>
        <p:txBody>
          <a:bodyPr wrap="square" rtlCol="0">
            <a:spAutoFit/>
          </a:bodyPr>
          <a:lstStyle/>
          <a:p>
            <a:r>
              <a:rPr lang="en-ZA" b="1">
                <a:solidFill>
                  <a:srgbClr val="000000"/>
                </a:solidFill>
              </a:rPr>
              <a:t>Google Ad Grants</a:t>
            </a:r>
          </a:p>
        </p:txBody>
      </p:sp>
      <p:sp>
        <p:nvSpPr>
          <p:cNvPr id="7" name="TextBox 6">
            <a:extLst>
              <a:ext uri="{FF2B5EF4-FFF2-40B4-BE49-F238E27FC236}">
                <a16:creationId xmlns:a16="http://schemas.microsoft.com/office/drawing/2014/main" id="{5F33F2D4-C960-342F-E4D1-9C5FF06F8FFB}"/>
              </a:ext>
            </a:extLst>
          </p:cNvPr>
          <p:cNvSpPr txBox="1"/>
          <p:nvPr/>
        </p:nvSpPr>
        <p:spPr>
          <a:xfrm>
            <a:off x="6095992" y="2925892"/>
            <a:ext cx="4912828" cy="1077218"/>
          </a:xfrm>
          <a:prstGeom prst="rect">
            <a:avLst/>
          </a:prstGeom>
          <a:noFill/>
        </p:spPr>
        <p:txBody>
          <a:bodyPr wrap="square" rtlCol="0">
            <a:spAutoFit/>
          </a:bodyPr>
          <a:lstStyle/>
          <a:p>
            <a:r>
              <a:rPr lang="en-ZA" sz="1600">
                <a:solidFill>
                  <a:srgbClr val="000000"/>
                </a:solidFill>
              </a:rPr>
              <a:t>Dieses </a:t>
            </a:r>
            <a:r>
              <a:rPr lang="en-ZA" sz="1600" err="1">
                <a:solidFill>
                  <a:srgbClr val="000000"/>
                </a:solidFill>
              </a:rPr>
              <a:t>Programm</a:t>
            </a:r>
            <a:r>
              <a:rPr lang="en-ZA" sz="1600">
                <a:solidFill>
                  <a:srgbClr val="000000"/>
                </a:solidFill>
              </a:rPr>
              <a:t> </a:t>
            </a:r>
            <a:r>
              <a:rPr lang="en-ZA" sz="1600" err="1">
                <a:solidFill>
                  <a:srgbClr val="000000"/>
                </a:solidFill>
              </a:rPr>
              <a:t>ermöglicht</a:t>
            </a:r>
            <a:r>
              <a:rPr lang="en-ZA" sz="1600">
                <a:solidFill>
                  <a:srgbClr val="000000"/>
                </a:solidFill>
              </a:rPr>
              <a:t> es der Organisation, </a:t>
            </a:r>
            <a:r>
              <a:rPr lang="en-ZA" sz="1600" err="1">
                <a:solidFill>
                  <a:srgbClr val="000000"/>
                </a:solidFill>
              </a:rPr>
              <a:t>spezielle</a:t>
            </a:r>
            <a:r>
              <a:rPr lang="en-ZA" sz="1600">
                <a:solidFill>
                  <a:srgbClr val="000000"/>
                </a:solidFill>
              </a:rPr>
              <a:t> Online-</a:t>
            </a:r>
            <a:r>
              <a:rPr lang="en-ZA" sz="1600" err="1">
                <a:solidFill>
                  <a:srgbClr val="000000"/>
                </a:solidFill>
              </a:rPr>
              <a:t>Linkkarten</a:t>
            </a:r>
            <a:r>
              <a:rPr lang="en-ZA" sz="1600">
                <a:solidFill>
                  <a:srgbClr val="000000"/>
                </a:solidFill>
              </a:rPr>
              <a:t> </a:t>
            </a:r>
            <a:r>
              <a:rPr lang="en-ZA" sz="1600" err="1">
                <a:solidFill>
                  <a:srgbClr val="000000"/>
                </a:solidFill>
              </a:rPr>
              <a:t>einzurichten</a:t>
            </a:r>
            <a:r>
              <a:rPr lang="en-ZA" sz="1600">
                <a:solidFill>
                  <a:srgbClr val="000000"/>
                </a:solidFill>
              </a:rPr>
              <a:t>, die </a:t>
            </a:r>
            <a:r>
              <a:rPr lang="en-ZA" sz="1600" err="1">
                <a:solidFill>
                  <a:srgbClr val="000000"/>
                </a:solidFill>
              </a:rPr>
              <a:t>Besucher</a:t>
            </a:r>
            <a:r>
              <a:rPr lang="en-ZA" sz="1600">
                <a:solidFill>
                  <a:srgbClr val="000000"/>
                </a:solidFill>
              </a:rPr>
              <a:t> </a:t>
            </a:r>
            <a:r>
              <a:rPr lang="en-ZA" sz="1600" err="1">
                <a:solidFill>
                  <a:srgbClr val="000000"/>
                </a:solidFill>
              </a:rPr>
              <a:t>direkt</a:t>
            </a:r>
            <a:r>
              <a:rPr lang="en-ZA" sz="1600">
                <a:solidFill>
                  <a:srgbClr val="000000"/>
                </a:solidFill>
              </a:rPr>
              <a:t> auf die Website der Organisation </a:t>
            </a:r>
            <a:r>
              <a:rPr lang="en-ZA" sz="1600" err="1">
                <a:solidFill>
                  <a:srgbClr val="000000"/>
                </a:solidFill>
              </a:rPr>
              <a:t>leiten</a:t>
            </a:r>
            <a:r>
              <a:rPr lang="en-ZA" sz="1600">
                <a:solidFill>
                  <a:srgbClr val="000000"/>
                </a:solidFill>
              </a:rPr>
              <a:t>. 
</a:t>
            </a:r>
          </a:p>
        </p:txBody>
      </p:sp>
      <p:sp>
        <p:nvSpPr>
          <p:cNvPr id="8" name="TextBox 7">
            <a:extLst>
              <a:ext uri="{FF2B5EF4-FFF2-40B4-BE49-F238E27FC236}">
                <a16:creationId xmlns:a16="http://schemas.microsoft.com/office/drawing/2014/main" id="{F1A3CA1D-609F-FABC-4E12-054AC42C467F}"/>
              </a:ext>
            </a:extLst>
          </p:cNvPr>
          <p:cNvSpPr txBox="1"/>
          <p:nvPr/>
        </p:nvSpPr>
        <p:spPr>
          <a:xfrm>
            <a:off x="6096001" y="3951190"/>
            <a:ext cx="4912822" cy="1077218"/>
          </a:xfrm>
          <a:prstGeom prst="rect">
            <a:avLst/>
          </a:prstGeom>
          <a:noFill/>
        </p:spPr>
        <p:txBody>
          <a:bodyPr wrap="square" rtlCol="0">
            <a:spAutoFit/>
          </a:bodyPr>
          <a:lstStyle/>
          <a:p>
            <a:r>
              <a:rPr lang="en-ZA" sz="1600">
                <a:solidFill>
                  <a:srgbClr val="000000"/>
                </a:solidFill>
              </a:rPr>
              <a:t>Dieser Service </a:t>
            </a:r>
            <a:r>
              <a:rPr lang="en-ZA" sz="1600" err="1">
                <a:solidFill>
                  <a:srgbClr val="000000"/>
                </a:solidFill>
              </a:rPr>
              <a:t>hilft</a:t>
            </a:r>
            <a:r>
              <a:rPr lang="en-ZA" sz="1600">
                <a:solidFill>
                  <a:srgbClr val="000000"/>
                </a:solidFill>
              </a:rPr>
              <a:t> der Organisation, Menschen auf der </a:t>
            </a:r>
            <a:r>
              <a:rPr lang="en-ZA" sz="1600" err="1">
                <a:solidFill>
                  <a:srgbClr val="000000"/>
                </a:solidFill>
              </a:rPr>
              <a:t>ganzen</a:t>
            </a:r>
            <a:r>
              <a:rPr lang="en-ZA" sz="1600">
                <a:solidFill>
                  <a:srgbClr val="000000"/>
                </a:solidFill>
              </a:rPr>
              <a:t> Welt </a:t>
            </a:r>
            <a:r>
              <a:rPr lang="en-ZA" sz="1600" err="1">
                <a:solidFill>
                  <a:srgbClr val="000000"/>
                </a:solidFill>
              </a:rPr>
              <a:t>mit</a:t>
            </a:r>
            <a:r>
              <a:rPr lang="en-ZA" sz="1600">
                <a:solidFill>
                  <a:srgbClr val="000000"/>
                </a:solidFill>
              </a:rPr>
              <a:t> der </a:t>
            </a:r>
            <a:r>
              <a:rPr lang="en-ZA" sz="1600" err="1">
                <a:solidFill>
                  <a:srgbClr val="000000"/>
                </a:solidFill>
              </a:rPr>
              <a:t>globalen</a:t>
            </a:r>
            <a:r>
              <a:rPr lang="en-ZA" sz="1600">
                <a:solidFill>
                  <a:srgbClr val="000000"/>
                </a:solidFill>
              </a:rPr>
              <a:t> </a:t>
            </a:r>
            <a:r>
              <a:rPr lang="en-ZA" sz="1600" err="1">
                <a:solidFill>
                  <a:srgbClr val="000000"/>
                </a:solidFill>
              </a:rPr>
              <a:t>Botschaft</a:t>
            </a:r>
            <a:r>
              <a:rPr lang="en-ZA" sz="1600">
                <a:solidFill>
                  <a:srgbClr val="000000"/>
                </a:solidFill>
              </a:rPr>
              <a:t> der Organisation </a:t>
            </a:r>
            <a:r>
              <a:rPr lang="en-ZA" sz="1600" err="1">
                <a:solidFill>
                  <a:srgbClr val="000000"/>
                </a:solidFill>
              </a:rPr>
              <a:t>zu</a:t>
            </a:r>
            <a:r>
              <a:rPr lang="en-ZA" sz="1600">
                <a:solidFill>
                  <a:srgbClr val="000000"/>
                </a:solidFill>
              </a:rPr>
              <a:t> </a:t>
            </a:r>
            <a:r>
              <a:rPr lang="en-ZA" sz="1600" err="1">
                <a:solidFill>
                  <a:srgbClr val="000000"/>
                </a:solidFill>
              </a:rPr>
              <a:t>erreichen</a:t>
            </a:r>
            <a:r>
              <a:rPr lang="en-ZA" sz="1600">
                <a:solidFill>
                  <a:srgbClr val="000000"/>
                </a:solidFill>
              </a:rPr>
              <a:t>.
</a:t>
            </a:r>
          </a:p>
        </p:txBody>
      </p:sp>
      <p:sp>
        <p:nvSpPr>
          <p:cNvPr id="9" name="TextBox 8">
            <a:extLst>
              <a:ext uri="{FF2B5EF4-FFF2-40B4-BE49-F238E27FC236}">
                <a16:creationId xmlns:a16="http://schemas.microsoft.com/office/drawing/2014/main" id="{CD2A5222-C2DC-CF87-CFFF-1FCE2390E879}"/>
              </a:ext>
            </a:extLst>
          </p:cNvPr>
          <p:cNvSpPr txBox="1"/>
          <p:nvPr/>
        </p:nvSpPr>
        <p:spPr>
          <a:xfrm>
            <a:off x="6095992" y="4914969"/>
            <a:ext cx="4912828" cy="1077218"/>
          </a:xfrm>
          <a:prstGeom prst="rect">
            <a:avLst/>
          </a:prstGeom>
          <a:noFill/>
        </p:spPr>
        <p:txBody>
          <a:bodyPr wrap="square" rtlCol="0">
            <a:spAutoFit/>
          </a:bodyPr>
          <a:lstStyle/>
          <a:p>
            <a:r>
              <a:rPr lang="en-ZA" sz="1600">
                <a:solidFill>
                  <a:srgbClr val="000000"/>
                </a:solidFill>
              </a:rPr>
              <a:t>Der </a:t>
            </a:r>
            <a:r>
              <a:rPr lang="en-ZA" sz="1600" err="1">
                <a:solidFill>
                  <a:srgbClr val="000000"/>
                </a:solidFill>
              </a:rPr>
              <a:t>genaue</a:t>
            </a:r>
            <a:r>
              <a:rPr lang="en-ZA" sz="1600">
                <a:solidFill>
                  <a:srgbClr val="000000"/>
                </a:solidFill>
              </a:rPr>
              <a:t> Service </a:t>
            </a:r>
            <a:r>
              <a:rPr lang="en-ZA" sz="1600" err="1">
                <a:solidFill>
                  <a:srgbClr val="000000"/>
                </a:solidFill>
              </a:rPr>
              <a:t>variiert</a:t>
            </a:r>
            <a:r>
              <a:rPr lang="en-ZA" sz="1600">
                <a:solidFill>
                  <a:srgbClr val="000000"/>
                </a:solidFill>
              </a:rPr>
              <a:t> je </a:t>
            </a:r>
            <a:r>
              <a:rPr lang="en-ZA" sz="1600" err="1">
                <a:solidFill>
                  <a:srgbClr val="000000"/>
                </a:solidFill>
              </a:rPr>
              <a:t>nach</a:t>
            </a:r>
            <a:r>
              <a:rPr lang="en-ZA" sz="1600">
                <a:solidFill>
                  <a:srgbClr val="000000"/>
                </a:solidFill>
              </a:rPr>
              <a:t> </a:t>
            </a:r>
            <a:r>
              <a:rPr lang="en-ZA" sz="1600" err="1">
                <a:solidFill>
                  <a:srgbClr val="000000"/>
                </a:solidFill>
              </a:rPr>
              <a:t>Standort</a:t>
            </a:r>
            <a:r>
              <a:rPr lang="en-ZA" sz="1600">
                <a:solidFill>
                  <a:srgbClr val="000000"/>
                </a:solidFill>
              </a:rPr>
              <a:t>. Die Organisation muss </a:t>
            </a:r>
            <a:r>
              <a:rPr lang="en-ZA" sz="1600" err="1">
                <a:solidFill>
                  <a:srgbClr val="000000"/>
                </a:solidFill>
              </a:rPr>
              <a:t>ihre</a:t>
            </a:r>
            <a:r>
              <a:rPr lang="en-ZA" sz="1600">
                <a:solidFill>
                  <a:srgbClr val="000000"/>
                </a:solidFill>
              </a:rPr>
              <a:t> </a:t>
            </a:r>
            <a:r>
              <a:rPr lang="en-ZA" sz="1600" err="1">
                <a:solidFill>
                  <a:srgbClr val="000000"/>
                </a:solidFill>
              </a:rPr>
              <a:t>Berechtigung</a:t>
            </a:r>
            <a:r>
              <a:rPr lang="en-ZA" sz="1600">
                <a:solidFill>
                  <a:srgbClr val="000000"/>
                </a:solidFill>
              </a:rPr>
              <a:t> für </a:t>
            </a:r>
            <a:r>
              <a:rPr lang="en-ZA" sz="1600" err="1">
                <a:solidFill>
                  <a:srgbClr val="000000"/>
                </a:solidFill>
              </a:rPr>
              <a:t>diesen</a:t>
            </a:r>
            <a:r>
              <a:rPr lang="en-ZA" sz="1600">
                <a:solidFill>
                  <a:srgbClr val="000000"/>
                </a:solidFill>
              </a:rPr>
              <a:t> </a:t>
            </a:r>
            <a:r>
              <a:rPr lang="en-ZA" sz="1600" err="1">
                <a:solidFill>
                  <a:srgbClr val="000000"/>
                </a:solidFill>
              </a:rPr>
              <a:t>Dienst</a:t>
            </a:r>
            <a:r>
              <a:rPr lang="en-ZA" sz="1600">
                <a:solidFill>
                  <a:srgbClr val="000000"/>
                </a:solidFill>
              </a:rPr>
              <a:t> </a:t>
            </a:r>
            <a:r>
              <a:rPr lang="en-ZA" sz="1600" err="1">
                <a:solidFill>
                  <a:srgbClr val="000000"/>
                </a:solidFill>
              </a:rPr>
              <a:t>überprüfen</a:t>
            </a:r>
            <a:r>
              <a:rPr lang="en-ZA" sz="1600">
                <a:solidFill>
                  <a:srgbClr val="000000"/>
                </a:solidFill>
              </a:rPr>
              <a:t>.
</a:t>
            </a:r>
          </a:p>
        </p:txBody>
      </p:sp>
      <p:cxnSp>
        <p:nvCxnSpPr>
          <p:cNvPr id="11" name="Straight Connector 10">
            <a:extLst>
              <a:ext uri="{FF2B5EF4-FFF2-40B4-BE49-F238E27FC236}">
                <a16:creationId xmlns:a16="http://schemas.microsoft.com/office/drawing/2014/main" id="{8F2227D9-A170-1EB7-743D-38FD3C8F8B00}"/>
              </a:ext>
            </a:extLst>
          </p:cNvPr>
          <p:cNvCxnSpPr>
            <a:cxnSpLocks/>
            <a:stCxn id="2" idx="3"/>
            <a:endCxn id="9" idx="1"/>
          </p:cNvCxnSpPr>
          <p:nvPr/>
        </p:nvCxnSpPr>
        <p:spPr>
          <a:xfrm>
            <a:off x="3125585" y="3110558"/>
            <a:ext cx="2970407" cy="2343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B710A0-89D7-6B8D-3E87-E6BE3238AC53}"/>
              </a:ext>
            </a:extLst>
          </p:cNvPr>
          <p:cNvCxnSpPr>
            <a:cxnSpLocks/>
          </p:cNvCxnSpPr>
          <p:nvPr/>
        </p:nvCxnSpPr>
        <p:spPr>
          <a:xfrm flipV="1">
            <a:off x="2643447" y="3397192"/>
            <a:ext cx="3452536" cy="7386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141F9E-C509-6D8D-C5B0-A6117D4D0F32}"/>
              </a:ext>
            </a:extLst>
          </p:cNvPr>
          <p:cNvCxnSpPr>
            <a:cxnSpLocks/>
            <a:stCxn id="6" idx="3"/>
            <a:endCxn id="8" idx="1"/>
          </p:cNvCxnSpPr>
          <p:nvPr/>
        </p:nvCxnSpPr>
        <p:spPr>
          <a:xfrm flipV="1">
            <a:off x="2643447" y="4489799"/>
            <a:ext cx="3452554" cy="56938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7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Agile </a:t>
            </a:r>
            <a:r>
              <a:rPr lang="en-ZA" dirty="0" err="1"/>
              <a:t>Methoden</a:t>
            </a:r>
            <a:endParaRPr lang="en-ZA" dirty="0"/>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05</a:t>
            </a:r>
            <a:endParaRPr lang="en-ZA" dirty="0"/>
          </a:p>
        </p:txBody>
      </p:sp>
    </p:spTree>
    <p:extLst>
      <p:ext uri="{BB962C8B-B14F-4D97-AF65-F5344CB8AC3E}">
        <p14:creationId xmlns:p14="http://schemas.microsoft.com/office/powerpoint/2010/main" val="80535636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97B1D-6A1E-1864-BE20-6610C1C4A197}"/>
              </a:ext>
            </a:extLst>
          </p:cNvPr>
          <p:cNvSpPr>
            <a:spLocks noGrp="1"/>
          </p:cNvSpPr>
          <p:nvPr>
            <p:ph type="body" sz="quarter" idx="18"/>
          </p:nvPr>
        </p:nvSpPr>
        <p:spPr>
          <a:xfrm>
            <a:off x="898358" y="1981509"/>
            <a:ext cx="5665729" cy="3291086"/>
          </a:xfrm>
        </p:spPr>
        <p:txBody>
          <a:bodyPr/>
          <a:lstStyle/>
          <a:p>
            <a:pPr marL="360000" indent="-342900">
              <a:buClr>
                <a:schemeClr val="accent2"/>
              </a:buClr>
              <a:buFont typeface="Arial" panose="020B0604020202020204" pitchFamily="34" charset="0"/>
              <a:buChar char="•"/>
            </a:pPr>
            <a:r>
              <a:rPr lang="en-GB" dirty="0"/>
              <a:t>Die agile </a:t>
            </a:r>
            <a:r>
              <a:rPr lang="en-GB" dirty="0" err="1"/>
              <a:t>Methodik</a:t>
            </a:r>
            <a:r>
              <a:rPr lang="en-GB" dirty="0"/>
              <a:t> </a:t>
            </a:r>
            <a:r>
              <a:rPr lang="en-GB" dirty="0" err="1"/>
              <a:t>ist</a:t>
            </a:r>
            <a:r>
              <a:rPr lang="en-GB" dirty="0"/>
              <a:t> </a:t>
            </a:r>
            <a:r>
              <a:rPr lang="en-GB" dirty="0" err="1"/>
              <a:t>eine</a:t>
            </a:r>
            <a:r>
              <a:rPr lang="en-GB" dirty="0"/>
              <a:t> </a:t>
            </a:r>
            <a:r>
              <a:rPr lang="en-GB" dirty="0" err="1"/>
              <a:t>einfache</a:t>
            </a:r>
            <a:r>
              <a:rPr lang="en-GB" dirty="0"/>
              <a:t>, iterative </a:t>
            </a:r>
            <a:r>
              <a:rPr lang="en-GB" dirty="0" err="1"/>
              <a:t>Möglichkeit</a:t>
            </a:r>
            <a:r>
              <a:rPr lang="en-GB" dirty="0"/>
              <a:t>, </a:t>
            </a:r>
            <a:r>
              <a:rPr lang="en-GB" dirty="0" err="1"/>
              <a:t>eine</a:t>
            </a:r>
            <a:r>
              <a:rPr lang="en-GB" dirty="0"/>
              <a:t> Idee </a:t>
            </a:r>
            <a:r>
              <a:rPr lang="en-GB" dirty="0" err="1"/>
              <a:t>mit</a:t>
            </a:r>
            <a:r>
              <a:rPr lang="en-GB" dirty="0"/>
              <a:t> </a:t>
            </a:r>
            <a:r>
              <a:rPr lang="en-GB" dirty="0" err="1"/>
              <a:t>einer</a:t>
            </a:r>
            <a:r>
              <a:rPr lang="en-GB" dirty="0"/>
              <a:t> </a:t>
            </a:r>
            <a:r>
              <a:rPr lang="en-GB" dirty="0" err="1"/>
              <a:t>Reihe</a:t>
            </a:r>
            <a:r>
              <a:rPr lang="en-GB" dirty="0"/>
              <a:t> von </a:t>
            </a:r>
            <a:r>
              <a:rPr lang="en-GB" dirty="0" err="1"/>
              <a:t>Anforderungen</a:t>
            </a:r>
            <a:r>
              <a:rPr lang="en-GB" dirty="0"/>
              <a:t> in </a:t>
            </a:r>
            <a:r>
              <a:rPr lang="en-GB" dirty="0" err="1"/>
              <a:t>eine</a:t>
            </a:r>
            <a:r>
              <a:rPr lang="en-GB" dirty="0"/>
              <a:t> </a:t>
            </a:r>
            <a:r>
              <a:rPr lang="en-GB" dirty="0" err="1"/>
              <a:t>Softwarelösung</a:t>
            </a:r>
            <a:r>
              <a:rPr lang="en-GB" dirty="0"/>
              <a:t> </a:t>
            </a:r>
            <a:r>
              <a:rPr lang="en-GB" dirty="0" err="1"/>
              <a:t>umzuwandeln</a:t>
            </a:r>
            <a:r>
              <a:rPr lang="en-GB" dirty="0"/>
              <a:t>. </a:t>
            </a:r>
          </a:p>
          <a:p>
            <a:pPr marL="360000" indent="-342900">
              <a:buClr>
                <a:schemeClr val="accent2"/>
              </a:buClr>
              <a:buFont typeface="Arial" panose="020B0604020202020204" pitchFamily="34" charset="0"/>
              <a:buChar char="•"/>
            </a:pPr>
            <a:r>
              <a:rPr lang="en-GB" dirty="0"/>
              <a:t>Es </a:t>
            </a:r>
            <a:r>
              <a:rPr lang="en-GB" dirty="0" err="1"/>
              <a:t>verwendet</a:t>
            </a:r>
            <a:r>
              <a:rPr lang="en-GB" dirty="0"/>
              <a:t> </a:t>
            </a:r>
            <a:r>
              <a:rPr lang="en-GB" dirty="0" err="1"/>
              <a:t>ständige</a:t>
            </a:r>
            <a:r>
              <a:rPr lang="en-GB" dirty="0"/>
              <a:t> </a:t>
            </a:r>
            <a:r>
              <a:rPr lang="en-GB" u="sng" dirty="0" err="1">
                <a:solidFill>
                  <a:schemeClr val="accent2"/>
                </a:solidFill>
              </a:rPr>
              <a:t>Planung</a:t>
            </a:r>
            <a:r>
              <a:rPr lang="en-GB" u="sng" dirty="0">
                <a:solidFill>
                  <a:schemeClr val="accent2"/>
                </a:solidFill>
              </a:rPr>
              <a:t>, </a:t>
            </a:r>
            <a:r>
              <a:rPr lang="en-GB" u="sng" dirty="0" err="1">
                <a:solidFill>
                  <a:schemeClr val="accent2"/>
                </a:solidFill>
              </a:rPr>
              <a:t>Verständnis</a:t>
            </a:r>
            <a:r>
              <a:rPr lang="en-GB" u="sng" dirty="0">
                <a:solidFill>
                  <a:schemeClr val="accent2"/>
                </a:solidFill>
              </a:rPr>
              <a:t>, </a:t>
            </a:r>
            <a:r>
              <a:rPr lang="en-GB" u="sng" dirty="0" err="1">
                <a:solidFill>
                  <a:schemeClr val="accent2"/>
                </a:solidFill>
              </a:rPr>
              <a:t>Aktualisierung</a:t>
            </a:r>
            <a:r>
              <a:rPr lang="en-GB" u="sng" dirty="0">
                <a:solidFill>
                  <a:schemeClr val="accent2"/>
                </a:solidFill>
              </a:rPr>
              <a:t>, </a:t>
            </a:r>
            <a:r>
              <a:rPr lang="en-GB" u="sng" dirty="0" err="1">
                <a:solidFill>
                  <a:schemeClr val="accent2"/>
                </a:solidFill>
              </a:rPr>
              <a:t>Kommunikation</a:t>
            </a:r>
            <a:r>
              <a:rPr lang="en-GB" u="sng" dirty="0">
                <a:solidFill>
                  <a:schemeClr val="accent2"/>
                </a:solidFill>
              </a:rPr>
              <a:t>, </a:t>
            </a:r>
            <a:r>
              <a:rPr lang="en-GB" u="sng" dirty="0" err="1">
                <a:solidFill>
                  <a:schemeClr val="accent2"/>
                </a:solidFill>
              </a:rPr>
              <a:t>Entwicklung</a:t>
            </a:r>
            <a:r>
              <a:rPr lang="en-GB" dirty="0"/>
              <a:t> und </a:t>
            </a:r>
            <a:r>
              <a:rPr lang="en-GB" u="sng" dirty="0" err="1">
                <a:solidFill>
                  <a:schemeClr val="accent2"/>
                </a:solidFill>
              </a:rPr>
              <a:t>Bereitstellung</a:t>
            </a:r>
            <a:r>
              <a:rPr lang="en-GB" dirty="0"/>
              <a:t> </a:t>
            </a:r>
            <a:r>
              <a:rPr lang="en-GB" dirty="0" err="1"/>
              <a:t>als</a:t>
            </a:r>
            <a:r>
              <a:rPr lang="en-GB" dirty="0"/>
              <a:t> Teil </a:t>
            </a:r>
            <a:r>
              <a:rPr lang="en-GB" dirty="0" err="1"/>
              <a:t>eines</a:t>
            </a:r>
            <a:r>
              <a:rPr lang="en-GB" dirty="0"/>
              <a:t> </a:t>
            </a:r>
            <a:r>
              <a:rPr lang="en-GB" dirty="0" err="1"/>
              <a:t>agilen</a:t>
            </a:r>
            <a:r>
              <a:rPr lang="en-GB" dirty="0"/>
              <a:t> </a:t>
            </a:r>
            <a:r>
              <a:rPr lang="en-GB" dirty="0" err="1"/>
              <a:t>Prozesses</a:t>
            </a:r>
            <a:r>
              <a:rPr lang="en-GB" dirty="0"/>
              <a:t>, der in separate </a:t>
            </a:r>
            <a:r>
              <a:rPr lang="en-GB" dirty="0" err="1"/>
              <a:t>Modelle</a:t>
            </a:r>
            <a:r>
              <a:rPr lang="en-GB" dirty="0"/>
              <a:t> </a:t>
            </a:r>
            <a:r>
              <a:rPr lang="en-GB" dirty="0" err="1"/>
              <a:t>fragmentiert</a:t>
            </a:r>
            <a:r>
              <a:rPr lang="en-GB" dirty="0"/>
              <a:t> </a:t>
            </a:r>
            <a:r>
              <a:rPr lang="en-GB" dirty="0" err="1"/>
              <a:t>wird</a:t>
            </a:r>
            <a:r>
              <a:rPr lang="en-GB" dirty="0"/>
              <a:t>. </a:t>
            </a:r>
            <a:endParaRPr lang="en-ZA" dirty="0"/>
          </a:p>
        </p:txBody>
      </p:sp>
      <p:sp>
        <p:nvSpPr>
          <p:cNvPr id="3" name="Text Placeholder 2">
            <a:extLst>
              <a:ext uri="{FF2B5EF4-FFF2-40B4-BE49-F238E27FC236}">
                <a16:creationId xmlns:a16="http://schemas.microsoft.com/office/drawing/2014/main" id="{24811E6A-F893-97BF-27F4-B750818C5DB5}"/>
              </a:ext>
            </a:extLst>
          </p:cNvPr>
          <p:cNvSpPr>
            <a:spLocks noGrp="1"/>
          </p:cNvSpPr>
          <p:nvPr>
            <p:ph type="body" sz="quarter" idx="16"/>
          </p:nvPr>
        </p:nvSpPr>
        <p:spPr/>
        <p:txBody>
          <a:bodyPr/>
          <a:lstStyle/>
          <a:p>
            <a:r>
              <a:rPr lang="en-ZA" dirty="0"/>
              <a:t>Agile </a:t>
            </a:r>
            <a:r>
              <a:rPr lang="en-ZA" dirty="0" err="1"/>
              <a:t>Methoden</a:t>
            </a:r>
            <a:endParaRPr lang="en-ZA" dirty="0"/>
          </a:p>
        </p:txBody>
      </p:sp>
      <p:pic>
        <p:nvPicPr>
          <p:cNvPr id="6" name="Picture Placeholder 5" descr="Two colleagues planning on board with sticky notes">
            <a:hlinkClick r:id="rId3"/>
            <a:extLst>
              <a:ext uri="{FF2B5EF4-FFF2-40B4-BE49-F238E27FC236}">
                <a16:creationId xmlns:a16="http://schemas.microsoft.com/office/drawing/2014/main" id="{8BCCDA35-0DD6-E09B-62DC-EE001020091D}"/>
              </a:ext>
            </a:extLst>
          </p:cNvPr>
          <p:cNvPicPr>
            <a:picLocks noGrp="1" noChangeAspect="1"/>
          </p:cNvPicPr>
          <p:nvPr>
            <p:ph type="pic" sz="quarter" idx="10"/>
          </p:nvPr>
        </p:nvPicPr>
        <p:blipFill>
          <a:blip r:embed="rId4">
            <a:grayscl/>
          </a:blip>
          <a:srcRect l="6273" r="6273"/>
          <a:stretch>
            <a:fillRect/>
          </a:stretch>
        </p:blipFill>
        <p:spPr/>
      </p:pic>
    </p:spTree>
    <p:extLst>
      <p:ext uri="{BB962C8B-B14F-4D97-AF65-F5344CB8AC3E}">
        <p14:creationId xmlns:p14="http://schemas.microsoft.com/office/powerpoint/2010/main" val="209836937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Was </a:t>
            </a:r>
            <a:r>
              <a:rPr lang="en-GB" dirty="0" err="1"/>
              <a:t>ist</a:t>
            </a:r>
            <a:r>
              <a:rPr lang="en-GB" dirty="0"/>
              <a:t> agile Software?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416320"/>
          </a:xfrm>
          <a:prstGeom prst="rect">
            <a:avLst/>
          </a:prstGeom>
          <a:noFill/>
        </p:spPr>
        <p:txBody>
          <a:bodyPr wrap="square">
            <a:spAutoFit/>
          </a:bodyPr>
          <a:lstStyle/>
          <a:p>
            <a:pPr marL="342900" lvl="0" indent="-342900">
              <a:buClr>
                <a:srgbClr val="0D9390"/>
              </a:buClr>
              <a:buBlip>
                <a:blip r:embed="rId3"/>
              </a:buBlip>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Agile software development </a:t>
            </a:r>
            <a:r>
              <a:rPr lang="en-GB" sz="2400" dirty="0" err="1">
                <a:solidFill>
                  <a:srgbClr val="000000"/>
                </a:solidFill>
              </a:rPr>
              <a:t>bezieht</a:t>
            </a:r>
            <a:r>
              <a:rPr lang="en-GB" sz="2400" dirty="0">
                <a:solidFill>
                  <a:srgbClr val="000000"/>
                </a:solidFill>
              </a:rPr>
              <a:t> </a:t>
            </a:r>
            <a:r>
              <a:rPr lang="en-GB" sz="2400" dirty="0" err="1">
                <a:solidFill>
                  <a:srgbClr val="000000"/>
                </a:solidFill>
              </a:rPr>
              <a:t>sich</a:t>
            </a:r>
            <a:r>
              <a:rPr lang="en-GB" sz="2400" dirty="0">
                <a:solidFill>
                  <a:srgbClr val="000000"/>
                </a:solidFill>
              </a:rPr>
              <a:t> auf </a:t>
            </a:r>
            <a:r>
              <a:rPr lang="en-GB" sz="2400" dirty="0" err="1">
                <a:solidFill>
                  <a:srgbClr val="000000"/>
                </a:solidFill>
              </a:rPr>
              <a:t>eine</a:t>
            </a:r>
            <a:r>
              <a:rPr lang="en-GB" sz="2400" dirty="0">
                <a:solidFill>
                  <a:srgbClr val="000000"/>
                </a:solidFill>
              </a:rPr>
              <a:t> Gruppe von </a:t>
            </a:r>
            <a:r>
              <a:rPr lang="en-GB" sz="2400" dirty="0" err="1">
                <a:solidFill>
                  <a:srgbClr val="000000"/>
                </a:solidFill>
              </a:rPr>
              <a:t>Softwareentwicklungsmethoden</a:t>
            </a:r>
            <a:r>
              <a:rPr lang="en-GB" sz="2400" dirty="0">
                <a:solidFill>
                  <a:srgbClr val="000000"/>
                </a:solidFill>
              </a:rPr>
              <a:t>, die auf </a:t>
            </a:r>
            <a:r>
              <a:rPr lang="en-GB" sz="2400" dirty="0" err="1">
                <a:solidFill>
                  <a:srgbClr val="000000"/>
                </a:solidFill>
              </a:rPr>
              <a:t>iterativer</a:t>
            </a:r>
            <a:r>
              <a:rPr lang="en-GB" sz="2400" dirty="0">
                <a:solidFill>
                  <a:srgbClr val="000000"/>
                </a:solidFill>
              </a:rPr>
              <a:t> </a:t>
            </a:r>
            <a:r>
              <a:rPr lang="en-GB" sz="2400" dirty="0" err="1">
                <a:solidFill>
                  <a:srgbClr val="000000"/>
                </a:solidFill>
              </a:rPr>
              <a:t>Entwicklung</a:t>
            </a:r>
            <a:r>
              <a:rPr lang="en-GB" sz="2400" dirty="0">
                <a:solidFill>
                  <a:srgbClr val="000000"/>
                </a:solidFill>
              </a:rPr>
              <a:t> </a:t>
            </a:r>
            <a:r>
              <a:rPr lang="en-GB" sz="2400" dirty="0" err="1">
                <a:solidFill>
                  <a:srgbClr val="000000"/>
                </a:solidFill>
              </a:rPr>
              <a:t>basieren</a:t>
            </a:r>
            <a:r>
              <a:rPr lang="en-GB" sz="2400" dirty="0">
                <a:solidFill>
                  <a:srgbClr val="000000"/>
                </a:solidFill>
              </a:rPr>
              <a:t>, </a:t>
            </a:r>
            <a:r>
              <a:rPr lang="en-GB" sz="2400" dirty="0" err="1">
                <a:solidFill>
                  <a:srgbClr val="000000"/>
                </a:solidFill>
              </a:rPr>
              <a:t>bei</a:t>
            </a:r>
            <a:r>
              <a:rPr lang="en-GB" sz="2400" dirty="0">
                <a:solidFill>
                  <a:srgbClr val="000000"/>
                </a:solidFill>
              </a:rPr>
              <a:t> der </a:t>
            </a:r>
            <a:r>
              <a:rPr lang="en-GB" sz="2400" dirty="0" err="1">
                <a:solidFill>
                  <a:srgbClr val="000000"/>
                </a:solidFill>
              </a:rPr>
              <a:t>Anforderungen</a:t>
            </a:r>
            <a:r>
              <a:rPr lang="en-GB" sz="2400" dirty="0">
                <a:solidFill>
                  <a:srgbClr val="000000"/>
                </a:solidFill>
              </a:rPr>
              <a:t> und </a:t>
            </a:r>
            <a:r>
              <a:rPr lang="en-GB" sz="2400" dirty="0" err="1">
                <a:solidFill>
                  <a:srgbClr val="000000"/>
                </a:solidFill>
              </a:rPr>
              <a:t>Lösungen</a:t>
            </a:r>
            <a:r>
              <a:rPr lang="en-GB" sz="2400" dirty="0">
                <a:solidFill>
                  <a:srgbClr val="000000"/>
                </a:solidFill>
              </a:rPr>
              <a:t> </a:t>
            </a:r>
            <a:r>
              <a:rPr lang="en-GB" sz="2400" dirty="0" err="1">
                <a:solidFill>
                  <a:srgbClr val="000000"/>
                </a:solidFill>
              </a:rPr>
              <a:t>durch</a:t>
            </a:r>
            <a:r>
              <a:rPr lang="en-GB" sz="2400" dirty="0">
                <a:solidFill>
                  <a:srgbClr val="000000"/>
                </a:solidFill>
              </a:rPr>
              <a:t> die </a:t>
            </a:r>
            <a:r>
              <a:rPr lang="en-GB" sz="2400" dirty="0" err="1">
                <a:solidFill>
                  <a:srgbClr val="000000"/>
                </a:solidFill>
              </a:rPr>
              <a:t>Zusammenarbeit</a:t>
            </a:r>
            <a:r>
              <a:rPr lang="en-GB" sz="2400" dirty="0">
                <a:solidFill>
                  <a:srgbClr val="000000"/>
                </a:solidFill>
              </a:rPr>
              <a:t> </a:t>
            </a:r>
            <a:r>
              <a:rPr lang="en-GB" sz="2400" dirty="0" err="1">
                <a:solidFill>
                  <a:srgbClr val="000000"/>
                </a:solidFill>
              </a:rPr>
              <a:t>zwischen</a:t>
            </a:r>
            <a:r>
              <a:rPr lang="en-GB" sz="2400" dirty="0">
                <a:solidFill>
                  <a:srgbClr val="000000"/>
                </a:solidFill>
              </a:rPr>
              <a:t> </a:t>
            </a:r>
            <a:r>
              <a:rPr lang="en-GB" sz="2400" dirty="0" err="1">
                <a:solidFill>
                  <a:srgbClr val="000000"/>
                </a:solidFill>
              </a:rPr>
              <a:t>selbstorganisierenden</a:t>
            </a:r>
            <a:r>
              <a:rPr lang="en-GB" sz="2400" dirty="0">
                <a:solidFill>
                  <a:srgbClr val="000000"/>
                </a:solidFill>
              </a:rPr>
              <a:t> </a:t>
            </a:r>
            <a:r>
              <a:rPr lang="en-GB" sz="2400" dirty="0" err="1">
                <a:solidFill>
                  <a:srgbClr val="000000"/>
                </a:solidFill>
              </a:rPr>
              <a:t>funktionsübergreifenden</a:t>
            </a:r>
            <a:r>
              <a:rPr lang="en-GB" sz="2400" dirty="0">
                <a:solidFill>
                  <a:srgbClr val="000000"/>
                </a:solidFill>
              </a:rPr>
              <a:t> Teams </a:t>
            </a:r>
            <a:r>
              <a:rPr lang="en-GB" sz="2400" dirty="0" err="1">
                <a:solidFill>
                  <a:srgbClr val="000000"/>
                </a:solidFill>
              </a:rPr>
              <a:t>weiterentwickelt</a:t>
            </a:r>
            <a:r>
              <a:rPr lang="en-GB" sz="2400" dirty="0">
                <a:solidFill>
                  <a:srgbClr val="000000"/>
                </a:solidFill>
              </a:rPr>
              <a:t> </a:t>
            </a:r>
            <a:r>
              <a:rPr lang="en-GB" sz="2400" dirty="0" err="1">
                <a:solidFill>
                  <a:srgbClr val="000000"/>
                </a:solidFill>
              </a:rPr>
              <a:t>werden</a:t>
            </a:r>
            <a:r>
              <a:rPr lang="en-GB" sz="2400" dirty="0">
                <a:solidFill>
                  <a:srgbClr val="000000"/>
                </a:solidFill>
              </a:rPr>
              <a:t>.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lvl="0" indent="-342900">
              <a:buClr>
                <a:srgbClr val="0D9390"/>
              </a:buClr>
              <a:buBlip>
                <a:blip r:embed="rId3"/>
              </a:buBlip>
              <a:defRPr/>
            </a:pPr>
            <a:r>
              <a:rPr lang="en-GB" sz="2400" dirty="0">
                <a:solidFill>
                  <a:srgbClr val="000000"/>
                </a:solidFill>
              </a:rPr>
              <a:t>Agile </a:t>
            </a:r>
            <a:r>
              <a:rPr lang="en-GB" sz="2400" dirty="0" err="1">
                <a:solidFill>
                  <a:srgbClr val="000000"/>
                </a:solidFill>
              </a:rPr>
              <a:t>Methoden</a:t>
            </a:r>
            <a:r>
              <a:rPr lang="en-GB" sz="2400" dirty="0">
                <a:solidFill>
                  <a:srgbClr val="000000"/>
                </a:solidFill>
              </a:rPr>
              <a:t> </a:t>
            </a:r>
            <a:r>
              <a:rPr lang="en-GB" sz="2400" dirty="0" err="1">
                <a:solidFill>
                  <a:srgbClr val="000000"/>
                </a:solidFill>
              </a:rPr>
              <a:t>oder</a:t>
            </a:r>
            <a:r>
              <a:rPr lang="en-GB" sz="2400" dirty="0">
                <a:solidFill>
                  <a:srgbClr val="000000"/>
                </a:solidFill>
              </a:rPr>
              <a:t> agile </a:t>
            </a:r>
            <a:r>
              <a:rPr lang="en-GB" sz="2400" dirty="0" err="1">
                <a:solidFill>
                  <a:srgbClr val="000000"/>
                </a:solidFill>
              </a:rPr>
              <a:t>Prozesse</a:t>
            </a:r>
            <a:r>
              <a:rPr lang="en-GB" sz="2400" dirty="0">
                <a:solidFill>
                  <a:srgbClr val="000000"/>
                </a:solidFill>
              </a:rPr>
              <a:t> </a:t>
            </a:r>
            <a:r>
              <a:rPr lang="en-GB" sz="2400" dirty="0" err="1">
                <a:solidFill>
                  <a:srgbClr val="000000"/>
                </a:solidFill>
              </a:rPr>
              <a:t>fördern</a:t>
            </a:r>
            <a:r>
              <a:rPr lang="en-GB" sz="2400" dirty="0">
                <a:solidFill>
                  <a:srgbClr val="000000"/>
                </a:solidFill>
              </a:rPr>
              <a:t> </a:t>
            </a:r>
            <a:r>
              <a:rPr lang="en-GB" sz="2400" dirty="0" err="1">
                <a:solidFill>
                  <a:srgbClr val="000000"/>
                </a:solidFill>
              </a:rPr>
              <a:t>im</a:t>
            </a:r>
            <a:r>
              <a:rPr lang="en-GB" sz="2400" dirty="0">
                <a:solidFill>
                  <a:srgbClr val="000000"/>
                </a:solidFill>
              </a:rPr>
              <a:t> </a:t>
            </a:r>
            <a:r>
              <a:rPr lang="en-GB" sz="2400" dirty="0" err="1">
                <a:solidFill>
                  <a:srgbClr val="000000"/>
                </a:solidFill>
              </a:rPr>
              <a:t>Allgemeinen</a:t>
            </a:r>
            <a:r>
              <a:rPr lang="en-GB" sz="2400" dirty="0">
                <a:solidFill>
                  <a:srgbClr val="000000"/>
                </a:solidFill>
              </a:rPr>
              <a:t> </a:t>
            </a:r>
            <a:r>
              <a:rPr lang="en-GB" sz="2400" dirty="0" err="1">
                <a:solidFill>
                  <a:srgbClr val="000000"/>
                </a:solidFill>
              </a:rPr>
              <a:t>einen</a:t>
            </a:r>
            <a:r>
              <a:rPr lang="en-GB" sz="2400" dirty="0">
                <a:solidFill>
                  <a:srgbClr val="000000"/>
                </a:solidFill>
              </a:rPr>
              <a:t> </a:t>
            </a:r>
            <a:r>
              <a:rPr lang="en-GB" sz="2400" dirty="0" err="1">
                <a:solidFill>
                  <a:srgbClr val="000000"/>
                </a:solidFill>
              </a:rPr>
              <a:t>disziplinierten</a:t>
            </a:r>
            <a:r>
              <a:rPr lang="en-GB" sz="2400" dirty="0">
                <a:solidFill>
                  <a:srgbClr val="000000"/>
                </a:solidFill>
              </a:rPr>
              <a:t> </a:t>
            </a:r>
            <a:r>
              <a:rPr lang="en-GB" sz="2400" dirty="0" err="1">
                <a:solidFill>
                  <a:srgbClr val="000000"/>
                </a:solidFill>
              </a:rPr>
              <a:t>Projektmanagementprozess</a:t>
            </a:r>
            <a:r>
              <a:rPr lang="en-GB" sz="2400" dirty="0">
                <a:solidFill>
                  <a:srgbClr val="000000"/>
                </a:solidFill>
              </a:rPr>
              <a:t>, der </a:t>
            </a:r>
            <a:r>
              <a:rPr lang="en-GB" sz="2400" dirty="0" err="1">
                <a:solidFill>
                  <a:srgbClr val="000000"/>
                </a:solidFill>
              </a:rPr>
              <a:t>häufige</a:t>
            </a:r>
            <a:r>
              <a:rPr lang="en-GB" sz="2400" dirty="0">
                <a:solidFill>
                  <a:srgbClr val="000000"/>
                </a:solidFill>
              </a:rPr>
              <a:t> </a:t>
            </a:r>
            <a:r>
              <a:rPr lang="en-GB" sz="2400" dirty="0" err="1">
                <a:solidFill>
                  <a:srgbClr val="000000"/>
                </a:solidFill>
              </a:rPr>
              <a:t>Inspektion</a:t>
            </a:r>
            <a:r>
              <a:rPr lang="en-GB" sz="2400" dirty="0">
                <a:solidFill>
                  <a:srgbClr val="000000"/>
                </a:solidFill>
              </a:rPr>
              <a:t> und </a:t>
            </a:r>
            <a:r>
              <a:rPr lang="en-GB" sz="2400" dirty="0" err="1">
                <a:solidFill>
                  <a:srgbClr val="000000"/>
                </a:solidFill>
              </a:rPr>
              <a:t>Anpassung</a:t>
            </a:r>
            <a:r>
              <a:rPr lang="en-GB" sz="2400" dirty="0">
                <a:solidFill>
                  <a:srgbClr val="000000"/>
                </a:solidFill>
              </a:rPr>
              <a:t>, </a:t>
            </a:r>
            <a:r>
              <a:rPr lang="en-GB" sz="2400" dirty="0" err="1">
                <a:solidFill>
                  <a:srgbClr val="000000"/>
                </a:solidFill>
              </a:rPr>
              <a:t>Teamarbeit</a:t>
            </a:r>
            <a:r>
              <a:rPr lang="en-GB" sz="2400" dirty="0">
                <a:solidFill>
                  <a:srgbClr val="000000"/>
                </a:solidFill>
              </a:rPr>
              <a:t>, </a:t>
            </a:r>
            <a:r>
              <a:rPr lang="en-GB" sz="2400" dirty="0" err="1">
                <a:solidFill>
                  <a:srgbClr val="000000"/>
                </a:solidFill>
              </a:rPr>
              <a:t>Selbstorganisation</a:t>
            </a:r>
            <a:r>
              <a:rPr lang="en-GB" sz="2400" dirty="0">
                <a:solidFill>
                  <a:srgbClr val="000000"/>
                </a:solidFill>
              </a:rPr>
              <a:t> und </a:t>
            </a:r>
            <a:r>
              <a:rPr lang="en-GB" sz="2400" dirty="0" err="1">
                <a:solidFill>
                  <a:srgbClr val="000000"/>
                </a:solidFill>
              </a:rPr>
              <a:t>Verantwortlichkeit</a:t>
            </a:r>
            <a:r>
              <a:rPr lang="en-GB" sz="2400" dirty="0">
                <a:solidFill>
                  <a:srgbClr val="000000"/>
                </a:solidFill>
              </a:rPr>
              <a:t> </a:t>
            </a:r>
            <a:r>
              <a:rPr lang="en-GB" sz="2400" dirty="0" err="1">
                <a:solidFill>
                  <a:srgbClr val="000000"/>
                </a:solidFill>
              </a:rPr>
              <a:t>fördert</a:t>
            </a:r>
            <a:r>
              <a:rPr lang="en-GB"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50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Was </a:t>
            </a:r>
            <a:r>
              <a:rPr lang="en-GB" dirty="0" err="1"/>
              <a:t>ist</a:t>
            </a:r>
            <a:r>
              <a:rPr lang="en-GB" dirty="0"/>
              <a:t> agile Software?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785652"/>
          </a:xfrm>
          <a:prstGeom prst="rect">
            <a:avLst/>
          </a:prstGeom>
          <a:noFill/>
        </p:spPr>
        <p:txBody>
          <a:bodyPr wrap="square">
            <a:spAutoFit/>
          </a:bodyPr>
          <a:lstStyle/>
          <a:p>
            <a:pPr marL="342900" lvl="0" indent="-342900">
              <a:buClr>
                <a:srgbClr val="0D9390"/>
              </a:buClr>
              <a:buBlip>
                <a:blip r:embed="rId3"/>
              </a:buBlip>
              <a:defRPr/>
            </a:pPr>
            <a:r>
              <a:rPr lang="en-GB" sz="2400" dirty="0">
                <a:solidFill>
                  <a:srgbClr val="000000"/>
                </a:solidFill>
              </a:rPr>
              <a:t>Agile </a:t>
            </a:r>
            <a:r>
              <a:rPr lang="en-GB" sz="2400" dirty="0" err="1">
                <a:solidFill>
                  <a:srgbClr val="000000"/>
                </a:solidFill>
              </a:rPr>
              <a:t>Entwicklung</a:t>
            </a:r>
            <a:r>
              <a:rPr lang="en-GB" sz="2400" dirty="0">
                <a:solidFill>
                  <a:srgbClr val="000000"/>
                </a:solidFill>
              </a:rPr>
              <a:t> </a:t>
            </a:r>
            <a:r>
              <a:rPr lang="en-GB" sz="2400" dirty="0" err="1">
                <a:solidFill>
                  <a:srgbClr val="000000"/>
                </a:solidFill>
              </a:rPr>
              <a:t>bezieht</a:t>
            </a:r>
            <a:r>
              <a:rPr lang="en-GB" sz="2400" dirty="0">
                <a:solidFill>
                  <a:srgbClr val="000000"/>
                </a:solidFill>
              </a:rPr>
              <a:t> </a:t>
            </a:r>
            <a:r>
              <a:rPr lang="en-GB" sz="2400" dirty="0" err="1">
                <a:solidFill>
                  <a:srgbClr val="000000"/>
                </a:solidFill>
              </a:rPr>
              <a:t>sich</a:t>
            </a:r>
            <a:r>
              <a:rPr lang="en-GB" sz="2400" dirty="0">
                <a:solidFill>
                  <a:srgbClr val="000000"/>
                </a:solidFill>
              </a:rPr>
              <a:t> auf </a:t>
            </a:r>
            <a:r>
              <a:rPr lang="en-GB" sz="2400" dirty="0" err="1">
                <a:solidFill>
                  <a:srgbClr val="000000"/>
                </a:solidFill>
              </a:rPr>
              <a:t>jeden</a:t>
            </a:r>
            <a:r>
              <a:rPr lang="en-GB" sz="2400" dirty="0">
                <a:solidFill>
                  <a:srgbClr val="000000"/>
                </a:solidFill>
              </a:rPr>
              <a:t> </a:t>
            </a:r>
            <a:r>
              <a:rPr lang="en-GB" sz="2400" dirty="0" err="1">
                <a:solidFill>
                  <a:srgbClr val="000000"/>
                </a:solidFill>
              </a:rPr>
              <a:t>Entwicklungsprozess</a:t>
            </a:r>
            <a:r>
              <a:rPr lang="en-GB" sz="2400" dirty="0">
                <a:solidFill>
                  <a:srgbClr val="000000"/>
                </a:solidFill>
              </a:rPr>
              <a:t>, der auf die </a:t>
            </a:r>
            <a:r>
              <a:rPr lang="en-GB" sz="2400" dirty="0" err="1">
                <a:solidFill>
                  <a:srgbClr val="000000"/>
                </a:solidFill>
              </a:rPr>
              <a:t>Konzepte</a:t>
            </a:r>
            <a:r>
              <a:rPr lang="en-GB" sz="2400" dirty="0">
                <a:solidFill>
                  <a:srgbClr val="000000"/>
                </a:solidFill>
              </a:rPr>
              <a:t> des </a:t>
            </a:r>
            <a:r>
              <a:rPr lang="en-GB" sz="2400" dirty="0" err="1">
                <a:solidFill>
                  <a:srgbClr val="000000"/>
                </a:solidFill>
              </a:rPr>
              <a:t>Agilen</a:t>
            </a:r>
            <a:r>
              <a:rPr lang="en-GB" sz="2400" dirty="0">
                <a:solidFill>
                  <a:srgbClr val="000000"/>
                </a:solidFill>
              </a:rPr>
              <a:t> Manifests </a:t>
            </a:r>
            <a:r>
              <a:rPr lang="en-GB" sz="2400" dirty="0" err="1">
                <a:solidFill>
                  <a:srgbClr val="000000"/>
                </a:solidFill>
              </a:rPr>
              <a:t>ausgerichtet</a:t>
            </a:r>
            <a:r>
              <a:rPr lang="en-GB" sz="2400" dirty="0">
                <a:solidFill>
                  <a:srgbClr val="000000"/>
                </a:solidFill>
              </a:rPr>
              <a:t> </a:t>
            </a:r>
            <a:r>
              <a:rPr lang="en-GB" sz="2400" dirty="0" err="1">
                <a:solidFill>
                  <a:srgbClr val="000000"/>
                </a:solidFill>
              </a:rPr>
              <a:t>ist</a:t>
            </a:r>
            <a:r>
              <a:rPr lang="en-GB" sz="2400" dirty="0">
                <a:solidFill>
                  <a:srgbClr val="000000"/>
                </a:solidFill>
              </a:rPr>
              <a:t>. </a:t>
            </a:r>
          </a:p>
          <a:p>
            <a:pPr lvl="0">
              <a:buClr>
                <a:srgbClr val="0D9390"/>
              </a:buClr>
              <a:defRPr/>
            </a:pPr>
            <a:endParaRPr lang="en-GB" sz="2400" dirty="0">
              <a:solidFill>
                <a:srgbClr val="000000"/>
              </a:solidFill>
              <a:latin typeface="Calibri" panose="020F0502020204030204"/>
            </a:endParaRPr>
          </a:p>
          <a:p>
            <a:pPr marL="342900" lvl="0" indent="-342900">
              <a:buClr>
                <a:srgbClr val="0D9390"/>
              </a:buClr>
              <a:buBlip>
                <a:blip r:embed="rId3"/>
              </a:buBlip>
              <a:defRPr/>
            </a:pPr>
            <a:r>
              <a:rPr lang="en-GB" sz="2400" dirty="0">
                <a:solidFill>
                  <a:srgbClr val="000000"/>
                </a:solidFill>
              </a:rPr>
              <a:t>Das Manifest </a:t>
            </a:r>
            <a:r>
              <a:rPr lang="en-GB" sz="2400" dirty="0" err="1">
                <a:solidFill>
                  <a:srgbClr val="000000"/>
                </a:solidFill>
              </a:rPr>
              <a:t>wurde</a:t>
            </a:r>
            <a:r>
              <a:rPr lang="en-GB" sz="2400" dirty="0">
                <a:solidFill>
                  <a:srgbClr val="000000"/>
                </a:solidFill>
              </a:rPr>
              <a:t> von </a:t>
            </a:r>
            <a:r>
              <a:rPr lang="en-GB" sz="2400" dirty="0" err="1">
                <a:solidFill>
                  <a:srgbClr val="000000"/>
                </a:solidFill>
              </a:rPr>
              <a:t>einer</a:t>
            </a:r>
            <a:r>
              <a:rPr lang="en-GB" sz="2400" dirty="0">
                <a:solidFill>
                  <a:srgbClr val="000000"/>
                </a:solidFill>
              </a:rPr>
              <a:t> Gruppe von </a:t>
            </a:r>
            <a:r>
              <a:rPr lang="en-GB" sz="2400" dirty="0" err="1">
                <a:solidFill>
                  <a:srgbClr val="000000"/>
                </a:solidFill>
              </a:rPr>
              <a:t>vierzehn</a:t>
            </a:r>
            <a:r>
              <a:rPr lang="en-GB" sz="2400" dirty="0">
                <a:solidFill>
                  <a:srgbClr val="000000"/>
                </a:solidFill>
              </a:rPr>
              <a:t> </a:t>
            </a:r>
            <a:r>
              <a:rPr lang="en-GB" sz="2400" dirty="0" err="1">
                <a:solidFill>
                  <a:srgbClr val="000000"/>
                </a:solidFill>
              </a:rPr>
              <a:t>führenden</a:t>
            </a:r>
            <a:r>
              <a:rPr lang="en-GB" sz="2400" dirty="0">
                <a:solidFill>
                  <a:srgbClr val="000000"/>
                </a:solidFill>
              </a:rPr>
              <a:t> </a:t>
            </a:r>
            <a:r>
              <a:rPr lang="en-GB" sz="2400" dirty="0" err="1">
                <a:solidFill>
                  <a:srgbClr val="000000"/>
                </a:solidFill>
              </a:rPr>
              <a:t>Persönlichkeiten</a:t>
            </a:r>
            <a:r>
              <a:rPr lang="en-GB" sz="2400" dirty="0">
                <a:solidFill>
                  <a:srgbClr val="000000"/>
                </a:solidFill>
              </a:rPr>
              <a:t> der </a:t>
            </a:r>
            <a:r>
              <a:rPr lang="en-GB" sz="2400" dirty="0" err="1">
                <a:solidFill>
                  <a:srgbClr val="000000"/>
                </a:solidFill>
              </a:rPr>
              <a:t>Softwareindustrie</a:t>
            </a:r>
            <a:r>
              <a:rPr lang="en-GB" sz="2400" dirty="0">
                <a:solidFill>
                  <a:srgbClr val="000000"/>
                </a:solidFill>
              </a:rPr>
              <a:t> </a:t>
            </a:r>
            <a:r>
              <a:rPr lang="en-GB" sz="2400" dirty="0" err="1">
                <a:solidFill>
                  <a:srgbClr val="000000"/>
                </a:solidFill>
              </a:rPr>
              <a:t>entwickelt</a:t>
            </a:r>
            <a:r>
              <a:rPr lang="en-GB" sz="2400" dirty="0">
                <a:solidFill>
                  <a:srgbClr val="000000"/>
                </a:solidFill>
              </a:rPr>
              <a:t> und </a:t>
            </a:r>
            <a:r>
              <a:rPr lang="en-GB" sz="2400" dirty="0" err="1">
                <a:solidFill>
                  <a:srgbClr val="000000"/>
                </a:solidFill>
              </a:rPr>
              <a:t>spiegelt</a:t>
            </a:r>
            <a:r>
              <a:rPr lang="en-GB" sz="2400" dirty="0">
                <a:solidFill>
                  <a:srgbClr val="000000"/>
                </a:solidFill>
              </a:rPr>
              <a:t> </a:t>
            </a:r>
            <a:r>
              <a:rPr lang="en-GB" sz="2400" dirty="0" err="1">
                <a:solidFill>
                  <a:srgbClr val="000000"/>
                </a:solidFill>
              </a:rPr>
              <a:t>ihre</a:t>
            </a:r>
            <a:r>
              <a:rPr lang="en-GB" sz="2400" dirty="0">
                <a:solidFill>
                  <a:srgbClr val="000000"/>
                </a:solidFill>
              </a:rPr>
              <a:t> </a:t>
            </a:r>
            <a:r>
              <a:rPr lang="en-GB" sz="2400" dirty="0" err="1">
                <a:solidFill>
                  <a:srgbClr val="000000"/>
                </a:solidFill>
              </a:rPr>
              <a:t>Erfahrung</a:t>
            </a:r>
            <a:r>
              <a:rPr lang="en-GB" sz="2400" dirty="0">
                <a:solidFill>
                  <a:srgbClr val="000000"/>
                </a:solidFill>
              </a:rPr>
              <a:t> </a:t>
            </a:r>
            <a:r>
              <a:rPr lang="en-GB" sz="2400" dirty="0" err="1">
                <a:solidFill>
                  <a:srgbClr val="000000"/>
                </a:solidFill>
              </a:rPr>
              <a:t>wieder</a:t>
            </a:r>
            <a:r>
              <a:rPr lang="en-GB" sz="2400" dirty="0">
                <a:solidFill>
                  <a:srgbClr val="000000"/>
                </a:solidFill>
              </a:rPr>
              <a:t>, </a:t>
            </a:r>
            <a:r>
              <a:rPr lang="en-GB" sz="2400" dirty="0" err="1">
                <a:solidFill>
                  <a:srgbClr val="000000"/>
                </a:solidFill>
              </a:rPr>
              <a:t>welche</a:t>
            </a:r>
            <a:r>
              <a:rPr lang="en-GB" sz="2400" dirty="0">
                <a:solidFill>
                  <a:srgbClr val="000000"/>
                </a:solidFill>
              </a:rPr>
              <a:t> </a:t>
            </a:r>
            <a:r>
              <a:rPr lang="en-GB" sz="2400" dirty="0" err="1">
                <a:solidFill>
                  <a:srgbClr val="000000"/>
                </a:solidFill>
              </a:rPr>
              <a:t>Ansätze</a:t>
            </a:r>
            <a:r>
              <a:rPr lang="en-GB" sz="2400" dirty="0">
                <a:solidFill>
                  <a:srgbClr val="000000"/>
                </a:solidFill>
              </a:rPr>
              <a:t> für die </a:t>
            </a:r>
            <a:r>
              <a:rPr lang="en-GB" sz="2400" dirty="0" err="1">
                <a:solidFill>
                  <a:srgbClr val="000000"/>
                </a:solidFill>
              </a:rPr>
              <a:t>Softwareentwicklung</a:t>
            </a:r>
            <a:r>
              <a:rPr lang="en-GB" sz="2400" dirty="0">
                <a:solidFill>
                  <a:srgbClr val="000000"/>
                </a:solidFill>
              </a:rPr>
              <a:t> </a:t>
            </a:r>
            <a:r>
              <a:rPr lang="en-GB" sz="2400" dirty="0" err="1">
                <a:solidFill>
                  <a:srgbClr val="000000"/>
                </a:solidFill>
              </a:rPr>
              <a:t>funktionieren</a:t>
            </a:r>
            <a:r>
              <a:rPr lang="en-GB" sz="2400" dirty="0">
                <a:solidFill>
                  <a:srgbClr val="000000"/>
                </a:solidFill>
              </a:rPr>
              <a:t> und </a:t>
            </a:r>
            <a:r>
              <a:rPr lang="en-GB" sz="2400" dirty="0" err="1">
                <a:solidFill>
                  <a:srgbClr val="000000"/>
                </a:solidFill>
              </a:rPr>
              <a:t>welche</a:t>
            </a:r>
            <a:r>
              <a:rPr lang="en-GB" sz="2400" dirty="0">
                <a:solidFill>
                  <a:srgbClr val="000000"/>
                </a:solidFill>
              </a:rPr>
              <a:t> </a:t>
            </a:r>
            <a:r>
              <a:rPr lang="en-GB" sz="2400" dirty="0" err="1">
                <a:solidFill>
                  <a:srgbClr val="000000"/>
                </a:solidFill>
              </a:rPr>
              <a:t>nicht</a:t>
            </a:r>
            <a:r>
              <a:rPr lang="en-GB" sz="2400" dirty="0">
                <a:solidFill>
                  <a:srgbClr val="000000"/>
                </a:solidFill>
              </a:rPr>
              <a:t>. </a:t>
            </a:r>
            <a:r>
              <a:rPr lang="en-GB" sz="2400" dirty="0" err="1">
                <a:solidFill>
                  <a:srgbClr val="000000"/>
                </a:solidFill>
              </a:rPr>
              <a:t>Lesen</a:t>
            </a:r>
            <a:r>
              <a:rPr lang="en-GB" sz="2400" dirty="0">
                <a:solidFill>
                  <a:srgbClr val="000000"/>
                </a:solidFill>
              </a:rPr>
              <a:t> Sie </a:t>
            </a:r>
            <a:r>
              <a:rPr lang="en-GB" sz="2400" dirty="0" err="1">
                <a:solidFill>
                  <a:srgbClr val="000000"/>
                </a:solidFill>
              </a:rPr>
              <a:t>mehr</a:t>
            </a:r>
            <a:r>
              <a:rPr lang="en-GB" sz="2400" dirty="0">
                <a:solidFill>
                  <a:srgbClr val="000000"/>
                </a:solidFill>
              </a:rPr>
              <a:t> </a:t>
            </a:r>
            <a:r>
              <a:rPr lang="en-GB" sz="2400" dirty="0" err="1">
                <a:solidFill>
                  <a:srgbClr val="000000"/>
                </a:solidFill>
              </a:rPr>
              <a:t>über</a:t>
            </a:r>
            <a:r>
              <a:rPr lang="en-GB" sz="2400" dirty="0">
                <a:solidFill>
                  <a:srgbClr val="000000"/>
                </a:solidFill>
              </a:rPr>
              <a:t> das Agile Manifest.</a:t>
            </a:r>
          </a:p>
          <a:p>
            <a:pPr lvl="0">
              <a:buClr>
                <a:srgbClr val="0D9390"/>
              </a:buCl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lvl="0" indent="-342900">
              <a:buClr>
                <a:srgbClr val="0D9390"/>
              </a:buClr>
              <a:buBlip>
                <a:blip r:embed="rId3"/>
              </a:buBlip>
              <a:defRPr/>
            </a:pPr>
            <a:r>
              <a:rPr lang="en-GB" sz="2400" dirty="0" err="1">
                <a:solidFill>
                  <a:srgbClr val="000000"/>
                </a:solidFill>
              </a:rPr>
              <a:t>Wussten</a:t>
            </a:r>
            <a:r>
              <a:rPr lang="en-GB" sz="2400" dirty="0">
                <a:solidFill>
                  <a:srgbClr val="000000"/>
                </a:solidFill>
              </a:rPr>
              <a:t> Sie, </a:t>
            </a:r>
            <a:r>
              <a:rPr lang="en-GB" sz="2400" dirty="0" err="1">
                <a:solidFill>
                  <a:srgbClr val="000000"/>
                </a:solidFill>
              </a:rPr>
              <a:t>dass</a:t>
            </a:r>
            <a:r>
              <a:rPr lang="en-GB" sz="2400" dirty="0">
                <a:solidFill>
                  <a:srgbClr val="000000"/>
                </a:solidFill>
              </a:rPr>
              <a:t> Agile </a:t>
            </a:r>
            <a:r>
              <a:rPr lang="en-GB" sz="2400" dirty="0" err="1">
                <a:solidFill>
                  <a:srgbClr val="000000"/>
                </a:solidFill>
              </a:rPr>
              <a:t>auch</a:t>
            </a:r>
            <a:r>
              <a:rPr lang="en-GB" sz="2400" dirty="0">
                <a:solidFill>
                  <a:srgbClr val="000000"/>
                </a:solidFill>
              </a:rPr>
              <a:t> auf </a:t>
            </a:r>
            <a:r>
              <a:rPr lang="en-GB" sz="2400" dirty="0" err="1">
                <a:solidFill>
                  <a:srgbClr val="000000"/>
                </a:solidFill>
              </a:rPr>
              <a:t>Hardwareprojekte</a:t>
            </a:r>
            <a:r>
              <a:rPr lang="en-GB" sz="2400" dirty="0">
                <a:solidFill>
                  <a:srgbClr val="000000"/>
                </a:solidFill>
              </a:rPr>
              <a:t> </a:t>
            </a:r>
            <a:r>
              <a:rPr lang="en-GB" sz="2400" dirty="0" err="1">
                <a:solidFill>
                  <a:srgbClr val="000000"/>
                </a:solidFill>
              </a:rPr>
              <a:t>angewendet</a:t>
            </a:r>
            <a:r>
              <a:rPr lang="en-GB" sz="2400" dirty="0">
                <a:solidFill>
                  <a:srgbClr val="000000"/>
                </a:solidFill>
              </a:rPr>
              <a:t> </a:t>
            </a:r>
            <a:r>
              <a:rPr lang="en-GB" sz="2400" dirty="0" err="1">
                <a:solidFill>
                  <a:srgbClr val="000000"/>
                </a:solidFill>
              </a:rPr>
              <a:t>werden</a:t>
            </a:r>
            <a:r>
              <a:rPr lang="en-GB" sz="2400" dirty="0">
                <a:solidFill>
                  <a:srgbClr val="000000"/>
                </a:solidFill>
              </a:rPr>
              <a:t> </a:t>
            </a:r>
            <a:r>
              <a:rPr lang="en-GB" sz="2400" dirty="0" err="1">
                <a:solidFill>
                  <a:srgbClr val="000000"/>
                </a:solidFill>
              </a:rPr>
              <a:t>kann</a:t>
            </a:r>
            <a:r>
              <a:rPr lang="en-GB" sz="2400" dirty="0">
                <a:solidFill>
                  <a:srgbClr val="000000"/>
                </a:solidFill>
              </a:rPr>
              <a:t>? </a:t>
            </a:r>
            <a:r>
              <a:rPr lang="en-GB" sz="2400" dirty="0" err="1">
                <a:solidFill>
                  <a:srgbClr val="000000"/>
                </a:solidFill>
              </a:rPr>
              <a:t>Erfahren</a:t>
            </a:r>
            <a:r>
              <a:rPr lang="en-GB" sz="2400" dirty="0">
                <a:solidFill>
                  <a:srgbClr val="000000"/>
                </a:solidFill>
              </a:rPr>
              <a:t> Sie </a:t>
            </a:r>
            <a:r>
              <a:rPr lang="en-GB" sz="2400" dirty="0" err="1">
                <a:solidFill>
                  <a:srgbClr val="000000"/>
                </a:solidFill>
              </a:rPr>
              <a:t>mehr</a:t>
            </a:r>
            <a:r>
              <a:rPr lang="en-GB" sz="2400" dirty="0">
                <a:solidFill>
                  <a:srgbClr val="000000"/>
                </a:solidFill>
              </a:rPr>
              <a:t> </a:t>
            </a:r>
            <a:r>
              <a:rPr lang="en-GB" sz="2400" dirty="0" err="1">
                <a:solidFill>
                  <a:srgbClr val="000000"/>
                </a:solidFill>
              </a:rPr>
              <a:t>über</a:t>
            </a:r>
            <a:r>
              <a:rPr lang="en-GB" sz="2400" dirty="0">
                <a:solidFill>
                  <a:srgbClr val="000000"/>
                </a:solidFill>
              </a:rPr>
              <a:t> das </a:t>
            </a:r>
            <a:r>
              <a:rPr lang="en-GB" sz="2400" u="sng" dirty="0">
                <a:solidFill>
                  <a:schemeClr val="accent2"/>
                </a:solidFill>
              </a:rPr>
              <a:t>Prime Agile für Hardware-Framework.</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34666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Was </a:t>
            </a:r>
            <a:r>
              <a:rPr lang="en-GB" dirty="0" err="1"/>
              <a:t>ist</a:t>
            </a:r>
            <a:r>
              <a:rPr lang="en-GB" dirty="0"/>
              <a:t> Agile Software?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400870"/>
            <a:ext cx="10258424" cy="4524315"/>
          </a:xfrm>
          <a:prstGeom prst="rect">
            <a:avLst/>
          </a:prstGeom>
          <a:noFill/>
        </p:spPr>
        <p:txBody>
          <a:bodyPr wrap="square">
            <a:spAutoFit/>
          </a:bodyPr>
          <a:lstStyle/>
          <a:p>
            <a:pPr marL="342900" lvl="0" indent="-342900">
              <a:buClr>
                <a:srgbClr val="0D9390"/>
              </a:buClr>
              <a:buBlip>
                <a:blip r:embed="rId3"/>
              </a:buBlip>
              <a:defRPr/>
            </a:pPr>
            <a:r>
              <a:rPr lang="en-GB" sz="2400" b="1" dirty="0">
                <a:solidFill>
                  <a:schemeClr val="accent2"/>
                </a:solidFill>
              </a:rPr>
              <a:t>Was </a:t>
            </a:r>
            <a:r>
              <a:rPr lang="en-GB" sz="2400" b="1" dirty="0" err="1">
                <a:solidFill>
                  <a:schemeClr val="accent2"/>
                </a:solidFill>
              </a:rPr>
              <a:t>ist</a:t>
            </a:r>
            <a:r>
              <a:rPr lang="en-GB" sz="2400" b="1" dirty="0">
                <a:solidFill>
                  <a:schemeClr val="accent2"/>
                </a:solidFill>
              </a:rPr>
              <a:t> Scrum?</a:t>
            </a:r>
          </a:p>
          <a:p>
            <a:pPr lvl="0">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800100" lvl="1" indent="-342900">
              <a:buClr>
                <a:srgbClr val="0D9390"/>
              </a:buClr>
              <a:buFont typeface="Arial" panose="020B0604020202020204" pitchFamily="34" charset="0"/>
              <a:buChar char="•"/>
              <a:defRPr/>
            </a:pPr>
            <a:r>
              <a:rPr lang="en-GB" sz="2400" dirty="0">
                <a:solidFill>
                  <a:srgbClr val="000000"/>
                </a:solidFill>
              </a:rPr>
              <a:t>Scrum </a:t>
            </a:r>
            <a:r>
              <a:rPr lang="en-GB" sz="2400" dirty="0" err="1">
                <a:solidFill>
                  <a:srgbClr val="000000"/>
                </a:solidFill>
              </a:rPr>
              <a:t>ist</a:t>
            </a:r>
            <a:r>
              <a:rPr lang="en-GB" sz="2400" dirty="0">
                <a:solidFill>
                  <a:srgbClr val="000000"/>
                </a:solidFill>
              </a:rPr>
              <a:t> </a:t>
            </a:r>
            <a:r>
              <a:rPr lang="en-GB" sz="2400" dirty="0" err="1">
                <a:solidFill>
                  <a:srgbClr val="000000"/>
                </a:solidFill>
              </a:rPr>
              <a:t>eine</a:t>
            </a:r>
            <a:r>
              <a:rPr lang="en-GB" sz="2400" dirty="0">
                <a:solidFill>
                  <a:srgbClr val="000000"/>
                </a:solidFill>
              </a:rPr>
              <a:t> </a:t>
            </a:r>
            <a:r>
              <a:rPr lang="en-GB" sz="2400" dirty="0" err="1">
                <a:solidFill>
                  <a:srgbClr val="000000"/>
                </a:solidFill>
              </a:rPr>
              <a:t>Teilmenge</a:t>
            </a:r>
            <a:r>
              <a:rPr lang="en-GB" sz="2400" dirty="0">
                <a:solidFill>
                  <a:srgbClr val="000000"/>
                </a:solidFill>
              </a:rPr>
              <a:t> von Agile. Es </a:t>
            </a:r>
            <a:r>
              <a:rPr lang="en-GB" sz="2400" dirty="0" err="1">
                <a:solidFill>
                  <a:srgbClr val="000000"/>
                </a:solidFill>
              </a:rPr>
              <a:t>ist</a:t>
            </a:r>
            <a:r>
              <a:rPr lang="en-GB" sz="2400" dirty="0">
                <a:solidFill>
                  <a:srgbClr val="000000"/>
                </a:solidFill>
              </a:rPr>
              <a:t> </a:t>
            </a:r>
            <a:r>
              <a:rPr lang="en-GB" sz="2400" dirty="0" err="1">
                <a:solidFill>
                  <a:srgbClr val="000000"/>
                </a:solidFill>
              </a:rPr>
              <a:t>ein</a:t>
            </a:r>
            <a:r>
              <a:rPr lang="en-GB" sz="2400" dirty="0">
                <a:solidFill>
                  <a:srgbClr val="000000"/>
                </a:solidFill>
              </a:rPr>
              <a:t> </a:t>
            </a:r>
            <a:r>
              <a:rPr lang="en-GB" sz="2400" dirty="0" err="1">
                <a:solidFill>
                  <a:srgbClr val="000000"/>
                </a:solidFill>
              </a:rPr>
              <a:t>leichtgewichtiges</a:t>
            </a:r>
            <a:r>
              <a:rPr lang="en-GB" sz="2400" dirty="0">
                <a:solidFill>
                  <a:srgbClr val="000000"/>
                </a:solidFill>
              </a:rPr>
              <a:t> </a:t>
            </a:r>
            <a:r>
              <a:rPr lang="en-GB" sz="2400" dirty="0" err="1">
                <a:solidFill>
                  <a:srgbClr val="000000"/>
                </a:solidFill>
              </a:rPr>
              <a:t>Prozessframework</a:t>
            </a:r>
            <a:r>
              <a:rPr lang="en-GB" sz="2400" dirty="0">
                <a:solidFill>
                  <a:srgbClr val="000000"/>
                </a:solidFill>
              </a:rPr>
              <a:t> für agile </a:t>
            </a:r>
            <a:r>
              <a:rPr lang="en-GB" sz="2400" dirty="0" err="1">
                <a:solidFill>
                  <a:srgbClr val="000000"/>
                </a:solidFill>
              </a:rPr>
              <a:t>Entwicklung</a:t>
            </a:r>
            <a:r>
              <a:rPr lang="en-GB" sz="2400" dirty="0">
                <a:solidFill>
                  <a:srgbClr val="000000"/>
                </a:solidFill>
              </a:rPr>
              <a:t> und das am </a:t>
            </a:r>
            <a:r>
              <a:rPr lang="en-GB" sz="2400" dirty="0" err="1">
                <a:solidFill>
                  <a:srgbClr val="000000"/>
                </a:solidFill>
              </a:rPr>
              <a:t>weitesten</a:t>
            </a:r>
            <a:r>
              <a:rPr lang="en-GB" sz="2400" dirty="0">
                <a:solidFill>
                  <a:srgbClr val="000000"/>
                </a:solidFill>
              </a:rPr>
              <a:t> </a:t>
            </a:r>
            <a:r>
              <a:rPr lang="en-GB" sz="2400" dirty="0" err="1">
                <a:solidFill>
                  <a:srgbClr val="000000"/>
                </a:solidFill>
              </a:rPr>
              <a:t>verbreitete</a:t>
            </a:r>
            <a:r>
              <a:rPr lang="en-GB" sz="2400" dirty="0">
                <a:solidFill>
                  <a:srgbClr val="000000"/>
                </a:solidFill>
              </a:rPr>
              <a:t>.</a:t>
            </a:r>
          </a:p>
          <a:p>
            <a:pPr marL="800100" lvl="1" indent="-342900">
              <a:buClr>
                <a:srgbClr val="0D9390"/>
              </a:buClr>
              <a:buFont typeface="Arial" panose="020B0604020202020204" pitchFamily="34" charset="0"/>
              <a:buChar char="•"/>
              <a:defRPr/>
            </a:pPr>
            <a:endParaRPr lang="en-GB" sz="2400" dirty="0">
              <a:solidFill>
                <a:srgbClr val="000000"/>
              </a:solidFill>
            </a:endParaRPr>
          </a:p>
          <a:p>
            <a:pPr marL="800100" lvl="1" indent="-342900">
              <a:buClr>
                <a:srgbClr val="0D9390"/>
              </a:buClr>
              <a:buFont typeface="Arial" panose="020B0604020202020204" pitchFamily="34" charset="0"/>
              <a:buChar char="•"/>
              <a:defRPr/>
            </a:pPr>
            <a:r>
              <a:rPr lang="en-GB" sz="2400" dirty="0">
                <a:solidFill>
                  <a:srgbClr val="000000"/>
                </a:solidFill>
              </a:rPr>
              <a:t>Ein "</a:t>
            </a:r>
            <a:r>
              <a:rPr lang="en-GB" sz="2400" dirty="0" err="1">
                <a:solidFill>
                  <a:srgbClr val="000000"/>
                </a:solidFill>
              </a:rPr>
              <a:t>Prozess</a:t>
            </a:r>
            <a:r>
              <a:rPr lang="en-GB" sz="2400" dirty="0">
                <a:solidFill>
                  <a:srgbClr val="000000"/>
                </a:solidFill>
              </a:rPr>
              <a:t>-Framework" </a:t>
            </a:r>
            <a:r>
              <a:rPr lang="en-GB" sz="2400" dirty="0" err="1">
                <a:solidFill>
                  <a:srgbClr val="000000"/>
                </a:solidFill>
              </a:rPr>
              <a:t>ist</a:t>
            </a:r>
            <a:r>
              <a:rPr lang="en-GB" sz="2400" dirty="0">
                <a:solidFill>
                  <a:srgbClr val="000000"/>
                </a:solidFill>
              </a:rPr>
              <a:t> </a:t>
            </a:r>
            <a:r>
              <a:rPr lang="en-GB" sz="2400" dirty="0" err="1">
                <a:solidFill>
                  <a:srgbClr val="000000"/>
                </a:solidFill>
              </a:rPr>
              <a:t>eine</a:t>
            </a:r>
            <a:r>
              <a:rPr lang="en-GB" sz="2400" dirty="0">
                <a:solidFill>
                  <a:srgbClr val="000000"/>
                </a:solidFill>
              </a:rPr>
              <a:t> </a:t>
            </a:r>
            <a:r>
              <a:rPr lang="en-GB" sz="2400" dirty="0" err="1">
                <a:solidFill>
                  <a:srgbClr val="000000"/>
                </a:solidFill>
              </a:rPr>
              <a:t>bestimmte</a:t>
            </a:r>
            <a:r>
              <a:rPr lang="en-GB" sz="2400" dirty="0">
                <a:solidFill>
                  <a:srgbClr val="000000"/>
                </a:solidFill>
              </a:rPr>
              <a:t> </a:t>
            </a:r>
            <a:r>
              <a:rPr lang="en-GB" sz="2400" dirty="0" err="1">
                <a:solidFill>
                  <a:srgbClr val="000000"/>
                </a:solidFill>
              </a:rPr>
              <a:t>Reihe</a:t>
            </a:r>
            <a:r>
              <a:rPr lang="en-GB" sz="2400" dirty="0">
                <a:solidFill>
                  <a:srgbClr val="000000"/>
                </a:solidFill>
              </a:rPr>
              <a:t> von </a:t>
            </a:r>
            <a:r>
              <a:rPr lang="en-GB" sz="2400" dirty="0" err="1">
                <a:solidFill>
                  <a:srgbClr val="000000"/>
                </a:solidFill>
              </a:rPr>
              <a:t>Praktiken</a:t>
            </a:r>
            <a:r>
              <a:rPr lang="en-GB" sz="2400" dirty="0">
                <a:solidFill>
                  <a:srgbClr val="000000"/>
                </a:solidFill>
              </a:rPr>
              <a:t>, die </a:t>
            </a:r>
            <a:r>
              <a:rPr lang="en-GB" sz="2400" dirty="0" err="1">
                <a:solidFill>
                  <a:srgbClr val="000000"/>
                </a:solidFill>
              </a:rPr>
              <a:t>befolgt</a:t>
            </a:r>
            <a:r>
              <a:rPr lang="en-GB" sz="2400" dirty="0">
                <a:solidFill>
                  <a:srgbClr val="000000"/>
                </a:solidFill>
              </a:rPr>
              <a:t> </a:t>
            </a:r>
            <a:r>
              <a:rPr lang="en-GB" sz="2400" dirty="0" err="1">
                <a:solidFill>
                  <a:srgbClr val="000000"/>
                </a:solidFill>
              </a:rPr>
              <a:t>werden</a:t>
            </a:r>
            <a:r>
              <a:rPr lang="en-GB" sz="2400" dirty="0">
                <a:solidFill>
                  <a:srgbClr val="000000"/>
                </a:solidFill>
              </a:rPr>
              <a:t> </a:t>
            </a:r>
            <a:r>
              <a:rPr lang="en-GB" sz="2400" dirty="0" err="1">
                <a:solidFill>
                  <a:srgbClr val="000000"/>
                </a:solidFill>
              </a:rPr>
              <a:t>müssen</a:t>
            </a:r>
            <a:r>
              <a:rPr lang="en-GB" sz="2400" dirty="0">
                <a:solidFill>
                  <a:srgbClr val="000000"/>
                </a:solidFill>
              </a:rPr>
              <a:t>, </a:t>
            </a:r>
            <a:r>
              <a:rPr lang="en-GB" sz="2400" dirty="0" err="1">
                <a:solidFill>
                  <a:srgbClr val="000000"/>
                </a:solidFill>
              </a:rPr>
              <a:t>damit</a:t>
            </a:r>
            <a:r>
              <a:rPr lang="en-GB" sz="2400" dirty="0">
                <a:solidFill>
                  <a:srgbClr val="000000"/>
                </a:solidFill>
              </a:rPr>
              <a:t> </a:t>
            </a:r>
            <a:r>
              <a:rPr lang="en-GB" sz="2400" dirty="0" err="1">
                <a:solidFill>
                  <a:srgbClr val="000000"/>
                </a:solidFill>
              </a:rPr>
              <a:t>ein</a:t>
            </a:r>
            <a:r>
              <a:rPr lang="en-GB" sz="2400" dirty="0">
                <a:solidFill>
                  <a:srgbClr val="000000"/>
                </a:solidFill>
              </a:rPr>
              <a:t> </a:t>
            </a:r>
            <a:r>
              <a:rPr lang="en-GB" sz="2400" dirty="0" err="1">
                <a:solidFill>
                  <a:srgbClr val="000000"/>
                </a:solidFill>
              </a:rPr>
              <a:t>Prozess</a:t>
            </a:r>
            <a:r>
              <a:rPr lang="en-GB" sz="2400" dirty="0">
                <a:solidFill>
                  <a:srgbClr val="000000"/>
                </a:solidFill>
              </a:rPr>
              <a:t> </a:t>
            </a:r>
            <a:r>
              <a:rPr lang="en-GB" sz="2400" dirty="0" err="1">
                <a:solidFill>
                  <a:srgbClr val="000000"/>
                </a:solidFill>
              </a:rPr>
              <a:t>mit</a:t>
            </a:r>
            <a:r>
              <a:rPr lang="en-GB" sz="2400" dirty="0">
                <a:solidFill>
                  <a:srgbClr val="000000"/>
                </a:solidFill>
              </a:rPr>
              <a:t> </a:t>
            </a:r>
            <a:r>
              <a:rPr lang="en-GB" sz="2400" dirty="0" err="1">
                <a:solidFill>
                  <a:srgbClr val="000000"/>
                </a:solidFill>
              </a:rPr>
              <a:t>dem</a:t>
            </a:r>
            <a:r>
              <a:rPr lang="en-GB" sz="2400" dirty="0">
                <a:solidFill>
                  <a:srgbClr val="000000"/>
                </a:solidFill>
              </a:rPr>
              <a:t> Framework </a:t>
            </a:r>
            <a:r>
              <a:rPr lang="en-GB" sz="2400" dirty="0" err="1">
                <a:solidFill>
                  <a:srgbClr val="000000"/>
                </a:solidFill>
              </a:rPr>
              <a:t>konsistent</a:t>
            </a:r>
            <a:r>
              <a:rPr lang="en-GB" sz="2400" dirty="0">
                <a:solidFill>
                  <a:srgbClr val="000000"/>
                </a:solidFill>
              </a:rPr>
              <a:t> </a:t>
            </a:r>
            <a:r>
              <a:rPr lang="en-GB" sz="2400" dirty="0" err="1">
                <a:solidFill>
                  <a:srgbClr val="000000"/>
                </a:solidFill>
              </a:rPr>
              <a:t>ist</a:t>
            </a:r>
            <a:r>
              <a:rPr lang="en-GB" sz="2400" dirty="0">
                <a:solidFill>
                  <a:srgbClr val="000000"/>
                </a:solidFill>
              </a:rPr>
              <a:t>. </a:t>
            </a:r>
          </a:p>
          <a:p>
            <a:pPr marL="800100" lvl="1" indent="-342900">
              <a:buClr>
                <a:srgbClr val="0D9390"/>
              </a:buClr>
              <a:buFont typeface="Arial" panose="020B0604020202020204" pitchFamily="34" charset="0"/>
              <a:buChar char="•"/>
              <a:defRPr/>
            </a:pPr>
            <a:endParaRPr lang="en-GB" sz="2400" dirty="0">
              <a:solidFill>
                <a:srgbClr val="000000"/>
              </a:solidFill>
            </a:endParaRPr>
          </a:p>
          <a:p>
            <a:pPr marL="800100" lvl="1" indent="-342900">
              <a:buClr>
                <a:srgbClr val="0D9390"/>
              </a:buClr>
              <a:buFont typeface="Arial" panose="020B0604020202020204" pitchFamily="34" charset="0"/>
              <a:buChar char="•"/>
              <a:defRPr/>
            </a:pPr>
            <a:r>
              <a:rPr lang="en-GB" sz="2400" dirty="0">
                <a:solidFill>
                  <a:srgbClr val="000000"/>
                </a:solidFill>
              </a:rPr>
              <a:t>(</a:t>
            </a:r>
            <a:r>
              <a:rPr lang="en-GB" sz="2400" dirty="0" err="1">
                <a:solidFill>
                  <a:srgbClr val="000000"/>
                </a:solidFill>
              </a:rPr>
              <a:t>Zum</a:t>
            </a:r>
            <a:r>
              <a:rPr lang="en-GB" sz="2400" dirty="0">
                <a:solidFill>
                  <a:srgbClr val="000000"/>
                </a:solidFill>
              </a:rPr>
              <a:t> </a:t>
            </a:r>
            <a:r>
              <a:rPr lang="en-GB" sz="2400" dirty="0" err="1">
                <a:solidFill>
                  <a:srgbClr val="000000"/>
                </a:solidFill>
              </a:rPr>
              <a:t>Beispiel</a:t>
            </a:r>
            <a:r>
              <a:rPr lang="en-GB" sz="2400" dirty="0">
                <a:solidFill>
                  <a:srgbClr val="000000"/>
                </a:solidFill>
              </a:rPr>
              <a:t> </a:t>
            </a:r>
            <a:r>
              <a:rPr lang="en-GB" sz="2400" dirty="0" err="1">
                <a:solidFill>
                  <a:srgbClr val="000000"/>
                </a:solidFill>
              </a:rPr>
              <a:t>erfordert</a:t>
            </a:r>
            <a:r>
              <a:rPr lang="en-GB" sz="2400" dirty="0">
                <a:solidFill>
                  <a:srgbClr val="000000"/>
                </a:solidFill>
              </a:rPr>
              <a:t> das Scrum-</a:t>
            </a:r>
            <a:r>
              <a:rPr lang="en-GB" sz="2400" dirty="0" err="1">
                <a:solidFill>
                  <a:srgbClr val="000000"/>
                </a:solidFill>
              </a:rPr>
              <a:t>Prozess</a:t>
            </a:r>
            <a:r>
              <a:rPr lang="en-GB" sz="2400" dirty="0">
                <a:solidFill>
                  <a:srgbClr val="000000"/>
                </a:solidFill>
              </a:rPr>
              <a:t>-Framework die </a:t>
            </a:r>
            <a:r>
              <a:rPr lang="en-GB" sz="2400" dirty="0" err="1">
                <a:solidFill>
                  <a:srgbClr val="000000"/>
                </a:solidFill>
              </a:rPr>
              <a:t>Verwendung</a:t>
            </a:r>
            <a:r>
              <a:rPr lang="en-GB" sz="2400" dirty="0">
                <a:solidFill>
                  <a:srgbClr val="000000"/>
                </a:solidFill>
              </a:rPr>
              <a:t> von </a:t>
            </a:r>
            <a:r>
              <a:rPr lang="en-GB" sz="2400" dirty="0" err="1">
                <a:solidFill>
                  <a:srgbClr val="000000"/>
                </a:solidFill>
              </a:rPr>
              <a:t>Entwicklungszyklen</a:t>
            </a:r>
            <a:r>
              <a:rPr lang="en-GB" sz="2400" dirty="0">
                <a:solidFill>
                  <a:srgbClr val="000000"/>
                </a:solidFill>
              </a:rPr>
              <a:t>, die Sprints </a:t>
            </a:r>
            <a:r>
              <a:rPr lang="en-GB" sz="2400" dirty="0" err="1">
                <a:solidFill>
                  <a:srgbClr val="000000"/>
                </a:solidFill>
              </a:rPr>
              <a:t>genannt</a:t>
            </a:r>
            <a:r>
              <a:rPr lang="en-GB" sz="2400" dirty="0">
                <a:solidFill>
                  <a:srgbClr val="000000"/>
                </a:solidFill>
              </a:rPr>
              <a:t> </a:t>
            </a:r>
            <a:r>
              <a:rPr lang="en-GB" sz="2400" dirty="0" err="1">
                <a:solidFill>
                  <a:srgbClr val="000000"/>
                </a:solidFill>
              </a:rPr>
              <a:t>werden</a:t>
            </a:r>
            <a:r>
              <a:rPr lang="en-GB" sz="2400" dirty="0">
                <a:solidFill>
                  <a:srgbClr val="000000"/>
                </a:solidFill>
              </a:rPr>
              <a:t>, das XP-Framework </a:t>
            </a:r>
            <a:r>
              <a:rPr lang="en-GB" sz="2400" dirty="0" err="1">
                <a:solidFill>
                  <a:srgbClr val="000000"/>
                </a:solidFill>
              </a:rPr>
              <a:t>erfordert</a:t>
            </a:r>
            <a:r>
              <a:rPr lang="en-GB" sz="2400" dirty="0">
                <a:solidFill>
                  <a:srgbClr val="000000"/>
                </a:solidFill>
              </a:rPr>
              <a:t> </a:t>
            </a:r>
            <a:r>
              <a:rPr lang="en-GB" sz="2400" dirty="0" err="1">
                <a:solidFill>
                  <a:srgbClr val="000000"/>
                </a:solidFill>
              </a:rPr>
              <a:t>Paarprogrammierung</a:t>
            </a:r>
            <a:r>
              <a:rPr lang="en-GB" sz="2400" dirty="0">
                <a:solidFill>
                  <a:srgbClr val="000000"/>
                </a:solidFill>
              </a:rPr>
              <a:t> und so </a:t>
            </a:r>
            <a:r>
              <a:rPr lang="en-GB" sz="2400" dirty="0" err="1">
                <a:solidFill>
                  <a:srgbClr val="000000"/>
                </a:solidFill>
              </a:rPr>
              <a:t>weiter</a:t>
            </a:r>
            <a:r>
              <a:rPr lang="en-GB"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54646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Was </a:t>
            </a:r>
            <a:r>
              <a:rPr lang="en-GB" dirty="0" err="1"/>
              <a:t>ist</a:t>
            </a:r>
            <a:r>
              <a:rPr lang="en-GB" dirty="0"/>
              <a:t> Agile Software?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1200329"/>
          </a:xfrm>
          <a:prstGeom prst="rect">
            <a:avLst/>
          </a:prstGeom>
          <a:noFill/>
        </p:spPr>
        <p:txBody>
          <a:bodyPr wrap="square">
            <a:spAutoFit/>
          </a:bodyPr>
          <a:lstStyle/>
          <a:p>
            <a:pPr marL="342900" lvl="0" indent="-342900">
              <a:buClr>
                <a:srgbClr val="0D9390"/>
              </a:buClr>
              <a:buBlip>
                <a:blip r:embed="rId3"/>
              </a:buBlip>
              <a:defRPr/>
            </a:pPr>
            <a:r>
              <a:rPr lang="en-GB" sz="2400" dirty="0">
                <a:solidFill>
                  <a:srgbClr val="000000"/>
                </a:solidFill>
              </a:rPr>
              <a:t>"</a:t>
            </a:r>
            <a:r>
              <a:rPr lang="en-GB" sz="2400" dirty="0" err="1">
                <a:solidFill>
                  <a:srgbClr val="000000"/>
                </a:solidFill>
              </a:rPr>
              <a:t>Leicht</a:t>
            </a:r>
            <a:r>
              <a:rPr lang="en-GB" sz="2400" dirty="0">
                <a:solidFill>
                  <a:srgbClr val="000000"/>
                </a:solidFill>
              </a:rPr>
              <a:t>" </a:t>
            </a:r>
            <a:r>
              <a:rPr lang="en-GB" sz="2400" dirty="0" err="1">
                <a:solidFill>
                  <a:srgbClr val="000000"/>
                </a:solidFill>
              </a:rPr>
              <a:t>bedeutet</a:t>
            </a:r>
            <a:r>
              <a:rPr lang="en-GB" sz="2400" dirty="0">
                <a:solidFill>
                  <a:srgbClr val="000000"/>
                </a:solidFill>
              </a:rPr>
              <a:t>, </a:t>
            </a:r>
            <a:r>
              <a:rPr lang="en-GB" sz="2400" dirty="0" err="1">
                <a:solidFill>
                  <a:srgbClr val="000000"/>
                </a:solidFill>
              </a:rPr>
              <a:t>dass</a:t>
            </a:r>
            <a:r>
              <a:rPr lang="en-GB" sz="2400" dirty="0">
                <a:solidFill>
                  <a:srgbClr val="000000"/>
                </a:solidFill>
              </a:rPr>
              <a:t> der </a:t>
            </a:r>
            <a:r>
              <a:rPr lang="en-GB" sz="2400" dirty="0" err="1">
                <a:solidFill>
                  <a:srgbClr val="000000"/>
                </a:solidFill>
              </a:rPr>
              <a:t>Aufwand</a:t>
            </a:r>
            <a:r>
              <a:rPr lang="en-GB" sz="2400" dirty="0">
                <a:solidFill>
                  <a:srgbClr val="000000"/>
                </a:solidFill>
              </a:rPr>
              <a:t> des </a:t>
            </a:r>
            <a:r>
              <a:rPr lang="en-GB" sz="2400" dirty="0" err="1">
                <a:solidFill>
                  <a:srgbClr val="000000"/>
                </a:solidFill>
              </a:rPr>
              <a:t>Prozesses</a:t>
            </a:r>
            <a:r>
              <a:rPr lang="en-GB" sz="2400" dirty="0">
                <a:solidFill>
                  <a:srgbClr val="000000"/>
                </a:solidFill>
              </a:rPr>
              <a:t> so </a:t>
            </a:r>
            <a:r>
              <a:rPr lang="en-GB" sz="2400" dirty="0" err="1">
                <a:solidFill>
                  <a:srgbClr val="000000"/>
                </a:solidFill>
              </a:rPr>
              <a:t>gering</a:t>
            </a:r>
            <a:r>
              <a:rPr lang="en-GB" sz="2400" dirty="0">
                <a:solidFill>
                  <a:srgbClr val="000000"/>
                </a:solidFill>
              </a:rPr>
              <a:t> </a:t>
            </a:r>
            <a:r>
              <a:rPr lang="en-GB" sz="2400" dirty="0" err="1">
                <a:solidFill>
                  <a:srgbClr val="000000"/>
                </a:solidFill>
              </a:rPr>
              <a:t>wie</a:t>
            </a:r>
            <a:r>
              <a:rPr lang="en-GB" sz="2400" dirty="0">
                <a:solidFill>
                  <a:srgbClr val="000000"/>
                </a:solidFill>
              </a:rPr>
              <a:t> </a:t>
            </a:r>
            <a:r>
              <a:rPr lang="en-GB" sz="2400" dirty="0" err="1">
                <a:solidFill>
                  <a:srgbClr val="000000"/>
                </a:solidFill>
              </a:rPr>
              <a:t>möglich</a:t>
            </a:r>
            <a:r>
              <a:rPr lang="en-GB" sz="2400" dirty="0">
                <a:solidFill>
                  <a:srgbClr val="000000"/>
                </a:solidFill>
              </a:rPr>
              <a:t> </a:t>
            </a:r>
            <a:r>
              <a:rPr lang="en-GB" sz="2400" dirty="0" err="1">
                <a:solidFill>
                  <a:srgbClr val="000000"/>
                </a:solidFill>
              </a:rPr>
              <a:t>gehalten</a:t>
            </a:r>
            <a:r>
              <a:rPr lang="en-GB" sz="2400" dirty="0">
                <a:solidFill>
                  <a:srgbClr val="000000"/>
                </a:solidFill>
              </a:rPr>
              <a:t> </a:t>
            </a:r>
            <a:r>
              <a:rPr lang="en-GB" sz="2400" dirty="0" err="1">
                <a:solidFill>
                  <a:srgbClr val="000000"/>
                </a:solidFill>
              </a:rPr>
              <a:t>wird</a:t>
            </a:r>
            <a:r>
              <a:rPr lang="en-GB" sz="2400" dirty="0">
                <a:solidFill>
                  <a:srgbClr val="000000"/>
                </a:solidFill>
              </a:rPr>
              <a:t>, um die </a:t>
            </a:r>
            <a:r>
              <a:rPr lang="en-GB" sz="2400" dirty="0" err="1">
                <a:solidFill>
                  <a:srgbClr val="000000"/>
                </a:solidFill>
              </a:rPr>
              <a:t>produktive</a:t>
            </a:r>
            <a:r>
              <a:rPr lang="en-GB" sz="2400" dirty="0">
                <a:solidFill>
                  <a:srgbClr val="000000"/>
                </a:solidFill>
              </a:rPr>
              <a:t> Zeit </a:t>
            </a:r>
            <a:r>
              <a:rPr lang="en-GB" sz="2400" dirty="0" err="1">
                <a:solidFill>
                  <a:srgbClr val="000000"/>
                </a:solidFill>
              </a:rPr>
              <a:t>zu</a:t>
            </a:r>
            <a:r>
              <a:rPr lang="en-GB" sz="2400" dirty="0">
                <a:solidFill>
                  <a:srgbClr val="000000"/>
                </a:solidFill>
              </a:rPr>
              <a:t> </a:t>
            </a:r>
            <a:r>
              <a:rPr lang="en-GB" sz="2400" dirty="0" err="1">
                <a:solidFill>
                  <a:srgbClr val="000000"/>
                </a:solidFill>
              </a:rPr>
              <a:t>maximieren</a:t>
            </a:r>
            <a:r>
              <a:rPr lang="en-GB" sz="2400" dirty="0">
                <a:solidFill>
                  <a:srgbClr val="000000"/>
                </a:solidFill>
              </a:rPr>
              <a:t>, die für die </a:t>
            </a:r>
            <a:r>
              <a:rPr lang="en-GB" sz="2400" dirty="0" err="1">
                <a:solidFill>
                  <a:srgbClr val="000000"/>
                </a:solidFill>
              </a:rPr>
              <a:t>Erledigung</a:t>
            </a:r>
            <a:r>
              <a:rPr lang="en-GB" sz="2400" dirty="0">
                <a:solidFill>
                  <a:srgbClr val="000000"/>
                </a:solidFill>
              </a:rPr>
              <a:t> </a:t>
            </a:r>
            <a:r>
              <a:rPr lang="en-GB" sz="2400" dirty="0" err="1">
                <a:solidFill>
                  <a:srgbClr val="000000"/>
                </a:solidFill>
              </a:rPr>
              <a:t>nützlicher</a:t>
            </a:r>
            <a:r>
              <a:rPr lang="en-GB" sz="2400" dirty="0">
                <a:solidFill>
                  <a:srgbClr val="000000"/>
                </a:solidFill>
              </a:rPr>
              <a:t> Arbeit </a:t>
            </a:r>
            <a:r>
              <a:rPr lang="en-GB" sz="2400" dirty="0" err="1">
                <a:solidFill>
                  <a:srgbClr val="000000"/>
                </a:solidFill>
              </a:rPr>
              <a:t>zur</a:t>
            </a:r>
            <a:r>
              <a:rPr lang="en-GB" sz="2400" dirty="0">
                <a:solidFill>
                  <a:srgbClr val="000000"/>
                </a:solidFill>
              </a:rPr>
              <a:t> </a:t>
            </a:r>
            <a:r>
              <a:rPr lang="en-GB" sz="2400" dirty="0" err="1">
                <a:solidFill>
                  <a:srgbClr val="000000"/>
                </a:solidFill>
              </a:rPr>
              <a:t>Verfügung</a:t>
            </a:r>
            <a:r>
              <a:rPr lang="en-GB" sz="2400" dirty="0">
                <a:solidFill>
                  <a:srgbClr val="000000"/>
                </a:solidFill>
              </a:rPr>
              <a:t> </a:t>
            </a:r>
            <a:r>
              <a:rPr lang="en-GB" sz="2400" dirty="0" err="1">
                <a:solidFill>
                  <a:srgbClr val="000000"/>
                </a:solidFill>
              </a:rPr>
              <a:t>steht</a:t>
            </a:r>
            <a:r>
              <a:rPr lang="en-GB" sz="2400" dirty="0">
                <a:solidFill>
                  <a:srgbClr val="000000"/>
                </a:solidFill>
              </a:rPr>
              <a:t>.</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FFB70F1C-69BE-6886-9B76-CBD8CC5A9E98}"/>
              </a:ext>
            </a:extLst>
          </p:cNvPr>
          <p:cNvGraphicFramePr/>
          <p:nvPr>
            <p:extLst>
              <p:ext uri="{D42A27DB-BD31-4B8C-83A1-F6EECF244321}">
                <p14:modId xmlns:p14="http://schemas.microsoft.com/office/powerpoint/2010/main" val="1809035312"/>
              </p:ext>
            </p:extLst>
          </p:nvPr>
        </p:nvGraphicFramePr>
        <p:xfrm>
          <a:off x="1135194" y="2710542"/>
          <a:ext cx="10258424" cy="2872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932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93AA247-31D2-43EC-A181-396E77E7816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07F53882-8662-4DDF-B2C8-5C0D0CEB56F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9324FA27-DC46-4AB0-9AA9-2FA6E4EFFCF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26AE44B1-2FD9-49B6-A8D0-17BCA93D0C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agilen</a:t>
            </a:r>
            <a:r>
              <a:rPr lang="en-GB" dirty="0"/>
              <a:t> </a:t>
            </a:r>
            <a:r>
              <a:rPr lang="en-GB" dirty="0" err="1"/>
              <a:t>Methoden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830997"/>
          </a:xfrm>
          <a:prstGeom prst="rect">
            <a:avLst/>
          </a:prstGeom>
          <a:noFill/>
        </p:spPr>
        <p:txBody>
          <a:bodyPr wrap="square">
            <a:spAutoFit/>
          </a:bodyPr>
          <a:lstStyle/>
          <a:p>
            <a:pPr lvl="0">
              <a:buClr>
                <a:srgbClr val="0D9390"/>
              </a:buClr>
              <a:defRPr/>
            </a:pPr>
            <a:r>
              <a:rPr lang="en-GB" sz="2400" dirty="0">
                <a:solidFill>
                  <a:srgbClr val="000000"/>
                </a:solidFill>
              </a:rPr>
              <a:t>Es </a:t>
            </a:r>
            <a:r>
              <a:rPr lang="en-GB" sz="2400" dirty="0" err="1">
                <a:solidFill>
                  <a:srgbClr val="000000"/>
                </a:solidFill>
              </a:rPr>
              <a:t>gibt</a:t>
            </a:r>
            <a:r>
              <a:rPr lang="en-GB" sz="2400" dirty="0">
                <a:solidFill>
                  <a:srgbClr val="000000"/>
                </a:solidFill>
              </a:rPr>
              <a:t> </a:t>
            </a:r>
            <a:r>
              <a:rPr lang="en-GB" sz="2400" dirty="0" err="1">
                <a:solidFill>
                  <a:srgbClr val="000000"/>
                </a:solidFill>
              </a:rPr>
              <a:t>über</a:t>
            </a:r>
            <a:r>
              <a:rPr lang="en-GB" sz="2400" dirty="0">
                <a:solidFill>
                  <a:srgbClr val="000000"/>
                </a:solidFill>
              </a:rPr>
              <a:t> 50 agile </a:t>
            </a:r>
            <a:r>
              <a:rPr lang="en-GB" sz="2400" dirty="0" err="1">
                <a:solidFill>
                  <a:srgbClr val="000000"/>
                </a:solidFill>
              </a:rPr>
              <a:t>Methoden</a:t>
            </a:r>
            <a:r>
              <a:rPr lang="en-GB" sz="2400" dirty="0">
                <a:solidFill>
                  <a:srgbClr val="000000"/>
                </a:solidFill>
              </a:rPr>
              <a:t> für </a:t>
            </a:r>
            <a:r>
              <a:rPr lang="en-GB" sz="2400" dirty="0" err="1">
                <a:solidFill>
                  <a:srgbClr val="000000"/>
                </a:solidFill>
              </a:rPr>
              <a:t>Projektmanager</a:t>
            </a:r>
            <a:r>
              <a:rPr lang="en-GB" sz="2400" dirty="0">
                <a:solidFill>
                  <a:srgbClr val="000000"/>
                </a:solidFill>
              </a:rPr>
              <a:t>, um die </a:t>
            </a:r>
            <a:r>
              <a:rPr lang="en-GB" sz="2400" dirty="0" err="1">
                <a:solidFill>
                  <a:srgbClr val="000000"/>
                </a:solidFill>
              </a:rPr>
              <a:t>Struktur</a:t>
            </a:r>
            <a:r>
              <a:rPr lang="en-GB" sz="2400" dirty="0">
                <a:solidFill>
                  <a:srgbClr val="000000"/>
                </a:solidFill>
              </a:rPr>
              <a:t> in der Art und Weise, </a:t>
            </a:r>
            <a:r>
              <a:rPr lang="en-GB" sz="2400" dirty="0" err="1">
                <a:solidFill>
                  <a:srgbClr val="000000"/>
                </a:solidFill>
              </a:rPr>
              <a:t>wie</a:t>
            </a:r>
            <a:r>
              <a:rPr lang="en-GB" sz="2400" dirty="0">
                <a:solidFill>
                  <a:srgbClr val="000000"/>
                </a:solidFill>
              </a:rPr>
              <a:t> </a:t>
            </a:r>
            <a:r>
              <a:rPr lang="en-GB" sz="2400" dirty="0" err="1">
                <a:solidFill>
                  <a:srgbClr val="000000"/>
                </a:solidFill>
              </a:rPr>
              <a:t>sie</a:t>
            </a:r>
            <a:r>
              <a:rPr lang="en-GB" sz="2400" dirty="0">
                <a:solidFill>
                  <a:srgbClr val="000000"/>
                </a:solidFill>
              </a:rPr>
              <a:t> </a:t>
            </a:r>
            <a:r>
              <a:rPr lang="en-GB" sz="2400" dirty="0" err="1">
                <a:solidFill>
                  <a:srgbClr val="000000"/>
                </a:solidFill>
              </a:rPr>
              <a:t>Projekte</a:t>
            </a:r>
            <a:r>
              <a:rPr lang="en-GB" sz="2400" dirty="0">
                <a:solidFill>
                  <a:srgbClr val="000000"/>
                </a:solidFill>
              </a:rPr>
              <a:t> </a:t>
            </a:r>
            <a:r>
              <a:rPr lang="en-GB" sz="2400" dirty="0" err="1">
                <a:solidFill>
                  <a:srgbClr val="000000"/>
                </a:solidFill>
              </a:rPr>
              <a:t>durchführen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verbessern</a:t>
            </a:r>
            <a:r>
              <a:rPr lang="en-GB" sz="2400" dirty="0">
                <a:solidFill>
                  <a:srgbClr val="000000"/>
                </a:solidFill>
              </a:rPr>
              <a:t>. </a:t>
            </a:r>
            <a:r>
              <a:rPr lang="en-GB" sz="2400" dirty="0" err="1">
                <a:solidFill>
                  <a:srgbClr val="000000"/>
                </a:solidFill>
              </a:rPr>
              <a:t>Einige</a:t>
            </a:r>
            <a:r>
              <a:rPr lang="en-GB" sz="2400" dirty="0">
                <a:solidFill>
                  <a:srgbClr val="000000"/>
                </a:solidFill>
              </a:rPr>
              <a:t> </a:t>
            </a:r>
            <a:r>
              <a:rPr lang="en-GB" sz="2400" dirty="0" err="1">
                <a:solidFill>
                  <a:srgbClr val="000000"/>
                </a:solidFill>
              </a:rPr>
              <a:t>Beispiele</a:t>
            </a:r>
            <a:r>
              <a:rPr lang="en-GB" sz="2400" dirty="0">
                <a:solidFill>
                  <a:srgbClr val="000000"/>
                </a:solidFill>
              </a:rPr>
              <a:t> </a:t>
            </a:r>
            <a:r>
              <a:rPr lang="en-GB" sz="2400" dirty="0" err="1">
                <a:solidFill>
                  <a:srgbClr val="000000"/>
                </a:solidFill>
              </a:rPr>
              <a:t>sind</a:t>
            </a:r>
            <a:r>
              <a:rPr lang="en-GB" sz="2400" dirty="0">
                <a:solidFill>
                  <a:srgbClr val="000000"/>
                </a:solidFill>
              </a:rPr>
              <a:t>:</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FFB70F1C-69BE-6886-9B76-CBD8CC5A9E98}"/>
              </a:ext>
            </a:extLst>
          </p:cNvPr>
          <p:cNvGraphicFramePr/>
          <p:nvPr>
            <p:extLst>
              <p:ext uri="{D42A27DB-BD31-4B8C-83A1-F6EECF244321}">
                <p14:modId xmlns:p14="http://schemas.microsoft.com/office/powerpoint/2010/main" val="2320208900"/>
              </p:ext>
            </p:extLst>
          </p:nvPr>
        </p:nvGraphicFramePr>
        <p:xfrm>
          <a:off x="1135194" y="2839279"/>
          <a:ext cx="10258424" cy="2383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880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29657F1-91C7-4C5F-BA65-B4953D96D1D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6CA66742-A351-4CA5-927A-EFFD9F3F98F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DEBDB411-64A7-48F4-B646-10FE640CEA5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3939A3F8-93BA-4B79-A317-AC35F010641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387E3D1-00CB-B1F0-5131-413C0A3F0217}"/>
              </a:ext>
            </a:extLst>
          </p:cNvPr>
          <p:cNvSpPr>
            <a:spLocks noGrp="1"/>
          </p:cNvSpPr>
          <p:nvPr>
            <p:ph type="body" sz="quarter" idx="18"/>
          </p:nvPr>
        </p:nvSpPr>
        <p:spPr>
          <a:xfrm>
            <a:off x="835671" y="1865306"/>
            <a:ext cx="3685218" cy="3482198"/>
          </a:xfrm>
        </p:spPr>
        <p:txBody>
          <a:bodyPr/>
          <a:lstStyle/>
          <a:p>
            <a:r>
              <a:rPr lang="de-DE" sz="1800" b="1" dirty="0"/>
              <a:t>Klarheit </a:t>
            </a:r>
          </a:p>
          <a:p>
            <a:pPr marL="0" indent="0"/>
            <a:r>
              <a:rPr lang="de-DE" sz="1800" dirty="0"/>
              <a:t>Zeit- und Kostenersparnis durch Streichung überflüssiger Aktivitäten</a:t>
            </a:r>
          </a:p>
          <a:p>
            <a:r>
              <a:rPr lang="de-DE" sz="1800" b="1" dirty="0"/>
              <a:t>Motivation</a:t>
            </a:r>
          </a:p>
          <a:p>
            <a:pPr marL="0" indent="0"/>
            <a:r>
              <a:rPr lang="de-DE" sz="1800" dirty="0"/>
              <a:t>weniger Zeit für die Bereitstellung von Funktionalitäten, da das Entwicklungsteam seit der Entscheidungsfindung vorbereitet ist</a:t>
            </a:r>
          </a:p>
          <a:p>
            <a:r>
              <a:rPr lang="de-DE" sz="1800" b="1" dirty="0"/>
              <a:t>Skalierbarkeit </a:t>
            </a:r>
          </a:p>
          <a:p>
            <a:pPr marL="0" indent="0"/>
            <a:r>
              <a:rPr lang="de-DE" sz="1800" dirty="0"/>
              <a:t>einfache Skalierung und Anpassung an Projekte jeder Größenordnung</a:t>
            </a:r>
          </a:p>
        </p:txBody>
      </p:sp>
      <p:sp>
        <p:nvSpPr>
          <p:cNvPr id="4" name="Textplatzhalter 3">
            <a:extLst>
              <a:ext uri="{FF2B5EF4-FFF2-40B4-BE49-F238E27FC236}">
                <a16:creationId xmlns:a16="http://schemas.microsoft.com/office/drawing/2014/main" id="{FE750CF6-323B-B317-49D3-9D80742F6A1F}"/>
              </a:ext>
            </a:extLst>
          </p:cNvPr>
          <p:cNvSpPr>
            <a:spLocks noGrp="1"/>
          </p:cNvSpPr>
          <p:nvPr>
            <p:ph type="body" sz="quarter" idx="16"/>
          </p:nvPr>
        </p:nvSpPr>
        <p:spPr>
          <a:xfrm>
            <a:off x="835671" y="1104338"/>
            <a:ext cx="3597433" cy="562416"/>
          </a:xfrm>
        </p:spPr>
        <p:txBody>
          <a:bodyPr/>
          <a:lstStyle/>
          <a:p>
            <a:r>
              <a:rPr lang="de-DE" dirty="0"/>
              <a:t>Vorteile</a:t>
            </a:r>
          </a:p>
        </p:txBody>
      </p:sp>
      <p:sp>
        <p:nvSpPr>
          <p:cNvPr id="7" name="Textplatzhalter 3">
            <a:extLst>
              <a:ext uri="{FF2B5EF4-FFF2-40B4-BE49-F238E27FC236}">
                <a16:creationId xmlns:a16="http://schemas.microsoft.com/office/drawing/2014/main" id="{290D2F5C-CEBD-0718-A72C-AFEB161EED52}"/>
              </a:ext>
            </a:extLst>
          </p:cNvPr>
          <p:cNvSpPr txBox="1">
            <a:spLocks/>
          </p:cNvSpPr>
          <p:nvPr/>
        </p:nvSpPr>
        <p:spPr>
          <a:xfrm>
            <a:off x="4977451" y="1086971"/>
            <a:ext cx="3597433" cy="56241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Nachteile</a:t>
            </a:r>
          </a:p>
        </p:txBody>
      </p:sp>
      <p:sp>
        <p:nvSpPr>
          <p:cNvPr id="8" name="Textplatzhalter 2">
            <a:extLst>
              <a:ext uri="{FF2B5EF4-FFF2-40B4-BE49-F238E27FC236}">
                <a16:creationId xmlns:a16="http://schemas.microsoft.com/office/drawing/2014/main" id="{F9CCFACF-1C63-1F02-0E43-22DFD057A2E6}"/>
              </a:ext>
            </a:extLst>
          </p:cNvPr>
          <p:cNvSpPr txBox="1">
            <a:spLocks/>
          </p:cNvSpPr>
          <p:nvPr/>
        </p:nvSpPr>
        <p:spPr>
          <a:xfrm>
            <a:off x="4977451" y="1865306"/>
            <a:ext cx="3685218" cy="3482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b="1" dirty="0"/>
              <a:t>Bedürftig</a:t>
            </a:r>
          </a:p>
          <a:p>
            <a:pPr marL="0" indent="0"/>
            <a:r>
              <a:rPr lang="de-DE" sz="1800" dirty="0"/>
              <a:t>abhängig von den Fähigkeiten des Entwicklungsteams und der Befolgung der Lean-Prinzipien</a:t>
            </a:r>
          </a:p>
          <a:p>
            <a:r>
              <a:rPr lang="de-DE" sz="1800" b="1" dirty="0"/>
              <a:t>Verlust des Fokus</a:t>
            </a:r>
          </a:p>
          <a:p>
            <a:pPr marL="0" indent="0"/>
            <a:r>
              <a:rPr lang="de-DE" sz="1800" dirty="0"/>
              <a:t>verschiedene Aufgaben sind in viele Elemente aufgeteilt</a:t>
            </a:r>
          </a:p>
          <a:p>
            <a:r>
              <a:rPr lang="de-DE" sz="1800" b="1" dirty="0"/>
              <a:t>Dokumentiert</a:t>
            </a:r>
          </a:p>
          <a:p>
            <a:pPr marL="0" indent="0"/>
            <a:r>
              <a:rPr lang="de-DE" sz="1800" dirty="0"/>
              <a:t>erfordert Dokumente über die Merkmale des Unternehmens</a:t>
            </a:r>
          </a:p>
        </p:txBody>
      </p:sp>
      <p:sp>
        <p:nvSpPr>
          <p:cNvPr id="9" name="Rechteck 8">
            <a:extLst>
              <a:ext uri="{FF2B5EF4-FFF2-40B4-BE49-F238E27FC236}">
                <a16:creationId xmlns:a16="http://schemas.microsoft.com/office/drawing/2014/main" id="{59D9E6C4-47EB-BE7B-DB9D-26427EB1CD9D}"/>
              </a:ext>
            </a:extLst>
          </p:cNvPr>
          <p:cNvSpPr/>
          <p:nvPr/>
        </p:nvSpPr>
        <p:spPr>
          <a:xfrm>
            <a:off x="9097701" y="1086971"/>
            <a:ext cx="2349661" cy="4052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600" dirty="0"/>
              <a:t>LEAN </a:t>
            </a:r>
          </a:p>
          <a:p>
            <a:pPr algn="ctr"/>
            <a:r>
              <a:rPr lang="de-DE" sz="2400" dirty="0"/>
              <a:t>ENTWICKLUNG</a:t>
            </a:r>
          </a:p>
          <a:p>
            <a:pPr algn="ctr"/>
            <a:endParaRPr lang="de-DE" sz="2400" dirty="0"/>
          </a:p>
        </p:txBody>
      </p:sp>
      <p:sp>
        <p:nvSpPr>
          <p:cNvPr id="10" name="Textfeld 9">
            <a:extLst>
              <a:ext uri="{FF2B5EF4-FFF2-40B4-BE49-F238E27FC236}">
                <a16:creationId xmlns:a16="http://schemas.microsoft.com/office/drawing/2014/main" id="{C431D4D8-364C-35F5-C0AB-030A2B429FCC}"/>
              </a:ext>
            </a:extLst>
          </p:cNvPr>
          <p:cNvSpPr txBox="1"/>
          <p:nvPr/>
        </p:nvSpPr>
        <p:spPr>
          <a:xfrm>
            <a:off x="9185486" y="4147650"/>
            <a:ext cx="2170843" cy="707886"/>
          </a:xfrm>
          <a:prstGeom prst="rect">
            <a:avLst/>
          </a:prstGeom>
          <a:noFill/>
        </p:spPr>
        <p:txBody>
          <a:bodyPr wrap="square" rtlCol="0">
            <a:spAutoFit/>
          </a:bodyPr>
          <a:lstStyle/>
          <a:p>
            <a:pPr algn="ctr"/>
            <a:r>
              <a:rPr lang="de-DE" sz="1000" dirty="0">
                <a:solidFill>
                  <a:schemeClr val="bg1"/>
                </a:solidFill>
              </a:rPr>
              <a:t>Comes </a:t>
            </a:r>
            <a:r>
              <a:rPr lang="de-DE" sz="1000" dirty="0" err="1">
                <a:solidFill>
                  <a:schemeClr val="bg1"/>
                </a:solidFill>
              </a:rPr>
              <a:t>directly</a:t>
            </a:r>
            <a:r>
              <a:rPr lang="de-DE" sz="1000" dirty="0">
                <a:solidFill>
                  <a:schemeClr val="bg1"/>
                </a:solidFill>
              </a:rPr>
              <a:t> </a:t>
            </a:r>
            <a:r>
              <a:rPr lang="de-DE" sz="1000" dirty="0" err="1">
                <a:solidFill>
                  <a:schemeClr val="bg1"/>
                </a:solidFill>
              </a:rPr>
              <a:t>from</a:t>
            </a:r>
            <a:r>
              <a:rPr lang="de-DE" sz="1000" dirty="0">
                <a:solidFill>
                  <a:schemeClr val="bg1"/>
                </a:solidFill>
              </a:rPr>
              <a:t> Lean Manufacturing (Toyota) and </a:t>
            </a:r>
            <a:r>
              <a:rPr lang="de-DE" sz="1000" dirty="0" err="1">
                <a:solidFill>
                  <a:schemeClr val="bg1"/>
                </a:solidFill>
              </a:rPr>
              <a:t>offers</a:t>
            </a:r>
            <a:r>
              <a:rPr lang="de-DE" sz="1000" dirty="0">
                <a:solidFill>
                  <a:schemeClr val="bg1"/>
                </a:solidFill>
              </a:rPr>
              <a:t> a </a:t>
            </a:r>
            <a:r>
              <a:rPr lang="de-DE" sz="1000" dirty="0" err="1">
                <a:solidFill>
                  <a:schemeClr val="bg1"/>
                </a:solidFill>
              </a:rPr>
              <a:t>framework</a:t>
            </a:r>
            <a:r>
              <a:rPr lang="de-DE" sz="1000" dirty="0">
                <a:solidFill>
                  <a:schemeClr val="bg1"/>
                </a:solidFill>
              </a:rPr>
              <a:t> </a:t>
            </a:r>
            <a:r>
              <a:rPr lang="de-DE" sz="1000" dirty="0" err="1">
                <a:solidFill>
                  <a:schemeClr val="bg1"/>
                </a:solidFill>
              </a:rPr>
              <a:t>that</a:t>
            </a:r>
            <a:r>
              <a:rPr lang="de-DE" sz="1000" dirty="0">
                <a:solidFill>
                  <a:schemeClr val="bg1"/>
                </a:solidFill>
              </a:rPr>
              <a:t> </a:t>
            </a:r>
            <a:r>
              <a:rPr lang="de-DE" sz="1000" dirty="0" err="1">
                <a:solidFill>
                  <a:schemeClr val="bg1"/>
                </a:solidFill>
              </a:rPr>
              <a:t>follows</a:t>
            </a:r>
            <a:r>
              <a:rPr lang="de-DE" sz="1000" dirty="0">
                <a:solidFill>
                  <a:schemeClr val="bg1"/>
                </a:solidFill>
              </a:rPr>
              <a:t> </a:t>
            </a:r>
            <a:r>
              <a:rPr lang="de-DE" sz="1000" dirty="0" err="1">
                <a:solidFill>
                  <a:schemeClr val="bg1"/>
                </a:solidFill>
              </a:rPr>
              <a:t>seven</a:t>
            </a:r>
            <a:r>
              <a:rPr lang="de-DE" sz="1000" dirty="0">
                <a:solidFill>
                  <a:schemeClr val="bg1"/>
                </a:solidFill>
              </a:rPr>
              <a:t> essential </a:t>
            </a:r>
            <a:r>
              <a:rPr lang="de-DE" sz="1000" dirty="0" err="1">
                <a:solidFill>
                  <a:schemeClr val="bg1"/>
                </a:solidFill>
              </a:rPr>
              <a:t>principles</a:t>
            </a:r>
            <a:r>
              <a:rPr lang="de-DE" sz="1000" dirty="0">
                <a:solidFill>
                  <a:schemeClr val="bg1"/>
                </a:solidFill>
              </a:rPr>
              <a:t>.</a:t>
            </a:r>
          </a:p>
        </p:txBody>
      </p:sp>
    </p:spTree>
    <p:extLst>
      <p:ext uri="{BB962C8B-B14F-4D97-AF65-F5344CB8AC3E}">
        <p14:creationId xmlns:p14="http://schemas.microsoft.com/office/powerpoint/2010/main" val="91310158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Aufbau </a:t>
            </a:r>
            <a:r>
              <a:rPr lang="en-GB" dirty="0" err="1"/>
              <a:t>einer</a:t>
            </a:r>
            <a:r>
              <a:rPr lang="en-GB" dirty="0"/>
              <a:t> </a:t>
            </a:r>
            <a:r>
              <a:rPr lang="en-GB" dirty="0" err="1"/>
              <a:t>agilen</a:t>
            </a:r>
            <a:r>
              <a:rPr lang="en-GB" dirty="0"/>
              <a:t> Non-Profit-Organisation
</a:t>
            </a:r>
          </a:p>
        </p:txBody>
      </p:sp>
      <p:graphicFrame>
        <p:nvGraphicFramePr>
          <p:cNvPr id="2" name="Diagram 1">
            <a:extLst>
              <a:ext uri="{FF2B5EF4-FFF2-40B4-BE49-F238E27FC236}">
                <a16:creationId xmlns:a16="http://schemas.microsoft.com/office/drawing/2014/main" id="{9064EAE8-39EB-BDEA-2882-7F47E3AC3DE4}"/>
              </a:ext>
            </a:extLst>
          </p:cNvPr>
          <p:cNvGraphicFramePr/>
          <p:nvPr>
            <p:extLst>
              <p:ext uri="{D42A27DB-BD31-4B8C-83A1-F6EECF244321}">
                <p14:modId xmlns:p14="http://schemas.microsoft.com/office/powerpoint/2010/main" val="1798982312"/>
              </p:ext>
            </p:extLst>
          </p:nvPr>
        </p:nvGraphicFramePr>
        <p:xfrm>
          <a:off x="600576" y="1975755"/>
          <a:ext cx="10990847" cy="3739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741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98B7A449-36D1-4DC3-9E0B-742454BBE80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5F2CFD3-6BAE-4CB7-8321-9BB8C7928E5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2821BF17-1CF4-4D34-995B-50475073C24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0CABBE85-0FE6-49B1-94DF-46C91C7A3B2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0FB13003-C2B5-4E97-8D7C-181B50C4699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663470" y="1875496"/>
            <a:ext cx="10595237" cy="3995028"/>
          </a:xfrm>
        </p:spPr>
        <p:txBody>
          <a:bodyPr/>
          <a:lstStyle/>
          <a:p>
            <a:pPr marL="360000" indent="-342900">
              <a:buBlip>
                <a:blip r:embed="rId2"/>
              </a:buBlip>
            </a:pPr>
            <a:endParaRPr lang="en-GB" dirty="0"/>
          </a:p>
          <a:p>
            <a:pPr marL="360000" indent="-342900">
              <a:buBlip>
                <a:blip r:embed="rId2"/>
              </a:buBlip>
            </a:pPr>
            <a:r>
              <a:rPr lang="en-GB" dirty="0"/>
              <a:t>Eine </a:t>
            </a:r>
            <a:r>
              <a:rPr lang="en-GB" dirty="0" err="1"/>
              <a:t>Studie</a:t>
            </a:r>
            <a:r>
              <a:rPr lang="en-GB" dirty="0"/>
              <a:t> (2018, Forrester) </a:t>
            </a:r>
            <a:r>
              <a:rPr lang="en-GB" dirty="0" err="1"/>
              <a:t>zeigte</a:t>
            </a:r>
            <a:r>
              <a:rPr lang="en-GB" dirty="0"/>
              <a:t>, </a:t>
            </a:r>
            <a:r>
              <a:rPr lang="en-GB" dirty="0" err="1"/>
              <a:t>dass</a:t>
            </a:r>
            <a:r>
              <a:rPr lang="en-GB" dirty="0"/>
              <a:t> bis 2018 bis </a:t>
            </a:r>
            <a:r>
              <a:rPr lang="en-GB" dirty="0" err="1"/>
              <a:t>zu</a:t>
            </a:r>
            <a:r>
              <a:rPr lang="en-GB" dirty="0"/>
              <a:t> 22% der </a:t>
            </a:r>
            <a:r>
              <a:rPr lang="en-GB" dirty="0" err="1"/>
              <a:t>Unternehmen</a:t>
            </a:r>
            <a:r>
              <a:rPr lang="en-GB" dirty="0"/>
              <a:t> </a:t>
            </a:r>
            <a:r>
              <a:rPr lang="en-GB" dirty="0" err="1"/>
              <a:t>noch</a:t>
            </a:r>
            <a:r>
              <a:rPr lang="en-GB" dirty="0"/>
              <a:t> </a:t>
            </a:r>
            <a:r>
              <a:rPr lang="en-GB" dirty="0" err="1"/>
              <a:t>keine</a:t>
            </a:r>
            <a:r>
              <a:rPr lang="en-GB" dirty="0"/>
              <a:t> </a:t>
            </a:r>
            <a:r>
              <a:rPr lang="en-GB" dirty="0" err="1"/>
              <a:t>Exzellenz</a:t>
            </a:r>
            <a:r>
              <a:rPr lang="en-GB" dirty="0"/>
              <a:t> und Workflow-</a:t>
            </a:r>
            <a:r>
              <a:rPr lang="en-GB" dirty="0" err="1"/>
              <a:t>Automatisierung</a:t>
            </a:r>
            <a:r>
              <a:rPr lang="en-GB" dirty="0"/>
              <a:t> </a:t>
            </a:r>
            <a:r>
              <a:rPr lang="en-GB" dirty="0" err="1"/>
              <a:t>verarbeitet</a:t>
            </a:r>
            <a:r>
              <a:rPr lang="en-GB" dirty="0"/>
              <a:t> </a:t>
            </a:r>
            <a:r>
              <a:rPr lang="en-GB" dirty="0" err="1"/>
              <a:t>haben</a:t>
            </a:r>
            <a:r>
              <a:rPr lang="en-GB" dirty="0"/>
              <a:t>.  </a:t>
            </a:r>
          </a:p>
          <a:p>
            <a:pPr marL="360000" indent="-342900">
              <a:buBlip>
                <a:blip r:embed="rId2"/>
              </a:buBlip>
            </a:pPr>
            <a:endParaRPr lang="en-GB" dirty="0"/>
          </a:p>
          <a:p>
            <a:pPr marL="360000" indent="-342900">
              <a:buBlip>
                <a:blip r:embed="rId2"/>
              </a:buBlip>
            </a:pPr>
            <a:r>
              <a:rPr lang="en-GB" dirty="0"/>
              <a:t>Das </a:t>
            </a:r>
            <a:r>
              <a:rPr lang="en-GB" dirty="0" err="1"/>
              <a:t>Beispiel</a:t>
            </a:r>
            <a:r>
              <a:rPr lang="en-GB" dirty="0"/>
              <a:t> Mitarbeiter-Onboarding: </a:t>
            </a:r>
          </a:p>
          <a:p>
            <a:pPr marL="817200" lvl="1" indent="-342900">
              <a:buBlip>
                <a:blip r:embed="rId2"/>
              </a:buBlip>
            </a:pPr>
            <a:r>
              <a:rPr lang="en-GB" dirty="0">
                <a:solidFill>
                  <a:schemeClr val="accent1"/>
                </a:solidFill>
              </a:rPr>
              <a:t>Workflow-</a:t>
            </a:r>
            <a:r>
              <a:rPr lang="en-GB" dirty="0" err="1">
                <a:solidFill>
                  <a:schemeClr val="accent1"/>
                </a:solidFill>
              </a:rPr>
              <a:t>Automatisierung</a:t>
            </a:r>
            <a:r>
              <a:rPr lang="en-GB" dirty="0">
                <a:solidFill>
                  <a:schemeClr val="accent1"/>
                </a:solidFill>
              </a:rPr>
              <a:t> </a:t>
            </a:r>
            <a:r>
              <a:rPr lang="en-GB" dirty="0" err="1">
                <a:solidFill>
                  <a:schemeClr val="accent1"/>
                </a:solidFill>
              </a:rPr>
              <a:t>unterstützt</a:t>
            </a:r>
            <a:r>
              <a:rPr lang="en-GB" dirty="0">
                <a:solidFill>
                  <a:schemeClr val="accent1"/>
                </a:solidFill>
              </a:rPr>
              <a:t> </a:t>
            </a:r>
            <a:r>
              <a:rPr lang="en-GB" dirty="0" err="1">
                <a:solidFill>
                  <a:schemeClr val="accent1"/>
                </a:solidFill>
              </a:rPr>
              <a:t>ein</a:t>
            </a:r>
            <a:r>
              <a:rPr lang="en-GB" dirty="0">
                <a:solidFill>
                  <a:schemeClr val="accent1"/>
                </a:solidFill>
              </a:rPr>
              <a:t> </a:t>
            </a:r>
            <a:r>
              <a:rPr lang="en-GB" dirty="0" err="1">
                <a:solidFill>
                  <a:schemeClr val="accent1"/>
                </a:solidFill>
              </a:rPr>
              <a:t>effizientes</a:t>
            </a:r>
            <a:r>
              <a:rPr lang="en-GB" dirty="0">
                <a:solidFill>
                  <a:schemeClr val="accent1"/>
                </a:solidFill>
              </a:rPr>
              <a:t> Mitarbeiter-Onboarding, </a:t>
            </a:r>
            <a:r>
              <a:rPr lang="en-GB" dirty="0" err="1">
                <a:solidFill>
                  <a:schemeClr val="accent1"/>
                </a:solidFill>
              </a:rPr>
              <a:t>indem</a:t>
            </a:r>
            <a:r>
              <a:rPr lang="en-GB" dirty="0">
                <a:solidFill>
                  <a:schemeClr val="accent1"/>
                </a:solidFill>
              </a:rPr>
              <a:t> </a:t>
            </a:r>
            <a:r>
              <a:rPr lang="en-GB" dirty="0" err="1">
                <a:solidFill>
                  <a:schemeClr val="accent1"/>
                </a:solidFill>
              </a:rPr>
              <a:t>sie</a:t>
            </a:r>
            <a:r>
              <a:rPr lang="en-GB" dirty="0">
                <a:solidFill>
                  <a:schemeClr val="accent1"/>
                </a:solidFill>
              </a:rPr>
              <a:t> </a:t>
            </a:r>
            <a:r>
              <a:rPr lang="en-GB" dirty="0" err="1">
                <a:solidFill>
                  <a:schemeClr val="accent1"/>
                </a:solidFill>
              </a:rPr>
              <a:t>eine</a:t>
            </a:r>
            <a:r>
              <a:rPr lang="en-GB" dirty="0">
                <a:solidFill>
                  <a:schemeClr val="accent1"/>
                </a:solidFill>
              </a:rPr>
              <a:t> </a:t>
            </a:r>
            <a:r>
              <a:rPr lang="en-GB" dirty="0" err="1">
                <a:solidFill>
                  <a:schemeClr val="accent1"/>
                </a:solidFill>
              </a:rPr>
              <a:t>standardisierte</a:t>
            </a:r>
            <a:r>
              <a:rPr lang="en-GB" dirty="0">
                <a:solidFill>
                  <a:schemeClr val="accent1"/>
                </a:solidFill>
              </a:rPr>
              <a:t> </a:t>
            </a:r>
            <a:r>
              <a:rPr lang="en-GB" dirty="0" err="1">
                <a:solidFill>
                  <a:schemeClr val="accent1"/>
                </a:solidFill>
              </a:rPr>
              <a:t>Erfahrung</a:t>
            </a:r>
            <a:r>
              <a:rPr lang="en-GB" dirty="0">
                <a:solidFill>
                  <a:schemeClr val="accent1"/>
                </a:solidFill>
              </a:rPr>
              <a:t> für </a:t>
            </a:r>
            <a:r>
              <a:rPr lang="en-GB" dirty="0" err="1">
                <a:solidFill>
                  <a:schemeClr val="accent1"/>
                </a:solidFill>
              </a:rPr>
              <a:t>jeden</a:t>
            </a:r>
            <a:r>
              <a:rPr lang="en-GB" dirty="0">
                <a:solidFill>
                  <a:schemeClr val="accent1"/>
                </a:solidFill>
              </a:rPr>
              <a:t> </a:t>
            </a:r>
            <a:r>
              <a:rPr lang="en-GB" dirty="0" err="1">
                <a:solidFill>
                  <a:schemeClr val="accent1"/>
                </a:solidFill>
              </a:rPr>
              <a:t>neuen</a:t>
            </a:r>
            <a:r>
              <a:rPr lang="en-GB" dirty="0">
                <a:solidFill>
                  <a:schemeClr val="accent1"/>
                </a:solidFill>
              </a:rPr>
              <a:t> Mitarbeiter </a:t>
            </a:r>
            <a:r>
              <a:rPr lang="en-GB" dirty="0" err="1">
                <a:solidFill>
                  <a:schemeClr val="accent1"/>
                </a:solidFill>
              </a:rPr>
              <a:t>bietet</a:t>
            </a:r>
            <a:r>
              <a:rPr lang="en-GB" dirty="0">
                <a:solidFill>
                  <a:schemeClr val="accent1"/>
                </a:solidFill>
              </a:rPr>
              <a:t>. </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Der </a:t>
            </a:r>
            <a:r>
              <a:rPr lang="en-GB" dirty="0" err="1"/>
              <a:t>vollständige</a:t>
            </a:r>
            <a:r>
              <a:rPr lang="en-GB" dirty="0"/>
              <a:t> </a:t>
            </a:r>
            <a:r>
              <a:rPr lang="en-GB" dirty="0" err="1"/>
              <a:t>Leitfaden</a:t>
            </a:r>
            <a:r>
              <a:rPr lang="en-GB" dirty="0"/>
              <a:t> </a:t>
            </a:r>
            <a:r>
              <a:rPr lang="en-GB" dirty="0" err="1"/>
              <a:t>zur</a:t>
            </a:r>
            <a:r>
              <a:rPr lang="en-GB" dirty="0"/>
              <a:t> </a:t>
            </a:r>
            <a:r>
              <a:rPr lang="en-GB" dirty="0" err="1"/>
              <a:t>Automatisierung</a:t>
            </a:r>
            <a:r>
              <a:rPr lang="en-GB" dirty="0"/>
              <a:t> von </a:t>
            </a:r>
            <a:r>
              <a:rPr lang="en-GB" dirty="0" err="1"/>
              <a:t>Geschäftsprozessen</a:t>
            </a:r>
            <a:r>
              <a:rPr lang="en-GB" dirty="0"/>
              <a:t> I</a:t>
            </a:r>
          </a:p>
        </p:txBody>
      </p:sp>
    </p:spTree>
    <p:extLst>
      <p:ext uri="{BB962C8B-B14F-4D97-AF65-F5344CB8AC3E}">
        <p14:creationId xmlns:p14="http://schemas.microsoft.com/office/powerpoint/2010/main" val="36049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Wie </a:t>
            </a:r>
            <a:r>
              <a:rPr lang="en-GB" dirty="0" err="1"/>
              <a:t>kann</a:t>
            </a:r>
            <a:r>
              <a:rPr lang="en-GB" dirty="0"/>
              <a:t> man in </a:t>
            </a:r>
            <a:r>
              <a:rPr lang="en-GB" dirty="0" err="1"/>
              <a:t>einer</a:t>
            </a:r>
            <a:r>
              <a:rPr lang="en-GB" dirty="0"/>
              <a:t> Non-Profit-Organisation </a:t>
            </a:r>
            <a:r>
              <a:rPr lang="en-GB" dirty="0" err="1"/>
              <a:t>agil</a:t>
            </a:r>
            <a:r>
              <a:rPr lang="en-GB" dirty="0"/>
              <a:t> sein?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785652"/>
          </a:xfrm>
          <a:prstGeom prst="rect">
            <a:avLst/>
          </a:prstGeom>
          <a:noFill/>
        </p:spPr>
        <p:txBody>
          <a:bodyPr wrap="square">
            <a:spAutoFit/>
          </a:bodyPr>
          <a:lstStyle/>
          <a:p>
            <a:pPr marL="342900" lvl="0" indent="-342900">
              <a:buClr>
                <a:srgbClr val="0D9390"/>
              </a:buClr>
              <a:buBlip>
                <a:blip r:embed="rId3"/>
              </a:buBlip>
              <a:defRPr/>
            </a:pPr>
            <a:endParaRPr lang="en-GB" sz="2400" b="1" dirty="0">
              <a:solidFill>
                <a:schemeClr val="accent2"/>
              </a:solidFill>
            </a:endParaRPr>
          </a:p>
          <a:p>
            <a:pPr marL="342900" lvl="0" indent="-342900">
              <a:buClr>
                <a:srgbClr val="0D9390"/>
              </a:buClr>
              <a:buBlip>
                <a:blip r:embed="rId3"/>
              </a:buBlip>
              <a:defRPr/>
            </a:pPr>
            <a:r>
              <a:rPr lang="en-GB" sz="2400" b="1" dirty="0" err="1">
                <a:solidFill>
                  <a:schemeClr val="accent2"/>
                </a:solidFill>
              </a:rPr>
              <a:t>Ist</a:t>
            </a:r>
            <a:r>
              <a:rPr lang="en-GB" sz="2400" b="1" dirty="0">
                <a:solidFill>
                  <a:schemeClr val="accent2"/>
                </a:solidFill>
              </a:rPr>
              <a:t> </a:t>
            </a:r>
            <a:r>
              <a:rPr lang="en-GB" sz="2400" b="1" dirty="0" err="1">
                <a:solidFill>
                  <a:schemeClr val="accent2"/>
                </a:solidFill>
              </a:rPr>
              <a:t>agil</a:t>
            </a:r>
            <a:r>
              <a:rPr lang="en-GB" sz="2400" b="1" dirty="0">
                <a:solidFill>
                  <a:schemeClr val="accent2"/>
                </a:solidFill>
              </a:rPr>
              <a:t> </a:t>
            </a:r>
            <a:r>
              <a:rPr lang="en-GB" sz="2400" b="1" dirty="0" err="1">
                <a:solidFill>
                  <a:schemeClr val="accent2"/>
                </a:solidFill>
              </a:rPr>
              <a:t>nur</a:t>
            </a:r>
            <a:r>
              <a:rPr lang="en-GB" sz="2400" b="1" dirty="0">
                <a:solidFill>
                  <a:schemeClr val="accent2"/>
                </a:solidFill>
              </a:rPr>
              <a:t> für </a:t>
            </a:r>
            <a:r>
              <a:rPr lang="en-GB" sz="2400" b="1" dirty="0" err="1">
                <a:solidFill>
                  <a:schemeClr val="accent2"/>
                </a:solidFill>
              </a:rPr>
              <a:t>Softwareprojekte</a:t>
            </a:r>
            <a:r>
              <a:rPr lang="en-GB" sz="2400" b="1" dirty="0">
                <a:solidFill>
                  <a:schemeClr val="accent2"/>
                </a:solidFill>
              </a:rPr>
              <a:t>?</a:t>
            </a:r>
          </a:p>
          <a:p>
            <a:pPr lvl="0">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800100" lvl="1" indent="-342900">
              <a:buClr>
                <a:srgbClr val="0D9390"/>
              </a:buClr>
              <a:buFont typeface="Arial" panose="020B0604020202020204" pitchFamily="34" charset="0"/>
              <a:buChar char="•"/>
              <a:defRPr/>
            </a:pPr>
            <a:r>
              <a:rPr lang="en-GB" sz="2400" dirty="0" err="1">
                <a:solidFill>
                  <a:srgbClr val="000000"/>
                </a:solidFill>
              </a:rPr>
              <a:t>Natürlich</a:t>
            </a:r>
            <a:r>
              <a:rPr lang="en-GB" sz="2400" dirty="0">
                <a:solidFill>
                  <a:srgbClr val="000000"/>
                </a:solidFill>
              </a:rPr>
              <a:t> </a:t>
            </a:r>
            <a:r>
              <a:rPr lang="en-GB" sz="2400" dirty="0" err="1">
                <a:solidFill>
                  <a:srgbClr val="000000"/>
                </a:solidFill>
              </a:rPr>
              <a:t>ist</a:t>
            </a:r>
            <a:r>
              <a:rPr lang="en-GB" sz="2400" dirty="0">
                <a:solidFill>
                  <a:srgbClr val="000000"/>
                </a:solidFill>
              </a:rPr>
              <a:t> es das </a:t>
            </a:r>
            <a:r>
              <a:rPr lang="en-GB" sz="2400" dirty="0" err="1">
                <a:solidFill>
                  <a:srgbClr val="000000"/>
                </a:solidFill>
              </a:rPr>
              <a:t>nicht</a:t>
            </a:r>
            <a:r>
              <a:rPr lang="en-GB" sz="2400" dirty="0">
                <a:solidFill>
                  <a:srgbClr val="000000"/>
                </a:solidFill>
              </a:rPr>
              <a:t>. Agile </a:t>
            </a:r>
            <a:r>
              <a:rPr lang="en-GB" sz="2400" dirty="0" err="1">
                <a:solidFill>
                  <a:srgbClr val="000000"/>
                </a:solidFill>
              </a:rPr>
              <a:t>ist</a:t>
            </a:r>
            <a:r>
              <a:rPr lang="en-GB" sz="2400" dirty="0">
                <a:solidFill>
                  <a:srgbClr val="000000"/>
                </a:solidFill>
              </a:rPr>
              <a:t> in den </a:t>
            </a:r>
            <a:r>
              <a:rPr lang="en-GB" sz="2400" dirty="0" err="1">
                <a:solidFill>
                  <a:srgbClr val="000000"/>
                </a:solidFill>
              </a:rPr>
              <a:t>letzten</a:t>
            </a:r>
            <a:r>
              <a:rPr lang="en-GB" sz="2400" dirty="0">
                <a:solidFill>
                  <a:srgbClr val="000000"/>
                </a:solidFill>
              </a:rPr>
              <a:t> Jahren </a:t>
            </a:r>
            <a:r>
              <a:rPr lang="en-GB" sz="2400" dirty="0" err="1">
                <a:solidFill>
                  <a:srgbClr val="000000"/>
                </a:solidFill>
              </a:rPr>
              <a:t>sehr</a:t>
            </a:r>
            <a:r>
              <a:rPr lang="en-GB" sz="2400" dirty="0">
                <a:solidFill>
                  <a:srgbClr val="000000"/>
                </a:solidFill>
              </a:rPr>
              <a:t> </a:t>
            </a:r>
            <a:r>
              <a:rPr lang="en-GB" sz="2400" dirty="0" err="1">
                <a:solidFill>
                  <a:srgbClr val="000000"/>
                </a:solidFill>
              </a:rPr>
              <a:t>populär</a:t>
            </a:r>
            <a:r>
              <a:rPr lang="en-GB" sz="2400" dirty="0">
                <a:solidFill>
                  <a:srgbClr val="000000"/>
                </a:solidFill>
              </a:rPr>
              <a:t> </a:t>
            </a:r>
            <a:r>
              <a:rPr lang="en-GB" sz="2400" dirty="0" err="1">
                <a:solidFill>
                  <a:srgbClr val="000000"/>
                </a:solidFill>
              </a:rPr>
              <a:t>geworden</a:t>
            </a:r>
            <a:r>
              <a:rPr lang="en-GB" sz="2400" dirty="0">
                <a:solidFill>
                  <a:srgbClr val="000000"/>
                </a:solidFill>
              </a:rPr>
              <a:t> und </a:t>
            </a:r>
            <a:r>
              <a:rPr lang="en-GB" sz="2400" dirty="0" err="1">
                <a:solidFill>
                  <a:srgbClr val="000000"/>
                </a:solidFill>
              </a:rPr>
              <a:t>viele</a:t>
            </a:r>
            <a:r>
              <a:rPr lang="en-GB" sz="2400" dirty="0">
                <a:solidFill>
                  <a:srgbClr val="000000"/>
                </a:solidFill>
              </a:rPr>
              <a:t> </a:t>
            </a:r>
            <a:r>
              <a:rPr lang="en-GB" sz="2400" dirty="0" err="1">
                <a:solidFill>
                  <a:srgbClr val="000000"/>
                </a:solidFill>
              </a:rPr>
              <a:t>Nicht</a:t>
            </a:r>
            <a:r>
              <a:rPr lang="en-GB" sz="2400" dirty="0">
                <a:solidFill>
                  <a:srgbClr val="000000"/>
                </a:solidFill>
              </a:rPr>
              <a:t>-IT-</a:t>
            </a:r>
            <a:r>
              <a:rPr lang="en-GB" sz="2400" dirty="0" err="1">
                <a:solidFill>
                  <a:srgbClr val="000000"/>
                </a:solidFill>
              </a:rPr>
              <a:t>Organisationen</a:t>
            </a:r>
            <a:r>
              <a:rPr lang="en-GB" sz="2400" dirty="0">
                <a:solidFill>
                  <a:srgbClr val="000000"/>
                </a:solidFill>
              </a:rPr>
              <a:t> </a:t>
            </a:r>
            <a:r>
              <a:rPr lang="en-GB" sz="2400" dirty="0" err="1">
                <a:solidFill>
                  <a:srgbClr val="000000"/>
                </a:solidFill>
              </a:rPr>
              <a:t>sind</a:t>
            </a:r>
            <a:r>
              <a:rPr lang="en-GB" sz="2400" dirty="0">
                <a:solidFill>
                  <a:srgbClr val="000000"/>
                </a:solidFill>
              </a:rPr>
              <a:t> </a:t>
            </a:r>
            <a:r>
              <a:rPr lang="en-GB" sz="2400" dirty="0" err="1">
                <a:solidFill>
                  <a:srgbClr val="000000"/>
                </a:solidFill>
              </a:rPr>
              <a:t>agil</a:t>
            </a:r>
            <a:r>
              <a:rPr lang="en-GB" sz="2400" dirty="0">
                <a:solidFill>
                  <a:srgbClr val="000000"/>
                </a:solidFill>
              </a:rPr>
              <a:t>. </a:t>
            </a:r>
          </a:p>
          <a:p>
            <a:pPr marL="342900" lvl="0" indent="-3429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lvl="0" indent="-342900">
              <a:buClr>
                <a:srgbClr val="0D9390"/>
              </a:buClr>
              <a:buBlip>
                <a:blip r:embed="rId3"/>
              </a:buBlip>
              <a:defRPr/>
            </a:pPr>
            <a:r>
              <a:rPr lang="en-GB" sz="2400" b="1" dirty="0">
                <a:solidFill>
                  <a:schemeClr val="accent2"/>
                </a:solidFill>
              </a:rPr>
              <a:t>Zu </a:t>
            </a:r>
            <a:r>
              <a:rPr lang="en-GB" sz="2400" b="1" dirty="0" err="1">
                <a:solidFill>
                  <a:schemeClr val="accent2"/>
                </a:solidFill>
              </a:rPr>
              <a:t>berücksichtigende</a:t>
            </a:r>
            <a:r>
              <a:rPr lang="en-GB" sz="2400" b="1" dirty="0">
                <a:solidFill>
                  <a:schemeClr val="accent2"/>
                </a:solidFill>
              </a:rPr>
              <a:t> </a:t>
            </a:r>
            <a:r>
              <a:rPr lang="en-GB" sz="2400" b="1" dirty="0" err="1">
                <a:solidFill>
                  <a:schemeClr val="accent2"/>
                </a:solidFill>
              </a:rPr>
              <a:t>Fragen</a:t>
            </a:r>
            <a:r>
              <a:rPr lang="en-GB" sz="2400" b="1" dirty="0">
                <a:solidFill>
                  <a:schemeClr val="accent2"/>
                </a:solidFill>
              </a:rPr>
              <a:t>:</a:t>
            </a:r>
          </a:p>
          <a:p>
            <a:pPr lvl="0">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800100" lvl="1" indent="-342900">
              <a:buClr>
                <a:srgbClr val="0D9390"/>
              </a:buClr>
              <a:buFont typeface="Arial" panose="020B0604020202020204" pitchFamily="34" charset="0"/>
              <a:buChar char="•"/>
              <a:defRPr/>
            </a:pPr>
            <a:r>
              <a:rPr lang="en-GB" sz="2400" dirty="0">
                <a:solidFill>
                  <a:srgbClr val="000000"/>
                </a:solidFill>
              </a:rPr>
              <a:t>Was </a:t>
            </a:r>
            <a:r>
              <a:rPr lang="en-GB" sz="2400" dirty="0" err="1">
                <a:solidFill>
                  <a:srgbClr val="000000"/>
                </a:solidFill>
              </a:rPr>
              <a:t>bedeutet</a:t>
            </a:r>
            <a:r>
              <a:rPr lang="en-GB" sz="2400" dirty="0">
                <a:solidFill>
                  <a:srgbClr val="000000"/>
                </a:solidFill>
              </a:rPr>
              <a:t> "</a:t>
            </a:r>
            <a:r>
              <a:rPr lang="en-GB" sz="2400" dirty="0" err="1">
                <a:solidFill>
                  <a:srgbClr val="000000"/>
                </a:solidFill>
              </a:rPr>
              <a:t>agil</a:t>
            </a:r>
            <a:r>
              <a:rPr lang="en-GB"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800100" lvl="1" indent="-342900">
              <a:buClr>
                <a:srgbClr val="0D9390"/>
              </a:buClr>
              <a:buFont typeface="Arial" panose="020B0604020202020204" pitchFamily="34" charset="0"/>
              <a:buChar char="•"/>
              <a:defRPr/>
            </a:pPr>
            <a:r>
              <a:rPr lang="en-GB" sz="2400" dirty="0" err="1">
                <a:solidFill>
                  <a:srgbClr val="000000"/>
                </a:solidFill>
              </a:rPr>
              <a:t>Warum</a:t>
            </a:r>
            <a:r>
              <a:rPr lang="en-GB" sz="2400" dirty="0">
                <a:solidFill>
                  <a:srgbClr val="000000"/>
                </a:solidFill>
              </a:rPr>
              <a:t> </a:t>
            </a:r>
            <a:r>
              <a:rPr lang="en-GB" sz="2400" dirty="0" err="1">
                <a:solidFill>
                  <a:srgbClr val="000000"/>
                </a:solidFill>
              </a:rPr>
              <a:t>wurde</a:t>
            </a:r>
            <a:r>
              <a:rPr lang="en-GB" sz="2400" dirty="0">
                <a:solidFill>
                  <a:srgbClr val="000000"/>
                </a:solidFill>
              </a:rPr>
              <a:t> es so trendy?</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75277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Wie </a:t>
            </a:r>
            <a:r>
              <a:rPr lang="en-GB" dirty="0" err="1"/>
              <a:t>kann</a:t>
            </a:r>
            <a:r>
              <a:rPr lang="en-GB" dirty="0"/>
              <a:t> man in </a:t>
            </a:r>
            <a:r>
              <a:rPr lang="en-GB" dirty="0" err="1"/>
              <a:t>einer</a:t>
            </a:r>
            <a:r>
              <a:rPr lang="en-GB" dirty="0"/>
              <a:t> Non-Profit-Organisation </a:t>
            </a:r>
            <a:r>
              <a:rPr lang="en-GB" dirty="0" err="1"/>
              <a:t>agil</a:t>
            </a:r>
            <a:r>
              <a:rPr lang="en-GB" dirty="0"/>
              <a:t> sein?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805100"/>
            <a:ext cx="10258424" cy="4154984"/>
          </a:xfrm>
          <a:prstGeom prst="rect">
            <a:avLst/>
          </a:prstGeom>
          <a:noFill/>
        </p:spPr>
        <p:txBody>
          <a:bodyPr wrap="square">
            <a:spAutoFit/>
          </a:bodyPr>
          <a:lstStyle/>
          <a:p>
            <a:pPr marL="342900" lvl="0" indent="-342900">
              <a:buClr>
                <a:srgbClr val="0D9390"/>
              </a:buClr>
              <a:buBlip>
                <a:blip r:embed="rId3"/>
              </a:buBlip>
              <a:defRPr/>
            </a:pPr>
            <a:r>
              <a:rPr lang="en-GB" sz="2400" dirty="0" err="1">
                <a:solidFill>
                  <a:srgbClr val="000000"/>
                </a:solidFill>
              </a:rPr>
              <a:t>Denken</a:t>
            </a:r>
            <a:r>
              <a:rPr lang="en-GB" sz="2400" dirty="0">
                <a:solidFill>
                  <a:srgbClr val="000000"/>
                </a:solidFill>
              </a:rPr>
              <a:t> Sie </a:t>
            </a:r>
            <a:r>
              <a:rPr lang="en-GB" sz="2400" dirty="0" err="1">
                <a:solidFill>
                  <a:srgbClr val="000000"/>
                </a:solidFill>
              </a:rPr>
              <a:t>über</a:t>
            </a:r>
            <a:r>
              <a:rPr lang="en-GB" sz="2400" dirty="0">
                <a:solidFill>
                  <a:srgbClr val="000000"/>
                </a:solidFill>
              </a:rPr>
              <a:t> </a:t>
            </a:r>
            <a:r>
              <a:rPr lang="en-GB" sz="2400" dirty="0" err="1">
                <a:solidFill>
                  <a:srgbClr val="000000"/>
                </a:solidFill>
              </a:rPr>
              <a:t>Ihre</a:t>
            </a:r>
            <a:r>
              <a:rPr lang="en-GB" sz="2400" dirty="0">
                <a:solidFill>
                  <a:srgbClr val="000000"/>
                </a:solidFill>
              </a:rPr>
              <a:t> </a:t>
            </a:r>
            <a:r>
              <a:rPr lang="en-GB" sz="2400" dirty="0" err="1">
                <a:solidFill>
                  <a:srgbClr val="000000"/>
                </a:solidFill>
              </a:rPr>
              <a:t>wichtigsten</a:t>
            </a:r>
            <a:r>
              <a:rPr lang="en-GB" sz="2400" dirty="0">
                <a:solidFill>
                  <a:srgbClr val="000000"/>
                </a:solidFill>
              </a:rPr>
              <a:t> </a:t>
            </a:r>
            <a:r>
              <a:rPr lang="en-GB" sz="2400" dirty="0" err="1">
                <a:solidFill>
                  <a:srgbClr val="000000"/>
                </a:solidFill>
              </a:rPr>
              <a:t>langfristigen</a:t>
            </a:r>
            <a:r>
              <a:rPr lang="en-GB" sz="2400" dirty="0">
                <a:solidFill>
                  <a:srgbClr val="000000"/>
                </a:solidFill>
              </a:rPr>
              <a:t> </a:t>
            </a:r>
            <a:r>
              <a:rPr lang="en-GB" sz="2400" dirty="0" err="1">
                <a:solidFill>
                  <a:srgbClr val="000000"/>
                </a:solidFill>
              </a:rPr>
              <a:t>Ziele</a:t>
            </a:r>
            <a:r>
              <a:rPr lang="en-GB" sz="2400" dirty="0">
                <a:solidFill>
                  <a:srgbClr val="000000"/>
                </a:solidFill>
              </a:rPr>
              <a:t> </a:t>
            </a:r>
            <a:r>
              <a:rPr lang="en-GB" sz="2400" dirty="0" err="1">
                <a:solidFill>
                  <a:srgbClr val="000000"/>
                </a:solidFill>
              </a:rPr>
              <a:t>nach</a:t>
            </a:r>
            <a:r>
              <a:rPr lang="en-GB" sz="2400" dirty="0">
                <a:solidFill>
                  <a:srgbClr val="000000"/>
                </a:solidFill>
              </a:rPr>
              <a:t> und </a:t>
            </a:r>
            <a:r>
              <a:rPr lang="en-GB" sz="2400" dirty="0" err="1">
                <a:solidFill>
                  <a:srgbClr val="000000"/>
                </a:solidFill>
              </a:rPr>
              <a:t>wie</a:t>
            </a:r>
            <a:r>
              <a:rPr lang="en-GB" sz="2400" dirty="0">
                <a:solidFill>
                  <a:srgbClr val="000000"/>
                </a:solidFill>
              </a:rPr>
              <a:t> Sie </a:t>
            </a:r>
            <a:r>
              <a:rPr lang="en-GB" sz="2400" dirty="0" err="1">
                <a:solidFill>
                  <a:srgbClr val="000000"/>
                </a:solidFill>
              </a:rPr>
              <a:t>diese</a:t>
            </a:r>
            <a:r>
              <a:rPr lang="en-GB" sz="2400" dirty="0">
                <a:solidFill>
                  <a:srgbClr val="000000"/>
                </a:solidFill>
              </a:rPr>
              <a:t> </a:t>
            </a:r>
            <a:r>
              <a:rPr lang="en-GB" sz="2400" dirty="0" err="1">
                <a:solidFill>
                  <a:srgbClr val="000000"/>
                </a:solidFill>
              </a:rPr>
              <a:t>erreichen</a:t>
            </a:r>
            <a:r>
              <a:rPr lang="en-GB" sz="2400" dirty="0">
                <a:solidFill>
                  <a:srgbClr val="000000"/>
                </a:solidFill>
              </a:rPr>
              <a:t> </a:t>
            </a:r>
            <a:r>
              <a:rPr lang="en-GB" sz="2400" dirty="0" err="1">
                <a:solidFill>
                  <a:srgbClr val="000000"/>
                </a:solidFill>
              </a:rPr>
              <a:t>können</a:t>
            </a:r>
            <a:r>
              <a:rPr lang="en-GB" sz="2400" dirty="0">
                <a:solidFill>
                  <a:srgbClr val="000000"/>
                </a:solidFill>
              </a:rPr>
              <a:t>. </a:t>
            </a:r>
          </a:p>
          <a:p>
            <a:pPr lvl="0">
              <a:buClr>
                <a:srgbClr val="0D9390"/>
              </a:buClr>
              <a:defRPr/>
            </a:pPr>
            <a:endParaRPr lang="en-GB" sz="2400" dirty="0">
              <a:solidFill>
                <a:srgbClr val="000000"/>
              </a:solidFill>
            </a:endParaRPr>
          </a:p>
          <a:p>
            <a:pPr marL="342900" lvl="0" indent="-342900">
              <a:buClr>
                <a:srgbClr val="0D9390"/>
              </a:buClr>
              <a:buBlip>
                <a:blip r:embed="rId3"/>
              </a:buBlip>
              <a:defRPr/>
            </a:pPr>
            <a:r>
              <a:rPr lang="en-GB" sz="2400" dirty="0" err="1">
                <a:solidFill>
                  <a:srgbClr val="000000"/>
                </a:solidFill>
              </a:rPr>
              <a:t>Legen</a:t>
            </a:r>
            <a:r>
              <a:rPr lang="en-GB" sz="2400" dirty="0">
                <a:solidFill>
                  <a:srgbClr val="000000"/>
                </a:solidFill>
              </a:rPr>
              <a:t> Sie </a:t>
            </a:r>
            <a:r>
              <a:rPr lang="en-GB" sz="2400" dirty="0" err="1">
                <a:solidFill>
                  <a:srgbClr val="000000"/>
                </a:solidFill>
              </a:rPr>
              <a:t>kleinere</a:t>
            </a:r>
            <a:r>
              <a:rPr lang="en-GB" sz="2400" dirty="0">
                <a:solidFill>
                  <a:srgbClr val="000000"/>
                </a:solidFill>
              </a:rPr>
              <a:t> </a:t>
            </a:r>
            <a:r>
              <a:rPr lang="en-GB" sz="2400" dirty="0" err="1">
                <a:solidFill>
                  <a:srgbClr val="000000"/>
                </a:solidFill>
              </a:rPr>
              <a:t>Ziele</a:t>
            </a:r>
            <a:r>
              <a:rPr lang="en-GB" sz="2400" dirty="0">
                <a:solidFill>
                  <a:srgbClr val="000000"/>
                </a:solidFill>
              </a:rPr>
              <a:t> und </a:t>
            </a:r>
            <a:r>
              <a:rPr lang="en-GB" sz="2400" dirty="0" err="1">
                <a:solidFill>
                  <a:srgbClr val="000000"/>
                </a:solidFill>
              </a:rPr>
              <a:t>Erfolge</a:t>
            </a:r>
            <a:r>
              <a:rPr lang="en-GB" sz="2400" dirty="0">
                <a:solidFill>
                  <a:srgbClr val="000000"/>
                </a:solidFill>
              </a:rPr>
              <a:t> fest, die </a:t>
            </a:r>
            <a:r>
              <a:rPr lang="en-GB" sz="2400" dirty="0" err="1">
                <a:solidFill>
                  <a:srgbClr val="000000"/>
                </a:solidFill>
              </a:rPr>
              <a:t>Ihr</a:t>
            </a:r>
            <a:r>
              <a:rPr lang="en-GB" sz="2400" dirty="0">
                <a:solidFill>
                  <a:srgbClr val="000000"/>
                </a:solidFill>
              </a:rPr>
              <a:t> Team </a:t>
            </a:r>
            <a:r>
              <a:rPr lang="en-GB" sz="2400" dirty="0" err="1">
                <a:solidFill>
                  <a:srgbClr val="000000"/>
                </a:solidFill>
              </a:rPr>
              <a:t>zum</a:t>
            </a:r>
            <a:r>
              <a:rPr lang="en-GB" sz="2400" dirty="0">
                <a:solidFill>
                  <a:srgbClr val="000000"/>
                </a:solidFill>
              </a:rPr>
              <a:t> </a:t>
            </a:r>
            <a:r>
              <a:rPr lang="en-GB" sz="2400" dirty="0" err="1">
                <a:solidFill>
                  <a:srgbClr val="000000"/>
                </a:solidFill>
              </a:rPr>
              <a:t>Handeln</a:t>
            </a:r>
            <a:r>
              <a:rPr lang="en-GB" sz="2400" dirty="0">
                <a:solidFill>
                  <a:srgbClr val="000000"/>
                </a:solidFill>
              </a:rPr>
              <a:t> </a:t>
            </a:r>
            <a:r>
              <a:rPr lang="en-GB" sz="2400" dirty="0" err="1">
                <a:solidFill>
                  <a:srgbClr val="000000"/>
                </a:solidFill>
              </a:rPr>
              <a:t>motivieren</a:t>
            </a:r>
            <a:r>
              <a:rPr lang="en-GB" sz="2400" dirty="0">
                <a:solidFill>
                  <a:srgbClr val="000000"/>
                </a:solidFill>
              </a:rPr>
              <a:t>.</a:t>
            </a:r>
          </a:p>
          <a:p>
            <a:pPr lvl="0">
              <a:buClr>
                <a:srgbClr val="0D9390"/>
              </a:buClr>
              <a:defRPr/>
            </a:pPr>
            <a:endParaRPr lang="en-GB" sz="2400" dirty="0">
              <a:solidFill>
                <a:srgbClr val="000000"/>
              </a:solidFill>
            </a:endParaRPr>
          </a:p>
          <a:p>
            <a:pPr marL="342900" lvl="0" indent="-342900">
              <a:buClr>
                <a:srgbClr val="0D9390"/>
              </a:buClr>
              <a:buBlip>
                <a:blip r:embed="rId3"/>
              </a:buBlip>
              <a:defRPr/>
            </a:pPr>
            <a:r>
              <a:rPr lang="en-GB" sz="2400" dirty="0" err="1">
                <a:solidFill>
                  <a:srgbClr val="000000"/>
                </a:solidFill>
              </a:rPr>
              <a:t>Konzentriere</a:t>
            </a:r>
            <a:r>
              <a:rPr lang="en-GB" sz="2400" dirty="0">
                <a:solidFill>
                  <a:srgbClr val="000000"/>
                </a:solidFill>
              </a:rPr>
              <a:t> dich </a:t>
            </a:r>
            <a:r>
              <a:rPr lang="en-GB" sz="2400" dirty="0" err="1">
                <a:solidFill>
                  <a:srgbClr val="000000"/>
                </a:solidFill>
              </a:rPr>
              <a:t>nur</a:t>
            </a:r>
            <a:r>
              <a:rPr lang="en-GB" sz="2400" dirty="0">
                <a:solidFill>
                  <a:srgbClr val="000000"/>
                </a:solidFill>
              </a:rPr>
              <a:t> auf die </a:t>
            </a:r>
            <a:r>
              <a:rPr lang="en-GB" sz="2400" dirty="0" err="1">
                <a:solidFill>
                  <a:srgbClr val="000000"/>
                </a:solidFill>
              </a:rPr>
              <a:t>eine</a:t>
            </a:r>
            <a:r>
              <a:rPr lang="en-GB" sz="2400" dirty="0">
                <a:solidFill>
                  <a:srgbClr val="000000"/>
                </a:solidFill>
              </a:rPr>
              <a:t> </a:t>
            </a:r>
            <a:r>
              <a:rPr lang="en-GB" sz="2400" dirty="0" err="1">
                <a:solidFill>
                  <a:srgbClr val="000000"/>
                </a:solidFill>
              </a:rPr>
              <a:t>wichtigste</a:t>
            </a:r>
            <a:r>
              <a:rPr lang="en-GB" sz="2400" dirty="0">
                <a:solidFill>
                  <a:srgbClr val="000000"/>
                </a:solidFill>
              </a:rPr>
              <a:t> </a:t>
            </a:r>
            <a:r>
              <a:rPr lang="en-GB" sz="2400" dirty="0" err="1">
                <a:solidFill>
                  <a:srgbClr val="000000"/>
                </a:solidFill>
              </a:rPr>
              <a:t>Sache</a:t>
            </a:r>
            <a:r>
              <a:rPr lang="en-GB" sz="2400" dirty="0">
                <a:solidFill>
                  <a:srgbClr val="000000"/>
                </a:solidFill>
              </a:rPr>
              <a:t> und Aufgabe, </a:t>
            </a:r>
            <a:r>
              <a:rPr lang="en-GB" sz="2400" dirty="0" err="1">
                <a:solidFill>
                  <a:srgbClr val="000000"/>
                </a:solidFill>
              </a:rPr>
              <a:t>denn</a:t>
            </a:r>
            <a:r>
              <a:rPr lang="en-GB" sz="2400" dirty="0">
                <a:solidFill>
                  <a:srgbClr val="000000"/>
                </a:solidFill>
              </a:rPr>
              <a:t> </a:t>
            </a:r>
            <a:r>
              <a:rPr lang="en-GB" sz="2400" dirty="0" err="1">
                <a:solidFill>
                  <a:srgbClr val="000000"/>
                </a:solidFill>
              </a:rPr>
              <a:t>kleinere</a:t>
            </a:r>
            <a:r>
              <a:rPr lang="en-GB" sz="2400" dirty="0">
                <a:solidFill>
                  <a:srgbClr val="000000"/>
                </a:solidFill>
              </a:rPr>
              <a:t> </a:t>
            </a:r>
            <a:r>
              <a:rPr lang="en-GB" sz="2400" dirty="0" err="1">
                <a:solidFill>
                  <a:srgbClr val="000000"/>
                </a:solidFill>
              </a:rPr>
              <a:t>Ziele</a:t>
            </a:r>
            <a:r>
              <a:rPr lang="en-GB" sz="2400" dirty="0">
                <a:solidFill>
                  <a:srgbClr val="000000"/>
                </a:solidFill>
              </a:rPr>
              <a:t> </a:t>
            </a:r>
            <a:r>
              <a:rPr lang="en-GB" sz="2400" dirty="0" err="1">
                <a:solidFill>
                  <a:srgbClr val="000000"/>
                </a:solidFill>
              </a:rPr>
              <a:t>müssen</a:t>
            </a:r>
            <a:r>
              <a:rPr lang="en-GB" sz="2400" dirty="0">
                <a:solidFill>
                  <a:srgbClr val="000000"/>
                </a:solidFill>
              </a:rPr>
              <a:t> dich </a:t>
            </a:r>
            <a:r>
              <a:rPr lang="en-GB" sz="2400" dirty="0" err="1">
                <a:solidFill>
                  <a:srgbClr val="000000"/>
                </a:solidFill>
              </a:rPr>
              <a:t>näher</a:t>
            </a:r>
            <a:r>
              <a:rPr lang="en-GB" sz="2400" dirty="0">
                <a:solidFill>
                  <a:srgbClr val="000000"/>
                </a:solidFill>
              </a:rPr>
              <a:t> an das </a:t>
            </a:r>
            <a:r>
              <a:rPr lang="en-GB" sz="2400" dirty="0" err="1">
                <a:solidFill>
                  <a:srgbClr val="000000"/>
                </a:solidFill>
              </a:rPr>
              <a:t>Wichtigste</a:t>
            </a:r>
            <a:r>
              <a:rPr lang="en-GB" sz="2400" dirty="0">
                <a:solidFill>
                  <a:srgbClr val="000000"/>
                </a:solidFill>
              </a:rPr>
              <a:t> </a:t>
            </a:r>
            <a:r>
              <a:rPr lang="en-GB" sz="2400" dirty="0" err="1">
                <a:solidFill>
                  <a:srgbClr val="000000"/>
                </a:solidFill>
              </a:rPr>
              <a:t>bringen</a:t>
            </a:r>
            <a:r>
              <a:rPr lang="en-GB" sz="2400" dirty="0">
                <a:solidFill>
                  <a:srgbClr val="000000"/>
                </a:solidFill>
              </a:rPr>
              <a:t>. </a:t>
            </a:r>
            <a:r>
              <a:rPr lang="en-GB" sz="2400" dirty="0" err="1">
                <a:solidFill>
                  <a:srgbClr val="000000"/>
                </a:solidFill>
              </a:rPr>
              <a:t>Alles</a:t>
            </a:r>
            <a:r>
              <a:rPr lang="en-GB" sz="2400" dirty="0">
                <a:solidFill>
                  <a:srgbClr val="000000"/>
                </a:solidFill>
              </a:rPr>
              <a:t>, was Sie tun </a:t>
            </a:r>
            <a:r>
              <a:rPr lang="en-GB" sz="2400" dirty="0" err="1">
                <a:solidFill>
                  <a:srgbClr val="000000"/>
                </a:solidFill>
              </a:rPr>
              <a:t>werden</a:t>
            </a:r>
            <a:r>
              <a:rPr lang="en-GB" sz="2400" dirty="0">
                <a:solidFill>
                  <a:srgbClr val="000000"/>
                </a:solidFill>
              </a:rPr>
              <a:t>, muss also </a:t>
            </a:r>
            <a:r>
              <a:rPr lang="en-GB" sz="2400" dirty="0" err="1">
                <a:solidFill>
                  <a:srgbClr val="000000"/>
                </a:solidFill>
              </a:rPr>
              <a:t>verknüpft</a:t>
            </a:r>
            <a:r>
              <a:rPr lang="en-GB" sz="2400" dirty="0">
                <a:solidFill>
                  <a:srgbClr val="000000"/>
                </a:solidFill>
              </a:rPr>
              <a:t> sein und </a:t>
            </a:r>
            <a:r>
              <a:rPr lang="en-GB" sz="2400" dirty="0" err="1">
                <a:solidFill>
                  <a:srgbClr val="000000"/>
                </a:solidFill>
              </a:rPr>
              <a:t>gemeinsame</a:t>
            </a:r>
            <a:r>
              <a:rPr lang="en-GB" sz="2400" dirty="0">
                <a:solidFill>
                  <a:srgbClr val="000000"/>
                </a:solidFill>
              </a:rPr>
              <a:t> </a:t>
            </a:r>
            <a:r>
              <a:rPr lang="en-GB" sz="2400" dirty="0" err="1">
                <a:solidFill>
                  <a:srgbClr val="000000"/>
                </a:solidFill>
              </a:rPr>
              <a:t>Merkmale</a:t>
            </a:r>
            <a:r>
              <a:rPr lang="en-GB" sz="2400" dirty="0">
                <a:solidFill>
                  <a:srgbClr val="000000"/>
                </a:solidFill>
              </a:rPr>
              <a:t> </a:t>
            </a:r>
            <a:r>
              <a:rPr lang="en-GB" sz="2400" dirty="0" err="1">
                <a:solidFill>
                  <a:srgbClr val="000000"/>
                </a:solidFill>
              </a:rPr>
              <a:t>haben</a:t>
            </a:r>
            <a:r>
              <a:rPr lang="en-GB" sz="2400" dirty="0">
                <a:solidFill>
                  <a:srgbClr val="000000"/>
                </a:solidFill>
              </a:rPr>
              <a:t>. </a:t>
            </a:r>
          </a:p>
          <a:p>
            <a:pPr marL="342900" lvl="0" indent="-342900">
              <a:buClr>
                <a:srgbClr val="0D9390"/>
              </a:buClr>
              <a:buBlip>
                <a:blip r:embed="rId3"/>
              </a:buBlip>
              <a:defRPr/>
            </a:pPr>
            <a:endParaRPr lang="en-GB" sz="2400" dirty="0">
              <a:solidFill>
                <a:srgbClr val="000000"/>
              </a:solidFill>
            </a:endParaRPr>
          </a:p>
          <a:p>
            <a:pPr marL="342900" lvl="0" indent="-342900">
              <a:buClr>
                <a:srgbClr val="0D9390"/>
              </a:buClr>
              <a:buBlip>
                <a:blip r:embed="rId3"/>
              </a:buBlip>
              <a:defRPr/>
            </a:pPr>
            <a:r>
              <a:rPr lang="en-GB" sz="2400" dirty="0">
                <a:solidFill>
                  <a:srgbClr val="000000"/>
                </a:solidFill>
              </a:rPr>
              <a:t>Es </a:t>
            </a:r>
            <a:r>
              <a:rPr lang="en-GB" sz="2400" dirty="0" err="1">
                <a:solidFill>
                  <a:srgbClr val="000000"/>
                </a:solidFill>
              </a:rPr>
              <a:t>sollte</a:t>
            </a:r>
            <a:r>
              <a:rPr lang="en-GB" sz="2400" dirty="0">
                <a:solidFill>
                  <a:srgbClr val="000000"/>
                </a:solidFill>
              </a:rPr>
              <a:t> </a:t>
            </a:r>
            <a:r>
              <a:rPr lang="en-GB" sz="2400" dirty="0" err="1">
                <a:solidFill>
                  <a:srgbClr val="000000"/>
                </a:solidFill>
              </a:rPr>
              <a:t>ein</a:t>
            </a:r>
            <a:r>
              <a:rPr lang="en-GB" sz="2400" dirty="0">
                <a:solidFill>
                  <a:srgbClr val="000000"/>
                </a:solidFill>
              </a:rPr>
              <a:t> </a:t>
            </a:r>
            <a:r>
              <a:rPr lang="en-GB" sz="2400" dirty="0" err="1">
                <a:solidFill>
                  <a:srgbClr val="000000"/>
                </a:solidFill>
              </a:rPr>
              <a:t>einfacher</a:t>
            </a:r>
            <a:r>
              <a:rPr lang="en-GB" sz="2400" dirty="0">
                <a:solidFill>
                  <a:srgbClr val="000000"/>
                </a:solidFill>
              </a:rPr>
              <a:t> und </a:t>
            </a:r>
            <a:r>
              <a:rPr lang="en-GB" sz="2400" dirty="0" err="1">
                <a:solidFill>
                  <a:srgbClr val="000000"/>
                </a:solidFill>
              </a:rPr>
              <a:t>ehrgeiziger</a:t>
            </a:r>
            <a:r>
              <a:rPr lang="en-GB" sz="2400" dirty="0">
                <a:solidFill>
                  <a:srgbClr val="000000"/>
                </a:solidFill>
              </a:rPr>
              <a:t> Plan </a:t>
            </a:r>
            <a:r>
              <a:rPr lang="en-GB" sz="2400" dirty="0" err="1">
                <a:solidFill>
                  <a:srgbClr val="000000"/>
                </a:solidFill>
              </a:rPr>
              <a:t>mit</a:t>
            </a:r>
            <a:r>
              <a:rPr lang="en-GB" sz="2400" dirty="0">
                <a:solidFill>
                  <a:srgbClr val="000000"/>
                </a:solidFill>
              </a:rPr>
              <a:t> </a:t>
            </a:r>
            <a:r>
              <a:rPr lang="en-GB" sz="2400" dirty="0" err="1">
                <a:solidFill>
                  <a:srgbClr val="000000"/>
                </a:solidFill>
              </a:rPr>
              <a:t>guten</a:t>
            </a:r>
            <a:r>
              <a:rPr lang="en-GB" sz="2400" dirty="0">
                <a:solidFill>
                  <a:srgbClr val="000000"/>
                </a:solidFill>
              </a:rPr>
              <a:t> </a:t>
            </a:r>
            <a:r>
              <a:rPr lang="en-GB" sz="2400" dirty="0" err="1">
                <a:solidFill>
                  <a:srgbClr val="000000"/>
                </a:solidFill>
              </a:rPr>
              <a:t>Erfolgsaussichten</a:t>
            </a:r>
            <a:r>
              <a:rPr lang="en-GB" sz="2400" dirty="0">
                <a:solidFill>
                  <a:srgbClr val="000000"/>
                </a:solidFill>
              </a:rPr>
              <a:t> sein.</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66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agilen</a:t>
            </a:r>
            <a:r>
              <a:rPr lang="en-GB" dirty="0"/>
              <a:t> </a:t>
            </a:r>
            <a:r>
              <a:rPr lang="en-GB" dirty="0" err="1"/>
              <a:t>Prinzipien</a:t>
            </a:r>
            <a:r>
              <a:rPr lang="en-GB" dirty="0"/>
              <a:t>
</a:t>
            </a:r>
          </a:p>
        </p:txBody>
      </p:sp>
      <p:graphicFrame>
        <p:nvGraphicFramePr>
          <p:cNvPr id="2" name="Diagram 1">
            <a:extLst>
              <a:ext uri="{FF2B5EF4-FFF2-40B4-BE49-F238E27FC236}">
                <a16:creationId xmlns:a16="http://schemas.microsoft.com/office/drawing/2014/main" id="{6E1ED0FC-1044-34D6-ED7C-3BC4DBD4C91F}"/>
              </a:ext>
            </a:extLst>
          </p:cNvPr>
          <p:cNvGraphicFramePr/>
          <p:nvPr>
            <p:extLst>
              <p:ext uri="{D42A27DB-BD31-4B8C-83A1-F6EECF244321}">
                <p14:modId xmlns:p14="http://schemas.microsoft.com/office/powerpoint/2010/main" val="3953110460"/>
              </p:ext>
            </p:extLst>
          </p:nvPr>
        </p:nvGraphicFramePr>
        <p:xfrm>
          <a:off x="798382" y="1943046"/>
          <a:ext cx="10595236" cy="3623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846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E7F9368D-EA85-4999-ACC3-A6896D221D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4A1808E-FB2A-4B93-BE82-039FAC0D01D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19788428-B1FC-4857-A06C-4EB3644B385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3FB119FB-4C4C-4C02-9908-4655B9B7E4E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Tipps für Non-Profit-</a:t>
            </a:r>
            <a:r>
              <a:rPr lang="en-GB" dirty="0" err="1"/>
              <a:t>Organisationen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14962"/>
            <a:ext cx="10258424" cy="1938992"/>
          </a:xfrm>
          <a:prstGeom prst="rect">
            <a:avLst/>
          </a:prstGeom>
          <a:noFill/>
        </p:spPr>
        <p:txBody>
          <a:bodyPr wrap="square">
            <a:spAutoFit/>
          </a:bodyPr>
          <a:lstStyle/>
          <a:p>
            <a:pPr marL="342900" lvl="0" indent="-342900">
              <a:buClr>
                <a:srgbClr val="0D9390"/>
              </a:buClr>
              <a:buBlip>
                <a:blip r:embed="rId3"/>
              </a:buBlip>
              <a:defRPr/>
            </a:pPr>
            <a:r>
              <a:rPr lang="en-GB" sz="2400" dirty="0" err="1">
                <a:solidFill>
                  <a:srgbClr val="000000"/>
                </a:solidFill>
              </a:rPr>
              <a:t>Organisieren</a:t>
            </a:r>
            <a:r>
              <a:rPr lang="en-GB" sz="2400" dirty="0">
                <a:solidFill>
                  <a:srgbClr val="000000"/>
                </a:solidFill>
              </a:rPr>
              <a:t> Sie </a:t>
            </a:r>
            <a:r>
              <a:rPr lang="en-GB" sz="2400" dirty="0" err="1">
                <a:solidFill>
                  <a:srgbClr val="000000"/>
                </a:solidFill>
              </a:rPr>
              <a:t>Ihre</a:t>
            </a:r>
            <a:r>
              <a:rPr lang="en-GB" sz="2400" dirty="0">
                <a:solidFill>
                  <a:srgbClr val="000000"/>
                </a:solidFill>
              </a:rPr>
              <a:t> Arbeit in 1 </a:t>
            </a:r>
            <a:r>
              <a:rPr lang="en-GB" sz="2400" dirty="0" err="1">
                <a:solidFill>
                  <a:srgbClr val="000000"/>
                </a:solidFill>
              </a:rPr>
              <a:t>oder</a:t>
            </a:r>
            <a:r>
              <a:rPr lang="en-GB" sz="2400" dirty="0">
                <a:solidFill>
                  <a:srgbClr val="000000"/>
                </a:solidFill>
              </a:rPr>
              <a:t> 2 </a:t>
            </a:r>
            <a:r>
              <a:rPr lang="en-GB" sz="2400" dirty="0" err="1">
                <a:solidFill>
                  <a:srgbClr val="000000"/>
                </a:solidFill>
              </a:rPr>
              <a:t>Wochen</a:t>
            </a:r>
            <a:r>
              <a:rPr lang="en-GB" sz="2400" dirty="0">
                <a:solidFill>
                  <a:srgbClr val="000000"/>
                </a:solidFill>
              </a:rPr>
              <a:t> "Sprints". </a:t>
            </a:r>
            <a:r>
              <a:rPr lang="en-GB" sz="2400" dirty="0" err="1">
                <a:solidFill>
                  <a:srgbClr val="000000"/>
                </a:solidFill>
              </a:rPr>
              <a:t>Denken</a:t>
            </a:r>
            <a:r>
              <a:rPr lang="en-GB" sz="2400" dirty="0">
                <a:solidFill>
                  <a:srgbClr val="000000"/>
                </a:solidFill>
              </a:rPr>
              <a:t> Sie </a:t>
            </a:r>
            <a:r>
              <a:rPr lang="en-GB" sz="2400" dirty="0" err="1">
                <a:solidFill>
                  <a:srgbClr val="000000"/>
                </a:solidFill>
              </a:rPr>
              <a:t>daran</a:t>
            </a:r>
            <a:r>
              <a:rPr lang="en-GB" sz="2400" dirty="0">
                <a:solidFill>
                  <a:srgbClr val="000000"/>
                </a:solidFill>
              </a:rPr>
              <a:t>, es </a:t>
            </a:r>
            <a:r>
              <a:rPr lang="en-GB" sz="2400" dirty="0" err="1">
                <a:solidFill>
                  <a:srgbClr val="000000"/>
                </a:solidFill>
              </a:rPr>
              <a:t>ruhig</a:t>
            </a:r>
            <a:r>
              <a:rPr lang="en-GB" sz="2400" dirty="0">
                <a:solidFill>
                  <a:srgbClr val="000000"/>
                </a:solidFill>
              </a:rPr>
              <a:t> </a:t>
            </a:r>
            <a:r>
              <a:rPr lang="en-GB" sz="2400" dirty="0" err="1">
                <a:solidFill>
                  <a:srgbClr val="000000"/>
                </a:solidFill>
              </a:rPr>
              <a:t>angehen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lassen</a:t>
            </a:r>
            <a:r>
              <a:rPr lang="en-GB" sz="2400" dirty="0">
                <a:solidFill>
                  <a:srgbClr val="000000"/>
                </a:solidFill>
              </a:rPr>
              <a:t> und es </a:t>
            </a:r>
            <a:r>
              <a:rPr lang="en-GB" sz="2400" dirty="0" err="1">
                <a:solidFill>
                  <a:srgbClr val="000000"/>
                </a:solidFill>
              </a:rPr>
              <a:t>zu</a:t>
            </a:r>
            <a:r>
              <a:rPr lang="en-GB" sz="2400" dirty="0">
                <a:solidFill>
                  <a:srgbClr val="000000"/>
                </a:solidFill>
              </a:rPr>
              <a:t> </a:t>
            </a:r>
            <a:r>
              <a:rPr lang="en-GB" sz="2400" dirty="0" err="1">
                <a:solidFill>
                  <a:srgbClr val="000000"/>
                </a:solidFill>
              </a:rPr>
              <a:t>genießen</a:t>
            </a:r>
            <a:r>
              <a:rPr lang="en-GB" sz="2400" dirty="0">
                <a:solidFill>
                  <a:srgbClr val="000000"/>
                </a:solidFill>
              </a:rPr>
              <a:t>. Sie </a:t>
            </a:r>
            <a:r>
              <a:rPr lang="en-GB" sz="2400" dirty="0" err="1">
                <a:solidFill>
                  <a:srgbClr val="000000"/>
                </a:solidFill>
              </a:rPr>
              <a:t>müssen</a:t>
            </a:r>
            <a:r>
              <a:rPr lang="en-GB" sz="2400" dirty="0">
                <a:solidFill>
                  <a:srgbClr val="000000"/>
                </a:solidFill>
              </a:rPr>
              <a:t> </a:t>
            </a:r>
            <a:r>
              <a:rPr lang="en-GB" sz="2400" dirty="0" err="1">
                <a:solidFill>
                  <a:srgbClr val="000000"/>
                </a:solidFill>
              </a:rPr>
              <a:t>sich</a:t>
            </a:r>
            <a:r>
              <a:rPr lang="en-GB" sz="2400" dirty="0">
                <a:solidFill>
                  <a:srgbClr val="000000"/>
                </a:solidFill>
              </a:rPr>
              <a:t> </a:t>
            </a:r>
            <a:r>
              <a:rPr lang="en-GB" sz="2400" dirty="0" err="1">
                <a:solidFill>
                  <a:srgbClr val="000000"/>
                </a:solidFill>
              </a:rPr>
              <a:t>nicht</a:t>
            </a:r>
            <a:r>
              <a:rPr lang="en-GB" sz="2400" dirty="0">
                <a:solidFill>
                  <a:srgbClr val="000000"/>
                </a:solidFill>
              </a:rPr>
              <a:t> </a:t>
            </a:r>
            <a:r>
              <a:rPr lang="en-GB" sz="2400" dirty="0" err="1">
                <a:solidFill>
                  <a:srgbClr val="000000"/>
                </a:solidFill>
              </a:rPr>
              <a:t>beeilen</a:t>
            </a:r>
            <a:r>
              <a:rPr lang="en-GB" sz="2400" dirty="0">
                <a:solidFill>
                  <a:srgbClr val="000000"/>
                </a:solidFill>
              </a:rPr>
              <a:t>.</a:t>
            </a:r>
          </a:p>
          <a:p>
            <a:pPr lvl="0">
              <a:buClr>
                <a:srgbClr val="0D9390"/>
              </a:buCl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lvl="0" indent="-342900">
              <a:buClr>
                <a:srgbClr val="0D9390"/>
              </a:buClr>
              <a:buBlip>
                <a:blip r:embed="rId3"/>
              </a:buBlip>
              <a:defRPr/>
            </a:pPr>
            <a:r>
              <a:rPr lang="en-GB" sz="2400" dirty="0">
                <a:solidFill>
                  <a:srgbClr val="000000"/>
                </a:solidFill>
              </a:rPr>
              <a:t>In der Lage </a:t>
            </a:r>
            <a:r>
              <a:rPr lang="en-GB" sz="2400" dirty="0" err="1">
                <a:solidFill>
                  <a:srgbClr val="000000"/>
                </a:solidFill>
              </a:rPr>
              <a:t>zu</a:t>
            </a:r>
            <a:r>
              <a:rPr lang="en-GB" sz="2400" dirty="0">
                <a:solidFill>
                  <a:srgbClr val="000000"/>
                </a:solidFill>
              </a:rPr>
              <a:t> sein, </a:t>
            </a:r>
            <a:r>
              <a:rPr lang="en-GB" sz="2400" dirty="0" err="1">
                <a:solidFill>
                  <a:srgbClr val="000000"/>
                </a:solidFill>
              </a:rPr>
              <a:t>sich</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ändern</a:t>
            </a:r>
            <a:r>
              <a:rPr lang="en-GB" sz="2400" dirty="0">
                <a:solidFill>
                  <a:srgbClr val="000000"/>
                </a:solidFill>
              </a:rPr>
              <a:t> und </a:t>
            </a:r>
            <a:r>
              <a:rPr lang="en-GB" sz="2400" dirty="0" err="1">
                <a:solidFill>
                  <a:srgbClr val="000000"/>
                </a:solidFill>
              </a:rPr>
              <a:t>sich</a:t>
            </a:r>
            <a:r>
              <a:rPr lang="en-GB" sz="2400" dirty="0">
                <a:solidFill>
                  <a:srgbClr val="000000"/>
                </a:solidFill>
              </a:rPr>
              <a:t> an </a:t>
            </a:r>
            <a:r>
              <a:rPr lang="en-GB" sz="2400" dirty="0" err="1">
                <a:solidFill>
                  <a:srgbClr val="000000"/>
                </a:solidFill>
              </a:rPr>
              <a:t>eine</a:t>
            </a:r>
            <a:r>
              <a:rPr lang="en-GB" sz="2400" dirty="0">
                <a:solidFill>
                  <a:srgbClr val="000000"/>
                </a:solidFill>
              </a:rPr>
              <a:t> </a:t>
            </a:r>
            <a:r>
              <a:rPr lang="en-GB" sz="2400" dirty="0" err="1">
                <a:solidFill>
                  <a:srgbClr val="000000"/>
                </a:solidFill>
              </a:rPr>
              <a:t>neue</a:t>
            </a:r>
            <a:r>
              <a:rPr lang="en-GB" sz="2400" dirty="0">
                <a:solidFill>
                  <a:srgbClr val="000000"/>
                </a:solidFill>
              </a:rPr>
              <a:t> Situation </a:t>
            </a:r>
            <a:r>
              <a:rPr lang="en-GB" sz="2400" dirty="0" err="1">
                <a:solidFill>
                  <a:srgbClr val="000000"/>
                </a:solidFill>
              </a:rPr>
              <a:t>anzupassen</a:t>
            </a:r>
            <a:r>
              <a:rPr lang="en-GB" sz="2400" dirty="0">
                <a:solidFill>
                  <a:srgbClr val="000000"/>
                </a:solidFill>
              </a:rPr>
              <a:t>, </a:t>
            </a:r>
            <a:r>
              <a:rPr lang="en-GB" sz="2400" dirty="0" err="1">
                <a:solidFill>
                  <a:srgbClr val="000000"/>
                </a:solidFill>
              </a:rPr>
              <a:t>kann</a:t>
            </a:r>
            <a:r>
              <a:rPr lang="en-GB" sz="2400" dirty="0">
                <a:solidFill>
                  <a:srgbClr val="000000"/>
                </a:solidFill>
              </a:rPr>
              <a:t> die </a:t>
            </a:r>
            <a:r>
              <a:rPr lang="en-GB" sz="2400" dirty="0" err="1">
                <a:solidFill>
                  <a:srgbClr val="000000"/>
                </a:solidFill>
              </a:rPr>
              <a:t>größte</a:t>
            </a:r>
            <a:r>
              <a:rPr lang="en-GB" sz="2400" dirty="0">
                <a:solidFill>
                  <a:srgbClr val="000000"/>
                </a:solidFill>
              </a:rPr>
              <a:t> </a:t>
            </a:r>
            <a:r>
              <a:rPr lang="en-GB" sz="2400" dirty="0" err="1">
                <a:solidFill>
                  <a:srgbClr val="000000"/>
                </a:solidFill>
              </a:rPr>
              <a:t>Stärke</a:t>
            </a:r>
            <a:r>
              <a:rPr lang="en-GB" sz="2400" dirty="0">
                <a:solidFill>
                  <a:srgbClr val="000000"/>
                </a:solidFill>
              </a:rPr>
              <a:t> und Kraft </a:t>
            </a:r>
            <a:r>
              <a:rPr lang="en-GB" sz="2400" dirty="0" err="1">
                <a:solidFill>
                  <a:srgbClr val="000000"/>
                </a:solidFill>
              </a:rPr>
              <a:t>einer</a:t>
            </a:r>
            <a:r>
              <a:rPr lang="en-GB" sz="2400" dirty="0">
                <a:solidFill>
                  <a:srgbClr val="000000"/>
                </a:solidFill>
              </a:rPr>
              <a:t> </a:t>
            </a:r>
            <a:r>
              <a:rPr lang="en-GB" sz="2400" dirty="0" err="1">
                <a:solidFill>
                  <a:srgbClr val="000000"/>
                </a:solidFill>
              </a:rPr>
              <a:t>gemeinnützigen</a:t>
            </a:r>
            <a:r>
              <a:rPr lang="en-GB" sz="2400" dirty="0">
                <a:solidFill>
                  <a:srgbClr val="000000"/>
                </a:solidFill>
              </a:rPr>
              <a:t> Organisation sein.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62224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Tipps für Non-Profit-</a:t>
            </a:r>
            <a:r>
              <a:rPr lang="en-GB" dirty="0" err="1"/>
              <a:t>Organisationen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830997"/>
          </a:xfrm>
          <a:prstGeom prst="rect">
            <a:avLst/>
          </a:prstGeom>
          <a:noFill/>
        </p:spPr>
        <p:txBody>
          <a:bodyPr wrap="square">
            <a:spAutoFit/>
          </a:bodyPr>
          <a:lstStyle/>
          <a:p>
            <a:pPr lvl="0">
              <a:buClr>
                <a:srgbClr val="0D9390"/>
              </a:buClr>
              <a:defRPr/>
            </a:pPr>
            <a:r>
              <a:rPr lang="en-GB" sz="2400" dirty="0">
                <a:solidFill>
                  <a:srgbClr val="000000"/>
                </a:solidFill>
              </a:rPr>
              <a:t>Agile </a:t>
            </a:r>
            <a:r>
              <a:rPr lang="en-GB" sz="2400" dirty="0" err="1">
                <a:solidFill>
                  <a:srgbClr val="000000"/>
                </a:solidFill>
              </a:rPr>
              <a:t>hilft</a:t>
            </a:r>
            <a:r>
              <a:rPr lang="en-GB" sz="2400" dirty="0">
                <a:solidFill>
                  <a:srgbClr val="000000"/>
                </a:solidFill>
              </a:rPr>
              <a:t> </a:t>
            </a:r>
            <a:r>
              <a:rPr lang="en-GB" sz="2400" dirty="0" err="1">
                <a:solidFill>
                  <a:srgbClr val="000000"/>
                </a:solidFill>
              </a:rPr>
              <a:t>Ihnen</a:t>
            </a:r>
            <a:r>
              <a:rPr lang="en-GB" sz="2400" dirty="0">
                <a:solidFill>
                  <a:srgbClr val="000000"/>
                </a:solidFill>
              </a:rPr>
              <a:t>, </a:t>
            </a:r>
            <a:r>
              <a:rPr lang="en-GB" sz="2400" dirty="0" err="1">
                <a:solidFill>
                  <a:srgbClr val="000000"/>
                </a:solidFill>
              </a:rPr>
              <a:t>Ihre</a:t>
            </a:r>
            <a:r>
              <a:rPr lang="en-GB" sz="2400" dirty="0">
                <a:solidFill>
                  <a:srgbClr val="000000"/>
                </a:solidFill>
              </a:rPr>
              <a:t> Arbeit </a:t>
            </a:r>
            <a:r>
              <a:rPr lang="en-GB" sz="2400" dirty="0" err="1">
                <a:solidFill>
                  <a:srgbClr val="000000"/>
                </a:solidFill>
              </a:rPr>
              <a:t>zu</a:t>
            </a:r>
            <a:r>
              <a:rPr lang="en-GB" sz="2400" dirty="0">
                <a:solidFill>
                  <a:srgbClr val="000000"/>
                </a:solidFill>
              </a:rPr>
              <a:t> </a:t>
            </a:r>
            <a:r>
              <a:rPr lang="en-GB" sz="2400" dirty="0" err="1">
                <a:solidFill>
                  <a:srgbClr val="000000"/>
                </a:solidFill>
              </a:rPr>
              <a:t>organisieren</a:t>
            </a:r>
            <a:r>
              <a:rPr lang="en-GB" sz="2400" dirty="0">
                <a:solidFill>
                  <a:srgbClr val="000000"/>
                </a:solidFill>
              </a:rPr>
              <a:t>, </a:t>
            </a:r>
            <a:r>
              <a:rPr lang="en-GB" sz="2400" dirty="0" err="1">
                <a:solidFill>
                  <a:srgbClr val="000000"/>
                </a:solidFill>
              </a:rPr>
              <a:t>Aufgaben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priorisieren</a:t>
            </a:r>
            <a:r>
              <a:rPr lang="en-GB" sz="2400" dirty="0">
                <a:solidFill>
                  <a:srgbClr val="000000"/>
                </a:solidFill>
              </a:rPr>
              <a:t>, </a:t>
            </a:r>
            <a:r>
              <a:rPr lang="en-GB" sz="2400" dirty="0" err="1">
                <a:solidFill>
                  <a:srgbClr val="000000"/>
                </a:solidFill>
              </a:rPr>
              <a:t>Messbarkeit</a:t>
            </a:r>
            <a:r>
              <a:rPr lang="en-GB" sz="2400" dirty="0">
                <a:solidFill>
                  <a:srgbClr val="000000"/>
                </a:solidFill>
              </a:rPr>
              <a:t>, </a:t>
            </a:r>
            <a:r>
              <a:rPr lang="en-GB" sz="2400" dirty="0" err="1">
                <a:solidFill>
                  <a:srgbClr val="000000"/>
                </a:solidFill>
              </a:rPr>
              <a:t>Verantwortung</a:t>
            </a:r>
            <a:r>
              <a:rPr lang="en-GB" sz="2400" dirty="0">
                <a:solidFill>
                  <a:srgbClr val="000000"/>
                </a:solidFill>
              </a:rPr>
              <a:t> und </a:t>
            </a:r>
            <a:r>
              <a:rPr lang="en-GB" sz="2400" dirty="0" err="1">
                <a:solidFill>
                  <a:srgbClr val="000000"/>
                </a:solidFill>
              </a:rPr>
              <a:t>klare</a:t>
            </a:r>
            <a:r>
              <a:rPr lang="en-GB" sz="2400" dirty="0">
                <a:solidFill>
                  <a:srgbClr val="000000"/>
                </a:solidFill>
              </a:rPr>
              <a:t> </a:t>
            </a:r>
            <a:r>
              <a:rPr lang="en-GB" sz="2400" dirty="0" err="1">
                <a:solidFill>
                  <a:srgbClr val="000000"/>
                </a:solidFill>
              </a:rPr>
              <a:t>Regeln</a:t>
            </a:r>
            <a:r>
              <a:rPr lang="en-GB" sz="2400" dirty="0">
                <a:solidFill>
                  <a:srgbClr val="000000"/>
                </a:solidFill>
              </a:rPr>
              <a:t> </a:t>
            </a:r>
            <a:r>
              <a:rPr lang="en-GB" sz="2400" dirty="0" err="1">
                <a:solidFill>
                  <a:srgbClr val="000000"/>
                </a:solidFill>
              </a:rPr>
              <a:t>einzuführen</a:t>
            </a:r>
            <a:r>
              <a:rPr lang="en-GB"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38F61886-79B8-1E8C-9140-EDFD2F248E2D}"/>
              </a:ext>
            </a:extLst>
          </p:cNvPr>
          <p:cNvGraphicFramePr/>
          <p:nvPr>
            <p:extLst>
              <p:ext uri="{D42A27DB-BD31-4B8C-83A1-F6EECF244321}">
                <p14:modId xmlns:p14="http://schemas.microsoft.com/office/powerpoint/2010/main" val="69997217"/>
              </p:ext>
            </p:extLst>
          </p:nvPr>
        </p:nvGraphicFramePr>
        <p:xfrm>
          <a:off x="629976" y="2721470"/>
          <a:ext cx="10595235" cy="2527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204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C8F7E5BD-9C0C-4676-BEB5-DA319EB5C34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9F02949-A5DE-47C4-8B51-C2B891DB39E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CD6677CE-C1A6-4CE0-8D75-B510C85DF81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en-US" dirty="0" err="1"/>
              <a:t>Wenn</a:t>
            </a:r>
            <a:r>
              <a:rPr lang="en-US" dirty="0"/>
              <a:t> </a:t>
            </a:r>
            <a:r>
              <a:rPr lang="en-US" dirty="0" err="1"/>
              <a:t>dir</a:t>
            </a:r>
            <a:r>
              <a:rPr lang="en-US" dirty="0"/>
              <a:t> </a:t>
            </a:r>
            <a:r>
              <a:rPr lang="en-US" dirty="0" err="1"/>
              <a:t>etwas</a:t>
            </a:r>
            <a:r>
              <a:rPr lang="en-US" dirty="0"/>
              <a:t> </a:t>
            </a:r>
            <a:r>
              <a:rPr lang="en-US" dirty="0" err="1"/>
              <a:t>nicht</a:t>
            </a:r>
            <a:r>
              <a:rPr lang="en-US" dirty="0"/>
              <a:t> </a:t>
            </a:r>
            <a:r>
              <a:rPr lang="en-US" dirty="0" err="1"/>
              <a:t>gefällt</a:t>
            </a:r>
            <a:r>
              <a:rPr lang="en-US" dirty="0"/>
              <a:t>, </a:t>
            </a:r>
            <a:r>
              <a:rPr lang="en-US" dirty="0" err="1"/>
              <a:t>ändere</a:t>
            </a:r>
            <a:r>
              <a:rPr lang="en-US" dirty="0"/>
              <a:t> es. </a:t>
            </a:r>
            <a:r>
              <a:rPr lang="en-US" dirty="0" err="1"/>
              <a:t>Wenn</a:t>
            </a:r>
            <a:r>
              <a:rPr lang="en-US" dirty="0"/>
              <a:t> du es </a:t>
            </a:r>
            <a:r>
              <a:rPr lang="en-US" dirty="0" err="1"/>
              <a:t>nicht</a:t>
            </a:r>
            <a:r>
              <a:rPr lang="en-US" dirty="0"/>
              <a:t> </a:t>
            </a:r>
            <a:r>
              <a:rPr lang="en-US" dirty="0" err="1"/>
              <a:t>ändern</a:t>
            </a:r>
            <a:r>
              <a:rPr lang="en-US" dirty="0"/>
              <a:t> </a:t>
            </a:r>
            <a:r>
              <a:rPr lang="en-US" dirty="0" err="1"/>
              <a:t>kannst</a:t>
            </a:r>
            <a:r>
              <a:rPr lang="en-US" dirty="0"/>
              <a:t>, </a:t>
            </a:r>
            <a:r>
              <a:rPr lang="en-US" dirty="0" err="1"/>
              <a:t>ändere</a:t>
            </a:r>
            <a:r>
              <a:rPr lang="en-US" dirty="0"/>
              <a:t> die Art und Weise, </a:t>
            </a:r>
            <a:r>
              <a:rPr lang="en-US" dirty="0" err="1"/>
              <a:t>wie</a:t>
            </a:r>
            <a:r>
              <a:rPr lang="en-US" dirty="0"/>
              <a:t> du </a:t>
            </a:r>
            <a:r>
              <a:rPr lang="en-US" dirty="0" err="1"/>
              <a:t>darüber</a:t>
            </a:r>
            <a:r>
              <a:rPr lang="en-US" dirty="0"/>
              <a:t> </a:t>
            </a:r>
            <a:r>
              <a:rPr lang="en-US" dirty="0" err="1"/>
              <a:t>denkst</a:t>
            </a:r>
            <a:r>
              <a:rPr lang="en-US" dirty="0"/>
              <a:t>."
</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dirty="0"/>
              <a:t>Mary Engelbreit</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Two hikers helping one another up a roc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29" r="12829"/>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7497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Scrum Beyond Software: Wie </a:t>
            </a:r>
            <a:r>
              <a:rPr lang="en-GB" dirty="0" err="1"/>
              <a:t>lokale</a:t>
            </a:r>
            <a:r>
              <a:rPr lang="en-GB" dirty="0"/>
              <a:t> NGOs </a:t>
            </a:r>
            <a:r>
              <a:rPr lang="en-GB" dirty="0" err="1"/>
              <a:t>menschliche</a:t>
            </a:r>
            <a:r>
              <a:rPr lang="en-GB" dirty="0"/>
              <a:t> </a:t>
            </a:r>
            <a:r>
              <a:rPr lang="en-GB" dirty="0" err="1"/>
              <a:t>Werte</a:t>
            </a:r>
            <a:r>
              <a:rPr lang="en-GB" dirty="0"/>
              <a:t> und </a:t>
            </a:r>
            <a:r>
              <a:rPr lang="en-GB" dirty="0" err="1"/>
              <a:t>Prinzipien</a:t>
            </a:r>
            <a:r>
              <a:rPr lang="en-GB" dirty="0"/>
              <a:t> </a:t>
            </a:r>
            <a:r>
              <a:rPr lang="en-GB" dirty="0" err="1"/>
              <a:t>inspirieren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3046988"/>
          </a:xfrm>
          <a:prstGeom prst="rect">
            <a:avLst/>
          </a:prstGeom>
          <a:noFill/>
        </p:spPr>
        <p:txBody>
          <a:bodyPr wrap="square">
            <a:spAutoFit/>
          </a:bodyPr>
          <a:lstStyle/>
          <a:p>
            <a:pPr marL="342900" lvl="0" indent="-342900">
              <a:buClr>
                <a:srgbClr val="0D9390"/>
              </a:buClr>
              <a:buBlip>
                <a:blip r:embed="rId3"/>
              </a:buBlip>
              <a:defRPr/>
            </a:pPr>
            <a:r>
              <a:rPr lang="en-GB" sz="2400" dirty="0" err="1">
                <a:solidFill>
                  <a:srgbClr val="000000"/>
                </a:solidFill>
              </a:rPr>
              <a:t>Menschliche</a:t>
            </a:r>
            <a:r>
              <a:rPr lang="en-GB" sz="2400" dirty="0">
                <a:solidFill>
                  <a:srgbClr val="000000"/>
                </a:solidFill>
              </a:rPr>
              <a:t> </a:t>
            </a:r>
            <a:r>
              <a:rPr lang="en-GB" sz="2400" dirty="0" err="1">
                <a:solidFill>
                  <a:srgbClr val="000000"/>
                </a:solidFill>
              </a:rPr>
              <a:t>Interaktionen</a:t>
            </a:r>
            <a:r>
              <a:rPr lang="en-GB" sz="2400" dirty="0">
                <a:solidFill>
                  <a:srgbClr val="000000"/>
                </a:solidFill>
              </a:rPr>
              <a:t> </a:t>
            </a:r>
            <a:r>
              <a:rPr lang="en-GB" sz="2400" dirty="0" err="1">
                <a:solidFill>
                  <a:srgbClr val="000000"/>
                </a:solidFill>
              </a:rPr>
              <a:t>bieten</a:t>
            </a:r>
            <a:r>
              <a:rPr lang="en-GB" sz="2400" dirty="0">
                <a:solidFill>
                  <a:srgbClr val="000000"/>
                </a:solidFill>
              </a:rPr>
              <a:t> </a:t>
            </a:r>
            <a:r>
              <a:rPr lang="en-GB" sz="2400" dirty="0" err="1">
                <a:solidFill>
                  <a:srgbClr val="000000"/>
                </a:solidFill>
              </a:rPr>
              <a:t>einen</a:t>
            </a:r>
            <a:r>
              <a:rPr lang="en-GB" sz="2400" dirty="0">
                <a:solidFill>
                  <a:srgbClr val="000000"/>
                </a:solidFill>
              </a:rPr>
              <a:t> </a:t>
            </a:r>
            <a:r>
              <a:rPr lang="en-GB" sz="2400" dirty="0" err="1">
                <a:solidFill>
                  <a:srgbClr val="000000"/>
                </a:solidFill>
              </a:rPr>
              <a:t>fruchtbaren</a:t>
            </a:r>
            <a:r>
              <a:rPr lang="en-GB" sz="2400" dirty="0">
                <a:solidFill>
                  <a:srgbClr val="000000"/>
                </a:solidFill>
              </a:rPr>
              <a:t> Boden für </a:t>
            </a:r>
            <a:r>
              <a:rPr lang="en-GB" sz="2400" dirty="0" err="1">
                <a:solidFill>
                  <a:srgbClr val="000000"/>
                </a:solidFill>
              </a:rPr>
              <a:t>moderne</a:t>
            </a:r>
            <a:r>
              <a:rPr lang="en-GB" sz="2400" dirty="0">
                <a:solidFill>
                  <a:srgbClr val="000000"/>
                </a:solidFill>
              </a:rPr>
              <a:t>, </a:t>
            </a:r>
            <a:r>
              <a:rPr lang="en-GB" sz="2400" dirty="0" err="1">
                <a:solidFill>
                  <a:srgbClr val="000000"/>
                </a:solidFill>
              </a:rPr>
              <a:t>dynamische</a:t>
            </a:r>
            <a:r>
              <a:rPr lang="en-GB" sz="2400" dirty="0">
                <a:solidFill>
                  <a:srgbClr val="000000"/>
                </a:solidFill>
              </a:rPr>
              <a:t> </a:t>
            </a:r>
            <a:r>
              <a:rPr lang="en-GB" sz="2400" dirty="0" err="1">
                <a:solidFill>
                  <a:srgbClr val="000000"/>
                </a:solidFill>
              </a:rPr>
              <a:t>Ansätze</a:t>
            </a:r>
            <a:r>
              <a:rPr lang="en-GB" sz="2400" dirty="0">
                <a:solidFill>
                  <a:srgbClr val="000000"/>
                </a:solidFill>
              </a:rPr>
              <a:t> </a:t>
            </a:r>
            <a:r>
              <a:rPr lang="en-GB" sz="2400" dirty="0" err="1">
                <a:solidFill>
                  <a:srgbClr val="000000"/>
                </a:solidFill>
              </a:rPr>
              <a:t>wie</a:t>
            </a:r>
            <a:r>
              <a:rPr lang="en-GB" sz="2400" dirty="0">
                <a:solidFill>
                  <a:srgbClr val="000000"/>
                </a:solidFill>
              </a:rPr>
              <a:t> Scrum und </a:t>
            </a:r>
            <a:r>
              <a:rPr lang="en-GB" sz="2400" dirty="0" err="1">
                <a:solidFill>
                  <a:srgbClr val="000000"/>
                </a:solidFill>
              </a:rPr>
              <a:t>andere</a:t>
            </a:r>
            <a:r>
              <a:rPr lang="en-GB" sz="2400" dirty="0">
                <a:solidFill>
                  <a:srgbClr val="000000"/>
                </a:solidFill>
              </a:rPr>
              <a:t> Mittel, um </a:t>
            </a:r>
            <a:r>
              <a:rPr lang="en-GB" sz="2400" dirty="0" err="1">
                <a:solidFill>
                  <a:srgbClr val="000000"/>
                </a:solidFill>
              </a:rPr>
              <a:t>Agilität</a:t>
            </a:r>
            <a:r>
              <a:rPr lang="en-GB" sz="2400" dirty="0">
                <a:solidFill>
                  <a:srgbClr val="000000"/>
                </a:solidFill>
              </a:rPr>
              <a:t> in </a:t>
            </a:r>
            <a:r>
              <a:rPr lang="en-GB" sz="2400" dirty="0" err="1">
                <a:solidFill>
                  <a:srgbClr val="000000"/>
                </a:solidFill>
              </a:rPr>
              <a:t>unsere</a:t>
            </a:r>
            <a:r>
              <a:rPr lang="en-GB" sz="2400" dirty="0">
                <a:solidFill>
                  <a:srgbClr val="000000"/>
                </a:solidFill>
              </a:rPr>
              <a:t> Umwelt </a:t>
            </a:r>
            <a:r>
              <a:rPr lang="en-GB" sz="2400" dirty="0" err="1">
                <a:solidFill>
                  <a:srgbClr val="000000"/>
                </a:solidFill>
              </a:rPr>
              <a:t>zu</a:t>
            </a:r>
            <a:r>
              <a:rPr lang="en-GB" sz="2400" dirty="0">
                <a:solidFill>
                  <a:srgbClr val="000000"/>
                </a:solidFill>
              </a:rPr>
              <a:t> </a:t>
            </a:r>
            <a:r>
              <a:rPr lang="en-GB" sz="2400" dirty="0" err="1">
                <a:solidFill>
                  <a:srgbClr val="000000"/>
                </a:solidFill>
              </a:rPr>
              <a:t>bringen</a:t>
            </a:r>
            <a:r>
              <a:rPr lang="en-GB" sz="2400" dirty="0">
                <a:solidFill>
                  <a:srgbClr val="000000"/>
                </a:solidFill>
              </a:rPr>
              <a:t>. </a:t>
            </a:r>
          </a:p>
          <a:p>
            <a:pPr marL="342900" lvl="0" indent="-342900">
              <a:buClr>
                <a:srgbClr val="0D9390"/>
              </a:buClr>
              <a:buBlip>
                <a:blip r:embed="rId3"/>
              </a:buBlip>
              <a:defRPr/>
            </a:pPr>
            <a:endParaRPr lang="en-GB" sz="2400" dirty="0">
              <a:solidFill>
                <a:srgbClr val="000000"/>
              </a:solidFill>
            </a:endParaRPr>
          </a:p>
          <a:p>
            <a:pPr marL="342900" lvl="0" indent="-342900">
              <a:buClr>
                <a:srgbClr val="0D9390"/>
              </a:buClr>
              <a:buBlip>
                <a:blip r:embed="rId3"/>
              </a:buBlip>
              <a:defRPr/>
            </a:pPr>
            <a:r>
              <a:rPr lang="en-GB" sz="2400" dirty="0" err="1">
                <a:solidFill>
                  <a:srgbClr val="000000"/>
                </a:solidFill>
              </a:rPr>
              <a:t>Wir</a:t>
            </a:r>
            <a:r>
              <a:rPr lang="en-GB" sz="2400" dirty="0">
                <a:solidFill>
                  <a:srgbClr val="000000"/>
                </a:solidFill>
              </a:rPr>
              <a:t> </a:t>
            </a:r>
            <a:r>
              <a:rPr lang="en-GB" sz="2400" dirty="0" err="1">
                <a:solidFill>
                  <a:srgbClr val="000000"/>
                </a:solidFill>
              </a:rPr>
              <a:t>können</a:t>
            </a:r>
            <a:r>
              <a:rPr lang="en-GB" sz="2400" dirty="0">
                <a:solidFill>
                  <a:srgbClr val="000000"/>
                </a:solidFill>
              </a:rPr>
              <a:t> die </a:t>
            </a:r>
            <a:r>
              <a:rPr lang="en-GB" sz="2400" dirty="0" err="1">
                <a:solidFill>
                  <a:srgbClr val="000000"/>
                </a:solidFill>
              </a:rPr>
              <a:t>Grundlagen</a:t>
            </a:r>
            <a:r>
              <a:rPr lang="en-GB" sz="2400" dirty="0">
                <a:solidFill>
                  <a:srgbClr val="000000"/>
                </a:solidFill>
              </a:rPr>
              <a:t> </a:t>
            </a:r>
            <a:r>
              <a:rPr lang="en-GB" sz="2400" dirty="0" err="1">
                <a:solidFill>
                  <a:srgbClr val="000000"/>
                </a:solidFill>
              </a:rPr>
              <a:t>menschlicher</a:t>
            </a:r>
            <a:r>
              <a:rPr lang="en-GB" sz="2400" dirty="0">
                <a:solidFill>
                  <a:srgbClr val="000000"/>
                </a:solidFill>
              </a:rPr>
              <a:t> </a:t>
            </a:r>
            <a:r>
              <a:rPr lang="en-GB" sz="2400" dirty="0" err="1">
                <a:solidFill>
                  <a:srgbClr val="000000"/>
                </a:solidFill>
              </a:rPr>
              <a:t>Interaktionen</a:t>
            </a:r>
            <a:r>
              <a:rPr lang="en-GB" sz="2400" dirty="0">
                <a:solidFill>
                  <a:srgbClr val="000000"/>
                </a:solidFill>
              </a:rPr>
              <a:t> </a:t>
            </a:r>
            <a:r>
              <a:rPr lang="en-GB" sz="2400" dirty="0" err="1">
                <a:solidFill>
                  <a:srgbClr val="000000"/>
                </a:solidFill>
              </a:rPr>
              <a:t>sehr</a:t>
            </a:r>
            <a:r>
              <a:rPr lang="en-GB" sz="2400" dirty="0">
                <a:solidFill>
                  <a:srgbClr val="000000"/>
                </a:solidFill>
              </a:rPr>
              <a:t> gut </a:t>
            </a:r>
            <a:r>
              <a:rPr lang="en-GB" sz="2400" dirty="0" err="1">
                <a:solidFill>
                  <a:srgbClr val="000000"/>
                </a:solidFill>
              </a:rPr>
              <a:t>wiederentdecken</a:t>
            </a:r>
            <a:r>
              <a:rPr lang="en-GB" sz="2400" dirty="0">
                <a:solidFill>
                  <a:srgbClr val="000000"/>
                </a:solidFill>
              </a:rPr>
              <a:t>, da es </a:t>
            </a:r>
            <a:r>
              <a:rPr lang="en-GB" sz="2400" dirty="0" err="1">
                <a:solidFill>
                  <a:srgbClr val="000000"/>
                </a:solidFill>
              </a:rPr>
              <a:t>sie</a:t>
            </a:r>
            <a:r>
              <a:rPr lang="en-GB" sz="2400" dirty="0">
                <a:solidFill>
                  <a:srgbClr val="000000"/>
                </a:solidFill>
              </a:rPr>
              <a:t> </a:t>
            </a:r>
            <a:r>
              <a:rPr lang="en-GB" sz="2400" dirty="0" err="1">
                <a:solidFill>
                  <a:srgbClr val="000000"/>
                </a:solidFill>
              </a:rPr>
              <a:t>schon</a:t>
            </a:r>
            <a:r>
              <a:rPr lang="en-GB" sz="2400" dirty="0">
                <a:solidFill>
                  <a:srgbClr val="000000"/>
                </a:solidFill>
              </a:rPr>
              <a:t> fast so </a:t>
            </a:r>
            <a:r>
              <a:rPr lang="en-GB" sz="2400" dirty="0" err="1">
                <a:solidFill>
                  <a:srgbClr val="000000"/>
                </a:solidFill>
              </a:rPr>
              <a:t>lange</a:t>
            </a:r>
            <a:r>
              <a:rPr lang="en-GB" sz="2400" dirty="0">
                <a:solidFill>
                  <a:srgbClr val="000000"/>
                </a:solidFill>
              </a:rPr>
              <a:t> </a:t>
            </a:r>
            <a:r>
              <a:rPr lang="en-GB" sz="2400" dirty="0" err="1">
                <a:solidFill>
                  <a:srgbClr val="000000"/>
                </a:solidFill>
              </a:rPr>
              <a:t>gibt</a:t>
            </a:r>
            <a:r>
              <a:rPr lang="en-GB" sz="2400" dirty="0">
                <a:solidFill>
                  <a:srgbClr val="000000"/>
                </a:solidFill>
              </a:rPr>
              <a:t> </a:t>
            </a:r>
            <a:r>
              <a:rPr lang="en-GB" sz="2400" dirty="0" err="1">
                <a:solidFill>
                  <a:srgbClr val="000000"/>
                </a:solidFill>
              </a:rPr>
              <a:t>wie</a:t>
            </a:r>
            <a:r>
              <a:rPr lang="en-GB" sz="2400" dirty="0">
                <a:solidFill>
                  <a:srgbClr val="000000"/>
                </a:solidFill>
              </a:rPr>
              <a:t> die </a:t>
            </a:r>
            <a:r>
              <a:rPr lang="en-GB" sz="2400" dirty="0" err="1">
                <a:solidFill>
                  <a:srgbClr val="000000"/>
                </a:solidFill>
              </a:rPr>
              <a:t>Menschheit</a:t>
            </a:r>
            <a:r>
              <a:rPr lang="en-GB" sz="2400" dirty="0">
                <a:solidFill>
                  <a:srgbClr val="000000"/>
                </a:solidFill>
              </a:rPr>
              <a:t> </a:t>
            </a:r>
            <a:r>
              <a:rPr lang="en-GB" sz="2400" dirty="0" err="1">
                <a:solidFill>
                  <a:srgbClr val="000000"/>
                </a:solidFill>
              </a:rPr>
              <a:t>selbst</a:t>
            </a:r>
            <a:r>
              <a:rPr lang="en-GB" sz="2400" dirty="0">
                <a:solidFill>
                  <a:srgbClr val="000000"/>
                </a:solidFill>
              </a:rPr>
              <a:t> – </a:t>
            </a:r>
            <a:r>
              <a:rPr lang="en-GB" sz="2400" dirty="0" err="1">
                <a:solidFill>
                  <a:srgbClr val="000000"/>
                </a:solidFill>
              </a:rPr>
              <a:t>sie</a:t>
            </a:r>
            <a:r>
              <a:rPr lang="en-GB" sz="2400" dirty="0">
                <a:solidFill>
                  <a:srgbClr val="000000"/>
                </a:solidFill>
              </a:rPr>
              <a:t> </a:t>
            </a:r>
            <a:r>
              <a:rPr lang="en-GB" sz="2400" dirty="0" err="1">
                <a:solidFill>
                  <a:srgbClr val="000000"/>
                </a:solidFill>
              </a:rPr>
              <a:t>wurden</a:t>
            </a:r>
            <a:r>
              <a:rPr lang="en-GB" sz="2400" dirty="0">
                <a:solidFill>
                  <a:srgbClr val="000000"/>
                </a:solidFill>
              </a:rPr>
              <a:t> </a:t>
            </a:r>
            <a:r>
              <a:rPr lang="en-GB" sz="2400" dirty="0" err="1">
                <a:solidFill>
                  <a:srgbClr val="000000"/>
                </a:solidFill>
              </a:rPr>
              <a:t>nicht</a:t>
            </a:r>
            <a:r>
              <a:rPr lang="en-GB" sz="2400" dirty="0">
                <a:solidFill>
                  <a:srgbClr val="000000"/>
                </a:solidFill>
              </a:rPr>
              <a:t> </a:t>
            </a:r>
            <a:r>
              <a:rPr lang="en-GB" sz="2400" dirty="0" err="1">
                <a:solidFill>
                  <a:srgbClr val="000000"/>
                </a:solidFill>
              </a:rPr>
              <a:t>nur</a:t>
            </a:r>
            <a:r>
              <a:rPr lang="en-GB" sz="2400" dirty="0">
                <a:solidFill>
                  <a:srgbClr val="000000"/>
                </a:solidFill>
              </a:rPr>
              <a:t> </a:t>
            </a:r>
            <a:r>
              <a:rPr lang="en-GB" sz="2400" dirty="0" err="1">
                <a:solidFill>
                  <a:srgbClr val="000000"/>
                </a:solidFill>
              </a:rPr>
              <a:t>im</a:t>
            </a:r>
            <a:r>
              <a:rPr lang="en-GB" sz="2400" dirty="0">
                <a:solidFill>
                  <a:srgbClr val="000000"/>
                </a:solidFill>
              </a:rPr>
              <a:t> </a:t>
            </a:r>
            <a:r>
              <a:rPr lang="en-GB" sz="2400" dirty="0" err="1">
                <a:solidFill>
                  <a:srgbClr val="000000"/>
                </a:solidFill>
              </a:rPr>
              <a:t>Kontext</a:t>
            </a:r>
            <a:r>
              <a:rPr lang="en-GB" sz="2400" dirty="0">
                <a:solidFill>
                  <a:srgbClr val="000000"/>
                </a:solidFill>
              </a:rPr>
              <a:t> </a:t>
            </a:r>
            <a:r>
              <a:rPr lang="en-GB" sz="2400" dirty="0" err="1">
                <a:solidFill>
                  <a:srgbClr val="000000"/>
                </a:solidFill>
              </a:rPr>
              <a:t>eines</a:t>
            </a:r>
            <a:r>
              <a:rPr lang="en-GB" sz="2400" dirty="0">
                <a:solidFill>
                  <a:srgbClr val="000000"/>
                </a:solidFill>
              </a:rPr>
              <a:t> </a:t>
            </a:r>
            <a:r>
              <a:rPr lang="en-GB" sz="2400" dirty="0" err="1">
                <a:solidFill>
                  <a:srgbClr val="000000"/>
                </a:solidFill>
              </a:rPr>
              <a:t>fortgeschrittenen</a:t>
            </a:r>
            <a:r>
              <a:rPr lang="en-GB" sz="2400" dirty="0">
                <a:solidFill>
                  <a:srgbClr val="000000"/>
                </a:solidFill>
              </a:rPr>
              <a:t> </a:t>
            </a:r>
            <a:r>
              <a:rPr lang="en-GB" sz="2400" dirty="0" err="1">
                <a:solidFill>
                  <a:srgbClr val="000000"/>
                </a:solidFill>
              </a:rPr>
              <a:t>Projektmanagements</a:t>
            </a:r>
            <a:r>
              <a:rPr lang="en-GB" sz="2400" dirty="0">
                <a:solidFill>
                  <a:srgbClr val="000000"/>
                </a:solidFill>
              </a:rPr>
              <a:t> </a:t>
            </a:r>
            <a:r>
              <a:rPr lang="en-GB" sz="2400" dirty="0" err="1">
                <a:solidFill>
                  <a:srgbClr val="000000"/>
                </a:solidFill>
              </a:rPr>
              <a:t>geboren</a:t>
            </a:r>
            <a:r>
              <a:rPr lang="en-GB"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47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miro.medium.com/max/700/0*W0xq_8jrDrzXjfBf">
            <a:extLst>
              <a:ext uri="{FF2B5EF4-FFF2-40B4-BE49-F238E27FC236}">
                <a16:creationId xmlns:a16="http://schemas.microsoft.com/office/drawing/2014/main" id="{445BB238-66FF-7CAD-51A5-C6B66EC07B4B}"/>
              </a:ext>
            </a:extLst>
          </p:cNvPr>
          <p:cNvPicPr/>
          <p:nvPr/>
        </p:nvPicPr>
        <p:blipFill rotWithShape="1">
          <a:blip r:embed="rId2">
            <a:extLst>
              <a:ext uri="{28A0092B-C50C-407E-A947-70E740481C1C}">
                <a14:useLocalDpi xmlns:a14="http://schemas.microsoft.com/office/drawing/2010/main" val="0"/>
              </a:ext>
            </a:extLst>
          </a:blip>
          <a:srcRect l="2127" t="3179" r="2774" b="2600"/>
          <a:stretch/>
        </p:blipFill>
        <p:spPr bwMode="auto">
          <a:xfrm>
            <a:off x="1670957" y="424543"/>
            <a:ext cx="8801100" cy="5633357"/>
          </a:xfrm>
          <a:prstGeom prst="rect">
            <a:avLst/>
          </a:prstGeom>
          <a:noFill/>
          <a:ln>
            <a:noFill/>
          </a:ln>
        </p:spPr>
      </p:pic>
      <p:sp>
        <p:nvSpPr>
          <p:cNvPr id="3" name="Textfeld 2">
            <a:extLst>
              <a:ext uri="{FF2B5EF4-FFF2-40B4-BE49-F238E27FC236}">
                <a16:creationId xmlns:a16="http://schemas.microsoft.com/office/drawing/2014/main" id="{B918E9FD-5D40-CF7E-FA2C-4A657FA9178C}"/>
              </a:ext>
            </a:extLst>
          </p:cNvPr>
          <p:cNvSpPr txBox="1"/>
          <p:nvPr/>
        </p:nvSpPr>
        <p:spPr>
          <a:xfrm>
            <a:off x="2002419" y="567159"/>
            <a:ext cx="1794076" cy="307777"/>
          </a:xfrm>
          <a:prstGeom prst="rect">
            <a:avLst/>
          </a:prstGeom>
          <a:solidFill>
            <a:schemeClr val="bg1"/>
          </a:solidFill>
        </p:spPr>
        <p:txBody>
          <a:bodyPr wrap="square" rtlCol="0">
            <a:spAutoFit/>
          </a:bodyPr>
          <a:lstStyle/>
          <a:p>
            <a:r>
              <a:rPr lang="de-DE" sz="1400" dirty="0"/>
              <a:t>Rollen im Team</a:t>
            </a:r>
          </a:p>
        </p:txBody>
      </p:sp>
      <p:sp>
        <p:nvSpPr>
          <p:cNvPr id="4" name="Textfeld 3">
            <a:extLst>
              <a:ext uri="{FF2B5EF4-FFF2-40B4-BE49-F238E27FC236}">
                <a16:creationId xmlns:a16="http://schemas.microsoft.com/office/drawing/2014/main" id="{50194F5C-D023-3682-093B-7902407C6DA3}"/>
              </a:ext>
            </a:extLst>
          </p:cNvPr>
          <p:cNvSpPr txBox="1"/>
          <p:nvPr/>
        </p:nvSpPr>
        <p:spPr>
          <a:xfrm>
            <a:off x="2002419" y="800100"/>
            <a:ext cx="1238492" cy="307777"/>
          </a:xfrm>
          <a:prstGeom prst="rect">
            <a:avLst/>
          </a:prstGeom>
          <a:solidFill>
            <a:schemeClr val="bg1"/>
          </a:solidFill>
        </p:spPr>
        <p:txBody>
          <a:bodyPr wrap="square" rtlCol="0">
            <a:spAutoFit/>
          </a:bodyPr>
          <a:lstStyle/>
          <a:p>
            <a:r>
              <a:rPr lang="de-DE" sz="1400" dirty="0"/>
              <a:t>Artefakte</a:t>
            </a:r>
          </a:p>
        </p:txBody>
      </p:sp>
      <p:sp>
        <p:nvSpPr>
          <p:cNvPr id="5" name="Textfeld 4">
            <a:extLst>
              <a:ext uri="{FF2B5EF4-FFF2-40B4-BE49-F238E27FC236}">
                <a16:creationId xmlns:a16="http://schemas.microsoft.com/office/drawing/2014/main" id="{4AD3A88B-21BA-67EF-F902-CE319F9EEA7F}"/>
              </a:ext>
            </a:extLst>
          </p:cNvPr>
          <p:cNvSpPr txBox="1"/>
          <p:nvPr/>
        </p:nvSpPr>
        <p:spPr>
          <a:xfrm>
            <a:off x="2002419" y="1094292"/>
            <a:ext cx="1064872" cy="307777"/>
          </a:xfrm>
          <a:prstGeom prst="rect">
            <a:avLst/>
          </a:prstGeom>
          <a:solidFill>
            <a:schemeClr val="bg1"/>
          </a:solidFill>
        </p:spPr>
        <p:txBody>
          <a:bodyPr wrap="square" rtlCol="0">
            <a:spAutoFit/>
          </a:bodyPr>
          <a:lstStyle/>
          <a:p>
            <a:r>
              <a:rPr lang="de-DE" sz="1400" dirty="0"/>
              <a:t>Ereignisse</a:t>
            </a:r>
          </a:p>
        </p:txBody>
      </p:sp>
      <p:sp>
        <p:nvSpPr>
          <p:cNvPr id="6" name="Textfeld 5">
            <a:extLst>
              <a:ext uri="{FF2B5EF4-FFF2-40B4-BE49-F238E27FC236}">
                <a16:creationId xmlns:a16="http://schemas.microsoft.com/office/drawing/2014/main" id="{6C758B35-0C80-3875-7209-42BB1990973B}"/>
              </a:ext>
            </a:extLst>
          </p:cNvPr>
          <p:cNvSpPr txBox="1"/>
          <p:nvPr/>
        </p:nvSpPr>
        <p:spPr>
          <a:xfrm>
            <a:off x="1834585" y="5763708"/>
            <a:ext cx="1498924" cy="307777"/>
          </a:xfrm>
          <a:prstGeom prst="rect">
            <a:avLst/>
          </a:prstGeom>
          <a:solidFill>
            <a:schemeClr val="bg1"/>
          </a:solidFill>
        </p:spPr>
        <p:txBody>
          <a:bodyPr wrap="square" rtlCol="0">
            <a:spAutoFit/>
          </a:bodyPr>
          <a:lstStyle/>
          <a:p>
            <a:pPr algn="ctr"/>
            <a:r>
              <a:rPr lang="de-DE" sz="1400" dirty="0">
                <a:solidFill>
                  <a:srgbClr val="000000"/>
                </a:solidFill>
              </a:rPr>
              <a:t>Inkrement</a:t>
            </a:r>
          </a:p>
        </p:txBody>
      </p:sp>
    </p:spTree>
    <p:extLst>
      <p:ext uri="{BB962C8B-B14F-4D97-AF65-F5344CB8AC3E}">
        <p14:creationId xmlns:p14="http://schemas.microsoft.com/office/powerpoint/2010/main" val="312173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Scrum Beyond Software: Wie </a:t>
            </a:r>
            <a:r>
              <a:rPr lang="en-GB" dirty="0" err="1"/>
              <a:t>lokale</a:t>
            </a:r>
            <a:r>
              <a:rPr lang="en-GB" dirty="0"/>
              <a:t> NGOs </a:t>
            </a:r>
            <a:r>
              <a:rPr lang="en-GB" dirty="0" err="1"/>
              <a:t>menschliche</a:t>
            </a:r>
            <a:r>
              <a:rPr lang="en-GB" dirty="0"/>
              <a:t> </a:t>
            </a:r>
            <a:r>
              <a:rPr lang="en-GB" dirty="0" err="1"/>
              <a:t>Werte</a:t>
            </a:r>
            <a:r>
              <a:rPr lang="en-GB" dirty="0"/>
              <a:t> und </a:t>
            </a:r>
            <a:r>
              <a:rPr lang="en-GB" dirty="0" err="1"/>
              <a:t>Prinzipien</a:t>
            </a:r>
            <a:r>
              <a:rPr lang="en-GB" dirty="0"/>
              <a:t> </a:t>
            </a:r>
            <a:r>
              <a:rPr lang="en-GB" dirty="0" err="1"/>
              <a:t>inspirieren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3046988"/>
          </a:xfrm>
          <a:prstGeom prst="rect">
            <a:avLst/>
          </a:prstGeom>
          <a:noFill/>
        </p:spPr>
        <p:txBody>
          <a:bodyPr wrap="square">
            <a:spAutoFit/>
          </a:bodyPr>
          <a:lstStyle/>
          <a:p>
            <a:pPr marL="342900" lvl="0" indent="-342900">
              <a:buClr>
                <a:srgbClr val="0D9390"/>
              </a:buClr>
              <a:buBlip>
                <a:blip r:embed="rId3"/>
              </a:buBlip>
              <a:defRPr/>
            </a:pPr>
            <a:r>
              <a:rPr lang="en-GB" sz="2400" dirty="0" err="1">
                <a:solidFill>
                  <a:srgbClr val="000000"/>
                </a:solidFill>
              </a:rPr>
              <a:t>Diese</a:t>
            </a:r>
            <a:r>
              <a:rPr lang="en-GB" sz="2400" dirty="0">
                <a:solidFill>
                  <a:srgbClr val="000000"/>
                </a:solidFill>
              </a:rPr>
              <a:t> </a:t>
            </a:r>
            <a:r>
              <a:rPr lang="en-GB" sz="2400" dirty="0" err="1">
                <a:solidFill>
                  <a:srgbClr val="000000"/>
                </a:solidFill>
              </a:rPr>
              <a:t>Arbeitsweise</a:t>
            </a:r>
            <a:r>
              <a:rPr lang="en-GB" sz="2400" dirty="0">
                <a:solidFill>
                  <a:srgbClr val="000000"/>
                </a:solidFill>
              </a:rPr>
              <a:t>, die </a:t>
            </a:r>
            <a:r>
              <a:rPr lang="en-GB" sz="2400" dirty="0" err="1">
                <a:solidFill>
                  <a:srgbClr val="000000"/>
                </a:solidFill>
              </a:rPr>
              <a:t>sich</a:t>
            </a:r>
            <a:r>
              <a:rPr lang="en-GB" sz="2400" dirty="0">
                <a:solidFill>
                  <a:srgbClr val="000000"/>
                </a:solidFill>
              </a:rPr>
              <a:t> von so </a:t>
            </a:r>
            <a:r>
              <a:rPr lang="en-GB" sz="2400" dirty="0" err="1">
                <a:solidFill>
                  <a:srgbClr val="000000"/>
                </a:solidFill>
              </a:rPr>
              <a:t>vielen</a:t>
            </a:r>
            <a:r>
              <a:rPr lang="en-GB" sz="2400" dirty="0">
                <a:solidFill>
                  <a:srgbClr val="000000"/>
                </a:solidFill>
              </a:rPr>
              <a:t> </a:t>
            </a:r>
            <a:r>
              <a:rPr lang="en-GB" sz="2400" dirty="0" err="1">
                <a:solidFill>
                  <a:srgbClr val="000000"/>
                </a:solidFill>
              </a:rPr>
              <a:t>westlichen</a:t>
            </a:r>
            <a:r>
              <a:rPr lang="en-GB" sz="2400" dirty="0">
                <a:solidFill>
                  <a:srgbClr val="000000"/>
                </a:solidFill>
              </a:rPr>
              <a:t> NGOs </a:t>
            </a:r>
            <a:r>
              <a:rPr lang="en-GB" sz="2400" dirty="0" err="1">
                <a:solidFill>
                  <a:srgbClr val="000000"/>
                </a:solidFill>
              </a:rPr>
              <a:t>unterscheidet</a:t>
            </a:r>
            <a:r>
              <a:rPr lang="en-GB" sz="2400" dirty="0">
                <a:solidFill>
                  <a:srgbClr val="000000"/>
                </a:solidFill>
              </a:rPr>
              <a:t>, die </a:t>
            </a:r>
            <a:r>
              <a:rPr lang="en-GB" sz="2400" dirty="0" err="1">
                <a:solidFill>
                  <a:srgbClr val="000000"/>
                </a:solidFill>
              </a:rPr>
              <a:t>sich</a:t>
            </a:r>
            <a:r>
              <a:rPr lang="en-GB" sz="2400" dirty="0">
                <a:solidFill>
                  <a:srgbClr val="000000"/>
                </a:solidFill>
              </a:rPr>
              <a:t> der "</a:t>
            </a:r>
            <a:r>
              <a:rPr lang="en-GB" sz="2400" dirty="0" err="1">
                <a:solidFill>
                  <a:srgbClr val="000000"/>
                </a:solidFill>
              </a:rPr>
              <a:t>sozialen</a:t>
            </a:r>
            <a:r>
              <a:rPr lang="en-GB" sz="2400" dirty="0">
                <a:solidFill>
                  <a:srgbClr val="000000"/>
                </a:solidFill>
              </a:rPr>
              <a:t> </a:t>
            </a:r>
            <a:r>
              <a:rPr lang="en-GB" sz="2400" dirty="0" err="1">
                <a:solidFill>
                  <a:srgbClr val="000000"/>
                </a:solidFill>
              </a:rPr>
              <a:t>Entwicklung</a:t>
            </a:r>
            <a:r>
              <a:rPr lang="en-GB" sz="2400" dirty="0">
                <a:solidFill>
                  <a:srgbClr val="000000"/>
                </a:solidFill>
              </a:rPr>
              <a:t>" </a:t>
            </a:r>
            <a:r>
              <a:rPr lang="en-GB" sz="2400" dirty="0" err="1">
                <a:solidFill>
                  <a:srgbClr val="000000"/>
                </a:solidFill>
              </a:rPr>
              <a:t>verschrieben</a:t>
            </a:r>
            <a:r>
              <a:rPr lang="en-GB" sz="2400" dirty="0">
                <a:solidFill>
                  <a:srgbClr val="000000"/>
                </a:solidFill>
              </a:rPr>
              <a:t> </a:t>
            </a:r>
            <a:r>
              <a:rPr lang="en-GB" sz="2400" dirty="0" err="1">
                <a:solidFill>
                  <a:srgbClr val="000000"/>
                </a:solidFill>
              </a:rPr>
              <a:t>haben</a:t>
            </a:r>
            <a:r>
              <a:rPr lang="en-GB" sz="2400" dirty="0">
                <a:solidFill>
                  <a:srgbClr val="000000"/>
                </a:solidFill>
              </a:rPr>
              <a:t>, </a:t>
            </a:r>
            <a:r>
              <a:rPr lang="en-GB" sz="2400" dirty="0" err="1">
                <a:solidFill>
                  <a:srgbClr val="000000"/>
                </a:solidFill>
              </a:rPr>
              <a:t>beinhaltet</a:t>
            </a:r>
            <a:r>
              <a:rPr lang="en-GB" sz="2400" dirty="0">
                <a:solidFill>
                  <a:srgbClr val="000000"/>
                </a:solidFill>
              </a:rPr>
              <a:t> </a:t>
            </a:r>
            <a:r>
              <a:rPr lang="en-GB" sz="2400" dirty="0" err="1">
                <a:solidFill>
                  <a:srgbClr val="000000"/>
                </a:solidFill>
              </a:rPr>
              <a:t>auch</a:t>
            </a:r>
            <a:r>
              <a:rPr lang="en-GB" sz="2400" dirty="0">
                <a:solidFill>
                  <a:srgbClr val="000000"/>
                </a:solidFill>
              </a:rPr>
              <a:t> </a:t>
            </a:r>
            <a:r>
              <a:rPr lang="en-GB" sz="2400" dirty="0" err="1">
                <a:solidFill>
                  <a:srgbClr val="000000"/>
                </a:solidFill>
              </a:rPr>
              <a:t>einige</a:t>
            </a:r>
            <a:r>
              <a:rPr lang="en-GB" sz="2400" dirty="0">
                <a:solidFill>
                  <a:srgbClr val="000000"/>
                </a:solidFill>
              </a:rPr>
              <a:t> der </a:t>
            </a:r>
            <a:r>
              <a:rPr lang="en-GB" sz="2400" dirty="0" err="1">
                <a:solidFill>
                  <a:srgbClr val="000000"/>
                </a:solidFill>
              </a:rPr>
              <a:t>wichtigsten</a:t>
            </a:r>
            <a:r>
              <a:rPr lang="en-GB" sz="2400" dirty="0">
                <a:solidFill>
                  <a:srgbClr val="000000"/>
                </a:solidFill>
              </a:rPr>
              <a:t> </a:t>
            </a:r>
            <a:r>
              <a:rPr lang="en-GB" sz="2400" dirty="0" err="1">
                <a:solidFill>
                  <a:srgbClr val="000000"/>
                </a:solidFill>
              </a:rPr>
              <a:t>agilen</a:t>
            </a:r>
            <a:r>
              <a:rPr lang="en-GB" sz="2400" dirty="0">
                <a:solidFill>
                  <a:srgbClr val="000000"/>
                </a:solidFill>
              </a:rPr>
              <a:t> </a:t>
            </a:r>
            <a:r>
              <a:rPr lang="en-GB" sz="2400" dirty="0" err="1">
                <a:solidFill>
                  <a:srgbClr val="000000"/>
                </a:solidFill>
              </a:rPr>
              <a:t>Prinzipien</a:t>
            </a:r>
            <a:r>
              <a:rPr lang="en-GB" sz="2400" dirty="0">
                <a:solidFill>
                  <a:srgbClr val="000000"/>
                </a:solidFill>
              </a:rPr>
              <a:t>:</a:t>
            </a:r>
          </a:p>
          <a:p>
            <a:pPr lvl="0">
              <a:buClr>
                <a:srgbClr val="0D9390"/>
              </a:buClr>
              <a:defRPr/>
            </a:pPr>
            <a:endParaRPr lang="en-GB" sz="2400" dirty="0">
              <a:solidFill>
                <a:srgbClr val="000000"/>
              </a:solidFill>
            </a:endParaRPr>
          </a:p>
          <a:p>
            <a:pPr marL="800100" lvl="1" indent="-342900">
              <a:buClr>
                <a:srgbClr val="0D9390"/>
              </a:buClr>
              <a:buFont typeface="Arial" panose="020B0604020202020204" pitchFamily="34" charset="0"/>
              <a:buChar char="•"/>
              <a:defRPr/>
            </a:pPr>
            <a:r>
              <a:rPr lang="en-GB" sz="2400" dirty="0" err="1">
                <a:solidFill>
                  <a:srgbClr val="000000"/>
                </a:solidFill>
              </a:rPr>
              <a:t>Kundenzufriedenheit</a:t>
            </a:r>
            <a:r>
              <a:rPr lang="en-GB" sz="2400" dirty="0">
                <a:solidFill>
                  <a:srgbClr val="000000"/>
                </a:solidFill>
              </a:rPr>
              <a:t> </a:t>
            </a:r>
            <a:r>
              <a:rPr lang="en-GB" sz="2400" dirty="0" err="1">
                <a:solidFill>
                  <a:srgbClr val="000000"/>
                </a:solidFill>
              </a:rPr>
              <a:t>durch</a:t>
            </a:r>
            <a:r>
              <a:rPr lang="en-GB" sz="2400" dirty="0">
                <a:solidFill>
                  <a:srgbClr val="000000"/>
                </a:solidFill>
              </a:rPr>
              <a:t> </a:t>
            </a:r>
            <a:r>
              <a:rPr lang="en-GB" sz="2400" dirty="0" err="1">
                <a:solidFill>
                  <a:srgbClr val="000000"/>
                </a:solidFill>
              </a:rPr>
              <a:t>frühzeitige</a:t>
            </a:r>
            <a:r>
              <a:rPr lang="en-GB" sz="2400" dirty="0">
                <a:solidFill>
                  <a:srgbClr val="000000"/>
                </a:solidFill>
              </a:rPr>
              <a:t> und </a:t>
            </a:r>
            <a:r>
              <a:rPr lang="en-GB" sz="2400" dirty="0" err="1">
                <a:solidFill>
                  <a:srgbClr val="000000"/>
                </a:solidFill>
              </a:rPr>
              <a:t>kontinuierliche</a:t>
            </a:r>
            <a:r>
              <a:rPr lang="en-GB" sz="2400" dirty="0">
                <a:solidFill>
                  <a:srgbClr val="000000"/>
                </a:solidFill>
              </a:rPr>
              <a:t> </a:t>
            </a:r>
            <a:r>
              <a:rPr lang="en-GB" sz="2400" dirty="0" err="1">
                <a:solidFill>
                  <a:srgbClr val="000000"/>
                </a:solidFill>
              </a:rPr>
              <a:t>Auslieferung</a:t>
            </a:r>
            <a:r>
              <a:rPr lang="en-GB" sz="2400" dirty="0">
                <a:solidFill>
                  <a:srgbClr val="000000"/>
                </a:solidFill>
              </a:rPr>
              <a:t> </a:t>
            </a:r>
            <a:r>
              <a:rPr lang="en-GB" sz="2400" dirty="0" err="1">
                <a:solidFill>
                  <a:srgbClr val="000000"/>
                </a:solidFill>
              </a:rPr>
              <a:t>wertvoller</a:t>
            </a:r>
            <a:r>
              <a:rPr lang="en-GB" sz="2400" dirty="0">
                <a:solidFill>
                  <a:srgbClr val="000000"/>
                </a:solidFill>
              </a:rPr>
              <a:t> Software</a:t>
            </a:r>
          </a:p>
          <a:p>
            <a:pPr marL="800100" lvl="1" indent="-342900">
              <a:buClr>
                <a:srgbClr val="0D9390"/>
              </a:buClr>
              <a:buFont typeface="Arial" panose="020B0604020202020204" pitchFamily="34" charset="0"/>
              <a:buChar char="•"/>
              <a:defRPr/>
            </a:pPr>
            <a:r>
              <a:rPr lang="en-GB" sz="2400" dirty="0" err="1">
                <a:solidFill>
                  <a:srgbClr val="000000"/>
                </a:solidFill>
              </a:rPr>
              <a:t>Begrüßen</a:t>
            </a:r>
            <a:r>
              <a:rPr lang="en-GB" sz="2400" dirty="0">
                <a:solidFill>
                  <a:srgbClr val="000000"/>
                </a:solidFill>
              </a:rPr>
              <a:t> Sie </a:t>
            </a:r>
            <a:r>
              <a:rPr lang="en-GB" sz="2400" dirty="0" err="1">
                <a:solidFill>
                  <a:srgbClr val="000000"/>
                </a:solidFill>
              </a:rPr>
              <a:t>Änderungen</a:t>
            </a:r>
            <a:r>
              <a:rPr lang="en-GB" sz="2400" dirty="0">
                <a:solidFill>
                  <a:srgbClr val="000000"/>
                </a:solidFill>
              </a:rPr>
              <a:t>, </a:t>
            </a:r>
            <a:r>
              <a:rPr lang="en-GB" sz="2400" dirty="0" err="1">
                <a:solidFill>
                  <a:srgbClr val="000000"/>
                </a:solidFill>
              </a:rPr>
              <a:t>auch</a:t>
            </a:r>
            <a:r>
              <a:rPr lang="en-GB" sz="2400" dirty="0">
                <a:solidFill>
                  <a:srgbClr val="000000"/>
                </a:solidFill>
              </a:rPr>
              <a:t> in </a:t>
            </a:r>
            <a:r>
              <a:rPr lang="en-GB" sz="2400" dirty="0" err="1">
                <a:solidFill>
                  <a:srgbClr val="000000"/>
                </a:solidFill>
              </a:rPr>
              <a:t>späten</a:t>
            </a:r>
            <a:r>
              <a:rPr lang="en-GB" sz="2400" dirty="0">
                <a:solidFill>
                  <a:srgbClr val="000000"/>
                </a:solidFill>
              </a:rPr>
              <a:t> </a:t>
            </a:r>
            <a:r>
              <a:rPr lang="en-GB" sz="2400" dirty="0" err="1">
                <a:solidFill>
                  <a:srgbClr val="000000"/>
                </a:solidFill>
              </a:rPr>
              <a:t>Entwicklungsstadien</a:t>
            </a:r>
            <a:endParaRPr lang="en-GB" sz="2400" dirty="0">
              <a:solidFill>
                <a:srgbClr val="000000"/>
              </a:solidFill>
            </a:endParaRPr>
          </a:p>
          <a:p>
            <a:pPr marL="800100" lvl="1" indent="-342900">
              <a:buClr>
                <a:srgbClr val="0D9390"/>
              </a:buClr>
              <a:buFont typeface="Arial" panose="020B0604020202020204" pitchFamily="34" charset="0"/>
              <a:buChar char="•"/>
              <a:defRPr/>
            </a:pPr>
            <a:r>
              <a:rPr lang="en-GB" sz="2400" dirty="0" err="1">
                <a:solidFill>
                  <a:srgbClr val="000000"/>
                </a:solidFill>
              </a:rPr>
              <a:t>Liefern</a:t>
            </a:r>
            <a:r>
              <a:rPr lang="en-GB" sz="2400" dirty="0">
                <a:solidFill>
                  <a:srgbClr val="000000"/>
                </a:solidFill>
              </a:rPr>
              <a:t> Sie </a:t>
            </a:r>
            <a:r>
              <a:rPr lang="en-GB" sz="2400" dirty="0" err="1">
                <a:solidFill>
                  <a:srgbClr val="000000"/>
                </a:solidFill>
              </a:rPr>
              <a:t>häufig</a:t>
            </a:r>
            <a:r>
              <a:rPr lang="en-GB" sz="2400" dirty="0">
                <a:solidFill>
                  <a:srgbClr val="000000"/>
                </a:solidFill>
              </a:rPr>
              <a:t> </a:t>
            </a:r>
            <a:r>
              <a:rPr lang="en-GB" sz="2400" dirty="0" err="1">
                <a:solidFill>
                  <a:srgbClr val="000000"/>
                </a:solidFill>
              </a:rPr>
              <a:t>funktionierende</a:t>
            </a:r>
            <a:r>
              <a:rPr lang="en-GB" sz="2400" dirty="0">
                <a:solidFill>
                  <a:srgbClr val="000000"/>
                </a:solidFill>
              </a:rPr>
              <a:t> Software (</a:t>
            </a:r>
            <a:r>
              <a:rPr lang="en-GB" sz="2400" dirty="0" err="1">
                <a:solidFill>
                  <a:srgbClr val="000000"/>
                </a:solidFill>
              </a:rPr>
              <a:t>Wochen</a:t>
            </a:r>
            <a:r>
              <a:rPr lang="en-GB" sz="2400" dirty="0">
                <a:solidFill>
                  <a:srgbClr val="000000"/>
                </a:solidFill>
              </a:rPr>
              <a:t> </a:t>
            </a:r>
            <a:r>
              <a:rPr lang="en-GB" sz="2400" dirty="0" err="1">
                <a:solidFill>
                  <a:srgbClr val="000000"/>
                </a:solidFill>
              </a:rPr>
              <a:t>statt</a:t>
            </a:r>
            <a:r>
              <a:rPr lang="en-GB" sz="2400" dirty="0">
                <a:solidFill>
                  <a:srgbClr val="000000"/>
                </a:solidFill>
              </a:rPr>
              <a:t> </a:t>
            </a:r>
            <a:r>
              <a:rPr lang="en-GB" sz="2400" dirty="0" err="1">
                <a:solidFill>
                  <a:srgbClr val="000000"/>
                </a:solidFill>
              </a:rPr>
              <a:t>Monate</a:t>
            </a:r>
            <a:r>
              <a:rPr lang="en-GB"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3151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Scrum Beyond Software: Wie </a:t>
            </a:r>
            <a:r>
              <a:rPr lang="en-GB" dirty="0" err="1"/>
              <a:t>lokale</a:t>
            </a:r>
            <a:r>
              <a:rPr lang="en-GB" dirty="0"/>
              <a:t> NGOs </a:t>
            </a:r>
            <a:r>
              <a:rPr lang="en-GB" dirty="0" err="1"/>
              <a:t>menschliche</a:t>
            </a:r>
            <a:r>
              <a:rPr lang="en-GB" dirty="0"/>
              <a:t> </a:t>
            </a:r>
            <a:r>
              <a:rPr lang="en-GB" dirty="0" err="1"/>
              <a:t>Werte</a:t>
            </a:r>
            <a:r>
              <a:rPr lang="en-GB" dirty="0"/>
              <a:t> und </a:t>
            </a:r>
            <a:r>
              <a:rPr lang="en-GB" dirty="0" err="1"/>
              <a:t>Prinzipien</a:t>
            </a:r>
            <a:r>
              <a:rPr lang="en-GB" dirty="0"/>
              <a:t> </a:t>
            </a:r>
            <a:r>
              <a:rPr lang="en-GB" dirty="0" err="1"/>
              <a:t>inspirieren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2677656"/>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Wichtige</a:t>
            </a:r>
            <a:r>
              <a:rPr lang="en-GB" sz="2400" b="1" dirty="0">
                <a:solidFill>
                  <a:schemeClr val="accent2"/>
                </a:solidFill>
              </a:rPr>
              <a:t> agile </a:t>
            </a:r>
            <a:r>
              <a:rPr lang="en-GB" sz="2400" b="1" dirty="0" err="1">
                <a:solidFill>
                  <a:schemeClr val="accent2"/>
                </a:solidFill>
              </a:rPr>
              <a:t>Prinzipien</a:t>
            </a:r>
            <a:r>
              <a:rPr lang="en-GB" sz="2400" b="1" dirty="0">
                <a:solidFill>
                  <a:schemeClr val="accent2"/>
                </a:solidFill>
              </a:rPr>
              <a:t> (Forts.):</a:t>
            </a:r>
          </a:p>
          <a:p>
            <a:pPr lvl="0">
              <a:buClr>
                <a:srgbClr val="0D9390"/>
              </a:buClr>
              <a:defRPr/>
            </a:pPr>
            <a:endParaRPr lang="en-GB" sz="2400" dirty="0">
              <a:solidFill>
                <a:srgbClr val="000000"/>
              </a:solidFill>
            </a:endParaRPr>
          </a:p>
          <a:p>
            <a:pPr marL="800100" lvl="1" indent="-342900">
              <a:buClr>
                <a:srgbClr val="0D9390"/>
              </a:buClr>
              <a:buFont typeface="Arial" panose="020B0604020202020204" pitchFamily="34" charset="0"/>
              <a:buChar char="•"/>
              <a:defRPr/>
            </a:pPr>
            <a:r>
              <a:rPr lang="en-GB" sz="2400" dirty="0" err="1">
                <a:solidFill>
                  <a:srgbClr val="000000"/>
                </a:solidFill>
              </a:rPr>
              <a:t>Enge</a:t>
            </a:r>
            <a:r>
              <a:rPr lang="en-GB" sz="2400" dirty="0">
                <a:solidFill>
                  <a:srgbClr val="000000"/>
                </a:solidFill>
              </a:rPr>
              <a:t>, </a:t>
            </a:r>
            <a:r>
              <a:rPr lang="en-GB" sz="2400" dirty="0" err="1">
                <a:solidFill>
                  <a:srgbClr val="000000"/>
                </a:solidFill>
              </a:rPr>
              <a:t>tägliche</a:t>
            </a:r>
            <a:r>
              <a:rPr lang="en-GB" sz="2400" dirty="0">
                <a:solidFill>
                  <a:srgbClr val="000000"/>
                </a:solidFill>
              </a:rPr>
              <a:t> </a:t>
            </a:r>
            <a:r>
              <a:rPr lang="en-GB" sz="2400" dirty="0" err="1">
                <a:solidFill>
                  <a:srgbClr val="000000"/>
                </a:solidFill>
              </a:rPr>
              <a:t>Zusammenarbeit</a:t>
            </a:r>
            <a:r>
              <a:rPr lang="en-GB" sz="2400" dirty="0">
                <a:solidFill>
                  <a:srgbClr val="000000"/>
                </a:solidFill>
              </a:rPr>
              <a:t> </a:t>
            </a:r>
            <a:r>
              <a:rPr lang="en-GB" sz="2400" dirty="0" err="1">
                <a:solidFill>
                  <a:srgbClr val="000000"/>
                </a:solidFill>
              </a:rPr>
              <a:t>zwischen</a:t>
            </a:r>
            <a:r>
              <a:rPr lang="en-GB" sz="2400" dirty="0">
                <a:solidFill>
                  <a:srgbClr val="000000"/>
                </a:solidFill>
              </a:rPr>
              <a:t> </a:t>
            </a:r>
            <a:r>
              <a:rPr lang="en-GB" sz="2400" dirty="0" err="1">
                <a:solidFill>
                  <a:srgbClr val="000000"/>
                </a:solidFill>
              </a:rPr>
              <a:t>Geschäftsleuten</a:t>
            </a:r>
            <a:r>
              <a:rPr lang="en-GB" sz="2400" dirty="0">
                <a:solidFill>
                  <a:srgbClr val="000000"/>
                </a:solidFill>
              </a:rPr>
              <a:t> und </a:t>
            </a:r>
            <a:r>
              <a:rPr lang="en-GB" sz="2400" dirty="0" err="1">
                <a:solidFill>
                  <a:srgbClr val="000000"/>
                </a:solidFill>
              </a:rPr>
              <a:t>Entwicklern</a:t>
            </a:r>
            <a:endParaRPr lang="en-GB" sz="2400" dirty="0">
              <a:solidFill>
                <a:srgbClr val="000000"/>
              </a:solidFill>
            </a:endParaRPr>
          </a:p>
          <a:p>
            <a:pPr marL="800100" lvl="1" indent="-342900">
              <a:buClr>
                <a:srgbClr val="0D9390"/>
              </a:buClr>
              <a:buFont typeface="Arial" panose="020B0604020202020204" pitchFamily="34" charset="0"/>
              <a:buChar char="•"/>
              <a:defRPr/>
            </a:pPr>
            <a:r>
              <a:rPr lang="en-GB" sz="2400" dirty="0" err="1">
                <a:solidFill>
                  <a:srgbClr val="000000"/>
                </a:solidFill>
              </a:rPr>
              <a:t>Projekte</a:t>
            </a:r>
            <a:r>
              <a:rPr lang="en-GB" sz="2400" dirty="0">
                <a:solidFill>
                  <a:srgbClr val="000000"/>
                </a:solidFill>
              </a:rPr>
              <a:t> </a:t>
            </a:r>
            <a:r>
              <a:rPr lang="en-GB" sz="2400" dirty="0" err="1">
                <a:solidFill>
                  <a:srgbClr val="000000"/>
                </a:solidFill>
              </a:rPr>
              <a:t>basieren</a:t>
            </a:r>
            <a:r>
              <a:rPr lang="en-GB" sz="2400" dirty="0">
                <a:solidFill>
                  <a:srgbClr val="000000"/>
                </a:solidFill>
              </a:rPr>
              <a:t> auf </a:t>
            </a:r>
            <a:r>
              <a:rPr lang="en-GB" sz="2400" dirty="0" err="1">
                <a:solidFill>
                  <a:srgbClr val="000000"/>
                </a:solidFill>
              </a:rPr>
              <a:t>motivierten</a:t>
            </a:r>
            <a:r>
              <a:rPr lang="en-GB" sz="2400" dirty="0">
                <a:solidFill>
                  <a:srgbClr val="000000"/>
                </a:solidFill>
              </a:rPr>
              <a:t> </a:t>
            </a:r>
            <a:r>
              <a:rPr lang="en-GB" sz="2400" dirty="0" err="1">
                <a:solidFill>
                  <a:srgbClr val="000000"/>
                </a:solidFill>
              </a:rPr>
              <a:t>Personen</a:t>
            </a:r>
            <a:r>
              <a:rPr lang="en-GB" sz="2400" dirty="0">
                <a:solidFill>
                  <a:srgbClr val="000000"/>
                </a:solidFill>
              </a:rPr>
              <a:t>, </a:t>
            </a:r>
            <a:r>
              <a:rPr lang="en-GB" sz="2400" dirty="0" err="1">
                <a:solidFill>
                  <a:srgbClr val="000000"/>
                </a:solidFill>
              </a:rPr>
              <a:t>denen</a:t>
            </a:r>
            <a:r>
              <a:rPr lang="en-GB" sz="2400" dirty="0">
                <a:solidFill>
                  <a:srgbClr val="000000"/>
                </a:solidFill>
              </a:rPr>
              <a:t> man </a:t>
            </a:r>
            <a:r>
              <a:rPr lang="en-GB" sz="2400" dirty="0" err="1">
                <a:solidFill>
                  <a:srgbClr val="000000"/>
                </a:solidFill>
              </a:rPr>
              <a:t>vertrauen</a:t>
            </a:r>
            <a:r>
              <a:rPr lang="en-GB" sz="2400" dirty="0">
                <a:solidFill>
                  <a:srgbClr val="000000"/>
                </a:solidFill>
              </a:rPr>
              <a:t> </a:t>
            </a:r>
            <a:r>
              <a:rPr lang="en-GB" sz="2400" dirty="0" err="1">
                <a:solidFill>
                  <a:srgbClr val="000000"/>
                </a:solidFill>
              </a:rPr>
              <a:t>sollte</a:t>
            </a:r>
            <a:endParaRPr lang="en-GB" sz="2400" dirty="0">
              <a:solidFill>
                <a:srgbClr val="000000"/>
              </a:solidFill>
            </a:endParaRPr>
          </a:p>
          <a:p>
            <a:pPr marL="800100" lvl="1" indent="-342900">
              <a:buClr>
                <a:srgbClr val="0D9390"/>
              </a:buClr>
              <a:buFont typeface="Arial" panose="020B0604020202020204" pitchFamily="34" charset="0"/>
              <a:buChar char="•"/>
              <a:defRPr/>
            </a:pPr>
            <a:r>
              <a:rPr lang="en-GB" sz="2400" dirty="0">
                <a:solidFill>
                  <a:srgbClr val="000000"/>
                </a:solidFill>
              </a:rPr>
              <a:t>Face-to-Face-</a:t>
            </a:r>
            <a:r>
              <a:rPr lang="en-GB" sz="2400" dirty="0" err="1">
                <a:solidFill>
                  <a:srgbClr val="000000"/>
                </a:solidFill>
              </a:rPr>
              <a:t>Gespräch</a:t>
            </a:r>
            <a:r>
              <a:rPr lang="en-GB" sz="2400" dirty="0">
                <a:solidFill>
                  <a:srgbClr val="000000"/>
                </a:solidFill>
              </a:rPr>
              <a:t> </a:t>
            </a:r>
            <a:r>
              <a:rPr lang="en-GB" sz="2400" dirty="0" err="1">
                <a:solidFill>
                  <a:srgbClr val="000000"/>
                </a:solidFill>
              </a:rPr>
              <a:t>ist</a:t>
            </a:r>
            <a:r>
              <a:rPr lang="en-GB" sz="2400" dirty="0">
                <a:solidFill>
                  <a:srgbClr val="000000"/>
                </a:solidFill>
              </a:rPr>
              <a:t> die </a:t>
            </a:r>
            <a:r>
              <a:rPr lang="en-GB" sz="2400" dirty="0" err="1">
                <a:solidFill>
                  <a:srgbClr val="000000"/>
                </a:solidFill>
              </a:rPr>
              <a:t>beste</a:t>
            </a:r>
            <a:r>
              <a:rPr lang="en-GB" sz="2400" dirty="0">
                <a:solidFill>
                  <a:srgbClr val="000000"/>
                </a:solidFill>
              </a:rPr>
              <a:t> Form der </a:t>
            </a:r>
            <a:r>
              <a:rPr lang="en-GB" sz="2400" dirty="0" err="1">
                <a:solidFill>
                  <a:srgbClr val="000000"/>
                </a:solidFill>
              </a:rPr>
              <a:t>Kommunikation</a:t>
            </a:r>
            <a:r>
              <a:rPr lang="en-GB" sz="2400" dirty="0">
                <a:solidFill>
                  <a:srgbClr val="000000"/>
                </a:solidFill>
              </a:rPr>
              <a:t> (Co-Location)</a:t>
            </a:r>
          </a:p>
          <a:p>
            <a:pPr marL="800100" lvl="1" indent="-342900">
              <a:buClr>
                <a:srgbClr val="0D9390"/>
              </a:buClr>
              <a:buFont typeface="Arial" panose="020B0604020202020204" pitchFamily="34" charset="0"/>
              <a:buChar char="•"/>
              <a:defRPr/>
            </a:pPr>
            <a:r>
              <a:rPr lang="en-GB" sz="2400" dirty="0" err="1">
                <a:solidFill>
                  <a:srgbClr val="000000"/>
                </a:solidFill>
              </a:rPr>
              <a:t>Funktionierende</a:t>
            </a:r>
            <a:r>
              <a:rPr lang="en-GB" sz="2400" dirty="0">
                <a:solidFill>
                  <a:srgbClr val="000000"/>
                </a:solidFill>
              </a:rPr>
              <a:t> Software </a:t>
            </a:r>
            <a:r>
              <a:rPr lang="en-GB" sz="2400" dirty="0" err="1">
                <a:solidFill>
                  <a:srgbClr val="000000"/>
                </a:solidFill>
              </a:rPr>
              <a:t>ist</a:t>
            </a:r>
            <a:r>
              <a:rPr lang="en-GB" sz="2400" dirty="0">
                <a:solidFill>
                  <a:srgbClr val="000000"/>
                </a:solidFill>
              </a:rPr>
              <a:t> das </a:t>
            </a:r>
            <a:r>
              <a:rPr lang="en-GB" sz="2400" dirty="0" err="1">
                <a:solidFill>
                  <a:srgbClr val="000000"/>
                </a:solidFill>
              </a:rPr>
              <a:t>primäre</a:t>
            </a:r>
            <a:r>
              <a:rPr lang="en-GB" sz="2400" dirty="0">
                <a:solidFill>
                  <a:srgbClr val="000000"/>
                </a:solidFill>
              </a:rPr>
              <a:t> </a:t>
            </a:r>
            <a:r>
              <a:rPr lang="en-GB" sz="2400" dirty="0" err="1">
                <a:solidFill>
                  <a:srgbClr val="000000"/>
                </a:solidFill>
              </a:rPr>
              <a:t>Maß</a:t>
            </a:r>
            <a:r>
              <a:rPr lang="en-GB" sz="2400" dirty="0">
                <a:solidFill>
                  <a:srgbClr val="000000"/>
                </a:solidFill>
              </a:rPr>
              <a:t> für den </a:t>
            </a:r>
            <a:r>
              <a:rPr lang="en-GB" sz="2400" dirty="0" err="1">
                <a:solidFill>
                  <a:srgbClr val="000000"/>
                </a:solidFill>
              </a:rPr>
              <a:t>Fortschritt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094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1815535"/>
            <a:ext cx="10595237" cy="3995028"/>
          </a:xfrm>
        </p:spPr>
        <p:txBody>
          <a:bodyPr/>
          <a:lstStyle/>
          <a:p>
            <a:pPr marL="114300" indent="-342900">
              <a:buBlip>
                <a:blip r:embed="rId2"/>
              </a:buBlip>
            </a:pPr>
            <a:endParaRPr lang="en-GB" dirty="0"/>
          </a:p>
          <a:p>
            <a:pPr marL="114300" indent="-342900">
              <a:buBlip>
                <a:blip r:embed="rId2"/>
              </a:buBlip>
            </a:pPr>
            <a:r>
              <a:rPr lang="en-GB" dirty="0"/>
              <a:t>Das </a:t>
            </a:r>
            <a:r>
              <a:rPr lang="en-GB" dirty="0" err="1"/>
              <a:t>Beispiel</a:t>
            </a:r>
            <a:r>
              <a:rPr lang="en-GB" dirty="0"/>
              <a:t> des Onboarding von </a:t>
            </a:r>
            <a:r>
              <a:rPr lang="en-GB" dirty="0" err="1"/>
              <a:t>Mitarbeitern</a:t>
            </a:r>
            <a:r>
              <a:rPr lang="en-GB" dirty="0"/>
              <a:t> (Forts.): </a:t>
            </a:r>
          </a:p>
          <a:p>
            <a:pPr marL="571500" lvl="1" indent="-342900">
              <a:buBlip>
                <a:blip r:embed="rId2"/>
              </a:buBlip>
            </a:pPr>
            <a:r>
              <a:rPr lang="en-GB" dirty="0" err="1">
                <a:solidFill>
                  <a:schemeClr val="accent1"/>
                </a:solidFill>
              </a:rPr>
              <a:t>Elektronisches</a:t>
            </a:r>
            <a:r>
              <a:rPr lang="en-GB" dirty="0">
                <a:solidFill>
                  <a:schemeClr val="accent1"/>
                </a:solidFill>
              </a:rPr>
              <a:t> Onboarding </a:t>
            </a:r>
            <a:r>
              <a:rPr lang="en-GB" dirty="0" err="1">
                <a:solidFill>
                  <a:schemeClr val="accent1"/>
                </a:solidFill>
              </a:rPr>
              <a:t>stellt</a:t>
            </a:r>
            <a:r>
              <a:rPr lang="en-GB" dirty="0">
                <a:solidFill>
                  <a:schemeClr val="accent1"/>
                </a:solidFill>
              </a:rPr>
              <a:t> </a:t>
            </a:r>
            <a:r>
              <a:rPr lang="en-GB" dirty="0" err="1">
                <a:solidFill>
                  <a:schemeClr val="accent1"/>
                </a:solidFill>
              </a:rPr>
              <a:t>Formulare</a:t>
            </a:r>
            <a:r>
              <a:rPr lang="en-GB" dirty="0">
                <a:solidFill>
                  <a:schemeClr val="accent1"/>
                </a:solidFill>
              </a:rPr>
              <a:t>, </a:t>
            </a:r>
            <a:r>
              <a:rPr lang="en-GB" dirty="0" err="1">
                <a:solidFill>
                  <a:schemeClr val="accent1"/>
                </a:solidFill>
              </a:rPr>
              <a:t>sowie</a:t>
            </a:r>
            <a:r>
              <a:rPr lang="en-GB" dirty="0">
                <a:solidFill>
                  <a:schemeClr val="accent1"/>
                </a:solidFill>
              </a:rPr>
              <a:t> Compliance-</a:t>
            </a:r>
            <a:r>
              <a:rPr lang="en-GB" dirty="0" err="1">
                <a:solidFill>
                  <a:schemeClr val="accent1"/>
                </a:solidFill>
              </a:rPr>
              <a:t>Dokumente</a:t>
            </a:r>
            <a:r>
              <a:rPr lang="en-GB" dirty="0">
                <a:solidFill>
                  <a:schemeClr val="accent1"/>
                </a:solidFill>
              </a:rPr>
              <a:t> für die Mitarbeiter </a:t>
            </a:r>
            <a:r>
              <a:rPr lang="en-GB" dirty="0" err="1">
                <a:solidFill>
                  <a:schemeClr val="accent1"/>
                </a:solidFill>
              </a:rPr>
              <a:t>vor</a:t>
            </a:r>
            <a:r>
              <a:rPr lang="en-GB" dirty="0">
                <a:solidFill>
                  <a:schemeClr val="accent1"/>
                </a:solidFill>
              </a:rPr>
              <a:t> </a:t>
            </a:r>
            <a:r>
              <a:rPr lang="en-GB" dirty="0" err="1">
                <a:solidFill>
                  <a:schemeClr val="accent1"/>
                </a:solidFill>
              </a:rPr>
              <a:t>ihrem</a:t>
            </a:r>
            <a:r>
              <a:rPr lang="en-GB" dirty="0">
                <a:solidFill>
                  <a:schemeClr val="accent1"/>
                </a:solidFill>
              </a:rPr>
              <a:t> </a:t>
            </a:r>
            <a:r>
              <a:rPr lang="en-GB" dirty="0" err="1">
                <a:solidFill>
                  <a:schemeClr val="accent1"/>
                </a:solidFill>
              </a:rPr>
              <a:t>Starttermin</a:t>
            </a:r>
            <a:r>
              <a:rPr lang="en-GB" dirty="0">
                <a:solidFill>
                  <a:schemeClr val="accent1"/>
                </a:solidFill>
              </a:rPr>
              <a:t> </a:t>
            </a:r>
            <a:r>
              <a:rPr lang="en-GB" dirty="0" err="1">
                <a:solidFill>
                  <a:schemeClr val="accent1"/>
                </a:solidFill>
              </a:rPr>
              <a:t>zusammen</a:t>
            </a:r>
            <a:r>
              <a:rPr lang="en-GB" dirty="0">
                <a:solidFill>
                  <a:schemeClr val="accent1"/>
                </a:solidFill>
              </a:rPr>
              <a:t> und </a:t>
            </a:r>
            <a:r>
              <a:rPr lang="en-GB" dirty="0" err="1">
                <a:solidFill>
                  <a:schemeClr val="accent1"/>
                </a:solidFill>
              </a:rPr>
              <a:t>beugt</a:t>
            </a:r>
            <a:r>
              <a:rPr lang="en-GB" dirty="0">
                <a:solidFill>
                  <a:schemeClr val="accent1"/>
                </a:solidFill>
              </a:rPr>
              <a:t> so </a:t>
            </a:r>
            <a:r>
              <a:rPr lang="en-GB" dirty="0" err="1">
                <a:solidFill>
                  <a:schemeClr val="accent1"/>
                </a:solidFill>
              </a:rPr>
              <a:t>Fehlern</a:t>
            </a:r>
            <a:r>
              <a:rPr lang="en-GB" dirty="0">
                <a:solidFill>
                  <a:schemeClr val="accent1"/>
                </a:solidFill>
              </a:rPr>
              <a:t> </a:t>
            </a:r>
            <a:r>
              <a:rPr lang="en-GB" dirty="0" err="1">
                <a:solidFill>
                  <a:schemeClr val="accent1"/>
                </a:solidFill>
              </a:rPr>
              <a:t>vor</a:t>
            </a:r>
            <a:r>
              <a:rPr lang="en-GB" dirty="0">
                <a:solidFill>
                  <a:schemeClr val="accent1"/>
                </a:solidFill>
              </a:rPr>
              <a:t>. </a:t>
            </a:r>
          </a:p>
          <a:p>
            <a:pPr marL="114300" indent="-342900">
              <a:buBlip>
                <a:blip r:embed="rId2"/>
              </a:buBlip>
            </a:pPr>
            <a:endParaRPr lang="en-GB" dirty="0">
              <a:solidFill>
                <a:schemeClr val="accent1"/>
              </a:solidFill>
            </a:endParaRPr>
          </a:p>
          <a:p>
            <a:pPr marL="571500" lvl="1" indent="-342900">
              <a:buBlip>
                <a:blip r:embed="rId2"/>
              </a:buBlip>
            </a:pPr>
            <a:r>
              <a:rPr lang="en-GB" dirty="0" err="1">
                <a:solidFill>
                  <a:schemeClr val="accent1"/>
                </a:solidFill>
              </a:rPr>
              <a:t>Positiver</a:t>
            </a:r>
            <a:r>
              <a:rPr lang="en-GB" dirty="0">
                <a:solidFill>
                  <a:schemeClr val="accent1"/>
                </a:solidFill>
              </a:rPr>
              <a:t> </a:t>
            </a:r>
            <a:r>
              <a:rPr lang="en-GB" dirty="0" err="1">
                <a:solidFill>
                  <a:schemeClr val="accent1"/>
                </a:solidFill>
              </a:rPr>
              <a:t>Eindruck</a:t>
            </a:r>
            <a:r>
              <a:rPr lang="en-GB" dirty="0">
                <a:solidFill>
                  <a:schemeClr val="accent1"/>
                </a:solidFill>
              </a:rPr>
              <a:t> </a:t>
            </a:r>
            <a:r>
              <a:rPr lang="en-GB" dirty="0" err="1">
                <a:solidFill>
                  <a:schemeClr val="accent1"/>
                </a:solidFill>
              </a:rPr>
              <a:t>bei</a:t>
            </a:r>
            <a:r>
              <a:rPr lang="en-GB" dirty="0">
                <a:solidFill>
                  <a:schemeClr val="accent1"/>
                </a:solidFill>
              </a:rPr>
              <a:t> </a:t>
            </a:r>
            <a:r>
              <a:rPr lang="en-GB" dirty="0" err="1">
                <a:solidFill>
                  <a:schemeClr val="accent1"/>
                </a:solidFill>
              </a:rPr>
              <a:t>neuen</a:t>
            </a:r>
            <a:r>
              <a:rPr lang="en-GB" dirty="0">
                <a:solidFill>
                  <a:schemeClr val="accent1"/>
                </a:solidFill>
              </a:rPr>
              <a:t> </a:t>
            </a:r>
            <a:r>
              <a:rPr lang="en-GB" dirty="0" err="1">
                <a:solidFill>
                  <a:schemeClr val="accent1"/>
                </a:solidFill>
              </a:rPr>
              <a:t>Teammitgliedern</a:t>
            </a:r>
            <a:r>
              <a:rPr lang="en-GB" dirty="0">
                <a:solidFill>
                  <a:schemeClr val="accent1"/>
                </a:solidFill>
              </a:rPr>
              <a:t> und </a:t>
            </a:r>
            <a:r>
              <a:rPr lang="en-GB" dirty="0" err="1">
                <a:solidFill>
                  <a:schemeClr val="accent1"/>
                </a:solidFill>
              </a:rPr>
              <a:t>erhöhte</a:t>
            </a:r>
            <a:r>
              <a:rPr lang="en-GB" dirty="0">
                <a:solidFill>
                  <a:schemeClr val="accent1"/>
                </a:solidFill>
              </a:rPr>
              <a:t> </a:t>
            </a:r>
            <a:r>
              <a:rPr lang="en-GB" dirty="0" err="1">
                <a:solidFill>
                  <a:schemeClr val="accent1"/>
                </a:solidFill>
              </a:rPr>
              <a:t>Effizienz</a:t>
            </a:r>
            <a:r>
              <a:rPr lang="en-GB" dirty="0">
                <a:solidFill>
                  <a:schemeClr val="accent1"/>
                </a:solidFill>
              </a:rPr>
              <a:t> für </a:t>
            </a:r>
            <a:r>
              <a:rPr lang="en-GB" dirty="0" err="1">
                <a:solidFill>
                  <a:schemeClr val="accent1"/>
                </a:solidFill>
              </a:rPr>
              <a:t>Ihr</a:t>
            </a:r>
            <a:r>
              <a:rPr lang="en-GB" dirty="0">
                <a:solidFill>
                  <a:schemeClr val="accent1"/>
                </a:solidFill>
              </a:rPr>
              <a:t> Onboarding-Team</a:t>
            </a:r>
            <a:r>
              <a:rPr lang="en-GB" dirty="0"/>
              <a:t>.</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Der </a:t>
            </a:r>
            <a:r>
              <a:rPr lang="en-GB" dirty="0" err="1"/>
              <a:t>vollständige</a:t>
            </a:r>
            <a:r>
              <a:rPr lang="en-GB" dirty="0"/>
              <a:t> </a:t>
            </a:r>
            <a:r>
              <a:rPr lang="en-GB" dirty="0" err="1"/>
              <a:t>Leitfaden</a:t>
            </a:r>
            <a:r>
              <a:rPr lang="en-GB" dirty="0"/>
              <a:t> </a:t>
            </a:r>
            <a:r>
              <a:rPr lang="en-GB" dirty="0" err="1"/>
              <a:t>zur</a:t>
            </a:r>
            <a:r>
              <a:rPr lang="en-GB" dirty="0"/>
              <a:t> </a:t>
            </a:r>
            <a:r>
              <a:rPr lang="en-GB" dirty="0" err="1"/>
              <a:t>Automatisierung</a:t>
            </a:r>
            <a:r>
              <a:rPr lang="en-GB" dirty="0"/>
              <a:t> von </a:t>
            </a:r>
            <a:r>
              <a:rPr lang="en-GB" dirty="0" err="1"/>
              <a:t>Geschäftsprozessen</a:t>
            </a:r>
            <a:r>
              <a:rPr lang="en-GB" dirty="0"/>
              <a:t> II</a:t>
            </a:r>
          </a:p>
        </p:txBody>
      </p:sp>
    </p:spTree>
    <p:extLst>
      <p:ext uri="{BB962C8B-B14F-4D97-AF65-F5344CB8AC3E}">
        <p14:creationId xmlns:p14="http://schemas.microsoft.com/office/powerpoint/2010/main" val="305819832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Scrum Beyond Software: Wie </a:t>
            </a:r>
            <a:r>
              <a:rPr lang="en-GB" dirty="0" err="1"/>
              <a:t>lokale</a:t>
            </a:r>
            <a:r>
              <a:rPr lang="en-GB" dirty="0"/>
              <a:t> NGOs </a:t>
            </a:r>
            <a:r>
              <a:rPr lang="en-GB" dirty="0" err="1"/>
              <a:t>menschliche</a:t>
            </a:r>
            <a:r>
              <a:rPr lang="en-GB" dirty="0"/>
              <a:t> </a:t>
            </a:r>
            <a:r>
              <a:rPr lang="en-GB" dirty="0" err="1"/>
              <a:t>Werte</a:t>
            </a:r>
            <a:r>
              <a:rPr lang="en-GB" dirty="0"/>
              <a:t> und </a:t>
            </a:r>
            <a:r>
              <a:rPr lang="en-GB" dirty="0" err="1"/>
              <a:t>Prinzipien</a:t>
            </a:r>
            <a:r>
              <a:rPr lang="en-GB" dirty="0"/>
              <a:t> </a:t>
            </a:r>
            <a:r>
              <a:rPr lang="en-GB" dirty="0" err="1"/>
              <a:t>inspirieren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416320"/>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Wichtige</a:t>
            </a:r>
            <a:r>
              <a:rPr lang="en-GB" sz="2400" b="1" dirty="0">
                <a:solidFill>
                  <a:schemeClr val="accent2"/>
                </a:solidFill>
              </a:rPr>
              <a:t> agile </a:t>
            </a:r>
            <a:r>
              <a:rPr lang="en-GB" sz="2400" b="1" dirty="0" err="1">
                <a:solidFill>
                  <a:schemeClr val="accent2"/>
                </a:solidFill>
              </a:rPr>
              <a:t>Prinzipien</a:t>
            </a:r>
            <a:r>
              <a:rPr lang="en-GB" sz="2400" b="1" dirty="0">
                <a:solidFill>
                  <a:schemeClr val="accent2"/>
                </a:solidFill>
              </a:rPr>
              <a:t> (Forts.):</a:t>
            </a:r>
          </a:p>
          <a:p>
            <a:pPr lvl="1">
              <a:buClr>
                <a:srgbClr val="0D9390"/>
              </a:buClr>
              <a:defRPr/>
            </a:pPr>
            <a:endParaRPr lang="en-GB" sz="2400" dirty="0">
              <a:solidFill>
                <a:srgbClr val="000000"/>
              </a:solidFill>
            </a:endParaRPr>
          </a:p>
          <a:p>
            <a:pPr marL="800100" lvl="1" indent="-342900">
              <a:buClr>
                <a:srgbClr val="0D9390"/>
              </a:buClr>
              <a:buFont typeface="Arial" panose="020B0604020202020204" pitchFamily="34" charset="0"/>
              <a:buChar char="•"/>
              <a:defRPr/>
            </a:pPr>
            <a:r>
              <a:rPr lang="en-GB" sz="2400" dirty="0" err="1">
                <a:solidFill>
                  <a:srgbClr val="000000"/>
                </a:solidFill>
              </a:rPr>
              <a:t>Nachhaltige</a:t>
            </a:r>
            <a:r>
              <a:rPr lang="en-GB" sz="2400" dirty="0">
                <a:solidFill>
                  <a:srgbClr val="000000"/>
                </a:solidFill>
              </a:rPr>
              <a:t> </a:t>
            </a:r>
            <a:r>
              <a:rPr lang="en-GB" sz="2400" dirty="0" err="1">
                <a:solidFill>
                  <a:srgbClr val="000000"/>
                </a:solidFill>
              </a:rPr>
              <a:t>Entwicklung</a:t>
            </a:r>
            <a:r>
              <a:rPr lang="en-GB" sz="2400" dirty="0">
                <a:solidFill>
                  <a:srgbClr val="000000"/>
                </a:solidFill>
              </a:rPr>
              <a:t>, die in der Lage </a:t>
            </a:r>
            <a:r>
              <a:rPr lang="en-GB" sz="2400" dirty="0" err="1">
                <a:solidFill>
                  <a:srgbClr val="000000"/>
                </a:solidFill>
              </a:rPr>
              <a:t>ist</a:t>
            </a:r>
            <a:r>
              <a:rPr lang="en-GB" sz="2400" dirty="0">
                <a:solidFill>
                  <a:srgbClr val="000000"/>
                </a:solidFill>
              </a:rPr>
              <a:t>, </a:t>
            </a:r>
            <a:r>
              <a:rPr lang="en-GB" sz="2400" dirty="0" err="1">
                <a:solidFill>
                  <a:srgbClr val="000000"/>
                </a:solidFill>
              </a:rPr>
              <a:t>ein</a:t>
            </a:r>
            <a:r>
              <a:rPr lang="en-GB" sz="2400" dirty="0">
                <a:solidFill>
                  <a:srgbClr val="000000"/>
                </a:solidFill>
              </a:rPr>
              <a:t> </a:t>
            </a:r>
            <a:r>
              <a:rPr lang="en-GB" sz="2400" dirty="0" err="1">
                <a:solidFill>
                  <a:srgbClr val="000000"/>
                </a:solidFill>
              </a:rPr>
              <a:t>konstantes</a:t>
            </a:r>
            <a:r>
              <a:rPr lang="en-GB" sz="2400" dirty="0">
                <a:solidFill>
                  <a:srgbClr val="000000"/>
                </a:solidFill>
              </a:rPr>
              <a:t> Tempo </a:t>
            </a:r>
            <a:r>
              <a:rPr lang="en-GB" sz="2400" dirty="0" err="1">
                <a:solidFill>
                  <a:srgbClr val="000000"/>
                </a:solidFill>
              </a:rPr>
              <a:t>beizubehalten</a:t>
            </a:r>
            <a:endParaRPr lang="en-GB" sz="2400" dirty="0">
              <a:solidFill>
                <a:srgbClr val="000000"/>
              </a:solidFill>
            </a:endParaRPr>
          </a:p>
          <a:p>
            <a:pPr marL="800100" lvl="1" indent="-342900">
              <a:buClr>
                <a:srgbClr val="0D9390"/>
              </a:buClr>
              <a:buFont typeface="Arial" panose="020B0604020202020204" pitchFamily="34" charset="0"/>
              <a:buChar char="•"/>
              <a:defRPr/>
            </a:pPr>
            <a:r>
              <a:rPr lang="en-GB" sz="2400" dirty="0" err="1">
                <a:solidFill>
                  <a:srgbClr val="000000"/>
                </a:solidFill>
              </a:rPr>
              <a:t>Kontinuierliche</a:t>
            </a:r>
            <a:r>
              <a:rPr lang="en-GB" sz="2400" dirty="0">
                <a:solidFill>
                  <a:srgbClr val="000000"/>
                </a:solidFill>
              </a:rPr>
              <a:t> </a:t>
            </a:r>
            <a:r>
              <a:rPr lang="en-GB" sz="2400" dirty="0" err="1">
                <a:solidFill>
                  <a:srgbClr val="000000"/>
                </a:solidFill>
              </a:rPr>
              <a:t>Aufmerksamkeit</a:t>
            </a:r>
            <a:r>
              <a:rPr lang="en-GB" sz="2400" dirty="0">
                <a:solidFill>
                  <a:srgbClr val="000000"/>
                </a:solidFill>
              </a:rPr>
              <a:t> für </a:t>
            </a:r>
            <a:r>
              <a:rPr lang="en-GB" sz="2400" dirty="0" err="1">
                <a:solidFill>
                  <a:srgbClr val="000000"/>
                </a:solidFill>
              </a:rPr>
              <a:t>technische</a:t>
            </a:r>
            <a:r>
              <a:rPr lang="en-GB" sz="2400" dirty="0">
                <a:solidFill>
                  <a:srgbClr val="000000"/>
                </a:solidFill>
              </a:rPr>
              <a:t> </a:t>
            </a:r>
            <a:r>
              <a:rPr lang="en-GB" sz="2400" dirty="0" err="1">
                <a:solidFill>
                  <a:srgbClr val="000000"/>
                </a:solidFill>
              </a:rPr>
              <a:t>Exzellenz</a:t>
            </a:r>
            <a:r>
              <a:rPr lang="en-GB" sz="2400" dirty="0">
                <a:solidFill>
                  <a:srgbClr val="000000"/>
                </a:solidFill>
              </a:rPr>
              <a:t> und </a:t>
            </a:r>
            <a:r>
              <a:rPr lang="en-GB" sz="2400" dirty="0" err="1">
                <a:solidFill>
                  <a:srgbClr val="000000"/>
                </a:solidFill>
              </a:rPr>
              <a:t>gutes</a:t>
            </a:r>
            <a:r>
              <a:rPr lang="en-GB" sz="2400" dirty="0">
                <a:solidFill>
                  <a:srgbClr val="000000"/>
                </a:solidFill>
              </a:rPr>
              <a:t> Design</a:t>
            </a:r>
          </a:p>
          <a:p>
            <a:pPr marL="800100" lvl="1" indent="-342900">
              <a:buClr>
                <a:srgbClr val="0D9390"/>
              </a:buClr>
              <a:buFont typeface="Arial" panose="020B0604020202020204" pitchFamily="34" charset="0"/>
              <a:buChar char="•"/>
              <a:defRPr/>
            </a:pPr>
            <a:r>
              <a:rPr lang="en-GB" sz="2400" dirty="0" err="1">
                <a:solidFill>
                  <a:srgbClr val="000000"/>
                </a:solidFill>
              </a:rPr>
              <a:t>Einfachheit</a:t>
            </a:r>
            <a:r>
              <a:rPr lang="en-GB" sz="2400" dirty="0">
                <a:solidFill>
                  <a:srgbClr val="000000"/>
                </a:solidFill>
              </a:rPr>
              <a:t> - die Kunst, die </a:t>
            </a:r>
            <a:r>
              <a:rPr lang="en-GB" sz="2400" dirty="0" err="1">
                <a:solidFill>
                  <a:srgbClr val="000000"/>
                </a:solidFill>
              </a:rPr>
              <a:t>Menge</a:t>
            </a:r>
            <a:r>
              <a:rPr lang="en-GB" sz="2400" dirty="0">
                <a:solidFill>
                  <a:srgbClr val="000000"/>
                </a:solidFill>
              </a:rPr>
              <a:t> an </a:t>
            </a:r>
            <a:r>
              <a:rPr lang="en-GB" sz="2400" dirty="0" err="1">
                <a:solidFill>
                  <a:srgbClr val="000000"/>
                </a:solidFill>
              </a:rPr>
              <a:t>nicht</a:t>
            </a:r>
            <a:r>
              <a:rPr lang="en-GB" sz="2400" dirty="0">
                <a:solidFill>
                  <a:srgbClr val="000000"/>
                </a:solidFill>
              </a:rPr>
              <a:t> </a:t>
            </a:r>
            <a:r>
              <a:rPr lang="en-GB" sz="2400" dirty="0" err="1">
                <a:solidFill>
                  <a:srgbClr val="000000"/>
                </a:solidFill>
              </a:rPr>
              <a:t>erledigter</a:t>
            </a:r>
            <a:r>
              <a:rPr lang="en-GB" sz="2400" dirty="0">
                <a:solidFill>
                  <a:srgbClr val="000000"/>
                </a:solidFill>
              </a:rPr>
              <a:t> Arbeit </a:t>
            </a:r>
            <a:r>
              <a:rPr lang="en-GB" sz="2400" dirty="0" err="1">
                <a:solidFill>
                  <a:srgbClr val="000000"/>
                </a:solidFill>
              </a:rPr>
              <a:t>zu</a:t>
            </a:r>
            <a:r>
              <a:rPr lang="en-GB" sz="2400" dirty="0">
                <a:solidFill>
                  <a:srgbClr val="000000"/>
                </a:solidFill>
              </a:rPr>
              <a:t> </a:t>
            </a:r>
            <a:r>
              <a:rPr lang="en-GB" sz="2400" dirty="0" err="1">
                <a:solidFill>
                  <a:srgbClr val="000000"/>
                </a:solidFill>
              </a:rPr>
              <a:t>maximieren</a:t>
            </a:r>
            <a:r>
              <a:rPr lang="en-GB" sz="2400" dirty="0">
                <a:solidFill>
                  <a:srgbClr val="000000"/>
                </a:solidFill>
              </a:rPr>
              <a:t> - </a:t>
            </a:r>
            <a:r>
              <a:rPr lang="en-GB" sz="2400" dirty="0" err="1">
                <a:solidFill>
                  <a:srgbClr val="000000"/>
                </a:solidFill>
              </a:rPr>
              <a:t>ist</a:t>
            </a:r>
            <a:r>
              <a:rPr lang="en-GB" sz="2400" dirty="0">
                <a:solidFill>
                  <a:srgbClr val="000000"/>
                </a:solidFill>
              </a:rPr>
              <a:t> </a:t>
            </a:r>
            <a:r>
              <a:rPr lang="en-GB" sz="2400" dirty="0" err="1">
                <a:solidFill>
                  <a:srgbClr val="000000"/>
                </a:solidFill>
              </a:rPr>
              <a:t>unerlässlich</a:t>
            </a:r>
            <a:endParaRPr lang="en-GB" sz="2400" dirty="0">
              <a:solidFill>
                <a:srgbClr val="000000"/>
              </a:solidFill>
            </a:endParaRPr>
          </a:p>
          <a:p>
            <a:pPr marL="800100" lvl="1" indent="-342900">
              <a:buClr>
                <a:srgbClr val="0D9390"/>
              </a:buClr>
              <a:buFont typeface="Arial" panose="020B0604020202020204" pitchFamily="34" charset="0"/>
              <a:buChar char="•"/>
              <a:defRPr/>
            </a:pPr>
            <a:r>
              <a:rPr lang="en-GB" sz="2400" dirty="0" err="1">
                <a:solidFill>
                  <a:srgbClr val="000000"/>
                </a:solidFill>
              </a:rPr>
              <a:t>Beste</a:t>
            </a:r>
            <a:r>
              <a:rPr lang="en-GB" sz="2400" dirty="0">
                <a:solidFill>
                  <a:srgbClr val="000000"/>
                </a:solidFill>
              </a:rPr>
              <a:t> </a:t>
            </a:r>
            <a:r>
              <a:rPr lang="en-GB" sz="2400" dirty="0" err="1">
                <a:solidFill>
                  <a:srgbClr val="000000"/>
                </a:solidFill>
              </a:rPr>
              <a:t>Architekturen</a:t>
            </a:r>
            <a:r>
              <a:rPr lang="en-GB" sz="2400" dirty="0">
                <a:solidFill>
                  <a:srgbClr val="000000"/>
                </a:solidFill>
              </a:rPr>
              <a:t>, </a:t>
            </a:r>
            <a:r>
              <a:rPr lang="en-GB" sz="2400" dirty="0" err="1">
                <a:solidFill>
                  <a:srgbClr val="000000"/>
                </a:solidFill>
              </a:rPr>
              <a:t>Anforderungen</a:t>
            </a:r>
            <a:r>
              <a:rPr lang="en-GB" sz="2400" dirty="0">
                <a:solidFill>
                  <a:srgbClr val="000000"/>
                </a:solidFill>
              </a:rPr>
              <a:t> und Designs </a:t>
            </a:r>
            <a:r>
              <a:rPr lang="en-GB" sz="2400" dirty="0" err="1">
                <a:solidFill>
                  <a:srgbClr val="000000"/>
                </a:solidFill>
              </a:rPr>
              <a:t>entstehen</a:t>
            </a:r>
            <a:r>
              <a:rPr lang="en-GB" sz="2400" dirty="0">
                <a:solidFill>
                  <a:srgbClr val="000000"/>
                </a:solidFill>
              </a:rPr>
              <a:t> </a:t>
            </a:r>
            <a:r>
              <a:rPr lang="en-GB" sz="2400" dirty="0" err="1">
                <a:solidFill>
                  <a:srgbClr val="000000"/>
                </a:solidFill>
              </a:rPr>
              <a:t>aus</a:t>
            </a:r>
            <a:r>
              <a:rPr lang="en-GB" sz="2400" dirty="0">
                <a:solidFill>
                  <a:srgbClr val="000000"/>
                </a:solidFill>
              </a:rPr>
              <a:t> </a:t>
            </a:r>
            <a:r>
              <a:rPr lang="en-GB" sz="2400" dirty="0" err="1">
                <a:solidFill>
                  <a:srgbClr val="000000"/>
                </a:solidFill>
              </a:rPr>
              <a:t>selbstorganisierenden</a:t>
            </a:r>
            <a:r>
              <a:rPr lang="en-GB" sz="2400" dirty="0">
                <a:solidFill>
                  <a:srgbClr val="000000"/>
                </a:solidFill>
              </a:rPr>
              <a:t> Teams</a:t>
            </a:r>
          </a:p>
        </p:txBody>
      </p:sp>
    </p:spTree>
    <p:extLst>
      <p:ext uri="{BB962C8B-B14F-4D97-AF65-F5344CB8AC3E}">
        <p14:creationId xmlns:p14="http://schemas.microsoft.com/office/powerpoint/2010/main" val="172958059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Scrum Beyond Software: Wie </a:t>
            </a:r>
            <a:r>
              <a:rPr lang="en-GB" dirty="0" err="1"/>
              <a:t>lokale</a:t>
            </a:r>
            <a:r>
              <a:rPr lang="en-GB" dirty="0"/>
              <a:t> NGOs </a:t>
            </a:r>
            <a:r>
              <a:rPr lang="en-GB" dirty="0" err="1"/>
              <a:t>menschliche</a:t>
            </a:r>
            <a:r>
              <a:rPr lang="en-GB" dirty="0"/>
              <a:t> </a:t>
            </a:r>
            <a:r>
              <a:rPr lang="en-GB" dirty="0" err="1"/>
              <a:t>Werte</a:t>
            </a:r>
            <a:r>
              <a:rPr lang="en-GB" dirty="0"/>
              <a:t> und </a:t>
            </a:r>
            <a:r>
              <a:rPr lang="en-GB" dirty="0" err="1"/>
              <a:t>Prinzipien</a:t>
            </a:r>
            <a:r>
              <a:rPr lang="en-GB" dirty="0"/>
              <a:t> </a:t>
            </a:r>
            <a:r>
              <a:rPr lang="en-GB" dirty="0" err="1"/>
              <a:t>inspirieren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046988"/>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Wichtige</a:t>
            </a:r>
            <a:r>
              <a:rPr lang="en-GB" sz="2400" b="1" dirty="0">
                <a:solidFill>
                  <a:schemeClr val="accent2"/>
                </a:solidFill>
              </a:rPr>
              <a:t> agile </a:t>
            </a:r>
            <a:r>
              <a:rPr lang="en-GB" sz="2400" b="1" dirty="0" err="1">
                <a:solidFill>
                  <a:schemeClr val="accent2"/>
                </a:solidFill>
              </a:rPr>
              <a:t>Prinzipien</a:t>
            </a:r>
            <a:r>
              <a:rPr lang="en-GB" sz="2400" b="1" dirty="0">
                <a:solidFill>
                  <a:schemeClr val="accent2"/>
                </a:solidFill>
              </a:rPr>
              <a:t> (Forts.):</a:t>
            </a:r>
          </a:p>
          <a:p>
            <a:pPr lvl="0">
              <a:buClr>
                <a:srgbClr val="0D9390"/>
              </a:buClr>
              <a:defRPr/>
            </a:pPr>
            <a:endParaRPr lang="en-GB" sz="2400" dirty="0">
              <a:solidFill>
                <a:srgbClr val="000000"/>
              </a:solidFill>
            </a:endParaRPr>
          </a:p>
          <a:p>
            <a:pPr marL="800100" lvl="1" indent="-342900">
              <a:buClr>
                <a:srgbClr val="0D9390"/>
              </a:buClr>
              <a:buFont typeface="Arial" panose="020B0604020202020204" pitchFamily="34" charset="0"/>
              <a:buChar char="•"/>
              <a:defRPr/>
            </a:pPr>
            <a:r>
              <a:rPr lang="en-GB" sz="2400" dirty="0" err="1">
                <a:solidFill>
                  <a:srgbClr val="000000"/>
                </a:solidFill>
              </a:rPr>
              <a:t>Regelmäßig</a:t>
            </a:r>
            <a:r>
              <a:rPr lang="en-GB" sz="2400" dirty="0">
                <a:solidFill>
                  <a:srgbClr val="000000"/>
                </a:solidFill>
              </a:rPr>
              <a:t> </a:t>
            </a:r>
            <a:r>
              <a:rPr lang="en-GB" sz="2400" dirty="0" err="1">
                <a:solidFill>
                  <a:srgbClr val="000000"/>
                </a:solidFill>
              </a:rPr>
              <a:t>denkt</a:t>
            </a:r>
            <a:r>
              <a:rPr lang="en-GB" sz="2400" dirty="0">
                <a:solidFill>
                  <a:srgbClr val="000000"/>
                </a:solidFill>
              </a:rPr>
              <a:t> das Team </a:t>
            </a:r>
            <a:r>
              <a:rPr lang="en-GB" sz="2400" dirty="0" err="1">
                <a:solidFill>
                  <a:srgbClr val="000000"/>
                </a:solidFill>
              </a:rPr>
              <a:t>darüber</a:t>
            </a:r>
            <a:r>
              <a:rPr lang="en-GB" sz="2400" dirty="0">
                <a:solidFill>
                  <a:srgbClr val="000000"/>
                </a:solidFill>
              </a:rPr>
              <a:t> </a:t>
            </a:r>
            <a:r>
              <a:rPr lang="en-GB" sz="2400" dirty="0" err="1">
                <a:solidFill>
                  <a:srgbClr val="000000"/>
                </a:solidFill>
              </a:rPr>
              <a:t>nach</a:t>
            </a:r>
            <a:r>
              <a:rPr lang="en-GB" sz="2400" dirty="0">
                <a:solidFill>
                  <a:srgbClr val="000000"/>
                </a:solidFill>
              </a:rPr>
              <a:t>, </a:t>
            </a:r>
            <a:r>
              <a:rPr lang="en-GB" sz="2400" dirty="0" err="1">
                <a:solidFill>
                  <a:srgbClr val="000000"/>
                </a:solidFill>
              </a:rPr>
              <a:t>wie</a:t>
            </a:r>
            <a:r>
              <a:rPr lang="en-GB" sz="2400" dirty="0">
                <a:solidFill>
                  <a:srgbClr val="000000"/>
                </a:solidFill>
              </a:rPr>
              <a:t> es </a:t>
            </a:r>
            <a:r>
              <a:rPr lang="en-GB" sz="2400" dirty="0" err="1">
                <a:solidFill>
                  <a:srgbClr val="000000"/>
                </a:solidFill>
              </a:rPr>
              <a:t>effektiver</a:t>
            </a:r>
            <a:r>
              <a:rPr lang="en-GB" sz="2400" dirty="0">
                <a:solidFill>
                  <a:srgbClr val="000000"/>
                </a:solidFill>
              </a:rPr>
              <a:t> </a:t>
            </a:r>
            <a:r>
              <a:rPr lang="en-GB" sz="2400" dirty="0" err="1">
                <a:solidFill>
                  <a:srgbClr val="000000"/>
                </a:solidFill>
              </a:rPr>
              <a:t>werden</a:t>
            </a:r>
            <a:r>
              <a:rPr lang="en-GB" sz="2400" dirty="0">
                <a:solidFill>
                  <a:srgbClr val="000000"/>
                </a:solidFill>
              </a:rPr>
              <a:t> </a:t>
            </a:r>
            <a:r>
              <a:rPr lang="en-GB" sz="2400" dirty="0" err="1">
                <a:solidFill>
                  <a:srgbClr val="000000"/>
                </a:solidFill>
              </a:rPr>
              <a:t>kann</a:t>
            </a:r>
            <a:r>
              <a:rPr lang="en-GB" sz="2400" dirty="0">
                <a:solidFill>
                  <a:srgbClr val="000000"/>
                </a:solidFill>
              </a:rPr>
              <a:t>, und </a:t>
            </a:r>
            <a:r>
              <a:rPr lang="en-GB" sz="2400" dirty="0" err="1">
                <a:solidFill>
                  <a:srgbClr val="000000"/>
                </a:solidFill>
              </a:rPr>
              <a:t>passt</a:t>
            </a:r>
            <a:r>
              <a:rPr lang="en-GB" sz="2400" dirty="0">
                <a:solidFill>
                  <a:srgbClr val="000000"/>
                </a:solidFill>
              </a:rPr>
              <a:t> </a:t>
            </a:r>
            <a:r>
              <a:rPr lang="en-GB" sz="2400" dirty="0" err="1">
                <a:solidFill>
                  <a:srgbClr val="000000"/>
                </a:solidFill>
              </a:rPr>
              <a:t>sich</a:t>
            </a:r>
            <a:r>
              <a:rPr lang="en-GB" sz="2400" dirty="0">
                <a:solidFill>
                  <a:srgbClr val="000000"/>
                </a:solidFill>
              </a:rPr>
              <a:t> </a:t>
            </a:r>
            <a:r>
              <a:rPr lang="en-GB" sz="2400" dirty="0" err="1">
                <a:solidFill>
                  <a:srgbClr val="000000"/>
                </a:solidFill>
              </a:rPr>
              <a:t>entsprechend</a:t>
            </a:r>
            <a:r>
              <a:rPr lang="en-GB" sz="2400" dirty="0">
                <a:solidFill>
                  <a:srgbClr val="000000"/>
                </a:solidFill>
              </a:rPr>
              <a:t> an:</a:t>
            </a:r>
          </a:p>
          <a:p>
            <a:pPr marL="800100" lvl="1" indent="-342900">
              <a:buClr>
                <a:srgbClr val="0D9390"/>
              </a:buClr>
              <a:buFont typeface="Arial" panose="020B0604020202020204" pitchFamily="34" charset="0"/>
              <a:buChar char="•"/>
              <a:defRPr/>
            </a:pPr>
            <a:endParaRPr lang="en-GB" sz="2400" dirty="0">
              <a:solidFill>
                <a:srgbClr val="000000"/>
              </a:solidFill>
            </a:endParaRPr>
          </a:p>
          <a:p>
            <a:pPr marL="1257300" lvl="2" indent="-342900">
              <a:buClr>
                <a:srgbClr val="0D9390"/>
              </a:buClr>
              <a:buFont typeface="Calibri" panose="020F0502020204030204" pitchFamily="34" charset="0"/>
              <a:buChar char="‒"/>
              <a:defRPr/>
            </a:pPr>
            <a:r>
              <a:rPr lang="en-GB" sz="2400" b="1" dirty="0" err="1">
                <a:solidFill>
                  <a:srgbClr val="000000"/>
                </a:solidFill>
              </a:rPr>
              <a:t>Individuen</a:t>
            </a:r>
            <a:r>
              <a:rPr lang="en-GB" sz="2400" b="1" dirty="0">
                <a:solidFill>
                  <a:srgbClr val="000000"/>
                </a:solidFill>
              </a:rPr>
              <a:t> und </a:t>
            </a:r>
            <a:r>
              <a:rPr lang="en-GB" sz="2400" b="1" dirty="0" err="1">
                <a:solidFill>
                  <a:srgbClr val="000000"/>
                </a:solidFill>
              </a:rPr>
              <a:t>Interaktionen</a:t>
            </a:r>
            <a:r>
              <a:rPr lang="en-GB" sz="2400" b="1" dirty="0">
                <a:solidFill>
                  <a:srgbClr val="000000"/>
                </a:solidFill>
              </a:rPr>
              <a:t> </a:t>
            </a:r>
            <a:r>
              <a:rPr lang="en-GB" sz="2400" b="1" dirty="0" err="1">
                <a:solidFill>
                  <a:srgbClr val="000000"/>
                </a:solidFill>
              </a:rPr>
              <a:t>über</a:t>
            </a:r>
            <a:r>
              <a:rPr lang="en-GB" sz="2400" b="1" dirty="0">
                <a:solidFill>
                  <a:srgbClr val="000000"/>
                </a:solidFill>
              </a:rPr>
              <a:t> </a:t>
            </a:r>
            <a:r>
              <a:rPr lang="en-GB" sz="2400" b="1" dirty="0" err="1">
                <a:solidFill>
                  <a:srgbClr val="000000"/>
                </a:solidFill>
              </a:rPr>
              <a:t>Prozesse</a:t>
            </a:r>
            <a:r>
              <a:rPr lang="en-GB" sz="2400" b="1" dirty="0">
                <a:solidFill>
                  <a:srgbClr val="000000"/>
                </a:solidFill>
              </a:rPr>
              <a:t> und Tools</a:t>
            </a:r>
            <a:endParaRPr lang="en-GB" sz="2400" dirty="0">
              <a:solidFill>
                <a:srgbClr val="000000"/>
              </a:solidFill>
            </a:endParaRPr>
          </a:p>
          <a:p>
            <a:pPr marL="1257300" lvl="2" indent="-342900">
              <a:buClr>
                <a:srgbClr val="0D9390"/>
              </a:buClr>
              <a:buFont typeface="Calibri" panose="020F0502020204030204" pitchFamily="34" charset="0"/>
              <a:buChar char="‒"/>
              <a:defRPr/>
            </a:pPr>
            <a:r>
              <a:rPr lang="en-GB" sz="2400" b="1" dirty="0" err="1">
                <a:solidFill>
                  <a:srgbClr val="000000"/>
                </a:solidFill>
              </a:rPr>
              <a:t>Funktionierende</a:t>
            </a:r>
            <a:r>
              <a:rPr lang="en-GB" sz="2400" b="1" dirty="0">
                <a:solidFill>
                  <a:srgbClr val="000000"/>
                </a:solidFill>
              </a:rPr>
              <a:t> Software </a:t>
            </a:r>
            <a:r>
              <a:rPr lang="en-GB" sz="2400" b="1" dirty="0" err="1">
                <a:solidFill>
                  <a:srgbClr val="000000"/>
                </a:solidFill>
              </a:rPr>
              <a:t>über</a:t>
            </a:r>
            <a:r>
              <a:rPr lang="en-GB" sz="2400" b="1" dirty="0">
                <a:solidFill>
                  <a:srgbClr val="000000"/>
                </a:solidFill>
              </a:rPr>
              <a:t> </a:t>
            </a:r>
            <a:r>
              <a:rPr lang="en-GB" sz="2400" b="1" dirty="0" err="1">
                <a:solidFill>
                  <a:srgbClr val="000000"/>
                </a:solidFill>
              </a:rPr>
              <a:t>umfassende</a:t>
            </a:r>
            <a:r>
              <a:rPr lang="en-GB" sz="2400" b="1" dirty="0">
                <a:solidFill>
                  <a:srgbClr val="000000"/>
                </a:solidFill>
              </a:rPr>
              <a:t> </a:t>
            </a:r>
            <a:r>
              <a:rPr lang="en-GB" sz="2400" b="1" dirty="0" err="1">
                <a:solidFill>
                  <a:srgbClr val="000000"/>
                </a:solidFill>
              </a:rPr>
              <a:t>Dokumentation</a:t>
            </a:r>
            <a:endParaRPr lang="en-GB" sz="2400" dirty="0">
              <a:solidFill>
                <a:srgbClr val="000000"/>
              </a:solidFill>
            </a:endParaRP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5965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Scrum Beyond Software: Wie </a:t>
            </a:r>
            <a:r>
              <a:rPr lang="en-GB" dirty="0" err="1"/>
              <a:t>lokale</a:t>
            </a:r>
            <a:r>
              <a:rPr lang="en-GB" dirty="0"/>
              <a:t> NGOs </a:t>
            </a:r>
            <a:r>
              <a:rPr lang="en-GB" dirty="0" err="1"/>
              <a:t>menschliche</a:t>
            </a:r>
            <a:r>
              <a:rPr lang="en-GB" dirty="0"/>
              <a:t> </a:t>
            </a:r>
            <a:r>
              <a:rPr lang="en-GB" dirty="0" err="1"/>
              <a:t>Werte</a:t>
            </a:r>
            <a:r>
              <a:rPr lang="en-GB" dirty="0"/>
              <a:t> und </a:t>
            </a:r>
            <a:r>
              <a:rPr lang="en-GB" dirty="0" err="1"/>
              <a:t>Prinzipien</a:t>
            </a:r>
            <a:r>
              <a:rPr lang="en-GB" dirty="0"/>
              <a:t> </a:t>
            </a:r>
            <a:r>
              <a:rPr lang="en-GB" dirty="0" err="1"/>
              <a:t>inspirieren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2677656"/>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Wichtige</a:t>
            </a:r>
            <a:r>
              <a:rPr lang="en-GB" sz="2400" b="1" dirty="0">
                <a:solidFill>
                  <a:schemeClr val="accent2"/>
                </a:solidFill>
              </a:rPr>
              <a:t> agile </a:t>
            </a:r>
            <a:r>
              <a:rPr lang="en-GB" sz="2400" b="1" dirty="0" err="1">
                <a:solidFill>
                  <a:schemeClr val="accent2"/>
                </a:solidFill>
              </a:rPr>
              <a:t>Prinzipien</a:t>
            </a:r>
            <a:r>
              <a:rPr lang="en-GB" sz="2400" b="1" dirty="0">
                <a:solidFill>
                  <a:schemeClr val="accent2"/>
                </a:solidFill>
              </a:rPr>
              <a:t> (Forts.):</a:t>
            </a:r>
          </a:p>
          <a:p>
            <a:pPr lvl="0">
              <a:buClr>
                <a:srgbClr val="0D9390"/>
              </a:buClr>
              <a:defRPr/>
            </a:pPr>
            <a:endParaRPr lang="en-GB" sz="2400" dirty="0">
              <a:solidFill>
                <a:srgbClr val="000000"/>
              </a:solidFill>
            </a:endParaRPr>
          </a:p>
          <a:p>
            <a:pPr marL="800100" lvl="1" indent="-342900">
              <a:buClr>
                <a:srgbClr val="0D9390"/>
              </a:buClr>
              <a:buFont typeface="Arial" panose="020B0604020202020204" pitchFamily="34" charset="0"/>
              <a:buChar char="•"/>
              <a:defRPr/>
            </a:pPr>
            <a:r>
              <a:rPr lang="en-GB" sz="2400" dirty="0" err="1">
                <a:solidFill>
                  <a:srgbClr val="000000"/>
                </a:solidFill>
              </a:rPr>
              <a:t>Regelmäßig</a:t>
            </a:r>
            <a:r>
              <a:rPr lang="en-GB" sz="2400" dirty="0">
                <a:solidFill>
                  <a:srgbClr val="000000"/>
                </a:solidFill>
              </a:rPr>
              <a:t> </a:t>
            </a:r>
            <a:r>
              <a:rPr lang="en-GB" sz="2400" dirty="0" err="1">
                <a:solidFill>
                  <a:srgbClr val="000000"/>
                </a:solidFill>
              </a:rPr>
              <a:t>denkt</a:t>
            </a:r>
            <a:r>
              <a:rPr lang="en-GB" sz="2400" dirty="0">
                <a:solidFill>
                  <a:srgbClr val="000000"/>
                </a:solidFill>
              </a:rPr>
              <a:t> das Team </a:t>
            </a:r>
            <a:r>
              <a:rPr lang="en-GB" sz="2400" dirty="0" err="1">
                <a:solidFill>
                  <a:srgbClr val="000000"/>
                </a:solidFill>
              </a:rPr>
              <a:t>darüber</a:t>
            </a:r>
            <a:r>
              <a:rPr lang="en-GB" sz="2400" dirty="0">
                <a:solidFill>
                  <a:srgbClr val="000000"/>
                </a:solidFill>
              </a:rPr>
              <a:t> </a:t>
            </a:r>
            <a:r>
              <a:rPr lang="en-GB" sz="2400" dirty="0" err="1">
                <a:solidFill>
                  <a:srgbClr val="000000"/>
                </a:solidFill>
              </a:rPr>
              <a:t>nach</a:t>
            </a:r>
            <a:r>
              <a:rPr lang="en-GB" sz="2400" dirty="0">
                <a:solidFill>
                  <a:srgbClr val="000000"/>
                </a:solidFill>
              </a:rPr>
              <a:t>, </a:t>
            </a:r>
            <a:r>
              <a:rPr lang="en-GB" sz="2400" dirty="0" err="1">
                <a:solidFill>
                  <a:srgbClr val="000000"/>
                </a:solidFill>
              </a:rPr>
              <a:t>wie</a:t>
            </a:r>
            <a:r>
              <a:rPr lang="en-GB" sz="2400" dirty="0">
                <a:solidFill>
                  <a:srgbClr val="000000"/>
                </a:solidFill>
              </a:rPr>
              <a:t> es </a:t>
            </a:r>
            <a:r>
              <a:rPr lang="en-GB" sz="2400" dirty="0" err="1">
                <a:solidFill>
                  <a:srgbClr val="000000"/>
                </a:solidFill>
              </a:rPr>
              <a:t>effektiver</a:t>
            </a:r>
            <a:r>
              <a:rPr lang="en-GB" sz="2400" dirty="0">
                <a:solidFill>
                  <a:srgbClr val="000000"/>
                </a:solidFill>
              </a:rPr>
              <a:t> </a:t>
            </a:r>
            <a:r>
              <a:rPr lang="en-GB" sz="2400" dirty="0" err="1">
                <a:solidFill>
                  <a:srgbClr val="000000"/>
                </a:solidFill>
              </a:rPr>
              <a:t>werden</a:t>
            </a:r>
            <a:r>
              <a:rPr lang="en-GB" sz="2400" dirty="0">
                <a:solidFill>
                  <a:srgbClr val="000000"/>
                </a:solidFill>
              </a:rPr>
              <a:t> </a:t>
            </a:r>
            <a:r>
              <a:rPr lang="en-GB" sz="2400" dirty="0" err="1">
                <a:solidFill>
                  <a:srgbClr val="000000"/>
                </a:solidFill>
              </a:rPr>
              <a:t>kann</a:t>
            </a:r>
            <a:r>
              <a:rPr lang="en-GB" sz="2400" dirty="0">
                <a:solidFill>
                  <a:srgbClr val="000000"/>
                </a:solidFill>
              </a:rPr>
              <a:t>, und </a:t>
            </a:r>
            <a:r>
              <a:rPr lang="en-GB" sz="2400" dirty="0" err="1">
                <a:solidFill>
                  <a:srgbClr val="000000"/>
                </a:solidFill>
              </a:rPr>
              <a:t>passt</a:t>
            </a:r>
            <a:r>
              <a:rPr lang="en-GB" sz="2400" dirty="0">
                <a:solidFill>
                  <a:srgbClr val="000000"/>
                </a:solidFill>
              </a:rPr>
              <a:t> </a:t>
            </a:r>
            <a:r>
              <a:rPr lang="en-GB" sz="2400" dirty="0" err="1">
                <a:solidFill>
                  <a:srgbClr val="000000"/>
                </a:solidFill>
              </a:rPr>
              <a:t>sich</a:t>
            </a:r>
            <a:r>
              <a:rPr lang="en-GB" sz="2400" dirty="0">
                <a:solidFill>
                  <a:srgbClr val="000000"/>
                </a:solidFill>
              </a:rPr>
              <a:t> </a:t>
            </a:r>
            <a:r>
              <a:rPr lang="en-GB" sz="2400" dirty="0" err="1">
                <a:solidFill>
                  <a:srgbClr val="000000"/>
                </a:solidFill>
              </a:rPr>
              <a:t>entsprechend</a:t>
            </a:r>
            <a:r>
              <a:rPr lang="en-GB" sz="2400" dirty="0">
                <a:solidFill>
                  <a:srgbClr val="000000"/>
                </a:solidFill>
              </a:rPr>
              <a:t> an (Forts.):</a:t>
            </a:r>
          </a:p>
          <a:p>
            <a:pPr marL="800100" lvl="1" indent="-342900">
              <a:buClr>
                <a:srgbClr val="0D9390"/>
              </a:buClr>
              <a:buFont typeface="Arial" panose="020B0604020202020204" pitchFamily="34" charset="0"/>
              <a:buChar char="•"/>
              <a:defRPr/>
            </a:pPr>
            <a:endParaRPr lang="en-GB" sz="2400" dirty="0">
              <a:solidFill>
                <a:srgbClr val="000000"/>
              </a:solidFill>
            </a:endParaRPr>
          </a:p>
          <a:p>
            <a:pPr marL="1257300" lvl="2" indent="-342900">
              <a:buClr>
                <a:srgbClr val="0D9390"/>
              </a:buClr>
              <a:buFont typeface="Calibri" panose="020F0502020204030204" pitchFamily="34" charset="0"/>
              <a:buChar char="‒"/>
              <a:defRPr/>
            </a:pPr>
            <a:r>
              <a:rPr lang="en-GB" sz="2400" b="1" dirty="0" err="1">
                <a:solidFill>
                  <a:srgbClr val="000000"/>
                </a:solidFill>
              </a:rPr>
              <a:t>Zusammenarbeit</a:t>
            </a:r>
            <a:r>
              <a:rPr lang="en-GB" sz="2400" b="1" dirty="0">
                <a:solidFill>
                  <a:srgbClr val="000000"/>
                </a:solidFill>
              </a:rPr>
              <a:t> </a:t>
            </a:r>
            <a:r>
              <a:rPr lang="en-GB" sz="2400" b="1" dirty="0" err="1">
                <a:solidFill>
                  <a:srgbClr val="000000"/>
                </a:solidFill>
              </a:rPr>
              <a:t>mit</a:t>
            </a:r>
            <a:r>
              <a:rPr lang="en-GB" sz="2400" b="1" dirty="0">
                <a:solidFill>
                  <a:srgbClr val="000000"/>
                </a:solidFill>
              </a:rPr>
              <a:t> </a:t>
            </a:r>
            <a:r>
              <a:rPr lang="en-GB" sz="2400" b="1" dirty="0" err="1">
                <a:solidFill>
                  <a:srgbClr val="000000"/>
                </a:solidFill>
              </a:rPr>
              <a:t>Kunden</a:t>
            </a:r>
            <a:r>
              <a:rPr lang="en-GB" sz="2400" b="1" dirty="0">
                <a:solidFill>
                  <a:srgbClr val="000000"/>
                </a:solidFill>
              </a:rPr>
              <a:t> </a:t>
            </a:r>
            <a:r>
              <a:rPr lang="en-GB" sz="2400" b="1" dirty="0" err="1">
                <a:solidFill>
                  <a:srgbClr val="000000"/>
                </a:solidFill>
              </a:rPr>
              <a:t>bei</a:t>
            </a:r>
            <a:r>
              <a:rPr lang="en-GB" sz="2400" b="1" dirty="0">
                <a:solidFill>
                  <a:srgbClr val="000000"/>
                </a:solidFill>
              </a:rPr>
              <a:t> </a:t>
            </a:r>
            <a:r>
              <a:rPr lang="en-GB" sz="2400" b="1" dirty="0" err="1">
                <a:solidFill>
                  <a:srgbClr val="000000"/>
                </a:solidFill>
              </a:rPr>
              <a:t>Vertragsverhandlungen</a:t>
            </a:r>
            <a:endParaRPr lang="en-GB" sz="2400" b="1" dirty="0">
              <a:solidFill>
                <a:srgbClr val="000000"/>
              </a:solidFill>
            </a:endParaRPr>
          </a:p>
          <a:p>
            <a:pPr marL="1257300" lvl="2" indent="-342900">
              <a:buClr>
                <a:srgbClr val="0D9390"/>
              </a:buClr>
              <a:buFont typeface="Calibri" panose="020F0502020204030204" pitchFamily="34" charset="0"/>
              <a:buChar char="‒"/>
              <a:defRPr/>
            </a:pPr>
            <a:r>
              <a:rPr lang="en-GB" sz="2400" b="1" dirty="0" err="1">
                <a:solidFill>
                  <a:srgbClr val="000000"/>
                </a:solidFill>
              </a:rPr>
              <a:t>Reagieren</a:t>
            </a:r>
            <a:r>
              <a:rPr lang="en-GB" sz="2400" b="1" dirty="0">
                <a:solidFill>
                  <a:srgbClr val="000000"/>
                </a:solidFill>
              </a:rPr>
              <a:t> auf Change </a:t>
            </a:r>
            <a:r>
              <a:rPr lang="en-GB" sz="2400" b="1" dirty="0" err="1">
                <a:solidFill>
                  <a:srgbClr val="000000"/>
                </a:solidFill>
              </a:rPr>
              <a:t>statt</a:t>
            </a:r>
            <a:r>
              <a:rPr lang="en-GB" sz="2400" b="1" dirty="0">
                <a:solidFill>
                  <a:srgbClr val="000000"/>
                </a:solidFill>
              </a:rPr>
              <a:t> </a:t>
            </a:r>
            <a:r>
              <a:rPr lang="en-GB" sz="2400" b="1" dirty="0" err="1">
                <a:solidFill>
                  <a:srgbClr val="000000"/>
                </a:solidFill>
              </a:rPr>
              <a:t>Einem</a:t>
            </a:r>
            <a:r>
              <a:rPr lang="en-GB" sz="2400" b="1" dirty="0">
                <a:solidFill>
                  <a:srgbClr val="000000"/>
                </a:solidFill>
              </a:rPr>
              <a:t> Plan </a:t>
            </a:r>
            <a:r>
              <a:rPr lang="en-GB" sz="2400" b="1" dirty="0" err="1">
                <a:solidFill>
                  <a:srgbClr val="000000"/>
                </a:solidFill>
              </a:rPr>
              <a:t>folgen</a:t>
            </a:r>
            <a:endParaRPr kumimoji="0" lang="en-GB" sz="2400" b="1" i="0" u="none" strike="noStrike" kern="1200" cap="none" spc="0" normalizeH="0" baseline="0" noProof="0" dirty="0">
              <a:ln>
                <a:noFill/>
              </a:ln>
              <a:solidFill>
                <a:srgbClr val="000000"/>
              </a:solidFill>
              <a:effectLst/>
              <a:uLnTx/>
              <a:uFillTx/>
              <a:latin typeface="Calibri" panose="020F0502020204030204"/>
            </a:endParaRPr>
          </a:p>
        </p:txBody>
      </p:sp>
    </p:spTree>
    <p:extLst>
      <p:ext uri="{BB962C8B-B14F-4D97-AF65-F5344CB8AC3E}">
        <p14:creationId xmlns:p14="http://schemas.microsoft.com/office/powerpoint/2010/main" val="186965513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zukünftige</a:t>
            </a:r>
            <a:r>
              <a:rPr lang="en-GB" dirty="0"/>
              <a:t> NGO </a:t>
            </a:r>
            <a:r>
              <a:rPr lang="en-GB" dirty="0" err="1"/>
              <a:t>ist</a:t>
            </a:r>
            <a:r>
              <a:rPr lang="en-GB" dirty="0"/>
              <a:t> </a:t>
            </a:r>
            <a:r>
              <a:rPr lang="en-GB" dirty="0" err="1"/>
              <a:t>agil</a:t>
            </a:r>
            <a:r>
              <a:rPr lang="en-GB" dirty="0"/>
              <a:t> – </a:t>
            </a:r>
            <a:r>
              <a:rPr lang="en-GB" dirty="0" err="1"/>
              <a:t>ein</a:t>
            </a:r>
            <a:r>
              <a:rPr lang="en-GB" dirty="0"/>
              <a:t> Webinar, um </a:t>
            </a:r>
            <a:r>
              <a:rPr lang="en-GB" dirty="0" err="1"/>
              <a:t>zu</a:t>
            </a:r>
            <a:r>
              <a:rPr lang="en-GB" dirty="0"/>
              <a:t> </a:t>
            </a:r>
            <a:r>
              <a:rPr lang="en-GB" dirty="0" err="1"/>
              <a:t>untersuchen</a:t>
            </a:r>
            <a:r>
              <a:rPr lang="en-GB" dirty="0"/>
              <a:t>, </a:t>
            </a:r>
            <a:r>
              <a:rPr lang="en-GB" dirty="0" err="1"/>
              <a:t>wie</a:t>
            </a:r>
            <a:r>
              <a:rPr lang="en-GB" dirty="0"/>
              <a:t> </a:t>
            </a:r>
            <a:r>
              <a:rPr lang="en-GB" dirty="0" err="1"/>
              <a:t>Organisationen</a:t>
            </a:r>
            <a:r>
              <a:rPr lang="en-GB" dirty="0"/>
              <a:t> agiler </a:t>
            </a:r>
            <a:r>
              <a:rPr lang="en-GB" dirty="0" err="1"/>
              <a:t>werden</a:t>
            </a:r>
            <a:r>
              <a:rPr lang="en-GB" dirty="0"/>
              <a:t>
</a:t>
            </a:r>
          </a:p>
        </p:txBody>
      </p:sp>
      <p:pic>
        <p:nvPicPr>
          <p:cNvPr id="4" name="Online Media 3" title="The future NGO is agile">
            <a:hlinkClick r:id="" action="ppaction://media"/>
            <a:extLst>
              <a:ext uri="{FF2B5EF4-FFF2-40B4-BE49-F238E27FC236}">
                <a16:creationId xmlns:a16="http://schemas.microsoft.com/office/drawing/2014/main" id="{3E396C90-3EB4-2D21-8751-17E722F92A09}"/>
              </a:ext>
            </a:extLst>
          </p:cNvPr>
          <p:cNvPicPr>
            <a:picLocks noRot="1" noChangeAspect="1"/>
          </p:cNvPicPr>
          <p:nvPr>
            <a:videoFile r:link="rId1"/>
          </p:nvPr>
        </p:nvPicPr>
        <p:blipFill>
          <a:blip r:embed="rId4"/>
          <a:stretch>
            <a:fillRect/>
          </a:stretch>
        </p:blipFill>
        <p:spPr>
          <a:xfrm>
            <a:off x="932133" y="2135900"/>
            <a:ext cx="8064910" cy="3371559"/>
          </a:xfrm>
          <a:prstGeom prst="rect">
            <a:avLst/>
          </a:prstGeom>
        </p:spPr>
      </p:pic>
      <p:sp>
        <p:nvSpPr>
          <p:cNvPr id="5" name="Textfeld 4">
            <a:extLst>
              <a:ext uri="{FF2B5EF4-FFF2-40B4-BE49-F238E27FC236}">
                <a16:creationId xmlns:a16="http://schemas.microsoft.com/office/drawing/2014/main" id="{87DD651D-00C0-B696-E242-095420B6942F}"/>
              </a:ext>
            </a:extLst>
          </p:cNvPr>
          <p:cNvSpPr txBox="1"/>
          <p:nvPr/>
        </p:nvSpPr>
        <p:spPr>
          <a:xfrm>
            <a:off x="6979534" y="5694744"/>
            <a:ext cx="2650603" cy="338554"/>
          </a:xfrm>
          <a:prstGeom prst="rect">
            <a:avLst/>
          </a:prstGeom>
          <a:noFill/>
        </p:spPr>
        <p:txBody>
          <a:bodyPr wrap="square" rtlCol="0">
            <a:spAutoFit/>
          </a:bodyPr>
          <a:lstStyle/>
          <a:p>
            <a:r>
              <a:rPr lang="de-DE" sz="1600" dirty="0"/>
              <a:t>*Video auf englisch</a:t>
            </a:r>
          </a:p>
        </p:txBody>
      </p:sp>
    </p:spTree>
    <p:extLst>
      <p:ext uri="{BB962C8B-B14F-4D97-AF65-F5344CB8AC3E}">
        <p14:creationId xmlns:p14="http://schemas.microsoft.com/office/powerpoint/2010/main" val="184338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Agile Services für Non-Profit-</a:t>
            </a:r>
            <a:r>
              <a:rPr lang="en-GB" dirty="0" err="1"/>
              <a:t>Organisationen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046988"/>
          </a:xfrm>
          <a:prstGeom prst="rect">
            <a:avLst/>
          </a:prstGeom>
          <a:noFill/>
        </p:spPr>
        <p:txBody>
          <a:bodyPr wrap="square">
            <a:spAutoFit/>
          </a:bodyPr>
          <a:lstStyle/>
          <a:p>
            <a:pPr marL="342900" lvl="0" indent="-342900">
              <a:buClr>
                <a:srgbClr val="0D9390"/>
              </a:buClr>
              <a:buBlip>
                <a:blip r:embed="rId3"/>
              </a:buBlip>
              <a:defRPr/>
            </a:pPr>
            <a:r>
              <a:rPr lang="en-GB" sz="2400" dirty="0" err="1">
                <a:solidFill>
                  <a:srgbClr val="000000"/>
                </a:solidFill>
              </a:rPr>
              <a:t>Unabhängig</a:t>
            </a:r>
            <a:r>
              <a:rPr lang="en-GB" sz="2400" dirty="0">
                <a:solidFill>
                  <a:srgbClr val="000000"/>
                </a:solidFill>
              </a:rPr>
              <a:t> von der </a:t>
            </a:r>
            <a:r>
              <a:rPr lang="en-GB" sz="2400" dirty="0" err="1">
                <a:solidFill>
                  <a:srgbClr val="000000"/>
                </a:solidFill>
              </a:rPr>
              <a:t>Ursache</a:t>
            </a:r>
            <a:r>
              <a:rPr lang="en-GB" sz="2400" dirty="0">
                <a:solidFill>
                  <a:srgbClr val="000000"/>
                </a:solidFill>
              </a:rPr>
              <a:t> </a:t>
            </a:r>
            <a:r>
              <a:rPr lang="en-GB" sz="2400" dirty="0" err="1">
                <a:solidFill>
                  <a:srgbClr val="000000"/>
                </a:solidFill>
              </a:rPr>
              <a:t>können</a:t>
            </a:r>
            <a:r>
              <a:rPr lang="en-GB" sz="2400" dirty="0">
                <a:solidFill>
                  <a:srgbClr val="000000"/>
                </a:solidFill>
              </a:rPr>
              <a:t> alle </a:t>
            </a:r>
            <a:r>
              <a:rPr lang="en-GB" sz="2400" dirty="0" err="1">
                <a:solidFill>
                  <a:srgbClr val="000000"/>
                </a:solidFill>
              </a:rPr>
              <a:t>Unternehmen</a:t>
            </a:r>
            <a:r>
              <a:rPr lang="en-GB" sz="2400" dirty="0">
                <a:solidFill>
                  <a:srgbClr val="000000"/>
                </a:solidFill>
              </a:rPr>
              <a:t> und </a:t>
            </a:r>
            <a:r>
              <a:rPr lang="en-GB" sz="2400" dirty="0" err="1">
                <a:solidFill>
                  <a:srgbClr val="000000"/>
                </a:solidFill>
              </a:rPr>
              <a:t>gemeinnützigen</a:t>
            </a:r>
            <a:r>
              <a:rPr lang="en-GB" sz="2400" dirty="0">
                <a:solidFill>
                  <a:srgbClr val="000000"/>
                </a:solidFill>
              </a:rPr>
              <a:t> </a:t>
            </a:r>
            <a:r>
              <a:rPr lang="en-GB" sz="2400" dirty="0" err="1">
                <a:solidFill>
                  <a:srgbClr val="000000"/>
                </a:solidFill>
              </a:rPr>
              <a:t>Organisationen</a:t>
            </a:r>
            <a:r>
              <a:rPr lang="en-GB" sz="2400" dirty="0">
                <a:solidFill>
                  <a:srgbClr val="000000"/>
                </a:solidFill>
              </a:rPr>
              <a:t> von </a:t>
            </a:r>
            <a:r>
              <a:rPr lang="en-GB" sz="2400" dirty="0" err="1">
                <a:solidFill>
                  <a:srgbClr val="000000"/>
                </a:solidFill>
              </a:rPr>
              <a:t>einer</a:t>
            </a:r>
            <a:r>
              <a:rPr lang="en-GB" sz="2400" dirty="0">
                <a:solidFill>
                  <a:srgbClr val="000000"/>
                </a:solidFill>
              </a:rPr>
              <a:t> </a:t>
            </a:r>
            <a:r>
              <a:rPr lang="en-GB" sz="2400" dirty="0" err="1">
                <a:solidFill>
                  <a:srgbClr val="000000"/>
                </a:solidFill>
              </a:rPr>
              <a:t>schnelleren</a:t>
            </a:r>
            <a:r>
              <a:rPr lang="en-GB" sz="2400" dirty="0">
                <a:solidFill>
                  <a:srgbClr val="000000"/>
                </a:solidFill>
              </a:rPr>
              <a:t> </a:t>
            </a:r>
            <a:r>
              <a:rPr lang="en-GB" sz="2400" dirty="0" err="1">
                <a:solidFill>
                  <a:srgbClr val="000000"/>
                </a:solidFill>
              </a:rPr>
              <a:t>Produktlieferung</a:t>
            </a:r>
            <a:r>
              <a:rPr lang="en-GB" sz="2400" dirty="0">
                <a:solidFill>
                  <a:srgbClr val="000000"/>
                </a:solidFill>
              </a:rPr>
              <a:t>, </a:t>
            </a:r>
            <a:r>
              <a:rPr lang="en-GB" sz="2400" dirty="0" err="1">
                <a:solidFill>
                  <a:srgbClr val="000000"/>
                </a:solidFill>
              </a:rPr>
              <a:t>einem</a:t>
            </a:r>
            <a:r>
              <a:rPr lang="en-GB" sz="2400" dirty="0">
                <a:solidFill>
                  <a:srgbClr val="000000"/>
                </a:solidFill>
              </a:rPr>
              <a:t> Team, das </a:t>
            </a:r>
            <a:r>
              <a:rPr lang="en-GB" sz="2400" dirty="0" err="1">
                <a:solidFill>
                  <a:srgbClr val="000000"/>
                </a:solidFill>
              </a:rPr>
              <a:t>sich</a:t>
            </a:r>
            <a:r>
              <a:rPr lang="en-GB" sz="2400" dirty="0">
                <a:solidFill>
                  <a:srgbClr val="000000"/>
                </a:solidFill>
              </a:rPr>
              <a:t> an </a:t>
            </a:r>
            <a:r>
              <a:rPr lang="en-GB" sz="2400" dirty="0" err="1">
                <a:solidFill>
                  <a:srgbClr val="000000"/>
                </a:solidFill>
              </a:rPr>
              <a:t>Veränderungen</a:t>
            </a:r>
            <a:r>
              <a:rPr lang="en-GB" sz="2400" dirty="0">
                <a:solidFill>
                  <a:srgbClr val="000000"/>
                </a:solidFill>
              </a:rPr>
              <a:t> </a:t>
            </a:r>
            <a:r>
              <a:rPr lang="en-GB" sz="2400" dirty="0" err="1">
                <a:solidFill>
                  <a:srgbClr val="000000"/>
                </a:solidFill>
              </a:rPr>
              <a:t>anpassen</a:t>
            </a:r>
            <a:r>
              <a:rPr lang="en-GB" sz="2400" dirty="0">
                <a:solidFill>
                  <a:srgbClr val="000000"/>
                </a:solidFill>
              </a:rPr>
              <a:t> </a:t>
            </a:r>
            <a:r>
              <a:rPr lang="en-GB" sz="2400" dirty="0" err="1">
                <a:solidFill>
                  <a:srgbClr val="000000"/>
                </a:solidFill>
              </a:rPr>
              <a:t>kann</a:t>
            </a:r>
            <a:r>
              <a:rPr lang="en-GB" sz="2400" dirty="0">
                <a:solidFill>
                  <a:srgbClr val="000000"/>
                </a:solidFill>
              </a:rPr>
              <a:t>, und </a:t>
            </a:r>
            <a:r>
              <a:rPr lang="en-GB" sz="2400" dirty="0" err="1">
                <a:solidFill>
                  <a:srgbClr val="000000"/>
                </a:solidFill>
              </a:rPr>
              <a:t>einer</a:t>
            </a:r>
            <a:r>
              <a:rPr lang="en-GB" sz="2400" dirty="0">
                <a:solidFill>
                  <a:srgbClr val="000000"/>
                </a:solidFill>
              </a:rPr>
              <a:t> </a:t>
            </a:r>
            <a:r>
              <a:rPr lang="en-GB" sz="2400" dirty="0" err="1">
                <a:solidFill>
                  <a:srgbClr val="000000"/>
                </a:solidFill>
              </a:rPr>
              <a:t>ausgewogenen</a:t>
            </a:r>
            <a:r>
              <a:rPr lang="en-GB" sz="2400" dirty="0">
                <a:solidFill>
                  <a:srgbClr val="000000"/>
                </a:solidFill>
              </a:rPr>
              <a:t> </a:t>
            </a:r>
            <a:r>
              <a:rPr lang="en-GB" sz="2400" dirty="0" err="1">
                <a:solidFill>
                  <a:srgbClr val="000000"/>
                </a:solidFill>
              </a:rPr>
              <a:t>Kommunikation</a:t>
            </a:r>
            <a:r>
              <a:rPr lang="en-GB" sz="2400" dirty="0">
                <a:solidFill>
                  <a:srgbClr val="000000"/>
                </a:solidFill>
              </a:rPr>
              <a:t> </a:t>
            </a:r>
            <a:r>
              <a:rPr lang="en-GB" sz="2400" dirty="0" err="1">
                <a:solidFill>
                  <a:srgbClr val="000000"/>
                </a:solidFill>
              </a:rPr>
              <a:t>zwischen</a:t>
            </a:r>
            <a:r>
              <a:rPr lang="en-GB" sz="2400" dirty="0">
                <a:solidFill>
                  <a:srgbClr val="000000"/>
                </a:solidFill>
              </a:rPr>
              <a:t> </a:t>
            </a:r>
            <a:r>
              <a:rPr lang="en-GB" sz="2400" dirty="0" err="1">
                <a:solidFill>
                  <a:srgbClr val="000000"/>
                </a:solidFill>
              </a:rPr>
              <a:t>allen</a:t>
            </a:r>
            <a:r>
              <a:rPr lang="en-GB" sz="2400" dirty="0">
                <a:solidFill>
                  <a:srgbClr val="000000"/>
                </a:solidFill>
              </a:rPr>
              <a:t> </a:t>
            </a:r>
            <a:r>
              <a:rPr lang="en-GB" sz="2400" dirty="0" err="1">
                <a:solidFill>
                  <a:srgbClr val="000000"/>
                </a:solidFill>
              </a:rPr>
              <a:t>Beteiligten</a:t>
            </a:r>
            <a:r>
              <a:rPr lang="en-GB" sz="2400" dirty="0">
                <a:solidFill>
                  <a:srgbClr val="000000"/>
                </a:solidFill>
              </a:rPr>
              <a:t> </a:t>
            </a:r>
            <a:r>
              <a:rPr lang="en-GB" sz="2400" dirty="0" err="1">
                <a:solidFill>
                  <a:srgbClr val="000000"/>
                </a:solidFill>
              </a:rPr>
              <a:t>profitieren</a:t>
            </a:r>
            <a:r>
              <a:rPr lang="en-GB" sz="2400" dirty="0">
                <a:solidFill>
                  <a:srgbClr val="000000"/>
                </a:solidFill>
              </a:rPr>
              <a:t>.  </a:t>
            </a:r>
          </a:p>
          <a:p>
            <a:pPr lvl="0">
              <a:buClr>
                <a:srgbClr val="0D9390"/>
              </a:buClr>
              <a:defRPr/>
            </a:pPr>
            <a:endParaRPr lang="en-GB" sz="2400" dirty="0">
              <a:solidFill>
                <a:srgbClr val="000000"/>
              </a:solidFill>
              <a:latin typeface="Calibri" panose="020F0502020204030204"/>
            </a:endParaRPr>
          </a:p>
          <a:p>
            <a:pPr marL="342900" lvl="0" indent="-342900">
              <a:buClr>
                <a:srgbClr val="0D9390"/>
              </a:buClr>
              <a:buBlip>
                <a:blip r:embed="rId3"/>
              </a:buBlip>
              <a:defRPr/>
            </a:pPr>
            <a:r>
              <a:rPr lang="en-GB" sz="2400" dirty="0">
                <a:solidFill>
                  <a:srgbClr val="000000"/>
                </a:solidFill>
              </a:rPr>
              <a:t>Agile Services </a:t>
            </a:r>
            <a:r>
              <a:rPr lang="en-GB" sz="2400" dirty="0" err="1">
                <a:solidFill>
                  <a:srgbClr val="000000"/>
                </a:solidFill>
              </a:rPr>
              <a:t>können</a:t>
            </a:r>
            <a:r>
              <a:rPr lang="en-GB" sz="2400" dirty="0">
                <a:solidFill>
                  <a:srgbClr val="000000"/>
                </a:solidFill>
              </a:rPr>
              <a:t> </a:t>
            </a:r>
            <a:r>
              <a:rPr lang="en-GB" sz="2400" dirty="0" err="1">
                <a:solidFill>
                  <a:srgbClr val="000000"/>
                </a:solidFill>
              </a:rPr>
              <a:t>Ihnen</a:t>
            </a:r>
            <a:r>
              <a:rPr lang="en-GB" sz="2400" dirty="0">
                <a:solidFill>
                  <a:srgbClr val="000000"/>
                </a:solidFill>
              </a:rPr>
              <a:t> </a:t>
            </a:r>
            <a:r>
              <a:rPr lang="en-GB" sz="2400" dirty="0" err="1">
                <a:solidFill>
                  <a:srgbClr val="000000"/>
                </a:solidFill>
              </a:rPr>
              <a:t>helfen</a:t>
            </a:r>
            <a:r>
              <a:rPr lang="en-GB" sz="2400" dirty="0">
                <a:solidFill>
                  <a:srgbClr val="000000"/>
                </a:solidFill>
              </a:rPr>
              <a:t>, </a:t>
            </a:r>
            <a:r>
              <a:rPr lang="en-GB" sz="2400" dirty="0" err="1">
                <a:solidFill>
                  <a:srgbClr val="000000"/>
                </a:solidFill>
              </a:rPr>
              <a:t>funktionsübergreifende</a:t>
            </a:r>
            <a:r>
              <a:rPr lang="en-GB" sz="2400" dirty="0">
                <a:solidFill>
                  <a:srgbClr val="000000"/>
                </a:solidFill>
              </a:rPr>
              <a:t> Teams </a:t>
            </a:r>
            <a:r>
              <a:rPr lang="en-GB" sz="2400" dirty="0" err="1">
                <a:solidFill>
                  <a:srgbClr val="000000"/>
                </a:solidFill>
              </a:rPr>
              <a:t>zu</a:t>
            </a:r>
            <a:r>
              <a:rPr lang="en-GB" sz="2400" dirty="0">
                <a:solidFill>
                  <a:srgbClr val="000000"/>
                </a:solidFill>
              </a:rPr>
              <a:t> </a:t>
            </a:r>
            <a:r>
              <a:rPr lang="en-GB" sz="2400" dirty="0" err="1">
                <a:solidFill>
                  <a:srgbClr val="000000"/>
                </a:solidFill>
              </a:rPr>
              <a:t>erstellen</a:t>
            </a:r>
            <a:r>
              <a:rPr lang="en-GB" sz="2400" dirty="0">
                <a:solidFill>
                  <a:srgbClr val="000000"/>
                </a:solidFill>
              </a:rPr>
              <a:t>, was </a:t>
            </a:r>
            <a:r>
              <a:rPr lang="en-GB" sz="2400" dirty="0" err="1">
                <a:solidFill>
                  <a:srgbClr val="000000"/>
                </a:solidFill>
              </a:rPr>
              <a:t>sehr</a:t>
            </a:r>
            <a:r>
              <a:rPr lang="en-GB" sz="2400" dirty="0">
                <a:solidFill>
                  <a:srgbClr val="000000"/>
                </a:solidFill>
              </a:rPr>
              <a:t> </a:t>
            </a:r>
            <a:r>
              <a:rPr lang="en-GB" sz="2400" dirty="0" err="1">
                <a:solidFill>
                  <a:srgbClr val="000000"/>
                </a:solidFill>
              </a:rPr>
              <a:t>wertvoll</a:t>
            </a:r>
            <a:r>
              <a:rPr lang="en-GB" sz="2400" dirty="0">
                <a:solidFill>
                  <a:srgbClr val="000000"/>
                </a:solidFill>
              </a:rPr>
              <a:t> </a:t>
            </a:r>
            <a:r>
              <a:rPr lang="en-GB" sz="2400" dirty="0" err="1">
                <a:solidFill>
                  <a:srgbClr val="000000"/>
                </a:solidFill>
              </a:rPr>
              <a:t>ist</a:t>
            </a:r>
            <a:r>
              <a:rPr lang="en-GB" sz="2400" dirty="0">
                <a:solidFill>
                  <a:srgbClr val="000000"/>
                </a:solidFill>
              </a:rPr>
              <a:t>, </a:t>
            </a:r>
            <a:r>
              <a:rPr lang="en-GB" sz="2400" dirty="0" err="1">
                <a:solidFill>
                  <a:srgbClr val="000000"/>
                </a:solidFill>
              </a:rPr>
              <a:t>wenn</a:t>
            </a:r>
            <a:r>
              <a:rPr lang="en-GB" sz="2400" dirty="0">
                <a:solidFill>
                  <a:srgbClr val="000000"/>
                </a:solidFill>
              </a:rPr>
              <a:t> Sie </a:t>
            </a:r>
            <a:r>
              <a:rPr lang="en-GB" sz="2400" dirty="0" err="1">
                <a:solidFill>
                  <a:srgbClr val="000000"/>
                </a:solidFill>
              </a:rPr>
              <a:t>mit</a:t>
            </a:r>
            <a:r>
              <a:rPr lang="en-GB" sz="2400" dirty="0">
                <a:solidFill>
                  <a:srgbClr val="000000"/>
                </a:solidFill>
              </a:rPr>
              <a:t> </a:t>
            </a:r>
            <a:r>
              <a:rPr lang="en-GB" sz="2400" dirty="0" err="1">
                <a:solidFill>
                  <a:srgbClr val="000000"/>
                </a:solidFill>
              </a:rPr>
              <a:t>begrenzten</a:t>
            </a:r>
            <a:r>
              <a:rPr lang="en-GB" sz="2400" dirty="0">
                <a:solidFill>
                  <a:srgbClr val="000000"/>
                </a:solidFill>
              </a:rPr>
              <a:t> </a:t>
            </a:r>
            <a:r>
              <a:rPr lang="en-GB" sz="2400" dirty="0" err="1">
                <a:solidFill>
                  <a:srgbClr val="000000"/>
                </a:solidFill>
              </a:rPr>
              <a:t>Ressourcen</a:t>
            </a:r>
            <a:r>
              <a:rPr lang="en-GB" sz="2400" dirty="0">
                <a:solidFill>
                  <a:srgbClr val="000000"/>
                </a:solidFill>
              </a:rPr>
              <a:t> </a:t>
            </a:r>
            <a:r>
              <a:rPr lang="en-GB" sz="2400" dirty="0" err="1">
                <a:solidFill>
                  <a:srgbClr val="000000"/>
                </a:solidFill>
              </a:rPr>
              <a:t>arbeiten</a:t>
            </a:r>
            <a:r>
              <a:rPr lang="en-GB" sz="2400" dirty="0">
                <a:solidFill>
                  <a:srgbClr val="000000"/>
                </a:solidFill>
              </a:rPr>
              <a:t> und die </a:t>
            </a:r>
            <a:r>
              <a:rPr lang="en-GB" sz="2400" dirty="0" err="1">
                <a:solidFill>
                  <a:srgbClr val="000000"/>
                </a:solidFill>
              </a:rPr>
              <a:t>Entscheidungsfindung</a:t>
            </a:r>
            <a:r>
              <a:rPr lang="en-GB" sz="2400" dirty="0">
                <a:solidFill>
                  <a:srgbClr val="000000"/>
                </a:solidFill>
              </a:rPr>
              <a:t> </a:t>
            </a:r>
            <a:r>
              <a:rPr lang="en-GB" sz="2400" dirty="0" err="1">
                <a:solidFill>
                  <a:srgbClr val="000000"/>
                </a:solidFill>
              </a:rPr>
              <a:t>mit</a:t>
            </a:r>
            <a:r>
              <a:rPr lang="en-GB" sz="2400" dirty="0">
                <a:solidFill>
                  <a:srgbClr val="000000"/>
                </a:solidFill>
              </a:rPr>
              <a:t> </a:t>
            </a:r>
            <a:r>
              <a:rPr lang="en-GB" sz="2400" dirty="0" err="1">
                <a:solidFill>
                  <a:srgbClr val="000000"/>
                </a:solidFill>
              </a:rPr>
              <a:t>agilen</a:t>
            </a:r>
            <a:r>
              <a:rPr lang="en-GB" sz="2400" dirty="0">
                <a:solidFill>
                  <a:srgbClr val="000000"/>
                </a:solidFill>
              </a:rPr>
              <a:t> </a:t>
            </a:r>
            <a:r>
              <a:rPr lang="en-GB" sz="2400" dirty="0" err="1">
                <a:solidFill>
                  <a:srgbClr val="000000"/>
                </a:solidFill>
              </a:rPr>
              <a:t>Prinzipien</a:t>
            </a:r>
            <a:r>
              <a:rPr lang="en-GB" sz="2400" dirty="0">
                <a:solidFill>
                  <a:srgbClr val="000000"/>
                </a:solidFill>
              </a:rPr>
              <a:t> für </a:t>
            </a:r>
            <a:r>
              <a:rPr lang="en-GB" sz="2400" dirty="0" err="1">
                <a:solidFill>
                  <a:srgbClr val="000000"/>
                </a:solidFill>
              </a:rPr>
              <a:t>Ihre</a:t>
            </a:r>
            <a:r>
              <a:rPr lang="en-GB" sz="2400" dirty="0">
                <a:solidFill>
                  <a:srgbClr val="000000"/>
                </a:solidFill>
              </a:rPr>
              <a:t> </a:t>
            </a:r>
            <a:r>
              <a:rPr lang="en-GB" sz="2400" dirty="0" err="1">
                <a:solidFill>
                  <a:srgbClr val="000000"/>
                </a:solidFill>
              </a:rPr>
              <a:t>Teammitglieder</a:t>
            </a:r>
            <a:r>
              <a:rPr lang="en-GB" sz="2400" dirty="0">
                <a:solidFill>
                  <a:srgbClr val="000000"/>
                </a:solidFill>
              </a:rPr>
              <a:t> </a:t>
            </a:r>
            <a:r>
              <a:rPr lang="en-GB" sz="2400" dirty="0" err="1">
                <a:solidFill>
                  <a:srgbClr val="000000"/>
                </a:solidFill>
              </a:rPr>
              <a:t>verwalten</a:t>
            </a:r>
            <a:r>
              <a:rPr lang="en-GB"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35597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de-DE" dirty="0"/>
              <a:t>Die Hauptvorteile der agilen Methodik</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807157"/>
            <a:ext cx="10595236" cy="830997"/>
          </a:xfrm>
          <a:prstGeom prst="rect">
            <a:avLst/>
          </a:prstGeom>
          <a:noFill/>
        </p:spPr>
        <p:txBody>
          <a:bodyPr wrap="square">
            <a:spAutoFit/>
          </a:bodyPr>
          <a:lstStyle/>
          <a:p>
            <a:pPr marL="342900" lvl="0" indent="-342900">
              <a:buClr>
                <a:srgbClr val="0D9390"/>
              </a:buClr>
              <a:buBlip>
                <a:blip r:embed="rId3"/>
              </a:buBlip>
              <a:defRPr/>
            </a:pPr>
            <a:r>
              <a:rPr lang="en-GB" sz="2400" b="1" dirty="0">
                <a:solidFill>
                  <a:schemeClr val="accent2"/>
                </a:solidFill>
              </a:rPr>
              <a:t>Agile gilt </a:t>
            </a:r>
            <a:r>
              <a:rPr lang="en-GB" sz="2400" b="1" dirty="0" err="1">
                <a:solidFill>
                  <a:schemeClr val="accent2"/>
                </a:solidFill>
              </a:rPr>
              <a:t>heute</a:t>
            </a:r>
            <a:r>
              <a:rPr lang="en-GB" sz="2400" b="1" dirty="0">
                <a:solidFill>
                  <a:schemeClr val="accent2"/>
                </a:solidFill>
              </a:rPr>
              <a:t> </a:t>
            </a:r>
            <a:r>
              <a:rPr lang="en-GB" sz="2400" b="1" dirty="0" err="1">
                <a:solidFill>
                  <a:schemeClr val="accent2"/>
                </a:solidFill>
              </a:rPr>
              <a:t>aufgrund</a:t>
            </a:r>
            <a:r>
              <a:rPr lang="en-GB" sz="2400" b="1" dirty="0">
                <a:solidFill>
                  <a:schemeClr val="accent2"/>
                </a:solidFill>
              </a:rPr>
              <a:t> seiner </a:t>
            </a:r>
            <a:r>
              <a:rPr lang="en-GB" sz="2400" b="1" dirty="0" err="1">
                <a:solidFill>
                  <a:schemeClr val="accent2"/>
                </a:solidFill>
              </a:rPr>
              <a:t>Flexibilität</a:t>
            </a:r>
            <a:r>
              <a:rPr lang="en-GB" sz="2400" b="1" dirty="0">
                <a:solidFill>
                  <a:schemeClr val="accent2"/>
                </a:solidFill>
              </a:rPr>
              <a:t> und </a:t>
            </a:r>
            <a:r>
              <a:rPr lang="en-GB" sz="2400" b="1" dirty="0" err="1">
                <a:solidFill>
                  <a:schemeClr val="accent2"/>
                </a:solidFill>
              </a:rPr>
              <a:t>Progressivität</a:t>
            </a:r>
            <a:r>
              <a:rPr lang="en-GB" sz="2400" b="1" dirty="0">
                <a:solidFill>
                  <a:schemeClr val="accent2"/>
                </a:solidFill>
              </a:rPr>
              <a:t> </a:t>
            </a:r>
            <a:r>
              <a:rPr lang="en-GB" sz="2400" b="1" dirty="0" err="1">
                <a:solidFill>
                  <a:schemeClr val="accent2"/>
                </a:solidFill>
              </a:rPr>
              <a:t>als</a:t>
            </a:r>
            <a:r>
              <a:rPr lang="en-GB" sz="2400" b="1" dirty="0">
                <a:solidFill>
                  <a:schemeClr val="accent2"/>
                </a:solidFill>
              </a:rPr>
              <a:t> </a:t>
            </a:r>
            <a:r>
              <a:rPr lang="en-GB" sz="2400" b="1" dirty="0" err="1">
                <a:solidFill>
                  <a:schemeClr val="accent2"/>
                </a:solidFill>
              </a:rPr>
              <a:t>einer</a:t>
            </a:r>
            <a:r>
              <a:rPr lang="en-GB" sz="2400" b="1" dirty="0">
                <a:solidFill>
                  <a:schemeClr val="accent2"/>
                </a:solidFill>
              </a:rPr>
              <a:t> der </a:t>
            </a:r>
            <a:r>
              <a:rPr lang="en-GB" sz="2400" b="1" dirty="0" err="1">
                <a:solidFill>
                  <a:schemeClr val="accent2"/>
                </a:solidFill>
              </a:rPr>
              <a:t>beliebtesten</a:t>
            </a:r>
            <a:r>
              <a:rPr lang="en-GB" sz="2400" b="1" dirty="0">
                <a:solidFill>
                  <a:schemeClr val="accent2"/>
                </a:solidFill>
              </a:rPr>
              <a:t> </a:t>
            </a:r>
            <a:r>
              <a:rPr lang="en-GB" sz="2400" b="1" dirty="0" err="1">
                <a:solidFill>
                  <a:schemeClr val="accent2"/>
                </a:solidFill>
              </a:rPr>
              <a:t>Ansätze</a:t>
            </a:r>
            <a:r>
              <a:rPr lang="en-GB" sz="2400" b="1" dirty="0">
                <a:solidFill>
                  <a:schemeClr val="accent2"/>
                </a:solidFill>
              </a:rPr>
              <a:t> für das </a:t>
            </a:r>
            <a:r>
              <a:rPr lang="en-GB" sz="2400" b="1" dirty="0" err="1">
                <a:solidFill>
                  <a:schemeClr val="accent2"/>
                </a:solidFill>
              </a:rPr>
              <a:t>Projektmanagement</a:t>
            </a:r>
            <a:r>
              <a:rPr lang="en-GB" sz="2400" b="1" dirty="0">
                <a:solidFill>
                  <a:schemeClr val="accent2"/>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CB14B797-84A8-9BE4-AC9F-F0043358E960}"/>
              </a:ext>
            </a:extLst>
          </p:cNvPr>
          <p:cNvGraphicFramePr/>
          <p:nvPr>
            <p:extLst>
              <p:ext uri="{D42A27DB-BD31-4B8C-83A1-F6EECF244321}">
                <p14:modId xmlns:p14="http://schemas.microsoft.com/office/powerpoint/2010/main" val="3082114109"/>
              </p:ext>
            </p:extLst>
          </p:nvPr>
        </p:nvGraphicFramePr>
        <p:xfrm>
          <a:off x="565265" y="3007486"/>
          <a:ext cx="10595236" cy="2570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0031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2BBA2846-90ED-4548-BD52-396D0B6CAE4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708F5EE-CEF5-4058-BF76-5DCAD010304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C7DF86AC-9F30-4AE5-98DD-C3EDC3B2551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D37AC921-E767-4D2A-9884-0BF2009021C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38A66586-6582-4EB2-9CE6-5F3CC964B63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 grpId="0">
        <p:bldSub>
          <a:bldDgm bld="one"/>
        </p:bldSub>
      </p:bldGraphic>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wichtigsten</a:t>
            </a:r>
            <a:r>
              <a:rPr lang="en-GB" dirty="0"/>
              <a:t> </a:t>
            </a:r>
            <a:r>
              <a:rPr lang="en-GB" dirty="0" err="1"/>
              <a:t>Vorteile</a:t>
            </a:r>
            <a:r>
              <a:rPr lang="en-GB" dirty="0"/>
              <a:t> der </a:t>
            </a:r>
            <a:r>
              <a:rPr lang="en-GB" dirty="0" err="1"/>
              <a:t>agilen</a:t>
            </a:r>
            <a:r>
              <a:rPr lang="en-GB" dirty="0"/>
              <a:t> </a:t>
            </a:r>
            <a:r>
              <a:rPr lang="en-GB" dirty="0" err="1"/>
              <a:t>Methodik</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836861"/>
            <a:ext cx="10595236" cy="461665"/>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Vorteile</a:t>
            </a:r>
            <a:r>
              <a:rPr lang="en-GB" sz="2400" b="1" dirty="0">
                <a:solidFill>
                  <a:schemeClr val="accent2"/>
                </a:solidFill>
              </a:rPr>
              <a:t> (Forts.):</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CB14B797-84A8-9BE4-AC9F-F0043358E960}"/>
              </a:ext>
            </a:extLst>
          </p:cNvPr>
          <p:cNvGraphicFramePr/>
          <p:nvPr>
            <p:extLst>
              <p:ext uri="{D42A27DB-BD31-4B8C-83A1-F6EECF244321}">
                <p14:modId xmlns:p14="http://schemas.microsoft.com/office/powerpoint/2010/main" val="996432549"/>
              </p:ext>
            </p:extLst>
          </p:nvPr>
        </p:nvGraphicFramePr>
        <p:xfrm>
          <a:off x="798382" y="2651415"/>
          <a:ext cx="10595236" cy="2570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0726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BBA2846-90ED-4548-BD52-396D0B6CAE4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3E980CF-C459-44AE-8C2E-40C5DF41186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D33A57C-7B58-43B3-BB68-3B89482AF2B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081F0AD1-5F22-41C0-827D-3BC29F142AA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2180983541"/>
              </p:ext>
            </p:extLst>
          </p:nvPr>
        </p:nvGraphicFramePr>
        <p:xfrm>
          <a:off x="-737507" y="1355271"/>
          <a:ext cx="13667014" cy="4539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1200329"/>
          </a:xfrm>
          <a:prstGeom prst="rect">
            <a:avLst/>
          </a:prstGeom>
          <a:noFill/>
        </p:spPr>
        <p:txBody>
          <a:bodyPr wrap="square">
            <a:spAutoFit/>
          </a:bodyPr>
          <a:lstStyle/>
          <a:p>
            <a:pPr algn="ctr"/>
            <a:r>
              <a:rPr lang="en-GB" sz="3600" dirty="0" err="1">
                <a:solidFill>
                  <a:srgbClr val="000000"/>
                </a:solidFill>
              </a:rPr>
              <a:t>Wesentliche</a:t>
            </a:r>
            <a:r>
              <a:rPr lang="en-GB" sz="3600" dirty="0">
                <a:solidFill>
                  <a:srgbClr val="000000"/>
                </a:solidFill>
              </a:rPr>
              <a:t> agile </a:t>
            </a:r>
            <a:r>
              <a:rPr lang="en-GB" sz="3600" dirty="0" err="1">
                <a:solidFill>
                  <a:srgbClr val="000000"/>
                </a:solidFill>
              </a:rPr>
              <a:t>Praktiken</a:t>
            </a:r>
            <a:r>
              <a:rPr lang="en-GB" sz="3600" dirty="0">
                <a:solidFill>
                  <a:srgbClr val="000000"/>
                </a:solidFill>
              </a:rPr>
              <a:t> für Non-Profit-</a:t>
            </a:r>
            <a:r>
              <a:rPr lang="en-GB" sz="3600" dirty="0" err="1">
                <a:solidFill>
                  <a:srgbClr val="000000"/>
                </a:solidFill>
              </a:rPr>
              <a:t>Organisationen</a:t>
            </a:r>
            <a:r>
              <a:rPr lang="en-GB" sz="3600" dirty="0">
                <a:solidFill>
                  <a:srgbClr val="000000"/>
                </a:solidFill>
              </a:rPr>
              <a:t>
</a:t>
            </a:r>
          </a:p>
        </p:txBody>
      </p:sp>
    </p:spTree>
    <p:extLst>
      <p:ext uri="{BB962C8B-B14F-4D97-AF65-F5344CB8AC3E}">
        <p14:creationId xmlns:p14="http://schemas.microsoft.com/office/powerpoint/2010/main" val="18273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5D6DA83-A1D7-46DB-92A7-5E5E4C76881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CAC7814-B57C-4EB6-AEB4-2E4F6756CB9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2C831E0-80E0-4960-B421-1F089A605B9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636BBD36-91B6-4A2A-8283-AF726C098C6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3CBBC78C-D7A3-4238-81D1-9F993E37774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2472783536"/>
              </p:ext>
            </p:extLst>
          </p:nvPr>
        </p:nvGraphicFramePr>
        <p:xfrm>
          <a:off x="283180" y="2015066"/>
          <a:ext cx="11625640" cy="3971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1754326"/>
          </a:xfrm>
          <a:prstGeom prst="rect">
            <a:avLst/>
          </a:prstGeom>
          <a:noFill/>
        </p:spPr>
        <p:txBody>
          <a:bodyPr wrap="square">
            <a:spAutoFit/>
          </a:bodyPr>
          <a:lstStyle/>
          <a:p>
            <a:pPr algn="ctr"/>
            <a:r>
              <a:rPr lang="en-GB" sz="3600" dirty="0" err="1">
                <a:solidFill>
                  <a:srgbClr val="000000"/>
                </a:solidFill>
              </a:rPr>
              <a:t>Wesentliche</a:t>
            </a:r>
            <a:r>
              <a:rPr lang="en-GB" sz="3600" dirty="0">
                <a:solidFill>
                  <a:srgbClr val="000000"/>
                </a:solidFill>
              </a:rPr>
              <a:t> agile </a:t>
            </a:r>
            <a:r>
              <a:rPr lang="en-GB" sz="3600" dirty="0" err="1">
                <a:solidFill>
                  <a:srgbClr val="000000"/>
                </a:solidFill>
              </a:rPr>
              <a:t>Praktiken</a:t>
            </a:r>
            <a:r>
              <a:rPr lang="en-GB" sz="3600" dirty="0">
                <a:solidFill>
                  <a:srgbClr val="000000"/>
                </a:solidFill>
              </a:rPr>
              <a:t> für Non-Profit-</a:t>
            </a:r>
            <a:r>
              <a:rPr lang="en-GB" sz="3600" dirty="0" err="1">
                <a:solidFill>
                  <a:srgbClr val="000000"/>
                </a:solidFill>
              </a:rPr>
              <a:t>Organisationen</a:t>
            </a:r>
            <a:r>
              <a:rPr lang="en-GB" sz="3600" dirty="0">
                <a:solidFill>
                  <a:srgbClr val="000000"/>
                </a:solidFill>
              </a:rPr>
              <a:t> (Forts.)
</a:t>
            </a:r>
          </a:p>
        </p:txBody>
      </p:sp>
    </p:spTree>
    <p:extLst>
      <p:ext uri="{BB962C8B-B14F-4D97-AF65-F5344CB8AC3E}">
        <p14:creationId xmlns:p14="http://schemas.microsoft.com/office/powerpoint/2010/main" val="418570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6EBABF0-72CC-491F-9526-E342895D4B3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96E13EA-198C-40E9-8CAC-43D548FCC55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876936CA-AD71-4CB5-A6AA-5AD97A9DBAE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A2EE51BE-AD0A-47D3-AF9E-C465DAAB447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468B17A-FC5A-437D-BC74-3E71E0B2A66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2178589104"/>
              </p:ext>
            </p:extLst>
          </p:nvPr>
        </p:nvGraphicFramePr>
        <p:xfrm>
          <a:off x="-737507" y="1616528"/>
          <a:ext cx="13667014" cy="4539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1754326"/>
          </a:xfrm>
          <a:prstGeom prst="rect">
            <a:avLst/>
          </a:prstGeom>
          <a:noFill/>
        </p:spPr>
        <p:txBody>
          <a:bodyPr wrap="square">
            <a:spAutoFit/>
          </a:bodyPr>
          <a:lstStyle/>
          <a:p>
            <a:pPr algn="ctr"/>
            <a:r>
              <a:rPr lang="en-GB" sz="3600" dirty="0" err="1">
                <a:solidFill>
                  <a:srgbClr val="000000"/>
                </a:solidFill>
              </a:rPr>
              <a:t>Wesentliche</a:t>
            </a:r>
            <a:r>
              <a:rPr lang="en-GB" sz="3600" dirty="0">
                <a:solidFill>
                  <a:srgbClr val="000000"/>
                </a:solidFill>
              </a:rPr>
              <a:t> agile </a:t>
            </a:r>
            <a:r>
              <a:rPr lang="en-GB" sz="3600" dirty="0" err="1">
                <a:solidFill>
                  <a:srgbClr val="000000"/>
                </a:solidFill>
              </a:rPr>
              <a:t>Praktiken</a:t>
            </a:r>
            <a:r>
              <a:rPr lang="en-GB" sz="3600" dirty="0">
                <a:solidFill>
                  <a:srgbClr val="000000"/>
                </a:solidFill>
              </a:rPr>
              <a:t> für Non-Profit-</a:t>
            </a:r>
            <a:r>
              <a:rPr lang="en-GB" sz="3600" dirty="0" err="1">
                <a:solidFill>
                  <a:srgbClr val="000000"/>
                </a:solidFill>
              </a:rPr>
              <a:t>Organisationen</a:t>
            </a:r>
            <a:r>
              <a:rPr lang="en-GB" sz="3600" dirty="0">
                <a:solidFill>
                  <a:srgbClr val="000000"/>
                </a:solidFill>
              </a:rPr>
              <a:t> (Forts.)
</a:t>
            </a:r>
          </a:p>
        </p:txBody>
      </p:sp>
    </p:spTree>
    <p:extLst>
      <p:ext uri="{BB962C8B-B14F-4D97-AF65-F5344CB8AC3E}">
        <p14:creationId xmlns:p14="http://schemas.microsoft.com/office/powerpoint/2010/main" val="2767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5D6DA83-A1D7-46DB-92A7-5E5E4C76881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CAC7814-B57C-4EB6-AEB4-2E4F6756CB9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2C831E0-80E0-4960-B421-1F089A605B9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636BBD36-91B6-4A2A-8283-AF726C098C6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F2019A-F884-C1F9-323E-447D1339DB7E}"/>
              </a:ext>
            </a:extLst>
          </p:cNvPr>
          <p:cNvSpPr txBox="1">
            <a:spLocks/>
          </p:cNvSpPr>
          <p:nvPr/>
        </p:nvSpPr>
        <p:spPr>
          <a:xfrm>
            <a:off x="486132" y="516674"/>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rgbClr val="000000"/>
                </a:solidFill>
              </a:rPr>
              <a:t>The Four C’s of Employee Onboarding</a:t>
            </a:r>
            <a:endParaRPr lang="en-ZA" sz="3600" dirty="0">
              <a:solidFill>
                <a:srgbClr val="000000"/>
              </a:solidFill>
            </a:endParaRPr>
          </a:p>
        </p:txBody>
      </p:sp>
      <p:graphicFrame>
        <p:nvGraphicFramePr>
          <p:cNvPr id="4" name="Diagram 3">
            <a:extLst>
              <a:ext uri="{FF2B5EF4-FFF2-40B4-BE49-F238E27FC236}">
                <a16:creationId xmlns:a16="http://schemas.microsoft.com/office/drawing/2014/main" id="{B95A3390-4999-3DB2-3053-86EBC8F87071}"/>
              </a:ext>
            </a:extLst>
          </p:cNvPr>
          <p:cNvGraphicFramePr/>
          <p:nvPr>
            <p:extLst>
              <p:ext uri="{D42A27DB-BD31-4B8C-83A1-F6EECF244321}">
                <p14:modId xmlns:p14="http://schemas.microsoft.com/office/powerpoint/2010/main" val="2478955828"/>
              </p:ext>
            </p:extLst>
          </p:nvPr>
        </p:nvGraphicFramePr>
        <p:xfrm>
          <a:off x="486132" y="1565257"/>
          <a:ext cx="11237782" cy="4251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06594D5-5C9E-116A-47FC-1B572BD07596}"/>
              </a:ext>
            </a:extLst>
          </p:cNvPr>
          <p:cNvSpPr txBox="1"/>
          <p:nvPr/>
        </p:nvSpPr>
        <p:spPr>
          <a:xfrm>
            <a:off x="486132" y="6187437"/>
            <a:ext cx="6098720" cy="307777"/>
          </a:xfrm>
          <a:prstGeom prst="rect">
            <a:avLst/>
          </a:prstGeom>
          <a:noFill/>
        </p:spPr>
        <p:txBody>
          <a:bodyPr wrap="square">
            <a:spAutoFit/>
          </a:bodyPr>
          <a:lstStyle/>
          <a:p>
            <a:r>
              <a:rPr lang="en-GB" sz="1400" dirty="0">
                <a:solidFill>
                  <a:srgbClr val="000000"/>
                </a:solidFill>
                <a:latin typeface="Calibri" panose="020F0502020204030204"/>
              </a:rPr>
              <a:t>(</a:t>
            </a:r>
            <a:r>
              <a:rPr kumimoji="0" lang="en-GB" sz="1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Tanya N. Bauer, 2010</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en-ZA" sz="1050" dirty="0">
              <a:solidFill>
                <a:srgbClr val="000000"/>
              </a:solidFill>
            </a:endParaRPr>
          </a:p>
        </p:txBody>
      </p:sp>
    </p:spTree>
    <p:extLst>
      <p:ext uri="{BB962C8B-B14F-4D97-AF65-F5344CB8AC3E}">
        <p14:creationId xmlns:p14="http://schemas.microsoft.com/office/powerpoint/2010/main" val="212949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3D40046E-95EB-447C-B2D6-D587E4C5235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EAD65E4-7111-4082-A95C-C6152901475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A983DEEC-4D48-457A-9E6D-B4043976758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2A1908A3-CCAD-4605-8166-637E99F5628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P spid="5"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"Der Pessimist </a:t>
            </a:r>
            <a:r>
              <a:rPr lang="en-US" dirty="0" err="1"/>
              <a:t>sieht</a:t>
            </a:r>
            <a:r>
              <a:rPr lang="en-US" dirty="0"/>
              <a:t> in </a:t>
            </a:r>
            <a:r>
              <a:rPr lang="en-US" dirty="0" err="1"/>
              <a:t>jeder</a:t>
            </a:r>
            <a:r>
              <a:rPr lang="en-US" dirty="0"/>
              <a:t> </a:t>
            </a:r>
            <a:r>
              <a:rPr lang="en-US" dirty="0" err="1"/>
              <a:t>Gelegenheit</a:t>
            </a:r>
            <a:r>
              <a:rPr lang="en-US" dirty="0"/>
              <a:t> </a:t>
            </a:r>
            <a:r>
              <a:rPr lang="en-US" dirty="0" err="1"/>
              <a:t>Schwierigkeiten</a:t>
            </a:r>
            <a:r>
              <a:rPr lang="en-US" dirty="0"/>
              <a:t>. Der Optimist </a:t>
            </a:r>
            <a:r>
              <a:rPr lang="en-US" dirty="0" err="1"/>
              <a:t>sieht</a:t>
            </a:r>
            <a:r>
              <a:rPr lang="en-US" dirty="0"/>
              <a:t> in </a:t>
            </a:r>
            <a:r>
              <a:rPr lang="en-US" dirty="0" err="1"/>
              <a:t>jeder</a:t>
            </a:r>
            <a:r>
              <a:rPr lang="en-US" dirty="0"/>
              <a:t> </a:t>
            </a:r>
            <a:r>
              <a:rPr lang="en-US" dirty="0" err="1"/>
              <a:t>Schwierigkeit</a:t>
            </a:r>
            <a:r>
              <a:rPr lang="en-US" dirty="0"/>
              <a:t> </a:t>
            </a:r>
            <a:r>
              <a:rPr lang="en-US" dirty="0" err="1"/>
              <a:t>eine</a:t>
            </a:r>
            <a:r>
              <a:rPr lang="en-US" dirty="0"/>
              <a:t> Chance."
</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Winston Churchill</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on laptop afterhour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278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Zielorientiertes</a:t>
            </a:r>
            <a:r>
              <a:rPr lang="en-GB" dirty="0"/>
              <a:t> </a:t>
            </a:r>
            <a:r>
              <a:rPr lang="en-GB" dirty="0" err="1"/>
              <a:t>Projektmanagement</a:t>
            </a:r>
            <a:r>
              <a:rPr lang="en-GB" dirty="0"/>
              <a:t>: </a:t>
            </a:r>
            <a:r>
              <a:rPr lang="en-GB" dirty="0" err="1"/>
              <a:t>Anpassung</a:t>
            </a:r>
            <a:r>
              <a:rPr lang="en-GB" dirty="0"/>
              <a:t> agiler </a:t>
            </a:r>
            <a:r>
              <a:rPr lang="en-GB" dirty="0" err="1"/>
              <a:t>Methodik</a:t>
            </a:r>
            <a:r>
              <a:rPr lang="en-GB" dirty="0"/>
              <a:t> an </a:t>
            </a:r>
            <a:r>
              <a:rPr lang="en-GB" dirty="0" err="1"/>
              <a:t>Nicht</a:t>
            </a:r>
            <a:r>
              <a:rPr lang="en-GB" dirty="0"/>
              <a:t>-Software-</a:t>
            </a:r>
            <a:r>
              <a:rPr lang="en-GB" dirty="0" err="1"/>
              <a:t>Projekte</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416320"/>
          </a:xfrm>
          <a:prstGeom prst="rect">
            <a:avLst/>
          </a:prstGeom>
          <a:noFill/>
        </p:spPr>
        <p:txBody>
          <a:bodyPr wrap="square">
            <a:spAutoFit/>
          </a:bodyPr>
          <a:lstStyle/>
          <a:p>
            <a:pPr marL="342900" lvl="0" indent="-342900">
              <a:buClr>
                <a:srgbClr val="0D9390"/>
              </a:buClr>
              <a:buBlip>
                <a:blip r:embed="rId3"/>
              </a:buBlip>
              <a:defRPr/>
            </a:pPr>
            <a:r>
              <a:rPr lang="en-GB" sz="2400" dirty="0">
                <a:solidFill>
                  <a:srgbClr val="000000"/>
                </a:solidFill>
              </a:rPr>
              <a:t>Es </a:t>
            </a:r>
            <a:r>
              <a:rPr lang="en-GB" sz="2400" dirty="0" err="1">
                <a:solidFill>
                  <a:srgbClr val="000000"/>
                </a:solidFill>
              </a:rPr>
              <a:t>gibt</a:t>
            </a:r>
            <a:r>
              <a:rPr lang="en-GB" sz="2400" dirty="0">
                <a:solidFill>
                  <a:srgbClr val="000000"/>
                </a:solidFill>
              </a:rPr>
              <a:t> </a:t>
            </a:r>
            <a:r>
              <a:rPr lang="en-GB" sz="2400" dirty="0" err="1">
                <a:solidFill>
                  <a:srgbClr val="000000"/>
                </a:solidFill>
              </a:rPr>
              <a:t>viele</a:t>
            </a:r>
            <a:r>
              <a:rPr lang="en-GB" sz="2400" dirty="0">
                <a:solidFill>
                  <a:srgbClr val="000000"/>
                </a:solidFill>
              </a:rPr>
              <a:t> </a:t>
            </a:r>
            <a:r>
              <a:rPr lang="en-GB" sz="2400" dirty="0" err="1">
                <a:solidFill>
                  <a:srgbClr val="000000"/>
                </a:solidFill>
              </a:rPr>
              <a:t>Erfolgsmaßstäbe</a:t>
            </a:r>
            <a:r>
              <a:rPr lang="en-GB" sz="2400" dirty="0">
                <a:solidFill>
                  <a:srgbClr val="000000"/>
                </a:solidFill>
              </a:rPr>
              <a:t>, </a:t>
            </a:r>
            <a:r>
              <a:rPr lang="en-GB" sz="2400" dirty="0" err="1">
                <a:solidFill>
                  <a:srgbClr val="000000"/>
                </a:solidFill>
              </a:rPr>
              <a:t>wie</a:t>
            </a:r>
            <a:r>
              <a:rPr lang="en-GB" sz="2400" dirty="0">
                <a:solidFill>
                  <a:srgbClr val="000000"/>
                </a:solidFill>
              </a:rPr>
              <a:t> das </a:t>
            </a:r>
            <a:r>
              <a:rPr lang="en-GB" sz="2400" dirty="0" err="1">
                <a:solidFill>
                  <a:srgbClr val="000000"/>
                </a:solidFill>
              </a:rPr>
              <a:t>Erreichen</a:t>
            </a:r>
            <a:r>
              <a:rPr lang="en-GB" sz="2400" dirty="0">
                <a:solidFill>
                  <a:srgbClr val="000000"/>
                </a:solidFill>
              </a:rPr>
              <a:t> </a:t>
            </a:r>
            <a:r>
              <a:rPr lang="en-GB" sz="2400" dirty="0" err="1">
                <a:solidFill>
                  <a:srgbClr val="000000"/>
                </a:solidFill>
              </a:rPr>
              <a:t>eines</a:t>
            </a:r>
            <a:r>
              <a:rPr lang="en-GB" sz="2400" dirty="0">
                <a:solidFill>
                  <a:srgbClr val="000000"/>
                </a:solidFill>
              </a:rPr>
              <a:t> </a:t>
            </a:r>
            <a:r>
              <a:rPr lang="en-GB" sz="2400" dirty="0" err="1">
                <a:solidFill>
                  <a:srgbClr val="000000"/>
                </a:solidFill>
              </a:rPr>
              <a:t>Ziels</a:t>
            </a:r>
            <a:r>
              <a:rPr lang="en-GB" sz="2400" dirty="0">
                <a:solidFill>
                  <a:srgbClr val="000000"/>
                </a:solidFill>
              </a:rPr>
              <a:t>, die </a:t>
            </a:r>
            <a:r>
              <a:rPr lang="en-GB" sz="2400" dirty="0" err="1">
                <a:solidFill>
                  <a:srgbClr val="000000"/>
                </a:solidFill>
              </a:rPr>
              <a:t>Änderung</a:t>
            </a:r>
            <a:r>
              <a:rPr lang="en-GB" sz="2400" dirty="0">
                <a:solidFill>
                  <a:srgbClr val="000000"/>
                </a:solidFill>
              </a:rPr>
              <a:t> </a:t>
            </a:r>
            <a:r>
              <a:rPr lang="en-GB" sz="2400" dirty="0" err="1">
                <a:solidFill>
                  <a:srgbClr val="000000"/>
                </a:solidFill>
              </a:rPr>
              <a:t>eines</a:t>
            </a:r>
            <a:r>
              <a:rPr lang="en-GB" sz="2400" dirty="0">
                <a:solidFill>
                  <a:srgbClr val="000000"/>
                </a:solidFill>
              </a:rPr>
              <a:t> </a:t>
            </a:r>
            <a:r>
              <a:rPr lang="en-GB" sz="2400" dirty="0" err="1">
                <a:solidFill>
                  <a:srgbClr val="000000"/>
                </a:solidFill>
              </a:rPr>
              <a:t>Verhaltens</a:t>
            </a:r>
            <a:r>
              <a:rPr lang="en-GB" sz="2400" dirty="0">
                <a:solidFill>
                  <a:srgbClr val="000000"/>
                </a:solidFill>
              </a:rPr>
              <a:t> </a:t>
            </a:r>
            <a:r>
              <a:rPr lang="en-GB" sz="2400" dirty="0" err="1">
                <a:solidFill>
                  <a:srgbClr val="000000"/>
                </a:solidFill>
              </a:rPr>
              <a:t>oder</a:t>
            </a:r>
            <a:r>
              <a:rPr lang="en-GB" sz="2400" dirty="0">
                <a:solidFill>
                  <a:srgbClr val="000000"/>
                </a:solidFill>
              </a:rPr>
              <a:t> die </a:t>
            </a:r>
            <a:r>
              <a:rPr lang="en-GB" sz="2400" dirty="0" err="1">
                <a:solidFill>
                  <a:srgbClr val="000000"/>
                </a:solidFill>
              </a:rPr>
              <a:t>Aufrechterhaltung</a:t>
            </a:r>
            <a:r>
              <a:rPr lang="en-GB" sz="2400" dirty="0">
                <a:solidFill>
                  <a:srgbClr val="000000"/>
                </a:solidFill>
              </a:rPr>
              <a:t> </a:t>
            </a:r>
            <a:r>
              <a:rPr lang="en-GB" sz="2400" dirty="0" err="1">
                <a:solidFill>
                  <a:srgbClr val="000000"/>
                </a:solidFill>
              </a:rPr>
              <a:t>einer</a:t>
            </a:r>
            <a:r>
              <a:rPr lang="en-GB" sz="2400" dirty="0">
                <a:solidFill>
                  <a:srgbClr val="000000"/>
                </a:solidFill>
              </a:rPr>
              <a:t> </a:t>
            </a:r>
            <a:r>
              <a:rPr lang="en-GB" sz="2400" dirty="0" err="1">
                <a:solidFill>
                  <a:srgbClr val="000000"/>
                </a:solidFill>
              </a:rPr>
              <a:t>Veränderung</a:t>
            </a:r>
            <a:r>
              <a:rPr lang="en-GB" sz="2400" dirty="0">
                <a:solidFill>
                  <a:srgbClr val="000000"/>
                </a:solidFill>
              </a:rPr>
              <a:t>. So </a:t>
            </a:r>
            <a:r>
              <a:rPr lang="en-GB" sz="2400" dirty="0" err="1">
                <a:solidFill>
                  <a:srgbClr val="000000"/>
                </a:solidFill>
              </a:rPr>
              <a:t>kritisch</a:t>
            </a:r>
            <a:r>
              <a:rPr lang="en-GB" sz="2400" dirty="0">
                <a:solidFill>
                  <a:srgbClr val="000000"/>
                </a:solidFill>
              </a:rPr>
              <a:t> der </a:t>
            </a:r>
            <a:r>
              <a:rPr lang="en-GB" sz="2400" dirty="0" err="1">
                <a:solidFill>
                  <a:srgbClr val="000000"/>
                </a:solidFill>
              </a:rPr>
              <a:t>Erfolg</a:t>
            </a:r>
            <a:r>
              <a:rPr lang="en-GB" sz="2400" dirty="0">
                <a:solidFill>
                  <a:srgbClr val="000000"/>
                </a:solidFill>
              </a:rPr>
              <a:t> für </a:t>
            </a:r>
            <a:r>
              <a:rPr lang="en-GB" sz="2400" dirty="0" err="1">
                <a:solidFill>
                  <a:srgbClr val="000000"/>
                </a:solidFill>
              </a:rPr>
              <a:t>jede</a:t>
            </a:r>
            <a:r>
              <a:rPr lang="en-GB" sz="2400" dirty="0">
                <a:solidFill>
                  <a:srgbClr val="000000"/>
                </a:solidFill>
              </a:rPr>
              <a:t> Organisation </a:t>
            </a:r>
            <a:r>
              <a:rPr lang="en-GB" sz="2400" dirty="0" err="1">
                <a:solidFill>
                  <a:srgbClr val="000000"/>
                </a:solidFill>
              </a:rPr>
              <a:t>auch</a:t>
            </a:r>
            <a:r>
              <a:rPr lang="en-GB" sz="2400" dirty="0">
                <a:solidFill>
                  <a:srgbClr val="000000"/>
                </a:solidFill>
              </a:rPr>
              <a:t> </a:t>
            </a:r>
            <a:r>
              <a:rPr lang="en-GB" sz="2400" dirty="0" err="1">
                <a:solidFill>
                  <a:srgbClr val="000000"/>
                </a:solidFill>
              </a:rPr>
              <a:t>ist</a:t>
            </a:r>
            <a:r>
              <a:rPr lang="en-GB" sz="2400" dirty="0">
                <a:solidFill>
                  <a:srgbClr val="000000"/>
                </a:solidFill>
              </a:rPr>
              <a:t>, es </a:t>
            </a:r>
            <a:r>
              <a:rPr lang="en-GB" sz="2400" dirty="0" err="1">
                <a:solidFill>
                  <a:srgbClr val="000000"/>
                </a:solidFill>
              </a:rPr>
              <a:t>ist</a:t>
            </a:r>
            <a:r>
              <a:rPr lang="en-GB" sz="2400" dirty="0">
                <a:solidFill>
                  <a:srgbClr val="000000"/>
                </a:solidFill>
              </a:rPr>
              <a:t> oft </a:t>
            </a:r>
            <a:r>
              <a:rPr lang="en-GB" sz="2400" dirty="0" err="1">
                <a:solidFill>
                  <a:srgbClr val="000000"/>
                </a:solidFill>
              </a:rPr>
              <a:t>einfacher</a:t>
            </a:r>
            <a:r>
              <a:rPr lang="en-GB" sz="2400" dirty="0">
                <a:solidFill>
                  <a:srgbClr val="000000"/>
                </a:solidFill>
              </a:rPr>
              <a:t>, </a:t>
            </a:r>
            <a:r>
              <a:rPr lang="en-GB" sz="2400" dirty="0" err="1">
                <a:solidFill>
                  <a:srgbClr val="000000"/>
                </a:solidFill>
              </a:rPr>
              <a:t>ihn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definieren</a:t>
            </a:r>
            <a:r>
              <a:rPr lang="en-GB" sz="2400" dirty="0">
                <a:solidFill>
                  <a:srgbClr val="000000"/>
                </a:solidFill>
              </a:rPr>
              <a:t>, </a:t>
            </a:r>
            <a:r>
              <a:rPr lang="en-GB" sz="2400" dirty="0" err="1">
                <a:solidFill>
                  <a:srgbClr val="000000"/>
                </a:solidFill>
              </a:rPr>
              <a:t>als</a:t>
            </a:r>
            <a:r>
              <a:rPr lang="en-GB" sz="2400" dirty="0">
                <a:solidFill>
                  <a:srgbClr val="000000"/>
                </a:solidFill>
              </a:rPr>
              <a:t> </a:t>
            </a:r>
            <a:r>
              <a:rPr lang="en-GB" sz="2400" dirty="0" err="1">
                <a:solidFill>
                  <a:srgbClr val="000000"/>
                </a:solidFill>
              </a:rPr>
              <a:t>ihn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erreichen</a:t>
            </a:r>
            <a:r>
              <a:rPr lang="en-GB" sz="2400" dirty="0">
                <a:solidFill>
                  <a:srgbClr val="000000"/>
                </a:solidFill>
              </a:rPr>
              <a:t>. </a:t>
            </a:r>
          </a:p>
          <a:p>
            <a:pPr lvl="0">
              <a:buClr>
                <a:srgbClr val="0D9390"/>
              </a:buClr>
              <a:defRPr/>
            </a:pPr>
            <a:endParaRPr lang="en-GB" sz="2400" dirty="0">
              <a:solidFill>
                <a:srgbClr val="000000"/>
              </a:solidFill>
              <a:latin typeface="Calibri" panose="020F0502020204030204"/>
            </a:endParaRPr>
          </a:p>
          <a:p>
            <a:pPr marL="342900" lvl="0" indent="-342900">
              <a:buClr>
                <a:srgbClr val="0D9390"/>
              </a:buClr>
              <a:buBlip>
                <a:blip r:embed="rId3"/>
              </a:buBlip>
              <a:defRPr/>
            </a:pPr>
            <a:r>
              <a:rPr lang="en-GB" sz="2400" dirty="0">
                <a:solidFill>
                  <a:srgbClr val="000000"/>
                </a:solidFill>
              </a:rPr>
              <a:t>Da </a:t>
            </a:r>
            <a:r>
              <a:rPr lang="en-GB" sz="2400" dirty="0" err="1">
                <a:solidFill>
                  <a:srgbClr val="000000"/>
                </a:solidFill>
              </a:rPr>
              <a:t>viele</a:t>
            </a:r>
            <a:r>
              <a:rPr lang="en-GB" sz="2400" dirty="0">
                <a:solidFill>
                  <a:srgbClr val="000000"/>
                </a:solidFill>
              </a:rPr>
              <a:t> </a:t>
            </a:r>
            <a:r>
              <a:rPr lang="en-GB" sz="2400" dirty="0" err="1">
                <a:solidFill>
                  <a:srgbClr val="000000"/>
                </a:solidFill>
              </a:rPr>
              <a:t>Fachleute</a:t>
            </a:r>
            <a:r>
              <a:rPr lang="en-GB" sz="2400" dirty="0">
                <a:solidFill>
                  <a:srgbClr val="000000"/>
                </a:solidFill>
              </a:rPr>
              <a:t> </a:t>
            </a:r>
            <a:r>
              <a:rPr lang="en-GB" sz="2400" dirty="0" err="1">
                <a:solidFill>
                  <a:srgbClr val="000000"/>
                </a:solidFill>
              </a:rPr>
              <a:t>im</a:t>
            </a:r>
            <a:r>
              <a:rPr lang="en-GB" sz="2400" dirty="0">
                <a:solidFill>
                  <a:srgbClr val="000000"/>
                </a:solidFill>
              </a:rPr>
              <a:t> IT-Agile-</a:t>
            </a:r>
            <a:r>
              <a:rPr lang="en-GB" sz="2400" dirty="0" err="1">
                <a:solidFill>
                  <a:srgbClr val="000000"/>
                </a:solidFill>
              </a:rPr>
              <a:t>Projektmanagement</a:t>
            </a:r>
            <a:r>
              <a:rPr lang="en-GB" sz="2400" dirty="0">
                <a:solidFill>
                  <a:srgbClr val="000000"/>
                </a:solidFill>
              </a:rPr>
              <a:t> </a:t>
            </a:r>
            <a:r>
              <a:rPr lang="en-GB" sz="2400" dirty="0" err="1">
                <a:solidFill>
                  <a:srgbClr val="000000"/>
                </a:solidFill>
              </a:rPr>
              <a:t>zertifiziert</a:t>
            </a:r>
            <a:r>
              <a:rPr lang="en-GB" sz="2400" dirty="0">
                <a:solidFill>
                  <a:srgbClr val="000000"/>
                </a:solidFill>
              </a:rPr>
              <a:t> </a:t>
            </a:r>
            <a:r>
              <a:rPr lang="en-GB" sz="2400" dirty="0" err="1">
                <a:solidFill>
                  <a:srgbClr val="000000"/>
                </a:solidFill>
              </a:rPr>
              <a:t>sind</a:t>
            </a:r>
            <a:r>
              <a:rPr lang="en-GB" sz="2400" dirty="0">
                <a:solidFill>
                  <a:srgbClr val="000000"/>
                </a:solidFill>
              </a:rPr>
              <a:t>, </a:t>
            </a:r>
            <a:r>
              <a:rPr lang="en-GB" sz="2400" dirty="0" err="1">
                <a:solidFill>
                  <a:srgbClr val="000000"/>
                </a:solidFill>
              </a:rPr>
              <a:t>entschied</a:t>
            </a:r>
            <a:r>
              <a:rPr lang="en-GB" sz="2400" dirty="0">
                <a:solidFill>
                  <a:srgbClr val="000000"/>
                </a:solidFill>
              </a:rPr>
              <a:t> </a:t>
            </a:r>
            <a:r>
              <a:rPr lang="en-GB" sz="2400" dirty="0" err="1">
                <a:solidFill>
                  <a:srgbClr val="000000"/>
                </a:solidFill>
              </a:rPr>
              <a:t>sich</a:t>
            </a:r>
            <a:r>
              <a:rPr lang="en-GB" sz="2400" dirty="0">
                <a:solidFill>
                  <a:srgbClr val="000000"/>
                </a:solidFill>
              </a:rPr>
              <a:t> das </a:t>
            </a:r>
            <a:r>
              <a:rPr lang="en-GB" sz="2400" dirty="0" err="1">
                <a:solidFill>
                  <a:srgbClr val="000000"/>
                </a:solidFill>
              </a:rPr>
              <a:t>multidisziplinäre</a:t>
            </a:r>
            <a:r>
              <a:rPr lang="en-GB" sz="2400" dirty="0">
                <a:solidFill>
                  <a:srgbClr val="000000"/>
                </a:solidFill>
              </a:rPr>
              <a:t> </a:t>
            </a:r>
            <a:r>
              <a:rPr lang="en-GB" sz="2400" dirty="0" err="1">
                <a:solidFill>
                  <a:srgbClr val="000000"/>
                </a:solidFill>
              </a:rPr>
              <a:t>Beratungsteam</a:t>
            </a:r>
            <a:r>
              <a:rPr lang="en-GB" sz="2400" dirty="0">
                <a:solidFill>
                  <a:srgbClr val="000000"/>
                </a:solidFill>
              </a:rPr>
              <a:t> von P&amp;N, </a:t>
            </a:r>
            <a:r>
              <a:rPr lang="en-GB" sz="2400" dirty="0" err="1">
                <a:solidFill>
                  <a:srgbClr val="000000"/>
                </a:solidFill>
              </a:rPr>
              <a:t>aus</a:t>
            </a:r>
            <a:r>
              <a:rPr lang="en-GB" sz="2400" dirty="0">
                <a:solidFill>
                  <a:srgbClr val="000000"/>
                </a:solidFill>
              </a:rPr>
              <a:t> </a:t>
            </a:r>
            <a:r>
              <a:rPr lang="en-GB" sz="2400" dirty="0" err="1">
                <a:solidFill>
                  <a:srgbClr val="000000"/>
                </a:solidFill>
              </a:rPr>
              <a:t>erster</a:t>
            </a:r>
            <a:r>
              <a:rPr lang="en-GB" sz="2400" dirty="0">
                <a:solidFill>
                  <a:srgbClr val="000000"/>
                </a:solidFill>
              </a:rPr>
              <a:t> Hand </a:t>
            </a:r>
            <a:r>
              <a:rPr lang="en-GB" sz="2400" dirty="0" err="1">
                <a:solidFill>
                  <a:srgbClr val="000000"/>
                </a:solidFill>
              </a:rPr>
              <a:t>zu</a:t>
            </a:r>
            <a:r>
              <a:rPr lang="en-GB" sz="2400" dirty="0">
                <a:solidFill>
                  <a:srgbClr val="000000"/>
                </a:solidFill>
              </a:rPr>
              <a:t> </a:t>
            </a:r>
            <a:r>
              <a:rPr lang="en-GB" sz="2400" dirty="0" err="1">
                <a:solidFill>
                  <a:srgbClr val="000000"/>
                </a:solidFill>
              </a:rPr>
              <a:t>untersuchen</a:t>
            </a:r>
            <a:r>
              <a:rPr lang="en-GB" sz="2400" dirty="0">
                <a:solidFill>
                  <a:srgbClr val="000000"/>
                </a:solidFill>
              </a:rPr>
              <a:t>, </a:t>
            </a:r>
            <a:r>
              <a:rPr lang="en-GB" sz="2400" dirty="0" err="1">
                <a:solidFill>
                  <a:srgbClr val="000000"/>
                </a:solidFill>
              </a:rPr>
              <a:t>wie</a:t>
            </a:r>
            <a:r>
              <a:rPr lang="en-GB" sz="2400" dirty="0">
                <a:solidFill>
                  <a:srgbClr val="000000"/>
                </a:solidFill>
              </a:rPr>
              <a:t> </a:t>
            </a:r>
            <a:r>
              <a:rPr lang="en-GB" sz="2400" dirty="0" err="1">
                <a:solidFill>
                  <a:srgbClr val="000000"/>
                </a:solidFill>
              </a:rPr>
              <a:t>diese</a:t>
            </a:r>
            <a:r>
              <a:rPr lang="en-GB" sz="2400" dirty="0">
                <a:solidFill>
                  <a:srgbClr val="000000"/>
                </a:solidFill>
              </a:rPr>
              <a:t> </a:t>
            </a:r>
            <a:r>
              <a:rPr lang="en-GB" sz="2400" dirty="0" err="1">
                <a:solidFill>
                  <a:srgbClr val="000000"/>
                </a:solidFill>
              </a:rPr>
              <a:t>Methode</a:t>
            </a:r>
            <a:r>
              <a:rPr lang="en-GB" sz="2400" dirty="0">
                <a:solidFill>
                  <a:srgbClr val="000000"/>
                </a:solidFill>
              </a:rPr>
              <a:t> </a:t>
            </a:r>
            <a:r>
              <a:rPr lang="en-GB" sz="2400" dirty="0" err="1">
                <a:solidFill>
                  <a:srgbClr val="000000"/>
                </a:solidFill>
              </a:rPr>
              <a:t>über</a:t>
            </a:r>
            <a:r>
              <a:rPr lang="en-GB" sz="2400" dirty="0">
                <a:solidFill>
                  <a:srgbClr val="000000"/>
                </a:solidFill>
              </a:rPr>
              <a:t> die </a:t>
            </a:r>
            <a:r>
              <a:rPr lang="en-GB" sz="2400" dirty="0" err="1">
                <a:solidFill>
                  <a:srgbClr val="000000"/>
                </a:solidFill>
              </a:rPr>
              <a:t>Softwareentwicklung</a:t>
            </a:r>
            <a:r>
              <a:rPr lang="en-GB" sz="2400" dirty="0">
                <a:solidFill>
                  <a:srgbClr val="000000"/>
                </a:solidFill>
              </a:rPr>
              <a:t> </a:t>
            </a:r>
            <a:r>
              <a:rPr lang="en-GB" sz="2400" dirty="0" err="1">
                <a:solidFill>
                  <a:srgbClr val="000000"/>
                </a:solidFill>
              </a:rPr>
              <a:t>hinaus</a:t>
            </a:r>
            <a:r>
              <a:rPr lang="en-GB" sz="2400" dirty="0">
                <a:solidFill>
                  <a:srgbClr val="000000"/>
                </a:solidFill>
              </a:rPr>
              <a:t> </a:t>
            </a:r>
            <a:r>
              <a:rPr lang="en-GB" sz="2400" dirty="0" err="1">
                <a:solidFill>
                  <a:srgbClr val="000000"/>
                </a:solidFill>
              </a:rPr>
              <a:t>angewendet</a:t>
            </a:r>
            <a:r>
              <a:rPr lang="en-GB" sz="2400" dirty="0">
                <a:solidFill>
                  <a:srgbClr val="000000"/>
                </a:solidFill>
              </a:rPr>
              <a:t> </a:t>
            </a:r>
            <a:r>
              <a:rPr lang="en-GB" sz="2400" dirty="0" err="1">
                <a:solidFill>
                  <a:srgbClr val="000000"/>
                </a:solidFill>
              </a:rPr>
              <a:t>werden</a:t>
            </a:r>
            <a:r>
              <a:rPr lang="en-GB" sz="2400" dirty="0">
                <a:solidFill>
                  <a:srgbClr val="000000"/>
                </a:solidFill>
              </a:rPr>
              <a:t> </a:t>
            </a:r>
            <a:r>
              <a:rPr lang="en-GB" sz="2400" dirty="0" err="1">
                <a:solidFill>
                  <a:srgbClr val="000000"/>
                </a:solidFill>
              </a:rPr>
              <a:t>könnte</a:t>
            </a:r>
            <a:r>
              <a:rPr lang="en-GB"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55845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Zielorientiertes</a:t>
            </a:r>
            <a:r>
              <a:rPr lang="en-GB" dirty="0"/>
              <a:t> </a:t>
            </a:r>
            <a:r>
              <a:rPr lang="en-GB" dirty="0" err="1"/>
              <a:t>Projektmanagement</a:t>
            </a:r>
            <a:r>
              <a:rPr lang="en-GB" dirty="0"/>
              <a:t>: </a:t>
            </a:r>
            <a:r>
              <a:rPr lang="en-GB" dirty="0" err="1"/>
              <a:t>Anpassung</a:t>
            </a:r>
            <a:r>
              <a:rPr lang="en-GB" dirty="0"/>
              <a:t> agiler </a:t>
            </a:r>
            <a:r>
              <a:rPr lang="en-GB" dirty="0" err="1"/>
              <a:t>Methodik</a:t>
            </a:r>
            <a:r>
              <a:rPr lang="en-GB" dirty="0"/>
              <a:t> an </a:t>
            </a:r>
            <a:r>
              <a:rPr lang="en-GB" dirty="0" err="1"/>
              <a:t>Nicht</a:t>
            </a:r>
            <a:r>
              <a:rPr lang="en-GB" dirty="0"/>
              <a:t>-Software-</a:t>
            </a:r>
            <a:r>
              <a:rPr lang="en-GB" dirty="0" err="1"/>
              <a:t>Projekte</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046988"/>
          </a:xfrm>
          <a:prstGeom prst="rect">
            <a:avLst/>
          </a:prstGeom>
          <a:noFill/>
        </p:spPr>
        <p:txBody>
          <a:bodyPr wrap="square">
            <a:spAutoFit/>
          </a:bodyPr>
          <a:lstStyle/>
          <a:p>
            <a:pPr marL="457200" lvl="0" indent="-457200">
              <a:buClr>
                <a:srgbClr val="0D9390"/>
              </a:buClr>
              <a:buFont typeface="+mj-lt"/>
              <a:buAutoNum type="arabicPeriod"/>
              <a:defRPr/>
            </a:pPr>
            <a:r>
              <a:rPr lang="en-GB" sz="2400" dirty="0" err="1">
                <a:solidFill>
                  <a:schemeClr val="accent2"/>
                </a:solidFill>
              </a:rPr>
              <a:t>Inkrementelle</a:t>
            </a:r>
            <a:r>
              <a:rPr lang="en-GB" sz="2400" dirty="0">
                <a:solidFill>
                  <a:schemeClr val="accent2"/>
                </a:solidFill>
              </a:rPr>
              <a:t> </a:t>
            </a:r>
            <a:r>
              <a:rPr lang="en-GB" sz="2400" dirty="0" err="1">
                <a:solidFill>
                  <a:schemeClr val="accent2"/>
                </a:solidFill>
              </a:rPr>
              <a:t>Ziele</a:t>
            </a:r>
            <a:r>
              <a:rPr lang="en-GB" sz="2400" dirty="0">
                <a:solidFill>
                  <a:schemeClr val="accent2"/>
                </a:solidFill>
              </a:rPr>
              <a:t>: </a:t>
            </a:r>
            <a:r>
              <a:rPr lang="en-GB" sz="2400" dirty="0">
                <a:solidFill>
                  <a:srgbClr val="000000"/>
                </a:solidFill>
              </a:rPr>
              <a:t>Die </a:t>
            </a:r>
            <a:r>
              <a:rPr lang="en-GB" sz="2400" dirty="0" err="1">
                <a:solidFill>
                  <a:srgbClr val="000000"/>
                </a:solidFill>
              </a:rPr>
              <a:t>Planung</a:t>
            </a:r>
            <a:r>
              <a:rPr lang="en-GB" sz="2400" dirty="0">
                <a:solidFill>
                  <a:srgbClr val="000000"/>
                </a:solidFill>
              </a:rPr>
              <a:t> </a:t>
            </a:r>
            <a:r>
              <a:rPr lang="en-GB" sz="2400" dirty="0" err="1">
                <a:solidFill>
                  <a:srgbClr val="000000"/>
                </a:solidFill>
              </a:rPr>
              <a:t>wird</a:t>
            </a:r>
            <a:r>
              <a:rPr lang="en-GB" sz="2400" dirty="0">
                <a:solidFill>
                  <a:srgbClr val="000000"/>
                </a:solidFill>
              </a:rPr>
              <a:t> in </a:t>
            </a:r>
            <a:r>
              <a:rPr lang="en-GB" sz="2400" dirty="0" err="1">
                <a:solidFill>
                  <a:srgbClr val="000000"/>
                </a:solidFill>
              </a:rPr>
              <a:t>kleinere</a:t>
            </a:r>
            <a:r>
              <a:rPr lang="en-GB" sz="2400" dirty="0">
                <a:solidFill>
                  <a:srgbClr val="000000"/>
                </a:solidFill>
              </a:rPr>
              <a:t>, </a:t>
            </a:r>
            <a:r>
              <a:rPr lang="en-GB" sz="2400" dirty="0" err="1">
                <a:solidFill>
                  <a:srgbClr val="000000"/>
                </a:solidFill>
              </a:rPr>
              <a:t>inkrementelle</a:t>
            </a:r>
            <a:r>
              <a:rPr lang="en-GB" sz="2400" dirty="0">
                <a:solidFill>
                  <a:srgbClr val="000000"/>
                </a:solidFill>
              </a:rPr>
              <a:t> </a:t>
            </a:r>
            <a:r>
              <a:rPr lang="en-GB" sz="2400" dirty="0" err="1">
                <a:solidFill>
                  <a:srgbClr val="000000"/>
                </a:solidFill>
              </a:rPr>
              <a:t>Ziele</a:t>
            </a:r>
            <a:r>
              <a:rPr lang="en-GB" sz="2400" dirty="0">
                <a:solidFill>
                  <a:srgbClr val="000000"/>
                </a:solidFill>
              </a:rPr>
              <a:t> </a:t>
            </a:r>
            <a:r>
              <a:rPr lang="en-GB" sz="2400" dirty="0" err="1">
                <a:solidFill>
                  <a:srgbClr val="000000"/>
                </a:solidFill>
              </a:rPr>
              <a:t>unterteilt</a:t>
            </a:r>
            <a:r>
              <a:rPr lang="en-GB" sz="2400" dirty="0">
                <a:solidFill>
                  <a:srgbClr val="000000"/>
                </a:solidFill>
              </a:rPr>
              <a:t>. Für </a:t>
            </a:r>
            <a:r>
              <a:rPr lang="en-GB" sz="2400" dirty="0" err="1">
                <a:solidFill>
                  <a:srgbClr val="000000"/>
                </a:solidFill>
              </a:rPr>
              <a:t>viele</a:t>
            </a:r>
            <a:r>
              <a:rPr lang="en-GB" sz="2400" dirty="0">
                <a:solidFill>
                  <a:srgbClr val="000000"/>
                </a:solidFill>
              </a:rPr>
              <a:t> </a:t>
            </a:r>
            <a:r>
              <a:rPr lang="en-GB" sz="2400" dirty="0" err="1">
                <a:solidFill>
                  <a:srgbClr val="000000"/>
                </a:solidFill>
              </a:rPr>
              <a:t>Organisationen</a:t>
            </a:r>
            <a:r>
              <a:rPr lang="en-GB" sz="2400" dirty="0">
                <a:solidFill>
                  <a:srgbClr val="000000"/>
                </a:solidFill>
              </a:rPr>
              <a:t> </a:t>
            </a:r>
            <a:r>
              <a:rPr lang="en-GB" sz="2400" dirty="0" err="1">
                <a:solidFill>
                  <a:srgbClr val="000000"/>
                </a:solidFill>
              </a:rPr>
              <a:t>erfordert</a:t>
            </a:r>
            <a:r>
              <a:rPr lang="en-GB" sz="2400" dirty="0">
                <a:solidFill>
                  <a:srgbClr val="000000"/>
                </a:solidFill>
              </a:rPr>
              <a:t> </a:t>
            </a:r>
            <a:r>
              <a:rPr lang="en-GB" sz="2400" dirty="0" err="1">
                <a:solidFill>
                  <a:srgbClr val="000000"/>
                </a:solidFill>
              </a:rPr>
              <a:t>diese</a:t>
            </a:r>
            <a:r>
              <a:rPr lang="en-GB" sz="2400" dirty="0">
                <a:solidFill>
                  <a:srgbClr val="000000"/>
                </a:solidFill>
              </a:rPr>
              <a:t> </a:t>
            </a:r>
            <a:r>
              <a:rPr lang="en-GB" sz="2400" dirty="0" err="1">
                <a:solidFill>
                  <a:srgbClr val="000000"/>
                </a:solidFill>
              </a:rPr>
              <a:t>Strategie</a:t>
            </a:r>
            <a:r>
              <a:rPr lang="en-GB" sz="2400" dirty="0">
                <a:solidFill>
                  <a:srgbClr val="000000"/>
                </a:solidFill>
              </a:rPr>
              <a:t> </a:t>
            </a:r>
            <a:r>
              <a:rPr lang="en-GB" sz="2400" dirty="0" err="1">
                <a:solidFill>
                  <a:srgbClr val="000000"/>
                </a:solidFill>
              </a:rPr>
              <a:t>ein</a:t>
            </a:r>
            <a:r>
              <a:rPr lang="en-GB" sz="2400" dirty="0">
                <a:solidFill>
                  <a:srgbClr val="000000"/>
                </a:solidFill>
              </a:rPr>
              <a:t> </a:t>
            </a:r>
            <a:r>
              <a:rPr lang="en-GB" sz="2400" dirty="0" err="1">
                <a:solidFill>
                  <a:srgbClr val="000000"/>
                </a:solidFill>
              </a:rPr>
              <a:t>Umdenken</a:t>
            </a:r>
            <a:r>
              <a:rPr lang="en-GB" sz="2400" dirty="0">
                <a:solidFill>
                  <a:srgbClr val="000000"/>
                </a:solidFill>
              </a:rPr>
              <a:t>. </a:t>
            </a:r>
            <a:endParaRPr lang="en-GB" sz="2400" dirty="0">
              <a:solidFill>
                <a:schemeClr val="accent2"/>
              </a:solidFill>
            </a:endParaRPr>
          </a:p>
          <a:p>
            <a:pPr marL="457200" lvl="0" indent="-457200">
              <a:buClr>
                <a:srgbClr val="0D9390"/>
              </a:buClr>
              <a:buFont typeface="+mj-lt"/>
              <a:buAutoNum type="arabicPeriod"/>
              <a:defRPr/>
            </a:pPr>
            <a:endParaRPr lang="en-GB" sz="2400" dirty="0">
              <a:solidFill>
                <a:srgbClr val="000000"/>
              </a:solidFill>
              <a:latin typeface="Calibri" panose="020F0502020204030204"/>
            </a:endParaRPr>
          </a:p>
          <a:p>
            <a:pPr marL="800100" lvl="1" indent="-342900">
              <a:buClr>
                <a:srgbClr val="0D9390"/>
              </a:buClr>
              <a:buFont typeface="Arial" panose="020B0604020202020204" pitchFamily="34" charset="0"/>
              <a:buChar char="•"/>
              <a:defRPr/>
            </a:pPr>
            <a:r>
              <a:rPr lang="en-GB" sz="2400" dirty="0">
                <a:solidFill>
                  <a:srgbClr val="000000"/>
                </a:solidFill>
              </a:rPr>
              <a:t>Ein Team muss von "</a:t>
            </a:r>
            <a:r>
              <a:rPr lang="en-GB" sz="2400" dirty="0" err="1">
                <a:solidFill>
                  <a:srgbClr val="000000"/>
                </a:solidFill>
              </a:rPr>
              <a:t>Wir</a:t>
            </a:r>
            <a:r>
              <a:rPr lang="en-GB" sz="2400" dirty="0">
                <a:solidFill>
                  <a:srgbClr val="000000"/>
                </a:solidFill>
              </a:rPr>
              <a:t> </a:t>
            </a:r>
            <a:r>
              <a:rPr lang="en-GB" sz="2400" dirty="0" err="1">
                <a:solidFill>
                  <a:srgbClr val="000000"/>
                </a:solidFill>
              </a:rPr>
              <a:t>wollen</a:t>
            </a:r>
            <a:r>
              <a:rPr lang="en-GB" sz="2400" dirty="0">
                <a:solidFill>
                  <a:srgbClr val="000000"/>
                </a:solidFill>
              </a:rPr>
              <a:t> X in </a:t>
            </a:r>
            <a:r>
              <a:rPr lang="en-GB" sz="2400" dirty="0" err="1">
                <a:solidFill>
                  <a:srgbClr val="000000"/>
                </a:solidFill>
              </a:rPr>
              <a:t>einem</a:t>
            </a:r>
            <a:r>
              <a:rPr lang="en-GB" sz="2400" dirty="0">
                <a:solidFill>
                  <a:srgbClr val="000000"/>
                </a:solidFill>
              </a:rPr>
              <a:t> </a:t>
            </a:r>
            <a:r>
              <a:rPr lang="en-GB" sz="2400" dirty="0" err="1">
                <a:solidFill>
                  <a:srgbClr val="000000"/>
                </a:solidFill>
              </a:rPr>
              <a:t>Jahr</a:t>
            </a:r>
            <a:r>
              <a:rPr lang="en-GB" sz="2400" dirty="0">
                <a:solidFill>
                  <a:srgbClr val="000000"/>
                </a:solidFill>
              </a:rPr>
              <a:t> </a:t>
            </a:r>
            <a:r>
              <a:rPr lang="en-GB" sz="2400" dirty="0" err="1">
                <a:solidFill>
                  <a:srgbClr val="000000"/>
                </a:solidFill>
              </a:rPr>
              <a:t>erreichen</a:t>
            </a:r>
            <a:r>
              <a:rPr lang="en-GB" sz="2400" dirty="0">
                <a:solidFill>
                  <a:srgbClr val="000000"/>
                </a:solidFill>
              </a:rPr>
              <a:t>" </a:t>
            </a:r>
            <a:r>
              <a:rPr lang="en-GB" sz="2400" dirty="0" err="1">
                <a:solidFill>
                  <a:srgbClr val="000000"/>
                </a:solidFill>
              </a:rPr>
              <a:t>zu</a:t>
            </a:r>
            <a:r>
              <a:rPr lang="en-GB" sz="2400" dirty="0">
                <a:solidFill>
                  <a:srgbClr val="000000"/>
                </a:solidFill>
              </a:rPr>
              <a:t> "Was </a:t>
            </a:r>
            <a:r>
              <a:rPr lang="en-GB" sz="2400" dirty="0" err="1">
                <a:solidFill>
                  <a:srgbClr val="000000"/>
                </a:solidFill>
              </a:rPr>
              <a:t>sind</a:t>
            </a:r>
            <a:r>
              <a:rPr lang="en-GB" sz="2400" dirty="0">
                <a:solidFill>
                  <a:srgbClr val="000000"/>
                </a:solidFill>
              </a:rPr>
              <a:t> alle </a:t>
            </a:r>
            <a:r>
              <a:rPr lang="en-GB" sz="2400" dirty="0" err="1">
                <a:solidFill>
                  <a:srgbClr val="000000"/>
                </a:solidFill>
              </a:rPr>
              <a:t>Schritte</a:t>
            </a:r>
            <a:r>
              <a:rPr lang="en-GB" sz="2400" dirty="0">
                <a:solidFill>
                  <a:srgbClr val="000000"/>
                </a:solidFill>
              </a:rPr>
              <a:t>, die </a:t>
            </a:r>
            <a:r>
              <a:rPr lang="en-GB" sz="2400" dirty="0" err="1">
                <a:solidFill>
                  <a:srgbClr val="000000"/>
                </a:solidFill>
              </a:rPr>
              <a:t>wir</a:t>
            </a:r>
            <a:r>
              <a:rPr lang="en-GB" sz="2400" dirty="0">
                <a:solidFill>
                  <a:srgbClr val="000000"/>
                </a:solidFill>
              </a:rPr>
              <a:t> </a:t>
            </a:r>
            <a:r>
              <a:rPr lang="en-GB" sz="2400" dirty="0" err="1">
                <a:solidFill>
                  <a:srgbClr val="000000"/>
                </a:solidFill>
              </a:rPr>
              <a:t>unternehmen</a:t>
            </a:r>
            <a:r>
              <a:rPr lang="en-GB" sz="2400" dirty="0">
                <a:solidFill>
                  <a:srgbClr val="000000"/>
                </a:solidFill>
              </a:rPr>
              <a:t> </a:t>
            </a:r>
            <a:r>
              <a:rPr lang="en-GB" sz="2400" dirty="0" err="1">
                <a:solidFill>
                  <a:srgbClr val="000000"/>
                </a:solidFill>
              </a:rPr>
              <a:t>müssen</a:t>
            </a:r>
            <a:r>
              <a:rPr lang="en-GB" sz="2400" dirty="0">
                <a:solidFill>
                  <a:srgbClr val="000000"/>
                </a:solidFill>
              </a:rPr>
              <a:t>, um das </a:t>
            </a:r>
            <a:r>
              <a:rPr lang="en-GB" sz="2400" dirty="0" err="1">
                <a:solidFill>
                  <a:srgbClr val="000000"/>
                </a:solidFill>
              </a:rPr>
              <a:t>Endergebnis</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erreichen</a:t>
            </a:r>
            <a:r>
              <a:rPr lang="en-GB" sz="2400" dirty="0">
                <a:solidFill>
                  <a:srgbClr val="000000"/>
                </a:solidFill>
              </a:rPr>
              <a:t>?" </a:t>
            </a:r>
          </a:p>
          <a:p>
            <a:pPr marL="800100" lvl="1" indent="-342900">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800100" lvl="1" indent="-342900">
              <a:buClr>
                <a:srgbClr val="0D9390"/>
              </a:buClr>
              <a:buFont typeface="Arial" panose="020B0604020202020204" pitchFamily="34" charset="0"/>
              <a:buChar char="•"/>
              <a:defRPr/>
            </a:pPr>
            <a:r>
              <a:rPr lang="en-GB" sz="2400" dirty="0" err="1">
                <a:solidFill>
                  <a:srgbClr val="000000"/>
                </a:solidFill>
              </a:rPr>
              <a:t>Ziele</a:t>
            </a:r>
            <a:r>
              <a:rPr lang="en-GB" sz="2400" dirty="0">
                <a:solidFill>
                  <a:srgbClr val="000000"/>
                </a:solidFill>
              </a:rPr>
              <a:t> </a:t>
            </a:r>
            <a:r>
              <a:rPr lang="en-GB" sz="2400" dirty="0" err="1">
                <a:solidFill>
                  <a:srgbClr val="000000"/>
                </a:solidFill>
              </a:rPr>
              <a:t>werden</a:t>
            </a:r>
            <a:r>
              <a:rPr lang="en-GB" sz="2400" dirty="0">
                <a:solidFill>
                  <a:srgbClr val="000000"/>
                </a:solidFill>
              </a:rPr>
              <a:t> in </a:t>
            </a:r>
            <a:r>
              <a:rPr lang="en-GB" sz="2400" dirty="0" err="1">
                <a:solidFill>
                  <a:srgbClr val="000000"/>
                </a:solidFill>
              </a:rPr>
              <a:t>Bezug</a:t>
            </a:r>
            <a:r>
              <a:rPr lang="en-GB" sz="2400" dirty="0">
                <a:solidFill>
                  <a:srgbClr val="000000"/>
                </a:solidFill>
              </a:rPr>
              <a:t> auf das </a:t>
            </a:r>
            <a:r>
              <a:rPr lang="en-GB" sz="2400" dirty="0" err="1">
                <a:solidFill>
                  <a:srgbClr val="000000"/>
                </a:solidFill>
              </a:rPr>
              <a:t>festgelegt</a:t>
            </a:r>
            <a:r>
              <a:rPr lang="en-GB" sz="2400" dirty="0">
                <a:solidFill>
                  <a:srgbClr val="000000"/>
                </a:solidFill>
              </a:rPr>
              <a:t>, was </a:t>
            </a:r>
            <a:r>
              <a:rPr lang="en-GB" sz="2400" dirty="0" err="1">
                <a:solidFill>
                  <a:srgbClr val="000000"/>
                </a:solidFill>
              </a:rPr>
              <a:t>vernünftigerweise</a:t>
            </a:r>
            <a:r>
              <a:rPr lang="en-GB" sz="2400" dirty="0">
                <a:solidFill>
                  <a:srgbClr val="000000"/>
                </a:solidFill>
              </a:rPr>
              <a:t> in </a:t>
            </a:r>
            <a:r>
              <a:rPr lang="en-GB" sz="2400" dirty="0" err="1">
                <a:solidFill>
                  <a:srgbClr val="000000"/>
                </a:solidFill>
              </a:rPr>
              <a:t>einem</a:t>
            </a:r>
            <a:r>
              <a:rPr lang="en-GB" sz="2400" dirty="0">
                <a:solidFill>
                  <a:srgbClr val="000000"/>
                </a:solidFill>
              </a:rPr>
              <a:t> </a:t>
            </a:r>
            <a:r>
              <a:rPr lang="en-GB" sz="2400" dirty="0" err="1">
                <a:solidFill>
                  <a:srgbClr val="000000"/>
                </a:solidFill>
              </a:rPr>
              <a:t>kürzeren</a:t>
            </a:r>
            <a:r>
              <a:rPr lang="en-GB" sz="2400" dirty="0">
                <a:solidFill>
                  <a:srgbClr val="000000"/>
                </a:solidFill>
              </a:rPr>
              <a:t> </a:t>
            </a:r>
            <a:r>
              <a:rPr lang="en-GB" sz="2400" dirty="0" err="1">
                <a:solidFill>
                  <a:srgbClr val="000000"/>
                </a:solidFill>
              </a:rPr>
              <a:t>Zeitraum</a:t>
            </a:r>
            <a:r>
              <a:rPr lang="en-GB" sz="2400" dirty="0">
                <a:solidFill>
                  <a:srgbClr val="000000"/>
                </a:solidFill>
              </a:rPr>
              <a:t> </a:t>
            </a:r>
            <a:r>
              <a:rPr lang="en-GB" sz="2400" dirty="0" err="1">
                <a:solidFill>
                  <a:srgbClr val="000000"/>
                </a:solidFill>
              </a:rPr>
              <a:t>erreicht</a:t>
            </a:r>
            <a:r>
              <a:rPr lang="en-GB" sz="2400" dirty="0">
                <a:solidFill>
                  <a:srgbClr val="000000"/>
                </a:solidFill>
              </a:rPr>
              <a:t> </a:t>
            </a:r>
            <a:r>
              <a:rPr lang="en-GB" sz="2400" dirty="0" err="1">
                <a:solidFill>
                  <a:srgbClr val="000000"/>
                </a:solidFill>
              </a:rPr>
              <a:t>werden</a:t>
            </a:r>
            <a:r>
              <a:rPr lang="en-GB" sz="2400" dirty="0">
                <a:solidFill>
                  <a:srgbClr val="000000"/>
                </a:solidFill>
              </a:rPr>
              <a:t> </a:t>
            </a:r>
            <a:r>
              <a:rPr lang="en-GB" sz="2400" dirty="0" err="1">
                <a:solidFill>
                  <a:srgbClr val="000000"/>
                </a:solidFill>
              </a:rPr>
              <a:t>kann</a:t>
            </a:r>
            <a:r>
              <a:rPr lang="en-GB" sz="2400" dirty="0">
                <a:solidFill>
                  <a:srgbClr val="000000"/>
                </a:solidFill>
              </a:rPr>
              <a:t>, der </a:t>
            </a:r>
            <a:r>
              <a:rPr lang="en-GB" sz="2400" dirty="0" err="1">
                <a:solidFill>
                  <a:srgbClr val="000000"/>
                </a:solidFill>
              </a:rPr>
              <a:t>als</a:t>
            </a:r>
            <a:r>
              <a:rPr lang="en-GB" sz="2400" dirty="0">
                <a:solidFill>
                  <a:srgbClr val="000000"/>
                </a:solidFill>
              </a:rPr>
              <a:t> "Sprint" </a:t>
            </a:r>
            <a:r>
              <a:rPr lang="en-GB" sz="2400" dirty="0" err="1">
                <a:solidFill>
                  <a:srgbClr val="000000"/>
                </a:solidFill>
              </a:rPr>
              <a:t>bezeichnet</a:t>
            </a:r>
            <a:r>
              <a:rPr lang="en-GB" sz="2400" dirty="0">
                <a:solidFill>
                  <a:srgbClr val="000000"/>
                </a:solidFill>
              </a:rPr>
              <a:t> </a:t>
            </a:r>
            <a:r>
              <a:rPr lang="en-GB" sz="2400" dirty="0" err="1">
                <a:solidFill>
                  <a:srgbClr val="000000"/>
                </a:solidFill>
              </a:rPr>
              <a:t>wird</a:t>
            </a:r>
            <a:r>
              <a:rPr lang="en-GB"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9807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Zielorientiertes</a:t>
            </a:r>
            <a:r>
              <a:rPr lang="en-GB" dirty="0"/>
              <a:t> </a:t>
            </a:r>
            <a:r>
              <a:rPr lang="en-GB" dirty="0" err="1"/>
              <a:t>Projektmanagement</a:t>
            </a:r>
            <a:r>
              <a:rPr lang="en-GB" dirty="0"/>
              <a:t>: </a:t>
            </a:r>
            <a:r>
              <a:rPr lang="en-GB" dirty="0" err="1"/>
              <a:t>Anpassung</a:t>
            </a:r>
            <a:r>
              <a:rPr lang="en-GB" dirty="0"/>
              <a:t> agiler </a:t>
            </a:r>
            <a:r>
              <a:rPr lang="en-GB" dirty="0" err="1"/>
              <a:t>Methodik</a:t>
            </a:r>
            <a:r>
              <a:rPr lang="en-GB" dirty="0"/>
              <a:t> an </a:t>
            </a:r>
            <a:r>
              <a:rPr lang="en-GB" dirty="0" err="1"/>
              <a:t>Nicht</a:t>
            </a:r>
            <a:r>
              <a:rPr lang="en-GB" dirty="0"/>
              <a:t>-Software-</a:t>
            </a:r>
            <a:r>
              <a:rPr lang="en-GB" dirty="0" err="1"/>
              <a:t>Projekte</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416320"/>
          </a:xfrm>
          <a:prstGeom prst="rect">
            <a:avLst/>
          </a:prstGeom>
          <a:noFill/>
        </p:spPr>
        <p:txBody>
          <a:bodyPr wrap="square">
            <a:spAutoFit/>
          </a:bodyPr>
          <a:lstStyle/>
          <a:p>
            <a:pPr marL="457200" lvl="0" indent="-457200">
              <a:buClr>
                <a:srgbClr val="0D9390"/>
              </a:buClr>
              <a:buFont typeface="+mj-lt"/>
              <a:buAutoNum type="arabicPeriod" startAt="2"/>
              <a:defRPr/>
            </a:pPr>
            <a:r>
              <a:rPr lang="en-GB" sz="2400" b="1" dirty="0">
                <a:solidFill>
                  <a:schemeClr val="accent2"/>
                </a:solidFill>
              </a:rPr>
              <a:t>Flexible </a:t>
            </a:r>
            <a:r>
              <a:rPr lang="en-GB" sz="2400" b="1" dirty="0" err="1">
                <a:solidFill>
                  <a:schemeClr val="accent2"/>
                </a:solidFill>
              </a:rPr>
              <a:t>Prioritäten</a:t>
            </a:r>
            <a:r>
              <a:rPr lang="en-GB" sz="2400" b="1" dirty="0">
                <a:solidFill>
                  <a:schemeClr val="accent2"/>
                </a:solidFill>
              </a:rPr>
              <a:t>: Eine </a:t>
            </a:r>
            <a:r>
              <a:rPr lang="en-GB" sz="2400" b="1" dirty="0" err="1">
                <a:solidFill>
                  <a:schemeClr val="accent2"/>
                </a:solidFill>
              </a:rPr>
              <a:t>Sache</a:t>
            </a:r>
            <a:r>
              <a:rPr lang="en-GB" sz="2400" b="1" dirty="0">
                <a:solidFill>
                  <a:schemeClr val="accent2"/>
                </a:solidFill>
              </a:rPr>
              <a:t>, die Agile von </a:t>
            </a:r>
            <a:r>
              <a:rPr lang="en-GB" sz="2400" b="1" dirty="0" err="1">
                <a:solidFill>
                  <a:schemeClr val="accent2"/>
                </a:solidFill>
              </a:rPr>
              <a:t>anderen</a:t>
            </a:r>
            <a:r>
              <a:rPr lang="en-GB" sz="2400" b="1" dirty="0">
                <a:solidFill>
                  <a:schemeClr val="accent2"/>
                </a:solidFill>
              </a:rPr>
              <a:t> </a:t>
            </a:r>
            <a:r>
              <a:rPr lang="en-GB" sz="2400" b="1" dirty="0" err="1">
                <a:solidFill>
                  <a:schemeClr val="accent2"/>
                </a:solidFill>
              </a:rPr>
              <a:t>Projektmanagementstilen</a:t>
            </a:r>
            <a:r>
              <a:rPr lang="en-GB" sz="2400" b="1" dirty="0">
                <a:solidFill>
                  <a:schemeClr val="accent2"/>
                </a:solidFill>
              </a:rPr>
              <a:t> </a:t>
            </a:r>
            <a:r>
              <a:rPr lang="en-GB" sz="2400" b="1" dirty="0" err="1">
                <a:solidFill>
                  <a:schemeClr val="accent2"/>
                </a:solidFill>
              </a:rPr>
              <a:t>unterscheidet</a:t>
            </a:r>
            <a:r>
              <a:rPr lang="en-GB" sz="2400" b="1" dirty="0">
                <a:solidFill>
                  <a:schemeClr val="accent2"/>
                </a:solidFill>
              </a:rPr>
              <a:t>, </a:t>
            </a:r>
            <a:r>
              <a:rPr lang="en-GB" sz="2400" b="1" dirty="0" err="1">
                <a:solidFill>
                  <a:schemeClr val="accent2"/>
                </a:solidFill>
              </a:rPr>
              <a:t>ist</a:t>
            </a:r>
            <a:r>
              <a:rPr lang="en-GB" sz="2400" b="1" dirty="0">
                <a:solidFill>
                  <a:schemeClr val="accent2"/>
                </a:solidFill>
              </a:rPr>
              <a:t> </a:t>
            </a:r>
            <a:r>
              <a:rPr lang="en-GB" sz="2400" b="1" dirty="0" err="1">
                <a:solidFill>
                  <a:schemeClr val="accent2"/>
                </a:solidFill>
              </a:rPr>
              <a:t>ein</a:t>
            </a:r>
            <a:r>
              <a:rPr lang="en-GB" sz="2400" b="1" dirty="0">
                <a:solidFill>
                  <a:schemeClr val="accent2"/>
                </a:solidFill>
              </a:rPr>
              <a:t> </a:t>
            </a:r>
            <a:r>
              <a:rPr lang="en-GB" sz="2400" b="1" dirty="0" err="1">
                <a:solidFill>
                  <a:schemeClr val="accent2"/>
                </a:solidFill>
              </a:rPr>
              <a:t>stärkerer</a:t>
            </a:r>
            <a:r>
              <a:rPr lang="en-GB" sz="2400" b="1" dirty="0">
                <a:solidFill>
                  <a:schemeClr val="accent2"/>
                </a:solidFill>
              </a:rPr>
              <a:t> </a:t>
            </a:r>
            <a:r>
              <a:rPr lang="en-GB" sz="2400" b="1" dirty="0" err="1">
                <a:solidFill>
                  <a:schemeClr val="accent2"/>
                </a:solidFill>
              </a:rPr>
              <a:t>Fokus</a:t>
            </a:r>
            <a:r>
              <a:rPr lang="en-GB" sz="2400" b="1" dirty="0">
                <a:solidFill>
                  <a:schemeClr val="accent2"/>
                </a:solidFill>
              </a:rPr>
              <a:t> auf die Menschen, die die Arbeit </a:t>
            </a:r>
            <a:r>
              <a:rPr lang="en-GB" sz="2400" b="1" dirty="0" err="1">
                <a:solidFill>
                  <a:schemeClr val="accent2"/>
                </a:solidFill>
              </a:rPr>
              <a:t>machen</a:t>
            </a:r>
            <a:r>
              <a:rPr lang="en-GB" sz="2400" b="1" dirty="0">
                <a:solidFill>
                  <a:schemeClr val="accent2"/>
                </a:solidFill>
              </a:rPr>
              <a:t> und </a:t>
            </a:r>
            <a:r>
              <a:rPr lang="en-GB" sz="2400" b="1" dirty="0" err="1">
                <a:solidFill>
                  <a:schemeClr val="accent2"/>
                </a:solidFill>
              </a:rPr>
              <a:t>wie</a:t>
            </a:r>
            <a:r>
              <a:rPr lang="en-GB" sz="2400" b="1" dirty="0">
                <a:solidFill>
                  <a:schemeClr val="accent2"/>
                </a:solidFill>
              </a:rPr>
              <a:t> </a:t>
            </a:r>
            <a:r>
              <a:rPr lang="en-GB" sz="2400" b="1" dirty="0" err="1">
                <a:solidFill>
                  <a:schemeClr val="accent2"/>
                </a:solidFill>
              </a:rPr>
              <a:t>sie</a:t>
            </a:r>
            <a:r>
              <a:rPr lang="en-GB" sz="2400" b="1" dirty="0">
                <a:solidFill>
                  <a:schemeClr val="accent2"/>
                </a:solidFill>
              </a:rPr>
              <a:t> </a:t>
            </a:r>
            <a:r>
              <a:rPr lang="en-GB" sz="2400" b="1" dirty="0" err="1">
                <a:solidFill>
                  <a:schemeClr val="accent2"/>
                </a:solidFill>
              </a:rPr>
              <a:t>zusammenarbeiten</a:t>
            </a:r>
            <a:r>
              <a:rPr lang="en-GB" sz="2400" b="1" dirty="0">
                <a:solidFill>
                  <a:schemeClr val="accent2"/>
                </a:solidFill>
              </a:rPr>
              <a:t>. </a:t>
            </a:r>
          </a:p>
          <a:p>
            <a:pPr marL="457200" lvl="0" indent="-457200">
              <a:buClr>
                <a:srgbClr val="0D9390"/>
              </a:buClr>
              <a:buFont typeface="+mj-lt"/>
              <a:buAutoNum type="arabicPeriod" startAt="2"/>
              <a:defRPr/>
            </a:pPr>
            <a:endParaRPr lang="en-GB" sz="2400" dirty="0">
              <a:solidFill>
                <a:srgbClr val="000000"/>
              </a:solidFill>
              <a:latin typeface="Calibri" panose="020F0502020204030204"/>
            </a:endParaRPr>
          </a:p>
          <a:p>
            <a:pPr marL="914400" lvl="1" indent="-457200">
              <a:buClr>
                <a:srgbClr val="0D9390"/>
              </a:buClr>
              <a:buFont typeface="Arial" panose="020B0604020202020204" pitchFamily="34" charset="0"/>
              <a:buChar char="•"/>
              <a:defRPr/>
            </a:pPr>
            <a:r>
              <a:rPr lang="en-GB" sz="2400" dirty="0" err="1">
                <a:solidFill>
                  <a:srgbClr val="000000"/>
                </a:solidFill>
              </a:rPr>
              <a:t>Prioritäten</a:t>
            </a:r>
            <a:r>
              <a:rPr lang="en-GB" sz="2400" dirty="0">
                <a:solidFill>
                  <a:srgbClr val="000000"/>
                </a:solidFill>
              </a:rPr>
              <a:t> </a:t>
            </a:r>
            <a:r>
              <a:rPr lang="en-GB" sz="2400" dirty="0" err="1">
                <a:solidFill>
                  <a:srgbClr val="000000"/>
                </a:solidFill>
              </a:rPr>
              <a:t>werden</a:t>
            </a:r>
            <a:r>
              <a:rPr lang="en-GB" sz="2400" dirty="0">
                <a:solidFill>
                  <a:srgbClr val="000000"/>
                </a:solidFill>
              </a:rPr>
              <a:t> </a:t>
            </a:r>
            <a:r>
              <a:rPr lang="en-GB" sz="2400" dirty="0" err="1">
                <a:solidFill>
                  <a:srgbClr val="000000"/>
                </a:solidFill>
              </a:rPr>
              <a:t>nicht</a:t>
            </a:r>
            <a:r>
              <a:rPr lang="en-GB" sz="2400" dirty="0">
                <a:solidFill>
                  <a:srgbClr val="000000"/>
                </a:solidFill>
              </a:rPr>
              <a:t> von </a:t>
            </a:r>
            <a:r>
              <a:rPr lang="en-GB" sz="2400" dirty="0" err="1">
                <a:solidFill>
                  <a:srgbClr val="000000"/>
                </a:solidFill>
              </a:rPr>
              <a:t>oben</a:t>
            </a:r>
            <a:r>
              <a:rPr lang="en-GB" sz="2400" dirty="0">
                <a:solidFill>
                  <a:srgbClr val="000000"/>
                </a:solidFill>
              </a:rPr>
              <a:t> </a:t>
            </a:r>
            <a:r>
              <a:rPr lang="en-GB" sz="2400" dirty="0" err="1">
                <a:solidFill>
                  <a:srgbClr val="000000"/>
                </a:solidFill>
              </a:rPr>
              <a:t>nach</a:t>
            </a:r>
            <a:r>
              <a:rPr lang="en-GB" sz="2400" dirty="0">
                <a:solidFill>
                  <a:srgbClr val="000000"/>
                </a:solidFill>
              </a:rPr>
              <a:t> </a:t>
            </a:r>
            <a:r>
              <a:rPr lang="en-GB" sz="2400" dirty="0" err="1">
                <a:solidFill>
                  <a:srgbClr val="000000"/>
                </a:solidFill>
              </a:rPr>
              <a:t>unten</a:t>
            </a:r>
            <a:r>
              <a:rPr lang="en-GB" sz="2400" dirty="0">
                <a:solidFill>
                  <a:srgbClr val="000000"/>
                </a:solidFill>
              </a:rPr>
              <a:t> </a:t>
            </a:r>
            <a:r>
              <a:rPr lang="en-GB" sz="2400" dirty="0" err="1">
                <a:solidFill>
                  <a:srgbClr val="000000"/>
                </a:solidFill>
              </a:rPr>
              <a:t>gesetzt</a:t>
            </a:r>
            <a:r>
              <a:rPr lang="en-GB" sz="2400" dirty="0">
                <a:solidFill>
                  <a:srgbClr val="000000"/>
                </a:solidFill>
              </a:rPr>
              <a:t> </a:t>
            </a:r>
            <a:r>
              <a:rPr lang="en-GB" sz="2400" dirty="0" err="1">
                <a:solidFill>
                  <a:srgbClr val="000000"/>
                </a:solidFill>
              </a:rPr>
              <a:t>oder</a:t>
            </a:r>
            <a:r>
              <a:rPr lang="en-GB" sz="2400" dirty="0">
                <a:solidFill>
                  <a:srgbClr val="000000"/>
                </a:solidFill>
              </a:rPr>
              <a:t> </a:t>
            </a:r>
            <a:r>
              <a:rPr lang="en-GB" sz="2400" dirty="0" err="1">
                <a:solidFill>
                  <a:srgbClr val="000000"/>
                </a:solidFill>
              </a:rPr>
              <a:t>nur</a:t>
            </a:r>
            <a:r>
              <a:rPr lang="en-GB" sz="2400" dirty="0">
                <a:solidFill>
                  <a:srgbClr val="000000"/>
                </a:solidFill>
              </a:rPr>
              <a:t> </a:t>
            </a:r>
            <a:r>
              <a:rPr lang="en-GB" sz="2400" dirty="0" err="1">
                <a:solidFill>
                  <a:srgbClr val="000000"/>
                </a:solidFill>
              </a:rPr>
              <a:t>durch</a:t>
            </a:r>
            <a:r>
              <a:rPr lang="en-GB" sz="2400" dirty="0">
                <a:solidFill>
                  <a:srgbClr val="000000"/>
                </a:solidFill>
              </a:rPr>
              <a:t> die </a:t>
            </a:r>
            <a:r>
              <a:rPr lang="en-GB" sz="2400" dirty="0" err="1">
                <a:solidFill>
                  <a:srgbClr val="000000"/>
                </a:solidFill>
              </a:rPr>
              <a:t>Chronologie</a:t>
            </a:r>
            <a:r>
              <a:rPr lang="en-GB" sz="2400" dirty="0">
                <a:solidFill>
                  <a:srgbClr val="000000"/>
                </a:solidFill>
              </a:rPr>
              <a:t> </a:t>
            </a:r>
            <a:r>
              <a:rPr lang="en-GB" sz="2400" dirty="0" err="1">
                <a:solidFill>
                  <a:srgbClr val="000000"/>
                </a:solidFill>
              </a:rPr>
              <a:t>diktiert</a:t>
            </a:r>
            <a:r>
              <a:rPr lang="en-GB" sz="2400" dirty="0">
                <a:solidFill>
                  <a:srgbClr val="000000"/>
                </a:solidFill>
              </a:rPr>
              <a:t>. Die </a:t>
            </a:r>
            <a:r>
              <a:rPr lang="en-GB" sz="2400" dirty="0" err="1">
                <a:solidFill>
                  <a:srgbClr val="000000"/>
                </a:solidFill>
              </a:rPr>
              <a:t>Arbeitsgruppe</a:t>
            </a:r>
            <a:r>
              <a:rPr lang="en-GB" sz="2400" dirty="0">
                <a:solidFill>
                  <a:srgbClr val="000000"/>
                </a:solidFill>
              </a:rPr>
              <a:t> </a:t>
            </a:r>
            <a:r>
              <a:rPr lang="en-GB" sz="2400" dirty="0" err="1">
                <a:solidFill>
                  <a:srgbClr val="000000"/>
                </a:solidFill>
              </a:rPr>
              <a:t>trifft</a:t>
            </a:r>
            <a:r>
              <a:rPr lang="en-GB" sz="2400" dirty="0">
                <a:solidFill>
                  <a:srgbClr val="000000"/>
                </a:solidFill>
              </a:rPr>
              <a:t> </a:t>
            </a:r>
            <a:r>
              <a:rPr lang="en-GB" sz="2400" dirty="0" err="1">
                <a:solidFill>
                  <a:srgbClr val="000000"/>
                </a:solidFill>
              </a:rPr>
              <a:t>sich</a:t>
            </a:r>
            <a:r>
              <a:rPr lang="en-GB" sz="2400" dirty="0">
                <a:solidFill>
                  <a:srgbClr val="000000"/>
                </a:solidFill>
              </a:rPr>
              <a:t> </a:t>
            </a:r>
            <a:r>
              <a:rPr lang="en-GB" sz="2400" dirty="0" err="1">
                <a:solidFill>
                  <a:srgbClr val="000000"/>
                </a:solidFill>
              </a:rPr>
              <a:t>regelmäßig</a:t>
            </a:r>
            <a:r>
              <a:rPr lang="en-GB" sz="2400" dirty="0">
                <a:solidFill>
                  <a:srgbClr val="000000"/>
                </a:solidFill>
              </a:rPr>
              <a:t>, um </a:t>
            </a:r>
            <a:r>
              <a:rPr lang="en-GB" sz="2400" dirty="0" err="1">
                <a:solidFill>
                  <a:srgbClr val="000000"/>
                </a:solidFill>
              </a:rPr>
              <a:t>Prioritäten</a:t>
            </a:r>
            <a:r>
              <a:rPr lang="en-GB" sz="2400" dirty="0">
                <a:solidFill>
                  <a:srgbClr val="000000"/>
                </a:solidFill>
              </a:rPr>
              <a:t> für </a:t>
            </a:r>
            <a:r>
              <a:rPr lang="en-GB" sz="2400" dirty="0" err="1">
                <a:solidFill>
                  <a:srgbClr val="000000"/>
                </a:solidFill>
              </a:rPr>
              <a:t>jeden</a:t>
            </a:r>
            <a:r>
              <a:rPr lang="en-GB" sz="2400" dirty="0">
                <a:solidFill>
                  <a:srgbClr val="000000"/>
                </a:solidFill>
              </a:rPr>
              <a:t> Sprint </a:t>
            </a:r>
            <a:r>
              <a:rPr lang="en-GB" sz="2400" dirty="0" err="1">
                <a:solidFill>
                  <a:srgbClr val="000000"/>
                </a:solidFill>
              </a:rPr>
              <a:t>festzulegen</a:t>
            </a:r>
            <a:r>
              <a:rPr lang="en-GB" sz="2400" dirty="0">
                <a:solidFill>
                  <a:srgbClr val="000000"/>
                </a:solidFill>
              </a:rPr>
              <a:t>. </a:t>
            </a:r>
          </a:p>
          <a:p>
            <a:pPr marL="914400" lvl="1" indent="-457200">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914400" lvl="1" indent="-457200">
              <a:buClr>
                <a:srgbClr val="0D9390"/>
              </a:buClr>
              <a:buFont typeface="Arial" panose="020B0604020202020204" pitchFamily="34" charset="0"/>
              <a:buChar char="•"/>
              <a:defRPr/>
            </a:pPr>
            <a:r>
              <a:rPr lang="de-DE" sz="2400" dirty="0">
                <a:solidFill>
                  <a:srgbClr val="000000"/>
                </a:solidFill>
              </a:rPr>
              <a:t>Diese Prioritäten können sich mit dem Fortschreiten des Projekts ändern.</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2250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Zielorientiertes</a:t>
            </a:r>
            <a:r>
              <a:rPr lang="en-GB" dirty="0"/>
              <a:t> </a:t>
            </a:r>
            <a:r>
              <a:rPr lang="en-GB" dirty="0" err="1"/>
              <a:t>Projektmanagement</a:t>
            </a:r>
            <a:r>
              <a:rPr lang="en-GB" dirty="0"/>
              <a:t>: </a:t>
            </a:r>
            <a:r>
              <a:rPr lang="en-GB" dirty="0" err="1"/>
              <a:t>Anpassung</a:t>
            </a:r>
            <a:r>
              <a:rPr lang="en-GB" dirty="0"/>
              <a:t> agiler </a:t>
            </a:r>
            <a:r>
              <a:rPr lang="en-GB" dirty="0" err="1"/>
              <a:t>Methodik</a:t>
            </a:r>
            <a:r>
              <a:rPr lang="en-GB" dirty="0"/>
              <a:t> an </a:t>
            </a:r>
            <a:r>
              <a:rPr lang="en-GB" dirty="0" err="1"/>
              <a:t>Nicht</a:t>
            </a:r>
            <a:r>
              <a:rPr lang="en-GB" dirty="0"/>
              <a:t>-Software-</a:t>
            </a:r>
            <a:r>
              <a:rPr lang="en-GB" dirty="0" err="1"/>
              <a:t>Projekte</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416320"/>
          </a:xfrm>
          <a:prstGeom prst="rect">
            <a:avLst/>
          </a:prstGeom>
          <a:noFill/>
        </p:spPr>
        <p:txBody>
          <a:bodyPr wrap="square">
            <a:spAutoFit/>
          </a:bodyPr>
          <a:lstStyle/>
          <a:p>
            <a:pPr marL="457200" lvl="0" indent="-457200">
              <a:buClr>
                <a:srgbClr val="0D9390"/>
              </a:buClr>
              <a:buFont typeface="+mj-lt"/>
              <a:buAutoNum type="arabicPeriod" startAt="2"/>
              <a:defRPr/>
            </a:pPr>
            <a:r>
              <a:rPr lang="en-GB" sz="2400" b="1" dirty="0" err="1">
                <a:solidFill>
                  <a:schemeClr val="accent2"/>
                </a:solidFill>
              </a:rPr>
              <a:t>Fallstudie</a:t>
            </a:r>
            <a:r>
              <a:rPr lang="en-GB" sz="2400" b="1" dirty="0">
                <a:solidFill>
                  <a:schemeClr val="accent2"/>
                </a:solidFill>
              </a:rPr>
              <a:t> – </a:t>
            </a:r>
            <a:r>
              <a:rPr lang="en-GB" sz="2400" b="1" dirty="0" err="1">
                <a:solidFill>
                  <a:schemeClr val="accent2"/>
                </a:solidFill>
              </a:rPr>
              <a:t>Kann</a:t>
            </a:r>
            <a:r>
              <a:rPr lang="en-GB" sz="2400" b="1" dirty="0">
                <a:solidFill>
                  <a:schemeClr val="accent2"/>
                </a:solidFill>
              </a:rPr>
              <a:t> </a:t>
            </a:r>
            <a:r>
              <a:rPr lang="en-GB" sz="2400" b="1" dirty="0" err="1">
                <a:solidFill>
                  <a:schemeClr val="accent2"/>
                </a:solidFill>
              </a:rPr>
              <a:t>agiles</a:t>
            </a:r>
            <a:r>
              <a:rPr lang="en-GB" sz="2400" b="1" dirty="0">
                <a:solidFill>
                  <a:schemeClr val="accent2"/>
                </a:solidFill>
              </a:rPr>
              <a:t> </a:t>
            </a:r>
            <a:r>
              <a:rPr lang="en-GB" sz="2400" b="1" dirty="0" err="1">
                <a:solidFill>
                  <a:schemeClr val="accent2"/>
                </a:solidFill>
              </a:rPr>
              <a:t>Projektmanagement</a:t>
            </a:r>
            <a:r>
              <a:rPr lang="en-GB" sz="2400" b="1" dirty="0">
                <a:solidFill>
                  <a:schemeClr val="accent2"/>
                </a:solidFill>
              </a:rPr>
              <a:t> </a:t>
            </a:r>
            <a:r>
              <a:rPr lang="en-GB" sz="2400" b="1" dirty="0" err="1">
                <a:solidFill>
                  <a:schemeClr val="accent2"/>
                </a:solidFill>
              </a:rPr>
              <a:t>Nicht-Entwicklerteams</a:t>
            </a:r>
            <a:r>
              <a:rPr lang="en-GB" sz="2400" b="1" dirty="0">
                <a:solidFill>
                  <a:schemeClr val="accent2"/>
                </a:solidFill>
              </a:rPr>
              <a:t> </a:t>
            </a:r>
            <a:r>
              <a:rPr lang="en-GB" sz="2400" b="1" dirty="0" err="1">
                <a:solidFill>
                  <a:schemeClr val="accent2"/>
                </a:solidFill>
              </a:rPr>
              <a:t>helfen</a:t>
            </a:r>
            <a:r>
              <a:rPr lang="en-GB" sz="2400" b="1" dirty="0">
                <a:solidFill>
                  <a:schemeClr val="accent2"/>
                </a:solidFill>
              </a:rPr>
              <a:t>?</a:t>
            </a:r>
          </a:p>
          <a:p>
            <a:pPr marL="457200" lvl="0" indent="-457200">
              <a:buClr>
                <a:srgbClr val="0D9390"/>
              </a:buClr>
              <a:buFont typeface="+mj-lt"/>
              <a:buAutoNum type="arabicPeriod" startAt="2"/>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r>
              <a:rPr lang="en-GB" sz="2400" dirty="0">
                <a:solidFill>
                  <a:srgbClr val="000000"/>
                </a:solidFill>
              </a:rPr>
              <a:t>Das P&amp;N-</a:t>
            </a:r>
            <a:r>
              <a:rPr lang="en-GB" sz="2400" dirty="0" err="1">
                <a:solidFill>
                  <a:srgbClr val="000000"/>
                </a:solidFill>
              </a:rPr>
              <a:t>Beratungsteam</a:t>
            </a:r>
            <a:r>
              <a:rPr lang="en-GB" sz="2400" dirty="0">
                <a:solidFill>
                  <a:srgbClr val="000000"/>
                </a:solidFill>
              </a:rPr>
              <a:t> </a:t>
            </a:r>
            <a:r>
              <a:rPr lang="en-GB" sz="2400" dirty="0" err="1">
                <a:solidFill>
                  <a:srgbClr val="000000"/>
                </a:solidFill>
              </a:rPr>
              <a:t>wandte</a:t>
            </a:r>
            <a:r>
              <a:rPr lang="en-GB" sz="2400" dirty="0">
                <a:solidFill>
                  <a:srgbClr val="000000"/>
                </a:solidFill>
              </a:rPr>
              <a:t> die agile </a:t>
            </a:r>
            <a:r>
              <a:rPr lang="en-GB" sz="2400" dirty="0" err="1">
                <a:solidFill>
                  <a:srgbClr val="000000"/>
                </a:solidFill>
              </a:rPr>
              <a:t>Methodik</a:t>
            </a:r>
            <a:r>
              <a:rPr lang="en-GB" sz="2400" dirty="0">
                <a:solidFill>
                  <a:srgbClr val="000000"/>
                </a:solidFill>
              </a:rPr>
              <a:t> intern auf </a:t>
            </a:r>
            <a:r>
              <a:rPr lang="en-GB" sz="2400" dirty="0" err="1">
                <a:solidFill>
                  <a:srgbClr val="000000"/>
                </a:solidFill>
              </a:rPr>
              <a:t>eine</a:t>
            </a:r>
            <a:r>
              <a:rPr lang="en-GB" sz="2400" dirty="0">
                <a:solidFill>
                  <a:srgbClr val="000000"/>
                </a:solidFill>
              </a:rPr>
              <a:t> </a:t>
            </a:r>
            <a:r>
              <a:rPr lang="en-GB" sz="2400" dirty="0" err="1">
                <a:solidFill>
                  <a:srgbClr val="000000"/>
                </a:solidFill>
              </a:rPr>
              <a:t>Kundenservicegruppe</a:t>
            </a:r>
            <a:r>
              <a:rPr lang="en-GB" sz="2400" dirty="0">
                <a:solidFill>
                  <a:srgbClr val="000000"/>
                </a:solidFill>
              </a:rPr>
              <a:t> an. </a:t>
            </a:r>
          </a:p>
          <a:p>
            <a:pPr marL="914400" lvl="1" indent="-457200">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914400" lvl="1" indent="-457200">
              <a:buClr>
                <a:srgbClr val="0D9390"/>
              </a:buClr>
              <a:buFont typeface="Arial" panose="020B0604020202020204" pitchFamily="34" charset="0"/>
              <a:buChar char="•"/>
              <a:defRPr/>
            </a:pPr>
            <a:r>
              <a:rPr lang="en-GB" sz="2400" dirty="0">
                <a:solidFill>
                  <a:srgbClr val="000000"/>
                </a:solidFill>
              </a:rPr>
              <a:t>Die </a:t>
            </a:r>
            <a:r>
              <a:rPr lang="en-GB" sz="2400" dirty="0" err="1">
                <a:solidFill>
                  <a:srgbClr val="000000"/>
                </a:solidFill>
              </a:rPr>
              <a:t>Herausforderung</a:t>
            </a:r>
            <a:r>
              <a:rPr lang="en-GB" sz="2400" dirty="0">
                <a:solidFill>
                  <a:srgbClr val="000000"/>
                </a:solidFill>
              </a:rPr>
              <a:t> </a:t>
            </a:r>
            <a:r>
              <a:rPr lang="en-GB" sz="2400" dirty="0" err="1">
                <a:solidFill>
                  <a:srgbClr val="000000"/>
                </a:solidFill>
              </a:rPr>
              <a:t>bestand</a:t>
            </a:r>
            <a:r>
              <a:rPr lang="en-GB" sz="2400" dirty="0">
                <a:solidFill>
                  <a:srgbClr val="000000"/>
                </a:solidFill>
              </a:rPr>
              <a:t> </a:t>
            </a:r>
            <a:r>
              <a:rPr lang="en-GB" sz="2400" dirty="0" err="1">
                <a:solidFill>
                  <a:srgbClr val="000000"/>
                </a:solidFill>
              </a:rPr>
              <a:t>darin</a:t>
            </a:r>
            <a:r>
              <a:rPr lang="en-GB" sz="2400" dirty="0">
                <a:solidFill>
                  <a:srgbClr val="000000"/>
                </a:solidFill>
              </a:rPr>
              <a:t>, </a:t>
            </a:r>
            <a:r>
              <a:rPr lang="en-GB" sz="2400" dirty="0" err="1">
                <a:solidFill>
                  <a:srgbClr val="000000"/>
                </a:solidFill>
              </a:rPr>
              <a:t>wie</a:t>
            </a:r>
            <a:r>
              <a:rPr lang="en-GB" sz="2400" dirty="0">
                <a:solidFill>
                  <a:srgbClr val="000000"/>
                </a:solidFill>
              </a:rPr>
              <a:t> </a:t>
            </a:r>
            <a:r>
              <a:rPr lang="en-GB" sz="2400" dirty="0" err="1">
                <a:solidFill>
                  <a:srgbClr val="000000"/>
                </a:solidFill>
              </a:rPr>
              <a:t>sich</a:t>
            </a:r>
            <a:r>
              <a:rPr lang="en-GB" sz="2400" dirty="0">
                <a:solidFill>
                  <a:srgbClr val="000000"/>
                </a:solidFill>
              </a:rPr>
              <a:t> </a:t>
            </a:r>
            <a:r>
              <a:rPr lang="en-GB" sz="2400" dirty="0" err="1">
                <a:solidFill>
                  <a:srgbClr val="000000"/>
                </a:solidFill>
              </a:rPr>
              <a:t>eine</a:t>
            </a:r>
            <a:r>
              <a:rPr lang="en-GB" sz="2400" dirty="0">
                <a:solidFill>
                  <a:srgbClr val="000000"/>
                </a:solidFill>
              </a:rPr>
              <a:t> </a:t>
            </a:r>
            <a:r>
              <a:rPr lang="en-GB" sz="2400" dirty="0" err="1">
                <a:solidFill>
                  <a:srgbClr val="000000"/>
                </a:solidFill>
              </a:rPr>
              <a:t>kleine</a:t>
            </a:r>
            <a:r>
              <a:rPr lang="en-GB" sz="2400" dirty="0">
                <a:solidFill>
                  <a:srgbClr val="000000"/>
                </a:solidFill>
              </a:rPr>
              <a:t> Gruppe von </a:t>
            </a:r>
            <a:r>
              <a:rPr lang="en-GB" sz="2400" dirty="0" err="1">
                <a:solidFill>
                  <a:srgbClr val="000000"/>
                </a:solidFill>
              </a:rPr>
              <a:t>Fachleuten</a:t>
            </a:r>
            <a:r>
              <a:rPr lang="en-GB" sz="2400" dirty="0">
                <a:solidFill>
                  <a:srgbClr val="000000"/>
                </a:solidFill>
              </a:rPr>
              <a:t> auf </a:t>
            </a:r>
            <a:r>
              <a:rPr lang="en-GB" sz="2400" dirty="0" err="1">
                <a:solidFill>
                  <a:srgbClr val="000000"/>
                </a:solidFill>
              </a:rPr>
              <a:t>Initiativen</a:t>
            </a:r>
            <a:r>
              <a:rPr lang="en-GB" sz="2400" dirty="0">
                <a:solidFill>
                  <a:srgbClr val="000000"/>
                </a:solidFill>
              </a:rPr>
              <a:t> </a:t>
            </a:r>
            <a:r>
              <a:rPr lang="en-GB" sz="2400" dirty="0" err="1">
                <a:solidFill>
                  <a:srgbClr val="000000"/>
                </a:solidFill>
              </a:rPr>
              <a:t>konzentrieren</a:t>
            </a:r>
            <a:r>
              <a:rPr lang="en-GB" sz="2400" dirty="0">
                <a:solidFill>
                  <a:srgbClr val="000000"/>
                </a:solidFill>
              </a:rPr>
              <a:t> </a:t>
            </a:r>
            <a:r>
              <a:rPr lang="en-GB" sz="2400" dirty="0" err="1">
                <a:solidFill>
                  <a:srgbClr val="000000"/>
                </a:solidFill>
              </a:rPr>
              <a:t>konnte</a:t>
            </a:r>
            <a:r>
              <a:rPr lang="en-GB" sz="2400" dirty="0">
                <a:solidFill>
                  <a:srgbClr val="000000"/>
                </a:solidFill>
              </a:rPr>
              <a:t>, die für den </a:t>
            </a:r>
            <a:r>
              <a:rPr lang="en-GB" sz="2400" dirty="0" err="1">
                <a:solidFill>
                  <a:srgbClr val="000000"/>
                </a:solidFill>
              </a:rPr>
              <a:t>Erfolg</a:t>
            </a:r>
            <a:r>
              <a:rPr lang="en-GB" sz="2400" dirty="0">
                <a:solidFill>
                  <a:srgbClr val="000000"/>
                </a:solidFill>
              </a:rPr>
              <a:t> des </a:t>
            </a:r>
            <a:r>
              <a:rPr lang="en-GB" sz="2400" dirty="0" err="1">
                <a:solidFill>
                  <a:srgbClr val="000000"/>
                </a:solidFill>
              </a:rPr>
              <a:t>gesamten</a:t>
            </a:r>
            <a:r>
              <a:rPr lang="en-GB" sz="2400" dirty="0">
                <a:solidFill>
                  <a:srgbClr val="000000"/>
                </a:solidFill>
              </a:rPr>
              <a:t> Teams </a:t>
            </a:r>
            <a:r>
              <a:rPr lang="en-GB" sz="2400" dirty="0" err="1">
                <a:solidFill>
                  <a:srgbClr val="000000"/>
                </a:solidFill>
              </a:rPr>
              <a:t>wichtig</a:t>
            </a:r>
            <a:r>
              <a:rPr lang="en-GB" sz="2400" dirty="0">
                <a:solidFill>
                  <a:srgbClr val="000000"/>
                </a:solidFill>
              </a:rPr>
              <a:t> </a:t>
            </a:r>
            <a:r>
              <a:rPr lang="en-GB" sz="2400" dirty="0" err="1">
                <a:solidFill>
                  <a:srgbClr val="000000"/>
                </a:solidFill>
              </a:rPr>
              <a:t>waren</a:t>
            </a:r>
            <a:r>
              <a:rPr lang="en-GB" sz="2400" dirty="0">
                <a:solidFill>
                  <a:srgbClr val="000000"/>
                </a:solidFill>
              </a:rPr>
              <a:t>, </a:t>
            </a:r>
            <a:r>
              <a:rPr lang="en-GB" sz="2400" dirty="0" err="1">
                <a:solidFill>
                  <a:srgbClr val="000000"/>
                </a:solidFill>
              </a:rPr>
              <a:t>während</a:t>
            </a:r>
            <a:r>
              <a:rPr lang="en-GB" sz="2400" dirty="0">
                <a:solidFill>
                  <a:srgbClr val="000000"/>
                </a:solidFill>
              </a:rPr>
              <a:t> alle </a:t>
            </a:r>
            <a:r>
              <a:rPr lang="en-GB" sz="2400" dirty="0" err="1">
                <a:solidFill>
                  <a:srgbClr val="000000"/>
                </a:solidFill>
              </a:rPr>
              <a:t>mit</a:t>
            </a:r>
            <a:r>
              <a:rPr lang="en-GB" sz="2400" dirty="0">
                <a:solidFill>
                  <a:srgbClr val="000000"/>
                </a:solidFill>
              </a:rPr>
              <a:t> </a:t>
            </a:r>
            <a:r>
              <a:rPr lang="en-GB" sz="2400" dirty="0" err="1">
                <a:solidFill>
                  <a:srgbClr val="000000"/>
                </a:solidFill>
              </a:rPr>
              <a:t>ihrer</a:t>
            </a:r>
            <a:r>
              <a:rPr lang="en-GB" sz="2400" dirty="0">
                <a:solidFill>
                  <a:srgbClr val="000000"/>
                </a:solidFill>
              </a:rPr>
              <a:t> </a:t>
            </a:r>
            <a:r>
              <a:rPr lang="en-GB" sz="2400" dirty="0" err="1">
                <a:solidFill>
                  <a:srgbClr val="000000"/>
                </a:solidFill>
              </a:rPr>
              <a:t>täglichen</a:t>
            </a:r>
            <a:r>
              <a:rPr lang="en-GB" sz="2400" dirty="0">
                <a:solidFill>
                  <a:srgbClr val="000000"/>
                </a:solidFill>
              </a:rPr>
              <a:t> Arbeit </a:t>
            </a:r>
            <a:r>
              <a:rPr lang="en-GB" sz="2400" dirty="0" err="1">
                <a:solidFill>
                  <a:srgbClr val="000000"/>
                </a:solidFill>
              </a:rPr>
              <a:t>beschäftigt</a:t>
            </a:r>
            <a:r>
              <a:rPr lang="en-GB" sz="2400" dirty="0">
                <a:solidFill>
                  <a:srgbClr val="000000"/>
                </a:solidFill>
              </a:rPr>
              <a:t> </a:t>
            </a:r>
            <a:r>
              <a:rPr lang="en-GB" sz="2400" dirty="0" err="1">
                <a:solidFill>
                  <a:srgbClr val="000000"/>
                </a:solidFill>
              </a:rPr>
              <a:t>waren</a:t>
            </a:r>
            <a:r>
              <a:rPr lang="en-GB" sz="2400" dirty="0">
                <a:solidFill>
                  <a:srgbClr val="000000"/>
                </a:solidFill>
              </a:rPr>
              <a:t>.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58180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Zielorientiertes</a:t>
            </a:r>
            <a:r>
              <a:rPr lang="en-GB" dirty="0"/>
              <a:t> </a:t>
            </a:r>
            <a:r>
              <a:rPr lang="en-GB" dirty="0" err="1"/>
              <a:t>Projektmanagement</a:t>
            </a:r>
            <a:r>
              <a:rPr lang="en-GB" dirty="0"/>
              <a:t>: </a:t>
            </a:r>
            <a:r>
              <a:rPr lang="en-GB" dirty="0" err="1"/>
              <a:t>Anpassung</a:t>
            </a:r>
            <a:r>
              <a:rPr lang="en-GB" dirty="0"/>
              <a:t> agiler </a:t>
            </a:r>
            <a:r>
              <a:rPr lang="en-GB" dirty="0" err="1"/>
              <a:t>Methodik</a:t>
            </a:r>
            <a:r>
              <a:rPr lang="en-GB" dirty="0"/>
              <a:t> an </a:t>
            </a:r>
            <a:r>
              <a:rPr lang="en-GB" dirty="0" err="1"/>
              <a:t>Nicht</a:t>
            </a:r>
            <a:r>
              <a:rPr lang="en-GB" dirty="0"/>
              <a:t>-Software-</a:t>
            </a:r>
            <a:r>
              <a:rPr lang="en-GB" dirty="0" err="1"/>
              <a:t>Projekte</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046988"/>
          </a:xfrm>
          <a:prstGeom prst="rect">
            <a:avLst/>
          </a:prstGeom>
          <a:noFill/>
        </p:spPr>
        <p:txBody>
          <a:bodyPr wrap="square">
            <a:spAutoFit/>
          </a:bodyPr>
          <a:lstStyle/>
          <a:p>
            <a:pPr marL="457200" lvl="0" indent="-457200">
              <a:buClr>
                <a:srgbClr val="0D9390"/>
              </a:buClr>
              <a:buFont typeface="+mj-lt"/>
              <a:buAutoNum type="arabicPeriod" startAt="2"/>
              <a:defRPr/>
            </a:pPr>
            <a:r>
              <a:rPr lang="en-GB" sz="2400" b="1" dirty="0" err="1">
                <a:solidFill>
                  <a:schemeClr val="accent2"/>
                </a:solidFill>
              </a:rPr>
              <a:t>Fallstudie</a:t>
            </a:r>
            <a:r>
              <a:rPr lang="en-GB" sz="2400" b="1" dirty="0">
                <a:solidFill>
                  <a:schemeClr val="accent2"/>
                </a:solidFill>
              </a:rPr>
              <a:t> – </a:t>
            </a:r>
            <a:r>
              <a:rPr lang="en-GB" sz="2400" b="1" dirty="0" err="1">
                <a:solidFill>
                  <a:schemeClr val="accent2"/>
                </a:solidFill>
              </a:rPr>
              <a:t>Kann</a:t>
            </a:r>
            <a:r>
              <a:rPr lang="en-GB" sz="2400" b="1" dirty="0">
                <a:solidFill>
                  <a:schemeClr val="accent2"/>
                </a:solidFill>
              </a:rPr>
              <a:t> </a:t>
            </a:r>
            <a:r>
              <a:rPr lang="en-GB" sz="2400" b="1" dirty="0" err="1">
                <a:solidFill>
                  <a:schemeClr val="accent2"/>
                </a:solidFill>
              </a:rPr>
              <a:t>agiles</a:t>
            </a:r>
            <a:r>
              <a:rPr lang="en-GB" sz="2400" b="1" dirty="0">
                <a:solidFill>
                  <a:schemeClr val="accent2"/>
                </a:solidFill>
              </a:rPr>
              <a:t> </a:t>
            </a:r>
            <a:r>
              <a:rPr lang="en-GB" sz="2400" b="1" dirty="0" err="1">
                <a:solidFill>
                  <a:schemeClr val="accent2"/>
                </a:solidFill>
              </a:rPr>
              <a:t>Projektmanagement</a:t>
            </a:r>
            <a:r>
              <a:rPr lang="en-GB" sz="2400" b="1" dirty="0">
                <a:solidFill>
                  <a:schemeClr val="accent2"/>
                </a:solidFill>
              </a:rPr>
              <a:t> </a:t>
            </a:r>
            <a:r>
              <a:rPr lang="en-GB" sz="2400" b="1" dirty="0" err="1">
                <a:solidFill>
                  <a:schemeClr val="accent2"/>
                </a:solidFill>
              </a:rPr>
              <a:t>Nicht-Entwicklerteams</a:t>
            </a:r>
            <a:r>
              <a:rPr lang="en-GB" sz="2400" b="1" dirty="0">
                <a:solidFill>
                  <a:schemeClr val="accent2"/>
                </a:solidFill>
              </a:rPr>
              <a:t> (Forts.) </a:t>
            </a:r>
            <a:r>
              <a:rPr lang="en-GB" sz="2400" b="1" dirty="0" err="1">
                <a:solidFill>
                  <a:schemeClr val="accent2"/>
                </a:solidFill>
              </a:rPr>
              <a:t>helfen</a:t>
            </a:r>
            <a:r>
              <a:rPr lang="en-GB" sz="2400" b="1" dirty="0">
                <a:solidFill>
                  <a:schemeClr val="accent2"/>
                </a:solidFill>
              </a:rPr>
              <a:t>?</a:t>
            </a:r>
          </a:p>
          <a:p>
            <a:pPr marL="457200" lvl="0" indent="-457200">
              <a:buClr>
                <a:srgbClr val="0D9390"/>
              </a:buClr>
              <a:buFont typeface="+mj-lt"/>
              <a:buAutoNum type="arabicPeriod" startAt="2"/>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r>
              <a:rPr lang="en-GB" sz="2400" dirty="0">
                <a:solidFill>
                  <a:srgbClr val="000000"/>
                </a:solidFill>
              </a:rPr>
              <a:t>Die Gruppe </a:t>
            </a:r>
            <a:r>
              <a:rPr lang="en-GB" sz="2400" dirty="0" err="1">
                <a:solidFill>
                  <a:srgbClr val="000000"/>
                </a:solidFill>
              </a:rPr>
              <a:t>traf</a:t>
            </a:r>
            <a:r>
              <a:rPr lang="en-GB" sz="2400" dirty="0">
                <a:solidFill>
                  <a:srgbClr val="000000"/>
                </a:solidFill>
              </a:rPr>
              <a:t> </a:t>
            </a:r>
            <a:r>
              <a:rPr lang="en-GB" sz="2400" dirty="0" err="1">
                <a:solidFill>
                  <a:srgbClr val="000000"/>
                </a:solidFill>
              </a:rPr>
              <a:t>sich</a:t>
            </a:r>
            <a:r>
              <a:rPr lang="en-GB" sz="2400" dirty="0">
                <a:solidFill>
                  <a:srgbClr val="000000"/>
                </a:solidFill>
              </a:rPr>
              <a:t> </a:t>
            </a:r>
            <a:r>
              <a:rPr lang="en-GB" sz="2400" dirty="0" err="1">
                <a:solidFill>
                  <a:srgbClr val="000000"/>
                </a:solidFill>
              </a:rPr>
              <a:t>mit</a:t>
            </a:r>
            <a:r>
              <a:rPr lang="en-GB" sz="2400" dirty="0">
                <a:solidFill>
                  <a:srgbClr val="000000"/>
                </a:solidFill>
              </a:rPr>
              <a:t> Sanders und </a:t>
            </a:r>
            <a:r>
              <a:rPr lang="en-GB" sz="2400" dirty="0" err="1">
                <a:solidFill>
                  <a:srgbClr val="000000"/>
                </a:solidFill>
              </a:rPr>
              <a:t>lernte</a:t>
            </a:r>
            <a:r>
              <a:rPr lang="en-GB" sz="2400" dirty="0">
                <a:solidFill>
                  <a:srgbClr val="000000"/>
                </a:solidFill>
              </a:rPr>
              <a:t> die </a:t>
            </a:r>
            <a:r>
              <a:rPr lang="en-GB" sz="2400" dirty="0" err="1">
                <a:solidFill>
                  <a:srgbClr val="000000"/>
                </a:solidFill>
              </a:rPr>
              <a:t>Prinzipien</a:t>
            </a:r>
            <a:r>
              <a:rPr lang="en-GB" sz="2400" dirty="0">
                <a:solidFill>
                  <a:srgbClr val="000000"/>
                </a:solidFill>
              </a:rPr>
              <a:t> der </a:t>
            </a:r>
            <a:r>
              <a:rPr lang="en-GB" sz="2400" dirty="0" err="1">
                <a:solidFill>
                  <a:srgbClr val="000000"/>
                </a:solidFill>
              </a:rPr>
              <a:t>agilen</a:t>
            </a:r>
            <a:r>
              <a:rPr lang="en-GB" sz="2400" dirty="0">
                <a:solidFill>
                  <a:srgbClr val="000000"/>
                </a:solidFill>
              </a:rPr>
              <a:t> </a:t>
            </a:r>
            <a:r>
              <a:rPr lang="en-GB" sz="2400" dirty="0" err="1">
                <a:solidFill>
                  <a:srgbClr val="000000"/>
                </a:solidFill>
              </a:rPr>
              <a:t>Methodik</a:t>
            </a:r>
            <a:r>
              <a:rPr lang="en-GB" sz="2400" dirty="0">
                <a:solidFill>
                  <a:srgbClr val="000000"/>
                </a:solidFill>
              </a:rPr>
              <a:t> </a:t>
            </a:r>
            <a:r>
              <a:rPr lang="en-GB" sz="2400" dirty="0" err="1">
                <a:solidFill>
                  <a:srgbClr val="000000"/>
                </a:solidFill>
              </a:rPr>
              <a:t>kennen</a:t>
            </a:r>
            <a:r>
              <a:rPr lang="en-GB" sz="2400" dirty="0">
                <a:solidFill>
                  <a:srgbClr val="000000"/>
                </a:solidFill>
              </a:rPr>
              <a:t>. Dann </a:t>
            </a:r>
            <a:r>
              <a:rPr lang="en-GB" sz="2400" dirty="0" err="1">
                <a:solidFill>
                  <a:srgbClr val="000000"/>
                </a:solidFill>
              </a:rPr>
              <a:t>identifizierten</a:t>
            </a:r>
            <a:r>
              <a:rPr lang="en-GB" sz="2400" dirty="0">
                <a:solidFill>
                  <a:srgbClr val="000000"/>
                </a:solidFill>
              </a:rPr>
              <a:t> und </a:t>
            </a:r>
            <a:r>
              <a:rPr lang="en-GB" sz="2400" dirty="0" err="1">
                <a:solidFill>
                  <a:srgbClr val="000000"/>
                </a:solidFill>
              </a:rPr>
              <a:t>implementierten</a:t>
            </a:r>
            <a:r>
              <a:rPr lang="en-GB" sz="2400" dirty="0">
                <a:solidFill>
                  <a:srgbClr val="000000"/>
                </a:solidFill>
              </a:rPr>
              <a:t> </a:t>
            </a:r>
            <a:r>
              <a:rPr lang="en-GB" sz="2400" dirty="0" err="1">
                <a:solidFill>
                  <a:srgbClr val="000000"/>
                </a:solidFill>
              </a:rPr>
              <a:t>sie</a:t>
            </a:r>
            <a:r>
              <a:rPr lang="en-GB" sz="2400" dirty="0">
                <a:solidFill>
                  <a:srgbClr val="000000"/>
                </a:solidFill>
              </a:rPr>
              <a:t>, was für </a:t>
            </a:r>
            <a:r>
              <a:rPr lang="en-GB" sz="2400" dirty="0" err="1">
                <a:solidFill>
                  <a:srgbClr val="000000"/>
                </a:solidFill>
              </a:rPr>
              <a:t>ihre</a:t>
            </a:r>
            <a:r>
              <a:rPr lang="en-GB" sz="2400" dirty="0">
                <a:solidFill>
                  <a:srgbClr val="000000"/>
                </a:solidFill>
              </a:rPr>
              <a:t> Gruppe </a:t>
            </a:r>
            <a:r>
              <a:rPr lang="en-GB" sz="2400" dirty="0" err="1">
                <a:solidFill>
                  <a:srgbClr val="000000"/>
                </a:solidFill>
              </a:rPr>
              <a:t>funktionieren</a:t>
            </a:r>
            <a:r>
              <a:rPr lang="en-GB" sz="2400" dirty="0">
                <a:solidFill>
                  <a:srgbClr val="000000"/>
                </a:solidFill>
              </a:rPr>
              <a:t> </a:t>
            </a:r>
            <a:r>
              <a:rPr lang="en-GB" sz="2400" dirty="0" err="1">
                <a:solidFill>
                  <a:srgbClr val="000000"/>
                </a:solidFill>
              </a:rPr>
              <a:t>würde</a:t>
            </a:r>
            <a:r>
              <a:rPr lang="en-GB" sz="2400" dirty="0">
                <a:solidFill>
                  <a:srgbClr val="000000"/>
                </a:solidFill>
              </a:rPr>
              <a:t>, </a:t>
            </a:r>
            <a:r>
              <a:rPr lang="en-GB" sz="2400" dirty="0" err="1">
                <a:solidFill>
                  <a:srgbClr val="000000"/>
                </a:solidFill>
              </a:rPr>
              <a:t>einschließlich</a:t>
            </a:r>
            <a:r>
              <a:rPr lang="en-GB" sz="2400" dirty="0">
                <a:solidFill>
                  <a:srgbClr val="000000"/>
                </a:solidFill>
              </a:rPr>
              <a:t> </a:t>
            </a:r>
            <a:r>
              <a:rPr lang="en-GB" sz="2400" dirty="0" err="1">
                <a:solidFill>
                  <a:srgbClr val="000000"/>
                </a:solidFill>
              </a:rPr>
              <a:t>kürzerer</a:t>
            </a:r>
            <a:r>
              <a:rPr lang="en-GB" sz="2400" dirty="0">
                <a:solidFill>
                  <a:srgbClr val="000000"/>
                </a:solidFill>
              </a:rPr>
              <a:t>, </a:t>
            </a:r>
            <a:r>
              <a:rPr lang="en-GB" sz="2400" dirty="0" err="1">
                <a:solidFill>
                  <a:srgbClr val="000000"/>
                </a:solidFill>
              </a:rPr>
              <a:t>aber</a:t>
            </a:r>
            <a:r>
              <a:rPr lang="en-GB" sz="2400" dirty="0">
                <a:solidFill>
                  <a:srgbClr val="000000"/>
                </a:solidFill>
              </a:rPr>
              <a:t> </a:t>
            </a:r>
            <a:r>
              <a:rPr lang="en-GB" sz="2400" dirty="0" err="1">
                <a:solidFill>
                  <a:srgbClr val="000000"/>
                </a:solidFill>
              </a:rPr>
              <a:t>häufigerer</a:t>
            </a:r>
            <a:r>
              <a:rPr lang="en-GB" sz="2400" dirty="0">
                <a:solidFill>
                  <a:srgbClr val="000000"/>
                </a:solidFill>
              </a:rPr>
              <a:t> Meetings, der </a:t>
            </a:r>
            <a:r>
              <a:rPr lang="en-GB" sz="2400" dirty="0" err="1">
                <a:solidFill>
                  <a:srgbClr val="000000"/>
                </a:solidFill>
              </a:rPr>
              <a:t>Reduzierung</a:t>
            </a:r>
            <a:r>
              <a:rPr lang="en-GB" sz="2400" dirty="0">
                <a:solidFill>
                  <a:srgbClr val="000000"/>
                </a:solidFill>
              </a:rPr>
              <a:t> </a:t>
            </a:r>
            <a:r>
              <a:rPr lang="en-GB" sz="2400" dirty="0" err="1">
                <a:solidFill>
                  <a:srgbClr val="000000"/>
                </a:solidFill>
              </a:rPr>
              <a:t>großer</a:t>
            </a:r>
            <a:r>
              <a:rPr lang="en-GB" sz="2400" dirty="0">
                <a:solidFill>
                  <a:srgbClr val="000000"/>
                </a:solidFill>
              </a:rPr>
              <a:t> </a:t>
            </a:r>
            <a:r>
              <a:rPr lang="en-GB" sz="2400" dirty="0" err="1">
                <a:solidFill>
                  <a:srgbClr val="000000"/>
                </a:solidFill>
              </a:rPr>
              <a:t>Ziele</a:t>
            </a:r>
            <a:r>
              <a:rPr lang="en-GB" sz="2400" dirty="0">
                <a:solidFill>
                  <a:srgbClr val="000000"/>
                </a:solidFill>
              </a:rPr>
              <a:t> auf </a:t>
            </a:r>
            <a:r>
              <a:rPr lang="en-GB" sz="2400" dirty="0" err="1">
                <a:solidFill>
                  <a:srgbClr val="000000"/>
                </a:solidFill>
              </a:rPr>
              <a:t>überschaubare</a:t>
            </a:r>
            <a:r>
              <a:rPr lang="en-GB" sz="2400" dirty="0">
                <a:solidFill>
                  <a:srgbClr val="000000"/>
                </a:solidFill>
              </a:rPr>
              <a:t> Sprints und der </a:t>
            </a:r>
            <a:r>
              <a:rPr lang="en-GB" sz="2400" dirty="0" err="1">
                <a:solidFill>
                  <a:srgbClr val="000000"/>
                </a:solidFill>
              </a:rPr>
              <a:t>Erstellung</a:t>
            </a:r>
            <a:r>
              <a:rPr lang="en-GB" sz="2400" dirty="0">
                <a:solidFill>
                  <a:srgbClr val="000000"/>
                </a:solidFill>
              </a:rPr>
              <a:t> </a:t>
            </a:r>
            <a:r>
              <a:rPr lang="en-GB" sz="2400" dirty="0" err="1">
                <a:solidFill>
                  <a:srgbClr val="000000"/>
                </a:solidFill>
              </a:rPr>
              <a:t>einer</a:t>
            </a:r>
            <a:r>
              <a:rPr lang="en-GB" sz="2400" dirty="0">
                <a:solidFill>
                  <a:srgbClr val="000000"/>
                </a:solidFill>
              </a:rPr>
              <a:t> </a:t>
            </a:r>
            <a:r>
              <a:rPr lang="en-GB" sz="2400" dirty="0" err="1">
                <a:solidFill>
                  <a:srgbClr val="000000"/>
                </a:solidFill>
              </a:rPr>
              <a:t>vereinbarten</a:t>
            </a:r>
            <a:r>
              <a:rPr lang="en-GB" sz="2400" dirty="0">
                <a:solidFill>
                  <a:srgbClr val="000000"/>
                </a:solidFill>
              </a:rPr>
              <a:t> </a:t>
            </a:r>
            <a:r>
              <a:rPr lang="en-GB" sz="2400" dirty="0" err="1">
                <a:solidFill>
                  <a:srgbClr val="000000"/>
                </a:solidFill>
              </a:rPr>
              <a:t>Reihe</a:t>
            </a:r>
            <a:r>
              <a:rPr lang="en-GB" sz="2400" dirty="0">
                <a:solidFill>
                  <a:srgbClr val="000000"/>
                </a:solidFill>
              </a:rPr>
              <a:t> von </a:t>
            </a:r>
            <a:r>
              <a:rPr lang="en-GB" sz="2400" dirty="0" err="1">
                <a:solidFill>
                  <a:srgbClr val="000000"/>
                </a:solidFill>
              </a:rPr>
              <a:t>Aufgaben</a:t>
            </a:r>
            <a:r>
              <a:rPr lang="en-GB" sz="2400" dirty="0">
                <a:solidFill>
                  <a:srgbClr val="000000"/>
                </a:solidFill>
              </a:rPr>
              <a:t> und </a:t>
            </a:r>
            <a:r>
              <a:rPr lang="en-GB" sz="2400" dirty="0" err="1">
                <a:solidFill>
                  <a:srgbClr val="000000"/>
                </a:solidFill>
              </a:rPr>
              <a:t>Prioritäten</a:t>
            </a:r>
            <a:r>
              <a:rPr lang="en-GB"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18461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Zielorientiertes</a:t>
            </a:r>
            <a:r>
              <a:rPr lang="en-GB" dirty="0"/>
              <a:t> </a:t>
            </a:r>
            <a:r>
              <a:rPr lang="en-GB" dirty="0" err="1"/>
              <a:t>Projektmanagement</a:t>
            </a:r>
            <a:r>
              <a:rPr lang="en-GB" dirty="0"/>
              <a:t>: </a:t>
            </a:r>
            <a:r>
              <a:rPr lang="en-GB" dirty="0" err="1"/>
              <a:t>Anpassung</a:t>
            </a:r>
            <a:r>
              <a:rPr lang="en-GB" dirty="0"/>
              <a:t> agiler </a:t>
            </a:r>
            <a:r>
              <a:rPr lang="en-GB" dirty="0" err="1"/>
              <a:t>Methodik</a:t>
            </a:r>
            <a:r>
              <a:rPr lang="en-GB" dirty="0"/>
              <a:t> an </a:t>
            </a:r>
            <a:r>
              <a:rPr lang="en-GB" dirty="0" err="1"/>
              <a:t>Nicht</a:t>
            </a:r>
            <a:r>
              <a:rPr lang="en-GB" dirty="0"/>
              <a:t>-Software-</a:t>
            </a:r>
            <a:r>
              <a:rPr lang="en-GB" dirty="0" err="1"/>
              <a:t>Projekte</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785652"/>
          </a:xfrm>
          <a:prstGeom prst="rect">
            <a:avLst/>
          </a:prstGeom>
          <a:noFill/>
        </p:spPr>
        <p:txBody>
          <a:bodyPr wrap="square">
            <a:spAutoFit/>
          </a:bodyPr>
          <a:lstStyle/>
          <a:p>
            <a:pPr marL="457200" lvl="0" indent="-457200">
              <a:buClr>
                <a:srgbClr val="0D9390"/>
              </a:buClr>
              <a:buFont typeface="+mj-lt"/>
              <a:buAutoNum type="arabicPeriod" startAt="2"/>
              <a:defRPr/>
            </a:pPr>
            <a:r>
              <a:rPr lang="en-GB" sz="2400" b="1" dirty="0" err="1">
                <a:solidFill>
                  <a:schemeClr val="accent2"/>
                </a:solidFill>
              </a:rPr>
              <a:t>Fallstudie</a:t>
            </a:r>
            <a:r>
              <a:rPr lang="en-GB" sz="2400" b="1" dirty="0">
                <a:solidFill>
                  <a:schemeClr val="accent2"/>
                </a:solidFill>
              </a:rPr>
              <a:t> – </a:t>
            </a:r>
            <a:r>
              <a:rPr lang="en-GB" sz="2400" b="1" dirty="0" err="1">
                <a:solidFill>
                  <a:schemeClr val="accent2"/>
                </a:solidFill>
              </a:rPr>
              <a:t>Kann</a:t>
            </a:r>
            <a:r>
              <a:rPr lang="en-GB" sz="2400" b="1" dirty="0">
                <a:solidFill>
                  <a:schemeClr val="accent2"/>
                </a:solidFill>
              </a:rPr>
              <a:t> </a:t>
            </a:r>
            <a:r>
              <a:rPr lang="en-GB" sz="2400" b="1" dirty="0" err="1">
                <a:solidFill>
                  <a:schemeClr val="accent2"/>
                </a:solidFill>
              </a:rPr>
              <a:t>agiles</a:t>
            </a:r>
            <a:r>
              <a:rPr lang="en-GB" sz="2400" b="1" dirty="0">
                <a:solidFill>
                  <a:schemeClr val="accent2"/>
                </a:solidFill>
              </a:rPr>
              <a:t> </a:t>
            </a:r>
            <a:r>
              <a:rPr lang="en-GB" sz="2400" b="1" dirty="0" err="1">
                <a:solidFill>
                  <a:schemeClr val="accent2"/>
                </a:solidFill>
              </a:rPr>
              <a:t>Projektmanagement</a:t>
            </a:r>
            <a:r>
              <a:rPr lang="en-GB" sz="2400" b="1" dirty="0">
                <a:solidFill>
                  <a:schemeClr val="accent2"/>
                </a:solidFill>
              </a:rPr>
              <a:t> </a:t>
            </a:r>
            <a:r>
              <a:rPr lang="en-GB" sz="2400" b="1" dirty="0" err="1">
                <a:solidFill>
                  <a:schemeClr val="accent2"/>
                </a:solidFill>
              </a:rPr>
              <a:t>Nicht-Entwicklerteams</a:t>
            </a:r>
            <a:r>
              <a:rPr lang="en-GB" sz="2400" b="1" dirty="0">
                <a:solidFill>
                  <a:schemeClr val="accent2"/>
                </a:solidFill>
              </a:rPr>
              <a:t> (Forts.) </a:t>
            </a:r>
            <a:r>
              <a:rPr lang="en-GB" sz="2400" b="1" dirty="0" err="1">
                <a:solidFill>
                  <a:schemeClr val="accent2"/>
                </a:solidFill>
              </a:rPr>
              <a:t>helfen</a:t>
            </a:r>
            <a:r>
              <a:rPr lang="en-GB" sz="2400" b="1" dirty="0">
                <a:solidFill>
                  <a:schemeClr val="accent2"/>
                </a:solidFill>
              </a:rPr>
              <a:t>?</a:t>
            </a:r>
          </a:p>
          <a:p>
            <a:pPr marL="457200" lvl="0" indent="-457200">
              <a:buClr>
                <a:srgbClr val="0D9390"/>
              </a:buClr>
              <a:buFont typeface="+mj-lt"/>
              <a:buAutoNum type="arabicPeriod" startAt="2"/>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r>
              <a:rPr lang="en-GB" sz="2400" dirty="0" err="1">
                <a:solidFill>
                  <a:srgbClr val="000000"/>
                </a:solidFill>
              </a:rPr>
              <a:t>Mit</a:t>
            </a:r>
            <a:r>
              <a:rPr lang="en-GB" sz="2400" dirty="0">
                <a:solidFill>
                  <a:srgbClr val="000000"/>
                </a:solidFill>
              </a:rPr>
              <a:t> </a:t>
            </a:r>
            <a:r>
              <a:rPr lang="en-GB" sz="2400" dirty="0" err="1">
                <a:solidFill>
                  <a:srgbClr val="000000"/>
                </a:solidFill>
              </a:rPr>
              <a:t>agilen</a:t>
            </a:r>
            <a:r>
              <a:rPr lang="en-GB" sz="2400" dirty="0">
                <a:solidFill>
                  <a:srgbClr val="000000"/>
                </a:solidFill>
              </a:rPr>
              <a:t> </a:t>
            </a:r>
            <a:r>
              <a:rPr lang="en-GB" sz="2400" dirty="0" err="1">
                <a:solidFill>
                  <a:srgbClr val="000000"/>
                </a:solidFill>
              </a:rPr>
              <a:t>Methoden</a:t>
            </a:r>
            <a:r>
              <a:rPr lang="en-GB" sz="2400" dirty="0">
                <a:solidFill>
                  <a:srgbClr val="000000"/>
                </a:solidFill>
              </a:rPr>
              <a:t> </a:t>
            </a:r>
            <a:r>
              <a:rPr lang="en-GB" sz="2400" dirty="0" err="1">
                <a:solidFill>
                  <a:srgbClr val="000000"/>
                </a:solidFill>
              </a:rPr>
              <a:t>erreichte</a:t>
            </a:r>
            <a:r>
              <a:rPr lang="en-GB" sz="2400" dirty="0">
                <a:solidFill>
                  <a:srgbClr val="000000"/>
                </a:solidFill>
              </a:rPr>
              <a:t> dieses interne Team alle seine </a:t>
            </a:r>
            <a:r>
              <a:rPr lang="en-GB" sz="2400" dirty="0" err="1">
                <a:solidFill>
                  <a:srgbClr val="000000"/>
                </a:solidFill>
              </a:rPr>
              <a:t>festgelegten</a:t>
            </a:r>
            <a:r>
              <a:rPr lang="en-GB" sz="2400" dirty="0">
                <a:solidFill>
                  <a:srgbClr val="000000"/>
                </a:solidFill>
              </a:rPr>
              <a:t> </a:t>
            </a:r>
            <a:r>
              <a:rPr lang="en-GB" sz="2400" dirty="0" err="1">
                <a:solidFill>
                  <a:srgbClr val="000000"/>
                </a:solidFill>
              </a:rPr>
              <a:t>Ziele</a:t>
            </a:r>
            <a:r>
              <a:rPr lang="en-GB" sz="2400" dirty="0">
                <a:solidFill>
                  <a:srgbClr val="000000"/>
                </a:solidFill>
              </a:rPr>
              <a:t> in </a:t>
            </a:r>
            <a:r>
              <a:rPr lang="en-GB" sz="2400" dirty="0" err="1">
                <a:solidFill>
                  <a:srgbClr val="000000"/>
                </a:solidFill>
              </a:rPr>
              <a:t>Bezug</a:t>
            </a:r>
            <a:r>
              <a:rPr lang="en-GB" sz="2400" dirty="0">
                <a:solidFill>
                  <a:srgbClr val="000000"/>
                </a:solidFill>
              </a:rPr>
              <a:t> auf </a:t>
            </a:r>
            <a:r>
              <a:rPr lang="en-GB" sz="2400" dirty="0" err="1">
                <a:solidFill>
                  <a:srgbClr val="000000"/>
                </a:solidFill>
              </a:rPr>
              <a:t>Geschäftsentwicklung</a:t>
            </a:r>
            <a:r>
              <a:rPr lang="en-GB" sz="2400" dirty="0">
                <a:solidFill>
                  <a:srgbClr val="000000"/>
                </a:solidFill>
              </a:rPr>
              <a:t>, </a:t>
            </a:r>
            <a:r>
              <a:rPr lang="en-GB" sz="2400" dirty="0" err="1">
                <a:solidFill>
                  <a:srgbClr val="000000"/>
                </a:solidFill>
              </a:rPr>
              <a:t>Kundenservice</a:t>
            </a:r>
            <a:r>
              <a:rPr lang="en-GB" sz="2400" dirty="0">
                <a:solidFill>
                  <a:srgbClr val="000000"/>
                </a:solidFill>
              </a:rPr>
              <a:t>, </a:t>
            </a:r>
            <a:r>
              <a:rPr lang="en-GB" sz="2400" dirty="0" err="1">
                <a:solidFill>
                  <a:srgbClr val="000000"/>
                </a:solidFill>
              </a:rPr>
              <a:t>Marketinginhalte</a:t>
            </a:r>
            <a:r>
              <a:rPr lang="en-GB" sz="2400" dirty="0">
                <a:solidFill>
                  <a:srgbClr val="000000"/>
                </a:solidFill>
              </a:rPr>
              <a:t>, </a:t>
            </a:r>
            <a:r>
              <a:rPr lang="en-GB" sz="2400" dirty="0" err="1">
                <a:solidFill>
                  <a:srgbClr val="000000"/>
                </a:solidFill>
              </a:rPr>
              <a:t>Rekrutierung</a:t>
            </a:r>
            <a:r>
              <a:rPr lang="en-GB" sz="2400" dirty="0">
                <a:solidFill>
                  <a:srgbClr val="000000"/>
                </a:solidFill>
              </a:rPr>
              <a:t> und </a:t>
            </a:r>
            <a:r>
              <a:rPr lang="en-GB" sz="2400" dirty="0" err="1">
                <a:solidFill>
                  <a:srgbClr val="000000"/>
                </a:solidFill>
              </a:rPr>
              <a:t>Partnerschaften</a:t>
            </a:r>
            <a:r>
              <a:rPr lang="en-GB" sz="2400" dirty="0">
                <a:solidFill>
                  <a:srgbClr val="000000"/>
                </a:solidFill>
              </a:rPr>
              <a:t>.</a:t>
            </a:r>
          </a:p>
          <a:p>
            <a:pPr marL="914400" lvl="1" indent="-457200">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914400" lvl="1" indent="-457200">
              <a:buClr>
                <a:srgbClr val="0D9390"/>
              </a:buClr>
              <a:buFont typeface="Arial" panose="020B0604020202020204" pitchFamily="34" charset="0"/>
              <a:buChar char="•"/>
              <a:defRPr/>
            </a:pPr>
            <a:r>
              <a:rPr lang="en-GB" sz="2400" dirty="0">
                <a:solidFill>
                  <a:srgbClr val="000000"/>
                </a:solidFill>
              </a:rPr>
              <a:t>Zwei Jahre </a:t>
            </a:r>
            <a:r>
              <a:rPr lang="en-GB" sz="2400" dirty="0" err="1">
                <a:solidFill>
                  <a:srgbClr val="000000"/>
                </a:solidFill>
              </a:rPr>
              <a:t>später</a:t>
            </a:r>
            <a:r>
              <a:rPr lang="en-GB" sz="2400" dirty="0">
                <a:solidFill>
                  <a:srgbClr val="000000"/>
                </a:solidFill>
              </a:rPr>
              <a:t> </a:t>
            </a:r>
            <a:r>
              <a:rPr lang="en-GB" sz="2400" dirty="0" err="1">
                <a:solidFill>
                  <a:srgbClr val="000000"/>
                </a:solidFill>
              </a:rPr>
              <a:t>geht</a:t>
            </a:r>
            <a:r>
              <a:rPr lang="en-GB" sz="2400" dirty="0">
                <a:solidFill>
                  <a:srgbClr val="000000"/>
                </a:solidFill>
              </a:rPr>
              <a:t> das Team </a:t>
            </a:r>
            <a:r>
              <a:rPr lang="en-GB" sz="2400" dirty="0" err="1">
                <a:solidFill>
                  <a:srgbClr val="000000"/>
                </a:solidFill>
              </a:rPr>
              <a:t>immer</a:t>
            </a:r>
            <a:r>
              <a:rPr lang="en-GB" sz="2400" dirty="0">
                <a:solidFill>
                  <a:srgbClr val="000000"/>
                </a:solidFill>
              </a:rPr>
              <a:t> </a:t>
            </a:r>
            <a:r>
              <a:rPr lang="en-GB" sz="2400" dirty="0" err="1">
                <a:solidFill>
                  <a:srgbClr val="000000"/>
                </a:solidFill>
              </a:rPr>
              <a:t>noch</a:t>
            </a:r>
            <a:r>
              <a:rPr lang="en-GB" sz="2400" dirty="0">
                <a:solidFill>
                  <a:srgbClr val="000000"/>
                </a:solidFill>
              </a:rPr>
              <a:t> </a:t>
            </a:r>
            <a:r>
              <a:rPr lang="en-GB" sz="2400" dirty="0" err="1">
                <a:solidFill>
                  <a:srgbClr val="000000"/>
                </a:solidFill>
              </a:rPr>
              <a:t>neue</a:t>
            </a:r>
            <a:r>
              <a:rPr lang="en-GB" sz="2400" dirty="0">
                <a:solidFill>
                  <a:srgbClr val="000000"/>
                </a:solidFill>
              </a:rPr>
              <a:t> </a:t>
            </a:r>
            <a:r>
              <a:rPr lang="en-GB" sz="2400" dirty="0" err="1">
                <a:solidFill>
                  <a:srgbClr val="000000"/>
                </a:solidFill>
              </a:rPr>
              <a:t>Projekte</a:t>
            </a:r>
            <a:r>
              <a:rPr lang="en-GB" sz="2400" dirty="0">
                <a:solidFill>
                  <a:srgbClr val="000000"/>
                </a:solidFill>
              </a:rPr>
              <a:t> </a:t>
            </a:r>
            <a:r>
              <a:rPr lang="en-GB" sz="2400" dirty="0" err="1">
                <a:solidFill>
                  <a:srgbClr val="000000"/>
                </a:solidFill>
              </a:rPr>
              <a:t>mit</a:t>
            </a:r>
            <a:r>
              <a:rPr lang="en-GB" sz="2400" dirty="0">
                <a:solidFill>
                  <a:srgbClr val="000000"/>
                </a:solidFill>
              </a:rPr>
              <a:t> der </a:t>
            </a:r>
            <a:r>
              <a:rPr lang="en-GB" sz="2400" dirty="0" err="1">
                <a:solidFill>
                  <a:srgbClr val="000000"/>
                </a:solidFill>
              </a:rPr>
              <a:t>agilen</a:t>
            </a:r>
            <a:r>
              <a:rPr lang="en-GB" sz="2400" dirty="0">
                <a:solidFill>
                  <a:srgbClr val="000000"/>
                </a:solidFill>
              </a:rPr>
              <a:t> </a:t>
            </a:r>
            <a:r>
              <a:rPr lang="en-GB" sz="2400" dirty="0" err="1">
                <a:solidFill>
                  <a:srgbClr val="000000"/>
                </a:solidFill>
              </a:rPr>
              <a:t>Methode</a:t>
            </a:r>
            <a:r>
              <a:rPr lang="en-GB" sz="2400" dirty="0">
                <a:solidFill>
                  <a:srgbClr val="000000"/>
                </a:solidFill>
              </a:rPr>
              <a:t> an. Sie </a:t>
            </a:r>
            <a:r>
              <a:rPr lang="en-GB" sz="2400" dirty="0" err="1">
                <a:solidFill>
                  <a:srgbClr val="000000"/>
                </a:solidFill>
              </a:rPr>
              <a:t>steigerten</a:t>
            </a:r>
            <a:r>
              <a:rPr lang="en-GB" sz="2400" dirty="0">
                <a:solidFill>
                  <a:srgbClr val="000000"/>
                </a:solidFill>
              </a:rPr>
              <a:t> den </a:t>
            </a:r>
            <a:r>
              <a:rPr lang="en-GB" sz="2400" dirty="0" err="1">
                <a:solidFill>
                  <a:srgbClr val="000000"/>
                </a:solidFill>
              </a:rPr>
              <a:t>Umsatz</a:t>
            </a:r>
            <a:r>
              <a:rPr lang="en-GB" sz="2400" dirty="0">
                <a:solidFill>
                  <a:srgbClr val="000000"/>
                </a:solidFill>
              </a:rPr>
              <a:t>, </a:t>
            </a:r>
            <a:r>
              <a:rPr lang="en-GB" sz="2400" dirty="0" err="1">
                <a:solidFill>
                  <a:srgbClr val="000000"/>
                </a:solidFill>
              </a:rPr>
              <a:t>veränderten</a:t>
            </a:r>
            <a:r>
              <a:rPr lang="en-GB" sz="2400" dirty="0">
                <a:solidFill>
                  <a:srgbClr val="000000"/>
                </a:solidFill>
              </a:rPr>
              <a:t> </a:t>
            </a:r>
            <a:r>
              <a:rPr lang="en-GB" sz="2400" dirty="0" err="1">
                <a:solidFill>
                  <a:srgbClr val="000000"/>
                </a:solidFill>
              </a:rPr>
              <a:t>ihr</a:t>
            </a:r>
            <a:r>
              <a:rPr lang="en-GB" sz="2400" dirty="0">
                <a:solidFill>
                  <a:srgbClr val="000000"/>
                </a:solidFill>
              </a:rPr>
              <a:t> </a:t>
            </a:r>
            <a:r>
              <a:rPr lang="en-GB" sz="2400" dirty="0" err="1">
                <a:solidFill>
                  <a:srgbClr val="000000"/>
                </a:solidFill>
              </a:rPr>
              <a:t>Zielerreichungsverhalten</a:t>
            </a:r>
            <a:r>
              <a:rPr lang="en-GB" sz="2400" dirty="0">
                <a:solidFill>
                  <a:srgbClr val="000000"/>
                </a:solidFill>
              </a:rPr>
              <a:t> und </a:t>
            </a:r>
            <a:r>
              <a:rPr lang="en-GB" sz="2400" dirty="0" err="1">
                <a:solidFill>
                  <a:srgbClr val="000000"/>
                </a:solidFill>
              </a:rPr>
              <a:t>hielten</a:t>
            </a:r>
            <a:r>
              <a:rPr lang="en-GB" sz="2400" dirty="0">
                <a:solidFill>
                  <a:srgbClr val="000000"/>
                </a:solidFill>
              </a:rPr>
              <a:t> den </a:t>
            </a:r>
            <a:r>
              <a:rPr lang="en-GB" sz="2400" dirty="0" err="1">
                <a:solidFill>
                  <a:srgbClr val="000000"/>
                </a:solidFill>
              </a:rPr>
              <a:t>Wandel</a:t>
            </a:r>
            <a:r>
              <a:rPr lang="en-GB" sz="2400" dirty="0">
                <a:solidFill>
                  <a:srgbClr val="000000"/>
                </a:solidFill>
              </a:rPr>
              <a:t> </a:t>
            </a:r>
            <a:r>
              <a:rPr lang="en-GB" sz="2400" dirty="0" err="1">
                <a:solidFill>
                  <a:srgbClr val="000000"/>
                </a:solidFill>
              </a:rPr>
              <a:t>aufrecht</a:t>
            </a:r>
            <a:r>
              <a:rPr lang="en-GB" sz="2400" dirty="0">
                <a:solidFill>
                  <a:srgbClr val="000000"/>
                </a:solidFill>
              </a:rPr>
              <a:t>.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9140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Activität</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785652"/>
          </a:xfrm>
          <a:prstGeom prst="rect">
            <a:avLst/>
          </a:prstGeom>
          <a:noFill/>
        </p:spPr>
        <p:txBody>
          <a:bodyPr wrap="square">
            <a:spAutoFit/>
          </a:bodyPr>
          <a:lstStyle/>
          <a:p>
            <a:pPr>
              <a:buClr>
                <a:srgbClr val="0D9390"/>
              </a:buClr>
              <a:defRPr/>
            </a:pPr>
            <a:r>
              <a:rPr lang="en-GB" sz="2400" b="1" dirty="0" err="1">
                <a:solidFill>
                  <a:schemeClr val="accent2"/>
                </a:solidFill>
              </a:rPr>
              <a:t>Übung</a:t>
            </a:r>
            <a:r>
              <a:rPr lang="en-GB" sz="2400" b="1" dirty="0">
                <a:solidFill>
                  <a:schemeClr val="accent2"/>
                </a:solidFill>
              </a:rPr>
              <a:t> 1: </a:t>
            </a:r>
          </a:p>
          <a:p>
            <a:pPr>
              <a:buClr>
                <a:srgbClr val="0D9390"/>
              </a:buClr>
              <a:defRPr/>
            </a:pPr>
            <a:endParaRPr lang="en-GB" sz="2400" b="1" dirty="0">
              <a:solidFill>
                <a:schemeClr val="accent2"/>
              </a:solidFill>
              <a:latin typeface="Calibri" panose="020F0502020204030204"/>
            </a:endParaRPr>
          </a:p>
          <a:p>
            <a:pPr>
              <a:buClr>
                <a:srgbClr val="0D9390"/>
              </a:buClr>
              <a:defRPr/>
            </a:pPr>
            <a:r>
              <a:rPr lang="en-GB" sz="2400" dirty="0" err="1">
                <a:solidFill>
                  <a:srgbClr val="000000"/>
                </a:solidFill>
              </a:rPr>
              <a:t>Erläutern</a:t>
            </a:r>
            <a:r>
              <a:rPr lang="en-GB" sz="2400" dirty="0">
                <a:solidFill>
                  <a:srgbClr val="000000"/>
                </a:solidFill>
              </a:rPr>
              <a:t> Sie den Wert von </a:t>
            </a:r>
            <a:r>
              <a:rPr lang="en-GB" sz="2400" dirty="0" err="1">
                <a:solidFill>
                  <a:srgbClr val="000000"/>
                </a:solidFill>
              </a:rPr>
              <a:t>Agilität</a:t>
            </a:r>
            <a:r>
              <a:rPr lang="en-GB" sz="2400" dirty="0">
                <a:solidFill>
                  <a:srgbClr val="000000"/>
                </a:solidFill>
              </a:rPr>
              <a:t> </a:t>
            </a:r>
            <a:r>
              <a:rPr lang="en-GB" sz="2400" dirty="0" err="1">
                <a:solidFill>
                  <a:srgbClr val="000000"/>
                </a:solidFill>
              </a:rPr>
              <a:t>gegenüber</a:t>
            </a:r>
            <a:r>
              <a:rPr lang="en-GB" sz="2400" dirty="0">
                <a:solidFill>
                  <a:srgbClr val="000000"/>
                </a:solidFill>
              </a:rPr>
              <a:t> </a:t>
            </a:r>
            <a:r>
              <a:rPr lang="en-GB" sz="2400" dirty="0" err="1">
                <a:solidFill>
                  <a:srgbClr val="000000"/>
                </a:solidFill>
              </a:rPr>
              <a:t>herkömmlichem</a:t>
            </a:r>
            <a:r>
              <a:rPr lang="en-GB" sz="2400" dirty="0">
                <a:solidFill>
                  <a:srgbClr val="000000"/>
                </a:solidFill>
              </a:rPr>
              <a:t> </a:t>
            </a:r>
            <a:r>
              <a:rPr lang="en-GB" sz="2400" dirty="0" err="1">
                <a:solidFill>
                  <a:srgbClr val="000000"/>
                </a:solidFill>
              </a:rPr>
              <a:t>Projektmanagement</a:t>
            </a:r>
            <a:r>
              <a:rPr lang="en-GB" sz="2400" dirty="0">
                <a:solidFill>
                  <a:srgbClr val="000000"/>
                </a:solidFill>
              </a:rPr>
              <a:t> auf </a:t>
            </a:r>
            <a:r>
              <a:rPr lang="en-GB" sz="2400" dirty="0" err="1">
                <a:solidFill>
                  <a:srgbClr val="000000"/>
                </a:solidFill>
              </a:rPr>
              <a:t>dem</a:t>
            </a:r>
            <a:r>
              <a:rPr lang="en-GB" sz="2400" dirty="0">
                <a:solidFill>
                  <a:srgbClr val="000000"/>
                </a:solidFill>
              </a:rPr>
              <a:t> </a:t>
            </a:r>
            <a:r>
              <a:rPr lang="en-GB" sz="2400" dirty="0" err="1">
                <a:solidFill>
                  <a:srgbClr val="000000"/>
                </a:solidFill>
              </a:rPr>
              <a:t>sich</a:t>
            </a:r>
            <a:r>
              <a:rPr lang="en-GB" sz="2400" dirty="0">
                <a:solidFill>
                  <a:srgbClr val="000000"/>
                </a:solidFill>
              </a:rPr>
              <a:t> schnell </a:t>
            </a:r>
            <a:r>
              <a:rPr lang="en-GB" sz="2400" dirty="0" err="1">
                <a:solidFill>
                  <a:srgbClr val="000000"/>
                </a:solidFill>
              </a:rPr>
              <a:t>verändernden</a:t>
            </a:r>
            <a:r>
              <a:rPr lang="en-GB" sz="2400" dirty="0">
                <a:solidFill>
                  <a:srgbClr val="000000"/>
                </a:solidFill>
              </a:rPr>
              <a:t> </a:t>
            </a:r>
            <a:r>
              <a:rPr lang="en-GB" sz="2400" dirty="0" err="1">
                <a:solidFill>
                  <a:srgbClr val="000000"/>
                </a:solidFill>
              </a:rPr>
              <a:t>Markt</a:t>
            </a:r>
            <a:r>
              <a:rPr lang="en-GB" sz="2400" dirty="0">
                <a:solidFill>
                  <a:srgbClr val="000000"/>
                </a:solidFill>
              </a:rPr>
              <a:t> von </a:t>
            </a:r>
            <a:r>
              <a:rPr lang="en-GB" sz="2400" dirty="0" err="1">
                <a:solidFill>
                  <a:srgbClr val="000000"/>
                </a:solidFill>
              </a:rPr>
              <a:t>heute</a:t>
            </a:r>
            <a:r>
              <a:rPr lang="en-GB" sz="2400" dirty="0">
                <a:solidFill>
                  <a:srgbClr val="000000"/>
                </a:solidFill>
              </a:rPr>
              <a:t>.</a:t>
            </a: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a:buClr>
                <a:srgbClr val="0D9390"/>
              </a:buClr>
              <a:defRPr/>
            </a:pPr>
            <a:r>
              <a:rPr lang="en-GB" sz="2400" b="1" dirty="0" err="1">
                <a:solidFill>
                  <a:schemeClr val="accent2"/>
                </a:solidFill>
              </a:rPr>
              <a:t>Übung</a:t>
            </a:r>
            <a:r>
              <a:rPr lang="en-GB" sz="2400" b="1" dirty="0">
                <a:solidFill>
                  <a:schemeClr val="accent2"/>
                </a:solidFill>
              </a:rPr>
              <a:t> 2:</a:t>
            </a:r>
            <a:endParaRPr lang="en-GB" sz="2400" b="1" dirty="0">
              <a:solidFill>
                <a:schemeClr val="accent2"/>
              </a:solidFill>
              <a:latin typeface="Calibri" panose="020F0502020204030204"/>
            </a:endParaRPr>
          </a:p>
          <a:p>
            <a:pPr>
              <a:buClr>
                <a:srgbClr val="0D9390"/>
              </a:buClr>
              <a:defRPr/>
            </a:pPr>
            <a:endParaRPr lang="en-GB" sz="2400" b="1" dirty="0">
              <a:solidFill>
                <a:schemeClr val="accent2"/>
              </a:solidFill>
              <a:latin typeface="Calibri" panose="020F0502020204030204"/>
            </a:endParaRPr>
          </a:p>
          <a:p>
            <a:pPr>
              <a:buClr>
                <a:srgbClr val="0D9390"/>
              </a:buClr>
              <a:defRPr/>
            </a:pPr>
            <a:r>
              <a:rPr lang="en-GB" sz="2400" dirty="0">
                <a:solidFill>
                  <a:srgbClr val="000000"/>
                </a:solidFill>
              </a:rPr>
              <a:t>Listen Sie die </a:t>
            </a:r>
            <a:r>
              <a:rPr lang="en-GB" sz="2400" dirty="0" err="1">
                <a:solidFill>
                  <a:srgbClr val="000000"/>
                </a:solidFill>
              </a:rPr>
              <a:t>fünf</a:t>
            </a:r>
            <a:r>
              <a:rPr lang="en-GB" sz="2400" dirty="0">
                <a:solidFill>
                  <a:srgbClr val="000000"/>
                </a:solidFill>
              </a:rPr>
              <a:t> Scrum-</a:t>
            </a:r>
            <a:r>
              <a:rPr lang="en-GB" sz="2400" dirty="0" err="1">
                <a:solidFill>
                  <a:srgbClr val="000000"/>
                </a:solidFill>
              </a:rPr>
              <a:t>Werte</a:t>
            </a:r>
            <a:r>
              <a:rPr lang="en-GB" sz="2400" dirty="0">
                <a:solidFill>
                  <a:srgbClr val="000000"/>
                </a:solidFill>
              </a:rPr>
              <a:t> auf und </a:t>
            </a:r>
            <a:r>
              <a:rPr lang="en-GB" sz="2400" dirty="0" err="1">
                <a:solidFill>
                  <a:srgbClr val="000000"/>
                </a:solidFill>
              </a:rPr>
              <a:t>erklären</a:t>
            </a:r>
            <a:r>
              <a:rPr lang="en-GB" sz="2400" dirty="0">
                <a:solidFill>
                  <a:srgbClr val="000000"/>
                </a:solidFill>
              </a:rPr>
              <a:t> Sie, </a:t>
            </a:r>
            <a:r>
              <a:rPr lang="en-GB" sz="2400" dirty="0" err="1">
                <a:solidFill>
                  <a:srgbClr val="000000"/>
                </a:solidFill>
              </a:rPr>
              <a:t>wie</a:t>
            </a:r>
            <a:r>
              <a:rPr lang="en-GB" sz="2400" dirty="0">
                <a:solidFill>
                  <a:srgbClr val="000000"/>
                </a:solidFill>
              </a:rPr>
              <a:t> </a:t>
            </a:r>
            <a:r>
              <a:rPr lang="en-GB" sz="2400" dirty="0" err="1">
                <a:solidFill>
                  <a:srgbClr val="000000"/>
                </a:solidFill>
              </a:rPr>
              <a:t>sie</a:t>
            </a:r>
            <a:r>
              <a:rPr lang="en-GB" sz="2400" dirty="0">
                <a:solidFill>
                  <a:srgbClr val="000000"/>
                </a:solidFill>
              </a:rPr>
              <a:t> </a:t>
            </a:r>
            <a:r>
              <a:rPr lang="en-GB" sz="2400" dirty="0" err="1">
                <a:solidFill>
                  <a:srgbClr val="000000"/>
                </a:solidFill>
              </a:rPr>
              <a:t>zueinander</a:t>
            </a:r>
            <a:r>
              <a:rPr lang="en-GB" sz="2400" dirty="0">
                <a:solidFill>
                  <a:srgbClr val="000000"/>
                </a:solidFill>
              </a:rPr>
              <a:t> in </a:t>
            </a:r>
            <a:r>
              <a:rPr lang="en-GB" sz="2400" dirty="0" err="1">
                <a:solidFill>
                  <a:srgbClr val="000000"/>
                </a:solidFill>
              </a:rPr>
              <a:t>Beziehung</a:t>
            </a:r>
            <a:r>
              <a:rPr lang="en-GB" sz="2400" dirty="0">
                <a:solidFill>
                  <a:srgbClr val="000000"/>
                </a:solidFill>
              </a:rPr>
              <a:t> </a:t>
            </a:r>
            <a:r>
              <a:rPr lang="en-GB" sz="2400" dirty="0" err="1">
                <a:solidFill>
                  <a:srgbClr val="000000"/>
                </a:solidFill>
              </a:rPr>
              <a:t>stehen</a:t>
            </a:r>
            <a:r>
              <a:rPr lang="en-GB"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07843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Fallstudie</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840026"/>
          </a:xfrm>
          <a:prstGeom prst="rect">
            <a:avLst/>
          </a:prstGeom>
          <a:noFill/>
        </p:spPr>
        <p:txBody>
          <a:bodyPr wrap="square">
            <a:spAutoFit/>
          </a:bodyPr>
          <a:lstStyle/>
          <a:p>
            <a:pPr marL="342900" lvl="0" indent="-342900">
              <a:lnSpc>
                <a:spcPct val="90000"/>
              </a:lnSpc>
              <a:spcBef>
                <a:spcPts val="1000"/>
              </a:spcBef>
              <a:buBlip>
                <a:blip r:embed="rId3"/>
              </a:buBlip>
              <a:defRPr/>
            </a:pPr>
            <a:r>
              <a:rPr lang="en-GB" sz="2400" b="1" dirty="0">
                <a:solidFill>
                  <a:schemeClr val="accent2"/>
                </a:solidFill>
              </a:rPr>
              <a:t>Taproot - Eine </a:t>
            </a:r>
            <a:r>
              <a:rPr lang="en-GB" sz="2400" b="1" dirty="0" err="1">
                <a:solidFill>
                  <a:schemeClr val="accent2"/>
                </a:solidFill>
              </a:rPr>
              <a:t>gemeinnützige</a:t>
            </a:r>
            <a:r>
              <a:rPr lang="en-GB" sz="2400" b="1" dirty="0">
                <a:solidFill>
                  <a:schemeClr val="accent2"/>
                </a:solidFill>
              </a:rPr>
              <a:t> </a:t>
            </a:r>
            <a:r>
              <a:rPr lang="en-GB" sz="2400" b="1" dirty="0" err="1">
                <a:solidFill>
                  <a:schemeClr val="accent2"/>
                </a:solidFill>
              </a:rPr>
              <a:t>Fallstudie</a:t>
            </a:r>
            <a:r>
              <a:rPr lang="en-GB" sz="2400" b="1" dirty="0">
                <a:solidFill>
                  <a:schemeClr val="accent2"/>
                </a:solidFill>
              </a:rPr>
              <a:t> in Agile:</a:t>
            </a:r>
          </a:p>
          <a:p>
            <a:pPr lvl="0">
              <a:lnSpc>
                <a:spcPct val="90000"/>
              </a:lnSpc>
              <a:spcBef>
                <a:spcPts val="1000"/>
              </a:spcBef>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r>
              <a:rPr lang="en-GB" sz="2400" dirty="0">
                <a:solidFill>
                  <a:srgbClr val="000000"/>
                </a:solidFill>
              </a:rPr>
              <a:t>In den </a:t>
            </a:r>
            <a:r>
              <a:rPr lang="en-GB" sz="2400" dirty="0" err="1">
                <a:solidFill>
                  <a:srgbClr val="000000"/>
                </a:solidFill>
              </a:rPr>
              <a:t>letzten</a:t>
            </a:r>
            <a:r>
              <a:rPr lang="en-GB" sz="2400" dirty="0">
                <a:solidFill>
                  <a:srgbClr val="000000"/>
                </a:solidFill>
              </a:rPr>
              <a:t> 6 Jahren hat das </a:t>
            </a:r>
            <a:r>
              <a:rPr lang="en-GB" sz="2400" dirty="0" err="1">
                <a:solidFill>
                  <a:srgbClr val="000000"/>
                </a:solidFill>
              </a:rPr>
              <a:t>schlanke</a:t>
            </a:r>
            <a:r>
              <a:rPr lang="en-GB" sz="2400" dirty="0">
                <a:solidFill>
                  <a:srgbClr val="000000"/>
                </a:solidFill>
              </a:rPr>
              <a:t> Non-Profit-Team von Taproot die agile </a:t>
            </a:r>
            <a:r>
              <a:rPr lang="en-GB" sz="2400" dirty="0" err="1">
                <a:solidFill>
                  <a:srgbClr val="000000"/>
                </a:solidFill>
              </a:rPr>
              <a:t>Methodik</a:t>
            </a:r>
            <a:r>
              <a:rPr lang="en-GB" sz="2400" dirty="0">
                <a:solidFill>
                  <a:srgbClr val="000000"/>
                </a:solidFill>
              </a:rPr>
              <a:t> </a:t>
            </a:r>
            <a:r>
              <a:rPr lang="en-GB" sz="2400" dirty="0" err="1">
                <a:solidFill>
                  <a:srgbClr val="000000"/>
                </a:solidFill>
              </a:rPr>
              <a:t>genutzt</a:t>
            </a:r>
            <a:r>
              <a:rPr lang="en-GB" sz="2400" dirty="0">
                <a:solidFill>
                  <a:srgbClr val="000000"/>
                </a:solidFill>
              </a:rPr>
              <a:t>, um die </a:t>
            </a:r>
            <a:r>
              <a:rPr lang="en-GB" sz="2400" dirty="0" err="1">
                <a:solidFill>
                  <a:srgbClr val="000000"/>
                </a:solidFill>
              </a:rPr>
              <a:t>Kosten</a:t>
            </a:r>
            <a:r>
              <a:rPr lang="en-GB" sz="2400" dirty="0">
                <a:solidFill>
                  <a:srgbClr val="000000"/>
                </a:solidFill>
              </a:rPr>
              <a:t> </a:t>
            </a:r>
            <a:r>
              <a:rPr lang="en-GB" sz="2400" dirty="0" err="1">
                <a:solidFill>
                  <a:srgbClr val="000000"/>
                </a:solidFill>
              </a:rPr>
              <a:t>niedrig</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halten</a:t>
            </a:r>
            <a:r>
              <a:rPr lang="en-GB" sz="2400" dirty="0">
                <a:solidFill>
                  <a:srgbClr val="000000"/>
                </a:solidFill>
              </a:rPr>
              <a:t> und </a:t>
            </a:r>
            <a:r>
              <a:rPr lang="en-GB" sz="2400" dirty="0" err="1">
                <a:solidFill>
                  <a:srgbClr val="000000"/>
                </a:solidFill>
              </a:rPr>
              <a:t>gleichzeitig</a:t>
            </a:r>
            <a:r>
              <a:rPr lang="en-GB" sz="2400" dirty="0">
                <a:solidFill>
                  <a:srgbClr val="000000"/>
                </a:solidFill>
              </a:rPr>
              <a:t> die </a:t>
            </a:r>
            <a:r>
              <a:rPr lang="en-GB" sz="2400" dirty="0" err="1">
                <a:solidFill>
                  <a:srgbClr val="000000"/>
                </a:solidFill>
              </a:rPr>
              <a:t>Auswirkungen</a:t>
            </a:r>
            <a:r>
              <a:rPr lang="en-GB" sz="2400" dirty="0">
                <a:solidFill>
                  <a:srgbClr val="000000"/>
                </a:solidFill>
              </a:rPr>
              <a:t> </a:t>
            </a:r>
            <a:r>
              <a:rPr lang="en-GB" sz="2400" dirty="0" err="1">
                <a:solidFill>
                  <a:srgbClr val="000000"/>
                </a:solidFill>
              </a:rPr>
              <a:t>einer</a:t>
            </a:r>
            <a:r>
              <a:rPr lang="en-GB" sz="2400" dirty="0">
                <a:solidFill>
                  <a:srgbClr val="000000"/>
                </a:solidFill>
              </a:rPr>
              <a:t> </a:t>
            </a:r>
            <a:r>
              <a:rPr lang="en-GB" sz="2400" dirty="0" err="1">
                <a:solidFill>
                  <a:srgbClr val="000000"/>
                </a:solidFill>
              </a:rPr>
              <a:t>innovativen</a:t>
            </a:r>
            <a:r>
              <a:rPr lang="en-GB" sz="2400" dirty="0">
                <a:solidFill>
                  <a:srgbClr val="000000"/>
                </a:solidFill>
              </a:rPr>
              <a:t> </a:t>
            </a:r>
            <a:r>
              <a:rPr lang="en-GB" sz="2400" dirty="0" err="1">
                <a:solidFill>
                  <a:srgbClr val="000000"/>
                </a:solidFill>
              </a:rPr>
              <a:t>Technologieplattform</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skalieren</a:t>
            </a:r>
            <a:r>
              <a:rPr lang="en-GB" sz="2400" dirty="0">
                <a:solidFill>
                  <a:srgbClr val="000000"/>
                </a:solidFill>
              </a:rPr>
              <a:t>.</a:t>
            </a: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r>
              <a:rPr lang="en-GB" sz="2400" dirty="0">
                <a:solidFill>
                  <a:srgbClr val="000000"/>
                </a:solidFill>
              </a:rPr>
              <a:t>Webinar </a:t>
            </a:r>
            <a:r>
              <a:rPr lang="en-GB" sz="2400" dirty="0" err="1">
                <a:solidFill>
                  <a:srgbClr val="000000"/>
                </a:solidFill>
              </a:rPr>
              <a:t>mit</a:t>
            </a:r>
            <a:r>
              <a:rPr lang="en-GB" sz="2400" dirty="0">
                <a:solidFill>
                  <a:srgbClr val="000000"/>
                </a:solidFill>
              </a:rPr>
              <a:t> Best Practices: https://</a:t>
            </a:r>
            <a:r>
              <a:rPr lang="en-GB" sz="2400" dirty="0" err="1">
                <a:solidFill>
                  <a:srgbClr val="000000"/>
                </a:solidFill>
              </a:rPr>
              <a:t>taprootfoundation.org</a:t>
            </a:r>
            <a:r>
              <a:rPr lang="en-GB" sz="2400" dirty="0">
                <a:solidFill>
                  <a:srgbClr val="000000"/>
                </a:solidFill>
              </a:rPr>
              <a:t>/resources/webinar-a-non-profit-case-study-in-agile/</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1868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Fallstudie</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101362"/>
          </a:xfrm>
          <a:prstGeom prst="rect">
            <a:avLst/>
          </a:prstGeom>
          <a:noFill/>
        </p:spPr>
        <p:txBody>
          <a:bodyPr wrap="square">
            <a:spAutoFit/>
          </a:bodyPr>
          <a:lstStyle/>
          <a:p>
            <a:pPr marL="342900" lvl="0" indent="-342900">
              <a:lnSpc>
                <a:spcPct val="90000"/>
              </a:lnSpc>
              <a:spcBef>
                <a:spcPts val="1000"/>
              </a:spcBef>
              <a:buBlip>
                <a:blip r:embed="rId3"/>
              </a:buBlip>
              <a:defRPr/>
            </a:pPr>
            <a:r>
              <a:rPr lang="en-GB" sz="2400" b="1" dirty="0">
                <a:solidFill>
                  <a:schemeClr val="accent2"/>
                </a:solidFill>
              </a:rPr>
              <a:t>Scrum In Church – Die Welt </a:t>
            </a:r>
            <a:r>
              <a:rPr lang="en-GB" sz="2400" b="1" dirty="0" err="1">
                <a:solidFill>
                  <a:schemeClr val="accent2"/>
                </a:solidFill>
              </a:rPr>
              <a:t>retten</a:t>
            </a:r>
            <a:r>
              <a:rPr lang="en-GB" sz="2400" b="1" dirty="0">
                <a:solidFill>
                  <a:schemeClr val="accent2"/>
                </a:solidFill>
              </a:rPr>
              <a:t>, </a:t>
            </a:r>
            <a:r>
              <a:rPr lang="en-GB" sz="2400" b="1" dirty="0" err="1">
                <a:solidFill>
                  <a:schemeClr val="accent2"/>
                </a:solidFill>
              </a:rPr>
              <a:t>ein</a:t>
            </a:r>
            <a:r>
              <a:rPr lang="en-GB" sz="2400" b="1" dirty="0">
                <a:solidFill>
                  <a:schemeClr val="accent2"/>
                </a:solidFill>
              </a:rPr>
              <a:t> Team </a:t>
            </a:r>
            <a:r>
              <a:rPr lang="en-GB" sz="2400" b="1" dirty="0" err="1">
                <a:solidFill>
                  <a:schemeClr val="accent2"/>
                </a:solidFill>
              </a:rPr>
              <a:t>nach</a:t>
            </a:r>
            <a:r>
              <a:rPr lang="en-GB" sz="2400" b="1" dirty="0">
                <a:solidFill>
                  <a:schemeClr val="accent2"/>
                </a:solidFill>
              </a:rPr>
              <a:t> </a:t>
            </a:r>
            <a:r>
              <a:rPr lang="en-GB" sz="2400" b="1" dirty="0" err="1">
                <a:solidFill>
                  <a:schemeClr val="accent2"/>
                </a:solidFill>
              </a:rPr>
              <a:t>dem</a:t>
            </a:r>
            <a:r>
              <a:rPr lang="en-GB" sz="2400" b="1" dirty="0">
                <a:solidFill>
                  <a:schemeClr val="accent2"/>
                </a:solidFill>
              </a:rPr>
              <a:t> </a:t>
            </a:r>
            <a:r>
              <a:rPr lang="en-GB" sz="2400" b="1" dirty="0" err="1">
                <a:solidFill>
                  <a:schemeClr val="accent2"/>
                </a:solidFill>
              </a:rPr>
              <a:t>anderen</a:t>
            </a:r>
            <a:r>
              <a:rPr lang="en-GB" sz="2400" b="1" dirty="0">
                <a:solidFill>
                  <a:schemeClr val="accent2"/>
                </a:solidFill>
              </a:rPr>
              <a:t>:</a:t>
            </a:r>
          </a:p>
          <a:p>
            <a:pPr marL="342900" lvl="0" indent="-342900">
              <a:lnSpc>
                <a:spcPct val="90000"/>
              </a:lnSpc>
              <a:spcBef>
                <a:spcPts val="1000"/>
              </a:spcBef>
              <a:buBlip>
                <a:blip r:embed="rId3"/>
              </a:buBlip>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r>
              <a:rPr lang="en-GB" sz="2400" dirty="0">
                <a:solidFill>
                  <a:srgbClr val="000000"/>
                </a:solidFill>
              </a:rPr>
              <a:t>Scrum </a:t>
            </a:r>
            <a:r>
              <a:rPr lang="en-GB" sz="2400" dirty="0" err="1">
                <a:solidFill>
                  <a:srgbClr val="000000"/>
                </a:solidFill>
              </a:rPr>
              <a:t>wurde</a:t>
            </a:r>
            <a:r>
              <a:rPr lang="en-GB" sz="2400" dirty="0">
                <a:solidFill>
                  <a:srgbClr val="000000"/>
                </a:solidFill>
              </a:rPr>
              <a:t> in </a:t>
            </a:r>
            <a:r>
              <a:rPr lang="en-GB" sz="2400" dirty="0" err="1">
                <a:solidFill>
                  <a:srgbClr val="000000"/>
                </a:solidFill>
              </a:rPr>
              <a:t>gemeinnützigen</a:t>
            </a:r>
            <a:r>
              <a:rPr lang="en-GB" sz="2400" dirty="0">
                <a:solidFill>
                  <a:srgbClr val="000000"/>
                </a:solidFill>
              </a:rPr>
              <a:t> </a:t>
            </a:r>
            <a:r>
              <a:rPr lang="en-GB" sz="2400" dirty="0" err="1">
                <a:solidFill>
                  <a:srgbClr val="000000"/>
                </a:solidFill>
              </a:rPr>
              <a:t>Organisationen</a:t>
            </a:r>
            <a:r>
              <a:rPr lang="en-GB" sz="2400" dirty="0">
                <a:solidFill>
                  <a:srgbClr val="000000"/>
                </a:solidFill>
              </a:rPr>
              <a:t> </a:t>
            </a:r>
            <a:r>
              <a:rPr lang="en-GB" sz="2400" dirty="0" err="1">
                <a:solidFill>
                  <a:srgbClr val="000000"/>
                </a:solidFill>
              </a:rPr>
              <a:t>implementiert</a:t>
            </a:r>
            <a:r>
              <a:rPr lang="en-GB" sz="2400" dirty="0">
                <a:solidFill>
                  <a:srgbClr val="000000"/>
                </a:solidFill>
              </a:rPr>
              <a:t>, um </a:t>
            </a:r>
            <a:r>
              <a:rPr lang="en-GB" sz="2400" dirty="0" err="1">
                <a:solidFill>
                  <a:srgbClr val="000000"/>
                </a:solidFill>
              </a:rPr>
              <a:t>Wissens</a:t>
            </a:r>
            <a:r>
              <a:rPr lang="en-GB" sz="2400" dirty="0">
                <a:solidFill>
                  <a:srgbClr val="000000"/>
                </a:solidFill>
              </a:rPr>
              <a:t>- und </a:t>
            </a:r>
            <a:r>
              <a:rPr lang="en-GB" sz="2400" dirty="0" err="1">
                <a:solidFill>
                  <a:srgbClr val="000000"/>
                </a:solidFill>
              </a:rPr>
              <a:t>Aktivitätssilos</a:t>
            </a:r>
            <a:r>
              <a:rPr lang="en-GB" sz="2400" dirty="0">
                <a:solidFill>
                  <a:srgbClr val="000000"/>
                </a:solidFill>
              </a:rPr>
              <a:t> </a:t>
            </a:r>
            <a:r>
              <a:rPr lang="en-GB" sz="2400" dirty="0" err="1">
                <a:solidFill>
                  <a:srgbClr val="000000"/>
                </a:solidFill>
              </a:rPr>
              <a:t>aufzubrechen</a:t>
            </a:r>
            <a:r>
              <a:rPr lang="en-GB" sz="2400" dirty="0">
                <a:solidFill>
                  <a:srgbClr val="000000"/>
                </a:solidFill>
              </a:rPr>
              <a:t>, </a:t>
            </a:r>
            <a:r>
              <a:rPr lang="en-GB" sz="2400" dirty="0" err="1">
                <a:solidFill>
                  <a:srgbClr val="000000"/>
                </a:solidFill>
              </a:rPr>
              <a:t>Kommunikation</a:t>
            </a:r>
            <a:r>
              <a:rPr lang="en-GB" sz="2400" dirty="0">
                <a:solidFill>
                  <a:srgbClr val="000000"/>
                </a:solidFill>
              </a:rPr>
              <a:t> und </a:t>
            </a:r>
            <a:r>
              <a:rPr lang="en-GB" sz="2400" dirty="0" err="1">
                <a:solidFill>
                  <a:srgbClr val="000000"/>
                </a:solidFill>
              </a:rPr>
              <a:t>Zusammenarbeit</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fördern</a:t>
            </a:r>
            <a:r>
              <a:rPr lang="en-GB" sz="2400" dirty="0">
                <a:solidFill>
                  <a:srgbClr val="000000"/>
                </a:solidFill>
              </a:rPr>
              <a:t>, das </a:t>
            </a:r>
            <a:r>
              <a:rPr lang="en-GB" sz="2400" dirty="0" err="1">
                <a:solidFill>
                  <a:srgbClr val="000000"/>
                </a:solidFill>
              </a:rPr>
              <a:t>Arbeitsumfeld</a:t>
            </a:r>
            <a:r>
              <a:rPr lang="en-GB" sz="2400" dirty="0">
                <a:solidFill>
                  <a:srgbClr val="000000"/>
                </a:solidFill>
              </a:rPr>
              <a:t> und die </a:t>
            </a:r>
            <a:r>
              <a:rPr lang="en-GB" sz="2400" dirty="0" err="1">
                <a:solidFill>
                  <a:srgbClr val="000000"/>
                </a:solidFill>
              </a:rPr>
              <a:t>persönlichen</a:t>
            </a:r>
            <a:r>
              <a:rPr lang="en-GB" sz="2400" dirty="0">
                <a:solidFill>
                  <a:srgbClr val="000000"/>
                </a:solidFill>
              </a:rPr>
              <a:t> </a:t>
            </a:r>
            <a:r>
              <a:rPr lang="en-GB" sz="2400" dirty="0" err="1">
                <a:solidFill>
                  <a:srgbClr val="000000"/>
                </a:solidFill>
              </a:rPr>
              <a:t>Beziehungen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verbessern</a:t>
            </a:r>
            <a:r>
              <a:rPr lang="en-GB" sz="2400" dirty="0">
                <a:solidFill>
                  <a:srgbClr val="000000"/>
                </a:solidFill>
              </a:rPr>
              <a:t> und die </a:t>
            </a:r>
            <a:r>
              <a:rPr lang="en-GB" sz="2400" dirty="0" err="1">
                <a:solidFill>
                  <a:srgbClr val="000000"/>
                </a:solidFill>
              </a:rPr>
              <a:t>Geschwindigkeit</a:t>
            </a:r>
            <a:r>
              <a:rPr lang="en-GB" sz="2400" dirty="0">
                <a:solidFill>
                  <a:srgbClr val="000000"/>
                </a:solidFill>
              </a:rPr>
              <a:t> und </a:t>
            </a:r>
            <a:r>
              <a:rPr lang="en-GB" sz="2400" dirty="0" err="1">
                <a:solidFill>
                  <a:srgbClr val="000000"/>
                </a:solidFill>
              </a:rPr>
              <a:t>Qualität</a:t>
            </a:r>
            <a:r>
              <a:rPr lang="en-GB" sz="2400" dirty="0">
                <a:solidFill>
                  <a:srgbClr val="000000"/>
                </a:solidFill>
              </a:rPr>
              <a:t> in der </a:t>
            </a:r>
            <a:r>
              <a:rPr lang="en-GB" sz="2400" dirty="0" err="1">
                <a:solidFill>
                  <a:srgbClr val="000000"/>
                </a:solidFill>
              </a:rPr>
              <a:t>gesamten</a:t>
            </a:r>
            <a:r>
              <a:rPr lang="en-GB" sz="2400" dirty="0">
                <a:solidFill>
                  <a:srgbClr val="000000"/>
                </a:solidFill>
              </a:rPr>
              <a:t> Organisation </a:t>
            </a:r>
            <a:r>
              <a:rPr lang="en-GB" sz="2400" dirty="0" err="1">
                <a:solidFill>
                  <a:srgbClr val="000000"/>
                </a:solidFill>
              </a:rPr>
              <a:t>zu</a:t>
            </a:r>
            <a:r>
              <a:rPr lang="en-GB" sz="2400" dirty="0">
                <a:solidFill>
                  <a:srgbClr val="000000"/>
                </a:solidFill>
              </a:rPr>
              <a:t> </a:t>
            </a:r>
            <a:r>
              <a:rPr lang="en-GB" sz="2400" dirty="0" err="1">
                <a:solidFill>
                  <a:srgbClr val="000000"/>
                </a:solidFill>
              </a:rPr>
              <a:t>steigern</a:t>
            </a:r>
            <a:r>
              <a:rPr lang="en-GB" sz="2400" dirty="0">
                <a:solidFill>
                  <a:srgbClr val="000000"/>
                </a:solidFill>
              </a:rPr>
              <a:t>.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855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en-GB" b="1" u="sng" dirty="0"/>
              <a:t>Der Fall "</a:t>
            </a:r>
            <a:r>
              <a:rPr lang="en-GB" b="1" u="sng" dirty="0" err="1"/>
              <a:t>Effiziente</a:t>
            </a:r>
            <a:r>
              <a:rPr lang="en-GB" b="1" u="sng" dirty="0"/>
              <a:t> </a:t>
            </a:r>
            <a:r>
              <a:rPr lang="en-GB" b="1" u="sng" dirty="0" err="1"/>
              <a:t>Mitarbeitereinführungsprozesse</a:t>
            </a:r>
            <a:endParaRPr lang="en-GB" b="1" u="sng" dirty="0"/>
          </a:p>
          <a:p>
            <a:pPr marL="0" indent="0"/>
            <a:endParaRPr lang="en-GB" b="1" u="sng" dirty="0"/>
          </a:p>
          <a:p>
            <a:pPr marL="571500" lvl="1" indent="-342900">
              <a:buBlip>
                <a:blip r:embed="rId2"/>
              </a:buBlip>
            </a:pPr>
            <a:r>
              <a:rPr lang="en-GB" sz="1800" dirty="0" err="1">
                <a:solidFill>
                  <a:schemeClr val="accent1"/>
                </a:solidFill>
              </a:rPr>
              <a:t>Einrichten</a:t>
            </a:r>
            <a:r>
              <a:rPr lang="en-GB" sz="1800" dirty="0">
                <a:solidFill>
                  <a:schemeClr val="accent1"/>
                </a:solidFill>
              </a:rPr>
              <a:t> </a:t>
            </a:r>
            <a:r>
              <a:rPr lang="en-GB" sz="1800" dirty="0" err="1">
                <a:solidFill>
                  <a:schemeClr val="accent1"/>
                </a:solidFill>
              </a:rPr>
              <a:t>eines</a:t>
            </a:r>
            <a:r>
              <a:rPr lang="en-GB" sz="1800" dirty="0">
                <a:solidFill>
                  <a:schemeClr val="accent1"/>
                </a:solidFill>
              </a:rPr>
              <a:t> HR-</a:t>
            </a:r>
            <a:r>
              <a:rPr lang="en-GB" sz="1800" dirty="0" err="1">
                <a:solidFill>
                  <a:schemeClr val="accent1"/>
                </a:solidFill>
              </a:rPr>
              <a:t>Ausschusses</a:t>
            </a:r>
            <a:endParaRPr lang="en-GB" sz="1800" dirty="0">
              <a:solidFill>
                <a:schemeClr val="accent1"/>
              </a:solidFill>
            </a:endParaRPr>
          </a:p>
          <a:p>
            <a:pPr marL="571500" lvl="1" indent="-342900">
              <a:buBlip>
                <a:blip r:embed="rId2"/>
              </a:buBlip>
            </a:pPr>
            <a:r>
              <a:rPr lang="en-GB" sz="1800" dirty="0" err="1">
                <a:solidFill>
                  <a:schemeClr val="accent1"/>
                </a:solidFill>
              </a:rPr>
              <a:t>Recherchieren</a:t>
            </a:r>
            <a:r>
              <a:rPr lang="en-GB" sz="1800" dirty="0">
                <a:solidFill>
                  <a:schemeClr val="accent1"/>
                </a:solidFill>
              </a:rPr>
              <a:t> und </a:t>
            </a:r>
            <a:r>
              <a:rPr lang="en-GB" sz="1800" dirty="0" err="1">
                <a:solidFill>
                  <a:schemeClr val="accent1"/>
                </a:solidFill>
              </a:rPr>
              <a:t>Änderungen</a:t>
            </a:r>
            <a:r>
              <a:rPr lang="en-GB" sz="1800" dirty="0">
                <a:solidFill>
                  <a:schemeClr val="accent1"/>
                </a:solidFill>
              </a:rPr>
              <a:t> </a:t>
            </a:r>
            <a:r>
              <a:rPr lang="en-GB" sz="1800" dirty="0" err="1">
                <a:solidFill>
                  <a:schemeClr val="accent1"/>
                </a:solidFill>
              </a:rPr>
              <a:t>vornehmen</a:t>
            </a:r>
            <a:endParaRPr lang="en-GB" sz="1800" dirty="0">
              <a:solidFill>
                <a:schemeClr val="accent1"/>
              </a:solidFill>
            </a:endParaRPr>
          </a:p>
          <a:p>
            <a:pPr marL="571500" lvl="1" indent="-342900">
              <a:buBlip>
                <a:blip r:embed="rId2"/>
              </a:buBlip>
            </a:pPr>
            <a:r>
              <a:rPr lang="en-GB" sz="1800" dirty="0" err="1">
                <a:solidFill>
                  <a:schemeClr val="accent1"/>
                </a:solidFill>
              </a:rPr>
              <a:t>Versenden</a:t>
            </a:r>
            <a:r>
              <a:rPr lang="en-GB" sz="1800" dirty="0">
                <a:solidFill>
                  <a:schemeClr val="accent1"/>
                </a:solidFill>
              </a:rPr>
              <a:t> </a:t>
            </a:r>
            <a:r>
              <a:rPr lang="en-GB" sz="1800" dirty="0" err="1">
                <a:solidFill>
                  <a:schemeClr val="accent1"/>
                </a:solidFill>
              </a:rPr>
              <a:t>eines</a:t>
            </a:r>
            <a:r>
              <a:rPr lang="en-GB" sz="1800" dirty="0">
                <a:solidFill>
                  <a:schemeClr val="accent1"/>
                </a:solidFill>
              </a:rPr>
              <a:t> Pre-Boarding-</a:t>
            </a:r>
            <a:r>
              <a:rPr lang="en-GB" sz="1800" dirty="0" err="1">
                <a:solidFill>
                  <a:schemeClr val="accent1"/>
                </a:solidFill>
              </a:rPr>
              <a:t>Pakets</a:t>
            </a:r>
            <a:endParaRPr lang="en-GB" sz="1800" b="1" dirty="0">
              <a:solidFill>
                <a:schemeClr val="accent1"/>
              </a:solidFill>
            </a:endParaRPr>
          </a:p>
          <a:p>
            <a:pPr marL="571500" lvl="1" indent="-342900">
              <a:buBlip>
                <a:blip r:embed="rId2"/>
              </a:buBlip>
            </a:pPr>
            <a:r>
              <a:rPr lang="en-GB" sz="1800" dirty="0" err="1">
                <a:solidFill>
                  <a:schemeClr val="accent1"/>
                </a:solidFill>
              </a:rPr>
              <a:t>Besichtigung</a:t>
            </a:r>
            <a:r>
              <a:rPr lang="en-GB" sz="1800" dirty="0">
                <a:solidFill>
                  <a:schemeClr val="accent1"/>
                </a:solidFill>
              </a:rPr>
              <a:t> der </a:t>
            </a:r>
            <a:r>
              <a:rPr lang="en-GB" sz="1800" dirty="0" err="1">
                <a:solidFill>
                  <a:schemeClr val="accent1"/>
                </a:solidFill>
              </a:rPr>
              <a:t>Einrichtung</a:t>
            </a:r>
            <a:r>
              <a:rPr lang="en-GB" sz="1800" dirty="0">
                <a:solidFill>
                  <a:schemeClr val="accent1"/>
                </a:solidFill>
              </a:rPr>
              <a:t> am </a:t>
            </a:r>
            <a:r>
              <a:rPr lang="en-GB" sz="1800" dirty="0" err="1">
                <a:solidFill>
                  <a:schemeClr val="accent1"/>
                </a:solidFill>
              </a:rPr>
              <a:t>ersten</a:t>
            </a:r>
            <a:r>
              <a:rPr lang="en-GB" sz="1800" dirty="0">
                <a:solidFill>
                  <a:schemeClr val="accent1"/>
                </a:solidFill>
              </a:rPr>
              <a:t> Tag und </a:t>
            </a:r>
            <a:r>
              <a:rPr lang="en-GB" sz="1800" dirty="0" err="1">
                <a:solidFill>
                  <a:schemeClr val="accent1"/>
                </a:solidFill>
              </a:rPr>
              <a:t>Treffen</a:t>
            </a:r>
            <a:r>
              <a:rPr lang="en-GB" sz="1800" dirty="0">
                <a:solidFill>
                  <a:schemeClr val="accent1"/>
                </a:solidFill>
              </a:rPr>
              <a:t> </a:t>
            </a:r>
            <a:r>
              <a:rPr lang="en-GB" sz="1800" dirty="0" err="1">
                <a:solidFill>
                  <a:schemeClr val="accent1"/>
                </a:solidFill>
              </a:rPr>
              <a:t>mit</a:t>
            </a:r>
            <a:r>
              <a:rPr lang="en-GB" sz="1800" dirty="0">
                <a:solidFill>
                  <a:schemeClr val="accent1"/>
                </a:solidFill>
              </a:rPr>
              <a:t> den </a:t>
            </a:r>
            <a:r>
              <a:rPr lang="en-GB" sz="1800" dirty="0" err="1">
                <a:solidFill>
                  <a:schemeClr val="accent1"/>
                </a:solidFill>
              </a:rPr>
              <a:t>leitenden</a:t>
            </a:r>
            <a:r>
              <a:rPr lang="en-GB" sz="1800" dirty="0">
                <a:solidFill>
                  <a:schemeClr val="accent1"/>
                </a:solidFill>
              </a:rPr>
              <a:t> </a:t>
            </a:r>
            <a:r>
              <a:rPr lang="en-GB" sz="1800" dirty="0" err="1">
                <a:solidFill>
                  <a:schemeClr val="accent1"/>
                </a:solidFill>
              </a:rPr>
              <a:t>Angestellten</a:t>
            </a:r>
            <a:endParaRPr lang="en-GB" sz="1800" dirty="0">
              <a:solidFill>
                <a:schemeClr val="accent1"/>
              </a:solidFill>
            </a:endParaRPr>
          </a:p>
          <a:p>
            <a:pPr marL="571500" lvl="1" indent="-342900">
              <a:buBlip>
                <a:blip r:embed="rId2"/>
              </a:buBlip>
            </a:pPr>
            <a:r>
              <a:rPr lang="en-GB" sz="1800" dirty="0" err="1">
                <a:solidFill>
                  <a:schemeClr val="accent1"/>
                </a:solidFill>
              </a:rPr>
              <a:t>Schaffung</a:t>
            </a:r>
            <a:r>
              <a:rPr lang="en-GB" sz="1800" dirty="0">
                <a:solidFill>
                  <a:schemeClr val="accent1"/>
                </a:solidFill>
              </a:rPr>
              <a:t> </a:t>
            </a:r>
            <a:r>
              <a:rPr lang="en-GB" sz="1800" dirty="0" err="1">
                <a:solidFill>
                  <a:schemeClr val="accent1"/>
                </a:solidFill>
              </a:rPr>
              <a:t>eines</a:t>
            </a:r>
            <a:r>
              <a:rPr lang="en-GB" sz="1800" dirty="0">
                <a:solidFill>
                  <a:schemeClr val="accent1"/>
                </a:solidFill>
              </a:rPr>
              <a:t> Buddy-Systems</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in Point </a:t>
            </a:r>
            <a:endParaRPr lang="en-ZA" dirty="0"/>
          </a:p>
        </p:txBody>
      </p:sp>
    </p:spTree>
    <p:extLst>
      <p:ext uri="{BB962C8B-B14F-4D97-AF65-F5344CB8AC3E}">
        <p14:creationId xmlns:p14="http://schemas.microsoft.com/office/powerpoint/2010/main" val="205478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Reflexionsfrage</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188565"/>
          </a:xfrm>
          <a:prstGeom prst="rect">
            <a:avLst/>
          </a:prstGeom>
          <a:noFill/>
        </p:spPr>
        <p:txBody>
          <a:bodyPr wrap="square">
            <a:spAutoFit/>
          </a:bodyPr>
          <a:lstStyle/>
          <a:p>
            <a:pPr marL="457200" lvl="0" indent="-457200">
              <a:lnSpc>
                <a:spcPct val="90000"/>
              </a:lnSpc>
              <a:spcBef>
                <a:spcPts val="1000"/>
              </a:spcBef>
              <a:buClr>
                <a:schemeClr val="accent2"/>
              </a:buClr>
              <a:buFont typeface="+mj-lt"/>
              <a:buAutoNum type="arabicPeriod"/>
              <a:defRPr/>
            </a:pPr>
            <a:r>
              <a:rPr lang="en-GB" sz="2400" dirty="0">
                <a:solidFill>
                  <a:srgbClr val="000000"/>
                </a:solidFill>
              </a:rPr>
              <a:t>Was </a:t>
            </a:r>
            <a:r>
              <a:rPr lang="en-GB" sz="2400" dirty="0" err="1">
                <a:solidFill>
                  <a:srgbClr val="000000"/>
                </a:solidFill>
              </a:rPr>
              <a:t>ist</a:t>
            </a:r>
            <a:r>
              <a:rPr lang="en-GB" sz="2400" dirty="0">
                <a:solidFill>
                  <a:srgbClr val="000000"/>
                </a:solidFill>
              </a:rPr>
              <a:t> Agile?
Was </a:t>
            </a:r>
            <a:r>
              <a:rPr lang="en-GB" sz="2400" dirty="0" err="1">
                <a:solidFill>
                  <a:srgbClr val="000000"/>
                </a:solidFill>
              </a:rPr>
              <a:t>ist</a:t>
            </a:r>
            <a:r>
              <a:rPr lang="en-GB" sz="2400" dirty="0">
                <a:solidFill>
                  <a:srgbClr val="000000"/>
                </a:solidFill>
              </a:rPr>
              <a:t> Scrum?
Was </a:t>
            </a:r>
            <a:r>
              <a:rPr lang="en-GB" sz="2400" dirty="0" err="1">
                <a:solidFill>
                  <a:srgbClr val="000000"/>
                </a:solidFill>
              </a:rPr>
              <a:t>sind</a:t>
            </a:r>
            <a:r>
              <a:rPr lang="en-GB" sz="2400" dirty="0">
                <a:solidFill>
                  <a:srgbClr val="000000"/>
                </a:solidFill>
              </a:rPr>
              <a:t> die </a:t>
            </a:r>
            <a:r>
              <a:rPr lang="en-GB" sz="2400" dirty="0" err="1">
                <a:solidFill>
                  <a:srgbClr val="000000"/>
                </a:solidFill>
              </a:rPr>
              <a:t>Vorteile</a:t>
            </a:r>
            <a:r>
              <a:rPr lang="en-GB" sz="2400" dirty="0">
                <a:solidFill>
                  <a:srgbClr val="000000"/>
                </a:solidFill>
              </a:rPr>
              <a:t> von Agile?
Was </a:t>
            </a:r>
            <a:r>
              <a:rPr lang="en-GB" sz="2400" dirty="0" err="1">
                <a:solidFill>
                  <a:srgbClr val="000000"/>
                </a:solidFill>
              </a:rPr>
              <a:t>sind</a:t>
            </a:r>
            <a:r>
              <a:rPr lang="en-GB" sz="2400" dirty="0">
                <a:solidFill>
                  <a:srgbClr val="000000"/>
                </a:solidFill>
              </a:rPr>
              <a:t> die Scrum-</a:t>
            </a:r>
            <a:r>
              <a:rPr lang="en-GB" sz="2400" dirty="0" err="1">
                <a:solidFill>
                  <a:srgbClr val="000000"/>
                </a:solidFill>
              </a:rPr>
              <a:t>Anforderungen</a:t>
            </a:r>
            <a:r>
              <a:rPr lang="en-GB" sz="2400" dirty="0">
                <a:solidFill>
                  <a:srgbClr val="000000"/>
                </a:solidFill>
              </a:rPr>
              <a:t>?</a:t>
            </a:r>
          </a:p>
          <a:p>
            <a:pPr marL="457200" indent="-457200">
              <a:lnSpc>
                <a:spcPct val="90000"/>
              </a:lnSpc>
              <a:spcBef>
                <a:spcPts val="1000"/>
              </a:spcBef>
              <a:buClr>
                <a:schemeClr val="accent2"/>
              </a:buClr>
              <a:buFont typeface="+mj-lt"/>
              <a:buAutoNum type="arabicPeriod"/>
              <a:defRPr/>
            </a:pPr>
            <a:r>
              <a:rPr lang="en-GB" sz="2400" dirty="0">
                <a:solidFill>
                  <a:srgbClr val="000000"/>
                </a:solidFill>
              </a:rPr>
              <a:t>Was </a:t>
            </a:r>
            <a:r>
              <a:rPr lang="en-GB" sz="2400" dirty="0" err="1">
                <a:solidFill>
                  <a:srgbClr val="000000"/>
                </a:solidFill>
              </a:rPr>
              <a:t>sind</a:t>
            </a:r>
            <a:r>
              <a:rPr lang="en-GB" sz="2400" dirty="0">
                <a:solidFill>
                  <a:srgbClr val="000000"/>
                </a:solidFill>
              </a:rPr>
              <a:t> die Scrum-Rollen?
</a:t>
            </a:r>
            <a:r>
              <a:rPr lang="en-GB" sz="2400" dirty="0" err="1">
                <a:solidFill>
                  <a:srgbClr val="000000"/>
                </a:solidFill>
              </a:rPr>
              <a:t>Welche</a:t>
            </a:r>
            <a:r>
              <a:rPr lang="en-GB" sz="2400" dirty="0">
                <a:solidFill>
                  <a:srgbClr val="000000"/>
                </a:solidFill>
              </a:rPr>
              <a:t> </a:t>
            </a:r>
            <a:r>
              <a:rPr lang="en-GB" sz="2400" dirty="0" err="1">
                <a:solidFill>
                  <a:srgbClr val="000000"/>
                </a:solidFill>
              </a:rPr>
              <a:t>agilen</a:t>
            </a:r>
            <a:r>
              <a:rPr lang="en-GB" sz="2400" dirty="0">
                <a:solidFill>
                  <a:srgbClr val="000000"/>
                </a:solidFill>
              </a:rPr>
              <a:t> </a:t>
            </a:r>
            <a:r>
              <a:rPr lang="en-GB" sz="2400" dirty="0" err="1">
                <a:solidFill>
                  <a:srgbClr val="000000"/>
                </a:solidFill>
              </a:rPr>
              <a:t>Metriken</a:t>
            </a:r>
            <a:r>
              <a:rPr lang="en-GB" sz="2400" dirty="0">
                <a:solidFill>
                  <a:srgbClr val="000000"/>
                </a:solidFill>
              </a:rPr>
              <a:t> </a:t>
            </a:r>
            <a:r>
              <a:rPr lang="en-GB" sz="2400" dirty="0" err="1">
                <a:solidFill>
                  <a:srgbClr val="000000"/>
                </a:solidFill>
              </a:rPr>
              <a:t>kann</a:t>
            </a:r>
            <a:r>
              <a:rPr lang="en-GB" sz="2400" dirty="0">
                <a:solidFill>
                  <a:srgbClr val="000000"/>
                </a:solidFill>
              </a:rPr>
              <a:t> ich für die </a:t>
            </a:r>
            <a:r>
              <a:rPr lang="en-GB" sz="2400" dirty="0" err="1">
                <a:solidFill>
                  <a:srgbClr val="000000"/>
                </a:solidFill>
              </a:rPr>
              <a:t>Berichterstellung</a:t>
            </a:r>
            <a:r>
              <a:rPr lang="en-GB" sz="2400" dirty="0">
                <a:solidFill>
                  <a:srgbClr val="000000"/>
                </a:solidFill>
              </a:rPr>
              <a:t> </a:t>
            </a:r>
            <a:r>
              <a:rPr lang="en-GB" sz="2400" dirty="0" err="1">
                <a:solidFill>
                  <a:srgbClr val="000000"/>
                </a:solidFill>
              </a:rPr>
              <a:t>verwenden</a:t>
            </a:r>
            <a:r>
              <a:rPr lang="en-GB" sz="2400" dirty="0">
                <a:solidFill>
                  <a:srgbClr val="000000"/>
                </a:solidFill>
              </a:rPr>
              <a:t>?
Wie </a:t>
            </a:r>
            <a:r>
              <a:rPr lang="en-GB" sz="2400" dirty="0" err="1">
                <a:solidFill>
                  <a:srgbClr val="000000"/>
                </a:solidFill>
              </a:rPr>
              <a:t>gehe</a:t>
            </a:r>
            <a:r>
              <a:rPr lang="en-GB" sz="2400" dirty="0">
                <a:solidFill>
                  <a:srgbClr val="000000"/>
                </a:solidFill>
              </a:rPr>
              <a:t> ich </a:t>
            </a:r>
            <a:r>
              <a:rPr lang="en-GB" sz="2400" dirty="0" err="1">
                <a:solidFill>
                  <a:srgbClr val="000000"/>
                </a:solidFill>
              </a:rPr>
              <a:t>mit</a:t>
            </a:r>
            <a:r>
              <a:rPr lang="en-GB" sz="2400" dirty="0">
                <a:solidFill>
                  <a:srgbClr val="000000"/>
                </a:solidFill>
              </a:rPr>
              <a:t> </a:t>
            </a:r>
            <a:r>
              <a:rPr lang="en-GB" sz="2400" dirty="0" err="1">
                <a:solidFill>
                  <a:srgbClr val="000000"/>
                </a:solidFill>
              </a:rPr>
              <a:t>verteilten</a:t>
            </a:r>
            <a:r>
              <a:rPr lang="en-GB" sz="2400" dirty="0">
                <a:solidFill>
                  <a:srgbClr val="000000"/>
                </a:solidFill>
              </a:rPr>
              <a:t> Teams in Agile um?</a:t>
            </a:r>
          </a:p>
        </p:txBody>
      </p:sp>
    </p:spTree>
    <p:extLst>
      <p:ext uri="{BB962C8B-B14F-4D97-AF65-F5344CB8AC3E}">
        <p14:creationId xmlns:p14="http://schemas.microsoft.com/office/powerpoint/2010/main" val="346797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Agile </a:t>
            </a:r>
            <a:r>
              <a:rPr lang="en-GB" dirty="0" err="1"/>
              <a:t>Methoden</a:t>
            </a:r>
            <a:r>
              <a:rPr lang="en-GB" dirty="0"/>
              <a:t> </a:t>
            </a:r>
            <a:r>
              <a:rPr lang="en-GB" dirty="0" err="1"/>
              <a:t>können</a:t>
            </a:r>
            <a:r>
              <a:rPr lang="en-GB" dirty="0"/>
              <a:t> </a:t>
            </a:r>
            <a:r>
              <a:rPr lang="en-GB" dirty="0" err="1"/>
              <a:t>definiert</a:t>
            </a:r>
            <a:r>
              <a:rPr lang="en-GB" dirty="0"/>
              <a:t> </a:t>
            </a:r>
            <a:r>
              <a:rPr lang="en-GB" dirty="0" err="1"/>
              <a:t>werden</a:t>
            </a:r>
            <a:r>
              <a:rPr lang="en-GB" dirty="0"/>
              <a:t> </a:t>
            </a:r>
            <a:r>
              <a:rPr lang="en-GB" dirty="0" err="1"/>
              <a:t>als</a:t>
            </a:r>
            <a:r>
              <a:rPr lang="en-GB" dirty="0"/>
              <a:t>:</a:t>
            </a:r>
          </a:p>
          <a:p>
            <a:pPr marL="474300" indent="-457200">
              <a:buClr>
                <a:schemeClr val="accent2"/>
              </a:buClr>
              <a:buFont typeface="Wingdings" panose="05000000000000000000" pitchFamily="2" charset="2"/>
              <a:buChar char="Ø"/>
            </a:pPr>
            <a:endParaRPr lang="en-GB" dirty="0"/>
          </a:p>
          <a:p>
            <a:pPr marL="931500" lvl="1" indent="-457200">
              <a:buClr>
                <a:schemeClr val="accent2"/>
              </a:buClr>
              <a:buFont typeface="+mj-lt"/>
              <a:buAutoNum type="alphaLcParenR"/>
            </a:pPr>
            <a:r>
              <a:rPr lang="en-GB" dirty="0" err="1">
                <a:solidFill>
                  <a:srgbClr val="000000"/>
                </a:solidFill>
                <a:latin typeface="+mn-lt"/>
              </a:rPr>
              <a:t>Softwareentwicklung</a:t>
            </a:r>
            <a:r>
              <a:rPr lang="en-GB" dirty="0">
                <a:solidFill>
                  <a:srgbClr val="000000"/>
                </a:solidFill>
                <a:latin typeface="+mn-lt"/>
              </a:rPr>
              <a:t> </a:t>
            </a:r>
            <a:r>
              <a:rPr lang="en-GB" dirty="0" err="1">
                <a:solidFill>
                  <a:srgbClr val="000000"/>
                </a:solidFill>
                <a:latin typeface="+mn-lt"/>
              </a:rPr>
              <a:t>basierend</a:t>
            </a:r>
            <a:r>
              <a:rPr lang="en-GB" dirty="0">
                <a:solidFill>
                  <a:srgbClr val="000000"/>
                </a:solidFill>
                <a:latin typeface="+mn-lt"/>
              </a:rPr>
              <a:t> auf </a:t>
            </a:r>
            <a:r>
              <a:rPr lang="en-GB" dirty="0" err="1">
                <a:solidFill>
                  <a:srgbClr val="000000"/>
                </a:solidFill>
                <a:latin typeface="+mn-lt"/>
              </a:rPr>
              <a:t>iterativen</a:t>
            </a:r>
            <a:r>
              <a:rPr lang="en-GB" dirty="0">
                <a:solidFill>
                  <a:srgbClr val="000000"/>
                </a:solidFill>
                <a:latin typeface="+mn-lt"/>
              </a:rPr>
              <a:t> </a:t>
            </a:r>
            <a:r>
              <a:rPr lang="en-GB" dirty="0" err="1">
                <a:solidFill>
                  <a:srgbClr val="000000"/>
                </a:solidFill>
                <a:latin typeface="+mn-lt"/>
              </a:rPr>
              <a:t>Aktionen</a:t>
            </a:r>
            <a:r>
              <a:rPr lang="en-GB" dirty="0">
                <a:solidFill>
                  <a:srgbClr val="000000"/>
                </a:solidFill>
                <a:latin typeface="+mn-lt"/>
              </a:rPr>
              <a:t> </a:t>
            </a:r>
            <a:r>
              <a:rPr lang="en-GB" dirty="0" err="1">
                <a:solidFill>
                  <a:srgbClr val="000000"/>
                </a:solidFill>
                <a:latin typeface="+mn-lt"/>
              </a:rPr>
              <a:t>selbstorganisierender</a:t>
            </a:r>
            <a:r>
              <a:rPr lang="en-GB" dirty="0">
                <a:solidFill>
                  <a:srgbClr val="000000"/>
                </a:solidFill>
                <a:latin typeface="+mn-lt"/>
              </a:rPr>
              <a:t>, cross-</a:t>
            </a:r>
            <a:r>
              <a:rPr lang="en-GB" dirty="0" err="1">
                <a:solidFill>
                  <a:srgbClr val="000000"/>
                </a:solidFill>
                <a:latin typeface="+mn-lt"/>
              </a:rPr>
              <a:t>funktionaler</a:t>
            </a:r>
            <a:r>
              <a:rPr lang="en-GB" dirty="0">
                <a:solidFill>
                  <a:srgbClr val="000000"/>
                </a:solidFill>
                <a:latin typeface="+mn-lt"/>
              </a:rPr>
              <a:t> Teams
Eine </a:t>
            </a:r>
            <a:r>
              <a:rPr lang="en-GB" dirty="0" err="1">
                <a:solidFill>
                  <a:srgbClr val="000000"/>
                </a:solidFill>
                <a:latin typeface="+mn-lt"/>
              </a:rPr>
              <a:t>Reihe</a:t>
            </a:r>
            <a:r>
              <a:rPr lang="en-GB" dirty="0">
                <a:solidFill>
                  <a:srgbClr val="000000"/>
                </a:solidFill>
                <a:latin typeface="+mn-lt"/>
              </a:rPr>
              <a:t> von </a:t>
            </a:r>
            <a:r>
              <a:rPr lang="en-GB" dirty="0" err="1">
                <a:solidFill>
                  <a:srgbClr val="000000"/>
                </a:solidFill>
                <a:latin typeface="+mn-lt"/>
              </a:rPr>
              <a:t>Praktiken</a:t>
            </a:r>
            <a:r>
              <a:rPr lang="en-GB" dirty="0">
                <a:solidFill>
                  <a:srgbClr val="000000"/>
                </a:solidFill>
                <a:latin typeface="+mn-lt"/>
              </a:rPr>
              <a:t>, die </a:t>
            </a:r>
            <a:r>
              <a:rPr lang="en-GB" dirty="0" err="1">
                <a:solidFill>
                  <a:srgbClr val="000000"/>
                </a:solidFill>
                <a:latin typeface="+mn-lt"/>
              </a:rPr>
              <a:t>befolgt</a:t>
            </a:r>
            <a:r>
              <a:rPr lang="en-GB" dirty="0">
                <a:solidFill>
                  <a:srgbClr val="000000"/>
                </a:solidFill>
                <a:latin typeface="+mn-lt"/>
              </a:rPr>
              <a:t> </a:t>
            </a:r>
            <a:r>
              <a:rPr lang="en-GB" dirty="0" err="1">
                <a:solidFill>
                  <a:srgbClr val="000000"/>
                </a:solidFill>
                <a:latin typeface="+mn-lt"/>
              </a:rPr>
              <a:t>werden</a:t>
            </a:r>
            <a:r>
              <a:rPr lang="en-GB" dirty="0">
                <a:solidFill>
                  <a:srgbClr val="000000"/>
                </a:solidFill>
                <a:latin typeface="+mn-lt"/>
              </a:rPr>
              <a:t> </a:t>
            </a:r>
            <a:r>
              <a:rPr lang="en-GB" dirty="0" err="1">
                <a:solidFill>
                  <a:srgbClr val="000000"/>
                </a:solidFill>
                <a:latin typeface="+mn-lt"/>
              </a:rPr>
              <a:t>müssen</a:t>
            </a:r>
            <a:r>
              <a:rPr lang="en-GB" dirty="0">
                <a:solidFill>
                  <a:srgbClr val="000000"/>
                </a:solidFill>
                <a:latin typeface="+mn-lt"/>
              </a:rPr>
              <a:t>, um </a:t>
            </a:r>
            <a:r>
              <a:rPr lang="en-GB" dirty="0" err="1">
                <a:solidFill>
                  <a:srgbClr val="000000"/>
                </a:solidFill>
                <a:latin typeface="+mn-lt"/>
              </a:rPr>
              <a:t>mit</a:t>
            </a:r>
            <a:r>
              <a:rPr lang="en-GB" dirty="0">
                <a:solidFill>
                  <a:srgbClr val="000000"/>
                </a:solidFill>
                <a:latin typeface="+mn-lt"/>
              </a:rPr>
              <a:t> </a:t>
            </a:r>
            <a:r>
              <a:rPr lang="en-GB" dirty="0" err="1">
                <a:solidFill>
                  <a:srgbClr val="000000"/>
                </a:solidFill>
                <a:latin typeface="+mn-lt"/>
              </a:rPr>
              <a:t>dem</a:t>
            </a:r>
            <a:r>
              <a:rPr lang="en-GB" dirty="0">
                <a:solidFill>
                  <a:srgbClr val="000000"/>
                </a:solidFill>
                <a:latin typeface="+mn-lt"/>
              </a:rPr>
              <a:t> Agile Framework </a:t>
            </a:r>
            <a:r>
              <a:rPr lang="en-GB" dirty="0" err="1">
                <a:solidFill>
                  <a:srgbClr val="000000"/>
                </a:solidFill>
                <a:latin typeface="+mn-lt"/>
              </a:rPr>
              <a:t>konsistent</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bleiben</a:t>
            </a:r>
            <a:r>
              <a:rPr lang="en-GB" dirty="0">
                <a:solidFill>
                  <a:srgbClr val="000000"/>
                </a:solidFill>
                <a:latin typeface="+mn-lt"/>
              </a:rPr>
              <a:t>
Eine Gruppe von </a:t>
            </a:r>
            <a:r>
              <a:rPr lang="en-GB" dirty="0" err="1">
                <a:solidFill>
                  <a:srgbClr val="000000"/>
                </a:solidFill>
                <a:latin typeface="+mn-lt"/>
              </a:rPr>
              <a:t>Prozessen</a:t>
            </a:r>
            <a:r>
              <a:rPr lang="en-GB" dirty="0">
                <a:solidFill>
                  <a:srgbClr val="000000"/>
                </a:solidFill>
                <a:latin typeface="+mn-lt"/>
              </a:rPr>
              <a:t>, die so </a:t>
            </a:r>
            <a:r>
              <a:rPr lang="en-GB" dirty="0" err="1">
                <a:solidFill>
                  <a:srgbClr val="000000"/>
                </a:solidFill>
                <a:latin typeface="+mn-lt"/>
              </a:rPr>
              <a:t>klein</a:t>
            </a:r>
            <a:r>
              <a:rPr lang="en-GB" dirty="0">
                <a:solidFill>
                  <a:srgbClr val="000000"/>
                </a:solidFill>
                <a:latin typeface="+mn-lt"/>
              </a:rPr>
              <a:t> </a:t>
            </a:r>
            <a:r>
              <a:rPr lang="en-GB" dirty="0" err="1">
                <a:solidFill>
                  <a:srgbClr val="000000"/>
                </a:solidFill>
                <a:latin typeface="+mn-lt"/>
              </a:rPr>
              <a:t>wie</a:t>
            </a:r>
            <a:r>
              <a:rPr lang="en-GB" dirty="0">
                <a:solidFill>
                  <a:srgbClr val="000000"/>
                </a:solidFill>
                <a:latin typeface="+mn-lt"/>
              </a:rPr>
              <a:t> </a:t>
            </a:r>
            <a:r>
              <a:rPr lang="en-GB" dirty="0" err="1">
                <a:solidFill>
                  <a:srgbClr val="000000"/>
                </a:solidFill>
                <a:latin typeface="+mn-lt"/>
              </a:rPr>
              <a:t>möglich</a:t>
            </a:r>
            <a:r>
              <a:rPr lang="en-GB" dirty="0">
                <a:solidFill>
                  <a:srgbClr val="000000"/>
                </a:solidFill>
                <a:latin typeface="+mn-lt"/>
              </a:rPr>
              <a:t> </a:t>
            </a:r>
            <a:r>
              <a:rPr lang="en-GB" dirty="0" err="1">
                <a:solidFill>
                  <a:srgbClr val="000000"/>
                </a:solidFill>
                <a:latin typeface="+mn-lt"/>
              </a:rPr>
              <a:t>gehalten</a:t>
            </a:r>
            <a:r>
              <a:rPr lang="en-GB" dirty="0">
                <a:solidFill>
                  <a:srgbClr val="000000"/>
                </a:solidFill>
                <a:latin typeface="+mn-lt"/>
              </a:rPr>
              <a:t> </a:t>
            </a:r>
            <a:r>
              <a:rPr lang="en-GB" dirty="0" err="1">
                <a:solidFill>
                  <a:srgbClr val="000000"/>
                </a:solidFill>
                <a:latin typeface="+mn-lt"/>
              </a:rPr>
              <a:t>werden</a:t>
            </a:r>
            <a:r>
              <a:rPr lang="en-GB" dirty="0">
                <a:solidFill>
                  <a:srgbClr val="000000"/>
                </a:solidFill>
                <a:latin typeface="+mn-lt"/>
              </a:rPr>
              <a:t>, um die </a:t>
            </a:r>
            <a:r>
              <a:rPr lang="en-GB" dirty="0" err="1">
                <a:solidFill>
                  <a:srgbClr val="000000"/>
                </a:solidFill>
                <a:latin typeface="+mn-lt"/>
              </a:rPr>
              <a:t>Produktivität</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maximieren</a:t>
            </a:r>
            <a:r>
              <a:rPr lang="en-GB" dirty="0">
                <a:solidFill>
                  <a:srgbClr val="000000"/>
                </a:solidFill>
                <a:latin typeface="+mn-lt"/>
              </a:rPr>
              <a:t>
</a:t>
            </a:r>
            <a:r>
              <a:rPr lang="en-GB" dirty="0" err="1">
                <a:solidFill>
                  <a:srgbClr val="000000"/>
                </a:solidFill>
                <a:latin typeface="+mn-lt"/>
              </a:rPr>
              <a:t>Planung</a:t>
            </a:r>
            <a:r>
              <a:rPr lang="en-GB" dirty="0">
                <a:solidFill>
                  <a:srgbClr val="000000"/>
                </a:solidFill>
                <a:latin typeface="+mn-lt"/>
              </a:rPr>
              <a:t>, </a:t>
            </a:r>
            <a:r>
              <a:rPr lang="en-GB" dirty="0" err="1">
                <a:solidFill>
                  <a:srgbClr val="000000"/>
                </a:solidFill>
                <a:latin typeface="+mn-lt"/>
              </a:rPr>
              <a:t>Verständnis</a:t>
            </a:r>
            <a:r>
              <a:rPr lang="en-GB" dirty="0">
                <a:solidFill>
                  <a:srgbClr val="000000"/>
                </a:solidFill>
                <a:latin typeface="+mn-lt"/>
              </a:rPr>
              <a:t>, </a:t>
            </a:r>
            <a:r>
              <a:rPr lang="en-GB" dirty="0" err="1">
                <a:solidFill>
                  <a:srgbClr val="000000"/>
                </a:solidFill>
                <a:latin typeface="+mn-lt"/>
              </a:rPr>
              <a:t>Aktualisierung</a:t>
            </a:r>
            <a:r>
              <a:rPr lang="en-GB" dirty="0">
                <a:solidFill>
                  <a:srgbClr val="000000"/>
                </a:solidFill>
                <a:latin typeface="+mn-lt"/>
              </a:rPr>
              <a:t>, </a:t>
            </a:r>
            <a:r>
              <a:rPr lang="en-GB" dirty="0" err="1">
                <a:solidFill>
                  <a:srgbClr val="000000"/>
                </a:solidFill>
                <a:latin typeface="+mn-lt"/>
              </a:rPr>
              <a:t>Kommunikation</a:t>
            </a:r>
            <a:r>
              <a:rPr lang="en-GB" dirty="0">
                <a:solidFill>
                  <a:srgbClr val="000000"/>
                </a:solidFill>
                <a:latin typeface="+mn-lt"/>
              </a:rPr>
              <a:t>, </a:t>
            </a:r>
            <a:r>
              <a:rPr lang="en-GB" dirty="0" err="1">
                <a:solidFill>
                  <a:srgbClr val="000000"/>
                </a:solidFill>
                <a:latin typeface="+mn-lt"/>
              </a:rPr>
              <a:t>Entwicklung</a:t>
            </a:r>
            <a:r>
              <a:rPr lang="en-GB" dirty="0">
                <a:solidFill>
                  <a:srgbClr val="000000"/>
                </a:solidFill>
                <a:latin typeface="+mn-lt"/>
              </a:rPr>
              <a:t> und </a:t>
            </a:r>
            <a:r>
              <a:rPr lang="en-GB" dirty="0" err="1">
                <a:solidFill>
                  <a:srgbClr val="000000"/>
                </a:solidFill>
                <a:latin typeface="+mn-lt"/>
              </a:rPr>
              <a:t>Lieferung</a:t>
            </a:r>
            <a:r>
              <a:rPr lang="en-GB" dirty="0">
                <a:solidFill>
                  <a:srgbClr val="000000"/>
                </a:solidFill>
                <a:latin typeface="+mn-lt"/>
              </a:rPr>
              <a:t>, die Teil </a:t>
            </a:r>
            <a:r>
              <a:rPr lang="en-GB" dirty="0" err="1">
                <a:solidFill>
                  <a:srgbClr val="000000"/>
                </a:solidFill>
                <a:latin typeface="+mn-lt"/>
              </a:rPr>
              <a:t>eines</a:t>
            </a:r>
            <a:r>
              <a:rPr lang="en-GB" dirty="0">
                <a:solidFill>
                  <a:srgbClr val="000000"/>
                </a:solidFill>
                <a:latin typeface="+mn-lt"/>
              </a:rPr>
              <a:t> </a:t>
            </a:r>
            <a:r>
              <a:rPr lang="en-GB" dirty="0" err="1">
                <a:solidFill>
                  <a:srgbClr val="000000"/>
                </a:solidFill>
                <a:latin typeface="+mn-lt"/>
              </a:rPr>
              <a:t>anpassungsfähigen</a:t>
            </a:r>
            <a:r>
              <a:rPr lang="en-GB" dirty="0">
                <a:solidFill>
                  <a:srgbClr val="000000"/>
                </a:solidFill>
                <a:latin typeface="+mn-lt"/>
              </a:rPr>
              <a:t>, </a:t>
            </a:r>
            <a:r>
              <a:rPr lang="en-GB" dirty="0" err="1">
                <a:solidFill>
                  <a:srgbClr val="000000"/>
                </a:solidFill>
                <a:latin typeface="+mn-lt"/>
              </a:rPr>
              <a:t>modularen</a:t>
            </a:r>
            <a:r>
              <a:rPr lang="en-GB" dirty="0">
                <a:solidFill>
                  <a:srgbClr val="000000"/>
                </a:solidFill>
                <a:latin typeface="+mn-lt"/>
              </a:rPr>
              <a:t> </a:t>
            </a:r>
            <a:r>
              <a:rPr lang="en-GB" dirty="0" err="1">
                <a:solidFill>
                  <a:srgbClr val="000000"/>
                </a:solidFill>
                <a:latin typeface="+mn-lt"/>
              </a:rPr>
              <a:t>Prozesses</a:t>
            </a:r>
            <a:r>
              <a:rPr lang="en-GB" dirty="0">
                <a:solidFill>
                  <a:srgbClr val="000000"/>
                </a:solidFill>
                <a:latin typeface="+mn-lt"/>
              </a:rPr>
              <a:t> </a:t>
            </a:r>
            <a:r>
              <a:rPr lang="en-GB" dirty="0" err="1">
                <a:solidFill>
                  <a:srgbClr val="000000"/>
                </a:solidFill>
                <a:latin typeface="+mn-lt"/>
              </a:rPr>
              <a:t>sind</a:t>
            </a:r>
            <a:r>
              <a:rPr lang="en-GB" dirty="0">
                <a:solidFill>
                  <a:srgbClr val="000000"/>
                </a:solidFill>
                <a:latin typeface="+mn-lt"/>
              </a:rPr>
              <a:t>.</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01594857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2" y="1515966"/>
            <a:ext cx="10595237" cy="3995028"/>
          </a:xfrm>
        </p:spPr>
        <p:txBody>
          <a:bodyPr/>
          <a:lstStyle/>
          <a:p>
            <a:pPr marL="474300" indent="-457200">
              <a:buClr>
                <a:schemeClr val="accent2"/>
              </a:buClr>
              <a:buFont typeface="Wingdings" panose="05000000000000000000" pitchFamily="2" charset="2"/>
              <a:buChar char="Ø"/>
            </a:pPr>
            <a:r>
              <a:rPr lang="en-GB" dirty="0"/>
              <a:t>Agile </a:t>
            </a:r>
            <a:r>
              <a:rPr lang="en-GB" dirty="0" err="1"/>
              <a:t>Methoden</a:t>
            </a:r>
            <a:r>
              <a:rPr lang="en-GB" dirty="0"/>
              <a:t> </a:t>
            </a:r>
            <a:r>
              <a:rPr lang="en-GB" dirty="0" err="1"/>
              <a:t>können</a:t>
            </a:r>
            <a:r>
              <a:rPr lang="en-GB" dirty="0"/>
              <a:t> </a:t>
            </a:r>
            <a:r>
              <a:rPr lang="en-GB" dirty="0" err="1"/>
              <a:t>definiert</a:t>
            </a:r>
            <a:r>
              <a:rPr lang="en-GB" dirty="0"/>
              <a:t> </a:t>
            </a:r>
            <a:r>
              <a:rPr lang="en-GB" dirty="0" err="1"/>
              <a:t>werden</a:t>
            </a:r>
            <a:r>
              <a:rPr lang="en-GB" dirty="0"/>
              <a:t> </a:t>
            </a:r>
            <a:r>
              <a:rPr lang="en-GB" dirty="0" err="1"/>
              <a:t>als</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err="1">
                <a:solidFill>
                  <a:srgbClr val="000000"/>
                </a:solidFill>
                <a:latin typeface="+mn-lt"/>
              </a:rPr>
              <a:t>Softwareentwicklung</a:t>
            </a:r>
            <a:r>
              <a:rPr lang="en-GB" dirty="0">
                <a:solidFill>
                  <a:srgbClr val="000000"/>
                </a:solidFill>
                <a:latin typeface="+mn-lt"/>
              </a:rPr>
              <a:t> </a:t>
            </a:r>
            <a:r>
              <a:rPr lang="en-GB" dirty="0" err="1">
                <a:solidFill>
                  <a:srgbClr val="000000"/>
                </a:solidFill>
                <a:latin typeface="+mn-lt"/>
              </a:rPr>
              <a:t>basierend</a:t>
            </a:r>
            <a:r>
              <a:rPr lang="en-GB" dirty="0">
                <a:solidFill>
                  <a:srgbClr val="000000"/>
                </a:solidFill>
                <a:latin typeface="+mn-lt"/>
              </a:rPr>
              <a:t> auf </a:t>
            </a:r>
            <a:r>
              <a:rPr lang="en-GB" dirty="0" err="1">
                <a:solidFill>
                  <a:srgbClr val="000000"/>
                </a:solidFill>
                <a:latin typeface="+mn-lt"/>
              </a:rPr>
              <a:t>iterativen</a:t>
            </a:r>
            <a:r>
              <a:rPr lang="en-GB" dirty="0">
                <a:solidFill>
                  <a:srgbClr val="000000"/>
                </a:solidFill>
                <a:latin typeface="+mn-lt"/>
              </a:rPr>
              <a:t> </a:t>
            </a:r>
            <a:r>
              <a:rPr lang="en-GB" dirty="0" err="1">
                <a:solidFill>
                  <a:srgbClr val="000000"/>
                </a:solidFill>
                <a:latin typeface="+mn-lt"/>
              </a:rPr>
              <a:t>Aktionen</a:t>
            </a:r>
            <a:r>
              <a:rPr lang="en-GB" dirty="0">
                <a:solidFill>
                  <a:srgbClr val="000000"/>
                </a:solidFill>
                <a:latin typeface="+mn-lt"/>
              </a:rPr>
              <a:t> </a:t>
            </a:r>
            <a:r>
              <a:rPr lang="en-GB" dirty="0" err="1">
                <a:solidFill>
                  <a:srgbClr val="000000"/>
                </a:solidFill>
                <a:latin typeface="+mn-lt"/>
              </a:rPr>
              <a:t>selbstorganisierender</a:t>
            </a:r>
            <a:r>
              <a:rPr lang="en-GB" dirty="0">
                <a:solidFill>
                  <a:srgbClr val="000000"/>
                </a:solidFill>
                <a:latin typeface="+mn-lt"/>
              </a:rPr>
              <a:t>, cross-</a:t>
            </a:r>
            <a:r>
              <a:rPr lang="en-GB" dirty="0" err="1">
                <a:solidFill>
                  <a:srgbClr val="000000"/>
                </a:solidFill>
                <a:latin typeface="+mn-lt"/>
              </a:rPr>
              <a:t>funktionaler</a:t>
            </a:r>
            <a:r>
              <a:rPr lang="en-GB" dirty="0">
                <a:solidFill>
                  <a:srgbClr val="000000"/>
                </a:solidFill>
                <a:latin typeface="+mn-lt"/>
              </a:rPr>
              <a:t> Teams
Eine </a:t>
            </a:r>
            <a:r>
              <a:rPr lang="en-GB" dirty="0" err="1">
                <a:solidFill>
                  <a:srgbClr val="000000"/>
                </a:solidFill>
                <a:latin typeface="+mn-lt"/>
              </a:rPr>
              <a:t>Reihe</a:t>
            </a:r>
            <a:r>
              <a:rPr lang="en-GB" dirty="0">
                <a:solidFill>
                  <a:srgbClr val="000000"/>
                </a:solidFill>
                <a:latin typeface="+mn-lt"/>
              </a:rPr>
              <a:t> von </a:t>
            </a:r>
            <a:r>
              <a:rPr lang="en-GB" dirty="0" err="1">
                <a:solidFill>
                  <a:srgbClr val="000000"/>
                </a:solidFill>
                <a:latin typeface="+mn-lt"/>
              </a:rPr>
              <a:t>Praktiken</a:t>
            </a:r>
            <a:r>
              <a:rPr lang="en-GB" dirty="0">
                <a:solidFill>
                  <a:srgbClr val="000000"/>
                </a:solidFill>
                <a:latin typeface="+mn-lt"/>
              </a:rPr>
              <a:t>, die </a:t>
            </a:r>
            <a:r>
              <a:rPr lang="en-GB" dirty="0" err="1">
                <a:solidFill>
                  <a:srgbClr val="000000"/>
                </a:solidFill>
                <a:latin typeface="+mn-lt"/>
              </a:rPr>
              <a:t>befolgt</a:t>
            </a:r>
            <a:r>
              <a:rPr lang="en-GB" dirty="0">
                <a:solidFill>
                  <a:srgbClr val="000000"/>
                </a:solidFill>
                <a:latin typeface="+mn-lt"/>
              </a:rPr>
              <a:t> </a:t>
            </a:r>
            <a:r>
              <a:rPr lang="en-GB" dirty="0" err="1">
                <a:solidFill>
                  <a:srgbClr val="000000"/>
                </a:solidFill>
                <a:latin typeface="+mn-lt"/>
              </a:rPr>
              <a:t>werden</a:t>
            </a:r>
            <a:r>
              <a:rPr lang="en-GB" dirty="0">
                <a:solidFill>
                  <a:srgbClr val="000000"/>
                </a:solidFill>
                <a:latin typeface="+mn-lt"/>
              </a:rPr>
              <a:t> </a:t>
            </a:r>
            <a:r>
              <a:rPr lang="en-GB" dirty="0" err="1">
                <a:solidFill>
                  <a:srgbClr val="000000"/>
                </a:solidFill>
                <a:latin typeface="+mn-lt"/>
              </a:rPr>
              <a:t>müssen</a:t>
            </a:r>
            <a:r>
              <a:rPr lang="en-GB" dirty="0">
                <a:solidFill>
                  <a:srgbClr val="000000"/>
                </a:solidFill>
                <a:latin typeface="+mn-lt"/>
              </a:rPr>
              <a:t>, um </a:t>
            </a:r>
            <a:r>
              <a:rPr lang="en-GB" dirty="0" err="1">
                <a:solidFill>
                  <a:srgbClr val="000000"/>
                </a:solidFill>
                <a:latin typeface="+mn-lt"/>
              </a:rPr>
              <a:t>mit</a:t>
            </a:r>
            <a:r>
              <a:rPr lang="en-GB" dirty="0">
                <a:solidFill>
                  <a:srgbClr val="000000"/>
                </a:solidFill>
                <a:latin typeface="+mn-lt"/>
              </a:rPr>
              <a:t> </a:t>
            </a:r>
            <a:r>
              <a:rPr lang="en-GB" dirty="0" err="1">
                <a:solidFill>
                  <a:srgbClr val="000000"/>
                </a:solidFill>
                <a:latin typeface="+mn-lt"/>
              </a:rPr>
              <a:t>dem</a:t>
            </a:r>
            <a:r>
              <a:rPr lang="en-GB" dirty="0">
                <a:solidFill>
                  <a:srgbClr val="000000"/>
                </a:solidFill>
                <a:latin typeface="+mn-lt"/>
              </a:rPr>
              <a:t> Agile Framework </a:t>
            </a:r>
            <a:r>
              <a:rPr lang="en-GB" dirty="0" err="1">
                <a:solidFill>
                  <a:srgbClr val="000000"/>
                </a:solidFill>
                <a:latin typeface="+mn-lt"/>
              </a:rPr>
              <a:t>konsistent</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bleiben</a:t>
            </a:r>
            <a:r>
              <a:rPr lang="en-GB" dirty="0">
                <a:solidFill>
                  <a:srgbClr val="000000"/>
                </a:solidFill>
                <a:latin typeface="+mn-lt"/>
              </a:rPr>
              <a:t>
Eine Gruppe von </a:t>
            </a:r>
            <a:r>
              <a:rPr lang="en-GB" dirty="0" err="1">
                <a:solidFill>
                  <a:srgbClr val="000000"/>
                </a:solidFill>
                <a:latin typeface="+mn-lt"/>
              </a:rPr>
              <a:t>Prozessen</a:t>
            </a:r>
            <a:r>
              <a:rPr lang="en-GB" dirty="0">
                <a:solidFill>
                  <a:srgbClr val="000000"/>
                </a:solidFill>
                <a:latin typeface="+mn-lt"/>
              </a:rPr>
              <a:t>, die so </a:t>
            </a:r>
            <a:r>
              <a:rPr lang="en-GB" dirty="0" err="1">
                <a:solidFill>
                  <a:srgbClr val="000000"/>
                </a:solidFill>
                <a:latin typeface="+mn-lt"/>
              </a:rPr>
              <a:t>klein</a:t>
            </a:r>
            <a:r>
              <a:rPr lang="en-GB" dirty="0">
                <a:solidFill>
                  <a:srgbClr val="000000"/>
                </a:solidFill>
                <a:latin typeface="+mn-lt"/>
              </a:rPr>
              <a:t> </a:t>
            </a:r>
            <a:r>
              <a:rPr lang="en-GB" dirty="0" err="1">
                <a:solidFill>
                  <a:srgbClr val="000000"/>
                </a:solidFill>
                <a:latin typeface="+mn-lt"/>
              </a:rPr>
              <a:t>wie</a:t>
            </a:r>
            <a:r>
              <a:rPr lang="en-GB" dirty="0">
                <a:solidFill>
                  <a:srgbClr val="000000"/>
                </a:solidFill>
                <a:latin typeface="+mn-lt"/>
              </a:rPr>
              <a:t> </a:t>
            </a:r>
            <a:r>
              <a:rPr lang="en-GB" dirty="0" err="1">
                <a:solidFill>
                  <a:srgbClr val="000000"/>
                </a:solidFill>
                <a:latin typeface="+mn-lt"/>
              </a:rPr>
              <a:t>möglich</a:t>
            </a:r>
            <a:r>
              <a:rPr lang="en-GB" dirty="0">
                <a:solidFill>
                  <a:srgbClr val="000000"/>
                </a:solidFill>
                <a:latin typeface="+mn-lt"/>
              </a:rPr>
              <a:t> </a:t>
            </a:r>
            <a:r>
              <a:rPr lang="en-GB" dirty="0" err="1">
                <a:solidFill>
                  <a:srgbClr val="000000"/>
                </a:solidFill>
                <a:latin typeface="+mn-lt"/>
              </a:rPr>
              <a:t>gehalten</a:t>
            </a:r>
            <a:r>
              <a:rPr lang="en-GB" dirty="0">
                <a:solidFill>
                  <a:srgbClr val="000000"/>
                </a:solidFill>
                <a:latin typeface="+mn-lt"/>
              </a:rPr>
              <a:t> </a:t>
            </a:r>
            <a:r>
              <a:rPr lang="en-GB" dirty="0" err="1">
                <a:solidFill>
                  <a:srgbClr val="000000"/>
                </a:solidFill>
                <a:latin typeface="+mn-lt"/>
              </a:rPr>
              <a:t>werden</a:t>
            </a:r>
            <a:r>
              <a:rPr lang="en-GB" dirty="0">
                <a:solidFill>
                  <a:srgbClr val="000000"/>
                </a:solidFill>
                <a:latin typeface="+mn-lt"/>
              </a:rPr>
              <a:t>, um die </a:t>
            </a:r>
            <a:r>
              <a:rPr lang="en-GB" dirty="0" err="1">
                <a:solidFill>
                  <a:srgbClr val="000000"/>
                </a:solidFill>
                <a:latin typeface="+mn-lt"/>
              </a:rPr>
              <a:t>Produktivität</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maximieren</a:t>
            </a:r>
            <a:r>
              <a:rPr lang="en-GB" dirty="0">
                <a:solidFill>
                  <a:srgbClr val="000000"/>
                </a:solidFill>
                <a:latin typeface="+mn-lt"/>
              </a:rPr>
              <a:t>
</a:t>
            </a:r>
            <a:r>
              <a:rPr lang="en-GB" dirty="0" err="1">
                <a:solidFill>
                  <a:srgbClr val="000000"/>
                </a:solidFill>
                <a:latin typeface="+mn-lt"/>
              </a:rPr>
              <a:t>Planung</a:t>
            </a:r>
            <a:r>
              <a:rPr lang="en-GB" dirty="0">
                <a:solidFill>
                  <a:srgbClr val="000000"/>
                </a:solidFill>
                <a:latin typeface="+mn-lt"/>
              </a:rPr>
              <a:t>, </a:t>
            </a:r>
            <a:r>
              <a:rPr lang="en-GB" dirty="0" err="1">
                <a:solidFill>
                  <a:srgbClr val="000000"/>
                </a:solidFill>
                <a:latin typeface="+mn-lt"/>
              </a:rPr>
              <a:t>Verständnis</a:t>
            </a:r>
            <a:r>
              <a:rPr lang="en-GB" dirty="0">
                <a:solidFill>
                  <a:srgbClr val="000000"/>
                </a:solidFill>
                <a:latin typeface="+mn-lt"/>
              </a:rPr>
              <a:t>, </a:t>
            </a:r>
            <a:r>
              <a:rPr lang="en-GB" dirty="0" err="1">
                <a:solidFill>
                  <a:srgbClr val="000000"/>
                </a:solidFill>
                <a:latin typeface="+mn-lt"/>
              </a:rPr>
              <a:t>Aktualisierung</a:t>
            </a:r>
            <a:r>
              <a:rPr lang="en-GB" dirty="0">
                <a:solidFill>
                  <a:srgbClr val="000000"/>
                </a:solidFill>
                <a:latin typeface="+mn-lt"/>
              </a:rPr>
              <a:t>, </a:t>
            </a:r>
            <a:r>
              <a:rPr lang="en-GB" dirty="0" err="1">
                <a:solidFill>
                  <a:srgbClr val="000000"/>
                </a:solidFill>
                <a:latin typeface="+mn-lt"/>
              </a:rPr>
              <a:t>Kommunikation</a:t>
            </a:r>
            <a:r>
              <a:rPr lang="en-GB" dirty="0">
                <a:solidFill>
                  <a:srgbClr val="000000"/>
                </a:solidFill>
                <a:latin typeface="+mn-lt"/>
              </a:rPr>
              <a:t>, </a:t>
            </a:r>
            <a:r>
              <a:rPr lang="en-GB" dirty="0" err="1">
                <a:solidFill>
                  <a:srgbClr val="000000"/>
                </a:solidFill>
                <a:latin typeface="+mn-lt"/>
              </a:rPr>
              <a:t>Entwicklung</a:t>
            </a:r>
            <a:r>
              <a:rPr lang="en-GB" dirty="0">
                <a:solidFill>
                  <a:srgbClr val="000000"/>
                </a:solidFill>
                <a:latin typeface="+mn-lt"/>
              </a:rPr>
              <a:t> und </a:t>
            </a:r>
            <a:r>
              <a:rPr lang="en-GB" dirty="0" err="1">
                <a:solidFill>
                  <a:srgbClr val="000000"/>
                </a:solidFill>
                <a:latin typeface="+mn-lt"/>
              </a:rPr>
              <a:t>Lieferung</a:t>
            </a:r>
            <a:r>
              <a:rPr lang="en-GB" dirty="0">
                <a:solidFill>
                  <a:srgbClr val="000000"/>
                </a:solidFill>
                <a:latin typeface="+mn-lt"/>
              </a:rPr>
              <a:t>, die Teil </a:t>
            </a:r>
            <a:r>
              <a:rPr lang="en-GB" dirty="0" err="1">
                <a:solidFill>
                  <a:srgbClr val="000000"/>
                </a:solidFill>
                <a:latin typeface="+mn-lt"/>
              </a:rPr>
              <a:t>eines</a:t>
            </a:r>
            <a:r>
              <a:rPr lang="en-GB" dirty="0">
                <a:solidFill>
                  <a:srgbClr val="000000"/>
                </a:solidFill>
                <a:latin typeface="+mn-lt"/>
              </a:rPr>
              <a:t> </a:t>
            </a:r>
            <a:r>
              <a:rPr lang="en-GB" dirty="0" err="1">
                <a:solidFill>
                  <a:srgbClr val="000000"/>
                </a:solidFill>
                <a:latin typeface="+mn-lt"/>
              </a:rPr>
              <a:t>anpassungsfähigen</a:t>
            </a:r>
            <a:r>
              <a:rPr lang="en-GB" dirty="0">
                <a:solidFill>
                  <a:srgbClr val="000000"/>
                </a:solidFill>
                <a:latin typeface="+mn-lt"/>
              </a:rPr>
              <a:t>, </a:t>
            </a:r>
            <a:r>
              <a:rPr lang="en-GB" dirty="0" err="1">
                <a:solidFill>
                  <a:srgbClr val="000000"/>
                </a:solidFill>
                <a:latin typeface="+mn-lt"/>
              </a:rPr>
              <a:t>modularen</a:t>
            </a:r>
            <a:r>
              <a:rPr lang="en-GB" dirty="0">
                <a:solidFill>
                  <a:srgbClr val="000000"/>
                </a:solidFill>
                <a:latin typeface="+mn-lt"/>
              </a:rPr>
              <a:t> </a:t>
            </a:r>
            <a:r>
              <a:rPr lang="en-GB" dirty="0" err="1">
                <a:solidFill>
                  <a:srgbClr val="000000"/>
                </a:solidFill>
                <a:latin typeface="+mn-lt"/>
              </a:rPr>
              <a:t>Prozesses</a:t>
            </a:r>
            <a:r>
              <a:rPr lang="en-GB" dirty="0">
                <a:solidFill>
                  <a:srgbClr val="000000"/>
                </a:solidFill>
                <a:latin typeface="+mn-lt"/>
              </a:rPr>
              <a:t> </a:t>
            </a:r>
            <a:r>
              <a:rPr lang="en-GB" dirty="0" err="1">
                <a:solidFill>
                  <a:srgbClr val="000000"/>
                </a:solidFill>
                <a:latin typeface="+mn-lt"/>
              </a:rPr>
              <a:t>sind</a:t>
            </a:r>
            <a:endParaRPr lang="en-GB" dirty="0">
              <a:solidFill>
                <a:srgbClr val="000000"/>
              </a:solidFill>
              <a:latin typeface="+mn-lt"/>
            </a:endParaRPr>
          </a:p>
          <a:p>
            <a:pPr marL="474300" lvl="1" indent="0" algn="r">
              <a:buClr>
                <a:schemeClr val="accent2"/>
              </a:buClr>
            </a:pPr>
            <a:endParaRPr lang="en-GB" dirty="0">
              <a:solidFill>
                <a:srgbClr val="000000"/>
              </a:solidFill>
              <a:latin typeface="+mn-lt"/>
            </a:endParaRPr>
          </a:p>
          <a:p>
            <a:endParaRPr lang="en-ZA" dirty="0"/>
          </a:p>
        </p:txBody>
      </p:sp>
      <p:pic>
        <p:nvPicPr>
          <p:cNvPr id="4" name="Graphic 3" descr="Checkmark with solid fill">
            <a:extLst>
              <a:ext uri="{FF2B5EF4-FFF2-40B4-BE49-F238E27FC236}">
                <a16:creationId xmlns:a16="http://schemas.microsoft.com/office/drawing/2014/main" id="{2475134E-1FA8-5B87-28E6-1E3023B834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7431" y="4806457"/>
            <a:ext cx="384628" cy="384628"/>
          </a:xfrm>
          <a:prstGeom prst="rect">
            <a:avLst/>
          </a:prstGeom>
        </p:spPr>
      </p:pic>
      <p:sp>
        <p:nvSpPr>
          <p:cNvPr id="6" name="TextBox 5">
            <a:extLst>
              <a:ext uri="{FF2B5EF4-FFF2-40B4-BE49-F238E27FC236}">
                <a16:creationId xmlns:a16="http://schemas.microsoft.com/office/drawing/2014/main" id="{97E62D37-BBC0-806C-7C06-FA7A9FA2F74E}"/>
              </a:ext>
            </a:extLst>
          </p:cNvPr>
          <p:cNvSpPr txBox="1"/>
          <p:nvPr/>
        </p:nvSpPr>
        <p:spPr>
          <a:xfrm>
            <a:off x="4881861" y="4816061"/>
            <a:ext cx="3837781" cy="1077218"/>
          </a:xfrm>
          <a:prstGeom prst="rect">
            <a:avLst/>
          </a:prstGeom>
          <a:noFill/>
        </p:spPr>
        <p:txBody>
          <a:bodyPr wrap="square" rtlCol="0">
            <a:spAutoFit/>
          </a:bodyPr>
          <a:lstStyle/>
          <a:p>
            <a:pPr lvl="0">
              <a:defRPr/>
            </a:pPr>
            <a:r>
              <a:rPr lang="en-GB" sz="1600" dirty="0">
                <a:solidFill>
                  <a:srgbClr val="086D6E"/>
                </a:solidFill>
              </a:rPr>
              <a:t>Agile </a:t>
            </a:r>
            <a:r>
              <a:rPr lang="en-GB" sz="1600" dirty="0" err="1">
                <a:solidFill>
                  <a:srgbClr val="086D6E"/>
                </a:solidFill>
              </a:rPr>
              <a:t>Methoden</a:t>
            </a:r>
            <a:r>
              <a:rPr lang="en-GB" sz="1600" dirty="0">
                <a:solidFill>
                  <a:srgbClr val="086D6E"/>
                </a:solidFill>
              </a:rPr>
              <a:t> </a:t>
            </a:r>
            <a:r>
              <a:rPr lang="en-GB" sz="1600" dirty="0" err="1">
                <a:solidFill>
                  <a:srgbClr val="086D6E"/>
                </a:solidFill>
              </a:rPr>
              <a:t>fördern</a:t>
            </a:r>
            <a:r>
              <a:rPr lang="en-GB" sz="1600" dirty="0">
                <a:solidFill>
                  <a:srgbClr val="086D6E"/>
                </a:solidFill>
              </a:rPr>
              <a:t> </a:t>
            </a:r>
            <a:r>
              <a:rPr lang="en-GB" sz="1600" dirty="0" err="1">
                <a:solidFill>
                  <a:srgbClr val="086D6E"/>
                </a:solidFill>
              </a:rPr>
              <a:t>Projektmanagementprozesse</a:t>
            </a:r>
            <a:r>
              <a:rPr lang="en-GB" sz="1600" dirty="0">
                <a:solidFill>
                  <a:srgbClr val="086D6E"/>
                </a:solidFill>
              </a:rPr>
              <a:t>, die </a:t>
            </a:r>
            <a:r>
              <a:rPr lang="en-GB" sz="1600" dirty="0" err="1">
                <a:solidFill>
                  <a:srgbClr val="086D6E"/>
                </a:solidFill>
              </a:rPr>
              <a:t>Teamarbeit</a:t>
            </a:r>
            <a:r>
              <a:rPr lang="en-GB" sz="1600" dirty="0">
                <a:solidFill>
                  <a:srgbClr val="086D6E"/>
                </a:solidFill>
              </a:rPr>
              <a:t> und </a:t>
            </a:r>
            <a:r>
              <a:rPr lang="en-GB" sz="1600" dirty="0" err="1">
                <a:solidFill>
                  <a:srgbClr val="086D6E"/>
                </a:solidFill>
              </a:rPr>
              <a:t>Anpassung</a:t>
            </a:r>
            <a:r>
              <a:rPr lang="en-GB" sz="1600" dirty="0">
                <a:solidFill>
                  <a:srgbClr val="086D6E"/>
                </a:solidFill>
              </a:rPr>
              <a:t> </a:t>
            </a:r>
            <a:r>
              <a:rPr lang="en-GB" sz="1600" dirty="0" err="1">
                <a:solidFill>
                  <a:srgbClr val="086D6E"/>
                </a:solidFill>
              </a:rPr>
              <a:t>fördern</a:t>
            </a:r>
            <a:r>
              <a:rPr lang="en-GB" sz="1600" dirty="0">
                <a:solidFill>
                  <a:srgbClr val="086D6E"/>
                </a:solidFill>
              </a:rPr>
              <a:t>.
</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3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"Für das </a:t>
            </a:r>
            <a:r>
              <a:rPr lang="en-GB" dirty="0" err="1"/>
              <a:t>Projektmanagement</a:t>
            </a:r>
            <a:r>
              <a:rPr lang="en-GB" dirty="0"/>
              <a:t> </a:t>
            </a:r>
            <a:r>
              <a:rPr lang="en-GB" dirty="0" err="1"/>
              <a:t>stehen</a:t>
            </a:r>
            <a:r>
              <a:rPr lang="en-GB" dirty="0"/>
              <a:t> </a:t>
            </a:r>
            <a:r>
              <a:rPr lang="en-GB" dirty="0" err="1"/>
              <a:t>über</a:t>
            </a:r>
            <a:r>
              <a:rPr lang="en-GB" dirty="0"/>
              <a:t> 50 agile </a:t>
            </a:r>
            <a:r>
              <a:rPr lang="en-GB" dirty="0" err="1"/>
              <a:t>Methoden</a:t>
            </a:r>
            <a:r>
              <a:rPr lang="en-GB" dirty="0"/>
              <a:t> </a:t>
            </a:r>
            <a:r>
              <a:rPr lang="en-GB" dirty="0" err="1"/>
              <a:t>zur</a:t>
            </a:r>
            <a:r>
              <a:rPr lang="en-GB" dirty="0"/>
              <a:t> </a:t>
            </a:r>
            <a:r>
              <a:rPr lang="en-GB" dirty="0" err="1"/>
              <a:t>Verfügung</a:t>
            </a:r>
            <a:r>
              <a:rPr lang="en-GB" dirty="0"/>
              <a:t>." </a:t>
            </a:r>
            <a:r>
              <a:rPr lang="en-GB" dirty="0" err="1"/>
              <a:t>Wahr</a:t>
            </a:r>
            <a:r>
              <a:rPr lang="en-GB" dirty="0"/>
              <a:t> </a:t>
            </a:r>
            <a:r>
              <a:rPr lang="en-GB" dirty="0" err="1"/>
              <a:t>oder</a:t>
            </a:r>
            <a:r>
              <a:rPr lang="en-GB" dirty="0"/>
              <a:t> </a:t>
            </a:r>
            <a:r>
              <a:rPr lang="en-GB" dirty="0" err="1"/>
              <a:t>falsch</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a:solidFill>
                  <a:srgbClr val="000000"/>
                </a:solidFill>
                <a:latin typeface="+mn-lt"/>
              </a:rPr>
              <a:t>WAHR
FALSCH</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75059491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"Für das </a:t>
            </a:r>
            <a:r>
              <a:rPr lang="en-GB" dirty="0" err="1"/>
              <a:t>Projektmanagement</a:t>
            </a:r>
            <a:r>
              <a:rPr lang="en-GB" dirty="0"/>
              <a:t> </a:t>
            </a:r>
            <a:r>
              <a:rPr lang="en-GB" dirty="0" err="1"/>
              <a:t>stehen</a:t>
            </a:r>
            <a:r>
              <a:rPr lang="en-GB" dirty="0"/>
              <a:t> </a:t>
            </a:r>
            <a:r>
              <a:rPr lang="en-GB" dirty="0" err="1"/>
              <a:t>über</a:t>
            </a:r>
            <a:r>
              <a:rPr lang="en-GB" dirty="0"/>
              <a:t> 50 agile </a:t>
            </a:r>
            <a:r>
              <a:rPr lang="en-GB" dirty="0" err="1"/>
              <a:t>Methoden</a:t>
            </a:r>
            <a:r>
              <a:rPr lang="en-GB" dirty="0"/>
              <a:t> </a:t>
            </a:r>
            <a:r>
              <a:rPr lang="en-GB" dirty="0" err="1"/>
              <a:t>zur</a:t>
            </a:r>
            <a:r>
              <a:rPr lang="en-GB" dirty="0"/>
              <a:t> </a:t>
            </a:r>
            <a:r>
              <a:rPr lang="en-GB" dirty="0" err="1"/>
              <a:t>Verfügung</a:t>
            </a:r>
            <a:r>
              <a:rPr lang="en-GB" dirty="0"/>
              <a:t>." </a:t>
            </a:r>
            <a:r>
              <a:rPr lang="en-GB" dirty="0" err="1"/>
              <a:t>Wahr</a:t>
            </a:r>
            <a:r>
              <a:rPr lang="en-GB" dirty="0"/>
              <a:t> </a:t>
            </a:r>
            <a:r>
              <a:rPr lang="en-GB" dirty="0" err="1"/>
              <a:t>oder</a:t>
            </a:r>
            <a:r>
              <a:rPr lang="en-GB" dirty="0"/>
              <a:t> </a:t>
            </a:r>
            <a:r>
              <a:rPr lang="en-GB" dirty="0" err="1"/>
              <a:t>falsch</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a:solidFill>
                  <a:srgbClr val="000000"/>
                </a:solidFill>
                <a:latin typeface="+mn-lt"/>
              </a:rPr>
              <a:t>WAHR
FALSCH</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24687C86-8AC0-6FC3-525E-B5A6114FB8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95024" y="2961701"/>
            <a:ext cx="467299" cy="467299"/>
          </a:xfrm>
          <a:prstGeom prst="rect">
            <a:avLst/>
          </a:prstGeom>
        </p:spPr>
      </p:pic>
    </p:spTree>
    <p:extLst>
      <p:ext uri="{BB962C8B-B14F-4D97-AF65-F5344CB8AC3E}">
        <p14:creationId xmlns:p14="http://schemas.microsoft.com/office/powerpoint/2010/main" val="414958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Welches der </a:t>
            </a:r>
            <a:r>
              <a:rPr lang="en-GB" dirty="0" err="1"/>
              <a:t>folgenden</a:t>
            </a:r>
            <a:r>
              <a:rPr lang="en-GB" dirty="0"/>
              <a:t> </a:t>
            </a:r>
            <a:r>
              <a:rPr lang="en-GB" dirty="0" err="1"/>
              <a:t>Prinzipien</a:t>
            </a:r>
            <a:r>
              <a:rPr lang="en-GB" dirty="0"/>
              <a:t> </a:t>
            </a:r>
            <a:r>
              <a:rPr lang="en-GB" dirty="0" err="1"/>
              <a:t>ist</a:t>
            </a:r>
            <a:r>
              <a:rPr lang="en-GB" dirty="0"/>
              <a:t> </a:t>
            </a:r>
            <a:r>
              <a:rPr lang="en-GB" dirty="0" err="1"/>
              <a:t>kein</a:t>
            </a:r>
            <a:r>
              <a:rPr lang="en-GB" dirty="0"/>
              <a:t> </a:t>
            </a:r>
            <a:r>
              <a:rPr lang="en-GB" dirty="0" err="1"/>
              <a:t>agiles</a:t>
            </a:r>
            <a:r>
              <a:rPr lang="en-GB" dirty="0"/>
              <a:t> </a:t>
            </a:r>
            <a:r>
              <a:rPr lang="en-GB" dirty="0" err="1"/>
              <a:t>Prinzip</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err="1">
                <a:solidFill>
                  <a:srgbClr val="000000"/>
                </a:solidFill>
                <a:latin typeface="+mn-lt"/>
              </a:rPr>
              <a:t>Einsatz</a:t>
            </a:r>
            <a:r>
              <a:rPr lang="en-GB" dirty="0">
                <a:solidFill>
                  <a:srgbClr val="000000"/>
                </a:solidFill>
                <a:latin typeface="+mn-lt"/>
              </a:rPr>
              <a:t> von </a:t>
            </a:r>
            <a:r>
              <a:rPr lang="en-GB" dirty="0" err="1">
                <a:solidFill>
                  <a:srgbClr val="000000"/>
                </a:solidFill>
                <a:latin typeface="+mn-lt"/>
              </a:rPr>
              <a:t>Individuen</a:t>
            </a:r>
            <a:r>
              <a:rPr lang="en-GB" dirty="0">
                <a:solidFill>
                  <a:srgbClr val="000000"/>
                </a:solidFill>
                <a:latin typeface="+mn-lt"/>
              </a:rPr>
              <a:t> und </a:t>
            </a:r>
            <a:r>
              <a:rPr lang="en-GB" dirty="0" err="1">
                <a:solidFill>
                  <a:srgbClr val="000000"/>
                </a:solidFill>
                <a:latin typeface="+mn-lt"/>
              </a:rPr>
              <a:t>Interaktionen</a:t>
            </a:r>
            <a:r>
              <a:rPr lang="en-GB" dirty="0">
                <a:solidFill>
                  <a:srgbClr val="000000"/>
                </a:solidFill>
                <a:latin typeface="+mn-lt"/>
              </a:rPr>
              <a:t> </a:t>
            </a:r>
            <a:r>
              <a:rPr lang="en-GB" dirty="0" err="1">
                <a:solidFill>
                  <a:srgbClr val="000000"/>
                </a:solidFill>
                <a:latin typeface="+mn-lt"/>
              </a:rPr>
              <a:t>anstelle</a:t>
            </a:r>
            <a:r>
              <a:rPr lang="en-GB" dirty="0">
                <a:solidFill>
                  <a:srgbClr val="000000"/>
                </a:solidFill>
                <a:latin typeface="+mn-lt"/>
              </a:rPr>
              <a:t> von </a:t>
            </a:r>
            <a:r>
              <a:rPr lang="en-GB" dirty="0" err="1">
                <a:solidFill>
                  <a:srgbClr val="000000"/>
                </a:solidFill>
                <a:latin typeface="+mn-lt"/>
              </a:rPr>
              <a:t>Prozessen</a:t>
            </a:r>
            <a:r>
              <a:rPr lang="en-GB" dirty="0">
                <a:solidFill>
                  <a:srgbClr val="000000"/>
                </a:solidFill>
                <a:latin typeface="+mn-lt"/>
              </a:rPr>
              <a:t> und Tools
</a:t>
            </a:r>
            <a:r>
              <a:rPr lang="en-GB" dirty="0" err="1">
                <a:solidFill>
                  <a:srgbClr val="000000"/>
                </a:solidFill>
                <a:latin typeface="+mn-lt"/>
              </a:rPr>
              <a:t>Einsatz</a:t>
            </a:r>
            <a:r>
              <a:rPr lang="en-GB" dirty="0">
                <a:solidFill>
                  <a:srgbClr val="000000"/>
                </a:solidFill>
                <a:latin typeface="+mn-lt"/>
              </a:rPr>
              <a:t> </a:t>
            </a:r>
            <a:r>
              <a:rPr lang="en-GB" dirty="0" err="1">
                <a:solidFill>
                  <a:srgbClr val="000000"/>
                </a:solidFill>
                <a:latin typeface="+mn-lt"/>
              </a:rPr>
              <a:t>funktionierender</a:t>
            </a:r>
            <a:r>
              <a:rPr lang="en-GB" dirty="0">
                <a:solidFill>
                  <a:srgbClr val="000000"/>
                </a:solidFill>
                <a:latin typeface="+mn-lt"/>
              </a:rPr>
              <a:t> Software </a:t>
            </a:r>
            <a:r>
              <a:rPr lang="en-GB" dirty="0" err="1">
                <a:solidFill>
                  <a:srgbClr val="000000"/>
                </a:solidFill>
                <a:latin typeface="+mn-lt"/>
              </a:rPr>
              <a:t>statt</a:t>
            </a:r>
            <a:r>
              <a:rPr lang="en-GB" dirty="0">
                <a:solidFill>
                  <a:srgbClr val="000000"/>
                </a:solidFill>
                <a:latin typeface="+mn-lt"/>
              </a:rPr>
              <a:t> </a:t>
            </a:r>
            <a:r>
              <a:rPr lang="en-GB" dirty="0" err="1">
                <a:solidFill>
                  <a:srgbClr val="000000"/>
                </a:solidFill>
                <a:latin typeface="+mn-lt"/>
              </a:rPr>
              <a:t>umfassender</a:t>
            </a:r>
            <a:r>
              <a:rPr lang="en-GB" dirty="0">
                <a:solidFill>
                  <a:srgbClr val="000000"/>
                </a:solidFill>
                <a:latin typeface="+mn-lt"/>
              </a:rPr>
              <a:t> </a:t>
            </a:r>
            <a:r>
              <a:rPr lang="en-GB" dirty="0" err="1">
                <a:solidFill>
                  <a:srgbClr val="000000"/>
                </a:solidFill>
                <a:latin typeface="+mn-lt"/>
              </a:rPr>
              <a:t>Dokumentation</a:t>
            </a:r>
            <a:r>
              <a:rPr lang="en-GB" dirty="0">
                <a:solidFill>
                  <a:srgbClr val="000000"/>
                </a:solidFill>
                <a:latin typeface="+mn-lt"/>
              </a:rPr>
              <a:t>
Schneller </a:t>
            </a:r>
            <a:r>
              <a:rPr lang="en-GB" dirty="0" err="1">
                <a:solidFill>
                  <a:srgbClr val="000000"/>
                </a:solidFill>
                <a:latin typeface="+mn-lt"/>
              </a:rPr>
              <a:t>arbeiten</a:t>
            </a:r>
            <a:r>
              <a:rPr lang="en-GB" dirty="0">
                <a:solidFill>
                  <a:srgbClr val="000000"/>
                </a:solidFill>
                <a:latin typeface="+mn-lt"/>
              </a:rPr>
              <a:t> und </a:t>
            </a:r>
            <a:r>
              <a:rPr lang="en-GB" dirty="0" err="1">
                <a:solidFill>
                  <a:srgbClr val="000000"/>
                </a:solidFill>
                <a:latin typeface="+mn-lt"/>
              </a:rPr>
              <a:t>produzieren</a:t>
            </a:r>
            <a:r>
              <a:rPr lang="en-GB" dirty="0">
                <a:solidFill>
                  <a:srgbClr val="000000"/>
                </a:solidFill>
                <a:latin typeface="+mn-lt"/>
              </a:rPr>
              <a:t> </a:t>
            </a:r>
            <a:r>
              <a:rPr lang="en-GB" dirty="0" err="1">
                <a:solidFill>
                  <a:srgbClr val="000000"/>
                </a:solidFill>
                <a:latin typeface="+mn-lt"/>
              </a:rPr>
              <a:t>statt</a:t>
            </a:r>
            <a:r>
              <a:rPr lang="en-GB" dirty="0">
                <a:solidFill>
                  <a:srgbClr val="000000"/>
                </a:solidFill>
                <a:latin typeface="+mn-lt"/>
              </a:rPr>
              <a:t> </a:t>
            </a:r>
            <a:r>
              <a:rPr lang="en-GB" dirty="0" err="1">
                <a:solidFill>
                  <a:srgbClr val="000000"/>
                </a:solidFill>
                <a:latin typeface="+mn-lt"/>
              </a:rPr>
              <a:t>schneller</a:t>
            </a:r>
            <a:r>
              <a:rPr lang="en-GB" dirty="0">
                <a:solidFill>
                  <a:srgbClr val="000000"/>
                </a:solidFill>
                <a:latin typeface="+mn-lt"/>
              </a:rPr>
              <a:t> </a:t>
            </a:r>
            <a:r>
              <a:rPr lang="en-GB" dirty="0" err="1">
                <a:solidFill>
                  <a:srgbClr val="000000"/>
                </a:solidFill>
                <a:latin typeface="+mn-lt"/>
              </a:rPr>
              <a:t>planen</a:t>
            </a:r>
            <a:r>
              <a:rPr lang="en-GB" dirty="0">
                <a:solidFill>
                  <a:srgbClr val="000000"/>
                </a:solidFill>
                <a:latin typeface="+mn-lt"/>
              </a:rPr>
              <a:t>
Auf </a:t>
            </a:r>
            <a:r>
              <a:rPr lang="en-GB" dirty="0" err="1">
                <a:solidFill>
                  <a:srgbClr val="000000"/>
                </a:solidFill>
                <a:latin typeface="+mn-lt"/>
              </a:rPr>
              <a:t>Veränderungen</a:t>
            </a:r>
            <a:r>
              <a:rPr lang="en-GB" dirty="0">
                <a:solidFill>
                  <a:srgbClr val="000000"/>
                </a:solidFill>
                <a:latin typeface="+mn-lt"/>
              </a:rPr>
              <a:t> </a:t>
            </a:r>
            <a:r>
              <a:rPr lang="en-GB" dirty="0" err="1">
                <a:solidFill>
                  <a:srgbClr val="000000"/>
                </a:solidFill>
                <a:latin typeface="+mn-lt"/>
              </a:rPr>
              <a:t>reagieren</a:t>
            </a:r>
            <a:r>
              <a:rPr lang="en-GB" dirty="0">
                <a:solidFill>
                  <a:srgbClr val="000000"/>
                </a:solidFill>
                <a:latin typeface="+mn-lt"/>
              </a:rPr>
              <a:t>, </a:t>
            </a:r>
            <a:r>
              <a:rPr lang="en-GB" dirty="0" err="1">
                <a:solidFill>
                  <a:srgbClr val="000000"/>
                </a:solidFill>
                <a:latin typeface="+mn-lt"/>
              </a:rPr>
              <a:t>anstatt</a:t>
            </a:r>
            <a:r>
              <a:rPr lang="en-GB" dirty="0">
                <a:solidFill>
                  <a:srgbClr val="000000"/>
                </a:solidFill>
                <a:latin typeface="+mn-lt"/>
              </a:rPr>
              <a:t> </a:t>
            </a:r>
            <a:r>
              <a:rPr lang="en-GB" dirty="0" err="1">
                <a:solidFill>
                  <a:srgbClr val="000000"/>
                </a:solidFill>
                <a:latin typeface="+mn-lt"/>
              </a:rPr>
              <a:t>einem</a:t>
            </a:r>
            <a:r>
              <a:rPr lang="en-GB" dirty="0">
                <a:solidFill>
                  <a:srgbClr val="000000"/>
                </a:solidFill>
                <a:latin typeface="+mn-lt"/>
              </a:rPr>
              <a:t> Plan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folgen</a:t>
            </a:r>
            <a:endParaRPr lang="en-GB" dirty="0">
              <a:solidFill>
                <a:srgbClr val="000000"/>
              </a:solidFill>
              <a:latin typeface="+mn-lt"/>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50650518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de-DE" dirty="0"/>
              <a:t>Welches der folgenden Prinzipien gehört </a:t>
            </a:r>
            <a:r>
              <a:rPr lang="de-DE" i="1" u="sng" dirty="0"/>
              <a:t>nicht</a:t>
            </a:r>
            <a:r>
              <a:rPr lang="de-DE" dirty="0"/>
              <a:t> zu Agile?</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err="1">
                <a:solidFill>
                  <a:srgbClr val="000000"/>
                </a:solidFill>
                <a:latin typeface="+mn-lt"/>
              </a:rPr>
              <a:t>Einsatz</a:t>
            </a:r>
            <a:r>
              <a:rPr lang="en-GB" dirty="0">
                <a:solidFill>
                  <a:srgbClr val="000000"/>
                </a:solidFill>
                <a:latin typeface="+mn-lt"/>
              </a:rPr>
              <a:t> von </a:t>
            </a:r>
            <a:r>
              <a:rPr lang="en-GB" dirty="0" err="1">
                <a:solidFill>
                  <a:srgbClr val="000000"/>
                </a:solidFill>
                <a:latin typeface="+mn-lt"/>
              </a:rPr>
              <a:t>Individuen</a:t>
            </a:r>
            <a:r>
              <a:rPr lang="en-GB" dirty="0">
                <a:solidFill>
                  <a:srgbClr val="000000"/>
                </a:solidFill>
                <a:latin typeface="+mn-lt"/>
              </a:rPr>
              <a:t> und </a:t>
            </a:r>
            <a:r>
              <a:rPr lang="en-GB" dirty="0" err="1">
                <a:solidFill>
                  <a:srgbClr val="000000"/>
                </a:solidFill>
                <a:latin typeface="+mn-lt"/>
              </a:rPr>
              <a:t>Interaktionen</a:t>
            </a:r>
            <a:r>
              <a:rPr lang="en-GB" dirty="0">
                <a:solidFill>
                  <a:srgbClr val="000000"/>
                </a:solidFill>
                <a:latin typeface="+mn-lt"/>
              </a:rPr>
              <a:t> </a:t>
            </a:r>
            <a:r>
              <a:rPr lang="en-GB" dirty="0" err="1">
                <a:solidFill>
                  <a:srgbClr val="000000"/>
                </a:solidFill>
                <a:latin typeface="+mn-lt"/>
              </a:rPr>
              <a:t>anstelle</a:t>
            </a:r>
            <a:r>
              <a:rPr lang="en-GB" dirty="0">
                <a:solidFill>
                  <a:srgbClr val="000000"/>
                </a:solidFill>
                <a:latin typeface="+mn-lt"/>
              </a:rPr>
              <a:t> von </a:t>
            </a:r>
            <a:r>
              <a:rPr lang="en-GB" dirty="0" err="1">
                <a:solidFill>
                  <a:srgbClr val="000000"/>
                </a:solidFill>
                <a:latin typeface="+mn-lt"/>
              </a:rPr>
              <a:t>Prozessen</a:t>
            </a:r>
            <a:r>
              <a:rPr lang="en-GB" dirty="0">
                <a:solidFill>
                  <a:srgbClr val="000000"/>
                </a:solidFill>
                <a:latin typeface="+mn-lt"/>
              </a:rPr>
              <a:t> und Tools
</a:t>
            </a:r>
            <a:r>
              <a:rPr lang="en-GB" dirty="0" err="1">
                <a:solidFill>
                  <a:srgbClr val="000000"/>
                </a:solidFill>
                <a:latin typeface="+mn-lt"/>
              </a:rPr>
              <a:t>Einsatz</a:t>
            </a:r>
            <a:r>
              <a:rPr lang="en-GB" dirty="0">
                <a:solidFill>
                  <a:srgbClr val="000000"/>
                </a:solidFill>
                <a:latin typeface="+mn-lt"/>
              </a:rPr>
              <a:t> </a:t>
            </a:r>
            <a:r>
              <a:rPr lang="en-GB" dirty="0" err="1">
                <a:solidFill>
                  <a:srgbClr val="000000"/>
                </a:solidFill>
                <a:latin typeface="+mn-lt"/>
              </a:rPr>
              <a:t>funktionierender</a:t>
            </a:r>
            <a:r>
              <a:rPr lang="en-GB" dirty="0">
                <a:solidFill>
                  <a:srgbClr val="000000"/>
                </a:solidFill>
                <a:latin typeface="+mn-lt"/>
              </a:rPr>
              <a:t> Software </a:t>
            </a:r>
            <a:r>
              <a:rPr lang="en-GB" dirty="0" err="1">
                <a:solidFill>
                  <a:srgbClr val="000000"/>
                </a:solidFill>
                <a:latin typeface="+mn-lt"/>
              </a:rPr>
              <a:t>statt</a:t>
            </a:r>
            <a:r>
              <a:rPr lang="en-GB" dirty="0">
                <a:solidFill>
                  <a:srgbClr val="000000"/>
                </a:solidFill>
                <a:latin typeface="+mn-lt"/>
              </a:rPr>
              <a:t> </a:t>
            </a:r>
            <a:r>
              <a:rPr lang="en-GB" dirty="0" err="1">
                <a:solidFill>
                  <a:srgbClr val="000000"/>
                </a:solidFill>
                <a:latin typeface="+mn-lt"/>
              </a:rPr>
              <a:t>umfassender</a:t>
            </a:r>
            <a:r>
              <a:rPr lang="en-GB" dirty="0">
                <a:solidFill>
                  <a:srgbClr val="000000"/>
                </a:solidFill>
                <a:latin typeface="+mn-lt"/>
              </a:rPr>
              <a:t> </a:t>
            </a:r>
            <a:r>
              <a:rPr lang="en-GB" dirty="0" err="1">
                <a:solidFill>
                  <a:srgbClr val="000000"/>
                </a:solidFill>
                <a:latin typeface="+mn-lt"/>
              </a:rPr>
              <a:t>Dokumentation</a:t>
            </a:r>
            <a:r>
              <a:rPr lang="en-GB" dirty="0">
                <a:solidFill>
                  <a:srgbClr val="000000"/>
                </a:solidFill>
                <a:latin typeface="+mn-lt"/>
              </a:rPr>
              <a:t>
Schneller </a:t>
            </a:r>
            <a:r>
              <a:rPr lang="en-GB" dirty="0" err="1">
                <a:solidFill>
                  <a:srgbClr val="000000"/>
                </a:solidFill>
                <a:latin typeface="+mn-lt"/>
              </a:rPr>
              <a:t>arbeiten</a:t>
            </a:r>
            <a:r>
              <a:rPr lang="en-GB" dirty="0">
                <a:solidFill>
                  <a:srgbClr val="000000"/>
                </a:solidFill>
                <a:latin typeface="+mn-lt"/>
              </a:rPr>
              <a:t> und </a:t>
            </a:r>
            <a:r>
              <a:rPr lang="en-GB" dirty="0" err="1">
                <a:solidFill>
                  <a:srgbClr val="000000"/>
                </a:solidFill>
                <a:latin typeface="+mn-lt"/>
              </a:rPr>
              <a:t>produzieren</a:t>
            </a:r>
            <a:r>
              <a:rPr lang="en-GB" dirty="0">
                <a:solidFill>
                  <a:srgbClr val="000000"/>
                </a:solidFill>
                <a:latin typeface="+mn-lt"/>
              </a:rPr>
              <a:t> </a:t>
            </a:r>
            <a:r>
              <a:rPr lang="en-GB" dirty="0" err="1">
                <a:solidFill>
                  <a:srgbClr val="000000"/>
                </a:solidFill>
                <a:latin typeface="+mn-lt"/>
              </a:rPr>
              <a:t>statt</a:t>
            </a:r>
            <a:r>
              <a:rPr lang="en-GB" dirty="0">
                <a:solidFill>
                  <a:srgbClr val="000000"/>
                </a:solidFill>
                <a:latin typeface="+mn-lt"/>
              </a:rPr>
              <a:t> </a:t>
            </a:r>
            <a:r>
              <a:rPr lang="en-GB" dirty="0" err="1">
                <a:solidFill>
                  <a:srgbClr val="000000"/>
                </a:solidFill>
                <a:latin typeface="+mn-lt"/>
              </a:rPr>
              <a:t>schneller</a:t>
            </a:r>
            <a:r>
              <a:rPr lang="en-GB" dirty="0">
                <a:solidFill>
                  <a:srgbClr val="000000"/>
                </a:solidFill>
                <a:latin typeface="+mn-lt"/>
              </a:rPr>
              <a:t> </a:t>
            </a:r>
            <a:r>
              <a:rPr lang="en-GB" dirty="0" err="1">
                <a:solidFill>
                  <a:srgbClr val="000000"/>
                </a:solidFill>
                <a:latin typeface="+mn-lt"/>
              </a:rPr>
              <a:t>planen</a:t>
            </a:r>
            <a:r>
              <a:rPr lang="en-GB" dirty="0">
                <a:solidFill>
                  <a:srgbClr val="000000"/>
                </a:solidFill>
                <a:latin typeface="+mn-lt"/>
              </a:rPr>
              <a:t>
Auf </a:t>
            </a:r>
            <a:r>
              <a:rPr lang="en-GB" dirty="0" err="1">
                <a:solidFill>
                  <a:srgbClr val="000000"/>
                </a:solidFill>
                <a:latin typeface="+mn-lt"/>
              </a:rPr>
              <a:t>Veränderungen</a:t>
            </a:r>
            <a:r>
              <a:rPr lang="en-GB" dirty="0">
                <a:solidFill>
                  <a:srgbClr val="000000"/>
                </a:solidFill>
                <a:latin typeface="+mn-lt"/>
              </a:rPr>
              <a:t> </a:t>
            </a:r>
            <a:r>
              <a:rPr lang="en-GB" dirty="0" err="1">
                <a:solidFill>
                  <a:srgbClr val="000000"/>
                </a:solidFill>
                <a:latin typeface="+mn-lt"/>
              </a:rPr>
              <a:t>reagieren</a:t>
            </a:r>
            <a:r>
              <a:rPr lang="en-GB" dirty="0">
                <a:solidFill>
                  <a:srgbClr val="000000"/>
                </a:solidFill>
                <a:latin typeface="+mn-lt"/>
              </a:rPr>
              <a:t>, </a:t>
            </a:r>
            <a:r>
              <a:rPr lang="en-GB" dirty="0" err="1">
                <a:solidFill>
                  <a:srgbClr val="000000"/>
                </a:solidFill>
                <a:latin typeface="+mn-lt"/>
              </a:rPr>
              <a:t>anstatt</a:t>
            </a:r>
            <a:r>
              <a:rPr lang="en-GB" dirty="0">
                <a:solidFill>
                  <a:srgbClr val="000000"/>
                </a:solidFill>
                <a:latin typeface="+mn-lt"/>
              </a:rPr>
              <a:t> </a:t>
            </a:r>
            <a:r>
              <a:rPr lang="en-GB" dirty="0" err="1">
                <a:solidFill>
                  <a:srgbClr val="000000"/>
                </a:solidFill>
                <a:latin typeface="+mn-lt"/>
              </a:rPr>
              <a:t>einem</a:t>
            </a:r>
            <a:r>
              <a:rPr lang="en-GB" dirty="0">
                <a:solidFill>
                  <a:srgbClr val="000000"/>
                </a:solidFill>
                <a:latin typeface="+mn-lt"/>
              </a:rPr>
              <a:t> Plan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folgen</a:t>
            </a:r>
            <a:endParaRPr lang="en-GB" dirty="0">
              <a:solidFill>
                <a:srgbClr val="000000"/>
              </a:solidFill>
              <a:latin typeface="+mn-lt"/>
            </a:endParaRP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BE0ED4E3-505D-482D-1969-E63797889B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72279" y="3942754"/>
            <a:ext cx="384628" cy="384628"/>
          </a:xfrm>
          <a:prstGeom prst="rect">
            <a:avLst/>
          </a:prstGeom>
        </p:spPr>
      </p:pic>
      <p:sp>
        <p:nvSpPr>
          <p:cNvPr id="4" name="TextBox 3">
            <a:extLst>
              <a:ext uri="{FF2B5EF4-FFF2-40B4-BE49-F238E27FC236}">
                <a16:creationId xmlns:a16="http://schemas.microsoft.com/office/drawing/2014/main" id="{23CB0433-80A8-B4C2-3C0C-EAC91F069A56}"/>
              </a:ext>
            </a:extLst>
          </p:cNvPr>
          <p:cNvSpPr txBox="1"/>
          <p:nvPr/>
        </p:nvSpPr>
        <p:spPr>
          <a:xfrm>
            <a:off x="6567035" y="4753104"/>
            <a:ext cx="4930401" cy="1323439"/>
          </a:xfrm>
          <a:prstGeom prst="rect">
            <a:avLst/>
          </a:prstGeom>
          <a:noFill/>
        </p:spPr>
        <p:txBody>
          <a:bodyPr wrap="square" rtlCol="0">
            <a:spAutoFit/>
          </a:bodyPr>
          <a:lstStyle/>
          <a:p>
            <a:pPr lvl="0">
              <a:defRPr/>
            </a:pPr>
            <a:r>
              <a:rPr lang="en-GB" sz="1600" dirty="0">
                <a:solidFill>
                  <a:srgbClr val="086D6E"/>
                </a:solidFill>
              </a:rPr>
              <a:t>Bei </a:t>
            </a:r>
            <a:r>
              <a:rPr lang="en-GB" sz="1600" dirty="0" err="1">
                <a:solidFill>
                  <a:srgbClr val="086D6E"/>
                </a:solidFill>
              </a:rPr>
              <a:t>agilen</a:t>
            </a:r>
            <a:r>
              <a:rPr lang="en-GB" sz="1600" dirty="0">
                <a:solidFill>
                  <a:srgbClr val="086D6E"/>
                </a:solidFill>
              </a:rPr>
              <a:t> </a:t>
            </a:r>
            <a:r>
              <a:rPr lang="en-GB" sz="1600" dirty="0" err="1">
                <a:solidFill>
                  <a:srgbClr val="086D6E"/>
                </a:solidFill>
              </a:rPr>
              <a:t>Methoden</a:t>
            </a:r>
            <a:r>
              <a:rPr lang="en-GB" sz="1600" dirty="0">
                <a:solidFill>
                  <a:srgbClr val="086D6E"/>
                </a:solidFill>
              </a:rPr>
              <a:t> </a:t>
            </a:r>
            <a:r>
              <a:rPr lang="en-GB" sz="1600" dirty="0" err="1">
                <a:solidFill>
                  <a:srgbClr val="086D6E"/>
                </a:solidFill>
              </a:rPr>
              <a:t>geht</a:t>
            </a:r>
            <a:r>
              <a:rPr lang="en-GB" sz="1600" dirty="0">
                <a:solidFill>
                  <a:srgbClr val="086D6E"/>
                </a:solidFill>
              </a:rPr>
              <a:t> es </a:t>
            </a:r>
            <a:r>
              <a:rPr lang="en-GB" sz="1600" dirty="0" err="1">
                <a:solidFill>
                  <a:srgbClr val="086D6E"/>
                </a:solidFill>
              </a:rPr>
              <a:t>nicht</a:t>
            </a:r>
            <a:r>
              <a:rPr lang="en-GB" sz="1600" dirty="0">
                <a:solidFill>
                  <a:srgbClr val="086D6E"/>
                </a:solidFill>
              </a:rPr>
              <a:t> </a:t>
            </a:r>
            <a:r>
              <a:rPr lang="en-GB" sz="1600" dirty="0" err="1">
                <a:solidFill>
                  <a:srgbClr val="086D6E"/>
                </a:solidFill>
              </a:rPr>
              <a:t>nur</a:t>
            </a:r>
            <a:r>
              <a:rPr lang="en-GB" sz="1600" dirty="0">
                <a:solidFill>
                  <a:srgbClr val="086D6E"/>
                </a:solidFill>
              </a:rPr>
              <a:t> </a:t>
            </a:r>
            <a:r>
              <a:rPr lang="en-GB" sz="1600" dirty="0" err="1">
                <a:solidFill>
                  <a:srgbClr val="086D6E"/>
                </a:solidFill>
              </a:rPr>
              <a:t>darum</a:t>
            </a:r>
            <a:r>
              <a:rPr lang="en-GB" sz="1600" dirty="0">
                <a:solidFill>
                  <a:srgbClr val="086D6E"/>
                </a:solidFill>
              </a:rPr>
              <a:t>, </a:t>
            </a:r>
            <a:r>
              <a:rPr lang="en-GB" sz="1600" dirty="0" err="1">
                <a:solidFill>
                  <a:srgbClr val="086D6E"/>
                </a:solidFill>
              </a:rPr>
              <a:t>schneller</a:t>
            </a:r>
            <a:r>
              <a:rPr lang="en-GB" sz="1600" dirty="0">
                <a:solidFill>
                  <a:srgbClr val="086D6E"/>
                </a:solidFill>
              </a:rPr>
              <a:t> </a:t>
            </a:r>
            <a:r>
              <a:rPr lang="en-GB" sz="1600" dirty="0" err="1">
                <a:solidFill>
                  <a:srgbClr val="086D6E"/>
                </a:solidFill>
              </a:rPr>
              <a:t>zu</a:t>
            </a:r>
            <a:r>
              <a:rPr lang="en-GB" sz="1600" dirty="0">
                <a:solidFill>
                  <a:srgbClr val="086D6E"/>
                </a:solidFill>
              </a:rPr>
              <a:t> </a:t>
            </a:r>
            <a:r>
              <a:rPr lang="en-GB" sz="1600" dirty="0" err="1">
                <a:solidFill>
                  <a:srgbClr val="086D6E"/>
                </a:solidFill>
              </a:rPr>
              <a:t>arbeiten</a:t>
            </a:r>
            <a:r>
              <a:rPr lang="en-GB" sz="1600" dirty="0">
                <a:solidFill>
                  <a:srgbClr val="086D6E"/>
                </a:solidFill>
              </a:rPr>
              <a:t> und </a:t>
            </a:r>
            <a:r>
              <a:rPr lang="en-GB" sz="1600" dirty="0" err="1">
                <a:solidFill>
                  <a:srgbClr val="086D6E"/>
                </a:solidFill>
              </a:rPr>
              <a:t>zu</a:t>
            </a:r>
            <a:r>
              <a:rPr lang="en-GB" sz="1600" dirty="0">
                <a:solidFill>
                  <a:srgbClr val="086D6E"/>
                </a:solidFill>
              </a:rPr>
              <a:t> </a:t>
            </a:r>
            <a:r>
              <a:rPr lang="en-GB" sz="1600" dirty="0" err="1">
                <a:solidFill>
                  <a:srgbClr val="086D6E"/>
                </a:solidFill>
              </a:rPr>
              <a:t>produzieren</a:t>
            </a:r>
            <a:r>
              <a:rPr lang="en-GB" sz="1600" dirty="0">
                <a:solidFill>
                  <a:srgbClr val="086D6E"/>
                </a:solidFill>
              </a:rPr>
              <a:t>, </a:t>
            </a:r>
            <a:r>
              <a:rPr lang="en-GB" sz="1600" dirty="0" err="1">
                <a:solidFill>
                  <a:srgbClr val="086D6E"/>
                </a:solidFill>
              </a:rPr>
              <a:t>sondern</a:t>
            </a:r>
            <a:r>
              <a:rPr lang="en-GB" sz="1600" dirty="0">
                <a:solidFill>
                  <a:srgbClr val="086D6E"/>
                </a:solidFill>
              </a:rPr>
              <a:t> </a:t>
            </a:r>
            <a:r>
              <a:rPr lang="en-GB" sz="1600" dirty="0" err="1">
                <a:solidFill>
                  <a:srgbClr val="086D6E"/>
                </a:solidFill>
              </a:rPr>
              <a:t>auch</a:t>
            </a:r>
            <a:r>
              <a:rPr lang="en-GB" sz="1600" dirty="0">
                <a:solidFill>
                  <a:srgbClr val="086D6E"/>
                </a:solidFill>
              </a:rPr>
              <a:t> </a:t>
            </a:r>
            <a:r>
              <a:rPr lang="en-GB" sz="1600" dirty="0" err="1">
                <a:solidFill>
                  <a:srgbClr val="086D6E"/>
                </a:solidFill>
              </a:rPr>
              <a:t>darum</a:t>
            </a:r>
            <a:r>
              <a:rPr lang="en-GB" sz="1600" dirty="0">
                <a:solidFill>
                  <a:srgbClr val="086D6E"/>
                </a:solidFill>
              </a:rPr>
              <a:t>, </a:t>
            </a:r>
            <a:r>
              <a:rPr lang="en-GB" sz="1600" dirty="0" err="1">
                <a:solidFill>
                  <a:srgbClr val="086D6E"/>
                </a:solidFill>
              </a:rPr>
              <a:t>durch</a:t>
            </a:r>
            <a:r>
              <a:rPr lang="en-GB" sz="1600" dirty="0">
                <a:solidFill>
                  <a:srgbClr val="086D6E"/>
                </a:solidFill>
              </a:rPr>
              <a:t> den </a:t>
            </a:r>
            <a:r>
              <a:rPr lang="en-GB" sz="1600" dirty="0" err="1">
                <a:solidFill>
                  <a:srgbClr val="086D6E"/>
                </a:solidFill>
              </a:rPr>
              <a:t>intelligenten</a:t>
            </a:r>
            <a:r>
              <a:rPr lang="en-GB" sz="1600" dirty="0">
                <a:solidFill>
                  <a:srgbClr val="086D6E"/>
                </a:solidFill>
              </a:rPr>
              <a:t> </a:t>
            </a:r>
            <a:r>
              <a:rPr lang="en-GB" sz="1600" dirty="0" err="1">
                <a:solidFill>
                  <a:srgbClr val="086D6E"/>
                </a:solidFill>
              </a:rPr>
              <a:t>Einsatz</a:t>
            </a:r>
            <a:r>
              <a:rPr lang="en-GB" sz="1600" dirty="0">
                <a:solidFill>
                  <a:srgbClr val="086D6E"/>
                </a:solidFill>
              </a:rPr>
              <a:t> von Online-</a:t>
            </a:r>
            <a:r>
              <a:rPr lang="en-GB" sz="1600" dirty="0" err="1">
                <a:solidFill>
                  <a:srgbClr val="086D6E"/>
                </a:solidFill>
              </a:rPr>
              <a:t>Vorlagen</a:t>
            </a:r>
            <a:r>
              <a:rPr lang="en-GB" sz="1600" dirty="0">
                <a:solidFill>
                  <a:srgbClr val="086D6E"/>
                </a:solidFill>
              </a:rPr>
              <a:t> und -</a:t>
            </a:r>
            <a:r>
              <a:rPr lang="en-GB" sz="1600" dirty="0" err="1">
                <a:solidFill>
                  <a:srgbClr val="086D6E"/>
                </a:solidFill>
              </a:rPr>
              <a:t>Programmen</a:t>
            </a:r>
            <a:r>
              <a:rPr lang="en-GB" sz="1600" dirty="0">
                <a:solidFill>
                  <a:srgbClr val="086D6E"/>
                </a:solidFill>
              </a:rPr>
              <a:t> </a:t>
            </a:r>
            <a:r>
              <a:rPr lang="en-GB" sz="1600" dirty="0" err="1">
                <a:solidFill>
                  <a:srgbClr val="086D6E"/>
                </a:solidFill>
              </a:rPr>
              <a:t>schneller</a:t>
            </a:r>
            <a:r>
              <a:rPr lang="en-GB" sz="1600" dirty="0">
                <a:solidFill>
                  <a:srgbClr val="086D6E"/>
                </a:solidFill>
              </a:rPr>
              <a:t> </a:t>
            </a:r>
            <a:r>
              <a:rPr lang="en-GB" sz="1600" dirty="0" err="1">
                <a:solidFill>
                  <a:srgbClr val="086D6E"/>
                </a:solidFill>
              </a:rPr>
              <a:t>zu</a:t>
            </a:r>
            <a:r>
              <a:rPr lang="en-GB" sz="1600" dirty="0">
                <a:solidFill>
                  <a:srgbClr val="086D6E"/>
                </a:solidFill>
              </a:rPr>
              <a:t> </a:t>
            </a:r>
            <a:r>
              <a:rPr lang="en-GB" sz="1600" dirty="0" err="1">
                <a:solidFill>
                  <a:srgbClr val="086D6E"/>
                </a:solidFill>
              </a:rPr>
              <a:t>planen</a:t>
            </a:r>
            <a:r>
              <a:rPr lang="en-GB" sz="1600" dirty="0">
                <a:solidFill>
                  <a:srgbClr val="086D6E"/>
                </a:solidFill>
              </a:rPr>
              <a:t>.
</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4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Setzen</a:t>
            </a:r>
            <a:r>
              <a:rPr lang="en-GB" dirty="0"/>
              <a:t> Sie die </a:t>
            </a:r>
            <a:r>
              <a:rPr lang="en-GB" dirty="0" err="1"/>
              <a:t>folgenden</a:t>
            </a:r>
            <a:r>
              <a:rPr lang="en-GB" dirty="0"/>
              <a:t> Scrum-</a:t>
            </a:r>
            <a:r>
              <a:rPr lang="en-GB" dirty="0" err="1"/>
              <a:t>Schritte</a:t>
            </a:r>
            <a:r>
              <a:rPr lang="en-GB" dirty="0"/>
              <a:t> in die </a:t>
            </a:r>
            <a:r>
              <a:rPr lang="en-GB" dirty="0" err="1"/>
              <a:t>richtige</a:t>
            </a:r>
            <a:r>
              <a:rPr lang="en-GB" dirty="0"/>
              <a:t> </a:t>
            </a:r>
            <a:r>
              <a:rPr lang="en-GB" dirty="0" err="1"/>
              <a:t>Reihenfolge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17100" indent="0" algn="ctr">
              <a:buClr>
                <a:schemeClr val="accent2"/>
              </a:buClr>
            </a:pPr>
            <a:r>
              <a:rPr lang="en-GB" dirty="0">
                <a:solidFill>
                  <a:schemeClr val="accent2">
                    <a:lumMod val="75000"/>
                  </a:schemeClr>
                </a:solidFill>
              </a:rPr>
              <a:t>Daily Scrum, Sprint Backlog, Sprint Planning, Increment, Sprint Review, Sprint Retro
</a:t>
            </a: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5958073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Antwort</a:t>
            </a:r>
            <a:r>
              <a:rPr lang="en-GB" dirty="0"/>
              <a:t>:
Sprint </a:t>
            </a:r>
            <a:r>
              <a:rPr lang="en-GB" dirty="0" err="1"/>
              <a:t>Planung</a:t>
            </a:r>
            <a:r>
              <a:rPr lang="en-GB" dirty="0"/>
              <a:t>
Sprint-</a:t>
            </a:r>
            <a:r>
              <a:rPr lang="en-GB" dirty="0" err="1"/>
              <a:t>Rückstand</a:t>
            </a:r>
            <a:r>
              <a:rPr lang="en-GB" dirty="0"/>
              <a:t>
</a:t>
            </a:r>
            <a:r>
              <a:rPr lang="en-GB" dirty="0" err="1"/>
              <a:t>Tägliches</a:t>
            </a:r>
            <a:r>
              <a:rPr lang="en-GB" dirty="0"/>
              <a:t> Scrum
</a:t>
            </a:r>
            <a:r>
              <a:rPr lang="en-GB" dirty="0" err="1"/>
              <a:t>Zunahme</a:t>
            </a:r>
            <a:r>
              <a:rPr lang="en-GB" dirty="0"/>
              <a:t>
Sprint Retro 
Sprint </a:t>
            </a:r>
            <a:r>
              <a:rPr lang="en-GB" dirty="0" err="1"/>
              <a:t>Rückblick</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50285247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Listen Sie 5 </a:t>
            </a:r>
            <a:r>
              <a:rPr lang="en-GB" dirty="0" err="1"/>
              <a:t>wesentliche</a:t>
            </a:r>
            <a:r>
              <a:rPr lang="en-GB" dirty="0"/>
              <a:t> agile </a:t>
            </a:r>
            <a:r>
              <a:rPr lang="en-GB" dirty="0" err="1"/>
              <a:t>Praktiken</a:t>
            </a:r>
            <a:r>
              <a:rPr lang="en-GB" dirty="0"/>
              <a:t> für Non-Profit-</a:t>
            </a:r>
            <a:r>
              <a:rPr lang="en-GB" dirty="0" err="1"/>
              <a:t>Organisationen</a:t>
            </a:r>
            <a:r>
              <a:rPr lang="en-GB" dirty="0"/>
              <a:t>:</a:t>
            </a: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656237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en-GB" b="1" u="sng" dirty="0">
                <a:solidFill>
                  <a:schemeClr val="accent2"/>
                </a:solidFill>
              </a:rPr>
              <a:t>Was </a:t>
            </a:r>
            <a:r>
              <a:rPr lang="en-GB" b="1" u="sng" dirty="0" err="1">
                <a:solidFill>
                  <a:schemeClr val="accent2"/>
                </a:solidFill>
              </a:rPr>
              <a:t>ist</a:t>
            </a:r>
            <a:r>
              <a:rPr lang="en-GB" b="1" u="sng" dirty="0">
                <a:solidFill>
                  <a:schemeClr val="accent2"/>
                </a:solidFill>
              </a:rPr>
              <a:t> </a:t>
            </a:r>
            <a:r>
              <a:rPr lang="en-GB" b="1" u="sng" dirty="0" err="1">
                <a:solidFill>
                  <a:schemeClr val="accent2"/>
                </a:solidFill>
              </a:rPr>
              <a:t>zu</a:t>
            </a:r>
            <a:r>
              <a:rPr lang="en-GB" b="1" u="sng" dirty="0">
                <a:solidFill>
                  <a:schemeClr val="accent2"/>
                </a:solidFill>
              </a:rPr>
              <a:t> </a:t>
            </a:r>
            <a:r>
              <a:rPr lang="en-GB" b="1" u="sng" dirty="0" err="1">
                <a:solidFill>
                  <a:schemeClr val="accent2"/>
                </a:solidFill>
              </a:rPr>
              <a:t>beachten</a:t>
            </a:r>
            <a:r>
              <a:rPr lang="en-GB" b="1" u="sng" dirty="0">
                <a:solidFill>
                  <a:schemeClr val="accent2"/>
                </a:solidFill>
              </a:rPr>
              <a:t>?</a:t>
            </a:r>
          </a:p>
          <a:p>
            <a:pPr marL="114300" indent="-342900">
              <a:buBlip>
                <a:blip r:embed="rId2"/>
              </a:buBlip>
            </a:pPr>
            <a:endParaRPr lang="en-GB" b="1" u="sng" dirty="0">
              <a:solidFill>
                <a:schemeClr val="accent2"/>
              </a:solidFill>
            </a:endParaRPr>
          </a:p>
          <a:p>
            <a:pPr marL="571500" lvl="1" indent="-342900">
              <a:buBlip>
                <a:blip r:embed="rId2"/>
              </a:buBlip>
            </a:pPr>
            <a:r>
              <a:rPr lang="en-GB" dirty="0" err="1">
                <a:solidFill>
                  <a:srgbClr val="000000"/>
                </a:solidFill>
              </a:rPr>
              <a:t>Welche</a:t>
            </a:r>
            <a:r>
              <a:rPr lang="en-GB" dirty="0">
                <a:solidFill>
                  <a:srgbClr val="000000"/>
                </a:solidFill>
              </a:rPr>
              <a:t> </a:t>
            </a:r>
            <a:r>
              <a:rPr lang="en-GB" dirty="0" err="1">
                <a:solidFill>
                  <a:srgbClr val="000000"/>
                </a:solidFill>
              </a:rPr>
              <a:t>Alternativen</a:t>
            </a:r>
            <a:r>
              <a:rPr lang="en-GB" dirty="0">
                <a:solidFill>
                  <a:srgbClr val="000000"/>
                </a:solidFill>
              </a:rPr>
              <a:t> </a:t>
            </a:r>
            <a:r>
              <a:rPr lang="en-GB" dirty="0" err="1">
                <a:solidFill>
                  <a:srgbClr val="000000"/>
                </a:solidFill>
              </a:rPr>
              <a:t>gibt</a:t>
            </a:r>
            <a:r>
              <a:rPr lang="en-GB" dirty="0">
                <a:solidFill>
                  <a:srgbClr val="000000"/>
                </a:solidFill>
              </a:rPr>
              <a:t> es, </a:t>
            </a:r>
            <a:r>
              <a:rPr lang="en-GB" dirty="0" err="1">
                <a:solidFill>
                  <a:srgbClr val="000000"/>
                </a:solidFill>
              </a:rPr>
              <a:t>wenn</a:t>
            </a:r>
            <a:r>
              <a:rPr lang="en-GB" dirty="0">
                <a:solidFill>
                  <a:srgbClr val="000000"/>
                </a:solidFill>
              </a:rPr>
              <a:t> </a:t>
            </a:r>
            <a:r>
              <a:rPr lang="en-GB" dirty="0" err="1">
                <a:solidFill>
                  <a:srgbClr val="000000"/>
                </a:solidFill>
              </a:rPr>
              <a:t>Ihr</a:t>
            </a:r>
            <a:r>
              <a:rPr lang="en-GB" dirty="0">
                <a:solidFill>
                  <a:srgbClr val="000000"/>
                </a:solidFill>
              </a:rPr>
              <a:t> </a:t>
            </a:r>
            <a:r>
              <a:rPr lang="en-GB" dirty="0" err="1">
                <a:solidFill>
                  <a:srgbClr val="000000"/>
                </a:solidFill>
              </a:rPr>
              <a:t>Unternehmen</a:t>
            </a:r>
            <a:r>
              <a:rPr lang="en-GB" dirty="0">
                <a:solidFill>
                  <a:srgbClr val="000000"/>
                </a:solidFill>
              </a:rPr>
              <a:t> </a:t>
            </a:r>
            <a:r>
              <a:rPr lang="en-GB" dirty="0" err="1">
                <a:solidFill>
                  <a:srgbClr val="000000"/>
                </a:solidFill>
              </a:rPr>
              <a:t>nicht</a:t>
            </a:r>
            <a:r>
              <a:rPr lang="en-GB" dirty="0">
                <a:solidFill>
                  <a:srgbClr val="000000"/>
                </a:solidFill>
              </a:rPr>
              <a:t> </a:t>
            </a:r>
            <a:r>
              <a:rPr lang="en-GB" dirty="0" err="1">
                <a:solidFill>
                  <a:srgbClr val="000000"/>
                </a:solidFill>
              </a:rPr>
              <a:t>über</a:t>
            </a:r>
            <a:r>
              <a:rPr lang="en-GB" dirty="0">
                <a:solidFill>
                  <a:srgbClr val="000000"/>
                </a:solidFill>
              </a:rPr>
              <a:t> </a:t>
            </a:r>
            <a:r>
              <a:rPr lang="en-GB" dirty="0" err="1">
                <a:solidFill>
                  <a:srgbClr val="000000"/>
                </a:solidFill>
              </a:rPr>
              <a:t>eine</a:t>
            </a:r>
            <a:r>
              <a:rPr lang="en-GB" dirty="0">
                <a:solidFill>
                  <a:srgbClr val="000000"/>
                </a:solidFill>
              </a:rPr>
              <a:t> </a:t>
            </a:r>
            <a:r>
              <a:rPr lang="en-GB" dirty="0" err="1">
                <a:solidFill>
                  <a:srgbClr val="000000"/>
                </a:solidFill>
              </a:rPr>
              <a:t>eigene</a:t>
            </a:r>
            <a:r>
              <a:rPr lang="en-GB" dirty="0">
                <a:solidFill>
                  <a:srgbClr val="000000"/>
                </a:solidFill>
              </a:rPr>
              <a:t> </a:t>
            </a:r>
            <a:r>
              <a:rPr lang="en-GB" dirty="0" err="1">
                <a:solidFill>
                  <a:srgbClr val="000000"/>
                </a:solidFill>
              </a:rPr>
              <a:t>Personalabteilung</a:t>
            </a:r>
            <a:r>
              <a:rPr lang="en-GB" dirty="0">
                <a:solidFill>
                  <a:srgbClr val="000000"/>
                </a:solidFill>
              </a:rPr>
              <a:t> </a:t>
            </a:r>
            <a:r>
              <a:rPr lang="en-GB" dirty="0" err="1">
                <a:solidFill>
                  <a:srgbClr val="000000"/>
                </a:solidFill>
              </a:rPr>
              <a:t>verfügt</a:t>
            </a:r>
            <a:r>
              <a:rPr lang="en-GB" dirty="0">
                <a:solidFill>
                  <a:srgbClr val="000000"/>
                </a:solidFill>
              </a:rPr>
              <a:t>? </a:t>
            </a:r>
          </a:p>
          <a:p>
            <a:pPr marL="571500" lvl="1" indent="-342900">
              <a:buBlip>
                <a:blip r:embed="rId2"/>
              </a:buBlip>
            </a:pPr>
            <a:r>
              <a:rPr lang="en-GB" dirty="0" err="1">
                <a:solidFill>
                  <a:srgbClr val="000000"/>
                </a:solidFill>
              </a:rPr>
              <a:t>Haben</a:t>
            </a:r>
            <a:r>
              <a:rPr lang="en-GB" dirty="0">
                <a:solidFill>
                  <a:srgbClr val="000000"/>
                </a:solidFill>
              </a:rPr>
              <a:t> Sie </a:t>
            </a:r>
            <a:r>
              <a:rPr lang="en-GB" dirty="0" err="1">
                <a:solidFill>
                  <a:srgbClr val="000000"/>
                </a:solidFill>
              </a:rPr>
              <a:t>ein</a:t>
            </a:r>
            <a:r>
              <a:rPr lang="en-GB" dirty="0">
                <a:solidFill>
                  <a:srgbClr val="000000"/>
                </a:solidFill>
              </a:rPr>
              <a:t> Onboarding-System </a:t>
            </a:r>
            <a:r>
              <a:rPr lang="en-GB" dirty="0" err="1">
                <a:solidFill>
                  <a:srgbClr val="000000"/>
                </a:solidFill>
              </a:rPr>
              <a:t>entwickelt</a:t>
            </a:r>
            <a:r>
              <a:rPr lang="en-GB" dirty="0">
                <a:solidFill>
                  <a:srgbClr val="000000"/>
                </a:solidFill>
              </a:rPr>
              <a:t>?</a:t>
            </a:r>
          </a:p>
          <a:p>
            <a:pPr marL="571500" lvl="1" indent="-342900">
              <a:buBlip>
                <a:blip r:embed="rId2"/>
              </a:buBlip>
            </a:pPr>
            <a:r>
              <a:rPr lang="en-GB" dirty="0" err="1">
                <a:solidFill>
                  <a:srgbClr val="000000"/>
                </a:solidFill>
              </a:rPr>
              <a:t>Ist</a:t>
            </a:r>
            <a:r>
              <a:rPr lang="en-GB" dirty="0">
                <a:solidFill>
                  <a:srgbClr val="000000"/>
                </a:solidFill>
              </a:rPr>
              <a:t> </a:t>
            </a:r>
            <a:r>
              <a:rPr lang="en-GB" dirty="0" err="1">
                <a:solidFill>
                  <a:srgbClr val="000000"/>
                </a:solidFill>
              </a:rPr>
              <a:t>Ihre</a:t>
            </a:r>
            <a:r>
              <a:rPr lang="en-GB" dirty="0">
                <a:solidFill>
                  <a:srgbClr val="000000"/>
                </a:solidFill>
              </a:rPr>
              <a:t> </a:t>
            </a:r>
            <a:r>
              <a:rPr lang="en-GB" dirty="0" err="1">
                <a:solidFill>
                  <a:srgbClr val="000000"/>
                </a:solidFill>
              </a:rPr>
              <a:t>Einführungsrunde</a:t>
            </a:r>
            <a:r>
              <a:rPr lang="en-GB" dirty="0">
                <a:solidFill>
                  <a:srgbClr val="000000"/>
                </a:solidFill>
              </a:rPr>
              <a:t> in </a:t>
            </a:r>
            <a:r>
              <a:rPr lang="en-GB" dirty="0" err="1">
                <a:solidFill>
                  <a:srgbClr val="000000"/>
                </a:solidFill>
              </a:rPr>
              <a:t>einem</a:t>
            </a:r>
            <a:r>
              <a:rPr lang="en-GB" dirty="0">
                <a:solidFill>
                  <a:srgbClr val="000000"/>
                </a:solidFill>
              </a:rPr>
              <a:t> </a:t>
            </a:r>
            <a:r>
              <a:rPr lang="en-GB" dirty="0" err="1">
                <a:solidFill>
                  <a:srgbClr val="000000"/>
                </a:solidFill>
              </a:rPr>
              <a:t>Drehbuch</a:t>
            </a:r>
            <a:r>
              <a:rPr lang="en-GB" dirty="0">
                <a:solidFill>
                  <a:srgbClr val="000000"/>
                </a:solidFill>
              </a:rPr>
              <a:t> </a:t>
            </a:r>
            <a:r>
              <a:rPr lang="en-GB" dirty="0" err="1">
                <a:solidFill>
                  <a:srgbClr val="000000"/>
                </a:solidFill>
              </a:rPr>
              <a:t>festgehalten</a:t>
            </a:r>
            <a:r>
              <a:rPr lang="en-GB" dirty="0">
                <a:solidFill>
                  <a:srgbClr val="000000"/>
                </a:solidFill>
              </a:rPr>
              <a:t>?</a:t>
            </a:r>
            <a:endParaRPr lang="en-GB" sz="2400" dirty="0">
              <a:solidFill>
                <a:srgbClr val="000000"/>
              </a:solidFill>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in Point </a:t>
            </a:r>
            <a:endParaRPr lang="en-ZA" dirty="0"/>
          </a:p>
        </p:txBody>
      </p:sp>
    </p:spTree>
    <p:extLst>
      <p:ext uri="{BB962C8B-B14F-4D97-AF65-F5344CB8AC3E}">
        <p14:creationId xmlns:p14="http://schemas.microsoft.com/office/powerpoint/2010/main" val="11220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de-DE" dirty="0"/>
              <a:t>Jede der 5 folgenden Optionen ist richtig:</a:t>
            </a: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6EE7A9D0-4DEC-D745-F682-BB612926D3F8}"/>
              </a:ext>
            </a:extLst>
          </p:cNvPr>
          <p:cNvGraphicFramePr>
            <a:graphicFrameLocks noGrp="1"/>
          </p:cNvGraphicFramePr>
          <p:nvPr>
            <p:extLst>
              <p:ext uri="{D42A27DB-BD31-4B8C-83A1-F6EECF244321}">
                <p14:modId xmlns:p14="http://schemas.microsoft.com/office/powerpoint/2010/main" val="577956747"/>
              </p:ext>
            </p:extLst>
          </p:nvPr>
        </p:nvGraphicFramePr>
        <p:xfrm>
          <a:off x="866551" y="2600168"/>
          <a:ext cx="10458898" cy="2346960"/>
        </p:xfrm>
        <a:graphic>
          <a:graphicData uri="http://schemas.openxmlformats.org/drawingml/2006/table">
            <a:tbl>
              <a:tblPr firstRow="1" bandRow="1">
                <a:tableStyleId>{69CF1AB2-1976-4502-BF36-3FF5EA218861}</a:tableStyleId>
              </a:tblPr>
              <a:tblGrid>
                <a:gridCol w="5229449">
                  <a:extLst>
                    <a:ext uri="{9D8B030D-6E8A-4147-A177-3AD203B41FA5}">
                      <a16:colId xmlns:a16="http://schemas.microsoft.com/office/drawing/2014/main" val="3353715200"/>
                    </a:ext>
                  </a:extLst>
                </a:gridCol>
                <a:gridCol w="5229449">
                  <a:extLst>
                    <a:ext uri="{9D8B030D-6E8A-4147-A177-3AD203B41FA5}">
                      <a16:colId xmlns:a16="http://schemas.microsoft.com/office/drawing/2014/main" val="2950597207"/>
                    </a:ext>
                  </a:extLst>
                </a:gridCol>
              </a:tblGrid>
              <a:tr h="324000">
                <a:tc>
                  <a:txBody>
                    <a:bodyPr/>
                    <a:lstStyle/>
                    <a:p>
                      <a:r>
                        <a:rPr lang="en-GB" sz="1600" b="0" dirty="0">
                          <a:solidFill>
                            <a:srgbClr val="000000"/>
                          </a:solidFill>
                        </a:rPr>
                        <a:t>Bitten Sie um Team-Input</a:t>
                      </a:r>
                    </a:p>
                  </a:txBody>
                  <a:tcPr/>
                </a:tc>
                <a:tc>
                  <a:txBody>
                    <a:bodyPr/>
                    <a:lstStyle/>
                    <a:p>
                      <a:r>
                        <a:rPr lang="en-GB" sz="1600" b="0" dirty="0" err="1">
                          <a:solidFill>
                            <a:srgbClr val="000000"/>
                          </a:solidFill>
                        </a:rPr>
                        <a:t>Werden</a:t>
                      </a:r>
                      <a:r>
                        <a:rPr lang="en-GB" sz="1600" b="0" dirty="0">
                          <a:solidFill>
                            <a:srgbClr val="000000"/>
                          </a:solidFill>
                        </a:rPr>
                        <a:t> Sie von </a:t>
                      </a:r>
                      <a:r>
                        <a:rPr lang="en-GB" sz="1600" b="0" dirty="0" err="1">
                          <a:solidFill>
                            <a:srgbClr val="000000"/>
                          </a:solidFill>
                        </a:rPr>
                        <a:t>ineffektiven</a:t>
                      </a:r>
                      <a:r>
                        <a:rPr lang="en-GB" sz="1600" b="0" dirty="0">
                          <a:solidFill>
                            <a:srgbClr val="000000"/>
                          </a:solidFill>
                        </a:rPr>
                        <a:t> </a:t>
                      </a:r>
                      <a:r>
                        <a:rPr lang="en-GB" sz="1600" b="0" dirty="0" err="1">
                          <a:solidFill>
                            <a:srgbClr val="000000"/>
                          </a:solidFill>
                        </a:rPr>
                        <a:t>Führungsstrukturen</a:t>
                      </a:r>
                      <a:r>
                        <a:rPr lang="en-GB" sz="1600" b="0" dirty="0">
                          <a:solidFill>
                            <a:srgbClr val="000000"/>
                          </a:solidFill>
                        </a:rPr>
                        <a:t> </a:t>
                      </a:r>
                      <a:r>
                        <a:rPr lang="en-GB" sz="1600" b="0" dirty="0" err="1">
                          <a:solidFill>
                            <a:srgbClr val="000000"/>
                          </a:solidFill>
                        </a:rPr>
                        <a:t>befreit</a:t>
                      </a:r>
                      <a:endParaRPr lang="en-GB" sz="1600" b="0" dirty="0">
                        <a:solidFill>
                          <a:srgbClr val="000000"/>
                        </a:solidFill>
                      </a:endParaRPr>
                    </a:p>
                  </a:txBody>
                  <a:tcPr/>
                </a:tc>
                <a:extLst>
                  <a:ext uri="{0D108BD9-81ED-4DB2-BD59-A6C34878D82A}">
                    <a16:rowId xmlns:a16="http://schemas.microsoft.com/office/drawing/2014/main" val="4081887568"/>
                  </a:ext>
                </a:extLst>
              </a:tr>
              <a:tr h="324000">
                <a:tc>
                  <a:txBody>
                    <a:bodyPr/>
                    <a:lstStyle/>
                    <a:p>
                      <a:r>
                        <a:rPr lang="en-GB" sz="1600" b="0" dirty="0" err="1">
                          <a:solidFill>
                            <a:srgbClr val="000000"/>
                          </a:solidFill>
                        </a:rPr>
                        <a:t>Mitgliederbasis</a:t>
                      </a:r>
                      <a:r>
                        <a:rPr lang="en-GB" sz="1600" b="0" dirty="0">
                          <a:solidFill>
                            <a:srgbClr val="000000"/>
                          </a:solidFill>
                        </a:rPr>
                        <a:t> und Community </a:t>
                      </a:r>
                      <a:r>
                        <a:rPr lang="en-GB" sz="1600" b="0" dirty="0" err="1">
                          <a:solidFill>
                            <a:srgbClr val="000000"/>
                          </a:solidFill>
                        </a:rPr>
                        <a:t>anhören</a:t>
                      </a:r>
                      <a:endParaRPr lang="en-GB" sz="1600" b="0" dirty="0">
                        <a:solidFill>
                          <a:srgbClr val="000000"/>
                        </a:solidFill>
                      </a:endParaRPr>
                    </a:p>
                  </a:txBody>
                  <a:tcPr/>
                </a:tc>
                <a:tc>
                  <a:txBody>
                    <a:bodyPr/>
                    <a:lstStyle/>
                    <a:p>
                      <a:r>
                        <a:rPr lang="en-ZA" sz="1600" b="0" dirty="0" err="1">
                          <a:solidFill>
                            <a:srgbClr val="000000"/>
                          </a:solidFill>
                        </a:rPr>
                        <a:t>Otffene</a:t>
                      </a:r>
                      <a:r>
                        <a:rPr lang="en-ZA" sz="1600" b="0" dirty="0">
                          <a:solidFill>
                            <a:srgbClr val="000000"/>
                          </a:solidFill>
                        </a:rPr>
                        <a:t> </a:t>
                      </a:r>
                      <a:r>
                        <a:rPr lang="en-ZA" sz="1600" b="0" dirty="0" err="1">
                          <a:solidFill>
                            <a:srgbClr val="000000"/>
                          </a:solidFill>
                        </a:rPr>
                        <a:t>Kommunikation</a:t>
                      </a:r>
                      <a:r>
                        <a:rPr lang="en-ZA" sz="1600" b="0" dirty="0">
                          <a:solidFill>
                            <a:srgbClr val="000000"/>
                          </a:solidFill>
                        </a:rPr>
                        <a:t> </a:t>
                      </a:r>
                      <a:r>
                        <a:rPr lang="en-ZA" sz="1600" b="0" dirty="0" err="1">
                          <a:solidFill>
                            <a:srgbClr val="000000"/>
                          </a:solidFill>
                        </a:rPr>
                        <a:t>förder</a:t>
                      </a:r>
                      <a:endParaRPr lang="en-ZA" sz="1600" b="0" dirty="0">
                        <a:solidFill>
                          <a:srgbClr val="000000"/>
                        </a:solidFill>
                      </a:endParaRPr>
                    </a:p>
                  </a:txBody>
                  <a:tcPr/>
                </a:tc>
                <a:extLst>
                  <a:ext uri="{0D108BD9-81ED-4DB2-BD59-A6C34878D82A}">
                    <a16:rowId xmlns:a16="http://schemas.microsoft.com/office/drawing/2014/main" val="3348711461"/>
                  </a:ext>
                </a:extLst>
              </a:tr>
              <a:tr h="324000">
                <a:tc>
                  <a:txBody>
                    <a:bodyPr/>
                    <a:lstStyle/>
                    <a:p>
                      <a:r>
                        <a:rPr lang="en-GB" sz="1600" b="0" dirty="0" err="1">
                          <a:solidFill>
                            <a:srgbClr val="000000"/>
                          </a:solidFill>
                        </a:rPr>
                        <a:t>Raum</a:t>
                      </a:r>
                      <a:r>
                        <a:rPr lang="en-GB" sz="1600" b="0" dirty="0">
                          <a:solidFill>
                            <a:srgbClr val="000000"/>
                          </a:solidFill>
                        </a:rPr>
                        <a:t> </a:t>
                      </a:r>
                      <a:r>
                        <a:rPr lang="en-GB" sz="1600" b="0" dirty="0" err="1">
                          <a:solidFill>
                            <a:srgbClr val="000000"/>
                          </a:solidFill>
                        </a:rPr>
                        <a:t>schaffen</a:t>
                      </a:r>
                      <a:r>
                        <a:rPr lang="en-GB" sz="1600" b="0" dirty="0">
                          <a:solidFill>
                            <a:srgbClr val="000000"/>
                          </a:solidFill>
                        </a:rPr>
                        <a:t> für </a:t>
                      </a:r>
                      <a:r>
                        <a:rPr lang="en-GB" sz="1600" b="0" dirty="0" err="1">
                          <a:solidFill>
                            <a:srgbClr val="000000"/>
                          </a:solidFill>
                        </a:rPr>
                        <a:t>notwendige</a:t>
                      </a:r>
                      <a:r>
                        <a:rPr lang="en-GB" sz="1600" b="0" dirty="0">
                          <a:solidFill>
                            <a:srgbClr val="000000"/>
                          </a:solidFill>
                        </a:rPr>
                        <a:t> </a:t>
                      </a:r>
                      <a:r>
                        <a:rPr lang="en-GB" sz="1600" b="0" dirty="0" err="1">
                          <a:solidFill>
                            <a:srgbClr val="000000"/>
                          </a:solidFill>
                        </a:rPr>
                        <a:t>Gespräche</a:t>
                      </a:r>
                      <a:endParaRPr lang="en-GB" sz="1600" b="0" dirty="0">
                        <a:solidFill>
                          <a:srgbClr val="000000"/>
                        </a:solidFill>
                      </a:endParaRPr>
                    </a:p>
                  </a:txBody>
                  <a:tcPr/>
                </a:tc>
                <a:tc>
                  <a:txBody>
                    <a:bodyPr/>
                    <a:lstStyle/>
                    <a:p>
                      <a:r>
                        <a:rPr lang="en-ZA" sz="1600" b="0" dirty="0" err="1">
                          <a:solidFill>
                            <a:srgbClr val="000000"/>
                          </a:solidFill>
                        </a:rPr>
                        <a:t>Überprüfen</a:t>
                      </a:r>
                      <a:r>
                        <a:rPr lang="en-ZA" sz="1600" b="0" dirty="0">
                          <a:solidFill>
                            <a:srgbClr val="000000"/>
                          </a:solidFill>
                        </a:rPr>
                        <a:t> Sie </a:t>
                      </a:r>
                      <a:r>
                        <a:rPr lang="en-ZA" sz="1600" b="0" dirty="0" err="1">
                          <a:solidFill>
                            <a:srgbClr val="000000"/>
                          </a:solidFill>
                        </a:rPr>
                        <a:t>Ihren</a:t>
                      </a:r>
                      <a:r>
                        <a:rPr lang="en-ZA" sz="1600" b="0" dirty="0">
                          <a:solidFill>
                            <a:srgbClr val="000000"/>
                          </a:solidFill>
                        </a:rPr>
                        <a:t> </a:t>
                      </a:r>
                      <a:r>
                        <a:rPr lang="en-ZA" sz="1600" b="0" dirty="0" err="1">
                          <a:solidFill>
                            <a:srgbClr val="000000"/>
                          </a:solidFill>
                        </a:rPr>
                        <a:t>Kommunikationsprozess</a:t>
                      </a:r>
                      <a:endParaRPr lang="en-ZA" sz="1600" b="0" dirty="0">
                        <a:solidFill>
                          <a:srgbClr val="000000"/>
                        </a:solidFill>
                      </a:endParaRPr>
                    </a:p>
                  </a:txBody>
                  <a:tcPr/>
                </a:tc>
                <a:extLst>
                  <a:ext uri="{0D108BD9-81ED-4DB2-BD59-A6C34878D82A}">
                    <a16:rowId xmlns:a16="http://schemas.microsoft.com/office/drawing/2014/main" val="2473559252"/>
                  </a:ext>
                </a:extLst>
              </a:tr>
              <a:tr h="324000">
                <a:tc>
                  <a:txBody>
                    <a:bodyPr/>
                    <a:lstStyle/>
                    <a:p>
                      <a:r>
                        <a:rPr lang="en-ZA" sz="1600" b="0" dirty="0" err="1">
                          <a:solidFill>
                            <a:srgbClr val="000000"/>
                          </a:solidFill>
                        </a:rPr>
                        <a:t>Umarme</a:t>
                      </a:r>
                      <a:r>
                        <a:rPr lang="en-ZA" sz="1600" b="0" dirty="0">
                          <a:solidFill>
                            <a:srgbClr val="000000"/>
                          </a:solidFill>
                        </a:rPr>
                        <a:t> "</a:t>
                      </a:r>
                      <a:r>
                        <a:rPr lang="en-ZA" sz="1600" b="0" dirty="0" err="1">
                          <a:solidFill>
                            <a:srgbClr val="000000"/>
                          </a:solidFill>
                        </a:rPr>
                        <a:t>kreative</a:t>
                      </a:r>
                      <a:r>
                        <a:rPr lang="en-ZA" sz="1600" b="0" dirty="0">
                          <a:solidFill>
                            <a:srgbClr val="000000"/>
                          </a:solidFill>
                        </a:rPr>
                        <a:t> </a:t>
                      </a:r>
                      <a:r>
                        <a:rPr lang="en-ZA" sz="1600" b="0" dirty="0" err="1">
                          <a:solidFill>
                            <a:srgbClr val="000000"/>
                          </a:solidFill>
                        </a:rPr>
                        <a:t>Zerstörung</a:t>
                      </a:r>
                      <a:r>
                        <a:rPr lang="en-ZA" sz="1600" b="0" dirty="0">
                          <a:solidFill>
                            <a:srgbClr val="000000"/>
                          </a:solidFill>
                        </a:rPr>
                        <a:t>"</a:t>
                      </a:r>
                    </a:p>
                  </a:txBody>
                  <a:tcPr/>
                </a:tc>
                <a:tc>
                  <a:txBody>
                    <a:bodyPr/>
                    <a:lstStyle/>
                    <a:p>
                      <a:r>
                        <a:rPr lang="en-GB" sz="1600" b="0" dirty="0" err="1">
                          <a:solidFill>
                            <a:srgbClr val="000000"/>
                          </a:solidFill>
                        </a:rPr>
                        <a:t>Haben</a:t>
                      </a:r>
                      <a:r>
                        <a:rPr lang="en-GB" sz="1600" b="0" dirty="0">
                          <a:solidFill>
                            <a:srgbClr val="000000"/>
                          </a:solidFill>
                        </a:rPr>
                        <a:t> Sie </a:t>
                      </a:r>
                      <a:r>
                        <a:rPr lang="en-GB" sz="1600" b="0" dirty="0" err="1">
                          <a:solidFill>
                            <a:srgbClr val="000000"/>
                          </a:solidFill>
                        </a:rPr>
                        <a:t>ein</a:t>
                      </a:r>
                      <a:r>
                        <a:rPr lang="en-GB" sz="1600" b="0" dirty="0">
                          <a:solidFill>
                            <a:srgbClr val="000000"/>
                          </a:solidFill>
                        </a:rPr>
                        <a:t> </a:t>
                      </a:r>
                      <a:r>
                        <a:rPr lang="en-GB" sz="1600" b="0" dirty="0" err="1">
                          <a:solidFill>
                            <a:srgbClr val="000000"/>
                          </a:solidFill>
                        </a:rPr>
                        <a:t>klares</a:t>
                      </a:r>
                      <a:r>
                        <a:rPr lang="en-GB" sz="1600" b="0" dirty="0">
                          <a:solidFill>
                            <a:srgbClr val="000000"/>
                          </a:solidFill>
                        </a:rPr>
                        <a:t> </a:t>
                      </a:r>
                      <a:r>
                        <a:rPr lang="en-GB" sz="1600" b="0" dirty="0" err="1">
                          <a:solidFill>
                            <a:srgbClr val="000000"/>
                          </a:solidFill>
                        </a:rPr>
                        <a:t>Gefühl</a:t>
                      </a:r>
                      <a:r>
                        <a:rPr lang="en-GB" sz="1600" b="0" dirty="0">
                          <a:solidFill>
                            <a:srgbClr val="000000"/>
                          </a:solidFill>
                        </a:rPr>
                        <a:t> </a:t>
                      </a:r>
                      <a:r>
                        <a:rPr lang="en-GB" sz="1600" b="0" dirty="0" err="1">
                          <a:solidFill>
                            <a:srgbClr val="000000"/>
                          </a:solidFill>
                        </a:rPr>
                        <a:t>dafür</a:t>
                      </a:r>
                      <a:r>
                        <a:rPr lang="en-GB" sz="1600" b="0" dirty="0">
                          <a:solidFill>
                            <a:srgbClr val="000000"/>
                          </a:solidFill>
                        </a:rPr>
                        <a:t>, </a:t>
                      </a:r>
                      <a:r>
                        <a:rPr lang="en-GB" sz="1600" b="0" dirty="0" err="1">
                          <a:solidFill>
                            <a:srgbClr val="000000"/>
                          </a:solidFill>
                        </a:rPr>
                        <a:t>warum</a:t>
                      </a:r>
                      <a:r>
                        <a:rPr lang="en-GB" sz="1600" b="0" dirty="0">
                          <a:solidFill>
                            <a:srgbClr val="000000"/>
                          </a:solidFill>
                        </a:rPr>
                        <a:t> Sie </a:t>
                      </a:r>
                      <a:r>
                        <a:rPr lang="en-GB" sz="1600" b="0" dirty="0" err="1">
                          <a:solidFill>
                            <a:srgbClr val="000000"/>
                          </a:solidFill>
                        </a:rPr>
                        <a:t>existieren</a:t>
                      </a:r>
                      <a:endParaRPr lang="en-GB" sz="1600" b="0" dirty="0">
                        <a:solidFill>
                          <a:srgbClr val="000000"/>
                        </a:solidFill>
                      </a:endParaRPr>
                    </a:p>
                  </a:txBody>
                  <a:tcPr/>
                </a:tc>
                <a:extLst>
                  <a:ext uri="{0D108BD9-81ED-4DB2-BD59-A6C34878D82A}">
                    <a16:rowId xmlns:a16="http://schemas.microsoft.com/office/drawing/2014/main" val="3752941786"/>
                  </a:ext>
                </a:extLst>
              </a:tr>
              <a:tr h="324000">
                <a:tc>
                  <a:txBody>
                    <a:bodyPr/>
                    <a:lstStyle/>
                    <a:p>
                      <a:r>
                        <a:rPr lang="en-GB" sz="1600" b="0" dirty="0" err="1">
                          <a:solidFill>
                            <a:srgbClr val="000000"/>
                          </a:solidFill>
                        </a:rPr>
                        <a:t>Hören</a:t>
                      </a:r>
                      <a:r>
                        <a:rPr lang="en-GB" sz="1600" b="0" dirty="0">
                          <a:solidFill>
                            <a:srgbClr val="000000"/>
                          </a:solidFill>
                        </a:rPr>
                        <a:t> Sie </a:t>
                      </a:r>
                      <a:r>
                        <a:rPr lang="en-GB" sz="1600" b="0" dirty="0" err="1">
                          <a:solidFill>
                            <a:srgbClr val="000000"/>
                          </a:solidFill>
                        </a:rPr>
                        <a:t>Ihren</a:t>
                      </a:r>
                      <a:r>
                        <a:rPr lang="en-GB" sz="1600" b="0" dirty="0">
                          <a:solidFill>
                            <a:srgbClr val="000000"/>
                          </a:solidFill>
                        </a:rPr>
                        <a:t> </a:t>
                      </a:r>
                      <a:r>
                        <a:rPr lang="en-GB" sz="1600" b="0" dirty="0" err="1">
                          <a:solidFill>
                            <a:srgbClr val="000000"/>
                          </a:solidFill>
                        </a:rPr>
                        <a:t>Kunden</a:t>
                      </a:r>
                      <a:r>
                        <a:rPr lang="en-GB" sz="1600" b="0" dirty="0">
                          <a:solidFill>
                            <a:srgbClr val="000000"/>
                          </a:solidFill>
                        </a:rPr>
                        <a:t> </a:t>
                      </a:r>
                      <a:r>
                        <a:rPr lang="en-GB" sz="1600" b="0" dirty="0" err="1">
                          <a:solidFill>
                            <a:srgbClr val="000000"/>
                          </a:solidFill>
                        </a:rPr>
                        <a:t>aktiv</a:t>
                      </a:r>
                      <a:r>
                        <a:rPr lang="en-GB" sz="1600" b="0" dirty="0">
                          <a:solidFill>
                            <a:srgbClr val="000000"/>
                          </a:solidFill>
                        </a:rPr>
                        <a:t> </a:t>
                      </a:r>
                      <a:r>
                        <a:rPr lang="en-GB" sz="1600" b="0" dirty="0" err="1">
                          <a:solidFill>
                            <a:srgbClr val="000000"/>
                          </a:solidFill>
                        </a:rPr>
                        <a:t>zu</a:t>
                      </a:r>
                      <a:endParaRPr lang="en-GB" sz="1600" b="0" dirty="0">
                        <a:solidFill>
                          <a:srgbClr val="000000"/>
                        </a:solidFill>
                      </a:endParaRPr>
                    </a:p>
                  </a:txBody>
                  <a:tcPr/>
                </a:tc>
                <a:tc>
                  <a:txBody>
                    <a:bodyPr/>
                    <a:lstStyle/>
                    <a:p>
                      <a:r>
                        <a:rPr lang="en-GB" sz="1600" b="0" dirty="0" err="1">
                          <a:solidFill>
                            <a:srgbClr val="000000"/>
                          </a:solidFill>
                        </a:rPr>
                        <a:t>Nehmen</a:t>
                      </a:r>
                      <a:r>
                        <a:rPr lang="en-GB" sz="1600" b="0" dirty="0">
                          <a:solidFill>
                            <a:srgbClr val="000000"/>
                          </a:solidFill>
                        </a:rPr>
                        <a:t> Sie </a:t>
                      </a:r>
                      <a:r>
                        <a:rPr lang="en-GB" sz="1600" b="0" dirty="0" err="1">
                          <a:solidFill>
                            <a:srgbClr val="000000"/>
                          </a:solidFill>
                        </a:rPr>
                        <a:t>neue</a:t>
                      </a:r>
                      <a:r>
                        <a:rPr lang="en-GB" sz="1600" b="0" dirty="0">
                          <a:solidFill>
                            <a:srgbClr val="000000"/>
                          </a:solidFill>
                        </a:rPr>
                        <a:t> Ideen an, um </a:t>
                      </a:r>
                      <a:r>
                        <a:rPr lang="en-GB" sz="1600" b="0" dirty="0" err="1">
                          <a:solidFill>
                            <a:srgbClr val="000000"/>
                          </a:solidFill>
                        </a:rPr>
                        <a:t>Chancen</a:t>
                      </a:r>
                      <a:r>
                        <a:rPr lang="en-GB" sz="1600" b="0" dirty="0">
                          <a:solidFill>
                            <a:srgbClr val="000000"/>
                          </a:solidFill>
                        </a:rPr>
                        <a:t> </a:t>
                      </a:r>
                      <a:r>
                        <a:rPr lang="en-GB" sz="1600" b="0" dirty="0" err="1">
                          <a:solidFill>
                            <a:srgbClr val="000000"/>
                          </a:solidFill>
                        </a:rPr>
                        <a:t>zu</a:t>
                      </a:r>
                      <a:r>
                        <a:rPr lang="en-GB" sz="1600" b="0" dirty="0">
                          <a:solidFill>
                            <a:srgbClr val="000000"/>
                          </a:solidFill>
                        </a:rPr>
                        <a:t> </a:t>
                      </a:r>
                      <a:r>
                        <a:rPr lang="en-GB" sz="1600" b="0" dirty="0" err="1">
                          <a:solidFill>
                            <a:srgbClr val="000000"/>
                          </a:solidFill>
                        </a:rPr>
                        <a:t>schaffen</a:t>
                      </a:r>
                      <a:endParaRPr lang="en-GB" sz="1600" b="0" dirty="0">
                        <a:solidFill>
                          <a:srgbClr val="000000"/>
                        </a:solidFill>
                      </a:endParaRPr>
                    </a:p>
                  </a:txBody>
                  <a:tcPr/>
                </a:tc>
                <a:extLst>
                  <a:ext uri="{0D108BD9-81ED-4DB2-BD59-A6C34878D82A}">
                    <a16:rowId xmlns:a16="http://schemas.microsoft.com/office/drawing/2014/main" val="2721551622"/>
                  </a:ext>
                </a:extLst>
              </a:tr>
              <a:tr h="324000">
                <a:tc>
                  <a:txBody>
                    <a:bodyPr/>
                    <a:lstStyle/>
                    <a:p>
                      <a:r>
                        <a:rPr lang="en-GB" sz="1600" b="0" dirty="0" err="1">
                          <a:solidFill>
                            <a:srgbClr val="000000"/>
                          </a:solidFill>
                        </a:rPr>
                        <a:t>Beginnen</a:t>
                      </a:r>
                      <a:r>
                        <a:rPr lang="en-GB" sz="1600" b="0" dirty="0">
                          <a:solidFill>
                            <a:srgbClr val="000000"/>
                          </a:solidFill>
                        </a:rPr>
                        <a:t> Sie </a:t>
                      </a:r>
                      <a:r>
                        <a:rPr lang="en-GB" sz="1600" b="0" dirty="0" err="1">
                          <a:solidFill>
                            <a:srgbClr val="000000"/>
                          </a:solidFill>
                        </a:rPr>
                        <a:t>jeden</a:t>
                      </a:r>
                      <a:r>
                        <a:rPr lang="en-GB" sz="1600" b="0" dirty="0">
                          <a:solidFill>
                            <a:srgbClr val="000000"/>
                          </a:solidFill>
                        </a:rPr>
                        <a:t> Tag </a:t>
                      </a:r>
                      <a:r>
                        <a:rPr lang="en-GB" sz="1600" b="0" dirty="0" err="1">
                          <a:solidFill>
                            <a:srgbClr val="000000"/>
                          </a:solidFill>
                        </a:rPr>
                        <a:t>mit</a:t>
                      </a:r>
                      <a:r>
                        <a:rPr lang="en-GB" sz="1600" b="0" dirty="0">
                          <a:solidFill>
                            <a:srgbClr val="000000"/>
                          </a:solidFill>
                        </a:rPr>
                        <a:t> </a:t>
                      </a:r>
                      <a:r>
                        <a:rPr lang="en-GB" sz="1600" b="0" dirty="0" err="1">
                          <a:solidFill>
                            <a:srgbClr val="000000"/>
                          </a:solidFill>
                        </a:rPr>
                        <a:t>ruhiger</a:t>
                      </a:r>
                      <a:r>
                        <a:rPr lang="en-GB" sz="1600" b="0" dirty="0">
                          <a:solidFill>
                            <a:srgbClr val="000000"/>
                          </a:solidFill>
                        </a:rPr>
                        <a:t> Zeit</a:t>
                      </a:r>
                    </a:p>
                  </a:txBody>
                  <a:tcPr/>
                </a:tc>
                <a:tc>
                  <a:txBody>
                    <a:bodyPr/>
                    <a:lstStyle/>
                    <a:p>
                      <a:r>
                        <a:rPr lang="en-GB" sz="1600" b="0" dirty="0" err="1">
                          <a:solidFill>
                            <a:srgbClr val="000000"/>
                          </a:solidFill>
                        </a:rPr>
                        <a:t>Teilen</a:t>
                      </a:r>
                      <a:r>
                        <a:rPr lang="en-GB" sz="1600" b="0" dirty="0">
                          <a:solidFill>
                            <a:srgbClr val="000000"/>
                          </a:solidFill>
                        </a:rPr>
                        <a:t> Sie </a:t>
                      </a:r>
                      <a:r>
                        <a:rPr lang="en-GB" sz="1600" b="0" dirty="0" err="1">
                          <a:solidFill>
                            <a:srgbClr val="000000"/>
                          </a:solidFill>
                        </a:rPr>
                        <a:t>Geschichten</a:t>
                      </a:r>
                      <a:r>
                        <a:rPr lang="en-GB" sz="1600" b="0" dirty="0">
                          <a:solidFill>
                            <a:srgbClr val="000000"/>
                          </a:solidFill>
                        </a:rPr>
                        <a:t>, um die </a:t>
                      </a:r>
                      <a:r>
                        <a:rPr lang="en-GB" sz="1600" b="0" dirty="0" err="1">
                          <a:solidFill>
                            <a:srgbClr val="000000"/>
                          </a:solidFill>
                        </a:rPr>
                        <a:t>Zusammenarbeit</a:t>
                      </a:r>
                      <a:r>
                        <a:rPr lang="en-GB" sz="1600" b="0" dirty="0">
                          <a:solidFill>
                            <a:srgbClr val="000000"/>
                          </a:solidFill>
                        </a:rPr>
                        <a:t> </a:t>
                      </a:r>
                      <a:r>
                        <a:rPr lang="en-GB" sz="1600" b="0" dirty="0" err="1">
                          <a:solidFill>
                            <a:srgbClr val="000000"/>
                          </a:solidFill>
                        </a:rPr>
                        <a:t>zu</a:t>
                      </a:r>
                      <a:r>
                        <a:rPr lang="en-GB" sz="1600" b="0" dirty="0">
                          <a:solidFill>
                            <a:srgbClr val="000000"/>
                          </a:solidFill>
                        </a:rPr>
                        <a:t> </a:t>
                      </a:r>
                      <a:r>
                        <a:rPr lang="en-GB" sz="1600" b="0" dirty="0" err="1">
                          <a:solidFill>
                            <a:srgbClr val="000000"/>
                          </a:solidFill>
                        </a:rPr>
                        <a:t>fördern</a:t>
                      </a:r>
                      <a:endParaRPr lang="en-GB" sz="1600" b="0" dirty="0">
                        <a:solidFill>
                          <a:srgbClr val="000000"/>
                        </a:solidFill>
                      </a:endParaRPr>
                    </a:p>
                  </a:txBody>
                  <a:tcPr/>
                </a:tc>
                <a:extLst>
                  <a:ext uri="{0D108BD9-81ED-4DB2-BD59-A6C34878D82A}">
                    <a16:rowId xmlns:a16="http://schemas.microsoft.com/office/drawing/2014/main" val="4040206304"/>
                  </a:ext>
                </a:extLst>
              </a:tr>
              <a:tr h="324000">
                <a:tc>
                  <a:txBody>
                    <a:bodyPr/>
                    <a:lstStyle/>
                    <a:p>
                      <a:r>
                        <a:rPr lang="en-ZA" sz="1600" b="0" dirty="0" err="1">
                          <a:solidFill>
                            <a:srgbClr val="000000"/>
                          </a:solidFill>
                        </a:rPr>
                        <a:t>Durchführung</a:t>
                      </a:r>
                      <a:r>
                        <a:rPr lang="en-ZA" sz="1600" b="0" dirty="0">
                          <a:solidFill>
                            <a:srgbClr val="000000"/>
                          </a:solidFill>
                        </a:rPr>
                        <a:t> von After-Action-Reviews</a:t>
                      </a:r>
                    </a:p>
                  </a:txBody>
                  <a:tcPr/>
                </a:tc>
                <a:tc>
                  <a:txBody>
                    <a:bodyPr/>
                    <a:lstStyle/>
                    <a:p>
                      <a:r>
                        <a:rPr lang="en-GB" sz="1600" b="0" dirty="0" err="1">
                          <a:solidFill>
                            <a:srgbClr val="000000"/>
                          </a:solidFill>
                        </a:rPr>
                        <a:t>Seien</a:t>
                      </a:r>
                      <a:r>
                        <a:rPr lang="en-GB" sz="1600" b="0" dirty="0">
                          <a:solidFill>
                            <a:srgbClr val="000000"/>
                          </a:solidFill>
                        </a:rPr>
                        <a:t> Sie </a:t>
                      </a:r>
                      <a:r>
                        <a:rPr lang="en-GB" sz="1600" b="0" dirty="0" err="1">
                          <a:solidFill>
                            <a:srgbClr val="000000"/>
                          </a:solidFill>
                        </a:rPr>
                        <a:t>eine</a:t>
                      </a:r>
                      <a:r>
                        <a:rPr lang="en-GB" sz="1600" b="0" dirty="0">
                          <a:solidFill>
                            <a:srgbClr val="000000"/>
                          </a:solidFill>
                        </a:rPr>
                        <a:t> </a:t>
                      </a:r>
                      <a:r>
                        <a:rPr lang="en-GB" sz="1600" b="0" dirty="0" err="1">
                          <a:solidFill>
                            <a:srgbClr val="000000"/>
                          </a:solidFill>
                        </a:rPr>
                        <a:t>lehrbare</a:t>
                      </a:r>
                      <a:r>
                        <a:rPr lang="en-GB" sz="1600" b="0" dirty="0">
                          <a:solidFill>
                            <a:srgbClr val="000000"/>
                          </a:solidFill>
                        </a:rPr>
                        <a:t> </a:t>
                      </a:r>
                      <a:r>
                        <a:rPr lang="en-GB" sz="1600" b="0" dirty="0" err="1">
                          <a:solidFill>
                            <a:srgbClr val="000000"/>
                          </a:solidFill>
                        </a:rPr>
                        <a:t>Führungskraft</a:t>
                      </a:r>
                      <a:r>
                        <a:rPr lang="en-GB" sz="1600" b="0" dirty="0">
                          <a:solidFill>
                            <a:srgbClr val="000000"/>
                          </a:solidFill>
                        </a:rPr>
                        <a:t>, </a:t>
                      </a:r>
                      <a:r>
                        <a:rPr lang="en-GB" sz="1600" b="0" dirty="0" err="1">
                          <a:solidFill>
                            <a:srgbClr val="000000"/>
                          </a:solidFill>
                        </a:rPr>
                        <a:t>fördern</a:t>
                      </a:r>
                      <a:r>
                        <a:rPr lang="en-GB" sz="1600" b="0" dirty="0">
                          <a:solidFill>
                            <a:srgbClr val="000000"/>
                          </a:solidFill>
                        </a:rPr>
                        <a:t> Sie das </a:t>
                      </a:r>
                      <a:r>
                        <a:rPr lang="en-GB" sz="1600" b="0" dirty="0" err="1">
                          <a:solidFill>
                            <a:srgbClr val="000000"/>
                          </a:solidFill>
                        </a:rPr>
                        <a:t>Lernen</a:t>
                      </a:r>
                      <a:endParaRPr lang="en-GB" sz="1600" b="0" dirty="0">
                        <a:solidFill>
                          <a:srgbClr val="000000"/>
                        </a:solidFill>
                      </a:endParaRPr>
                    </a:p>
                  </a:txBody>
                  <a:tcPr/>
                </a:tc>
                <a:extLst>
                  <a:ext uri="{0D108BD9-81ED-4DB2-BD59-A6C34878D82A}">
                    <a16:rowId xmlns:a16="http://schemas.microsoft.com/office/drawing/2014/main" val="2176697991"/>
                  </a:ext>
                </a:extLst>
              </a:tr>
            </a:tbl>
          </a:graphicData>
        </a:graphic>
      </p:graphicFrame>
    </p:spTree>
    <p:extLst>
      <p:ext uri="{BB962C8B-B14F-4D97-AF65-F5344CB8AC3E}">
        <p14:creationId xmlns:p14="http://schemas.microsoft.com/office/powerpoint/2010/main" val="207026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Individuelle</a:t>
            </a:r>
            <a:r>
              <a:rPr lang="en-GB" dirty="0"/>
              <a:t> Arbeit</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876959"/>
          </a:xfrm>
          <a:prstGeom prst="rect">
            <a:avLst/>
          </a:prstGeom>
          <a:noFill/>
        </p:spPr>
        <p:txBody>
          <a:bodyPr wrap="square">
            <a:spAutoFit/>
          </a:bodyPr>
          <a:lstStyle/>
          <a:p>
            <a:pPr marL="457200" lvl="0" indent="-457200">
              <a:lnSpc>
                <a:spcPct val="90000"/>
              </a:lnSpc>
              <a:spcBef>
                <a:spcPts val="1000"/>
              </a:spcBef>
              <a:buClr>
                <a:schemeClr val="accent2"/>
              </a:buClr>
              <a:buBlip>
                <a:blip r:embed="rId3"/>
              </a:buBlip>
              <a:defRPr/>
            </a:pPr>
            <a:r>
              <a:rPr lang="en-GB" sz="2400" dirty="0">
                <a:solidFill>
                  <a:srgbClr val="000000"/>
                </a:solidFill>
              </a:rPr>
              <a:t>Bitte </a:t>
            </a:r>
            <a:r>
              <a:rPr lang="en-GB" sz="2400" dirty="0" err="1">
                <a:solidFill>
                  <a:srgbClr val="000000"/>
                </a:solidFill>
              </a:rPr>
              <a:t>fügen</a:t>
            </a:r>
            <a:r>
              <a:rPr lang="en-GB" sz="2400" dirty="0">
                <a:solidFill>
                  <a:srgbClr val="000000"/>
                </a:solidFill>
              </a:rPr>
              <a:t> Sie die </a:t>
            </a:r>
            <a:r>
              <a:rPr lang="en-GB" sz="2400" dirty="0" err="1">
                <a:solidFill>
                  <a:srgbClr val="000000"/>
                </a:solidFill>
              </a:rPr>
              <a:t>vorgeschlagene</a:t>
            </a:r>
            <a:r>
              <a:rPr lang="en-GB" sz="2400" dirty="0">
                <a:solidFill>
                  <a:srgbClr val="000000"/>
                </a:solidFill>
              </a:rPr>
              <a:t> </a:t>
            </a:r>
            <a:r>
              <a:rPr lang="en-GB" sz="2400" dirty="0" err="1">
                <a:solidFill>
                  <a:srgbClr val="000000"/>
                </a:solidFill>
              </a:rPr>
              <a:t>praktische</a:t>
            </a:r>
            <a:r>
              <a:rPr lang="en-GB" sz="2400" dirty="0">
                <a:solidFill>
                  <a:srgbClr val="000000"/>
                </a:solidFill>
              </a:rPr>
              <a:t> </a:t>
            </a:r>
            <a:r>
              <a:rPr lang="en-GB" sz="2400" dirty="0" err="1">
                <a:solidFill>
                  <a:srgbClr val="000000"/>
                </a:solidFill>
              </a:rPr>
              <a:t>Übung</a:t>
            </a:r>
            <a:r>
              <a:rPr lang="en-GB" sz="2400" dirty="0">
                <a:solidFill>
                  <a:srgbClr val="000000"/>
                </a:solidFill>
              </a:rPr>
              <a:t>, die </a:t>
            </a:r>
            <a:r>
              <a:rPr lang="en-GB" sz="2400" dirty="0" err="1">
                <a:solidFill>
                  <a:srgbClr val="000000"/>
                </a:solidFill>
              </a:rPr>
              <a:t>Vorbereitung</a:t>
            </a:r>
            <a:r>
              <a:rPr lang="en-GB" sz="2400" dirty="0">
                <a:solidFill>
                  <a:srgbClr val="000000"/>
                </a:solidFill>
              </a:rPr>
              <a:t> auf die </a:t>
            </a:r>
            <a:r>
              <a:rPr lang="en-GB" sz="2400" dirty="0" err="1">
                <a:solidFill>
                  <a:srgbClr val="000000"/>
                </a:solidFill>
              </a:rPr>
              <a:t>Bewertung</a:t>
            </a:r>
            <a:r>
              <a:rPr lang="en-GB" sz="2400" dirty="0">
                <a:solidFill>
                  <a:srgbClr val="000000"/>
                </a:solidFill>
              </a:rPr>
              <a:t> und </a:t>
            </a:r>
            <a:r>
              <a:rPr lang="en-GB" sz="2400" dirty="0" err="1">
                <a:solidFill>
                  <a:srgbClr val="000000"/>
                </a:solidFill>
              </a:rPr>
              <a:t>andere</a:t>
            </a:r>
            <a:r>
              <a:rPr lang="en-GB" sz="2400" dirty="0">
                <a:solidFill>
                  <a:srgbClr val="000000"/>
                </a:solidFill>
              </a:rPr>
              <a:t> </a:t>
            </a:r>
            <a:r>
              <a:rPr lang="en-GB" sz="2400" dirty="0" err="1">
                <a:solidFill>
                  <a:srgbClr val="000000"/>
                </a:solidFill>
              </a:rPr>
              <a:t>individuelle</a:t>
            </a:r>
            <a:r>
              <a:rPr lang="en-GB" sz="2400" dirty="0">
                <a:solidFill>
                  <a:srgbClr val="000000"/>
                </a:solidFill>
              </a:rPr>
              <a:t> </a:t>
            </a:r>
            <a:r>
              <a:rPr lang="en-GB" sz="2400" dirty="0" err="1">
                <a:solidFill>
                  <a:srgbClr val="000000"/>
                </a:solidFill>
              </a:rPr>
              <a:t>Studien</a:t>
            </a:r>
            <a:r>
              <a:rPr lang="en-GB" sz="2400" dirty="0">
                <a:solidFill>
                  <a:srgbClr val="000000"/>
                </a:solidFill>
              </a:rPr>
              <a:t> </a:t>
            </a:r>
            <a:r>
              <a:rPr lang="en-GB" sz="2400" dirty="0" err="1">
                <a:solidFill>
                  <a:srgbClr val="000000"/>
                </a:solidFill>
              </a:rPr>
              <a:t>hinzu</a:t>
            </a:r>
            <a:r>
              <a:rPr lang="en-GB" sz="2400" dirty="0">
                <a:solidFill>
                  <a:srgbClr val="000000"/>
                </a:solidFill>
              </a:rPr>
              <a:t>. </a:t>
            </a:r>
          </a:p>
          <a:p>
            <a:pPr marL="457200" lvl="0" indent="-457200">
              <a:lnSpc>
                <a:spcPct val="90000"/>
              </a:lnSpc>
              <a:spcBef>
                <a:spcPts val="1000"/>
              </a:spcBef>
              <a:buClr>
                <a:schemeClr val="accent2"/>
              </a:buClr>
              <a:buBlip>
                <a:blip r:embed="rId3"/>
              </a:buBlip>
              <a:defRPr/>
            </a:pPr>
            <a:r>
              <a:rPr lang="en-GB" sz="2400" dirty="0" err="1">
                <a:solidFill>
                  <a:srgbClr val="000000"/>
                </a:solidFill>
              </a:rPr>
              <a:t>Zum</a:t>
            </a:r>
            <a:r>
              <a:rPr lang="en-GB" sz="2400" dirty="0">
                <a:solidFill>
                  <a:srgbClr val="000000"/>
                </a:solidFill>
              </a:rPr>
              <a:t> </a:t>
            </a:r>
            <a:r>
              <a:rPr lang="en-GB" sz="2400" dirty="0" err="1">
                <a:solidFill>
                  <a:srgbClr val="000000"/>
                </a:solidFill>
              </a:rPr>
              <a:t>Beispiel</a:t>
            </a:r>
            <a:r>
              <a:rPr lang="en-GB" sz="2400" dirty="0">
                <a:solidFill>
                  <a:srgbClr val="000000"/>
                </a:solidFill>
              </a:rPr>
              <a:t> </a:t>
            </a:r>
            <a:r>
              <a:rPr lang="en-GB" sz="2400" dirty="0" err="1">
                <a:solidFill>
                  <a:srgbClr val="000000"/>
                </a:solidFill>
              </a:rPr>
              <a:t>Kursarbeit</a:t>
            </a:r>
            <a:r>
              <a:rPr lang="en-GB" sz="2400" dirty="0">
                <a:solidFill>
                  <a:srgbClr val="000000"/>
                </a:solidFill>
              </a:rPr>
              <a:t> </a:t>
            </a:r>
            <a:r>
              <a:rPr lang="en-GB" sz="2400" dirty="0" err="1">
                <a:solidFill>
                  <a:srgbClr val="000000"/>
                </a:solidFill>
              </a:rPr>
              <a:t>zur</a:t>
            </a:r>
            <a:r>
              <a:rPr lang="en-GB" sz="2400" dirty="0">
                <a:solidFill>
                  <a:srgbClr val="000000"/>
                </a:solidFill>
              </a:rPr>
              <a:t> </a:t>
            </a:r>
            <a:r>
              <a:rPr lang="en-GB" sz="2400" dirty="0" err="1">
                <a:solidFill>
                  <a:srgbClr val="000000"/>
                </a:solidFill>
              </a:rPr>
              <a:t>Entwicklung</a:t>
            </a:r>
            <a:r>
              <a:rPr lang="en-GB" sz="2400" dirty="0">
                <a:solidFill>
                  <a:srgbClr val="000000"/>
                </a:solidFill>
              </a:rPr>
              <a:t> und </a:t>
            </a:r>
            <a:r>
              <a:rPr lang="en-GB" sz="2400" dirty="0" err="1">
                <a:solidFill>
                  <a:srgbClr val="000000"/>
                </a:solidFill>
              </a:rPr>
              <a:t>Umsetzung</a:t>
            </a:r>
            <a:r>
              <a:rPr lang="en-GB" sz="2400" dirty="0">
                <a:solidFill>
                  <a:srgbClr val="000000"/>
                </a:solidFill>
              </a:rPr>
              <a:t> </a:t>
            </a:r>
            <a:r>
              <a:rPr lang="en-GB" sz="2400" dirty="0" err="1">
                <a:solidFill>
                  <a:srgbClr val="000000"/>
                </a:solidFill>
              </a:rPr>
              <a:t>eines</a:t>
            </a:r>
            <a:r>
              <a:rPr lang="en-GB" sz="2400" dirty="0">
                <a:solidFill>
                  <a:srgbClr val="000000"/>
                </a:solidFill>
              </a:rPr>
              <a:t> </a:t>
            </a:r>
            <a:r>
              <a:rPr lang="en-GB" sz="2400" dirty="0" err="1">
                <a:solidFill>
                  <a:srgbClr val="000000"/>
                </a:solidFill>
              </a:rPr>
              <a:t>innovativen</a:t>
            </a:r>
            <a:r>
              <a:rPr lang="en-GB" sz="2400" dirty="0">
                <a:solidFill>
                  <a:srgbClr val="000000"/>
                </a:solidFill>
              </a:rPr>
              <a:t> </a:t>
            </a:r>
            <a:r>
              <a:rPr lang="en-GB" sz="2400" dirty="0" err="1">
                <a:solidFill>
                  <a:srgbClr val="000000"/>
                </a:solidFill>
              </a:rPr>
              <a:t>Projekts</a:t>
            </a:r>
            <a:r>
              <a:rPr lang="en-GB" sz="2400" dirty="0">
                <a:solidFill>
                  <a:srgbClr val="000000"/>
                </a:solidFill>
              </a:rPr>
              <a:t> </a:t>
            </a:r>
            <a:r>
              <a:rPr lang="en-GB" sz="2400" dirty="0" err="1">
                <a:solidFill>
                  <a:srgbClr val="000000"/>
                </a:solidFill>
              </a:rPr>
              <a:t>mit</a:t>
            </a:r>
            <a:r>
              <a:rPr lang="en-GB" sz="2400" dirty="0">
                <a:solidFill>
                  <a:srgbClr val="000000"/>
                </a:solidFill>
              </a:rPr>
              <a:t> </a:t>
            </a:r>
            <a:r>
              <a:rPr lang="en-GB" sz="2400" dirty="0" err="1">
                <a:solidFill>
                  <a:srgbClr val="000000"/>
                </a:solidFill>
              </a:rPr>
              <a:t>einem</a:t>
            </a:r>
            <a:r>
              <a:rPr lang="en-GB" sz="2400" dirty="0">
                <a:solidFill>
                  <a:srgbClr val="000000"/>
                </a:solidFill>
              </a:rPr>
              <a:t> </a:t>
            </a:r>
            <a:r>
              <a:rPr lang="en-GB" sz="2400" dirty="0" err="1">
                <a:solidFill>
                  <a:srgbClr val="000000"/>
                </a:solidFill>
              </a:rPr>
              <a:t>herausforderungsbasierten</a:t>
            </a:r>
            <a:r>
              <a:rPr lang="en-GB" sz="2400" dirty="0">
                <a:solidFill>
                  <a:srgbClr val="000000"/>
                </a:solidFill>
              </a:rPr>
              <a:t> Ansatz. Es </a:t>
            </a:r>
            <a:r>
              <a:rPr lang="en-GB" sz="2400" dirty="0" err="1">
                <a:solidFill>
                  <a:srgbClr val="000000"/>
                </a:solidFill>
              </a:rPr>
              <a:t>wird</a:t>
            </a:r>
            <a:r>
              <a:rPr lang="en-GB" sz="2400" dirty="0">
                <a:solidFill>
                  <a:srgbClr val="000000"/>
                </a:solidFill>
              </a:rPr>
              <a:t> </a:t>
            </a:r>
            <a:r>
              <a:rPr lang="en-GB" sz="2400" dirty="0" err="1">
                <a:solidFill>
                  <a:srgbClr val="000000"/>
                </a:solidFill>
              </a:rPr>
              <a:t>empfohlen</a:t>
            </a:r>
            <a:r>
              <a:rPr lang="en-GB" sz="2400" dirty="0">
                <a:solidFill>
                  <a:srgbClr val="000000"/>
                </a:solidFill>
              </a:rPr>
              <a:t>, </a:t>
            </a:r>
            <a:r>
              <a:rPr lang="en-GB" sz="2400" dirty="0" err="1">
                <a:solidFill>
                  <a:srgbClr val="000000"/>
                </a:solidFill>
              </a:rPr>
              <a:t>ein</a:t>
            </a:r>
            <a:r>
              <a:rPr lang="en-GB" sz="2400" dirty="0">
                <a:solidFill>
                  <a:srgbClr val="000000"/>
                </a:solidFill>
              </a:rPr>
              <a:t> </a:t>
            </a:r>
            <a:r>
              <a:rPr lang="en-GB" sz="2400" dirty="0" err="1">
                <a:solidFill>
                  <a:srgbClr val="000000"/>
                </a:solidFill>
              </a:rPr>
              <a:t>innovatives</a:t>
            </a:r>
            <a:r>
              <a:rPr lang="en-GB" sz="2400" dirty="0">
                <a:solidFill>
                  <a:srgbClr val="000000"/>
                </a:solidFill>
              </a:rPr>
              <a:t> </a:t>
            </a:r>
            <a:r>
              <a:rPr lang="en-GB" sz="2400" dirty="0" err="1">
                <a:solidFill>
                  <a:srgbClr val="000000"/>
                </a:solidFill>
              </a:rPr>
              <a:t>Projekt</a:t>
            </a:r>
            <a:r>
              <a:rPr lang="en-GB" sz="2400" dirty="0">
                <a:solidFill>
                  <a:srgbClr val="000000"/>
                </a:solidFill>
              </a:rPr>
              <a:t> </a:t>
            </a:r>
            <a:r>
              <a:rPr lang="en-GB" sz="2400" dirty="0" err="1">
                <a:solidFill>
                  <a:srgbClr val="000000"/>
                </a:solidFill>
              </a:rPr>
              <a:t>zusammen</a:t>
            </a:r>
            <a:r>
              <a:rPr lang="en-GB" sz="2400" dirty="0">
                <a:solidFill>
                  <a:srgbClr val="000000"/>
                </a:solidFill>
              </a:rPr>
              <a:t> </a:t>
            </a:r>
            <a:r>
              <a:rPr lang="en-GB" sz="2400" dirty="0" err="1">
                <a:solidFill>
                  <a:srgbClr val="000000"/>
                </a:solidFill>
              </a:rPr>
              <a:t>mit</a:t>
            </a:r>
            <a:r>
              <a:rPr lang="en-GB" sz="2400" dirty="0">
                <a:solidFill>
                  <a:srgbClr val="000000"/>
                </a:solidFill>
              </a:rPr>
              <a:t> </a:t>
            </a:r>
            <a:r>
              <a:rPr lang="en-GB" sz="2400" dirty="0" err="1">
                <a:solidFill>
                  <a:srgbClr val="000000"/>
                </a:solidFill>
              </a:rPr>
              <a:t>lokalen</a:t>
            </a:r>
            <a:r>
              <a:rPr lang="en-GB" sz="2400" dirty="0">
                <a:solidFill>
                  <a:srgbClr val="000000"/>
                </a:solidFill>
              </a:rPr>
              <a:t> </a:t>
            </a:r>
            <a:r>
              <a:rPr lang="en-GB" sz="2400" dirty="0" err="1">
                <a:solidFill>
                  <a:srgbClr val="000000"/>
                </a:solidFill>
              </a:rPr>
              <a:t>Interessenvertretern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entwickeln</a:t>
            </a:r>
            <a:r>
              <a:rPr lang="en-GB" sz="2400" dirty="0">
                <a:solidFill>
                  <a:srgbClr val="000000"/>
                </a:solidFill>
              </a:rPr>
              <a:t> und </a:t>
            </a:r>
            <a:r>
              <a:rPr lang="en-GB" sz="2400" dirty="0" err="1">
                <a:solidFill>
                  <a:srgbClr val="000000"/>
                </a:solidFill>
              </a:rPr>
              <a:t>umzusetzen</a:t>
            </a:r>
            <a:r>
              <a:rPr lang="en-GB" sz="2400" dirty="0">
                <a:solidFill>
                  <a:srgbClr val="000000"/>
                </a:solidFill>
              </a:rPr>
              <a:t>, um die </a:t>
            </a:r>
            <a:r>
              <a:rPr lang="en-GB" sz="2400" dirty="0" err="1">
                <a:solidFill>
                  <a:srgbClr val="000000"/>
                </a:solidFill>
              </a:rPr>
              <a:t>lokalen</a:t>
            </a:r>
            <a:r>
              <a:rPr lang="en-GB" sz="2400" dirty="0">
                <a:solidFill>
                  <a:srgbClr val="000000"/>
                </a:solidFill>
              </a:rPr>
              <a:t> </a:t>
            </a:r>
            <a:r>
              <a:rPr lang="en-GB" sz="2400" dirty="0" err="1">
                <a:solidFill>
                  <a:srgbClr val="000000"/>
                </a:solidFill>
              </a:rPr>
              <a:t>Herausforderungen</a:t>
            </a:r>
            <a:r>
              <a:rPr lang="en-GB" sz="2400" dirty="0">
                <a:solidFill>
                  <a:srgbClr val="000000"/>
                </a:solidFill>
              </a:rPr>
              <a:t> </a:t>
            </a:r>
            <a:r>
              <a:rPr lang="en-GB" sz="2400" dirty="0" err="1">
                <a:solidFill>
                  <a:srgbClr val="000000"/>
                </a:solidFill>
              </a:rPr>
              <a:t>zu</a:t>
            </a:r>
            <a:r>
              <a:rPr lang="en-GB" sz="2400" dirty="0">
                <a:solidFill>
                  <a:srgbClr val="000000"/>
                </a:solidFill>
              </a:rPr>
              <a:t> </a:t>
            </a:r>
            <a:r>
              <a:rPr lang="en-GB" sz="2400" dirty="0" err="1">
                <a:solidFill>
                  <a:srgbClr val="000000"/>
                </a:solidFill>
              </a:rPr>
              <a:t>bewältigen</a:t>
            </a:r>
            <a:r>
              <a:rPr lang="en-GB" sz="2400" dirty="0">
                <a:solidFill>
                  <a:srgbClr val="000000"/>
                </a:solidFill>
              </a:rPr>
              <a:t> (</a:t>
            </a:r>
            <a:r>
              <a:rPr lang="en-GB" sz="2400" dirty="0" err="1">
                <a:solidFill>
                  <a:srgbClr val="000000"/>
                </a:solidFill>
              </a:rPr>
              <a:t>Abschnitt</a:t>
            </a:r>
            <a:r>
              <a:rPr lang="en-GB" sz="2400" dirty="0">
                <a:solidFill>
                  <a:srgbClr val="000000"/>
                </a:solidFill>
              </a:rPr>
              <a:t> 2.3). </a:t>
            </a:r>
            <a:r>
              <a:rPr lang="en-GB" sz="2400" dirty="0" err="1">
                <a:solidFill>
                  <a:srgbClr val="000000"/>
                </a:solidFill>
              </a:rPr>
              <a:t>Nach</a:t>
            </a:r>
            <a:r>
              <a:rPr lang="en-GB" sz="2400" dirty="0">
                <a:solidFill>
                  <a:srgbClr val="000000"/>
                </a:solidFill>
              </a:rPr>
              <a:t> </a:t>
            </a:r>
            <a:r>
              <a:rPr lang="en-GB" sz="2400" dirty="0" err="1">
                <a:solidFill>
                  <a:srgbClr val="000000"/>
                </a:solidFill>
              </a:rPr>
              <a:t>Abschluss</a:t>
            </a:r>
            <a:r>
              <a:rPr lang="en-GB" sz="2400" dirty="0">
                <a:solidFill>
                  <a:srgbClr val="000000"/>
                </a:solidFill>
              </a:rPr>
              <a:t> der 6 Module </a:t>
            </a:r>
            <a:r>
              <a:rPr lang="en-GB" sz="2400" dirty="0" err="1">
                <a:solidFill>
                  <a:srgbClr val="000000"/>
                </a:solidFill>
              </a:rPr>
              <a:t>können</a:t>
            </a:r>
            <a:r>
              <a:rPr lang="en-GB" sz="2400" dirty="0">
                <a:solidFill>
                  <a:srgbClr val="000000"/>
                </a:solidFill>
              </a:rPr>
              <a:t> die Leiter der ÜNB </a:t>
            </a:r>
            <a:r>
              <a:rPr lang="en-GB" sz="2400" dirty="0" err="1">
                <a:solidFill>
                  <a:srgbClr val="000000"/>
                </a:solidFill>
              </a:rPr>
              <a:t>ihre</a:t>
            </a:r>
            <a:r>
              <a:rPr lang="en-GB" sz="2400" dirty="0">
                <a:solidFill>
                  <a:srgbClr val="000000"/>
                </a:solidFill>
              </a:rPr>
              <a:t> </a:t>
            </a:r>
            <a:r>
              <a:rPr lang="en-GB" sz="2400" dirty="0" err="1">
                <a:solidFill>
                  <a:srgbClr val="000000"/>
                </a:solidFill>
              </a:rPr>
              <a:t>Innovationsprojekte</a:t>
            </a:r>
            <a:r>
              <a:rPr lang="en-GB" sz="2400" dirty="0">
                <a:solidFill>
                  <a:srgbClr val="000000"/>
                </a:solidFill>
              </a:rPr>
              <a:t> den </a:t>
            </a:r>
            <a:r>
              <a:rPr lang="en-GB" sz="2400" dirty="0" err="1">
                <a:solidFill>
                  <a:srgbClr val="000000"/>
                </a:solidFill>
              </a:rPr>
              <a:t>Interessengruppen</a:t>
            </a:r>
            <a:r>
              <a:rPr lang="en-GB" sz="2400" dirty="0">
                <a:solidFill>
                  <a:srgbClr val="000000"/>
                </a:solidFill>
              </a:rPr>
              <a:t> (Region/Stadt/</a:t>
            </a:r>
            <a:r>
              <a:rPr lang="en-GB" sz="2400" dirty="0" err="1">
                <a:solidFill>
                  <a:srgbClr val="000000"/>
                </a:solidFill>
              </a:rPr>
              <a:t>Industrie</a:t>
            </a:r>
            <a:r>
              <a:rPr lang="en-GB" sz="2400" dirty="0">
                <a:solidFill>
                  <a:srgbClr val="000000"/>
                </a:solidFill>
              </a:rPr>
              <a:t>) </a:t>
            </a:r>
            <a:r>
              <a:rPr lang="en-GB" sz="2400" dirty="0" err="1">
                <a:solidFill>
                  <a:srgbClr val="000000"/>
                </a:solidFill>
              </a:rPr>
              <a:t>vorstellen</a:t>
            </a:r>
            <a:r>
              <a:rPr lang="en-GB" sz="2400" dirty="0">
                <a:solidFill>
                  <a:srgbClr val="000000"/>
                </a:solidFill>
              </a:rPr>
              <a:t>. Dies </a:t>
            </a:r>
            <a:r>
              <a:rPr lang="en-GB" sz="2400" dirty="0" err="1">
                <a:solidFill>
                  <a:srgbClr val="000000"/>
                </a:solidFill>
              </a:rPr>
              <a:t>wird</a:t>
            </a:r>
            <a:r>
              <a:rPr lang="en-GB" sz="2400" dirty="0">
                <a:solidFill>
                  <a:srgbClr val="000000"/>
                </a:solidFill>
              </a:rPr>
              <a:t> den Bottom-up-Ansatz der TSO-Leiter/ TOP-Manager/ Mitarbeiter </a:t>
            </a:r>
            <a:r>
              <a:rPr lang="en-GB" sz="2400" dirty="0" err="1">
                <a:solidFill>
                  <a:srgbClr val="000000"/>
                </a:solidFill>
              </a:rPr>
              <a:t>fördern</a:t>
            </a:r>
            <a:r>
              <a:rPr lang="en-GB" sz="2400" dirty="0">
                <a:solidFill>
                  <a:srgbClr val="000000"/>
                </a:solidFill>
              </a:rPr>
              <a:t> und die </a:t>
            </a:r>
            <a:r>
              <a:rPr lang="en-GB" sz="2400" dirty="0" err="1">
                <a:solidFill>
                  <a:srgbClr val="000000"/>
                </a:solidFill>
              </a:rPr>
              <a:t>Interaktion</a:t>
            </a:r>
            <a:r>
              <a:rPr lang="en-GB" sz="2400" dirty="0">
                <a:solidFill>
                  <a:srgbClr val="000000"/>
                </a:solidFill>
              </a:rPr>
              <a:t>, das Engagement und die positive </a:t>
            </a:r>
            <a:r>
              <a:rPr lang="en-GB" sz="2400" dirty="0" err="1">
                <a:solidFill>
                  <a:srgbClr val="000000"/>
                </a:solidFill>
              </a:rPr>
              <a:t>Wirkung</a:t>
            </a:r>
            <a:r>
              <a:rPr lang="en-GB" sz="2400" dirty="0">
                <a:solidFill>
                  <a:srgbClr val="000000"/>
                </a:solidFill>
              </a:rPr>
              <a:t> auf die </a:t>
            </a:r>
            <a:r>
              <a:rPr lang="en-GB" sz="2400" dirty="0" err="1">
                <a:solidFill>
                  <a:srgbClr val="000000"/>
                </a:solidFill>
              </a:rPr>
              <a:t>lokale</a:t>
            </a:r>
            <a:r>
              <a:rPr lang="en-GB" sz="2400" dirty="0">
                <a:solidFill>
                  <a:srgbClr val="000000"/>
                </a:solidFill>
              </a:rPr>
              <a:t> und </a:t>
            </a:r>
            <a:r>
              <a:rPr lang="en-GB" sz="2400" dirty="0" err="1">
                <a:solidFill>
                  <a:srgbClr val="000000"/>
                </a:solidFill>
              </a:rPr>
              <a:t>regionale</a:t>
            </a:r>
            <a:r>
              <a:rPr lang="en-GB" sz="2400" dirty="0">
                <a:solidFill>
                  <a:srgbClr val="000000"/>
                </a:solidFill>
              </a:rPr>
              <a:t> Gemeinschaft </a:t>
            </a:r>
            <a:r>
              <a:rPr lang="en-GB" sz="2400" dirty="0" err="1">
                <a:solidFill>
                  <a:srgbClr val="000000"/>
                </a:solidFill>
              </a:rPr>
              <a:t>stärken</a:t>
            </a:r>
            <a:r>
              <a:rPr lang="en-GB" sz="2400" dirty="0">
                <a:solidFill>
                  <a:srgbClr val="000000"/>
                </a:solidFill>
              </a:rPr>
              <a:t>.</a:t>
            </a:r>
          </a:p>
        </p:txBody>
      </p:sp>
    </p:spTree>
    <p:extLst>
      <p:ext uri="{BB962C8B-B14F-4D97-AF65-F5344CB8AC3E}">
        <p14:creationId xmlns:p14="http://schemas.microsoft.com/office/powerpoint/2010/main" val="322302218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err="1"/>
              <a:t>Quellen</a:t>
            </a:r>
            <a:endParaRPr lang="en-ZA" dirty="0"/>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06</a:t>
            </a:r>
            <a:endParaRPr lang="en-ZA" dirty="0"/>
          </a:p>
        </p:txBody>
      </p:sp>
    </p:spTree>
    <p:extLst>
      <p:ext uri="{BB962C8B-B14F-4D97-AF65-F5344CB8AC3E}">
        <p14:creationId xmlns:p14="http://schemas.microsoft.com/office/powerpoint/2010/main" val="310273453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https://biztechmagazine.com/article/2018/10/increasingly-non-profits-theres-bot</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https://biztechmagazine.com/article/2021/07/how-non-profits-should-be-using-automation</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https://institute.blackbaud.com/tippingpoint/</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https://kissflow.com/workflow/process/</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17100" indent="0">
              <a:buClr>
                <a:srgbClr val="000000"/>
              </a:buCl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Quellen</a:t>
            </a:r>
            <a:endParaRPr lang="en-ZA" dirty="0"/>
          </a:p>
        </p:txBody>
      </p:sp>
    </p:spTree>
    <p:extLst>
      <p:ext uri="{BB962C8B-B14F-4D97-AF65-F5344CB8AC3E}">
        <p14:creationId xmlns:p14="http://schemas.microsoft.com/office/powerpoint/2010/main" val="157441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2">
                  <a:extLst>
                    <a:ext uri="{A12FA001-AC4F-418D-AE19-62706E023703}">
                      <ahyp:hlinkClr xmlns:ahyp="http://schemas.microsoft.com/office/drawing/2018/hyperlinkcolor" val="tx"/>
                    </a:ext>
                  </a:extLst>
                </a:hlinkClick>
              </a:rPr>
              <a:t>https://www.2tolead.com/childrens-non-profit-organization-sees-advantages-of-digital-transformation-realized-case-study/</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https://www.ada.cx/service-automation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https://www.bdo.com/blogs/non-profit-standard/july-2018/an-introduction-to-robotic-process-automation</a:t>
            </a:r>
            <a:endParaRPr lang="en-GB" dirty="0">
              <a:solidFill>
                <a:schemeClr val="accent2">
                  <a:lumMod val="75000"/>
                </a:schemeClr>
              </a:solidFill>
              <a:latin typeface="+mn-lt"/>
            </a:endParaRPr>
          </a:p>
          <a:p>
            <a:pPr marL="17100" indent="0">
              <a:buClr>
                <a:srgbClr val="000000"/>
              </a:buClr>
            </a:pPr>
            <a:endParaRPr lang="en-GB" dirty="0">
              <a:solidFill>
                <a:schemeClr val="accent2">
                  <a:lumMod val="75000"/>
                </a:schemeClr>
              </a:solidFill>
              <a:latin typeface="+mn-lt"/>
            </a:endParaRPr>
          </a:p>
          <a:p>
            <a:pPr marL="474300" indent="-457200">
              <a:buClr>
                <a:schemeClr val="accent2"/>
              </a:buClr>
              <a:buFont typeface="Arial" panose="020B0604020202020204" pitchFamily="34" charset="0"/>
              <a:buChar char="•"/>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Quellen</a:t>
            </a:r>
            <a:endParaRPr lang="en-ZA" dirty="0"/>
          </a:p>
          <a:p>
            <a:endParaRPr lang="en-ZA" dirty="0"/>
          </a:p>
        </p:txBody>
      </p:sp>
    </p:spTree>
    <p:extLst>
      <p:ext uri="{BB962C8B-B14F-4D97-AF65-F5344CB8AC3E}">
        <p14:creationId xmlns:p14="http://schemas.microsoft.com/office/powerpoint/2010/main" val="229713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https://www.forbes.com/sites/forbesnon-profitcouncil/2021/11/29/lacking-resources-12-strategic-ways-non-profits-can-leverage-technology-to-help/?sh=ffcfae3766f9</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https://www.hcltech.com/technology-qa/what-is-service-automation#:~:text=Service%20automation%20is%20the%20process,processes%2C%20tasks%20and%20business%20functions</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Quellen</a:t>
            </a:r>
            <a:endParaRPr lang="en-ZA" dirty="0"/>
          </a:p>
          <a:p>
            <a:endParaRPr lang="en-ZA" dirty="0"/>
          </a:p>
        </p:txBody>
      </p:sp>
    </p:spTree>
    <p:extLst>
      <p:ext uri="{BB962C8B-B14F-4D97-AF65-F5344CB8AC3E}">
        <p14:creationId xmlns:p14="http://schemas.microsoft.com/office/powerpoint/2010/main" val="6094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https://www.researchgate.net/profile/Chao-Guo-37/publication/325585674_Technology_in_non-profit_Organizations_and_Voluntary_Action/links/5cd8d5a6458515712</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https://www.tibco.com/reference-center/what-is-process-automation</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Quellen</a:t>
            </a:r>
            <a:endParaRPr lang="en-ZA" dirty="0"/>
          </a:p>
          <a:p>
            <a:endParaRPr lang="en-ZA" dirty="0"/>
          </a:p>
        </p:txBody>
      </p:sp>
    </p:spTree>
    <p:extLst>
      <p:ext uri="{BB962C8B-B14F-4D97-AF65-F5344CB8AC3E}">
        <p14:creationId xmlns:p14="http://schemas.microsoft.com/office/powerpoint/2010/main" val="362346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https://www.hcltech.com/technology-qa/what-is-service-automation#:~:text=Service%20automation%20is%20the%20process,processes%2C%20tasks%20and%20business%20functions</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https://www.imageapi.com/blog/workflow-automation-examples</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Quellen</a:t>
            </a:r>
            <a:endParaRPr lang="en-ZA" dirty="0"/>
          </a:p>
          <a:p>
            <a:endParaRPr lang="en-ZA" dirty="0"/>
          </a:p>
        </p:txBody>
      </p:sp>
    </p:spTree>
    <p:extLst>
      <p:ext uri="{BB962C8B-B14F-4D97-AF65-F5344CB8AC3E}">
        <p14:creationId xmlns:p14="http://schemas.microsoft.com/office/powerpoint/2010/main" val="114951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https://kissflow.com/workflow/bpm/business-process-automation/reasons-why-you-automate-your-business-process/</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https://www.wispapp.com/blog/2017/04/18/efficient-onboarding-processes-for-new-employees-a-case-study-2/</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https://www.ada.cx/service-automation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Quellen</a:t>
            </a:r>
            <a:endParaRPr lang="en-ZA" dirty="0"/>
          </a:p>
          <a:p>
            <a:endParaRPr lang="en-ZA" dirty="0"/>
          </a:p>
        </p:txBody>
      </p:sp>
    </p:spTree>
    <p:extLst>
      <p:ext uri="{BB962C8B-B14F-4D97-AF65-F5344CB8AC3E}">
        <p14:creationId xmlns:p14="http://schemas.microsoft.com/office/powerpoint/2010/main" val="419105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https://www.forbes.com/sites/forbesnon-profitcouncil/2021/11/29/lacking-resources-12-strategic-ways-non-profits-can-leverage-technology-to-help/?sh=ffcfae3766f9</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https://institute.blackbaud.com/tippingpoint/</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https://www.bdo.com/blogs/non-profit-standard/july-2018/an-introduction-to-robotic-process-automation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Quellen</a:t>
            </a:r>
            <a:endParaRPr lang="en-ZA" dirty="0"/>
          </a:p>
          <a:p>
            <a:endParaRPr lang="en-ZA" dirty="0"/>
          </a:p>
        </p:txBody>
      </p:sp>
    </p:spTree>
    <p:extLst>
      <p:ext uri="{BB962C8B-B14F-4D97-AF65-F5344CB8AC3E}">
        <p14:creationId xmlns:p14="http://schemas.microsoft.com/office/powerpoint/2010/main" val="374203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F7DA574-5E40-00B3-4F9A-A6D2A7437FD7}"/>
              </a:ext>
            </a:extLst>
          </p:cNvPr>
          <p:cNvSpPr txBox="1">
            <a:spLocks/>
          </p:cNvSpPr>
          <p:nvPr/>
        </p:nvSpPr>
        <p:spPr>
          <a:xfrm>
            <a:off x="804121" y="367023"/>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rgbClr val="000000"/>
                </a:solidFill>
              </a:rPr>
              <a:t>Die </a:t>
            </a:r>
            <a:r>
              <a:rPr lang="en-GB" sz="3600" dirty="0" err="1">
                <a:solidFill>
                  <a:srgbClr val="000000"/>
                </a:solidFill>
              </a:rPr>
              <a:t>Vorteile</a:t>
            </a:r>
            <a:r>
              <a:rPr lang="en-GB" sz="3600" dirty="0">
                <a:solidFill>
                  <a:srgbClr val="000000"/>
                </a:solidFill>
              </a:rPr>
              <a:t> der </a:t>
            </a:r>
            <a:r>
              <a:rPr lang="en-GB" sz="3600" dirty="0" err="1">
                <a:solidFill>
                  <a:srgbClr val="000000"/>
                </a:solidFill>
              </a:rPr>
              <a:t>Automatisierung</a:t>
            </a:r>
            <a:r>
              <a:rPr lang="en-GB" sz="3600" dirty="0">
                <a:solidFill>
                  <a:srgbClr val="000000"/>
                </a:solidFill>
              </a:rPr>
              <a:t> von </a:t>
            </a:r>
            <a:r>
              <a:rPr lang="en-GB" sz="3600" dirty="0" err="1">
                <a:solidFill>
                  <a:srgbClr val="000000"/>
                </a:solidFill>
              </a:rPr>
              <a:t>Geschäftsprozessen</a:t>
            </a:r>
            <a:endParaRPr lang="en-ZA" sz="3600" dirty="0">
              <a:solidFill>
                <a:srgbClr val="000000"/>
              </a:solidFill>
            </a:endParaRPr>
          </a:p>
        </p:txBody>
      </p:sp>
      <p:graphicFrame>
        <p:nvGraphicFramePr>
          <p:cNvPr id="2" name="Diagram 1">
            <a:extLst>
              <a:ext uri="{FF2B5EF4-FFF2-40B4-BE49-F238E27FC236}">
                <a16:creationId xmlns:a16="http://schemas.microsoft.com/office/drawing/2014/main" id="{4DE6985D-1A62-A295-0976-5A907895D45C}"/>
              </a:ext>
            </a:extLst>
          </p:cNvPr>
          <p:cNvGraphicFramePr/>
          <p:nvPr>
            <p:extLst>
              <p:ext uri="{D42A27DB-BD31-4B8C-83A1-F6EECF244321}">
                <p14:modId xmlns:p14="http://schemas.microsoft.com/office/powerpoint/2010/main" val="280977749"/>
              </p:ext>
            </p:extLst>
          </p:nvPr>
        </p:nvGraphicFramePr>
        <p:xfrm>
          <a:off x="702421" y="1779814"/>
          <a:ext cx="10787158" cy="3754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920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445B750-47F9-4782-8112-11DA6E14086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71E80A36-5EA1-43D6-A855-69C8AB28C5E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3BED611-2A19-46CF-9C4F-1F6C06D5AEF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EC19484-FF85-4D0E-9A6A-2ED75EC5E86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8B0461BD-AF5C-49BE-94CF-A406BC33913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https://biztechmagazine.com/article/2021/07/how-non-profits-should-be-using-automation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https://biztechmagazine.com/article/2018/10/increasingly-non-profits-theres-bot</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https://www.philanthropy.com/article/how-chatbots-are-helping-nonprofits-do-more-for-less/</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Quellen</a:t>
            </a:r>
            <a:endParaRPr lang="en-ZA" dirty="0"/>
          </a:p>
          <a:p>
            <a:endParaRPr lang="en-ZA" dirty="0"/>
          </a:p>
        </p:txBody>
      </p:sp>
    </p:spTree>
    <p:extLst>
      <p:ext uri="{BB962C8B-B14F-4D97-AF65-F5344CB8AC3E}">
        <p14:creationId xmlns:p14="http://schemas.microsoft.com/office/powerpoint/2010/main" val="244100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https://www.2tolead.com/childrens-non-profit-organization-sees-advantages-of-digital-transformation-realized-case-study/</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https://www.prnewswire.com/news-releases/the-trevor-project-launches-new-ai-tool-to-support-crisis-counselor-training-301254382.html</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457200" lvl="0" indent="-457200">
              <a:buClr>
                <a:srgbClr val="000000"/>
              </a:buClr>
              <a:buFont typeface="Arial" panose="020B0604020202020204" pitchFamily="34" charset="0"/>
              <a:buChar char="•"/>
              <a:defRP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https://34slpa7u66f159hfp1fhl9aur1-wpengine.netdna-ssl.com/wp-content/uploads/2014/05/Scrum-in-Church-Agile.pdf</a:t>
            </a:r>
            <a:endParaRPr lang="en-GB" dirty="0">
              <a:solidFill>
                <a:srgbClr val="0D9390">
                  <a:lumMod val="75000"/>
                </a:srgbClr>
              </a:solidFill>
            </a:endParaRPr>
          </a:p>
          <a:p>
            <a:pPr marL="17100" indent="0">
              <a:buClr>
                <a:srgbClr val="000000"/>
              </a:buClr>
            </a:pP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Quellen</a:t>
            </a:r>
            <a:endParaRPr lang="en-ZA" dirty="0"/>
          </a:p>
          <a:p>
            <a:endParaRPr lang="en-ZA" dirty="0"/>
          </a:p>
        </p:txBody>
      </p:sp>
    </p:spTree>
    <p:extLst>
      <p:ext uri="{BB962C8B-B14F-4D97-AF65-F5344CB8AC3E}">
        <p14:creationId xmlns:p14="http://schemas.microsoft.com/office/powerpoint/2010/main" val="6944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10984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https://kissflow.com/project/agile/benefits-of-agile/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sz="2400"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https://leadershiptribe.com/agile-non-profits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93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633815"/>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https://medium.com/serious-scrum/scrum-beyond-software-how-local-ngos-inspire-human-values-and-principles-160c6451597f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https://mzninternational.com/2020/09/10/5-lessons-for-building-an-agile-non-profit-organisation/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https://searchsoftwarequality.techtarget.com/feature/Agile-basics-FAQ-Getting-started-with-Agile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93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222694"/>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https://soldevelofoundation.org/how-to-be-agile-in-non-profits-organization/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https://taprootfoundation.org/resources/webinar-a-non-profit-case-study-in-agile/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https://www.cprime.com/resources/what-is-agile-what-is-scrum/</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https://www.forbes.com/sites/forbesnon-profitcouncil/2021/12/07/14-essential-agile-practices-for-non-profit-organizations/?sh=2702b0675c6d</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21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890296"/>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https://www.pebbleroad.com/work/non-profit-agile-mindset</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https://www.pncpa.com/insights/adapting-agile-methodology-non-software-projects/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https://www.youtube.com/watch?v=HCsmml0aIKE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2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018536"/>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https://www.cprime.com/resources/what-is-agile-what-is-scrum/</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http://agilemanifesto.org/</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https://www.agileforhardware.com/</a:t>
            </a:r>
            <a:endParaRPr lang="en-GB" sz="2400" dirty="0">
              <a:solidFill>
                <a:schemeClr val="accent2">
                  <a:lumMod val="75000"/>
                </a:schemeClr>
              </a:solidFill>
              <a:latin typeface="Calibri" panose="020F0502020204030204"/>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44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68333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https://mzninternational.com/2020/09/10/5-lessons-for-building-an-agile-non-profit-organisation/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https://soldevelofoundation.org/how-to-be-agile-in-non-profits-organization/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https://medium.com/serious-scrum/scrum-beyond-software-how-local-ngos-inspire-human-values-and-principles-160c6451597f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https://www.youtube.com/watch?v=HCsmml0aIKE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597394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https://leadershiptribe.com/agile-non-profits</a:t>
            </a:r>
            <a:endParaRPr lang="en-GB" sz="2400" noProof="0" dirty="0">
              <a:solidFill>
                <a:schemeClr val="accent2">
                  <a:lumMod val="75000"/>
                </a:schemeClr>
              </a:solidFill>
              <a:latin typeface="Calibri" panose="020F0502020204030204"/>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https://kissflow.com/project/agile/benefits-of-agile/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https://www.forbes.com/sites/forbesnon-profitcouncil/2021/12/07/14-essential-agile-practices-for-non-profit-organizations/?sh=2702b0675c6d</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sz="2400"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https://www.pncpa.com/insights/adapting-agile-methodology-non-software-projects/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13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5385064"/>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https://taprootfoundation.org/resources/webinar-a-non-profit-case-study-in-agile/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https://34slpa7u66f159hfp1fhl9aur1-wpengine.netdna-ssl.com/wp-content/uploads/2014/05/Scrum-in-Church-Agile.pdf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600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https://charitydigital.org.uk/topics/how-to-ensure-you-collect-data-ethically-9433</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743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58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F7DA574-5E40-00B3-4F9A-A6D2A7437FD7}"/>
              </a:ext>
            </a:extLst>
          </p:cNvPr>
          <p:cNvSpPr txBox="1">
            <a:spLocks/>
          </p:cNvSpPr>
          <p:nvPr/>
        </p:nvSpPr>
        <p:spPr>
          <a:xfrm>
            <a:off x="804121" y="367023"/>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rgbClr val="000000"/>
                </a:solidFill>
              </a:rPr>
              <a:t>Die </a:t>
            </a:r>
            <a:r>
              <a:rPr lang="en-GB" sz="3600" dirty="0" err="1">
                <a:solidFill>
                  <a:srgbClr val="000000"/>
                </a:solidFill>
              </a:rPr>
              <a:t>Vorteile</a:t>
            </a:r>
            <a:r>
              <a:rPr lang="en-GB" sz="3600" dirty="0">
                <a:solidFill>
                  <a:srgbClr val="000000"/>
                </a:solidFill>
              </a:rPr>
              <a:t> der </a:t>
            </a:r>
            <a:r>
              <a:rPr lang="en-GB" sz="3600" dirty="0" err="1">
                <a:solidFill>
                  <a:srgbClr val="000000"/>
                </a:solidFill>
              </a:rPr>
              <a:t>Automatisierung</a:t>
            </a:r>
            <a:r>
              <a:rPr lang="en-GB" sz="3600" dirty="0">
                <a:solidFill>
                  <a:srgbClr val="000000"/>
                </a:solidFill>
              </a:rPr>
              <a:t> von </a:t>
            </a:r>
            <a:r>
              <a:rPr lang="en-GB" sz="3600" dirty="0" err="1">
                <a:solidFill>
                  <a:srgbClr val="000000"/>
                </a:solidFill>
              </a:rPr>
              <a:t>Geschäftsprozessen</a:t>
            </a:r>
            <a:r>
              <a:rPr lang="en-GB" sz="3600" dirty="0">
                <a:solidFill>
                  <a:srgbClr val="000000"/>
                </a:solidFill>
              </a:rPr>
              <a:t> (Forts.)</a:t>
            </a:r>
            <a:endParaRPr lang="en-ZA" sz="3600" dirty="0">
              <a:solidFill>
                <a:srgbClr val="000000"/>
              </a:solidFill>
            </a:endParaRPr>
          </a:p>
        </p:txBody>
      </p:sp>
      <p:graphicFrame>
        <p:nvGraphicFramePr>
          <p:cNvPr id="2" name="Diagram 1">
            <a:extLst>
              <a:ext uri="{FF2B5EF4-FFF2-40B4-BE49-F238E27FC236}">
                <a16:creationId xmlns:a16="http://schemas.microsoft.com/office/drawing/2014/main" id="{4DE6985D-1A62-A295-0976-5A907895D45C}"/>
              </a:ext>
            </a:extLst>
          </p:cNvPr>
          <p:cNvGraphicFramePr/>
          <p:nvPr>
            <p:extLst>
              <p:ext uri="{D42A27DB-BD31-4B8C-83A1-F6EECF244321}">
                <p14:modId xmlns:p14="http://schemas.microsoft.com/office/powerpoint/2010/main" val="3119923830"/>
              </p:ext>
            </p:extLst>
          </p:nvPr>
        </p:nvGraphicFramePr>
        <p:xfrm>
          <a:off x="702421" y="1779814"/>
          <a:ext cx="10787158" cy="3754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904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445B750-47F9-4782-8112-11DA6E14086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24BEDA4-A8D1-40CE-8509-C432547ECCD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714280E9-C04C-4205-8367-56C7A4D6F9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020C5B77-A0D6-4882-AC20-2CFDD9FA9E4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850E1268-0266-4EFE-AF6D-EC18A09323F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https://charitydigital.org.uk/topics/topics/top-5-lesser-known-benefits-of-crm-systems-for-smaller-charities-7023#:~:text=A%20CRM%20can%20improve%20the,likely%20to%20drive%20positive%20engagement</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https://eprints.lancs.ac.uk/id/eprint/144684/1/IMR_paper_1_.pdf</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https://instream.io/en/what-can-non-profit-organisations-gain-thanks-to-crm-system/</a:t>
            </a:r>
            <a:endParaRPr lang="en-GB" dirty="0">
              <a:solidFill>
                <a:schemeClr val="accent2">
                  <a:lumMod val="75000"/>
                </a:schemeClr>
              </a:solidFill>
            </a:endParaRPr>
          </a:p>
          <a:p>
            <a:pPr marL="474300" indent="-457200">
              <a:buClr>
                <a:schemeClr val="accent2"/>
              </a:buClr>
              <a:buFont typeface="Arial" panose="020B0604020202020204" pitchFamily="34" charset="0"/>
              <a:buChar char="•"/>
            </a:pPr>
            <a:endParaRPr lang="en-GB" dirty="0">
              <a:solidFill>
                <a:schemeClr val="accent2">
                  <a:lumMod val="75000"/>
                </a:schemeClr>
              </a:solidFill>
            </a:endParaRPr>
          </a:p>
          <a:p>
            <a:endParaRPr lang="en-ZA" dirty="0"/>
          </a:p>
        </p:txBody>
      </p:sp>
    </p:spTree>
    <p:extLst>
      <p:ext uri="{BB962C8B-B14F-4D97-AF65-F5344CB8AC3E}">
        <p14:creationId xmlns:p14="http://schemas.microsoft.com/office/powerpoint/2010/main" val="273491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https://www.adaptaconsulting.co.uk/case-study?case=8</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https://www.civilsociety.co.uk/voices/ned-nicol-crm-for-charities-six-steps-to-success.html</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https://www.g2.com/categories/non-profit-crm</a:t>
            </a:r>
            <a:endParaRPr lang="en-GB" dirty="0">
              <a:solidFill>
                <a:srgbClr val="0D9390">
                  <a:lumMod val="75000"/>
                </a:srgbClr>
              </a:solidFill>
            </a:endParaRPr>
          </a:p>
          <a:p>
            <a:pPr marL="17100" lvl="0" indent="0">
              <a:buClr>
                <a:srgbClr val="0D9390"/>
              </a:buClr>
            </a:pPr>
            <a:endParaRPr lang="en-GB" dirty="0">
              <a:solidFill>
                <a:srgbClr val="0D9390">
                  <a:lumMod val="75000"/>
                </a:srgbClr>
              </a:solidFill>
            </a:endParaRPr>
          </a:p>
          <a:p>
            <a:pPr marL="474300" indent="-457200">
              <a:buClr>
                <a:schemeClr val="accent2"/>
              </a:buClr>
              <a:buFont typeface="Arial" panose="020B0604020202020204" pitchFamily="34" charset="0"/>
              <a:buChar char="•"/>
            </a:pP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endParaRPr lang="en-ZA" dirty="0"/>
          </a:p>
        </p:txBody>
      </p:sp>
    </p:spTree>
    <p:extLst>
      <p:ext uri="{BB962C8B-B14F-4D97-AF65-F5344CB8AC3E}">
        <p14:creationId xmlns:p14="http://schemas.microsoft.com/office/powerpoint/2010/main" val="17805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https://www.researchgate.net/publication/282124862_Successful_Application_of_a_Customer_Relationship_Management_Program_in_a_non-profit_Organization</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https://www.sciencedirect.com/science/article/abs/pii/S0040162521007095?dgcid=rss_sd_all</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https://www.tutorialspoint.com/customer_relationship_management/crm_introduct</a:t>
            </a:r>
            <a:endParaRPr lang="en-GB" dirty="0">
              <a:solidFill>
                <a:srgbClr val="0D9390">
                  <a:lumMod val="75000"/>
                </a:srgb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318729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https://www.youtube.com/watch?v=4OwKslFijPI</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https://www.successwithcrm.com/ultimate-crm-faqs</a:t>
            </a:r>
            <a:endParaRPr lang="en-GB" dirty="0">
              <a:solidFill>
                <a:srgbClr val="0D9390">
                  <a:lumMod val="75000"/>
                </a:srgbClr>
              </a:solidFill>
            </a:endParaRPr>
          </a:p>
          <a:p>
            <a:pPr marL="17100" lvl="0" indent="0">
              <a:buClr>
                <a:srgbClr val="000000"/>
              </a:buClr>
            </a:pPr>
            <a:endParaRPr lang="en-GB" dirty="0">
              <a:solidFill>
                <a:srgbClr val="0D9390">
                  <a:lumMod val="75000"/>
                </a:srgb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https://biztechmagazine.com/article/2021/03/how-advanced-data-analytics-powers-organizations-missions</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https://biztechmagazine.com/article/2021/11/benefits-crm-system-non-profits-perfcon</a:t>
            </a:r>
            <a:endParaRPr lang="en-GB" dirty="0">
              <a:solidFill>
                <a:srgbClr val="0D9390">
                  <a:lumMod val="75000"/>
                </a:srgb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22308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https://www.tutorialspoint.com/customer_relationship_management/crm_introduct</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https://instream.io/en/what-can-non-profit-organisations-gain-thanks-to-crm-system/</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https://biztechmagazine.com/article/2021/11/benefits-crm-system-non-profits-perfcon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p:txBody>
      </p:sp>
    </p:spTree>
    <p:extLst>
      <p:ext uri="{BB962C8B-B14F-4D97-AF65-F5344CB8AC3E}">
        <p14:creationId xmlns:p14="http://schemas.microsoft.com/office/powerpoint/2010/main" val="279417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https://www.salesforce.org/blog/what-is-a-donor-management-system/</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https://associationsnow.com/2020/10/membership-software-what-associations-should-keep-in-mind/</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https://www.civilsociety.co.uk/voices/ned-nicol-crm-for-charities-six-steps-to-success.html</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https://events.charitydigital.org.uk/crm-ebook/</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158644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https://www.youtube.com/watch?v=4OwKslFijPI</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81958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https://charitydigital.org.uk/topics/how-to-ensure-you-collect-data-ethically-9433</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https://www.adaptaconsulting.co.uk/case-study?case=8</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https://biztechmagazine.com/article/2021/03/how-advanced-data-analytics-powers-organizations-missions</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https://teamrubiconusa.org/</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60424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https://www.researchgate.net/publication/282124862_Successful_Application_of_a_Customer_Relationship_Management_Program_in_a_non-profit_Organization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https://backlinko.com/advanced-seo</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https://backlinko.com/best-free-seo-tools</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https://backlinko.com/hub/seo/best-practices</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418536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https://backlinko.com/seo-strategy</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https://developers.google.com/amp/</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https://developers.google.com/search/docs/advanced/structured-data/intro-structured-data</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https://markitors.com/local-seo-case-study/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70493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Font typeface="+mj-lt"/>
              <a:buAutoNum type="arabicPeriod"/>
            </a:pPr>
            <a:r>
              <a:rPr lang="en-GB" dirty="0" err="1"/>
              <a:t>Beginnen</a:t>
            </a:r>
            <a:r>
              <a:rPr lang="en-GB" dirty="0"/>
              <a:t> Sie </a:t>
            </a:r>
            <a:r>
              <a:rPr lang="en-GB" dirty="0" err="1"/>
              <a:t>mit</a:t>
            </a:r>
            <a:r>
              <a:rPr lang="en-GB" dirty="0"/>
              <a:t> </a:t>
            </a:r>
            <a:r>
              <a:rPr lang="en-GB" dirty="0" err="1"/>
              <a:t>einem</a:t>
            </a:r>
            <a:r>
              <a:rPr lang="en-GB" dirty="0"/>
              <a:t> </a:t>
            </a:r>
            <a:r>
              <a:rPr lang="en-GB" b="1" dirty="0" err="1">
                <a:solidFill>
                  <a:schemeClr val="accent2"/>
                </a:solidFill>
              </a:rPr>
              <a:t>klarem</a:t>
            </a:r>
            <a:r>
              <a:rPr lang="en-GB" b="1" dirty="0">
                <a:solidFill>
                  <a:schemeClr val="accent2"/>
                </a:solidFill>
              </a:rPr>
              <a:t> </a:t>
            </a:r>
            <a:r>
              <a:rPr lang="en-GB" b="1" dirty="0" err="1">
                <a:solidFill>
                  <a:schemeClr val="accent2"/>
                </a:solidFill>
              </a:rPr>
              <a:t>Verständnis</a:t>
            </a:r>
            <a:r>
              <a:rPr lang="en-GB" b="1" dirty="0">
                <a:solidFill>
                  <a:schemeClr val="accent2"/>
                </a:solidFill>
              </a:rPr>
              <a:t> </a:t>
            </a:r>
            <a:r>
              <a:rPr lang="en-GB" dirty="0" err="1"/>
              <a:t>welche</a:t>
            </a:r>
            <a:r>
              <a:rPr lang="en-GB" dirty="0"/>
              <a:t> </a:t>
            </a:r>
            <a:r>
              <a:rPr lang="en-GB" dirty="0" err="1"/>
              <a:t>Aufgaben</a:t>
            </a:r>
            <a:r>
              <a:rPr lang="en-GB" dirty="0"/>
              <a:t> </a:t>
            </a:r>
            <a:r>
              <a:rPr lang="en-GB" dirty="0" err="1"/>
              <a:t>involviert</a:t>
            </a:r>
            <a:r>
              <a:rPr lang="en-GB" dirty="0"/>
              <a:t> </a:t>
            </a:r>
            <a:r>
              <a:rPr lang="en-GB" dirty="0" err="1"/>
              <a:t>sind</a:t>
            </a:r>
            <a:r>
              <a:rPr lang="en-GB" dirty="0"/>
              <a:t>, </a:t>
            </a:r>
            <a:r>
              <a:rPr lang="en-GB" dirty="0" err="1"/>
              <a:t>wer</a:t>
            </a:r>
            <a:r>
              <a:rPr lang="en-GB" dirty="0"/>
              <a:t> </a:t>
            </a:r>
            <a:r>
              <a:rPr lang="en-GB" dirty="0" err="1"/>
              <a:t>verantwortlich</a:t>
            </a:r>
            <a:r>
              <a:rPr lang="en-GB" dirty="0"/>
              <a:t> </a:t>
            </a:r>
            <a:r>
              <a:rPr lang="en-GB" dirty="0" err="1"/>
              <a:t>ist</a:t>
            </a:r>
            <a:r>
              <a:rPr lang="en-GB" dirty="0"/>
              <a:t> und </a:t>
            </a:r>
            <a:r>
              <a:rPr lang="en-GB" dirty="0" err="1"/>
              <a:t>wann</a:t>
            </a:r>
            <a:r>
              <a:rPr lang="en-GB" dirty="0"/>
              <a:t> </a:t>
            </a:r>
            <a:r>
              <a:rPr lang="en-GB" dirty="0" err="1"/>
              <a:t>welche</a:t>
            </a:r>
            <a:r>
              <a:rPr lang="en-GB" dirty="0"/>
              <a:t> Aufgabe </a:t>
            </a:r>
            <a:r>
              <a:rPr lang="en-GB" dirty="0" err="1"/>
              <a:t>ausgeführt</a:t>
            </a:r>
            <a:r>
              <a:rPr lang="en-GB" dirty="0"/>
              <a:t> </a:t>
            </a:r>
            <a:r>
              <a:rPr lang="en-GB" dirty="0" err="1"/>
              <a:t>werden</a:t>
            </a:r>
            <a:r>
              <a:rPr lang="en-GB" dirty="0"/>
              <a:t> </a:t>
            </a:r>
            <a:r>
              <a:rPr lang="en-GB" dirty="0" err="1"/>
              <a:t>soll</a:t>
            </a:r>
            <a:r>
              <a:rPr lang="en-GB" dirty="0"/>
              <a:t>.</a:t>
            </a:r>
            <a:endParaRPr lang="en-GB" dirty="0">
              <a:solidFill>
                <a:srgbClr val="000000"/>
              </a:solidFill>
              <a:latin typeface="+mn-lt"/>
            </a:endParaRPr>
          </a:p>
          <a:p>
            <a:pPr marL="474300" indent="-457200">
              <a:buClr>
                <a:schemeClr val="accent2"/>
              </a:buClr>
              <a:buFont typeface="+mj-lt"/>
              <a:buAutoNum type="arabicPeriod"/>
            </a:pPr>
            <a:endParaRPr lang="en-GB" dirty="0">
              <a:solidFill>
                <a:srgbClr val="000000"/>
              </a:solidFill>
              <a:latin typeface="+mn-lt"/>
            </a:endParaRPr>
          </a:p>
          <a:p>
            <a:pPr marL="474300" indent="-457200">
              <a:buClr>
                <a:schemeClr val="accent2"/>
              </a:buClr>
              <a:buFont typeface="+mj-lt"/>
              <a:buAutoNum type="arabicPeriod"/>
            </a:pPr>
            <a:r>
              <a:rPr lang="en-GB" dirty="0" err="1"/>
              <a:t>Stellen</a:t>
            </a:r>
            <a:r>
              <a:rPr lang="en-GB" dirty="0"/>
              <a:t> Sie </a:t>
            </a:r>
            <a:r>
              <a:rPr lang="en-GB" dirty="0" err="1"/>
              <a:t>sicher</a:t>
            </a:r>
            <a:r>
              <a:rPr lang="en-GB" dirty="0"/>
              <a:t>, </a:t>
            </a:r>
            <a:r>
              <a:rPr lang="en-GB" dirty="0" err="1"/>
              <a:t>dass</a:t>
            </a:r>
            <a:r>
              <a:rPr lang="en-GB" dirty="0"/>
              <a:t> Sie </a:t>
            </a:r>
            <a:r>
              <a:rPr lang="en-GB" b="1" dirty="0" err="1">
                <a:solidFill>
                  <a:schemeClr val="accent2"/>
                </a:solidFill>
                <a:latin typeface="+mn-lt"/>
              </a:rPr>
              <a:t>Ziele</a:t>
            </a:r>
            <a:r>
              <a:rPr lang="en-GB" b="1" dirty="0">
                <a:solidFill>
                  <a:schemeClr val="accent2"/>
                </a:solidFill>
                <a:latin typeface="+mn-lt"/>
              </a:rPr>
              <a:t> </a:t>
            </a:r>
            <a:r>
              <a:rPr lang="en-GB" b="1" dirty="0" err="1">
                <a:solidFill>
                  <a:schemeClr val="accent2"/>
                </a:solidFill>
                <a:latin typeface="+mn-lt"/>
              </a:rPr>
              <a:t>klar</a:t>
            </a:r>
            <a:r>
              <a:rPr lang="en-GB" b="1" dirty="0">
                <a:solidFill>
                  <a:schemeClr val="accent2"/>
                </a:solidFill>
                <a:latin typeface="+mn-lt"/>
              </a:rPr>
              <a:t> </a:t>
            </a:r>
            <a:r>
              <a:rPr lang="en-GB" b="1" dirty="0" err="1">
                <a:solidFill>
                  <a:schemeClr val="accent2"/>
                </a:solidFill>
                <a:latin typeface="+mn-lt"/>
              </a:rPr>
              <a:t>definieren</a:t>
            </a:r>
            <a:r>
              <a:rPr lang="en-GB" b="1" dirty="0">
                <a:solidFill>
                  <a:schemeClr val="accent2"/>
                </a:solidFill>
                <a:latin typeface="+mn-lt"/>
              </a:rPr>
              <a:t> </a:t>
            </a:r>
            <a:r>
              <a:rPr lang="en-GB" dirty="0" err="1"/>
              <a:t>wenn</a:t>
            </a:r>
            <a:r>
              <a:rPr lang="en-GB" dirty="0"/>
              <a:t> Sie </a:t>
            </a:r>
            <a:r>
              <a:rPr lang="en-GB" dirty="0" err="1"/>
              <a:t>einen</a:t>
            </a:r>
            <a:r>
              <a:rPr lang="en-GB" dirty="0"/>
              <a:t> </a:t>
            </a:r>
            <a:r>
              <a:rPr lang="en-GB" dirty="0" err="1"/>
              <a:t>Geschäftsprozess</a:t>
            </a:r>
            <a:r>
              <a:rPr lang="en-GB" dirty="0"/>
              <a:t> </a:t>
            </a:r>
            <a:r>
              <a:rPr lang="en-GB" dirty="0" err="1"/>
              <a:t>automatisieren</a:t>
            </a:r>
            <a:r>
              <a:rPr lang="en-GB" dirty="0"/>
              <a:t>. Das spart </a:t>
            </a:r>
            <a:r>
              <a:rPr lang="en-GB" dirty="0" err="1"/>
              <a:t>viel</a:t>
            </a:r>
            <a:r>
              <a:rPr lang="en-GB" dirty="0"/>
              <a:t> Zeit </a:t>
            </a:r>
            <a:r>
              <a:rPr lang="en-GB" dirty="0" err="1"/>
              <a:t>bei</a:t>
            </a:r>
            <a:r>
              <a:rPr lang="en-GB" dirty="0"/>
              <a:t> der </a:t>
            </a:r>
            <a:r>
              <a:rPr lang="en-GB" dirty="0" err="1"/>
              <a:t>Kurskorrektur</a:t>
            </a:r>
            <a:r>
              <a:rPr lang="en-GB" dirty="0"/>
              <a:t>.</a:t>
            </a:r>
            <a:endParaRPr lang="en-GB" dirty="0">
              <a:solidFill>
                <a:srgbClr val="000000"/>
              </a:solidFill>
              <a:latin typeface="+mn-lt"/>
            </a:endParaRPr>
          </a:p>
          <a:p>
            <a:pPr marL="474300" indent="-457200">
              <a:buClr>
                <a:schemeClr val="accent2"/>
              </a:buClr>
              <a:buFont typeface="+mj-lt"/>
              <a:buAutoNum type="arabicPeriod"/>
            </a:pPr>
            <a:endParaRPr lang="en-GB" dirty="0">
              <a:solidFill>
                <a:srgbClr val="000000"/>
              </a:solidFill>
              <a:latin typeface="+mn-lt"/>
            </a:endParaRPr>
          </a:p>
          <a:p>
            <a:pPr marL="474300" indent="-457200">
              <a:buClr>
                <a:schemeClr val="accent2"/>
              </a:buClr>
              <a:buFont typeface="+mj-lt"/>
              <a:buAutoNum type="arabicPeriod"/>
            </a:pPr>
            <a:r>
              <a:rPr lang="en-GB" dirty="0" err="1"/>
              <a:t>Messen</a:t>
            </a:r>
            <a:r>
              <a:rPr lang="en-GB" dirty="0"/>
              <a:t> Sie </a:t>
            </a:r>
            <a:r>
              <a:rPr lang="en-GB" b="1" dirty="0" err="1">
                <a:solidFill>
                  <a:schemeClr val="accent2"/>
                </a:solidFill>
                <a:latin typeface="+mn-lt"/>
              </a:rPr>
              <a:t>Resultate</a:t>
            </a:r>
            <a:r>
              <a:rPr lang="en-GB" dirty="0"/>
              <a:t> </a:t>
            </a:r>
            <a:r>
              <a:rPr lang="en-GB" dirty="0" err="1"/>
              <a:t>mit</a:t>
            </a:r>
            <a:r>
              <a:rPr lang="en-GB" dirty="0"/>
              <a:t> </a:t>
            </a:r>
            <a:r>
              <a:rPr lang="en-GB" dirty="0" err="1"/>
              <a:t>einem</a:t>
            </a:r>
            <a:r>
              <a:rPr lang="en-GB" dirty="0"/>
              <a:t> </a:t>
            </a:r>
            <a:r>
              <a:rPr lang="en-GB" dirty="0" err="1"/>
              <a:t>stufenweisen</a:t>
            </a:r>
            <a:r>
              <a:rPr lang="en-GB" dirty="0"/>
              <a:t> Ansatz. </a:t>
            </a:r>
            <a:r>
              <a:rPr lang="en-GB" dirty="0" err="1"/>
              <a:t>Viele</a:t>
            </a:r>
            <a:r>
              <a:rPr lang="en-GB" dirty="0"/>
              <a:t> </a:t>
            </a:r>
            <a:r>
              <a:rPr lang="en-GB" dirty="0" err="1"/>
              <a:t>Organisationen</a:t>
            </a:r>
            <a:r>
              <a:rPr lang="en-GB" dirty="0"/>
              <a:t> </a:t>
            </a:r>
            <a:r>
              <a:rPr lang="en-GB" dirty="0" err="1"/>
              <a:t>sind</a:t>
            </a:r>
            <a:r>
              <a:rPr lang="en-GB" dirty="0"/>
              <a:t> </a:t>
            </a:r>
            <a:r>
              <a:rPr lang="en-GB" dirty="0" err="1"/>
              <a:t>enttäuscht</a:t>
            </a:r>
            <a:r>
              <a:rPr lang="en-GB" dirty="0"/>
              <a:t>, </a:t>
            </a:r>
            <a:r>
              <a:rPr lang="en-GB" dirty="0" err="1"/>
              <a:t>wenn</a:t>
            </a:r>
            <a:r>
              <a:rPr lang="en-GB" dirty="0"/>
              <a:t> die </a:t>
            </a:r>
            <a:r>
              <a:rPr lang="en-GB" dirty="0" err="1"/>
              <a:t>Ergebnisse</a:t>
            </a:r>
            <a:r>
              <a:rPr lang="en-GB" dirty="0"/>
              <a:t> </a:t>
            </a:r>
            <a:r>
              <a:rPr lang="en-GB" dirty="0" err="1"/>
              <a:t>nicht</a:t>
            </a:r>
            <a:r>
              <a:rPr lang="en-GB" dirty="0"/>
              <a:t> </a:t>
            </a:r>
            <a:r>
              <a:rPr lang="en-GB" dirty="0" err="1"/>
              <a:t>über</a:t>
            </a:r>
            <a:r>
              <a:rPr lang="en-GB" dirty="0"/>
              <a:t> Nacht </a:t>
            </a:r>
            <a:r>
              <a:rPr lang="en-GB" dirty="0" err="1"/>
              <a:t>eintreten</a:t>
            </a:r>
            <a:r>
              <a:rPr lang="en-GB" dirty="0"/>
              <a:t>.</a:t>
            </a:r>
            <a:endParaRPr lang="en-GB" dirty="0">
              <a:solidFill>
                <a:srgbClr val="000000"/>
              </a:solidFill>
              <a:latin typeface="+mn-lt"/>
            </a:endParaRPr>
          </a:p>
          <a:p>
            <a:pPr marL="114300" indent="-342900">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sz="3200" dirty="0"/>
              <a:t>Best Practices für die </a:t>
            </a:r>
            <a:r>
              <a:rPr lang="en-GB" sz="3200" dirty="0" err="1"/>
              <a:t>Automatisierung</a:t>
            </a:r>
            <a:r>
              <a:rPr lang="en-GB" sz="3200" dirty="0"/>
              <a:t> von </a:t>
            </a:r>
            <a:r>
              <a:rPr lang="en-GB" sz="3200" dirty="0" err="1"/>
              <a:t>Geschäftsprozessen</a:t>
            </a:r>
            <a:r>
              <a:rPr lang="en-GB" sz="3200" dirty="0"/>
              <a:t>
</a:t>
            </a:r>
            <a:endParaRPr lang="en-ZA" sz="3200" dirty="0"/>
          </a:p>
        </p:txBody>
      </p:sp>
    </p:spTree>
    <p:extLst>
      <p:ext uri="{BB962C8B-B14F-4D97-AF65-F5344CB8AC3E}">
        <p14:creationId xmlns:p14="http://schemas.microsoft.com/office/powerpoint/2010/main" val="38727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https://seodesignchicago.com/case-studies/non-profit-search-engine-optimization-case-study/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https://www.classy.org/blog/7-seo-tips-non-profit-cant-afford-ignore/</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https://www.linkedin.com/pulse/power-modern-seo-content-non-profit-case-study-alexis-wisniewski/</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https://www.searchenginejournal.com/core-web-vitals/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32647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https://www.searchenginejournal.com/seo-guide/how-seo-works/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https://www.semrush.com/blog/seo-results/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https://www.classy.org/blog/7-seo-tips-non-profit-cant-afford-ignore/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https://www.searchenginejournal.com/core-web-vitals/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https://developers.google.com/amp/</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03540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https://developers.google.com/search/docs/advanced/structured-data/intro-structured-data</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https://backlinko.com/hub/seo/best-practices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https://backlinko.com/advanced-seo</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https://backlinko.com/seo-strategy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56202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https://backlinko.com/seo-strategy#create-a-list-of-keywords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https://backlinko.com/seo-strategy#pageone</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https://www.semrush.com/blog/seo-results/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https://backlinko.com/google-ranking-factors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02896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https://backlinko.com/best-free-seo-tools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https://www.linkedin.com/pulse/power-modern-seo-content-non-profit-case-study-alexis-wisniewski/</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https://markitors.com/local-seo-case-study/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4200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89364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https://aws.amazon.com/government-education/non-profits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https://biztechmagazine.com/article/2021/06/what-non-profits-can-gain-multicloud-environment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https://biztechmagazine.com/media/video/full-webcast-how-embracing-anywhere-helps-businesses-meet-workers-where-they-are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https://brainscale.com/case-studies/non-profit-foundation-case-study/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https://faas.bakertilly.com/case-study/cambodian-childrens-fund</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8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https://gadgets360.com/internet/news/g-suite-legacy-free-edition-transition-workplace-google-plan-may-july-1-discontinued-2718790</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https://itsmartsolutions.com.au/blog/its-time-to-ditch-the-server-the-benefits-of-cloud-services-for-non-profits/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https://learning.candid.org/resources/blog/how-cloud-computing-is-breaking-down-barriers-for-global-ngos/</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https://monday.com/blog/productivity/5-steps-to-build-a-tech-suite-for-your-non-profit/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1070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https://ok.com.au/cloud-computing-faq-frequently-asked-questions/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https://www.councilofnon-profits.org/tools-resources/strategic-planning-non-profits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https://www.ensync-corp.com/blog/digital-transformation-for-non-profits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https://www.javatpoint.com/security-risks-of-cloud-computing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57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https://www.nten.org/wp-content/uploads/2020/02/Cloud-Computing-for-non-profits_-February-2020.pdf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https://www.proserveit.com/blog/cloud-computing-for-non-profits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https://www.snhu.edu/about-us/newsroom/stem/what-is-cloud-computing#:~:text=Cloud%20computing%20is%20a%20form,premise%20server%20in%20your%20organization</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https://www.techsoup.ca/content/4-ways-non-profits-can-leverage-cloud-technology-enhance-operations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85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https://www.techsoup.org/support/articles-and-how-tos/what-are-the-benefits-and-drawbacks-of-cloud-computing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https://www.teqfocus.com/case-study/successful-migration-of-server/</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https://www.gartner.com/en/newsroom/press-releases/2021-04-21-gartner-forecasts-worldwide-public-cloud-end-user-spending-to-grow-23-percent-in-2021</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https://www.proserveit.com/blog/cloud-computing-for-non-profits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13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t>Einleitung</a:t>
            </a:r>
            <a:endParaRPr lang="en-US" err="1"/>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332911"/>
            <a:ext cx="10413904" cy="4524315"/>
          </a:xfrm>
          <a:prstGeom prst="rect">
            <a:avLst/>
          </a:prstGeom>
          <a:noFill/>
        </p:spPr>
        <p:txBody>
          <a:bodyPr wrap="square" lIns="91440" tIns="45720" rIns="91440" bIns="45720" rtlCol="0" anchor="t">
            <a:spAutoFit/>
          </a:bodyPr>
          <a:lstStyle/>
          <a:p>
            <a:pPr marL="342900" indent="-342900">
              <a:buBlip>
                <a:blip r:embed="rId3"/>
              </a:buBlip>
            </a:pPr>
            <a:r>
              <a:rPr lang="en-GB" sz="2400" dirty="0" err="1">
                <a:solidFill>
                  <a:srgbClr val="000000"/>
                </a:solidFill>
                <a:ea typeface="+mn-lt"/>
                <a:cs typeface="+mn-lt"/>
              </a:rPr>
              <a:t>Durch</a:t>
            </a:r>
            <a:r>
              <a:rPr lang="en-GB" sz="2400" dirty="0">
                <a:solidFill>
                  <a:srgbClr val="000000"/>
                </a:solidFill>
                <a:ea typeface="+mn-lt"/>
                <a:cs typeface="+mn-lt"/>
              </a:rPr>
              <a:t> Covid-19 </a:t>
            </a:r>
            <a:r>
              <a:rPr lang="en-GB" sz="2400" dirty="0" err="1">
                <a:solidFill>
                  <a:srgbClr val="000000"/>
                </a:solidFill>
                <a:ea typeface="+mn-lt"/>
                <a:cs typeface="+mn-lt"/>
              </a:rPr>
              <a:t>müssen</a:t>
            </a:r>
            <a:r>
              <a:rPr lang="en-GB" sz="2400" dirty="0">
                <a:solidFill>
                  <a:srgbClr val="000000"/>
                </a:solidFill>
                <a:ea typeface="+mn-lt"/>
                <a:cs typeface="+mn-lt"/>
              </a:rPr>
              <a:t> </a:t>
            </a:r>
            <a:r>
              <a:rPr lang="en-GB" sz="2400" dirty="0" err="1">
                <a:solidFill>
                  <a:srgbClr val="000000"/>
                </a:solidFill>
                <a:ea typeface="+mn-lt"/>
                <a:cs typeface="+mn-lt"/>
              </a:rPr>
              <a:t>Organisationen</a:t>
            </a:r>
            <a:r>
              <a:rPr lang="en-GB" sz="2400" dirty="0">
                <a:solidFill>
                  <a:srgbClr val="000000"/>
                </a:solidFill>
                <a:ea typeface="+mn-lt"/>
                <a:cs typeface="+mn-lt"/>
              </a:rPr>
              <a:t> </a:t>
            </a:r>
            <a:r>
              <a:rPr lang="en-GB" sz="2400" dirty="0" err="1">
                <a:solidFill>
                  <a:srgbClr val="000000"/>
                </a:solidFill>
                <a:ea typeface="+mn-lt"/>
                <a:cs typeface="+mn-lt"/>
              </a:rPr>
              <a:t>Strategien</a:t>
            </a:r>
            <a:r>
              <a:rPr lang="en-GB" sz="2400" dirty="0">
                <a:solidFill>
                  <a:srgbClr val="000000"/>
                </a:solidFill>
                <a:ea typeface="+mn-lt"/>
                <a:cs typeface="+mn-lt"/>
              </a:rPr>
              <a:t> </a:t>
            </a:r>
            <a:r>
              <a:rPr lang="en-GB" sz="2400" dirty="0" err="1">
                <a:solidFill>
                  <a:srgbClr val="000000"/>
                </a:solidFill>
                <a:ea typeface="+mn-lt"/>
                <a:cs typeface="+mn-lt"/>
              </a:rPr>
              <a:t>zur</a:t>
            </a:r>
            <a:r>
              <a:rPr lang="en-GB" sz="2400" dirty="0">
                <a:solidFill>
                  <a:srgbClr val="000000"/>
                </a:solidFill>
                <a:ea typeface="+mn-lt"/>
                <a:cs typeface="+mn-lt"/>
              </a:rPr>
              <a:t> </a:t>
            </a:r>
            <a:r>
              <a:rPr lang="en-GB" sz="2400" dirty="0" err="1">
                <a:solidFill>
                  <a:srgbClr val="000000"/>
                </a:solidFill>
                <a:ea typeface="+mn-lt"/>
                <a:cs typeface="+mn-lt"/>
              </a:rPr>
              <a:t>Geschäftsautomatisierung</a:t>
            </a:r>
            <a:r>
              <a:rPr lang="en-GB" sz="2400" dirty="0">
                <a:solidFill>
                  <a:srgbClr val="000000"/>
                </a:solidFill>
                <a:ea typeface="+mn-lt"/>
                <a:cs typeface="+mn-lt"/>
              </a:rPr>
              <a:t> </a:t>
            </a:r>
            <a:r>
              <a:rPr lang="en-GB" sz="2400" dirty="0" err="1">
                <a:solidFill>
                  <a:srgbClr val="000000"/>
                </a:solidFill>
                <a:ea typeface="+mn-lt"/>
                <a:cs typeface="+mn-lt"/>
              </a:rPr>
              <a:t>umsetzen</a:t>
            </a:r>
            <a:r>
              <a:rPr lang="en-GB" sz="2400" dirty="0">
                <a:solidFill>
                  <a:srgbClr val="000000"/>
                </a:solidFill>
                <a:ea typeface="+mn-lt"/>
                <a:cs typeface="+mn-lt"/>
              </a:rPr>
              <a:t>. </a:t>
            </a:r>
            <a:r>
              <a:rPr lang="en-GB" sz="2400" dirty="0" err="1">
                <a:solidFill>
                  <a:srgbClr val="000000"/>
                </a:solidFill>
                <a:ea typeface="+mn-lt"/>
                <a:cs typeface="+mn-lt"/>
              </a:rPr>
              <a:t>Wenn</a:t>
            </a:r>
            <a:r>
              <a:rPr lang="en-GB" sz="2400" dirty="0">
                <a:solidFill>
                  <a:srgbClr val="000000"/>
                </a:solidFill>
                <a:ea typeface="+mn-lt"/>
                <a:cs typeface="+mn-lt"/>
              </a:rPr>
              <a:t> </a:t>
            </a:r>
            <a:r>
              <a:rPr lang="en-GB" sz="2400" dirty="0" err="1">
                <a:solidFill>
                  <a:srgbClr val="000000"/>
                </a:solidFill>
                <a:ea typeface="+mn-lt"/>
                <a:cs typeface="+mn-lt"/>
              </a:rPr>
              <a:t>wenn</a:t>
            </a:r>
            <a:r>
              <a:rPr lang="en-GB" sz="2400" dirty="0">
                <a:solidFill>
                  <a:srgbClr val="000000"/>
                </a:solidFill>
                <a:ea typeface="+mn-lt"/>
                <a:cs typeface="+mn-lt"/>
              </a:rPr>
              <a:t> </a:t>
            </a:r>
            <a:r>
              <a:rPr lang="en-GB" sz="2400" dirty="0" err="1">
                <a:solidFill>
                  <a:srgbClr val="000000"/>
                </a:solidFill>
                <a:ea typeface="+mn-lt"/>
                <a:cs typeface="+mn-lt"/>
              </a:rPr>
              <a:t>sie</a:t>
            </a:r>
            <a:r>
              <a:rPr lang="en-GB" sz="2400" dirty="0">
                <a:solidFill>
                  <a:srgbClr val="000000"/>
                </a:solidFill>
                <a:ea typeface="+mn-lt"/>
                <a:cs typeface="+mn-lt"/>
              </a:rPr>
              <a:t> </a:t>
            </a:r>
            <a:r>
              <a:rPr lang="en-GB" sz="2400" dirty="0" err="1">
                <a:solidFill>
                  <a:srgbClr val="000000"/>
                </a:solidFill>
                <a:ea typeface="+mn-lt"/>
                <a:cs typeface="+mn-lt"/>
              </a:rPr>
              <a:t>keine</a:t>
            </a:r>
            <a:r>
              <a:rPr lang="en-GB" sz="2400" dirty="0">
                <a:solidFill>
                  <a:srgbClr val="000000"/>
                </a:solidFill>
                <a:ea typeface="+mn-lt"/>
                <a:cs typeface="+mn-lt"/>
              </a:rPr>
              <a:t> </a:t>
            </a:r>
            <a:r>
              <a:rPr lang="en-GB" sz="2400" dirty="0" err="1">
                <a:solidFill>
                  <a:srgbClr val="000000"/>
                </a:solidFill>
                <a:ea typeface="+mn-lt"/>
                <a:cs typeface="+mn-lt"/>
              </a:rPr>
              <a:t>Strategien</a:t>
            </a:r>
            <a:r>
              <a:rPr lang="en-GB" sz="2400" dirty="0">
                <a:solidFill>
                  <a:srgbClr val="000000"/>
                </a:solidFill>
                <a:ea typeface="+mn-lt"/>
                <a:cs typeface="+mn-lt"/>
              </a:rPr>
              <a:t> </a:t>
            </a:r>
            <a:r>
              <a:rPr lang="en-GB" sz="2400" dirty="0" err="1">
                <a:solidFill>
                  <a:srgbClr val="000000"/>
                </a:solidFill>
                <a:ea typeface="+mn-lt"/>
                <a:cs typeface="+mn-lt"/>
              </a:rPr>
              <a:t>zur</a:t>
            </a:r>
            <a:r>
              <a:rPr lang="en-GB" sz="2400" dirty="0">
                <a:solidFill>
                  <a:srgbClr val="000000"/>
                </a:solidFill>
                <a:ea typeface="+mn-lt"/>
                <a:cs typeface="+mn-lt"/>
              </a:rPr>
              <a:t> </a:t>
            </a:r>
            <a:r>
              <a:rPr lang="en-GB" sz="2400" dirty="0" err="1">
                <a:solidFill>
                  <a:srgbClr val="000000"/>
                </a:solidFill>
                <a:ea typeface="+mn-lt"/>
                <a:cs typeface="+mn-lt"/>
              </a:rPr>
              <a:t>Unternehmensautomatisierung</a:t>
            </a:r>
            <a:r>
              <a:rPr lang="en-GB" sz="2400" dirty="0">
                <a:solidFill>
                  <a:srgbClr val="000000"/>
                </a:solidFill>
                <a:ea typeface="+mn-lt"/>
                <a:cs typeface="+mn-lt"/>
              </a:rPr>
              <a:t> </a:t>
            </a:r>
            <a:r>
              <a:rPr lang="en-GB" sz="2400" dirty="0" err="1">
                <a:solidFill>
                  <a:srgbClr val="000000"/>
                </a:solidFill>
                <a:ea typeface="+mn-lt"/>
                <a:cs typeface="+mn-lt"/>
              </a:rPr>
              <a:t>umsetzen</a:t>
            </a:r>
            <a:r>
              <a:rPr lang="en-GB" sz="2400" dirty="0">
                <a:solidFill>
                  <a:srgbClr val="000000"/>
                </a:solidFill>
                <a:ea typeface="+mn-lt"/>
                <a:cs typeface="+mn-lt"/>
              </a:rPr>
              <a:t>, </a:t>
            </a:r>
            <a:r>
              <a:rPr lang="en-GB" sz="2400" dirty="0" err="1">
                <a:solidFill>
                  <a:srgbClr val="000000"/>
                </a:solidFill>
                <a:ea typeface="+mn-lt"/>
                <a:cs typeface="+mn-lt"/>
              </a:rPr>
              <a:t>laufen</a:t>
            </a:r>
            <a:r>
              <a:rPr lang="en-GB" sz="2400" dirty="0">
                <a:solidFill>
                  <a:srgbClr val="000000"/>
                </a:solidFill>
                <a:ea typeface="+mn-lt"/>
                <a:cs typeface="+mn-lt"/>
              </a:rPr>
              <a:t> </a:t>
            </a:r>
            <a:r>
              <a:rPr lang="en-GB" sz="2400" dirty="0" err="1">
                <a:solidFill>
                  <a:srgbClr val="000000"/>
                </a:solidFill>
                <a:ea typeface="+mn-lt"/>
                <a:cs typeface="+mn-lt"/>
              </a:rPr>
              <a:t>Übertragungsnetzbetreiber</a:t>
            </a:r>
            <a:r>
              <a:rPr lang="en-GB" sz="2400" dirty="0">
                <a:solidFill>
                  <a:srgbClr val="000000"/>
                </a:solidFill>
                <a:ea typeface="+mn-lt"/>
                <a:cs typeface="+mn-lt"/>
              </a:rPr>
              <a:t> </a:t>
            </a:r>
            <a:r>
              <a:rPr lang="en-GB" sz="2400" dirty="0" err="1">
                <a:solidFill>
                  <a:srgbClr val="000000"/>
                </a:solidFill>
                <a:ea typeface="+mn-lt"/>
                <a:cs typeface="+mn-lt"/>
              </a:rPr>
              <a:t>Gefahr</a:t>
            </a:r>
            <a:r>
              <a:rPr lang="en-GB" sz="2400" dirty="0">
                <a:solidFill>
                  <a:srgbClr val="000000"/>
                </a:solidFill>
                <a:ea typeface="+mn-lt"/>
                <a:cs typeface="+mn-lt"/>
              </a:rPr>
              <a:t> </a:t>
            </a:r>
            <a:r>
              <a:rPr lang="en-GB" sz="2400" dirty="0" err="1">
                <a:solidFill>
                  <a:srgbClr val="000000"/>
                </a:solidFill>
                <a:ea typeface="+mn-lt"/>
                <a:cs typeface="+mn-lt"/>
              </a:rPr>
              <a:t>zurückgelassen</a:t>
            </a:r>
            <a:r>
              <a:rPr lang="en-GB" sz="2400" dirty="0">
                <a:solidFill>
                  <a:srgbClr val="000000"/>
                </a:solidFill>
                <a:ea typeface="+mn-lt"/>
                <a:cs typeface="+mn-lt"/>
              </a:rPr>
              <a:t> </a:t>
            </a:r>
            <a:r>
              <a:rPr lang="en-GB" sz="2400" dirty="0" err="1">
                <a:solidFill>
                  <a:srgbClr val="000000"/>
                </a:solidFill>
                <a:ea typeface="+mn-lt"/>
                <a:cs typeface="+mn-lt"/>
              </a:rPr>
              <a:t>zu</a:t>
            </a:r>
            <a:r>
              <a:rPr lang="en-GB" sz="2400" dirty="0">
                <a:solidFill>
                  <a:srgbClr val="000000"/>
                </a:solidFill>
                <a:ea typeface="+mn-lt"/>
                <a:cs typeface="+mn-lt"/>
              </a:rPr>
              <a:t> </a:t>
            </a:r>
            <a:r>
              <a:rPr lang="en-GB" sz="2400" dirty="0" err="1">
                <a:solidFill>
                  <a:srgbClr val="000000"/>
                </a:solidFill>
                <a:ea typeface="+mn-lt"/>
                <a:cs typeface="+mn-lt"/>
              </a:rPr>
              <a:t>werden</a:t>
            </a:r>
            <a:r>
              <a:rPr lang="en-GB" sz="2400" dirty="0">
                <a:solidFill>
                  <a:srgbClr val="000000"/>
                </a:solidFill>
                <a:ea typeface="+mn-lt"/>
                <a:cs typeface="+mn-lt"/>
              </a:rPr>
              <a:t>.  </a:t>
            </a:r>
            <a:endParaRPr lang="en-US" dirty="0">
              <a:solidFill>
                <a:srgbClr val="000000"/>
              </a:solidFill>
              <a:ea typeface="+mn-lt"/>
              <a:cs typeface="+mn-lt"/>
            </a:endParaRPr>
          </a:p>
          <a:p>
            <a:pPr marL="342900" indent="-342900">
              <a:buBlip>
                <a:blip r:embed="rId3"/>
              </a:buBlip>
            </a:pPr>
            <a:endParaRPr lang="en-GB" sz="2400" dirty="0">
              <a:solidFill>
                <a:srgbClr val="000000"/>
              </a:solidFill>
            </a:endParaRPr>
          </a:p>
          <a:p>
            <a:pPr marL="342900" indent="-342900">
              <a:buBlip>
                <a:blip r:embed="rId3"/>
              </a:buBlip>
            </a:pPr>
            <a:r>
              <a:rPr lang="en-GB" sz="2400" dirty="0">
                <a:solidFill>
                  <a:srgbClr val="000000"/>
                </a:solidFill>
              </a:rPr>
              <a:t>In </a:t>
            </a:r>
            <a:r>
              <a:rPr lang="en-GB" sz="2400" dirty="0" err="1">
                <a:solidFill>
                  <a:srgbClr val="000000"/>
                </a:solidFill>
                <a:ea typeface="+mn-lt"/>
                <a:cs typeface="+mn-lt"/>
              </a:rPr>
              <a:t>diesem</a:t>
            </a:r>
            <a:r>
              <a:rPr lang="en-GB" sz="2400" dirty="0">
                <a:solidFill>
                  <a:srgbClr val="000000"/>
                </a:solidFill>
                <a:ea typeface="+mn-lt"/>
                <a:cs typeface="+mn-lt"/>
              </a:rPr>
              <a:t> </a:t>
            </a:r>
            <a:r>
              <a:rPr lang="en-GB" sz="2400" dirty="0" err="1">
                <a:solidFill>
                  <a:srgbClr val="000000"/>
                </a:solidFill>
                <a:ea typeface="+mn-lt"/>
                <a:cs typeface="+mn-lt"/>
              </a:rPr>
              <a:t>Kurs</a:t>
            </a:r>
            <a:r>
              <a:rPr lang="en-GB" sz="2400" dirty="0">
                <a:solidFill>
                  <a:srgbClr val="000000"/>
                </a:solidFill>
                <a:ea typeface="+mn-lt"/>
                <a:cs typeface="+mn-lt"/>
              </a:rPr>
              <a:t> </a:t>
            </a:r>
            <a:r>
              <a:rPr lang="en-GB" sz="2400" dirty="0" err="1">
                <a:solidFill>
                  <a:srgbClr val="000000"/>
                </a:solidFill>
                <a:ea typeface="+mn-lt"/>
                <a:cs typeface="+mn-lt"/>
              </a:rPr>
              <a:t>lernen</a:t>
            </a:r>
            <a:r>
              <a:rPr lang="en-GB" sz="2400" dirty="0">
                <a:solidFill>
                  <a:srgbClr val="000000"/>
                </a:solidFill>
                <a:ea typeface="+mn-lt"/>
                <a:cs typeface="+mn-lt"/>
              </a:rPr>
              <a:t> TSO-</a:t>
            </a:r>
            <a:r>
              <a:rPr lang="en-GB" sz="2400" dirty="0" err="1">
                <a:solidFill>
                  <a:srgbClr val="000000"/>
                </a:solidFill>
                <a:ea typeface="+mn-lt"/>
                <a:cs typeface="+mn-lt"/>
              </a:rPr>
              <a:t>Führungskräfte</a:t>
            </a:r>
            <a:r>
              <a:rPr lang="en-GB" sz="2400" dirty="0">
                <a:solidFill>
                  <a:srgbClr val="000000"/>
                </a:solidFill>
                <a:ea typeface="+mn-lt"/>
                <a:cs typeface="+mn-lt"/>
              </a:rPr>
              <a:t>: </a:t>
            </a:r>
          </a:p>
          <a:p>
            <a:pPr lvl="1"/>
            <a:r>
              <a:rPr lang="en-GB" sz="2400" dirty="0">
                <a:solidFill>
                  <a:srgbClr val="000000"/>
                </a:solidFill>
                <a:ea typeface="+mn-lt"/>
                <a:cs typeface="+mn-lt"/>
              </a:rPr>
              <a:t>1) </a:t>
            </a:r>
            <a:r>
              <a:rPr lang="en-GB" sz="2400" dirty="0" err="1">
                <a:solidFill>
                  <a:srgbClr val="000000"/>
                </a:solidFill>
                <a:ea typeface="+mn-lt"/>
                <a:cs typeface="+mn-lt"/>
              </a:rPr>
              <a:t>Prozesse</a:t>
            </a:r>
            <a:r>
              <a:rPr lang="en-GB" sz="2400" dirty="0">
                <a:solidFill>
                  <a:srgbClr val="000000"/>
                </a:solidFill>
                <a:ea typeface="+mn-lt"/>
                <a:cs typeface="+mn-lt"/>
              </a:rPr>
              <a:t> </a:t>
            </a:r>
            <a:r>
              <a:rPr lang="en-GB" sz="2400" dirty="0" err="1">
                <a:solidFill>
                  <a:srgbClr val="000000"/>
                </a:solidFill>
                <a:ea typeface="+mn-lt"/>
                <a:cs typeface="+mn-lt"/>
              </a:rPr>
              <a:t>durch</a:t>
            </a:r>
            <a:r>
              <a:rPr lang="en-GB" sz="2400" dirty="0">
                <a:solidFill>
                  <a:srgbClr val="000000"/>
                </a:solidFill>
                <a:ea typeface="+mn-lt"/>
                <a:cs typeface="+mn-lt"/>
              </a:rPr>
              <a:t> die </a:t>
            </a:r>
            <a:r>
              <a:rPr lang="en-GB" sz="2400" dirty="0" err="1">
                <a:solidFill>
                  <a:srgbClr val="000000"/>
                </a:solidFill>
                <a:ea typeface="+mn-lt"/>
                <a:cs typeface="+mn-lt"/>
              </a:rPr>
              <a:t>digitale</a:t>
            </a:r>
            <a:r>
              <a:rPr lang="en-GB" sz="2400" dirty="0">
                <a:solidFill>
                  <a:srgbClr val="000000"/>
                </a:solidFill>
                <a:ea typeface="+mn-lt"/>
                <a:cs typeface="+mn-lt"/>
              </a:rPr>
              <a:t> </a:t>
            </a:r>
            <a:r>
              <a:rPr lang="en-GB" sz="2400" dirty="0" err="1">
                <a:solidFill>
                  <a:srgbClr val="000000"/>
                </a:solidFill>
                <a:ea typeface="+mn-lt"/>
                <a:cs typeface="+mn-lt"/>
              </a:rPr>
              <a:t>Automatisierung</a:t>
            </a:r>
            <a:r>
              <a:rPr lang="en-GB" sz="2400" dirty="0">
                <a:solidFill>
                  <a:srgbClr val="000000"/>
                </a:solidFill>
                <a:ea typeface="+mn-lt"/>
                <a:cs typeface="+mn-lt"/>
              </a:rPr>
              <a:t> </a:t>
            </a:r>
            <a:r>
              <a:rPr lang="en-GB" sz="2400" dirty="0" err="1">
                <a:solidFill>
                  <a:srgbClr val="000000"/>
                </a:solidFill>
                <a:ea typeface="+mn-lt"/>
                <a:cs typeface="+mn-lt"/>
              </a:rPr>
              <a:t>optimieren</a:t>
            </a:r>
            <a:r>
              <a:rPr lang="en-GB" sz="2400" dirty="0">
                <a:solidFill>
                  <a:srgbClr val="000000"/>
                </a:solidFill>
                <a:ea typeface="+mn-lt"/>
                <a:cs typeface="+mn-lt"/>
              </a:rPr>
              <a:t>.</a:t>
            </a:r>
          </a:p>
          <a:p>
            <a:pPr lvl="1"/>
            <a:r>
              <a:rPr lang="en-GB" sz="2400" dirty="0">
                <a:solidFill>
                  <a:srgbClr val="000000"/>
                </a:solidFill>
                <a:ea typeface="+mn-lt"/>
                <a:cs typeface="+mn-lt"/>
              </a:rPr>
              <a:t>2) </a:t>
            </a:r>
            <a:r>
              <a:rPr lang="en-GB" sz="2400" dirty="0" err="1">
                <a:solidFill>
                  <a:srgbClr val="000000"/>
                </a:solidFill>
                <a:ea typeface="+mn-lt"/>
                <a:cs typeface="+mn-lt"/>
              </a:rPr>
              <a:t>Möglichkeiten</a:t>
            </a:r>
            <a:r>
              <a:rPr lang="en-GB" sz="2400" dirty="0">
                <a:solidFill>
                  <a:srgbClr val="000000"/>
                </a:solidFill>
                <a:ea typeface="+mn-lt"/>
                <a:cs typeface="+mn-lt"/>
              </a:rPr>
              <a:t> </a:t>
            </a:r>
            <a:r>
              <a:rPr lang="en-GB" sz="2400" dirty="0" err="1">
                <a:solidFill>
                  <a:srgbClr val="000000"/>
                </a:solidFill>
                <a:ea typeface="+mn-lt"/>
                <a:cs typeface="+mn-lt"/>
              </a:rPr>
              <a:t>einer</a:t>
            </a:r>
            <a:r>
              <a:rPr lang="en-GB" sz="2400" dirty="0">
                <a:solidFill>
                  <a:srgbClr val="000000"/>
                </a:solidFill>
                <a:ea typeface="+mn-lt"/>
                <a:cs typeface="+mn-lt"/>
              </a:rPr>
              <a:t> </a:t>
            </a:r>
            <a:r>
              <a:rPr lang="en-GB" sz="2400" dirty="0" err="1">
                <a:solidFill>
                  <a:srgbClr val="000000"/>
                </a:solidFill>
                <a:ea typeface="+mn-lt"/>
                <a:cs typeface="+mn-lt"/>
              </a:rPr>
              <a:t>Automatisierungssoftware</a:t>
            </a:r>
            <a:r>
              <a:rPr lang="en-GB" sz="2400" dirty="0">
                <a:solidFill>
                  <a:srgbClr val="000000"/>
                </a:solidFill>
                <a:ea typeface="+mn-lt"/>
                <a:cs typeface="+mn-lt"/>
              </a:rPr>
              <a:t>.</a:t>
            </a:r>
          </a:p>
          <a:p>
            <a:pPr lvl="1"/>
            <a:r>
              <a:rPr lang="en-GB" sz="2400" dirty="0">
                <a:solidFill>
                  <a:srgbClr val="000000"/>
                </a:solidFill>
                <a:ea typeface="+mn-lt"/>
                <a:cs typeface="+mn-lt"/>
              </a:rPr>
              <a:t>3) </a:t>
            </a:r>
            <a:r>
              <a:rPr lang="en-GB" sz="2400" dirty="0" err="1">
                <a:solidFill>
                  <a:srgbClr val="000000"/>
                </a:solidFill>
                <a:ea typeface="+mn-lt"/>
                <a:cs typeface="+mn-lt"/>
              </a:rPr>
              <a:t>Schlüsselelemente</a:t>
            </a:r>
            <a:r>
              <a:rPr lang="en-GB" sz="2400" dirty="0">
                <a:solidFill>
                  <a:srgbClr val="000000"/>
                </a:solidFill>
                <a:ea typeface="+mn-lt"/>
                <a:cs typeface="+mn-lt"/>
              </a:rPr>
              <a:t> </a:t>
            </a:r>
            <a:r>
              <a:rPr lang="en-GB" sz="2400" dirty="0" err="1">
                <a:solidFill>
                  <a:srgbClr val="000000"/>
                </a:solidFill>
                <a:ea typeface="+mn-lt"/>
                <a:cs typeface="+mn-lt"/>
              </a:rPr>
              <a:t>effektiver</a:t>
            </a:r>
            <a:r>
              <a:rPr lang="en-GB" sz="2400" dirty="0">
                <a:solidFill>
                  <a:srgbClr val="000000"/>
                </a:solidFill>
                <a:ea typeface="+mn-lt"/>
                <a:cs typeface="+mn-lt"/>
              </a:rPr>
              <a:t> </a:t>
            </a:r>
            <a:r>
              <a:rPr lang="en-GB" sz="2400" dirty="0" err="1">
                <a:solidFill>
                  <a:srgbClr val="000000"/>
                </a:solidFill>
                <a:ea typeface="+mn-lt"/>
                <a:cs typeface="+mn-lt"/>
              </a:rPr>
              <a:t>Automatisierungssoftware</a:t>
            </a:r>
            <a:r>
              <a:rPr lang="en-GB" sz="2400" dirty="0">
                <a:solidFill>
                  <a:srgbClr val="000000"/>
                </a:solidFill>
                <a:ea typeface="+mn-lt"/>
                <a:cs typeface="+mn-lt"/>
              </a:rPr>
              <a:t>. </a:t>
            </a:r>
          </a:p>
          <a:p>
            <a:pPr lvl="1"/>
            <a:r>
              <a:rPr lang="en-GB" sz="2400" dirty="0">
                <a:solidFill>
                  <a:srgbClr val="000000"/>
                </a:solidFill>
                <a:ea typeface="+mn-lt"/>
                <a:cs typeface="+mn-lt"/>
              </a:rPr>
              <a:t>4) Eine </a:t>
            </a:r>
            <a:r>
              <a:rPr lang="en-GB" sz="2400" dirty="0" err="1">
                <a:solidFill>
                  <a:srgbClr val="000000"/>
                </a:solidFill>
                <a:ea typeface="+mn-lt"/>
                <a:cs typeface="+mn-lt"/>
              </a:rPr>
              <a:t>Automatisierungsstrategie</a:t>
            </a:r>
            <a:r>
              <a:rPr lang="en-GB" sz="2400" dirty="0">
                <a:solidFill>
                  <a:srgbClr val="000000"/>
                </a:solidFill>
                <a:ea typeface="+mn-lt"/>
                <a:cs typeface="+mn-lt"/>
              </a:rPr>
              <a:t> </a:t>
            </a:r>
            <a:r>
              <a:rPr lang="en-GB" sz="2400" dirty="0" err="1">
                <a:solidFill>
                  <a:srgbClr val="000000"/>
                </a:solidFill>
                <a:ea typeface="+mn-lt"/>
                <a:cs typeface="+mn-lt"/>
              </a:rPr>
              <a:t>zu</a:t>
            </a:r>
            <a:r>
              <a:rPr lang="en-GB" sz="2400" dirty="0">
                <a:solidFill>
                  <a:srgbClr val="000000"/>
                </a:solidFill>
                <a:ea typeface="+mn-lt"/>
                <a:cs typeface="+mn-lt"/>
              </a:rPr>
              <a:t> </a:t>
            </a:r>
            <a:r>
              <a:rPr lang="en-GB" sz="2400" dirty="0" err="1">
                <a:solidFill>
                  <a:srgbClr val="000000"/>
                </a:solidFill>
                <a:ea typeface="+mn-lt"/>
                <a:cs typeface="+mn-lt"/>
              </a:rPr>
              <a:t>entwerfen</a:t>
            </a:r>
            <a:r>
              <a:rPr lang="en-GB" sz="2400" dirty="0">
                <a:solidFill>
                  <a:srgbClr val="000000"/>
                </a:solidFill>
                <a:ea typeface="+mn-lt"/>
                <a:cs typeface="+mn-lt"/>
              </a:rPr>
              <a:t> </a:t>
            </a:r>
          </a:p>
          <a:p>
            <a:pPr lvl="1"/>
            <a:r>
              <a:rPr lang="en-GB" sz="2400" dirty="0">
                <a:solidFill>
                  <a:srgbClr val="000000"/>
                </a:solidFill>
                <a:ea typeface="+mn-lt"/>
                <a:cs typeface="+mn-lt"/>
              </a:rPr>
              <a:t>5) </a:t>
            </a:r>
            <a:r>
              <a:rPr lang="en-GB" sz="2400" dirty="0" err="1">
                <a:solidFill>
                  <a:srgbClr val="000000"/>
                </a:solidFill>
                <a:ea typeface="+mn-lt"/>
                <a:cs typeface="+mn-lt"/>
              </a:rPr>
              <a:t>Bewährte</a:t>
            </a:r>
            <a:r>
              <a:rPr lang="en-GB" sz="2400" dirty="0">
                <a:solidFill>
                  <a:srgbClr val="000000"/>
                </a:solidFill>
                <a:ea typeface="+mn-lt"/>
                <a:cs typeface="+mn-lt"/>
              </a:rPr>
              <a:t> </a:t>
            </a:r>
            <a:r>
              <a:rPr lang="en-GB" sz="2400" dirty="0" err="1">
                <a:solidFill>
                  <a:srgbClr val="000000"/>
                </a:solidFill>
                <a:ea typeface="+mn-lt"/>
                <a:cs typeface="+mn-lt"/>
              </a:rPr>
              <a:t>Verfahren</a:t>
            </a:r>
            <a:r>
              <a:rPr lang="en-GB" sz="2400" dirty="0">
                <a:solidFill>
                  <a:srgbClr val="000000"/>
                </a:solidFill>
                <a:ea typeface="+mn-lt"/>
                <a:cs typeface="+mn-lt"/>
              </a:rPr>
              <a:t> für die </a:t>
            </a:r>
            <a:r>
              <a:rPr lang="en-GB" sz="2400" dirty="0" err="1">
                <a:solidFill>
                  <a:srgbClr val="000000"/>
                </a:solidFill>
                <a:ea typeface="+mn-lt"/>
                <a:cs typeface="+mn-lt"/>
              </a:rPr>
              <a:t>Erstellung</a:t>
            </a:r>
            <a:r>
              <a:rPr lang="en-GB" sz="2400" dirty="0">
                <a:solidFill>
                  <a:srgbClr val="000000"/>
                </a:solidFill>
                <a:ea typeface="+mn-lt"/>
                <a:cs typeface="+mn-lt"/>
              </a:rPr>
              <a:t> und </a:t>
            </a:r>
            <a:r>
              <a:rPr lang="en-GB" sz="2400" dirty="0" err="1">
                <a:solidFill>
                  <a:srgbClr val="000000"/>
                </a:solidFill>
                <a:ea typeface="+mn-lt"/>
                <a:cs typeface="+mn-lt"/>
              </a:rPr>
              <a:t>Umsetzung</a:t>
            </a:r>
            <a:r>
              <a:rPr lang="en-GB" sz="2400" dirty="0">
                <a:solidFill>
                  <a:srgbClr val="000000"/>
                </a:solidFill>
                <a:ea typeface="+mn-lt"/>
                <a:cs typeface="+mn-lt"/>
              </a:rPr>
              <a:t> </a:t>
            </a:r>
            <a:r>
              <a:rPr lang="en-GB" sz="2400" dirty="0" err="1">
                <a:solidFill>
                  <a:srgbClr val="000000"/>
                </a:solidFill>
                <a:ea typeface="+mn-lt"/>
                <a:cs typeface="+mn-lt"/>
              </a:rPr>
              <a:t>einer</a:t>
            </a:r>
            <a:r>
              <a:rPr lang="en-GB" sz="2400" dirty="0">
                <a:solidFill>
                  <a:srgbClr val="000000"/>
                </a:solidFill>
                <a:ea typeface="+mn-lt"/>
                <a:cs typeface="+mn-lt"/>
              </a:rPr>
              <a:t> </a:t>
            </a:r>
            <a:r>
              <a:rPr lang="en-GB" sz="2400" dirty="0" err="1">
                <a:solidFill>
                  <a:srgbClr val="000000"/>
                </a:solidFill>
                <a:ea typeface="+mn-lt"/>
                <a:cs typeface="+mn-lt"/>
              </a:rPr>
              <a:t>Automatisierungsstrategie</a:t>
            </a:r>
            <a:r>
              <a:rPr lang="en-GB" sz="2400" dirty="0">
                <a:solidFill>
                  <a:srgbClr val="000000"/>
                </a:solidFill>
                <a:ea typeface="+mn-lt"/>
                <a:cs typeface="+mn-lt"/>
              </a:rPr>
              <a:t>.</a:t>
            </a:r>
            <a:endParaRPr lang="en-GB" dirty="0"/>
          </a:p>
        </p:txBody>
      </p:sp>
    </p:spTree>
    <p:extLst>
      <p:ext uri="{BB962C8B-B14F-4D97-AF65-F5344CB8AC3E}">
        <p14:creationId xmlns:p14="http://schemas.microsoft.com/office/powerpoint/2010/main" val="192600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n-GB" dirty="0">
                <a:solidFill>
                  <a:schemeClr val="accent2"/>
                </a:solidFill>
              </a:rPr>
              <a:t>Definition: </a:t>
            </a:r>
            <a:r>
              <a:rPr lang="en-GB" dirty="0"/>
              <a:t>BPM </a:t>
            </a:r>
            <a:r>
              <a:rPr lang="en-GB" dirty="0" err="1"/>
              <a:t>ist</a:t>
            </a:r>
            <a:r>
              <a:rPr lang="en-GB" dirty="0"/>
              <a:t> die Art und Weise, </a:t>
            </a:r>
            <a:r>
              <a:rPr lang="en-GB" dirty="0" err="1"/>
              <a:t>wie</a:t>
            </a:r>
            <a:r>
              <a:rPr lang="en-GB" dirty="0"/>
              <a:t> </a:t>
            </a:r>
            <a:r>
              <a:rPr lang="en-GB" dirty="0" err="1"/>
              <a:t>ein</a:t>
            </a:r>
            <a:r>
              <a:rPr lang="en-GB" dirty="0"/>
              <a:t> </a:t>
            </a:r>
            <a:r>
              <a:rPr lang="en-GB" dirty="0" err="1"/>
              <a:t>Unternehmen</a:t>
            </a:r>
            <a:r>
              <a:rPr lang="en-GB" dirty="0"/>
              <a:t> die </a:t>
            </a:r>
            <a:r>
              <a:rPr lang="en-GB" dirty="0" err="1"/>
              <a:t>vorhersehbaren</a:t>
            </a:r>
            <a:r>
              <a:rPr lang="en-GB" dirty="0"/>
              <a:t> </a:t>
            </a:r>
            <a:r>
              <a:rPr lang="en-GB" dirty="0" err="1"/>
              <a:t>Prozesse</a:t>
            </a:r>
            <a:r>
              <a:rPr lang="en-GB" dirty="0"/>
              <a:t>, die den Kern seines </a:t>
            </a:r>
            <a:r>
              <a:rPr lang="en-GB" dirty="0" err="1"/>
              <a:t>Geschäfts</a:t>
            </a:r>
            <a:r>
              <a:rPr lang="en-GB" dirty="0"/>
              <a:t> </a:t>
            </a:r>
            <a:r>
              <a:rPr lang="en-GB" dirty="0" err="1"/>
              <a:t>bilden</a:t>
            </a:r>
            <a:r>
              <a:rPr lang="en-GB" dirty="0"/>
              <a:t>, </a:t>
            </a:r>
            <a:r>
              <a:rPr lang="en-GB" dirty="0" err="1"/>
              <a:t>erstellt</a:t>
            </a:r>
            <a:r>
              <a:rPr lang="en-GB" dirty="0"/>
              <a:t>, </a:t>
            </a:r>
            <a:r>
              <a:rPr lang="en-GB" dirty="0" err="1"/>
              <a:t>bearbeitet</a:t>
            </a:r>
            <a:r>
              <a:rPr lang="en-GB" dirty="0"/>
              <a:t> und </a:t>
            </a:r>
            <a:r>
              <a:rPr lang="en-GB" dirty="0" err="1"/>
              <a:t>analysiert</a:t>
            </a:r>
            <a:r>
              <a:rPr lang="en-GB" dirty="0"/>
              <a:t>.</a:t>
            </a: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Geschäftsprozessmanagement</a:t>
            </a:r>
            <a:r>
              <a:rPr lang="en-GB" dirty="0"/>
              <a:t> (BPM)</a:t>
            </a:r>
            <a:endParaRPr lang="en-ZA" dirty="0"/>
          </a:p>
        </p:txBody>
      </p:sp>
    </p:spTree>
    <p:extLst>
      <p:ext uri="{BB962C8B-B14F-4D97-AF65-F5344CB8AC3E}">
        <p14:creationId xmlns:p14="http://schemas.microsoft.com/office/powerpoint/2010/main" val="355706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https://www.techsoup.ca/content/4-ways-non-profits-can-leverage-cloud-technology-enhance-operations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https://www.rklcpa.com/six-ways-cloud-based-technology-can-transform-non-profit-organizations/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30062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https://biztechmagazine.com/article/2021/06/what-non-profits-can-gain-multicloud-environment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https://itsmartsolutions.com.au/blog/its-time-to-ditch-the-server-the-benefits-of-cloud-services-for-non-profits/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https://docs.microsoft.com/en-us/industry/non-profit/configure-cloud-for-non-profit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https://www.nten.org/wp-content/uploads/2020/02/Cloud-Computing-for-non-profits_-February-2020.pdf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33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https://newrelic.com/blog/best-practices/cloud-migration-checklist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https://aws.amazon.com/government-education/non-profits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https://biztechmagazine.com/media/video/full-webcast-how-embracing-anywhere-helps-businesses-meet-workers-where-they-are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https://www.councilofnon-profits.org/tools-resources/strategic-planning-non-profits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7254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https://www.councilofnonprofits.org/sites/default/files/documents/strategic-board-agenda-sample.pdf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https://www.wanonprofitinstitute.org/wp-content/uploads/2016/10/Chapter1-PREPARE-Strategic-Planning-Timeline.pdf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https://www.nolo.com/legal-encyclopedia/create-strategic-plan-nonprofit-29521.html</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https://ssir.org/articles/entry/the_strategic_plan_is_dead._long_live_strategy</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55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https://www.councilofnonprofits.org/tools-resources/business-planning-nonprofits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https://monday.com/blog/productivity/5-steps-to-build-a-tech-suite-for-your-non-profit/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https://www.nytimes.com/2012/12/05/world/americas/campaign-in-haiti-to-close-orphanages.html?_r=0</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https://www.engagingnetworks.net/resources/ultimate-guide-to-ecrm-selection/</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34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https://www.javatpoint.com/security-risks-of-cloud-computing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https://www.techsoup.org/support/articles-and-how-tos/what-are-the-benefits-and-drawbacks-of-cloud-computing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https://brainscale.com/case-studies/non-profit-foundation-case-study/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https://www.teqfocus.com/case-study/successful-migration-of-server/</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https://faas.bakertilly.com/case-study/cambodian-childrens-fund</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8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https://neilpatel.com/blog/17-seo-myths-that-you-should-never-follow/</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https://www.shopify.com/blog/7365564-32-key-performance-indicators-kpis-for-ecommerce#six</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2400" dirty="0">
                <a:solidFill>
                  <a:schemeClr val="accent2"/>
                </a:solidFill>
                <a:latin typeface="Calibri" panose="020F0502020204030204"/>
                <a:hlinkClick r:id="rId5">
                  <a:extLst>
                    <a:ext uri="{A12FA001-AC4F-418D-AE19-62706E023703}">
                      <ahyp:hlinkClr xmlns:ahyp="http://schemas.microsoft.com/office/drawing/2018/hyperlinkcolor" val="tx"/>
                    </a:ext>
                  </a:extLst>
                </a:hlinkClick>
              </a:rPr>
              <a:t>https://www.sevenconsulting.com/cloud-vs-non-cloud-solution-project-delivery-similar-but-different/</a:t>
            </a: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2400" dirty="0">
                <a:solidFill>
                  <a:schemeClr val="accent2"/>
                </a:solidFill>
                <a:latin typeface="Calibri" panose="020F0502020204030204"/>
                <a:hlinkClick r:id="rId6">
                  <a:extLst>
                    <a:ext uri="{A12FA001-AC4F-418D-AE19-62706E023703}">
                      <ahyp:hlinkClr xmlns:ahyp="http://schemas.microsoft.com/office/drawing/2018/hyperlinkcolor" val="tx"/>
                    </a:ext>
                  </a:extLst>
                </a:hlinkClick>
              </a:rPr>
              <a:t>https://www.blog.planview.com/dos-and-donts-for-agile-team-success/</a:t>
            </a:r>
            <a:endParaRPr kumimoji="0" lang="en-GB" sz="2400" b="0" i="0" u="none" strike="noStrike" kern="1200" cap="none" spc="0" normalizeH="0" baseline="0" noProof="0" dirty="0">
              <a:ln>
                <a:noFill/>
              </a:ln>
              <a:solidFill>
                <a:schemeClr val="accent2"/>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05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Quellen</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67765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https://www.google.com/amp/s/www.columbusglobal.com/en-gb/blog/misconceptions-about-crm-systems%3fhs_amp=true</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https://www.pragmatiq.co.uk/common-crm-misconceptions/</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rgbClr val="0D9390">
                  <a:lumMod val="75000"/>
                </a:srgbClr>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2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r>
              <a:rPr lang="en-US" dirty="0" err="1"/>
              <a:t>Jegliche</a:t>
            </a:r>
            <a:r>
              <a:rPr lang="en-US" dirty="0"/>
              <a:t> </a:t>
            </a:r>
            <a:r>
              <a:rPr lang="en-US" dirty="0" err="1"/>
              <a:t>Fragen</a:t>
            </a:r>
            <a:r>
              <a:rPr lang="en-US" dirty="0"/>
              <a:t>?</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normAutofit fontScale="92500"/>
          </a:bodyPr>
          <a:lstStyle/>
          <a:p>
            <a:r>
              <a:rPr lang="en-US" dirty="0" err="1"/>
              <a:t>Danke</a:t>
            </a:r>
            <a:r>
              <a:rPr lang="en-US" dirty="0"/>
              <a:t> </a:t>
            </a:r>
            <a:r>
              <a:rPr lang="en-US" dirty="0" err="1"/>
              <a:t>sehr</a:t>
            </a:r>
            <a:r>
              <a:rPr lang="en-US" dirty="0"/>
              <a:t>!</a:t>
            </a:r>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dirty="0"/>
              <a:t>www.</a:t>
            </a:r>
            <a:r>
              <a:rPr lang="en-US" sz="3600" b="1" dirty="0"/>
              <a:t>leaderseeds</a:t>
            </a:r>
            <a:r>
              <a:rPr lang="en-US" dirty="0"/>
              <a:t>.eu</a:t>
            </a:r>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n-GB" b="1" u="sng" dirty="0" err="1">
                <a:solidFill>
                  <a:schemeClr val="accent2"/>
                </a:solidFill>
              </a:rPr>
              <a:t>Verschiedene</a:t>
            </a:r>
            <a:r>
              <a:rPr lang="en-GB" b="1" u="sng" dirty="0">
                <a:solidFill>
                  <a:schemeClr val="accent2"/>
                </a:solidFill>
              </a:rPr>
              <a:t> </a:t>
            </a:r>
            <a:r>
              <a:rPr lang="en-GB" b="1" u="sng" dirty="0" err="1">
                <a:solidFill>
                  <a:schemeClr val="accent2"/>
                </a:solidFill>
              </a:rPr>
              <a:t>Arten</a:t>
            </a:r>
            <a:r>
              <a:rPr lang="en-GB" b="1" u="sng" dirty="0">
                <a:solidFill>
                  <a:schemeClr val="accent2"/>
                </a:solidFill>
              </a:rPr>
              <a:t> von </a:t>
            </a:r>
            <a:r>
              <a:rPr lang="en-GB" b="1" u="sng" dirty="0" err="1">
                <a:solidFill>
                  <a:schemeClr val="accent2"/>
                </a:solidFill>
              </a:rPr>
              <a:t>Prozessen</a:t>
            </a:r>
            <a:endParaRPr lang="en-GB" b="1" u="sng" dirty="0">
              <a:solidFill>
                <a:schemeClr val="accent2"/>
              </a:solidFill>
            </a:endParaRPr>
          </a:p>
          <a:p>
            <a:pPr marL="474300" indent="-457200">
              <a:buClr>
                <a:schemeClr val="accent2"/>
              </a:buClr>
              <a:buBlip>
                <a:blip r:embed="rId2"/>
              </a:buBlip>
            </a:pPr>
            <a:endParaRPr lang="en-GB" b="1" u="sng" dirty="0">
              <a:solidFill>
                <a:schemeClr val="accent2"/>
              </a:solidFill>
            </a:endParaRPr>
          </a:p>
          <a:p>
            <a:pPr marL="474300" indent="-457200">
              <a:buClr>
                <a:schemeClr val="accent2"/>
              </a:buClr>
              <a:buFont typeface="+mj-lt"/>
              <a:buAutoNum type="arabicParenR"/>
            </a:pPr>
            <a:r>
              <a:rPr lang="en-GB" dirty="0" err="1"/>
              <a:t>Operativ</a:t>
            </a:r>
            <a:r>
              <a:rPr lang="en-GB" dirty="0"/>
              <a:t> (</a:t>
            </a:r>
            <a:r>
              <a:rPr lang="en-GB" dirty="0" err="1"/>
              <a:t>primär</a:t>
            </a:r>
            <a:r>
              <a:rPr lang="en-GB" dirty="0"/>
              <a:t>): </a:t>
            </a:r>
            <a:r>
              <a:rPr lang="en-GB" dirty="0" err="1"/>
              <a:t>direkt</a:t>
            </a:r>
            <a:r>
              <a:rPr lang="en-GB" dirty="0"/>
              <a:t> </a:t>
            </a:r>
            <a:r>
              <a:rPr lang="en-GB" dirty="0" err="1"/>
              <a:t>mit</a:t>
            </a:r>
            <a:r>
              <a:rPr lang="en-GB" dirty="0"/>
              <a:t> der </a:t>
            </a:r>
            <a:r>
              <a:rPr lang="en-GB" dirty="0" err="1"/>
              <a:t>Einkommensquelle</a:t>
            </a:r>
            <a:r>
              <a:rPr lang="en-GB" dirty="0"/>
              <a:t> </a:t>
            </a:r>
            <a:r>
              <a:rPr lang="en-GB" dirty="0" err="1"/>
              <a:t>verbunden</a:t>
            </a:r>
            <a:endParaRPr lang="en-GB" dirty="0"/>
          </a:p>
          <a:p>
            <a:pPr marL="474300" indent="-457200">
              <a:buClr>
                <a:schemeClr val="accent2"/>
              </a:buClr>
              <a:buFont typeface="+mj-lt"/>
              <a:buAutoNum type="arabicParenR"/>
            </a:pPr>
            <a:endParaRPr lang="en-GB" dirty="0"/>
          </a:p>
          <a:p>
            <a:pPr marL="474300" indent="-457200">
              <a:buClr>
                <a:schemeClr val="accent2"/>
              </a:buClr>
              <a:buFont typeface="+mj-lt"/>
              <a:buAutoNum type="arabicParenR"/>
            </a:pPr>
            <a:r>
              <a:rPr lang="en-GB" dirty="0" err="1"/>
              <a:t>Unterstützende</a:t>
            </a:r>
            <a:r>
              <a:rPr lang="en-GB" dirty="0"/>
              <a:t> (</a:t>
            </a:r>
            <a:r>
              <a:rPr lang="en-GB" dirty="0" err="1"/>
              <a:t>sekundäre</a:t>
            </a:r>
            <a:r>
              <a:rPr lang="en-GB" dirty="0"/>
              <a:t>) </a:t>
            </a:r>
            <a:r>
              <a:rPr lang="en-GB" dirty="0" err="1"/>
              <a:t>Prozesse</a:t>
            </a:r>
            <a:r>
              <a:rPr lang="en-GB" dirty="0"/>
              <a:t>: </a:t>
            </a:r>
            <a:r>
              <a:rPr lang="en-GB" dirty="0" err="1"/>
              <a:t>Prozesse</a:t>
            </a:r>
            <a:r>
              <a:rPr lang="en-GB" dirty="0"/>
              <a:t>, die </a:t>
            </a:r>
            <a:r>
              <a:rPr lang="en-GB" dirty="0" err="1"/>
              <a:t>helfen</a:t>
            </a:r>
            <a:r>
              <a:rPr lang="en-GB" dirty="0"/>
              <a:t>, Chaos </a:t>
            </a:r>
            <a:r>
              <a:rPr lang="en-GB" dirty="0" err="1"/>
              <a:t>zu</a:t>
            </a:r>
            <a:r>
              <a:rPr lang="en-GB" dirty="0"/>
              <a:t> </a:t>
            </a:r>
            <a:r>
              <a:rPr lang="en-GB" dirty="0" err="1"/>
              <a:t>vermeiden</a:t>
            </a:r>
            <a:r>
              <a:rPr lang="en-GB" dirty="0"/>
              <a:t> und die Dinge </a:t>
            </a:r>
            <a:r>
              <a:rPr lang="en-GB" dirty="0" err="1"/>
              <a:t>zu</a:t>
            </a:r>
            <a:r>
              <a:rPr lang="en-GB" dirty="0"/>
              <a:t> </a:t>
            </a:r>
            <a:r>
              <a:rPr lang="en-GB" dirty="0" err="1"/>
              <a:t>organisieren</a:t>
            </a:r>
            <a:r>
              <a:rPr lang="en-GB" dirty="0"/>
              <a:t> </a:t>
            </a:r>
          </a:p>
          <a:p>
            <a:pPr marL="474300" indent="-457200">
              <a:buClr>
                <a:schemeClr val="accent2"/>
              </a:buClr>
              <a:buFont typeface="+mj-lt"/>
              <a:buAutoNum type="arabicParenR"/>
            </a:pPr>
            <a:endParaRPr lang="en-GB" dirty="0"/>
          </a:p>
          <a:p>
            <a:pPr marL="474300" indent="-457200">
              <a:buClr>
                <a:schemeClr val="accent2"/>
              </a:buClr>
              <a:buFont typeface="+mj-lt"/>
              <a:buAutoNum type="arabicParenR"/>
            </a:pPr>
            <a:r>
              <a:rPr lang="en-GB" dirty="0"/>
              <a:t>Managerial: Sie </a:t>
            </a:r>
            <a:r>
              <a:rPr lang="en-GB" dirty="0" err="1"/>
              <a:t>helfen</a:t>
            </a:r>
            <a:r>
              <a:rPr lang="en-GB" dirty="0"/>
              <a:t> </a:t>
            </a:r>
            <a:r>
              <a:rPr lang="en-GB" dirty="0" err="1"/>
              <a:t>bei</a:t>
            </a:r>
            <a:r>
              <a:rPr lang="en-GB" dirty="0"/>
              <a:t> der Organisation und </a:t>
            </a:r>
            <a:r>
              <a:rPr lang="en-GB" dirty="0" err="1"/>
              <a:t>Verwaltung</a:t>
            </a:r>
            <a:r>
              <a:rPr lang="en-GB" dirty="0"/>
              <a:t> </a:t>
            </a:r>
            <a:r>
              <a:rPr lang="en-GB" dirty="0" err="1"/>
              <a:t>aller</a:t>
            </a:r>
            <a:r>
              <a:rPr lang="en-GB" dirty="0"/>
              <a:t> </a:t>
            </a:r>
            <a:r>
              <a:rPr lang="en-GB" dirty="0" err="1"/>
              <a:t>anderen</a:t>
            </a:r>
            <a:r>
              <a:rPr lang="en-GB" dirty="0"/>
              <a:t> </a:t>
            </a:r>
            <a:r>
              <a:rPr lang="en-GB" dirty="0" err="1"/>
              <a:t>Prozesse</a:t>
            </a: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Geschäftsprozessmanagement</a:t>
            </a:r>
            <a:r>
              <a:rPr lang="en-GB" dirty="0"/>
              <a:t> (BPM)</a:t>
            </a:r>
            <a:endParaRPr lang="en-ZA" dirty="0"/>
          </a:p>
        </p:txBody>
      </p:sp>
    </p:spTree>
    <p:extLst>
      <p:ext uri="{BB962C8B-B14F-4D97-AF65-F5344CB8AC3E}">
        <p14:creationId xmlns:p14="http://schemas.microsoft.com/office/powerpoint/2010/main" val="279366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A91824A-6240-C949-8F4C-783029CD29F8}"/>
              </a:ext>
            </a:extLst>
          </p:cNvPr>
          <p:cNvSpPr>
            <a:spLocks noGrp="1"/>
          </p:cNvSpPr>
          <p:nvPr>
            <p:ph type="body" sz="quarter" idx="29"/>
          </p:nvPr>
        </p:nvSpPr>
        <p:spPr/>
        <p:txBody>
          <a:bodyPr>
            <a:noAutofit/>
          </a:bodyPr>
          <a:lstStyle/>
          <a:p>
            <a:r>
              <a:rPr lang="en-GB" sz="3200" dirty="0"/>
              <a:t>Die </a:t>
            </a:r>
            <a:r>
              <a:rPr lang="en-GB" sz="3200" dirty="0" err="1"/>
              <a:t>wichtigsten</a:t>
            </a:r>
            <a:r>
              <a:rPr lang="en-GB" sz="3200" dirty="0"/>
              <a:t> </a:t>
            </a:r>
            <a:r>
              <a:rPr lang="en-GB" sz="3200" dirty="0" err="1"/>
              <a:t>Schritte</a:t>
            </a:r>
            <a:r>
              <a:rPr lang="en-GB" sz="3200" dirty="0"/>
              <a:t> des </a:t>
            </a:r>
            <a:r>
              <a:rPr lang="en-GB" sz="3200" dirty="0" err="1"/>
              <a:t>Geschäftsprozessmanagements</a:t>
            </a:r>
            <a:r>
              <a:rPr lang="en-GB" sz="3200" dirty="0"/>
              <a:t> (BPM)
</a:t>
            </a:r>
            <a:endParaRPr lang="en-US" sz="3200" dirty="0"/>
          </a:p>
        </p:txBody>
      </p:sp>
      <p:sp>
        <p:nvSpPr>
          <p:cNvPr id="3" name="Text Placeholder 2">
            <a:extLst>
              <a:ext uri="{FF2B5EF4-FFF2-40B4-BE49-F238E27FC236}">
                <a16:creationId xmlns:a16="http://schemas.microsoft.com/office/drawing/2014/main" id="{6C6FC979-5F15-2745-ACC0-A3B4603BFA4B}"/>
              </a:ext>
            </a:extLst>
          </p:cNvPr>
          <p:cNvSpPr>
            <a:spLocks noGrp="1"/>
          </p:cNvSpPr>
          <p:nvPr>
            <p:ph type="body" sz="quarter" idx="31"/>
          </p:nvPr>
        </p:nvSpPr>
        <p:spPr/>
        <p:txBody>
          <a:bodyPr/>
          <a:lstStyle/>
          <a:p>
            <a:r>
              <a:rPr lang="en-US" dirty="0"/>
              <a:t>Design</a:t>
            </a:r>
          </a:p>
        </p:txBody>
      </p:sp>
      <p:sp>
        <p:nvSpPr>
          <p:cNvPr id="5" name="Text Placeholder 4">
            <a:extLst>
              <a:ext uri="{FF2B5EF4-FFF2-40B4-BE49-F238E27FC236}">
                <a16:creationId xmlns:a16="http://schemas.microsoft.com/office/drawing/2014/main" id="{12763278-D861-B842-BBA7-BEB0B7534E87}"/>
              </a:ext>
            </a:extLst>
          </p:cNvPr>
          <p:cNvSpPr>
            <a:spLocks noGrp="1"/>
          </p:cNvSpPr>
          <p:nvPr>
            <p:ph type="body" sz="quarter" idx="30"/>
          </p:nvPr>
        </p:nvSpPr>
        <p:spPr>
          <a:xfrm>
            <a:off x="3281405" y="4287833"/>
            <a:ext cx="1732731" cy="1237497"/>
          </a:xfrm>
        </p:spPr>
        <p:txBody>
          <a:bodyPr/>
          <a:lstStyle/>
          <a:p>
            <a:r>
              <a:rPr lang="en-US" dirty="0"/>
              <a:t>Modell</a:t>
            </a:r>
          </a:p>
        </p:txBody>
      </p:sp>
      <p:sp>
        <p:nvSpPr>
          <p:cNvPr id="23" name="Text Placeholder 22">
            <a:extLst>
              <a:ext uri="{FF2B5EF4-FFF2-40B4-BE49-F238E27FC236}">
                <a16:creationId xmlns:a16="http://schemas.microsoft.com/office/drawing/2014/main" id="{954E5E01-07AA-F34E-A5F3-ED7BCDE58D6D}"/>
              </a:ext>
            </a:extLst>
          </p:cNvPr>
          <p:cNvSpPr>
            <a:spLocks noGrp="1"/>
          </p:cNvSpPr>
          <p:nvPr>
            <p:ph type="body" sz="quarter" idx="33"/>
          </p:nvPr>
        </p:nvSpPr>
        <p:spPr>
          <a:xfrm>
            <a:off x="5350039" y="4297371"/>
            <a:ext cx="1732731" cy="1237497"/>
          </a:xfrm>
        </p:spPr>
        <p:txBody>
          <a:bodyPr/>
          <a:lstStyle/>
          <a:p>
            <a:r>
              <a:rPr lang="en-US" dirty="0" err="1"/>
              <a:t>Probieren</a:t>
            </a:r>
            <a:r>
              <a:rPr lang="en-US" dirty="0"/>
              <a:t>	</a:t>
            </a:r>
          </a:p>
        </p:txBody>
      </p:sp>
      <p:sp>
        <p:nvSpPr>
          <p:cNvPr id="25" name="Text Placeholder 24">
            <a:extLst>
              <a:ext uri="{FF2B5EF4-FFF2-40B4-BE49-F238E27FC236}">
                <a16:creationId xmlns:a16="http://schemas.microsoft.com/office/drawing/2014/main" id="{60E45774-1BF3-224A-B1A0-EE4001CB61E1}"/>
              </a:ext>
            </a:extLst>
          </p:cNvPr>
          <p:cNvSpPr>
            <a:spLocks noGrp="1"/>
          </p:cNvSpPr>
          <p:nvPr>
            <p:ph type="body" sz="quarter" idx="32"/>
          </p:nvPr>
        </p:nvSpPr>
        <p:spPr>
          <a:xfrm>
            <a:off x="7225771" y="4287832"/>
            <a:ext cx="1732731" cy="1237497"/>
          </a:xfrm>
        </p:spPr>
        <p:txBody>
          <a:bodyPr/>
          <a:lstStyle/>
          <a:p>
            <a:r>
              <a:rPr lang="en-US" dirty="0"/>
              <a:t>Monitor</a:t>
            </a:r>
          </a:p>
        </p:txBody>
      </p:sp>
      <p:sp>
        <p:nvSpPr>
          <p:cNvPr id="27" name="Text Placeholder 26">
            <a:extLst>
              <a:ext uri="{FF2B5EF4-FFF2-40B4-BE49-F238E27FC236}">
                <a16:creationId xmlns:a16="http://schemas.microsoft.com/office/drawing/2014/main" id="{48DD194E-E11D-AD47-A022-89969DA51AF9}"/>
              </a:ext>
            </a:extLst>
          </p:cNvPr>
          <p:cNvSpPr>
            <a:spLocks noGrp="1"/>
          </p:cNvSpPr>
          <p:nvPr>
            <p:ph type="body" sz="quarter" idx="34"/>
          </p:nvPr>
        </p:nvSpPr>
        <p:spPr>
          <a:xfrm>
            <a:off x="9126096" y="4287831"/>
            <a:ext cx="1732731" cy="1237497"/>
          </a:xfrm>
        </p:spPr>
        <p:txBody>
          <a:bodyPr/>
          <a:lstStyle/>
          <a:p>
            <a:r>
              <a:rPr lang="en-US" dirty="0" err="1"/>
              <a:t>Optimieren</a:t>
            </a:r>
            <a:endParaRPr lang="en-US" dirty="0"/>
          </a:p>
        </p:txBody>
      </p:sp>
      <p:grpSp>
        <p:nvGrpSpPr>
          <p:cNvPr id="28" name="Group 27">
            <a:extLst>
              <a:ext uri="{FF2B5EF4-FFF2-40B4-BE49-F238E27FC236}">
                <a16:creationId xmlns:a16="http://schemas.microsoft.com/office/drawing/2014/main" id="{E754E54E-88FE-8AB1-1386-8B2CB9053020}"/>
              </a:ext>
            </a:extLst>
          </p:cNvPr>
          <p:cNvGrpSpPr/>
          <p:nvPr/>
        </p:nvGrpSpPr>
        <p:grpSpPr>
          <a:xfrm>
            <a:off x="3689198" y="2443730"/>
            <a:ext cx="864347" cy="619263"/>
            <a:chOff x="3454400" y="159975"/>
            <a:chExt cx="4578885" cy="3280548"/>
          </a:xfrm>
        </p:grpSpPr>
        <p:sp>
          <p:nvSpPr>
            <p:cNvPr id="29" name="Freeform 403">
              <a:extLst>
                <a:ext uri="{FF2B5EF4-FFF2-40B4-BE49-F238E27FC236}">
                  <a16:creationId xmlns:a16="http://schemas.microsoft.com/office/drawing/2014/main" id="{792A0B4A-B1A5-8B85-FA37-6036A3954C76}"/>
                </a:ext>
              </a:extLst>
            </p:cNvPr>
            <p:cNvSpPr/>
            <p:nvPr/>
          </p:nvSpPr>
          <p:spPr>
            <a:xfrm>
              <a:off x="4917907" y="815474"/>
              <a:ext cx="1818989" cy="1732302"/>
            </a:xfrm>
            <a:custGeom>
              <a:avLst/>
              <a:gdLst>
                <a:gd name="connsiteX0" fmla="*/ 779311 w 1818990"/>
                <a:gd name="connsiteY0" fmla="*/ 202057 h 1732303"/>
                <a:gd name="connsiteX1" fmla="*/ 821509 w 1818990"/>
                <a:gd name="connsiteY1" fmla="*/ 146379 h 1732303"/>
                <a:gd name="connsiteX2" fmla="*/ 834078 w 1818990"/>
                <a:gd name="connsiteY2" fmla="*/ 148175 h 1732303"/>
                <a:gd name="connsiteX3" fmla="*/ 908598 w 1818990"/>
                <a:gd name="connsiteY3" fmla="*/ 0 h 1732303"/>
                <a:gd name="connsiteX4" fmla="*/ 935532 w 1818990"/>
                <a:gd name="connsiteY4" fmla="*/ 49392 h 1732303"/>
                <a:gd name="connsiteX5" fmla="*/ 1159988 w 1818990"/>
                <a:gd name="connsiteY5" fmla="*/ 506490 h 1732303"/>
                <a:gd name="connsiteX6" fmla="*/ 1259647 w 1818990"/>
                <a:gd name="connsiteY6" fmla="*/ 579231 h 1732303"/>
                <a:gd name="connsiteX7" fmla="*/ 1525402 w 1818990"/>
                <a:gd name="connsiteY7" fmla="*/ 616948 h 1732303"/>
                <a:gd name="connsiteX8" fmla="*/ 1818991 w 1818990"/>
                <a:gd name="connsiteY8" fmla="*/ 660053 h 1732303"/>
                <a:gd name="connsiteX9" fmla="*/ 1783976 w 1818990"/>
                <a:gd name="connsiteY9" fmla="*/ 696873 h 1732303"/>
                <a:gd name="connsiteX10" fmla="*/ 1418561 w 1818990"/>
                <a:gd name="connsiteY10" fmla="*/ 1052493 h 1732303"/>
                <a:gd name="connsiteX11" fmla="*/ 1376364 w 1818990"/>
                <a:gd name="connsiteY11" fmla="*/ 1172829 h 1732303"/>
                <a:gd name="connsiteX12" fmla="*/ 1424846 w 1818990"/>
                <a:gd name="connsiteY12" fmla="*/ 1450321 h 1732303"/>
                <a:gd name="connsiteX13" fmla="*/ 1472431 w 1818990"/>
                <a:gd name="connsiteY13" fmla="*/ 1731405 h 1732303"/>
                <a:gd name="connsiteX14" fmla="*/ 1422153 w 1818990"/>
                <a:gd name="connsiteY14" fmla="*/ 1706261 h 1732303"/>
                <a:gd name="connsiteX15" fmla="*/ 979526 w 1818990"/>
                <a:gd name="connsiteY15" fmla="*/ 1472772 h 1732303"/>
                <a:gd name="connsiteX16" fmla="*/ 841261 w 1818990"/>
                <a:gd name="connsiteY16" fmla="*/ 1471874 h 1732303"/>
                <a:gd name="connsiteX17" fmla="*/ 457890 w 1818990"/>
                <a:gd name="connsiteY17" fmla="*/ 1673931 h 1732303"/>
                <a:gd name="connsiteX18" fmla="*/ 345662 w 1818990"/>
                <a:gd name="connsiteY18" fmla="*/ 1732303 h 1732303"/>
                <a:gd name="connsiteX19" fmla="*/ 439036 w 1818990"/>
                <a:gd name="connsiteY19" fmla="*/ 1188096 h 1732303"/>
                <a:gd name="connsiteX20" fmla="*/ 395042 w 1818990"/>
                <a:gd name="connsiteY20" fmla="*/ 1048003 h 1732303"/>
                <a:gd name="connsiteX21" fmla="*/ 35913 w 1818990"/>
                <a:gd name="connsiteY21" fmla="*/ 698669 h 1732303"/>
                <a:gd name="connsiteX22" fmla="*/ 0 w 1818990"/>
                <a:gd name="connsiteY22" fmla="*/ 661849 h 1732303"/>
                <a:gd name="connsiteX23" fmla="*/ 47585 w 1818990"/>
                <a:gd name="connsiteY23" fmla="*/ 652869 h 1732303"/>
                <a:gd name="connsiteX24" fmla="*/ 525227 w 1818990"/>
                <a:gd name="connsiteY24" fmla="*/ 585517 h 1732303"/>
                <a:gd name="connsiteX25" fmla="*/ 648229 w 1818990"/>
                <a:gd name="connsiteY25" fmla="*/ 521757 h 1732303"/>
                <a:gd name="connsiteX26" fmla="*/ 677857 w 1818990"/>
                <a:gd name="connsiteY26" fmla="*/ 442730 h 1732303"/>
                <a:gd name="connsiteX27" fmla="*/ 685937 w 1818990"/>
                <a:gd name="connsiteY27" fmla="*/ 443628 h 17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8990" h="1732303">
                  <a:moveTo>
                    <a:pt x="779311" y="202057"/>
                  </a:moveTo>
                  <a:cubicBezTo>
                    <a:pt x="773924" y="176912"/>
                    <a:pt x="788289" y="146379"/>
                    <a:pt x="821509" y="146379"/>
                  </a:cubicBezTo>
                  <a:cubicBezTo>
                    <a:pt x="825998" y="146379"/>
                    <a:pt x="830487" y="147277"/>
                    <a:pt x="834078" y="148175"/>
                  </a:cubicBezTo>
                  <a:cubicBezTo>
                    <a:pt x="860115" y="102376"/>
                    <a:pt x="881663" y="52984"/>
                    <a:pt x="908598" y="0"/>
                  </a:cubicBezTo>
                  <a:cubicBezTo>
                    <a:pt x="920269" y="21553"/>
                    <a:pt x="928350" y="35921"/>
                    <a:pt x="935532" y="49392"/>
                  </a:cubicBezTo>
                  <a:cubicBezTo>
                    <a:pt x="1010949" y="201159"/>
                    <a:pt x="1086367" y="353825"/>
                    <a:pt x="1159988" y="506490"/>
                  </a:cubicBezTo>
                  <a:cubicBezTo>
                    <a:pt x="1180638" y="549595"/>
                    <a:pt x="1212960" y="572944"/>
                    <a:pt x="1259647" y="579231"/>
                  </a:cubicBezTo>
                  <a:cubicBezTo>
                    <a:pt x="1348531" y="590905"/>
                    <a:pt x="1436518" y="603477"/>
                    <a:pt x="1525402" y="616948"/>
                  </a:cubicBezTo>
                  <a:cubicBezTo>
                    <a:pt x="1620572" y="630418"/>
                    <a:pt x="1716639" y="644787"/>
                    <a:pt x="1818991" y="660053"/>
                  </a:cubicBezTo>
                  <a:cubicBezTo>
                    <a:pt x="1803728" y="676218"/>
                    <a:pt x="1794749" y="686994"/>
                    <a:pt x="1783976" y="696873"/>
                  </a:cubicBezTo>
                  <a:cubicBezTo>
                    <a:pt x="1662770" y="815413"/>
                    <a:pt x="1541563" y="934851"/>
                    <a:pt x="1418561" y="1052493"/>
                  </a:cubicBezTo>
                  <a:cubicBezTo>
                    <a:pt x="1383546" y="1086619"/>
                    <a:pt x="1367386" y="1124336"/>
                    <a:pt x="1376364" y="1172829"/>
                  </a:cubicBezTo>
                  <a:cubicBezTo>
                    <a:pt x="1393422" y="1265327"/>
                    <a:pt x="1408685" y="1357824"/>
                    <a:pt x="1424846" y="1450321"/>
                  </a:cubicBezTo>
                  <a:cubicBezTo>
                    <a:pt x="1440109" y="1541921"/>
                    <a:pt x="1455372" y="1633520"/>
                    <a:pt x="1472431" y="1731405"/>
                  </a:cubicBezTo>
                  <a:cubicBezTo>
                    <a:pt x="1450883" y="1720629"/>
                    <a:pt x="1436518" y="1714343"/>
                    <a:pt x="1422153" y="1706261"/>
                  </a:cubicBezTo>
                  <a:cubicBezTo>
                    <a:pt x="1274910" y="1629030"/>
                    <a:pt x="1126769" y="1551799"/>
                    <a:pt x="979526" y="1472772"/>
                  </a:cubicBezTo>
                  <a:cubicBezTo>
                    <a:pt x="931941" y="1446729"/>
                    <a:pt x="889743" y="1444933"/>
                    <a:pt x="841261" y="1471874"/>
                  </a:cubicBezTo>
                  <a:cubicBezTo>
                    <a:pt x="714668" y="1541022"/>
                    <a:pt x="586279" y="1606579"/>
                    <a:pt x="457890" y="1673931"/>
                  </a:cubicBezTo>
                  <a:cubicBezTo>
                    <a:pt x="422875" y="1691892"/>
                    <a:pt x="387860" y="1710751"/>
                    <a:pt x="345662" y="1732303"/>
                  </a:cubicBezTo>
                  <a:cubicBezTo>
                    <a:pt x="377086" y="1545513"/>
                    <a:pt x="405816" y="1366804"/>
                    <a:pt x="439036" y="1188096"/>
                  </a:cubicBezTo>
                  <a:cubicBezTo>
                    <a:pt x="449810" y="1130622"/>
                    <a:pt x="437240" y="1087516"/>
                    <a:pt x="395042" y="1048003"/>
                  </a:cubicBezTo>
                  <a:cubicBezTo>
                    <a:pt x="273836" y="933055"/>
                    <a:pt x="155324" y="815413"/>
                    <a:pt x="35913" y="698669"/>
                  </a:cubicBezTo>
                  <a:cubicBezTo>
                    <a:pt x="25139" y="687892"/>
                    <a:pt x="14365" y="677116"/>
                    <a:pt x="0" y="661849"/>
                  </a:cubicBezTo>
                  <a:cubicBezTo>
                    <a:pt x="21548" y="657359"/>
                    <a:pt x="35015" y="654665"/>
                    <a:pt x="47585" y="652869"/>
                  </a:cubicBezTo>
                  <a:cubicBezTo>
                    <a:pt x="206499" y="629520"/>
                    <a:pt x="365414" y="601681"/>
                    <a:pt x="525227" y="585517"/>
                  </a:cubicBezTo>
                  <a:cubicBezTo>
                    <a:pt x="582688" y="579231"/>
                    <a:pt x="620396" y="557678"/>
                    <a:pt x="648229" y="521757"/>
                  </a:cubicBezTo>
                  <a:cubicBezTo>
                    <a:pt x="623090" y="497510"/>
                    <a:pt x="632966" y="442730"/>
                    <a:pt x="677857" y="442730"/>
                  </a:cubicBezTo>
                  <a:cubicBezTo>
                    <a:pt x="680551" y="442730"/>
                    <a:pt x="683244" y="442730"/>
                    <a:pt x="685937" y="443628"/>
                  </a:cubicBezTo>
                </a:path>
              </a:pathLst>
            </a:custGeom>
            <a:solidFill>
              <a:srgbClr val="AABC99"/>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25800386-E4A8-5C2F-CE95-36CC997FA2A5}"/>
                </a:ext>
              </a:extLst>
            </p:cNvPr>
            <p:cNvGrpSpPr/>
            <p:nvPr/>
          </p:nvGrpSpPr>
          <p:grpSpPr>
            <a:xfrm>
              <a:off x="3454400" y="159975"/>
              <a:ext cx="4578885" cy="3280548"/>
              <a:chOff x="3454400" y="159975"/>
              <a:chExt cx="4578885" cy="3280548"/>
            </a:xfrm>
          </p:grpSpPr>
          <p:sp>
            <p:nvSpPr>
              <p:cNvPr id="31" name="Freeform 405">
                <a:extLst>
                  <a:ext uri="{FF2B5EF4-FFF2-40B4-BE49-F238E27FC236}">
                    <a16:creationId xmlns:a16="http://schemas.microsoft.com/office/drawing/2014/main" id="{FFA65AE8-E65F-253E-0E83-FCC6A2F645DF}"/>
                  </a:ext>
                </a:extLst>
              </p:cNvPr>
              <p:cNvSpPr/>
              <p:nvPr/>
            </p:nvSpPr>
            <p:spPr>
              <a:xfrm>
                <a:off x="3454400" y="163639"/>
                <a:ext cx="2024310" cy="3276884"/>
              </a:xfrm>
              <a:custGeom>
                <a:avLst/>
                <a:gdLst>
                  <a:gd name="connsiteX0" fmla="*/ 0 w 2024310"/>
                  <a:gd name="connsiteY0" fmla="*/ 1615139 h 3276884"/>
                  <a:gd name="connsiteX1" fmla="*/ 502781 w 2024310"/>
                  <a:gd name="connsiteY1" fmla="*/ 1456187 h 3276884"/>
                  <a:gd name="connsiteX2" fmla="*/ 659003 w 2024310"/>
                  <a:gd name="connsiteY2" fmla="*/ 1519948 h 3276884"/>
                  <a:gd name="connsiteX3" fmla="*/ 659003 w 2024310"/>
                  <a:gd name="connsiteY3" fmla="*/ 1316094 h 3276884"/>
                  <a:gd name="connsiteX4" fmla="*/ 106841 w 2024310"/>
                  <a:gd name="connsiteY4" fmla="*/ 815891 h 3276884"/>
                  <a:gd name="connsiteX5" fmla="*/ 173280 w 2024310"/>
                  <a:gd name="connsiteY5" fmla="*/ 726986 h 3276884"/>
                  <a:gd name="connsiteX6" fmla="*/ 723646 w 2024310"/>
                  <a:gd name="connsiteY6" fmla="*/ 893122 h 3276884"/>
                  <a:gd name="connsiteX7" fmla="*/ 734420 w 2024310"/>
                  <a:gd name="connsiteY7" fmla="*/ 899408 h 3276884"/>
                  <a:gd name="connsiteX8" fmla="*/ 783800 w 2024310"/>
                  <a:gd name="connsiteY8" fmla="*/ 762009 h 3276884"/>
                  <a:gd name="connsiteX9" fmla="*/ 774822 w 2024310"/>
                  <a:gd name="connsiteY9" fmla="*/ 730578 h 3276884"/>
                  <a:gd name="connsiteX10" fmla="*/ 916678 w 2024310"/>
                  <a:gd name="connsiteY10" fmla="*/ 59748 h 3276884"/>
                  <a:gd name="connsiteX11" fmla="*/ 1036986 w 2024310"/>
                  <a:gd name="connsiteY11" fmla="*/ 2274 h 3276884"/>
                  <a:gd name="connsiteX12" fmla="*/ 1107914 w 2024310"/>
                  <a:gd name="connsiteY12" fmla="*/ 18438 h 3276884"/>
                  <a:gd name="connsiteX13" fmla="*/ 1050454 w 2024310"/>
                  <a:gd name="connsiteY13" fmla="*/ 728782 h 3276884"/>
                  <a:gd name="connsiteX14" fmla="*/ 967854 w 2024310"/>
                  <a:gd name="connsiteY14" fmla="*/ 771887 h 3276884"/>
                  <a:gd name="connsiteX15" fmla="*/ 893335 w 2024310"/>
                  <a:gd name="connsiteY15" fmla="*/ 849118 h 3276884"/>
                  <a:gd name="connsiteX16" fmla="*/ 1940197 w 2024310"/>
                  <a:gd name="connsiteY16" fmla="*/ 2981944 h 3276884"/>
                  <a:gd name="connsiteX17" fmla="*/ 2021001 w 2024310"/>
                  <a:gd name="connsiteY17" fmla="*/ 3077135 h 3276884"/>
                  <a:gd name="connsiteX18" fmla="*/ 1901591 w 2024310"/>
                  <a:gd name="connsiteY18" fmla="*/ 3110362 h 3276884"/>
                  <a:gd name="connsiteX19" fmla="*/ 1574783 w 2024310"/>
                  <a:gd name="connsiteY19" fmla="*/ 2981944 h 3276884"/>
                  <a:gd name="connsiteX20" fmla="*/ 1569396 w 2024310"/>
                  <a:gd name="connsiteY20" fmla="*/ 2989128 h 3276884"/>
                  <a:gd name="connsiteX21" fmla="*/ 1010052 w 2024310"/>
                  <a:gd name="connsiteY21" fmla="*/ 3258537 h 3276884"/>
                  <a:gd name="connsiteX22" fmla="*/ 865502 w 2024310"/>
                  <a:gd name="connsiteY22" fmla="*/ 3200165 h 3276884"/>
                  <a:gd name="connsiteX23" fmla="*/ 823304 w 2024310"/>
                  <a:gd name="connsiteY23" fmla="*/ 3104076 h 3276884"/>
                  <a:gd name="connsiteX24" fmla="*/ 1190514 w 2024310"/>
                  <a:gd name="connsiteY24" fmla="*/ 2715228 h 3276884"/>
                  <a:gd name="connsiteX25" fmla="*/ 1207573 w 2024310"/>
                  <a:gd name="connsiteY25" fmla="*/ 2707146 h 3276884"/>
                  <a:gd name="connsiteX26" fmla="*/ 1040578 w 2024310"/>
                  <a:gd name="connsiteY26" fmla="*/ 2523947 h 3276884"/>
                  <a:gd name="connsiteX27" fmla="*/ 738011 w 2024310"/>
                  <a:gd name="connsiteY27" fmla="*/ 2686491 h 3276884"/>
                  <a:gd name="connsiteX28" fmla="*/ 285508 w 2024310"/>
                  <a:gd name="connsiteY28" fmla="*/ 2471861 h 3276884"/>
                  <a:gd name="connsiteX29" fmla="*/ 289997 w 2024310"/>
                  <a:gd name="connsiteY29" fmla="*/ 2389243 h 3276884"/>
                  <a:gd name="connsiteX30" fmla="*/ 802654 w 2024310"/>
                  <a:gd name="connsiteY30" fmla="*/ 2151264 h 3276884"/>
                  <a:gd name="connsiteX31" fmla="*/ 812530 w 2024310"/>
                  <a:gd name="connsiteY31" fmla="*/ 2148570 h 3276884"/>
                  <a:gd name="connsiteX32" fmla="*/ 725442 w 2024310"/>
                  <a:gd name="connsiteY32" fmla="*/ 1910591 h 3276884"/>
                  <a:gd name="connsiteX33" fmla="*/ 638353 w 2024310"/>
                  <a:gd name="connsiteY33" fmla="*/ 1957289 h 3276884"/>
                  <a:gd name="connsiteX34" fmla="*/ 76315 w 2024310"/>
                  <a:gd name="connsiteY34" fmla="*/ 1790255 h 3276884"/>
                  <a:gd name="connsiteX35" fmla="*/ 0 w 2024310"/>
                  <a:gd name="connsiteY35" fmla="*/ 1670817 h 3276884"/>
                  <a:gd name="connsiteX36" fmla="*/ 0 w 2024310"/>
                  <a:gd name="connsiteY36" fmla="*/ 1615139 h 3276884"/>
                  <a:gd name="connsiteX37" fmla="*/ 1036986 w 2024310"/>
                  <a:gd name="connsiteY37" fmla="*/ 148653 h 3276884"/>
                  <a:gd name="connsiteX38" fmla="*/ 832283 w 2024310"/>
                  <a:gd name="connsiteY38" fmla="*/ 578810 h 3276884"/>
                  <a:gd name="connsiteX39" fmla="*/ 971445 w 2024310"/>
                  <a:gd name="connsiteY39" fmla="*/ 623712 h 3276884"/>
                  <a:gd name="connsiteX40" fmla="*/ 1036986 w 2024310"/>
                  <a:gd name="connsiteY40" fmla="*/ 148653 h 3276884"/>
                  <a:gd name="connsiteX41" fmla="*/ 966956 w 2024310"/>
                  <a:gd name="connsiteY41" fmla="*/ 3096892 h 3276884"/>
                  <a:gd name="connsiteX42" fmla="*/ 1425744 w 2024310"/>
                  <a:gd name="connsiteY42" fmla="*/ 2982841 h 3276884"/>
                  <a:gd name="connsiteX43" fmla="*/ 1341349 w 2024310"/>
                  <a:gd name="connsiteY43" fmla="*/ 2833768 h 3276884"/>
                  <a:gd name="connsiteX44" fmla="*/ 966956 w 2024310"/>
                  <a:gd name="connsiteY44" fmla="*/ 3096892 h 3276884"/>
                  <a:gd name="connsiteX45" fmla="*/ 428262 w 2024310"/>
                  <a:gd name="connsiteY45" fmla="*/ 2426960 h 3276884"/>
                  <a:gd name="connsiteX46" fmla="*/ 910393 w 2024310"/>
                  <a:gd name="connsiteY46" fmla="*/ 2466473 h 3276884"/>
                  <a:gd name="connsiteX47" fmla="*/ 898722 w 2024310"/>
                  <a:gd name="connsiteY47" fmla="*/ 2329074 h 3276884"/>
                  <a:gd name="connsiteX48" fmla="*/ 859217 w 2024310"/>
                  <a:gd name="connsiteY48" fmla="*/ 2308420 h 3276884"/>
                  <a:gd name="connsiteX49" fmla="*/ 428262 w 2024310"/>
                  <a:gd name="connsiteY49" fmla="*/ 2426960 h 3276884"/>
                  <a:gd name="connsiteX50" fmla="*/ 242412 w 2024310"/>
                  <a:gd name="connsiteY50" fmla="*/ 851812 h 3276884"/>
                  <a:gd name="connsiteX51" fmla="*/ 251391 w 2024310"/>
                  <a:gd name="connsiteY51" fmla="*/ 911980 h 3276884"/>
                  <a:gd name="connsiteX52" fmla="*/ 594359 w 2024310"/>
                  <a:gd name="connsiteY52" fmla="*/ 1187676 h 3276884"/>
                  <a:gd name="connsiteX53" fmla="*/ 666185 w 2024310"/>
                  <a:gd name="connsiteY53" fmla="*/ 1087994 h 3276884"/>
                  <a:gd name="connsiteX54" fmla="*/ 242412 w 2024310"/>
                  <a:gd name="connsiteY54" fmla="*/ 851812 h 3276884"/>
                  <a:gd name="connsiteX55" fmla="*/ 154426 w 2024310"/>
                  <a:gd name="connsiteY55" fmla="*/ 1659143 h 3276884"/>
                  <a:gd name="connsiteX56" fmla="*/ 560242 w 2024310"/>
                  <a:gd name="connsiteY56" fmla="*/ 1841443 h 3276884"/>
                  <a:gd name="connsiteX57" fmla="*/ 653616 w 2024310"/>
                  <a:gd name="connsiteY57" fmla="*/ 1755232 h 3276884"/>
                  <a:gd name="connsiteX58" fmla="*/ 597053 w 2024310"/>
                  <a:gd name="connsiteY58" fmla="*/ 1646570 h 3276884"/>
                  <a:gd name="connsiteX59" fmla="*/ 154426 w 2024310"/>
                  <a:gd name="connsiteY59" fmla="*/ 1659143 h 32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24310" h="3276884">
                    <a:moveTo>
                      <a:pt x="0" y="1615139"/>
                    </a:moveTo>
                    <a:cubicBezTo>
                      <a:pt x="140958" y="1478638"/>
                      <a:pt x="305260" y="1410388"/>
                      <a:pt x="502781" y="1456187"/>
                    </a:cubicBezTo>
                    <a:cubicBezTo>
                      <a:pt x="556651" y="1468760"/>
                      <a:pt x="606031" y="1497497"/>
                      <a:pt x="659003" y="1519948"/>
                    </a:cubicBezTo>
                    <a:cubicBezTo>
                      <a:pt x="659003" y="1454391"/>
                      <a:pt x="659003" y="1385243"/>
                      <a:pt x="659003" y="1316094"/>
                    </a:cubicBezTo>
                    <a:cubicBezTo>
                      <a:pt x="296282" y="1369976"/>
                      <a:pt x="107739" y="1079014"/>
                      <a:pt x="106841" y="815891"/>
                    </a:cubicBezTo>
                    <a:cubicBezTo>
                      <a:pt x="106841" y="759315"/>
                      <a:pt x="119411" y="739558"/>
                      <a:pt x="173280" y="726986"/>
                    </a:cubicBezTo>
                    <a:cubicBezTo>
                      <a:pt x="388758" y="674002"/>
                      <a:pt x="578198" y="711719"/>
                      <a:pt x="723646" y="893122"/>
                    </a:cubicBezTo>
                    <a:cubicBezTo>
                      <a:pt x="725442" y="894918"/>
                      <a:pt x="728135" y="895816"/>
                      <a:pt x="734420" y="899408"/>
                    </a:cubicBezTo>
                    <a:cubicBezTo>
                      <a:pt x="751478" y="853608"/>
                      <a:pt x="769435" y="807809"/>
                      <a:pt x="783800" y="762009"/>
                    </a:cubicBezTo>
                    <a:cubicBezTo>
                      <a:pt x="786494" y="753029"/>
                      <a:pt x="781107" y="738660"/>
                      <a:pt x="774822" y="730578"/>
                    </a:cubicBezTo>
                    <a:cubicBezTo>
                      <a:pt x="614111" y="533011"/>
                      <a:pt x="653616" y="228578"/>
                      <a:pt x="916678" y="59748"/>
                    </a:cubicBezTo>
                    <a:cubicBezTo>
                      <a:pt x="954387" y="35501"/>
                      <a:pt x="994789" y="14846"/>
                      <a:pt x="1036986" y="2274"/>
                    </a:cubicBezTo>
                    <a:cubicBezTo>
                      <a:pt x="1057636" y="-4012"/>
                      <a:pt x="1095345" y="3172"/>
                      <a:pt x="1107914" y="18438"/>
                    </a:cubicBezTo>
                    <a:cubicBezTo>
                      <a:pt x="1279399" y="220496"/>
                      <a:pt x="1301844" y="551869"/>
                      <a:pt x="1050454" y="728782"/>
                    </a:cubicBezTo>
                    <a:cubicBezTo>
                      <a:pt x="1025315" y="746742"/>
                      <a:pt x="997482" y="764703"/>
                      <a:pt x="967854" y="771887"/>
                    </a:cubicBezTo>
                    <a:cubicBezTo>
                      <a:pt x="923861" y="782664"/>
                      <a:pt x="907700" y="810502"/>
                      <a:pt x="893335" y="849118"/>
                    </a:cubicBezTo>
                    <a:cubicBezTo>
                      <a:pt x="572812" y="1731883"/>
                      <a:pt x="1046862" y="2697267"/>
                      <a:pt x="1940197" y="2981944"/>
                    </a:cubicBezTo>
                    <a:cubicBezTo>
                      <a:pt x="2011125" y="3004394"/>
                      <a:pt x="2033571" y="3031335"/>
                      <a:pt x="2021001" y="3077135"/>
                    </a:cubicBezTo>
                    <a:cubicBezTo>
                      <a:pt x="2008431" y="3122036"/>
                      <a:pt x="1969825" y="3135507"/>
                      <a:pt x="1901591" y="3110362"/>
                    </a:cubicBezTo>
                    <a:cubicBezTo>
                      <a:pt x="1792954" y="3069951"/>
                      <a:pt x="1686113" y="3025947"/>
                      <a:pt x="1574783" y="2981944"/>
                    </a:cubicBezTo>
                    <a:cubicBezTo>
                      <a:pt x="1575681" y="2980147"/>
                      <a:pt x="1571191" y="2983739"/>
                      <a:pt x="1569396" y="2989128"/>
                    </a:cubicBezTo>
                    <a:cubicBezTo>
                      <a:pt x="1494876" y="3197471"/>
                      <a:pt x="1272216" y="3326788"/>
                      <a:pt x="1010052" y="3258537"/>
                    </a:cubicBezTo>
                    <a:cubicBezTo>
                      <a:pt x="960671" y="3245067"/>
                      <a:pt x="913087" y="3220820"/>
                      <a:pt x="865502" y="3200165"/>
                    </a:cubicBezTo>
                    <a:cubicBezTo>
                      <a:pt x="823304" y="3181306"/>
                      <a:pt x="810735" y="3147181"/>
                      <a:pt x="823304" y="3104076"/>
                    </a:cubicBezTo>
                    <a:cubicBezTo>
                      <a:pt x="878969" y="2910999"/>
                      <a:pt x="987606" y="2769110"/>
                      <a:pt x="1190514" y="2715228"/>
                    </a:cubicBezTo>
                    <a:cubicBezTo>
                      <a:pt x="1195901" y="2713432"/>
                      <a:pt x="1200390" y="2709840"/>
                      <a:pt x="1207573" y="2707146"/>
                    </a:cubicBezTo>
                    <a:cubicBezTo>
                      <a:pt x="1151010" y="2645182"/>
                      <a:pt x="1096243" y="2585013"/>
                      <a:pt x="1040578" y="2523947"/>
                    </a:cubicBezTo>
                    <a:cubicBezTo>
                      <a:pt x="961569" y="2619139"/>
                      <a:pt x="861013" y="2677511"/>
                      <a:pt x="738011" y="2686491"/>
                    </a:cubicBezTo>
                    <a:cubicBezTo>
                      <a:pt x="548570" y="2699961"/>
                      <a:pt x="401327" y="2616445"/>
                      <a:pt x="285508" y="2471861"/>
                    </a:cubicBezTo>
                    <a:cubicBezTo>
                      <a:pt x="263960" y="2445818"/>
                      <a:pt x="271143" y="2415285"/>
                      <a:pt x="289997" y="2389243"/>
                    </a:cubicBezTo>
                    <a:cubicBezTo>
                      <a:pt x="416590" y="2215024"/>
                      <a:pt x="579096" y="2117139"/>
                      <a:pt x="802654" y="2151264"/>
                    </a:cubicBezTo>
                    <a:cubicBezTo>
                      <a:pt x="805348" y="2151264"/>
                      <a:pt x="808041" y="2150366"/>
                      <a:pt x="812530" y="2148570"/>
                    </a:cubicBezTo>
                    <a:cubicBezTo>
                      <a:pt x="783800" y="2069543"/>
                      <a:pt x="755070" y="1991414"/>
                      <a:pt x="725442" y="1910591"/>
                    </a:cubicBezTo>
                    <a:cubicBezTo>
                      <a:pt x="694916" y="1926756"/>
                      <a:pt x="667981" y="1944717"/>
                      <a:pt x="638353" y="1957289"/>
                    </a:cubicBezTo>
                    <a:cubicBezTo>
                      <a:pt x="439036" y="2043500"/>
                      <a:pt x="216375" y="1977944"/>
                      <a:pt x="76315" y="1790255"/>
                    </a:cubicBezTo>
                    <a:cubicBezTo>
                      <a:pt x="48482" y="1752538"/>
                      <a:pt x="25139" y="1711229"/>
                      <a:pt x="0" y="1670817"/>
                    </a:cubicBezTo>
                    <a:cubicBezTo>
                      <a:pt x="0" y="1651060"/>
                      <a:pt x="0" y="1633100"/>
                      <a:pt x="0" y="1615139"/>
                    </a:cubicBezTo>
                    <a:close/>
                    <a:moveTo>
                      <a:pt x="1036986" y="148653"/>
                    </a:moveTo>
                    <a:cubicBezTo>
                      <a:pt x="862809" y="223190"/>
                      <a:pt x="773026" y="412675"/>
                      <a:pt x="832283" y="578810"/>
                    </a:cubicBezTo>
                    <a:cubicBezTo>
                      <a:pt x="860115" y="656939"/>
                      <a:pt x="905006" y="671308"/>
                      <a:pt x="971445" y="623712"/>
                    </a:cubicBezTo>
                    <a:cubicBezTo>
                      <a:pt x="1120484" y="516846"/>
                      <a:pt x="1150112" y="309401"/>
                      <a:pt x="1036986" y="148653"/>
                    </a:cubicBezTo>
                    <a:close/>
                    <a:moveTo>
                      <a:pt x="966956" y="3096892"/>
                    </a:moveTo>
                    <a:cubicBezTo>
                      <a:pt x="1133053" y="3189389"/>
                      <a:pt x="1335962" y="3137303"/>
                      <a:pt x="1425744" y="2982841"/>
                    </a:cubicBezTo>
                    <a:cubicBezTo>
                      <a:pt x="1476920" y="2893936"/>
                      <a:pt x="1444598" y="2836462"/>
                      <a:pt x="1341349" y="2833768"/>
                    </a:cubicBezTo>
                    <a:cubicBezTo>
                      <a:pt x="1167171" y="2827482"/>
                      <a:pt x="1021723" y="2929858"/>
                      <a:pt x="966956" y="3096892"/>
                    </a:cubicBezTo>
                    <a:close/>
                    <a:moveTo>
                      <a:pt x="428262" y="2426960"/>
                    </a:moveTo>
                    <a:cubicBezTo>
                      <a:pt x="552162" y="2575135"/>
                      <a:pt x="774822" y="2593096"/>
                      <a:pt x="910393" y="2466473"/>
                    </a:cubicBezTo>
                    <a:cubicBezTo>
                      <a:pt x="964263" y="2416184"/>
                      <a:pt x="959774" y="2369486"/>
                      <a:pt x="898722" y="2329074"/>
                    </a:cubicBezTo>
                    <a:cubicBezTo>
                      <a:pt x="886152" y="2320992"/>
                      <a:pt x="873582" y="2313808"/>
                      <a:pt x="859217" y="2308420"/>
                    </a:cubicBezTo>
                    <a:cubicBezTo>
                      <a:pt x="702098" y="2241067"/>
                      <a:pt x="535103" y="2286867"/>
                      <a:pt x="428262" y="2426960"/>
                    </a:cubicBezTo>
                    <a:close/>
                    <a:moveTo>
                      <a:pt x="242412" y="851812"/>
                    </a:moveTo>
                    <a:cubicBezTo>
                      <a:pt x="246004" y="873365"/>
                      <a:pt x="247799" y="892223"/>
                      <a:pt x="251391" y="911980"/>
                    </a:cubicBezTo>
                    <a:cubicBezTo>
                      <a:pt x="285508" y="1083504"/>
                      <a:pt x="431853" y="1201146"/>
                      <a:pt x="594359" y="1187676"/>
                    </a:cubicBezTo>
                    <a:cubicBezTo>
                      <a:pt x="658105" y="1182288"/>
                      <a:pt x="680550" y="1150857"/>
                      <a:pt x="666185" y="1087994"/>
                    </a:cubicBezTo>
                    <a:cubicBezTo>
                      <a:pt x="623090" y="906592"/>
                      <a:pt x="427364" y="795236"/>
                      <a:pt x="242412" y="851812"/>
                    </a:cubicBezTo>
                    <a:close/>
                    <a:moveTo>
                      <a:pt x="154426" y="1659143"/>
                    </a:moveTo>
                    <a:cubicBezTo>
                      <a:pt x="225354" y="1812706"/>
                      <a:pt x="405816" y="1893529"/>
                      <a:pt x="560242" y="1841443"/>
                    </a:cubicBezTo>
                    <a:cubicBezTo>
                      <a:pt x="604235" y="1826177"/>
                      <a:pt x="643740" y="1805522"/>
                      <a:pt x="653616" y="1755232"/>
                    </a:cubicBezTo>
                    <a:cubicBezTo>
                      <a:pt x="663492" y="1704942"/>
                      <a:pt x="630272" y="1674409"/>
                      <a:pt x="597053" y="1646570"/>
                    </a:cubicBezTo>
                    <a:cubicBezTo>
                      <a:pt x="477642" y="1549583"/>
                      <a:pt x="281019" y="1555869"/>
                      <a:pt x="154426" y="165914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2" name="Freeform 406">
                <a:extLst>
                  <a:ext uri="{FF2B5EF4-FFF2-40B4-BE49-F238E27FC236}">
                    <a16:creationId xmlns:a16="http://schemas.microsoft.com/office/drawing/2014/main" id="{73FCC232-013E-F028-2FEB-1AEFE9C0D330}"/>
                  </a:ext>
                </a:extLst>
              </p:cNvPr>
              <p:cNvSpPr/>
              <p:nvPr/>
            </p:nvSpPr>
            <p:spPr>
              <a:xfrm>
                <a:off x="6010295" y="159975"/>
                <a:ext cx="2022990" cy="3267374"/>
              </a:xfrm>
              <a:custGeom>
                <a:avLst/>
                <a:gdLst>
                  <a:gd name="connsiteX0" fmla="*/ 1289483 w 2022990"/>
                  <a:gd name="connsiteY0" fmla="*/ 907562 h 3267374"/>
                  <a:gd name="connsiteX1" fmla="*/ 1332579 w 2022990"/>
                  <a:gd name="connsiteY1" fmla="*/ 857272 h 3267374"/>
                  <a:gd name="connsiteX2" fmla="*/ 1868579 w 2022990"/>
                  <a:gd name="connsiteY2" fmla="*/ 737834 h 3267374"/>
                  <a:gd name="connsiteX3" fmla="*/ 1913471 w 2022990"/>
                  <a:gd name="connsiteY3" fmla="*/ 796206 h 3267374"/>
                  <a:gd name="connsiteX4" fmla="*/ 1539976 w 2022990"/>
                  <a:gd name="connsiteY4" fmla="*/ 1318861 h 3267374"/>
                  <a:gd name="connsiteX5" fmla="*/ 1451091 w 2022990"/>
                  <a:gd name="connsiteY5" fmla="*/ 1326045 h 3267374"/>
                  <a:gd name="connsiteX6" fmla="*/ 1364002 w 2022990"/>
                  <a:gd name="connsiteY6" fmla="*/ 1319759 h 3267374"/>
                  <a:gd name="connsiteX7" fmla="*/ 1364002 w 2022990"/>
                  <a:gd name="connsiteY7" fmla="*/ 1532592 h 3267374"/>
                  <a:gd name="connsiteX8" fmla="*/ 1597437 w 2022990"/>
                  <a:gd name="connsiteY8" fmla="*/ 1447279 h 3267374"/>
                  <a:gd name="connsiteX9" fmla="*/ 1996968 w 2022990"/>
                  <a:gd name="connsiteY9" fmla="*/ 1594556 h 3267374"/>
                  <a:gd name="connsiteX10" fmla="*/ 2016720 w 2022990"/>
                  <a:gd name="connsiteY10" fmla="*/ 1675379 h 3267374"/>
                  <a:gd name="connsiteX11" fmla="*/ 1525611 w 2022990"/>
                  <a:gd name="connsiteY11" fmla="*/ 1995977 h 3267374"/>
                  <a:gd name="connsiteX12" fmla="*/ 1299359 w 2022990"/>
                  <a:gd name="connsiteY12" fmla="*/ 1909766 h 3267374"/>
                  <a:gd name="connsiteX13" fmla="*/ 1212270 w 2022990"/>
                  <a:gd name="connsiteY13" fmla="*/ 2145050 h 3267374"/>
                  <a:gd name="connsiteX14" fmla="*/ 1403507 w 2022990"/>
                  <a:gd name="connsiteY14" fmla="*/ 2157622 h 3267374"/>
                  <a:gd name="connsiteX15" fmla="*/ 1734804 w 2022990"/>
                  <a:gd name="connsiteY15" fmla="*/ 2396499 h 3267374"/>
                  <a:gd name="connsiteX16" fmla="*/ 1735702 w 2022990"/>
                  <a:gd name="connsiteY16" fmla="*/ 2473730 h 3267374"/>
                  <a:gd name="connsiteX17" fmla="*/ 1040786 w 2022990"/>
                  <a:gd name="connsiteY17" fmla="*/ 2585086 h 3267374"/>
                  <a:gd name="connsiteX18" fmla="*/ 978836 w 2022990"/>
                  <a:gd name="connsiteY18" fmla="*/ 2529407 h 3267374"/>
                  <a:gd name="connsiteX19" fmla="*/ 815432 w 2022990"/>
                  <a:gd name="connsiteY19" fmla="*/ 2708116 h 3267374"/>
                  <a:gd name="connsiteX20" fmla="*/ 837878 w 2022990"/>
                  <a:gd name="connsiteY20" fmla="*/ 2718892 h 3267374"/>
                  <a:gd name="connsiteX21" fmla="*/ 1200599 w 2022990"/>
                  <a:gd name="connsiteY21" fmla="*/ 3113128 h 3267374"/>
                  <a:gd name="connsiteX22" fmla="*/ 1163788 w 2022990"/>
                  <a:gd name="connsiteY22" fmla="*/ 3199339 h 3267374"/>
                  <a:gd name="connsiteX23" fmla="*/ 1007567 w 2022990"/>
                  <a:gd name="connsiteY23" fmla="*/ 3263100 h 3267374"/>
                  <a:gd name="connsiteX24" fmla="*/ 916886 w 2022990"/>
                  <a:gd name="connsiteY24" fmla="*/ 3215504 h 3267374"/>
                  <a:gd name="connsiteX25" fmla="*/ 975245 w 2022990"/>
                  <a:gd name="connsiteY25" fmla="*/ 3133783 h 3267374"/>
                  <a:gd name="connsiteX26" fmla="*/ 1055151 w 2022990"/>
                  <a:gd name="connsiteY26" fmla="*/ 3107740 h 3267374"/>
                  <a:gd name="connsiteX27" fmla="*/ 634072 w 2022990"/>
                  <a:gd name="connsiteY27" fmla="*/ 2859883 h 3267374"/>
                  <a:gd name="connsiteX28" fmla="*/ 590977 w 2022990"/>
                  <a:gd name="connsiteY28" fmla="*/ 2963157 h 3267374"/>
                  <a:gd name="connsiteX29" fmla="*/ 688839 w 2022990"/>
                  <a:gd name="connsiteY29" fmla="*/ 3087983 h 3267374"/>
                  <a:gd name="connsiteX30" fmla="*/ 711285 w 2022990"/>
                  <a:gd name="connsiteY30" fmla="*/ 3103250 h 3267374"/>
                  <a:gd name="connsiteX31" fmla="*/ 742709 w 2022990"/>
                  <a:gd name="connsiteY31" fmla="*/ 3201135 h 3267374"/>
                  <a:gd name="connsiteX32" fmla="*/ 636765 w 2022990"/>
                  <a:gd name="connsiteY32" fmla="*/ 3214606 h 3267374"/>
                  <a:gd name="connsiteX33" fmla="*/ 467975 w 2022990"/>
                  <a:gd name="connsiteY33" fmla="*/ 3023325 h 3267374"/>
                  <a:gd name="connsiteX34" fmla="*/ 449120 w 2022990"/>
                  <a:gd name="connsiteY34" fmla="*/ 2978423 h 3267374"/>
                  <a:gd name="connsiteX35" fmla="*/ 341381 w 2022990"/>
                  <a:gd name="connsiteY35" fmla="*/ 3030509 h 3267374"/>
                  <a:gd name="connsiteX36" fmla="*/ 107947 w 2022990"/>
                  <a:gd name="connsiteY36" fmla="*/ 3120313 h 3267374"/>
                  <a:gd name="connsiteX37" fmla="*/ 3800 w 2022990"/>
                  <a:gd name="connsiteY37" fmla="*/ 3083493 h 3267374"/>
                  <a:gd name="connsiteX38" fmla="*/ 69341 w 2022990"/>
                  <a:gd name="connsiteY38" fmla="*/ 2990996 h 3267374"/>
                  <a:gd name="connsiteX39" fmla="*/ 1055151 w 2022990"/>
                  <a:gd name="connsiteY39" fmla="*/ 2158520 h 3267374"/>
                  <a:gd name="connsiteX40" fmla="*/ 1122488 w 2022990"/>
                  <a:gd name="connsiteY40" fmla="*/ 836618 h 3267374"/>
                  <a:gd name="connsiteX41" fmla="*/ 1069516 w 2022990"/>
                  <a:gd name="connsiteY41" fmla="*/ 783634 h 3267374"/>
                  <a:gd name="connsiteX42" fmla="*/ 815432 w 2022990"/>
                  <a:gd name="connsiteY42" fmla="*/ 204403 h 3267374"/>
                  <a:gd name="connsiteX43" fmla="*/ 907908 w 2022990"/>
                  <a:gd name="connsiteY43" fmla="*/ 31981 h 3267374"/>
                  <a:gd name="connsiteX44" fmla="*/ 986019 w 2022990"/>
                  <a:gd name="connsiteY44" fmla="*/ 5040 h 3267374"/>
                  <a:gd name="connsiteX45" fmla="*/ 1337966 w 2022990"/>
                  <a:gd name="connsiteY45" fmla="*/ 402868 h 3267374"/>
                  <a:gd name="connsiteX46" fmla="*/ 1254468 w 2022990"/>
                  <a:gd name="connsiteY46" fmla="*/ 726160 h 3267374"/>
                  <a:gd name="connsiteX47" fmla="*/ 1245490 w 2022990"/>
                  <a:gd name="connsiteY47" fmla="*/ 786328 h 3267374"/>
                  <a:gd name="connsiteX48" fmla="*/ 1289483 w 2022990"/>
                  <a:gd name="connsiteY48" fmla="*/ 907562 h 3267374"/>
                  <a:gd name="connsiteX49" fmla="*/ 1870375 w 2022990"/>
                  <a:gd name="connsiteY49" fmla="*/ 1665501 h 3267374"/>
                  <a:gd name="connsiteX50" fmla="*/ 1395426 w 2022990"/>
                  <a:gd name="connsiteY50" fmla="*/ 1677175 h 3267374"/>
                  <a:gd name="connsiteX51" fmla="*/ 1417872 w 2022990"/>
                  <a:gd name="connsiteY51" fmla="*/ 1826249 h 3267374"/>
                  <a:gd name="connsiteX52" fmla="*/ 1870375 w 2022990"/>
                  <a:gd name="connsiteY52" fmla="*/ 1665501 h 3267374"/>
                  <a:gd name="connsiteX53" fmla="*/ 984223 w 2022990"/>
                  <a:gd name="connsiteY53" fmla="*/ 147827 h 3267374"/>
                  <a:gd name="connsiteX54" fmla="*/ 938434 w 2022990"/>
                  <a:gd name="connsiteY54" fmla="*/ 247509 h 3267374"/>
                  <a:gd name="connsiteX55" fmla="*/ 1060538 w 2022990"/>
                  <a:gd name="connsiteY55" fmla="*/ 632764 h 3267374"/>
                  <a:gd name="connsiteX56" fmla="*/ 1184438 w 2022990"/>
                  <a:gd name="connsiteY56" fmla="*/ 594149 h 3267374"/>
                  <a:gd name="connsiteX57" fmla="*/ 984223 w 2022990"/>
                  <a:gd name="connsiteY57" fmla="*/ 147827 h 3267374"/>
                  <a:gd name="connsiteX58" fmla="*/ 1594743 w 2022990"/>
                  <a:gd name="connsiteY58" fmla="*/ 2428828 h 3267374"/>
                  <a:gd name="connsiteX59" fmla="*/ 1340659 w 2022990"/>
                  <a:gd name="connsiteY59" fmla="*/ 2281551 h 3267374"/>
                  <a:gd name="connsiteX60" fmla="*/ 1092860 w 2022990"/>
                  <a:gd name="connsiteY60" fmla="*/ 2367762 h 3267374"/>
                  <a:gd name="connsiteX61" fmla="*/ 1089269 w 2022990"/>
                  <a:gd name="connsiteY61" fmla="*/ 2443196 h 3267374"/>
                  <a:gd name="connsiteX62" fmla="*/ 1594743 w 2022990"/>
                  <a:gd name="connsiteY62" fmla="*/ 2428828 h 3267374"/>
                  <a:gd name="connsiteX63" fmla="*/ 1777900 w 2022990"/>
                  <a:gd name="connsiteY63" fmla="*/ 855476 h 3267374"/>
                  <a:gd name="connsiteX64" fmla="*/ 1354127 w 2022990"/>
                  <a:gd name="connsiteY64" fmla="*/ 1103333 h 3267374"/>
                  <a:gd name="connsiteX65" fmla="*/ 1424157 w 2022990"/>
                  <a:gd name="connsiteY65" fmla="*/ 1191340 h 3267374"/>
                  <a:gd name="connsiteX66" fmla="*/ 1777900 w 2022990"/>
                  <a:gd name="connsiteY66" fmla="*/ 855476 h 326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22990" h="3267374">
                    <a:moveTo>
                      <a:pt x="1289483" y="907562"/>
                    </a:moveTo>
                    <a:cubicBezTo>
                      <a:pt x="1306542" y="887805"/>
                      <a:pt x="1319111" y="872539"/>
                      <a:pt x="1332579" y="857272"/>
                    </a:cubicBezTo>
                    <a:cubicBezTo>
                      <a:pt x="1468150" y="709995"/>
                      <a:pt x="1687219" y="675870"/>
                      <a:pt x="1868579" y="737834"/>
                    </a:cubicBezTo>
                    <a:cubicBezTo>
                      <a:pt x="1888332" y="744120"/>
                      <a:pt x="1912573" y="775551"/>
                      <a:pt x="1913471" y="796206"/>
                    </a:cubicBezTo>
                    <a:cubicBezTo>
                      <a:pt x="1925142" y="1002753"/>
                      <a:pt x="1810221" y="1266775"/>
                      <a:pt x="1539976" y="1318861"/>
                    </a:cubicBezTo>
                    <a:cubicBezTo>
                      <a:pt x="1511246" y="1324249"/>
                      <a:pt x="1480720" y="1326045"/>
                      <a:pt x="1451091" y="1326045"/>
                    </a:cubicBezTo>
                    <a:cubicBezTo>
                      <a:pt x="1423259" y="1326045"/>
                      <a:pt x="1394529" y="1322453"/>
                      <a:pt x="1364002" y="1319759"/>
                    </a:cubicBezTo>
                    <a:cubicBezTo>
                      <a:pt x="1364002" y="1388009"/>
                      <a:pt x="1364002" y="1457158"/>
                      <a:pt x="1364002" y="1532592"/>
                    </a:cubicBezTo>
                    <a:cubicBezTo>
                      <a:pt x="1436726" y="1483200"/>
                      <a:pt x="1512143" y="1451769"/>
                      <a:pt x="1597437" y="1447279"/>
                    </a:cubicBezTo>
                    <a:cubicBezTo>
                      <a:pt x="1751862" y="1439197"/>
                      <a:pt x="1882944" y="1493079"/>
                      <a:pt x="1996968" y="1594556"/>
                    </a:cubicBezTo>
                    <a:cubicBezTo>
                      <a:pt x="2021209" y="1616109"/>
                      <a:pt x="2030188" y="1643050"/>
                      <a:pt x="2016720" y="1675379"/>
                    </a:cubicBezTo>
                    <a:cubicBezTo>
                      <a:pt x="1945792" y="1839719"/>
                      <a:pt x="1767126" y="2016631"/>
                      <a:pt x="1525611" y="1995977"/>
                    </a:cubicBezTo>
                    <a:cubicBezTo>
                      <a:pt x="1443909" y="1988792"/>
                      <a:pt x="1369389" y="1960055"/>
                      <a:pt x="1299359" y="1909766"/>
                    </a:cubicBezTo>
                    <a:cubicBezTo>
                      <a:pt x="1269731" y="1991486"/>
                      <a:pt x="1240103" y="2069615"/>
                      <a:pt x="1212270" y="2145050"/>
                    </a:cubicBezTo>
                    <a:cubicBezTo>
                      <a:pt x="1275118" y="2148642"/>
                      <a:pt x="1340659" y="2145050"/>
                      <a:pt x="1403507" y="2157622"/>
                    </a:cubicBezTo>
                    <a:cubicBezTo>
                      <a:pt x="1548056" y="2187257"/>
                      <a:pt x="1656693" y="2274367"/>
                      <a:pt x="1734804" y="2396499"/>
                    </a:cubicBezTo>
                    <a:cubicBezTo>
                      <a:pt x="1747373" y="2415358"/>
                      <a:pt x="1748271" y="2456667"/>
                      <a:pt x="1735702" y="2473730"/>
                    </a:cubicBezTo>
                    <a:cubicBezTo>
                      <a:pt x="1585765" y="2674889"/>
                      <a:pt x="1279607" y="2784448"/>
                      <a:pt x="1040786" y="2585086"/>
                    </a:cubicBezTo>
                    <a:cubicBezTo>
                      <a:pt x="1020136" y="2568023"/>
                      <a:pt x="1001282" y="2549164"/>
                      <a:pt x="978836" y="2529407"/>
                    </a:cubicBezTo>
                    <a:cubicBezTo>
                      <a:pt x="926763" y="2585984"/>
                      <a:pt x="871995" y="2646152"/>
                      <a:pt x="815432" y="2708116"/>
                    </a:cubicBezTo>
                    <a:cubicBezTo>
                      <a:pt x="823513" y="2711708"/>
                      <a:pt x="829797" y="2716198"/>
                      <a:pt x="837878" y="2718892"/>
                    </a:cubicBezTo>
                    <a:cubicBezTo>
                      <a:pt x="1038990" y="2776366"/>
                      <a:pt x="1147627" y="2919153"/>
                      <a:pt x="1200599" y="3113128"/>
                    </a:cubicBezTo>
                    <a:cubicBezTo>
                      <a:pt x="1210475" y="3150846"/>
                      <a:pt x="1199701" y="3182277"/>
                      <a:pt x="1163788" y="3199339"/>
                    </a:cubicBezTo>
                    <a:cubicBezTo>
                      <a:pt x="1112612" y="3222688"/>
                      <a:pt x="1060538" y="3246037"/>
                      <a:pt x="1007567" y="3263100"/>
                    </a:cubicBezTo>
                    <a:cubicBezTo>
                      <a:pt x="963573" y="3277468"/>
                      <a:pt x="925865" y="3254119"/>
                      <a:pt x="916886" y="3215504"/>
                    </a:cubicBezTo>
                    <a:cubicBezTo>
                      <a:pt x="908806" y="3178685"/>
                      <a:pt x="931252" y="3147254"/>
                      <a:pt x="975245" y="3133783"/>
                    </a:cubicBezTo>
                    <a:cubicBezTo>
                      <a:pt x="1002180" y="3125701"/>
                      <a:pt x="1028216" y="3116720"/>
                      <a:pt x="1055151" y="3107740"/>
                    </a:cubicBezTo>
                    <a:cubicBezTo>
                      <a:pt x="1027319" y="2926338"/>
                      <a:pt x="800169" y="2793429"/>
                      <a:pt x="634072" y="2859883"/>
                    </a:cubicBezTo>
                    <a:cubicBezTo>
                      <a:pt x="584692" y="2879640"/>
                      <a:pt x="564939" y="2915561"/>
                      <a:pt x="590977" y="2963157"/>
                    </a:cubicBezTo>
                    <a:cubicBezTo>
                      <a:pt x="616115" y="3008956"/>
                      <a:pt x="655620" y="3046674"/>
                      <a:pt x="688839" y="3087983"/>
                    </a:cubicBezTo>
                    <a:cubicBezTo>
                      <a:pt x="694226" y="3094269"/>
                      <a:pt x="703204" y="3097862"/>
                      <a:pt x="711285" y="3103250"/>
                    </a:cubicBezTo>
                    <a:cubicBezTo>
                      <a:pt x="752585" y="3131987"/>
                      <a:pt x="764256" y="3167010"/>
                      <a:pt x="742709" y="3201135"/>
                    </a:cubicBezTo>
                    <a:cubicBezTo>
                      <a:pt x="721161" y="3236159"/>
                      <a:pt x="681656" y="3241547"/>
                      <a:pt x="636765" y="3214606"/>
                    </a:cubicBezTo>
                    <a:cubicBezTo>
                      <a:pt x="560450" y="3167908"/>
                      <a:pt x="504785" y="3104148"/>
                      <a:pt x="467975" y="3023325"/>
                    </a:cubicBezTo>
                    <a:cubicBezTo>
                      <a:pt x="461690" y="3009854"/>
                      <a:pt x="456303" y="2996384"/>
                      <a:pt x="449120" y="2978423"/>
                    </a:cubicBezTo>
                    <a:cubicBezTo>
                      <a:pt x="412309" y="2996384"/>
                      <a:pt x="378192" y="3016141"/>
                      <a:pt x="341381" y="3030509"/>
                    </a:cubicBezTo>
                    <a:cubicBezTo>
                      <a:pt x="264168" y="3061940"/>
                      <a:pt x="186956" y="3092474"/>
                      <a:pt x="107947" y="3120313"/>
                    </a:cubicBezTo>
                    <a:cubicBezTo>
                      <a:pt x="54078" y="3139171"/>
                      <a:pt x="16369" y="3123905"/>
                      <a:pt x="3800" y="3083493"/>
                    </a:cubicBezTo>
                    <a:cubicBezTo>
                      <a:pt x="-9668" y="3040388"/>
                      <a:pt x="12778" y="3008956"/>
                      <a:pt x="69341" y="2990996"/>
                    </a:cubicBezTo>
                    <a:cubicBezTo>
                      <a:pt x="513764" y="2850903"/>
                      <a:pt x="846856" y="2574309"/>
                      <a:pt x="1055151" y="2158520"/>
                    </a:cubicBezTo>
                    <a:cubicBezTo>
                      <a:pt x="1269731" y="1730159"/>
                      <a:pt x="1286790" y="1287430"/>
                      <a:pt x="1122488" y="836618"/>
                    </a:cubicBezTo>
                    <a:cubicBezTo>
                      <a:pt x="1112612" y="809677"/>
                      <a:pt x="1099145" y="793512"/>
                      <a:pt x="1069516" y="783634"/>
                    </a:cubicBezTo>
                    <a:cubicBezTo>
                      <a:pt x="839674" y="703709"/>
                      <a:pt x="727446" y="451362"/>
                      <a:pt x="815432" y="204403"/>
                    </a:cubicBezTo>
                    <a:cubicBezTo>
                      <a:pt x="836980" y="143337"/>
                      <a:pt x="874689" y="88557"/>
                      <a:pt x="907908" y="31981"/>
                    </a:cubicBezTo>
                    <a:cubicBezTo>
                      <a:pt x="924967" y="4142"/>
                      <a:pt x="953697" y="-7532"/>
                      <a:pt x="986019" y="5040"/>
                    </a:cubicBezTo>
                    <a:cubicBezTo>
                      <a:pt x="1170970" y="77781"/>
                      <a:pt x="1302951" y="199015"/>
                      <a:pt x="1337966" y="402868"/>
                    </a:cubicBezTo>
                    <a:cubicBezTo>
                      <a:pt x="1358616" y="522306"/>
                      <a:pt x="1328090" y="630968"/>
                      <a:pt x="1254468" y="726160"/>
                    </a:cubicBezTo>
                    <a:cubicBezTo>
                      <a:pt x="1238307" y="746814"/>
                      <a:pt x="1235614" y="762979"/>
                      <a:pt x="1245490" y="786328"/>
                    </a:cubicBezTo>
                    <a:cubicBezTo>
                      <a:pt x="1260753" y="824045"/>
                      <a:pt x="1273323" y="863558"/>
                      <a:pt x="1289483" y="907562"/>
                    </a:cubicBezTo>
                    <a:close/>
                    <a:moveTo>
                      <a:pt x="1870375" y="1665501"/>
                    </a:moveTo>
                    <a:cubicBezTo>
                      <a:pt x="1729417" y="1546961"/>
                      <a:pt x="1529202" y="1553247"/>
                      <a:pt x="1395426" y="1677175"/>
                    </a:cubicBezTo>
                    <a:cubicBezTo>
                      <a:pt x="1332579" y="1736445"/>
                      <a:pt x="1339761" y="1786735"/>
                      <a:pt x="1417872" y="1826249"/>
                    </a:cubicBezTo>
                    <a:cubicBezTo>
                      <a:pt x="1582174" y="1908867"/>
                      <a:pt x="1770716" y="1842413"/>
                      <a:pt x="1870375" y="1665501"/>
                    </a:cubicBezTo>
                    <a:close/>
                    <a:moveTo>
                      <a:pt x="984223" y="147827"/>
                    </a:moveTo>
                    <a:cubicBezTo>
                      <a:pt x="968960" y="181054"/>
                      <a:pt x="950106" y="213383"/>
                      <a:pt x="938434" y="247509"/>
                    </a:cubicBezTo>
                    <a:cubicBezTo>
                      <a:pt x="886360" y="395684"/>
                      <a:pt x="939332" y="558228"/>
                      <a:pt x="1060538" y="632764"/>
                    </a:cubicBezTo>
                    <a:cubicBezTo>
                      <a:pt x="1117999" y="667788"/>
                      <a:pt x="1162890" y="655215"/>
                      <a:pt x="1184438" y="594149"/>
                    </a:cubicBezTo>
                    <a:cubicBezTo>
                      <a:pt x="1247285" y="410950"/>
                      <a:pt x="1173664" y="245713"/>
                      <a:pt x="984223" y="147827"/>
                    </a:cubicBezTo>
                    <a:close/>
                    <a:moveTo>
                      <a:pt x="1594743" y="2428828"/>
                    </a:moveTo>
                    <a:cubicBezTo>
                      <a:pt x="1529202" y="2347107"/>
                      <a:pt x="1447500" y="2292327"/>
                      <a:pt x="1340659" y="2281551"/>
                    </a:cubicBezTo>
                    <a:cubicBezTo>
                      <a:pt x="1245490" y="2272570"/>
                      <a:pt x="1161992" y="2299511"/>
                      <a:pt x="1092860" y="2367762"/>
                    </a:cubicBezTo>
                    <a:cubicBezTo>
                      <a:pt x="1067721" y="2392907"/>
                      <a:pt x="1065925" y="2413561"/>
                      <a:pt x="1089269" y="2443196"/>
                    </a:cubicBezTo>
                    <a:cubicBezTo>
                      <a:pt x="1209577" y="2595862"/>
                      <a:pt x="1468150" y="2590474"/>
                      <a:pt x="1594743" y="2428828"/>
                    </a:cubicBezTo>
                    <a:close/>
                    <a:moveTo>
                      <a:pt x="1777900" y="855476"/>
                    </a:moveTo>
                    <a:cubicBezTo>
                      <a:pt x="1598335" y="795308"/>
                      <a:pt x="1388244" y="917440"/>
                      <a:pt x="1354127" y="1103333"/>
                    </a:cubicBezTo>
                    <a:cubicBezTo>
                      <a:pt x="1343353" y="1159909"/>
                      <a:pt x="1364900" y="1186850"/>
                      <a:pt x="1424157" y="1191340"/>
                    </a:cubicBezTo>
                    <a:cubicBezTo>
                      <a:pt x="1610904" y="1207505"/>
                      <a:pt x="1773410" y="1053941"/>
                      <a:pt x="1777900" y="855476"/>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3" name="Freeform 407">
                <a:extLst>
                  <a:ext uri="{FF2B5EF4-FFF2-40B4-BE49-F238E27FC236}">
                    <a16:creationId xmlns:a16="http://schemas.microsoft.com/office/drawing/2014/main" id="{E80A9ACC-99FB-A434-3E6C-CBA1B01A7658}"/>
                  </a:ext>
                </a:extLst>
              </p:cNvPr>
              <p:cNvSpPr/>
              <p:nvPr/>
            </p:nvSpPr>
            <p:spPr>
              <a:xfrm>
                <a:off x="4658969" y="648132"/>
                <a:ext cx="2164692" cy="2067396"/>
              </a:xfrm>
              <a:custGeom>
                <a:avLst/>
                <a:gdLst>
                  <a:gd name="connsiteX0" fmla="*/ 1994377 w 2164692"/>
                  <a:gd name="connsiteY0" fmla="*/ 835194 h 2067396"/>
                  <a:gd name="connsiteX1" fmla="*/ 1700788 w 2164692"/>
                  <a:gd name="connsiteY1" fmla="*/ 792088 h 2067396"/>
                  <a:gd name="connsiteX2" fmla="*/ 1435033 w 2164692"/>
                  <a:gd name="connsiteY2" fmla="*/ 754371 h 2067396"/>
                  <a:gd name="connsiteX3" fmla="*/ 1335374 w 2164692"/>
                  <a:gd name="connsiteY3" fmla="*/ 681630 h 2067396"/>
                  <a:gd name="connsiteX4" fmla="*/ 1110918 w 2164692"/>
                  <a:gd name="connsiteY4" fmla="*/ 224532 h 2067396"/>
                  <a:gd name="connsiteX5" fmla="*/ 1083983 w 2164692"/>
                  <a:gd name="connsiteY5" fmla="*/ 175140 h 2067396"/>
                  <a:gd name="connsiteX6" fmla="*/ 995997 w 2164692"/>
                  <a:gd name="connsiteY6" fmla="*/ 345766 h 2067396"/>
                  <a:gd name="connsiteX7" fmla="*/ 928660 w 2164692"/>
                  <a:gd name="connsiteY7" fmla="*/ 381688 h 2067396"/>
                  <a:gd name="connsiteX8" fmla="*/ 873893 w 2164692"/>
                  <a:gd name="connsiteY8" fmla="*/ 332296 h 2067396"/>
                  <a:gd name="connsiteX9" fmla="*/ 882871 w 2164692"/>
                  <a:gd name="connsiteY9" fmla="*/ 277516 h 2067396"/>
                  <a:gd name="connsiteX10" fmla="*/ 987018 w 2164692"/>
                  <a:gd name="connsiteY10" fmla="*/ 64682 h 2067396"/>
                  <a:gd name="connsiteX11" fmla="*/ 1084881 w 2164692"/>
                  <a:gd name="connsiteY11" fmla="*/ 24 h 2067396"/>
                  <a:gd name="connsiteX12" fmla="*/ 1181846 w 2164692"/>
                  <a:gd name="connsiteY12" fmla="*/ 66478 h 2067396"/>
                  <a:gd name="connsiteX13" fmla="*/ 1433237 w 2164692"/>
                  <a:gd name="connsiteY13" fmla="*/ 579255 h 2067396"/>
                  <a:gd name="connsiteX14" fmla="*/ 1498778 w 2164692"/>
                  <a:gd name="connsiteY14" fmla="*/ 627748 h 2067396"/>
                  <a:gd name="connsiteX15" fmla="*/ 2059918 w 2164692"/>
                  <a:gd name="connsiteY15" fmla="*/ 708571 h 2067396"/>
                  <a:gd name="connsiteX16" fmla="*/ 2159576 w 2164692"/>
                  <a:gd name="connsiteY16" fmla="*/ 784904 h 2067396"/>
                  <a:gd name="connsiteX17" fmla="*/ 2120970 w 2164692"/>
                  <a:gd name="connsiteY17" fmla="*/ 900750 h 2067396"/>
                  <a:gd name="connsiteX18" fmla="*/ 1719643 w 2164692"/>
                  <a:gd name="connsiteY18" fmla="*/ 1289598 h 2067396"/>
                  <a:gd name="connsiteX19" fmla="*/ 1690014 w 2164692"/>
                  <a:gd name="connsiteY19" fmla="*/ 1378503 h 2067396"/>
                  <a:gd name="connsiteX20" fmla="*/ 1784286 w 2164692"/>
                  <a:gd name="connsiteY20" fmla="*/ 1920016 h 2067396"/>
                  <a:gd name="connsiteX21" fmla="*/ 1749271 w 2164692"/>
                  <a:gd name="connsiteY21" fmla="*/ 2045740 h 2067396"/>
                  <a:gd name="connsiteX22" fmla="*/ 1615495 w 2164692"/>
                  <a:gd name="connsiteY22" fmla="*/ 2044842 h 2067396"/>
                  <a:gd name="connsiteX23" fmla="*/ 1118101 w 2164692"/>
                  <a:gd name="connsiteY23" fmla="*/ 1781719 h 2067396"/>
                  <a:gd name="connsiteX24" fmla="*/ 1044479 w 2164692"/>
                  <a:gd name="connsiteY24" fmla="*/ 1782617 h 2067396"/>
                  <a:gd name="connsiteX25" fmla="*/ 547085 w 2164692"/>
                  <a:gd name="connsiteY25" fmla="*/ 2044842 h 2067396"/>
                  <a:gd name="connsiteX26" fmla="*/ 414207 w 2164692"/>
                  <a:gd name="connsiteY26" fmla="*/ 2044842 h 2067396"/>
                  <a:gd name="connsiteX27" fmla="*/ 379192 w 2164692"/>
                  <a:gd name="connsiteY27" fmla="*/ 1919118 h 2067396"/>
                  <a:gd name="connsiteX28" fmla="*/ 475259 w 2164692"/>
                  <a:gd name="connsiteY28" fmla="*/ 1365032 h 2067396"/>
                  <a:gd name="connsiteX29" fmla="*/ 453711 w 2164692"/>
                  <a:gd name="connsiteY29" fmla="*/ 1299476 h 2067396"/>
                  <a:gd name="connsiteX30" fmla="*/ 43406 w 2164692"/>
                  <a:gd name="connsiteY30" fmla="*/ 900750 h 2067396"/>
                  <a:gd name="connsiteX31" fmla="*/ 1208 w 2164692"/>
                  <a:gd name="connsiteY31" fmla="*/ 798374 h 2067396"/>
                  <a:gd name="connsiteX32" fmla="*/ 96377 w 2164692"/>
                  <a:gd name="connsiteY32" fmla="*/ 711265 h 2067396"/>
                  <a:gd name="connsiteX33" fmla="*/ 653028 w 2164692"/>
                  <a:gd name="connsiteY33" fmla="*/ 630442 h 2067396"/>
                  <a:gd name="connsiteX34" fmla="*/ 734730 w 2164692"/>
                  <a:gd name="connsiteY34" fmla="*/ 576561 h 2067396"/>
                  <a:gd name="connsiteX35" fmla="*/ 826308 w 2164692"/>
                  <a:gd name="connsiteY35" fmla="*/ 540639 h 2067396"/>
                  <a:gd name="connsiteX36" fmla="*/ 854141 w 2164692"/>
                  <a:gd name="connsiteY36" fmla="*/ 636729 h 2067396"/>
                  <a:gd name="connsiteX37" fmla="*/ 698817 w 2164692"/>
                  <a:gd name="connsiteY37" fmla="*/ 761555 h 2067396"/>
                  <a:gd name="connsiteX38" fmla="*/ 221175 w 2164692"/>
                  <a:gd name="connsiteY38" fmla="*/ 828907 h 2067396"/>
                  <a:gd name="connsiteX39" fmla="*/ 173590 w 2164692"/>
                  <a:gd name="connsiteY39" fmla="*/ 837888 h 2067396"/>
                  <a:gd name="connsiteX40" fmla="*/ 209503 w 2164692"/>
                  <a:gd name="connsiteY40" fmla="*/ 874707 h 2067396"/>
                  <a:gd name="connsiteX41" fmla="*/ 568633 w 2164692"/>
                  <a:gd name="connsiteY41" fmla="*/ 1224041 h 2067396"/>
                  <a:gd name="connsiteX42" fmla="*/ 612626 w 2164692"/>
                  <a:gd name="connsiteY42" fmla="*/ 1364134 h 2067396"/>
                  <a:gd name="connsiteX43" fmla="*/ 519252 w 2164692"/>
                  <a:gd name="connsiteY43" fmla="*/ 1908342 h 2067396"/>
                  <a:gd name="connsiteX44" fmla="*/ 631480 w 2164692"/>
                  <a:gd name="connsiteY44" fmla="*/ 1849970 h 2067396"/>
                  <a:gd name="connsiteX45" fmla="*/ 1014851 w 2164692"/>
                  <a:gd name="connsiteY45" fmla="*/ 1647912 h 2067396"/>
                  <a:gd name="connsiteX46" fmla="*/ 1153116 w 2164692"/>
                  <a:gd name="connsiteY46" fmla="*/ 1648811 h 2067396"/>
                  <a:gd name="connsiteX47" fmla="*/ 1595743 w 2164692"/>
                  <a:gd name="connsiteY47" fmla="*/ 1882299 h 2067396"/>
                  <a:gd name="connsiteX48" fmla="*/ 1646021 w 2164692"/>
                  <a:gd name="connsiteY48" fmla="*/ 1907444 h 2067396"/>
                  <a:gd name="connsiteX49" fmla="*/ 1598436 w 2164692"/>
                  <a:gd name="connsiteY49" fmla="*/ 1626360 h 2067396"/>
                  <a:gd name="connsiteX50" fmla="*/ 1549954 w 2164692"/>
                  <a:gd name="connsiteY50" fmla="*/ 1348868 h 2067396"/>
                  <a:gd name="connsiteX51" fmla="*/ 1592152 w 2164692"/>
                  <a:gd name="connsiteY51" fmla="*/ 1228532 h 2067396"/>
                  <a:gd name="connsiteX52" fmla="*/ 1957566 w 2164692"/>
                  <a:gd name="connsiteY52" fmla="*/ 872911 h 2067396"/>
                  <a:gd name="connsiteX53" fmla="*/ 1994377 w 2164692"/>
                  <a:gd name="connsiteY53" fmla="*/ 835194 h 206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4692" h="2067396">
                    <a:moveTo>
                      <a:pt x="1994377" y="835194"/>
                    </a:moveTo>
                    <a:cubicBezTo>
                      <a:pt x="1892025" y="819927"/>
                      <a:pt x="1795958" y="805559"/>
                      <a:pt x="1700788" y="792088"/>
                    </a:cubicBezTo>
                    <a:cubicBezTo>
                      <a:pt x="1612802" y="779516"/>
                      <a:pt x="1523917" y="766943"/>
                      <a:pt x="1435033" y="754371"/>
                    </a:cubicBezTo>
                    <a:cubicBezTo>
                      <a:pt x="1388346" y="748084"/>
                      <a:pt x="1356024" y="724736"/>
                      <a:pt x="1335374" y="681630"/>
                    </a:cubicBezTo>
                    <a:cubicBezTo>
                      <a:pt x="1260855" y="528965"/>
                      <a:pt x="1185437" y="377197"/>
                      <a:pt x="1110918" y="224532"/>
                    </a:cubicBezTo>
                    <a:cubicBezTo>
                      <a:pt x="1103735" y="210163"/>
                      <a:pt x="1095655" y="196693"/>
                      <a:pt x="1083983" y="175140"/>
                    </a:cubicBezTo>
                    <a:cubicBezTo>
                      <a:pt x="1053458" y="237104"/>
                      <a:pt x="1029216" y="293680"/>
                      <a:pt x="995997" y="345766"/>
                    </a:cubicBezTo>
                    <a:cubicBezTo>
                      <a:pt x="983427" y="365523"/>
                      <a:pt x="950208" y="383484"/>
                      <a:pt x="928660" y="381688"/>
                    </a:cubicBezTo>
                    <a:cubicBezTo>
                      <a:pt x="908908" y="379891"/>
                      <a:pt x="885564" y="353849"/>
                      <a:pt x="873893" y="332296"/>
                    </a:cubicBezTo>
                    <a:cubicBezTo>
                      <a:pt x="866710" y="319723"/>
                      <a:pt x="875688" y="294578"/>
                      <a:pt x="882871" y="277516"/>
                    </a:cubicBezTo>
                    <a:cubicBezTo>
                      <a:pt x="916090" y="205673"/>
                      <a:pt x="952003" y="135627"/>
                      <a:pt x="987018" y="64682"/>
                    </a:cubicBezTo>
                    <a:cubicBezTo>
                      <a:pt x="1006771" y="23373"/>
                      <a:pt x="1038194" y="-874"/>
                      <a:pt x="1084881" y="24"/>
                    </a:cubicBezTo>
                    <a:cubicBezTo>
                      <a:pt x="1131568" y="24"/>
                      <a:pt x="1162094" y="25169"/>
                      <a:pt x="1181846" y="66478"/>
                    </a:cubicBezTo>
                    <a:cubicBezTo>
                      <a:pt x="1266242" y="237104"/>
                      <a:pt x="1350637" y="407730"/>
                      <a:pt x="1433237" y="579255"/>
                    </a:cubicBezTo>
                    <a:cubicBezTo>
                      <a:pt x="1447602" y="609788"/>
                      <a:pt x="1466456" y="623258"/>
                      <a:pt x="1498778" y="627748"/>
                    </a:cubicBezTo>
                    <a:cubicBezTo>
                      <a:pt x="1686423" y="653791"/>
                      <a:pt x="1873170" y="682528"/>
                      <a:pt x="2059918" y="708571"/>
                    </a:cubicBezTo>
                    <a:cubicBezTo>
                      <a:pt x="2108400" y="715755"/>
                      <a:pt x="2144313" y="736410"/>
                      <a:pt x="2159576" y="784904"/>
                    </a:cubicBezTo>
                    <a:cubicBezTo>
                      <a:pt x="2174839" y="832500"/>
                      <a:pt x="2154189" y="868421"/>
                      <a:pt x="2120970" y="900750"/>
                    </a:cubicBezTo>
                    <a:cubicBezTo>
                      <a:pt x="1987194" y="1030964"/>
                      <a:pt x="1855214" y="1161179"/>
                      <a:pt x="1719643" y="1289598"/>
                    </a:cubicBezTo>
                    <a:cubicBezTo>
                      <a:pt x="1691810" y="1316539"/>
                      <a:pt x="1683730" y="1340785"/>
                      <a:pt x="1690014" y="1378503"/>
                    </a:cubicBezTo>
                    <a:cubicBezTo>
                      <a:pt x="1723234" y="1559007"/>
                      <a:pt x="1752862" y="1739512"/>
                      <a:pt x="1784286" y="1920016"/>
                    </a:cubicBezTo>
                    <a:cubicBezTo>
                      <a:pt x="1793264" y="1968510"/>
                      <a:pt x="1791468" y="2012513"/>
                      <a:pt x="1749271" y="2045740"/>
                    </a:cubicBezTo>
                    <a:cubicBezTo>
                      <a:pt x="1705277" y="2079866"/>
                      <a:pt x="1661284" y="2069089"/>
                      <a:pt x="1615495" y="2044842"/>
                    </a:cubicBezTo>
                    <a:cubicBezTo>
                      <a:pt x="1450295" y="1956835"/>
                      <a:pt x="1283300" y="1870624"/>
                      <a:pt x="1118101" y="1781719"/>
                    </a:cubicBezTo>
                    <a:cubicBezTo>
                      <a:pt x="1091166" y="1767351"/>
                      <a:pt x="1070516" y="1768249"/>
                      <a:pt x="1044479" y="1782617"/>
                    </a:cubicBezTo>
                    <a:cubicBezTo>
                      <a:pt x="879280" y="1870624"/>
                      <a:pt x="712284" y="1956835"/>
                      <a:pt x="547085" y="2044842"/>
                    </a:cubicBezTo>
                    <a:cubicBezTo>
                      <a:pt x="501296" y="2069089"/>
                      <a:pt x="458200" y="2078968"/>
                      <a:pt x="414207" y="2044842"/>
                    </a:cubicBezTo>
                    <a:cubicBezTo>
                      <a:pt x="372009" y="2011615"/>
                      <a:pt x="371111" y="1967612"/>
                      <a:pt x="379192" y="1919118"/>
                    </a:cubicBezTo>
                    <a:cubicBezTo>
                      <a:pt x="411513" y="1734124"/>
                      <a:pt x="442040" y="1549129"/>
                      <a:pt x="475259" y="1365032"/>
                    </a:cubicBezTo>
                    <a:cubicBezTo>
                      <a:pt x="480646" y="1336295"/>
                      <a:pt x="474361" y="1319233"/>
                      <a:pt x="453711" y="1299476"/>
                    </a:cubicBezTo>
                    <a:cubicBezTo>
                      <a:pt x="316344" y="1167465"/>
                      <a:pt x="179875" y="1033659"/>
                      <a:pt x="43406" y="900750"/>
                    </a:cubicBezTo>
                    <a:cubicBezTo>
                      <a:pt x="13778" y="872013"/>
                      <a:pt x="-5077" y="840582"/>
                      <a:pt x="1208" y="798374"/>
                    </a:cubicBezTo>
                    <a:cubicBezTo>
                      <a:pt x="9288" y="750779"/>
                      <a:pt x="43406" y="719347"/>
                      <a:pt x="96377" y="711265"/>
                    </a:cubicBezTo>
                    <a:cubicBezTo>
                      <a:pt x="282227" y="684324"/>
                      <a:pt x="467178" y="656485"/>
                      <a:pt x="653028" y="630442"/>
                    </a:cubicBezTo>
                    <a:cubicBezTo>
                      <a:pt x="690737" y="625054"/>
                      <a:pt x="718569" y="616972"/>
                      <a:pt x="734730" y="576561"/>
                    </a:cubicBezTo>
                    <a:cubicBezTo>
                      <a:pt x="751789" y="534353"/>
                      <a:pt x="791293" y="522679"/>
                      <a:pt x="826308" y="540639"/>
                    </a:cubicBezTo>
                    <a:cubicBezTo>
                      <a:pt x="861323" y="558600"/>
                      <a:pt x="870301" y="593623"/>
                      <a:pt x="854141" y="636729"/>
                    </a:cubicBezTo>
                    <a:cubicBezTo>
                      <a:pt x="826308" y="709469"/>
                      <a:pt x="784110" y="752575"/>
                      <a:pt x="698817" y="761555"/>
                    </a:cubicBezTo>
                    <a:cubicBezTo>
                      <a:pt x="539004" y="777720"/>
                      <a:pt x="380090" y="805559"/>
                      <a:pt x="221175" y="828907"/>
                    </a:cubicBezTo>
                    <a:cubicBezTo>
                      <a:pt x="207708" y="830704"/>
                      <a:pt x="195138" y="834296"/>
                      <a:pt x="173590" y="837888"/>
                    </a:cubicBezTo>
                    <a:cubicBezTo>
                      <a:pt x="188853" y="853154"/>
                      <a:pt x="198729" y="863931"/>
                      <a:pt x="209503" y="874707"/>
                    </a:cubicBezTo>
                    <a:cubicBezTo>
                      <a:pt x="328914" y="991451"/>
                      <a:pt x="447426" y="1108195"/>
                      <a:pt x="568633" y="1224041"/>
                    </a:cubicBezTo>
                    <a:cubicBezTo>
                      <a:pt x="610830" y="1264453"/>
                      <a:pt x="623400" y="1307558"/>
                      <a:pt x="612626" y="1364134"/>
                    </a:cubicBezTo>
                    <a:cubicBezTo>
                      <a:pt x="579406" y="1541945"/>
                      <a:pt x="550676" y="1721551"/>
                      <a:pt x="519252" y="1908342"/>
                    </a:cubicBezTo>
                    <a:cubicBezTo>
                      <a:pt x="561450" y="1886789"/>
                      <a:pt x="596465" y="1868828"/>
                      <a:pt x="631480" y="1849970"/>
                    </a:cubicBezTo>
                    <a:cubicBezTo>
                      <a:pt x="758971" y="1782617"/>
                      <a:pt x="888258" y="1717061"/>
                      <a:pt x="1014851" y="1647912"/>
                    </a:cubicBezTo>
                    <a:cubicBezTo>
                      <a:pt x="1063333" y="1620972"/>
                      <a:pt x="1105531" y="1622767"/>
                      <a:pt x="1153116" y="1648811"/>
                    </a:cubicBezTo>
                    <a:cubicBezTo>
                      <a:pt x="1299461" y="1727837"/>
                      <a:pt x="1447602" y="1804170"/>
                      <a:pt x="1595743" y="1882299"/>
                    </a:cubicBezTo>
                    <a:cubicBezTo>
                      <a:pt x="1610108" y="1889483"/>
                      <a:pt x="1624473" y="1896667"/>
                      <a:pt x="1646021" y="1907444"/>
                    </a:cubicBezTo>
                    <a:cubicBezTo>
                      <a:pt x="1629860" y="1809558"/>
                      <a:pt x="1614597" y="1717959"/>
                      <a:pt x="1598436" y="1626360"/>
                    </a:cubicBezTo>
                    <a:cubicBezTo>
                      <a:pt x="1582276" y="1533862"/>
                      <a:pt x="1567012" y="1441365"/>
                      <a:pt x="1549954" y="1348868"/>
                    </a:cubicBezTo>
                    <a:cubicBezTo>
                      <a:pt x="1540976" y="1300374"/>
                      <a:pt x="1557136" y="1262657"/>
                      <a:pt x="1592152" y="1228532"/>
                    </a:cubicBezTo>
                    <a:cubicBezTo>
                      <a:pt x="1714256" y="1110889"/>
                      <a:pt x="1835462" y="991451"/>
                      <a:pt x="1957566" y="872911"/>
                    </a:cubicBezTo>
                    <a:cubicBezTo>
                      <a:pt x="1969238" y="862135"/>
                      <a:pt x="1979113" y="851358"/>
                      <a:pt x="1994377" y="835194"/>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4" name="Freeform 408">
                <a:extLst>
                  <a:ext uri="{FF2B5EF4-FFF2-40B4-BE49-F238E27FC236}">
                    <a16:creationId xmlns:a16="http://schemas.microsoft.com/office/drawing/2014/main" id="{9FCDBEAD-2B4C-9F9A-FEA6-E1FDA9F05383}"/>
                  </a:ext>
                </a:extLst>
              </p:cNvPr>
              <p:cNvSpPr/>
              <p:nvPr/>
            </p:nvSpPr>
            <p:spPr>
              <a:xfrm>
                <a:off x="5871887" y="168271"/>
                <a:ext cx="159266" cy="311931"/>
              </a:xfrm>
              <a:custGeom>
                <a:avLst/>
                <a:gdLst>
                  <a:gd name="connsiteX0" fmla="*/ 159267 w 159266"/>
                  <a:gd name="connsiteY0" fmla="*/ 74873 h 311931"/>
                  <a:gd name="connsiteX1" fmla="*/ 130536 w 159266"/>
                  <a:gd name="connsiteY1" fmla="*/ 259867 h 311931"/>
                  <a:gd name="connsiteX2" fmla="*/ 57812 w 159266"/>
                  <a:gd name="connsiteY2" fmla="*/ 311055 h 311931"/>
                  <a:gd name="connsiteX3" fmla="*/ 352 w 159266"/>
                  <a:gd name="connsiteY3" fmla="*/ 243703 h 311931"/>
                  <a:gd name="connsiteX4" fmla="*/ 29082 w 159266"/>
                  <a:gd name="connsiteY4" fmla="*/ 49728 h 311931"/>
                  <a:gd name="connsiteX5" fmla="*/ 103601 w 159266"/>
                  <a:gd name="connsiteY5" fmla="*/ 1234 h 311931"/>
                  <a:gd name="connsiteX6" fmla="*/ 159267 w 159266"/>
                  <a:gd name="connsiteY6" fmla="*/ 74873 h 3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66" h="311931">
                    <a:moveTo>
                      <a:pt x="159267" y="74873"/>
                    </a:moveTo>
                    <a:cubicBezTo>
                      <a:pt x="150288" y="134143"/>
                      <a:pt x="143106" y="197005"/>
                      <a:pt x="130536" y="259867"/>
                    </a:cubicBezTo>
                    <a:cubicBezTo>
                      <a:pt x="123354" y="296687"/>
                      <a:pt x="95521" y="316443"/>
                      <a:pt x="57812" y="311055"/>
                    </a:cubicBezTo>
                    <a:cubicBezTo>
                      <a:pt x="21002" y="305667"/>
                      <a:pt x="-3239" y="280522"/>
                      <a:pt x="352" y="243703"/>
                    </a:cubicBezTo>
                    <a:cubicBezTo>
                      <a:pt x="6637" y="179045"/>
                      <a:pt x="16512" y="113488"/>
                      <a:pt x="29082" y="49728"/>
                    </a:cubicBezTo>
                    <a:cubicBezTo>
                      <a:pt x="36265" y="12909"/>
                      <a:pt x="65893" y="-5052"/>
                      <a:pt x="103601" y="1234"/>
                    </a:cubicBezTo>
                    <a:cubicBezTo>
                      <a:pt x="140412" y="7521"/>
                      <a:pt x="157471" y="32665"/>
                      <a:pt x="159267" y="7487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5" name="Freeform 409">
                <a:extLst>
                  <a:ext uri="{FF2B5EF4-FFF2-40B4-BE49-F238E27FC236}">
                    <a16:creationId xmlns:a16="http://schemas.microsoft.com/office/drawing/2014/main" id="{6C4A7E93-194A-4DA6-7F1E-C18D9FBD3A42}"/>
                  </a:ext>
                </a:extLst>
              </p:cNvPr>
              <p:cNvSpPr/>
              <p:nvPr/>
            </p:nvSpPr>
            <p:spPr>
              <a:xfrm>
                <a:off x="5466801" y="166889"/>
                <a:ext cx="160355" cy="313885"/>
              </a:xfrm>
              <a:custGeom>
                <a:avLst/>
                <a:gdLst>
                  <a:gd name="connsiteX0" fmla="*/ 160332 w 160355"/>
                  <a:gd name="connsiteY0" fmla="*/ 237003 h 313885"/>
                  <a:gd name="connsiteX1" fmla="*/ 101973 w 160355"/>
                  <a:gd name="connsiteY1" fmla="*/ 313335 h 313885"/>
                  <a:gd name="connsiteX2" fmla="*/ 27454 w 160355"/>
                  <a:gd name="connsiteY2" fmla="*/ 256759 h 313885"/>
                  <a:gd name="connsiteX3" fmla="*/ 519 w 160355"/>
                  <a:gd name="connsiteY3" fmla="*/ 75357 h 313885"/>
                  <a:gd name="connsiteX4" fmla="*/ 56184 w 160355"/>
                  <a:gd name="connsiteY4" fmla="*/ 820 h 313885"/>
                  <a:gd name="connsiteX5" fmla="*/ 132499 w 160355"/>
                  <a:gd name="connsiteY5" fmla="*/ 53804 h 313885"/>
                  <a:gd name="connsiteX6" fmla="*/ 160332 w 160355"/>
                  <a:gd name="connsiteY6" fmla="*/ 237003 h 3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55" h="313885">
                    <a:moveTo>
                      <a:pt x="160332" y="237003"/>
                    </a:moveTo>
                    <a:cubicBezTo>
                      <a:pt x="161229" y="278312"/>
                      <a:pt x="136988" y="307947"/>
                      <a:pt x="101973" y="313335"/>
                    </a:cubicBezTo>
                    <a:cubicBezTo>
                      <a:pt x="67856" y="317825"/>
                      <a:pt x="34637" y="294477"/>
                      <a:pt x="27454" y="256759"/>
                    </a:cubicBezTo>
                    <a:cubicBezTo>
                      <a:pt x="16680" y="196591"/>
                      <a:pt x="7702" y="136423"/>
                      <a:pt x="519" y="75357"/>
                    </a:cubicBezTo>
                    <a:cubicBezTo>
                      <a:pt x="-3970" y="36742"/>
                      <a:pt x="21169" y="6208"/>
                      <a:pt x="56184" y="820"/>
                    </a:cubicBezTo>
                    <a:cubicBezTo>
                      <a:pt x="92097" y="-4568"/>
                      <a:pt x="125316" y="16985"/>
                      <a:pt x="132499" y="53804"/>
                    </a:cubicBezTo>
                    <a:cubicBezTo>
                      <a:pt x="144171" y="116666"/>
                      <a:pt x="151354" y="178631"/>
                      <a:pt x="160332" y="23700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6" name="Freeform 410">
                <a:extLst>
                  <a:ext uri="{FF2B5EF4-FFF2-40B4-BE49-F238E27FC236}">
                    <a16:creationId xmlns:a16="http://schemas.microsoft.com/office/drawing/2014/main" id="{D4ED65C6-D564-867C-1021-5705ECEFB962}"/>
                  </a:ext>
                </a:extLst>
              </p:cNvPr>
              <p:cNvSpPr/>
              <p:nvPr/>
            </p:nvSpPr>
            <p:spPr>
              <a:xfrm>
                <a:off x="6187892" y="371009"/>
                <a:ext cx="231121" cy="281339"/>
              </a:xfrm>
              <a:custGeom>
                <a:avLst/>
                <a:gdLst>
                  <a:gd name="connsiteX0" fmla="*/ 231122 w 231121"/>
                  <a:gd name="connsiteY0" fmla="*/ 58925 h 281339"/>
                  <a:gd name="connsiteX1" fmla="*/ 210472 w 231121"/>
                  <a:gd name="connsiteY1" fmla="*/ 108317 h 281339"/>
                  <a:gd name="connsiteX2" fmla="*/ 126077 w 231121"/>
                  <a:gd name="connsiteY2" fmla="*/ 244818 h 281339"/>
                  <a:gd name="connsiteX3" fmla="*/ 33601 w 231121"/>
                  <a:gd name="connsiteY3" fmla="*/ 271759 h 281339"/>
                  <a:gd name="connsiteX4" fmla="*/ 12053 w 231121"/>
                  <a:gd name="connsiteY4" fmla="*/ 174771 h 281339"/>
                  <a:gd name="connsiteX5" fmla="*/ 101835 w 231121"/>
                  <a:gd name="connsiteY5" fmla="*/ 31086 h 281339"/>
                  <a:gd name="connsiteX6" fmla="*/ 179946 w 231121"/>
                  <a:gd name="connsiteY6" fmla="*/ 5941 h 281339"/>
                  <a:gd name="connsiteX7" fmla="*/ 231122 w 231121"/>
                  <a:gd name="connsiteY7" fmla="*/ 58925 h 28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121" h="281339">
                    <a:moveTo>
                      <a:pt x="231122" y="58925"/>
                    </a:moveTo>
                    <a:cubicBezTo>
                      <a:pt x="222144" y="81376"/>
                      <a:pt x="218552" y="96642"/>
                      <a:pt x="210472" y="108317"/>
                    </a:cubicBezTo>
                    <a:cubicBezTo>
                      <a:pt x="183537" y="154116"/>
                      <a:pt x="155705" y="199916"/>
                      <a:pt x="126077" y="244818"/>
                    </a:cubicBezTo>
                    <a:cubicBezTo>
                      <a:pt x="101835" y="281637"/>
                      <a:pt x="66820" y="290617"/>
                      <a:pt x="33601" y="271759"/>
                    </a:cubicBezTo>
                    <a:cubicBezTo>
                      <a:pt x="-517" y="252002"/>
                      <a:pt x="-10393" y="213386"/>
                      <a:pt x="12053" y="174771"/>
                    </a:cubicBezTo>
                    <a:cubicBezTo>
                      <a:pt x="40783" y="126277"/>
                      <a:pt x="70411" y="77784"/>
                      <a:pt x="101835" y="31086"/>
                    </a:cubicBezTo>
                    <a:cubicBezTo>
                      <a:pt x="120690" y="2349"/>
                      <a:pt x="151215" y="-7529"/>
                      <a:pt x="179946" y="5941"/>
                    </a:cubicBezTo>
                    <a:cubicBezTo>
                      <a:pt x="200596" y="16717"/>
                      <a:pt x="214961" y="41862"/>
                      <a:pt x="231122" y="58925"/>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7" name="Freeform 411">
                <a:extLst>
                  <a:ext uri="{FF2B5EF4-FFF2-40B4-BE49-F238E27FC236}">
                    <a16:creationId xmlns:a16="http://schemas.microsoft.com/office/drawing/2014/main" id="{1400245A-2A5D-CB79-862F-608B330DCBB6}"/>
                  </a:ext>
                </a:extLst>
              </p:cNvPr>
              <p:cNvSpPr/>
              <p:nvPr/>
            </p:nvSpPr>
            <p:spPr>
              <a:xfrm>
                <a:off x="5084914" y="370440"/>
                <a:ext cx="227981" cy="276684"/>
              </a:xfrm>
              <a:custGeom>
                <a:avLst/>
                <a:gdLst>
                  <a:gd name="connsiteX0" fmla="*/ 227981 w 227981"/>
                  <a:gd name="connsiteY0" fmla="*/ 229223 h 276684"/>
                  <a:gd name="connsiteX1" fmla="*/ 180396 w 227981"/>
                  <a:gd name="connsiteY1" fmla="*/ 275022 h 276684"/>
                  <a:gd name="connsiteX2" fmla="*/ 110366 w 227981"/>
                  <a:gd name="connsiteY2" fmla="*/ 256164 h 276684"/>
                  <a:gd name="connsiteX3" fmla="*/ 8014 w 227981"/>
                  <a:gd name="connsiteY3" fmla="*/ 94518 h 276684"/>
                  <a:gd name="connsiteX4" fmla="*/ 28664 w 227981"/>
                  <a:gd name="connsiteY4" fmla="*/ 15491 h 276684"/>
                  <a:gd name="connsiteX5" fmla="*/ 110366 w 227981"/>
                  <a:gd name="connsiteY5" fmla="*/ 18185 h 276684"/>
                  <a:gd name="connsiteX6" fmla="*/ 223492 w 227981"/>
                  <a:gd name="connsiteY6" fmla="*/ 198690 h 276684"/>
                  <a:gd name="connsiteX7" fmla="*/ 227981 w 227981"/>
                  <a:gd name="connsiteY7" fmla="*/ 229223 h 27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81" h="276684">
                    <a:moveTo>
                      <a:pt x="227981" y="229223"/>
                    </a:moveTo>
                    <a:cubicBezTo>
                      <a:pt x="215412" y="241795"/>
                      <a:pt x="201046" y="269634"/>
                      <a:pt x="180396" y="275022"/>
                    </a:cubicBezTo>
                    <a:cubicBezTo>
                      <a:pt x="159747" y="280410"/>
                      <a:pt x="122038" y="272328"/>
                      <a:pt x="110366" y="256164"/>
                    </a:cubicBezTo>
                    <a:cubicBezTo>
                      <a:pt x="71760" y="205874"/>
                      <a:pt x="39438" y="150196"/>
                      <a:pt x="8014" y="94518"/>
                    </a:cubicBezTo>
                    <a:cubicBezTo>
                      <a:pt x="-8147" y="65781"/>
                      <a:pt x="832" y="35248"/>
                      <a:pt x="28664" y="15491"/>
                    </a:cubicBezTo>
                    <a:cubicBezTo>
                      <a:pt x="55599" y="-4266"/>
                      <a:pt x="91512" y="-6960"/>
                      <a:pt x="110366" y="18185"/>
                    </a:cubicBezTo>
                    <a:cubicBezTo>
                      <a:pt x="152564" y="75659"/>
                      <a:pt x="186681" y="138521"/>
                      <a:pt x="223492" y="198690"/>
                    </a:cubicBezTo>
                    <a:cubicBezTo>
                      <a:pt x="225288" y="204078"/>
                      <a:pt x="224390" y="211262"/>
                      <a:pt x="227981" y="22922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grpSp>
        <p:nvGrpSpPr>
          <p:cNvPr id="38" name="Group 37">
            <a:extLst>
              <a:ext uri="{FF2B5EF4-FFF2-40B4-BE49-F238E27FC236}">
                <a16:creationId xmlns:a16="http://schemas.microsoft.com/office/drawing/2014/main" id="{B508E9C3-84C8-6106-56DD-52A53B144F71}"/>
              </a:ext>
            </a:extLst>
          </p:cNvPr>
          <p:cNvGrpSpPr/>
          <p:nvPr/>
        </p:nvGrpSpPr>
        <p:grpSpPr>
          <a:xfrm>
            <a:off x="1825844" y="2422305"/>
            <a:ext cx="769339" cy="768499"/>
            <a:chOff x="7257599" y="768348"/>
            <a:chExt cx="868457" cy="867509"/>
          </a:xfrm>
        </p:grpSpPr>
        <p:sp>
          <p:nvSpPr>
            <p:cNvPr id="39" name="Freeform 314">
              <a:extLst>
                <a:ext uri="{FF2B5EF4-FFF2-40B4-BE49-F238E27FC236}">
                  <a16:creationId xmlns:a16="http://schemas.microsoft.com/office/drawing/2014/main" id="{0AE2A2A7-30BA-CA21-6E54-61C0B1150802}"/>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DAE0D2"/>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40" name="Graphic 2">
              <a:extLst>
                <a:ext uri="{FF2B5EF4-FFF2-40B4-BE49-F238E27FC236}">
                  <a16:creationId xmlns:a16="http://schemas.microsoft.com/office/drawing/2014/main" id="{B9DD992C-6604-A02D-B7EA-56B1EB83F8F2}"/>
                </a:ext>
              </a:extLst>
            </p:cNvPr>
            <p:cNvGrpSpPr/>
            <p:nvPr/>
          </p:nvGrpSpPr>
          <p:grpSpPr>
            <a:xfrm>
              <a:off x="7257599" y="768348"/>
              <a:ext cx="868457" cy="867509"/>
              <a:chOff x="7257599" y="768348"/>
              <a:chExt cx="868457" cy="867509"/>
            </a:xfrm>
            <a:solidFill>
              <a:srgbClr val="010101"/>
            </a:solidFill>
          </p:grpSpPr>
          <p:sp>
            <p:nvSpPr>
              <p:cNvPr id="41" name="Freeform 316">
                <a:extLst>
                  <a:ext uri="{FF2B5EF4-FFF2-40B4-BE49-F238E27FC236}">
                    <a16:creationId xmlns:a16="http://schemas.microsoft.com/office/drawing/2014/main" id="{787119B4-18DC-CA48-22CE-9995B9E90B3C}"/>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2" name="Freeform 317">
                <a:extLst>
                  <a:ext uri="{FF2B5EF4-FFF2-40B4-BE49-F238E27FC236}">
                    <a16:creationId xmlns:a16="http://schemas.microsoft.com/office/drawing/2014/main" id="{F4A7891F-29A4-9870-3E7A-83D3DC3A27BA}"/>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3" name="Freeform 318">
                <a:extLst>
                  <a:ext uri="{FF2B5EF4-FFF2-40B4-BE49-F238E27FC236}">
                    <a16:creationId xmlns:a16="http://schemas.microsoft.com/office/drawing/2014/main" id="{FFAABA1D-F640-B1AA-A93C-B495D8805AC8}"/>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4" name="Freeform 319">
                <a:extLst>
                  <a:ext uri="{FF2B5EF4-FFF2-40B4-BE49-F238E27FC236}">
                    <a16:creationId xmlns:a16="http://schemas.microsoft.com/office/drawing/2014/main" id="{10CC3B73-6809-E2AF-2B70-232E19792E47}"/>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5" name="Freeform 320">
                <a:extLst>
                  <a:ext uri="{FF2B5EF4-FFF2-40B4-BE49-F238E27FC236}">
                    <a16:creationId xmlns:a16="http://schemas.microsoft.com/office/drawing/2014/main" id="{B7B1AB37-38CF-7045-ED16-548F4CABFC58}"/>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grpSp>
        <p:nvGrpSpPr>
          <p:cNvPr id="46" name="Graphic 2">
            <a:extLst>
              <a:ext uri="{FF2B5EF4-FFF2-40B4-BE49-F238E27FC236}">
                <a16:creationId xmlns:a16="http://schemas.microsoft.com/office/drawing/2014/main" id="{7A1C130D-9839-A617-3273-86B5C6C2DD0E}"/>
              </a:ext>
            </a:extLst>
          </p:cNvPr>
          <p:cNvGrpSpPr/>
          <p:nvPr/>
        </p:nvGrpSpPr>
        <p:grpSpPr>
          <a:xfrm>
            <a:off x="7640098" y="2428448"/>
            <a:ext cx="783671" cy="656183"/>
            <a:chOff x="3917433" y="5498364"/>
            <a:chExt cx="884636" cy="740723"/>
          </a:xfrm>
        </p:grpSpPr>
        <p:sp>
          <p:nvSpPr>
            <p:cNvPr id="47" name="Freeform 355">
              <a:extLst>
                <a:ext uri="{FF2B5EF4-FFF2-40B4-BE49-F238E27FC236}">
                  <a16:creationId xmlns:a16="http://schemas.microsoft.com/office/drawing/2014/main" id="{3C911DB9-C27E-936A-EDCA-04B7AC79F1A3}"/>
                </a:ext>
              </a:extLst>
            </p:cNvPr>
            <p:cNvSpPr/>
            <p:nvPr/>
          </p:nvSpPr>
          <p:spPr>
            <a:xfrm>
              <a:off x="4170046" y="5655543"/>
              <a:ext cx="476083" cy="539283"/>
            </a:xfrm>
            <a:custGeom>
              <a:avLst/>
              <a:gdLst>
                <a:gd name="connsiteX0" fmla="*/ 348682 w 476083"/>
                <a:gd name="connsiteY0" fmla="*/ 420044 h 539283"/>
                <a:gd name="connsiteX1" fmla="*/ 345972 w 476083"/>
                <a:gd name="connsiteY1" fmla="*/ 421852 h 539283"/>
                <a:gd name="connsiteX2" fmla="*/ 236670 w 476083"/>
                <a:gd name="connsiteY2" fmla="*/ 539284 h 539283"/>
                <a:gd name="connsiteX3" fmla="*/ 236670 w 476083"/>
                <a:gd name="connsiteY3" fmla="*/ 485084 h 539283"/>
                <a:gd name="connsiteX4" fmla="*/ 221314 w 476083"/>
                <a:gd name="connsiteY4" fmla="*/ 470630 h 539283"/>
                <a:gd name="connsiteX5" fmla="*/ 219507 w 476083"/>
                <a:gd name="connsiteY5" fmla="*/ 470630 h 539283"/>
                <a:gd name="connsiteX6" fmla="*/ 206861 w 476083"/>
                <a:gd name="connsiteY6" fmla="*/ 472438 h 539283"/>
                <a:gd name="connsiteX7" fmla="*/ 147241 w 476083"/>
                <a:gd name="connsiteY7" fmla="*/ 472438 h 539283"/>
                <a:gd name="connsiteX8" fmla="*/ 0 w 476083"/>
                <a:gd name="connsiteY8" fmla="*/ 415528 h 539283"/>
                <a:gd name="connsiteX9" fmla="*/ 418238 w 476083"/>
                <a:gd name="connsiteY9" fmla="*/ 0 h 539283"/>
                <a:gd name="connsiteX10" fmla="*/ 427271 w 476083"/>
                <a:gd name="connsiteY10" fmla="*/ 13550 h 539283"/>
                <a:gd name="connsiteX11" fmla="*/ 348682 w 476083"/>
                <a:gd name="connsiteY11" fmla="*/ 420044 h 5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083" h="539283">
                  <a:moveTo>
                    <a:pt x="348682" y="420044"/>
                  </a:moveTo>
                  <a:cubicBezTo>
                    <a:pt x="347779" y="420948"/>
                    <a:pt x="346875" y="420948"/>
                    <a:pt x="345972" y="421852"/>
                  </a:cubicBezTo>
                  <a:lnTo>
                    <a:pt x="236670" y="539284"/>
                  </a:lnTo>
                  <a:lnTo>
                    <a:pt x="236670" y="485084"/>
                  </a:lnTo>
                  <a:cubicBezTo>
                    <a:pt x="236670" y="476954"/>
                    <a:pt x="230347" y="470630"/>
                    <a:pt x="221314" y="470630"/>
                  </a:cubicBezTo>
                  <a:cubicBezTo>
                    <a:pt x="220410" y="470630"/>
                    <a:pt x="219507" y="470630"/>
                    <a:pt x="219507" y="470630"/>
                  </a:cubicBezTo>
                  <a:cubicBezTo>
                    <a:pt x="214990" y="471534"/>
                    <a:pt x="210474" y="471534"/>
                    <a:pt x="206861" y="472438"/>
                  </a:cubicBezTo>
                  <a:cubicBezTo>
                    <a:pt x="186988" y="474244"/>
                    <a:pt x="167114" y="474244"/>
                    <a:pt x="147241" y="472438"/>
                  </a:cubicBezTo>
                  <a:cubicBezTo>
                    <a:pt x="93945" y="467018"/>
                    <a:pt x="42456" y="448047"/>
                    <a:pt x="0" y="415528"/>
                  </a:cubicBezTo>
                  <a:lnTo>
                    <a:pt x="418238" y="0"/>
                  </a:lnTo>
                  <a:cubicBezTo>
                    <a:pt x="421851" y="4517"/>
                    <a:pt x="424561" y="9033"/>
                    <a:pt x="427271" y="13550"/>
                  </a:cubicBezTo>
                  <a:cubicBezTo>
                    <a:pt x="515797" y="148145"/>
                    <a:pt x="480567" y="327906"/>
                    <a:pt x="348682" y="420044"/>
                  </a:cubicBezTo>
                  <a:close/>
                </a:path>
              </a:pathLst>
            </a:custGeom>
            <a:solidFill>
              <a:srgbClr val="AABC99"/>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8" name="Freeform 356">
              <a:extLst>
                <a:ext uri="{FF2B5EF4-FFF2-40B4-BE49-F238E27FC236}">
                  <a16:creationId xmlns:a16="http://schemas.microsoft.com/office/drawing/2014/main" id="{BF0B348D-920B-D9A4-6BA3-EAEA2CD7C54D}"/>
                </a:ext>
              </a:extLst>
            </p:cNvPr>
            <p:cNvSpPr/>
            <p:nvPr/>
          </p:nvSpPr>
          <p:spPr>
            <a:xfrm>
              <a:off x="4038373" y="5498364"/>
              <a:ext cx="532748" cy="539283"/>
            </a:xfrm>
            <a:custGeom>
              <a:avLst/>
              <a:gdLst>
                <a:gd name="connsiteX0" fmla="*/ 448739 w 532748"/>
                <a:gd name="connsiteY0" fmla="*/ 135498 h 539283"/>
                <a:gd name="connsiteX1" fmla="*/ 390023 w 532748"/>
                <a:gd name="connsiteY1" fmla="*/ 37940 h 539283"/>
                <a:gd name="connsiteX2" fmla="*/ 495712 w 532748"/>
                <a:gd name="connsiteY2" fmla="*/ 87623 h 539283"/>
                <a:gd name="connsiteX3" fmla="*/ 448739 w 532748"/>
                <a:gd name="connsiteY3" fmla="*/ 135498 h 539283"/>
                <a:gd name="connsiteX4" fmla="*/ 85604 w 532748"/>
                <a:gd name="connsiteY4" fmla="*/ 503151 h 539283"/>
                <a:gd name="connsiteX5" fmla="*/ 28695 w 532748"/>
                <a:gd name="connsiteY5" fmla="*/ 342359 h 539283"/>
                <a:gd name="connsiteX6" fmla="*/ 154256 w 532748"/>
                <a:gd name="connsiteY6" fmla="*/ 342359 h 539283"/>
                <a:gd name="connsiteX7" fmla="*/ 164193 w 532748"/>
                <a:gd name="connsiteY7" fmla="*/ 423658 h 539283"/>
                <a:gd name="connsiteX8" fmla="*/ 85604 w 532748"/>
                <a:gd name="connsiteY8" fmla="*/ 503151 h 539283"/>
                <a:gd name="connsiteX9" fmla="*/ 253622 w 532748"/>
                <a:gd name="connsiteY9" fmla="*/ 38843 h 539283"/>
                <a:gd name="connsiteX10" fmla="*/ 182259 w 532748"/>
                <a:gd name="connsiteY10" fmla="*/ 168019 h 539283"/>
                <a:gd name="connsiteX11" fmla="*/ 88314 w 532748"/>
                <a:gd name="connsiteY11" fmla="*/ 148145 h 539283"/>
                <a:gd name="connsiteX12" fmla="*/ 253622 w 532748"/>
                <a:gd name="connsiteY12" fmla="*/ 38843 h 539283"/>
                <a:gd name="connsiteX13" fmla="*/ 410800 w 532748"/>
                <a:gd name="connsiteY13" fmla="*/ 174341 h 539283"/>
                <a:gd name="connsiteX14" fmla="*/ 336727 w 532748"/>
                <a:gd name="connsiteY14" fmla="*/ 178858 h 539283"/>
                <a:gd name="connsiteX15" fmla="*/ 336727 w 532748"/>
                <a:gd name="connsiteY15" fmla="*/ 30713 h 539283"/>
                <a:gd name="connsiteX16" fmla="*/ 345761 w 532748"/>
                <a:gd name="connsiteY16" fmla="*/ 31616 h 539283"/>
                <a:gd name="connsiteX17" fmla="*/ 426156 w 532748"/>
                <a:gd name="connsiteY17" fmla="*/ 158985 h 539283"/>
                <a:gd name="connsiteX18" fmla="*/ 410800 w 532748"/>
                <a:gd name="connsiteY18" fmla="*/ 174341 h 539283"/>
                <a:gd name="connsiteX19" fmla="*/ 336727 w 532748"/>
                <a:gd name="connsiteY19" fmla="*/ 207764 h 539283"/>
                <a:gd name="connsiteX20" fmla="*/ 379183 w 532748"/>
                <a:gd name="connsiteY20" fmla="*/ 205958 h 539283"/>
                <a:gd name="connsiteX21" fmla="*/ 336727 w 532748"/>
                <a:gd name="connsiteY21" fmla="*/ 248413 h 539283"/>
                <a:gd name="connsiteX22" fmla="*/ 336727 w 532748"/>
                <a:gd name="connsiteY22" fmla="*/ 207764 h 539283"/>
                <a:gd name="connsiteX23" fmla="*/ 245492 w 532748"/>
                <a:gd name="connsiteY23" fmla="*/ 341456 h 539283"/>
                <a:gd name="connsiteX24" fmla="*/ 190389 w 532748"/>
                <a:gd name="connsiteY24" fmla="*/ 397461 h 539283"/>
                <a:gd name="connsiteX25" fmla="*/ 184969 w 532748"/>
                <a:gd name="connsiteY25" fmla="*/ 341456 h 539283"/>
                <a:gd name="connsiteX26" fmla="*/ 245492 w 532748"/>
                <a:gd name="connsiteY26" fmla="*/ 341456 h 539283"/>
                <a:gd name="connsiteX27" fmla="*/ 297885 w 532748"/>
                <a:gd name="connsiteY27" fmla="*/ 31616 h 539283"/>
                <a:gd name="connsiteX28" fmla="*/ 306918 w 532748"/>
                <a:gd name="connsiteY28" fmla="*/ 30713 h 539283"/>
                <a:gd name="connsiteX29" fmla="*/ 306918 w 532748"/>
                <a:gd name="connsiteY29" fmla="*/ 178858 h 539283"/>
                <a:gd name="connsiteX30" fmla="*/ 212069 w 532748"/>
                <a:gd name="connsiteY30" fmla="*/ 172535 h 539283"/>
                <a:gd name="connsiteX31" fmla="*/ 297885 w 532748"/>
                <a:gd name="connsiteY31" fmla="*/ 31616 h 539283"/>
                <a:gd name="connsiteX32" fmla="*/ 28695 w 532748"/>
                <a:gd name="connsiteY32" fmla="*/ 312550 h 539283"/>
                <a:gd name="connsiteX33" fmla="*/ 70248 w 532748"/>
                <a:gd name="connsiteY33" fmla="*/ 173438 h 539283"/>
                <a:gd name="connsiteX34" fmla="*/ 172323 w 532748"/>
                <a:gd name="connsiteY34" fmla="*/ 196021 h 539283"/>
                <a:gd name="connsiteX35" fmla="*/ 154256 w 532748"/>
                <a:gd name="connsiteY35" fmla="*/ 311646 h 539283"/>
                <a:gd name="connsiteX36" fmla="*/ 28695 w 532748"/>
                <a:gd name="connsiteY36" fmla="*/ 312550 h 539283"/>
                <a:gd name="connsiteX37" fmla="*/ 28695 w 532748"/>
                <a:gd name="connsiteY37" fmla="*/ 312550 h 539283"/>
                <a:gd name="connsiteX38" fmla="*/ 274398 w 532748"/>
                <a:gd name="connsiteY38" fmla="*/ 312550 h 539283"/>
                <a:gd name="connsiteX39" fmla="*/ 184066 w 532748"/>
                <a:gd name="connsiteY39" fmla="*/ 312550 h 539283"/>
                <a:gd name="connsiteX40" fmla="*/ 202132 w 532748"/>
                <a:gd name="connsiteY40" fmla="*/ 200538 h 539283"/>
                <a:gd name="connsiteX41" fmla="*/ 306918 w 532748"/>
                <a:gd name="connsiteY41" fmla="*/ 208668 h 539283"/>
                <a:gd name="connsiteX42" fmla="*/ 306918 w 532748"/>
                <a:gd name="connsiteY42" fmla="*/ 279127 h 539283"/>
                <a:gd name="connsiteX43" fmla="*/ 274398 w 532748"/>
                <a:gd name="connsiteY43" fmla="*/ 312550 h 539283"/>
                <a:gd name="connsiteX44" fmla="*/ 532748 w 532748"/>
                <a:gd name="connsiteY44" fmla="*/ 85816 h 539283"/>
                <a:gd name="connsiteX45" fmla="*/ 527328 w 532748"/>
                <a:gd name="connsiteY45" fmla="*/ 74976 h 539283"/>
                <a:gd name="connsiteX46" fmla="*/ 353890 w 532748"/>
                <a:gd name="connsiteY46" fmla="*/ 1807 h 539283"/>
                <a:gd name="connsiteX47" fmla="*/ 322274 w 532748"/>
                <a:gd name="connsiteY47" fmla="*/ 0 h 539283"/>
                <a:gd name="connsiteX48" fmla="*/ 322274 w 532748"/>
                <a:gd name="connsiteY48" fmla="*/ 0 h 539283"/>
                <a:gd name="connsiteX49" fmla="*/ 322274 w 532748"/>
                <a:gd name="connsiteY49" fmla="*/ 0 h 539283"/>
                <a:gd name="connsiteX50" fmla="*/ 290658 w 532748"/>
                <a:gd name="connsiteY50" fmla="*/ 1807 h 539283"/>
                <a:gd name="connsiteX51" fmla="*/ 53084 w 532748"/>
                <a:gd name="connsiteY51" fmla="*/ 147242 h 539283"/>
                <a:gd name="connsiteX52" fmla="*/ 53084 w 532748"/>
                <a:gd name="connsiteY52" fmla="*/ 147242 h 539283"/>
                <a:gd name="connsiteX53" fmla="*/ 73861 w 532748"/>
                <a:gd name="connsiteY53" fmla="*/ 533864 h 539283"/>
                <a:gd name="connsiteX54" fmla="*/ 84701 w 532748"/>
                <a:gd name="connsiteY54" fmla="*/ 539284 h 539283"/>
                <a:gd name="connsiteX55" fmla="*/ 85604 w 532748"/>
                <a:gd name="connsiteY55" fmla="*/ 539284 h 539283"/>
                <a:gd name="connsiteX56" fmla="*/ 96444 w 532748"/>
                <a:gd name="connsiteY56" fmla="*/ 534767 h 539283"/>
                <a:gd name="connsiteX57" fmla="*/ 530038 w 532748"/>
                <a:gd name="connsiteY57" fmla="*/ 96656 h 539283"/>
                <a:gd name="connsiteX58" fmla="*/ 532748 w 532748"/>
                <a:gd name="connsiteY58" fmla="*/ 85816 h 5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748" h="539283">
                  <a:moveTo>
                    <a:pt x="448739" y="135498"/>
                  </a:moveTo>
                  <a:cubicBezTo>
                    <a:pt x="433383" y="100270"/>
                    <a:pt x="413510" y="67749"/>
                    <a:pt x="390023" y="37940"/>
                  </a:cubicBezTo>
                  <a:cubicBezTo>
                    <a:pt x="427963" y="46973"/>
                    <a:pt x="464096" y="64137"/>
                    <a:pt x="495712" y="87623"/>
                  </a:cubicBezTo>
                  <a:lnTo>
                    <a:pt x="448739" y="135498"/>
                  </a:lnTo>
                  <a:close/>
                  <a:moveTo>
                    <a:pt x="85604" y="503151"/>
                  </a:moveTo>
                  <a:cubicBezTo>
                    <a:pt x="51278" y="456177"/>
                    <a:pt x="31405" y="400172"/>
                    <a:pt x="28695" y="342359"/>
                  </a:cubicBezTo>
                  <a:lnTo>
                    <a:pt x="154256" y="342359"/>
                  </a:lnTo>
                  <a:cubicBezTo>
                    <a:pt x="155160" y="369459"/>
                    <a:pt x="157870" y="396558"/>
                    <a:pt x="164193" y="423658"/>
                  </a:cubicBezTo>
                  <a:lnTo>
                    <a:pt x="85604" y="503151"/>
                  </a:lnTo>
                  <a:close/>
                  <a:moveTo>
                    <a:pt x="253622" y="38843"/>
                  </a:moveTo>
                  <a:cubicBezTo>
                    <a:pt x="222909" y="77687"/>
                    <a:pt x="199423" y="121045"/>
                    <a:pt x="182259" y="168019"/>
                  </a:cubicBezTo>
                  <a:cubicBezTo>
                    <a:pt x="150643" y="162598"/>
                    <a:pt x="119027" y="156275"/>
                    <a:pt x="88314" y="148145"/>
                  </a:cubicBezTo>
                  <a:cubicBezTo>
                    <a:pt x="128963" y="93043"/>
                    <a:pt x="187679" y="54199"/>
                    <a:pt x="253622" y="38843"/>
                  </a:cubicBezTo>
                  <a:close/>
                  <a:moveTo>
                    <a:pt x="410800" y="174341"/>
                  </a:moveTo>
                  <a:cubicBezTo>
                    <a:pt x="386410" y="177052"/>
                    <a:pt x="361117" y="177955"/>
                    <a:pt x="336727" y="178858"/>
                  </a:cubicBezTo>
                  <a:lnTo>
                    <a:pt x="336727" y="30713"/>
                  </a:lnTo>
                  <a:cubicBezTo>
                    <a:pt x="339437" y="30713"/>
                    <a:pt x="343051" y="30713"/>
                    <a:pt x="345761" y="31616"/>
                  </a:cubicBezTo>
                  <a:cubicBezTo>
                    <a:pt x="380087" y="68653"/>
                    <a:pt x="407187" y="112012"/>
                    <a:pt x="426156" y="158985"/>
                  </a:cubicBezTo>
                  <a:lnTo>
                    <a:pt x="410800" y="174341"/>
                  </a:lnTo>
                  <a:close/>
                  <a:moveTo>
                    <a:pt x="336727" y="207764"/>
                  </a:moveTo>
                  <a:cubicBezTo>
                    <a:pt x="351180" y="207764"/>
                    <a:pt x="364730" y="206861"/>
                    <a:pt x="379183" y="205958"/>
                  </a:cubicBezTo>
                  <a:lnTo>
                    <a:pt x="336727" y="248413"/>
                  </a:lnTo>
                  <a:lnTo>
                    <a:pt x="336727" y="207764"/>
                  </a:lnTo>
                  <a:close/>
                  <a:moveTo>
                    <a:pt x="245492" y="341456"/>
                  </a:moveTo>
                  <a:lnTo>
                    <a:pt x="190389" y="397461"/>
                  </a:lnTo>
                  <a:cubicBezTo>
                    <a:pt x="187679" y="378492"/>
                    <a:pt x="185873" y="360425"/>
                    <a:pt x="184969" y="341456"/>
                  </a:cubicBezTo>
                  <a:lnTo>
                    <a:pt x="245492" y="341456"/>
                  </a:lnTo>
                  <a:close/>
                  <a:moveTo>
                    <a:pt x="297885" y="31616"/>
                  </a:moveTo>
                  <a:cubicBezTo>
                    <a:pt x="300595" y="31616"/>
                    <a:pt x="304208" y="30713"/>
                    <a:pt x="306918" y="30713"/>
                  </a:cubicBezTo>
                  <a:lnTo>
                    <a:pt x="306918" y="178858"/>
                  </a:lnTo>
                  <a:cubicBezTo>
                    <a:pt x="275302" y="177955"/>
                    <a:pt x="243685" y="176148"/>
                    <a:pt x="212069" y="172535"/>
                  </a:cubicBezTo>
                  <a:cubicBezTo>
                    <a:pt x="231942" y="120142"/>
                    <a:pt x="260848" y="72266"/>
                    <a:pt x="297885" y="31616"/>
                  </a:cubicBezTo>
                  <a:close/>
                  <a:moveTo>
                    <a:pt x="28695" y="312550"/>
                  </a:moveTo>
                  <a:cubicBezTo>
                    <a:pt x="31405" y="263771"/>
                    <a:pt x="44955" y="215894"/>
                    <a:pt x="70248" y="173438"/>
                  </a:cubicBezTo>
                  <a:cubicBezTo>
                    <a:pt x="103670" y="183375"/>
                    <a:pt x="137997" y="190602"/>
                    <a:pt x="172323" y="196021"/>
                  </a:cubicBezTo>
                  <a:cubicBezTo>
                    <a:pt x="161483" y="233960"/>
                    <a:pt x="155160" y="272804"/>
                    <a:pt x="154256" y="311646"/>
                  </a:cubicBezTo>
                  <a:lnTo>
                    <a:pt x="28695" y="312550"/>
                  </a:lnTo>
                  <a:lnTo>
                    <a:pt x="28695" y="312550"/>
                  </a:lnTo>
                  <a:close/>
                  <a:moveTo>
                    <a:pt x="274398" y="312550"/>
                  </a:moveTo>
                  <a:lnTo>
                    <a:pt x="184066" y="312550"/>
                  </a:lnTo>
                  <a:cubicBezTo>
                    <a:pt x="184969" y="274610"/>
                    <a:pt x="191293" y="236671"/>
                    <a:pt x="202132" y="200538"/>
                  </a:cubicBezTo>
                  <a:cubicBezTo>
                    <a:pt x="237362" y="205055"/>
                    <a:pt x="271688" y="207764"/>
                    <a:pt x="306918" y="208668"/>
                  </a:cubicBezTo>
                  <a:lnTo>
                    <a:pt x="306918" y="279127"/>
                  </a:lnTo>
                  <a:lnTo>
                    <a:pt x="274398" y="312550"/>
                  </a:lnTo>
                  <a:close/>
                  <a:moveTo>
                    <a:pt x="532748" y="85816"/>
                  </a:moveTo>
                  <a:cubicBezTo>
                    <a:pt x="532748" y="81299"/>
                    <a:pt x="530941" y="77687"/>
                    <a:pt x="527328" y="74976"/>
                  </a:cubicBezTo>
                  <a:cubicBezTo>
                    <a:pt x="477645" y="33424"/>
                    <a:pt x="418026" y="8130"/>
                    <a:pt x="353890" y="1807"/>
                  </a:cubicBezTo>
                  <a:cubicBezTo>
                    <a:pt x="343051" y="904"/>
                    <a:pt x="332211" y="0"/>
                    <a:pt x="322274" y="0"/>
                  </a:cubicBezTo>
                  <a:lnTo>
                    <a:pt x="322274" y="0"/>
                  </a:lnTo>
                  <a:lnTo>
                    <a:pt x="322274" y="0"/>
                  </a:lnTo>
                  <a:cubicBezTo>
                    <a:pt x="311434" y="0"/>
                    <a:pt x="300595" y="904"/>
                    <a:pt x="290658" y="1807"/>
                  </a:cubicBezTo>
                  <a:cubicBezTo>
                    <a:pt x="194003" y="11744"/>
                    <a:pt x="106380" y="65040"/>
                    <a:pt x="53084" y="147242"/>
                  </a:cubicBezTo>
                  <a:lnTo>
                    <a:pt x="53084" y="147242"/>
                  </a:lnTo>
                  <a:cubicBezTo>
                    <a:pt x="-24601" y="266480"/>
                    <a:pt x="-16471" y="423658"/>
                    <a:pt x="73861" y="533864"/>
                  </a:cubicBezTo>
                  <a:cubicBezTo>
                    <a:pt x="76571" y="536573"/>
                    <a:pt x="80184" y="539284"/>
                    <a:pt x="84701" y="539284"/>
                  </a:cubicBezTo>
                  <a:cubicBezTo>
                    <a:pt x="84701" y="539284"/>
                    <a:pt x="85604" y="539284"/>
                    <a:pt x="85604" y="539284"/>
                  </a:cubicBezTo>
                  <a:cubicBezTo>
                    <a:pt x="89217" y="539284"/>
                    <a:pt x="93734" y="537476"/>
                    <a:pt x="96444" y="534767"/>
                  </a:cubicBezTo>
                  <a:lnTo>
                    <a:pt x="530038" y="96656"/>
                  </a:lnTo>
                  <a:cubicBezTo>
                    <a:pt x="530941" y="93946"/>
                    <a:pt x="532748" y="90332"/>
                    <a:pt x="532748" y="85816"/>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9" name="Freeform 357">
              <a:extLst>
                <a:ext uri="{FF2B5EF4-FFF2-40B4-BE49-F238E27FC236}">
                  <a16:creationId xmlns:a16="http://schemas.microsoft.com/office/drawing/2014/main" id="{1F40004F-C347-0E21-485E-CAFB578D79C2}"/>
                </a:ext>
              </a:extLst>
            </p:cNvPr>
            <p:cNvSpPr/>
            <p:nvPr/>
          </p:nvSpPr>
          <p:spPr>
            <a:xfrm>
              <a:off x="4151528" y="5611334"/>
              <a:ext cx="538397" cy="627753"/>
            </a:xfrm>
            <a:custGeom>
              <a:avLst/>
              <a:gdLst>
                <a:gd name="connsiteX0" fmla="*/ 382557 w 538397"/>
                <a:gd name="connsiteY0" fmla="*/ 456123 h 627753"/>
                <a:gd name="connsiteX1" fmla="*/ 379847 w 538397"/>
                <a:gd name="connsiteY1" fmla="*/ 457930 h 627753"/>
                <a:gd name="connsiteX2" fmla="*/ 271448 w 538397"/>
                <a:gd name="connsiteY2" fmla="*/ 575362 h 627753"/>
                <a:gd name="connsiteX3" fmla="*/ 271448 w 538397"/>
                <a:gd name="connsiteY3" fmla="*/ 521162 h 627753"/>
                <a:gd name="connsiteX4" fmla="*/ 256995 w 538397"/>
                <a:gd name="connsiteY4" fmla="*/ 506709 h 627753"/>
                <a:gd name="connsiteX5" fmla="*/ 255188 w 538397"/>
                <a:gd name="connsiteY5" fmla="*/ 506709 h 627753"/>
                <a:gd name="connsiteX6" fmla="*/ 242542 w 538397"/>
                <a:gd name="connsiteY6" fmla="*/ 508516 h 627753"/>
                <a:gd name="connsiteX7" fmla="*/ 182923 w 538397"/>
                <a:gd name="connsiteY7" fmla="*/ 508516 h 627753"/>
                <a:gd name="connsiteX8" fmla="*/ 36585 w 538397"/>
                <a:gd name="connsiteY8" fmla="*/ 452510 h 627753"/>
                <a:gd name="connsiteX9" fmla="*/ 451209 w 538397"/>
                <a:gd name="connsiteY9" fmla="*/ 38788 h 627753"/>
                <a:gd name="connsiteX10" fmla="*/ 460242 w 538397"/>
                <a:gd name="connsiteY10" fmla="*/ 52338 h 627753"/>
                <a:gd name="connsiteX11" fmla="*/ 382557 w 538397"/>
                <a:gd name="connsiteY11" fmla="*/ 456123 h 627753"/>
                <a:gd name="connsiteX12" fmla="*/ 484632 w 538397"/>
                <a:gd name="connsiteY12" fmla="*/ 34272 h 627753"/>
                <a:gd name="connsiteX13" fmla="*/ 463856 w 538397"/>
                <a:gd name="connsiteY13" fmla="*/ 5366 h 627753"/>
                <a:gd name="connsiteX14" fmla="*/ 443079 w 538397"/>
                <a:gd name="connsiteY14" fmla="*/ 3559 h 627753"/>
                <a:gd name="connsiteX15" fmla="*/ 442176 w 538397"/>
                <a:gd name="connsiteY15" fmla="*/ 4462 h 627753"/>
                <a:gd name="connsiteX16" fmla="*/ 4065 w 538397"/>
                <a:gd name="connsiteY16" fmla="*/ 442573 h 627753"/>
                <a:gd name="connsiteX17" fmla="*/ 4065 w 538397"/>
                <a:gd name="connsiteY17" fmla="*/ 463350 h 627753"/>
                <a:gd name="connsiteX18" fmla="*/ 4968 w 538397"/>
                <a:gd name="connsiteY18" fmla="*/ 464253 h 627753"/>
                <a:gd name="connsiteX19" fmla="*/ 180213 w 538397"/>
                <a:gd name="connsiteY19" fmla="*/ 537421 h 627753"/>
                <a:gd name="connsiteX20" fmla="*/ 242542 w 538397"/>
                <a:gd name="connsiteY20" fmla="*/ 537421 h 627753"/>
                <a:gd name="connsiteX21" fmla="*/ 242542 w 538397"/>
                <a:gd name="connsiteY21" fmla="*/ 613301 h 627753"/>
                <a:gd name="connsiteX22" fmla="*/ 256995 w 538397"/>
                <a:gd name="connsiteY22" fmla="*/ 627754 h 627753"/>
                <a:gd name="connsiteX23" fmla="*/ 267835 w 538397"/>
                <a:gd name="connsiteY23" fmla="*/ 623237 h 627753"/>
                <a:gd name="connsiteX24" fmla="*/ 400623 w 538397"/>
                <a:gd name="connsiteY24" fmla="*/ 479610 h 627753"/>
                <a:gd name="connsiteX25" fmla="*/ 484632 w 538397"/>
                <a:gd name="connsiteY25" fmla="*/ 34272 h 62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397" h="627753">
                  <a:moveTo>
                    <a:pt x="382557" y="456123"/>
                  </a:moveTo>
                  <a:cubicBezTo>
                    <a:pt x="381653" y="457027"/>
                    <a:pt x="380750" y="457027"/>
                    <a:pt x="379847" y="457930"/>
                  </a:cubicBezTo>
                  <a:lnTo>
                    <a:pt x="271448" y="575362"/>
                  </a:lnTo>
                  <a:lnTo>
                    <a:pt x="271448" y="521162"/>
                  </a:lnTo>
                  <a:cubicBezTo>
                    <a:pt x="271448" y="513032"/>
                    <a:pt x="265125" y="506709"/>
                    <a:pt x="256995" y="506709"/>
                  </a:cubicBezTo>
                  <a:cubicBezTo>
                    <a:pt x="256092" y="506709"/>
                    <a:pt x="255188" y="506709"/>
                    <a:pt x="255188" y="506709"/>
                  </a:cubicBezTo>
                  <a:cubicBezTo>
                    <a:pt x="250672" y="507613"/>
                    <a:pt x="246155" y="507613"/>
                    <a:pt x="242542" y="508516"/>
                  </a:cubicBezTo>
                  <a:cubicBezTo>
                    <a:pt x="222669" y="510322"/>
                    <a:pt x="202796" y="510322"/>
                    <a:pt x="182923" y="508516"/>
                  </a:cubicBezTo>
                  <a:cubicBezTo>
                    <a:pt x="129627" y="503096"/>
                    <a:pt x="79041" y="484126"/>
                    <a:pt x="36585" y="452510"/>
                  </a:cubicBezTo>
                  <a:lnTo>
                    <a:pt x="451209" y="38788"/>
                  </a:lnTo>
                  <a:cubicBezTo>
                    <a:pt x="453919" y="43305"/>
                    <a:pt x="457532" y="47822"/>
                    <a:pt x="460242" y="52338"/>
                  </a:cubicBezTo>
                  <a:cubicBezTo>
                    <a:pt x="547865" y="185126"/>
                    <a:pt x="513538" y="363984"/>
                    <a:pt x="382557" y="456123"/>
                  </a:cubicBezTo>
                  <a:close/>
                  <a:moveTo>
                    <a:pt x="484632" y="34272"/>
                  </a:moveTo>
                  <a:cubicBezTo>
                    <a:pt x="478309" y="24336"/>
                    <a:pt x="471082" y="14399"/>
                    <a:pt x="463856" y="5366"/>
                  </a:cubicBezTo>
                  <a:cubicBezTo>
                    <a:pt x="458436" y="-958"/>
                    <a:pt x="449402" y="-1861"/>
                    <a:pt x="443079" y="3559"/>
                  </a:cubicBezTo>
                  <a:cubicBezTo>
                    <a:pt x="443079" y="3559"/>
                    <a:pt x="442176" y="4462"/>
                    <a:pt x="442176" y="4462"/>
                  </a:cubicBezTo>
                  <a:lnTo>
                    <a:pt x="4065" y="442573"/>
                  </a:lnTo>
                  <a:cubicBezTo>
                    <a:pt x="-1355" y="447994"/>
                    <a:pt x="-1355" y="457930"/>
                    <a:pt x="4065" y="463350"/>
                  </a:cubicBezTo>
                  <a:cubicBezTo>
                    <a:pt x="4065" y="463350"/>
                    <a:pt x="4968" y="464253"/>
                    <a:pt x="4968" y="464253"/>
                  </a:cubicBezTo>
                  <a:cubicBezTo>
                    <a:pt x="54651" y="505805"/>
                    <a:pt x="116077" y="531099"/>
                    <a:pt x="180213" y="537421"/>
                  </a:cubicBezTo>
                  <a:cubicBezTo>
                    <a:pt x="200989" y="539229"/>
                    <a:pt x="221766" y="539229"/>
                    <a:pt x="242542" y="537421"/>
                  </a:cubicBezTo>
                  <a:lnTo>
                    <a:pt x="242542" y="613301"/>
                  </a:lnTo>
                  <a:cubicBezTo>
                    <a:pt x="242542" y="621431"/>
                    <a:pt x="248865" y="627754"/>
                    <a:pt x="256995" y="627754"/>
                  </a:cubicBezTo>
                  <a:cubicBezTo>
                    <a:pt x="261512" y="627754"/>
                    <a:pt x="265125" y="625947"/>
                    <a:pt x="267835" y="623237"/>
                  </a:cubicBezTo>
                  <a:lnTo>
                    <a:pt x="400623" y="479610"/>
                  </a:lnTo>
                  <a:cubicBezTo>
                    <a:pt x="544251" y="377534"/>
                    <a:pt x="581287" y="181514"/>
                    <a:pt x="484632" y="34272"/>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0" name="Freeform 358">
              <a:extLst>
                <a:ext uri="{FF2B5EF4-FFF2-40B4-BE49-F238E27FC236}">
                  <a16:creationId xmlns:a16="http://schemas.microsoft.com/office/drawing/2014/main" id="{C874141F-41A3-25AB-50A8-9ECB86A5B80A}"/>
                </a:ext>
              </a:extLst>
            </p:cNvPr>
            <p:cNvSpPr/>
            <p:nvPr/>
          </p:nvSpPr>
          <p:spPr>
            <a:xfrm>
              <a:off x="4332644" y="5944605"/>
              <a:ext cx="56005" cy="56006"/>
            </a:xfrm>
            <a:custGeom>
              <a:avLst/>
              <a:gdLst>
                <a:gd name="connsiteX0" fmla="*/ 56006 w 56005"/>
                <a:gd name="connsiteY0" fmla="*/ 28003 h 56006"/>
                <a:gd name="connsiteX1" fmla="*/ 28003 w 56005"/>
                <a:gd name="connsiteY1" fmla="*/ 56007 h 56006"/>
                <a:gd name="connsiteX2" fmla="*/ 0 w 56005"/>
                <a:gd name="connsiteY2" fmla="*/ 28003 h 56006"/>
                <a:gd name="connsiteX3" fmla="*/ 28003 w 56005"/>
                <a:gd name="connsiteY3" fmla="*/ 0 h 56006"/>
                <a:gd name="connsiteX4" fmla="*/ 56006 w 56005"/>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5" h="56006">
                  <a:moveTo>
                    <a:pt x="56006" y="28003"/>
                  </a:moveTo>
                  <a:cubicBezTo>
                    <a:pt x="56006" y="43360"/>
                    <a:pt x="43359" y="56007"/>
                    <a:pt x="28003" y="56007"/>
                  </a:cubicBezTo>
                  <a:cubicBezTo>
                    <a:pt x="12646" y="56007"/>
                    <a:pt x="0" y="43360"/>
                    <a:pt x="0" y="28003"/>
                  </a:cubicBezTo>
                  <a:cubicBezTo>
                    <a:pt x="0" y="12647"/>
                    <a:pt x="12646" y="0"/>
                    <a:pt x="28003" y="0"/>
                  </a:cubicBezTo>
                  <a:cubicBezTo>
                    <a:pt x="43359" y="0"/>
                    <a:pt x="56006" y="12647"/>
                    <a:pt x="56006"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1" name="Freeform 359">
              <a:extLst>
                <a:ext uri="{FF2B5EF4-FFF2-40B4-BE49-F238E27FC236}">
                  <a16:creationId xmlns:a16="http://schemas.microsoft.com/office/drawing/2014/main" id="{F8EE9A6E-26C0-824F-4FAE-803AADFCAC6A}"/>
                </a:ext>
              </a:extLst>
            </p:cNvPr>
            <p:cNvSpPr/>
            <p:nvPr/>
          </p:nvSpPr>
          <p:spPr>
            <a:xfrm>
              <a:off x="4421170" y="5944605"/>
              <a:ext cx="56006" cy="56006"/>
            </a:xfrm>
            <a:custGeom>
              <a:avLst/>
              <a:gdLst>
                <a:gd name="connsiteX0" fmla="*/ 56006 w 56006"/>
                <a:gd name="connsiteY0" fmla="*/ 28003 h 56006"/>
                <a:gd name="connsiteX1" fmla="*/ 28003 w 56006"/>
                <a:gd name="connsiteY1" fmla="*/ 56007 h 56006"/>
                <a:gd name="connsiteX2" fmla="*/ 0 w 56006"/>
                <a:gd name="connsiteY2" fmla="*/ 28003 h 56006"/>
                <a:gd name="connsiteX3" fmla="*/ 28003 w 56006"/>
                <a:gd name="connsiteY3" fmla="*/ 0 h 56006"/>
                <a:gd name="connsiteX4" fmla="*/ 56006 w 56006"/>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6" h="56006">
                  <a:moveTo>
                    <a:pt x="56006" y="28003"/>
                  </a:moveTo>
                  <a:cubicBezTo>
                    <a:pt x="56006" y="43360"/>
                    <a:pt x="43359" y="56007"/>
                    <a:pt x="28003" y="56007"/>
                  </a:cubicBezTo>
                  <a:cubicBezTo>
                    <a:pt x="12647" y="56007"/>
                    <a:pt x="0" y="43360"/>
                    <a:pt x="0" y="28003"/>
                  </a:cubicBezTo>
                  <a:cubicBezTo>
                    <a:pt x="0" y="12647"/>
                    <a:pt x="12647" y="0"/>
                    <a:pt x="28003" y="0"/>
                  </a:cubicBezTo>
                  <a:cubicBezTo>
                    <a:pt x="43359" y="0"/>
                    <a:pt x="56006" y="12647"/>
                    <a:pt x="56006"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2" name="Freeform 360">
              <a:extLst>
                <a:ext uri="{FF2B5EF4-FFF2-40B4-BE49-F238E27FC236}">
                  <a16:creationId xmlns:a16="http://schemas.microsoft.com/office/drawing/2014/main" id="{07ECF67F-FBBA-110F-63F7-5680DD29B9F7}"/>
                </a:ext>
              </a:extLst>
            </p:cNvPr>
            <p:cNvSpPr/>
            <p:nvPr/>
          </p:nvSpPr>
          <p:spPr>
            <a:xfrm>
              <a:off x="4507889" y="5944605"/>
              <a:ext cx="63232" cy="56006"/>
            </a:xfrm>
            <a:custGeom>
              <a:avLst/>
              <a:gdLst>
                <a:gd name="connsiteX0" fmla="*/ 63233 w 63232"/>
                <a:gd name="connsiteY0" fmla="*/ 28003 h 56006"/>
                <a:gd name="connsiteX1" fmla="*/ 31616 w 63232"/>
                <a:gd name="connsiteY1" fmla="*/ 56007 h 56006"/>
                <a:gd name="connsiteX2" fmla="*/ 0 w 63232"/>
                <a:gd name="connsiteY2" fmla="*/ 28003 h 56006"/>
                <a:gd name="connsiteX3" fmla="*/ 31616 w 63232"/>
                <a:gd name="connsiteY3" fmla="*/ 0 h 56006"/>
                <a:gd name="connsiteX4" fmla="*/ 63233 w 63232"/>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32" h="56006">
                  <a:moveTo>
                    <a:pt x="63233" y="28003"/>
                  </a:moveTo>
                  <a:cubicBezTo>
                    <a:pt x="63233" y="43360"/>
                    <a:pt x="48779" y="56007"/>
                    <a:pt x="31616" y="56007"/>
                  </a:cubicBezTo>
                  <a:cubicBezTo>
                    <a:pt x="14453" y="56007"/>
                    <a:pt x="0" y="43360"/>
                    <a:pt x="0" y="28003"/>
                  </a:cubicBezTo>
                  <a:cubicBezTo>
                    <a:pt x="0" y="12647"/>
                    <a:pt x="14453" y="0"/>
                    <a:pt x="31616" y="0"/>
                  </a:cubicBezTo>
                  <a:cubicBezTo>
                    <a:pt x="48779" y="0"/>
                    <a:pt x="63233" y="12647"/>
                    <a:pt x="63233"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3" name="Freeform 361">
              <a:extLst>
                <a:ext uri="{FF2B5EF4-FFF2-40B4-BE49-F238E27FC236}">
                  <a16:creationId xmlns:a16="http://schemas.microsoft.com/office/drawing/2014/main" id="{82A90E65-F12E-8DBE-F703-D6F358A83631}"/>
                </a:ext>
              </a:extLst>
            </p:cNvPr>
            <p:cNvSpPr/>
            <p:nvPr/>
          </p:nvSpPr>
          <p:spPr>
            <a:xfrm>
              <a:off x="3917433" y="5523765"/>
              <a:ext cx="144665" cy="571794"/>
            </a:xfrm>
            <a:custGeom>
              <a:avLst/>
              <a:gdLst>
                <a:gd name="connsiteX0" fmla="*/ 116211 w 144665"/>
                <a:gd name="connsiteY0" fmla="*/ 497623 h 571794"/>
                <a:gd name="connsiteX1" fmla="*/ 99951 w 144665"/>
                <a:gd name="connsiteY1" fmla="*/ 510270 h 571794"/>
                <a:gd name="connsiteX2" fmla="*/ 99048 w 144665"/>
                <a:gd name="connsiteY2" fmla="*/ 520206 h 571794"/>
                <a:gd name="connsiteX3" fmla="*/ 140601 w 144665"/>
                <a:gd name="connsiteY3" fmla="*/ 25187 h 571794"/>
                <a:gd name="connsiteX4" fmla="*/ 140601 w 144665"/>
                <a:gd name="connsiteY4" fmla="*/ 4410 h 571794"/>
                <a:gd name="connsiteX5" fmla="*/ 119825 w 144665"/>
                <a:gd name="connsiteY5" fmla="*/ 4410 h 571794"/>
                <a:gd name="connsiteX6" fmla="*/ 73755 w 144665"/>
                <a:gd name="connsiteY6" fmla="*/ 536467 h 571794"/>
                <a:gd name="connsiteX7" fmla="*/ 61109 w 144665"/>
                <a:gd name="connsiteY7" fmla="*/ 534659 h 571794"/>
                <a:gd name="connsiteX8" fmla="*/ 44849 w 144665"/>
                <a:gd name="connsiteY8" fmla="*/ 547306 h 571794"/>
                <a:gd name="connsiteX9" fmla="*/ 56592 w 144665"/>
                <a:gd name="connsiteY9" fmla="*/ 564469 h 571794"/>
                <a:gd name="connsiteX10" fmla="*/ 105371 w 144665"/>
                <a:gd name="connsiteY10" fmla="*/ 571696 h 571794"/>
                <a:gd name="connsiteX11" fmla="*/ 121631 w 144665"/>
                <a:gd name="connsiteY11" fmla="*/ 559050 h 571794"/>
                <a:gd name="connsiteX12" fmla="*/ 121631 w 144665"/>
                <a:gd name="connsiteY12" fmla="*/ 559050 h 571794"/>
                <a:gd name="connsiteX13" fmla="*/ 127051 w 144665"/>
                <a:gd name="connsiteY13" fmla="*/ 514787 h 571794"/>
                <a:gd name="connsiteX14" fmla="*/ 116211 w 144665"/>
                <a:gd name="connsiteY14" fmla="*/ 497623 h 57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665" h="571794">
                  <a:moveTo>
                    <a:pt x="116211" y="497623"/>
                  </a:moveTo>
                  <a:cubicBezTo>
                    <a:pt x="108081" y="496720"/>
                    <a:pt x="100855" y="502140"/>
                    <a:pt x="99951" y="510270"/>
                  </a:cubicBezTo>
                  <a:lnTo>
                    <a:pt x="99048" y="520206"/>
                  </a:lnTo>
                  <a:cubicBezTo>
                    <a:pt x="-7544" y="366642"/>
                    <a:pt x="10523" y="157975"/>
                    <a:pt x="140601" y="25187"/>
                  </a:cubicBezTo>
                  <a:cubicBezTo>
                    <a:pt x="146021" y="19766"/>
                    <a:pt x="146021" y="9830"/>
                    <a:pt x="140601" y="4410"/>
                  </a:cubicBezTo>
                  <a:cubicBezTo>
                    <a:pt x="135181" y="-1010"/>
                    <a:pt x="126148" y="-1913"/>
                    <a:pt x="119825" y="4410"/>
                  </a:cubicBezTo>
                  <a:cubicBezTo>
                    <a:pt x="-20190" y="146231"/>
                    <a:pt x="-40063" y="371158"/>
                    <a:pt x="73755" y="536467"/>
                  </a:cubicBezTo>
                  <a:lnTo>
                    <a:pt x="61109" y="534659"/>
                  </a:lnTo>
                  <a:cubicBezTo>
                    <a:pt x="52979" y="533756"/>
                    <a:pt x="45752" y="539176"/>
                    <a:pt x="44849" y="547306"/>
                  </a:cubicBezTo>
                  <a:cubicBezTo>
                    <a:pt x="43946" y="555436"/>
                    <a:pt x="49366" y="562663"/>
                    <a:pt x="56592" y="564469"/>
                  </a:cubicBezTo>
                  <a:lnTo>
                    <a:pt x="105371" y="571696"/>
                  </a:lnTo>
                  <a:cubicBezTo>
                    <a:pt x="113501" y="572599"/>
                    <a:pt x="120728" y="567180"/>
                    <a:pt x="121631" y="559050"/>
                  </a:cubicBezTo>
                  <a:cubicBezTo>
                    <a:pt x="121631" y="559050"/>
                    <a:pt x="121631" y="559050"/>
                    <a:pt x="121631" y="559050"/>
                  </a:cubicBezTo>
                  <a:lnTo>
                    <a:pt x="127051" y="514787"/>
                  </a:lnTo>
                  <a:cubicBezTo>
                    <a:pt x="129761" y="505753"/>
                    <a:pt x="124341" y="498526"/>
                    <a:pt x="116211" y="49762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4" name="Freeform 362">
              <a:extLst>
                <a:ext uri="{FF2B5EF4-FFF2-40B4-BE49-F238E27FC236}">
                  <a16:creationId xmlns:a16="http://schemas.microsoft.com/office/drawing/2014/main" id="{436CE974-D940-5E54-4B34-CB70B23CCA2F}"/>
                </a:ext>
              </a:extLst>
            </p:cNvPr>
            <p:cNvSpPr/>
            <p:nvPr/>
          </p:nvSpPr>
          <p:spPr>
            <a:xfrm>
              <a:off x="4658292" y="5543530"/>
              <a:ext cx="143778" cy="576770"/>
            </a:xfrm>
            <a:custGeom>
              <a:avLst/>
              <a:gdLst>
                <a:gd name="connsiteX0" fmla="*/ 70911 w 143778"/>
                <a:gd name="connsiteY0" fmla="*/ 28907 h 576770"/>
                <a:gd name="connsiteX1" fmla="*/ 85364 w 143778"/>
                <a:gd name="connsiteY1" fmla="*/ 14454 h 576770"/>
                <a:gd name="connsiteX2" fmla="*/ 70911 w 143778"/>
                <a:gd name="connsiteY2" fmla="*/ 0 h 576770"/>
                <a:gd name="connsiteX3" fmla="*/ 26648 w 143778"/>
                <a:gd name="connsiteY3" fmla="*/ 0 h 576770"/>
                <a:gd name="connsiteX4" fmla="*/ 12195 w 143778"/>
                <a:gd name="connsiteY4" fmla="*/ 14454 h 576770"/>
                <a:gd name="connsiteX5" fmla="*/ 12195 w 143778"/>
                <a:gd name="connsiteY5" fmla="*/ 58716 h 576770"/>
                <a:gd name="connsiteX6" fmla="*/ 26648 w 143778"/>
                <a:gd name="connsiteY6" fmla="*/ 73170 h 576770"/>
                <a:gd name="connsiteX7" fmla="*/ 41101 w 143778"/>
                <a:gd name="connsiteY7" fmla="*/ 58716 h 576770"/>
                <a:gd name="connsiteX8" fmla="*/ 41101 w 143778"/>
                <a:gd name="connsiteY8" fmla="*/ 54199 h 576770"/>
                <a:gd name="connsiteX9" fmla="*/ 4065 w 143778"/>
                <a:gd name="connsiteY9" fmla="*/ 551930 h 576770"/>
                <a:gd name="connsiteX10" fmla="*/ 4065 w 143778"/>
                <a:gd name="connsiteY10" fmla="*/ 572706 h 576770"/>
                <a:gd name="connsiteX11" fmla="*/ 24841 w 143778"/>
                <a:gd name="connsiteY11" fmla="*/ 572706 h 576770"/>
                <a:gd name="connsiteX12" fmla="*/ 59168 w 143778"/>
                <a:gd name="connsiteY12" fmla="*/ 29810 h 576770"/>
                <a:gd name="connsiteX13" fmla="*/ 70911 w 143778"/>
                <a:gd name="connsiteY13" fmla="*/ 29810 h 57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778" h="576770">
                  <a:moveTo>
                    <a:pt x="70911" y="28907"/>
                  </a:moveTo>
                  <a:cubicBezTo>
                    <a:pt x="79041" y="28907"/>
                    <a:pt x="85364" y="22583"/>
                    <a:pt x="85364" y="14454"/>
                  </a:cubicBezTo>
                  <a:cubicBezTo>
                    <a:pt x="85364" y="6324"/>
                    <a:pt x="79041" y="0"/>
                    <a:pt x="70911" y="0"/>
                  </a:cubicBezTo>
                  <a:lnTo>
                    <a:pt x="26648" y="0"/>
                  </a:lnTo>
                  <a:cubicBezTo>
                    <a:pt x="18518" y="0"/>
                    <a:pt x="12195" y="6324"/>
                    <a:pt x="12195" y="14454"/>
                  </a:cubicBezTo>
                  <a:lnTo>
                    <a:pt x="12195" y="58716"/>
                  </a:lnTo>
                  <a:cubicBezTo>
                    <a:pt x="12195" y="66846"/>
                    <a:pt x="18518" y="73170"/>
                    <a:pt x="26648" y="73170"/>
                  </a:cubicBezTo>
                  <a:cubicBezTo>
                    <a:pt x="34778" y="73170"/>
                    <a:pt x="41101" y="66846"/>
                    <a:pt x="41101" y="58716"/>
                  </a:cubicBezTo>
                  <a:lnTo>
                    <a:pt x="41101" y="54199"/>
                  </a:lnTo>
                  <a:cubicBezTo>
                    <a:pt x="151306" y="206861"/>
                    <a:pt x="135950" y="417335"/>
                    <a:pt x="4065" y="551930"/>
                  </a:cubicBezTo>
                  <a:cubicBezTo>
                    <a:pt x="-1355" y="557350"/>
                    <a:pt x="-1355" y="567286"/>
                    <a:pt x="4065" y="572706"/>
                  </a:cubicBezTo>
                  <a:cubicBezTo>
                    <a:pt x="9485" y="578126"/>
                    <a:pt x="19421" y="578126"/>
                    <a:pt x="24841" y="572706"/>
                  </a:cubicBezTo>
                  <a:cubicBezTo>
                    <a:pt x="169373" y="425465"/>
                    <a:pt x="183826" y="194214"/>
                    <a:pt x="59168" y="29810"/>
                  </a:cubicBezTo>
                  <a:lnTo>
                    <a:pt x="70911" y="29810"/>
                  </a:ln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69F789DC-D60E-A821-73A2-99246C4B7D90}"/>
              </a:ext>
            </a:extLst>
          </p:cNvPr>
          <p:cNvPicPr>
            <a:picLocks noChangeAspect="1"/>
          </p:cNvPicPr>
          <p:nvPr/>
        </p:nvPicPr>
        <p:blipFill>
          <a:blip r:embed="rId2"/>
          <a:stretch>
            <a:fillRect/>
          </a:stretch>
        </p:blipFill>
        <p:spPr>
          <a:xfrm>
            <a:off x="5719353" y="2355174"/>
            <a:ext cx="769339" cy="826470"/>
          </a:xfrm>
          <a:prstGeom prst="rect">
            <a:avLst/>
          </a:prstGeom>
        </p:spPr>
      </p:pic>
      <p:pic>
        <p:nvPicPr>
          <p:cNvPr id="7" name="Picture 6">
            <a:extLst>
              <a:ext uri="{FF2B5EF4-FFF2-40B4-BE49-F238E27FC236}">
                <a16:creationId xmlns:a16="http://schemas.microsoft.com/office/drawing/2014/main" id="{659C0F6F-8273-49DD-8DF9-3F6C32882FE9}"/>
              </a:ext>
            </a:extLst>
          </p:cNvPr>
          <p:cNvPicPr>
            <a:picLocks noChangeAspect="1"/>
          </p:cNvPicPr>
          <p:nvPr/>
        </p:nvPicPr>
        <p:blipFill>
          <a:blip r:embed="rId3"/>
          <a:stretch>
            <a:fillRect/>
          </a:stretch>
        </p:blipFill>
        <p:spPr>
          <a:xfrm>
            <a:off x="9562999" y="2419538"/>
            <a:ext cx="769339" cy="826470"/>
          </a:xfrm>
          <a:prstGeom prst="rect">
            <a:avLst/>
          </a:prstGeom>
        </p:spPr>
      </p:pic>
      <p:cxnSp>
        <p:nvCxnSpPr>
          <p:cNvPr id="10" name="Straight Arrow Connector 9">
            <a:extLst>
              <a:ext uri="{FF2B5EF4-FFF2-40B4-BE49-F238E27FC236}">
                <a16:creationId xmlns:a16="http://schemas.microsoft.com/office/drawing/2014/main" id="{A6F8A15C-14A8-18CE-D8E2-2585C40F86CC}"/>
              </a:ext>
            </a:extLst>
          </p:cNvPr>
          <p:cNvCxnSpPr>
            <a:cxnSpLocks/>
          </p:cNvCxnSpPr>
          <p:nvPr/>
        </p:nvCxnSpPr>
        <p:spPr>
          <a:xfrm>
            <a:off x="2906016"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B28002A-165D-887F-71C5-34ABF110EA7A}"/>
              </a:ext>
            </a:extLst>
          </p:cNvPr>
          <p:cNvCxnSpPr>
            <a:cxnSpLocks/>
          </p:cNvCxnSpPr>
          <p:nvPr/>
        </p:nvCxnSpPr>
        <p:spPr>
          <a:xfrm>
            <a:off x="4853607"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844D78D-0154-5FE9-9E72-3E7D885B5D61}"/>
              </a:ext>
            </a:extLst>
          </p:cNvPr>
          <p:cNvCxnSpPr>
            <a:cxnSpLocks/>
          </p:cNvCxnSpPr>
          <p:nvPr/>
        </p:nvCxnSpPr>
        <p:spPr>
          <a:xfrm>
            <a:off x="6843019"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3ED90EB-CC6B-DE44-AE20-DE301C81DA58}"/>
              </a:ext>
            </a:extLst>
          </p:cNvPr>
          <p:cNvCxnSpPr>
            <a:cxnSpLocks/>
          </p:cNvCxnSpPr>
          <p:nvPr/>
        </p:nvCxnSpPr>
        <p:spPr>
          <a:xfrm>
            <a:off x="8654719"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18FF973-BB01-E201-BFF5-3C87947E9400}"/>
              </a:ext>
            </a:extLst>
          </p:cNvPr>
          <p:cNvSpPr txBox="1"/>
          <p:nvPr/>
        </p:nvSpPr>
        <p:spPr>
          <a:xfrm>
            <a:off x="-154290" y="6195435"/>
            <a:ext cx="6871390" cy="286232"/>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Quelle: “The complete guide to managing your business processes in 2022” (</a:t>
            </a:r>
            <a:r>
              <a:rPr kumimoji="0" lang="en-US" sz="1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Monday.com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87297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23" grpId="0" build="p"/>
      <p:bldP spid="25" grpId="0" build="p"/>
      <p:bldP spid="27" grpId="0" build="p"/>
      <p:bldP spid="6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“Ich </a:t>
            </a:r>
            <a:r>
              <a:rPr lang="en-US" dirty="0" err="1"/>
              <a:t>habe</a:t>
            </a:r>
            <a:r>
              <a:rPr lang="en-US" dirty="0"/>
              <a:t> </a:t>
            </a:r>
            <a:r>
              <a:rPr lang="en-US" dirty="0" err="1"/>
              <a:t>nie</a:t>
            </a:r>
            <a:r>
              <a:rPr lang="en-US" dirty="0"/>
              <a:t> </a:t>
            </a:r>
            <a:r>
              <a:rPr lang="en-US" dirty="0" err="1"/>
              <a:t>vom</a:t>
            </a:r>
            <a:r>
              <a:rPr lang="en-US" dirty="0"/>
              <a:t> </a:t>
            </a:r>
            <a:r>
              <a:rPr lang="en-US" dirty="0" err="1"/>
              <a:t>Erfolg</a:t>
            </a:r>
            <a:r>
              <a:rPr lang="en-US" dirty="0"/>
              <a:t> </a:t>
            </a:r>
            <a:r>
              <a:rPr lang="en-US" dirty="0" err="1"/>
              <a:t>geträumt</a:t>
            </a:r>
            <a:r>
              <a:rPr lang="en-US" dirty="0"/>
              <a:t>, ich </a:t>
            </a:r>
            <a:r>
              <a:rPr lang="en-US" dirty="0" err="1"/>
              <a:t>habe</a:t>
            </a:r>
            <a:r>
              <a:rPr lang="en-US" dirty="0"/>
              <a:t> </a:t>
            </a:r>
            <a:r>
              <a:rPr lang="en-US" dirty="0" err="1"/>
              <a:t>dafür</a:t>
            </a:r>
            <a:r>
              <a:rPr lang="en-US" dirty="0"/>
              <a:t> </a:t>
            </a:r>
            <a:r>
              <a:rPr lang="en-US" dirty="0" err="1"/>
              <a:t>gearbeitet</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Estee Lauder</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Man in workshop writing and holding tablet">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0060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1801616"/>
            <a:ext cx="10595237" cy="3995028"/>
          </a:xfrm>
        </p:spPr>
        <p:txBody>
          <a:bodyPr/>
          <a:lstStyle/>
          <a:p>
            <a:pPr marL="474300" indent="-457200">
              <a:buClr>
                <a:schemeClr val="accent2"/>
              </a:buClr>
              <a:buFont typeface="+mj-lt"/>
              <a:buAutoNum type="arabicPeriod"/>
            </a:pPr>
            <a:r>
              <a:rPr lang="en-GB" dirty="0"/>
              <a:t>Verstehen der </a:t>
            </a:r>
            <a:r>
              <a:rPr lang="en-GB" dirty="0" err="1"/>
              <a:t>Prozesse</a:t>
            </a:r>
            <a:r>
              <a:rPr lang="en-GB" dirty="0"/>
              <a:t>, die </a:t>
            </a:r>
            <a:r>
              <a:rPr lang="en-GB" dirty="0" err="1"/>
              <a:t>innerhalb</a:t>
            </a:r>
            <a:r>
              <a:rPr lang="en-GB" dirty="0"/>
              <a:t> </a:t>
            </a:r>
            <a:r>
              <a:rPr lang="en-GB" dirty="0" err="1"/>
              <a:t>einer</a:t>
            </a:r>
            <a:r>
              <a:rPr lang="en-GB" dirty="0"/>
              <a:t> Organisation </a:t>
            </a:r>
            <a:r>
              <a:rPr lang="en-GB" dirty="0" err="1"/>
              <a:t>ablaufen</a:t>
            </a:r>
            <a:r>
              <a:rPr lang="en-GB" dirty="0"/>
              <a:t> </a:t>
            </a:r>
          </a:p>
          <a:p>
            <a:pPr marL="474300" indent="-457200">
              <a:buClr>
                <a:schemeClr val="accent2"/>
              </a:buClr>
              <a:buFont typeface="+mj-lt"/>
              <a:buAutoNum type="arabicPeriod"/>
            </a:pPr>
            <a:r>
              <a:rPr lang="en-GB" dirty="0" err="1"/>
              <a:t>Prozesse</a:t>
            </a:r>
            <a:r>
              <a:rPr lang="en-GB" dirty="0"/>
              <a:t> von </a:t>
            </a:r>
            <a:r>
              <a:rPr lang="en-GB" dirty="0" err="1"/>
              <a:t>Anfang</a:t>
            </a:r>
            <a:r>
              <a:rPr lang="en-GB" dirty="0"/>
              <a:t> bis Ende </a:t>
            </a:r>
            <a:r>
              <a:rPr lang="en-GB" dirty="0" err="1"/>
              <a:t>analysieren</a:t>
            </a:r>
            <a:r>
              <a:rPr lang="en-GB" dirty="0"/>
              <a:t> </a:t>
            </a:r>
          </a:p>
          <a:p>
            <a:pPr marL="474300" indent="-457200">
              <a:buClr>
                <a:schemeClr val="accent2"/>
              </a:buClr>
              <a:buFont typeface="+mj-lt"/>
              <a:buAutoNum type="arabicPeriod"/>
            </a:pPr>
            <a:r>
              <a:rPr lang="en-GB" dirty="0" err="1"/>
              <a:t>Kontinuierliche</a:t>
            </a:r>
            <a:r>
              <a:rPr lang="en-GB" dirty="0"/>
              <a:t> </a:t>
            </a:r>
            <a:r>
              <a:rPr lang="en-GB" dirty="0" err="1"/>
              <a:t>Verbesserung</a:t>
            </a:r>
            <a:r>
              <a:rPr lang="en-GB" dirty="0"/>
              <a:t> der </a:t>
            </a:r>
            <a:r>
              <a:rPr lang="en-GB" dirty="0" err="1"/>
              <a:t>Geschäftsprozesse</a:t>
            </a:r>
            <a:r>
              <a:rPr lang="en-GB" dirty="0"/>
              <a:t> und der </a:t>
            </a:r>
            <a:r>
              <a:rPr lang="en-GB" dirty="0" err="1"/>
              <a:t>Geschäftsstrategie</a:t>
            </a:r>
            <a:endParaRPr lang="en-GB" dirty="0"/>
          </a:p>
          <a:p>
            <a:pPr marL="474300" indent="-457200">
              <a:buClr>
                <a:schemeClr val="accent2"/>
              </a:buClr>
              <a:buFont typeface="+mj-lt"/>
              <a:buAutoNum type="arabicPeriod"/>
            </a:pPr>
            <a:r>
              <a:rPr lang="en-GB" dirty="0" err="1"/>
              <a:t>Größeren</a:t>
            </a:r>
            <a:r>
              <a:rPr lang="en-GB" dirty="0"/>
              <a:t> </a:t>
            </a:r>
            <a:r>
              <a:rPr lang="en-GB" dirty="0" err="1"/>
              <a:t>Einfluss</a:t>
            </a:r>
            <a:r>
              <a:rPr lang="en-GB" dirty="0"/>
              <a:t> auf die </a:t>
            </a:r>
            <a:r>
              <a:rPr lang="en-GB" dirty="0" err="1"/>
              <a:t>Geschäftsergebnisse</a:t>
            </a:r>
            <a:r>
              <a:rPr lang="en-GB" dirty="0"/>
              <a:t> </a:t>
            </a:r>
            <a:r>
              <a:rPr lang="en-GB" dirty="0" err="1"/>
              <a:t>haben</a:t>
            </a:r>
            <a:r>
              <a:rPr lang="en-GB" dirty="0"/>
              <a:t> </a:t>
            </a:r>
          </a:p>
          <a:p>
            <a:pPr marL="474300" indent="-457200">
              <a:buClr>
                <a:schemeClr val="accent2"/>
              </a:buClr>
              <a:buFont typeface="+mj-lt"/>
              <a:buAutoNum type="arabicPeriod"/>
            </a:pPr>
            <a:r>
              <a:rPr lang="en-GB" dirty="0" err="1"/>
              <a:t>Geschäftsprozesse</a:t>
            </a:r>
            <a:r>
              <a:rPr lang="en-GB" dirty="0"/>
              <a:t> an </a:t>
            </a:r>
            <a:r>
              <a:rPr lang="en-GB" dirty="0" err="1"/>
              <a:t>Markttrends</a:t>
            </a:r>
            <a:r>
              <a:rPr lang="en-GB" dirty="0"/>
              <a:t> und </a:t>
            </a:r>
            <a:r>
              <a:rPr lang="en-GB" dirty="0" err="1"/>
              <a:t>Branchenanforderungen</a:t>
            </a:r>
            <a:r>
              <a:rPr lang="en-GB" dirty="0"/>
              <a:t> </a:t>
            </a:r>
            <a:r>
              <a:rPr lang="en-GB" dirty="0" err="1"/>
              <a:t>anpassen</a:t>
            </a:r>
            <a:endParaRPr lang="en-GB" dirty="0"/>
          </a:p>
          <a:p>
            <a:pPr marL="474300" indent="-457200">
              <a:buClr>
                <a:schemeClr val="accent2"/>
              </a:buClr>
              <a:buFont typeface="+mj-lt"/>
              <a:buAutoNum type="arabicPeriod"/>
            </a:pPr>
            <a:r>
              <a:rPr lang="en-GB" dirty="0"/>
              <a:t>Kapital </a:t>
            </a:r>
            <a:r>
              <a:rPr lang="en-GB" dirty="0" err="1"/>
              <a:t>aus</a:t>
            </a:r>
            <a:r>
              <a:rPr lang="en-GB" dirty="0"/>
              <a:t> </a:t>
            </a:r>
            <a:r>
              <a:rPr lang="en-GB" dirty="0" err="1"/>
              <a:t>neuen</a:t>
            </a:r>
            <a:r>
              <a:rPr lang="en-GB" dirty="0"/>
              <a:t> </a:t>
            </a:r>
            <a:r>
              <a:rPr lang="en-GB" dirty="0" err="1"/>
              <a:t>Technologien</a:t>
            </a:r>
            <a:r>
              <a:rPr lang="en-GB" dirty="0"/>
              <a:t> </a:t>
            </a:r>
            <a:r>
              <a:rPr lang="en-GB" dirty="0" err="1"/>
              <a:t>schlagen</a:t>
            </a:r>
            <a:endParaRPr lang="en-GB" dirty="0"/>
          </a:p>
          <a:p>
            <a:pPr marL="474300" indent="-457200">
              <a:buClr>
                <a:schemeClr val="accent2"/>
              </a:buClr>
              <a:buFont typeface="+mj-lt"/>
              <a:buAutoNum type="arabicPeriod"/>
            </a:pPr>
            <a:endParaRPr lang="en-GB" dirty="0">
              <a:solidFill>
                <a:srgbClr val="000000"/>
              </a:solidFill>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Vorteile</a:t>
            </a:r>
            <a:r>
              <a:rPr lang="en-GB" dirty="0"/>
              <a:t> von Business Process Management (BPM)</a:t>
            </a:r>
            <a:endParaRPr lang="en-ZA" dirty="0"/>
          </a:p>
        </p:txBody>
      </p:sp>
    </p:spTree>
    <p:extLst>
      <p:ext uri="{BB962C8B-B14F-4D97-AF65-F5344CB8AC3E}">
        <p14:creationId xmlns:p14="http://schemas.microsoft.com/office/powerpoint/2010/main" val="45598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n-GB" dirty="0">
                <a:solidFill>
                  <a:srgbClr val="000000"/>
                </a:solidFill>
                <a:latin typeface="+mn-lt"/>
              </a:rPr>
              <a:t>Appian: </a:t>
            </a:r>
            <a:r>
              <a:rPr lang="en-GB" dirty="0">
                <a:solidFill>
                  <a:schemeClr val="accent1">
                    <a:lumMod val="75000"/>
                  </a:schemeClr>
                </a:solidFill>
                <a:latin typeface="+mn-lt"/>
                <a:hlinkClick r:id="rId3">
                  <a:extLst>
                    <a:ext uri="{A12FA001-AC4F-418D-AE19-62706E023703}">
                      <ahyp:hlinkClr xmlns:ahyp="http://schemas.microsoft.com/office/drawing/2018/hyperlinkcolor" val="tx"/>
                    </a:ext>
                  </a:extLst>
                </a:hlinkClick>
              </a:rPr>
              <a:t>https://appian.com/</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BP Logix:</a:t>
            </a:r>
            <a:r>
              <a:rPr lang="en-GB" dirty="0">
                <a:solidFill>
                  <a:schemeClr val="accent1">
                    <a:lumMod val="75000"/>
                  </a:schemeClr>
                </a:solidFill>
              </a:rPr>
              <a:t> </a:t>
            </a:r>
            <a:r>
              <a:rPr lang="en-GB" dirty="0">
                <a:solidFill>
                  <a:schemeClr val="accent1">
                    <a:lumMod val="75000"/>
                  </a:schemeClr>
                </a:solidFill>
                <a:hlinkClick r:id="rId4">
                  <a:extLst>
                    <a:ext uri="{A12FA001-AC4F-418D-AE19-62706E023703}">
                      <ahyp:hlinkClr xmlns:ahyp="http://schemas.microsoft.com/office/drawing/2018/hyperlinkcolor" val="tx"/>
                    </a:ext>
                  </a:extLst>
                </a:hlinkClick>
              </a:rPr>
              <a:t>https://www.bplogix.com/</a:t>
            </a:r>
            <a:r>
              <a:rPr lang="en-GB" dirty="0">
                <a:solidFill>
                  <a:schemeClr val="accent1">
                    <a:lumMod val="75000"/>
                  </a:schemeClr>
                </a:solidFill>
              </a:rPr>
              <a:t> </a:t>
            </a:r>
          </a:p>
          <a:p>
            <a:pPr marL="474300" indent="-457200">
              <a:buClr>
                <a:schemeClr val="accent2"/>
              </a:buClr>
              <a:buBlip>
                <a:blip r:embed="rId2"/>
              </a:buBlip>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Kofax:</a:t>
            </a:r>
            <a:r>
              <a:rPr lang="en-GB" dirty="0">
                <a:solidFill>
                  <a:schemeClr val="accent1">
                    <a:lumMod val="75000"/>
                  </a:schemeClr>
                </a:solidFill>
              </a:rPr>
              <a:t> </a:t>
            </a:r>
            <a:r>
              <a:rPr lang="en-GB" dirty="0">
                <a:solidFill>
                  <a:schemeClr val="accent1">
                    <a:lumMod val="75000"/>
                  </a:schemeClr>
                </a:solidFill>
                <a:hlinkClick r:id="rId5">
                  <a:extLst>
                    <a:ext uri="{A12FA001-AC4F-418D-AE19-62706E023703}">
                      <ahyp:hlinkClr xmlns:ahyp="http://schemas.microsoft.com/office/drawing/2018/hyperlinkcolor" val="tx"/>
                    </a:ext>
                  </a:extLst>
                </a:hlinkClick>
              </a:rPr>
              <a:t>https://www.kofax.com/</a:t>
            </a:r>
            <a:r>
              <a:rPr lang="en-GB" dirty="0">
                <a:solidFill>
                  <a:schemeClr val="accent1">
                    <a:lumMod val="75000"/>
                  </a:schemeClr>
                </a:solidFill>
              </a:rPr>
              <a:t> </a:t>
            </a:r>
          </a:p>
          <a:p>
            <a:pPr marL="474300" indent="-457200">
              <a:buClr>
                <a:schemeClr val="accent2"/>
              </a:buClr>
              <a:buBlip>
                <a:blip r:embed="rId2"/>
              </a:buBlip>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Oracle: </a:t>
            </a:r>
            <a:r>
              <a:rPr lang="en-GB" dirty="0">
                <a:solidFill>
                  <a:schemeClr val="accent1">
                    <a:lumMod val="75000"/>
                  </a:schemeClr>
                </a:solidFill>
                <a:hlinkClick r:id="rId6">
                  <a:extLst>
                    <a:ext uri="{A12FA001-AC4F-418D-AE19-62706E023703}">
                      <ahyp:hlinkClr xmlns:ahyp="http://schemas.microsoft.com/office/drawing/2018/hyperlinkcolor" val="tx"/>
                    </a:ext>
                  </a:extLst>
                </a:hlinkClick>
              </a:rPr>
              <a:t>https://www.oracle.com/index.html</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Pegasystems: </a:t>
            </a:r>
            <a:r>
              <a:rPr lang="en-GB" dirty="0">
                <a:solidFill>
                  <a:schemeClr val="accent1">
                    <a:lumMod val="75000"/>
                  </a:schemeClr>
                </a:solidFill>
                <a:hlinkClick r:id="rId7">
                  <a:extLst>
                    <a:ext uri="{A12FA001-AC4F-418D-AE19-62706E023703}">
                      <ahyp:hlinkClr xmlns:ahyp="http://schemas.microsoft.com/office/drawing/2018/hyperlinkcolor" val="tx"/>
                    </a:ext>
                  </a:extLst>
                </a:hlinkClick>
              </a:rPr>
              <a:t>https://www.pega.com/</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Business Process Management (BPM) Software</a:t>
            </a:r>
            <a:endParaRPr lang="en-ZA" dirty="0"/>
          </a:p>
        </p:txBody>
      </p:sp>
    </p:spTree>
    <p:extLst>
      <p:ext uri="{BB962C8B-B14F-4D97-AF65-F5344CB8AC3E}">
        <p14:creationId xmlns:p14="http://schemas.microsoft.com/office/powerpoint/2010/main" val="406603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n-GB" dirty="0">
                <a:solidFill>
                  <a:srgbClr val="000000"/>
                </a:solidFill>
                <a:latin typeface="+mn-lt"/>
              </a:rPr>
              <a:t>IBM Blueworks: </a:t>
            </a:r>
            <a:r>
              <a:rPr lang="en-GB" dirty="0">
                <a:solidFill>
                  <a:schemeClr val="accent1">
                    <a:lumMod val="75000"/>
                  </a:schemeClr>
                </a:solidFill>
                <a:latin typeface="+mn-lt"/>
                <a:hlinkClick r:id="rId3">
                  <a:extLst>
                    <a:ext uri="{A12FA001-AC4F-418D-AE19-62706E023703}">
                      <ahyp:hlinkClr xmlns:ahyp="http://schemas.microsoft.com/office/drawing/2018/hyperlinkcolor" val="tx"/>
                    </a:ext>
                  </a:extLst>
                </a:hlinkClick>
              </a:rPr>
              <a:t>https://www.ibm.com/products/blueworkslive</a:t>
            </a:r>
            <a:endParaRPr lang="en-GB" dirty="0">
              <a:solidFill>
                <a:schemeClr val="accent1">
                  <a:lumMod val="75000"/>
                </a:schemeClr>
              </a:solidFill>
              <a:latin typeface="+mn-lt"/>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a:solidFill>
                  <a:srgbClr val="000000"/>
                </a:solidFill>
                <a:latin typeface="+mn-lt"/>
              </a:rPr>
              <a:t>Kissflow: </a:t>
            </a:r>
            <a:r>
              <a:rPr lang="en-GB" dirty="0">
                <a:solidFill>
                  <a:schemeClr val="accent1">
                    <a:lumMod val="75000"/>
                  </a:schemeClr>
                </a:solidFill>
                <a:hlinkClick r:id="rId4">
                  <a:extLst>
                    <a:ext uri="{A12FA001-AC4F-418D-AE19-62706E023703}">
                      <ahyp:hlinkClr xmlns:ahyp="http://schemas.microsoft.com/office/drawing/2018/hyperlinkcolor" val="tx"/>
                    </a:ext>
                  </a:extLst>
                </a:hlinkClick>
              </a:rPr>
              <a:t>https://kissflow.com/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a:solidFill>
                  <a:srgbClr val="000000"/>
                </a:solidFill>
                <a:latin typeface="+mn-lt"/>
              </a:rPr>
              <a:t>Quixy: </a:t>
            </a:r>
            <a:r>
              <a:rPr lang="en-GB" dirty="0">
                <a:solidFill>
                  <a:schemeClr val="accent1">
                    <a:lumMod val="75000"/>
                  </a:schemeClr>
                </a:solidFill>
                <a:hlinkClick r:id="rId5">
                  <a:extLst>
                    <a:ext uri="{A12FA001-AC4F-418D-AE19-62706E023703}">
                      <ahyp:hlinkClr xmlns:ahyp="http://schemas.microsoft.com/office/drawing/2018/hyperlinkcolor" val="tx"/>
                    </a:ext>
                  </a:extLst>
                </a:hlinkClick>
              </a:rPr>
              <a:t>https://quixy.com/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a:solidFill>
                  <a:srgbClr val="000000"/>
                </a:solidFill>
                <a:latin typeface="+mn-lt"/>
              </a:rPr>
              <a:t>Wrike: </a:t>
            </a:r>
            <a:r>
              <a:rPr lang="en-GB" dirty="0">
                <a:solidFill>
                  <a:schemeClr val="accent1">
                    <a:lumMod val="75000"/>
                  </a:schemeClr>
                </a:solidFill>
                <a:hlinkClick r:id="rId6">
                  <a:extLst>
                    <a:ext uri="{A12FA001-AC4F-418D-AE19-62706E023703}">
                      <ahyp:hlinkClr xmlns:ahyp="http://schemas.microsoft.com/office/drawing/2018/hyperlinkcolor" val="tx"/>
                    </a:ext>
                  </a:extLst>
                </a:hlinkClick>
              </a:rPr>
              <a:t>https://www.wrike.com/vm/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17100" indent="0">
              <a:buClr>
                <a:schemeClr val="accent2"/>
              </a:buCl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Business Process Management (BPM) Apps</a:t>
            </a:r>
            <a:endParaRPr lang="en-ZA" dirty="0"/>
          </a:p>
        </p:txBody>
      </p:sp>
    </p:spTree>
    <p:extLst>
      <p:ext uri="{BB962C8B-B14F-4D97-AF65-F5344CB8AC3E}">
        <p14:creationId xmlns:p14="http://schemas.microsoft.com/office/powerpoint/2010/main" val="309617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11 </a:t>
            </a:r>
            <a:r>
              <a:rPr lang="en-GB" dirty="0" err="1"/>
              <a:t>strategische</a:t>
            </a:r>
            <a:r>
              <a:rPr lang="en-GB" dirty="0"/>
              <a:t> </a:t>
            </a:r>
            <a:r>
              <a:rPr lang="en-GB" dirty="0" err="1"/>
              <a:t>Möglichkeiten</a:t>
            </a:r>
            <a:r>
              <a:rPr lang="en-GB" dirty="0"/>
              <a:t> für Non-Profit-</a:t>
            </a:r>
            <a:r>
              <a:rPr lang="en-GB" dirty="0" err="1"/>
              <a:t>Organisationen</a:t>
            </a:r>
            <a:r>
              <a:rPr lang="en-GB" dirty="0"/>
              <a:t>, </a:t>
            </a:r>
            <a:r>
              <a:rPr lang="en-GB" dirty="0" err="1"/>
              <a:t>Technologie</a:t>
            </a:r>
            <a:r>
              <a:rPr lang="en-GB" dirty="0"/>
              <a:t> </a:t>
            </a:r>
            <a:r>
              <a:rPr lang="en-GB" dirty="0" err="1"/>
              <a:t>zu</a:t>
            </a:r>
            <a:r>
              <a:rPr lang="en-GB" dirty="0"/>
              <a:t> </a:t>
            </a:r>
            <a:r>
              <a:rPr lang="en-GB" dirty="0" err="1"/>
              <a:t>nutzen</a:t>
            </a:r>
            <a:endParaRPr lang="en-ZA" dirty="0"/>
          </a:p>
        </p:txBody>
      </p:sp>
      <p:graphicFrame>
        <p:nvGraphicFramePr>
          <p:cNvPr id="5" name="Diagram 4">
            <a:extLst>
              <a:ext uri="{FF2B5EF4-FFF2-40B4-BE49-F238E27FC236}">
                <a16:creationId xmlns:a16="http://schemas.microsoft.com/office/drawing/2014/main" id="{9D03C9D3-3D0C-8122-86B5-ECAC6545946E}"/>
              </a:ext>
            </a:extLst>
          </p:cNvPr>
          <p:cNvGraphicFramePr/>
          <p:nvPr>
            <p:extLst>
              <p:ext uri="{D42A27DB-BD31-4B8C-83A1-F6EECF244321}">
                <p14:modId xmlns:p14="http://schemas.microsoft.com/office/powerpoint/2010/main" val="4186174748"/>
              </p:ext>
            </p:extLst>
          </p:nvPr>
        </p:nvGraphicFramePr>
        <p:xfrm>
          <a:off x="872719" y="2286000"/>
          <a:ext cx="10446561"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870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7FA5BD67-724C-47CF-BE1C-E11A109EDC9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4F9916C-4DE3-46C9-BBA9-5E502388282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E0186BD3-BCA6-44C3-9EDF-71226317B61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F35A6FCA-9741-4F97-A642-B85F4A0F4AD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5BDBA972-56A6-4431-B7C7-81EB7B02252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11 </a:t>
            </a:r>
            <a:r>
              <a:rPr lang="en-GB" dirty="0" err="1"/>
              <a:t>strategische</a:t>
            </a:r>
            <a:r>
              <a:rPr lang="en-GB" dirty="0"/>
              <a:t> </a:t>
            </a:r>
            <a:r>
              <a:rPr lang="en-GB" dirty="0" err="1"/>
              <a:t>Möglichkeiten</a:t>
            </a:r>
            <a:r>
              <a:rPr lang="en-GB" dirty="0"/>
              <a:t> für Non-Profit-</a:t>
            </a:r>
            <a:r>
              <a:rPr lang="en-GB" dirty="0" err="1"/>
              <a:t>Organisationen</a:t>
            </a:r>
            <a:r>
              <a:rPr lang="en-GB" dirty="0"/>
              <a:t>, </a:t>
            </a:r>
            <a:r>
              <a:rPr lang="en-GB" dirty="0" err="1"/>
              <a:t>Technologie</a:t>
            </a:r>
            <a:r>
              <a:rPr lang="en-GB" dirty="0"/>
              <a:t> </a:t>
            </a:r>
            <a:r>
              <a:rPr lang="en-GB" dirty="0" err="1"/>
              <a:t>zu</a:t>
            </a:r>
            <a:r>
              <a:rPr lang="en-GB" dirty="0"/>
              <a:t> </a:t>
            </a:r>
            <a:r>
              <a:rPr lang="en-GB" dirty="0" err="1"/>
              <a:t>nutzen</a:t>
            </a:r>
            <a:r>
              <a:rPr lang="en-GB" dirty="0"/>
              <a:t> (Forts.)</a:t>
            </a:r>
            <a:endParaRPr lang="en-ZA" dirty="0"/>
          </a:p>
        </p:txBody>
      </p:sp>
      <p:graphicFrame>
        <p:nvGraphicFramePr>
          <p:cNvPr id="6" name="Diagram 5">
            <a:extLst>
              <a:ext uri="{FF2B5EF4-FFF2-40B4-BE49-F238E27FC236}">
                <a16:creationId xmlns:a16="http://schemas.microsoft.com/office/drawing/2014/main" id="{C7BCC09A-D73F-C9B4-96B4-83275DDB0457}"/>
              </a:ext>
            </a:extLst>
          </p:cNvPr>
          <p:cNvGraphicFramePr/>
          <p:nvPr>
            <p:extLst>
              <p:ext uri="{D42A27DB-BD31-4B8C-83A1-F6EECF244321}">
                <p14:modId xmlns:p14="http://schemas.microsoft.com/office/powerpoint/2010/main" val="16884317"/>
              </p:ext>
            </p:extLst>
          </p:nvPr>
        </p:nvGraphicFramePr>
        <p:xfrm>
          <a:off x="704850" y="2318657"/>
          <a:ext cx="10782300" cy="3279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476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A2196E9-1AA8-4F22-BA22-4A16FBD6424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08C7378-E75F-413F-8C6A-19112C5219E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A4222BD1-93C0-4AF0-8C27-9DBF9D57377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0C59BA9B-850D-44E8-9928-6F95830EC88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1801ABD2-6E02-43B3-9A74-7FCB7283EAB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777321C0-58DE-4FDF-A712-D5644B9D283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17100" indent="0">
              <a:buClr>
                <a:schemeClr val="accent2"/>
              </a:buClr>
            </a:pPr>
            <a:r>
              <a:rPr lang="en-GB" b="1" u="sng" dirty="0" err="1">
                <a:solidFill>
                  <a:schemeClr val="accent2"/>
                </a:solidFill>
              </a:rPr>
              <a:t>Fragen</a:t>
            </a:r>
            <a:r>
              <a:rPr lang="en-GB" b="1" u="sng" dirty="0">
                <a:solidFill>
                  <a:schemeClr val="accent2"/>
                </a:solidFill>
              </a:rPr>
              <a:t> </a:t>
            </a:r>
            <a:r>
              <a:rPr lang="en-GB" b="1" u="sng" dirty="0" err="1">
                <a:solidFill>
                  <a:schemeClr val="accent2"/>
                </a:solidFill>
              </a:rPr>
              <a:t>zum</a:t>
            </a:r>
            <a:r>
              <a:rPr lang="en-GB" b="1" u="sng" dirty="0">
                <a:solidFill>
                  <a:schemeClr val="accent2"/>
                </a:solidFill>
              </a:rPr>
              <a:t> </a:t>
            </a:r>
            <a:r>
              <a:rPr lang="en-GB" b="1" u="sng" dirty="0" err="1">
                <a:solidFill>
                  <a:schemeClr val="accent2"/>
                </a:solidFill>
              </a:rPr>
              <a:t>Nachdenken</a:t>
            </a:r>
            <a:endParaRPr lang="en-GB" b="1" u="sng" dirty="0">
              <a:solidFill>
                <a:schemeClr val="accent2"/>
              </a:solidFill>
            </a:endParaRPr>
          </a:p>
          <a:p>
            <a:pPr marL="474300" indent="-457200">
              <a:buClr>
                <a:schemeClr val="accent2"/>
              </a:buClr>
              <a:buBlip>
                <a:blip r:embed="rId2"/>
              </a:buBlip>
            </a:pPr>
            <a:endParaRPr lang="en-GB" b="1" u="sng" dirty="0">
              <a:solidFill>
                <a:schemeClr val="accent2"/>
              </a:solidFill>
            </a:endParaRPr>
          </a:p>
          <a:p>
            <a:pPr marL="474300" indent="-457200">
              <a:buClr>
                <a:schemeClr val="accent2"/>
              </a:buClr>
              <a:buBlip>
                <a:blip r:embed="rId2"/>
              </a:buBlip>
            </a:pPr>
            <a:r>
              <a:rPr lang="en-GB" dirty="0"/>
              <a:t>Wie hat </a:t>
            </a:r>
            <a:r>
              <a:rPr lang="en-GB" dirty="0" err="1"/>
              <a:t>sich</a:t>
            </a:r>
            <a:r>
              <a:rPr lang="en-GB" dirty="0"/>
              <a:t> das </a:t>
            </a:r>
            <a:r>
              <a:rPr lang="en-GB" dirty="0" err="1"/>
              <a:t>Verhalten</a:t>
            </a:r>
            <a:r>
              <a:rPr lang="en-GB" dirty="0"/>
              <a:t> der </a:t>
            </a:r>
            <a:r>
              <a:rPr lang="en-GB" dirty="0" err="1"/>
              <a:t>Organisationen</a:t>
            </a:r>
            <a:r>
              <a:rPr lang="en-GB" dirty="0"/>
              <a:t> des </a:t>
            </a:r>
            <a:r>
              <a:rPr lang="en-GB" dirty="0" err="1"/>
              <a:t>dritten</a:t>
            </a:r>
            <a:r>
              <a:rPr lang="en-GB" dirty="0"/>
              <a:t> </a:t>
            </a:r>
            <a:r>
              <a:rPr lang="en-GB" dirty="0" err="1"/>
              <a:t>Sektors</a:t>
            </a:r>
            <a:r>
              <a:rPr lang="en-GB" dirty="0"/>
              <a:t> in den </a:t>
            </a:r>
            <a:r>
              <a:rPr lang="en-GB" dirty="0" err="1"/>
              <a:t>letzten</a:t>
            </a:r>
            <a:r>
              <a:rPr lang="en-GB" dirty="0"/>
              <a:t> </a:t>
            </a:r>
            <a:r>
              <a:rPr lang="en-GB" dirty="0" err="1"/>
              <a:t>zwei</a:t>
            </a:r>
            <a:r>
              <a:rPr lang="en-GB" dirty="0"/>
              <a:t> Jahren </a:t>
            </a:r>
            <a:r>
              <a:rPr lang="en-GB" dirty="0" err="1"/>
              <a:t>verändert</a:t>
            </a:r>
            <a:r>
              <a:rPr lang="en-GB" dirty="0"/>
              <a:t>?</a:t>
            </a:r>
          </a:p>
          <a:p>
            <a:pPr marL="474300" indent="-457200">
              <a:buClr>
                <a:schemeClr val="accent2"/>
              </a:buClr>
              <a:buBlip>
                <a:blip r:embed="rId2"/>
              </a:buBlip>
            </a:pPr>
            <a:endParaRPr lang="en-GB" dirty="0"/>
          </a:p>
          <a:p>
            <a:pPr marL="474300" indent="-457200">
              <a:buClr>
                <a:schemeClr val="accent2"/>
              </a:buClr>
              <a:buBlip>
                <a:blip r:embed="rId2"/>
              </a:buBlip>
            </a:pPr>
            <a:r>
              <a:rPr lang="en-GB" dirty="0" err="1"/>
              <a:t>Welche</a:t>
            </a:r>
            <a:r>
              <a:rPr lang="en-GB" dirty="0"/>
              <a:t> </a:t>
            </a:r>
            <a:r>
              <a:rPr lang="en-GB" dirty="0" err="1"/>
              <a:t>Anhaltspunkte</a:t>
            </a:r>
            <a:r>
              <a:rPr lang="en-GB" dirty="0"/>
              <a:t> </a:t>
            </a:r>
            <a:r>
              <a:rPr lang="en-GB" dirty="0" err="1"/>
              <a:t>könnten</a:t>
            </a:r>
            <a:r>
              <a:rPr lang="en-GB" dirty="0"/>
              <a:t> </a:t>
            </a:r>
            <a:r>
              <a:rPr lang="en-GB" dirty="0" err="1"/>
              <a:t>uns</a:t>
            </a:r>
            <a:r>
              <a:rPr lang="en-GB" dirty="0"/>
              <a:t> </a:t>
            </a:r>
            <a:r>
              <a:rPr lang="en-GB" dirty="0" err="1"/>
              <a:t>diese</a:t>
            </a:r>
            <a:r>
              <a:rPr lang="en-GB" dirty="0"/>
              <a:t> </a:t>
            </a:r>
            <a:r>
              <a:rPr lang="en-GB" dirty="0" err="1"/>
              <a:t>Erkenntnisse</a:t>
            </a:r>
            <a:r>
              <a:rPr lang="en-GB" dirty="0"/>
              <a:t> für die Zukunft </a:t>
            </a:r>
            <a:r>
              <a:rPr lang="en-GB" dirty="0" err="1"/>
              <a:t>liefern</a:t>
            </a:r>
            <a:r>
              <a:rPr lang="en-GB" dirty="0"/>
              <a:t>?</a:t>
            </a:r>
          </a:p>
          <a:p>
            <a:pPr marL="474300" indent="-457200">
              <a:buClr>
                <a:schemeClr val="accent2"/>
              </a:buClr>
              <a:buBlip>
                <a:blip r:embed="rId2"/>
              </a:buBlip>
            </a:pPr>
            <a:endParaRPr lang="en-GB" dirty="0"/>
          </a:p>
          <a:p>
            <a:pPr marL="474300" indent="-457200">
              <a:buClr>
                <a:schemeClr val="accent2"/>
              </a:buClr>
              <a:buBlip>
                <a:blip r:embed="rId2"/>
              </a:buBlip>
            </a:pPr>
            <a:r>
              <a:rPr lang="en-GB" dirty="0"/>
              <a:t>Wie </a:t>
            </a:r>
            <a:r>
              <a:rPr lang="en-GB" dirty="0" err="1"/>
              <a:t>müssen</a:t>
            </a:r>
            <a:r>
              <a:rPr lang="en-GB" dirty="0"/>
              <a:t> </a:t>
            </a:r>
            <a:r>
              <a:rPr lang="en-GB" dirty="0" err="1"/>
              <a:t>sich</a:t>
            </a:r>
            <a:r>
              <a:rPr lang="en-GB" dirty="0"/>
              <a:t> </a:t>
            </a:r>
            <a:r>
              <a:rPr lang="en-GB" dirty="0" err="1"/>
              <a:t>gemeinnützige</a:t>
            </a:r>
            <a:r>
              <a:rPr lang="en-GB" dirty="0"/>
              <a:t> </a:t>
            </a:r>
            <a:r>
              <a:rPr lang="en-GB" dirty="0" err="1"/>
              <a:t>Organisationen</a:t>
            </a:r>
            <a:r>
              <a:rPr lang="en-GB" dirty="0"/>
              <a:t> auf das </a:t>
            </a:r>
            <a:r>
              <a:rPr lang="en-GB" dirty="0" err="1"/>
              <a:t>sich</a:t>
            </a:r>
            <a:r>
              <a:rPr lang="en-GB" dirty="0"/>
              <a:t> </a:t>
            </a:r>
            <a:r>
              <a:rPr lang="en-GB" dirty="0" err="1"/>
              <a:t>verändernde</a:t>
            </a:r>
            <a:r>
              <a:rPr lang="en-GB" dirty="0"/>
              <a:t> </a:t>
            </a:r>
            <a:r>
              <a:rPr lang="en-GB" dirty="0" err="1"/>
              <a:t>Umfeld</a:t>
            </a:r>
            <a:r>
              <a:rPr lang="en-GB" dirty="0"/>
              <a:t> der </a:t>
            </a:r>
            <a:r>
              <a:rPr lang="en-GB" dirty="0" err="1"/>
              <a:t>Mittelbeschaffung</a:t>
            </a:r>
            <a:r>
              <a:rPr lang="en-GB" dirty="0"/>
              <a:t> </a:t>
            </a:r>
            <a:r>
              <a:rPr lang="en-GB" dirty="0" err="1"/>
              <a:t>vorbereiten</a:t>
            </a:r>
            <a:r>
              <a:rPr lang="en-GB" dirty="0"/>
              <a:t>?</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Technologie</a:t>
            </a:r>
            <a:r>
              <a:rPr lang="en-GB" dirty="0"/>
              <a:t>, der </a:t>
            </a:r>
            <a:r>
              <a:rPr lang="en-GB" dirty="0" err="1"/>
              <a:t>Dritte</a:t>
            </a:r>
            <a:r>
              <a:rPr lang="en-GB" dirty="0"/>
              <a:t> </a:t>
            </a:r>
            <a:r>
              <a:rPr lang="en-GB" dirty="0" err="1"/>
              <a:t>Sektor</a:t>
            </a:r>
            <a:r>
              <a:rPr lang="en-GB" dirty="0"/>
              <a:t> und die COVID-19-Pandemie</a:t>
            </a:r>
            <a:endParaRPr lang="en-ZA" dirty="0"/>
          </a:p>
        </p:txBody>
      </p:sp>
    </p:spTree>
    <p:extLst>
      <p:ext uri="{BB962C8B-B14F-4D97-AF65-F5344CB8AC3E}">
        <p14:creationId xmlns:p14="http://schemas.microsoft.com/office/powerpoint/2010/main" val="297241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42900" indent="-342900">
              <a:buBlip>
                <a:blip r:embed="rId2"/>
              </a:buBlip>
            </a:pPr>
            <a:r>
              <a:rPr lang="en-US" b="1" dirty="0">
                <a:solidFill>
                  <a:schemeClr val="accent2"/>
                </a:solidFill>
              </a:rPr>
              <a:t>Learning Goal:</a:t>
            </a:r>
          </a:p>
          <a:p>
            <a:pPr marL="342900" indent="-342900">
              <a:buBlip>
                <a:blip r:embed="rId2"/>
              </a:buBlip>
            </a:pPr>
            <a:endParaRPr lang="en-US" dirty="0"/>
          </a:p>
          <a:p>
            <a:pPr marL="0" indent="0">
              <a:buClr>
                <a:srgbClr val="0D9390"/>
              </a:buClr>
            </a:pPr>
            <a:r>
              <a:rPr lang="en-US" dirty="0">
                <a:ea typeface="+mn-lt"/>
                <a:cs typeface="+mn-lt"/>
              </a:rPr>
              <a:t>Die </a:t>
            </a:r>
            <a:r>
              <a:rPr lang="en-US" dirty="0" err="1">
                <a:ea typeface="+mn-lt"/>
                <a:cs typeface="+mn-lt"/>
              </a:rPr>
              <a:t>Lernenden</a:t>
            </a:r>
            <a:r>
              <a:rPr lang="en-US" dirty="0">
                <a:ea typeface="+mn-lt"/>
                <a:cs typeface="+mn-lt"/>
              </a:rPr>
              <a:t> verstehen:</a:t>
            </a:r>
            <a:endParaRPr lang="en-US" dirty="0">
              <a:cs typeface="Calibri"/>
            </a:endParaRPr>
          </a:p>
          <a:p>
            <a:pPr marL="571500" lvl="1" indent="0">
              <a:spcBef>
                <a:spcPts val="1000"/>
              </a:spcBef>
              <a:buClr>
                <a:schemeClr val="accent2"/>
              </a:buClr>
            </a:pPr>
            <a:r>
              <a:rPr lang="en-US" spc="0" dirty="0">
                <a:solidFill>
                  <a:srgbClr val="000000"/>
                </a:solidFill>
                <a:latin typeface="Calibri"/>
                <a:ea typeface="+mn-lt"/>
                <a:cs typeface="+mn-lt"/>
              </a:rPr>
              <a:t>1) die Rolle der </a:t>
            </a:r>
            <a:r>
              <a:rPr lang="en-US" spc="0" dirty="0" err="1">
                <a:solidFill>
                  <a:srgbClr val="000000"/>
                </a:solidFill>
                <a:latin typeface="Calibri"/>
                <a:ea typeface="+mn-lt"/>
                <a:cs typeface="+mn-lt"/>
              </a:rPr>
              <a:t>Automatisierung</a:t>
            </a:r>
            <a:r>
              <a:rPr lang="en-US" spc="0" dirty="0">
                <a:solidFill>
                  <a:srgbClr val="000000"/>
                </a:solidFill>
                <a:latin typeface="Calibri"/>
                <a:ea typeface="+mn-lt"/>
                <a:cs typeface="+mn-lt"/>
              </a:rPr>
              <a:t> von </a:t>
            </a:r>
            <a:r>
              <a:rPr lang="en-US" spc="0" dirty="0" err="1">
                <a:solidFill>
                  <a:srgbClr val="000000"/>
                </a:solidFill>
                <a:latin typeface="Calibri"/>
                <a:ea typeface="+mn-lt"/>
                <a:cs typeface="+mn-lt"/>
              </a:rPr>
              <a:t>Geschäftsprogrammen</a:t>
            </a:r>
            <a:r>
              <a:rPr lang="en-US" spc="0" dirty="0">
                <a:solidFill>
                  <a:srgbClr val="000000"/>
                </a:solidFill>
                <a:latin typeface="Calibri"/>
                <a:ea typeface="+mn-lt"/>
                <a:cs typeface="+mn-lt"/>
              </a:rPr>
              <a:t> und -</a:t>
            </a:r>
            <a:r>
              <a:rPr lang="en-US" spc="0" dirty="0" err="1">
                <a:solidFill>
                  <a:srgbClr val="000000"/>
                </a:solidFill>
                <a:latin typeface="Calibri"/>
                <a:ea typeface="+mn-lt"/>
                <a:cs typeface="+mn-lt"/>
              </a:rPr>
              <a:t>diensten</a:t>
            </a:r>
            <a:r>
              <a:rPr lang="en-US" spc="0" dirty="0">
                <a:solidFill>
                  <a:srgbClr val="000000"/>
                </a:solidFill>
                <a:latin typeface="Calibri"/>
                <a:ea typeface="+mn-lt"/>
                <a:cs typeface="+mn-lt"/>
              </a:rPr>
              <a:t> </a:t>
            </a:r>
          </a:p>
          <a:p>
            <a:pPr marL="571500" lvl="1" indent="0">
              <a:spcBef>
                <a:spcPts val="1000"/>
              </a:spcBef>
            </a:pPr>
            <a:r>
              <a:rPr lang="en-US" spc="0" dirty="0">
                <a:solidFill>
                  <a:srgbClr val="000000"/>
                </a:solidFill>
                <a:latin typeface="Calibri"/>
                <a:ea typeface="+mn-lt"/>
                <a:cs typeface="+mn-lt"/>
              </a:rPr>
              <a:t>2) die </a:t>
            </a:r>
            <a:r>
              <a:rPr lang="en-US" spc="0" dirty="0" err="1">
                <a:solidFill>
                  <a:srgbClr val="000000"/>
                </a:solidFill>
                <a:latin typeface="Calibri"/>
                <a:ea typeface="+mn-lt"/>
                <a:cs typeface="+mn-lt"/>
              </a:rPr>
              <a:t>verschiedenen</a:t>
            </a:r>
            <a:r>
              <a:rPr lang="en-US" spc="0" dirty="0">
                <a:solidFill>
                  <a:srgbClr val="000000"/>
                </a:solidFill>
                <a:latin typeface="Calibri"/>
                <a:ea typeface="+mn-lt"/>
                <a:cs typeface="+mn-lt"/>
              </a:rPr>
              <a:t> </a:t>
            </a:r>
            <a:r>
              <a:rPr lang="en-US" spc="0" dirty="0" err="1">
                <a:solidFill>
                  <a:srgbClr val="000000"/>
                </a:solidFill>
                <a:latin typeface="Calibri"/>
                <a:ea typeface="+mn-lt"/>
                <a:cs typeface="+mn-lt"/>
              </a:rPr>
              <a:t>technologischen</a:t>
            </a:r>
            <a:r>
              <a:rPr lang="en-US" spc="0" dirty="0">
                <a:solidFill>
                  <a:srgbClr val="000000"/>
                </a:solidFill>
                <a:latin typeface="Calibri"/>
                <a:ea typeface="+mn-lt"/>
                <a:cs typeface="+mn-lt"/>
              </a:rPr>
              <a:t> </a:t>
            </a:r>
            <a:r>
              <a:rPr lang="en-US" spc="0" dirty="0" err="1">
                <a:solidFill>
                  <a:srgbClr val="000000"/>
                </a:solidFill>
                <a:latin typeface="Calibri"/>
                <a:ea typeface="+mn-lt"/>
                <a:cs typeface="+mn-lt"/>
              </a:rPr>
              <a:t>Werkzeuge</a:t>
            </a:r>
            <a:r>
              <a:rPr lang="en-US" spc="0" dirty="0">
                <a:solidFill>
                  <a:srgbClr val="000000"/>
                </a:solidFill>
                <a:latin typeface="Calibri"/>
                <a:ea typeface="+mn-lt"/>
                <a:cs typeface="+mn-lt"/>
              </a:rPr>
              <a:t>, um </a:t>
            </a:r>
            <a:r>
              <a:rPr lang="en-US" spc="0" dirty="0" err="1">
                <a:solidFill>
                  <a:srgbClr val="000000"/>
                </a:solidFill>
                <a:latin typeface="Calibri"/>
                <a:ea typeface="+mn-lt"/>
                <a:cs typeface="+mn-lt"/>
              </a:rPr>
              <a:t>Unternehmen</a:t>
            </a:r>
            <a:r>
              <a:rPr lang="en-US" spc="0" dirty="0">
                <a:solidFill>
                  <a:srgbClr val="000000"/>
                </a:solidFill>
                <a:latin typeface="Calibri"/>
                <a:ea typeface="+mn-lt"/>
                <a:cs typeface="+mn-lt"/>
              </a:rPr>
              <a:t> </a:t>
            </a:r>
            <a:r>
              <a:rPr lang="en-US" spc="0" dirty="0" err="1">
                <a:solidFill>
                  <a:srgbClr val="000000"/>
                </a:solidFill>
                <a:latin typeface="Calibri"/>
                <a:ea typeface="+mn-lt"/>
                <a:cs typeface="+mn-lt"/>
              </a:rPr>
              <a:t>bei</a:t>
            </a:r>
            <a:r>
              <a:rPr lang="en-US" spc="0" dirty="0">
                <a:solidFill>
                  <a:srgbClr val="000000"/>
                </a:solidFill>
                <a:latin typeface="Calibri"/>
                <a:ea typeface="+mn-lt"/>
                <a:cs typeface="+mn-lt"/>
              </a:rPr>
              <a:t> der </a:t>
            </a:r>
            <a:r>
              <a:rPr lang="en-US" spc="0" dirty="0" err="1">
                <a:solidFill>
                  <a:srgbClr val="000000"/>
                </a:solidFill>
                <a:latin typeface="Calibri"/>
                <a:ea typeface="+mn-lt"/>
                <a:cs typeface="+mn-lt"/>
              </a:rPr>
              <a:t>Automatisierung</a:t>
            </a:r>
            <a:r>
              <a:rPr lang="en-US" spc="0" dirty="0">
                <a:solidFill>
                  <a:srgbClr val="000000"/>
                </a:solidFill>
                <a:latin typeface="Calibri"/>
                <a:ea typeface="+mn-lt"/>
                <a:cs typeface="+mn-lt"/>
              </a:rPr>
              <a:t> </a:t>
            </a:r>
            <a:r>
              <a:rPr lang="en-US" spc="0" dirty="0" err="1">
                <a:solidFill>
                  <a:srgbClr val="000000"/>
                </a:solidFill>
                <a:latin typeface="Calibri"/>
                <a:ea typeface="+mn-lt"/>
                <a:cs typeface="+mn-lt"/>
              </a:rPr>
              <a:t>zu</a:t>
            </a:r>
            <a:r>
              <a:rPr lang="en-US" spc="0" dirty="0">
                <a:solidFill>
                  <a:srgbClr val="000000"/>
                </a:solidFill>
                <a:latin typeface="Calibri"/>
                <a:ea typeface="+mn-lt"/>
                <a:cs typeface="+mn-lt"/>
              </a:rPr>
              <a:t> </a:t>
            </a:r>
            <a:r>
              <a:rPr lang="en-US" spc="0" dirty="0" err="1">
                <a:solidFill>
                  <a:srgbClr val="000000"/>
                </a:solidFill>
                <a:latin typeface="Calibri"/>
                <a:ea typeface="+mn-lt"/>
                <a:cs typeface="+mn-lt"/>
              </a:rPr>
              <a:t>unterstützen</a:t>
            </a:r>
            <a:r>
              <a:rPr lang="en-US" spc="0" dirty="0">
                <a:solidFill>
                  <a:srgbClr val="000000"/>
                </a:solidFill>
                <a:latin typeface="Calibri"/>
                <a:ea typeface="+mn-lt"/>
                <a:cs typeface="+mn-lt"/>
              </a:rPr>
              <a:t>.</a:t>
            </a:r>
            <a:endParaRPr lang="en-US" spc="0" dirty="0">
              <a:solidFill>
                <a:srgbClr val="000000"/>
              </a:solidFill>
              <a:latin typeface="Calibri"/>
              <a:cs typeface="Calibri"/>
            </a:endParaRPr>
          </a:p>
          <a:p>
            <a:pPr marL="0" indent="0">
              <a:buClr>
                <a:schemeClr val="accent2"/>
              </a:buClr>
            </a:pPr>
            <a:endParaRPr lang="en-US" b="1" dirty="0">
              <a:solidFill>
                <a:schemeClr val="accent2"/>
              </a:solidFill>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Lehr- &amp; </a:t>
            </a:r>
            <a:r>
              <a:rPr lang="en-US" dirty="0" err="1"/>
              <a:t>Lernziele</a:t>
            </a:r>
            <a:r>
              <a:rPr lang="en-US" dirty="0"/>
              <a:t>
</a:t>
            </a:r>
          </a:p>
        </p:txBody>
      </p:sp>
    </p:spTree>
    <p:extLst>
      <p:ext uri="{BB962C8B-B14F-4D97-AF65-F5344CB8AC3E}">
        <p14:creationId xmlns:p14="http://schemas.microsoft.com/office/powerpoint/2010/main" val="12072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dirty="0" err="1"/>
              <a:t>Investieren</a:t>
            </a:r>
            <a:r>
              <a:rPr lang="en-GB" dirty="0"/>
              <a:t> Sie in </a:t>
            </a:r>
            <a:r>
              <a:rPr lang="en-GB" dirty="0" err="1"/>
              <a:t>Technologie</a:t>
            </a:r>
            <a:r>
              <a:rPr lang="en-GB" dirty="0"/>
              <a:t> </a:t>
            </a:r>
            <a:r>
              <a:rPr lang="en-GB" dirty="0" err="1"/>
              <a:t>mit</a:t>
            </a:r>
            <a:r>
              <a:rPr lang="en-GB" dirty="0"/>
              <a:t> </a:t>
            </a:r>
            <a:r>
              <a:rPr lang="en-GB" dirty="0" err="1"/>
              <a:t>langfristiger</a:t>
            </a:r>
            <a:r>
              <a:rPr lang="en-GB" dirty="0"/>
              <a:t> </a:t>
            </a:r>
            <a:r>
              <a:rPr lang="en-GB" dirty="0" err="1"/>
              <a:t>Perspektive</a:t>
            </a:r>
            <a:r>
              <a:rPr lang="en-GB" dirty="0"/>
              <a:t>: </a:t>
            </a:r>
            <a:r>
              <a:rPr lang="en-GB" dirty="0" err="1"/>
              <a:t>Investieren</a:t>
            </a:r>
            <a:r>
              <a:rPr lang="en-GB" dirty="0"/>
              <a:t> Sie in </a:t>
            </a:r>
            <a:r>
              <a:rPr lang="en-GB" dirty="0" err="1"/>
              <a:t>Technologien</a:t>
            </a:r>
            <a:r>
              <a:rPr lang="en-GB" dirty="0"/>
              <a:t>, die </a:t>
            </a:r>
            <a:r>
              <a:rPr lang="en-GB" dirty="0" err="1"/>
              <a:t>einen</a:t>
            </a:r>
            <a:r>
              <a:rPr lang="en-GB" dirty="0"/>
              <a:t> </a:t>
            </a:r>
            <a:r>
              <a:rPr lang="en-GB" dirty="0" err="1"/>
              <a:t>intensiven</a:t>
            </a:r>
            <a:r>
              <a:rPr lang="en-GB" dirty="0"/>
              <a:t> Dialog </a:t>
            </a:r>
            <a:r>
              <a:rPr lang="en-GB" dirty="0" err="1"/>
              <a:t>mit</a:t>
            </a:r>
            <a:r>
              <a:rPr lang="en-GB" dirty="0"/>
              <a:t> den </a:t>
            </a:r>
            <a:r>
              <a:rPr lang="en-GB" dirty="0" err="1"/>
              <a:t>Spendern</a:t>
            </a:r>
            <a:r>
              <a:rPr lang="en-GB" dirty="0"/>
              <a:t> </a:t>
            </a:r>
            <a:r>
              <a:rPr lang="en-GB" dirty="0" err="1"/>
              <a:t>ermöglichen</a:t>
            </a:r>
            <a:r>
              <a:rPr lang="en-GB" dirty="0"/>
              <a:t> und die </a:t>
            </a:r>
            <a:r>
              <a:rPr lang="en-GB" dirty="0" err="1"/>
              <a:t>Instrumente</a:t>
            </a:r>
            <a:r>
              <a:rPr lang="en-GB" dirty="0"/>
              <a:t> </a:t>
            </a:r>
            <a:r>
              <a:rPr lang="en-GB" dirty="0" err="1"/>
              <a:t>bereitstellen</a:t>
            </a:r>
            <a:r>
              <a:rPr lang="en-GB" dirty="0"/>
              <a:t>, um </a:t>
            </a:r>
            <a:r>
              <a:rPr lang="en-GB" dirty="0" err="1"/>
              <a:t>mit</a:t>
            </a:r>
            <a:r>
              <a:rPr lang="en-GB" dirty="0"/>
              <a:t> den </a:t>
            </a:r>
            <a:r>
              <a:rPr lang="en-GB" dirty="0" err="1"/>
              <a:t>veränderten</a:t>
            </a:r>
            <a:r>
              <a:rPr lang="en-GB" dirty="0"/>
              <a:t> </a:t>
            </a:r>
            <a:r>
              <a:rPr lang="en-GB" dirty="0" err="1"/>
              <a:t>Erwartungen</a:t>
            </a:r>
            <a:r>
              <a:rPr lang="en-GB" dirty="0"/>
              <a:t> der Spender Schritt </a:t>
            </a:r>
            <a:r>
              <a:rPr lang="en-GB" dirty="0" err="1"/>
              <a:t>zu</a:t>
            </a:r>
            <a:r>
              <a:rPr lang="en-GB" dirty="0"/>
              <a:t> </a:t>
            </a:r>
            <a:r>
              <a:rPr lang="en-GB" dirty="0" err="1"/>
              <a:t>halten</a:t>
            </a:r>
            <a:r>
              <a:rPr lang="en-GB" dirty="0"/>
              <a:t>.</a:t>
            </a:r>
          </a:p>
          <a:p>
            <a:pPr marL="474300" indent="-457200">
              <a:buClr>
                <a:schemeClr val="accent2"/>
              </a:buClr>
              <a:buBlip>
                <a:blip r:embed="rId2"/>
              </a:buBlip>
            </a:pPr>
            <a:endParaRPr lang="en-GB" b="1" dirty="0"/>
          </a:p>
          <a:p>
            <a:pPr marL="474300" indent="-457200">
              <a:buClr>
                <a:schemeClr val="accent2"/>
              </a:buClr>
              <a:buBlip>
                <a:blip r:embed="rId2"/>
              </a:buBlip>
            </a:pPr>
            <a:r>
              <a:rPr lang="en-GB" dirty="0" err="1"/>
              <a:t>Entwickeln</a:t>
            </a:r>
            <a:r>
              <a:rPr lang="en-GB" dirty="0"/>
              <a:t> Sie </a:t>
            </a:r>
            <a:r>
              <a:rPr lang="en-GB" dirty="0" err="1"/>
              <a:t>Führungskräfte</a:t>
            </a:r>
            <a:r>
              <a:rPr lang="en-GB" dirty="0"/>
              <a:t> </a:t>
            </a:r>
            <a:r>
              <a:rPr lang="en-GB" dirty="0" err="1"/>
              <a:t>mit</a:t>
            </a:r>
            <a:r>
              <a:rPr lang="en-GB" dirty="0"/>
              <a:t> </a:t>
            </a:r>
            <a:r>
              <a:rPr lang="en-GB" dirty="0" err="1"/>
              <a:t>neuen</a:t>
            </a:r>
            <a:r>
              <a:rPr lang="en-GB" dirty="0"/>
              <a:t> </a:t>
            </a:r>
            <a:r>
              <a:rPr lang="en-GB" dirty="0" err="1"/>
              <a:t>Fähigkeiten</a:t>
            </a:r>
            <a:r>
              <a:rPr lang="en-GB" dirty="0"/>
              <a:t>: Die </a:t>
            </a:r>
            <a:r>
              <a:rPr lang="en-GB" dirty="0" err="1"/>
              <a:t>Komplexität</a:t>
            </a:r>
            <a:r>
              <a:rPr lang="en-GB" dirty="0"/>
              <a:t> der (Post-)COVID-19-Ära </a:t>
            </a:r>
            <a:r>
              <a:rPr lang="en-GB" dirty="0" err="1"/>
              <a:t>erfordert</a:t>
            </a:r>
            <a:r>
              <a:rPr lang="en-GB" dirty="0"/>
              <a:t> </a:t>
            </a:r>
            <a:r>
              <a:rPr lang="en-GB" dirty="0" err="1"/>
              <a:t>neue</a:t>
            </a:r>
            <a:r>
              <a:rPr lang="en-GB" dirty="0"/>
              <a:t> </a:t>
            </a:r>
            <a:r>
              <a:rPr lang="en-GB" dirty="0" err="1"/>
              <a:t>Führungsqualitäten</a:t>
            </a:r>
            <a:r>
              <a:rPr lang="en-GB" dirty="0"/>
              <a:t>. </a:t>
            </a:r>
            <a:r>
              <a:rPr lang="en-GB" dirty="0" err="1"/>
              <a:t>Investitionen</a:t>
            </a:r>
            <a:r>
              <a:rPr lang="en-GB" dirty="0"/>
              <a:t> in </a:t>
            </a:r>
            <a:r>
              <a:rPr lang="en-GB" dirty="0" err="1"/>
              <a:t>lebenslanges</a:t>
            </a:r>
            <a:r>
              <a:rPr lang="en-GB" dirty="0"/>
              <a:t> </a:t>
            </a:r>
            <a:r>
              <a:rPr lang="en-GB" dirty="0" err="1"/>
              <a:t>Lernen</a:t>
            </a:r>
            <a:r>
              <a:rPr lang="en-GB" dirty="0"/>
              <a:t> </a:t>
            </a:r>
            <a:r>
              <a:rPr lang="en-GB" dirty="0" err="1"/>
              <a:t>sind</a:t>
            </a:r>
            <a:r>
              <a:rPr lang="en-GB" dirty="0"/>
              <a:t> der </a:t>
            </a:r>
            <a:r>
              <a:rPr lang="en-GB" dirty="0" err="1"/>
              <a:t>Preis</a:t>
            </a:r>
            <a:r>
              <a:rPr lang="en-GB" dirty="0"/>
              <a:t> für die </a:t>
            </a:r>
            <a:r>
              <a:rPr lang="en-GB" dirty="0" err="1"/>
              <a:t>Mitarbeiterbindung</a:t>
            </a:r>
            <a:r>
              <a:rPr lang="en-GB" dirty="0"/>
              <a:t> und der </a:t>
            </a:r>
            <a:r>
              <a:rPr lang="en-GB" dirty="0" err="1"/>
              <a:t>Schlüssel</a:t>
            </a:r>
            <a:r>
              <a:rPr lang="en-GB" dirty="0"/>
              <a:t> </a:t>
            </a:r>
            <a:r>
              <a:rPr lang="en-GB" dirty="0" err="1"/>
              <a:t>zu</a:t>
            </a:r>
            <a:r>
              <a:rPr lang="en-GB" dirty="0"/>
              <a:t> </a:t>
            </a:r>
            <a:r>
              <a:rPr lang="en-GB" dirty="0" err="1"/>
              <a:t>langfristigem</a:t>
            </a:r>
            <a:r>
              <a:rPr lang="en-GB" dirty="0"/>
              <a:t> </a:t>
            </a:r>
            <a:r>
              <a:rPr lang="en-GB" dirty="0" err="1"/>
              <a:t>Erfolg</a:t>
            </a:r>
            <a:r>
              <a:rPr lang="en-GB" dirty="0"/>
              <a:t>.</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Technologie</a:t>
            </a:r>
            <a:r>
              <a:rPr lang="en-GB" dirty="0"/>
              <a:t> und die COVID-19-Pandemie</a:t>
            </a:r>
            <a:endParaRPr lang="en-ZA" dirty="0"/>
          </a:p>
        </p:txBody>
      </p:sp>
    </p:spTree>
    <p:extLst>
      <p:ext uri="{BB962C8B-B14F-4D97-AF65-F5344CB8AC3E}">
        <p14:creationId xmlns:p14="http://schemas.microsoft.com/office/powerpoint/2010/main" val="364756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1641021"/>
            <a:ext cx="10595237" cy="3575958"/>
          </a:xfrm>
        </p:spPr>
        <p:txBody>
          <a:bodyPr/>
          <a:lstStyle/>
          <a:p>
            <a:pPr marL="474300" indent="-457200">
              <a:buClr>
                <a:schemeClr val="accent2"/>
              </a:buClr>
              <a:buBlip>
                <a:blip r:embed="rId2"/>
              </a:buBlip>
            </a:pPr>
            <a:r>
              <a:rPr lang="en-GB" sz="2000" b="1" dirty="0" err="1">
                <a:solidFill>
                  <a:schemeClr val="accent2"/>
                </a:solidFill>
              </a:rPr>
              <a:t>Fördern</a:t>
            </a:r>
            <a:r>
              <a:rPr lang="en-GB" sz="2000" b="1" dirty="0">
                <a:solidFill>
                  <a:schemeClr val="accent2"/>
                </a:solidFill>
              </a:rPr>
              <a:t> Sie </a:t>
            </a:r>
            <a:r>
              <a:rPr lang="en-GB" sz="2000" b="1" dirty="0" err="1">
                <a:solidFill>
                  <a:schemeClr val="accent2"/>
                </a:solidFill>
              </a:rPr>
              <a:t>eine</a:t>
            </a:r>
            <a:r>
              <a:rPr lang="en-GB" sz="2000" b="1" dirty="0">
                <a:solidFill>
                  <a:schemeClr val="accent2"/>
                </a:solidFill>
              </a:rPr>
              <a:t> </a:t>
            </a:r>
            <a:r>
              <a:rPr lang="en-GB" sz="2000" b="1" dirty="0" err="1">
                <a:solidFill>
                  <a:schemeClr val="accent2"/>
                </a:solidFill>
              </a:rPr>
              <a:t>zukunftssichere</a:t>
            </a:r>
            <a:r>
              <a:rPr lang="en-GB" sz="2000" b="1" dirty="0">
                <a:solidFill>
                  <a:schemeClr val="accent2"/>
                </a:solidFill>
              </a:rPr>
              <a:t> Kultur: </a:t>
            </a:r>
            <a:r>
              <a:rPr lang="en-GB" sz="2000" dirty="0"/>
              <a:t>Neue </a:t>
            </a:r>
            <a:r>
              <a:rPr lang="en-GB" sz="2000" dirty="0" err="1"/>
              <a:t>Strategien</a:t>
            </a:r>
            <a:r>
              <a:rPr lang="en-GB" sz="2000" dirty="0"/>
              <a:t> und </a:t>
            </a:r>
            <a:r>
              <a:rPr lang="en-GB" sz="2000" dirty="0" err="1"/>
              <a:t>Technologien</a:t>
            </a:r>
            <a:r>
              <a:rPr lang="en-GB" sz="2000" dirty="0"/>
              <a:t> </a:t>
            </a:r>
            <a:r>
              <a:rPr lang="en-GB" sz="2000" dirty="0" err="1"/>
              <a:t>sind</a:t>
            </a:r>
            <a:r>
              <a:rPr lang="en-GB" sz="2000" dirty="0"/>
              <a:t> </a:t>
            </a:r>
            <a:r>
              <a:rPr lang="en-GB" sz="2000" dirty="0" err="1"/>
              <a:t>nur</a:t>
            </a:r>
            <a:r>
              <a:rPr lang="en-GB" sz="2000" dirty="0"/>
              <a:t> so gut </a:t>
            </a:r>
            <a:r>
              <a:rPr lang="en-GB" sz="2000" dirty="0" err="1"/>
              <a:t>wie</a:t>
            </a:r>
            <a:r>
              <a:rPr lang="en-GB" sz="2000" dirty="0"/>
              <a:t> die Kultur und </a:t>
            </a:r>
            <a:r>
              <a:rPr lang="en-GB" sz="2000" dirty="0" err="1"/>
              <a:t>Ausbildung</a:t>
            </a:r>
            <a:r>
              <a:rPr lang="en-GB" sz="2000" dirty="0"/>
              <a:t>, die </a:t>
            </a:r>
            <a:r>
              <a:rPr lang="en-GB" sz="2000" dirty="0" err="1"/>
              <a:t>sie</a:t>
            </a:r>
            <a:r>
              <a:rPr lang="en-GB" sz="2000" dirty="0"/>
              <a:t> </a:t>
            </a:r>
            <a:r>
              <a:rPr lang="en-GB" sz="2000" dirty="0" err="1"/>
              <a:t>unterstützt</a:t>
            </a:r>
            <a:r>
              <a:rPr lang="en-GB" sz="2000" dirty="0"/>
              <a:t>. </a:t>
            </a:r>
          </a:p>
          <a:p>
            <a:pPr marL="474300" indent="-457200">
              <a:buClr>
                <a:schemeClr val="accent2"/>
              </a:buClr>
              <a:buBlip>
                <a:blip r:embed="rId2"/>
              </a:buBlip>
            </a:pPr>
            <a:r>
              <a:rPr lang="en-GB" sz="2000" dirty="0"/>
              <a:t>Eine Kultur, die </a:t>
            </a:r>
            <a:r>
              <a:rPr lang="en-GB" sz="2000" dirty="0" err="1"/>
              <a:t>Risiken</a:t>
            </a:r>
            <a:r>
              <a:rPr lang="en-GB" sz="2000" dirty="0"/>
              <a:t> </a:t>
            </a:r>
            <a:r>
              <a:rPr lang="en-GB" sz="2000" dirty="0" err="1"/>
              <a:t>belohnt</a:t>
            </a:r>
            <a:r>
              <a:rPr lang="en-GB" sz="2000" dirty="0"/>
              <a:t>, </a:t>
            </a:r>
            <a:r>
              <a:rPr lang="en-GB" sz="2000" dirty="0" err="1"/>
              <a:t>Innovationen</a:t>
            </a:r>
            <a:r>
              <a:rPr lang="en-GB" sz="2000" dirty="0"/>
              <a:t> </a:t>
            </a:r>
            <a:r>
              <a:rPr lang="en-GB" sz="2000" dirty="0" err="1"/>
              <a:t>wirklich</a:t>
            </a:r>
            <a:r>
              <a:rPr lang="en-GB" sz="2000" dirty="0"/>
              <a:t> </a:t>
            </a:r>
            <a:r>
              <a:rPr lang="en-GB" sz="2000" dirty="0" err="1"/>
              <a:t>fördert</a:t>
            </a:r>
            <a:r>
              <a:rPr lang="en-GB" sz="2000" dirty="0"/>
              <a:t>, </a:t>
            </a:r>
            <a:r>
              <a:rPr lang="en-GB" sz="2000" dirty="0" err="1"/>
              <a:t>Veränderungen</a:t>
            </a:r>
            <a:r>
              <a:rPr lang="en-GB" sz="2000" dirty="0"/>
              <a:t> gut </a:t>
            </a:r>
            <a:r>
              <a:rPr lang="en-GB" sz="2000" dirty="0" err="1"/>
              <a:t>managt</a:t>
            </a:r>
            <a:r>
              <a:rPr lang="en-GB" sz="2000" dirty="0"/>
              <a:t> und </a:t>
            </a:r>
            <a:r>
              <a:rPr lang="en-GB" sz="2000" dirty="0" err="1"/>
              <a:t>ihre</a:t>
            </a:r>
            <a:r>
              <a:rPr lang="en-GB" sz="2000" dirty="0"/>
              <a:t> </a:t>
            </a:r>
            <a:r>
              <a:rPr lang="en-GB" sz="2000" dirty="0" err="1"/>
              <a:t>Führungskräfte</a:t>
            </a:r>
            <a:r>
              <a:rPr lang="en-GB" sz="2000" dirty="0"/>
              <a:t> </a:t>
            </a:r>
            <a:r>
              <a:rPr lang="en-GB" sz="2000" dirty="0" err="1"/>
              <a:t>entwickelt</a:t>
            </a:r>
            <a:r>
              <a:rPr lang="en-GB" sz="2000" dirty="0"/>
              <a:t>, </a:t>
            </a:r>
            <a:r>
              <a:rPr lang="en-GB" sz="2000" dirty="0" err="1"/>
              <a:t>ist</a:t>
            </a:r>
            <a:r>
              <a:rPr lang="en-GB" sz="2000" dirty="0"/>
              <a:t> </a:t>
            </a:r>
            <a:r>
              <a:rPr lang="en-GB" sz="2000" dirty="0" err="1"/>
              <a:t>unerlässlich</a:t>
            </a:r>
            <a:r>
              <a:rPr lang="en-GB" sz="2000" dirty="0"/>
              <a:t>, um </a:t>
            </a:r>
            <a:r>
              <a:rPr lang="en-GB" sz="2000" dirty="0" err="1"/>
              <a:t>sicherzustellen</a:t>
            </a:r>
            <a:r>
              <a:rPr lang="en-GB" sz="2000" dirty="0"/>
              <a:t>, </a:t>
            </a:r>
            <a:r>
              <a:rPr lang="en-GB" sz="2000" dirty="0" err="1"/>
              <a:t>dass</a:t>
            </a:r>
            <a:r>
              <a:rPr lang="en-GB" sz="2000" dirty="0"/>
              <a:t> </a:t>
            </a:r>
            <a:r>
              <a:rPr lang="en-GB" sz="2000" dirty="0" err="1"/>
              <a:t>Ihr</a:t>
            </a:r>
            <a:r>
              <a:rPr lang="en-GB" sz="2000" dirty="0"/>
              <a:t> </a:t>
            </a:r>
            <a:r>
              <a:rPr lang="en-GB" sz="2000" dirty="0" err="1"/>
              <a:t>Unternehmen</a:t>
            </a:r>
            <a:r>
              <a:rPr lang="en-GB" sz="2000" dirty="0"/>
              <a:t> </a:t>
            </a:r>
            <a:r>
              <a:rPr lang="en-GB" sz="2000" dirty="0" err="1"/>
              <a:t>gedeiht</a:t>
            </a:r>
            <a:r>
              <a:rPr lang="en-GB" sz="2000" dirty="0"/>
              <a:t> und </a:t>
            </a:r>
            <a:r>
              <a:rPr lang="en-GB" sz="2000" dirty="0" err="1"/>
              <a:t>sich</a:t>
            </a:r>
            <a:r>
              <a:rPr lang="en-GB" sz="2000" dirty="0"/>
              <a:t> </a:t>
            </a:r>
            <a:r>
              <a:rPr lang="en-GB" sz="2000" dirty="0" err="1"/>
              <a:t>mit</a:t>
            </a:r>
            <a:r>
              <a:rPr lang="en-GB" sz="2000" dirty="0"/>
              <a:t> der Zeit </a:t>
            </a:r>
            <a:r>
              <a:rPr lang="en-GB" sz="2000" dirty="0" err="1"/>
              <a:t>weiterentwickelt</a:t>
            </a:r>
            <a:r>
              <a:rPr lang="en-GB" sz="2000" dirty="0"/>
              <a:t>..</a:t>
            </a:r>
          </a:p>
          <a:p>
            <a:pPr marL="474300" indent="-457200">
              <a:buClr>
                <a:schemeClr val="accent2"/>
              </a:buClr>
              <a:buBlip>
                <a:blip r:embed="rId2"/>
              </a:buBlip>
            </a:pPr>
            <a:r>
              <a:rPr lang="en-GB" sz="2000" dirty="0" err="1"/>
              <a:t>Förderung</a:t>
            </a:r>
            <a:r>
              <a:rPr lang="en-GB" sz="2000" dirty="0"/>
              <a:t> </a:t>
            </a:r>
            <a:r>
              <a:rPr lang="en-GB" sz="2000" dirty="0" err="1"/>
              <a:t>einer</a:t>
            </a:r>
            <a:r>
              <a:rPr lang="en-GB" sz="2000" dirty="0"/>
              <a:t> </a:t>
            </a:r>
            <a:r>
              <a:rPr lang="en-GB" sz="2000" dirty="0" err="1"/>
              <a:t>zukunftsfähigen</a:t>
            </a:r>
            <a:r>
              <a:rPr lang="en-GB" sz="2000" dirty="0"/>
              <a:t> Kultur: Neue </a:t>
            </a:r>
            <a:r>
              <a:rPr lang="en-GB" sz="2000" dirty="0" err="1"/>
              <a:t>Strategien</a:t>
            </a:r>
            <a:r>
              <a:rPr lang="en-GB" sz="2000" dirty="0"/>
              <a:t> und </a:t>
            </a:r>
            <a:r>
              <a:rPr lang="en-GB" sz="2000" dirty="0" err="1"/>
              <a:t>Technologien</a:t>
            </a:r>
            <a:r>
              <a:rPr lang="en-GB" sz="2000" dirty="0"/>
              <a:t> </a:t>
            </a:r>
            <a:r>
              <a:rPr lang="en-GB" sz="2000" dirty="0" err="1"/>
              <a:t>sind</a:t>
            </a:r>
            <a:r>
              <a:rPr lang="en-GB" sz="2000" dirty="0"/>
              <a:t> </a:t>
            </a:r>
            <a:r>
              <a:rPr lang="en-GB" sz="2000" dirty="0" err="1"/>
              <a:t>nur</a:t>
            </a:r>
            <a:r>
              <a:rPr lang="en-GB" sz="2000" dirty="0"/>
              <a:t> so gut </a:t>
            </a:r>
            <a:r>
              <a:rPr lang="en-GB" sz="2000" dirty="0" err="1"/>
              <a:t>wie</a:t>
            </a:r>
            <a:r>
              <a:rPr lang="en-GB" sz="2000" dirty="0"/>
              <a:t> die Kultur und </a:t>
            </a:r>
            <a:r>
              <a:rPr lang="en-GB" sz="2000" dirty="0" err="1"/>
              <a:t>Ausbildung</a:t>
            </a:r>
            <a:r>
              <a:rPr lang="en-GB" sz="2000" dirty="0"/>
              <a:t>, die </a:t>
            </a:r>
            <a:r>
              <a:rPr lang="en-GB" sz="2000" dirty="0" err="1"/>
              <a:t>sie</a:t>
            </a:r>
            <a:r>
              <a:rPr lang="en-GB" sz="2000" dirty="0"/>
              <a:t> </a:t>
            </a:r>
            <a:r>
              <a:rPr lang="en-GB" sz="2000" dirty="0" err="1"/>
              <a:t>unterstützen</a:t>
            </a:r>
            <a:r>
              <a:rPr lang="en-GB" sz="2000" dirty="0"/>
              <a:t>. </a:t>
            </a:r>
          </a:p>
          <a:p>
            <a:pPr marL="474300" indent="-457200">
              <a:buClr>
                <a:schemeClr val="accent2"/>
              </a:buClr>
              <a:buBlip>
                <a:blip r:embed="rId2"/>
              </a:buBlip>
            </a:pPr>
            <a:r>
              <a:rPr lang="en-GB" sz="2000" dirty="0"/>
              <a:t>Eine Kultur, die </a:t>
            </a:r>
            <a:r>
              <a:rPr lang="en-GB" sz="2000" dirty="0" err="1"/>
              <a:t>Risiken</a:t>
            </a:r>
            <a:r>
              <a:rPr lang="en-GB" sz="2000" dirty="0"/>
              <a:t> </a:t>
            </a:r>
            <a:r>
              <a:rPr lang="en-GB" sz="2000" dirty="0" err="1"/>
              <a:t>belohnt</a:t>
            </a:r>
            <a:r>
              <a:rPr lang="en-GB" sz="2000" dirty="0"/>
              <a:t>, </a:t>
            </a:r>
            <a:r>
              <a:rPr lang="en-GB" sz="2000" dirty="0" err="1"/>
              <a:t>Innovationen</a:t>
            </a:r>
            <a:r>
              <a:rPr lang="en-GB" sz="2000" dirty="0"/>
              <a:t> </a:t>
            </a:r>
            <a:r>
              <a:rPr lang="en-GB" sz="2000" dirty="0" err="1"/>
              <a:t>wirklich</a:t>
            </a:r>
            <a:r>
              <a:rPr lang="en-GB" sz="2000" dirty="0"/>
              <a:t> </a:t>
            </a:r>
            <a:r>
              <a:rPr lang="en-GB" sz="2000" dirty="0" err="1"/>
              <a:t>fördert</a:t>
            </a:r>
            <a:r>
              <a:rPr lang="en-GB" sz="2000" dirty="0"/>
              <a:t>, </a:t>
            </a:r>
            <a:r>
              <a:rPr lang="en-GB" sz="2000" dirty="0" err="1"/>
              <a:t>mit</a:t>
            </a:r>
            <a:r>
              <a:rPr lang="en-GB" sz="2000" dirty="0"/>
              <a:t> </a:t>
            </a:r>
            <a:r>
              <a:rPr lang="en-GB" sz="2000" dirty="0" err="1"/>
              <a:t>Veränderungen</a:t>
            </a:r>
            <a:r>
              <a:rPr lang="en-GB" sz="2000" dirty="0"/>
              <a:t> gut </a:t>
            </a:r>
            <a:r>
              <a:rPr lang="en-GB" sz="2000" dirty="0" err="1"/>
              <a:t>umgeht</a:t>
            </a:r>
            <a:r>
              <a:rPr lang="en-GB" sz="2000" dirty="0"/>
              <a:t> und </a:t>
            </a:r>
            <a:r>
              <a:rPr lang="en-GB" sz="2000" dirty="0" err="1"/>
              <a:t>ihre</a:t>
            </a:r>
            <a:r>
              <a:rPr lang="en-GB" sz="2000" dirty="0"/>
              <a:t> </a:t>
            </a:r>
            <a:r>
              <a:rPr lang="en-GB" sz="2000" dirty="0" err="1"/>
              <a:t>Führungskräfte</a:t>
            </a:r>
            <a:r>
              <a:rPr lang="en-GB" sz="2000" dirty="0"/>
              <a:t> </a:t>
            </a:r>
            <a:r>
              <a:rPr lang="en-GB" sz="2000" dirty="0" err="1"/>
              <a:t>entwickelt</a:t>
            </a:r>
            <a:r>
              <a:rPr lang="en-GB" sz="2000" dirty="0"/>
              <a:t>, </a:t>
            </a:r>
            <a:r>
              <a:rPr lang="en-GB" sz="2000" dirty="0" err="1"/>
              <a:t>ist</a:t>
            </a:r>
            <a:r>
              <a:rPr lang="en-GB" sz="2000" dirty="0"/>
              <a:t> </a:t>
            </a:r>
            <a:r>
              <a:rPr lang="en-GB" sz="2000" dirty="0" err="1"/>
              <a:t>unerlässlich</a:t>
            </a:r>
            <a:r>
              <a:rPr lang="en-GB" sz="2000" dirty="0"/>
              <a:t>, um </a:t>
            </a:r>
            <a:r>
              <a:rPr lang="en-GB" sz="2000" dirty="0" err="1"/>
              <a:t>sicherzustellen</a:t>
            </a:r>
            <a:r>
              <a:rPr lang="en-GB" sz="2000" dirty="0"/>
              <a:t>, </a:t>
            </a:r>
            <a:r>
              <a:rPr lang="en-GB" sz="2000" dirty="0" err="1"/>
              <a:t>dass</a:t>
            </a:r>
            <a:r>
              <a:rPr lang="en-GB" sz="2000" dirty="0"/>
              <a:t> </a:t>
            </a:r>
            <a:r>
              <a:rPr lang="en-GB" sz="2000" dirty="0" err="1"/>
              <a:t>Ihr</a:t>
            </a:r>
            <a:r>
              <a:rPr lang="en-GB" sz="2000" dirty="0"/>
              <a:t> </a:t>
            </a:r>
            <a:r>
              <a:rPr lang="en-GB" sz="2000" dirty="0" err="1"/>
              <a:t>Unternehmen</a:t>
            </a:r>
            <a:r>
              <a:rPr lang="en-GB" sz="2000" dirty="0"/>
              <a:t> </a:t>
            </a:r>
            <a:r>
              <a:rPr lang="en-GB" sz="2000" dirty="0" err="1"/>
              <a:t>gedeiht</a:t>
            </a:r>
            <a:r>
              <a:rPr lang="en-GB" sz="2000" dirty="0"/>
              <a:t> und </a:t>
            </a:r>
            <a:r>
              <a:rPr lang="en-GB" sz="2000" dirty="0" err="1"/>
              <a:t>sich</a:t>
            </a:r>
            <a:r>
              <a:rPr lang="en-GB" sz="2000" dirty="0"/>
              <a:t> </a:t>
            </a:r>
            <a:r>
              <a:rPr lang="en-GB" sz="2000" dirty="0" err="1"/>
              <a:t>mit</a:t>
            </a:r>
            <a:r>
              <a:rPr lang="en-GB" sz="2000" dirty="0"/>
              <a:t> der Zeit </a:t>
            </a:r>
            <a:r>
              <a:rPr lang="en-GB" sz="2000" dirty="0" err="1"/>
              <a:t>entwickelt</a:t>
            </a:r>
            <a:r>
              <a:rPr lang="en-GB" sz="2000" dirty="0"/>
              <a:t>.</a:t>
            </a:r>
            <a:endParaRPr lang="en-GB" sz="2000" dirty="0">
              <a:solidFill>
                <a:srgbClr val="000000"/>
              </a:solidFill>
            </a:endParaRPr>
          </a:p>
          <a:p>
            <a:pPr marL="360000" indent="-342900">
              <a:buClr>
                <a:schemeClr val="accent2"/>
              </a:buClr>
              <a:buFont typeface="Arial" panose="020B0604020202020204" pitchFamily="34" charset="0"/>
              <a:buChar char="•"/>
            </a:pPr>
            <a:endParaRPr lang="en-GB" sz="2000" dirty="0">
              <a:solidFill>
                <a:srgbClr val="000000"/>
              </a:solidFill>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Technologie</a:t>
            </a:r>
            <a:r>
              <a:rPr lang="en-GB" dirty="0"/>
              <a:t> und die COVID-19-Pandemie</a:t>
            </a:r>
            <a:endParaRPr lang="en-ZA" dirty="0"/>
          </a:p>
        </p:txBody>
      </p:sp>
    </p:spTree>
    <p:extLst>
      <p:ext uri="{BB962C8B-B14F-4D97-AF65-F5344CB8AC3E}">
        <p14:creationId xmlns:p14="http://schemas.microsoft.com/office/powerpoint/2010/main" val="88935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err="1">
                <a:solidFill>
                  <a:schemeClr val="accent2"/>
                </a:solidFill>
              </a:rPr>
              <a:t>Robotergestützte</a:t>
            </a:r>
            <a:r>
              <a:rPr lang="en-GB" b="1" dirty="0">
                <a:solidFill>
                  <a:schemeClr val="accent2"/>
                </a:solidFill>
              </a:rPr>
              <a:t> </a:t>
            </a:r>
            <a:r>
              <a:rPr lang="en-GB" b="1" dirty="0" err="1">
                <a:solidFill>
                  <a:schemeClr val="accent2"/>
                </a:solidFill>
              </a:rPr>
              <a:t>Prozessautomatisierung</a:t>
            </a:r>
            <a:r>
              <a:rPr lang="en-GB" b="1" dirty="0">
                <a:solidFill>
                  <a:schemeClr val="accent2"/>
                </a:solidFill>
              </a:rPr>
              <a:t> (RPA) </a:t>
            </a:r>
            <a:r>
              <a:rPr lang="en-GB" dirty="0" err="1"/>
              <a:t>hilft</a:t>
            </a:r>
            <a:r>
              <a:rPr lang="en-GB" dirty="0"/>
              <a:t> </a:t>
            </a:r>
            <a:r>
              <a:rPr lang="en-GB" dirty="0" err="1"/>
              <a:t>Unternehmen</a:t>
            </a:r>
            <a:r>
              <a:rPr lang="en-GB" dirty="0"/>
              <a:t>, </a:t>
            </a:r>
            <a:r>
              <a:rPr lang="en-GB" dirty="0" err="1"/>
              <a:t>mit</a:t>
            </a:r>
            <a:r>
              <a:rPr lang="en-GB" dirty="0"/>
              <a:t> </a:t>
            </a:r>
            <a:r>
              <a:rPr lang="en-GB" dirty="0" err="1"/>
              <a:t>weniger</a:t>
            </a:r>
            <a:r>
              <a:rPr lang="en-GB" dirty="0"/>
              <a:t> </a:t>
            </a:r>
            <a:r>
              <a:rPr lang="en-GB" dirty="0" err="1"/>
              <a:t>Aufwand</a:t>
            </a:r>
            <a:r>
              <a:rPr lang="en-GB" dirty="0"/>
              <a:t> </a:t>
            </a:r>
            <a:r>
              <a:rPr lang="en-GB" dirty="0" err="1"/>
              <a:t>mehr</a:t>
            </a:r>
            <a:r>
              <a:rPr lang="en-GB" dirty="0"/>
              <a:t> </a:t>
            </a:r>
            <a:r>
              <a:rPr lang="en-GB" dirty="0" err="1"/>
              <a:t>zu</a:t>
            </a:r>
            <a:r>
              <a:rPr lang="en-GB" dirty="0"/>
              <a:t> </a:t>
            </a:r>
            <a:r>
              <a:rPr lang="en-GB" dirty="0" err="1"/>
              <a:t>erreichen</a:t>
            </a:r>
            <a:r>
              <a:rPr lang="en-GB" dirty="0"/>
              <a:t>, z. B. die </a:t>
            </a:r>
            <a:r>
              <a:rPr lang="en-GB" dirty="0" err="1"/>
              <a:t>automatische</a:t>
            </a:r>
            <a:r>
              <a:rPr lang="en-GB" dirty="0"/>
              <a:t> </a:t>
            </a:r>
            <a:r>
              <a:rPr lang="en-GB" dirty="0" err="1"/>
              <a:t>Verarbeitung</a:t>
            </a:r>
            <a:r>
              <a:rPr lang="en-GB" dirty="0"/>
              <a:t> und </a:t>
            </a:r>
            <a:r>
              <a:rPr lang="en-GB" dirty="0" err="1"/>
              <a:t>Speicherung</a:t>
            </a:r>
            <a:r>
              <a:rPr lang="en-GB" dirty="0"/>
              <a:t> von </a:t>
            </a:r>
            <a:r>
              <a:rPr lang="en-GB" dirty="0" err="1"/>
              <a:t>Daten</a:t>
            </a:r>
            <a:r>
              <a:rPr lang="en-GB" dirty="0"/>
              <a:t> </a:t>
            </a:r>
            <a:r>
              <a:rPr lang="en-GB" dirty="0" err="1"/>
              <a:t>ohne</a:t>
            </a:r>
            <a:r>
              <a:rPr lang="en-GB" dirty="0"/>
              <a:t> </a:t>
            </a:r>
            <a:r>
              <a:rPr lang="en-GB" dirty="0" err="1"/>
              <a:t>manuelle</a:t>
            </a:r>
            <a:r>
              <a:rPr lang="en-GB" dirty="0"/>
              <a:t> </a:t>
            </a:r>
            <a:r>
              <a:rPr lang="en-GB" dirty="0" err="1"/>
              <a:t>Dateneingabe</a:t>
            </a:r>
            <a:r>
              <a:rPr lang="en-GB" dirty="0"/>
              <a:t>, die </a:t>
            </a:r>
            <a:r>
              <a:rPr lang="en-GB" dirty="0" err="1"/>
              <a:t>Erstellung</a:t>
            </a:r>
            <a:r>
              <a:rPr lang="en-GB" dirty="0"/>
              <a:t> von </a:t>
            </a:r>
            <a:r>
              <a:rPr lang="en-GB" dirty="0" err="1"/>
              <a:t>Finanzstatusberichten</a:t>
            </a:r>
            <a:r>
              <a:rPr lang="en-GB" dirty="0"/>
              <a:t>, </a:t>
            </a:r>
            <a:r>
              <a:rPr lang="en-GB" dirty="0" err="1"/>
              <a:t>ohne</a:t>
            </a:r>
            <a:r>
              <a:rPr lang="en-GB" dirty="0"/>
              <a:t> </a:t>
            </a:r>
            <a:r>
              <a:rPr lang="en-GB" dirty="0" err="1"/>
              <a:t>viel</a:t>
            </a:r>
            <a:r>
              <a:rPr lang="en-GB" dirty="0"/>
              <a:t> Zeit in Excel </a:t>
            </a:r>
            <a:r>
              <a:rPr lang="en-GB" dirty="0" err="1"/>
              <a:t>zu</a:t>
            </a:r>
            <a:r>
              <a:rPr lang="en-GB" dirty="0"/>
              <a:t> </a:t>
            </a:r>
            <a:r>
              <a:rPr lang="en-GB" dirty="0" err="1"/>
              <a:t>investieren</a:t>
            </a:r>
            <a:r>
              <a:rPr lang="en-GB" dirty="0"/>
              <a:t>, und die </a:t>
            </a:r>
            <a:r>
              <a:rPr lang="en-GB" dirty="0" err="1"/>
              <a:t>Durchführung</a:t>
            </a:r>
            <a:r>
              <a:rPr lang="en-GB" dirty="0"/>
              <a:t> von </a:t>
            </a:r>
            <a:r>
              <a:rPr lang="en-GB" dirty="0" err="1"/>
              <a:t>Kampagnen</a:t>
            </a:r>
            <a:r>
              <a:rPr lang="en-GB" dirty="0"/>
              <a:t>, </a:t>
            </a:r>
            <a:r>
              <a:rPr lang="en-GB" dirty="0" err="1"/>
              <a:t>ohne</a:t>
            </a:r>
            <a:r>
              <a:rPr lang="en-GB" dirty="0"/>
              <a:t> </a:t>
            </a:r>
            <a:r>
              <a:rPr lang="en-GB" dirty="0" err="1"/>
              <a:t>stundenlang</a:t>
            </a:r>
            <a:r>
              <a:rPr lang="en-GB" dirty="0"/>
              <a:t> in </a:t>
            </a:r>
            <a:r>
              <a:rPr lang="en-GB" dirty="0" err="1"/>
              <a:t>ein</a:t>
            </a:r>
            <a:r>
              <a:rPr lang="en-GB" dirty="0"/>
              <a:t> CRM-</a:t>
            </a:r>
            <a:r>
              <a:rPr lang="en-GB" dirty="0" err="1"/>
              <a:t>Programm</a:t>
            </a:r>
            <a:r>
              <a:rPr lang="en-GB" dirty="0"/>
              <a:t> (Customer Relationship Management) </a:t>
            </a:r>
            <a:r>
              <a:rPr lang="en-GB" dirty="0" err="1"/>
              <a:t>zu</a:t>
            </a:r>
            <a:r>
              <a:rPr lang="en-GB" dirty="0"/>
              <a:t> </a:t>
            </a:r>
            <a:r>
              <a:rPr lang="en-GB" dirty="0" err="1"/>
              <a:t>investieren</a:t>
            </a:r>
            <a:r>
              <a:rPr lang="en-GB" dirty="0"/>
              <a:t>.</a:t>
            </a:r>
          </a:p>
          <a:p>
            <a:pPr marL="474300" indent="-457200">
              <a:buClr>
                <a:schemeClr val="accent2"/>
              </a:buClr>
              <a:buBlip>
                <a:blip r:embed="rId2"/>
              </a:buBlip>
            </a:pPr>
            <a:endParaRPr lang="en-GB" dirty="0"/>
          </a:p>
          <a:p>
            <a:pPr marL="474300" indent="-457200">
              <a:buClr>
                <a:schemeClr val="accent2"/>
              </a:buClr>
              <a:buFont typeface="Arial" panose="020B0604020202020204" pitchFamily="34" charset="0"/>
              <a:buChar char="•"/>
            </a:pPr>
            <a:r>
              <a:rPr lang="en-GB" dirty="0" err="1"/>
              <a:t>Diese</a:t>
            </a:r>
            <a:r>
              <a:rPr lang="en-GB" dirty="0"/>
              <a:t> </a:t>
            </a:r>
            <a:r>
              <a:rPr lang="en-GB" dirty="0" err="1"/>
              <a:t>Arten</a:t>
            </a:r>
            <a:r>
              <a:rPr lang="en-GB" dirty="0"/>
              <a:t> von </a:t>
            </a:r>
            <a:r>
              <a:rPr lang="en-GB" dirty="0" err="1"/>
              <a:t>Optimierungen</a:t>
            </a:r>
            <a:r>
              <a:rPr lang="en-GB" dirty="0"/>
              <a:t> </a:t>
            </a:r>
            <a:r>
              <a:rPr lang="en-GB" dirty="0" err="1"/>
              <a:t>sind</a:t>
            </a:r>
            <a:r>
              <a:rPr lang="en-GB" dirty="0"/>
              <a:t> </a:t>
            </a:r>
            <a:r>
              <a:rPr lang="en-GB" dirty="0" err="1"/>
              <a:t>durch</a:t>
            </a:r>
            <a:r>
              <a:rPr lang="en-GB" dirty="0"/>
              <a:t> RPA </a:t>
            </a:r>
            <a:r>
              <a:rPr lang="en-GB" dirty="0" err="1"/>
              <a:t>Realität</a:t>
            </a:r>
            <a:r>
              <a:rPr lang="en-GB" dirty="0"/>
              <a:t> </a:t>
            </a:r>
            <a:r>
              <a:rPr lang="en-GB" dirty="0" err="1"/>
              <a:t>geworden</a:t>
            </a:r>
            <a:r>
              <a:rPr lang="en-GB" dirty="0"/>
              <a:t>, </a:t>
            </a:r>
            <a:r>
              <a:rPr lang="en-GB" dirty="0" err="1"/>
              <a:t>wobei</a:t>
            </a:r>
            <a:r>
              <a:rPr lang="en-GB" dirty="0"/>
              <a:t> die </a:t>
            </a:r>
            <a:r>
              <a:rPr lang="en-GB" dirty="0" err="1"/>
              <a:t>Unternehmen</a:t>
            </a:r>
            <a:r>
              <a:rPr lang="en-GB" dirty="0"/>
              <a:t> </a:t>
            </a:r>
            <a:r>
              <a:rPr lang="en-GB" dirty="0" err="1"/>
              <a:t>gerade</a:t>
            </a:r>
            <a:r>
              <a:rPr lang="en-GB" dirty="0"/>
              <a:t> erst </a:t>
            </a:r>
            <a:r>
              <a:rPr lang="en-GB" dirty="0" err="1"/>
              <a:t>anfangen</a:t>
            </a:r>
            <a:r>
              <a:rPr lang="en-GB" dirty="0"/>
              <a:t>, an der </a:t>
            </a:r>
            <a:r>
              <a:rPr lang="en-GB" dirty="0" err="1"/>
              <a:t>Oberfläche</a:t>
            </a:r>
            <a:r>
              <a:rPr lang="en-GB" dirty="0"/>
              <a:t> der </a:t>
            </a:r>
            <a:r>
              <a:rPr lang="en-GB" dirty="0" err="1"/>
              <a:t>Möglichkeiten</a:t>
            </a:r>
            <a:r>
              <a:rPr lang="en-GB" dirty="0"/>
              <a:t> </a:t>
            </a:r>
            <a:r>
              <a:rPr lang="en-GB" dirty="0" err="1"/>
              <a:t>zu</a:t>
            </a:r>
            <a:r>
              <a:rPr lang="en-GB" dirty="0"/>
              <a:t> </a:t>
            </a:r>
            <a:r>
              <a:rPr lang="en-GB" dirty="0" err="1"/>
              <a:t>kratzen</a:t>
            </a:r>
            <a:r>
              <a:rPr lang="en-GB" dirty="0"/>
              <a:t>.</a:t>
            </a: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Einführung</a:t>
            </a:r>
            <a:r>
              <a:rPr lang="en-GB" dirty="0"/>
              <a:t> in </a:t>
            </a:r>
            <a:r>
              <a:rPr lang="en-GB" dirty="0" err="1"/>
              <a:t>Robotergestützte</a:t>
            </a:r>
            <a:r>
              <a:rPr lang="en-GB" dirty="0"/>
              <a:t> </a:t>
            </a:r>
            <a:r>
              <a:rPr lang="en-GB" dirty="0" err="1"/>
              <a:t>Prozessutomatisierung</a:t>
            </a:r>
            <a:endParaRPr lang="en-ZA" dirty="0"/>
          </a:p>
        </p:txBody>
      </p:sp>
    </p:spTree>
    <p:extLst>
      <p:ext uri="{BB962C8B-B14F-4D97-AF65-F5344CB8AC3E}">
        <p14:creationId xmlns:p14="http://schemas.microsoft.com/office/powerpoint/2010/main" val="152753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dirty="0"/>
              <a:t>Pledge-</a:t>
            </a:r>
            <a:r>
              <a:rPr lang="en-GB" dirty="0" err="1"/>
              <a:t>Kampagnen</a:t>
            </a:r>
            <a:endParaRPr lang="en-GB" dirty="0"/>
          </a:p>
          <a:p>
            <a:pPr marL="474300" indent="-457200">
              <a:buClr>
                <a:schemeClr val="accent2"/>
              </a:buClr>
              <a:buBlip>
                <a:blip r:embed="rId2"/>
              </a:buBlip>
            </a:pPr>
            <a:r>
              <a:rPr lang="en-GB" dirty="0" err="1"/>
              <a:t>Verwaltung</a:t>
            </a:r>
            <a:r>
              <a:rPr lang="en-GB" dirty="0"/>
              <a:t> </a:t>
            </a:r>
            <a:r>
              <a:rPr lang="en-GB" dirty="0" err="1"/>
              <a:t>wiederkehrender</a:t>
            </a:r>
            <a:r>
              <a:rPr lang="en-GB" dirty="0"/>
              <a:t> </a:t>
            </a:r>
            <a:r>
              <a:rPr lang="en-GB" dirty="0" err="1"/>
              <a:t>Spenden</a:t>
            </a:r>
            <a:endParaRPr lang="en-GB" dirty="0"/>
          </a:p>
          <a:p>
            <a:pPr marL="474300" indent="-457200">
              <a:buClr>
                <a:schemeClr val="accent2"/>
              </a:buClr>
              <a:buBlip>
                <a:blip r:embed="rId2"/>
              </a:buBlip>
            </a:pPr>
            <a:r>
              <a:rPr lang="en-GB" dirty="0" err="1"/>
              <a:t>Digitale</a:t>
            </a:r>
            <a:r>
              <a:rPr lang="en-GB" dirty="0"/>
              <a:t> und </a:t>
            </a:r>
            <a:r>
              <a:rPr lang="en-GB" dirty="0" err="1"/>
              <a:t>gedruckte</a:t>
            </a:r>
            <a:r>
              <a:rPr lang="en-GB" dirty="0"/>
              <a:t> </a:t>
            </a:r>
            <a:r>
              <a:rPr lang="en-GB" dirty="0" err="1"/>
              <a:t>Marketingkampagnen</a:t>
            </a: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Beispiele</a:t>
            </a:r>
            <a:r>
              <a:rPr lang="en-GB" dirty="0"/>
              <a:t> für RPA für </a:t>
            </a:r>
            <a:r>
              <a:rPr lang="en-GB" dirty="0" err="1"/>
              <a:t>gemeinnützige</a:t>
            </a:r>
            <a:r>
              <a:rPr lang="en-GB" dirty="0"/>
              <a:t> </a:t>
            </a:r>
            <a:r>
              <a:rPr lang="en-GB" dirty="0" err="1"/>
              <a:t>Organisationen</a:t>
            </a:r>
            <a:r>
              <a:rPr lang="en-GB" dirty="0"/>
              <a:t> </a:t>
            </a:r>
            <a:endParaRPr lang="en-ZA" dirty="0"/>
          </a:p>
        </p:txBody>
      </p:sp>
    </p:spTree>
    <p:extLst>
      <p:ext uri="{BB962C8B-B14F-4D97-AF65-F5344CB8AC3E}">
        <p14:creationId xmlns:p14="http://schemas.microsoft.com/office/powerpoint/2010/main" val="55340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dirty="0" err="1"/>
              <a:t>Aufsuchende</a:t>
            </a:r>
            <a:r>
              <a:rPr lang="en-GB" dirty="0"/>
              <a:t> </a:t>
            </a:r>
            <a:r>
              <a:rPr lang="en-GB" dirty="0" err="1"/>
              <a:t>Kampagnen</a:t>
            </a:r>
            <a:endParaRPr lang="en-GB" dirty="0"/>
          </a:p>
          <a:p>
            <a:pPr marL="474300" indent="-457200">
              <a:buClr>
                <a:schemeClr val="accent2"/>
              </a:buClr>
              <a:buBlip>
                <a:blip r:embed="rId2"/>
              </a:buBlip>
            </a:pPr>
            <a:r>
              <a:rPr lang="en-GB" dirty="0" err="1"/>
              <a:t>Verfolgung</a:t>
            </a:r>
            <a:r>
              <a:rPr lang="en-GB" dirty="0"/>
              <a:t> von </a:t>
            </a:r>
            <a:r>
              <a:rPr lang="en-GB" dirty="0" err="1"/>
              <a:t>staatlichen</a:t>
            </a:r>
            <a:r>
              <a:rPr lang="en-GB" dirty="0"/>
              <a:t> und </a:t>
            </a:r>
            <a:r>
              <a:rPr lang="en-GB" dirty="0" err="1"/>
              <a:t>behördlichen</a:t>
            </a:r>
            <a:r>
              <a:rPr lang="en-GB" dirty="0"/>
              <a:t> </a:t>
            </a:r>
            <a:r>
              <a:rPr lang="en-GB" dirty="0" err="1"/>
              <a:t>Angelegenheiten</a:t>
            </a:r>
            <a:endParaRPr lang="en-GB" dirty="0"/>
          </a:p>
          <a:p>
            <a:pPr marL="474300" indent="-457200">
              <a:buClr>
                <a:schemeClr val="accent2"/>
              </a:buClr>
              <a:buBlip>
                <a:blip r:embed="rId2"/>
              </a:buBlip>
            </a:pPr>
            <a:r>
              <a:rPr lang="en-GB" dirty="0" err="1"/>
              <a:t>Verwaltung</a:t>
            </a:r>
            <a:r>
              <a:rPr lang="en-GB" dirty="0"/>
              <a:t> von </a:t>
            </a:r>
            <a:r>
              <a:rPr lang="en-GB" dirty="0" err="1"/>
              <a:t>Freiwilligen</a:t>
            </a: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Beispiele</a:t>
            </a:r>
            <a:r>
              <a:rPr lang="en-GB" dirty="0"/>
              <a:t> für RPA für </a:t>
            </a:r>
            <a:r>
              <a:rPr lang="en-GB" dirty="0" err="1"/>
              <a:t>gemeinnützige</a:t>
            </a:r>
            <a:r>
              <a:rPr lang="en-GB" dirty="0"/>
              <a:t> </a:t>
            </a:r>
            <a:r>
              <a:rPr lang="en-GB" dirty="0" err="1"/>
              <a:t>Organisationen</a:t>
            </a:r>
            <a:r>
              <a:rPr lang="en-GB" dirty="0"/>
              <a:t> (Forts.)</a:t>
            </a:r>
            <a:endParaRPr lang="en-ZA" dirty="0"/>
          </a:p>
        </p:txBody>
      </p:sp>
    </p:spTree>
    <p:extLst>
      <p:ext uri="{BB962C8B-B14F-4D97-AF65-F5344CB8AC3E}">
        <p14:creationId xmlns:p14="http://schemas.microsoft.com/office/powerpoint/2010/main" val="390718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"Sieh die Dinge in der </a:t>
            </a:r>
            <a:r>
              <a:rPr lang="en-US" dirty="0" err="1"/>
              <a:t>Gegenwart</a:t>
            </a:r>
            <a:r>
              <a:rPr lang="en-US" dirty="0"/>
              <a:t>, </a:t>
            </a:r>
            <a:r>
              <a:rPr lang="en-US" dirty="0" err="1"/>
              <a:t>auch</a:t>
            </a:r>
            <a:r>
              <a:rPr lang="en-US" dirty="0"/>
              <a:t> </a:t>
            </a:r>
            <a:r>
              <a:rPr lang="en-US" dirty="0" err="1"/>
              <a:t>wenn</a:t>
            </a:r>
            <a:r>
              <a:rPr lang="en-US" dirty="0"/>
              <a:t> </a:t>
            </a:r>
            <a:r>
              <a:rPr lang="en-US" dirty="0" err="1"/>
              <a:t>sie</a:t>
            </a:r>
            <a:r>
              <a:rPr lang="en-US" dirty="0"/>
              <a:t> in der Zukunft </a:t>
            </a:r>
            <a:r>
              <a:rPr lang="en-US" dirty="0" err="1"/>
              <a:t>liegen</a:t>
            </a:r>
            <a:r>
              <a:rPr lang="en-US" dirty="0"/>
              <a:t>".</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Larry Ellison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CPU with binary numbers and blueprint">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8675" r="18675"/>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5857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rPr>
              <a:t>Die </a:t>
            </a:r>
            <a:r>
              <a:rPr lang="en-GB" b="1" dirty="0" err="1">
                <a:solidFill>
                  <a:schemeClr val="accent2"/>
                </a:solidFill>
              </a:rPr>
              <a:t>Kosten</a:t>
            </a:r>
            <a:r>
              <a:rPr lang="en-GB" b="1" dirty="0">
                <a:solidFill>
                  <a:schemeClr val="accent2"/>
                </a:solidFill>
              </a:rPr>
              <a:t> für </a:t>
            </a:r>
            <a:r>
              <a:rPr lang="en-GB" b="1" dirty="0" err="1">
                <a:solidFill>
                  <a:schemeClr val="accent2"/>
                </a:solidFill>
              </a:rPr>
              <a:t>eine</a:t>
            </a:r>
            <a:r>
              <a:rPr lang="en-GB" b="1" dirty="0">
                <a:solidFill>
                  <a:schemeClr val="accent2"/>
                </a:solidFill>
              </a:rPr>
              <a:t> RPA-</a:t>
            </a:r>
            <a:r>
              <a:rPr lang="en-GB" b="1" dirty="0" err="1">
                <a:solidFill>
                  <a:schemeClr val="accent2"/>
                </a:solidFill>
              </a:rPr>
              <a:t>Lösung</a:t>
            </a:r>
            <a:r>
              <a:rPr lang="en-GB" b="1" dirty="0">
                <a:solidFill>
                  <a:schemeClr val="accent2"/>
                </a:solidFill>
              </a:rPr>
              <a:t> </a:t>
            </a:r>
            <a:r>
              <a:rPr lang="en-GB" b="1" dirty="0" err="1">
                <a:solidFill>
                  <a:schemeClr val="accent2"/>
                </a:solidFill>
              </a:rPr>
              <a:t>sind</a:t>
            </a:r>
            <a:r>
              <a:rPr lang="en-GB" b="1" dirty="0">
                <a:solidFill>
                  <a:schemeClr val="accent2"/>
                </a:solidFill>
              </a:rPr>
              <a:t> </a:t>
            </a:r>
            <a:r>
              <a:rPr lang="en-GB" b="1" dirty="0" err="1">
                <a:solidFill>
                  <a:schemeClr val="accent2"/>
                </a:solidFill>
              </a:rPr>
              <a:t>ein</a:t>
            </a:r>
            <a:r>
              <a:rPr lang="en-GB" b="1" dirty="0">
                <a:solidFill>
                  <a:schemeClr val="accent2"/>
                </a:solidFill>
              </a:rPr>
              <a:t> </a:t>
            </a:r>
            <a:r>
              <a:rPr lang="en-GB" b="1" dirty="0" err="1">
                <a:solidFill>
                  <a:schemeClr val="accent2"/>
                </a:solidFill>
              </a:rPr>
              <a:t>häufiges</a:t>
            </a:r>
            <a:r>
              <a:rPr lang="en-GB" b="1" dirty="0">
                <a:solidFill>
                  <a:schemeClr val="accent2"/>
                </a:solidFill>
              </a:rPr>
              <a:t> Problem für </a:t>
            </a:r>
            <a:r>
              <a:rPr lang="en-GB" b="1" dirty="0" err="1">
                <a:solidFill>
                  <a:schemeClr val="accent2"/>
                </a:solidFill>
              </a:rPr>
              <a:t>jedes</a:t>
            </a:r>
            <a:r>
              <a:rPr lang="en-GB" b="1" dirty="0">
                <a:solidFill>
                  <a:schemeClr val="accent2"/>
                </a:solidFill>
              </a:rPr>
              <a:t> </a:t>
            </a:r>
            <a:r>
              <a:rPr lang="en-GB" b="1" dirty="0" err="1">
                <a:solidFill>
                  <a:schemeClr val="accent2"/>
                </a:solidFill>
              </a:rPr>
              <a:t>Unternehmen</a:t>
            </a:r>
            <a:r>
              <a:rPr lang="en-GB" b="1" dirty="0">
                <a:solidFill>
                  <a:schemeClr val="accent2"/>
                </a:solidFill>
              </a:rPr>
              <a:t>. </a:t>
            </a:r>
            <a:r>
              <a:rPr lang="en-GB" dirty="0"/>
              <a:t>Es </a:t>
            </a:r>
            <a:r>
              <a:rPr lang="en-GB" dirty="0" err="1"/>
              <a:t>kann</a:t>
            </a:r>
            <a:r>
              <a:rPr lang="en-GB" dirty="0"/>
              <a:t> </a:t>
            </a:r>
            <a:r>
              <a:rPr lang="en-GB" dirty="0" err="1"/>
              <a:t>davon</a:t>
            </a:r>
            <a:r>
              <a:rPr lang="en-GB" dirty="0"/>
              <a:t> </a:t>
            </a:r>
            <a:r>
              <a:rPr lang="en-GB" dirty="0" err="1"/>
              <a:t>abhängen</a:t>
            </a:r>
            <a:r>
              <a:rPr lang="en-GB" dirty="0"/>
              <a:t>:</a:t>
            </a:r>
            <a:endParaRPr lang="en-GB" dirty="0">
              <a:latin typeface="+mn-lt"/>
            </a:endParaRPr>
          </a:p>
          <a:p>
            <a:pPr marL="360000" indent="-342900">
              <a:buClr>
                <a:schemeClr val="accent2"/>
              </a:buClr>
              <a:buFont typeface="Arial" panose="020B0604020202020204" pitchFamily="34" charset="0"/>
              <a:buChar char="•"/>
            </a:pPr>
            <a:endParaRPr lang="en-GB" dirty="0">
              <a:solidFill>
                <a:srgbClr val="000000"/>
              </a:solidFill>
            </a:endParaRPr>
          </a:p>
          <a:p>
            <a:pPr marL="817200" lvl="1" indent="-342900">
              <a:buClr>
                <a:schemeClr val="accent2"/>
              </a:buClr>
              <a:buFont typeface="Arial" panose="020B0604020202020204" pitchFamily="34" charset="0"/>
              <a:buChar char="•"/>
            </a:pPr>
            <a:r>
              <a:rPr lang="en-GB" dirty="0" err="1">
                <a:solidFill>
                  <a:srgbClr val="000000"/>
                </a:solidFill>
              </a:rPr>
              <a:t>Komplexität</a:t>
            </a:r>
            <a:endParaRPr lang="en-GB" dirty="0">
              <a:solidFill>
                <a:srgbClr val="000000"/>
              </a:solidFill>
            </a:endParaRPr>
          </a:p>
          <a:p>
            <a:pPr marL="817200" lvl="1" indent="-342900">
              <a:buClr>
                <a:schemeClr val="accent2"/>
              </a:buClr>
              <a:buFont typeface="Arial" panose="020B0604020202020204" pitchFamily="34" charset="0"/>
              <a:buChar char="•"/>
            </a:pPr>
            <a:r>
              <a:rPr lang="en-GB" dirty="0" err="1">
                <a:solidFill>
                  <a:srgbClr val="000000"/>
                </a:solidFill>
              </a:rPr>
              <a:t>Anzahl</a:t>
            </a:r>
            <a:r>
              <a:rPr lang="en-GB" dirty="0">
                <a:solidFill>
                  <a:srgbClr val="000000"/>
                </a:solidFill>
              </a:rPr>
              <a:t> der Bots</a:t>
            </a:r>
          </a:p>
          <a:p>
            <a:pPr marL="817200" lvl="1" indent="-342900">
              <a:buClr>
                <a:schemeClr val="accent2"/>
              </a:buClr>
              <a:buFont typeface="Arial" panose="020B0604020202020204" pitchFamily="34" charset="0"/>
              <a:buChar char="•"/>
            </a:pPr>
            <a:r>
              <a:rPr lang="en-GB" dirty="0">
                <a:solidFill>
                  <a:srgbClr val="000000"/>
                </a:solidFill>
              </a:rPr>
              <a:t>Zeit für </a:t>
            </a:r>
            <a:r>
              <a:rPr lang="en-GB" dirty="0" err="1">
                <a:solidFill>
                  <a:srgbClr val="000000"/>
                </a:solidFill>
              </a:rPr>
              <a:t>Entwicklung</a:t>
            </a:r>
            <a:r>
              <a:rPr lang="en-GB" dirty="0">
                <a:solidFill>
                  <a:srgbClr val="000000"/>
                </a:solidFill>
              </a:rPr>
              <a:t> und </a:t>
            </a:r>
            <a:r>
              <a:rPr lang="en-GB" dirty="0" err="1">
                <a:solidFill>
                  <a:srgbClr val="000000"/>
                </a:solidFill>
              </a:rPr>
              <a:t>Implementierung</a:t>
            </a: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größte</a:t>
            </a:r>
            <a:r>
              <a:rPr lang="en-GB" dirty="0"/>
              <a:t> </a:t>
            </a:r>
            <a:r>
              <a:rPr lang="en-GB" dirty="0" err="1"/>
              <a:t>Herausforderung</a:t>
            </a:r>
            <a:r>
              <a:rPr lang="en-GB" dirty="0"/>
              <a:t> von RPA</a:t>
            </a:r>
            <a:endParaRPr lang="en-ZA" dirty="0"/>
          </a:p>
        </p:txBody>
      </p:sp>
    </p:spTree>
    <p:extLst>
      <p:ext uri="{BB962C8B-B14F-4D97-AF65-F5344CB8AC3E}">
        <p14:creationId xmlns:p14="http://schemas.microsoft.com/office/powerpoint/2010/main" val="16371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rPr>
              <a:t>Die </a:t>
            </a:r>
            <a:r>
              <a:rPr lang="en-GB" b="1" dirty="0" err="1">
                <a:solidFill>
                  <a:schemeClr val="accent2"/>
                </a:solidFill>
              </a:rPr>
              <a:t>Kosten</a:t>
            </a:r>
            <a:r>
              <a:rPr lang="en-GB" b="1" dirty="0">
                <a:solidFill>
                  <a:schemeClr val="accent2"/>
                </a:solidFill>
              </a:rPr>
              <a:t> für </a:t>
            </a:r>
            <a:r>
              <a:rPr lang="en-GB" b="1" dirty="0" err="1">
                <a:solidFill>
                  <a:schemeClr val="accent2"/>
                </a:solidFill>
              </a:rPr>
              <a:t>eine</a:t>
            </a:r>
            <a:r>
              <a:rPr lang="en-GB" b="1" dirty="0">
                <a:solidFill>
                  <a:schemeClr val="accent2"/>
                </a:solidFill>
              </a:rPr>
              <a:t> RPA-</a:t>
            </a:r>
            <a:r>
              <a:rPr lang="en-GB" b="1" dirty="0" err="1">
                <a:solidFill>
                  <a:schemeClr val="accent2"/>
                </a:solidFill>
              </a:rPr>
              <a:t>Lösung</a:t>
            </a:r>
            <a:r>
              <a:rPr lang="en-GB" b="1" dirty="0">
                <a:solidFill>
                  <a:schemeClr val="accent2"/>
                </a:solidFill>
              </a:rPr>
              <a:t> </a:t>
            </a:r>
            <a:r>
              <a:rPr lang="en-GB" b="1" dirty="0" err="1">
                <a:solidFill>
                  <a:schemeClr val="accent2"/>
                </a:solidFill>
              </a:rPr>
              <a:t>sind</a:t>
            </a:r>
            <a:r>
              <a:rPr lang="en-GB" b="1" dirty="0">
                <a:solidFill>
                  <a:schemeClr val="accent2"/>
                </a:solidFill>
              </a:rPr>
              <a:t> </a:t>
            </a:r>
            <a:r>
              <a:rPr lang="en-GB" b="1" dirty="0" err="1">
                <a:solidFill>
                  <a:schemeClr val="accent2"/>
                </a:solidFill>
              </a:rPr>
              <a:t>ein</a:t>
            </a:r>
            <a:r>
              <a:rPr lang="en-GB" b="1" dirty="0">
                <a:solidFill>
                  <a:schemeClr val="accent2"/>
                </a:solidFill>
              </a:rPr>
              <a:t> </a:t>
            </a:r>
            <a:r>
              <a:rPr lang="en-GB" b="1" dirty="0" err="1">
                <a:solidFill>
                  <a:schemeClr val="accent2"/>
                </a:solidFill>
              </a:rPr>
              <a:t>häufiges</a:t>
            </a:r>
            <a:r>
              <a:rPr lang="en-GB" b="1" dirty="0">
                <a:solidFill>
                  <a:schemeClr val="accent2"/>
                </a:solidFill>
              </a:rPr>
              <a:t> Problem für </a:t>
            </a:r>
            <a:r>
              <a:rPr lang="en-GB" b="1" dirty="0" err="1">
                <a:solidFill>
                  <a:schemeClr val="accent2"/>
                </a:solidFill>
              </a:rPr>
              <a:t>jedes</a:t>
            </a:r>
            <a:r>
              <a:rPr lang="en-GB" b="1" dirty="0">
                <a:solidFill>
                  <a:schemeClr val="accent2"/>
                </a:solidFill>
              </a:rPr>
              <a:t> </a:t>
            </a:r>
            <a:r>
              <a:rPr lang="en-GB" b="1" dirty="0" err="1">
                <a:solidFill>
                  <a:schemeClr val="accent2"/>
                </a:solidFill>
              </a:rPr>
              <a:t>Unternehmen</a:t>
            </a:r>
            <a:r>
              <a:rPr lang="en-GB" b="1" dirty="0">
                <a:solidFill>
                  <a:schemeClr val="accent2"/>
                </a:solidFill>
              </a:rPr>
              <a:t>. </a:t>
            </a:r>
            <a:r>
              <a:rPr lang="en-GB" dirty="0"/>
              <a:t>Es </a:t>
            </a:r>
            <a:r>
              <a:rPr lang="en-GB" dirty="0" err="1"/>
              <a:t>kann</a:t>
            </a:r>
            <a:r>
              <a:rPr lang="en-GB" dirty="0"/>
              <a:t> </a:t>
            </a:r>
            <a:r>
              <a:rPr lang="en-GB" dirty="0" err="1"/>
              <a:t>davon</a:t>
            </a:r>
            <a:r>
              <a:rPr lang="en-GB" dirty="0"/>
              <a:t> </a:t>
            </a:r>
            <a:r>
              <a:rPr lang="en-GB" dirty="0" err="1"/>
              <a:t>abhängen</a:t>
            </a:r>
            <a:r>
              <a:rPr lang="en-GB" dirty="0"/>
              <a:t>:</a:t>
            </a:r>
          </a:p>
          <a:p>
            <a:pPr marL="474300" indent="-457200">
              <a:buClr>
                <a:schemeClr val="accent2"/>
              </a:buClr>
              <a:buBlip>
                <a:blip r:embed="rId2"/>
              </a:buBlip>
            </a:pPr>
            <a:endParaRPr lang="en-GB" dirty="0"/>
          </a:p>
          <a:p>
            <a:pPr marL="931500" lvl="1" indent="-457200">
              <a:buClr>
                <a:schemeClr val="accent2"/>
              </a:buClr>
              <a:buBlip>
                <a:blip r:embed="rId2"/>
              </a:buBlip>
            </a:pPr>
            <a:r>
              <a:rPr lang="en-GB" dirty="0">
                <a:solidFill>
                  <a:srgbClr val="000000"/>
                </a:solidFill>
              </a:rPr>
              <a:t>Grad der </a:t>
            </a:r>
            <a:r>
              <a:rPr lang="en-GB" dirty="0" err="1">
                <a:solidFill>
                  <a:srgbClr val="000000"/>
                </a:solidFill>
              </a:rPr>
              <a:t>Anpassung</a:t>
            </a: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größte</a:t>
            </a:r>
            <a:r>
              <a:rPr lang="en-GB" dirty="0"/>
              <a:t> </a:t>
            </a:r>
            <a:r>
              <a:rPr lang="en-GB" dirty="0" err="1"/>
              <a:t>Herausforderung</a:t>
            </a:r>
            <a:r>
              <a:rPr lang="en-GB" dirty="0"/>
              <a:t> von RPA</a:t>
            </a:r>
            <a:endParaRPr lang="en-ZA" dirty="0"/>
          </a:p>
        </p:txBody>
      </p:sp>
    </p:spTree>
    <p:extLst>
      <p:ext uri="{BB962C8B-B14F-4D97-AF65-F5344CB8AC3E}">
        <p14:creationId xmlns:p14="http://schemas.microsoft.com/office/powerpoint/2010/main" val="2803078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66397"/>
            <a:ext cx="10595237" cy="3575958"/>
          </a:xfrm>
        </p:spPr>
        <p:txBody>
          <a:bodyPr/>
          <a:lstStyle/>
          <a:p>
            <a:pPr marL="474300" indent="-457200">
              <a:buClr>
                <a:schemeClr val="accent2"/>
              </a:buClr>
              <a:buBlip>
                <a:blip r:embed="rId2"/>
              </a:buBlip>
            </a:pPr>
            <a:r>
              <a:rPr lang="en-GB" b="1" dirty="0">
                <a:solidFill>
                  <a:schemeClr val="accent2"/>
                </a:solidFill>
                <a:latin typeface="+mn-lt"/>
              </a:rPr>
              <a:t>Basic: </a:t>
            </a:r>
            <a:r>
              <a:rPr lang="en-GB" dirty="0" err="1"/>
              <a:t>Geplantes</a:t>
            </a:r>
            <a:r>
              <a:rPr lang="en-GB" dirty="0"/>
              <a:t> Messaging. Dies </a:t>
            </a:r>
            <a:r>
              <a:rPr lang="en-GB" dirty="0" err="1"/>
              <a:t>kann</a:t>
            </a:r>
            <a:r>
              <a:rPr lang="en-GB" dirty="0"/>
              <a:t> so </a:t>
            </a:r>
            <a:r>
              <a:rPr lang="en-GB" dirty="0" err="1"/>
              <a:t>einfach</a:t>
            </a:r>
            <a:r>
              <a:rPr lang="en-GB" dirty="0"/>
              <a:t> sein </a:t>
            </a:r>
            <a:r>
              <a:rPr lang="en-GB" dirty="0" err="1"/>
              <a:t>wie</a:t>
            </a:r>
            <a:r>
              <a:rPr lang="en-GB" dirty="0"/>
              <a:t> das </a:t>
            </a:r>
            <a:r>
              <a:rPr lang="en-GB" dirty="0" err="1"/>
              <a:t>Vorschreiben</a:t>
            </a:r>
            <a:r>
              <a:rPr lang="en-GB" dirty="0"/>
              <a:t> von </a:t>
            </a:r>
            <a:r>
              <a:rPr lang="en-GB" dirty="0" err="1"/>
              <a:t>Beiträgen</a:t>
            </a:r>
            <a:r>
              <a:rPr lang="en-GB" dirty="0"/>
              <a:t> in </a:t>
            </a:r>
            <a:r>
              <a:rPr lang="en-GB" dirty="0" err="1"/>
              <a:t>sozialen</a:t>
            </a:r>
            <a:r>
              <a:rPr lang="en-GB" dirty="0"/>
              <a:t> </a:t>
            </a:r>
            <a:r>
              <a:rPr lang="en-GB" dirty="0" err="1"/>
              <a:t>Medien</a:t>
            </a:r>
            <a:r>
              <a:rPr lang="en-GB" dirty="0"/>
              <a:t> </a:t>
            </a:r>
            <a:r>
              <a:rPr lang="en-GB" dirty="0" err="1"/>
              <a:t>oder</a:t>
            </a:r>
            <a:r>
              <a:rPr lang="en-GB" dirty="0"/>
              <a:t> so </a:t>
            </a:r>
            <a:r>
              <a:rPr lang="en-GB" dirty="0" err="1"/>
              <a:t>umfangreich</a:t>
            </a:r>
            <a:r>
              <a:rPr lang="en-GB" dirty="0"/>
              <a:t> </a:t>
            </a:r>
            <a:r>
              <a:rPr lang="en-GB" dirty="0" err="1"/>
              <a:t>wie</a:t>
            </a:r>
            <a:r>
              <a:rPr lang="en-GB" dirty="0"/>
              <a:t> der Aufbau </a:t>
            </a:r>
            <a:r>
              <a:rPr lang="en-GB" dirty="0" err="1"/>
              <a:t>einer</a:t>
            </a:r>
            <a:r>
              <a:rPr lang="en-GB" dirty="0"/>
              <a:t> Drip-</a:t>
            </a:r>
            <a:r>
              <a:rPr lang="en-GB" dirty="0" err="1"/>
              <a:t>Kampagnenstrategie</a:t>
            </a:r>
            <a:r>
              <a:rPr lang="en-GB" dirty="0"/>
              <a:t>, die </a:t>
            </a:r>
            <a:r>
              <a:rPr lang="en-GB" dirty="0" err="1"/>
              <a:t>eine</a:t>
            </a:r>
            <a:r>
              <a:rPr lang="en-GB" dirty="0"/>
              <a:t> </a:t>
            </a:r>
            <a:r>
              <a:rPr lang="en-GB" dirty="0" err="1"/>
              <a:t>individuelle</a:t>
            </a:r>
            <a:r>
              <a:rPr lang="en-GB" dirty="0"/>
              <a:t> </a:t>
            </a:r>
            <a:r>
              <a:rPr lang="en-GB" dirty="0" err="1"/>
              <a:t>Ansprache</a:t>
            </a:r>
            <a:r>
              <a:rPr lang="en-GB" dirty="0"/>
              <a:t> per E-Mail </a:t>
            </a:r>
            <a:r>
              <a:rPr lang="en-GB" dirty="0" err="1"/>
              <a:t>oder</a:t>
            </a:r>
            <a:r>
              <a:rPr lang="en-GB" dirty="0"/>
              <a:t> SMS </a:t>
            </a:r>
            <a:r>
              <a:rPr lang="en-GB" dirty="0" err="1"/>
              <a:t>automatisiert</a:t>
            </a:r>
            <a:r>
              <a:rPr lang="en-GB" dirty="0"/>
              <a:t>.</a:t>
            </a:r>
            <a:endParaRPr lang="en-GB" b="1" dirty="0">
              <a:solidFill>
                <a:schemeClr val="accent2"/>
              </a:solidFill>
            </a:endParaRPr>
          </a:p>
          <a:p>
            <a:pPr marL="474300" indent="-457200">
              <a:buClr>
                <a:schemeClr val="accent2"/>
              </a:buClr>
              <a:buBlip>
                <a:blip r:embed="rId2"/>
              </a:buBlip>
            </a:pPr>
            <a:r>
              <a:rPr lang="en-GB" b="1" dirty="0" err="1">
                <a:solidFill>
                  <a:schemeClr val="accent2"/>
                </a:solidFill>
              </a:rPr>
              <a:t>Fortgeschritten</a:t>
            </a:r>
            <a:r>
              <a:rPr lang="en-GB" b="1" dirty="0">
                <a:solidFill>
                  <a:schemeClr val="accent2"/>
                </a:solidFill>
              </a:rPr>
              <a:t>: </a:t>
            </a:r>
            <a:r>
              <a:rPr lang="en-GB" dirty="0" err="1"/>
              <a:t>Ausrichtung</a:t>
            </a:r>
            <a:r>
              <a:rPr lang="en-GB" dirty="0"/>
              <a:t> auf Spender. </a:t>
            </a:r>
            <a:r>
              <a:rPr lang="en-GB" dirty="0" err="1"/>
              <a:t>Natürlich</a:t>
            </a:r>
            <a:r>
              <a:rPr lang="en-GB" dirty="0"/>
              <a:t> </a:t>
            </a:r>
            <a:r>
              <a:rPr lang="en-GB" dirty="0" err="1"/>
              <a:t>gibt</a:t>
            </a:r>
            <a:r>
              <a:rPr lang="en-GB" dirty="0"/>
              <a:t> es </a:t>
            </a:r>
            <a:r>
              <a:rPr lang="en-GB" dirty="0" err="1"/>
              <a:t>Möglichkeiten</a:t>
            </a:r>
            <a:r>
              <a:rPr lang="en-GB" dirty="0"/>
              <a:t>, die </a:t>
            </a:r>
            <a:r>
              <a:rPr lang="en-GB" dirty="0" err="1"/>
              <a:t>Automatisierungsfunktionen</a:t>
            </a:r>
            <a:r>
              <a:rPr lang="en-GB" dirty="0"/>
              <a:t> </a:t>
            </a:r>
            <a:r>
              <a:rPr lang="en-GB" dirty="0" err="1"/>
              <a:t>zu</a:t>
            </a:r>
            <a:r>
              <a:rPr lang="en-GB" dirty="0"/>
              <a:t> </a:t>
            </a:r>
            <a:r>
              <a:rPr lang="en-GB" dirty="0" err="1"/>
              <a:t>erweitern</a:t>
            </a:r>
            <a:r>
              <a:rPr lang="en-GB" dirty="0"/>
              <a:t> - z. B. </a:t>
            </a:r>
            <a:r>
              <a:rPr lang="en-GB" dirty="0" err="1"/>
              <a:t>indem</a:t>
            </a:r>
            <a:r>
              <a:rPr lang="en-GB" dirty="0"/>
              <a:t> Sie </a:t>
            </a:r>
            <a:r>
              <a:rPr lang="en-GB" dirty="0" err="1"/>
              <a:t>Ihre</a:t>
            </a:r>
            <a:r>
              <a:rPr lang="en-GB" dirty="0"/>
              <a:t> </a:t>
            </a:r>
            <a:r>
              <a:rPr lang="en-GB" dirty="0" err="1"/>
              <a:t>Nachrichten</a:t>
            </a:r>
            <a:r>
              <a:rPr lang="en-GB" dirty="0"/>
              <a:t> </a:t>
            </a:r>
            <a:r>
              <a:rPr lang="en-GB" dirty="0" err="1"/>
              <a:t>nach</a:t>
            </a:r>
            <a:r>
              <a:rPr lang="en-GB" dirty="0"/>
              <a:t> </a:t>
            </a:r>
            <a:r>
              <a:rPr lang="en-GB" dirty="0" err="1"/>
              <a:t>Standort</a:t>
            </a:r>
            <a:r>
              <a:rPr lang="en-GB" dirty="0"/>
              <a:t> </a:t>
            </a:r>
            <a:r>
              <a:rPr lang="en-GB" dirty="0" err="1"/>
              <a:t>oder</a:t>
            </a:r>
            <a:r>
              <a:rPr lang="en-GB" dirty="0"/>
              <a:t> </a:t>
            </a:r>
            <a:r>
              <a:rPr lang="en-GB" dirty="0" err="1"/>
              <a:t>demografischen</a:t>
            </a:r>
            <a:r>
              <a:rPr lang="en-GB" dirty="0"/>
              <a:t> </a:t>
            </a:r>
            <a:r>
              <a:rPr lang="en-GB" dirty="0" err="1"/>
              <a:t>Merkmalen</a:t>
            </a:r>
            <a:r>
              <a:rPr lang="en-GB" dirty="0"/>
              <a:t> </a:t>
            </a:r>
            <a:r>
              <a:rPr lang="en-GB" dirty="0" err="1"/>
              <a:t>ausrichten</a:t>
            </a:r>
            <a:r>
              <a:rPr lang="en-GB" dirty="0"/>
              <a:t>, um die </a:t>
            </a:r>
            <a:r>
              <a:rPr lang="en-GB" dirty="0" err="1"/>
              <a:t>Wahrscheinlichkeit</a:t>
            </a:r>
            <a:r>
              <a:rPr lang="en-GB" dirty="0"/>
              <a:t> </a:t>
            </a:r>
            <a:r>
              <a:rPr lang="en-GB" dirty="0" err="1"/>
              <a:t>zu</a:t>
            </a:r>
            <a:r>
              <a:rPr lang="en-GB" dirty="0"/>
              <a:t> </a:t>
            </a:r>
            <a:r>
              <a:rPr lang="en-GB" dirty="0" err="1"/>
              <a:t>erhöhen</a:t>
            </a:r>
            <a:r>
              <a:rPr lang="en-GB" dirty="0"/>
              <a:t>, </a:t>
            </a:r>
            <a:r>
              <a:rPr lang="en-GB" dirty="0" err="1"/>
              <a:t>dass</a:t>
            </a:r>
            <a:r>
              <a:rPr lang="en-GB" dirty="0"/>
              <a:t> </a:t>
            </a:r>
            <a:r>
              <a:rPr lang="en-GB" dirty="0" err="1"/>
              <a:t>sie</a:t>
            </a:r>
            <a:r>
              <a:rPr lang="en-GB" dirty="0"/>
              <a:t> </a:t>
            </a:r>
            <a:r>
              <a:rPr lang="en-GB" dirty="0" err="1"/>
              <a:t>bei</a:t>
            </a:r>
            <a:r>
              <a:rPr lang="en-GB" dirty="0"/>
              <a:t> den </a:t>
            </a:r>
            <a:r>
              <a:rPr lang="en-GB" dirty="0" err="1"/>
              <a:t>Spendern</a:t>
            </a:r>
            <a:r>
              <a:rPr lang="en-GB" dirty="0"/>
              <a:t> </a:t>
            </a:r>
            <a:r>
              <a:rPr lang="en-GB" dirty="0" err="1"/>
              <a:t>ankommen</a:t>
            </a:r>
            <a:r>
              <a:rPr lang="en-GB" dirty="0"/>
              <a:t>. </a:t>
            </a:r>
            <a:r>
              <a:rPr lang="en-GB" dirty="0" err="1"/>
              <a:t>Indem</a:t>
            </a:r>
            <a:r>
              <a:rPr lang="en-GB" dirty="0"/>
              <a:t> Sie </a:t>
            </a:r>
            <a:r>
              <a:rPr lang="en-GB" dirty="0" err="1"/>
              <a:t>einfach</a:t>
            </a:r>
            <a:r>
              <a:rPr lang="en-GB" dirty="0"/>
              <a:t> </a:t>
            </a:r>
            <a:r>
              <a:rPr lang="en-GB" dirty="0" err="1"/>
              <a:t>Ihre</a:t>
            </a:r>
            <a:r>
              <a:rPr lang="en-GB" dirty="0"/>
              <a:t> </a:t>
            </a:r>
            <a:r>
              <a:rPr lang="en-GB" dirty="0" err="1"/>
              <a:t>vorhandenen</a:t>
            </a:r>
            <a:r>
              <a:rPr lang="en-GB" dirty="0"/>
              <a:t> </a:t>
            </a:r>
            <a:r>
              <a:rPr lang="en-GB" dirty="0" err="1"/>
              <a:t>Daten</a:t>
            </a:r>
            <a:r>
              <a:rPr lang="en-GB" dirty="0"/>
              <a:t> und Tools </a:t>
            </a:r>
            <a:r>
              <a:rPr lang="en-GB" dirty="0" err="1"/>
              <a:t>nutzen</a:t>
            </a:r>
            <a:r>
              <a:rPr lang="en-GB" dirty="0"/>
              <a:t>, um Menschen </a:t>
            </a:r>
            <a:r>
              <a:rPr lang="en-GB" dirty="0" err="1"/>
              <a:t>über</a:t>
            </a:r>
            <a:r>
              <a:rPr lang="en-GB" dirty="0"/>
              <a:t> E-Mail </a:t>
            </a:r>
            <a:r>
              <a:rPr lang="en-GB" dirty="0" err="1"/>
              <a:t>oder</a:t>
            </a:r>
            <a:r>
              <a:rPr lang="en-GB" dirty="0"/>
              <a:t> </a:t>
            </a:r>
            <a:r>
              <a:rPr lang="en-GB" dirty="0" err="1"/>
              <a:t>soziale</a:t>
            </a:r>
            <a:r>
              <a:rPr lang="en-GB" dirty="0"/>
              <a:t> </a:t>
            </a:r>
            <a:r>
              <a:rPr lang="en-GB" dirty="0" err="1"/>
              <a:t>Medien</a:t>
            </a:r>
            <a:r>
              <a:rPr lang="en-GB" dirty="0"/>
              <a:t> </a:t>
            </a:r>
            <a:r>
              <a:rPr lang="en-GB" dirty="0" err="1"/>
              <a:t>zu</a:t>
            </a:r>
            <a:r>
              <a:rPr lang="en-GB" dirty="0"/>
              <a:t> </a:t>
            </a:r>
            <a:r>
              <a:rPr lang="en-GB" dirty="0" err="1"/>
              <a:t>erreichen</a:t>
            </a:r>
            <a:r>
              <a:rPr lang="en-GB" dirty="0"/>
              <a:t>, </a:t>
            </a:r>
            <a:r>
              <a:rPr lang="en-GB" dirty="0" err="1"/>
              <a:t>kann</a:t>
            </a:r>
            <a:r>
              <a:rPr lang="en-GB" dirty="0"/>
              <a:t> </a:t>
            </a:r>
            <a:r>
              <a:rPr lang="en-GB" dirty="0" err="1"/>
              <a:t>Ihre</a:t>
            </a:r>
            <a:r>
              <a:rPr lang="en-GB" dirty="0"/>
              <a:t> </a:t>
            </a:r>
            <a:r>
              <a:rPr lang="en-GB" dirty="0" err="1"/>
              <a:t>Botschaft</a:t>
            </a:r>
            <a:r>
              <a:rPr lang="en-GB" dirty="0"/>
              <a:t> </a:t>
            </a:r>
            <a:r>
              <a:rPr lang="en-GB" dirty="0" err="1"/>
              <a:t>vielleicht</a:t>
            </a:r>
            <a:r>
              <a:rPr lang="en-GB" dirty="0"/>
              <a:t> </a:t>
            </a:r>
            <a:r>
              <a:rPr lang="en-GB" dirty="0" err="1"/>
              <a:t>ein</a:t>
            </a:r>
            <a:r>
              <a:rPr lang="en-GB" dirty="0"/>
              <a:t> </a:t>
            </a:r>
            <a:r>
              <a:rPr lang="en-GB" dirty="0" err="1"/>
              <a:t>wenig</a:t>
            </a:r>
            <a:r>
              <a:rPr lang="en-GB" dirty="0"/>
              <a:t> </a:t>
            </a:r>
            <a:r>
              <a:rPr lang="en-GB" dirty="0" err="1"/>
              <a:t>näher</a:t>
            </a:r>
            <a:r>
              <a:rPr lang="en-GB" dirty="0"/>
              <a:t> am </a:t>
            </a:r>
            <a:r>
              <a:rPr lang="en-GB" dirty="0" err="1"/>
              <a:t>Ziel</a:t>
            </a:r>
            <a:r>
              <a:rPr lang="en-GB" dirty="0"/>
              <a:t> sein.</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Automatisierung</a:t>
            </a:r>
            <a:r>
              <a:rPr lang="en-GB" dirty="0"/>
              <a:t> </a:t>
            </a:r>
            <a:r>
              <a:rPr lang="en-GB" dirty="0" err="1"/>
              <a:t>als</a:t>
            </a:r>
            <a:r>
              <a:rPr lang="en-GB" dirty="0"/>
              <a:t> Organisation des </a:t>
            </a:r>
            <a:r>
              <a:rPr lang="en-GB" dirty="0" err="1"/>
              <a:t>Dritten</a:t>
            </a:r>
            <a:r>
              <a:rPr lang="en-GB" dirty="0"/>
              <a:t> </a:t>
            </a:r>
            <a:r>
              <a:rPr lang="en-GB" dirty="0" err="1"/>
              <a:t>Sektors</a:t>
            </a:r>
            <a:r>
              <a:rPr lang="en-GB" dirty="0"/>
              <a:t> </a:t>
            </a:r>
            <a:r>
              <a:rPr lang="en-GB" dirty="0" err="1"/>
              <a:t>nutzen</a:t>
            </a:r>
            <a:endParaRPr lang="en-ZA" dirty="0"/>
          </a:p>
        </p:txBody>
      </p:sp>
    </p:spTree>
    <p:extLst>
      <p:ext uri="{BB962C8B-B14F-4D97-AF65-F5344CB8AC3E}">
        <p14:creationId xmlns:p14="http://schemas.microsoft.com/office/powerpoint/2010/main" val="24044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err="1">
                <a:solidFill>
                  <a:schemeClr val="accent2"/>
                </a:solidFill>
                <a:latin typeface="+mn-lt"/>
              </a:rPr>
              <a:t>Fortgeschritten</a:t>
            </a:r>
            <a:r>
              <a:rPr lang="en-GB" b="1" dirty="0">
                <a:solidFill>
                  <a:schemeClr val="accent2"/>
                </a:solidFill>
                <a:latin typeface="+mn-lt"/>
              </a:rPr>
              <a:t>: </a:t>
            </a:r>
            <a:r>
              <a:rPr lang="en-GB" dirty="0" err="1"/>
              <a:t>Personalisierung</a:t>
            </a:r>
            <a:r>
              <a:rPr lang="en-GB" dirty="0"/>
              <a:t>. Die </a:t>
            </a:r>
            <a:r>
              <a:rPr lang="en-GB" dirty="0" err="1"/>
              <a:t>gezielte</a:t>
            </a:r>
            <a:r>
              <a:rPr lang="en-GB" dirty="0"/>
              <a:t> </a:t>
            </a:r>
            <a:r>
              <a:rPr lang="en-GB" dirty="0" err="1"/>
              <a:t>Ausrichtung</a:t>
            </a:r>
            <a:r>
              <a:rPr lang="en-GB" dirty="0"/>
              <a:t> auf </a:t>
            </a:r>
            <a:r>
              <a:rPr lang="en-GB" dirty="0" err="1"/>
              <a:t>demografische</a:t>
            </a:r>
            <a:r>
              <a:rPr lang="en-GB" dirty="0"/>
              <a:t> </a:t>
            </a:r>
            <a:r>
              <a:rPr lang="en-GB" dirty="0" err="1"/>
              <a:t>Daten</a:t>
            </a:r>
            <a:r>
              <a:rPr lang="en-GB" dirty="0"/>
              <a:t> hat </a:t>
            </a:r>
            <a:r>
              <a:rPr lang="en-GB" dirty="0" err="1"/>
              <a:t>ihre</a:t>
            </a:r>
            <a:r>
              <a:rPr lang="en-GB" dirty="0"/>
              <a:t> </a:t>
            </a:r>
            <a:r>
              <a:rPr lang="en-GB" dirty="0" err="1"/>
              <a:t>Grenzen</a:t>
            </a:r>
            <a:r>
              <a:rPr lang="en-GB" dirty="0"/>
              <a:t>. </a:t>
            </a:r>
            <a:r>
              <a:rPr lang="en-GB" dirty="0" err="1"/>
              <a:t>Organisationen</a:t>
            </a:r>
            <a:r>
              <a:rPr lang="en-GB" dirty="0"/>
              <a:t>, die </a:t>
            </a:r>
            <a:r>
              <a:rPr lang="en-GB" dirty="0" err="1"/>
              <a:t>bereits</a:t>
            </a:r>
            <a:r>
              <a:rPr lang="en-GB" dirty="0"/>
              <a:t> </a:t>
            </a:r>
            <a:r>
              <a:rPr lang="en-GB" dirty="0" err="1"/>
              <a:t>Beziehungen</a:t>
            </a:r>
            <a:r>
              <a:rPr lang="en-GB" dirty="0"/>
              <a:t> </a:t>
            </a:r>
            <a:r>
              <a:rPr lang="en-GB" dirty="0" err="1"/>
              <a:t>zu</a:t>
            </a:r>
            <a:r>
              <a:rPr lang="en-GB" dirty="0"/>
              <a:t> </a:t>
            </a:r>
            <a:r>
              <a:rPr lang="en-GB" dirty="0" err="1"/>
              <a:t>ihren</a:t>
            </a:r>
            <a:r>
              <a:rPr lang="en-GB" dirty="0"/>
              <a:t> </a:t>
            </a:r>
            <a:r>
              <a:rPr lang="en-GB" dirty="0" err="1"/>
              <a:t>Spendern</a:t>
            </a:r>
            <a:r>
              <a:rPr lang="en-GB" dirty="0"/>
              <a:t> </a:t>
            </a:r>
            <a:r>
              <a:rPr lang="en-GB" dirty="0" err="1"/>
              <a:t>unterhalten</a:t>
            </a:r>
            <a:r>
              <a:rPr lang="en-GB" dirty="0"/>
              <a:t>, </a:t>
            </a:r>
            <a:r>
              <a:rPr lang="en-GB" dirty="0" err="1"/>
              <a:t>haben</a:t>
            </a:r>
            <a:r>
              <a:rPr lang="en-GB" dirty="0"/>
              <a:t> </a:t>
            </a:r>
            <a:r>
              <a:rPr lang="en-GB" dirty="0" err="1"/>
              <a:t>möglicherweise</a:t>
            </a:r>
            <a:r>
              <a:rPr lang="en-GB" dirty="0"/>
              <a:t> </a:t>
            </a:r>
            <a:r>
              <a:rPr lang="en-GB" dirty="0" err="1"/>
              <a:t>mehr</a:t>
            </a:r>
            <a:r>
              <a:rPr lang="en-GB" dirty="0"/>
              <a:t> </a:t>
            </a:r>
            <a:r>
              <a:rPr lang="en-GB" dirty="0" err="1"/>
              <a:t>Erfolg</a:t>
            </a:r>
            <a:r>
              <a:rPr lang="en-GB" dirty="0"/>
              <a:t> </a:t>
            </a:r>
            <a:r>
              <a:rPr lang="en-GB" dirty="0" err="1"/>
              <a:t>mit</a:t>
            </a:r>
            <a:r>
              <a:rPr lang="en-GB" dirty="0"/>
              <a:t> </a:t>
            </a:r>
            <a:r>
              <a:rPr lang="en-GB" dirty="0" err="1"/>
              <a:t>Botschaften</a:t>
            </a:r>
            <a:r>
              <a:rPr lang="en-GB" dirty="0"/>
              <a:t>, die </a:t>
            </a:r>
            <a:r>
              <a:rPr lang="en-GB" dirty="0" err="1"/>
              <a:t>sich</a:t>
            </a:r>
            <a:r>
              <a:rPr lang="en-GB" dirty="0"/>
              <a:t> an </a:t>
            </a:r>
            <a:r>
              <a:rPr lang="en-GB" dirty="0" err="1"/>
              <a:t>bestimmte</a:t>
            </a:r>
            <a:r>
              <a:rPr lang="en-GB" dirty="0"/>
              <a:t> </a:t>
            </a:r>
            <a:r>
              <a:rPr lang="en-GB" dirty="0" err="1"/>
              <a:t>Empfänger</a:t>
            </a:r>
            <a:r>
              <a:rPr lang="en-GB" dirty="0"/>
              <a:t> </a:t>
            </a:r>
            <a:r>
              <a:rPr lang="en-GB" dirty="0" err="1"/>
              <a:t>richten</a:t>
            </a:r>
            <a:r>
              <a:rPr lang="en-GB" dirty="0"/>
              <a:t>, da </a:t>
            </a:r>
            <a:r>
              <a:rPr lang="en-GB" dirty="0" err="1"/>
              <a:t>sie</a:t>
            </a:r>
            <a:r>
              <a:rPr lang="en-GB" dirty="0"/>
              <a:t> </a:t>
            </a:r>
            <a:r>
              <a:rPr lang="en-GB" dirty="0" err="1"/>
              <a:t>ihre</a:t>
            </a:r>
            <a:r>
              <a:rPr lang="en-GB" dirty="0"/>
              <a:t> </a:t>
            </a:r>
            <a:r>
              <a:rPr lang="en-GB" dirty="0" err="1"/>
              <a:t>Beziehungen</a:t>
            </a:r>
            <a:r>
              <a:rPr lang="en-GB" dirty="0"/>
              <a:t> </a:t>
            </a:r>
            <a:r>
              <a:rPr lang="en-GB" dirty="0" err="1"/>
              <a:t>nutzen</a:t>
            </a:r>
            <a:r>
              <a:rPr lang="en-GB" dirty="0"/>
              <a:t> </a:t>
            </a:r>
            <a:r>
              <a:rPr lang="en-GB" dirty="0" err="1"/>
              <a:t>können</a:t>
            </a:r>
            <a:r>
              <a:rPr lang="en-GB" dirty="0"/>
              <a:t>, um </a:t>
            </a:r>
            <a:r>
              <a:rPr lang="en-GB" dirty="0" err="1"/>
              <a:t>sie</a:t>
            </a:r>
            <a:r>
              <a:rPr lang="en-GB" dirty="0"/>
              <a:t> </a:t>
            </a:r>
            <a:r>
              <a:rPr lang="en-GB" dirty="0" err="1"/>
              <a:t>mit</a:t>
            </a:r>
            <a:r>
              <a:rPr lang="en-GB" dirty="0"/>
              <a:t> </a:t>
            </a:r>
            <a:r>
              <a:rPr lang="en-GB" dirty="0" err="1"/>
              <a:t>einer</a:t>
            </a:r>
            <a:r>
              <a:rPr lang="en-GB" dirty="0"/>
              <a:t> </a:t>
            </a:r>
            <a:r>
              <a:rPr lang="en-GB" dirty="0" err="1"/>
              <a:t>Botschaft</a:t>
            </a:r>
            <a:r>
              <a:rPr lang="en-GB" dirty="0"/>
              <a:t> </a:t>
            </a:r>
            <a:r>
              <a:rPr lang="en-GB" dirty="0" err="1"/>
              <a:t>zu</a:t>
            </a:r>
            <a:r>
              <a:rPr lang="en-GB" dirty="0"/>
              <a:t> </a:t>
            </a:r>
            <a:r>
              <a:rPr lang="en-GB" dirty="0" err="1"/>
              <a:t>erreichen</a:t>
            </a:r>
            <a:r>
              <a:rPr lang="en-GB" dirty="0"/>
              <a:t>, die </a:t>
            </a:r>
            <a:r>
              <a:rPr lang="en-GB" dirty="0" err="1"/>
              <a:t>ankommt</a:t>
            </a:r>
            <a:r>
              <a:rPr lang="en-GB" dirty="0"/>
              <a:t>.</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Automatisierung</a:t>
            </a:r>
            <a:r>
              <a:rPr lang="en-GB" dirty="0"/>
              <a:t> </a:t>
            </a:r>
            <a:r>
              <a:rPr lang="en-GB" dirty="0" err="1"/>
              <a:t>als</a:t>
            </a:r>
            <a:r>
              <a:rPr lang="en-GB" dirty="0"/>
              <a:t> Organisation des </a:t>
            </a:r>
            <a:r>
              <a:rPr lang="en-GB" dirty="0" err="1"/>
              <a:t>Dritten</a:t>
            </a:r>
            <a:r>
              <a:rPr lang="en-GB" dirty="0"/>
              <a:t> </a:t>
            </a:r>
            <a:r>
              <a:rPr lang="en-GB" dirty="0" err="1"/>
              <a:t>Sektors</a:t>
            </a:r>
            <a:r>
              <a:rPr lang="en-GB" dirty="0"/>
              <a:t> </a:t>
            </a:r>
            <a:r>
              <a:rPr lang="en-GB" dirty="0" err="1"/>
              <a:t>nutzen</a:t>
            </a:r>
            <a:endParaRPr lang="en-ZA" dirty="0"/>
          </a:p>
        </p:txBody>
      </p:sp>
    </p:spTree>
    <p:extLst>
      <p:ext uri="{BB962C8B-B14F-4D97-AF65-F5344CB8AC3E}">
        <p14:creationId xmlns:p14="http://schemas.microsoft.com/office/powerpoint/2010/main" val="338596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900594"/>
            <a:ext cx="4603077" cy="3995028"/>
          </a:xfrm>
        </p:spPr>
        <p:txBody>
          <a:bodyPr lIns="91440" tIns="45720" rIns="91440" bIns="45720" anchor="t"/>
          <a:lstStyle/>
          <a:p>
            <a:pPr marL="342900" indent="-342900">
              <a:buClr>
                <a:schemeClr val="accent2"/>
              </a:buClr>
              <a:buBlip>
                <a:blip r:embed="rId2"/>
              </a:buBlip>
            </a:pPr>
            <a:r>
              <a:rPr lang="en-US" sz="1800" b="1" dirty="0" err="1"/>
              <a:t>Instruktive</a:t>
            </a:r>
            <a:r>
              <a:rPr lang="en-US" sz="1800" b="1" dirty="0"/>
              <a:t> </a:t>
            </a:r>
            <a:r>
              <a:rPr lang="en-US" sz="1800" b="1" dirty="0" err="1"/>
              <a:t>Ziele</a:t>
            </a:r>
            <a:r>
              <a:rPr lang="en-US" sz="1800" b="1" dirty="0"/>
              <a:t>: </a:t>
            </a:r>
            <a:endParaRPr lang="en-US" sz="1800" b="1" dirty="0">
              <a:cs typeface="Calibri"/>
            </a:endParaRPr>
          </a:p>
          <a:p>
            <a:pPr marL="0" indent="0">
              <a:buClr>
                <a:schemeClr val="accent2"/>
              </a:buClr>
            </a:pPr>
            <a:r>
              <a:rPr lang="en-GB" sz="1800" dirty="0" err="1">
                <a:ea typeface="+mn-lt"/>
                <a:cs typeface="+mn-lt"/>
              </a:rPr>
              <a:t>Einführung</a:t>
            </a:r>
            <a:r>
              <a:rPr lang="en-GB" sz="1800" dirty="0">
                <a:ea typeface="+mn-lt"/>
                <a:cs typeface="+mn-lt"/>
              </a:rPr>
              <a:t> in</a:t>
            </a:r>
          </a:p>
          <a:p>
            <a:pPr marL="342900" indent="-342900">
              <a:buFont typeface="Calibri" panose="020B0604020202020204" pitchFamily="34" charset="0"/>
              <a:buChar char="-"/>
            </a:pPr>
            <a:r>
              <a:rPr lang="en-GB" sz="1800" dirty="0" err="1">
                <a:ea typeface="+mn-lt"/>
                <a:cs typeface="+mn-lt"/>
              </a:rPr>
              <a:t>Geschäftsprozessmanagement</a:t>
            </a:r>
            <a:r>
              <a:rPr lang="en-GB" sz="1800" dirty="0">
                <a:ea typeface="+mn-lt"/>
                <a:cs typeface="+mn-lt"/>
              </a:rPr>
              <a:t> (BPM)</a:t>
            </a:r>
          </a:p>
          <a:p>
            <a:pPr marL="342900" indent="-342900">
              <a:buFont typeface="Calibri" panose="020B0604020202020204" pitchFamily="34" charset="0"/>
              <a:buChar char="-"/>
            </a:pPr>
            <a:r>
              <a:rPr lang="en-GB" sz="1800" dirty="0" err="1">
                <a:ea typeface="+mn-lt"/>
                <a:cs typeface="+mn-lt"/>
              </a:rPr>
              <a:t>Kundenbeziehungsmanagement</a:t>
            </a:r>
            <a:r>
              <a:rPr lang="en-GB" sz="1800" dirty="0">
                <a:ea typeface="+mn-lt"/>
                <a:cs typeface="+mn-lt"/>
              </a:rPr>
              <a:t> (CRM)</a:t>
            </a:r>
          </a:p>
          <a:p>
            <a:pPr marL="342900" indent="-342900">
              <a:buFont typeface="Calibri" panose="020B0604020202020204" pitchFamily="34" charset="0"/>
              <a:buChar char="-"/>
            </a:pPr>
            <a:r>
              <a:rPr lang="en-GB" sz="1800" dirty="0" err="1">
                <a:ea typeface="+mn-lt"/>
                <a:cs typeface="+mn-lt"/>
              </a:rPr>
              <a:t>Suchmaschinenoptimierung</a:t>
            </a:r>
            <a:r>
              <a:rPr lang="en-GB" sz="1800" dirty="0">
                <a:ea typeface="+mn-lt"/>
                <a:cs typeface="+mn-lt"/>
              </a:rPr>
              <a:t> (SEO)</a:t>
            </a:r>
          </a:p>
          <a:p>
            <a:pPr marL="342900" indent="-342900">
              <a:buFont typeface="Calibri" panose="020B0604020202020204" pitchFamily="34" charset="0"/>
              <a:buChar char="-"/>
            </a:pPr>
            <a:r>
              <a:rPr lang="en-GB" sz="1800" dirty="0">
                <a:ea typeface="+mn-lt"/>
                <a:cs typeface="+mn-lt"/>
              </a:rPr>
              <a:t>Cloud-Software-Tools </a:t>
            </a:r>
            <a:endParaRPr lang="en-GB" sz="1800" dirty="0">
              <a:cs typeface="Calibri"/>
            </a:endParaRPr>
          </a:p>
          <a:p>
            <a:pPr marL="342900" indent="-342900">
              <a:buFont typeface="Calibri" panose="020B0604020202020204" pitchFamily="34" charset="0"/>
              <a:buChar char="-"/>
            </a:pPr>
            <a:r>
              <a:rPr lang="en-GB" sz="1800" dirty="0">
                <a:ea typeface="+mn-lt"/>
                <a:cs typeface="+mn-lt"/>
              </a:rPr>
              <a:t>agile </a:t>
            </a:r>
            <a:r>
              <a:rPr lang="en-GB" sz="1800" dirty="0" err="1">
                <a:ea typeface="+mn-lt"/>
                <a:cs typeface="+mn-lt"/>
              </a:rPr>
              <a:t>Methodik</a:t>
            </a:r>
            <a:r>
              <a:rPr lang="en-GB" sz="1800" dirty="0">
                <a:ea typeface="+mn-lt"/>
                <a:cs typeface="+mn-lt"/>
              </a:rPr>
              <a:t>.</a:t>
            </a:r>
            <a:endParaRPr lang="en-GB" sz="1800" dirty="0">
              <a:cs typeface="Calibri" panose="020F0502020204030204"/>
            </a:endParaRPr>
          </a:p>
          <a:p>
            <a:pPr marL="342900" indent="-342900">
              <a:buFont typeface="Calibri" panose="020B0604020202020204" pitchFamily="34" charset="0"/>
              <a:buChar char="-"/>
            </a:pPr>
            <a:endParaRPr lang="en-GB" sz="1800" dirty="0">
              <a:cs typeface="Calibri" panose="020F0502020204030204"/>
            </a:endParaRPr>
          </a:p>
          <a:p>
            <a:pPr marL="0" indent="0">
              <a:buClr>
                <a:schemeClr val="accent2"/>
              </a:buClr>
            </a:pPr>
            <a:endParaRPr lang="en-US" sz="1800" dirty="0">
              <a:cs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Instruktionen</a:t>
            </a:r>
            <a:r>
              <a:rPr lang="en-US" dirty="0"/>
              <a:t> &amp; </a:t>
            </a:r>
            <a:r>
              <a:rPr lang="en-US" dirty="0" err="1"/>
              <a:t>Lernziele</a:t>
            </a:r>
            <a:endParaRPr lang="en-US" dirty="0">
              <a:cs typeface="Calibri"/>
            </a:endParaRPr>
          </a:p>
          <a:p>
            <a:endParaRPr lang="en-US" dirty="0"/>
          </a:p>
        </p:txBody>
      </p:sp>
      <p:sp>
        <p:nvSpPr>
          <p:cNvPr id="3" name="Text Placeholder 4">
            <a:extLst>
              <a:ext uri="{FF2B5EF4-FFF2-40B4-BE49-F238E27FC236}">
                <a16:creationId xmlns:a16="http://schemas.microsoft.com/office/drawing/2014/main" id="{0D9D959F-BA39-19BA-0DCB-4D4E1DF2F657}"/>
              </a:ext>
            </a:extLst>
          </p:cNvPr>
          <p:cNvSpPr txBox="1">
            <a:spLocks/>
          </p:cNvSpPr>
          <p:nvPr/>
        </p:nvSpPr>
        <p:spPr>
          <a:xfrm>
            <a:off x="6790545" y="1915584"/>
            <a:ext cx="4603077" cy="399502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GB" sz="1800" dirty="0">
              <a:cs typeface="Calibri" panose="020F0502020204030204"/>
            </a:endParaRPr>
          </a:p>
          <a:p>
            <a:pPr marL="0" indent="0"/>
            <a:r>
              <a:rPr lang="en-GB" sz="1800" dirty="0" err="1">
                <a:cs typeface="Calibri" panose="020F0502020204030204"/>
              </a:rPr>
              <a:t>Durch</a:t>
            </a:r>
            <a:r>
              <a:rPr lang="en-GB" sz="1800" dirty="0">
                <a:cs typeface="Calibri" panose="020F0502020204030204"/>
              </a:rPr>
              <a:t>: </a:t>
            </a:r>
          </a:p>
          <a:p>
            <a:pPr marL="342900" indent="-342900">
              <a:buFont typeface="Calibri" panose="020B0604020202020204" pitchFamily="34" charset="0"/>
              <a:buChar char="-"/>
            </a:pPr>
            <a:r>
              <a:rPr lang="en-GB" sz="1800" dirty="0" err="1">
                <a:cs typeface="Calibri" panose="020F0502020204030204"/>
              </a:rPr>
              <a:t>Grafikdesign</a:t>
            </a:r>
            <a:endParaRPr lang="en-GB" sz="1800" dirty="0">
              <a:ea typeface="+mn-lt"/>
              <a:cs typeface="+mn-lt"/>
            </a:endParaRPr>
          </a:p>
          <a:p>
            <a:pPr marL="342900" indent="-342900">
              <a:buFont typeface="Calibri" panose="020B0604020202020204" pitchFamily="34" charset="0"/>
              <a:buChar char="-"/>
            </a:pPr>
            <a:r>
              <a:rPr lang="en-GB" sz="1800" dirty="0" err="1">
                <a:ea typeface="+mn-lt"/>
                <a:cs typeface="+mn-lt"/>
              </a:rPr>
              <a:t>digitalen</a:t>
            </a:r>
            <a:r>
              <a:rPr lang="en-GB" sz="1800" dirty="0">
                <a:ea typeface="+mn-lt"/>
                <a:cs typeface="+mn-lt"/>
              </a:rPr>
              <a:t> </a:t>
            </a:r>
          </a:p>
          <a:p>
            <a:pPr marL="342900" indent="-342900">
              <a:buFont typeface="Calibri" panose="020B0604020202020204" pitchFamily="34" charset="0"/>
              <a:buChar char="-"/>
            </a:pPr>
            <a:r>
              <a:rPr lang="en-GB" sz="1800" dirty="0" err="1">
                <a:ea typeface="+mn-lt"/>
                <a:cs typeface="+mn-lt"/>
              </a:rPr>
              <a:t>Kommunikationsstrategien</a:t>
            </a:r>
            <a:r>
              <a:rPr lang="en-GB" sz="1800" dirty="0">
                <a:ea typeface="+mn-lt"/>
                <a:cs typeface="+mn-lt"/>
              </a:rPr>
              <a:t>, </a:t>
            </a:r>
          </a:p>
          <a:p>
            <a:pPr marL="342900" indent="-342900">
              <a:buFont typeface="Calibri" panose="020B0604020202020204" pitchFamily="34" charset="0"/>
              <a:buChar char="-"/>
            </a:pPr>
            <a:r>
              <a:rPr lang="en-GB" sz="1800" dirty="0" err="1">
                <a:ea typeface="+mn-lt"/>
                <a:cs typeface="+mn-lt"/>
              </a:rPr>
              <a:t>bezahlter</a:t>
            </a:r>
            <a:r>
              <a:rPr lang="en-GB" sz="1800" dirty="0">
                <a:ea typeface="+mn-lt"/>
                <a:cs typeface="+mn-lt"/>
              </a:rPr>
              <a:t> und </a:t>
            </a:r>
            <a:r>
              <a:rPr lang="en-GB" sz="1800" dirty="0" err="1">
                <a:ea typeface="+mn-lt"/>
                <a:cs typeface="+mn-lt"/>
              </a:rPr>
              <a:t>gezielter</a:t>
            </a:r>
            <a:r>
              <a:rPr lang="en-GB" sz="1800" dirty="0">
                <a:ea typeface="+mn-lt"/>
                <a:cs typeface="+mn-lt"/>
              </a:rPr>
              <a:t> </a:t>
            </a:r>
            <a:r>
              <a:rPr lang="en-GB" sz="1800" dirty="0" err="1">
                <a:ea typeface="+mn-lt"/>
                <a:cs typeface="+mn-lt"/>
              </a:rPr>
              <a:t>Werbung</a:t>
            </a:r>
            <a:r>
              <a:rPr lang="en-GB" sz="1800" dirty="0">
                <a:ea typeface="+mn-lt"/>
                <a:cs typeface="+mn-lt"/>
              </a:rPr>
              <a:t> </a:t>
            </a:r>
          </a:p>
          <a:p>
            <a:pPr marL="342900" indent="-342900">
              <a:buFont typeface="Calibri" panose="020B0604020202020204" pitchFamily="34" charset="0"/>
              <a:buChar char="-"/>
            </a:pPr>
            <a:r>
              <a:rPr lang="en-GB" sz="1800" dirty="0" err="1">
                <a:ea typeface="+mn-lt"/>
                <a:cs typeface="+mn-lt"/>
              </a:rPr>
              <a:t>Datenanalyse</a:t>
            </a:r>
            <a:r>
              <a:rPr lang="en-GB" sz="1800" dirty="0">
                <a:ea typeface="+mn-lt"/>
                <a:cs typeface="+mn-lt"/>
              </a:rPr>
              <a:t> </a:t>
            </a:r>
            <a:r>
              <a:rPr lang="en-GB" sz="1800" dirty="0" err="1">
                <a:ea typeface="+mn-lt"/>
                <a:cs typeface="+mn-lt"/>
              </a:rPr>
              <a:t>unterrichtet</a:t>
            </a:r>
            <a:r>
              <a:rPr lang="en-GB" sz="1800" dirty="0">
                <a:ea typeface="+mn-lt"/>
                <a:cs typeface="+mn-lt"/>
              </a:rPr>
              <a:t>.</a:t>
            </a:r>
            <a:endParaRPr lang="en-GB" sz="1800" dirty="0">
              <a:cs typeface="Calibri"/>
            </a:endParaRPr>
          </a:p>
          <a:p>
            <a:endParaRPr lang="en-DE" sz="1800" dirty="0"/>
          </a:p>
        </p:txBody>
      </p:sp>
    </p:spTree>
    <p:extLst>
      <p:ext uri="{BB962C8B-B14F-4D97-AF65-F5344CB8AC3E}">
        <p14:creationId xmlns:p14="http://schemas.microsoft.com/office/powerpoint/2010/main" val="335075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dirty="0"/>
              <a:t>Chatbots </a:t>
            </a:r>
            <a:r>
              <a:rPr lang="en-GB" dirty="0" err="1"/>
              <a:t>helfen</a:t>
            </a:r>
            <a:r>
              <a:rPr lang="en-GB" dirty="0"/>
              <a:t> </a:t>
            </a:r>
            <a:r>
              <a:rPr lang="en-GB" dirty="0" err="1"/>
              <a:t>gemeinnützigen</a:t>
            </a:r>
            <a:r>
              <a:rPr lang="en-GB" dirty="0"/>
              <a:t> </a:t>
            </a:r>
            <a:r>
              <a:rPr lang="en-GB" dirty="0" err="1"/>
              <a:t>Organisationen</a:t>
            </a:r>
            <a:r>
              <a:rPr lang="en-GB" dirty="0"/>
              <a:t>, </a:t>
            </a:r>
            <a:r>
              <a:rPr lang="en-GB" dirty="0" err="1"/>
              <a:t>mit</a:t>
            </a:r>
            <a:r>
              <a:rPr lang="en-GB" dirty="0"/>
              <a:t> </a:t>
            </a:r>
            <a:r>
              <a:rPr lang="en-GB" dirty="0" err="1"/>
              <a:t>weniger</a:t>
            </a:r>
            <a:r>
              <a:rPr lang="en-GB" dirty="0"/>
              <a:t> </a:t>
            </a:r>
            <a:r>
              <a:rPr lang="en-GB" dirty="0" err="1"/>
              <a:t>mehr</a:t>
            </a:r>
            <a:r>
              <a:rPr lang="en-GB" dirty="0"/>
              <a:t> </a:t>
            </a:r>
            <a:r>
              <a:rPr lang="en-GB" dirty="0" err="1"/>
              <a:t>zu</a:t>
            </a:r>
            <a:r>
              <a:rPr lang="en-GB" dirty="0"/>
              <a:t> </a:t>
            </a:r>
            <a:r>
              <a:rPr lang="en-GB" dirty="0" err="1"/>
              <a:t>erreichen</a:t>
            </a:r>
            <a:endParaRPr lang="en-GB" dirty="0"/>
          </a:p>
          <a:p>
            <a:pPr marL="474300" indent="-457200">
              <a:buClr>
                <a:schemeClr val="accent2"/>
              </a:buClr>
              <a:buBlip>
                <a:blip r:embed="rId2"/>
              </a:buBlip>
            </a:pPr>
            <a:r>
              <a:rPr lang="en-GB" dirty="0"/>
              <a:t>Chatbots </a:t>
            </a:r>
            <a:r>
              <a:rPr lang="en-GB" dirty="0" err="1"/>
              <a:t>erhöhen</a:t>
            </a:r>
            <a:r>
              <a:rPr lang="en-GB" dirty="0"/>
              <a:t> die </a:t>
            </a:r>
            <a:r>
              <a:rPr lang="en-GB" dirty="0" err="1"/>
              <a:t>Kreativität</a:t>
            </a:r>
            <a:r>
              <a:rPr lang="en-GB" dirty="0"/>
              <a:t> und die </a:t>
            </a:r>
            <a:r>
              <a:rPr lang="en-GB" dirty="0" err="1"/>
              <a:t>Reichweite</a:t>
            </a:r>
            <a:r>
              <a:rPr lang="en-GB" dirty="0"/>
              <a:t>, </a:t>
            </a:r>
            <a:r>
              <a:rPr lang="en-GB" dirty="0" err="1"/>
              <a:t>ohne</a:t>
            </a:r>
            <a:r>
              <a:rPr lang="en-GB" dirty="0"/>
              <a:t> die </a:t>
            </a:r>
            <a:r>
              <a:rPr lang="en-GB" dirty="0" err="1"/>
              <a:t>Belastung</a:t>
            </a:r>
            <a:r>
              <a:rPr lang="en-GB" dirty="0"/>
              <a:t> für das </a:t>
            </a:r>
            <a:r>
              <a:rPr lang="en-GB" dirty="0" err="1"/>
              <a:t>vorhandene</a:t>
            </a:r>
            <a:r>
              <a:rPr lang="en-GB" dirty="0"/>
              <a:t> Personal </a:t>
            </a:r>
            <a:r>
              <a:rPr lang="en-GB" dirty="0" err="1"/>
              <a:t>zu</a:t>
            </a:r>
            <a:r>
              <a:rPr lang="en-GB" dirty="0"/>
              <a:t> </a:t>
            </a:r>
            <a:r>
              <a:rPr lang="en-GB" dirty="0" err="1"/>
              <a:t>erhöhen</a:t>
            </a:r>
            <a:r>
              <a:rPr lang="en-GB" dirty="0"/>
              <a:t> </a:t>
            </a:r>
          </a:p>
          <a:p>
            <a:pPr marL="474300" indent="-457200">
              <a:buClr>
                <a:schemeClr val="accent2"/>
              </a:buClr>
              <a:buBlip>
                <a:blip r:embed="rId2"/>
              </a:buBlip>
            </a:pPr>
            <a:r>
              <a:rPr lang="en-GB" dirty="0"/>
              <a:t>Chatbots </a:t>
            </a:r>
            <a:r>
              <a:rPr lang="en-GB" dirty="0" err="1"/>
              <a:t>helfen</a:t>
            </a:r>
            <a:r>
              <a:rPr lang="en-GB" dirty="0"/>
              <a:t> </a:t>
            </a:r>
            <a:r>
              <a:rPr lang="en-GB" dirty="0" err="1"/>
              <a:t>gemeinnützigen</a:t>
            </a:r>
            <a:r>
              <a:rPr lang="en-GB" dirty="0"/>
              <a:t> </a:t>
            </a:r>
            <a:r>
              <a:rPr lang="en-GB" dirty="0" err="1"/>
              <a:t>Organisationen</a:t>
            </a:r>
            <a:r>
              <a:rPr lang="en-GB" dirty="0"/>
              <a:t>, </a:t>
            </a:r>
            <a:r>
              <a:rPr lang="en-GB" dirty="0" err="1"/>
              <a:t>eine</a:t>
            </a:r>
            <a:r>
              <a:rPr lang="en-GB" dirty="0"/>
              <a:t> </a:t>
            </a:r>
            <a:r>
              <a:rPr lang="en-GB" dirty="0" err="1"/>
              <a:t>überzeugende</a:t>
            </a:r>
            <a:r>
              <a:rPr lang="en-GB" dirty="0"/>
              <a:t> </a:t>
            </a:r>
            <a:r>
              <a:rPr lang="en-GB" dirty="0" err="1"/>
              <a:t>Geschichte</a:t>
            </a:r>
            <a:r>
              <a:rPr lang="en-GB" dirty="0"/>
              <a:t> </a:t>
            </a:r>
            <a:r>
              <a:rPr lang="en-GB" dirty="0" err="1"/>
              <a:t>zu</a:t>
            </a:r>
            <a:r>
              <a:rPr lang="en-GB" dirty="0"/>
              <a:t> </a:t>
            </a:r>
            <a:r>
              <a:rPr lang="en-GB" dirty="0" err="1"/>
              <a:t>erzählen</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Vorteile</a:t>
            </a:r>
            <a:r>
              <a:rPr lang="en-GB" dirty="0"/>
              <a:t> von Chatbots für den </a:t>
            </a:r>
            <a:r>
              <a:rPr lang="en-GB" dirty="0" err="1"/>
              <a:t>Dritten</a:t>
            </a:r>
            <a:r>
              <a:rPr lang="en-GB" dirty="0"/>
              <a:t> </a:t>
            </a:r>
            <a:r>
              <a:rPr lang="en-GB" dirty="0" err="1"/>
              <a:t>Sektor</a:t>
            </a:r>
            <a:endParaRPr lang="en-ZA" dirty="0"/>
          </a:p>
        </p:txBody>
      </p:sp>
    </p:spTree>
    <p:extLst>
      <p:ext uri="{BB962C8B-B14F-4D97-AF65-F5344CB8AC3E}">
        <p14:creationId xmlns:p14="http://schemas.microsoft.com/office/powerpoint/2010/main" val="424817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dirty="0"/>
              <a:t>Chatbots </a:t>
            </a:r>
            <a:r>
              <a:rPr lang="en-GB" dirty="0" err="1"/>
              <a:t>helfen</a:t>
            </a:r>
            <a:r>
              <a:rPr lang="en-GB" dirty="0"/>
              <a:t> </a:t>
            </a:r>
            <a:r>
              <a:rPr lang="en-GB" dirty="0" err="1"/>
              <a:t>Wohltätigkeitsorganisationen</a:t>
            </a:r>
            <a:r>
              <a:rPr lang="en-GB" dirty="0"/>
              <a:t>, </a:t>
            </a:r>
            <a:r>
              <a:rPr lang="en-GB" dirty="0" err="1"/>
              <a:t>mithilfe</a:t>
            </a:r>
            <a:r>
              <a:rPr lang="en-GB" dirty="0"/>
              <a:t> von KI </a:t>
            </a:r>
            <a:r>
              <a:rPr lang="en-GB" dirty="0" err="1"/>
              <a:t>mit</a:t>
            </a:r>
            <a:r>
              <a:rPr lang="en-GB" dirty="0"/>
              <a:t> </a:t>
            </a:r>
            <a:r>
              <a:rPr lang="en-GB" dirty="0" err="1"/>
              <a:t>Unterstützern</a:t>
            </a:r>
            <a:r>
              <a:rPr lang="en-GB" dirty="0"/>
              <a:t> der </a:t>
            </a:r>
            <a:r>
              <a:rPr lang="en-GB" dirty="0" err="1"/>
              <a:t>Sache</a:t>
            </a:r>
            <a:r>
              <a:rPr lang="en-GB" dirty="0"/>
              <a:t> </a:t>
            </a:r>
            <a:r>
              <a:rPr lang="en-GB" dirty="0" err="1"/>
              <a:t>zu</a:t>
            </a:r>
            <a:r>
              <a:rPr lang="en-GB" dirty="0"/>
              <a:t> </a:t>
            </a:r>
            <a:r>
              <a:rPr lang="en-GB" dirty="0" err="1"/>
              <a:t>kommunizieren</a:t>
            </a:r>
            <a:endParaRPr lang="en-GB" dirty="0"/>
          </a:p>
          <a:p>
            <a:pPr marL="474300" indent="-457200">
              <a:buClr>
                <a:schemeClr val="accent2"/>
              </a:buClr>
              <a:buBlip>
                <a:blip r:embed="rId2"/>
              </a:buBlip>
            </a:pPr>
            <a:r>
              <a:rPr lang="en-GB" dirty="0"/>
              <a:t>Chatbots </a:t>
            </a:r>
            <a:r>
              <a:rPr lang="en-GB" dirty="0" err="1"/>
              <a:t>engagieren</a:t>
            </a:r>
            <a:r>
              <a:rPr lang="en-GB" dirty="0"/>
              <a:t> </a:t>
            </a:r>
            <a:r>
              <a:rPr lang="en-GB" dirty="0" err="1"/>
              <a:t>Nutzer</a:t>
            </a:r>
            <a:r>
              <a:rPr lang="en-GB" dirty="0"/>
              <a:t> in </a:t>
            </a:r>
            <a:r>
              <a:rPr lang="en-GB" dirty="0" err="1"/>
              <a:t>beliebten</a:t>
            </a:r>
            <a:r>
              <a:rPr lang="en-GB" dirty="0"/>
              <a:t> </a:t>
            </a:r>
            <a:r>
              <a:rPr lang="en-GB" dirty="0" err="1"/>
              <a:t>Textnachrichten</a:t>
            </a:r>
            <a:r>
              <a:rPr lang="en-GB" dirty="0"/>
              <a:t>-Apps</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Vorteile</a:t>
            </a:r>
            <a:r>
              <a:rPr lang="en-GB" dirty="0"/>
              <a:t> von Chatbots für den </a:t>
            </a:r>
            <a:r>
              <a:rPr lang="en-GB" dirty="0" err="1"/>
              <a:t>Dritten</a:t>
            </a:r>
            <a:r>
              <a:rPr lang="en-GB" dirty="0"/>
              <a:t> </a:t>
            </a:r>
            <a:r>
              <a:rPr lang="en-GB" dirty="0" err="1"/>
              <a:t>Sektor</a:t>
            </a:r>
            <a:endParaRPr lang="en-ZA" dirty="0"/>
          </a:p>
        </p:txBody>
      </p:sp>
    </p:spTree>
    <p:extLst>
      <p:ext uri="{BB962C8B-B14F-4D97-AF65-F5344CB8AC3E}">
        <p14:creationId xmlns:p14="http://schemas.microsoft.com/office/powerpoint/2010/main" val="284757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err="1">
                <a:solidFill>
                  <a:schemeClr val="accent2"/>
                </a:solidFill>
                <a:latin typeface="+mn-lt"/>
              </a:rPr>
              <a:t>Kissflow</a:t>
            </a:r>
            <a:r>
              <a:rPr lang="en-GB" b="1" dirty="0">
                <a:solidFill>
                  <a:schemeClr val="accent2"/>
                </a:solidFill>
                <a:latin typeface="+mn-lt"/>
              </a:rPr>
              <a:t> </a:t>
            </a:r>
            <a:r>
              <a:rPr lang="en-GB" b="1" dirty="0" err="1">
                <a:solidFill>
                  <a:schemeClr val="accent2"/>
                </a:solidFill>
                <a:latin typeface="+mn-lt"/>
              </a:rPr>
              <a:t>Übung</a:t>
            </a:r>
            <a:r>
              <a:rPr lang="en-GB" b="1" dirty="0">
                <a:solidFill>
                  <a:schemeClr val="accent2"/>
                </a:solidFill>
                <a:latin typeface="+mn-lt"/>
              </a:rPr>
              <a:t>: </a:t>
            </a:r>
          </a:p>
          <a:p>
            <a:pPr marL="360000" indent="-342900">
              <a:buClr>
                <a:schemeClr val="accent2"/>
              </a:buClr>
              <a:buFont typeface="Arial" panose="020B0604020202020204" pitchFamily="34" charset="0"/>
              <a:buChar char="•"/>
            </a:pPr>
            <a:endParaRPr lang="en-GB" dirty="0">
              <a:latin typeface="+mn-lt"/>
            </a:endParaRPr>
          </a:p>
          <a:p>
            <a:pPr marL="360000" indent="-342900">
              <a:buClr>
                <a:schemeClr val="accent2"/>
              </a:buClr>
              <a:buFont typeface="Arial" panose="020B0604020202020204" pitchFamily="34" charset="0"/>
              <a:buChar char="•"/>
            </a:pPr>
            <a:r>
              <a:rPr lang="en-GB" dirty="0" err="1"/>
              <a:t>Nutzen</a:t>
            </a:r>
            <a:r>
              <a:rPr lang="en-GB" dirty="0"/>
              <a:t> Sie die </a:t>
            </a:r>
            <a:r>
              <a:rPr lang="en-GB" dirty="0" err="1"/>
              <a:t>Kissflow-Plattform</a:t>
            </a:r>
            <a:r>
              <a:rPr lang="en-GB" dirty="0"/>
              <a:t>, </a:t>
            </a:r>
            <a:r>
              <a:rPr lang="en-GB" dirty="0">
                <a:solidFill>
                  <a:schemeClr val="accent2"/>
                </a:solidFill>
              </a:rPr>
              <a:t>https://</a:t>
            </a:r>
            <a:r>
              <a:rPr lang="en-GB" dirty="0" err="1">
                <a:solidFill>
                  <a:schemeClr val="accent2"/>
                </a:solidFill>
              </a:rPr>
              <a:t>kissflow.com</a:t>
            </a:r>
            <a:r>
              <a:rPr lang="en-GB" dirty="0">
                <a:solidFill>
                  <a:schemeClr val="accent2"/>
                </a:solidFill>
              </a:rPr>
              <a:t>/workflow/process/</a:t>
            </a:r>
            <a:r>
              <a:rPr lang="en-GB" dirty="0"/>
              <a:t>, um </a:t>
            </a:r>
            <a:r>
              <a:rPr lang="en-GB" dirty="0" err="1"/>
              <a:t>eine</a:t>
            </a:r>
            <a:r>
              <a:rPr lang="en-GB" dirty="0"/>
              <a:t> </a:t>
            </a:r>
            <a:r>
              <a:rPr lang="en-GB" dirty="0" err="1"/>
              <a:t>Geschäftsplattform</a:t>
            </a:r>
            <a:r>
              <a:rPr lang="en-GB" dirty="0"/>
              <a:t> für </a:t>
            </a:r>
            <a:r>
              <a:rPr lang="en-GB" dirty="0" err="1"/>
              <a:t>Ihre</a:t>
            </a:r>
            <a:r>
              <a:rPr lang="en-GB" dirty="0"/>
              <a:t> Organisation </a:t>
            </a:r>
            <a:r>
              <a:rPr lang="en-GB" dirty="0" err="1"/>
              <a:t>zu</a:t>
            </a:r>
            <a:r>
              <a:rPr lang="en-GB" dirty="0"/>
              <a:t> </a:t>
            </a:r>
            <a:r>
              <a:rPr lang="en-GB" dirty="0" err="1"/>
              <a:t>entwickeln</a:t>
            </a:r>
            <a:r>
              <a:rPr lang="en-GB" dirty="0"/>
              <a:t>.</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Activität</a:t>
            </a:r>
            <a:endParaRPr lang="en-ZA" dirty="0"/>
          </a:p>
        </p:txBody>
      </p:sp>
    </p:spTree>
    <p:extLst>
      <p:ext uri="{BB962C8B-B14F-4D97-AF65-F5344CB8AC3E}">
        <p14:creationId xmlns:p14="http://schemas.microsoft.com/office/powerpoint/2010/main" val="19264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rPr>
              <a:t>Non-Profit-Organisation für Kinder </a:t>
            </a:r>
            <a:r>
              <a:rPr lang="en-GB" b="1" dirty="0" err="1">
                <a:solidFill>
                  <a:schemeClr val="accent2"/>
                </a:solidFill>
              </a:rPr>
              <a:t>realisiert</a:t>
            </a:r>
            <a:r>
              <a:rPr lang="en-GB" b="1" dirty="0">
                <a:solidFill>
                  <a:schemeClr val="accent2"/>
                </a:solidFill>
              </a:rPr>
              <a:t> die </a:t>
            </a:r>
            <a:r>
              <a:rPr lang="en-GB" b="1" dirty="0" err="1">
                <a:solidFill>
                  <a:schemeClr val="accent2"/>
                </a:solidFill>
              </a:rPr>
              <a:t>Vorteile</a:t>
            </a:r>
            <a:r>
              <a:rPr lang="en-GB" b="1" dirty="0">
                <a:solidFill>
                  <a:schemeClr val="accent2"/>
                </a:solidFill>
              </a:rPr>
              <a:t> der </a:t>
            </a:r>
            <a:r>
              <a:rPr lang="en-GB" b="1" dirty="0" err="1">
                <a:solidFill>
                  <a:schemeClr val="accent2"/>
                </a:solidFill>
              </a:rPr>
              <a:t>digitalen</a:t>
            </a:r>
            <a:r>
              <a:rPr lang="en-GB" b="1" dirty="0">
                <a:solidFill>
                  <a:schemeClr val="accent2"/>
                </a:solidFill>
              </a:rPr>
              <a:t> Transformation:</a:t>
            </a:r>
          </a:p>
          <a:p>
            <a:pPr marL="17100" indent="0">
              <a:buClr>
                <a:schemeClr val="accent2"/>
              </a:buClr>
            </a:pPr>
            <a:r>
              <a:rPr lang="en-GB" b="1" dirty="0">
                <a:solidFill>
                  <a:schemeClr val="accent2"/>
                </a:solidFill>
              </a:rPr>
              <a:t> </a:t>
            </a:r>
          </a:p>
          <a:p>
            <a:pPr marL="817200" lvl="1" indent="-342900">
              <a:buClr>
                <a:schemeClr val="accent2"/>
              </a:buClr>
              <a:buFont typeface="Arial" panose="020B0604020202020204" pitchFamily="34" charset="0"/>
              <a:buChar char="•"/>
            </a:pPr>
            <a:r>
              <a:rPr lang="en-GB" dirty="0">
                <a:solidFill>
                  <a:srgbClr val="000000"/>
                </a:solidFill>
                <a:latin typeface="+mn-lt"/>
              </a:rPr>
              <a:t>Als die Organisation die </a:t>
            </a:r>
            <a:r>
              <a:rPr lang="en-GB" dirty="0" err="1">
                <a:solidFill>
                  <a:srgbClr val="000000"/>
                </a:solidFill>
                <a:latin typeface="+mn-lt"/>
              </a:rPr>
              <a:t>Kommunikation</a:t>
            </a:r>
            <a:r>
              <a:rPr lang="en-GB" dirty="0">
                <a:solidFill>
                  <a:srgbClr val="000000"/>
                </a:solidFill>
                <a:latin typeface="+mn-lt"/>
              </a:rPr>
              <a:t> und </a:t>
            </a:r>
            <a:r>
              <a:rPr lang="en-GB" dirty="0" err="1">
                <a:solidFill>
                  <a:srgbClr val="000000"/>
                </a:solidFill>
                <a:latin typeface="+mn-lt"/>
              </a:rPr>
              <a:t>Zusammenarbeit</a:t>
            </a:r>
            <a:r>
              <a:rPr lang="en-GB" dirty="0">
                <a:solidFill>
                  <a:srgbClr val="000000"/>
                </a:solidFill>
                <a:latin typeface="+mn-lt"/>
              </a:rPr>
              <a:t> </a:t>
            </a:r>
            <a:r>
              <a:rPr lang="en-GB" dirty="0" err="1">
                <a:solidFill>
                  <a:srgbClr val="000000"/>
                </a:solidFill>
                <a:latin typeface="+mn-lt"/>
              </a:rPr>
              <a:t>mit</a:t>
            </a:r>
            <a:r>
              <a:rPr lang="en-GB" dirty="0">
                <a:solidFill>
                  <a:srgbClr val="000000"/>
                </a:solidFill>
                <a:latin typeface="+mn-lt"/>
              </a:rPr>
              <a:t> </a:t>
            </a:r>
            <a:r>
              <a:rPr lang="en-GB" dirty="0" err="1">
                <a:solidFill>
                  <a:srgbClr val="000000"/>
                </a:solidFill>
                <a:latin typeface="+mn-lt"/>
              </a:rPr>
              <a:t>ihren</a:t>
            </a:r>
            <a:r>
              <a:rPr lang="en-GB" dirty="0">
                <a:solidFill>
                  <a:srgbClr val="000000"/>
                </a:solidFill>
                <a:latin typeface="+mn-lt"/>
              </a:rPr>
              <a:t> </a:t>
            </a:r>
            <a:r>
              <a:rPr lang="en-GB" dirty="0" err="1">
                <a:solidFill>
                  <a:srgbClr val="000000"/>
                </a:solidFill>
                <a:latin typeface="+mn-lt"/>
              </a:rPr>
              <a:t>Mitarbeitern</a:t>
            </a:r>
            <a:r>
              <a:rPr lang="en-GB" dirty="0">
                <a:solidFill>
                  <a:srgbClr val="000000"/>
                </a:solidFill>
                <a:latin typeface="+mn-lt"/>
              </a:rPr>
              <a:t> und </a:t>
            </a:r>
            <a:r>
              <a:rPr lang="en-GB" dirty="0" err="1">
                <a:solidFill>
                  <a:srgbClr val="000000"/>
                </a:solidFill>
                <a:latin typeface="+mn-lt"/>
              </a:rPr>
              <a:t>Sozialarbeitern</a:t>
            </a:r>
            <a:r>
              <a:rPr lang="en-GB" dirty="0">
                <a:solidFill>
                  <a:srgbClr val="000000"/>
                </a:solidFill>
                <a:latin typeface="+mn-lt"/>
              </a:rPr>
              <a:t> </a:t>
            </a:r>
            <a:r>
              <a:rPr lang="en-GB" dirty="0" err="1">
                <a:solidFill>
                  <a:srgbClr val="000000"/>
                </a:solidFill>
                <a:latin typeface="+mn-lt"/>
              </a:rPr>
              <a:t>umgestalten</a:t>
            </a:r>
            <a:r>
              <a:rPr lang="en-GB" dirty="0">
                <a:solidFill>
                  <a:srgbClr val="000000"/>
                </a:solidFill>
                <a:latin typeface="+mn-lt"/>
              </a:rPr>
              <a:t> </a:t>
            </a:r>
            <a:r>
              <a:rPr lang="en-GB" dirty="0" err="1">
                <a:solidFill>
                  <a:srgbClr val="000000"/>
                </a:solidFill>
                <a:latin typeface="+mn-lt"/>
              </a:rPr>
              <a:t>wollte</a:t>
            </a:r>
            <a:r>
              <a:rPr lang="en-GB" dirty="0">
                <a:solidFill>
                  <a:srgbClr val="000000"/>
                </a:solidFill>
                <a:latin typeface="+mn-lt"/>
              </a:rPr>
              <a:t>, </a:t>
            </a:r>
            <a:r>
              <a:rPr lang="en-GB" dirty="0" err="1">
                <a:solidFill>
                  <a:srgbClr val="000000"/>
                </a:solidFill>
                <a:latin typeface="+mn-lt"/>
              </a:rPr>
              <a:t>wandte</a:t>
            </a:r>
            <a:r>
              <a:rPr lang="en-GB" dirty="0">
                <a:solidFill>
                  <a:srgbClr val="000000"/>
                </a:solidFill>
                <a:latin typeface="+mn-lt"/>
              </a:rPr>
              <a:t> </a:t>
            </a:r>
            <a:r>
              <a:rPr lang="en-GB" dirty="0" err="1">
                <a:solidFill>
                  <a:srgbClr val="000000"/>
                </a:solidFill>
                <a:latin typeface="+mn-lt"/>
              </a:rPr>
              <a:t>sie</a:t>
            </a:r>
            <a:r>
              <a:rPr lang="en-GB" dirty="0">
                <a:solidFill>
                  <a:srgbClr val="000000"/>
                </a:solidFill>
                <a:latin typeface="+mn-lt"/>
              </a:rPr>
              <a:t> </a:t>
            </a:r>
            <a:r>
              <a:rPr lang="en-GB" dirty="0" err="1">
                <a:solidFill>
                  <a:srgbClr val="000000"/>
                </a:solidFill>
                <a:latin typeface="+mn-lt"/>
              </a:rPr>
              <a:t>sich</a:t>
            </a:r>
            <a:r>
              <a:rPr lang="en-GB" dirty="0">
                <a:solidFill>
                  <a:srgbClr val="000000"/>
                </a:solidFill>
                <a:latin typeface="+mn-lt"/>
              </a:rPr>
              <a:t> an 2toLead, um den </a:t>
            </a:r>
            <a:r>
              <a:rPr lang="en-GB" dirty="0" err="1">
                <a:solidFill>
                  <a:srgbClr val="000000"/>
                </a:solidFill>
                <a:latin typeface="+mn-lt"/>
              </a:rPr>
              <a:t>Erfolg</a:t>
            </a:r>
            <a:r>
              <a:rPr lang="en-GB" dirty="0">
                <a:solidFill>
                  <a:srgbClr val="000000"/>
                </a:solidFill>
                <a:latin typeface="+mn-lt"/>
              </a:rPr>
              <a:t> </a:t>
            </a:r>
            <a:r>
              <a:rPr lang="en-GB" dirty="0" err="1">
                <a:solidFill>
                  <a:srgbClr val="000000"/>
                </a:solidFill>
                <a:latin typeface="+mn-lt"/>
              </a:rPr>
              <a:t>sicherzustellen</a:t>
            </a:r>
            <a:r>
              <a:rPr lang="en-GB" dirty="0">
                <a:solidFill>
                  <a:srgbClr val="000000"/>
                </a:solidFill>
                <a:latin typeface="+mn-lt"/>
              </a:rPr>
              <a:t>. </a:t>
            </a:r>
          </a:p>
          <a:p>
            <a:pPr marL="817200" lvl="1" indent="-342900">
              <a:buClr>
                <a:schemeClr val="accent2"/>
              </a:buClr>
              <a:buFont typeface="Arial" panose="020B0604020202020204" pitchFamily="34" charset="0"/>
              <a:buChar char="•"/>
            </a:pPr>
            <a:r>
              <a:rPr lang="en-GB" dirty="0">
                <a:solidFill>
                  <a:srgbClr val="000000"/>
                </a:solidFill>
                <a:latin typeface="+mn-lt"/>
              </a:rPr>
              <a:t>Das Team </a:t>
            </a:r>
            <a:r>
              <a:rPr lang="en-GB" dirty="0" err="1">
                <a:solidFill>
                  <a:srgbClr val="000000"/>
                </a:solidFill>
                <a:latin typeface="+mn-lt"/>
              </a:rPr>
              <a:t>nutzte</a:t>
            </a:r>
            <a:r>
              <a:rPr lang="en-GB" dirty="0">
                <a:solidFill>
                  <a:srgbClr val="000000"/>
                </a:solidFill>
                <a:latin typeface="+mn-lt"/>
              </a:rPr>
              <a:t> </a:t>
            </a:r>
            <a:r>
              <a:rPr lang="en-GB" dirty="0" err="1">
                <a:solidFill>
                  <a:srgbClr val="000000"/>
                </a:solidFill>
                <a:latin typeface="+mn-lt"/>
              </a:rPr>
              <a:t>eine</a:t>
            </a:r>
            <a:r>
              <a:rPr lang="en-GB" dirty="0">
                <a:solidFill>
                  <a:srgbClr val="000000"/>
                </a:solidFill>
                <a:latin typeface="+mn-lt"/>
              </a:rPr>
              <a:t> </a:t>
            </a:r>
            <a:r>
              <a:rPr lang="en-GB" dirty="0" err="1">
                <a:solidFill>
                  <a:srgbClr val="000000"/>
                </a:solidFill>
                <a:latin typeface="+mn-lt"/>
              </a:rPr>
              <a:t>alte</a:t>
            </a:r>
            <a:r>
              <a:rPr lang="en-GB" dirty="0">
                <a:solidFill>
                  <a:srgbClr val="000000"/>
                </a:solidFill>
                <a:latin typeface="+mn-lt"/>
              </a:rPr>
              <a:t> Intranet-</a:t>
            </a:r>
            <a:r>
              <a:rPr lang="en-GB" dirty="0" err="1">
                <a:solidFill>
                  <a:srgbClr val="000000"/>
                </a:solidFill>
                <a:latin typeface="+mn-lt"/>
              </a:rPr>
              <a:t>Plattform</a:t>
            </a:r>
            <a:r>
              <a:rPr lang="en-GB" dirty="0">
                <a:solidFill>
                  <a:srgbClr val="000000"/>
                </a:solidFill>
                <a:latin typeface="+mn-lt"/>
              </a:rPr>
              <a:t> für den </a:t>
            </a:r>
            <a:r>
              <a:rPr lang="en-GB" dirty="0" err="1">
                <a:solidFill>
                  <a:srgbClr val="000000"/>
                </a:solidFill>
                <a:latin typeface="+mn-lt"/>
              </a:rPr>
              <a:t>Austausch</a:t>
            </a:r>
            <a:r>
              <a:rPr lang="en-GB" dirty="0">
                <a:solidFill>
                  <a:srgbClr val="000000"/>
                </a:solidFill>
                <a:latin typeface="+mn-lt"/>
              </a:rPr>
              <a:t> </a:t>
            </a:r>
            <a:r>
              <a:rPr lang="en-GB" dirty="0" err="1">
                <a:solidFill>
                  <a:srgbClr val="000000"/>
                </a:solidFill>
                <a:latin typeface="+mn-lt"/>
              </a:rPr>
              <a:t>wichtiger</a:t>
            </a:r>
            <a:r>
              <a:rPr lang="en-GB" dirty="0">
                <a:solidFill>
                  <a:srgbClr val="000000"/>
                </a:solidFill>
                <a:latin typeface="+mn-lt"/>
              </a:rPr>
              <a:t> Links und </a:t>
            </a:r>
            <a:r>
              <a:rPr lang="en-GB" dirty="0" err="1">
                <a:solidFill>
                  <a:srgbClr val="000000"/>
                </a:solidFill>
                <a:latin typeface="+mn-lt"/>
              </a:rPr>
              <a:t>tagesaktueller</a:t>
            </a:r>
            <a:r>
              <a:rPr lang="en-GB" dirty="0">
                <a:solidFill>
                  <a:srgbClr val="000000"/>
                </a:solidFill>
                <a:latin typeface="+mn-lt"/>
              </a:rPr>
              <a:t> </a:t>
            </a:r>
            <a:r>
              <a:rPr lang="en-GB" dirty="0" err="1">
                <a:solidFill>
                  <a:srgbClr val="000000"/>
                </a:solidFill>
                <a:latin typeface="+mn-lt"/>
              </a:rPr>
              <a:t>Informationen</a:t>
            </a:r>
            <a:r>
              <a:rPr lang="en-GB" dirty="0">
                <a:solidFill>
                  <a:srgbClr val="000000"/>
                </a:solidFill>
                <a:latin typeface="+mn-lt"/>
              </a:rPr>
              <a:t>.</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Fallstudie</a:t>
            </a:r>
            <a:endParaRPr lang="en-ZA" dirty="0"/>
          </a:p>
        </p:txBody>
      </p:sp>
    </p:spTree>
    <p:extLst>
      <p:ext uri="{BB962C8B-B14F-4D97-AF65-F5344CB8AC3E}">
        <p14:creationId xmlns:p14="http://schemas.microsoft.com/office/powerpoint/2010/main" val="32625858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rgbClr val="0D9390"/>
                </a:solidFill>
              </a:rPr>
              <a:t>Non-Profit-Organisation für Kinder </a:t>
            </a:r>
            <a:r>
              <a:rPr lang="en-GB" b="1" dirty="0" err="1">
                <a:solidFill>
                  <a:srgbClr val="0D9390"/>
                </a:solidFill>
              </a:rPr>
              <a:t>realisiert</a:t>
            </a:r>
            <a:r>
              <a:rPr lang="en-GB" b="1" dirty="0">
                <a:solidFill>
                  <a:srgbClr val="0D9390"/>
                </a:solidFill>
              </a:rPr>
              <a:t> die </a:t>
            </a:r>
            <a:r>
              <a:rPr lang="en-GB" b="1" dirty="0" err="1">
                <a:solidFill>
                  <a:srgbClr val="0D9390"/>
                </a:solidFill>
              </a:rPr>
              <a:t>Vorteile</a:t>
            </a:r>
            <a:r>
              <a:rPr lang="en-GB" b="1" dirty="0">
                <a:solidFill>
                  <a:srgbClr val="0D9390"/>
                </a:solidFill>
              </a:rPr>
              <a:t> der </a:t>
            </a:r>
            <a:r>
              <a:rPr lang="en-GB" b="1" dirty="0" err="1">
                <a:solidFill>
                  <a:srgbClr val="0D9390"/>
                </a:solidFill>
              </a:rPr>
              <a:t>digitalen</a:t>
            </a:r>
            <a:r>
              <a:rPr lang="en-GB" b="1" dirty="0">
                <a:solidFill>
                  <a:srgbClr val="0D9390"/>
                </a:solidFill>
              </a:rPr>
              <a:t> Transformation (Forts.):</a:t>
            </a:r>
          </a:p>
          <a:p>
            <a:pPr marL="17100" indent="0">
              <a:buClr>
                <a:schemeClr val="accent2"/>
              </a:buClr>
            </a:pPr>
            <a:endParaRPr lang="en-GB" b="1" dirty="0">
              <a:solidFill>
                <a:schemeClr val="accent2"/>
              </a:solidFill>
            </a:endParaRPr>
          </a:p>
          <a:p>
            <a:pPr marL="817200" lvl="1" indent="-342900">
              <a:buClr>
                <a:schemeClr val="accent2"/>
              </a:buClr>
              <a:buFont typeface="Arial" panose="020B0604020202020204" pitchFamily="34" charset="0"/>
              <a:buChar char="•"/>
            </a:pPr>
            <a:r>
              <a:rPr lang="en-GB" dirty="0">
                <a:solidFill>
                  <a:srgbClr val="000000"/>
                </a:solidFill>
                <a:latin typeface="+mn-lt"/>
              </a:rPr>
              <a:t>Ein </a:t>
            </a:r>
            <a:r>
              <a:rPr lang="en-GB" dirty="0" err="1">
                <a:solidFill>
                  <a:srgbClr val="000000"/>
                </a:solidFill>
                <a:latin typeface="+mn-lt"/>
              </a:rPr>
              <a:t>weiteres</a:t>
            </a:r>
            <a:r>
              <a:rPr lang="en-GB" dirty="0">
                <a:solidFill>
                  <a:srgbClr val="000000"/>
                </a:solidFill>
                <a:latin typeface="+mn-lt"/>
              </a:rPr>
              <a:t> </a:t>
            </a:r>
            <a:r>
              <a:rPr lang="en-GB" dirty="0" err="1">
                <a:solidFill>
                  <a:srgbClr val="000000"/>
                </a:solidFill>
                <a:latin typeface="+mn-lt"/>
              </a:rPr>
              <a:t>integrales</a:t>
            </a:r>
            <a:r>
              <a:rPr lang="en-GB" dirty="0">
                <a:solidFill>
                  <a:srgbClr val="000000"/>
                </a:solidFill>
                <a:latin typeface="+mn-lt"/>
              </a:rPr>
              <a:t> Repository war der </a:t>
            </a:r>
            <a:r>
              <a:rPr lang="en-GB" dirty="0" err="1">
                <a:solidFill>
                  <a:srgbClr val="000000"/>
                </a:solidFill>
                <a:latin typeface="+mn-lt"/>
              </a:rPr>
              <a:t>Dateiserver</a:t>
            </a:r>
            <a:r>
              <a:rPr lang="en-GB" dirty="0">
                <a:solidFill>
                  <a:srgbClr val="000000"/>
                </a:solidFill>
                <a:latin typeface="+mn-lt"/>
              </a:rPr>
              <a:t>, der </a:t>
            </a:r>
            <a:r>
              <a:rPr lang="en-GB" dirty="0" err="1">
                <a:solidFill>
                  <a:srgbClr val="000000"/>
                </a:solidFill>
                <a:latin typeface="+mn-lt"/>
              </a:rPr>
              <a:t>ebenfalls</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SharePoint Online </a:t>
            </a:r>
            <a:r>
              <a:rPr lang="en-GB" dirty="0" err="1">
                <a:solidFill>
                  <a:srgbClr val="000000"/>
                </a:solidFill>
                <a:latin typeface="+mn-lt"/>
              </a:rPr>
              <a:t>migriert</a:t>
            </a:r>
            <a:r>
              <a:rPr lang="en-GB" dirty="0">
                <a:solidFill>
                  <a:srgbClr val="000000"/>
                </a:solidFill>
                <a:latin typeface="+mn-lt"/>
              </a:rPr>
              <a:t> </a:t>
            </a:r>
            <a:r>
              <a:rPr lang="en-GB" dirty="0" err="1">
                <a:solidFill>
                  <a:srgbClr val="000000"/>
                </a:solidFill>
                <a:latin typeface="+mn-lt"/>
              </a:rPr>
              <a:t>werden</a:t>
            </a:r>
            <a:r>
              <a:rPr lang="en-GB" dirty="0">
                <a:solidFill>
                  <a:srgbClr val="000000"/>
                </a:solidFill>
                <a:latin typeface="+mn-lt"/>
              </a:rPr>
              <a:t> </a:t>
            </a:r>
            <a:r>
              <a:rPr lang="en-GB" dirty="0" err="1">
                <a:solidFill>
                  <a:srgbClr val="000000"/>
                </a:solidFill>
                <a:latin typeface="+mn-lt"/>
              </a:rPr>
              <a:t>musste</a:t>
            </a:r>
            <a:r>
              <a:rPr lang="en-GB" dirty="0">
                <a:solidFill>
                  <a:srgbClr val="000000"/>
                </a:solidFill>
                <a:latin typeface="+mn-lt"/>
              </a:rPr>
              <a:t>. </a:t>
            </a:r>
          </a:p>
          <a:p>
            <a:pPr marL="817200" lvl="1" indent="-342900">
              <a:buClr>
                <a:schemeClr val="accent2"/>
              </a:buClr>
              <a:buFont typeface="Arial" panose="020B0604020202020204" pitchFamily="34" charset="0"/>
              <a:buChar char="•"/>
            </a:pPr>
            <a:r>
              <a:rPr lang="en-GB" dirty="0" err="1">
                <a:solidFill>
                  <a:srgbClr val="000000"/>
                </a:solidFill>
                <a:latin typeface="+mn-lt"/>
              </a:rPr>
              <a:t>Nach</a:t>
            </a:r>
            <a:r>
              <a:rPr lang="en-GB" dirty="0">
                <a:solidFill>
                  <a:srgbClr val="000000"/>
                </a:solidFill>
                <a:latin typeface="+mn-lt"/>
              </a:rPr>
              <a:t> </a:t>
            </a:r>
            <a:r>
              <a:rPr lang="en-GB" dirty="0" err="1">
                <a:solidFill>
                  <a:srgbClr val="000000"/>
                </a:solidFill>
                <a:latin typeface="+mn-lt"/>
              </a:rPr>
              <a:t>einem</a:t>
            </a:r>
            <a:r>
              <a:rPr lang="en-GB" dirty="0">
                <a:solidFill>
                  <a:srgbClr val="000000"/>
                </a:solidFill>
                <a:latin typeface="+mn-lt"/>
              </a:rPr>
              <a:t> </a:t>
            </a:r>
            <a:r>
              <a:rPr lang="en-GB" dirty="0" err="1">
                <a:solidFill>
                  <a:srgbClr val="000000"/>
                </a:solidFill>
                <a:latin typeface="+mn-lt"/>
              </a:rPr>
              <a:t>ersten</a:t>
            </a:r>
            <a:r>
              <a:rPr lang="en-GB" dirty="0">
                <a:solidFill>
                  <a:srgbClr val="000000"/>
                </a:solidFill>
                <a:latin typeface="+mn-lt"/>
              </a:rPr>
              <a:t> Schritt in die </a:t>
            </a:r>
            <a:r>
              <a:rPr lang="en-GB" dirty="0" err="1">
                <a:solidFill>
                  <a:srgbClr val="000000"/>
                </a:solidFill>
                <a:latin typeface="+mn-lt"/>
              </a:rPr>
              <a:t>richtige</a:t>
            </a:r>
            <a:r>
              <a:rPr lang="en-GB" dirty="0">
                <a:solidFill>
                  <a:srgbClr val="000000"/>
                </a:solidFill>
                <a:latin typeface="+mn-lt"/>
              </a:rPr>
              <a:t> </a:t>
            </a:r>
            <a:r>
              <a:rPr lang="en-GB" dirty="0" err="1">
                <a:solidFill>
                  <a:srgbClr val="000000"/>
                </a:solidFill>
                <a:latin typeface="+mn-lt"/>
              </a:rPr>
              <a:t>Richtung</a:t>
            </a:r>
            <a:r>
              <a:rPr lang="en-GB" dirty="0">
                <a:solidFill>
                  <a:srgbClr val="000000"/>
                </a:solidFill>
                <a:latin typeface="+mn-lt"/>
              </a:rPr>
              <a:t>, der </a:t>
            </a:r>
            <a:r>
              <a:rPr lang="en-GB" dirty="0" err="1">
                <a:solidFill>
                  <a:srgbClr val="000000"/>
                </a:solidFill>
                <a:latin typeface="+mn-lt"/>
              </a:rPr>
              <a:t>Umstellung</a:t>
            </a:r>
            <a:r>
              <a:rPr lang="en-GB" dirty="0">
                <a:solidFill>
                  <a:srgbClr val="000000"/>
                </a:solidFill>
                <a:latin typeface="+mn-lt"/>
              </a:rPr>
              <a:t> von </a:t>
            </a:r>
            <a:r>
              <a:rPr lang="en-GB" dirty="0" err="1">
                <a:solidFill>
                  <a:srgbClr val="000000"/>
                </a:solidFill>
                <a:latin typeface="+mn-lt"/>
              </a:rPr>
              <a:t>einer</a:t>
            </a:r>
            <a:r>
              <a:rPr lang="en-GB" dirty="0">
                <a:solidFill>
                  <a:srgbClr val="000000"/>
                </a:solidFill>
                <a:latin typeface="+mn-lt"/>
              </a:rPr>
              <a:t> Lotus Notes-</a:t>
            </a:r>
            <a:r>
              <a:rPr lang="en-GB" dirty="0" err="1">
                <a:solidFill>
                  <a:srgbClr val="000000"/>
                </a:solidFill>
                <a:latin typeface="+mn-lt"/>
              </a:rPr>
              <a:t>Umgebung</a:t>
            </a:r>
            <a:r>
              <a:rPr lang="en-GB" dirty="0">
                <a:solidFill>
                  <a:srgbClr val="000000"/>
                </a:solidFill>
                <a:latin typeface="+mn-lt"/>
              </a:rPr>
              <a:t> auf Microsoft 365, </a:t>
            </a:r>
            <a:r>
              <a:rPr lang="en-GB" dirty="0" err="1">
                <a:solidFill>
                  <a:srgbClr val="000000"/>
                </a:solidFill>
                <a:latin typeface="+mn-lt"/>
              </a:rPr>
              <a:t>blieb</a:t>
            </a:r>
            <a:r>
              <a:rPr lang="en-GB" dirty="0">
                <a:solidFill>
                  <a:srgbClr val="000000"/>
                </a:solidFill>
                <a:latin typeface="+mn-lt"/>
              </a:rPr>
              <a:t> das </a:t>
            </a:r>
            <a:r>
              <a:rPr lang="en-GB" dirty="0" err="1">
                <a:solidFill>
                  <a:srgbClr val="000000"/>
                </a:solidFill>
                <a:latin typeface="+mn-lt"/>
              </a:rPr>
              <a:t>Unternehmen</a:t>
            </a:r>
            <a:r>
              <a:rPr lang="en-GB" dirty="0">
                <a:solidFill>
                  <a:srgbClr val="000000"/>
                </a:solidFill>
                <a:latin typeface="+mn-lt"/>
              </a:rPr>
              <a:t> </a:t>
            </a:r>
            <a:r>
              <a:rPr lang="en-GB" dirty="0" err="1">
                <a:solidFill>
                  <a:srgbClr val="000000"/>
                </a:solidFill>
                <a:latin typeface="+mn-lt"/>
              </a:rPr>
              <a:t>bei</a:t>
            </a:r>
            <a:r>
              <a:rPr lang="en-GB" dirty="0">
                <a:solidFill>
                  <a:srgbClr val="000000"/>
                </a:solidFill>
                <a:latin typeface="+mn-lt"/>
              </a:rPr>
              <a:t> der </a:t>
            </a:r>
            <a:r>
              <a:rPr lang="en-GB" dirty="0" err="1">
                <a:solidFill>
                  <a:srgbClr val="000000"/>
                </a:solidFill>
                <a:latin typeface="+mn-lt"/>
              </a:rPr>
              <a:t>Unterstützung</a:t>
            </a:r>
            <a:r>
              <a:rPr lang="en-GB" dirty="0">
                <a:solidFill>
                  <a:srgbClr val="000000"/>
                </a:solidFill>
                <a:latin typeface="+mn-lt"/>
              </a:rPr>
              <a:t> seiner Mitarbeiter </a:t>
            </a:r>
            <a:r>
              <a:rPr lang="en-GB" dirty="0" err="1">
                <a:solidFill>
                  <a:srgbClr val="000000"/>
                </a:solidFill>
                <a:latin typeface="+mn-lt"/>
              </a:rPr>
              <a:t>während</a:t>
            </a:r>
            <a:r>
              <a:rPr lang="en-GB" dirty="0">
                <a:solidFill>
                  <a:srgbClr val="000000"/>
                </a:solidFill>
                <a:latin typeface="+mn-lt"/>
              </a:rPr>
              <a:t> des </a:t>
            </a:r>
            <a:r>
              <a:rPr lang="en-GB" dirty="0" err="1">
                <a:solidFill>
                  <a:srgbClr val="000000"/>
                </a:solidFill>
                <a:latin typeface="+mn-lt"/>
              </a:rPr>
              <a:t>Übergangs</a:t>
            </a:r>
            <a:r>
              <a:rPr lang="en-GB" dirty="0">
                <a:solidFill>
                  <a:srgbClr val="000000"/>
                </a:solidFill>
                <a:latin typeface="+mn-lt"/>
              </a:rPr>
              <a:t>.</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Fallstudie</a:t>
            </a:r>
            <a:endParaRPr lang="en-ZA" dirty="0"/>
          </a:p>
        </p:txBody>
      </p:sp>
    </p:spTree>
    <p:extLst>
      <p:ext uri="{BB962C8B-B14F-4D97-AF65-F5344CB8AC3E}">
        <p14:creationId xmlns:p14="http://schemas.microsoft.com/office/powerpoint/2010/main" val="6282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rPr>
              <a:t>Das Trevor-</a:t>
            </a:r>
            <a:r>
              <a:rPr lang="en-GB" b="1" dirty="0" err="1">
                <a:solidFill>
                  <a:schemeClr val="accent2"/>
                </a:solidFill>
              </a:rPr>
              <a:t>Projekt</a:t>
            </a:r>
            <a:r>
              <a:rPr lang="en-GB" b="1" dirty="0">
                <a:solidFill>
                  <a:schemeClr val="accent2"/>
                </a:solidFill>
              </a:rPr>
              <a:t> </a:t>
            </a:r>
            <a:r>
              <a:rPr lang="en-GB" b="1" dirty="0" err="1">
                <a:solidFill>
                  <a:schemeClr val="accent2"/>
                </a:solidFill>
              </a:rPr>
              <a:t>führt</a:t>
            </a:r>
            <a:r>
              <a:rPr lang="en-GB" b="1" dirty="0">
                <a:solidFill>
                  <a:schemeClr val="accent2"/>
                </a:solidFill>
              </a:rPr>
              <a:t> </a:t>
            </a:r>
            <a:r>
              <a:rPr lang="en-GB" b="1" dirty="0" err="1">
                <a:solidFill>
                  <a:schemeClr val="accent2"/>
                </a:solidFill>
              </a:rPr>
              <a:t>ein</a:t>
            </a:r>
            <a:r>
              <a:rPr lang="en-GB" b="1" dirty="0">
                <a:solidFill>
                  <a:schemeClr val="accent2"/>
                </a:solidFill>
              </a:rPr>
              <a:t> </a:t>
            </a:r>
            <a:r>
              <a:rPr lang="en-GB" b="1" dirty="0" err="1">
                <a:solidFill>
                  <a:schemeClr val="accent2"/>
                </a:solidFill>
              </a:rPr>
              <a:t>neues</a:t>
            </a:r>
            <a:r>
              <a:rPr lang="en-GB" b="1" dirty="0">
                <a:solidFill>
                  <a:schemeClr val="accent2"/>
                </a:solidFill>
              </a:rPr>
              <a:t> AI-Tool </a:t>
            </a:r>
            <a:r>
              <a:rPr lang="en-GB" b="1" dirty="0" err="1">
                <a:solidFill>
                  <a:schemeClr val="accent2"/>
                </a:solidFill>
              </a:rPr>
              <a:t>zur</a:t>
            </a:r>
            <a:r>
              <a:rPr lang="en-GB" b="1" dirty="0">
                <a:solidFill>
                  <a:schemeClr val="accent2"/>
                </a:solidFill>
              </a:rPr>
              <a:t> </a:t>
            </a:r>
            <a:r>
              <a:rPr lang="en-GB" b="1" dirty="0" err="1">
                <a:solidFill>
                  <a:schemeClr val="accent2"/>
                </a:solidFill>
              </a:rPr>
              <a:t>Unterstützung</a:t>
            </a:r>
            <a:r>
              <a:rPr lang="en-GB" b="1" dirty="0">
                <a:solidFill>
                  <a:schemeClr val="accent2"/>
                </a:solidFill>
              </a:rPr>
              <a:t> der </a:t>
            </a:r>
            <a:r>
              <a:rPr lang="en-GB" b="1" dirty="0" err="1">
                <a:solidFill>
                  <a:schemeClr val="accent2"/>
                </a:solidFill>
              </a:rPr>
              <a:t>Ausbildung</a:t>
            </a:r>
            <a:r>
              <a:rPr lang="en-GB" b="1" dirty="0">
                <a:solidFill>
                  <a:schemeClr val="accent2"/>
                </a:solidFill>
              </a:rPr>
              <a:t> von </a:t>
            </a:r>
            <a:r>
              <a:rPr lang="en-GB" b="1" dirty="0" err="1">
                <a:solidFill>
                  <a:schemeClr val="accent2"/>
                </a:solidFill>
              </a:rPr>
              <a:t>Krisenberatern</a:t>
            </a:r>
            <a:r>
              <a:rPr lang="en-GB" b="1" dirty="0">
                <a:solidFill>
                  <a:schemeClr val="accent2"/>
                </a:solidFill>
              </a:rPr>
              <a:t> </a:t>
            </a:r>
            <a:r>
              <a:rPr lang="en-GB" b="1" dirty="0" err="1">
                <a:solidFill>
                  <a:schemeClr val="accent2"/>
                </a:solidFill>
              </a:rPr>
              <a:t>ein</a:t>
            </a:r>
            <a:r>
              <a:rPr lang="en-GB" b="1" dirty="0">
                <a:solidFill>
                  <a:schemeClr val="accent2"/>
                </a:solidFill>
              </a:rPr>
              <a:t>:</a:t>
            </a:r>
          </a:p>
          <a:p>
            <a:pPr marL="17100" indent="0">
              <a:buClr>
                <a:schemeClr val="accent2"/>
              </a:buClr>
            </a:pPr>
            <a:endParaRPr lang="en-GB" b="1" dirty="0"/>
          </a:p>
          <a:p>
            <a:pPr marL="817200" lvl="1" indent="-342900">
              <a:buClr>
                <a:schemeClr val="accent2"/>
              </a:buClr>
              <a:buFont typeface="Arial" panose="020B0604020202020204" pitchFamily="34" charset="0"/>
              <a:buChar char="•"/>
            </a:pPr>
            <a:r>
              <a:rPr lang="en-GB" dirty="0">
                <a:solidFill>
                  <a:srgbClr val="000000"/>
                </a:solidFill>
                <a:latin typeface="+mn-lt"/>
              </a:rPr>
              <a:t>Der in </a:t>
            </a:r>
            <a:r>
              <a:rPr lang="en-GB" dirty="0" err="1">
                <a:solidFill>
                  <a:srgbClr val="000000"/>
                </a:solidFill>
                <a:latin typeface="+mn-lt"/>
              </a:rPr>
              <a:t>Zusammenarbeit</a:t>
            </a:r>
            <a:r>
              <a:rPr lang="en-GB" dirty="0">
                <a:solidFill>
                  <a:srgbClr val="000000"/>
                </a:solidFill>
                <a:latin typeface="+mn-lt"/>
              </a:rPr>
              <a:t> </a:t>
            </a:r>
            <a:r>
              <a:rPr lang="en-GB" dirty="0" err="1">
                <a:solidFill>
                  <a:srgbClr val="000000"/>
                </a:solidFill>
                <a:latin typeface="+mn-lt"/>
              </a:rPr>
              <a:t>mit</a:t>
            </a:r>
            <a:r>
              <a:rPr lang="en-GB" dirty="0">
                <a:solidFill>
                  <a:srgbClr val="000000"/>
                </a:solidFill>
                <a:latin typeface="+mn-lt"/>
              </a:rPr>
              <a:t> </a:t>
            </a:r>
            <a:r>
              <a:rPr lang="en-GB" dirty="0" err="1">
                <a:solidFill>
                  <a:srgbClr val="000000"/>
                </a:solidFill>
                <a:latin typeface="+mn-lt"/>
              </a:rPr>
              <a:t>Google.org</a:t>
            </a:r>
            <a:r>
              <a:rPr lang="en-GB" dirty="0">
                <a:solidFill>
                  <a:srgbClr val="000000"/>
                </a:solidFill>
                <a:latin typeface="+mn-lt"/>
              </a:rPr>
              <a:t> </a:t>
            </a:r>
            <a:r>
              <a:rPr lang="en-GB" dirty="0" err="1">
                <a:solidFill>
                  <a:srgbClr val="000000"/>
                </a:solidFill>
                <a:latin typeface="+mn-lt"/>
              </a:rPr>
              <a:t>entwickelte</a:t>
            </a:r>
            <a:r>
              <a:rPr lang="en-GB" dirty="0">
                <a:solidFill>
                  <a:srgbClr val="000000"/>
                </a:solidFill>
                <a:latin typeface="+mn-lt"/>
              </a:rPr>
              <a:t>, </a:t>
            </a:r>
            <a:r>
              <a:rPr lang="en-GB" dirty="0" err="1">
                <a:solidFill>
                  <a:srgbClr val="000000"/>
                </a:solidFill>
                <a:latin typeface="+mn-lt"/>
              </a:rPr>
              <a:t>einzigartige</a:t>
            </a:r>
            <a:r>
              <a:rPr lang="en-GB" dirty="0">
                <a:solidFill>
                  <a:srgbClr val="000000"/>
                </a:solidFill>
                <a:latin typeface="+mn-lt"/>
              </a:rPr>
              <a:t> "</a:t>
            </a:r>
            <a:r>
              <a:rPr lang="en-GB" dirty="0" err="1">
                <a:solidFill>
                  <a:srgbClr val="000000"/>
                </a:solidFill>
                <a:latin typeface="+mn-lt"/>
              </a:rPr>
              <a:t>Krisenkontaktsimulator</a:t>
            </a:r>
            <a:r>
              <a:rPr lang="en-GB" dirty="0">
                <a:solidFill>
                  <a:srgbClr val="000000"/>
                </a:solidFill>
                <a:latin typeface="+mn-lt"/>
              </a:rPr>
              <a:t>" </a:t>
            </a:r>
            <a:r>
              <a:rPr lang="en-GB" dirty="0" err="1">
                <a:solidFill>
                  <a:srgbClr val="000000"/>
                </a:solidFill>
                <a:latin typeface="+mn-lt"/>
              </a:rPr>
              <a:t>hilft</a:t>
            </a:r>
            <a:r>
              <a:rPr lang="en-GB" dirty="0">
                <a:solidFill>
                  <a:srgbClr val="000000"/>
                </a:solidFill>
                <a:latin typeface="+mn-lt"/>
              </a:rPr>
              <a:t> </a:t>
            </a:r>
            <a:r>
              <a:rPr lang="en-GB" dirty="0" err="1">
                <a:solidFill>
                  <a:srgbClr val="000000"/>
                </a:solidFill>
                <a:latin typeface="+mn-lt"/>
              </a:rPr>
              <a:t>bei</a:t>
            </a:r>
            <a:r>
              <a:rPr lang="en-GB" dirty="0">
                <a:solidFill>
                  <a:srgbClr val="000000"/>
                </a:solidFill>
                <a:latin typeface="+mn-lt"/>
              </a:rPr>
              <a:t> der </a:t>
            </a:r>
            <a:r>
              <a:rPr lang="en-GB" dirty="0" err="1">
                <a:solidFill>
                  <a:srgbClr val="000000"/>
                </a:solidFill>
                <a:latin typeface="+mn-lt"/>
              </a:rPr>
              <a:t>Ausbildung</a:t>
            </a:r>
            <a:r>
              <a:rPr lang="en-GB" dirty="0">
                <a:solidFill>
                  <a:srgbClr val="000000"/>
                </a:solidFill>
                <a:latin typeface="+mn-lt"/>
              </a:rPr>
              <a:t> von </a:t>
            </a:r>
            <a:r>
              <a:rPr lang="en-GB" dirty="0" err="1">
                <a:solidFill>
                  <a:srgbClr val="000000"/>
                </a:solidFill>
                <a:latin typeface="+mn-lt"/>
              </a:rPr>
              <a:t>Beratern</a:t>
            </a:r>
            <a:r>
              <a:rPr lang="en-GB" dirty="0">
                <a:solidFill>
                  <a:srgbClr val="000000"/>
                </a:solidFill>
                <a:latin typeface="+mn-lt"/>
              </a:rPr>
              <a:t> und </a:t>
            </a:r>
            <a:r>
              <a:rPr lang="en-GB" dirty="0" err="1">
                <a:solidFill>
                  <a:srgbClr val="000000"/>
                </a:solidFill>
                <a:latin typeface="+mn-lt"/>
              </a:rPr>
              <a:t>bereitet</a:t>
            </a:r>
            <a:r>
              <a:rPr lang="en-GB" dirty="0">
                <a:solidFill>
                  <a:srgbClr val="000000"/>
                </a:solidFill>
                <a:latin typeface="+mn-lt"/>
              </a:rPr>
              <a:t> </a:t>
            </a:r>
            <a:r>
              <a:rPr lang="en-GB" dirty="0" err="1">
                <a:solidFill>
                  <a:srgbClr val="000000"/>
                </a:solidFill>
                <a:latin typeface="+mn-lt"/>
              </a:rPr>
              <a:t>sie</a:t>
            </a:r>
            <a:r>
              <a:rPr lang="en-GB" dirty="0">
                <a:solidFill>
                  <a:srgbClr val="000000"/>
                </a:solidFill>
                <a:latin typeface="+mn-lt"/>
              </a:rPr>
              <a:t> auf die </a:t>
            </a:r>
            <a:r>
              <a:rPr lang="en-GB" dirty="0" err="1">
                <a:solidFill>
                  <a:srgbClr val="000000"/>
                </a:solidFill>
                <a:latin typeface="+mn-lt"/>
              </a:rPr>
              <a:t>Unterstützung</a:t>
            </a:r>
            <a:r>
              <a:rPr lang="en-GB" dirty="0">
                <a:solidFill>
                  <a:srgbClr val="000000"/>
                </a:solidFill>
                <a:latin typeface="+mn-lt"/>
              </a:rPr>
              <a:t> von </a:t>
            </a:r>
            <a:r>
              <a:rPr lang="en-GB" dirty="0" err="1">
                <a:solidFill>
                  <a:srgbClr val="000000"/>
                </a:solidFill>
                <a:latin typeface="+mn-lt"/>
              </a:rPr>
              <a:t>Jugendlichen</a:t>
            </a:r>
            <a:r>
              <a:rPr lang="en-GB" dirty="0">
                <a:solidFill>
                  <a:srgbClr val="000000"/>
                </a:solidFill>
                <a:latin typeface="+mn-lt"/>
              </a:rPr>
              <a:t> in </a:t>
            </a:r>
            <a:r>
              <a:rPr lang="en-GB" dirty="0" err="1">
                <a:solidFill>
                  <a:srgbClr val="000000"/>
                </a:solidFill>
                <a:latin typeface="+mn-lt"/>
              </a:rPr>
              <a:t>Krisen</a:t>
            </a:r>
            <a:r>
              <a:rPr lang="en-GB" dirty="0">
                <a:solidFill>
                  <a:srgbClr val="000000"/>
                </a:solidFill>
                <a:latin typeface="+mn-lt"/>
              </a:rPr>
              <a:t> </a:t>
            </a:r>
            <a:r>
              <a:rPr lang="en-GB" dirty="0" err="1">
                <a:solidFill>
                  <a:srgbClr val="000000"/>
                </a:solidFill>
                <a:latin typeface="+mn-lt"/>
              </a:rPr>
              <a:t>vor</a:t>
            </a:r>
            <a:r>
              <a:rPr lang="en-GB" dirty="0">
                <a:solidFill>
                  <a:srgbClr val="000000"/>
                </a:solidFill>
                <a:latin typeface="+mn-lt"/>
              </a:rPr>
              <a:t>.</a:t>
            </a:r>
          </a:p>
          <a:p>
            <a:pPr marL="817200" lvl="1" indent="-342900">
              <a:buClr>
                <a:schemeClr val="accent2"/>
              </a:buClr>
              <a:buFont typeface="Arial" panose="020B0604020202020204" pitchFamily="34" charset="0"/>
              <a:buChar char="•"/>
            </a:pPr>
            <a:r>
              <a:rPr lang="en-GB" dirty="0" err="1">
                <a:solidFill>
                  <a:srgbClr val="000000"/>
                </a:solidFill>
                <a:latin typeface="+mn-lt"/>
              </a:rPr>
              <a:t>Lebensrettende</a:t>
            </a:r>
            <a:r>
              <a:rPr lang="en-GB" dirty="0">
                <a:solidFill>
                  <a:srgbClr val="000000"/>
                </a:solidFill>
                <a:latin typeface="+mn-lt"/>
              </a:rPr>
              <a:t> Non-Profit-Organisation </a:t>
            </a:r>
            <a:r>
              <a:rPr lang="en-GB" dirty="0" err="1">
                <a:solidFill>
                  <a:srgbClr val="000000"/>
                </a:solidFill>
                <a:latin typeface="+mn-lt"/>
              </a:rPr>
              <a:t>baut</a:t>
            </a:r>
            <a:r>
              <a:rPr lang="en-GB" dirty="0">
                <a:solidFill>
                  <a:srgbClr val="000000"/>
                </a:solidFill>
                <a:latin typeface="+mn-lt"/>
              </a:rPr>
              <a:t> auf </a:t>
            </a:r>
            <a:r>
              <a:rPr lang="en-GB" dirty="0" err="1">
                <a:solidFill>
                  <a:srgbClr val="000000"/>
                </a:solidFill>
                <a:latin typeface="+mn-lt"/>
              </a:rPr>
              <a:t>jahrelanger</a:t>
            </a:r>
            <a:r>
              <a:rPr lang="en-GB" dirty="0">
                <a:solidFill>
                  <a:srgbClr val="000000"/>
                </a:solidFill>
                <a:latin typeface="+mn-lt"/>
              </a:rPr>
              <a:t> Innovation auf, um die </a:t>
            </a:r>
            <a:r>
              <a:rPr lang="en-GB" dirty="0" err="1">
                <a:solidFill>
                  <a:srgbClr val="000000"/>
                </a:solidFill>
                <a:latin typeface="+mn-lt"/>
              </a:rPr>
              <a:t>Zahl</a:t>
            </a:r>
            <a:r>
              <a:rPr lang="en-GB" dirty="0">
                <a:solidFill>
                  <a:srgbClr val="000000"/>
                </a:solidFill>
                <a:latin typeface="+mn-lt"/>
              </a:rPr>
              <a:t> der </a:t>
            </a:r>
            <a:r>
              <a:rPr lang="en-GB" dirty="0" err="1">
                <a:solidFill>
                  <a:srgbClr val="000000"/>
                </a:solidFill>
                <a:latin typeface="+mn-lt"/>
              </a:rPr>
              <a:t>ehrenamtlichen</a:t>
            </a:r>
            <a:r>
              <a:rPr lang="en-GB" dirty="0">
                <a:solidFill>
                  <a:srgbClr val="000000"/>
                </a:solidFill>
                <a:latin typeface="+mn-lt"/>
              </a:rPr>
              <a:t> </a:t>
            </a:r>
            <a:r>
              <a:rPr lang="en-GB" dirty="0" err="1">
                <a:solidFill>
                  <a:srgbClr val="000000"/>
                </a:solidFill>
                <a:latin typeface="+mn-lt"/>
              </a:rPr>
              <a:t>digitalen</a:t>
            </a:r>
            <a:r>
              <a:rPr lang="en-GB" dirty="0">
                <a:solidFill>
                  <a:srgbClr val="000000"/>
                </a:solidFill>
                <a:latin typeface="+mn-lt"/>
              </a:rPr>
              <a:t> </a:t>
            </a:r>
            <a:r>
              <a:rPr lang="en-GB" dirty="0" err="1">
                <a:solidFill>
                  <a:srgbClr val="000000"/>
                </a:solidFill>
                <a:latin typeface="+mn-lt"/>
              </a:rPr>
              <a:t>Krisenberater</a:t>
            </a:r>
            <a:r>
              <a:rPr lang="en-GB" dirty="0">
                <a:solidFill>
                  <a:srgbClr val="000000"/>
                </a:solidFill>
                <a:latin typeface="+mn-lt"/>
              </a:rPr>
              <a:t> bis 2021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verdreifachen</a:t>
            </a:r>
            <a:r>
              <a:rPr lang="en-GB" dirty="0">
                <a:solidFill>
                  <a:srgbClr val="000000"/>
                </a:solidFill>
                <a:latin typeface="+mn-lt"/>
              </a:rPr>
              <a:t>.</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Fallstudie</a:t>
            </a:r>
            <a:endParaRPr lang="en-ZA" dirty="0"/>
          </a:p>
        </p:txBody>
      </p:sp>
    </p:spTree>
    <p:extLst>
      <p:ext uri="{BB962C8B-B14F-4D97-AF65-F5344CB8AC3E}">
        <p14:creationId xmlns:p14="http://schemas.microsoft.com/office/powerpoint/2010/main" val="1916270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565257"/>
            <a:ext cx="10595237" cy="3575958"/>
          </a:xfrm>
        </p:spPr>
        <p:txBody>
          <a:bodyPr/>
          <a:lstStyle/>
          <a:p>
            <a:pPr marL="474300" indent="-457200">
              <a:buClr>
                <a:schemeClr val="accent2"/>
              </a:buClr>
              <a:buFont typeface="+mj-lt"/>
              <a:buAutoNum type="arabicPeriod"/>
            </a:pPr>
            <a:r>
              <a:rPr lang="en-GB" dirty="0"/>
              <a:t>Was </a:t>
            </a:r>
            <a:r>
              <a:rPr lang="en-GB" dirty="0" err="1"/>
              <a:t>ist</a:t>
            </a:r>
            <a:r>
              <a:rPr lang="en-GB" dirty="0"/>
              <a:t> BPA?</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a:t>Was </a:t>
            </a:r>
            <a:r>
              <a:rPr lang="en-GB" dirty="0" err="1"/>
              <a:t>sind</a:t>
            </a:r>
            <a:r>
              <a:rPr lang="en-GB" dirty="0"/>
              <a:t> die </a:t>
            </a:r>
            <a:r>
              <a:rPr lang="en-GB" dirty="0" err="1"/>
              <a:t>wichtigsten</a:t>
            </a:r>
            <a:r>
              <a:rPr lang="en-GB" dirty="0"/>
              <a:t> </a:t>
            </a:r>
            <a:r>
              <a:rPr lang="en-GB" dirty="0" err="1"/>
              <a:t>Vorteile</a:t>
            </a:r>
            <a:r>
              <a:rPr lang="en-GB" dirty="0"/>
              <a:t> von BPA?</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a:t>Was </a:t>
            </a:r>
            <a:r>
              <a:rPr lang="en-GB" dirty="0" err="1"/>
              <a:t>sind</a:t>
            </a:r>
            <a:r>
              <a:rPr lang="en-GB" dirty="0"/>
              <a:t> die </a:t>
            </a:r>
            <a:r>
              <a:rPr lang="en-GB" dirty="0" err="1"/>
              <a:t>Nachteile</a:t>
            </a:r>
            <a:r>
              <a:rPr lang="en-GB" dirty="0"/>
              <a:t> von BPA?</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err="1"/>
              <a:t>Ist</a:t>
            </a:r>
            <a:r>
              <a:rPr lang="en-GB" dirty="0"/>
              <a:t> BPA </a:t>
            </a:r>
            <a:r>
              <a:rPr lang="en-GB" dirty="0" err="1"/>
              <a:t>dasselbe</a:t>
            </a:r>
            <a:r>
              <a:rPr lang="en-GB" dirty="0"/>
              <a:t> </a:t>
            </a:r>
            <a:r>
              <a:rPr lang="en-GB" dirty="0" err="1"/>
              <a:t>wie</a:t>
            </a:r>
            <a:r>
              <a:rPr lang="en-GB" dirty="0"/>
              <a:t> </a:t>
            </a:r>
            <a:r>
              <a:rPr lang="en-GB" dirty="0" err="1"/>
              <a:t>Geschäftsautomatisierung</a:t>
            </a:r>
            <a:r>
              <a:rPr lang="en-GB" dirty="0"/>
              <a:t>?</a:t>
            </a:r>
          </a:p>
          <a:p>
            <a:pPr marL="474300" indent="-457200">
              <a:buClr>
                <a:schemeClr val="accent2"/>
              </a:buClr>
              <a:buFont typeface="+mj-lt"/>
              <a:buAutoNum type="arabicPeriod"/>
            </a:pPr>
            <a:endParaRPr lang="en-GB" dirty="0">
              <a:latin typeface="+mn-lt"/>
            </a:endParaRPr>
          </a:p>
          <a:p>
            <a:pPr marL="474300" indent="-457200">
              <a:buClr>
                <a:schemeClr val="accent2"/>
              </a:buClr>
              <a:buFont typeface="+mj-lt"/>
              <a:buAutoNum type="arabicPeriod"/>
            </a:pPr>
            <a:r>
              <a:rPr lang="en-GB" dirty="0"/>
              <a:t>Was </a:t>
            </a:r>
            <a:r>
              <a:rPr lang="en-GB" dirty="0" err="1"/>
              <a:t>ist</a:t>
            </a:r>
            <a:r>
              <a:rPr lang="en-GB" dirty="0"/>
              <a:t> die </a:t>
            </a:r>
            <a:r>
              <a:rPr lang="en-GB" dirty="0" err="1"/>
              <a:t>beste</a:t>
            </a:r>
            <a:r>
              <a:rPr lang="en-GB" dirty="0"/>
              <a:t> BPA-Software?</a:t>
            </a:r>
          </a:p>
          <a:p>
            <a:pPr marL="474300" indent="-457200">
              <a:buClr>
                <a:schemeClr val="accent2"/>
              </a:buClr>
              <a:buFont typeface="+mj-lt"/>
              <a:buAutoNum type="arabicPeriod"/>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Reflexionsfragen</a:t>
            </a:r>
            <a:endParaRPr lang="en-ZA" dirty="0"/>
          </a:p>
        </p:txBody>
      </p:sp>
    </p:spTree>
    <p:extLst>
      <p:ext uri="{BB962C8B-B14F-4D97-AF65-F5344CB8AC3E}">
        <p14:creationId xmlns:p14="http://schemas.microsoft.com/office/powerpoint/2010/main" val="153641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1565257"/>
            <a:ext cx="10595237" cy="3575958"/>
          </a:xfrm>
        </p:spPr>
        <p:txBody>
          <a:bodyPr/>
          <a:lstStyle/>
          <a:p>
            <a:pPr marL="17100" indent="0">
              <a:buClr>
                <a:schemeClr val="accent2"/>
              </a:buClr>
            </a:pPr>
            <a:endParaRPr lang="en-GB" dirty="0"/>
          </a:p>
          <a:p>
            <a:pPr marL="474300" indent="-457200">
              <a:buClr>
                <a:schemeClr val="accent2"/>
              </a:buClr>
              <a:buFont typeface="+mj-lt"/>
              <a:buAutoNum type="arabicPeriod" startAt="5"/>
            </a:pPr>
            <a:r>
              <a:rPr lang="en-GB" dirty="0"/>
              <a:t>Was </a:t>
            </a:r>
            <a:r>
              <a:rPr lang="en-GB" dirty="0" err="1"/>
              <a:t>sind</a:t>
            </a:r>
            <a:r>
              <a:rPr lang="en-GB" dirty="0"/>
              <a:t> </a:t>
            </a:r>
            <a:r>
              <a:rPr lang="en-GB" dirty="0" err="1"/>
              <a:t>einige</a:t>
            </a:r>
            <a:r>
              <a:rPr lang="en-GB" dirty="0"/>
              <a:t> </a:t>
            </a:r>
            <a:r>
              <a:rPr lang="en-GB" dirty="0" err="1"/>
              <a:t>Beispiele</a:t>
            </a:r>
            <a:r>
              <a:rPr lang="en-GB" dirty="0"/>
              <a:t> für BPA in der Praxis?</a:t>
            </a:r>
          </a:p>
          <a:p>
            <a:pPr marL="474300" indent="-457200">
              <a:buClr>
                <a:schemeClr val="accent2"/>
              </a:buClr>
              <a:buFont typeface="+mj-lt"/>
              <a:buAutoNum type="arabicPeriod" startAt="5"/>
            </a:pPr>
            <a:endParaRPr lang="en-GB" dirty="0"/>
          </a:p>
          <a:p>
            <a:pPr marL="474300" indent="-457200">
              <a:buClr>
                <a:schemeClr val="accent2"/>
              </a:buClr>
              <a:buFont typeface="+mj-lt"/>
              <a:buAutoNum type="arabicPeriod" startAt="5"/>
            </a:pPr>
            <a:r>
              <a:rPr lang="en-GB" dirty="0"/>
              <a:t>Was </a:t>
            </a:r>
            <a:r>
              <a:rPr lang="en-GB" dirty="0" err="1"/>
              <a:t>sollte</a:t>
            </a:r>
            <a:r>
              <a:rPr lang="en-GB" dirty="0"/>
              <a:t> </a:t>
            </a:r>
            <a:r>
              <a:rPr lang="en-GB" dirty="0" err="1"/>
              <a:t>automatisiert</a:t>
            </a:r>
            <a:r>
              <a:rPr lang="en-GB" dirty="0"/>
              <a:t> </a:t>
            </a:r>
            <a:r>
              <a:rPr lang="en-GB" dirty="0" err="1"/>
              <a:t>werden</a:t>
            </a:r>
            <a:r>
              <a:rPr lang="en-GB" dirty="0"/>
              <a:t> und was </a:t>
            </a:r>
            <a:r>
              <a:rPr lang="en-GB" dirty="0" err="1"/>
              <a:t>nicht</a:t>
            </a:r>
            <a:r>
              <a:rPr lang="en-GB" dirty="0"/>
              <a:t>?</a:t>
            </a:r>
          </a:p>
          <a:p>
            <a:pPr marL="474300" indent="-457200">
              <a:buClr>
                <a:schemeClr val="accent2"/>
              </a:buClr>
              <a:buFont typeface="+mj-lt"/>
              <a:buAutoNum type="arabicPeriod" startAt="5"/>
            </a:pPr>
            <a:endParaRPr lang="en-GB" dirty="0"/>
          </a:p>
          <a:p>
            <a:pPr marL="474300" indent="-457200">
              <a:buClr>
                <a:schemeClr val="accent2"/>
              </a:buClr>
              <a:buFont typeface="+mj-lt"/>
              <a:buAutoNum type="arabicPeriod" startAt="5"/>
            </a:pPr>
            <a:r>
              <a:rPr lang="en-GB" dirty="0"/>
              <a:t>BPA vs. BPM vs. BPO - was </a:t>
            </a:r>
            <a:r>
              <a:rPr lang="en-GB" dirty="0" err="1"/>
              <a:t>ist</a:t>
            </a:r>
            <a:r>
              <a:rPr lang="en-GB" dirty="0"/>
              <a:t> der </a:t>
            </a:r>
            <a:r>
              <a:rPr lang="en-GB" dirty="0" err="1"/>
              <a:t>Unterschied</a:t>
            </a:r>
            <a:r>
              <a:rPr lang="en-GB" dirty="0"/>
              <a:t>?</a:t>
            </a:r>
          </a:p>
          <a:p>
            <a:pPr marL="474300" indent="-457200">
              <a:buClr>
                <a:schemeClr val="accent2"/>
              </a:buClr>
              <a:buFont typeface="+mj-lt"/>
              <a:buAutoNum type="arabicPeriod" startAt="5"/>
            </a:pPr>
            <a:endParaRPr lang="en-GB" dirty="0">
              <a:latin typeface="+mn-lt"/>
            </a:endParaRPr>
          </a:p>
          <a:p>
            <a:pPr marL="474300" indent="-457200">
              <a:buClr>
                <a:schemeClr val="accent2"/>
              </a:buClr>
              <a:buFont typeface="+mj-lt"/>
              <a:buAutoNum type="arabicPeriod" startAt="5"/>
            </a:pPr>
            <a:r>
              <a:rPr lang="en-GB" dirty="0"/>
              <a:t>BPA-Software vs. BPMS - </a:t>
            </a:r>
            <a:r>
              <a:rPr lang="en-GB" dirty="0" err="1"/>
              <a:t>sind</a:t>
            </a:r>
            <a:r>
              <a:rPr lang="en-GB" dirty="0"/>
              <a:t> </a:t>
            </a:r>
            <a:r>
              <a:rPr lang="en-GB" dirty="0" err="1"/>
              <a:t>sie</a:t>
            </a:r>
            <a:r>
              <a:rPr lang="en-GB" dirty="0"/>
              <a:t> </a:t>
            </a:r>
            <a:r>
              <a:rPr lang="en-GB" dirty="0" err="1"/>
              <a:t>dasselbe</a:t>
            </a:r>
            <a:r>
              <a:rPr lang="en-GB" dirty="0"/>
              <a:t>?</a:t>
            </a:r>
          </a:p>
          <a:p>
            <a:pPr marL="474300" indent="-457200">
              <a:buClr>
                <a:schemeClr val="accent2"/>
              </a:buClr>
              <a:buFont typeface="+mj-lt"/>
              <a:buAutoNum type="arabicPeriod" startAt="5"/>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Reflexionsfragen</a:t>
            </a:r>
            <a:r>
              <a:rPr lang="en-ZA" dirty="0"/>
              <a:t> (Forts.)</a:t>
            </a:r>
          </a:p>
        </p:txBody>
      </p:sp>
    </p:spTree>
    <p:extLst>
      <p:ext uri="{BB962C8B-B14F-4D97-AF65-F5344CB8AC3E}">
        <p14:creationId xmlns:p14="http://schemas.microsoft.com/office/powerpoint/2010/main" val="41135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err="1"/>
              <a:t>Welcher</a:t>
            </a:r>
            <a:r>
              <a:rPr lang="en-GB" dirty="0"/>
              <a:t> der </a:t>
            </a:r>
            <a:r>
              <a:rPr lang="en-GB" dirty="0" err="1"/>
              <a:t>folgenden</a:t>
            </a:r>
            <a:r>
              <a:rPr lang="en-GB" dirty="0"/>
              <a:t> </a:t>
            </a:r>
            <a:r>
              <a:rPr lang="en-GB" dirty="0" err="1"/>
              <a:t>Punkte</a:t>
            </a:r>
            <a:r>
              <a:rPr lang="en-GB" dirty="0"/>
              <a:t> </a:t>
            </a:r>
            <a:r>
              <a:rPr lang="en-GB" dirty="0" err="1"/>
              <a:t>gehört</a:t>
            </a:r>
            <a:r>
              <a:rPr lang="en-GB" dirty="0"/>
              <a:t> </a:t>
            </a:r>
            <a:r>
              <a:rPr lang="en-GB" dirty="0" err="1"/>
              <a:t>nicht</a:t>
            </a:r>
            <a:r>
              <a:rPr lang="en-GB" dirty="0"/>
              <a:t> </a:t>
            </a:r>
            <a:r>
              <a:rPr lang="en-GB" dirty="0" err="1"/>
              <a:t>zu</a:t>
            </a:r>
            <a:r>
              <a:rPr lang="en-GB" dirty="0"/>
              <a:t> den 4 Ks des Onboarding von </a:t>
            </a:r>
            <a:r>
              <a:rPr lang="en-GB" dirty="0" err="1"/>
              <a:t>Mitarbeitern</a:t>
            </a:r>
            <a:r>
              <a:rPr lang="en-GB" dirty="0"/>
              <a:t>?</a:t>
            </a:r>
          </a:p>
          <a:p>
            <a:pPr marL="17100" indent="0">
              <a:buClr>
                <a:schemeClr val="accent2"/>
              </a:buClr>
            </a:pPr>
            <a:endParaRPr lang="en-GB" dirty="0"/>
          </a:p>
          <a:p>
            <a:pPr marL="931500" lvl="1" indent="-457200">
              <a:buClr>
                <a:schemeClr val="accent2"/>
              </a:buClr>
              <a:buFont typeface="+mj-lt"/>
              <a:buAutoNum type="alphaLcParenR"/>
            </a:pPr>
            <a:r>
              <a:rPr lang="en-GB" dirty="0" err="1">
                <a:solidFill>
                  <a:srgbClr val="000000"/>
                </a:solidFill>
                <a:latin typeface="+mn-lt"/>
              </a:rPr>
              <a:t>Einhaltung</a:t>
            </a:r>
            <a:r>
              <a:rPr lang="en-GB" dirty="0">
                <a:solidFill>
                  <a:srgbClr val="000000"/>
                </a:solidFill>
                <a:latin typeface="+mn-lt"/>
              </a:rPr>
              <a:t> der </a:t>
            </a:r>
            <a:r>
              <a:rPr lang="en-GB" dirty="0" err="1">
                <a:solidFill>
                  <a:srgbClr val="000000"/>
                </a:solidFill>
                <a:latin typeface="+mn-lt"/>
              </a:rPr>
              <a:t>Vorschriften</a:t>
            </a:r>
            <a:endParaRPr lang="en-GB" dirty="0">
              <a:solidFill>
                <a:srgbClr val="000000"/>
              </a:solidFill>
              <a:latin typeface="+mn-lt"/>
            </a:endParaRPr>
          </a:p>
          <a:p>
            <a:pPr marL="931500" lvl="1" indent="-457200">
              <a:buClr>
                <a:schemeClr val="accent2"/>
              </a:buClr>
              <a:buFont typeface="+mj-lt"/>
              <a:buAutoNum type="alphaLcParenR"/>
            </a:pPr>
            <a:r>
              <a:rPr lang="en-GB" dirty="0" err="1">
                <a:solidFill>
                  <a:srgbClr val="000000"/>
                </a:solidFill>
                <a:latin typeface="+mn-lt"/>
              </a:rPr>
              <a:t>Kosten</a:t>
            </a:r>
            <a:endParaRPr lang="en-GB" dirty="0">
              <a:solidFill>
                <a:srgbClr val="000000"/>
              </a:solidFill>
              <a:latin typeface="+mn-lt"/>
            </a:endParaRPr>
          </a:p>
          <a:p>
            <a:pPr marL="931500" lvl="1" indent="-457200">
              <a:buClr>
                <a:schemeClr val="accent2"/>
              </a:buClr>
              <a:buFont typeface="+mj-lt"/>
              <a:buAutoNum type="alphaLcParenR"/>
            </a:pPr>
            <a:r>
              <a:rPr lang="en-GB" dirty="0" err="1">
                <a:solidFill>
                  <a:srgbClr val="000000"/>
                </a:solidFill>
                <a:latin typeface="+mn-lt"/>
              </a:rPr>
              <a:t>Klärung</a:t>
            </a:r>
            <a:endParaRPr lang="en-GB" dirty="0">
              <a:solidFill>
                <a:srgbClr val="000000"/>
              </a:solidFill>
              <a:latin typeface="+mn-lt"/>
            </a:endParaRPr>
          </a:p>
          <a:p>
            <a:pPr marL="931500" lvl="1" indent="-457200">
              <a:buClr>
                <a:schemeClr val="accent2"/>
              </a:buClr>
              <a:buFont typeface="+mj-lt"/>
              <a:buAutoNum type="alphaLcParenR"/>
            </a:pPr>
            <a:r>
              <a:rPr lang="en-GB" dirty="0">
                <a:solidFill>
                  <a:srgbClr val="000000"/>
                </a:solidFill>
                <a:latin typeface="+mn-lt"/>
              </a:rPr>
              <a:t>Kultur</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spTree>
    <p:extLst>
      <p:ext uri="{BB962C8B-B14F-4D97-AF65-F5344CB8AC3E}">
        <p14:creationId xmlns:p14="http://schemas.microsoft.com/office/powerpoint/2010/main" val="51002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23405"/>
            <a:ext cx="10595237" cy="3575958"/>
          </a:xfrm>
        </p:spPr>
        <p:txBody>
          <a:bodyPr/>
          <a:lstStyle/>
          <a:p>
            <a:pPr marL="474300" indent="-457200">
              <a:buClr>
                <a:schemeClr val="accent2"/>
              </a:buClr>
              <a:buFont typeface="Wingdings" panose="05000000000000000000" pitchFamily="2" charset="2"/>
              <a:buChar char="Ø"/>
            </a:pPr>
            <a:r>
              <a:rPr lang="en-GB" dirty="0" err="1"/>
              <a:t>Welcher</a:t>
            </a:r>
            <a:r>
              <a:rPr lang="en-GB" dirty="0"/>
              <a:t> der </a:t>
            </a:r>
            <a:r>
              <a:rPr lang="en-GB" dirty="0" err="1"/>
              <a:t>folgenden</a:t>
            </a:r>
            <a:r>
              <a:rPr lang="en-GB" dirty="0"/>
              <a:t> </a:t>
            </a:r>
            <a:r>
              <a:rPr lang="en-GB" dirty="0" err="1"/>
              <a:t>Punkte</a:t>
            </a:r>
            <a:r>
              <a:rPr lang="en-GB" dirty="0"/>
              <a:t> </a:t>
            </a:r>
            <a:r>
              <a:rPr lang="en-GB" dirty="0" err="1"/>
              <a:t>gehört</a:t>
            </a:r>
            <a:r>
              <a:rPr lang="en-GB" dirty="0"/>
              <a:t> </a:t>
            </a:r>
            <a:r>
              <a:rPr lang="en-GB" dirty="0" err="1"/>
              <a:t>nicht</a:t>
            </a:r>
            <a:r>
              <a:rPr lang="en-GB" dirty="0"/>
              <a:t> </a:t>
            </a:r>
            <a:r>
              <a:rPr lang="en-GB" dirty="0" err="1"/>
              <a:t>zu</a:t>
            </a:r>
            <a:r>
              <a:rPr lang="en-GB" dirty="0"/>
              <a:t> den 4 Ks des Onboarding von </a:t>
            </a:r>
            <a:r>
              <a:rPr lang="en-GB" dirty="0" err="1"/>
              <a:t>Mitarbeitern</a:t>
            </a:r>
            <a:r>
              <a:rPr lang="en-GB" dirty="0"/>
              <a:t>?</a:t>
            </a:r>
          </a:p>
          <a:p>
            <a:pPr marL="17100" indent="0">
              <a:buClr>
                <a:schemeClr val="accent2"/>
              </a:buClr>
            </a:pPr>
            <a:endParaRPr lang="en-GB" dirty="0">
              <a:latin typeface="+mn-lt"/>
            </a:endParaRPr>
          </a:p>
          <a:p>
            <a:pPr marL="931500" lvl="1" indent="-457200">
              <a:buClr>
                <a:schemeClr val="accent2"/>
              </a:buClr>
              <a:buFont typeface="+mj-lt"/>
              <a:buAutoNum type="alphaLcParenR"/>
            </a:pPr>
            <a:r>
              <a:rPr lang="en-GB" dirty="0" err="1">
                <a:solidFill>
                  <a:srgbClr val="000000"/>
                </a:solidFill>
                <a:latin typeface="+mn-lt"/>
              </a:rPr>
              <a:t>Einhaltung</a:t>
            </a:r>
            <a:r>
              <a:rPr lang="en-GB" dirty="0">
                <a:solidFill>
                  <a:srgbClr val="000000"/>
                </a:solidFill>
                <a:latin typeface="+mn-lt"/>
              </a:rPr>
              <a:t> der </a:t>
            </a:r>
            <a:r>
              <a:rPr lang="en-GB" dirty="0" err="1">
                <a:solidFill>
                  <a:srgbClr val="000000"/>
                </a:solidFill>
                <a:latin typeface="+mn-lt"/>
              </a:rPr>
              <a:t>Vorschriften</a:t>
            </a:r>
            <a:endParaRPr lang="en-GB" dirty="0">
              <a:solidFill>
                <a:srgbClr val="000000"/>
              </a:solidFill>
              <a:latin typeface="+mn-lt"/>
            </a:endParaRPr>
          </a:p>
          <a:p>
            <a:pPr marL="931500" lvl="1" indent="-457200">
              <a:buClr>
                <a:schemeClr val="accent2"/>
              </a:buClr>
              <a:buFont typeface="+mj-lt"/>
              <a:buAutoNum type="alphaLcParenR"/>
            </a:pPr>
            <a:r>
              <a:rPr lang="en-GB" dirty="0" err="1">
                <a:solidFill>
                  <a:srgbClr val="000000"/>
                </a:solidFill>
                <a:latin typeface="+mn-lt"/>
              </a:rPr>
              <a:t>Kosten</a:t>
            </a:r>
            <a:endParaRPr lang="en-GB" dirty="0">
              <a:solidFill>
                <a:srgbClr val="000000"/>
              </a:solidFill>
              <a:latin typeface="+mn-lt"/>
            </a:endParaRPr>
          </a:p>
          <a:p>
            <a:pPr marL="931500" lvl="1" indent="-457200">
              <a:buClr>
                <a:schemeClr val="accent2"/>
              </a:buClr>
              <a:buFont typeface="+mj-lt"/>
              <a:buAutoNum type="alphaLcParenR"/>
            </a:pPr>
            <a:r>
              <a:rPr lang="en-GB" dirty="0" err="1">
                <a:solidFill>
                  <a:srgbClr val="000000"/>
                </a:solidFill>
                <a:latin typeface="+mn-lt"/>
              </a:rPr>
              <a:t>Klärung</a:t>
            </a:r>
            <a:endParaRPr lang="en-GB" dirty="0">
              <a:solidFill>
                <a:srgbClr val="000000"/>
              </a:solidFill>
              <a:latin typeface="+mn-lt"/>
            </a:endParaRPr>
          </a:p>
          <a:p>
            <a:pPr marL="931500" lvl="1" indent="-457200">
              <a:buClr>
                <a:schemeClr val="accent2"/>
              </a:buClr>
              <a:buFont typeface="+mj-lt"/>
              <a:buAutoNum type="alphaLcParenR"/>
            </a:pPr>
            <a:r>
              <a:rPr lang="en-GB" dirty="0">
                <a:solidFill>
                  <a:srgbClr val="000000"/>
                </a:solidFill>
                <a:latin typeface="+mn-lt"/>
              </a:rPr>
              <a:t>Kultur</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pic>
        <p:nvPicPr>
          <p:cNvPr id="4" name="Graphic 3" descr="Checkmark with solid fill">
            <a:extLst>
              <a:ext uri="{FF2B5EF4-FFF2-40B4-BE49-F238E27FC236}">
                <a16:creationId xmlns:a16="http://schemas.microsoft.com/office/drawing/2014/main" id="{F7FE91D7-8C35-F51D-ABA3-1D5E950F98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06506" y="5214735"/>
            <a:ext cx="384628" cy="384628"/>
          </a:xfrm>
          <a:prstGeom prst="rect">
            <a:avLst/>
          </a:prstGeom>
        </p:spPr>
      </p:pic>
      <p:sp>
        <p:nvSpPr>
          <p:cNvPr id="5" name="TextBox 4">
            <a:extLst>
              <a:ext uri="{FF2B5EF4-FFF2-40B4-BE49-F238E27FC236}">
                <a16:creationId xmlns:a16="http://schemas.microsoft.com/office/drawing/2014/main" id="{9E7B5370-27BC-D216-A3E0-04A64352C6A7}"/>
              </a:ext>
            </a:extLst>
          </p:cNvPr>
          <p:cNvSpPr txBox="1"/>
          <p:nvPr/>
        </p:nvSpPr>
        <p:spPr>
          <a:xfrm>
            <a:off x="2991134" y="4999598"/>
            <a:ext cx="8894853" cy="830997"/>
          </a:xfrm>
          <a:prstGeom prst="rect">
            <a:avLst/>
          </a:prstGeom>
          <a:noFill/>
        </p:spPr>
        <p:txBody>
          <a:bodyPr wrap="square" rtlCol="0">
            <a:spAutoFit/>
          </a:bodyPr>
          <a:lstStyle/>
          <a:p>
            <a:r>
              <a:rPr lang="en-GB" sz="1600" dirty="0"/>
              <a:t>Das </a:t>
            </a:r>
            <a:r>
              <a:rPr lang="en-GB" sz="1600" dirty="0" err="1"/>
              <a:t>vierte</a:t>
            </a:r>
            <a:r>
              <a:rPr lang="en-GB" sz="1600" dirty="0"/>
              <a:t> C des Onboarding von </a:t>
            </a:r>
            <a:r>
              <a:rPr lang="en-GB" sz="1600" dirty="0" err="1"/>
              <a:t>Mitarbeitern</a:t>
            </a:r>
            <a:r>
              <a:rPr lang="en-GB" sz="1600" dirty="0"/>
              <a:t> </a:t>
            </a:r>
            <a:r>
              <a:rPr lang="en-GB" sz="1600" dirty="0" err="1"/>
              <a:t>ist</a:t>
            </a:r>
            <a:r>
              <a:rPr lang="en-GB" sz="1600" dirty="0"/>
              <a:t> die ”Connection” (</a:t>
            </a:r>
            <a:r>
              <a:rPr lang="en-GB" sz="1600" dirty="0" err="1"/>
              <a:t>Verbindung</a:t>
            </a:r>
            <a:r>
              <a:rPr lang="en-GB" sz="1600" dirty="0"/>
              <a:t>), die </a:t>
            </a:r>
            <a:r>
              <a:rPr lang="en-GB" sz="1600" dirty="0" err="1"/>
              <a:t>sich</a:t>
            </a:r>
            <a:r>
              <a:rPr lang="en-GB" sz="1600" dirty="0"/>
              <a:t> auf den Aufbau der </a:t>
            </a:r>
            <a:r>
              <a:rPr lang="en-GB" sz="1600" dirty="0" err="1"/>
              <a:t>wichtigen</a:t>
            </a:r>
            <a:r>
              <a:rPr lang="en-GB" sz="1600" dirty="0"/>
              <a:t> </a:t>
            </a:r>
            <a:r>
              <a:rPr lang="en-GB" sz="1600" dirty="0" err="1"/>
              <a:t>zwischenmenschlichen</a:t>
            </a:r>
            <a:r>
              <a:rPr lang="en-GB" sz="1600" dirty="0"/>
              <a:t> </a:t>
            </a:r>
            <a:r>
              <a:rPr lang="en-GB" sz="1600" dirty="0" err="1"/>
              <a:t>Beziehungen</a:t>
            </a:r>
            <a:r>
              <a:rPr lang="en-GB" sz="1600" dirty="0"/>
              <a:t> und </a:t>
            </a:r>
            <a:r>
              <a:rPr lang="en-GB" sz="1600" dirty="0" err="1"/>
              <a:t>Informationsnetzwerke</a:t>
            </a:r>
            <a:r>
              <a:rPr lang="en-GB" sz="1600" dirty="0"/>
              <a:t> </a:t>
            </a:r>
            <a:r>
              <a:rPr lang="en-GB" sz="1600" dirty="0" err="1"/>
              <a:t>innerhalb</a:t>
            </a:r>
            <a:r>
              <a:rPr lang="en-GB" sz="1600" dirty="0"/>
              <a:t> </a:t>
            </a:r>
            <a:r>
              <a:rPr lang="en-GB" sz="1600" dirty="0" err="1"/>
              <a:t>einer</a:t>
            </a:r>
            <a:r>
              <a:rPr lang="en-GB" sz="1600" dirty="0"/>
              <a:t> Organisation </a:t>
            </a:r>
            <a:r>
              <a:rPr lang="en-GB" sz="1600" dirty="0" err="1"/>
              <a:t>bezieht</a:t>
            </a:r>
            <a:r>
              <a:rPr lang="en-GB" sz="1600" dirty="0"/>
              <a:t>.</a:t>
            </a:r>
            <a:endParaRPr lang="en-ZA" sz="1600" dirty="0"/>
          </a:p>
        </p:txBody>
      </p:sp>
    </p:spTree>
    <p:extLst>
      <p:ext uri="{BB962C8B-B14F-4D97-AF65-F5344CB8AC3E}">
        <p14:creationId xmlns:p14="http://schemas.microsoft.com/office/powerpoint/2010/main" val="16392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42900" indent="-342900">
              <a:buClr>
                <a:srgbClr val="0D9390"/>
              </a:buClr>
              <a:buAutoNum type="arabicParenR"/>
              <a:defRPr/>
            </a:pPr>
            <a:r>
              <a:rPr lang="en-GB" sz="1800" dirty="0">
                <a:ea typeface="+mn-lt"/>
                <a:cs typeface="+mn-lt"/>
              </a:rPr>
              <a:t>Verstehen, </a:t>
            </a:r>
            <a:r>
              <a:rPr lang="en-GB" sz="1800" dirty="0" err="1">
                <a:ea typeface="+mn-lt"/>
                <a:cs typeface="+mn-lt"/>
              </a:rPr>
              <a:t>wie</a:t>
            </a:r>
            <a:r>
              <a:rPr lang="en-GB" sz="1800" dirty="0">
                <a:ea typeface="+mn-lt"/>
                <a:cs typeface="+mn-lt"/>
              </a:rPr>
              <a:t> Business Process Management (BPM), BPM in TSOs </a:t>
            </a:r>
            <a:r>
              <a:rPr lang="en-GB" sz="1800" dirty="0" err="1">
                <a:ea typeface="+mn-lt"/>
                <a:cs typeface="+mn-lt"/>
              </a:rPr>
              <a:t>kontinuierlich</a:t>
            </a:r>
            <a:r>
              <a:rPr lang="en-GB" sz="1800" dirty="0">
                <a:ea typeface="+mn-lt"/>
                <a:cs typeface="+mn-lt"/>
              </a:rPr>
              <a:t> auf die </a:t>
            </a:r>
            <a:r>
              <a:rPr lang="en-GB" sz="1800" dirty="0" err="1">
                <a:ea typeface="+mn-lt"/>
                <a:cs typeface="+mn-lt"/>
              </a:rPr>
              <a:t>Gestaltung</a:t>
            </a:r>
            <a:r>
              <a:rPr lang="en-GB" sz="1800" dirty="0">
                <a:ea typeface="+mn-lt"/>
                <a:cs typeface="+mn-lt"/>
              </a:rPr>
              <a:t>, </a:t>
            </a:r>
            <a:r>
              <a:rPr lang="en-GB" sz="1800" dirty="0" err="1">
                <a:ea typeface="+mn-lt"/>
                <a:cs typeface="+mn-lt"/>
              </a:rPr>
              <a:t>Modellierung</a:t>
            </a:r>
            <a:r>
              <a:rPr lang="en-GB" sz="1800" dirty="0">
                <a:ea typeface="+mn-lt"/>
                <a:cs typeface="+mn-lt"/>
              </a:rPr>
              <a:t>, Organisation, </a:t>
            </a:r>
            <a:r>
              <a:rPr lang="en-GB" sz="1800" dirty="0" err="1">
                <a:ea typeface="+mn-lt"/>
                <a:cs typeface="+mn-lt"/>
              </a:rPr>
              <a:t>Optimierung</a:t>
            </a:r>
            <a:r>
              <a:rPr lang="en-GB" sz="1800" dirty="0">
                <a:ea typeface="+mn-lt"/>
                <a:cs typeface="+mn-lt"/>
              </a:rPr>
              <a:t> und </a:t>
            </a:r>
            <a:r>
              <a:rPr lang="en-GB" sz="1800" dirty="0" err="1">
                <a:ea typeface="+mn-lt"/>
                <a:cs typeface="+mn-lt"/>
              </a:rPr>
              <a:t>Dokumentation</a:t>
            </a:r>
            <a:r>
              <a:rPr lang="en-GB" sz="1800" dirty="0">
                <a:ea typeface="+mn-lt"/>
                <a:cs typeface="+mn-lt"/>
              </a:rPr>
              <a:t> von </a:t>
            </a:r>
            <a:r>
              <a:rPr lang="en-GB" sz="1800" dirty="0" err="1">
                <a:ea typeface="+mn-lt"/>
                <a:cs typeface="+mn-lt"/>
              </a:rPr>
              <a:t>Prozessen</a:t>
            </a:r>
            <a:r>
              <a:rPr lang="en-GB" sz="1800" dirty="0">
                <a:ea typeface="+mn-lt"/>
                <a:cs typeface="+mn-lt"/>
              </a:rPr>
              <a:t> </a:t>
            </a:r>
            <a:r>
              <a:rPr lang="en-GB" sz="1800" dirty="0" err="1">
                <a:ea typeface="+mn-lt"/>
                <a:cs typeface="+mn-lt"/>
              </a:rPr>
              <a:t>einwirken</a:t>
            </a:r>
            <a:r>
              <a:rPr lang="en-GB" sz="1800" dirty="0">
                <a:ea typeface="+mn-lt"/>
                <a:cs typeface="+mn-lt"/>
              </a:rPr>
              <a:t> und </a:t>
            </a:r>
            <a:r>
              <a:rPr lang="en-GB" sz="1800" dirty="0" err="1">
                <a:ea typeface="+mn-lt"/>
                <a:cs typeface="+mn-lt"/>
              </a:rPr>
              <a:t>funktioniert</a:t>
            </a:r>
            <a:r>
              <a:rPr lang="en-GB" sz="1800" dirty="0">
                <a:ea typeface="+mn-lt"/>
                <a:cs typeface="+mn-lt"/>
              </a:rPr>
              <a:t>.</a:t>
            </a:r>
          </a:p>
          <a:p>
            <a:pPr marL="342900" indent="-342900">
              <a:buClr>
                <a:srgbClr val="0D9390"/>
              </a:buClr>
              <a:buAutoNum type="arabicParenR"/>
              <a:defRPr/>
            </a:pPr>
            <a:r>
              <a:rPr lang="en-GB" sz="1800" dirty="0">
                <a:ea typeface="+mn-lt"/>
                <a:cs typeface="+mn-lt"/>
              </a:rPr>
              <a:t>Verstehen, </a:t>
            </a:r>
            <a:r>
              <a:rPr lang="en-GB" sz="1800" dirty="0" err="1">
                <a:ea typeface="+mn-lt"/>
                <a:cs typeface="+mn-lt"/>
              </a:rPr>
              <a:t>wie</a:t>
            </a:r>
            <a:r>
              <a:rPr lang="en-GB" sz="1800" dirty="0">
                <a:ea typeface="+mn-lt"/>
                <a:cs typeface="+mn-lt"/>
              </a:rPr>
              <a:t> Customer Relationship Management (CRM) </a:t>
            </a:r>
            <a:r>
              <a:rPr lang="en-GB" sz="1800" dirty="0" err="1">
                <a:ea typeface="+mn-lt"/>
                <a:cs typeface="+mn-lt"/>
              </a:rPr>
              <a:t>eingesetzt</a:t>
            </a:r>
            <a:r>
              <a:rPr lang="en-GB" sz="1800" dirty="0">
                <a:ea typeface="+mn-lt"/>
                <a:cs typeface="+mn-lt"/>
              </a:rPr>
              <a:t> </a:t>
            </a:r>
            <a:r>
              <a:rPr lang="en-GB" sz="1800" dirty="0" err="1">
                <a:ea typeface="+mn-lt"/>
                <a:cs typeface="+mn-lt"/>
              </a:rPr>
              <a:t>werden</a:t>
            </a:r>
            <a:r>
              <a:rPr lang="en-GB" sz="1800" dirty="0">
                <a:ea typeface="+mn-lt"/>
                <a:cs typeface="+mn-lt"/>
              </a:rPr>
              <a:t> </a:t>
            </a:r>
            <a:r>
              <a:rPr lang="en-GB" sz="1800" dirty="0" err="1">
                <a:ea typeface="+mn-lt"/>
                <a:cs typeface="+mn-lt"/>
              </a:rPr>
              <a:t>kann</a:t>
            </a:r>
            <a:r>
              <a:rPr lang="en-GB" sz="1800" dirty="0">
                <a:ea typeface="+mn-lt"/>
                <a:cs typeface="+mn-lt"/>
              </a:rPr>
              <a:t>, um </a:t>
            </a:r>
            <a:r>
              <a:rPr lang="en-GB" sz="1800" dirty="0" err="1">
                <a:ea typeface="+mn-lt"/>
                <a:cs typeface="+mn-lt"/>
              </a:rPr>
              <a:t>Informationen</a:t>
            </a:r>
            <a:r>
              <a:rPr lang="en-GB" sz="1800" dirty="0">
                <a:ea typeface="+mn-lt"/>
                <a:cs typeface="+mn-lt"/>
              </a:rPr>
              <a:t> von </a:t>
            </a:r>
            <a:r>
              <a:rPr lang="en-GB" sz="1800" dirty="0" err="1">
                <a:ea typeface="+mn-lt"/>
                <a:cs typeface="+mn-lt"/>
              </a:rPr>
              <a:t>Partnern</a:t>
            </a:r>
            <a:r>
              <a:rPr lang="en-GB" sz="1800" dirty="0">
                <a:ea typeface="+mn-lt"/>
                <a:cs typeface="+mn-lt"/>
              </a:rPr>
              <a:t>, </a:t>
            </a:r>
            <a:r>
              <a:rPr lang="en-GB" sz="1800" dirty="0" err="1">
                <a:ea typeface="+mn-lt"/>
                <a:cs typeface="+mn-lt"/>
              </a:rPr>
              <a:t>Spendern</a:t>
            </a:r>
            <a:r>
              <a:rPr lang="en-GB" sz="1800" dirty="0">
                <a:ea typeface="+mn-lt"/>
                <a:cs typeface="+mn-lt"/>
              </a:rPr>
              <a:t> und </a:t>
            </a:r>
            <a:r>
              <a:rPr lang="en-GB" sz="1800" dirty="0" err="1">
                <a:ea typeface="+mn-lt"/>
                <a:cs typeface="+mn-lt"/>
              </a:rPr>
              <a:t>Begünstigten</a:t>
            </a:r>
            <a:r>
              <a:rPr lang="en-GB" sz="1800" dirty="0">
                <a:ea typeface="+mn-lt"/>
                <a:cs typeface="+mn-lt"/>
              </a:rPr>
              <a:t> </a:t>
            </a:r>
            <a:r>
              <a:rPr lang="en-GB" sz="1800" dirty="0" err="1">
                <a:ea typeface="+mn-lt"/>
                <a:cs typeface="+mn-lt"/>
              </a:rPr>
              <a:t>zu</a:t>
            </a:r>
            <a:r>
              <a:rPr lang="en-GB" sz="1800" dirty="0">
                <a:ea typeface="+mn-lt"/>
                <a:cs typeface="+mn-lt"/>
              </a:rPr>
              <a:t> </a:t>
            </a:r>
            <a:r>
              <a:rPr lang="en-GB" sz="1800" dirty="0" err="1">
                <a:ea typeface="+mn-lt"/>
                <a:cs typeface="+mn-lt"/>
              </a:rPr>
              <a:t>erhalten</a:t>
            </a:r>
            <a:r>
              <a:rPr lang="en-GB" sz="1800" dirty="0">
                <a:ea typeface="+mn-lt"/>
                <a:cs typeface="+mn-lt"/>
              </a:rPr>
              <a:t>, Trends </a:t>
            </a:r>
            <a:r>
              <a:rPr lang="en-GB" sz="1800" dirty="0" err="1">
                <a:ea typeface="+mn-lt"/>
                <a:cs typeface="+mn-lt"/>
              </a:rPr>
              <a:t>zu</a:t>
            </a:r>
            <a:r>
              <a:rPr lang="en-GB" sz="1800" dirty="0">
                <a:ea typeface="+mn-lt"/>
                <a:cs typeface="+mn-lt"/>
              </a:rPr>
              <a:t> </a:t>
            </a:r>
            <a:r>
              <a:rPr lang="en-GB" sz="1800" dirty="0" err="1">
                <a:ea typeface="+mn-lt"/>
                <a:cs typeface="+mn-lt"/>
              </a:rPr>
              <a:t>analysieren</a:t>
            </a:r>
            <a:r>
              <a:rPr lang="en-GB" sz="1800" dirty="0">
                <a:ea typeface="+mn-lt"/>
                <a:cs typeface="+mn-lt"/>
              </a:rPr>
              <a:t> und Marketing und Kommunikation </a:t>
            </a:r>
            <a:r>
              <a:rPr lang="en-GB" sz="1800" dirty="0" err="1">
                <a:ea typeface="+mn-lt"/>
                <a:cs typeface="+mn-lt"/>
              </a:rPr>
              <a:t>zu</a:t>
            </a:r>
            <a:r>
              <a:rPr lang="en-GB" sz="1800" dirty="0">
                <a:ea typeface="+mn-lt"/>
                <a:cs typeface="+mn-lt"/>
              </a:rPr>
              <a:t> </a:t>
            </a:r>
            <a:r>
              <a:rPr lang="en-GB" sz="1800" dirty="0" err="1">
                <a:ea typeface="+mn-lt"/>
                <a:cs typeface="+mn-lt"/>
              </a:rPr>
              <a:t>betreiben</a:t>
            </a:r>
            <a:r>
              <a:rPr lang="en-GB" sz="1800" dirty="0">
                <a:ea typeface="+mn-lt"/>
                <a:cs typeface="+mn-lt"/>
              </a:rPr>
              <a:t>.</a:t>
            </a:r>
            <a:endParaRPr lang="en-GB" sz="1800" dirty="0">
              <a:cs typeface="Calibri" panose="020F0502020204030204"/>
            </a:endParaRPr>
          </a:p>
          <a:p>
            <a:pPr marL="342900" indent="-342900">
              <a:buClr>
                <a:srgbClr val="0D9390"/>
              </a:buClr>
              <a:buAutoNum type="arabicParenR"/>
              <a:defRPr/>
            </a:pPr>
            <a:r>
              <a:rPr lang="en-GB" sz="1800" dirty="0">
                <a:ea typeface="+mn-lt"/>
                <a:cs typeface="+mn-lt"/>
              </a:rPr>
              <a:t>Verstehen, </a:t>
            </a:r>
            <a:r>
              <a:rPr lang="en-GB" sz="1800" dirty="0" err="1">
                <a:ea typeface="+mn-lt"/>
                <a:cs typeface="+mn-lt"/>
              </a:rPr>
              <a:t>wie</a:t>
            </a:r>
            <a:r>
              <a:rPr lang="en-GB" sz="1800" dirty="0">
                <a:ea typeface="+mn-lt"/>
                <a:cs typeface="+mn-lt"/>
              </a:rPr>
              <a:t> man die </a:t>
            </a:r>
            <a:r>
              <a:rPr lang="en-GB" sz="1800" dirty="0" err="1">
                <a:ea typeface="+mn-lt"/>
                <a:cs typeface="+mn-lt"/>
              </a:rPr>
              <a:t>Nutzung</a:t>
            </a:r>
            <a:r>
              <a:rPr lang="en-GB" sz="1800" dirty="0">
                <a:ea typeface="+mn-lt"/>
                <a:cs typeface="+mn-lt"/>
              </a:rPr>
              <a:t> von Cloud Computing </a:t>
            </a:r>
            <a:r>
              <a:rPr lang="en-GB" sz="1800" dirty="0" err="1">
                <a:ea typeface="+mn-lt"/>
                <a:cs typeface="+mn-lt"/>
              </a:rPr>
              <a:t>effektiv</a:t>
            </a:r>
            <a:r>
              <a:rPr lang="en-GB" sz="1800" dirty="0">
                <a:ea typeface="+mn-lt"/>
                <a:cs typeface="+mn-lt"/>
              </a:rPr>
              <a:t> </a:t>
            </a:r>
            <a:r>
              <a:rPr lang="en-GB" sz="1800" dirty="0" err="1">
                <a:ea typeface="+mn-lt"/>
                <a:cs typeface="+mn-lt"/>
              </a:rPr>
              <a:t>verwaltet</a:t>
            </a:r>
            <a:r>
              <a:rPr lang="en-GB" sz="1800" dirty="0">
                <a:ea typeface="+mn-lt"/>
                <a:cs typeface="+mn-lt"/>
              </a:rPr>
              <a:t>, </a:t>
            </a:r>
            <a:r>
              <a:rPr lang="en-GB" sz="1800" dirty="0" err="1">
                <a:ea typeface="+mn-lt"/>
                <a:cs typeface="+mn-lt"/>
              </a:rPr>
              <a:t>sowie</a:t>
            </a:r>
            <a:r>
              <a:rPr lang="en-GB" sz="1800" dirty="0">
                <a:ea typeface="+mn-lt"/>
                <a:cs typeface="+mn-lt"/>
              </a:rPr>
              <a:t> </a:t>
            </a:r>
            <a:r>
              <a:rPr lang="en-GB" sz="1800" dirty="0" err="1">
                <a:ea typeface="+mn-lt"/>
                <a:cs typeface="+mn-lt"/>
              </a:rPr>
              <a:t>dessen</a:t>
            </a:r>
            <a:r>
              <a:rPr lang="en-GB" sz="1800" dirty="0">
                <a:ea typeface="+mn-lt"/>
                <a:cs typeface="+mn-lt"/>
              </a:rPr>
              <a:t> Risiko </a:t>
            </a:r>
            <a:r>
              <a:rPr lang="en-GB" sz="1800" dirty="0" err="1">
                <a:ea typeface="+mn-lt"/>
                <a:cs typeface="+mn-lt"/>
              </a:rPr>
              <a:t>versteht</a:t>
            </a:r>
            <a:r>
              <a:rPr lang="en-GB" sz="1800" dirty="0">
                <a:ea typeface="+mn-lt"/>
                <a:cs typeface="+mn-lt"/>
              </a:rPr>
              <a:t> und </a:t>
            </a:r>
            <a:r>
              <a:rPr lang="en-GB" sz="1800" dirty="0" err="1">
                <a:ea typeface="+mn-lt"/>
                <a:cs typeface="+mn-lt"/>
              </a:rPr>
              <a:t>misst</a:t>
            </a:r>
            <a:r>
              <a:rPr lang="en-GB" sz="1800" dirty="0">
                <a:ea typeface="+mn-lt"/>
                <a:cs typeface="+mn-lt"/>
              </a:rPr>
              <a:t>.</a:t>
            </a:r>
          </a:p>
          <a:p>
            <a:pPr marL="342900" indent="-342900">
              <a:buClr>
                <a:srgbClr val="0D9390"/>
              </a:buClr>
              <a:buAutoNum type="arabicParenR"/>
              <a:defRPr/>
            </a:pPr>
            <a:r>
              <a:rPr lang="en-GB" sz="1800" dirty="0" err="1">
                <a:ea typeface="+mn-lt"/>
                <a:cs typeface="+mn-lt"/>
              </a:rPr>
              <a:t>Erfahren</a:t>
            </a:r>
            <a:r>
              <a:rPr lang="en-GB" sz="1800" dirty="0">
                <a:ea typeface="+mn-lt"/>
                <a:cs typeface="+mn-lt"/>
              </a:rPr>
              <a:t>, </a:t>
            </a:r>
            <a:r>
              <a:rPr lang="en-GB" sz="1800" dirty="0" err="1">
                <a:ea typeface="+mn-lt"/>
                <a:cs typeface="+mn-lt"/>
              </a:rPr>
              <a:t>wie</a:t>
            </a:r>
            <a:r>
              <a:rPr lang="en-GB" sz="1800" dirty="0">
                <a:ea typeface="+mn-lt"/>
                <a:cs typeface="+mn-lt"/>
              </a:rPr>
              <a:t> </a:t>
            </a:r>
            <a:r>
              <a:rPr lang="en-GB" sz="1800" dirty="0" err="1">
                <a:ea typeface="+mn-lt"/>
                <a:cs typeface="+mn-lt"/>
              </a:rPr>
              <a:t>Suchmaschinenoptimierung</a:t>
            </a:r>
            <a:r>
              <a:rPr lang="en-GB" sz="1800" dirty="0">
                <a:ea typeface="+mn-lt"/>
                <a:cs typeface="+mn-lt"/>
              </a:rPr>
              <a:t> (SEO) </a:t>
            </a:r>
            <a:r>
              <a:rPr lang="en-GB" sz="1800" dirty="0" err="1">
                <a:ea typeface="+mn-lt"/>
                <a:cs typeface="+mn-lt"/>
              </a:rPr>
              <a:t>eingesetzt</a:t>
            </a:r>
            <a:r>
              <a:rPr lang="en-GB" sz="1800" dirty="0">
                <a:ea typeface="+mn-lt"/>
                <a:cs typeface="+mn-lt"/>
              </a:rPr>
              <a:t> </a:t>
            </a:r>
            <a:r>
              <a:rPr lang="en-GB" sz="1800" dirty="0" err="1">
                <a:ea typeface="+mn-lt"/>
                <a:cs typeface="+mn-lt"/>
              </a:rPr>
              <a:t>werden</a:t>
            </a:r>
            <a:r>
              <a:rPr lang="en-GB" sz="1800" dirty="0">
                <a:ea typeface="+mn-lt"/>
                <a:cs typeface="+mn-lt"/>
              </a:rPr>
              <a:t> </a:t>
            </a:r>
            <a:r>
              <a:rPr lang="en-GB" sz="1800" dirty="0" err="1">
                <a:ea typeface="+mn-lt"/>
                <a:cs typeface="+mn-lt"/>
              </a:rPr>
              <a:t>kann</a:t>
            </a:r>
            <a:r>
              <a:rPr lang="en-GB" sz="1800" dirty="0">
                <a:ea typeface="+mn-lt"/>
                <a:cs typeface="+mn-lt"/>
              </a:rPr>
              <a:t>, um </a:t>
            </a:r>
            <a:r>
              <a:rPr lang="en-GB" sz="1800" dirty="0" err="1">
                <a:ea typeface="+mn-lt"/>
                <a:cs typeface="+mn-lt"/>
              </a:rPr>
              <a:t>Webseiten</a:t>
            </a:r>
            <a:r>
              <a:rPr lang="en-GB" sz="1800" dirty="0">
                <a:ea typeface="+mn-lt"/>
                <a:cs typeface="+mn-lt"/>
              </a:rPr>
              <a:t> </a:t>
            </a:r>
            <a:r>
              <a:rPr lang="en-GB" sz="1800" dirty="0" err="1">
                <a:ea typeface="+mn-lt"/>
                <a:cs typeface="+mn-lt"/>
              </a:rPr>
              <a:t>zu</a:t>
            </a:r>
            <a:r>
              <a:rPr lang="en-GB" sz="1800" dirty="0">
                <a:ea typeface="+mn-lt"/>
                <a:cs typeface="+mn-lt"/>
              </a:rPr>
              <a:t> </a:t>
            </a:r>
            <a:r>
              <a:rPr lang="en-GB" sz="1800" dirty="0" err="1">
                <a:ea typeface="+mn-lt"/>
                <a:cs typeface="+mn-lt"/>
              </a:rPr>
              <a:t>optimieren</a:t>
            </a:r>
            <a:r>
              <a:rPr lang="en-GB" sz="1800" dirty="0">
                <a:ea typeface="+mn-lt"/>
                <a:cs typeface="+mn-lt"/>
              </a:rPr>
              <a:t>, um </a:t>
            </a:r>
            <a:r>
              <a:rPr lang="en-GB" sz="1800" dirty="0" err="1">
                <a:ea typeface="+mn-lt"/>
                <a:cs typeface="+mn-lt"/>
              </a:rPr>
              <a:t>diese</a:t>
            </a:r>
            <a:r>
              <a:rPr lang="en-GB" sz="1800" dirty="0">
                <a:ea typeface="+mn-lt"/>
                <a:cs typeface="+mn-lt"/>
              </a:rPr>
              <a:t> in den Listen von Google etc. </a:t>
            </a:r>
            <a:r>
              <a:rPr lang="en-GB" sz="1800" dirty="0" err="1">
                <a:ea typeface="+mn-lt"/>
                <a:cs typeface="+mn-lt"/>
              </a:rPr>
              <a:t>zu</a:t>
            </a:r>
            <a:r>
              <a:rPr lang="en-GB" sz="1800" dirty="0">
                <a:ea typeface="+mn-lt"/>
                <a:cs typeface="+mn-lt"/>
              </a:rPr>
              <a:t> </a:t>
            </a:r>
            <a:r>
              <a:rPr lang="en-GB" sz="1800" dirty="0" err="1">
                <a:ea typeface="+mn-lt"/>
                <a:cs typeface="+mn-lt"/>
              </a:rPr>
              <a:t>positionieren</a:t>
            </a:r>
            <a:r>
              <a:rPr lang="en-GB" sz="1800" dirty="0">
                <a:ea typeface="+mn-lt"/>
                <a:cs typeface="+mn-lt"/>
              </a:rPr>
              <a:t>.</a:t>
            </a:r>
            <a:endParaRPr lang="en-GB" sz="1800" dirty="0">
              <a:cs typeface="Calibri"/>
            </a:endParaRPr>
          </a:p>
          <a:p>
            <a:pPr marL="342900" indent="-342900">
              <a:buClr>
                <a:srgbClr val="0D9390"/>
              </a:buClr>
              <a:buAutoNum type="arabicParenR"/>
              <a:defRPr/>
            </a:pPr>
            <a:r>
              <a:rPr lang="en-GB" sz="1800" dirty="0" err="1">
                <a:cs typeface="Calibri"/>
              </a:rPr>
              <a:t>Erlernung</a:t>
            </a:r>
            <a:r>
              <a:rPr lang="en-GB" sz="1800" dirty="0">
                <a:cs typeface="Calibri"/>
              </a:rPr>
              <a:t> </a:t>
            </a:r>
            <a:r>
              <a:rPr lang="en-GB" sz="1800" dirty="0" err="1">
                <a:cs typeface="Calibri"/>
              </a:rPr>
              <a:t>folgender</a:t>
            </a:r>
            <a:r>
              <a:rPr lang="en-GB" sz="1800" dirty="0">
                <a:cs typeface="Calibri"/>
              </a:rPr>
              <a:t> </a:t>
            </a:r>
            <a:r>
              <a:rPr lang="en-GB" sz="1800" dirty="0" err="1">
                <a:cs typeface="Calibri"/>
              </a:rPr>
              <a:t>Methoden</a:t>
            </a:r>
            <a:r>
              <a:rPr lang="en-GB" sz="1800" dirty="0">
                <a:cs typeface="Calibri"/>
              </a:rPr>
              <a:t>:</a:t>
            </a:r>
            <a:r>
              <a:rPr lang="en-GB" sz="1800" dirty="0">
                <a:ea typeface="+mn-lt"/>
                <a:cs typeface="+mn-lt"/>
              </a:rPr>
              <a:t> Lean, Scrum, Kanban, Agile Inception, Design Thinking und Design Sprint. </a:t>
            </a:r>
          </a:p>
          <a:p>
            <a:pPr marL="342900" indent="-342900">
              <a:buClr>
                <a:srgbClr val="0D9390"/>
              </a:buClr>
              <a:buAutoNum type="arabicParenR"/>
              <a:defRPr/>
            </a:pPr>
            <a:r>
              <a:rPr lang="en-GB" sz="1800" dirty="0" err="1">
                <a:ea typeface="+mn-lt"/>
                <a:cs typeface="+mn-lt"/>
              </a:rPr>
              <a:t>Überwachung</a:t>
            </a:r>
            <a:r>
              <a:rPr lang="en-GB" sz="1800" dirty="0">
                <a:ea typeface="+mn-lt"/>
                <a:cs typeface="+mn-lt"/>
              </a:rPr>
              <a:t>, was </a:t>
            </a:r>
            <a:r>
              <a:rPr lang="en-GB" sz="1800" dirty="0" err="1">
                <a:ea typeface="+mn-lt"/>
                <a:cs typeface="+mn-lt"/>
              </a:rPr>
              <a:t>funktioniert</a:t>
            </a:r>
            <a:r>
              <a:rPr lang="en-GB" sz="1800" dirty="0">
                <a:ea typeface="+mn-lt"/>
                <a:cs typeface="+mn-lt"/>
              </a:rPr>
              <a:t> und </a:t>
            </a:r>
            <a:r>
              <a:rPr lang="en-GB" sz="1800" dirty="0" err="1">
                <a:ea typeface="+mn-lt"/>
                <a:cs typeface="+mn-lt"/>
              </a:rPr>
              <a:t>mögliche</a:t>
            </a:r>
            <a:r>
              <a:rPr lang="en-GB" sz="1800" dirty="0">
                <a:ea typeface="+mn-lt"/>
                <a:cs typeface="+mn-lt"/>
              </a:rPr>
              <a:t> </a:t>
            </a:r>
            <a:r>
              <a:rPr lang="en-GB" sz="1800" dirty="0" err="1">
                <a:ea typeface="+mn-lt"/>
                <a:cs typeface="+mn-lt"/>
              </a:rPr>
              <a:t>Lücken</a:t>
            </a:r>
            <a:r>
              <a:rPr lang="en-GB" sz="1800" dirty="0">
                <a:ea typeface="+mn-lt"/>
                <a:cs typeface="+mn-lt"/>
              </a:rPr>
              <a:t> </a:t>
            </a:r>
            <a:r>
              <a:rPr lang="en-GB" sz="1800" dirty="0" err="1">
                <a:ea typeface="+mn-lt"/>
                <a:cs typeface="+mn-lt"/>
              </a:rPr>
              <a:t>zu</a:t>
            </a:r>
            <a:r>
              <a:rPr lang="en-GB" sz="1800" dirty="0">
                <a:ea typeface="+mn-lt"/>
                <a:cs typeface="+mn-lt"/>
              </a:rPr>
              <a:t> </a:t>
            </a:r>
            <a:r>
              <a:rPr lang="en-GB" sz="1800" dirty="0" err="1">
                <a:ea typeface="+mn-lt"/>
                <a:cs typeface="+mn-lt"/>
              </a:rPr>
              <a:t>identifizieren</a:t>
            </a:r>
            <a:r>
              <a:rPr lang="en-GB" sz="1800" dirty="0">
                <a:ea typeface="+mn-lt"/>
                <a:cs typeface="+mn-lt"/>
              </a:rPr>
              <a:t>, </a:t>
            </a:r>
            <a:r>
              <a:rPr lang="en-GB" sz="1800" dirty="0" err="1">
                <a:ea typeface="+mn-lt"/>
                <a:cs typeface="+mn-lt"/>
              </a:rPr>
              <a:t>während</a:t>
            </a:r>
            <a:r>
              <a:rPr lang="en-GB" sz="1800" dirty="0">
                <a:ea typeface="+mn-lt"/>
                <a:cs typeface="+mn-lt"/>
              </a:rPr>
              <a:t> </a:t>
            </a:r>
            <a:r>
              <a:rPr lang="en-GB" sz="1800" dirty="0" err="1">
                <a:ea typeface="+mn-lt"/>
                <a:cs typeface="+mn-lt"/>
              </a:rPr>
              <a:t>sie</a:t>
            </a:r>
            <a:r>
              <a:rPr lang="en-GB" sz="1800" dirty="0">
                <a:ea typeface="+mn-lt"/>
                <a:cs typeface="+mn-lt"/>
              </a:rPr>
              <a:t> intern und extern </a:t>
            </a:r>
            <a:r>
              <a:rPr lang="en-GB" sz="1800" dirty="0" err="1">
                <a:ea typeface="+mn-lt"/>
                <a:cs typeface="+mn-lt"/>
              </a:rPr>
              <a:t>kommunizieren</a:t>
            </a:r>
            <a:r>
              <a:rPr lang="en-GB" sz="1800" dirty="0">
                <a:ea typeface="+mn-lt"/>
                <a:cs typeface="+mn-lt"/>
              </a:rPr>
              <a:t>.</a:t>
            </a:r>
            <a:endParaRPr lang="en-US" sz="1800" dirty="0">
              <a:ea typeface="+mn-lt"/>
              <a:cs typeface="+mn-lt"/>
            </a:endParaRPr>
          </a:p>
          <a:p>
            <a:pPr marL="342900" indent="-342900">
              <a:buFont typeface="Arial,Sans-Serif" panose="020B0604020202020204" pitchFamily="34" charset="0"/>
              <a:buChar char="•"/>
              <a:defRPr/>
            </a:pPr>
            <a:endParaRPr lang="en-GB" sz="1800" dirty="0">
              <a:ea typeface="+mn-lt"/>
              <a:cs typeface="+mn-lt"/>
            </a:endParaRPr>
          </a:p>
          <a:p>
            <a:pPr marL="342900" indent="-342900">
              <a:buClr>
                <a:srgbClr val="0D9390"/>
              </a:buClr>
              <a:buAutoNum type="arabicParenR"/>
              <a:defRPr/>
            </a:pPr>
            <a:endParaRPr lang="en-GB" sz="1800" dirty="0">
              <a:ea typeface="+mn-lt"/>
              <a:cs typeface="+mn-lt"/>
            </a:endParaRPr>
          </a:p>
          <a:p>
            <a:pPr marL="285750" indent="-285750">
              <a:buFont typeface="Arial,Sans-Serif" panose="020B0604020202020204" pitchFamily="34" charset="0"/>
              <a:buChar char="•"/>
              <a:defRPr/>
            </a:pPr>
            <a:endParaRPr lang="en-GB" sz="1800" dirty="0">
              <a:cs typeface="Calibri"/>
            </a:endParaRPr>
          </a:p>
          <a:p>
            <a:pPr marL="342900" lvl="0" indent="-342900">
              <a:buClr>
                <a:srgbClr val="0D9390"/>
              </a:buClr>
              <a:buAutoNum type="arabicParenR"/>
              <a:defRPr/>
            </a:pPr>
            <a:endParaRPr lang="en-GB" sz="1800" b="0"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90000"/>
              </a:lnSpc>
              <a:spcBef>
                <a:spcPts val="1000"/>
              </a:spcBef>
              <a:spcAft>
                <a:spcPts val="0"/>
              </a:spcAft>
              <a:buClr>
                <a:srgbClr val="0D9390"/>
              </a:buClr>
              <a:buSzTx/>
              <a:tabLst/>
              <a:defRPr/>
            </a:pPr>
            <a:endParaRPr lang="en-GB" sz="1800" b="0" i="0" u="none" strike="noStrike" kern="1200" cap="none" spc="0" normalizeH="0" baseline="0" noProof="0" dirty="0">
              <a:ln>
                <a:noFill/>
              </a:ln>
              <a:effectLst/>
              <a:uLnTx/>
              <a:uFillTx/>
              <a:latin typeface="Calibri" panose="020F0502020204030204"/>
              <a:cs typeface="Calibri"/>
            </a:endParaRPr>
          </a:p>
          <a:p>
            <a:pPr marL="342900" marR="0" lvl="0" indent="-342900" algn="l" defTabSz="914400" rtl="0" eaLnBrk="1" fontAlgn="auto" latinLnBrk="0" hangingPunct="1">
              <a:lnSpc>
                <a:spcPct val="90000"/>
              </a:lnSpc>
              <a:spcBef>
                <a:spcPts val="1000"/>
              </a:spcBef>
              <a:spcAft>
                <a:spcPts val="0"/>
              </a:spcAft>
              <a:buClr>
                <a:srgbClr val="0D9390"/>
              </a:buClr>
              <a:buSzTx/>
              <a:buChar char="•"/>
              <a:tabLst/>
              <a:defRPr/>
            </a:pPr>
            <a:endParaRPr lang="en-GB" sz="1800" b="0" i="0" u="none" strike="noStrike" kern="1200" cap="none" spc="0" normalizeH="0" baseline="0" noProof="0" dirty="0">
              <a:ln>
                <a:noFill/>
              </a:ln>
              <a:effectLst/>
              <a:uLnTx/>
              <a:uFillTx/>
              <a:latin typeface="Calibri" panose="020F0502020204030204"/>
              <a:cs typeface="Calibri"/>
            </a:endParaRPr>
          </a:p>
          <a:p>
            <a:pPr marL="342900" indent="-342900">
              <a:buClr>
                <a:srgbClr val="0D9390"/>
              </a:buClr>
              <a:buChar char="•"/>
            </a:pPr>
            <a:endParaRPr lang="en-GB" sz="1800" dirty="0">
              <a:cs typeface="Calibri"/>
            </a:endParaRPr>
          </a:p>
          <a:p>
            <a:pPr marL="342900" indent="-342900">
              <a:buClr>
                <a:srgbClr val="0D9390"/>
              </a:buClr>
              <a:buChar char="•"/>
            </a:pPr>
            <a:endParaRPr lang="en-GB" sz="1800" dirty="0">
              <a:cs typeface="Calibri"/>
            </a:endParaRPr>
          </a:p>
          <a:p>
            <a:pPr marL="0" indent="0">
              <a:buClr>
                <a:srgbClr val="0D9390"/>
              </a:buClr>
            </a:pPr>
            <a:endParaRPr lang="en-US" sz="1800" dirty="0">
              <a:cs typeface="Calibri"/>
            </a:endParaRPr>
          </a:p>
          <a:p>
            <a:endParaRPr lang="en-US" sz="1800" dirty="0">
              <a:cs typeface="Calibri"/>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US" dirty="0" err="1"/>
              <a:t>Instruktionen</a:t>
            </a:r>
            <a:r>
              <a:rPr lang="en-US" dirty="0"/>
              <a:t> &amp; </a:t>
            </a:r>
            <a:r>
              <a:rPr lang="en-US" dirty="0" err="1"/>
              <a:t>Lernziele</a:t>
            </a:r>
            <a:endParaRPr lang="en-US" dirty="0">
              <a:cs typeface="Calibri"/>
            </a:endParaRPr>
          </a:p>
          <a:p>
            <a:endParaRPr lang="en-US" dirty="0">
              <a:solidFill>
                <a:srgbClr val="C00000"/>
              </a:solidFill>
              <a:cs typeface="Calibri"/>
            </a:endParaRPr>
          </a:p>
        </p:txBody>
      </p:sp>
    </p:spTree>
    <p:extLst>
      <p:ext uri="{BB962C8B-B14F-4D97-AF65-F5344CB8AC3E}">
        <p14:creationId xmlns:p14="http://schemas.microsoft.com/office/powerpoint/2010/main" val="61549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err="1"/>
              <a:t>Bringen</a:t>
            </a:r>
            <a:r>
              <a:rPr lang="en-GB" dirty="0"/>
              <a:t> Sie die </a:t>
            </a:r>
            <a:r>
              <a:rPr lang="en-GB" dirty="0" err="1"/>
              <a:t>folgenden</a:t>
            </a:r>
            <a:r>
              <a:rPr lang="en-GB" dirty="0"/>
              <a:t> </a:t>
            </a:r>
            <a:r>
              <a:rPr lang="en-GB" dirty="0" err="1"/>
              <a:t>Schritte</a:t>
            </a:r>
            <a:r>
              <a:rPr lang="en-GB" dirty="0"/>
              <a:t> der </a:t>
            </a:r>
            <a:r>
              <a:rPr lang="en-GB" dirty="0" err="1"/>
              <a:t>Automatisierung</a:t>
            </a:r>
            <a:r>
              <a:rPr lang="en-GB" dirty="0"/>
              <a:t> in die </a:t>
            </a:r>
            <a:r>
              <a:rPr lang="en-GB" dirty="0" err="1"/>
              <a:t>richtige</a:t>
            </a:r>
            <a:r>
              <a:rPr lang="en-GB" dirty="0"/>
              <a:t> </a:t>
            </a:r>
            <a:r>
              <a:rPr lang="en-GB" dirty="0" err="1"/>
              <a:t>Reihenfolge</a:t>
            </a:r>
            <a:r>
              <a:rPr lang="en-GB" dirty="0"/>
              <a:t>:</a:t>
            </a:r>
          </a:p>
          <a:p>
            <a:pPr marL="17100" indent="0">
              <a:buClr>
                <a:schemeClr val="accent2"/>
              </a:buClr>
            </a:pPr>
            <a:endParaRPr lang="en-GB" dirty="0">
              <a:latin typeface="+mn-lt"/>
            </a:endParaRPr>
          </a:p>
          <a:p>
            <a:pPr marL="931500" lvl="1" indent="-457200">
              <a:buClr>
                <a:schemeClr val="accent2"/>
              </a:buClr>
              <a:buFont typeface="Arial" panose="020B0604020202020204" pitchFamily="34" charset="0"/>
              <a:buChar char="•"/>
            </a:pPr>
            <a:r>
              <a:rPr lang="en-GB" dirty="0" err="1">
                <a:solidFill>
                  <a:srgbClr val="000000"/>
                </a:solidFill>
                <a:latin typeface="+mn-lt"/>
              </a:rPr>
              <a:t>Setzen</a:t>
            </a:r>
            <a:r>
              <a:rPr lang="en-GB" dirty="0">
                <a:solidFill>
                  <a:srgbClr val="000000"/>
                </a:solidFill>
                <a:latin typeface="+mn-lt"/>
              </a:rPr>
              <a:t> Sie </a:t>
            </a:r>
            <a:r>
              <a:rPr lang="en-GB" dirty="0" err="1">
                <a:solidFill>
                  <a:srgbClr val="000000"/>
                </a:solidFill>
                <a:latin typeface="+mn-lt"/>
              </a:rPr>
              <a:t>Ihre</a:t>
            </a:r>
            <a:r>
              <a:rPr lang="en-GB" dirty="0">
                <a:solidFill>
                  <a:srgbClr val="000000"/>
                </a:solidFill>
                <a:latin typeface="+mn-lt"/>
              </a:rPr>
              <a:t> </a:t>
            </a:r>
            <a:r>
              <a:rPr lang="en-GB" dirty="0" err="1">
                <a:solidFill>
                  <a:srgbClr val="000000"/>
                </a:solidFill>
                <a:latin typeface="+mn-lt"/>
              </a:rPr>
              <a:t>organisatorischen</a:t>
            </a:r>
            <a:r>
              <a:rPr lang="en-GB" dirty="0">
                <a:solidFill>
                  <a:srgbClr val="000000"/>
                </a:solidFill>
                <a:latin typeface="+mn-lt"/>
              </a:rPr>
              <a:t> </a:t>
            </a:r>
            <a:r>
              <a:rPr lang="en-GB" dirty="0" err="1">
                <a:solidFill>
                  <a:srgbClr val="000000"/>
                </a:solidFill>
                <a:latin typeface="+mn-lt"/>
              </a:rPr>
              <a:t>Ziele</a:t>
            </a:r>
            <a:endParaRPr lang="en-GB" dirty="0">
              <a:solidFill>
                <a:srgbClr val="000000"/>
              </a:solidFill>
              <a:latin typeface="+mn-lt"/>
            </a:endParaRPr>
          </a:p>
          <a:p>
            <a:pPr marL="931500" lvl="1" indent="-457200">
              <a:buClr>
                <a:schemeClr val="accent2"/>
              </a:buClr>
              <a:buFont typeface="Arial" panose="020B0604020202020204" pitchFamily="34" charset="0"/>
              <a:buChar char="•"/>
            </a:pPr>
            <a:r>
              <a:rPr lang="en-GB" dirty="0" err="1">
                <a:solidFill>
                  <a:srgbClr val="000000"/>
                </a:solidFill>
                <a:latin typeface="+mn-lt"/>
              </a:rPr>
              <a:t>Identifizieren</a:t>
            </a:r>
            <a:r>
              <a:rPr lang="en-GB" dirty="0">
                <a:solidFill>
                  <a:srgbClr val="000000"/>
                </a:solidFill>
                <a:latin typeface="+mn-lt"/>
              </a:rPr>
              <a:t> Sie </a:t>
            </a:r>
            <a:r>
              <a:rPr lang="en-GB" dirty="0" err="1">
                <a:solidFill>
                  <a:srgbClr val="000000"/>
                </a:solidFill>
                <a:latin typeface="+mn-lt"/>
              </a:rPr>
              <a:t>Schritte</a:t>
            </a:r>
            <a:r>
              <a:rPr lang="en-GB" dirty="0">
                <a:solidFill>
                  <a:srgbClr val="000000"/>
                </a:solidFill>
                <a:latin typeface="+mn-lt"/>
              </a:rPr>
              <a:t> und </a:t>
            </a:r>
            <a:r>
              <a:rPr lang="en-GB" dirty="0" err="1">
                <a:solidFill>
                  <a:srgbClr val="000000"/>
                </a:solidFill>
                <a:latin typeface="+mn-lt"/>
              </a:rPr>
              <a:t>Prozesse</a:t>
            </a:r>
            <a:r>
              <a:rPr lang="en-GB" dirty="0">
                <a:solidFill>
                  <a:srgbClr val="000000"/>
                </a:solidFill>
                <a:latin typeface="+mn-lt"/>
              </a:rPr>
              <a:t>, die </a:t>
            </a:r>
            <a:r>
              <a:rPr lang="en-GB" dirty="0" err="1">
                <a:solidFill>
                  <a:srgbClr val="000000"/>
                </a:solidFill>
                <a:latin typeface="+mn-lt"/>
              </a:rPr>
              <a:t>automatisiert</a:t>
            </a:r>
            <a:r>
              <a:rPr lang="en-GB" dirty="0">
                <a:solidFill>
                  <a:srgbClr val="000000"/>
                </a:solidFill>
                <a:latin typeface="+mn-lt"/>
              </a:rPr>
              <a:t> </a:t>
            </a:r>
            <a:r>
              <a:rPr lang="en-GB" dirty="0" err="1">
                <a:solidFill>
                  <a:srgbClr val="000000"/>
                </a:solidFill>
                <a:latin typeface="+mn-lt"/>
              </a:rPr>
              <a:t>werden</a:t>
            </a:r>
            <a:r>
              <a:rPr lang="en-GB" dirty="0">
                <a:solidFill>
                  <a:srgbClr val="000000"/>
                </a:solidFill>
                <a:latin typeface="+mn-lt"/>
              </a:rPr>
              <a:t> </a:t>
            </a:r>
            <a:r>
              <a:rPr lang="en-GB" dirty="0" err="1">
                <a:solidFill>
                  <a:srgbClr val="000000"/>
                </a:solidFill>
                <a:latin typeface="+mn-lt"/>
              </a:rPr>
              <a:t>können</a:t>
            </a:r>
            <a:endParaRPr lang="en-GB" dirty="0">
              <a:solidFill>
                <a:srgbClr val="000000"/>
              </a:solidFill>
              <a:latin typeface="+mn-lt"/>
            </a:endParaRPr>
          </a:p>
          <a:p>
            <a:pPr marL="931500" lvl="1" indent="-457200">
              <a:buClr>
                <a:schemeClr val="accent2"/>
              </a:buClr>
              <a:buFont typeface="Arial" panose="020B0604020202020204" pitchFamily="34" charset="0"/>
              <a:buChar char="•"/>
            </a:pPr>
            <a:r>
              <a:rPr lang="en-GB" dirty="0" err="1">
                <a:solidFill>
                  <a:srgbClr val="000000"/>
                </a:solidFill>
                <a:latin typeface="+mn-lt"/>
              </a:rPr>
              <a:t>Messen</a:t>
            </a:r>
            <a:r>
              <a:rPr lang="en-GB" dirty="0">
                <a:solidFill>
                  <a:srgbClr val="000000"/>
                </a:solidFill>
                <a:latin typeface="+mn-lt"/>
              </a:rPr>
              <a:t> und </a:t>
            </a:r>
            <a:r>
              <a:rPr lang="en-GB" dirty="0" err="1">
                <a:solidFill>
                  <a:srgbClr val="000000"/>
                </a:solidFill>
                <a:latin typeface="+mn-lt"/>
              </a:rPr>
              <a:t>überwachen</a:t>
            </a:r>
            <a:endParaRPr lang="en-GB" dirty="0">
              <a:solidFill>
                <a:srgbClr val="000000"/>
              </a:solidFill>
              <a:latin typeface="+mn-lt"/>
            </a:endParaRPr>
          </a:p>
          <a:p>
            <a:pPr marL="931500" lvl="1" indent="-457200">
              <a:buClr>
                <a:schemeClr val="accent2"/>
              </a:buClr>
              <a:buFont typeface="Arial" panose="020B0604020202020204" pitchFamily="34" charset="0"/>
              <a:buChar char="•"/>
            </a:pPr>
            <a:r>
              <a:rPr lang="en-GB" dirty="0" err="1">
                <a:solidFill>
                  <a:srgbClr val="000000"/>
                </a:solidFill>
                <a:latin typeface="+mn-lt"/>
              </a:rPr>
              <a:t>Verwaltung</a:t>
            </a:r>
            <a:r>
              <a:rPr lang="en-GB" dirty="0">
                <a:solidFill>
                  <a:srgbClr val="000000"/>
                </a:solidFill>
                <a:latin typeface="+mn-lt"/>
              </a:rPr>
              <a:t> </a:t>
            </a:r>
            <a:r>
              <a:rPr lang="en-GB" dirty="0" err="1">
                <a:solidFill>
                  <a:srgbClr val="000000"/>
                </a:solidFill>
                <a:latin typeface="+mn-lt"/>
              </a:rPr>
              <a:t>ändern</a:t>
            </a:r>
            <a:endParaRPr lang="en-GB" dirty="0">
              <a:solidFill>
                <a:srgbClr val="000000"/>
              </a:solidFill>
              <a:latin typeface="+mn-lt"/>
            </a:endParaRPr>
          </a:p>
          <a:p>
            <a:pPr marL="931500" lvl="1" indent="-457200">
              <a:buClr>
                <a:schemeClr val="accent2"/>
              </a:buClr>
              <a:buFont typeface="Arial" panose="020B0604020202020204" pitchFamily="34" charset="0"/>
              <a:buChar char="•"/>
            </a:pPr>
            <a:r>
              <a:rPr lang="en-GB" dirty="0" err="1">
                <a:solidFill>
                  <a:srgbClr val="000000"/>
                </a:solidFill>
                <a:latin typeface="+mn-lt"/>
              </a:rPr>
              <a:t>Wählen</a:t>
            </a:r>
            <a:r>
              <a:rPr lang="en-GB" dirty="0">
                <a:solidFill>
                  <a:srgbClr val="000000"/>
                </a:solidFill>
                <a:latin typeface="+mn-lt"/>
              </a:rPr>
              <a:t> Sie die </a:t>
            </a:r>
            <a:r>
              <a:rPr lang="en-GB" dirty="0" err="1">
                <a:solidFill>
                  <a:srgbClr val="000000"/>
                </a:solidFill>
                <a:latin typeface="+mn-lt"/>
              </a:rPr>
              <a:t>richtigen</a:t>
            </a:r>
            <a:r>
              <a:rPr lang="en-GB" dirty="0">
                <a:solidFill>
                  <a:srgbClr val="000000"/>
                </a:solidFill>
                <a:latin typeface="+mn-lt"/>
              </a:rPr>
              <a:t> Tools</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spTree>
    <p:extLst>
      <p:ext uri="{BB962C8B-B14F-4D97-AF65-F5344CB8AC3E}">
        <p14:creationId xmlns:p14="http://schemas.microsoft.com/office/powerpoint/2010/main" val="14883699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err="1"/>
              <a:t>Antwort</a:t>
            </a:r>
            <a:r>
              <a:rPr lang="en-GB" dirty="0"/>
              <a:t>:</a:t>
            </a:r>
          </a:p>
          <a:p>
            <a:pPr marL="474300" indent="-457200">
              <a:buClr>
                <a:schemeClr val="accent2"/>
              </a:buClr>
              <a:buFont typeface="+mj-lt"/>
              <a:buAutoNum type="alphaLcParenR"/>
            </a:pPr>
            <a:endParaRPr lang="en-GB" dirty="0">
              <a:latin typeface="+mn-lt"/>
            </a:endParaRPr>
          </a:p>
          <a:p>
            <a:pPr marL="931500" lvl="1" indent="-457200">
              <a:buClr>
                <a:schemeClr val="accent2"/>
              </a:buClr>
              <a:buFont typeface="+mj-lt"/>
              <a:buAutoNum type="arabicPeriod"/>
            </a:pPr>
            <a:r>
              <a:rPr lang="en-GB" dirty="0" err="1">
                <a:solidFill>
                  <a:srgbClr val="000000"/>
                </a:solidFill>
                <a:latin typeface="+mn-lt"/>
              </a:rPr>
              <a:t>Identifizieren</a:t>
            </a:r>
            <a:r>
              <a:rPr lang="en-GB" dirty="0">
                <a:solidFill>
                  <a:srgbClr val="000000"/>
                </a:solidFill>
                <a:latin typeface="+mn-lt"/>
              </a:rPr>
              <a:t> Sie </a:t>
            </a:r>
            <a:r>
              <a:rPr lang="en-GB" dirty="0" err="1">
                <a:solidFill>
                  <a:srgbClr val="000000"/>
                </a:solidFill>
                <a:latin typeface="+mn-lt"/>
              </a:rPr>
              <a:t>Schritte</a:t>
            </a:r>
            <a:r>
              <a:rPr lang="en-GB" dirty="0">
                <a:solidFill>
                  <a:srgbClr val="000000"/>
                </a:solidFill>
                <a:latin typeface="+mn-lt"/>
              </a:rPr>
              <a:t> und </a:t>
            </a:r>
            <a:r>
              <a:rPr lang="en-GB" dirty="0" err="1">
                <a:solidFill>
                  <a:srgbClr val="000000"/>
                </a:solidFill>
                <a:latin typeface="+mn-lt"/>
              </a:rPr>
              <a:t>Prozesse</a:t>
            </a:r>
            <a:r>
              <a:rPr lang="en-GB" dirty="0">
                <a:solidFill>
                  <a:srgbClr val="000000"/>
                </a:solidFill>
                <a:latin typeface="+mn-lt"/>
              </a:rPr>
              <a:t>, die </a:t>
            </a:r>
            <a:r>
              <a:rPr lang="en-GB" dirty="0" err="1">
                <a:solidFill>
                  <a:srgbClr val="000000"/>
                </a:solidFill>
                <a:latin typeface="+mn-lt"/>
              </a:rPr>
              <a:t>automatisiert</a:t>
            </a:r>
            <a:r>
              <a:rPr lang="en-GB" dirty="0">
                <a:solidFill>
                  <a:srgbClr val="000000"/>
                </a:solidFill>
                <a:latin typeface="+mn-lt"/>
              </a:rPr>
              <a:t> </a:t>
            </a:r>
            <a:r>
              <a:rPr lang="en-GB" dirty="0" err="1">
                <a:solidFill>
                  <a:srgbClr val="000000"/>
                </a:solidFill>
                <a:latin typeface="+mn-lt"/>
              </a:rPr>
              <a:t>werden</a:t>
            </a:r>
            <a:r>
              <a:rPr lang="en-GB" dirty="0">
                <a:solidFill>
                  <a:srgbClr val="000000"/>
                </a:solidFill>
                <a:latin typeface="+mn-lt"/>
              </a:rPr>
              <a:t> </a:t>
            </a:r>
            <a:r>
              <a:rPr lang="en-GB" dirty="0" err="1">
                <a:solidFill>
                  <a:srgbClr val="000000"/>
                </a:solidFill>
                <a:latin typeface="+mn-lt"/>
              </a:rPr>
              <a:t>können</a:t>
            </a:r>
            <a:endParaRPr lang="en-GB" dirty="0">
              <a:solidFill>
                <a:srgbClr val="000000"/>
              </a:solidFill>
              <a:latin typeface="+mn-lt"/>
            </a:endParaRPr>
          </a:p>
          <a:p>
            <a:pPr marL="931500" lvl="1" indent="-457200">
              <a:buClr>
                <a:schemeClr val="accent2"/>
              </a:buClr>
              <a:buFont typeface="+mj-lt"/>
              <a:buAutoNum type="arabicPeriod"/>
            </a:pPr>
            <a:r>
              <a:rPr lang="en-GB" dirty="0" err="1">
                <a:solidFill>
                  <a:srgbClr val="000000"/>
                </a:solidFill>
                <a:latin typeface="+mn-lt"/>
              </a:rPr>
              <a:t>Setzen</a:t>
            </a:r>
            <a:r>
              <a:rPr lang="en-GB" dirty="0">
                <a:solidFill>
                  <a:srgbClr val="000000"/>
                </a:solidFill>
                <a:latin typeface="+mn-lt"/>
              </a:rPr>
              <a:t> Sie </a:t>
            </a:r>
            <a:r>
              <a:rPr lang="en-GB" dirty="0" err="1">
                <a:solidFill>
                  <a:srgbClr val="000000"/>
                </a:solidFill>
                <a:latin typeface="+mn-lt"/>
              </a:rPr>
              <a:t>Ihre</a:t>
            </a:r>
            <a:r>
              <a:rPr lang="en-GB" dirty="0">
                <a:solidFill>
                  <a:srgbClr val="000000"/>
                </a:solidFill>
                <a:latin typeface="+mn-lt"/>
              </a:rPr>
              <a:t> </a:t>
            </a:r>
            <a:r>
              <a:rPr lang="en-GB" dirty="0" err="1">
                <a:solidFill>
                  <a:srgbClr val="000000"/>
                </a:solidFill>
                <a:latin typeface="+mn-lt"/>
              </a:rPr>
              <a:t>organisatorischen</a:t>
            </a:r>
            <a:r>
              <a:rPr lang="en-GB" dirty="0">
                <a:solidFill>
                  <a:srgbClr val="000000"/>
                </a:solidFill>
                <a:latin typeface="+mn-lt"/>
              </a:rPr>
              <a:t> </a:t>
            </a:r>
            <a:r>
              <a:rPr lang="en-GB" dirty="0" err="1">
                <a:solidFill>
                  <a:srgbClr val="000000"/>
                </a:solidFill>
                <a:latin typeface="+mn-lt"/>
              </a:rPr>
              <a:t>Ziele</a:t>
            </a:r>
            <a:endParaRPr lang="en-GB" dirty="0">
              <a:solidFill>
                <a:srgbClr val="000000"/>
              </a:solidFill>
              <a:latin typeface="+mn-lt"/>
            </a:endParaRPr>
          </a:p>
          <a:p>
            <a:pPr marL="931500" lvl="1" indent="-457200">
              <a:buClr>
                <a:schemeClr val="accent2"/>
              </a:buClr>
              <a:buFont typeface="+mj-lt"/>
              <a:buAutoNum type="arabicPeriod"/>
            </a:pPr>
            <a:r>
              <a:rPr lang="en-GB" dirty="0" err="1">
                <a:solidFill>
                  <a:srgbClr val="000000"/>
                </a:solidFill>
                <a:latin typeface="+mn-lt"/>
              </a:rPr>
              <a:t>Wählen</a:t>
            </a:r>
            <a:r>
              <a:rPr lang="en-GB" dirty="0">
                <a:solidFill>
                  <a:srgbClr val="000000"/>
                </a:solidFill>
                <a:latin typeface="+mn-lt"/>
              </a:rPr>
              <a:t> Sie die </a:t>
            </a:r>
            <a:r>
              <a:rPr lang="en-GB" dirty="0" err="1">
                <a:solidFill>
                  <a:srgbClr val="000000"/>
                </a:solidFill>
                <a:latin typeface="+mn-lt"/>
              </a:rPr>
              <a:t>richtigen</a:t>
            </a:r>
            <a:r>
              <a:rPr lang="en-GB" dirty="0">
                <a:solidFill>
                  <a:srgbClr val="000000"/>
                </a:solidFill>
                <a:latin typeface="+mn-lt"/>
              </a:rPr>
              <a:t> </a:t>
            </a:r>
            <a:r>
              <a:rPr lang="en-GB" dirty="0" err="1">
                <a:solidFill>
                  <a:srgbClr val="000000"/>
                </a:solidFill>
                <a:latin typeface="+mn-lt"/>
              </a:rPr>
              <a:t>Werkzeuge</a:t>
            </a:r>
            <a:endParaRPr lang="en-GB" dirty="0">
              <a:solidFill>
                <a:srgbClr val="000000"/>
              </a:solidFill>
              <a:latin typeface="+mn-lt"/>
            </a:endParaRPr>
          </a:p>
          <a:p>
            <a:pPr marL="931500" lvl="1" indent="-457200">
              <a:buClr>
                <a:schemeClr val="accent2"/>
              </a:buClr>
              <a:buFont typeface="+mj-lt"/>
              <a:buAutoNum type="arabicPeriod"/>
            </a:pPr>
            <a:r>
              <a:rPr lang="en-GB" dirty="0" err="1">
                <a:solidFill>
                  <a:srgbClr val="000000"/>
                </a:solidFill>
                <a:latin typeface="+mn-lt"/>
              </a:rPr>
              <a:t>Verwaltung</a:t>
            </a:r>
            <a:r>
              <a:rPr lang="en-GB" dirty="0">
                <a:solidFill>
                  <a:srgbClr val="000000"/>
                </a:solidFill>
                <a:latin typeface="+mn-lt"/>
              </a:rPr>
              <a:t> </a:t>
            </a:r>
            <a:r>
              <a:rPr lang="en-GB" dirty="0" err="1">
                <a:solidFill>
                  <a:srgbClr val="000000"/>
                </a:solidFill>
                <a:latin typeface="+mn-lt"/>
              </a:rPr>
              <a:t>ändern</a:t>
            </a:r>
            <a:endParaRPr lang="en-GB" dirty="0">
              <a:solidFill>
                <a:srgbClr val="000000"/>
              </a:solidFill>
              <a:latin typeface="+mn-lt"/>
            </a:endParaRPr>
          </a:p>
          <a:p>
            <a:pPr marL="931500" lvl="1" indent="-457200">
              <a:buClr>
                <a:schemeClr val="accent2"/>
              </a:buClr>
              <a:buFont typeface="+mj-lt"/>
              <a:buAutoNum type="arabicPeriod"/>
            </a:pPr>
            <a:r>
              <a:rPr lang="en-GB" dirty="0" err="1">
                <a:solidFill>
                  <a:srgbClr val="000000"/>
                </a:solidFill>
                <a:latin typeface="+mn-lt"/>
              </a:rPr>
              <a:t>Messen</a:t>
            </a:r>
            <a:r>
              <a:rPr lang="en-GB" dirty="0">
                <a:solidFill>
                  <a:srgbClr val="000000"/>
                </a:solidFill>
                <a:latin typeface="+mn-lt"/>
              </a:rPr>
              <a:t> und </a:t>
            </a:r>
            <a:r>
              <a:rPr lang="en-GB" dirty="0" err="1">
                <a:solidFill>
                  <a:srgbClr val="000000"/>
                </a:solidFill>
                <a:latin typeface="+mn-lt"/>
              </a:rPr>
              <a:t>überwachen</a:t>
            </a: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spTree>
    <p:extLst>
      <p:ext uri="{BB962C8B-B14F-4D97-AF65-F5344CB8AC3E}">
        <p14:creationId xmlns:p14="http://schemas.microsoft.com/office/powerpoint/2010/main" val="39672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a:t>
            </a:r>
            <a:r>
              <a:rPr lang="en-GB" dirty="0" err="1"/>
              <a:t>Wenn</a:t>
            </a:r>
            <a:r>
              <a:rPr lang="en-GB" dirty="0"/>
              <a:t> </a:t>
            </a:r>
            <a:r>
              <a:rPr lang="en-GB" dirty="0" err="1"/>
              <a:t>eine</a:t>
            </a:r>
            <a:r>
              <a:rPr lang="en-GB" dirty="0"/>
              <a:t> Organisation des </a:t>
            </a:r>
            <a:r>
              <a:rPr lang="en-GB" dirty="0" err="1"/>
              <a:t>Dritten</a:t>
            </a:r>
            <a:r>
              <a:rPr lang="en-GB" dirty="0"/>
              <a:t> </a:t>
            </a:r>
            <a:r>
              <a:rPr lang="en-GB" dirty="0" err="1"/>
              <a:t>Sektors</a:t>
            </a:r>
            <a:r>
              <a:rPr lang="en-GB" dirty="0"/>
              <a:t> </a:t>
            </a:r>
            <a:r>
              <a:rPr lang="en-GB" dirty="0" err="1"/>
              <a:t>zum</a:t>
            </a:r>
            <a:r>
              <a:rPr lang="en-GB" dirty="0"/>
              <a:t> </a:t>
            </a:r>
            <a:r>
              <a:rPr lang="en-GB" dirty="0" err="1"/>
              <a:t>ersten</a:t>
            </a:r>
            <a:r>
              <a:rPr lang="en-GB" dirty="0"/>
              <a:t> Mal </a:t>
            </a:r>
            <a:r>
              <a:rPr lang="en-GB" dirty="0" err="1"/>
              <a:t>Automatisierung</a:t>
            </a:r>
            <a:r>
              <a:rPr lang="en-GB" dirty="0"/>
              <a:t> </a:t>
            </a:r>
            <a:r>
              <a:rPr lang="en-GB" dirty="0" err="1"/>
              <a:t>einsetzt</a:t>
            </a:r>
            <a:r>
              <a:rPr lang="en-GB" dirty="0"/>
              <a:t>, </a:t>
            </a:r>
            <a:r>
              <a:rPr lang="en-GB" dirty="0" err="1"/>
              <a:t>sollte</a:t>
            </a:r>
            <a:r>
              <a:rPr lang="en-GB" dirty="0"/>
              <a:t> </a:t>
            </a:r>
            <a:r>
              <a:rPr lang="en-GB" dirty="0" err="1"/>
              <a:t>sie</a:t>
            </a:r>
            <a:r>
              <a:rPr lang="en-GB" dirty="0"/>
              <a:t> </a:t>
            </a:r>
            <a:r>
              <a:rPr lang="en-GB" dirty="0" err="1"/>
              <a:t>zunächst</a:t>
            </a:r>
            <a:r>
              <a:rPr lang="en-GB" dirty="0"/>
              <a:t> </a:t>
            </a:r>
            <a:r>
              <a:rPr lang="en-GB" dirty="0" err="1"/>
              <a:t>planmäßige</a:t>
            </a:r>
            <a:r>
              <a:rPr lang="en-GB" dirty="0"/>
              <a:t> </a:t>
            </a:r>
            <a:r>
              <a:rPr lang="en-GB" dirty="0" err="1"/>
              <a:t>Nachrichten</a:t>
            </a:r>
            <a:r>
              <a:rPr lang="en-GB" dirty="0"/>
              <a:t> an Spender und </a:t>
            </a:r>
            <a:r>
              <a:rPr lang="en-GB" dirty="0" err="1"/>
              <a:t>dann</a:t>
            </a:r>
            <a:r>
              <a:rPr lang="en-GB" dirty="0"/>
              <a:t> </a:t>
            </a:r>
            <a:r>
              <a:rPr lang="en-GB" dirty="0" err="1"/>
              <a:t>personalisierte</a:t>
            </a:r>
            <a:r>
              <a:rPr lang="en-GB" dirty="0"/>
              <a:t> </a:t>
            </a:r>
            <a:r>
              <a:rPr lang="en-GB" dirty="0" err="1"/>
              <a:t>Nachrichten</a:t>
            </a:r>
            <a:r>
              <a:rPr lang="en-GB" dirty="0"/>
              <a:t> an </a:t>
            </a:r>
            <a:r>
              <a:rPr lang="en-GB" dirty="0" err="1"/>
              <a:t>sie</a:t>
            </a:r>
            <a:r>
              <a:rPr lang="en-GB" dirty="0"/>
              <a:t> </a:t>
            </a:r>
            <a:r>
              <a:rPr lang="en-GB" dirty="0" err="1"/>
              <a:t>einführen</a:t>
            </a:r>
            <a:r>
              <a:rPr lang="en-GB" dirty="0"/>
              <a:t>." </a:t>
            </a:r>
            <a:r>
              <a:rPr lang="en-GB" b="1" dirty="0" err="1">
                <a:solidFill>
                  <a:schemeClr val="accent2"/>
                </a:solidFill>
              </a:rPr>
              <a:t>Richtig</a:t>
            </a:r>
            <a:r>
              <a:rPr lang="en-GB" b="1" dirty="0">
                <a:solidFill>
                  <a:schemeClr val="accent2"/>
                </a:solidFill>
              </a:rPr>
              <a:t> </a:t>
            </a:r>
            <a:r>
              <a:rPr lang="en-GB" b="1" dirty="0" err="1">
                <a:solidFill>
                  <a:schemeClr val="accent2"/>
                </a:solidFill>
              </a:rPr>
              <a:t>oder</a:t>
            </a:r>
            <a:r>
              <a:rPr lang="en-GB" b="1" dirty="0">
                <a:solidFill>
                  <a:schemeClr val="accent2"/>
                </a:solidFill>
              </a:rPr>
              <a:t> </a:t>
            </a:r>
            <a:r>
              <a:rPr lang="en-GB" b="1" dirty="0" err="1">
                <a:solidFill>
                  <a:schemeClr val="accent2"/>
                </a:solidFill>
              </a:rPr>
              <a:t>falsch</a:t>
            </a:r>
            <a:r>
              <a:rPr lang="en-GB" b="1" dirty="0">
                <a:solidFill>
                  <a:schemeClr val="accent2"/>
                </a:solidFill>
              </a:rPr>
              <a:t> </a:t>
            </a:r>
            <a:r>
              <a:rPr lang="en-GB" b="1" dirty="0"/>
              <a:t>?</a:t>
            </a:r>
            <a:endParaRPr lang="en-GB" dirty="0"/>
          </a:p>
          <a:p>
            <a:pPr marL="474300" indent="-457200">
              <a:buClr>
                <a:schemeClr val="accent2"/>
              </a:buClr>
              <a:buFont typeface="+mj-lt"/>
              <a:buAutoNum type="alphaLcParenR"/>
            </a:pPr>
            <a:endParaRPr lang="en-GB" dirty="0">
              <a:latin typeface="+mn-lt"/>
            </a:endParaRPr>
          </a:p>
          <a:p>
            <a:pPr marL="931500" lvl="1" indent="-457200">
              <a:buClr>
                <a:schemeClr val="accent2"/>
              </a:buClr>
              <a:buFont typeface="+mj-lt"/>
              <a:buAutoNum type="alphaLcParenR"/>
            </a:pPr>
            <a:r>
              <a:rPr lang="en-GB" dirty="0" err="1">
                <a:solidFill>
                  <a:srgbClr val="000000"/>
                </a:solidFill>
                <a:latin typeface="+mn-lt"/>
              </a:rPr>
              <a:t>Richtig</a:t>
            </a:r>
            <a:r>
              <a:rPr lang="en-GB" dirty="0">
                <a:solidFill>
                  <a:srgbClr val="000000"/>
                </a:solidFill>
                <a:latin typeface="+mn-lt"/>
              </a:rPr>
              <a:t> </a:t>
            </a:r>
          </a:p>
          <a:p>
            <a:pPr marL="931500" lvl="1" indent="-457200">
              <a:buClr>
                <a:schemeClr val="accent2"/>
              </a:buClr>
              <a:buFont typeface="+mj-lt"/>
              <a:buAutoNum type="alphaLcParenR"/>
            </a:pPr>
            <a:r>
              <a:rPr lang="en-GB" dirty="0" err="1">
                <a:solidFill>
                  <a:srgbClr val="000000"/>
                </a:solidFill>
                <a:latin typeface="+mn-lt"/>
              </a:rPr>
              <a:t>Falsch</a:t>
            </a: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spTree>
    <p:extLst>
      <p:ext uri="{BB962C8B-B14F-4D97-AF65-F5344CB8AC3E}">
        <p14:creationId xmlns:p14="http://schemas.microsoft.com/office/powerpoint/2010/main" val="100235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a:t>
            </a:r>
            <a:r>
              <a:rPr lang="en-GB" dirty="0" err="1"/>
              <a:t>Wenn</a:t>
            </a:r>
            <a:r>
              <a:rPr lang="en-GB" dirty="0"/>
              <a:t> </a:t>
            </a:r>
            <a:r>
              <a:rPr lang="en-GB" dirty="0" err="1"/>
              <a:t>eine</a:t>
            </a:r>
            <a:r>
              <a:rPr lang="en-GB" dirty="0"/>
              <a:t> Organisation des </a:t>
            </a:r>
            <a:r>
              <a:rPr lang="en-GB" dirty="0" err="1"/>
              <a:t>Dritten</a:t>
            </a:r>
            <a:r>
              <a:rPr lang="en-GB" dirty="0"/>
              <a:t> </a:t>
            </a:r>
            <a:r>
              <a:rPr lang="en-GB" dirty="0" err="1"/>
              <a:t>Sektors</a:t>
            </a:r>
            <a:r>
              <a:rPr lang="en-GB" dirty="0"/>
              <a:t> </a:t>
            </a:r>
            <a:r>
              <a:rPr lang="en-GB" dirty="0" err="1"/>
              <a:t>zum</a:t>
            </a:r>
            <a:r>
              <a:rPr lang="en-GB" dirty="0"/>
              <a:t> </a:t>
            </a:r>
            <a:r>
              <a:rPr lang="en-GB" dirty="0" err="1"/>
              <a:t>ersten</a:t>
            </a:r>
            <a:r>
              <a:rPr lang="en-GB" dirty="0"/>
              <a:t> Mal </a:t>
            </a:r>
            <a:r>
              <a:rPr lang="en-GB" dirty="0" err="1"/>
              <a:t>Automatisierung</a:t>
            </a:r>
            <a:r>
              <a:rPr lang="en-GB" dirty="0"/>
              <a:t> </a:t>
            </a:r>
            <a:r>
              <a:rPr lang="en-GB" dirty="0" err="1"/>
              <a:t>einsetzt</a:t>
            </a:r>
            <a:r>
              <a:rPr lang="en-GB" dirty="0"/>
              <a:t>, </a:t>
            </a:r>
            <a:r>
              <a:rPr lang="en-GB" dirty="0" err="1"/>
              <a:t>sollte</a:t>
            </a:r>
            <a:r>
              <a:rPr lang="en-GB" dirty="0"/>
              <a:t> </a:t>
            </a:r>
            <a:r>
              <a:rPr lang="en-GB" dirty="0" err="1"/>
              <a:t>sie</a:t>
            </a:r>
            <a:r>
              <a:rPr lang="en-GB" dirty="0"/>
              <a:t> </a:t>
            </a:r>
            <a:r>
              <a:rPr lang="en-GB" dirty="0" err="1"/>
              <a:t>zunächst</a:t>
            </a:r>
            <a:r>
              <a:rPr lang="en-GB" dirty="0"/>
              <a:t> </a:t>
            </a:r>
            <a:r>
              <a:rPr lang="en-GB" dirty="0" err="1"/>
              <a:t>planmäßige</a:t>
            </a:r>
            <a:r>
              <a:rPr lang="en-GB" dirty="0"/>
              <a:t> </a:t>
            </a:r>
            <a:r>
              <a:rPr lang="en-GB" dirty="0" err="1"/>
              <a:t>Nachrichten</a:t>
            </a:r>
            <a:r>
              <a:rPr lang="en-GB" dirty="0"/>
              <a:t> an Spender und </a:t>
            </a:r>
            <a:r>
              <a:rPr lang="en-GB" dirty="0" err="1"/>
              <a:t>dann</a:t>
            </a:r>
            <a:r>
              <a:rPr lang="en-GB" dirty="0"/>
              <a:t> </a:t>
            </a:r>
            <a:r>
              <a:rPr lang="en-GB" dirty="0" err="1"/>
              <a:t>personalisierte</a:t>
            </a:r>
            <a:r>
              <a:rPr lang="en-GB" dirty="0"/>
              <a:t> </a:t>
            </a:r>
            <a:r>
              <a:rPr lang="en-GB" dirty="0" err="1"/>
              <a:t>Nachrichten</a:t>
            </a:r>
            <a:r>
              <a:rPr lang="en-GB" dirty="0"/>
              <a:t> an </a:t>
            </a:r>
            <a:r>
              <a:rPr lang="en-GB" dirty="0" err="1"/>
              <a:t>sie</a:t>
            </a:r>
            <a:r>
              <a:rPr lang="en-GB" dirty="0"/>
              <a:t> </a:t>
            </a:r>
            <a:r>
              <a:rPr lang="en-GB" dirty="0" err="1"/>
              <a:t>einführen</a:t>
            </a:r>
            <a:r>
              <a:rPr lang="en-GB" dirty="0"/>
              <a:t>." </a:t>
            </a:r>
            <a:r>
              <a:rPr lang="en-GB" b="1" dirty="0" err="1">
                <a:solidFill>
                  <a:schemeClr val="accent2"/>
                </a:solidFill>
              </a:rPr>
              <a:t>Richtig</a:t>
            </a:r>
            <a:r>
              <a:rPr lang="en-GB" b="1" dirty="0">
                <a:solidFill>
                  <a:schemeClr val="accent2"/>
                </a:solidFill>
              </a:rPr>
              <a:t> </a:t>
            </a:r>
            <a:r>
              <a:rPr lang="en-GB" b="1" dirty="0" err="1">
                <a:solidFill>
                  <a:schemeClr val="accent2"/>
                </a:solidFill>
              </a:rPr>
              <a:t>oder</a:t>
            </a:r>
            <a:r>
              <a:rPr lang="en-GB" b="1" dirty="0">
                <a:solidFill>
                  <a:schemeClr val="accent2"/>
                </a:solidFill>
              </a:rPr>
              <a:t> </a:t>
            </a:r>
            <a:r>
              <a:rPr lang="en-GB" b="1" dirty="0" err="1">
                <a:solidFill>
                  <a:schemeClr val="accent2"/>
                </a:solidFill>
              </a:rPr>
              <a:t>falsch</a:t>
            </a:r>
            <a:r>
              <a:rPr lang="en-GB" b="1" dirty="0">
                <a:solidFill>
                  <a:schemeClr val="accent2"/>
                </a:solidFill>
              </a:rPr>
              <a:t> </a:t>
            </a:r>
            <a:r>
              <a:rPr lang="en-GB" b="1" dirty="0"/>
              <a:t>?</a:t>
            </a:r>
            <a:endParaRPr lang="en-GB" dirty="0"/>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n-GB" dirty="0" err="1"/>
              <a:t>Richtig</a:t>
            </a:r>
            <a:endParaRPr lang="en-GB" dirty="0"/>
          </a:p>
          <a:p>
            <a:pPr marL="474300" indent="-457200">
              <a:buClr>
                <a:schemeClr val="accent2"/>
              </a:buClr>
              <a:buFont typeface="+mj-lt"/>
              <a:buAutoNum type="alphaLcParenR"/>
            </a:pPr>
            <a:r>
              <a:rPr lang="en-GB" dirty="0" err="1"/>
              <a:t>Falsch</a:t>
            </a:r>
            <a:endParaRPr lang="en-GB"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pic>
        <p:nvPicPr>
          <p:cNvPr id="4" name="Graphic 3" descr="Checkmark with solid fill">
            <a:extLst>
              <a:ext uri="{FF2B5EF4-FFF2-40B4-BE49-F238E27FC236}">
                <a16:creationId xmlns:a16="http://schemas.microsoft.com/office/drawing/2014/main" id="{B4F218DB-9E12-4772-FD5B-2D5E657F33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74097" y="4042438"/>
            <a:ext cx="384628" cy="384628"/>
          </a:xfrm>
          <a:prstGeom prst="rect">
            <a:avLst/>
          </a:prstGeom>
        </p:spPr>
      </p:pic>
      <p:sp>
        <p:nvSpPr>
          <p:cNvPr id="5" name="TextBox 4">
            <a:extLst>
              <a:ext uri="{FF2B5EF4-FFF2-40B4-BE49-F238E27FC236}">
                <a16:creationId xmlns:a16="http://schemas.microsoft.com/office/drawing/2014/main" id="{5D4FAD26-E9C3-B2A6-6D88-6106C4B51B26}"/>
              </a:ext>
            </a:extLst>
          </p:cNvPr>
          <p:cNvSpPr txBox="1"/>
          <p:nvPr/>
        </p:nvSpPr>
        <p:spPr>
          <a:xfrm>
            <a:off x="3934441" y="3942364"/>
            <a:ext cx="7459177" cy="1077218"/>
          </a:xfrm>
          <a:prstGeom prst="rect">
            <a:avLst/>
          </a:prstGeom>
          <a:noFill/>
        </p:spPr>
        <p:txBody>
          <a:bodyPr wrap="square" rtlCol="0">
            <a:spAutoFit/>
          </a:bodyPr>
          <a:lstStyle/>
          <a:p>
            <a:r>
              <a:rPr lang="en-GB" sz="1600" dirty="0" err="1"/>
              <a:t>Wenn</a:t>
            </a:r>
            <a:r>
              <a:rPr lang="en-GB" sz="1600" dirty="0"/>
              <a:t> </a:t>
            </a:r>
            <a:r>
              <a:rPr lang="en-GB" sz="1600" dirty="0" err="1"/>
              <a:t>eine</a:t>
            </a:r>
            <a:r>
              <a:rPr lang="en-GB" sz="1600" dirty="0"/>
              <a:t> Organisation des </a:t>
            </a:r>
            <a:r>
              <a:rPr lang="en-GB" sz="1600" dirty="0" err="1"/>
              <a:t>Dritten</a:t>
            </a:r>
            <a:r>
              <a:rPr lang="en-GB" sz="1600" dirty="0"/>
              <a:t> </a:t>
            </a:r>
            <a:r>
              <a:rPr lang="en-GB" sz="1600" dirty="0" err="1"/>
              <a:t>Sektors</a:t>
            </a:r>
            <a:r>
              <a:rPr lang="en-GB" sz="1600" dirty="0"/>
              <a:t> </a:t>
            </a:r>
            <a:r>
              <a:rPr lang="en-GB" sz="1600" dirty="0" err="1"/>
              <a:t>zum</a:t>
            </a:r>
            <a:r>
              <a:rPr lang="en-GB" sz="1600" dirty="0"/>
              <a:t> </a:t>
            </a:r>
            <a:r>
              <a:rPr lang="en-GB" sz="1600" dirty="0" err="1"/>
              <a:t>ersten</a:t>
            </a:r>
            <a:r>
              <a:rPr lang="en-GB" sz="1600" dirty="0"/>
              <a:t> Mal </a:t>
            </a:r>
            <a:r>
              <a:rPr lang="en-GB" sz="1600" dirty="0" err="1"/>
              <a:t>automatisierte</a:t>
            </a:r>
            <a:r>
              <a:rPr lang="en-GB" sz="1600" dirty="0"/>
              <a:t> </a:t>
            </a:r>
            <a:r>
              <a:rPr lang="en-GB" sz="1600" dirty="0" err="1"/>
              <a:t>Nachrichten</a:t>
            </a:r>
            <a:r>
              <a:rPr lang="en-GB" sz="1600" dirty="0"/>
              <a:t> </a:t>
            </a:r>
            <a:r>
              <a:rPr lang="en-GB" sz="1600" dirty="0" err="1"/>
              <a:t>einführt</a:t>
            </a:r>
            <a:r>
              <a:rPr lang="en-GB" sz="1600" dirty="0"/>
              <a:t>, </a:t>
            </a:r>
            <a:r>
              <a:rPr lang="en-GB" sz="1600" dirty="0" err="1"/>
              <a:t>sollte</a:t>
            </a:r>
            <a:r>
              <a:rPr lang="en-GB" sz="1600" dirty="0"/>
              <a:t> </a:t>
            </a:r>
            <a:r>
              <a:rPr lang="en-GB" sz="1600" dirty="0" err="1"/>
              <a:t>sie</a:t>
            </a:r>
            <a:r>
              <a:rPr lang="en-GB" sz="1600" dirty="0"/>
              <a:t> </a:t>
            </a:r>
            <a:r>
              <a:rPr lang="en-GB" sz="1600" dirty="0" err="1"/>
              <a:t>zunächst</a:t>
            </a:r>
            <a:r>
              <a:rPr lang="en-GB" sz="1600" dirty="0"/>
              <a:t> </a:t>
            </a:r>
            <a:r>
              <a:rPr lang="en-GB" sz="1600" dirty="0" err="1"/>
              <a:t>planmäßige</a:t>
            </a:r>
            <a:r>
              <a:rPr lang="en-GB" sz="1600" dirty="0"/>
              <a:t> </a:t>
            </a:r>
            <a:r>
              <a:rPr lang="en-GB" sz="1600" dirty="0" err="1"/>
              <a:t>Nachrichten</a:t>
            </a:r>
            <a:r>
              <a:rPr lang="en-GB" sz="1600" dirty="0"/>
              <a:t> an Spender </a:t>
            </a:r>
            <a:r>
              <a:rPr lang="en-GB" sz="1600" dirty="0" err="1"/>
              <a:t>einführen</a:t>
            </a:r>
            <a:r>
              <a:rPr lang="en-GB" sz="1600" dirty="0"/>
              <a:t> und </a:t>
            </a:r>
            <a:r>
              <a:rPr lang="en-GB" sz="1600" dirty="0" err="1"/>
              <a:t>dann</a:t>
            </a:r>
            <a:r>
              <a:rPr lang="en-GB" sz="1600" dirty="0"/>
              <a:t> </a:t>
            </a:r>
            <a:r>
              <a:rPr lang="en-GB" sz="1600" dirty="0" err="1"/>
              <a:t>ihre</a:t>
            </a:r>
            <a:r>
              <a:rPr lang="en-GB" sz="1600" dirty="0"/>
              <a:t> </a:t>
            </a:r>
            <a:r>
              <a:rPr lang="en-GB" sz="1600" dirty="0" err="1"/>
              <a:t>automatisierten</a:t>
            </a:r>
            <a:r>
              <a:rPr lang="en-GB" sz="1600" dirty="0"/>
              <a:t> </a:t>
            </a:r>
            <a:r>
              <a:rPr lang="en-GB" sz="1600" dirty="0" err="1"/>
              <a:t>Nachrichten</a:t>
            </a:r>
            <a:r>
              <a:rPr lang="en-GB" sz="1600" dirty="0"/>
              <a:t> so </a:t>
            </a:r>
            <a:r>
              <a:rPr lang="en-GB" sz="1600" dirty="0" err="1"/>
              <a:t>verfeinern</a:t>
            </a:r>
            <a:r>
              <a:rPr lang="en-GB" sz="1600" dirty="0"/>
              <a:t>, </a:t>
            </a:r>
            <a:r>
              <a:rPr lang="en-GB" sz="1600" dirty="0" err="1"/>
              <a:t>dass</a:t>
            </a:r>
            <a:r>
              <a:rPr lang="en-GB" sz="1600" dirty="0"/>
              <a:t> </a:t>
            </a:r>
            <a:r>
              <a:rPr lang="en-GB" sz="1600" dirty="0" err="1"/>
              <a:t>sie</a:t>
            </a:r>
            <a:r>
              <a:rPr lang="en-GB" sz="1600" dirty="0"/>
              <a:t> auf die </a:t>
            </a:r>
            <a:r>
              <a:rPr lang="en-GB" sz="1600" dirty="0" err="1"/>
              <a:t>demografischen</a:t>
            </a:r>
            <a:r>
              <a:rPr lang="en-GB" sz="1600" dirty="0"/>
              <a:t> </a:t>
            </a:r>
            <a:r>
              <a:rPr lang="en-GB" sz="1600" dirty="0" err="1"/>
              <a:t>Merkmale</a:t>
            </a:r>
            <a:r>
              <a:rPr lang="en-GB" sz="1600" dirty="0"/>
              <a:t> der Spender </a:t>
            </a:r>
            <a:r>
              <a:rPr lang="en-GB" sz="1600" dirty="0" err="1"/>
              <a:t>zugeschnitten</a:t>
            </a:r>
            <a:r>
              <a:rPr lang="en-GB" sz="1600" dirty="0"/>
              <a:t> </a:t>
            </a:r>
            <a:r>
              <a:rPr lang="en-GB" sz="1600" dirty="0" err="1"/>
              <a:t>sind</a:t>
            </a:r>
            <a:r>
              <a:rPr lang="en-GB" sz="1600" dirty="0"/>
              <a:t>.</a:t>
            </a:r>
            <a:endParaRPr lang="en-ZA" sz="1600" dirty="0"/>
          </a:p>
        </p:txBody>
      </p:sp>
    </p:spTree>
    <p:extLst>
      <p:ext uri="{BB962C8B-B14F-4D97-AF65-F5344CB8AC3E}">
        <p14:creationId xmlns:p14="http://schemas.microsoft.com/office/powerpoint/2010/main" val="137443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err="1"/>
              <a:t>Robotische</a:t>
            </a:r>
            <a:r>
              <a:rPr lang="en-GB" dirty="0"/>
              <a:t> </a:t>
            </a:r>
            <a:r>
              <a:rPr lang="en-GB" dirty="0" err="1"/>
              <a:t>Prozessautomatisierung</a:t>
            </a:r>
            <a:r>
              <a:rPr lang="en-GB" dirty="0"/>
              <a:t> (RPA) </a:t>
            </a:r>
            <a:r>
              <a:rPr lang="en-GB" dirty="0" err="1"/>
              <a:t>kann</a:t>
            </a:r>
            <a:r>
              <a:rPr lang="en-GB" dirty="0"/>
              <a:t> </a:t>
            </a:r>
            <a:r>
              <a:rPr lang="en-GB" dirty="0" err="1"/>
              <a:t>definiert</a:t>
            </a:r>
            <a:r>
              <a:rPr lang="en-GB" dirty="0"/>
              <a:t> </a:t>
            </a:r>
            <a:r>
              <a:rPr lang="en-GB" dirty="0" err="1"/>
              <a:t>werden</a:t>
            </a:r>
            <a:r>
              <a:rPr lang="en-GB" dirty="0"/>
              <a:t> </a:t>
            </a:r>
            <a:r>
              <a:rPr lang="en-GB" dirty="0" err="1"/>
              <a:t>als</a:t>
            </a:r>
            <a:r>
              <a:rPr lang="en-GB" dirty="0"/>
              <a:t>:</a:t>
            </a:r>
          </a:p>
          <a:p>
            <a:pPr marL="474300" indent="-457200">
              <a:buClr>
                <a:schemeClr val="accent2"/>
              </a:buClr>
              <a:buFont typeface="Wingdings" panose="05000000000000000000" pitchFamily="2" charset="2"/>
              <a:buChar char="Ø"/>
            </a:pPr>
            <a:endParaRPr lang="en-GB" dirty="0">
              <a:latin typeface="+mn-lt"/>
            </a:endParaRPr>
          </a:p>
          <a:p>
            <a:pPr marL="931500" lvl="1" indent="-457200">
              <a:buClr>
                <a:schemeClr val="accent2"/>
              </a:buClr>
              <a:buFont typeface="+mj-lt"/>
              <a:buAutoNum type="alphaLcParenR"/>
            </a:pPr>
            <a:r>
              <a:rPr lang="en-GB" dirty="0" err="1">
                <a:solidFill>
                  <a:srgbClr val="000000"/>
                </a:solidFill>
                <a:latin typeface="+mn-lt"/>
              </a:rPr>
              <a:t>Erstellung</a:t>
            </a:r>
            <a:r>
              <a:rPr lang="en-GB" dirty="0">
                <a:solidFill>
                  <a:srgbClr val="000000"/>
                </a:solidFill>
                <a:latin typeface="+mn-lt"/>
              </a:rPr>
              <a:t>, </a:t>
            </a:r>
            <a:r>
              <a:rPr lang="en-GB" dirty="0" err="1">
                <a:solidFill>
                  <a:srgbClr val="000000"/>
                </a:solidFill>
                <a:latin typeface="+mn-lt"/>
              </a:rPr>
              <a:t>Bearbeitung</a:t>
            </a:r>
            <a:r>
              <a:rPr lang="en-GB" dirty="0">
                <a:solidFill>
                  <a:srgbClr val="000000"/>
                </a:solidFill>
                <a:latin typeface="+mn-lt"/>
              </a:rPr>
              <a:t> und Analyse der </a:t>
            </a:r>
            <a:r>
              <a:rPr lang="en-GB" dirty="0" err="1">
                <a:solidFill>
                  <a:srgbClr val="000000"/>
                </a:solidFill>
                <a:latin typeface="+mn-lt"/>
              </a:rPr>
              <a:t>vorhersehbaren</a:t>
            </a:r>
            <a:r>
              <a:rPr lang="en-GB" dirty="0">
                <a:solidFill>
                  <a:srgbClr val="000000"/>
                </a:solidFill>
                <a:latin typeface="+mn-lt"/>
              </a:rPr>
              <a:t> </a:t>
            </a:r>
            <a:r>
              <a:rPr lang="en-GB" dirty="0" err="1">
                <a:solidFill>
                  <a:srgbClr val="000000"/>
                </a:solidFill>
                <a:latin typeface="+mn-lt"/>
              </a:rPr>
              <a:t>Prozesse</a:t>
            </a:r>
            <a:r>
              <a:rPr lang="en-GB" dirty="0">
                <a:solidFill>
                  <a:srgbClr val="000000"/>
                </a:solidFill>
                <a:latin typeface="+mn-lt"/>
              </a:rPr>
              <a:t>, die das </a:t>
            </a:r>
            <a:r>
              <a:rPr lang="en-GB" dirty="0" err="1">
                <a:solidFill>
                  <a:srgbClr val="000000"/>
                </a:solidFill>
                <a:latin typeface="+mn-lt"/>
              </a:rPr>
              <a:t>Kerngeschäft</a:t>
            </a:r>
            <a:r>
              <a:rPr lang="en-GB" dirty="0">
                <a:solidFill>
                  <a:srgbClr val="000000"/>
                </a:solidFill>
                <a:latin typeface="+mn-lt"/>
              </a:rPr>
              <a:t> </a:t>
            </a:r>
            <a:r>
              <a:rPr lang="en-GB" dirty="0" err="1">
                <a:solidFill>
                  <a:srgbClr val="000000"/>
                </a:solidFill>
                <a:latin typeface="+mn-lt"/>
              </a:rPr>
              <a:t>ausmachen</a:t>
            </a:r>
            <a:r>
              <a:rPr lang="en-GB" dirty="0">
                <a:solidFill>
                  <a:srgbClr val="000000"/>
                </a:solidFill>
                <a:latin typeface="+mn-lt"/>
              </a:rPr>
              <a:t>.</a:t>
            </a:r>
          </a:p>
          <a:p>
            <a:pPr marL="931500" lvl="1" indent="-457200">
              <a:buClr>
                <a:schemeClr val="accent2"/>
              </a:buClr>
              <a:buFont typeface="+mj-lt"/>
              <a:buAutoNum type="alphaLcParenR"/>
            </a:pPr>
            <a:r>
              <a:rPr lang="en-GB" dirty="0">
                <a:solidFill>
                  <a:srgbClr val="000000"/>
                </a:solidFill>
                <a:latin typeface="+mn-lt"/>
              </a:rPr>
              <a:t>Integration </a:t>
            </a:r>
            <a:r>
              <a:rPr lang="en-GB" dirty="0" err="1">
                <a:solidFill>
                  <a:srgbClr val="000000"/>
                </a:solidFill>
                <a:latin typeface="+mn-lt"/>
              </a:rPr>
              <a:t>aller</a:t>
            </a:r>
            <a:r>
              <a:rPr lang="en-GB" dirty="0">
                <a:solidFill>
                  <a:srgbClr val="000000"/>
                </a:solidFill>
                <a:latin typeface="+mn-lt"/>
              </a:rPr>
              <a:t> </a:t>
            </a:r>
            <a:r>
              <a:rPr lang="en-GB" dirty="0" err="1">
                <a:solidFill>
                  <a:srgbClr val="000000"/>
                </a:solidFill>
                <a:latin typeface="+mn-lt"/>
              </a:rPr>
              <a:t>Fach</a:t>
            </a:r>
            <a:r>
              <a:rPr lang="en-GB" dirty="0">
                <a:solidFill>
                  <a:srgbClr val="000000"/>
                </a:solidFill>
                <a:latin typeface="+mn-lt"/>
              </a:rPr>
              <a:t>- und </a:t>
            </a:r>
            <a:r>
              <a:rPr lang="en-GB" dirty="0" err="1">
                <a:solidFill>
                  <a:srgbClr val="000000"/>
                </a:solidFill>
                <a:latin typeface="+mn-lt"/>
              </a:rPr>
              <a:t>Funktionstools</a:t>
            </a:r>
            <a:r>
              <a:rPr lang="en-GB" dirty="0">
                <a:solidFill>
                  <a:srgbClr val="000000"/>
                </a:solidFill>
                <a:latin typeface="+mn-lt"/>
              </a:rPr>
              <a:t> in </a:t>
            </a:r>
            <a:r>
              <a:rPr lang="en-GB" dirty="0" err="1">
                <a:solidFill>
                  <a:srgbClr val="000000"/>
                </a:solidFill>
                <a:latin typeface="+mn-lt"/>
              </a:rPr>
              <a:t>verschiedene</a:t>
            </a:r>
            <a:r>
              <a:rPr lang="en-GB" dirty="0">
                <a:solidFill>
                  <a:srgbClr val="000000"/>
                </a:solidFill>
                <a:latin typeface="+mn-lt"/>
              </a:rPr>
              <a:t> </a:t>
            </a:r>
            <a:r>
              <a:rPr lang="en-GB" dirty="0" err="1">
                <a:solidFill>
                  <a:srgbClr val="000000"/>
                </a:solidFill>
                <a:latin typeface="+mn-lt"/>
              </a:rPr>
              <a:t>Automatisierungsebenen</a:t>
            </a:r>
            <a:r>
              <a:rPr lang="en-GB" dirty="0">
                <a:solidFill>
                  <a:srgbClr val="000000"/>
                </a:solidFill>
                <a:latin typeface="+mn-lt"/>
              </a:rPr>
              <a:t>.</a:t>
            </a:r>
          </a:p>
          <a:p>
            <a:pPr marL="931500" lvl="1" indent="-457200">
              <a:buClr>
                <a:schemeClr val="accent2"/>
              </a:buClr>
              <a:buFont typeface="+mj-lt"/>
              <a:buAutoNum type="alphaLcParenR"/>
            </a:pPr>
            <a:r>
              <a:rPr lang="en-GB" dirty="0" err="1">
                <a:solidFill>
                  <a:srgbClr val="000000"/>
                </a:solidFill>
                <a:latin typeface="+mn-lt"/>
              </a:rPr>
              <a:t>Komplexe</a:t>
            </a:r>
            <a:r>
              <a:rPr lang="en-GB" dirty="0">
                <a:solidFill>
                  <a:srgbClr val="000000"/>
                </a:solidFill>
                <a:latin typeface="+mn-lt"/>
              </a:rPr>
              <a:t>, </a:t>
            </a:r>
            <a:r>
              <a:rPr lang="en-GB" dirty="0" err="1">
                <a:solidFill>
                  <a:srgbClr val="000000"/>
                </a:solidFill>
                <a:latin typeface="+mn-lt"/>
              </a:rPr>
              <a:t>organisationsweite</a:t>
            </a:r>
            <a:r>
              <a:rPr lang="en-GB" dirty="0">
                <a:solidFill>
                  <a:srgbClr val="000000"/>
                </a:solidFill>
                <a:latin typeface="+mn-lt"/>
              </a:rPr>
              <a:t> </a:t>
            </a:r>
            <a:r>
              <a:rPr lang="en-GB" dirty="0" err="1">
                <a:solidFill>
                  <a:srgbClr val="000000"/>
                </a:solidFill>
                <a:latin typeface="+mn-lt"/>
              </a:rPr>
              <a:t>Prozesse</a:t>
            </a:r>
            <a:r>
              <a:rPr lang="en-GB" dirty="0">
                <a:solidFill>
                  <a:srgbClr val="000000"/>
                </a:solidFill>
                <a:latin typeface="+mn-lt"/>
              </a:rPr>
              <a:t> </a:t>
            </a:r>
            <a:r>
              <a:rPr lang="en-GB" dirty="0" err="1">
                <a:solidFill>
                  <a:srgbClr val="000000"/>
                </a:solidFill>
                <a:latin typeface="+mn-lt"/>
              </a:rPr>
              <a:t>mit</a:t>
            </a:r>
            <a:r>
              <a:rPr lang="en-GB" dirty="0">
                <a:solidFill>
                  <a:srgbClr val="000000"/>
                </a:solidFill>
                <a:latin typeface="+mn-lt"/>
              </a:rPr>
              <a:t> </a:t>
            </a:r>
            <a:r>
              <a:rPr lang="en-GB" dirty="0" err="1">
                <a:solidFill>
                  <a:srgbClr val="000000"/>
                </a:solidFill>
                <a:latin typeface="+mn-lt"/>
              </a:rPr>
              <a:t>technologischen</a:t>
            </a:r>
            <a:r>
              <a:rPr lang="en-GB" dirty="0">
                <a:solidFill>
                  <a:srgbClr val="000000"/>
                </a:solidFill>
                <a:latin typeface="+mn-lt"/>
              </a:rPr>
              <a:t> </a:t>
            </a:r>
            <a:r>
              <a:rPr lang="en-GB" dirty="0" err="1">
                <a:solidFill>
                  <a:srgbClr val="000000"/>
                </a:solidFill>
                <a:latin typeface="+mn-lt"/>
              </a:rPr>
              <a:t>Methoden</a:t>
            </a:r>
            <a:r>
              <a:rPr lang="en-GB" dirty="0">
                <a:solidFill>
                  <a:srgbClr val="000000"/>
                </a:solidFill>
                <a:latin typeface="+mn-lt"/>
              </a:rPr>
              <a:t> </a:t>
            </a:r>
            <a:r>
              <a:rPr lang="en-GB" dirty="0" err="1">
                <a:solidFill>
                  <a:srgbClr val="000000"/>
                </a:solidFill>
                <a:latin typeface="+mn-lt"/>
              </a:rPr>
              <a:t>steuern</a:t>
            </a:r>
            <a:r>
              <a:rPr lang="en-GB" dirty="0">
                <a:solidFill>
                  <a:srgbClr val="000000"/>
                </a:solidFill>
                <a:latin typeface="+mn-lt"/>
              </a:rPr>
              <a:t>.</a:t>
            </a:r>
          </a:p>
          <a:p>
            <a:pPr marL="931500" lvl="1" indent="-457200">
              <a:buClr>
                <a:schemeClr val="accent2"/>
              </a:buClr>
              <a:buFont typeface="+mj-lt"/>
              <a:buAutoNum type="alphaLcParenR"/>
            </a:pPr>
            <a:r>
              <a:rPr lang="en-GB" dirty="0" err="1">
                <a:solidFill>
                  <a:srgbClr val="000000"/>
                </a:solidFill>
                <a:latin typeface="+mn-lt"/>
              </a:rPr>
              <a:t>Automatisches</a:t>
            </a:r>
            <a:r>
              <a:rPr lang="en-GB" dirty="0">
                <a:solidFill>
                  <a:srgbClr val="000000"/>
                </a:solidFill>
                <a:latin typeface="+mn-lt"/>
              </a:rPr>
              <a:t> </a:t>
            </a:r>
            <a:r>
              <a:rPr lang="en-GB" dirty="0" err="1">
                <a:solidFill>
                  <a:srgbClr val="000000"/>
                </a:solidFill>
                <a:latin typeface="+mn-lt"/>
              </a:rPr>
              <a:t>Verarbeiten</a:t>
            </a:r>
            <a:r>
              <a:rPr lang="en-GB" dirty="0">
                <a:solidFill>
                  <a:srgbClr val="000000"/>
                </a:solidFill>
                <a:latin typeface="+mn-lt"/>
              </a:rPr>
              <a:t> und </a:t>
            </a:r>
            <a:r>
              <a:rPr lang="en-GB" dirty="0" err="1">
                <a:solidFill>
                  <a:srgbClr val="000000"/>
                </a:solidFill>
                <a:latin typeface="+mn-lt"/>
              </a:rPr>
              <a:t>Speichern</a:t>
            </a:r>
            <a:r>
              <a:rPr lang="en-GB" dirty="0">
                <a:solidFill>
                  <a:srgbClr val="000000"/>
                </a:solidFill>
                <a:latin typeface="+mn-lt"/>
              </a:rPr>
              <a:t> von </a:t>
            </a:r>
            <a:r>
              <a:rPr lang="en-GB" dirty="0" err="1">
                <a:solidFill>
                  <a:srgbClr val="000000"/>
                </a:solidFill>
                <a:latin typeface="+mn-lt"/>
              </a:rPr>
              <a:t>Daten</a:t>
            </a:r>
            <a:r>
              <a:rPr lang="en-GB" dirty="0">
                <a:solidFill>
                  <a:srgbClr val="000000"/>
                </a:solidFill>
                <a:latin typeface="+mn-lt"/>
              </a:rPr>
              <a:t> </a:t>
            </a:r>
            <a:r>
              <a:rPr lang="en-GB" dirty="0" err="1">
                <a:solidFill>
                  <a:srgbClr val="000000"/>
                </a:solidFill>
                <a:latin typeface="+mn-lt"/>
              </a:rPr>
              <a:t>ohne</a:t>
            </a:r>
            <a:r>
              <a:rPr lang="en-GB" dirty="0">
                <a:solidFill>
                  <a:srgbClr val="000000"/>
                </a:solidFill>
                <a:latin typeface="+mn-lt"/>
              </a:rPr>
              <a:t> </a:t>
            </a:r>
            <a:r>
              <a:rPr lang="en-GB" dirty="0" err="1">
                <a:solidFill>
                  <a:srgbClr val="000000"/>
                </a:solidFill>
                <a:latin typeface="+mn-lt"/>
              </a:rPr>
              <a:t>manuelle</a:t>
            </a:r>
            <a:r>
              <a:rPr lang="en-GB" dirty="0">
                <a:solidFill>
                  <a:srgbClr val="000000"/>
                </a:solidFill>
                <a:latin typeface="+mn-lt"/>
              </a:rPr>
              <a:t> </a:t>
            </a:r>
            <a:r>
              <a:rPr lang="en-GB" dirty="0" err="1">
                <a:solidFill>
                  <a:srgbClr val="000000"/>
                </a:solidFill>
                <a:latin typeface="+mn-lt"/>
              </a:rPr>
              <a:t>Dateneingabe</a:t>
            </a:r>
            <a:r>
              <a:rPr lang="en-GB" dirty="0">
                <a:solidFill>
                  <a:srgbClr val="000000"/>
                </a:solidFill>
                <a:latin typeface="+mn-lt"/>
              </a:rPr>
              <a:t>.</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spTree>
    <p:extLst>
      <p:ext uri="{BB962C8B-B14F-4D97-AF65-F5344CB8AC3E}">
        <p14:creationId xmlns:p14="http://schemas.microsoft.com/office/powerpoint/2010/main" val="2659451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F021DF-58DF-5768-114D-A804364766B9}"/>
              </a:ext>
            </a:extLst>
          </p:cNvPr>
          <p:cNvSpPr txBox="1"/>
          <p:nvPr/>
        </p:nvSpPr>
        <p:spPr>
          <a:xfrm>
            <a:off x="3608962" y="5066489"/>
            <a:ext cx="8204813" cy="861774"/>
          </a:xfrm>
          <a:prstGeom prst="rect">
            <a:avLst/>
          </a:prstGeom>
          <a:noFill/>
        </p:spPr>
        <p:txBody>
          <a:bodyPr wrap="square" rtlCol="0">
            <a:spAutoFit/>
          </a:bodyPr>
          <a:lstStyle/>
          <a:p>
            <a:pPr algn="r"/>
            <a:r>
              <a:rPr lang="en-GB" sz="1600" dirty="0" err="1"/>
              <a:t>Antwort</a:t>
            </a:r>
            <a:r>
              <a:rPr lang="en-GB" sz="1600" dirty="0"/>
              <a:t> </a:t>
            </a:r>
            <a:r>
              <a:rPr lang="en-GB" sz="1600" dirty="0" err="1"/>
              <a:t>ist</a:t>
            </a:r>
            <a:r>
              <a:rPr lang="en-GB" sz="1600" dirty="0"/>
              <a:t> D: </a:t>
            </a:r>
            <a:r>
              <a:rPr lang="en-GB" sz="1600" dirty="0" err="1"/>
              <a:t>Robotische</a:t>
            </a:r>
            <a:r>
              <a:rPr lang="en-GB" sz="1600" dirty="0"/>
              <a:t> </a:t>
            </a:r>
            <a:r>
              <a:rPr lang="en-GB" sz="1600" dirty="0" err="1"/>
              <a:t>Prozessautomatisierung</a:t>
            </a:r>
            <a:r>
              <a:rPr lang="en-GB" sz="1600" dirty="0"/>
              <a:t> (RPA) </a:t>
            </a:r>
            <a:r>
              <a:rPr lang="en-GB" sz="1600" dirty="0" err="1"/>
              <a:t>kann</a:t>
            </a:r>
            <a:r>
              <a:rPr lang="en-GB" sz="1600" dirty="0"/>
              <a:t> </a:t>
            </a:r>
            <a:r>
              <a:rPr lang="en-GB" sz="1600" dirty="0" err="1"/>
              <a:t>automatisch</a:t>
            </a:r>
            <a:r>
              <a:rPr lang="en-GB" sz="1600" dirty="0"/>
              <a:t> </a:t>
            </a:r>
            <a:r>
              <a:rPr lang="en-GB" sz="1600" dirty="0" err="1"/>
              <a:t>Finanzstatusberichte</a:t>
            </a:r>
            <a:r>
              <a:rPr lang="en-GB" sz="1600" dirty="0"/>
              <a:t> </a:t>
            </a:r>
            <a:r>
              <a:rPr lang="en-GB" sz="1600" dirty="0" err="1"/>
              <a:t>generieren</a:t>
            </a:r>
            <a:r>
              <a:rPr lang="en-GB" sz="1600" dirty="0"/>
              <a:t> und </a:t>
            </a:r>
            <a:r>
              <a:rPr lang="en-GB" sz="1600" dirty="0" err="1"/>
              <a:t>geplante</a:t>
            </a:r>
            <a:r>
              <a:rPr lang="en-GB" sz="1600" dirty="0"/>
              <a:t> CRM-</a:t>
            </a:r>
            <a:r>
              <a:rPr lang="en-GB" sz="1600" dirty="0" err="1"/>
              <a:t>Aufgaben</a:t>
            </a:r>
            <a:r>
              <a:rPr lang="en-GB" sz="1600" dirty="0"/>
              <a:t> </a:t>
            </a:r>
            <a:r>
              <a:rPr lang="en-GB" sz="1600" dirty="0" err="1"/>
              <a:t>ohne</a:t>
            </a:r>
            <a:r>
              <a:rPr lang="en-GB" sz="1600" dirty="0"/>
              <a:t> </a:t>
            </a:r>
            <a:r>
              <a:rPr lang="en-GB" sz="1600" dirty="0" err="1"/>
              <a:t>manuelle</a:t>
            </a:r>
            <a:r>
              <a:rPr lang="en-GB" sz="1600" dirty="0"/>
              <a:t> </a:t>
            </a:r>
            <a:r>
              <a:rPr lang="en-GB" sz="1600" dirty="0" err="1"/>
              <a:t>Eingabe</a:t>
            </a:r>
            <a:r>
              <a:rPr lang="en-GB" sz="1600" dirty="0"/>
              <a:t> </a:t>
            </a:r>
            <a:r>
              <a:rPr lang="en-GB" sz="1600" dirty="0" err="1"/>
              <a:t>ausführen</a:t>
            </a:r>
            <a:r>
              <a:rPr lang="en-GB" sz="1600" dirty="0"/>
              <a:t>.
</a:t>
            </a:r>
            <a:endParaRPr lang="en-ZA" sz="1600" dirty="0"/>
          </a:p>
        </p:txBody>
      </p:sp>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1462476"/>
            <a:ext cx="10595237" cy="3575958"/>
          </a:xfrm>
        </p:spPr>
        <p:txBody>
          <a:bodyPr/>
          <a:lstStyle/>
          <a:p>
            <a:pPr marL="474300" indent="-457200">
              <a:buClr>
                <a:schemeClr val="accent2"/>
              </a:buClr>
              <a:buFont typeface="Wingdings" panose="05000000000000000000" pitchFamily="2" charset="2"/>
              <a:buChar char="Ø"/>
            </a:pPr>
            <a:r>
              <a:rPr lang="en-GB" dirty="0" err="1"/>
              <a:t>Robotische</a:t>
            </a:r>
            <a:r>
              <a:rPr lang="en-GB" dirty="0"/>
              <a:t> </a:t>
            </a:r>
            <a:r>
              <a:rPr lang="en-GB" dirty="0" err="1"/>
              <a:t>Prozessautomatisierung</a:t>
            </a:r>
            <a:r>
              <a:rPr lang="en-GB" dirty="0"/>
              <a:t> (RPA) </a:t>
            </a:r>
            <a:r>
              <a:rPr lang="en-GB" dirty="0" err="1"/>
              <a:t>kann</a:t>
            </a:r>
            <a:r>
              <a:rPr lang="en-GB" dirty="0"/>
              <a:t> </a:t>
            </a:r>
            <a:r>
              <a:rPr lang="en-GB" dirty="0" err="1"/>
              <a:t>als</a:t>
            </a:r>
            <a:r>
              <a:rPr lang="en-GB" dirty="0"/>
              <a:t> … </a:t>
            </a:r>
            <a:r>
              <a:rPr lang="en-GB" dirty="0" err="1"/>
              <a:t>definiert</a:t>
            </a:r>
            <a:r>
              <a:rPr lang="en-GB" dirty="0"/>
              <a:t> </a:t>
            </a:r>
            <a:r>
              <a:rPr lang="en-GB" dirty="0" err="1"/>
              <a:t>werden</a:t>
            </a:r>
            <a:r>
              <a:rPr lang="en-GB" dirty="0"/>
              <a:t>:</a:t>
            </a:r>
          </a:p>
          <a:p>
            <a:pPr marL="474300" indent="-457200">
              <a:buClr>
                <a:schemeClr val="accent2"/>
              </a:buClr>
              <a:buFont typeface="Wingdings" panose="05000000000000000000" pitchFamily="2" charset="2"/>
              <a:buChar char="Ø"/>
            </a:pPr>
            <a:endParaRPr lang="en-GB" dirty="0">
              <a:latin typeface="+mn-lt"/>
            </a:endParaRPr>
          </a:p>
          <a:p>
            <a:pPr marL="931500" lvl="1" indent="-457200">
              <a:buClr>
                <a:schemeClr val="accent2"/>
              </a:buClr>
              <a:buFont typeface="+mj-lt"/>
              <a:buAutoNum type="alphaLcParenR"/>
            </a:pPr>
            <a:r>
              <a:rPr lang="en-GB" dirty="0" err="1">
                <a:solidFill>
                  <a:srgbClr val="000000"/>
                </a:solidFill>
                <a:latin typeface="+mn-lt"/>
              </a:rPr>
              <a:t>Erstellung</a:t>
            </a:r>
            <a:r>
              <a:rPr lang="en-GB" dirty="0">
                <a:solidFill>
                  <a:srgbClr val="000000"/>
                </a:solidFill>
                <a:latin typeface="+mn-lt"/>
              </a:rPr>
              <a:t>, </a:t>
            </a:r>
            <a:r>
              <a:rPr lang="en-GB" dirty="0" err="1">
                <a:solidFill>
                  <a:srgbClr val="000000"/>
                </a:solidFill>
                <a:latin typeface="+mn-lt"/>
              </a:rPr>
              <a:t>Bearbeitung</a:t>
            </a:r>
            <a:r>
              <a:rPr lang="en-GB" dirty="0">
                <a:solidFill>
                  <a:srgbClr val="000000"/>
                </a:solidFill>
                <a:latin typeface="+mn-lt"/>
              </a:rPr>
              <a:t> und Analyse der </a:t>
            </a:r>
            <a:r>
              <a:rPr lang="en-GB" dirty="0" err="1">
                <a:solidFill>
                  <a:srgbClr val="000000"/>
                </a:solidFill>
                <a:latin typeface="+mn-lt"/>
              </a:rPr>
              <a:t>vorhersehbaren</a:t>
            </a:r>
            <a:r>
              <a:rPr lang="en-GB" dirty="0">
                <a:solidFill>
                  <a:srgbClr val="000000"/>
                </a:solidFill>
                <a:latin typeface="+mn-lt"/>
              </a:rPr>
              <a:t> </a:t>
            </a:r>
            <a:r>
              <a:rPr lang="en-GB" dirty="0" err="1">
                <a:solidFill>
                  <a:srgbClr val="000000"/>
                </a:solidFill>
                <a:latin typeface="+mn-lt"/>
              </a:rPr>
              <a:t>Prozesse</a:t>
            </a:r>
            <a:r>
              <a:rPr lang="en-GB" dirty="0">
                <a:solidFill>
                  <a:srgbClr val="000000"/>
                </a:solidFill>
                <a:latin typeface="+mn-lt"/>
              </a:rPr>
              <a:t>, die die </a:t>
            </a:r>
            <a:r>
              <a:rPr lang="en-GB" dirty="0" err="1">
                <a:solidFill>
                  <a:srgbClr val="000000"/>
                </a:solidFill>
                <a:latin typeface="+mn-lt"/>
              </a:rPr>
              <a:t>Kerngeschäftsvorgänge</a:t>
            </a:r>
            <a:r>
              <a:rPr lang="en-GB" dirty="0">
                <a:solidFill>
                  <a:srgbClr val="000000"/>
                </a:solidFill>
                <a:latin typeface="+mn-lt"/>
              </a:rPr>
              <a:t> </a:t>
            </a:r>
            <a:r>
              <a:rPr lang="en-GB" dirty="0" err="1">
                <a:solidFill>
                  <a:srgbClr val="000000"/>
                </a:solidFill>
                <a:latin typeface="+mn-lt"/>
              </a:rPr>
              <a:t>ausmachen</a:t>
            </a:r>
            <a:endParaRPr lang="en-GB" dirty="0">
              <a:solidFill>
                <a:srgbClr val="000000"/>
              </a:solidFill>
              <a:latin typeface="+mn-lt"/>
            </a:endParaRPr>
          </a:p>
          <a:p>
            <a:pPr marL="931500" lvl="1" indent="-457200">
              <a:buClr>
                <a:schemeClr val="accent2"/>
              </a:buClr>
              <a:buFont typeface="+mj-lt"/>
              <a:buAutoNum type="alphaLcParenR"/>
            </a:pPr>
            <a:r>
              <a:rPr lang="en-GB" dirty="0">
                <a:solidFill>
                  <a:srgbClr val="000000"/>
                </a:solidFill>
                <a:latin typeface="+mn-lt"/>
              </a:rPr>
              <a:t>Integration </a:t>
            </a:r>
            <a:r>
              <a:rPr lang="en-GB" dirty="0" err="1">
                <a:solidFill>
                  <a:srgbClr val="000000"/>
                </a:solidFill>
                <a:latin typeface="+mn-lt"/>
              </a:rPr>
              <a:t>aller</a:t>
            </a:r>
            <a:r>
              <a:rPr lang="en-GB" dirty="0">
                <a:solidFill>
                  <a:srgbClr val="000000"/>
                </a:solidFill>
                <a:latin typeface="+mn-lt"/>
              </a:rPr>
              <a:t> </a:t>
            </a:r>
            <a:r>
              <a:rPr lang="en-GB" dirty="0" err="1">
                <a:solidFill>
                  <a:srgbClr val="000000"/>
                </a:solidFill>
                <a:latin typeface="+mn-lt"/>
              </a:rPr>
              <a:t>Fach</a:t>
            </a:r>
            <a:r>
              <a:rPr lang="en-GB" dirty="0">
                <a:solidFill>
                  <a:srgbClr val="000000"/>
                </a:solidFill>
                <a:latin typeface="+mn-lt"/>
              </a:rPr>
              <a:t>- und </a:t>
            </a:r>
            <a:r>
              <a:rPr lang="en-GB" dirty="0" err="1">
                <a:solidFill>
                  <a:srgbClr val="000000"/>
                </a:solidFill>
                <a:latin typeface="+mn-lt"/>
              </a:rPr>
              <a:t>Funktionstools</a:t>
            </a:r>
            <a:r>
              <a:rPr lang="en-GB" dirty="0">
                <a:solidFill>
                  <a:srgbClr val="000000"/>
                </a:solidFill>
                <a:latin typeface="+mn-lt"/>
              </a:rPr>
              <a:t> in </a:t>
            </a:r>
            <a:r>
              <a:rPr lang="en-GB" dirty="0" err="1">
                <a:solidFill>
                  <a:srgbClr val="000000"/>
                </a:solidFill>
                <a:latin typeface="+mn-lt"/>
              </a:rPr>
              <a:t>verschiedene</a:t>
            </a:r>
            <a:r>
              <a:rPr lang="en-GB" dirty="0">
                <a:solidFill>
                  <a:srgbClr val="000000"/>
                </a:solidFill>
                <a:latin typeface="+mn-lt"/>
              </a:rPr>
              <a:t> </a:t>
            </a:r>
            <a:r>
              <a:rPr lang="en-GB" dirty="0" err="1">
                <a:solidFill>
                  <a:srgbClr val="000000"/>
                </a:solidFill>
                <a:latin typeface="+mn-lt"/>
              </a:rPr>
              <a:t>Automatisierungsebenen</a:t>
            </a:r>
            <a:endParaRPr lang="en-GB" dirty="0">
              <a:solidFill>
                <a:srgbClr val="000000"/>
              </a:solidFill>
              <a:latin typeface="+mn-lt"/>
            </a:endParaRPr>
          </a:p>
          <a:p>
            <a:pPr marL="931500" lvl="1" indent="-457200">
              <a:buClr>
                <a:schemeClr val="accent2"/>
              </a:buClr>
              <a:buFont typeface="+mj-lt"/>
              <a:buAutoNum type="alphaLcParenR"/>
            </a:pPr>
            <a:r>
              <a:rPr lang="en-GB" dirty="0" err="1">
                <a:solidFill>
                  <a:srgbClr val="000000"/>
                </a:solidFill>
                <a:latin typeface="+mn-lt"/>
              </a:rPr>
              <a:t>Verwaltung</a:t>
            </a:r>
            <a:r>
              <a:rPr lang="en-GB" dirty="0">
                <a:solidFill>
                  <a:srgbClr val="000000"/>
                </a:solidFill>
                <a:latin typeface="+mn-lt"/>
              </a:rPr>
              <a:t> </a:t>
            </a:r>
            <a:r>
              <a:rPr lang="en-GB" dirty="0" err="1">
                <a:solidFill>
                  <a:srgbClr val="000000"/>
                </a:solidFill>
                <a:latin typeface="+mn-lt"/>
              </a:rPr>
              <a:t>komplexer</a:t>
            </a:r>
            <a:r>
              <a:rPr lang="en-GB" dirty="0">
                <a:solidFill>
                  <a:srgbClr val="000000"/>
                </a:solidFill>
                <a:latin typeface="+mn-lt"/>
              </a:rPr>
              <a:t>, </a:t>
            </a:r>
            <a:r>
              <a:rPr lang="en-GB" dirty="0" err="1">
                <a:solidFill>
                  <a:srgbClr val="000000"/>
                </a:solidFill>
                <a:latin typeface="+mn-lt"/>
              </a:rPr>
              <a:t>organisationsweiter</a:t>
            </a:r>
            <a:r>
              <a:rPr lang="en-GB" dirty="0">
                <a:solidFill>
                  <a:srgbClr val="000000"/>
                </a:solidFill>
                <a:latin typeface="+mn-lt"/>
              </a:rPr>
              <a:t> </a:t>
            </a:r>
            <a:r>
              <a:rPr lang="en-GB" dirty="0" err="1">
                <a:solidFill>
                  <a:srgbClr val="000000"/>
                </a:solidFill>
                <a:latin typeface="+mn-lt"/>
              </a:rPr>
              <a:t>Prozesse</a:t>
            </a:r>
            <a:r>
              <a:rPr lang="en-GB" dirty="0">
                <a:solidFill>
                  <a:srgbClr val="000000"/>
                </a:solidFill>
                <a:latin typeface="+mn-lt"/>
              </a:rPr>
              <a:t> </a:t>
            </a:r>
            <a:r>
              <a:rPr lang="en-GB" dirty="0" err="1">
                <a:solidFill>
                  <a:srgbClr val="000000"/>
                </a:solidFill>
                <a:latin typeface="+mn-lt"/>
              </a:rPr>
              <a:t>mit</a:t>
            </a:r>
            <a:r>
              <a:rPr lang="en-GB" dirty="0">
                <a:solidFill>
                  <a:srgbClr val="000000"/>
                </a:solidFill>
                <a:latin typeface="+mn-lt"/>
              </a:rPr>
              <a:t> </a:t>
            </a:r>
            <a:r>
              <a:rPr lang="en-GB" dirty="0" err="1">
                <a:solidFill>
                  <a:srgbClr val="000000"/>
                </a:solidFill>
                <a:latin typeface="+mn-lt"/>
              </a:rPr>
              <a:t>technologischen</a:t>
            </a:r>
            <a:r>
              <a:rPr lang="en-GB" dirty="0">
                <a:solidFill>
                  <a:srgbClr val="000000"/>
                </a:solidFill>
                <a:latin typeface="+mn-lt"/>
              </a:rPr>
              <a:t> </a:t>
            </a:r>
            <a:r>
              <a:rPr lang="en-GB" dirty="0" err="1">
                <a:solidFill>
                  <a:srgbClr val="000000"/>
                </a:solidFill>
                <a:latin typeface="+mn-lt"/>
              </a:rPr>
              <a:t>Methoden</a:t>
            </a:r>
            <a:endParaRPr lang="en-GB" dirty="0">
              <a:solidFill>
                <a:srgbClr val="000000"/>
              </a:solidFill>
              <a:latin typeface="+mn-lt"/>
            </a:endParaRPr>
          </a:p>
          <a:p>
            <a:pPr marL="931500" lvl="1" indent="-457200">
              <a:buClr>
                <a:schemeClr val="accent2"/>
              </a:buClr>
              <a:buFont typeface="+mj-lt"/>
              <a:buAutoNum type="alphaLcParenR"/>
            </a:pPr>
            <a:r>
              <a:rPr lang="en-GB" dirty="0" err="1">
                <a:solidFill>
                  <a:srgbClr val="000000"/>
                </a:solidFill>
                <a:latin typeface="+mn-lt"/>
              </a:rPr>
              <a:t>Automatisierte</a:t>
            </a:r>
            <a:r>
              <a:rPr lang="en-GB" dirty="0">
                <a:solidFill>
                  <a:srgbClr val="000000"/>
                </a:solidFill>
                <a:latin typeface="+mn-lt"/>
              </a:rPr>
              <a:t> </a:t>
            </a:r>
            <a:r>
              <a:rPr lang="en-GB" dirty="0" err="1">
                <a:solidFill>
                  <a:srgbClr val="000000"/>
                </a:solidFill>
                <a:latin typeface="+mn-lt"/>
              </a:rPr>
              <a:t>Verarbeitung</a:t>
            </a:r>
            <a:r>
              <a:rPr lang="en-GB" dirty="0">
                <a:solidFill>
                  <a:srgbClr val="000000"/>
                </a:solidFill>
                <a:latin typeface="+mn-lt"/>
              </a:rPr>
              <a:t> und </a:t>
            </a:r>
            <a:r>
              <a:rPr lang="en-GB" dirty="0" err="1">
                <a:solidFill>
                  <a:srgbClr val="000000"/>
                </a:solidFill>
                <a:latin typeface="+mn-lt"/>
              </a:rPr>
              <a:t>Speicherung</a:t>
            </a:r>
            <a:r>
              <a:rPr lang="en-GB" dirty="0">
                <a:solidFill>
                  <a:srgbClr val="000000"/>
                </a:solidFill>
                <a:latin typeface="+mn-lt"/>
              </a:rPr>
              <a:t> von </a:t>
            </a:r>
            <a:r>
              <a:rPr lang="en-GB" dirty="0" err="1">
                <a:solidFill>
                  <a:srgbClr val="000000"/>
                </a:solidFill>
                <a:latin typeface="+mn-lt"/>
              </a:rPr>
              <a:t>Daten</a:t>
            </a:r>
            <a:r>
              <a:rPr lang="en-GB" dirty="0">
                <a:solidFill>
                  <a:srgbClr val="000000"/>
                </a:solidFill>
                <a:latin typeface="+mn-lt"/>
              </a:rPr>
              <a:t> </a:t>
            </a:r>
            <a:r>
              <a:rPr lang="en-GB" dirty="0" err="1">
                <a:solidFill>
                  <a:srgbClr val="000000"/>
                </a:solidFill>
                <a:latin typeface="+mn-lt"/>
              </a:rPr>
              <a:t>ohne</a:t>
            </a:r>
            <a:r>
              <a:rPr lang="en-GB" dirty="0">
                <a:solidFill>
                  <a:srgbClr val="000000"/>
                </a:solidFill>
                <a:latin typeface="+mn-lt"/>
              </a:rPr>
              <a:t> </a:t>
            </a:r>
            <a:r>
              <a:rPr lang="en-GB" dirty="0" err="1">
                <a:solidFill>
                  <a:srgbClr val="000000"/>
                </a:solidFill>
                <a:latin typeface="+mn-lt"/>
              </a:rPr>
              <a:t>manuelle</a:t>
            </a:r>
            <a:r>
              <a:rPr lang="en-GB" dirty="0">
                <a:solidFill>
                  <a:srgbClr val="000000"/>
                </a:solidFill>
                <a:latin typeface="+mn-lt"/>
              </a:rPr>
              <a:t> </a:t>
            </a:r>
            <a:r>
              <a:rPr lang="en-GB" dirty="0" err="1">
                <a:solidFill>
                  <a:srgbClr val="000000"/>
                </a:solidFill>
                <a:latin typeface="+mn-lt"/>
              </a:rPr>
              <a:t>Dateneingabe</a:t>
            </a: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pic>
        <p:nvPicPr>
          <p:cNvPr id="4" name="Graphic 3" descr="Checkmark with solid fill">
            <a:extLst>
              <a:ext uri="{FF2B5EF4-FFF2-40B4-BE49-F238E27FC236}">
                <a16:creationId xmlns:a16="http://schemas.microsoft.com/office/drawing/2014/main" id="{36B18D14-F20E-1307-DD57-168F347AEF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9820" y="5010896"/>
            <a:ext cx="384628" cy="384628"/>
          </a:xfrm>
          <a:prstGeom prst="rect">
            <a:avLst/>
          </a:prstGeom>
        </p:spPr>
      </p:pic>
    </p:spTree>
    <p:extLst>
      <p:ext uri="{BB962C8B-B14F-4D97-AF65-F5344CB8AC3E}">
        <p14:creationId xmlns:p14="http://schemas.microsoft.com/office/powerpoint/2010/main" val="288172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Nennen</a:t>
            </a:r>
            <a:r>
              <a:rPr lang="en-GB" dirty="0"/>
              <a:t> Sie 6 </a:t>
            </a:r>
            <a:r>
              <a:rPr lang="en-GB" dirty="0" err="1"/>
              <a:t>strategische</a:t>
            </a:r>
            <a:r>
              <a:rPr lang="en-GB" dirty="0"/>
              <a:t> </a:t>
            </a:r>
            <a:r>
              <a:rPr lang="en-GB" dirty="0" err="1"/>
              <a:t>Möglichkeiten</a:t>
            </a:r>
            <a:r>
              <a:rPr lang="en-GB" dirty="0"/>
              <a:t>, </a:t>
            </a:r>
            <a:r>
              <a:rPr lang="en-GB" dirty="0" err="1"/>
              <a:t>wie</a:t>
            </a:r>
            <a:r>
              <a:rPr lang="en-GB" dirty="0"/>
              <a:t> </a:t>
            </a:r>
            <a:r>
              <a:rPr lang="en-GB" dirty="0" err="1"/>
              <a:t>gemeinnützige</a:t>
            </a:r>
            <a:r>
              <a:rPr lang="en-GB" dirty="0"/>
              <a:t> </a:t>
            </a:r>
            <a:r>
              <a:rPr lang="en-GB" dirty="0" err="1"/>
              <a:t>Organisationen</a:t>
            </a:r>
            <a:r>
              <a:rPr lang="en-GB" dirty="0"/>
              <a:t> </a:t>
            </a:r>
            <a:r>
              <a:rPr lang="en-GB" dirty="0" err="1"/>
              <a:t>Technologie</a:t>
            </a:r>
            <a:r>
              <a:rPr lang="en-GB" dirty="0"/>
              <a:t> </a:t>
            </a:r>
            <a:r>
              <a:rPr lang="en-GB" dirty="0" err="1"/>
              <a:t>nutzen</a:t>
            </a:r>
            <a:r>
              <a:rPr lang="en-GB" dirty="0"/>
              <a:t> </a:t>
            </a:r>
            <a:r>
              <a:rPr lang="en-GB" dirty="0" err="1"/>
              <a:t>können</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28629808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6 der </a:t>
            </a:r>
            <a:r>
              <a:rPr lang="en-GB" dirty="0" err="1"/>
              <a:t>unten</a:t>
            </a:r>
            <a:r>
              <a:rPr lang="en-GB" dirty="0"/>
              <a:t> </a:t>
            </a:r>
            <a:r>
              <a:rPr lang="en-GB" dirty="0" err="1"/>
              <a:t>aufgeführten</a:t>
            </a:r>
            <a:r>
              <a:rPr lang="en-GB" dirty="0"/>
              <a:t> </a:t>
            </a:r>
            <a:r>
              <a:rPr lang="en-GB" dirty="0" err="1"/>
              <a:t>Optionen</a:t>
            </a:r>
            <a:r>
              <a:rPr lang="en-GB" dirty="0"/>
              <a:t> </a:t>
            </a:r>
            <a:r>
              <a:rPr lang="en-GB" dirty="0" err="1"/>
              <a:t>sind</a:t>
            </a:r>
            <a:r>
              <a:rPr lang="en-GB" dirty="0"/>
              <a:t> </a:t>
            </a:r>
            <a:r>
              <a:rPr lang="en-GB" dirty="0" err="1"/>
              <a:t>richtig</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D350D96D-9A38-A953-2BBE-3A2DB846F0FB}"/>
              </a:ext>
            </a:extLst>
          </p:cNvPr>
          <p:cNvGraphicFramePr>
            <a:graphicFrameLocks noGrp="1"/>
          </p:cNvGraphicFramePr>
          <p:nvPr>
            <p:extLst>
              <p:ext uri="{D42A27DB-BD31-4B8C-83A1-F6EECF244321}">
                <p14:modId xmlns:p14="http://schemas.microsoft.com/office/powerpoint/2010/main" val="3505456638"/>
              </p:ext>
            </p:extLst>
          </p:nvPr>
        </p:nvGraphicFramePr>
        <p:xfrm>
          <a:off x="798382" y="2664843"/>
          <a:ext cx="10595236" cy="3053984"/>
        </p:xfrm>
        <a:graphic>
          <a:graphicData uri="http://schemas.openxmlformats.org/drawingml/2006/table">
            <a:tbl>
              <a:tblPr firstRow="1" bandRow="1">
                <a:tableStyleId>{8A107856-5554-42FB-B03E-39F5DBC370BA}</a:tableStyleId>
              </a:tblPr>
              <a:tblGrid>
                <a:gridCol w="5297618">
                  <a:extLst>
                    <a:ext uri="{9D8B030D-6E8A-4147-A177-3AD203B41FA5}">
                      <a16:colId xmlns:a16="http://schemas.microsoft.com/office/drawing/2014/main" val="3752673547"/>
                    </a:ext>
                  </a:extLst>
                </a:gridCol>
                <a:gridCol w="5297618">
                  <a:extLst>
                    <a:ext uri="{9D8B030D-6E8A-4147-A177-3AD203B41FA5}">
                      <a16:colId xmlns:a16="http://schemas.microsoft.com/office/drawing/2014/main" val="132659526"/>
                    </a:ext>
                  </a:extLst>
                </a:gridCol>
              </a:tblGrid>
              <a:tr h="443456">
                <a:tc>
                  <a:txBody>
                    <a:bodyPr/>
                    <a:lstStyle/>
                    <a:p>
                      <a:r>
                        <a:rPr lang="en-ZA" b="0" dirty="0">
                          <a:solidFill>
                            <a:srgbClr val="000000"/>
                          </a:solidFill>
                        </a:rPr>
                        <a:t>Marketing </a:t>
                      </a:r>
                      <a:r>
                        <a:rPr lang="en-ZA" b="0" dirty="0" err="1">
                          <a:solidFill>
                            <a:srgbClr val="000000"/>
                          </a:solidFill>
                        </a:rPr>
                        <a:t>automatisieren</a:t>
                      </a:r>
                      <a:endParaRPr lang="en-ZA" b="0" dirty="0">
                        <a:solidFill>
                          <a:srgbClr val="000000"/>
                        </a:solidFill>
                      </a:endParaRPr>
                    </a:p>
                  </a:txBody>
                  <a:tcPr/>
                </a:tc>
                <a:tc>
                  <a:txBody>
                    <a:bodyPr/>
                    <a:lstStyle/>
                    <a:p>
                      <a:r>
                        <a:rPr lang="en-ZA" b="0" dirty="0" err="1">
                          <a:solidFill>
                            <a:srgbClr val="000000"/>
                          </a:solidFill>
                        </a:rPr>
                        <a:t>Umsetzung</a:t>
                      </a:r>
                      <a:r>
                        <a:rPr lang="en-ZA" b="0" dirty="0">
                          <a:solidFill>
                            <a:srgbClr val="000000"/>
                          </a:solidFill>
                        </a:rPr>
                        <a:t> von </a:t>
                      </a:r>
                      <a:r>
                        <a:rPr lang="en-ZA" b="0" dirty="0" err="1">
                          <a:solidFill>
                            <a:srgbClr val="000000"/>
                          </a:solidFill>
                        </a:rPr>
                        <a:t>Kommunikations</a:t>
                      </a:r>
                      <a:r>
                        <a:rPr lang="en-ZA" b="0" dirty="0">
                          <a:solidFill>
                            <a:srgbClr val="000000"/>
                          </a:solidFill>
                        </a:rPr>
                        <a:t>- und </a:t>
                      </a:r>
                      <a:r>
                        <a:rPr lang="en-ZA" b="0" dirty="0" err="1">
                          <a:solidFill>
                            <a:srgbClr val="000000"/>
                          </a:solidFill>
                        </a:rPr>
                        <a:t>Informationstechnologielösungen</a:t>
                      </a:r>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err="1">
                          <a:solidFill>
                            <a:srgbClr val="000000"/>
                          </a:solidFill>
                        </a:rPr>
                        <a:t>Zusammenarbeit</a:t>
                      </a:r>
                      <a:r>
                        <a:rPr lang="en-ZA" b="0" dirty="0">
                          <a:solidFill>
                            <a:srgbClr val="000000"/>
                          </a:solidFill>
                        </a:rPr>
                        <a:t> </a:t>
                      </a:r>
                      <a:r>
                        <a:rPr lang="en-ZA" b="0" dirty="0" err="1">
                          <a:solidFill>
                            <a:srgbClr val="000000"/>
                          </a:solidFill>
                        </a:rPr>
                        <a:t>mit</a:t>
                      </a:r>
                      <a:r>
                        <a:rPr lang="en-ZA" b="0" dirty="0">
                          <a:solidFill>
                            <a:srgbClr val="000000"/>
                          </a:solidFill>
                        </a:rPr>
                        <a:t> </a:t>
                      </a:r>
                      <a:r>
                        <a:rPr lang="en-ZA" b="0" dirty="0" err="1">
                          <a:solidFill>
                            <a:srgbClr val="000000"/>
                          </a:solidFill>
                        </a:rPr>
                        <a:t>komplementären</a:t>
                      </a:r>
                      <a:r>
                        <a:rPr lang="en-ZA" b="0" dirty="0">
                          <a:solidFill>
                            <a:srgbClr val="000000"/>
                          </a:solidFill>
                        </a:rPr>
                        <a:t> </a:t>
                      </a:r>
                      <a:r>
                        <a:rPr lang="en-ZA" b="0" dirty="0" err="1">
                          <a:solidFill>
                            <a:srgbClr val="000000"/>
                          </a:solidFill>
                        </a:rPr>
                        <a:t>Organisationen</a:t>
                      </a:r>
                      <a:endParaRPr lang="en-ZA" b="0" dirty="0">
                        <a:solidFill>
                          <a:srgbClr val="000000"/>
                        </a:solidFill>
                      </a:endParaRPr>
                    </a:p>
                  </a:txBody>
                  <a:tcPr/>
                </a:tc>
                <a:tc>
                  <a:txBody>
                    <a:bodyPr/>
                    <a:lstStyle/>
                    <a:p>
                      <a:r>
                        <a:rPr lang="en-ZA" b="0" dirty="0" err="1">
                          <a:solidFill>
                            <a:srgbClr val="000000"/>
                          </a:solidFill>
                        </a:rPr>
                        <a:t>Testen</a:t>
                      </a:r>
                      <a:r>
                        <a:rPr lang="en-ZA" b="0" dirty="0">
                          <a:solidFill>
                            <a:srgbClr val="000000"/>
                          </a:solidFill>
                        </a:rPr>
                        <a:t> Sie Software </a:t>
                      </a:r>
                      <a:r>
                        <a:rPr lang="en-ZA" b="0" dirty="0" err="1">
                          <a:solidFill>
                            <a:srgbClr val="000000"/>
                          </a:solidFill>
                        </a:rPr>
                        <a:t>zu</a:t>
                      </a:r>
                      <a:r>
                        <a:rPr lang="en-ZA" b="0" dirty="0">
                          <a:solidFill>
                            <a:srgbClr val="000000"/>
                          </a:solidFill>
                        </a:rPr>
                        <a:t> </a:t>
                      </a:r>
                      <a:r>
                        <a:rPr lang="en-ZA" b="0" dirty="0" err="1">
                          <a:solidFill>
                            <a:srgbClr val="000000"/>
                          </a:solidFill>
                        </a:rPr>
                        <a:t>Sonderkonditionen</a:t>
                      </a:r>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Auf </a:t>
                      </a:r>
                      <a:r>
                        <a:rPr lang="en-ZA" b="0" dirty="0" err="1">
                          <a:solidFill>
                            <a:srgbClr val="000000"/>
                          </a:solidFill>
                        </a:rPr>
                        <a:t>sozialen</a:t>
                      </a:r>
                      <a:r>
                        <a:rPr lang="en-ZA" b="0" dirty="0">
                          <a:solidFill>
                            <a:srgbClr val="000000"/>
                          </a:solidFill>
                        </a:rPr>
                        <a:t> </a:t>
                      </a:r>
                      <a:r>
                        <a:rPr lang="en-ZA" b="0" dirty="0" err="1">
                          <a:solidFill>
                            <a:srgbClr val="000000"/>
                          </a:solidFill>
                        </a:rPr>
                        <a:t>Medien</a:t>
                      </a:r>
                      <a:r>
                        <a:rPr lang="en-ZA" b="0" dirty="0">
                          <a:solidFill>
                            <a:srgbClr val="000000"/>
                          </a:solidFill>
                        </a:rPr>
                        <a:t> “live” </a:t>
                      </a:r>
                      <a:r>
                        <a:rPr lang="en-ZA" b="0" dirty="0" err="1">
                          <a:solidFill>
                            <a:srgbClr val="000000"/>
                          </a:solidFill>
                        </a:rPr>
                        <a:t>gehen</a:t>
                      </a:r>
                      <a:endParaRPr lang="en-ZA" b="0" dirty="0">
                        <a:solidFill>
                          <a:srgbClr val="000000"/>
                        </a:solidFill>
                      </a:endParaRPr>
                    </a:p>
                  </a:txBody>
                  <a:tcPr/>
                </a:tc>
                <a:tc>
                  <a:txBody>
                    <a:bodyPr/>
                    <a:lstStyle/>
                    <a:p>
                      <a:r>
                        <a:rPr lang="en-ZA" b="0" dirty="0" err="1">
                          <a:solidFill>
                            <a:srgbClr val="000000"/>
                          </a:solidFill>
                        </a:rPr>
                        <a:t>Freiberufler</a:t>
                      </a:r>
                      <a:r>
                        <a:rPr lang="en-ZA" b="0" dirty="0">
                          <a:solidFill>
                            <a:srgbClr val="000000"/>
                          </a:solidFill>
                        </a:rPr>
                        <a:t> </a:t>
                      </a:r>
                      <a:r>
                        <a:rPr lang="en-ZA" b="0" dirty="0" err="1">
                          <a:solidFill>
                            <a:srgbClr val="000000"/>
                          </a:solidFill>
                        </a:rPr>
                        <a:t>anheuern</a:t>
                      </a:r>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ZA" b="0" dirty="0">
                          <a:solidFill>
                            <a:srgbClr val="000000"/>
                          </a:solidFill>
                        </a:rPr>
                        <a:t>Fundraising-</a:t>
                      </a:r>
                      <a:r>
                        <a:rPr lang="en-ZA" b="0" dirty="0" err="1">
                          <a:solidFill>
                            <a:srgbClr val="000000"/>
                          </a:solidFill>
                        </a:rPr>
                        <a:t>Veranstaltungen</a:t>
                      </a:r>
                      <a:r>
                        <a:rPr lang="en-ZA" b="0" dirty="0">
                          <a:solidFill>
                            <a:srgbClr val="000000"/>
                          </a:solidFill>
                        </a:rPr>
                        <a:t> online </a:t>
                      </a:r>
                      <a:r>
                        <a:rPr lang="en-ZA" b="0" dirty="0" err="1">
                          <a:solidFill>
                            <a:srgbClr val="000000"/>
                          </a:solidFill>
                        </a:rPr>
                        <a:t>bewerben</a:t>
                      </a:r>
                      <a:endParaRPr lang="en-ZA" b="0" dirty="0">
                        <a:solidFill>
                          <a:srgbClr val="000000"/>
                        </a:solidFill>
                      </a:endParaRPr>
                    </a:p>
                  </a:txBody>
                  <a:tcPr/>
                </a:tc>
                <a:tc>
                  <a:txBody>
                    <a:bodyPr/>
                    <a:lstStyle/>
                    <a:p>
                      <a:r>
                        <a:rPr lang="en-ZA" b="0" dirty="0">
                          <a:solidFill>
                            <a:srgbClr val="000000"/>
                          </a:solidFill>
                        </a:rPr>
                        <a:t>In CRM-Software </a:t>
                      </a:r>
                      <a:r>
                        <a:rPr lang="en-ZA" b="0" dirty="0" err="1">
                          <a:solidFill>
                            <a:srgbClr val="000000"/>
                          </a:solidFill>
                        </a:rPr>
                        <a:t>investieren</a:t>
                      </a:r>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err="1">
                          <a:solidFill>
                            <a:srgbClr val="000000"/>
                          </a:solidFill>
                        </a:rPr>
                        <a:t>Zugang</a:t>
                      </a:r>
                      <a:r>
                        <a:rPr lang="en-ZA" b="0" dirty="0">
                          <a:solidFill>
                            <a:srgbClr val="000000"/>
                          </a:solidFill>
                        </a:rPr>
                        <a:t> </a:t>
                      </a:r>
                      <a:r>
                        <a:rPr lang="en-ZA" b="0" dirty="0" err="1">
                          <a:solidFill>
                            <a:srgbClr val="000000"/>
                          </a:solidFill>
                        </a:rPr>
                        <a:t>zu</a:t>
                      </a:r>
                      <a:r>
                        <a:rPr lang="en-ZA" b="0" dirty="0">
                          <a:solidFill>
                            <a:srgbClr val="000000"/>
                          </a:solidFill>
                        </a:rPr>
                        <a:t> </a:t>
                      </a:r>
                      <a:r>
                        <a:rPr lang="en-ZA" b="0" dirty="0" err="1">
                          <a:solidFill>
                            <a:srgbClr val="000000"/>
                          </a:solidFill>
                        </a:rPr>
                        <a:t>lokalen</a:t>
                      </a:r>
                      <a:r>
                        <a:rPr lang="en-ZA" b="0" dirty="0">
                          <a:solidFill>
                            <a:srgbClr val="000000"/>
                          </a:solidFill>
                        </a:rPr>
                        <a:t> </a:t>
                      </a:r>
                      <a:r>
                        <a:rPr lang="en-ZA" b="0" dirty="0" err="1">
                          <a:solidFill>
                            <a:srgbClr val="000000"/>
                          </a:solidFill>
                        </a:rPr>
                        <a:t>Ressourcen</a:t>
                      </a:r>
                      <a:r>
                        <a:rPr lang="en-ZA" b="0" dirty="0">
                          <a:solidFill>
                            <a:srgbClr val="000000"/>
                          </a:solidFill>
                        </a:rPr>
                        <a:t> der Gemeinschaft</a:t>
                      </a:r>
                    </a:p>
                  </a:txBody>
                  <a:tcPr/>
                </a:tc>
                <a:tc>
                  <a:txBody>
                    <a:bodyPr/>
                    <a:lstStyle/>
                    <a:p>
                      <a:r>
                        <a:rPr lang="en-GB" b="0" dirty="0" err="1">
                          <a:solidFill>
                            <a:srgbClr val="000000"/>
                          </a:solidFill>
                        </a:rPr>
                        <a:t>Nutzung</a:t>
                      </a:r>
                      <a:r>
                        <a:rPr lang="en-GB" b="0" dirty="0">
                          <a:solidFill>
                            <a:srgbClr val="000000"/>
                          </a:solidFill>
                        </a:rPr>
                        <a:t> von Tools und </a:t>
                      </a:r>
                      <a:r>
                        <a:rPr lang="en-GB" b="0" dirty="0" err="1">
                          <a:solidFill>
                            <a:srgbClr val="000000"/>
                          </a:solidFill>
                        </a:rPr>
                        <a:t>Diensten</a:t>
                      </a:r>
                      <a:r>
                        <a:rPr lang="en-GB" b="0" dirty="0">
                          <a:solidFill>
                            <a:srgbClr val="000000"/>
                          </a:solidFill>
                        </a:rPr>
                        <a:t>, die die </a:t>
                      </a:r>
                      <a:r>
                        <a:rPr lang="en-GB" b="0" dirty="0" err="1">
                          <a:solidFill>
                            <a:srgbClr val="000000"/>
                          </a:solidFill>
                        </a:rPr>
                        <a:t>Zusammenarbeit</a:t>
                      </a:r>
                      <a:r>
                        <a:rPr lang="en-GB" b="0" dirty="0">
                          <a:solidFill>
                            <a:srgbClr val="000000"/>
                          </a:solidFill>
                        </a:rPr>
                        <a:t> </a:t>
                      </a:r>
                      <a:r>
                        <a:rPr lang="en-GB" b="0" dirty="0" err="1">
                          <a:solidFill>
                            <a:srgbClr val="000000"/>
                          </a:solidFill>
                        </a:rPr>
                        <a:t>fördern</a:t>
                      </a:r>
                      <a:endParaRPr lang="en-GB" b="0" dirty="0">
                        <a:solidFill>
                          <a:srgbClr val="000000"/>
                        </a:solidFill>
                      </a:endParaRPr>
                    </a:p>
                  </a:txBody>
                  <a:tcPr/>
                </a:tc>
                <a:extLst>
                  <a:ext uri="{0D108BD9-81ED-4DB2-BD59-A6C34878D82A}">
                    <a16:rowId xmlns:a16="http://schemas.microsoft.com/office/drawing/2014/main" val="3684437308"/>
                  </a:ext>
                </a:extLst>
              </a:tr>
              <a:tr h="443456">
                <a:tc>
                  <a:txBody>
                    <a:bodyPr/>
                    <a:lstStyle/>
                    <a:p>
                      <a:r>
                        <a:rPr lang="en-ZA" b="0" dirty="0">
                          <a:solidFill>
                            <a:srgbClr val="000000"/>
                          </a:solidFill>
                        </a:rPr>
                        <a:t>Online-</a:t>
                      </a:r>
                      <a:r>
                        <a:rPr lang="en-ZA" b="0" dirty="0" err="1">
                          <a:solidFill>
                            <a:srgbClr val="000000"/>
                          </a:solidFill>
                        </a:rPr>
                        <a:t>Freiwilligenplattformen</a:t>
                      </a:r>
                      <a:r>
                        <a:rPr lang="en-ZA" b="0" dirty="0">
                          <a:solidFill>
                            <a:srgbClr val="000000"/>
                          </a:solidFill>
                        </a:rPr>
                        <a:t> </a:t>
                      </a:r>
                      <a:r>
                        <a:rPr lang="en-ZA" b="0" dirty="0" err="1">
                          <a:solidFill>
                            <a:srgbClr val="000000"/>
                          </a:solidFill>
                        </a:rPr>
                        <a:t>ausfindig</a:t>
                      </a:r>
                      <a:r>
                        <a:rPr lang="en-ZA" b="0" dirty="0">
                          <a:solidFill>
                            <a:srgbClr val="000000"/>
                          </a:solidFill>
                        </a:rPr>
                        <a:t> </a:t>
                      </a:r>
                      <a:r>
                        <a:rPr lang="en-ZA" b="0" dirty="0" err="1">
                          <a:solidFill>
                            <a:srgbClr val="000000"/>
                          </a:solidFill>
                        </a:rPr>
                        <a:t>machen</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644023227"/>
                  </a:ext>
                </a:extLst>
              </a:tr>
            </a:tbl>
          </a:graphicData>
        </a:graphic>
      </p:graphicFrame>
    </p:spTree>
    <p:extLst>
      <p:ext uri="{BB962C8B-B14F-4D97-AF65-F5344CB8AC3E}">
        <p14:creationId xmlns:p14="http://schemas.microsoft.com/office/powerpoint/2010/main" val="307066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Customer Relationship Management (CRM)</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02</a:t>
            </a:r>
            <a:endParaRPr lang="en-ZA" dirty="0"/>
          </a:p>
        </p:txBody>
      </p:sp>
    </p:spTree>
    <p:extLst>
      <p:ext uri="{BB962C8B-B14F-4D97-AF65-F5344CB8AC3E}">
        <p14:creationId xmlns:p14="http://schemas.microsoft.com/office/powerpoint/2010/main" val="30607562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latin typeface="+mn-lt"/>
              </a:rPr>
              <a:t>Definition: </a:t>
            </a:r>
            <a:r>
              <a:rPr lang="en-GB" dirty="0"/>
              <a:t>Customer Relationship Management (CRM) </a:t>
            </a:r>
            <a:r>
              <a:rPr lang="en-GB" dirty="0" err="1"/>
              <a:t>kann</a:t>
            </a:r>
            <a:r>
              <a:rPr lang="en-GB" dirty="0"/>
              <a:t> </a:t>
            </a:r>
            <a:r>
              <a:rPr lang="en-GB" dirty="0" err="1"/>
              <a:t>im</a:t>
            </a:r>
            <a:r>
              <a:rPr lang="en-GB" dirty="0"/>
              <a:t> </a:t>
            </a:r>
            <a:r>
              <a:rPr lang="en-GB" dirty="0" err="1"/>
              <a:t>weitesten</a:t>
            </a:r>
            <a:r>
              <a:rPr lang="en-GB" dirty="0"/>
              <a:t> </a:t>
            </a:r>
            <a:r>
              <a:rPr lang="en-GB" dirty="0" err="1"/>
              <a:t>Sinne</a:t>
            </a:r>
            <a:r>
              <a:rPr lang="en-GB" dirty="0"/>
              <a:t> </a:t>
            </a:r>
            <a:r>
              <a:rPr lang="en-GB" dirty="0" err="1"/>
              <a:t>als</a:t>
            </a:r>
            <a:r>
              <a:rPr lang="en-GB" dirty="0"/>
              <a:t> die </a:t>
            </a:r>
            <a:r>
              <a:rPr lang="en-GB" dirty="0" err="1"/>
              <a:t>Bemühungen</a:t>
            </a:r>
            <a:r>
              <a:rPr lang="en-GB" dirty="0"/>
              <a:t> um die </a:t>
            </a:r>
            <a:r>
              <a:rPr lang="en-GB" dirty="0" err="1"/>
              <a:t>Schaffung</a:t>
            </a:r>
            <a:r>
              <a:rPr lang="en-GB" dirty="0"/>
              <a:t>, </a:t>
            </a:r>
            <a:r>
              <a:rPr lang="en-GB" dirty="0" err="1"/>
              <a:t>Entwicklung</a:t>
            </a:r>
            <a:r>
              <a:rPr lang="en-GB" dirty="0"/>
              <a:t> und </a:t>
            </a:r>
            <a:r>
              <a:rPr lang="en-GB" dirty="0" err="1"/>
              <a:t>Aufrechterhaltung</a:t>
            </a:r>
            <a:r>
              <a:rPr lang="en-GB" dirty="0"/>
              <a:t> </a:t>
            </a:r>
            <a:r>
              <a:rPr lang="en-GB" dirty="0" err="1"/>
              <a:t>einer</a:t>
            </a:r>
            <a:r>
              <a:rPr lang="en-GB" dirty="0"/>
              <a:t> </a:t>
            </a:r>
            <a:r>
              <a:rPr lang="en-GB" dirty="0" err="1"/>
              <a:t>gesunden</a:t>
            </a:r>
            <a:r>
              <a:rPr lang="en-GB" dirty="0"/>
              <a:t> und </a:t>
            </a:r>
            <a:r>
              <a:rPr lang="en-GB" dirty="0" err="1"/>
              <a:t>dauerhaften</a:t>
            </a:r>
            <a:r>
              <a:rPr lang="en-GB" dirty="0"/>
              <a:t> </a:t>
            </a:r>
            <a:r>
              <a:rPr lang="en-GB" dirty="0" err="1"/>
              <a:t>Beziehung</a:t>
            </a:r>
            <a:r>
              <a:rPr lang="en-GB" dirty="0"/>
              <a:t> </a:t>
            </a:r>
            <a:r>
              <a:rPr lang="en-GB" dirty="0" err="1"/>
              <a:t>zu</a:t>
            </a:r>
            <a:r>
              <a:rPr lang="en-GB" dirty="0"/>
              <a:t> den </a:t>
            </a:r>
            <a:r>
              <a:rPr lang="en-GB" dirty="0" err="1"/>
              <a:t>Kunden</a:t>
            </a:r>
            <a:r>
              <a:rPr lang="en-GB" dirty="0"/>
              <a:t> </a:t>
            </a:r>
            <a:r>
              <a:rPr lang="en-GB" dirty="0" err="1"/>
              <a:t>unter</a:t>
            </a:r>
            <a:r>
              <a:rPr lang="en-GB" dirty="0"/>
              <a:t> </a:t>
            </a:r>
            <a:r>
              <a:rPr lang="en-GB" dirty="0" err="1"/>
              <a:t>Einsatz</a:t>
            </a:r>
            <a:r>
              <a:rPr lang="en-GB" dirty="0"/>
              <a:t> von </a:t>
            </a:r>
            <a:r>
              <a:rPr lang="en-GB" dirty="0" err="1"/>
              <a:t>Technologie</a:t>
            </a:r>
            <a:r>
              <a:rPr lang="en-GB" dirty="0"/>
              <a:t> </a:t>
            </a:r>
            <a:r>
              <a:rPr lang="en-GB" dirty="0" err="1"/>
              <a:t>definiert</a:t>
            </a:r>
            <a:r>
              <a:rPr lang="en-GB" dirty="0"/>
              <a:t> </a:t>
            </a:r>
            <a:r>
              <a:rPr lang="en-GB" dirty="0" err="1"/>
              <a:t>werden</a:t>
            </a:r>
            <a:r>
              <a:rPr lang="en-GB" dirty="0"/>
              <a:t>.</a:t>
            </a:r>
          </a:p>
          <a:p>
            <a:pPr marL="17100" indent="0">
              <a:buClr>
                <a:schemeClr val="accent2"/>
              </a:buClr>
            </a:pPr>
            <a:endParaRPr lang="en-GB" dirty="0">
              <a:latin typeface="+mn-lt"/>
            </a:endParaRPr>
          </a:p>
          <a:p>
            <a:pPr marL="474300" indent="-457200">
              <a:buClr>
                <a:schemeClr val="accent2"/>
              </a:buClr>
              <a:buFont typeface="Arial" panose="020B0604020202020204" pitchFamily="34" charset="0"/>
              <a:buChar char="•"/>
            </a:pPr>
            <a:r>
              <a:rPr lang="en-GB" dirty="0" err="1"/>
              <a:t>Aus</a:t>
            </a:r>
            <a:r>
              <a:rPr lang="en-GB" dirty="0"/>
              <a:t> der Sicht des Managements </a:t>
            </a:r>
            <a:r>
              <a:rPr lang="en-GB" dirty="0" err="1"/>
              <a:t>kann</a:t>
            </a:r>
            <a:r>
              <a:rPr lang="en-GB" dirty="0"/>
              <a:t> CRM </a:t>
            </a:r>
            <a:r>
              <a:rPr lang="en-GB" dirty="0" err="1"/>
              <a:t>als</a:t>
            </a:r>
            <a:r>
              <a:rPr lang="en-GB" dirty="0"/>
              <a:t> </a:t>
            </a:r>
            <a:r>
              <a:rPr lang="en-GB" dirty="0" err="1"/>
              <a:t>ein</a:t>
            </a:r>
            <a:r>
              <a:rPr lang="en-GB" dirty="0"/>
              <a:t> </a:t>
            </a:r>
            <a:r>
              <a:rPr lang="en-GB" dirty="0" err="1"/>
              <a:t>organisierter</a:t>
            </a:r>
            <a:r>
              <a:rPr lang="en-GB" dirty="0"/>
              <a:t> Ansatz </a:t>
            </a:r>
            <a:r>
              <a:rPr lang="en-GB" dirty="0" err="1"/>
              <a:t>zur</a:t>
            </a:r>
            <a:r>
              <a:rPr lang="en-GB" dirty="0"/>
              <a:t> </a:t>
            </a:r>
            <a:r>
              <a:rPr lang="en-GB" dirty="0" err="1"/>
              <a:t>Entwicklung</a:t>
            </a:r>
            <a:r>
              <a:rPr lang="en-GB" dirty="0"/>
              <a:t>, </a:t>
            </a:r>
            <a:r>
              <a:rPr lang="en-GB" dirty="0" err="1"/>
              <a:t>Verwaltung</a:t>
            </a:r>
            <a:r>
              <a:rPr lang="en-GB" dirty="0"/>
              <a:t> und </a:t>
            </a:r>
            <a:r>
              <a:rPr lang="en-GB" dirty="0" err="1"/>
              <a:t>Aufrechterhaltung</a:t>
            </a:r>
            <a:r>
              <a:rPr lang="en-GB" dirty="0"/>
              <a:t> </a:t>
            </a:r>
            <a:r>
              <a:rPr lang="en-GB" dirty="0" err="1"/>
              <a:t>einer</a:t>
            </a:r>
            <a:r>
              <a:rPr lang="en-GB" dirty="0"/>
              <a:t> </a:t>
            </a:r>
            <a:r>
              <a:rPr lang="en-GB" dirty="0" err="1"/>
              <a:t>profitablen</a:t>
            </a:r>
            <a:r>
              <a:rPr lang="en-GB" dirty="0"/>
              <a:t> </a:t>
            </a:r>
            <a:r>
              <a:rPr lang="en-GB" dirty="0" err="1"/>
              <a:t>Beziehung</a:t>
            </a:r>
            <a:r>
              <a:rPr lang="en-GB" dirty="0"/>
              <a:t> </a:t>
            </a:r>
            <a:r>
              <a:rPr lang="en-GB" dirty="0" err="1"/>
              <a:t>zu</a:t>
            </a:r>
            <a:r>
              <a:rPr lang="en-GB" dirty="0"/>
              <a:t> </a:t>
            </a:r>
            <a:r>
              <a:rPr lang="en-GB" dirty="0" err="1"/>
              <a:t>Kunden</a:t>
            </a:r>
            <a:r>
              <a:rPr lang="en-GB" dirty="0"/>
              <a:t> </a:t>
            </a:r>
            <a:r>
              <a:rPr lang="en-GB" dirty="0" err="1"/>
              <a:t>definiert</a:t>
            </a:r>
            <a:r>
              <a:rPr lang="en-GB" dirty="0"/>
              <a:t> </a:t>
            </a:r>
            <a:r>
              <a:rPr lang="en-GB" dirty="0" err="1"/>
              <a:t>werden</a:t>
            </a:r>
            <a:r>
              <a:rPr lang="en-GB" dirty="0"/>
              <a:t>.</a:t>
            </a:r>
            <a:endParaRPr lang="en-GB" dirty="0">
              <a:latin typeface="+mn-lt"/>
            </a:endParaRPr>
          </a:p>
          <a:p>
            <a:pPr marL="474300" indent="-457200">
              <a:buClr>
                <a:schemeClr val="accent2"/>
              </a:buClr>
              <a:buBlip>
                <a:blip r:embed="rId3"/>
              </a:buBlip>
            </a:pPr>
            <a:endParaRPr lang="en-GB" dirty="0">
              <a:latin typeface="+mn-lt"/>
            </a:endParaRPr>
          </a:p>
          <a:p>
            <a:pPr marL="474300" indent="-457200">
              <a:buClr>
                <a:schemeClr val="accent2"/>
              </a:buClr>
              <a:buBlip>
                <a:blip r:embed="rId3"/>
              </a:buBlip>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Customer Relationship Management (CRM)</a:t>
            </a:r>
            <a:endParaRPr lang="en-ZA" dirty="0"/>
          </a:p>
        </p:txBody>
      </p:sp>
    </p:spTree>
    <p:extLst>
      <p:ext uri="{BB962C8B-B14F-4D97-AF65-F5344CB8AC3E}">
        <p14:creationId xmlns:p14="http://schemas.microsoft.com/office/powerpoint/2010/main" val="314848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err="1"/>
              <a:t>Erlernte</a:t>
            </a:r>
            <a:r>
              <a:rPr lang="en-GB" dirty="0"/>
              <a:t> </a:t>
            </a:r>
            <a:r>
              <a:rPr lang="en-GB" dirty="0" err="1"/>
              <a:t>Kompetenzen</a:t>
            </a:r>
            <a:endParaRPr lang="en-GB" dirty="0" err="1">
              <a:cs typeface="Calibri"/>
            </a:endParaRPr>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742586"/>
            <a:ext cx="10413904" cy="2246769"/>
          </a:xfrm>
          <a:prstGeom prst="rect">
            <a:avLst/>
          </a:prstGeom>
          <a:noFill/>
        </p:spPr>
        <p:txBody>
          <a:bodyPr wrap="square" lIns="91440" tIns="45720" rIns="91440" bIns="45720" rtlCol="0" anchor="t">
            <a:spAutoFit/>
          </a:bodyPr>
          <a:lstStyle/>
          <a:p>
            <a:pPr marL="457200" indent="-457200">
              <a:buAutoNum type="arabicParenR"/>
              <a:defRPr/>
            </a:pPr>
            <a:r>
              <a:rPr lang="en-GB" sz="2000" dirty="0" err="1">
                <a:solidFill>
                  <a:srgbClr val="000000"/>
                </a:solidFill>
                <a:ea typeface="+mn-lt"/>
                <a:cs typeface="+mn-lt"/>
              </a:rPr>
              <a:t>Kenntnisse</a:t>
            </a:r>
            <a:r>
              <a:rPr lang="en-GB" sz="2000" dirty="0">
                <a:solidFill>
                  <a:srgbClr val="000000"/>
                </a:solidFill>
                <a:ea typeface="+mn-lt"/>
                <a:cs typeface="+mn-lt"/>
              </a:rPr>
              <a:t> </a:t>
            </a:r>
            <a:r>
              <a:rPr lang="en-GB" sz="2000" dirty="0" err="1">
                <a:solidFill>
                  <a:srgbClr val="000000"/>
                </a:solidFill>
                <a:ea typeface="+mn-lt"/>
                <a:cs typeface="+mn-lt"/>
              </a:rPr>
              <a:t>üner</a:t>
            </a:r>
            <a:r>
              <a:rPr lang="en-GB" sz="2000" dirty="0">
                <a:solidFill>
                  <a:srgbClr val="000000"/>
                </a:solidFill>
                <a:ea typeface="+mn-lt"/>
                <a:cs typeface="+mn-lt"/>
              </a:rPr>
              <a:t> den </a:t>
            </a:r>
            <a:r>
              <a:rPr lang="en-GB" sz="2000" dirty="0" err="1">
                <a:solidFill>
                  <a:srgbClr val="000000"/>
                </a:solidFill>
                <a:ea typeface="+mn-lt"/>
                <a:cs typeface="+mn-lt"/>
              </a:rPr>
              <a:t>Automatisierungsprozesses</a:t>
            </a:r>
            <a:r>
              <a:rPr lang="en-GB" sz="2000" dirty="0">
                <a:solidFill>
                  <a:srgbClr val="000000"/>
                </a:solidFill>
                <a:ea typeface="+mn-lt"/>
                <a:cs typeface="+mn-lt"/>
              </a:rPr>
              <a:t>: </a:t>
            </a:r>
            <a:r>
              <a:rPr lang="en-GB" sz="2000" dirty="0" err="1">
                <a:solidFill>
                  <a:srgbClr val="000000"/>
                </a:solidFill>
                <a:ea typeface="+mn-lt"/>
                <a:cs typeface="+mn-lt"/>
              </a:rPr>
              <a:t>Vorteile</a:t>
            </a:r>
            <a:r>
              <a:rPr lang="en-GB" sz="2000" dirty="0">
                <a:solidFill>
                  <a:srgbClr val="000000"/>
                </a:solidFill>
                <a:ea typeface="+mn-lt"/>
                <a:cs typeface="+mn-lt"/>
              </a:rPr>
              <a:t> und </a:t>
            </a:r>
            <a:r>
              <a:rPr lang="en-GB" sz="2000" dirty="0" err="1">
                <a:solidFill>
                  <a:srgbClr val="000000"/>
                </a:solidFill>
                <a:ea typeface="+mn-lt"/>
                <a:cs typeface="+mn-lt"/>
              </a:rPr>
              <a:t>Herausforderungen</a:t>
            </a:r>
            <a:endParaRPr lang="en-GB" sz="2000" dirty="0">
              <a:solidFill>
                <a:srgbClr val="000000"/>
              </a:solidFill>
              <a:ea typeface="+mn-lt"/>
              <a:cs typeface="+mn-lt"/>
            </a:endParaRPr>
          </a:p>
          <a:p>
            <a:pPr marL="457200" indent="-457200">
              <a:buAutoNum type="arabicParenR"/>
              <a:defRPr/>
            </a:pPr>
            <a:endParaRPr lang="en-GB" sz="2000" dirty="0">
              <a:solidFill>
                <a:srgbClr val="000000"/>
              </a:solidFill>
              <a:ea typeface="+mn-lt"/>
              <a:cs typeface="+mn-lt"/>
            </a:endParaRPr>
          </a:p>
          <a:p>
            <a:pPr marL="457200" indent="-457200">
              <a:buAutoNum type="arabicParenR"/>
              <a:defRPr/>
            </a:pPr>
            <a:r>
              <a:rPr lang="en-GB" sz="2000" dirty="0" err="1">
                <a:solidFill>
                  <a:srgbClr val="000000"/>
                </a:solidFill>
                <a:ea typeface="+mn-lt"/>
                <a:cs typeface="+mn-lt"/>
              </a:rPr>
              <a:t>Optimierung</a:t>
            </a:r>
            <a:r>
              <a:rPr lang="en-GB" sz="2000" dirty="0">
                <a:solidFill>
                  <a:srgbClr val="000000"/>
                </a:solidFill>
                <a:ea typeface="+mn-lt"/>
                <a:cs typeface="+mn-lt"/>
              </a:rPr>
              <a:t> von </a:t>
            </a:r>
            <a:r>
              <a:rPr lang="en-GB" sz="2000" dirty="0" err="1">
                <a:solidFill>
                  <a:srgbClr val="000000"/>
                </a:solidFill>
                <a:ea typeface="+mn-lt"/>
                <a:cs typeface="+mn-lt"/>
              </a:rPr>
              <a:t>Geschäftsprozessen</a:t>
            </a:r>
            <a:r>
              <a:rPr lang="en-GB" sz="2000" dirty="0">
                <a:solidFill>
                  <a:srgbClr val="000000"/>
                </a:solidFill>
                <a:ea typeface="+mn-lt"/>
                <a:cs typeface="+mn-lt"/>
              </a:rPr>
              <a:t> </a:t>
            </a:r>
            <a:r>
              <a:rPr lang="en-GB" sz="2000" dirty="0" err="1">
                <a:solidFill>
                  <a:srgbClr val="000000"/>
                </a:solidFill>
                <a:ea typeface="+mn-lt"/>
                <a:cs typeface="+mn-lt"/>
              </a:rPr>
              <a:t>durch</a:t>
            </a:r>
            <a:r>
              <a:rPr lang="en-GB" sz="2000" dirty="0">
                <a:solidFill>
                  <a:srgbClr val="000000"/>
                </a:solidFill>
                <a:ea typeface="+mn-lt"/>
                <a:cs typeface="+mn-lt"/>
              </a:rPr>
              <a:t> Software-</a:t>
            </a:r>
            <a:r>
              <a:rPr lang="en-GB" sz="2000" dirty="0" err="1">
                <a:solidFill>
                  <a:srgbClr val="000000"/>
                </a:solidFill>
                <a:ea typeface="+mn-lt"/>
                <a:cs typeface="+mn-lt"/>
              </a:rPr>
              <a:t>Automatisierung</a:t>
            </a:r>
            <a:endParaRPr lang="en-GB" sz="2000" dirty="0">
              <a:solidFill>
                <a:srgbClr val="000000"/>
              </a:solidFill>
              <a:ea typeface="+mn-lt"/>
              <a:cs typeface="+mn-lt"/>
            </a:endParaRPr>
          </a:p>
          <a:p>
            <a:pPr marL="457200" indent="-457200">
              <a:buAutoNum type="arabicParenR"/>
              <a:defRPr/>
            </a:pPr>
            <a:endParaRPr lang="en-GB" sz="2000" dirty="0">
              <a:solidFill>
                <a:srgbClr val="000000"/>
              </a:solidFill>
              <a:ea typeface="+mn-lt"/>
              <a:cs typeface="+mn-lt"/>
            </a:endParaRPr>
          </a:p>
          <a:p>
            <a:pPr marL="457200" indent="-457200">
              <a:buAutoNum type="arabicParenR"/>
              <a:defRPr/>
            </a:pPr>
            <a:r>
              <a:rPr lang="en-GB" sz="2000" dirty="0" err="1">
                <a:solidFill>
                  <a:srgbClr val="000000"/>
                </a:solidFill>
                <a:ea typeface="+mn-lt"/>
                <a:cs typeface="+mn-lt"/>
              </a:rPr>
              <a:t>Geschäftsprozessmanagement</a:t>
            </a:r>
            <a:r>
              <a:rPr lang="en-GB" sz="2000" dirty="0">
                <a:solidFill>
                  <a:srgbClr val="000000"/>
                </a:solidFill>
                <a:ea typeface="+mn-lt"/>
                <a:cs typeface="+mn-lt"/>
              </a:rPr>
              <a:t> und </a:t>
            </a:r>
            <a:r>
              <a:rPr lang="en-GB" sz="2000" dirty="0" err="1">
                <a:solidFill>
                  <a:srgbClr val="000000"/>
                </a:solidFill>
                <a:ea typeface="+mn-lt"/>
                <a:cs typeface="+mn-lt"/>
              </a:rPr>
              <a:t>dessen</a:t>
            </a:r>
            <a:r>
              <a:rPr lang="en-GB" sz="2000" dirty="0">
                <a:solidFill>
                  <a:srgbClr val="000000"/>
                </a:solidFill>
                <a:ea typeface="+mn-lt"/>
                <a:cs typeface="+mn-lt"/>
              </a:rPr>
              <a:t> Anwendung </a:t>
            </a:r>
            <a:r>
              <a:rPr lang="en-GB" sz="2000" dirty="0" err="1">
                <a:solidFill>
                  <a:srgbClr val="000000"/>
                </a:solidFill>
                <a:ea typeface="+mn-lt"/>
                <a:cs typeface="+mn-lt"/>
              </a:rPr>
              <a:t>tertiären</a:t>
            </a:r>
            <a:r>
              <a:rPr lang="en-GB" sz="2000" dirty="0">
                <a:solidFill>
                  <a:srgbClr val="000000"/>
                </a:solidFill>
                <a:ea typeface="+mn-lt"/>
                <a:cs typeface="+mn-lt"/>
              </a:rPr>
              <a:t> Sektor</a:t>
            </a:r>
          </a:p>
          <a:p>
            <a:pPr marL="457200" indent="-457200">
              <a:buAutoNum type="arabicParenR"/>
              <a:defRPr/>
            </a:pPr>
            <a:endParaRPr lang="en-GB" sz="2000" dirty="0">
              <a:solidFill>
                <a:srgbClr val="000000"/>
              </a:solidFill>
              <a:ea typeface="+mn-lt"/>
              <a:cs typeface="+mn-lt"/>
            </a:endParaRPr>
          </a:p>
          <a:p>
            <a:pPr marL="457200" indent="-457200">
              <a:buAutoNum type="arabicParenR"/>
              <a:defRPr/>
            </a:pPr>
            <a:r>
              <a:rPr lang="en-GB" sz="2000" dirty="0" err="1">
                <a:solidFill>
                  <a:srgbClr val="000000"/>
                </a:solidFill>
                <a:ea typeface="+mn-lt"/>
                <a:cs typeface="+mn-lt"/>
              </a:rPr>
              <a:t>Kundenbeziehungsmanagement</a:t>
            </a:r>
            <a:endParaRPr lang="en-GB" sz="2000" dirty="0">
              <a:solidFill>
                <a:srgbClr val="000000"/>
              </a:solidFill>
              <a:cs typeface="Calibri" panose="020F0502020204030204"/>
            </a:endParaRPr>
          </a:p>
        </p:txBody>
      </p:sp>
    </p:spTree>
    <p:extLst>
      <p:ext uri="{BB962C8B-B14F-4D97-AF65-F5344CB8AC3E}">
        <p14:creationId xmlns:p14="http://schemas.microsoft.com/office/powerpoint/2010/main" val="162308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Font typeface="Arial" panose="020B0604020202020204" pitchFamily="34" charset="0"/>
              <a:buChar char="•"/>
            </a:pPr>
            <a:r>
              <a:rPr lang="en-GB" dirty="0" err="1"/>
              <a:t>Indem</a:t>
            </a:r>
            <a:r>
              <a:rPr lang="en-GB" dirty="0"/>
              <a:t> </a:t>
            </a:r>
            <a:r>
              <a:rPr lang="en-GB" dirty="0" err="1"/>
              <a:t>sie</a:t>
            </a:r>
            <a:r>
              <a:rPr lang="en-GB" dirty="0"/>
              <a:t> den </a:t>
            </a:r>
            <a:r>
              <a:rPr lang="en-GB" dirty="0" err="1"/>
              <a:t>Begriff</a:t>
            </a:r>
            <a:r>
              <a:rPr lang="en-GB" dirty="0"/>
              <a:t> </a:t>
            </a:r>
            <a:r>
              <a:rPr lang="en-GB" dirty="0" err="1"/>
              <a:t>mit</a:t>
            </a:r>
            <a:r>
              <a:rPr lang="en-GB" dirty="0"/>
              <a:t> </a:t>
            </a:r>
            <a:r>
              <a:rPr lang="en-GB" dirty="0" err="1"/>
              <a:t>Technologie</a:t>
            </a:r>
            <a:r>
              <a:rPr lang="en-GB" dirty="0"/>
              <a:t> </a:t>
            </a:r>
            <a:r>
              <a:rPr lang="en-GB" dirty="0" err="1"/>
              <a:t>gleichsetzen</a:t>
            </a:r>
            <a:r>
              <a:rPr lang="en-GB" dirty="0"/>
              <a:t>, </a:t>
            </a:r>
            <a:r>
              <a:rPr lang="en-GB" dirty="0" err="1"/>
              <a:t>definieren</a:t>
            </a:r>
            <a:r>
              <a:rPr lang="en-GB" dirty="0"/>
              <a:t> die IT-</a:t>
            </a:r>
            <a:r>
              <a:rPr lang="en-GB" dirty="0" err="1"/>
              <a:t>Organisationen</a:t>
            </a:r>
            <a:r>
              <a:rPr lang="en-GB" dirty="0"/>
              <a:t> CRM </a:t>
            </a:r>
            <a:r>
              <a:rPr lang="en-GB" dirty="0" err="1"/>
              <a:t>als</a:t>
            </a:r>
            <a:r>
              <a:rPr lang="en-GB" dirty="0"/>
              <a:t> </a:t>
            </a:r>
            <a:r>
              <a:rPr lang="en-GB" dirty="0" err="1"/>
              <a:t>eine</a:t>
            </a:r>
            <a:r>
              <a:rPr lang="en-GB" dirty="0"/>
              <a:t> Software, die das Marketing, das Merchandising, den </a:t>
            </a:r>
            <a:r>
              <a:rPr lang="en-GB" dirty="0" err="1"/>
              <a:t>Verkauf</a:t>
            </a:r>
            <a:r>
              <a:rPr lang="en-GB" dirty="0"/>
              <a:t> und den </a:t>
            </a:r>
            <a:r>
              <a:rPr lang="en-GB" dirty="0" err="1"/>
              <a:t>reibungslosen</a:t>
            </a:r>
            <a:r>
              <a:rPr lang="en-GB" dirty="0"/>
              <a:t> </a:t>
            </a:r>
            <a:r>
              <a:rPr lang="en-GB" dirty="0" err="1"/>
              <a:t>Servicebetrieb</a:t>
            </a:r>
            <a:r>
              <a:rPr lang="en-GB" dirty="0"/>
              <a:t> </a:t>
            </a:r>
            <a:r>
              <a:rPr lang="en-GB" dirty="0" err="1"/>
              <a:t>eines</a:t>
            </a:r>
            <a:r>
              <a:rPr lang="en-GB" dirty="0"/>
              <a:t> </a:t>
            </a:r>
            <a:r>
              <a:rPr lang="en-GB" dirty="0" err="1"/>
              <a:t>Unternehmens</a:t>
            </a:r>
            <a:r>
              <a:rPr lang="en-GB" dirty="0"/>
              <a:t> </a:t>
            </a:r>
            <a:r>
              <a:rPr lang="en-GB" dirty="0" err="1"/>
              <a:t>unterstützt</a:t>
            </a:r>
            <a:r>
              <a:rPr lang="en-GB" dirty="0"/>
              <a:t>.</a:t>
            </a:r>
            <a:endParaRPr lang="en-GB" dirty="0">
              <a:latin typeface="+mn-lt"/>
            </a:endParaRPr>
          </a:p>
          <a:p>
            <a:pPr marL="474300" indent="-457200">
              <a:buClr>
                <a:schemeClr val="accent2"/>
              </a:buClr>
              <a:buBlip>
                <a:blip r:embed="rId2"/>
              </a:buBlip>
            </a:pPr>
            <a:endParaRPr lang="en-GB" dirty="0">
              <a:latin typeface="+mn-lt"/>
            </a:endParaRPr>
          </a:p>
          <a:p>
            <a:pPr marL="17100" indent="0">
              <a:buClr>
                <a:schemeClr val="accent2"/>
              </a:buClr>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Customer Relationship Management (CRM)</a:t>
            </a:r>
            <a:endParaRPr lang="en-ZA" dirty="0"/>
          </a:p>
        </p:txBody>
      </p:sp>
    </p:spTree>
    <p:extLst>
      <p:ext uri="{BB962C8B-B14F-4D97-AF65-F5344CB8AC3E}">
        <p14:creationId xmlns:p14="http://schemas.microsoft.com/office/powerpoint/2010/main" val="29515083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39565-D4C0-13A3-FDC8-701829AE67AE}"/>
              </a:ext>
            </a:extLst>
          </p:cNvPr>
          <p:cNvPicPr>
            <a:picLocks noChangeAspect="1"/>
          </p:cNvPicPr>
          <p:nvPr/>
        </p:nvPicPr>
        <p:blipFill>
          <a:blip r:embed="rId2"/>
          <a:stretch>
            <a:fillRect/>
          </a:stretch>
        </p:blipFill>
        <p:spPr>
          <a:xfrm>
            <a:off x="277586" y="261256"/>
            <a:ext cx="11625942" cy="5796643"/>
          </a:xfrm>
          <a:prstGeom prst="rect">
            <a:avLst/>
          </a:prstGeom>
        </p:spPr>
      </p:pic>
      <p:sp>
        <p:nvSpPr>
          <p:cNvPr id="2" name="Rechteck 1">
            <a:extLst>
              <a:ext uri="{FF2B5EF4-FFF2-40B4-BE49-F238E27FC236}">
                <a16:creationId xmlns:a16="http://schemas.microsoft.com/office/drawing/2014/main" id="{2A93B183-0D65-C509-740D-BB2D489C9302}"/>
              </a:ext>
            </a:extLst>
          </p:cNvPr>
          <p:cNvSpPr/>
          <p:nvPr/>
        </p:nvSpPr>
        <p:spPr>
          <a:xfrm>
            <a:off x="4613097" y="2157573"/>
            <a:ext cx="3010328" cy="2003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Die wichtigsten Bestandteile des Kundenbeziehungs-managements</a:t>
            </a:r>
          </a:p>
        </p:txBody>
      </p:sp>
      <p:sp>
        <p:nvSpPr>
          <p:cNvPr id="4" name="Rechteck 3">
            <a:extLst>
              <a:ext uri="{FF2B5EF4-FFF2-40B4-BE49-F238E27FC236}">
                <a16:creationId xmlns:a16="http://schemas.microsoft.com/office/drawing/2014/main" id="{0FB5FEF4-0751-22F5-764C-A7EA3642CDCD}"/>
              </a:ext>
            </a:extLst>
          </p:cNvPr>
          <p:cNvSpPr/>
          <p:nvPr/>
        </p:nvSpPr>
        <p:spPr>
          <a:xfrm>
            <a:off x="5661061" y="339046"/>
            <a:ext cx="1222624" cy="110960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dirty="0"/>
              <a:t>Kundenpflege</a:t>
            </a:r>
          </a:p>
        </p:txBody>
      </p:sp>
      <p:sp>
        <p:nvSpPr>
          <p:cNvPr id="5" name="Rechteck 4">
            <a:extLst>
              <a:ext uri="{FF2B5EF4-FFF2-40B4-BE49-F238E27FC236}">
                <a16:creationId xmlns:a16="http://schemas.microsoft.com/office/drawing/2014/main" id="{85154AD8-E6B9-29D5-1E9E-BBA6757F03ED}"/>
              </a:ext>
            </a:extLst>
          </p:cNvPr>
          <p:cNvSpPr/>
          <p:nvPr/>
        </p:nvSpPr>
        <p:spPr>
          <a:xfrm rot="21394095">
            <a:off x="8170982" y="974331"/>
            <a:ext cx="1222624" cy="110960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dirty="0"/>
              <a:t>Personelles Management</a:t>
            </a:r>
          </a:p>
        </p:txBody>
      </p:sp>
      <p:sp>
        <p:nvSpPr>
          <p:cNvPr id="6" name="Rechteck 5">
            <a:extLst>
              <a:ext uri="{FF2B5EF4-FFF2-40B4-BE49-F238E27FC236}">
                <a16:creationId xmlns:a16="http://schemas.microsoft.com/office/drawing/2014/main" id="{1171BB1F-7870-BA11-DD46-25702BBFE3D8}"/>
              </a:ext>
            </a:extLst>
          </p:cNvPr>
          <p:cNvSpPr/>
          <p:nvPr/>
        </p:nvSpPr>
        <p:spPr>
          <a:xfrm rot="371702">
            <a:off x="8662429" y="2874194"/>
            <a:ext cx="1222624" cy="110960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dirty="0"/>
              <a:t>Lead-Management</a:t>
            </a:r>
          </a:p>
        </p:txBody>
      </p:sp>
      <p:sp>
        <p:nvSpPr>
          <p:cNvPr id="7" name="Rechteck 6">
            <a:extLst>
              <a:ext uri="{FF2B5EF4-FFF2-40B4-BE49-F238E27FC236}">
                <a16:creationId xmlns:a16="http://schemas.microsoft.com/office/drawing/2014/main" id="{CB7F3B5E-7B3B-7EC5-0278-EE79C40F71F7}"/>
              </a:ext>
            </a:extLst>
          </p:cNvPr>
          <p:cNvSpPr/>
          <p:nvPr/>
        </p:nvSpPr>
        <p:spPr>
          <a:xfrm rot="332375">
            <a:off x="8089470" y="4497411"/>
            <a:ext cx="1222624" cy="110960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dirty="0"/>
              <a:t>Marketing</a:t>
            </a:r>
          </a:p>
        </p:txBody>
      </p:sp>
      <p:sp>
        <p:nvSpPr>
          <p:cNvPr id="8" name="Rechteck 7">
            <a:extLst>
              <a:ext uri="{FF2B5EF4-FFF2-40B4-BE49-F238E27FC236}">
                <a16:creationId xmlns:a16="http://schemas.microsoft.com/office/drawing/2014/main" id="{9C430540-C262-0E28-A094-7A64E8374CA2}"/>
              </a:ext>
            </a:extLst>
          </p:cNvPr>
          <p:cNvSpPr/>
          <p:nvPr/>
        </p:nvSpPr>
        <p:spPr>
          <a:xfrm rot="332375">
            <a:off x="5661061" y="4891321"/>
            <a:ext cx="1222624" cy="110960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dirty="0"/>
              <a:t>Außendienst-Auto-</a:t>
            </a:r>
            <a:r>
              <a:rPr lang="de-DE" sz="1400" dirty="0" err="1"/>
              <a:t>matisierung</a:t>
            </a:r>
            <a:endParaRPr lang="de-DE" sz="1400" dirty="0"/>
          </a:p>
        </p:txBody>
      </p:sp>
      <p:sp>
        <p:nvSpPr>
          <p:cNvPr id="9" name="Rechteck 8">
            <a:extLst>
              <a:ext uri="{FF2B5EF4-FFF2-40B4-BE49-F238E27FC236}">
                <a16:creationId xmlns:a16="http://schemas.microsoft.com/office/drawing/2014/main" id="{5395D048-2587-B9E0-6D66-FE83BC04F9A1}"/>
              </a:ext>
            </a:extLst>
          </p:cNvPr>
          <p:cNvSpPr/>
          <p:nvPr/>
        </p:nvSpPr>
        <p:spPr>
          <a:xfrm rot="21391332">
            <a:off x="3029165" y="4432495"/>
            <a:ext cx="1222624" cy="110960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dirty="0"/>
              <a:t>Workflow-Auto-</a:t>
            </a:r>
            <a:r>
              <a:rPr lang="de-DE" sz="1400" dirty="0" err="1"/>
              <a:t>matisierung</a:t>
            </a:r>
            <a:endParaRPr lang="de-DE" sz="1400" dirty="0"/>
          </a:p>
        </p:txBody>
      </p:sp>
      <p:sp>
        <p:nvSpPr>
          <p:cNvPr id="10" name="Rechteck 9">
            <a:extLst>
              <a:ext uri="{FF2B5EF4-FFF2-40B4-BE49-F238E27FC236}">
                <a16:creationId xmlns:a16="http://schemas.microsoft.com/office/drawing/2014/main" id="{9AD42B44-72C9-148C-BAFB-126EB740DDCC}"/>
              </a:ext>
            </a:extLst>
          </p:cNvPr>
          <p:cNvSpPr/>
          <p:nvPr/>
        </p:nvSpPr>
        <p:spPr>
          <a:xfrm rot="21391332">
            <a:off x="2537723" y="2497629"/>
            <a:ext cx="1222624" cy="110960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dirty="0"/>
              <a:t>Analytik</a:t>
            </a:r>
          </a:p>
        </p:txBody>
      </p:sp>
      <p:sp>
        <p:nvSpPr>
          <p:cNvPr id="11" name="Rechteck 10">
            <a:extLst>
              <a:ext uri="{FF2B5EF4-FFF2-40B4-BE49-F238E27FC236}">
                <a16:creationId xmlns:a16="http://schemas.microsoft.com/office/drawing/2014/main" id="{8C782360-2F76-5A71-2AE0-50C747B44415}"/>
              </a:ext>
            </a:extLst>
          </p:cNvPr>
          <p:cNvSpPr/>
          <p:nvPr/>
        </p:nvSpPr>
        <p:spPr>
          <a:xfrm rot="444101">
            <a:off x="3308251" y="939331"/>
            <a:ext cx="1222624" cy="110960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dirty="0"/>
              <a:t>Geschäfts-berichte</a:t>
            </a:r>
          </a:p>
        </p:txBody>
      </p:sp>
    </p:spTree>
    <p:extLst>
      <p:ext uri="{BB962C8B-B14F-4D97-AF65-F5344CB8AC3E}">
        <p14:creationId xmlns:p14="http://schemas.microsoft.com/office/powerpoint/2010/main" val="18071457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E5CA6F-49F4-D7F7-9E3A-E596FA7FFB14}"/>
              </a:ext>
            </a:extLst>
          </p:cNvPr>
          <p:cNvPicPr>
            <a:picLocks noChangeAspect="1"/>
          </p:cNvPicPr>
          <p:nvPr/>
        </p:nvPicPr>
        <p:blipFill>
          <a:blip r:embed="rId2"/>
          <a:stretch>
            <a:fillRect/>
          </a:stretch>
        </p:blipFill>
        <p:spPr>
          <a:xfrm>
            <a:off x="310242" y="261256"/>
            <a:ext cx="11625943" cy="5747657"/>
          </a:xfrm>
          <a:prstGeom prst="rect">
            <a:avLst/>
          </a:prstGeom>
        </p:spPr>
      </p:pic>
      <p:sp>
        <p:nvSpPr>
          <p:cNvPr id="2" name="Ellipse 1">
            <a:extLst>
              <a:ext uri="{FF2B5EF4-FFF2-40B4-BE49-F238E27FC236}">
                <a16:creationId xmlns:a16="http://schemas.microsoft.com/office/drawing/2014/main" id="{4D8E19B1-6556-1CC8-5D08-2F60F8CBB944}"/>
              </a:ext>
            </a:extLst>
          </p:cNvPr>
          <p:cNvSpPr/>
          <p:nvPr/>
        </p:nvSpPr>
        <p:spPr>
          <a:xfrm>
            <a:off x="4010865" y="2523771"/>
            <a:ext cx="4017196" cy="1370135"/>
          </a:xfrm>
          <a:prstGeom prst="ellipse">
            <a:avLst/>
          </a:prstGeom>
          <a:solidFill>
            <a:schemeClr val="accent3">
              <a:lumMod val="75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Die wichtigsten Vorteile des Kundenbeziehungsmanagements</a:t>
            </a:r>
            <a:endParaRPr lang="de-DE" dirty="0"/>
          </a:p>
        </p:txBody>
      </p:sp>
      <p:sp>
        <p:nvSpPr>
          <p:cNvPr id="4" name="Ellipse 3">
            <a:extLst>
              <a:ext uri="{FF2B5EF4-FFF2-40B4-BE49-F238E27FC236}">
                <a16:creationId xmlns:a16="http://schemas.microsoft.com/office/drawing/2014/main" id="{CD67F668-AA77-D86C-1447-1B7F014316B6}"/>
              </a:ext>
            </a:extLst>
          </p:cNvPr>
          <p:cNvSpPr/>
          <p:nvPr/>
        </p:nvSpPr>
        <p:spPr>
          <a:xfrm rot="20877333">
            <a:off x="5382467" y="365660"/>
            <a:ext cx="1615161" cy="727274"/>
          </a:xfrm>
          <a:prstGeom prst="ellipse">
            <a:avLst/>
          </a:prstGeom>
          <a:ln>
            <a:solidFill>
              <a:srgbClr val="37174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100" dirty="0"/>
              <a:t>Besserer Kundenservice</a:t>
            </a:r>
          </a:p>
        </p:txBody>
      </p:sp>
      <p:sp>
        <p:nvSpPr>
          <p:cNvPr id="5" name="Ellipse 4">
            <a:extLst>
              <a:ext uri="{FF2B5EF4-FFF2-40B4-BE49-F238E27FC236}">
                <a16:creationId xmlns:a16="http://schemas.microsoft.com/office/drawing/2014/main" id="{4DA4F312-0595-D369-00D8-9150B389B8DE}"/>
              </a:ext>
            </a:extLst>
          </p:cNvPr>
          <p:cNvSpPr/>
          <p:nvPr/>
        </p:nvSpPr>
        <p:spPr>
          <a:xfrm rot="20877333">
            <a:off x="8216423" y="1413961"/>
            <a:ext cx="1615161" cy="727274"/>
          </a:xfrm>
          <a:prstGeom prst="ellipse">
            <a:avLst/>
          </a:prstGeom>
          <a:ln>
            <a:solidFill>
              <a:srgbClr val="37174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050" dirty="0"/>
              <a:t>Verbesserung der Rentabilität des Unternehmens</a:t>
            </a:r>
          </a:p>
        </p:txBody>
      </p:sp>
      <p:sp>
        <p:nvSpPr>
          <p:cNvPr id="6" name="Ellipse 5">
            <a:extLst>
              <a:ext uri="{FF2B5EF4-FFF2-40B4-BE49-F238E27FC236}">
                <a16:creationId xmlns:a16="http://schemas.microsoft.com/office/drawing/2014/main" id="{3C3BB19E-BC62-7F54-057C-7A18BFC74037}"/>
              </a:ext>
            </a:extLst>
          </p:cNvPr>
          <p:cNvSpPr/>
          <p:nvPr/>
        </p:nvSpPr>
        <p:spPr>
          <a:xfrm rot="20877333">
            <a:off x="8086164" y="4013323"/>
            <a:ext cx="1615161" cy="727274"/>
          </a:xfrm>
          <a:prstGeom prst="ellipse">
            <a:avLst/>
          </a:prstGeom>
          <a:ln>
            <a:solidFill>
              <a:srgbClr val="37174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100" dirty="0"/>
              <a:t>Detaillierte Analysen</a:t>
            </a:r>
          </a:p>
        </p:txBody>
      </p:sp>
      <p:sp>
        <p:nvSpPr>
          <p:cNvPr id="7" name="Ellipse 6">
            <a:extLst>
              <a:ext uri="{FF2B5EF4-FFF2-40B4-BE49-F238E27FC236}">
                <a16:creationId xmlns:a16="http://schemas.microsoft.com/office/drawing/2014/main" id="{4146A72C-D1B0-F62F-585B-6899DAFE2DAF}"/>
              </a:ext>
            </a:extLst>
          </p:cNvPr>
          <p:cNvSpPr/>
          <p:nvPr/>
        </p:nvSpPr>
        <p:spPr>
          <a:xfrm rot="20877333">
            <a:off x="5211882" y="5061625"/>
            <a:ext cx="1615161" cy="727274"/>
          </a:xfrm>
          <a:prstGeom prst="ellipse">
            <a:avLst/>
          </a:prstGeom>
          <a:ln>
            <a:solidFill>
              <a:srgbClr val="37174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100" dirty="0"/>
              <a:t>Höhere Produktivität und Effizienz</a:t>
            </a:r>
          </a:p>
        </p:txBody>
      </p:sp>
      <p:sp>
        <p:nvSpPr>
          <p:cNvPr id="8" name="Ellipse 7">
            <a:extLst>
              <a:ext uri="{FF2B5EF4-FFF2-40B4-BE49-F238E27FC236}">
                <a16:creationId xmlns:a16="http://schemas.microsoft.com/office/drawing/2014/main" id="{556D377A-3364-4099-A217-34FC900D1780}"/>
              </a:ext>
            </a:extLst>
          </p:cNvPr>
          <p:cNvSpPr/>
          <p:nvPr/>
        </p:nvSpPr>
        <p:spPr>
          <a:xfrm rot="20877333">
            <a:off x="2169441" y="4237980"/>
            <a:ext cx="1615161" cy="727274"/>
          </a:xfrm>
          <a:prstGeom prst="ellipse">
            <a:avLst/>
          </a:prstGeom>
          <a:ln>
            <a:solidFill>
              <a:srgbClr val="37174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100" dirty="0"/>
              <a:t>Zentralisierte Informations-datenbank</a:t>
            </a:r>
          </a:p>
        </p:txBody>
      </p:sp>
      <p:sp>
        <p:nvSpPr>
          <p:cNvPr id="10" name="Ellipse 9">
            <a:extLst>
              <a:ext uri="{FF2B5EF4-FFF2-40B4-BE49-F238E27FC236}">
                <a16:creationId xmlns:a16="http://schemas.microsoft.com/office/drawing/2014/main" id="{6A348332-3E60-FEA8-8587-C63F05B55098}"/>
              </a:ext>
            </a:extLst>
          </p:cNvPr>
          <p:cNvSpPr/>
          <p:nvPr/>
        </p:nvSpPr>
        <p:spPr>
          <a:xfrm rot="20877333">
            <a:off x="2234124" y="1404024"/>
            <a:ext cx="1615161" cy="727274"/>
          </a:xfrm>
          <a:prstGeom prst="ellipse">
            <a:avLst/>
          </a:prstGeom>
          <a:ln>
            <a:solidFill>
              <a:srgbClr val="37174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100" dirty="0"/>
              <a:t>Verstärkte Kundenloyalität</a:t>
            </a:r>
          </a:p>
        </p:txBody>
      </p:sp>
    </p:spTree>
    <p:extLst>
      <p:ext uri="{BB962C8B-B14F-4D97-AF65-F5344CB8AC3E}">
        <p14:creationId xmlns:p14="http://schemas.microsoft.com/office/powerpoint/2010/main" val="6246361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CRM und der </a:t>
            </a:r>
            <a:r>
              <a:rPr lang="en-GB" dirty="0" err="1"/>
              <a:t>tertiäre</a:t>
            </a:r>
            <a:r>
              <a:rPr lang="en-GB" dirty="0"/>
              <a:t> </a:t>
            </a:r>
            <a:r>
              <a:rPr lang="en-GB" dirty="0" err="1"/>
              <a:t>Sektor</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1" y="1565257"/>
            <a:ext cx="10595237" cy="4195803"/>
          </a:xfrm>
        </p:spPr>
        <p:txBody>
          <a:bodyPr/>
          <a:lstStyle/>
          <a:p>
            <a:pPr marL="360000" indent="-342900">
              <a:buBlip>
                <a:blip r:embed="rId2"/>
              </a:buBlip>
            </a:pPr>
            <a:r>
              <a:rPr lang="en-GB" dirty="0"/>
              <a:t>Das CRM-System </a:t>
            </a:r>
            <a:r>
              <a:rPr lang="en-GB" dirty="0" err="1"/>
              <a:t>ermöglicht</a:t>
            </a:r>
            <a:r>
              <a:rPr lang="en-GB" dirty="0"/>
              <a:t> es </a:t>
            </a:r>
            <a:r>
              <a:rPr lang="en-GB" dirty="0" err="1"/>
              <a:t>Organisationen</a:t>
            </a:r>
            <a:r>
              <a:rPr lang="en-GB" dirty="0"/>
              <a:t> des </a:t>
            </a:r>
            <a:r>
              <a:rPr lang="en-GB" dirty="0" err="1"/>
              <a:t>tertiären</a:t>
            </a:r>
            <a:r>
              <a:rPr lang="en-GB" dirty="0"/>
              <a:t> </a:t>
            </a:r>
            <a:r>
              <a:rPr lang="en-GB" dirty="0" err="1"/>
              <a:t>Sektors</a:t>
            </a:r>
            <a:r>
              <a:rPr lang="en-GB" dirty="0"/>
              <a:t>, </a:t>
            </a:r>
            <a:r>
              <a:rPr lang="en-GB" dirty="0" err="1"/>
              <a:t>eine</a:t>
            </a:r>
            <a:r>
              <a:rPr lang="en-GB" dirty="0"/>
              <a:t> Form </a:t>
            </a:r>
            <a:r>
              <a:rPr lang="en-GB" dirty="0" err="1"/>
              <a:t>anzunehmen</a:t>
            </a:r>
            <a:r>
              <a:rPr lang="en-GB" dirty="0"/>
              <a:t>: Stiftung, Verein, </a:t>
            </a:r>
            <a:r>
              <a:rPr lang="en-GB" dirty="0" err="1"/>
              <a:t>Verband</a:t>
            </a:r>
            <a:r>
              <a:rPr lang="en-GB" dirty="0"/>
              <a:t>, </a:t>
            </a:r>
            <a:r>
              <a:rPr lang="en-GB" dirty="0" err="1"/>
              <a:t>Selbsthilfegruppe</a:t>
            </a:r>
            <a:r>
              <a:rPr lang="en-GB" dirty="0"/>
              <a:t> </a:t>
            </a:r>
            <a:r>
              <a:rPr lang="en-GB" dirty="0" err="1"/>
              <a:t>oder</a:t>
            </a:r>
            <a:r>
              <a:rPr lang="en-GB" dirty="0"/>
              <a:t> </a:t>
            </a:r>
            <a:r>
              <a:rPr lang="en-GB" dirty="0" err="1"/>
              <a:t>Föderation</a:t>
            </a:r>
            <a:r>
              <a:rPr lang="en-GB" dirty="0"/>
              <a:t>. </a:t>
            </a:r>
          </a:p>
          <a:p>
            <a:pPr marL="360000" indent="-342900">
              <a:buBlip>
                <a:blip r:embed="rId2"/>
              </a:buBlip>
            </a:pPr>
            <a:endParaRPr lang="en-GB" dirty="0"/>
          </a:p>
          <a:p>
            <a:pPr marL="360000" indent="-342900">
              <a:buBlip>
                <a:blip r:embed="rId2"/>
              </a:buBlip>
            </a:pPr>
            <a:r>
              <a:rPr lang="en-GB" dirty="0"/>
              <a:t>Das </a:t>
            </a:r>
            <a:r>
              <a:rPr lang="en-GB" dirty="0" err="1"/>
              <a:t>Wesen</a:t>
            </a:r>
            <a:r>
              <a:rPr lang="en-GB" dirty="0"/>
              <a:t> der NRO </a:t>
            </a:r>
            <a:r>
              <a:rPr lang="en-GB" dirty="0" err="1"/>
              <a:t>besteht</a:t>
            </a:r>
            <a:r>
              <a:rPr lang="en-GB" dirty="0"/>
              <a:t> </a:t>
            </a:r>
            <a:r>
              <a:rPr lang="en-GB" dirty="0" err="1"/>
              <a:t>darin</a:t>
            </a:r>
            <a:r>
              <a:rPr lang="en-GB" dirty="0"/>
              <a:t>, in </a:t>
            </a:r>
            <a:r>
              <a:rPr lang="en-GB" dirty="0" err="1"/>
              <a:t>einer</a:t>
            </a:r>
            <a:r>
              <a:rPr lang="en-GB" dirty="0"/>
              <a:t> </a:t>
            </a:r>
            <a:r>
              <a:rPr lang="en-GB" dirty="0" err="1"/>
              <a:t>bestimmten</a:t>
            </a:r>
            <a:r>
              <a:rPr lang="en-GB" dirty="0"/>
              <a:t> </a:t>
            </a:r>
            <a:r>
              <a:rPr lang="en-GB" dirty="0" err="1"/>
              <a:t>Struktur</a:t>
            </a:r>
            <a:r>
              <a:rPr lang="en-GB" dirty="0"/>
              <a:t> </a:t>
            </a:r>
            <a:r>
              <a:rPr lang="en-GB" dirty="0" err="1"/>
              <a:t>zu</a:t>
            </a:r>
            <a:r>
              <a:rPr lang="en-GB" dirty="0"/>
              <a:t> </a:t>
            </a:r>
            <a:r>
              <a:rPr lang="en-GB" dirty="0" err="1"/>
              <a:t>arbeiten</a:t>
            </a:r>
            <a:r>
              <a:rPr lang="en-GB" dirty="0"/>
              <a:t>, </a:t>
            </a:r>
            <a:r>
              <a:rPr lang="en-GB" dirty="0" err="1"/>
              <a:t>eine</a:t>
            </a:r>
            <a:r>
              <a:rPr lang="en-GB" dirty="0"/>
              <a:t> </a:t>
            </a:r>
            <a:r>
              <a:rPr lang="en-GB" dirty="0" err="1"/>
              <a:t>formale</a:t>
            </a:r>
            <a:r>
              <a:rPr lang="en-GB" dirty="0"/>
              <a:t> Einheit </a:t>
            </a:r>
            <a:r>
              <a:rPr lang="en-GB" dirty="0" err="1"/>
              <a:t>zu</a:t>
            </a:r>
            <a:r>
              <a:rPr lang="en-GB" dirty="0"/>
              <a:t> </a:t>
            </a:r>
            <a:r>
              <a:rPr lang="en-GB" dirty="0" err="1"/>
              <a:t>haben</a:t>
            </a:r>
            <a:r>
              <a:rPr lang="en-GB" dirty="0"/>
              <a:t> und </a:t>
            </a:r>
            <a:r>
              <a:rPr lang="en-GB" dirty="0" err="1"/>
              <a:t>gleichzeitig</a:t>
            </a:r>
            <a:r>
              <a:rPr lang="en-GB" dirty="0"/>
              <a:t> von den </a:t>
            </a:r>
            <a:r>
              <a:rPr lang="en-GB" dirty="0" err="1"/>
              <a:t>öffentlichen</a:t>
            </a:r>
            <a:r>
              <a:rPr lang="en-GB" dirty="0"/>
              <a:t> </a:t>
            </a:r>
            <a:r>
              <a:rPr lang="en-GB" dirty="0" err="1"/>
              <a:t>Behörden</a:t>
            </a:r>
            <a:r>
              <a:rPr lang="en-GB" dirty="0"/>
              <a:t> </a:t>
            </a:r>
            <a:r>
              <a:rPr lang="en-GB" dirty="0" err="1"/>
              <a:t>unabhängig</a:t>
            </a:r>
            <a:r>
              <a:rPr lang="en-GB" dirty="0"/>
              <a:t> </a:t>
            </a:r>
            <a:r>
              <a:rPr lang="en-GB" dirty="0" err="1"/>
              <a:t>zu</a:t>
            </a:r>
            <a:r>
              <a:rPr lang="en-GB" dirty="0"/>
              <a:t> </a:t>
            </a:r>
            <a:r>
              <a:rPr lang="en-GB" dirty="0" err="1"/>
              <a:t>bleiben</a:t>
            </a:r>
            <a:r>
              <a:rPr lang="en-GB" dirty="0"/>
              <a:t>. </a:t>
            </a:r>
            <a:r>
              <a:rPr lang="en-GB" dirty="0" err="1"/>
              <a:t>Diese</a:t>
            </a:r>
            <a:r>
              <a:rPr lang="en-GB" dirty="0"/>
              <a:t> Art von </a:t>
            </a:r>
            <a:r>
              <a:rPr lang="en-GB" dirty="0" err="1"/>
              <a:t>Einrichtungen</a:t>
            </a:r>
            <a:r>
              <a:rPr lang="en-GB" dirty="0"/>
              <a:t> </a:t>
            </a:r>
            <a:r>
              <a:rPr lang="en-GB" dirty="0" err="1"/>
              <a:t>sind</a:t>
            </a:r>
            <a:r>
              <a:rPr lang="en-GB" dirty="0"/>
              <a:t> </a:t>
            </a:r>
            <a:r>
              <a:rPr lang="en-GB" dirty="0" err="1"/>
              <a:t>souverän</a:t>
            </a:r>
            <a:r>
              <a:rPr lang="en-GB" dirty="0"/>
              <a:t>, was </a:t>
            </a:r>
            <a:r>
              <a:rPr lang="en-GB" dirty="0" err="1"/>
              <a:t>mit</a:t>
            </a:r>
            <a:r>
              <a:rPr lang="en-GB" dirty="0"/>
              <a:t> </a:t>
            </a:r>
            <a:r>
              <a:rPr lang="en-GB" dirty="0" err="1"/>
              <a:t>mehr</a:t>
            </a:r>
            <a:r>
              <a:rPr lang="en-GB" dirty="0"/>
              <a:t> </a:t>
            </a:r>
            <a:r>
              <a:rPr lang="en-GB" dirty="0" err="1"/>
              <a:t>Verantwortung</a:t>
            </a:r>
            <a:r>
              <a:rPr lang="en-GB" dirty="0"/>
              <a:t> </a:t>
            </a:r>
            <a:r>
              <a:rPr lang="en-GB" dirty="0" err="1"/>
              <a:t>verbunden</a:t>
            </a:r>
            <a:r>
              <a:rPr lang="en-GB" dirty="0"/>
              <a:t> </a:t>
            </a:r>
            <a:r>
              <a:rPr lang="en-GB" dirty="0" err="1"/>
              <a:t>ist</a:t>
            </a:r>
            <a:r>
              <a:rPr lang="en-GB" dirty="0"/>
              <a:t>.</a:t>
            </a:r>
          </a:p>
          <a:p>
            <a:pPr marL="360000" indent="-342900">
              <a:buBlip>
                <a:blip r:embed="rId2"/>
              </a:buBlip>
            </a:pPr>
            <a:endParaRPr lang="en-GB" dirty="0"/>
          </a:p>
          <a:p>
            <a:pPr marL="360000" indent="-342900">
              <a:buBlip>
                <a:blip r:embed="rId2"/>
              </a:buBlip>
            </a:pPr>
            <a:r>
              <a:rPr lang="en-GB" dirty="0" err="1"/>
              <a:t>Durch</a:t>
            </a:r>
            <a:r>
              <a:rPr lang="en-GB" dirty="0"/>
              <a:t> die </a:t>
            </a:r>
            <a:r>
              <a:rPr lang="en-GB" dirty="0" err="1"/>
              <a:t>Verknüpfung</a:t>
            </a:r>
            <a:r>
              <a:rPr lang="en-GB" dirty="0"/>
              <a:t> von </a:t>
            </a:r>
            <a:r>
              <a:rPr lang="en-GB" dirty="0" err="1"/>
              <a:t>Interessengruppen</a:t>
            </a:r>
            <a:r>
              <a:rPr lang="en-GB" dirty="0"/>
              <a:t> </a:t>
            </a:r>
            <a:r>
              <a:rPr lang="en-GB" dirty="0" err="1"/>
              <a:t>mit</a:t>
            </a:r>
            <a:r>
              <a:rPr lang="en-GB" dirty="0"/>
              <a:t> </a:t>
            </a:r>
            <a:r>
              <a:rPr lang="en-GB" dirty="0" err="1"/>
              <a:t>Daten</a:t>
            </a:r>
            <a:r>
              <a:rPr lang="en-GB" dirty="0"/>
              <a:t> </a:t>
            </a:r>
            <a:r>
              <a:rPr lang="en-GB" dirty="0" err="1"/>
              <a:t>helfen</a:t>
            </a:r>
            <a:r>
              <a:rPr lang="en-GB" dirty="0"/>
              <a:t> Customer-Relationship-Management-</a:t>
            </a:r>
            <a:r>
              <a:rPr lang="en-GB" dirty="0" err="1"/>
              <a:t>Systeme</a:t>
            </a:r>
            <a:r>
              <a:rPr lang="en-GB" dirty="0"/>
              <a:t> </a:t>
            </a:r>
            <a:r>
              <a:rPr lang="en-GB" dirty="0" err="1"/>
              <a:t>gemeinnützigen</a:t>
            </a:r>
            <a:r>
              <a:rPr lang="en-GB" dirty="0"/>
              <a:t> </a:t>
            </a:r>
            <a:r>
              <a:rPr lang="en-GB" dirty="0" err="1"/>
              <a:t>Organisationen</a:t>
            </a:r>
            <a:r>
              <a:rPr lang="en-GB" dirty="0"/>
              <a:t>, </a:t>
            </a:r>
            <a:r>
              <a:rPr lang="en-GB" dirty="0" err="1"/>
              <a:t>ihre</a:t>
            </a:r>
            <a:r>
              <a:rPr lang="en-GB" dirty="0"/>
              <a:t> </a:t>
            </a:r>
            <a:r>
              <a:rPr lang="en-GB" dirty="0" err="1"/>
              <a:t>Reichweite</a:t>
            </a:r>
            <a:r>
              <a:rPr lang="en-GB" dirty="0"/>
              <a:t> </a:t>
            </a:r>
            <a:r>
              <a:rPr lang="en-GB" dirty="0" err="1"/>
              <a:t>zu</a:t>
            </a:r>
            <a:r>
              <a:rPr lang="en-GB" dirty="0"/>
              <a:t> </a:t>
            </a:r>
            <a:r>
              <a:rPr lang="en-GB" dirty="0" err="1"/>
              <a:t>vergrößern</a:t>
            </a:r>
            <a:r>
              <a:rPr lang="en-GB" dirty="0"/>
              <a:t> und </a:t>
            </a:r>
            <a:r>
              <a:rPr lang="en-GB" dirty="0" err="1"/>
              <a:t>neue</a:t>
            </a:r>
            <a:r>
              <a:rPr lang="en-GB" dirty="0"/>
              <a:t> </a:t>
            </a:r>
            <a:r>
              <a:rPr lang="en-GB" dirty="0" err="1"/>
              <a:t>Möglichkeiten</a:t>
            </a:r>
            <a:r>
              <a:rPr lang="en-GB" dirty="0"/>
              <a:t> </a:t>
            </a:r>
            <a:r>
              <a:rPr lang="en-GB" dirty="0" err="1"/>
              <a:t>zu</a:t>
            </a:r>
            <a:r>
              <a:rPr lang="en-GB" dirty="0"/>
              <a:t> </a:t>
            </a:r>
            <a:r>
              <a:rPr lang="en-GB" dirty="0" err="1"/>
              <a:t>schaffen</a:t>
            </a:r>
            <a:r>
              <a:rPr lang="en-GB" dirty="0"/>
              <a:t>.</a:t>
            </a:r>
            <a:endParaRPr lang="en-ZA" dirty="0"/>
          </a:p>
        </p:txBody>
      </p:sp>
    </p:spTree>
    <p:extLst>
      <p:ext uri="{BB962C8B-B14F-4D97-AF65-F5344CB8AC3E}">
        <p14:creationId xmlns:p14="http://schemas.microsoft.com/office/powerpoint/2010/main" val="206449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Vorteile</a:t>
            </a:r>
            <a:r>
              <a:rPr lang="en-GB" dirty="0"/>
              <a:t> </a:t>
            </a:r>
            <a:r>
              <a:rPr lang="en-GB" dirty="0" err="1"/>
              <a:t>eines</a:t>
            </a:r>
            <a:r>
              <a:rPr lang="en-GB" dirty="0"/>
              <a:t> CRM-Systems für Non-Profit-</a:t>
            </a:r>
            <a:r>
              <a:rPr lang="en-GB" dirty="0" err="1"/>
              <a:t>Organisationen</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lIns="91440" tIns="45720" rIns="91440" bIns="45720" anchor="t"/>
          <a:lstStyle/>
          <a:p>
            <a:pPr marL="359410" indent="-342900">
              <a:buBlip>
                <a:blip r:embed="rId3"/>
              </a:buBlip>
            </a:pPr>
            <a:r>
              <a:rPr lang="en-GB" b="1" err="1">
                <a:solidFill>
                  <a:schemeClr val="accent2"/>
                </a:solidFill>
              </a:rPr>
              <a:t>Einige</a:t>
            </a:r>
            <a:r>
              <a:rPr lang="en-GB" b="1" dirty="0">
                <a:solidFill>
                  <a:schemeClr val="accent2"/>
                </a:solidFill>
              </a:rPr>
              <a:t> CRM-Systeme </a:t>
            </a:r>
            <a:r>
              <a:rPr lang="en-GB" b="1" err="1">
                <a:solidFill>
                  <a:schemeClr val="accent2"/>
                </a:solidFill>
              </a:rPr>
              <a:t>erfüllen</a:t>
            </a:r>
            <a:r>
              <a:rPr lang="en-GB" b="1" dirty="0">
                <a:solidFill>
                  <a:schemeClr val="accent2"/>
                </a:solidFill>
              </a:rPr>
              <a:t> </a:t>
            </a:r>
            <a:r>
              <a:rPr lang="en-GB" b="1" err="1">
                <a:solidFill>
                  <a:schemeClr val="accent2"/>
                </a:solidFill>
              </a:rPr>
              <a:t>spezielle</a:t>
            </a:r>
            <a:r>
              <a:rPr lang="en-GB" b="1" dirty="0">
                <a:solidFill>
                  <a:schemeClr val="accent2"/>
                </a:solidFill>
              </a:rPr>
              <a:t> </a:t>
            </a:r>
            <a:r>
              <a:rPr lang="en-GB" b="1" err="1">
                <a:solidFill>
                  <a:schemeClr val="accent2"/>
                </a:solidFill>
              </a:rPr>
              <a:t>Anforderungen</a:t>
            </a:r>
            <a:r>
              <a:rPr lang="en-GB" b="1" dirty="0">
                <a:solidFill>
                  <a:schemeClr val="accent2"/>
                </a:solidFill>
              </a:rPr>
              <a:t> für </a:t>
            </a:r>
            <a:r>
              <a:rPr lang="en-GB" b="1" err="1">
                <a:solidFill>
                  <a:schemeClr val="accent2"/>
                </a:solidFill>
              </a:rPr>
              <a:t>bestimmte</a:t>
            </a:r>
            <a:r>
              <a:rPr lang="en-GB" b="1" dirty="0">
                <a:solidFill>
                  <a:schemeClr val="accent2"/>
                </a:solidFill>
              </a:rPr>
              <a:t> </a:t>
            </a:r>
            <a:r>
              <a:rPr lang="en-GB" b="1" err="1">
                <a:solidFill>
                  <a:schemeClr val="accent2"/>
                </a:solidFill>
              </a:rPr>
              <a:t>Arten</a:t>
            </a:r>
            <a:r>
              <a:rPr lang="en-GB" b="1" dirty="0">
                <a:solidFill>
                  <a:schemeClr val="accent2"/>
                </a:solidFill>
              </a:rPr>
              <a:t> von </a:t>
            </a:r>
            <a:r>
              <a:rPr lang="en-GB" b="1" err="1">
                <a:solidFill>
                  <a:schemeClr val="accent2"/>
                </a:solidFill>
              </a:rPr>
              <a:t>Organisationen</a:t>
            </a:r>
            <a:r>
              <a:rPr lang="en-GB" b="1" dirty="0">
                <a:solidFill>
                  <a:schemeClr val="accent2"/>
                </a:solidFill>
              </a:rPr>
              <a:t>. </a:t>
            </a:r>
            <a:endParaRPr lang="en-US">
              <a:solidFill>
                <a:schemeClr val="accent2"/>
              </a:solidFill>
            </a:endParaRPr>
          </a:p>
          <a:p>
            <a:pPr marL="16510" indent="0"/>
            <a:r>
              <a:rPr lang="en-GB" b="1"/>
              <a:t>Zwei </a:t>
            </a:r>
            <a:r>
              <a:rPr lang="en-GB" b="1" err="1"/>
              <a:t>gängige</a:t>
            </a:r>
            <a:r>
              <a:rPr lang="en-GB" b="1" dirty="0"/>
              <a:t> </a:t>
            </a:r>
            <a:r>
              <a:rPr lang="en-GB" b="1" err="1"/>
              <a:t>Beispiele</a:t>
            </a:r>
            <a:r>
              <a:rPr lang="en-GB" b="1" dirty="0"/>
              <a:t> </a:t>
            </a:r>
            <a:r>
              <a:rPr lang="en-GB" b="1" err="1"/>
              <a:t>sind</a:t>
            </a:r>
            <a:r>
              <a:rPr lang="en-GB" b="1" dirty="0"/>
              <a:t>:</a:t>
            </a:r>
            <a:endParaRPr lang="en-GB" b="1">
              <a:ea typeface="Calibri" panose="020F0502020204030204"/>
              <a:cs typeface="Calibri" panose="020F0502020204030204"/>
            </a:endParaRPr>
          </a:p>
          <a:p>
            <a:pPr marL="16510" indent="0"/>
            <a:endParaRPr lang="en-GB" dirty="0">
              <a:ea typeface="Calibri" panose="020F0502020204030204"/>
              <a:cs typeface="Calibri" panose="020F0502020204030204"/>
            </a:endParaRPr>
          </a:p>
          <a:p>
            <a:pPr marL="359410" indent="-342900">
              <a:buClr>
                <a:schemeClr val="accent2"/>
              </a:buClr>
              <a:buFont typeface="Arial" panose="020B0604020202020204" pitchFamily="34" charset="0"/>
              <a:buChar char="•"/>
            </a:pPr>
            <a:r>
              <a:rPr lang="en-GB" b="1" u="sng" dirty="0"/>
              <a:t>Systeme </a:t>
            </a:r>
            <a:r>
              <a:rPr lang="en-GB" b="1" u="sng" dirty="0" err="1"/>
              <a:t>zur</a:t>
            </a:r>
            <a:r>
              <a:rPr lang="en-GB" b="1" u="sng" dirty="0"/>
              <a:t> </a:t>
            </a:r>
            <a:r>
              <a:rPr lang="en-GB" b="1" u="sng" dirty="0" err="1"/>
              <a:t>Spenderverwaltung</a:t>
            </a:r>
            <a:r>
              <a:rPr lang="en-GB" b="1" u="sng" dirty="0"/>
              <a:t>:</a:t>
            </a:r>
            <a:r>
              <a:rPr lang="en-GB" b="1" dirty="0"/>
              <a:t> </a:t>
            </a:r>
            <a:r>
              <a:rPr lang="en-GB" dirty="0"/>
              <a:t>Dieses System, das </a:t>
            </a:r>
            <a:r>
              <a:rPr lang="en-GB" dirty="0" err="1"/>
              <a:t>vor</a:t>
            </a:r>
            <a:r>
              <a:rPr lang="en-GB" dirty="0"/>
              <a:t> </a:t>
            </a:r>
            <a:r>
              <a:rPr lang="en-GB" dirty="0" err="1"/>
              <a:t>allem</a:t>
            </a:r>
            <a:r>
              <a:rPr lang="en-GB" dirty="0"/>
              <a:t> von </a:t>
            </a:r>
            <a:r>
              <a:rPr lang="en-GB" dirty="0" err="1"/>
              <a:t>gemeinnützigen</a:t>
            </a:r>
            <a:r>
              <a:rPr lang="en-GB" dirty="0"/>
              <a:t> </a:t>
            </a:r>
            <a:r>
              <a:rPr lang="en-GB" dirty="0" err="1"/>
              <a:t>Organisationen</a:t>
            </a:r>
            <a:r>
              <a:rPr lang="en-GB" dirty="0"/>
              <a:t> </a:t>
            </a:r>
            <a:r>
              <a:rPr lang="en-GB" dirty="0" err="1"/>
              <a:t>genutzt</a:t>
            </a:r>
            <a:r>
              <a:rPr lang="en-GB" dirty="0"/>
              <a:t> </a:t>
            </a:r>
            <a:r>
              <a:rPr lang="en-GB" dirty="0" err="1"/>
              <a:t>wird</a:t>
            </a:r>
            <a:r>
              <a:rPr lang="en-GB" dirty="0"/>
              <a:t>, </a:t>
            </a:r>
            <a:r>
              <a:rPr lang="en-GB" dirty="0" err="1"/>
              <a:t>verwaltet</a:t>
            </a:r>
            <a:r>
              <a:rPr lang="en-GB" dirty="0"/>
              <a:t> die </a:t>
            </a:r>
            <a:r>
              <a:rPr lang="en-GB" dirty="0" err="1"/>
              <a:t>Beziehungen</a:t>
            </a:r>
            <a:r>
              <a:rPr lang="en-GB" dirty="0"/>
              <a:t> </a:t>
            </a:r>
            <a:r>
              <a:rPr lang="en-GB" dirty="0" err="1"/>
              <a:t>zu</a:t>
            </a:r>
            <a:r>
              <a:rPr lang="en-GB" dirty="0"/>
              <a:t> </a:t>
            </a:r>
            <a:r>
              <a:rPr lang="en-GB" dirty="0" err="1"/>
              <a:t>Spendern</a:t>
            </a:r>
            <a:r>
              <a:rPr lang="en-GB" dirty="0"/>
              <a:t> und </a:t>
            </a:r>
            <a:r>
              <a:rPr lang="en-GB" dirty="0" err="1"/>
              <a:t>hilft</a:t>
            </a:r>
            <a:r>
              <a:rPr lang="en-GB" dirty="0"/>
              <a:t> </a:t>
            </a:r>
            <a:r>
              <a:rPr lang="en-GB" dirty="0" err="1"/>
              <a:t>dabei</a:t>
            </a:r>
            <a:r>
              <a:rPr lang="en-GB" dirty="0"/>
              <a:t>, </a:t>
            </a:r>
            <a:r>
              <a:rPr lang="en-GB" dirty="0" err="1"/>
              <a:t>langfristige</a:t>
            </a:r>
            <a:r>
              <a:rPr lang="en-GB" dirty="0"/>
              <a:t> </a:t>
            </a:r>
            <a:r>
              <a:rPr lang="en-GB" dirty="0" err="1"/>
              <a:t>Chancen</a:t>
            </a:r>
            <a:r>
              <a:rPr lang="en-GB" dirty="0"/>
              <a:t> </a:t>
            </a:r>
            <a:r>
              <a:rPr lang="en-GB" dirty="0" err="1"/>
              <a:t>zu</a:t>
            </a:r>
            <a:r>
              <a:rPr lang="en-GB" dirty="0"/>
              <a:t> </a:t>
            </a:r>
            <a:r>
              <a:rPr lang="en-GB" dirty="0" err="1"/>
              <a:t>erkennen</a:t>
            </a:r>
            <a:r>
              <a:rPr lang="en-GB" dirty="0"/>
              <a:t>.</a:t>
            </a:r>
            <a:endParaRPr lang="en-ZA" dirty="0">
              <a:ea typeface="Calibri" panose="020F0502020204030204"/>
              <a:cs typeface="Calibri" panose="020F0502020204030204"/>
            </a:endParaRPr>
          </a:p>
        </p:txBody>
      </p:sp>
    </p:spTree>
    <p:extLst>
      <p:ext uri="{BB962C8B-B14F-4D97-AF65-F5344CB8AC3E}">
        <p14:creationId xmlns:p14="http://schemas.microsoft.com/office/powerpoint/2010/main" val="17217037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Vorteile</a:t>
            </a:r>
            <a:r>
              <a:rPr lang="en-GB" dirty="0"/>
              <a:t> </a:t>
            </a:r>
            <a:r>
              <a:rPr lang="en-GB" dirty="0" err="1"/>
              <a:t>eines</a:t>
            </a:r>
            <a:r>
              <a:rPr lang="en-GB" dirty="0"/>
              <a:t> CRM-Systems für Non-Profit-</a:t>
            </a:r>
            <a:r>
              <a:rPr lang="en-GB" dirty="0" err="1"/>
              <a:t>Organisationen</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114300" indent="-342900">
              <a:buBlip>
                <a:blip r:embed="rId3"/>
              </a:buBlip>
            </a:pPr>
            <a:r>
              <a:rPr lang="en-GB" b="1" dirty="0" err="1">
                <a:solidFill>
                  <a:schemeClr val="accent2"/>
                </a:solidFill>
              </a:rPr>
              <a:t>Gängige</a:t>
            </a:r>
            <a:r>
              <a:rPr lang="en-GB" b="1" dirty="0">
                <a:solidFill>
                  <a:schemeClr val="accent2"/>
                </a:solidFill>
              </a:rPr>
              <a:t> CRM-</a:t>
            </a:r>
            <a:r>
              <a:rPr lang="en-GB" b="1" dirty="0" err="1">
                <a:solidFill>
                  <a:schemeClr val="accent2"/>
                </a:solidFill>
              </a:rPr>
              <a:t>Systeme</a:t>
            </a:r>
            <a:r>
              <a:rPr lang="en-GB" b="1" dirty="0">
                <a:solidFill>
                  <a:schemeClr val="accent2"/>
                </a:solidFill>
              </a:rPr>
              <a:t> (Forts.):</a:t>
            </a:r>
          </a:p>
          <a:p>
            <a:pPr marL="0" indent="0"/>
            <a:endParaRPr lang="en-GB" b="1" dirty="0">
              <a:solidFill>
                <a:schemeClr val="accent2"/>
              </a:solidFill>
            </a:endParaRPr>
          </a:p>
          <a:p>
            <a:pPr marL="360000" indent="-342900">
              <a:buClr>
                <a:schemeClr val="accent2"/>
              </a:buClr>
              <a:buFont typeface="Arial" panose="020B0604020202020204" pitchFamily="34" charset="0"/>
              <a:buChar char="•"/>
            </a:pPr>
            <a:r>
              <a:rPr lang="en-GB" b="1" u="sng" dirty="0" err="1">
                <a:solidFill>
                  <a:prstClr val="black"/>
                </a:solidFill>
              </a:rPr>
              <a:t>Verbandsmanagementsysteme</a:t>
            </a:r>
            <a:r>
              <a:rPr lang="en-GB" b="1" u="sng" dirty="0">
                <a:solidFill>
                  <a:prstClr val="black"/>
                </a:solidFill>
              </a:rPr>
              <a:t>:</a:t>
            </a:r>
            <a:r>
              <a:rPr lang="en-GB" b="1" dirty="0">
                <a:solidFill>
                  <a:prstClr val="black"/>
                </a:solidFill>
              </a:rPr>
              <a:t> </a:t>
            </a:r>
            <a:r>
              <a:rPr lang="en-GB" dirty="0" err="1">
                <a:solidFill>
                  <a:prstClr val="black"/>
                </a:solidFill>
              </a:rPr>
              <a:t>Berufs</a:t>
            </a:r>
            <a:r>
              <a:rPr lang="en-GB" dirty="0">
                <a:solidFill>
                  <a:prstClr val="black"/>
                </a:solidFill>
              </a:rPr>
              <a:t>- und </a:t>
            </a:r>
            <a:r>
              <a:rPr lang="en-GB" dirty="0" err="1">
                <a:solidFill>
                  <a:prstClr val="black"/>
                </a:solidFill>
              </a:rPr>
              <a:t>Fachverbände</a:t>
            </a:r>
            <a:r>
              <a:rPr lang="en-GB" dirty="0">
                <a:solidFill>
                  <a:prstClr val="black"/>
                </a:solidFill>
              </a:rPr>
              <a:t> </a:t>
            </a:r>
            <a:r>
              <a:rPr lang="en-GB" dirty="0" err="1">
                <a:solidFill>
                  <a:prstClr val="black"/>
                </a:solidFill>
              </a:rPr>
              <a:t>können</a:t>
            </a:r>
            <a:r>
              <a:rPr lang="en-GB" dirty="0">
                <a:solidFill>
                  <a:prstClr val="black"/>
                </a:solidFill>
              </a:rPr>
              <a:t> </a:t>
            </a:r>
            <a:r>
              <a:rPr lang="en-GB" dirty="0" err="1">
                <a:solidFill>
                  <a:prstClr val="black"/>
                </a:solidFill>
              </a:rPr>
              <a:t>zwar</a:t>
            </a:r>
            <a:r>
              <a:rPr lang="en-GB" dirty="0">
                <a:solidFill>
                  <a:prstClr val="black"/>
                </a:solidFill>
              </a:rPr>
              <a:t> </a:t>
            </a:r>
            <a:r>
              <a:rPr lang="en-GB" dirty="0" err="1">
                <a:solidFill>
                  <a:prstClr val="black"/>
                </a:solidFill>
              </a:rPr>
              <a:t>eine</a:t>
            </a:r>
            <a:r>
              <a:rPr lang="en-GB" dirty="0">
                <a:solidFill>
                  <a:prstClr val="black"/>
                </a:solidFill>
              </a:rPr>
              <a:t> </a:t>
            </a:r>
            <a:r>
              <a:rPr lang="en-GB" dirty="0" err="1">
                <a:solidFill>
                  <a:prstClr val="black"/>
                </a:solidFill>
              </a:rPr>
              <a:t>gemeinnützige</a:t>
            </a:r>
            <a:r>
              <a:rPr lang="en-GB" dirty="0">
                <a:solidFill>
                  <a:prstClr val="black"/>
                </a:solidFill>
              </a:rPr>
              <a:t> </a:t>
            </a:r>
            <a:r>
              <a:rPr lang="en-GB" dirty="0" err="1">
                <a:solidFill>
                  <a:prstClr val="black"/>
                </a:solidFill>
              </a:rPr>
              <a:t>Komponente</a:t>
            </a:r>
            <a:r>
              <a:rPr lang="en-GB" dirty="0">
                <a:solidFill>
                  <a:prstClr val="black"/>
                </a:solidFill>
              </a:rPr>
              <a:t> </a:t>
            </a:r>
            <a:r>
              <a:rPr lang="en-GB" dirty="0" err="1">
                <a:solidFill>
                  <a:prstClr val="black"/>
                </a:solidFill>
              </a:rPr>
              <a:t>haben</a:t>
            </a:r>
            <a:r>
              <a:rPr lang="en-GB" dirty="0">
                <a:solidFill>
                  <a:prstClr val="black"/>
                </a:solidFill>
              </a:rPr>
              <a:t>, </a:t>
            </a:r>
            <a:r>
              <a:rPr lang="en-GB" dirty="0" err="1">
                <a:solidFill>
                  <a:prstClr val="black"/>
                </a:solidFill>
              </a:rPr>
              <a:t>doch</a:t>
            </a:r>
            <a:r>
              <a:rPr lang="en-GB" dirty="0">
                <a:solidFill>
                  <a:prstClr val="black"/>
                </a:solidFill>
              </a:rPr>
              <a:t> </a:t>
            </a:r>
            <a:r>
              <a:rPr lang="en-GB" dirty="0" err="1">
                <a:solidFill>
                  <a:prstClr val="black"/>
                </a:solidFill>
              </a:rPr>
              <a:t>ihr</a:t>
            </a:r>
            <a:r>
              <a:rPr lang="en-GB" dirty="0">
                <a:solidFill>
                  <a:prstClr val="black"/>
                </a:solidFill>
              </a:rPr>
              <a:t> </a:t>
            </a:r>
            <a:r>
              <a:rPr lang="en-GB" dirty="0" err="1">
                <a:solidFill>
                  <a:prstClr val="black"/>
                </a:solidFill>
              </a:rPr>
              <a:t>Schwerpunkt</a:t>
            </a:r>
            <a:r>
              <a:rPr lang="en-GB" dirty="0">
                <a:solidFill>
                  <a:prstClr val="black"/>
                </a:solidFill>
              </a:rPr>
              <a:t> </a:t>
            </a:r>
            <a:r>
              <a:rPr lang="en-GB" dirty="0" err="1">
                <a:solidFill>
                  <a:prstClr val="black"/>
                </a:solidFill>
              </a:rPr>
              <a:t>unterscheidet</a:t>
            </a:r>
            <a:r>
              <a:rPr lang="en-GB" dirty="0">
                <a:solidFill>
                  <a:prstClr val="black"/>
                </a:solidFill>
              </a:rPr>
              <a:t> </a:t>
            </a:r>
            <a:r>
              <a:rPr lang="en-GB" dirty="0" err="1">
                <a:solidFill>
                  <a:prstClr val="black"/>
                </a:solidFill>
              </a:rPr>
              <a:t>sich</a:t>
            </a:r>
            <a:r>
              <a:rPr lang="en-GB" dirty="0">
                <a:solidFill>
                  <a:prstClr val="black"/>
                </a:solidFill>
              </a:rPr>
              <a:t> von </a:t>
            </a:r>
            <a:r>
              <a:rPr lang="en-GB" dirty="0" err="1">
                <a:solidFill>
                  <a:prstClr val="black"/>
                </a:solidFill>
              </a:rPr>
              <a:t>dem</a:t>
            </a:r>
            <a:r>
              <a:rPr lang="en-GB" dirty="0">
                <a:solidFill>
                  <a:prstClr val="black"/>
                </a:solidFill>
              </a:rPr>
              <a:t> </a:t>
            </a:r>
            <a:r>
              <a:rPr lang="en-GB" dirty="0" err="1">
                <a:solidFill>
                  <a:prstClr val="black"/>
                </a:solidFill>
              </a:rPr>
              <a:t>vieler</a:t>
            </a:r>
            <a:r>
              <a:rPr lang="en-GB" dirty="0">
                <a:solidFill>
                  <a:prstClr val="black"/>
                </a:solidFill>
              </a:rPr>
              <a:t> </a:t>
            </a:r>
            <a:r>
              <a:rPr lang="en-GB" dirty="0" err="1">
                <a:solidFill>
                  <a:prstClr val="black"/>
                </a:solidFill>
              </a:rPr>
              <a:t>anderer</a:t>
            </a:r>
            <a:r>
              <a:rPr lang="en-GB" dirty="0">
                <a:solidFill>
                  <a:prstClr val="black"/>
                </a:solidFill>
              </a:rPr>
              <a:t> </a:t>
            </a:r>
            <a:r>
              <a:rPr lang="en-GB" dirty="0" err="1">
                <a:solidFill>
                  <a:prstClr val="black"/>
                </a:solidFill>
              </a:rPr>
              <a:t>gemeinnütziger</a:t>
            </a:r>
            <a:r>
              <a:rPr lang="en-GB" dirty="0">
                <a:solidFill>
                  <a:prstClr val="black"/>
                </a:solidFill>
              </a:rPr>
              <a:t> </a:t>
            </a:r>
            <a:r>
              <a:rPr lang="en-GB" dirty="0" err="1">
                <a:solidFill>
                  <a:prstClr val="black"/>
                </a:solidFill>
              </a:rPr>
              <a:t>Organisationen</a:t>
            </a:r>
            <a:r>
              <a:rPr lang="en-GB" dirty="0">
                <a:solidFill>
                  <a:prstClr val="black"/>
                </a:solidFill>
              </a:rPr>
              <a:t>. </a:t>
            </a:r>
            <a:r>
              <a:rPr lang="en-GB" dirty="0" err="1">
                <a:solidFill>
                  <a:prstClr val="black"/>
                </a:solidFill>
              </a:rPr>
              <a:t>Ihre</a:t>
            </a:r>
            <a:r>
              <a:rPr lang="en-GB" dirty="0">
                <a:solidFill>
                  <a:prstClr val="black"/>
                </a:solidFill>
              </a:rPr>
              <a:t> </a:t>
            </a:r>
            <a:r>
              <a:rPr lang="en-GB" dirty="0" err="1">
                <a:solidFill>
                  <a:prstClr val="black"/>
                </a:solidFill>
              </a:rPr>
              <a:t>Wähler</a:t>
            </a:r>
            <a:r>
              <a:rPr lang="en-GB" dirty="0">
                <a:solidFill>
                  <a:prstClr val="black"/>
                </a:solidFill>
              </a:rPr>
              <a:t> </a:t>
            </a:r>
            <a:r>
              <a:rPr lang="en-GB" dirty="0" err="1">
                <a:solidFill>
                  <a:prstClr val="black"/>
                </a:solidFill>
              </a:rPr>
              <a:t>sind</a:t>
            </a:r>
            <a:r>
              <a:rPr lang="en-GB" dirty="0">
                <a:solidFill>
                  <a:prstClr val="black"/>
                </a:solidFill>
              </a:rPr>
              <a:t> in der Regel </a:t>
            </a:r>
            <a:r>
              <a:rPr lang="en-GB" dirty="0" err="1">
                <a:solidFill>
                  <a:prstClr val="black"/>
                </a:solidFill>
              </a:rPr>
              <a:t>Mitglieder</a:t>
            </a:r>
            <a:r>
              <a:rPr lang="en-GB" dirty="0">
                <a:solidFill>
                  <a:prstClr val="black"/>
                </a:solidFill>
              </a:rPr>
              <a:t>, </a:t>
            </a:r>
            <a:r>
              <a:rPr lang="en-GB" dirty="0" err="1">
                <a:solidFill>
                  <a:prstClr val="black"/>
                </a:solidFill>
              </a:rPr>
              <a:t>nicht</a:t>
            </a:r>
            <a:r>
              <a:rPr lang="en-GB" dirty="0">
                <a:solidFill>
                  <a:prstClr val="black"/>
                </a:solidFill>
              </a:rPr>
              <a:t> </a:t>
            </a:r>
            <a:r>
              <a:rPr lang="en-GB" dirty="0" err="1">
                <a:solidFill>
                  <a:prstClr val="black"/>
                </a:solidFill>
              </a:rPr>
              <a:t>Kunden</a:t>
            </a:r>
            <a:r>
              <a:rPr lang="en-GB" dirty="0">
                <a:solidFill>
                  <a:prstClr val="black"/>
                </a:solidFill>
              </a:rPr>
              <a:t>, Spender </a:t>
            </a:r>
            <a:r>
              <a:rPr lang="en-GB" dirty="0" err="1">
                <a:solidFill>
                  <a:prstClr val="black"/>
                </a:solidFill>
              </a:rPr>
              <a:t>oder</a:t>
            </a:r>
            <a:r>
              <a:rPr lang="en-GB" dirty="0">
                <a:solidFill>
                  <a:prstClr val="black"/>
                </a:solidFill>
              </a:rPr>
              <a:t> </a:t>
            </a:r>
            <a:r>
              <a:rPr lang="en-GB" dirty="0" err="1">
                <a:solidFill>
                  <a:prstClr val="black"/>
                </a:solidFill>
              </a:rPr>
              <a:t>Begünstigte</a:t>
            </a:r>
            <a:r>
              <a:rPr lang="en-GB" dirty="0">
                <a:solidFill>
                  <a:prstClr val="black"/>
                </a:solidFill>
              </a:rPr>
              <a:t>.</a:t>
            </a:r>
          </a:p>
          <a:p>
            <a:pPr marL="17100" indent="0">
              <a:buClr>
                <a:schemeClr val="accent2"/>
              </a:buClr>
            </a:pPr>
            <a:endParaRPr lang="en-GB" dirty="0"/>
          </a:p>
          <a:p>
            <a:pPr marL="360000" indent="-342900">
              <a:buClr>
                <a:schemeClr val="accent2"/>
              </a:buClr>
              <a:buFont typeface="Arial" panose="020B0604020202020204" pitchFamily="34" charset="0"/>
              <a:buChar char="•"/>
            </a:pPr>
            <a:r>
              <a:rPr lang="en-GB" dirty="0"/>
              <a:t>Ein </a:t>
            </a:r>
            <a:r>
              <a:rPr lang="en-GB" dirty="0" err="1"/>
              <a:t>Verbandsverwaltungssystem</a:t>
            </a:r>
            <a:r>
              <a:rPr lang="en-GB" dirty="0"/>
              <a:t> </a:t>
            </a:r>
            <a:r>
              <a:rPr lang="en-GB" dirty="0" err="1"/>
              <a:t>ist</a:t>
            </a:r>
            <a:r>
              <a:rPr lang="en-GB" dirty="0"/>
              <a:t> auf </a:t>
            </a:r>
            <a:r>
              <a:rPr lang="en-GB" dirty="0" err="1"/>
              <a:t>diese</a:t>
            </a:r>
            <a:r>
              <a:rPr lang="en-GB" dirty="0"/>
              <a:t> </a:t>
            </a:r>
            <a:r>
              <a:rPr lang="en-GB" dirty="0" err="1"/>
              <a:t>Bedürfnisse</a:t>
            </a:r>
            <a:r>
              <a:rPr lang="en-GB" dirty="0"/>
              <a:t> </a:t>
            </a:r>
            <a:r>
              <a:rPr lang="en-GB" dirty="0" err="1"/>
              <a:t>zugeschnitten</a:t>
            </a:r>
            <a:r>
              <a:rPr lang="en-GB" dirty="0"/>
              <a:t> und </a:t>
            </a:r>
            <a:r>
              <a:rPr lang="en-GB" dirty="0" err="1"/>
              <a:t>kann</a:t>
            </a:r>
            <a:r>
              <a:rPr lang="en-GB" dirty="0"/>
              <a:t> </a:t>
            </a:r>
            <a:r>
              <a:rPr lang="en-GB" dirty="0" err="1"/>
              <a:t>auch</a:t>
            </a:r>
            <a:r>
              <a:rPr lang="en-GB" dirty="0"/>
              <a:t> Website-</a:t>
            </a:r>
            <a:r>
              <a:rPr lang="en-GB" dirty="0" err="1"/>
              <a:t>Baukästen</a:t>
            </a:r>
            <a:r>
              <a:rPr lang="en-GB" dirty="0"/>
              <a:t>, Tools für E-Mail-Marketing und </a:t>
            </a:r>
            <a:r>
              <a:rPr lang="en-GB" dirty="0" err="1"/>
              <a:t>Veranstaltungsregistrierung</a:t>
            </a:r>
            <a:r>
              <a:rPr lang="en-GB" dirty="0"/>
              <a:t> </a:t>
            </a:r>
            <a:r>
              <a:rPr lang="en-GB" dirty="0" err="1"/>
              <a:t>sowie</a:t>
            </a:r>
            <a:r>
              <a:rPr lang="en-GB" dirty="0"/>
              <a:t> </a:t>
            </a:r>
            <a:r>
              <a:rPr lang="en-GB" dirty="0" err="1"/>
              <a:t>andere</a:t>
            </a:r>
            <a:r>
              <a:rPr lang="en-GB" dirty="0"/>
              <a:t> </a:t>
            </a:r>
            <a:r>
              <a:rPr lang="en-GB" dirty="0" err="1"/>
              <a:t>Komponenten</a:t>
            </a:r>
            <a:r>
              <a:rPr lang="en-GB" dirty="0"/>
              <a:t> </a:t>
            </a:r>
            <a:r>
              <a:rPr lang="en-GB" dirty="0" err="1"/>
              <a:t>enthalten</a:t>
            </a:r>
            <a:r>
              <a:rPr lang="en-GB" dirty="0"/>
              <a:t>.</a:t>
            </a:r>
            <a:endParaRPr lang="en-ZA" dirty="0"/>
          </a:p>
        </p:txBody>
      </p:sp>
    </p:spTree>
    <p:extLst>
      <p:ext uri="{BB962C8B-B14F-4D97-AF65-F5344CB8AC3E}">
        <p14:creationId xmlns:p14="http://schemas.microsoft.com/office/powerpoint/2010/main" val="40379265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CRM für </a:t>
            </a:r>
            <a:r>
              <a:rPr lang="en-GB" dirty="0" err="1"/>
              <a:t>Wohltätigkeitsorganisationen</a:t>
            </a:r>
            <a:r>
              <a:rPr lang="en-GB" dirty="0"/>
              <a:t>: </a:t>
            </a:r>
            <a:r>
              <a:rPr lang="en-GB" dirty="0" err="1"/>
              <a:t>Schritte</a:t>
            </a:r>
            <a:r>
              <a:rPr lang="en-GB" dirty="0"/>
              <a:t> </a:t>
            </a:r>
            <a:r>
              <a:rPr lang="en-GB" dirty="0" err="1"/>
              <a:t>zum</a:t>
            </a:r>
            <a:r>
              <a:rPr lang="en-GB" dirty="0"/>
              <a:t> </a:t>
            </a:r>
            <a:r>
              <a:rPr lang="en-GB" dirty="0" err="1"/>
              <a:t>Erfolg</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Blip>
                <a:blip r:embed="rId3"/>
              </a:buBlip>
            </a:pPr>
            <a:r>
              <a:rPr lang="en-GB" b="1" dirty="0">
                <a:solidFill>
                  <a:schemeClr val="accent2"/>
                </a:solidFill>
              </a:rPr>
              <a:t>Das </a:t>
            </a:r>
            <a:r>
              <a:rPr lang="en-GB" b="1" dirty="0" err="1">
                <a:solidFill>
                  <a:schemeClr val="accent2"/>
                </a:solidFill>
              </a:rPr>
              <a:t>Scheitern</a:t>
            </a:r>
            <a:r>
              <a:rPr lang="en-GB" b="1" dirty="0">
                <a:solidFill>
                  <a:schemeClr val="accent2"/>
                </a:solidFill>
              </a:rPr>
              <a:t> von IT-</a:t>
            </a:r>
            <a:r>
              <a:rPr lang="en-GB" b="1" dirty="0" err="1">
                <a:solidFill>
                  <a:schemeClr val="accent2"/>
                </a:solidFill>
              </a:rPr>
              <a:t>Implementierungen</a:t>
            </a:r>
            <a:r>
              <a:rPr lang="en-GB" b="1" dirty="0">
                <a:solidFill>
                  <a:schemeClr val="accent2"/>
                </a:solidFill>
              </a:rPr>
              <a:t> </a:t>
            </a:r>
            <a:r>
              <a:rPr lang="en-GB" b="1" dirty="0" err="1">
                <a:solidFill>
                  <a:schemeClr val="accent2"/>
                </a:solidFill>
              </a:rPr>
              <a:t>ist</a:t>
            </a:r>
            <a:r>
              <a:rPr lang="en-GB" b="1" dirty="0">
                <a:solidFill>
                  <a:schemeClr val="accent2"/>
                </a:solidFill>
              </a:rPr>
              <a:t> </a:t>
            </a:r>
            <a:r>
              <a:rPr lang="en-GB" b="1" dirty="0" err="1">
                <a:solidFill>
                  <a:schemeClr val="accent2"/>
                </a:solidFill>
              </a:rPr>
              <a:t>eine</a:t>
            </a:r>
            <a:r>
              <a:rPr lang="en-GB" b="1" dirty="0">
                <a:solidFill>
                  <a:schemeClr val="accent2"/>
                </a:solidFill>
              </a:rPr>
              <a:t> </a:t>
            </a:r>
            <a:r>
              <a:rPr lang="en-GB" b="1" dirty="0" err="1">
                <a:solidFill>
                  <a:schemeClr val="accent2"/>
                </a:solidFill>
              </a:rPr>
              <a:t>allzu</a:t>
            </a:r>
            <a:r>
              <a:rPr lang="en-GB" b="1" dirty="0">
                <a:solidFill>
                  <a:schemeClr val="accent2"/>
                </a:solidFill>
              </a:rPr>
              <a:t> </a:t>
            </a:r>
            <a:r>
              <a:rPr lang="en-GB" b="1" dirty="0" err="1">
                <a:solidFill>
                  <a:schemeClr val="accent2"/>
                </a:solidFill>
              </a:rPr>
              <a:t>häufige</a:t>
            </a:r>
            <a:r>
              <a:rPr lang="en-GB" b="1" dirty="0">
                <a:solidFill>
                  <a:schemeClr val="accent2"/>
                </a:solidFill>
              </a:rPr>
              <a:t> </a:t>
            </a:r>
            <a:r>
              <a:rPr lang="en-GB" b="1" dirty="0" err="1">
                <a:solidFill>
                  <a:schemeClr val="accent2"/>
                </a:solidFill>
              </a:rPr>
              <a:t>Geschichte</a:t>
            </a:r>
            <a:r>
              <a:rPr lang="en-GB" b="1" dirty="0">
                <a:solidFill>
                  <a:schemeClr val="accent2"/>
                </a:solidFill>
              </a:rPr>
              <a:t> </a:t>
            </a:r>
            <a:r>
              <a:rPr lang="en-GB" b="1" dirty="0" err="1">
                <a:solidFill>
                  <a:schemeClr val="accent2"/>
                </a:solidFill>
              </a:rPr>
              <a:t>im</a:t>
            </a:r>
            <a:r>
              <a:rPr lang="en-GB" b="1" dirty="0">
                <a:solidFill>
                  <a:schemeClr val="accent2"/>
                </a:solidFill>
              </a:rPr>
              <a:t> </a:t>
            </a:r>
            <a:r>
              <a:rPr lang="en-GB" b="1" dirty="0" err="1">
                <a:solidFill>
                  <a:schemeClr val="accent2"/>
                </a:solidFill>
              </a:rPr>
              <a:t>tertiären</a:t>
            </a:r>
            <a:r>
              <a:rPr lang="en-GB" b="1" dirty="0">
                <a:solidFill>
                  <a:schemeClr val="accent2"/>
                </a:solidFill>
              </a:rPr>
              <a:t> </a:t>
            </a:r>
            <a:r>
              <a:rPr lang="en-GB" b="1" dirty="0" err="1">
                <a:solidFill>
                  <a:schemeClr val="accent2"/>
                </a:solidFill>
              </a:rPr>
              <a:t>Sektor</a:t>
            </a:r>
            <a:r>
              <a:rPr lang="en-GB" b="1" dirty="0">
                <a:solidFill>
                  <a:schemeClr val="accent2"/>
                </a:solidFill>
              </a:rPr>
              <a:t>.  Wie </a:t>
            </a:r>
            <a:r>
              <a:rPr lang="en-GB" b="1" dirty="0" err="1">
                <a:solidFill>
                  <a:schemeClr val="accent2"/>
                </a:solidFill>
              </a:rPr>
              <a:t>aber</a:t>
            </a:r>
            <a:r>
              <a:rPr lang="en-GB" b="1" dirty="0">
                <a:solidFill>
                  <a:schemeClr val="accent2"/>
                </a:solidFill>
              </a:rPr>
              <a:t> </a:t>
            </a:r>
            <a:r>
              <a:rPr lang="en-GB" b="1" dirty="0" err="1">
                <a:solidFill>
                  <a:schemeClr val="accent2"/>
                </a:solidFill>
              </a:rPr>
              <a:t>kann</a:t>
            </a:r>
            <a:r>
              <a:rPr lang="en-GB" b="1" dirty="0">
                <a:solidFill>
                  <a:schemeClr val="accent2"/>
                </a:solidFill>
              </a:rPr>
              <a:t> </a:t>
            </a:r>
            <a:r>
              <a:rPr lang="en-GB" b="1" dirty="0" err="1">
                <a:solidFill>
                  <a:schemeClr val="accent2"/>
                </a:solidFill>
              </a:rPr>
              <a:t>ein</a:t>
            </a:r>
            <a:r>
              <a:rPr lang="en-GB" b="1" dirty="0">
                <a:solidFill>
                  <a:schemeClr val="accent2"/>
                </a:solidFill>
              </a:rPr>
              <a:t> </a:t>
            </a:r>
            <a:r>
              <a:rPr lang="en-GB" b="1" dirty="0" err="1">
                <a:solidFill>
                  <a:schemeClr val="accent2"/>
                </a:solidFill>
              </a:rPr>
              <a:t>reibungsloser</a:t>
            </a:r>
            <a:r>
              <a:rPr lang="en-GB" b="1" dirty="0">
                <a:solidFill>
                  <a:schemeClr val="accent2"/>
                </a:solidFill>
              </a:rPr>
              <a:t> </a:t>
            </a:r>
            <a:r>
              <a:rPr lang="en-GB" b="1" dirty="0" err="1">
                <a:solidFill>
                  <a:schemeClr val="accent2"/>
                </a:solidFill>
              </a:rPr>
              <a:t>Ablauf</a:t>
            </a:r>
            <a:r>
              <a:rPr lang="en-GB" b="1" dirty="0">
                <a:solidFill>
                  <a:schemeClr val="accent2"/>
                </a:solidFill>
              </a:rPr>
              <a:t> von CRM-</a:t>
            </a:r>
            <a:r>
              <a:rPr lang="en-GB" b="1" dirty="0" err="1">
                <a:solidFill>
                  <a:schemeClr val="accent2"/>
                </a:solidFill>
              </a:rPr>
              <a:t>Implementierungsprojekten</a:t>
            </a:r>
            <a:r>
              <a:rPr lang="en-GB" b="1" dirty="0">
                <a:solidFill>
                  <a:schemeClr val="accent2"/>
                </a:solidFill>
              </a:rPr>
              <a:t> den </a:t>
            </a:r>
            <a:r>
              <a:rPr lang="en-GB" b="1" dirty="0" err="1">
                <a:solidFill>
                  <a:schemeClr val="accent2"/>
                </a:solidFill>
              </a:rPr>
              <a:t>Wohlfahrtsverbänden</a:t>
            </a:r>
            <a:r>
              <a:rPr lang="en-GB" b="1" dirty="0">
                <a:solidFill>
                  <a:schemeClr val="accent2"/>
                </a:solidFill>
              </a:rPr>
              <a:t> </a:t>
            </a:r>
            <a:r>
              <a:rPr lang="en-GB" b="1" dirty="0" err="1">
                <a:solidFill>
                  <a:schemeClr val="accent2"/>
                </a:solidFill>
              </a:rPr>
              <a:t>helfen</a:t>
            </a:r>
            <a:r>
              <a:rPr lang="en-GB" b="1" dirty="0">
                <a:solidFill>
                  <a:schemeClr val="accent2"/>
                </a:solidFill>
              </a:rPr>
              <a:t> </a:t>
            </a:r>
            <a:r>
              <a:rPr lang="en-GB" b="1" dirty="0" err="1">
                <a:solidFill>
                  <a:schemeClr val="accent2"/>
                </a:solidFill>
              </a:rPr>
              <a:t>Probleme</a:t>
            </a:r>
            <a:r>
              <a:rPr lang="en-GB" b="1" dirty="0">
                <a:solidFill>
                  <a:schemeClr val="accent2"/>
                </a:solidFill>
              </a:rPr>
              <a:t> </a:t>
            </a:r>
            <a:r>
              <a:rPr lang="en-GB" b="1" dirty="0" err="1">
                <a:solidFill>
                  <a:schemeClr val="accent2"/>
                </a:solidFill>
              </a:rPr>
              <a:t>zu</a:t>
            </a:r>
            <a:r>
              <a:rPr lang="en-GB" b="1" dirty="0">
                <a:solidFill>
                  <a:schemeClr val="accent2"/>
                </a:solidFill>
              </a:rPr>
              <a:t> </a:t>
            </a:r>
            <a:r>
              <a:rPr lang="en-GB" b="1" dirty="0" err="1">
                <a:solidFill>
                  <a:schemeClr val="accent2"/>
                </a:solidFill>
              </a:rPr>
              <a:t>vermeiden</a:t>
            </a:r>
            <a:r>
              <a:rPr lang="en-GB" b="1" dirty="0">
                <a:solidFill>
                  <a:schemeClr val="accent2"/>
                </a:solidFill>
              </a:rPr>
              <a:t>?</a:t>
            </a:r>
            <a:endParaRPr lang="en-GB" dirty="0"/>
          </a:p>
          <a:p>
            <a:pPr marL="817200" lvl="1" indent="-342900">
              <a:buClr>
                <a:schemeClr val="accent2"/>
              </a:buClr>
              <a:buFont typeface="Arial" panose="020B0604020202020204" pitchFamily="34" charset="0"/>
              <a:buChar char="•"/>
            </a:pPr>
            <a:r>
              <a:rPr lang="en-GB" dirty="0">
                <a:solidFill>
                  <a:srgbClr val="000000"/>
                </a:solidFill>
                <a:latin typeface="+mn-lt"/>
              </a:rPr>
              <a:t>Bevor Sie </a:t>
            </a:r>
            <a:r>
              <a:rPr lang="en-GB" dirty="0" err="1">
                <a:solidFill>
                  <a:srgbClr val="000000"/>
                </a:solidFill>
                <a:latin typeface="+mn-lt"/>
              </a:rPr>
              <a:t>beginnen</a:t>
            </a:r>
            <a:r>
              <a:rPr lang="en-GB" dirty="0">
                <a:solidFill>
                  <a:srgbClr val="000000"/>
                </a:solidFill>
                <a:latin typeface="+mn-lt"/>
              </a:rPr>
              <a:t>, </a:t>
            </a:r>
            <a:r>
              <a:rPr lang="en-GB" dirty="0" err="1">
                <a:solidFill>
                  <a:srgbClr val="000000"/>
                </a:solidFill>
                <a:latin typeface="+mn-lt"/>
              </a:rPr>
              <a:t>sollten</a:t>
            </a:r>
            <a:r>
              <a:rPr lang="en-GB" dirty="0">
                <a:solidFill>
                  <a:srgbClr val="000000"/>
                </a:solidFill>
                <a:latin typeface="+mn-lt"/>
              </a:rPr>
              <a:t> Sie </a:t>
            </a:r>
            <a:r>
              <a:rPr lang="en-GB" dirty="0" err="1">
                <a:solidFill>
                  <a:srgbClr val="000000"/>
                </a:solidFill>
                <a:latin typeface="+mn-lt"/>
              </a:rPr>
              <a:t>sich</a:t>
            </a:r>
            <a:r>
              <a:rPr lang="en-GB" dirty="0">
                <a:solidFill>
                  <a:srgbClr val="000000"/>
                </a:solidFill>
                <a:latin typeface="+mn-lt"/>
              </a:rPr>
              <a:t> </a:t>
            </a:r>
            <a:r>
              <a:rPr lang="en-GB" dirty="0" err="1">
                <a:solidFill>
                  <a:srgbClr val="000000"/>
                </a:solidFill>
                <a:latin typeface="+mn-lt"/>
              </a:rPr>
              <a:t>über</a:t>
            </a:r>
            <a:r>
              <a:rPr lang="en-GB" dirty="0">
                <a:solidFill>
                  <a:srgbClr val="000000"/>
                </a:solidFill>
                <a:latin typeface="+mn-lt"/>
              </a:rPr>
              <a:t> CMR-</a:t>
            </a:r>
            <a:r>
              <a:rPr lang="en-GB" dirty="0" err="1">
                <a:solidFill>
                  <a:srgbClr val="000000"/>
                </a:solidFill>
                <a:latin typeface="+mn-lt"/>
              </a:rPr>
              <a:t>Produkte</a:t>
            </a:r>
            <a:r>
              <a:rPr lang="en-GB" dirty="0">
                <a:solidFill>
                  <a:srgbClr val="000000"/>
                </a:solidFill>
                <a:latin typeface="+mn-lt"/>
              </a:rPr>
              <a:t> </a:t>
            </a:r>
            <a:r>
              <a:rPr lang="en-GB" dirty="0" err="1">
                <a:solidFill>
                  <a:srgbClr val="000000"/>
                </a:solidFill>
                <a:latin typeface="+mn-lt"/>
              </a:rPr>
              <a:t>informieren</a:t>
            </a:r>
            <a:endParaRPr lang="en-GB" dirty="0">
              <a:solidFill>
                <a:srgbClr val="000000"/>
              </a:solidFill>
              <a:latin typeface="+mn-lt"/>
            </a:endParaRPr>
          </a:p>
          <a:p>
            <a:pPr marL="817200" lvl="1" indent="-342900">
              <a:buClr>
                <a:schemeClr val="accent2"/>
              </a:buClr>
              <a:buFont typeface="Arial" panose="020B0604020202020204" pitchFamily="34" charset="0"/>
              <a:buChar char="•"/>
            </a:pPr>
            <a:r>
              <a:rPr lang="en-GB" dirty="0" err="1">
                <a:solidFill>
                  <a:srgbClr val="000000"/>
                </a:solidFill>
                <a:latin typeface="+mn-lt"/>
              </a:rPr>
              <a:t>Wählen</a:t>
            </a:r>
            <a:r>
              <a:rPr lang="en-GB" dirty="0">
                <a:solidFill>
                  <a:srgbClr val="000000"/>
                </a:solidFill>
                <a:latin typeface="+mn-lt"/>
              </a:rPr>
              <a:t> Sie die </a:t>
            </a:r>
            <a:r>
              <a:rPr lang="en-GB" dirty="0" err="1">
                <a:solidFill>
                  <a:srgbClr val="000000"/>
                </a:solidFill>
                <a:latin typeface="+mn-lt"/>
              </a:rPr>
              <a:t>beste</a:t>
            </a:r>
            <a:r>
              <a:rPr lang="en-GB" dirty="0">
                <a:solidFill>
                  <a:srgbClr val="000000"/>
                </a:solidFill>
                <a:latin typeface="+mn-lt"/>
              </a:rPr>
              <a:t> </a:t>
            </a:r>
            <a:r>
              <a:rPr lang="en-GB" dirty="0" err="1">
                <a:solidFill>
                  <a:srgbClr val="000000"/>
                </a:solidFill>
                <a:latin typeface="+mn-lt"/>
              </a:rPr>
              <a:t>Lösung</a:t>
            </a:r>
            <a:r>
              <a:rPr lang="en-GB" dirty="0">
                <a:solidFill>
                  <a:srgbClr val="000000"/>
                </a:solidFill>
                <a:latin typeface="+mn-lt"/>
              </a:rPr>
              <a:t> für </a:t>
            </a:r>
            <a:r>
              <a:rPr lang="en-GB" dirty="0" err="1">
                <a:solidFill>
                  <a:srgbClr val="000000"/>
                </a:solidFill>
                <a:latin typeface="+mn-lt"/>
              </a:rPr>
              <a:t>Ihre</a:t>
            </a:r>
            <a:r>
              <a:rPr lang="en-GB" dirty="0">
                <a:solidFill>
                  <a:srgbClr val="000000"/>
                </a:solidFill>
                <a:latin typeface="+mn-lt"/>
              </a:rPr>
              <a:t> Situation </a:t>
            </a:r>
          </a:p>
          <a:p>
            <a:pPr marL="817200" lvl="1" indent="-342900">
              <a:buClr>
                <a:schemeClr val="accent2"/>
              </a:buClr>
              <a:buFont typeface="Arial" panose="020B0604020202020204" pitchFamily="34" charset="0"/>
              <a:buChar char="•"/>
            </a:pPr>
            <a:r>
              <a:rPr lang="en-GB" dirty="0" err="1">
                <a:solidFill>
                  <a:srgbClr val="000000"/>
                </a:solidFill>
                <a:latin typeface="+mn-lt"/>
              </a:rPr>
              <a:t>Setzen</a:t>
            </a:r>
            <a:r>
              <a:rPr lang="en-GB" dirty="0">
                <a:solidFill>
                  <a:srgbClr val="000000"/>
                </a:solidFill>
                <a:latin typeface="+mn-lt"/>
              </a:rPr>
              <a:t> Sie </a:t>
            </a:r>
            <a:r>
              <a:rPr lang="en-GB" dirty="0" err="1">
                <a:solidFill>
                  <a:srgbClr val="000000"/>
                </a:solidFill>
                <a:latin typeface="+mn-lt"/>
              </a:rPr>
              <a:t>Ihre</a:t>
            </a:r>
            <a:r>
              <a:rPr lang="en-GB" dirty="0">
                <a:solidFill>
                  <a:srgbClr val="000000"/>
                </a:solidFill>
                <a:latin typeface="+mn-lt"/>
              </a:rPr>
              <a:t> </a:t>
            </a:r>
            <a:r>
              <a:rPr lang="en-GB" dirty="0" err="1">
                <a:solidFill>
                  <a:srgbClr val="000000"/>
                </a:solidFill>
                <a:latin typeface="+mn-lt"/>
              </a:rPr>
              <a:t>Lösung</a:t>
            </a:r>
            <a:r>
              <a:rPr lang="en-GB" dirty="0">
                <a:solidFill>
                  <a:srgbClr val="000000"/>
                </a:solidFill>
                <a:latin typeface="+mn-lt"/>
              </a:rPr>
              <a:t> in die Praxis um</a:t>
            </a:r>
            <a:endParaRPr lang="en-ZA" dirty="0">
              <a:solidFill>
                <a:srgbClr val="000000"/>
              </a:solidFill>
              <a:latin typeface="+mn-lt"/>
            </a:endParaRPr>
          </a:p>
        </p:txBody>
      </p:sp>
    </p:spTree>
    <p:extLst>
      <p:ext uri="{BB962C8B-B14F-4D97-AF65-F5344CB8AC3E}">
        <p14:creationId xmlns:p14="http://schemas.microsoft.com/office/powerpoint/2010/main" val="22457698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Kann</a:t>
            </a:r>
            <a:r>
              <a:rPr lang="en-GB" dirty="0"/>
              <a:t> CRM </a:t>
            </a:r>
            <a:r>
              <a:rPr lang="en-GB" dirty="0" err="1"/>
              <a:t>auch</a:t>
            </a:r>
            <a:r>
              <a:rPr lang="en-GB" dirty="0"/>
              <a:t> in </a:t>
            </a:r>
            <a:r>
              <a:rPr lang="en-GB" dirty="0" err="1"/>
              <a:t>kleineren</a:t>
            </a:r>
            <a:r>
              <a:rPr lang="en-GB" dirty="0"/>
              <a:t> </a:t>
            </a:r>
            <a:r>
              <a:rPr lang="en-GB" dirty="0" err="1"/>
              <a:t>Wohltätigkeitsorganisationen</a:t>
            </a:r>
            <a:r>
              <a:rPr lang="en-GB" dirty="0"/>
              <a:t> </a:t>
            </a:r>
            <a:r>
              <a:rPr lang="en-GB" dirty="0" err="1"/>
              <a:t>eingesetzt</a:t>
            </a:r>
            <a:r>
              <a:rPr lang="en-GB" dirty="0"/>
              <a:t> </a:t>
            </a:r>
            <a:r>
              <a:rPr lang="en-GB" dirty="0" err="1"/>
              <a:t>werden</a:t>
            </a:r>
            <a:r>
              <a:rPr lang="en-GB" dirty="0"/>
              <a:t>?</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dirty="0"/>
              <a:t>Ein CRM-System </a:t>
            </a:r>
            <a:r>
              <a:rPr lang="en-GB" dirty="0" err="1"/>
              <a:t>kann</a:t>
            </a:r>
            <a:r>
              <a:rPr lang="en-GB" dirty="0"/>
              <a:t> </a:t>
            </a:r>
            <a:r>
              <a:rPr lang="en-GB" dirty="0" err="1"/>
              <a:t>ein</a:t>
            </a:r>
            <a:r>
              <a:rPr lang="en-GB" dirty="0"/>
              <a:t> </a:t>
            </a:r>
            <a:r>
              <a:rPr lang="en-GB" dirty="0" err="1"/>
              <a:t>wirklich</a:t>
            </a:r>
            <a:r>
              <a:rPr lang="en-GB" dirty="0"/>
              <a:t> </a:t>
            </a:r>
            <a:r>
              <a:rPr lang="en-GB" dirty="0" err="1"/>
              <a:t>nützliches</a:t>
            </a:r>
            <a:r>
              <a:rPr lang="en-GB" dirty="0"/>
              <a:t> und </a:t>
            </a:r>
            <a:r>
              <a:rPr lang="en-GB" dirty="0" err="1"/>
              <a:t>vielseitiges</a:t>
            </a:r>
            <a:r>
              <a:rPr lang="en-GB" dirty="0"/>
              <a:t> Toolkit sein, welches </a:t>
            </a:r>
            <a:r>
              <a:rPr lang="en-GB" dirty="0" err="1"/>
              <a:t>Wohltätigkeitsorganisationen</a:t>
            </a:r>
            <a:r>
              <a:rPr lang="en-GB" dirty="0"/>
              <a:t> </a:t>
            </a:r>
            <a:r>
              <a:rPr lang="en-GB" dirty="0" err="1"/>
              <a:t>dabei</a:t>
            </a:r>
            <a:r>
              <a:rPr lang="en-GB" dirty="0"/>
              <a:t> </a:t>
            </a:r>
            <a:r>
              <a:rPr lang="en-GB" dirty="0" err="1"/>
              <a:t>helfen</a:t>
            </a:r>
            <a:r>
              <a:rPr lang="en-GB" dirty="0"/>
              <a:t> </a:t>
            </a:r>
            <a:r>
              <a:rPr lang="en-GB" dirty="0" err="1"/>
              <a:t>kann</a:t>
            </a:r>
            <a:r>
              <a:rPr lang="en-GB" dirty="0"/>
              <a:t>, </a:t>
            </a:r>
            <a:r>
              <a:rPr lang="en-GB" dirty="0" err="1"/>
              <a:t>effizienter</a:t>
            </a:r>
            <a:r>
              <a:rPr lang="en-GB" dirty="0"/>
              <a:t> </a:t>
            </a:r>
            <a:r>
              <a:rPr lang="en-GB" dirty="0" err="1"/>
              <a:t>zu</a:t>
            </a:r>
            <a:r>
              <a:rPr lang="en-GB" dirty="0"/>
              <a:t> sein und </a:t>
            </a:r>
            <a:r>
              <a:rPr lang="en-GB" dirty="0" err="1"/>
              <a:t>viel</a:t>
            </a:r>
            <a:r>
              <a:rPr lang="en-GB" dirty="0"/>
              <a:t> </a:t>
            </a:r>
            <a:r>
              <a:rPr lang="en-GB" dirty="0" err="1"/>
              <a:t>mehr</a:t>
            </a:r>
            <a:r>
              <a:rPr lang="en-GB" dirty="0"/>
              <a:t> </a:t>
            </a:r>
            <a:r>
              <a:rPr lang="en-GB" dirty="0" err="1"/>
              <a:t>mit</a:t>
            </a:r>
            <a:r>
              <a:rPr lang="en-GB" dirty="0"/>
              <a:t> den von </a:t>
            </a:r>
            <a:r>
              <a:rPr lang="en-GB" dirty="0" err="1"/>
              <a:t>ihnen</a:t>
            </a:r>
            <a:r>
              <a:rPr lang="en-GB" dirty="0"/>
              <a:t> </a:t>
            </a:r>
            <a:r>
              <a:rPr lang="en-GB" dirty="0" err="1"/>
              <a:t>gesammelten</a:t>
            </a:r>
            <a:r>
              <a:rPr lang="en-GB" dirty="0"/>
              <a:t> </a:t>
            </a:r>
            <a:r>
              <a:rPr lang="en-GB" dirty="0" err="1"/>
              <a:t>Daten</a:t>
            </a:r>
            <a:r>
              <a:rPr lang="en-GB" dirty="0"/>
              <a:t> </a:t>
            </a:r>
            <a:r>
              <a:rPr lang="en-GB" dirty="0" err="1"/>
              <a:t>zu</a:t>
            </a:r>
            <a:r>
              <a:rPr lang="en-GB" dirty="0"/>
              <a:t> </a:t>
            </a:r>
            <a:r>
              <a:rPr lang="en-GB" dirty="0" err="1"/>
              <a:t>machen</a:t>
            </a:r>
            <a:r>
              <a:rPr lang="en-GB" dirty="0"/>
              <a:t>.</a:t>
            </a:r>
          </a:p>
          <a:p>
            <a:pPr marL="360000" indent="-342900">
              <a:buClr>
                <a:schemeClr val="accent2"/>
              </a:buClr>
              <a:buBlip>
                <a:blip r:embed="rId3"/>
              </a:buBlip>
            </a:pPr>
            <a:endParaRPr lang="en-GB" dirty="0"/>
          </a:p>
          <a:p>
            <a:pPr marL="360000" indent="-342900">
              <a:buClr>
                <a:schemeClr val="accent2"/>
              </a:buClr>
              <a:buBlip>
                <a:blip r:embed="rId3"/>
              </a:buBlip>
            </a:pPr>
            <a:r>
              <a:rPr lang="en-GB" dirty="0"/>
              <a:t>Eine </a:t>
            </a:r>
            <a:r>
              <a:rPr lang="en-GB" dirty="0" err="1"/>
              <a:t>Umfrage</a:t>
            </a:r>
            <a:r>
              <a:rPr lang="en-GB" dirty="0"/>
              <a:t> </a:t>
            </a:r>
            <a:r>
              <a:rPr lang="en-GB" dirty="0">
                <a:solidFill>
                  <a:schemeClr val="accent2"/>
                </a:solidFill>
              </a:rPr>
              <a:t>(2019, </a:t>
            </a:r>
            <a:r>
              <a:rPr lang="en-GB" dirty="0" err="1">
                <a:solidFill>
                  <a:schemeClr val="accent2"/>
                </a:solidFill>
              </a:rPr>
              <a:t>Salesforce.org</a:t>
            </a:r>
            <a:r>
              <a:rPr lang="en-GB" dirty="0">
                <a:solidFill>
                  <a:schemeClr val="accent2"/>
                </a:solidFill>
              </a:rPr>
              <a:t>)</a:t>
            </a:r>
            <a:r>
              <a:rPr lang="en-GB" dirty="0"/>
              <a:t> </a:t>
            </a:r>
            <a:r>
              <a:rPr lang="en-GB" dirty="0" err="1"/>
              <a:t>ergab</a:t>
            </a:r>
            <a:r>
              <a:rPr lang="en-GB" dirty="0"/>
              <a:t>, </a:t>
            </a:r>
            <a:r>
              <a:rPr lang="en-GB" dirty="0" err="1"/>
              <a:t>dass</a:t>
            </a:r>
            <a:r>
              <a:rPr lang="en-GB" dirty="0"/>
              <a:t> 58 % der </a:t>
            </a:r>
            <a:r>
              <a:rPr lang="en-GB" dirty="0" err="1"/>
              <a:t>Wohltätigkeitsorganisationen</a:t>
            </a:r>
            <a:r>
              <a:rPr lang="en-GB" dirty="0"/>
              <a:t> der </a:t>
            </a:r>
            <a:r>
              <a:rPr lang="en-GB" dirty="0" err="1"/>
              <a:t>Meinung</a:t>
            </a:r>
            <a:r>
              <a:rPr lang="en-GB" dirty="0"/>
              <a:t> </a:t>
            </a:r>
            <a:r>
              <a:rPr lang="en-GB" dirty="0" err="1"/>
              <a:t>sind</a:t>
            </a:r>
            <a:r>
              <a:rPr lang="en-GB" dirty="0"/>
              <a:t>, CRM diene </a:t>
            </a:r>
            <a:r>
              <a:rPr lang="en-GB" dirty="0" err="1"/>
              <a:t>ausschließlich</a:t>
            </a:r>
            <a:r>
              <a:rPr lang="en-GB" dirty="0"/>
              <a:t> der </a:t>
            </a:r>
            <a:r>
              <a:rPr lang="en-GB" dirty="0" err="1"/>
              <a:t>Verwaltung</a:t>
            </a:r>
            <a:r>
              <a:rPr lang="en-GB" dirty="0"/>
              <a:t> von </a:t>
            </a:r>
            <a:r>
              <a:rPr lang="en-GB" dirty="0" err="1"/>
              <a:t>Spendern</a:t>
            </a:r>
            <a:r>
              <a:rPr lang="en-GB" dirty="0"/>
              <a:t> und </a:t>
            </a:r>
            <a:r>
              <a:rPr lang="en-GB" dirty="0" err="1"/>
              <a:t>Begünstigten</a:t>
            </a:r>
            <a:r>
              <a:rPr lang="en-GB" dirty="0"/>
              <a:t>, und </a:t>
            </a:r>
            <a:r>
              <a:rPr lang="en-GB" dirty="0" err="1"/>
              <a:t>nur</a:t>
            </a:r>
            <a:r>
              <a:rPr lang="en-GB" dirty="0"/>
              <a:t> 26 % der </a:t>
            </a:r>
            <a:r>
              <a:rPr lang="en-GB" dirty="0" err="1"/>
              <a:t>Wohltätigkeitsorganisationen</a:t>
            </a:r>
            <a:r>
              <a:rPr lang="en-GB" dirty="0"/>
              <a:t> </a:t>
            </a:r>
            <a:r>
              <a:rPr lang="en-GB" dirty="0" err="1"/>
              <a:t>nutzen</a:t>
            </a:r>
            <a:r>
              <a:rPr lang="en-GB" dirty="0"/>
              <a:t> CRM-Software.</a:t>
            </a:r>
            <a:endParaRPr lang="en-ZA" dirty="0"/>
          </a:p>
        </p:txBody>
      </p:sp>
    </p:spTree>
    <p:extLst>
      <p:ext uri="{BB962C8B-B14F-4D97-AF65-F5344CB8AC3E}">
        <p14:creationId xmlns:p14="http://schemas.microsoft.com/office/powerpoint/2010/main" val="77859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CRM in </a:t>
            </a:r>
            <a:r>
              <a:rPr lang="en-GB" dirty="0" err="1"/>
              <a:t>kleinen</a:t>
            </a:r>
            <a:r>
              <a:rPr lang="en-GB" dirty="0"/>
              <a:t> </a:t>
            </a:r>
            <a:r>
              <a:rPr lang="en-GB" dirty="0" err="1"/>
              <a:t>Wohltätigkeitsorganisationen</a:t>
            </a:r>
            <a:endParaRPr lang="en-ZA" dirty="0"/>
          </a:p>
        </p:txBody>
      </p:sp>
      <p:graphicFrame>
        <p:nvGraphicFramePr>
          <p:cNvPr id="6" name="Diagram 5">
            <a:extLst>
              <a:ext uri="{FF2B5EF4-FFF2-40B4-BE49-F238E27FC236}">
                <a16:creationId xmlns:a16="http://schemas.microsoft.com/office/drawing/2014/main" id="{A33AB183-27C2-A806-E995-6562237A4A3E}"/>
              </a:ext>
            </a:extLst>
          </p:cNvPr>
          <p:cNvGraphicFramePr/>
          <p:nvPr>
            <p:extLst>
              <p:ext uri="{D42A27DB-BD31-4B8C-83A1-F6EECF244321}">
                <p14:modId xmlns:p14="http://schemas.microsoft.com/office/powerpoint/2010/main" val="3827060133"/>
              </p:ext>
            </p:extLst>
          </p:nvPr>
        </p:nvGraphicFramePr>
        <p:xfrm>
          <a:off x="979714" y="2057400"/>
          <a:ext cx="10413904" cy="3417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14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5204B87-00B5-4319-8574-0058A2F40A5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62790C4-0C18-47F4-80CB-9A486B4B6BF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BAAEFC45-C7A5-49F6-B2FC-E188656E26B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96CC2079-06AC-469B-A52C-7B9051CFA60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5126B256-9AA6-474B-92CB-6476D1DA961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Die </a:t>
            </a:r>
            <a:r>
              <a:rPr lang="en-GB" dirty="0" err="1"/>
              <a:t>gemeinnützige</a:t>
            </a:r>
            <a:r>
              <a:rPr lang="en-GB" dirty="0"/>
              <a:t> CRM-Software</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1" y="1565256"/>
            <a:ext cx="10595237" cy="4272835"/>
          </a:xfrm>
        </p:spPr>
        <p:txBody>
          <a:bodyPr/>
          <a:lstStyle/>
          <a:p>
            <a:pPr marL="360000" indent="-342900">
              <a:buClr>
                <a:schemeClr val="accent2"/>
              </a:buClr>
              <a:buBlip>
                <a:blip r:embed="rId3"/>
              </a:buBlip>
            </a:pPr>
            <a:r>
              <a:rPr lang="en-GB" dirty="0"/>
              <a:t>Non-Profit-</a:t>
            </a:r>
            <a:r>
              <a:rPr lang="en-GB" dirty="0" err="1"/>
              <a:t>Organisationen</a:t>
            </a:r>
            <a:r>
              <a:rPr lang="en-GB" dirty="0"/>
              <a:t> </a:t>
            </a:r>
            <a:r>
              <a:rPr lang="en-GB" dirty="0" err="1"/>
              <a:t>verwenden</a:t>
            </a:r>
            <a:r>
              <a:rPr lang="en-GB" dirty="0"/>
              <a:t> CRM-Software, die </a:t>
            </a:r>
            <a:r>
              <a:rPr lang="en-GB" dirty="0" err="1"/>
              <a:t>speziell</a:t>
            </a:r>
            <a:r>
              <a:rPr lang="en-GB" dirty="0"/>
              <a:t> für die </a:t>
            </a:r>
            <a:r>
              <a:rPr lang="en-GB" dirty="0" err="1"/>
              <a:t>Verwaltung</a:t>
            </a:r>
            <a:r>
              <a:rPr lang="en-GB" dirty="0"/>
              <a:t> der </a:t>
            </a:r>
            <a:r>
              <a:rPr lang="en-GB" dirty="0" err="1"/>
              <a:t>Beziehungen</a:t>
            </a:r>
            <a:r>
              <a:rPr lang="en-GB" dirty="0"/>
              <a:t> </a:t>
            </a:r>
            <a:r>
              <a:rPr lang="en-GB" dirty="0" err="1"/>
              <a:t>zwischen</a:t>
            </a:r>
            <a:r>
              <a:rPr lang="en-GB" dirty="0"/>
              <a:t> Non-Profit-</a:t>
            </a:r>
            <a:r>
              <a:rPr lang="en-GB" dirty="0" err="1"/>
              <a:t>Organisationen</a:t>
            </a:r>
            <a:r>
              <a:rPr lang="en-GB" dirty="0"/>
              <a:t> und </a:t>
            </a:r>
            <a:r>
              <a:rPr lang="en-GB" dirty="0" err="1"/>
              <a:t>ihren</a:t>
            </a:r>
            <a:r>
              <a:rPr lang="en-GB" dirty="0"/>
              <a:t> </a:t>
            </a:r>
            <a:r>
              <a:rPr lang="en-GB" dirty="0" err="1"/>
              <a:t>Kunden</a:t>
            </a:r>
            <a:r>
              <a:rPr lang="en-GB" dirty="0"/>
              <a:t> (d. h. </a:t>
            </a:r>
            <a:r>
              <a:rPr lang="en-GB" dirty="0" err="1"/>
              <a:t>Spendern</a:t>
            </a:r>
            <a:r>
              <a:rPr lang="en-GB" dirty="0"/>
              <a:t>, </a:t>
            </a:r>
            <a:r>
              <a:rPr lang="en-GB" dirty="0" err="1"/>
              <a:t>Freiwilligen</a:t>
            </a:r>
            <a:r>
              <a:rPr lang="en-GB" dirty="0"/>
              <a:t>, </a:t>
            </a:r>
            <a:r>
              <a:rPr lang="en-GB" dirty="0" err="1"/>
              <a:t>Mitgliedern</a:t>
            </a:r>
            <a:r>
              <a:rPr lang="en-GB" dirty="0"/>
              <a:t>) </a:t>
            </a:r>
            <a:r>
              <a:rPr lang="en-GB" dirty="0" err="1"/>
              <a:t>entwickelt</a:t>
            </a:r>
            <a:r>
              <a:rPr lang="en-GB" dirty="0"/>
              <a:t> </a:t>
            </a:r>
            <a:r>
              <a:rPr lang="en-GB" dirty="0" err="1"/>
              <a:t>wurde</a:t>
            </a:r>
            <a:r>
              <a:rPr lang="en-GB" dirty="0"/>
              <a:t>. </a:t>
            </a:r>
          </a:p>
          <a:p>
            <a:pPr marL="360000" indent="-342900">
              <a:buClr>
                <a:schemeClr val="accent2"/>
              </a:buClr>
              <a:buBlip>
                <a:blip r:embed="rId3"/>
              </a:buBlip>
            </a:pPr>
            <a:endParaRPr lang="en-GB" dirty="0"/>
          </a:p>
          <a:p>
            <a:pPr marL="360000" indent="-342900">
              <a:buClr>
                <a:schemeClr val="accent2"/>
              </a:buClr>
              <a:buBlip>
                <a:blip r:embed="rId3"/>
              </a:buBlip>
            </a:pPr>
            <a:r>
              <a:rPr lang="en-GB" dirty="0"/>
              <a:t>Non-Profit-CRM-Software </a:t>
            </a:r>
            <a:r>
              <a:rPr lang="en-GB" dirty="0" err="1"/>
              <a:t>wird</a:t>
            </a:r>
            <a:r>
              <a:rPr lang="en-GB" dirty="0"/>
              <a:t> </a:t>
            </a:r>
            <a:r>
              <a:rPr lang="en-GB" dirty="0" err="1"/>
              <a:t>hauptsächlich</a:t>
            </a:r>
            <a:r>
              <a:rPr lang="en-GB" dirty="0"/>
              <a:t> von Non-Profit-</a:t>
            </a:r>
            <a:r>
              <a:rPr lang="en-GB" dirty="0" err="1"/>
              <a:t>Mitarbeitern</a:t>
            </a:r>
            <a:r>
              <a:rPr lang="en-GB" dirty="0"/>
              <a:t> </a:t>
            </a:r>
            <a:r>
              <a:rPr lang="en-GB" dirty="0" err="1"/>
              <a:t>verwendet</a:t>
            </a:r>
            <a:r>
              <a:rPr lang="en-GB" dirty="0"/>
              <a:t>, die für </a:t>
            </a:r>
            <a:r>
              <a:rPr lang="en-GB" dirty="0" err="1"/>
              <a:t>Öffentlichkeitsarbeit</a:t>
            </a:r>
            <a:r>
              <a:rPr lang="en-GB" dirty="0"/>
              <a:t>, Marketing, PR </a:t>
            </a:r>
            <a:r>
              <a:rPr lang="en-GB" dirty="0" err="1"/>
              <a:t>oder</a:t>
            </a:r>
            <a:r>
              <a:rPr lang="en-GB" dirty="0"/>
              <a:t> Fundraising </a:t>
            </a:r>
            <a:r>
              <a:rPr lang="en-GB" dirty="0" err="1"/>
              <a:t>zuständig</a:t>
            </a:r>
            <a:r>
              <a:rPr lang="en-GB" dirty="0"/>
              <a:t> </a:t>
            </a:r>
            <a:r>
              <a:rPr lang="en-GB" dirty="0" err="1"/>
              <a:t>sind</a:t>
            </a:r>
            <a:r>
              <a:rPr lang="en-GB" dirty="0"/>
              <a:t>. </a:t>
            </a:r>
          </a:p>
          <a:p>
            <a:pPr marL="360000" indent="-342900">
              <a:buClr>
                <a:schemeClr val="accent2"/>
              </a:buClr>
              <a:buBlip>
                <a:blip r:embed="rId3"/>
              </a:buBlip>
            </a:pPr>
            <a:endParaRPr lang="en-GB" dirty="0"/>
          </a:p>
          <a:p>
            <a:pPr marL="360000" indent="-342900">
              <a:buClr>
                <a:schemeClr val="accent2"/>
              </a:buClr>
              <a:buBlip>
                <a:blip r:embed="rId3"/>
              </a:buBlip>
            </a:pPr>
            <a:r>
              <a:rPr lang="en-GB" dirty="0"/>
              <a:t>Manager </a:t>
            </a:r>
            <a:r>
              <a:rPr lang="en-GB" dirty="0" err="1"/>
              <a:t>nutzen</a:t>
            </a:r>
            <a:r>
              <a:rPr lang="en-GB" dirty="0"/>
              <a:t> Non-Profit-CRM, um die </a:t>
            </a:r>
            <a:r>
              <a:rPr lang="en-GB" dirty="0" err="1"/>
              <a:t>Effizienz</a:t>
            </a:r>
            <a:r>
              <a:rPr lang="en-GB" dirty="0"/>
              <a:t> </a:t>
            </a:r>
            <a:r>
              <a:rPr lang="en-GB" dirty="0" err="1"/>
              <a:t>ihrer</a:t>
            </a:r>
            <a:r>
              <a:rPr lang="en-GB" dirty="0"/>
              <a:t> </a:t>
            </a:r>
            <a:r>
              <a:rPr lang="en-GB" dirty="0" err="1"/>
              <a:t>Marketingmaßnahmen</a:t>
            </a:r>
            <a:r>
              <a:rPr lang="en-GB" dirty="0"/>
              <a:t> </a:t>
            </a:r>
            <a:r>
              <a:rPr lang="en-GB" dirty="0" err="1"/>
              <a:t>zu</a:t>
            </a:r>
            <a:r>
              <a:rPr lang="en-GB" dirty="0"/>
              <a:t> </a:t>
            </a:r>
            <a:r>
              <a:rPr lang="en-GB" dirty="0" err="1"/>
              <a:t>verfolgen</a:t>
            </a:r>
            <a:r>
              <a:rPr lang="en-GB" dirty="0"/>
              <a:t> und die </a:t>
            </a:r>
            <a:r>
              <a:rPr lang="en-GB" dirty="0" err="1"/>
              <a:t>Beteiligung</a:t>
            </a:r>
            <a:r>
              <a:rPr lang="en-GB" dirty="0"/>
              <a:t> </a:t>
            </a:r>
            <a:r>
              <a:rPr lang="en-GB" dirty="0" err="1"/>
              <a:t>ihrer</a:t>
            </a:r>
            <a:r>
              <a:rPr lang="en-GB" dirty="0"/>
              <a:t> </a:t>
            </a:r>
            <a:r>
              <a:rPr lang="en-GB" dirty="0" err="1"/>
              <a:t>Mitglieder</a:t>
            </a:r>
            <a:r>
              <a:rPr lang="en-GB" dirty="0"/>
              <a:t> an </a:t>
            </a:r>
            <a:r>
              <a:rPr lang="en-GB" dirty="0" err="1"/>
              <a:t>verschiedenen</a:t>
            </a:r>
            <a:r>
              <a:rPr lang="en-GB" dirty="0"/>
              <a:t> </a:t>
            </a:r>
            <a:r>
              <a:rPr lang="en-GB" dirty="0" err="1"/>
              <a:t>Aktivitäten</a:t>
            </a:r>
            <a:r>
              <a:rPr lang="en-GB" dirty="0"/>
              <a:t> (</a:t>
            </a:r>
            <a:r>
              <a:rPr lang="en-GB" dirty="0" err="1"/>
              <a:t>Veranstaltungen</a:t>
            </a:r>
            <a:r>
              <a:rPr lang="en-GB" dirty="0"/>
              <a:t>, </a:t>
            </a:r>
            <a:r>
              <a:rPr lang="en-GB" dirty="0" err="1"/>
              <a:t>Spendenaktionen</a:t>
            </a:r>
            <a:r>
              <a:rPr lang="en-GB" dirty="0"/>
              <a:t> </a:t>
            </a:r>
            <a:r>
              <a:rPr lang="en-GB" dirty="0" err="1"/>
              <a:t>usw</a:t>
            </a:r>
            <a:r>
              <a:rPr lang="en-GB" dirty="0"/>
              <a:t>.) </a:t>
            </a:r>
            <a:r>
              <a:rPr lang="en-GB" dirty="0" err="1"/>
              <a:t>einzuschätzen</a:t>
            </a:r>
            <a:r>
              <a:rPr lang="en-GB" dirty="0"/>
              <a:t>.</a:t>
            </a:r>
            <a:endParaRPr lang="en-ZA" dirty="0"/>
          </a:p>
        </p:txBody>
      </p:sp>
    </p:spTree>
    <p:extLst>
      <p:ext uri="{BB962C8B-B14F-4D97-AF65-F5344CB8AC3E}">
        <p14:creationId xmlns:p14="http://schemas.microsoft.com/office/powerpoint/2010/main" val="65377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err="1"/>
              <a:t>Erlangte</a:t>
            </a:r>
            <a:r>
              <a:rPr lang="en-GB" dirty="0"/>
              <a:t> </a:t>
            </a:r>
            <a:r>
              <a:rPr lang="en-GB" dirty="0" err="1"/>
              <a:t>Kompetenzen</a:t>
            </a:r>
          </a:p>
        </p:txBody>
      </p:sp>
      <p:sp>
        <p:nvSpPr>
          <p:cNvPr id="7" name="TextBox 6">
            <a:extLst>
              <a:ext uri="{FF2B5EF4-FFF2-40B4-BE49-F238E27FC236}">
                <a16:creationId xmlns:a16="http://schemas.microsoft.com/office/drawing/2014/main" id="{C609BF22-0A89-036D-4B7A-A2F8586C0C98}"/>
              </a:ext>
            </a:extLst>
          </p:cNvPr>
          <p:cNvSpPr txBox="1"/>
          <p:nvPr/>
        </p:nvSpPr>
        <p:spPr>
          <a:xfrm>
            <a:off x="798381" y="1709929"/>
            <a:ext cx="10413904" cy="3231654"/>
          </a:xfrm>
          <a:prstGeom prst="rect">
            <a:avLst/>
          </a:prstGeom>
          <a:noFill/>
        </p:spPr>
        <p:txBody>
          <a:bodyPr wrap="square" lIns="91440" tIns="45720" rIns="91440" bIns="45720" rtlCol="0" anchor="t">
            <a:spAutoFit/>
          </a:bodyPr>
          <a:lstStyle/>
          <a:p>
            <a:pPr>
              <a:buBlip>
                <a:blip r:embed="rId3"/>
              </a:buBlip>
              <a:defRPr/>
            </a:pPr>
            <a:r>
              <a:rPr lang="en-GB" sz="2400" dirty="0" err="1">
                <a:ea typeface="+mn-lt"/>
                <a:cs typeface="+mn-lt"/>
              </a:rPr>
              <a:t>Bewusstsein</a:t>
            </a:r>
            <a:r>
              <a:rPr lang="en-GB" sz="2400" dirty="0">
                <a:ea typeface="+mn-lt"/>
                <a:cs typeface="+mn-lt"/>
              </a:rPr>
              <a:t> für den </a:t>
            </a:r>
            <a:r>
              <a:rPr lang="en-GB" sz="2400" dirty="0" err="1">
                <a:ea typeface="+mn-lt"/>
                <a:cs typeface="+mn-lt"/>
              </a:rPr>
              <a:t>Prozess</a:t>
            </a:r>
            <a:r>
              <a:rPr lang="en-GB" sz="2400" dirty="0">
                <a:ea typeface="+mn-lt"/>
                <a:cs typeface="+mn-lt"/>
              </a:rPr>
              <a:t> der </a:t>
            </a:r>
            <a:r>
              <a:rPr lang="en-GB" sz="2400" dirty="0" err="1">
                <a:ea typeface="+mn-lt"/>
                <a:cs typeface="+mn-lt"/>
              </a:rPr>
              <a:t>Suchmaschinen-Optimierung</a:t>
            </a:r>
            <a:r>
              <a:rPr lang="en-GB" sz="2400" dirty="0">
                <a:ea typeface="+mn-lt"/>
                <a:cs typeface="+mn-lt"/>
              </a:rPr>
              <a:t> (SEO)</a:t>
            </a:r>
            <a:endParaRPr lang="en-US" dirty="0"/>
          </a:p>
          <a:p>
            <a:pPr>
              <a:buFont typeface="Arial"/>
              <a:buChar char="•"/>
              <a:defRPr/>
            </a:pPr>
            <a:endParaRPr lang="en-GB" dirty="0">
              <a:cs typeface="Calibri" panose="020F0502020204030204"/>
            </a:endParaRPr>
          </a:p>
          <a:p>
            <a:pPr>
              <a:buBlip>
                <a:blip r:embed="rId3"/>
              </a:buBlip>
              <a:defRPr/>
            </a:pPr>
            <a:r>
              <a:rPr lang="en-GB" sz="2400" dirty="0" err="1">
                <a:ea typeface="+mn-lt"/>
                <a:cs typeface="+mn-lt"/>
              </a:rPr>
              <a:t>Kenntnisse</a:t>
            </a:r>
            <a:r>
              <a:rPr lang="en-GB" sz="2400" dirty="0">
                <a:ea typeface="+mn-lt"/>
                <a:cs typeface="+mn-lt"/>
              </a:rPr>
              <a:t> </a:t>
            </a:r>
            <a:r>
              <a:rPr lang="en-GB" sz="2400" dirty="0" err="1">
                <a:ea typeface="+mn-lt"/>
                <a:cs typeface="+mn-lt"/>
              </a:rPr>
              <a:t>über</a:t>
            </a:r>
            <a:r>
              <a:rPr lang="en-GB" sz="2400" dirty="0">
                <a:ea typeface="+mn-lt"/>
                <a:cs typeface="+mn-lt"/>
              </a:rPr>
              <a:t> </a:t>
            </a:r>
            <a:r>
              <a:rPr kumimoji="0" lang="en-GB" sz="2400" b="0" i="0" u="none" strike="noStrike" kern="1200" cap="none" spc="0" normalizeH="0" baseline="0" noProof="0" dirty="0">
                <a:ln>
                  <a:noFill/>
                </a:ln>
                <a:effectLst/>
                <a:uLnTx/>
                <a:uFillTx/>
                <a:ea typeface="+mn-lt"/>
                <a:cs typeface="+mn-lt"/>
              </a:rPr>
              <a:t>Cloud </a:t>
            </a:r>
            <a:r>
              <a:rPr lang="en-GB" sz="2400" dirty="0">
                <a:ea typeface="+mn-lt"/>
                <a:cs typeface="+mn-lt"/>
              </a:rPr>
              <a:t>Computing und die </a:t>
            </a:r>
            <a:r>
              <a:rPr lang="en-GB" sz="2400" dirty="0" err="1">
                <a:ea typeface="+mn-lt"/>
                <a:cs typeface="+mn-lt"/>
              </a:rPr>
              <a:t>damit</a:t>
            </a:r>
            <a:r>
              <a:rPr lang="en-GB" sz="2400" dirty="0">
                <a:ea typeface="+mn-lt"/>
                <a:cs typeface="+mn-lt"/>
              </a:rPr>
              <a:t> </a:t>
            </a:r>
            <a:r>
              <a:rPr lang="en-GB" sz="2400" dirty="0" err="1">
                <a:ea typeface="+mn-lt"/>
                <a:cs typeface="+mn-lt"/>
              </a:rPr>
              <a:t>verbundenen</a:t>
            </a:r>
            <a:r>
              <a:rPr lang="en-GB" sz="2400" dirty="0">
                <a:ea typeface="+mn-lt"/>
                <a:cs typeface="+mn-lt"/>
              </a:rPr>
              <a:t> </a:t>
            </a:r>
            <a:r>
              <a:rPr lang="en-GB" sz="2400" dirty="0" err="1">
                <a:ea typeface="+mn-lt"/>
                <a:cs typeface="+mn-lt"/>
              </a:rPr>
              <a:t>Sicherheitsrisiken</a:t>
            </a:r>
            <a:endParaRPr lang="en-GB" dirty="0" err="1"/>
          </a:p>
          <a:p>
            <a:pPr>
              <a:buFont typeface="Arial"/>
              <a:buChar char="•"/>
              <a:defRPr/>
            </a:pPr>
            <a:endParaRPr lang="en-GB" dirty="0">
              <a:ea typeface="+mn-ea"/>
              <a:cs typeface="+mn-cs"/>
            </a:endParaRPr>
          </a:p>
          <a:p>
            <a:pPr>
              <a:buFont typeface="Arial"/>
              <a:buBlip>
                <a:blip r:embed="rId3"/>
              </a:buBlip>
              <a:defRPr/>
            </a:pPr>
            <a:r>
              <a:rPr lang="en-GB" sz="2400" dirty="0" err="1">
                <a:ea typeface="+mn-lt"/>
                <a:cs typeface="+mn-lt"/>
              </a:rPr>
              <a:t>Einführung</a:t>
            </a:r>
            <a:r>
              <a:rPr lang="en-GB" sz="2400" dirty="0">
                <a:ea typeface="+mn-lt"/>
                <a:cs typeface="+mn-lt"/>
              </a:rPr>
              <a:t> </a:t>
            </a:r>
            <a:r>
              <a:rPr kumimoji="0" lang="en-GB" sz="2400" b="0" i="0" u="none" strike="noStrike" kern="1200" cap="none" spc="0" normalizeH="0" baseline="0" noProof="0" dirty="0">
                <a:ln>
                  <a:noFill/>
                </a:ln>
                <a:effectLst/>
                <a:uLnTx/>
                <a:uFillTx/>
                <a:ea typeface="+mn-lt"/>
                <a:cs typeface="+mn-lt"/>
              </a:rPr>
              <a:t>in </a:t>
            </a:r>
            <a:r>
              <a:rPr lang="en-GB" sz="2400" dirty="0">
                <a:ea typeface="+mn-lt"/>
                <a:cs typeface="+mn-lt"/>
              </a:rPr>
              <a:t>agile </a:t>
            </a:r>
            <a:r>
              <a:rPr lang="en-GB" sz="2400" dirty="0" err="1">
                <a:ea typeface="+mn-lt"/>
                <a:cs typeface="+mn-lt"/>
              </a:rPr>
              <a:t>Methoden</a:t>
            </a:r>
            <a:endParaRPr lang="en-GB" sz="2400" dirty="0">
              <a:ea typeface="+mn-lt"/>
              <a:cs typeface="+mn-lt"/>
            </a:endParaRPr>
          </a:p>
          <a:p>
            <a:pPr>
              <a:buBlip>
                <a:blip r:embed="rId3"/>
              </a:buBlip>
              <a:defRPr/>
            </a:pPr>
            <a:endParaRPr lang="en-GB" sz="2400" dirty="0">
              <a:ea typeface="+mn-lt"/>
              <a:cs typeface="+mn-lt"/>
            </a:endParaRPr>
          </a:p>
          <a:p>
            <a:pPr>
              <a:buBlip>
                <a:blip r:embed="rId3"/>
              </a:buBlip>
              <a:defRPr/>
            </a:pPr>
            <a:r>
              <a:rPr lang="en-GB" sz="2400" dirty="0" err="1">
                <a:ea typeface="+mn-lt"/>
                <a:cs typeface="+mn-lt"/>
              </a:rPr>
              <a:t>Ermittlung</a:t>
            </a:r>
            <a:r>
              <a:rPr lang="en-GB" sz="2400" dirty="0">
                <a:ea typeface="+mn-lt"/>
                <a:cs typeface="+mn-lt"/>
              </a:rPr>
              <a:t> bester </a:t>
            </a:r>
            <a:r>
              <a:rPr lang="en-GB" sz="2400" dirty="0" err="1">
                <a:ea typeface="+mn-lt"/>
                <a:cs typeface="+mn-lt"/>
              </a:rPr>
              <a:t>Praktiken</a:t>
            </a:r>
            <a:r>
              <a:rPr lang="en-GB" sz="2400" dirty="0">
                <a:ea typeface="+mn-lt"/>
                <a:cs typeface="+mn-lt"/>
              </a:rPr>
              <a:t> für die </a:t>
            </a:r>
            <a:r>
              <a:rPr lang="en-GB" sz="2400" dirty="0" err="1">
                <a:ea typeface="+mn-lt"/>
                <a:cs typeface="+mn-lt"/>
              </a:rPr>
              <a:t>Gewährleistung</a:t>
            </a:r>
            <a:r>
              <a:rPr lang="en-GB" sz="2400" dirty="0">
                <a:ea typeface="+mn-lt"/>
                <a:cs typeface="+mn-lt"/>
              </a:rPr>
              <a:t> </a:t>
            </a:r>
            <a:r>
              <a:rPr lang="en-GB" sz="2400" dirty="0" err="1">
                <a:ea typeface="+mn-lt"/>
                <a:cs typeface="+mn-lt"/>
              </a:rPr>
              <a:t>einer</a:t>
            </a:r>
            <a:r>
              <a:rPr lang="en-GB" sz="2400" dirty="0">
                <a:ea typeface="+mn-lt"/>
                <a:cs typeface="+mn-lt"/>
              </a:rPr>
              <a:t> </a:t>
            </a:r>
            <a:r>
              <a:rPr lang="en-GB" sz="2400" dirty="0" err="1">
                <a:ea typeface="+mn-lt"/>
                <a:cs typeface="+mn-lt"/>
              </a:rPr>
              <a:t>automatisierten</a:t>
            </a:r>
            <a:r>
              <a:rPr lang="en-GB" sz="2400" dirty="0">
                <a:ea typeface="+mn-lt"/>
                <a:cs typeface="+mn-lt"/>
              </a:rPr>
              <a:t> Software </a:t>
            </a:r>
            <a:r>
              <a:rPr lang="en-GB" sz="2400" dirty="0" err="1">
                <a:ea typeface="+mn-lt"/>
                <a:cs typeface="+mn-lt"/>
              </a:rPr>
              <a:t>Strategie</a:t>
            </a:r>
            <a:r>
              <a:rPr lang="en-GB" sz="2400" dirty="0">
                <a:ea typeface="+mn-lt"/>
                <a:cs typeface="+mn-lt"/>
              </a:rPr>
              <a:t> (</a:t>
            </a:r>
            <a:r>
              <a:rPr lang="en-GB" sz="2400" dirty="0" err="1">
                <a:ea typeface="+mn-lt"/>
                <a:cs typeface="+mn-lt"/>
              </a:rPr>
              <a:t>nach</a:t>
            </a:r>
            <a:r>
              <a:rPr lang="en-GB" sz="2400" dirty="0">
                <a:ea typeface="+mn-lt"/>
                <a:cs typeface="+mn-lt"/>
              </a:rPr>
              <a:t> </a:t>
            </a:r>
            <a:r>
              <a:rPr lang="en-GB" sz="2400" dirty="0" err="1">
                <a:ea typeface="+mn-lt"/>
                <a:cs typeface="+mn-lt"/>
              </a:rPr>
              <a:t>Verfügung</a:t>
            </a:r>
            <a:r>
              <a:rPr lang="en-GB" sz="2400" dirty="0">
                <a:ea typeface="+mn-lt"/>
                <a:cs typeface="+mn-lt"/>
              </a:rPr>
              <a:t> </a:t>
            </a:r>
            <a:r>
              <a:rPr lang="en-GB" sz="2400" dirty="0" err="1">
                <a:ea typeface="+mn-lt"/>
                <a:cs typeface="+mn-lt"/>
              </a:rPr>
              <a:t>über</a:t>
            </a:r>
            <a:r>
              <a:rPr lang="en-GB" sz="2400" dirty="0">
                <a:ea typeface="+mn-lt"/>
                <a:cs typeface="+mn-lt"/>
              </a:rPr>
              <a:t> </a:t>
            </a:r>
            <a:r>
              <a:rPr lang="en-GB" sz="2400" dirty="0" err="1">
                <a:ea typeface="+mn-lt"/>
                <a:cs typeface="+mn-lt"/>
              </a:rPr>
              <a:t>eine</a:t>
            </a:r>
            <a:r>
              <a:rPr lang="en-GB" sz="2400" dirty="0">
                <a:ea typeface="+mn-lt"/>
                <a:cs typeface="+mn-lt"/>
              </a:rPr>
              <a:t> </a:t>
            </a:r>
            <a:r>
              <a:rPr lang="en-GB" sz="2400" dirty="0" err="1">
                <a:ea typeface="+mn-lt"/>
                <a:cs typeface="+mn-lt"/>
              </a:rPr>
              <a:t>Strategie</a:t>
            </a:r>
            <a:r>
              <a:rPr lang="en-GB" sz="2400" dirty="0">
                <a:ea typeface="+mn-lt"/>
                <a:cs typeface="+mn-lt"/>
              </a:rPr>
              <a:t> </a:t>
            </a:r>
            <a:r>
              <a:rPr lang="en-GB" sz="2400" dirty="0" err="1">
                <a:ea typeface="+mn-lt"/>
                <a:cs typeface="+mn-lt"/>
              </a:rPr>
              <a:t>zur</a:t>
            </a:r>
            <a:r>
              <a:rPr lang="en-GB" sz="2400" dirty="0">
                <a:ea typeface="+mn-lt"/>
                <a:cs typeface="+mn-lt"/>
              </a:rPr>
              <a:t> </a:t>
            </a:r>
            <a:r>
              <a:rPr lang="en-GB" sz="2400" dirty="0" err="1">
                <a:ea typeface="+mn-lt"/>
                <a:cs typeface="+mn-lt"/>
              </a:rPr>
              <a:t>Prozessautomatisierung</a:t>
            </a:r>
            <a:r>
              <a:rPr lang="en-GB" sz="2400" dirty="0">
                <a:ea typeface="+mn-lt"/>
                <a:cs typeface="+mn-lt"/>
              </a:rPr>
              <a:t>)</a:t>
            </a:r>
            <a:endParaRPr lang="en-GB" sz="2400" dirty="0">
              <a:cs typeface="Calibri"/>
            </a:endParaRPr>
          </a:p>
        </p:txBody>
      </p:sp>
    </p:spTree>
    <p:extLst>
      <p:ext uri="{BB962C8B-B14F-4D97-AF65-F5344CB8AC3E}">
        <p14:creationId xmlns:p14="http://schemas.microsoft.com/office/powerpoint/2010/main" val="346586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Vorschläge</a:t>
            </a:r>
            <a:r>
              <a:rPr lang="en-GB" dirty="0"/>
              <a:t> für Non-Profit-CRM-Software</a:t>
            </a:r>
            <a:endParaRPr lang="en-ZA" dirty="0"/>
          </a:p>
        </p:txBody>
      </p:sp>
      <p:graphicFrame>
        <p:nvGraphicFramePr>
          <p:cNvPr id="2" name="Diagram 1">
            <a:extLst>
              <a:ext uri="{FF2B5EF4-FFF2-40B4-BE49-F238E27FC236}">
                <a16:creationId xmlns:a16="http://schemas.microsoft.com/office/drawing/2014/main" id="{9C56E6FD-F8FE-4E4F-1B63-E838F382BF85}"/>
              </a:ext>
            </a:extLst>
          </p:cNvPr>
          <p:cNvGraphicFramePr/>
          <p:nvPr>
            <p:extLst>
              <p:ext uri="{D42A27DB-BD31-4B8C-83A1-F6EECF244321}">
                <p14:modId xmlns:p14="http://schemas.microsoft.com/office/powerpoint/2010/main" val="404192687"/>
              </p:ext>
            </p:extLst>
          </p:nvPr>
        </p:nvGraphicFramePr>
        <p:xfrm>
          <a:off x="522514" y="2168145"/>
          <a:ext cx="10794904" cy="2784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716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F89FC944-2DF1-456F-AF28-CCCD387089E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1DC07B2-E0C3-4343-B12D-38244C0ADB6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F1FD643-3D95-4297-A9AE-42F6CB49F9E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C8366132-DF9D-4416-882C-08087B079F3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118C599-8069-42DF-8301-F164CBF3D2B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E09CD157-276A-4C5F-9CA8-1AFDE4156BB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Vorschläge</a:t>
            </a:r>
            <a:r>
              <a:rPr lang="en-GB" dirty="0"/>
              <a:t> für Non-Profit-CRM-Software</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1" y="1431486"/>
            <a:ext cx="10595237" cy="3995028"/>
          </a:xfrm>
        </p:spPr>
        <p:txBody>
          <a:bodyPr/>
          <a:lstStyle/>
          <a:p>
            <a:pPr marL="360000" indent="-342900">
              <a:buClr>
                <a:schemeClr val="accent2"/>
              </a:buClr>
              <a:buBlip>
                <a:blip r:embed="rId3"/>
              </a:buBlip>
            </a:pPr>
            <a:r>
              <a:rPr lang="en-GB" b="1" dirty="0">
                <a:solidFill>
                  <a:schemeClr val="accent2"/>
                </a:solidFill>
              </a:rPr>
              <a:t>Um </a:t>
            </a:r>
            <a:r>
              <a:rPr lang="en-GB" b="1" dirty="0" err="1">
                <a:solidFill>
                  <a:schemeClr val="accent2"/>
                </a:solidFill>
              </a:rPr>
              <a:t>sich</a:t>
            </a:r>
            <a:r>
              <a:rPr lang="en-GB" b="1" dirty="0">
                <a:solidFill>
                  <a:schemeClr val="accent2"/>
                </a:solidFill>
              </a:rPr>
              <a:t> für die </a:t>
            </a:r>
            <a:r>
              <a:rPr lang="en-GB" b="1" dirty="0" err="1">
                <a:solidFill>
                  <a:schemeClr val="accent2"/>
                </a:solidFill>
              </a:rPr>
              <a:t>Aufnahme</a:t>
            </a:r>
            <a:r>
              <a:rPr lang="en-GB" b="1" dirty="0">
                <a:solidFill>
                  <a:schemeClr val="accent2"/>
                </a:solidFill>
              </a:rPr>
              <a:t> in die </a:t>
            </a:r>
            <a:r>
              <a:rPr lang="en-GB" b="1" dirty="0" err="1">
                <a:solidFill>
                  <a:schemeClr val="accent2"/>
                </a:solidFill>
              </a:rPr>
              <a:t>Kategorie</a:t>
            </a:r>
            <a:r>
              <a:rPr lang="en-GB" b="1" dirty="0">
                <a:solidFill>
                  <a:schemeClr val="accent2"/>
                </a:solidFill>
              </a:rPr>
              <a:t> "Non-Profit-CRM" </a:t>
            </a:r>
            <a:r>
              <a:rPr lang="en-GB" b="1" dirty="0" err="1">
                <a:solidFill>
                  <a:schemeClr val="accent2"/>
                </a:solidFill>
              </a:rPr>
              <a:t>zu</a:t>
            </a:r>
            <a:r>
              <a:rPr lang="en-GB" b="1" dirty="0">
                <a:solidFill>
                  <a:schemeClr val="accent2"/>
                </a:solidFill>
              </a:rPr>
              <a:t> </a:t>
            </a:r>
            <a:r>
              <a:rPr lang="en-GB" b="1" dirty="0" err="1">
                <a:solidFill>
                  <a:schemeClr val="accent2"/>
                </a:solidFill>
              </a:rPr>
              <a:t>qualifizieren</a:t>
            </a:r>
            <a:r>
              <a:rPr lang="en-GB" b="1" dirty="0">
                <a:solidFill>
                  <a:schemeClr val="accent2"/>
                </a:solidFill>
              </a:rPr>
              <a:t>, muss </a:t>
            </a:r>
            <a:r>
              <a:rPr lang="en-GB" b="1" dirty="0" err="1">
                <a:solidFill>
                  <a:schemeClr val="accent2"/>
                </a:solidFill>
              </a:rPr>
              <a:t>ein</a:t>
            </a:r>
            <a:r>
              <a:rPr lang="en-GB" b="1" dirty="0">
                <a:solidFill>
                  <a:schemeClr val="accent2"/>
                </a:solidFill>
              </a:rPr>
              <a:t> </a:t>
            </a:r>
            <a:r>
              <a:rPr lang="en-GB" b="1" dirty="0" err="1">
                <a:solidFill>
                  <a:schemeClr val="accent2"/>
                </a:solidFill>
              </a:rPr>
              <a:t>Produkt</a:t>
            </a:r>
            <a:r>
              <a:rPr lang="en-GB" b="1" dirty="0">
                <a:solidFill>
                  <a:schemeClr val="accent2"/>
                </a:solidFill>
              </a:rPr>
              <a:t>:</a:t>
            </a:r>
          </a:p>
          <a:p>
            <a:pPr marL="17100" indent="0">
              <a:buClr>
                <a:schemeClr val="accent2"/>
              </a:buClr>
            </a:pPr>
            <a:endParaRPr lang="en-GB" b="1" dirty="0">
              <a:solidFill>
                <a:schemeClr val="accent2"/>
              </a:solidFill>
            </a:endParaRPr>
          </a:p>
          <a:p>
            <a:pPr marL="817200" lvl="1" indent="-342900">
              <a:buClr>
                <a:schemeClr val="accent2"/>
              </a:buClr>
              <a:buFont typeface="Arial" panose="020B0604020202020204" pitchFamily="34" charset="0"/>
              <a:buChar char="•"/>
            </a:pPr>
            <a:r>
              <a:rPr lang="en-GB" dirty="0" err="1">
                <a:solidFill>
                  <a:srgbClr val="000000"/>
                </a:solidFill>
                <a:latin typeface="+mn-lt"/>
              </a:rPr>
              <a:t>Funktionen</a:t>
            </a:r>
            <a:r>
              <a:rPr lang="en-GB" dirty="0">
                <a:solidFill>
                  <a:srgbClr val="000000"/>
                </a:solidFill>
                <a:latin typeface="+mn-lt"/>
              </a:rPr>
              <a:t> </a:t>
            </a:r>
            <a:r>
              <a:rPr lang="en-GB" dirty="0" err="1">
                <a:solidFill>
                  <a:srgbClr val="000000"/>
                </a:solidFill>
                <a:latin typeface="+mn-lt"/>
              </a:rPr>
              <a:t>zum</a:t>
            </a:r>
            <a:r>
              <a:rPr lang="en-GB" dirty="0">
                <a:solidFill>
                  <a:srgbClr val="000000"/>
                </a:solidFill>
                <a:latin typeface="+mn-lt"/>
              </a:rPr>
              <a:t> </a:t>
            </a:r>
            <a:r>
              <a:rPr lang="en-GB" dirty="0" err="1">
                <a:solidFill>
                  <a:srgbClr val="000000"/>
                </a:solidFill>
                <a:latin typeface="+mn-lt"/>
              </a:rPr>
              <a:t>Erstellen</a:t>
            </a:r>
            <a:r>
              <a:rPr lang="en-GB" dirty="0">
                <a:solidFill>
                  <a:srgbClr val="000000"/>
                </a:solidFill>
                <a:latin typeface="+mn-lt"/>
              </a:rPr>
              <a:t>, </a:t>
            </a:r>
            <a:r>
              <a:rPr lang="en-GB" dirty="0" err="1">
                <a:solidFill>
                  <a:srgbClr val="000000"/>
                </a:solidFill>
                <a:latin typeface="+mn-lt"/>
              </a:rPr>
              <a:t>Verwalten</a:t>
            </a:r>
            <a:r>
              <a:rPr lang="en-GB" dirty="0">
                <a:solidFill>
                  <a:srgbClr val="000000"/>
                </a:solidFill>
                <a:latin typeface="+mn-lt"/>
              </a:rPr>
              <a:t> und </a:t>
            </a:r>
            <a:r>
              <a:rPr lang="en-GB" dirty="0" err="1">
                <a:solidFill>
                  <a:srgbClr val="000000"/>
                </a:solidFill>
                <a:latin typeface="+mn-lt"/>
              </a:rPr>
              <a:t>Verfolgen</a:t>
            </a:r>
            <a:r>
              <a:rPr lang="en-GB" dirty="0">
                <a:solidFill>
                  <a:srgbClr val="000000"/>
                </a:solidFill>
                <a:latin typeface="+mn-lt"/>
              </a:rPr>
              <a:t> von </a:t>
            </a:r>
            <a:r>
              <a:rPr lang="en-GB" dirty="0" err="1">
                <a:solidFill>
                  <a:srgbClr val="000000"/>
                </a:solidFill>
                <a:latin typeface="+mn-lt"/>
              </a:rPr>
              <a:t>Marketingkampagnen</a:t>
            </a:r>
            <a:r>
              <a:rPr lang="en-GB" dirty="0">
                <a:solidFill>
                  <a:srgbClr val="000000"/>
                </a:solidFill>
                <a:latin typeface="+mn-lt"/>
              </a:rPr>
              <a:t> </a:t>
            </a:r>
            <a:r>
              <a:rPr lang="en-GB" dirty="0" err="1">
                <a:solidFill>
                  <a:srgbClr val="000000"/>
                </a:solidFill>
                <a:latin typeface="+mn-lt"/>
              </a:rPr>
              <a:t>bereitstellen</a:t>
            </a:r>
            <a:r>
              <a:rPr lang="en-GB" dirty="0">
                <a:solidFill>
                  <a:srgbClr val="000000"/>
                </a:solidFill>
                <a:latin typeface="+mn-lt"/>
              </a:rPr>
              <a:t>.</a:t>
            </a:r>
          </a:p>
          <a:p>
            <a:pPr marL="817200" lvl="1" indent="-342900">
              <a:buClr>
                <a:schemeClr val="accent2"/>
              </a:buClr>
              <a:buFont typeface="Arial" panose="020B0604020202020204" pitchFamily="34" charset="0"/>
              <a:buChar char="•"/>
            </a:pPr>
            <a:r>
              <a:rPr lang="en-GB" dirty="0" err="1">
                <a:solidFill>
                  <a:srgbClr val="000000"/>
                </a:solidFill>
                <a:latin typeface="+mn-lt"/>
              </a:rPr>
              <a:t>Ihnen</a:t>
            </a:r>
            <a:r>
              <a:rPr lang="en-GB" dirty="0">
                <a:solidFill>
                  <a:srgbClr val="000000"/>
                </a:solidFill>
                <a:latin typeface="+mn-lt"/>
              </a:rPr>
              <a:t> </a:t>
            </a:r>
            <a:r>
              <a:rPr lang="en-GB" dirty="0" err="1">
                <a:solidFill>
                  <a:srgbClr val="000000"/>
                </a:solidFill>
                <a:latin typeface="+mn-lt"/>
              </a:rPr>
              <a:t>Funktionen</a:t>
            </a:r>
            <a:r>
              <a:rPr lang="en-GB" dirty="0">
                <a:solidFill>
                  <a:srgbClr val="000000"/>
                </a:solidFill>
                <a:latin typeface="+mn-lt"/>
              </a:rPr>
              <a:t> für das Lead-Management </a:t>
            </a:r>
            <a:r>
              <a:rPr lang="en-GB" dirty="0" err="1">
                <a:solidFill>
                  <a:srgbClr val="000000"/>
                </a:solidFill>
                <a:latin typeface="+mn-lt"/>
              </a:rPr>
              <a:t>bieten</a:t>
            </a:r>
            <a:r>
              <a:rPr lang="en-GB" dirty="0">
                <a:solidFill>
                  <a:srgbClr val="000000"/>
                </a:solidFill>
                <a:latin typeface="+mn-lt"/>
              </a:rPr>
              <a:t>, um </a:t>
            </a:r>
            <a:r>
              <a:rPr lang="en-GB" dirty="0" err="1">
                <a:solidFill>
                  <a:srgbClr val="000000"/>
                </a:solidFill>
                <a:latin typeface="+mn-lt"/>
              </a:rPr>
              <a:t>Marketingaktivitäten</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priorisieren</a:t>
            </a:r>
            <a:r>
              <a:rPr lang="en-GB" dirty="0">
                <a:solidFill>
                  <a:srgbClr val="000000"/>
                </a:solidFill>
                <a:latin typeface="+mn-lt"/>
              </a:rPr>
              <a:t>.</a:t>
            </a:r>
          </a:p>
          <a:p>
            <a:pPr marL="817200" lvl="1" indent="-342900">
              <a:buClr>
                <a:schemeClr val="accent2"/>
              </a:buClr>
              <a:buFont typeface="Arial" panose="020B0604020202020204" pitchFamily="34" charset="0"/>
              <a:buChar char="•"/>
            </a:pPr>
            <a:r>
              <a:rPr lang="en-GB" dirty="0" err="1">
                <a:solidFill>
                  <a:srgbClr val="000000"/>
                </a:solidFill>
                <a:latin typeface="+mn-lt"/>
              </a:rPr>
              <a:t>Ihnen</a:t>
            </a:r>
            <a:r>
              <a:rPr lang="en-GB" dirty="0">
                <a:solidFill>
                  <a:srgbClr val="000000"/>
                </a:solidFill>
                <a:latin typeface="+mn-lt"/>
              </a:rPr>
              <a:t> Online-</a:t>
            </a:r>
            <a:r>
              <a:rPr lang="en-GB" dirty="0" err="1">
                <a:solidFill>
                  <a:srgbClr val="000000"/>
                </a:solidFill>
                <a:latin typeface="+mn-lt"/>
              </a:rPr>
              <a:t>Portale</a:t>
            </a:r>
            <a:r>
              <a:rPr lang="en-GB" dirty="0">
                <a:solidFill>
                  <a:srgbClr val="000000"/>
                </a:solidFill>
                <a:latin typeface="+mn-lt"/>
              </a:rPr>
              <a:t> für </a:t>
            </a:r>
            <a:r>
              <a:rPr lang="en-GB" dirty="0" err="1">
                <a:solidFill>
                  <a:srgbClr val="000000"/>
                </a:solidFill>
                <a:latin typeface="+mn-lt"/>
              </a:rPr>
              <a:t>Mitglieder</a:t>
            </a:r>
            <a:r>
              <a:rPr lang="en-GB" dirty="0">
                <a:solidFill>
                  <a:srgbClr val="000000"/>
                </a:solidFill>
                <a:latin typeface="+mn-lt"/>
              </a:rPr>
              <a:t> und Spender </a:t>
            </a:r>
            <a:r>
              <a:rPr lang="en-GB" dirty="0" err="1">
                <a:solidFill>
                  <a:srgbClr val="000000"/>
                </a:solidFill>
                <a:latin typeface="+mn-lt"/>
              </a:rPr>
              <a:t>bereitstellen</a:t>
            </a:r>
            <a:r>
              <a:rPr lang="en-GB" dirty="0">
                <a:solidFill>
                  <a:srgbClr val="000000"/>
                </a:solidFill>
                <a:latin typeface="+mn-lt"/>
              </a:rPr>
              <a:t>, um Profile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erstellen</a:t>
            </a:r>
            <a:r>
              <a:rPr lang="en-GB" dirty="0">
                <a:solidFill>
                  <a:srgbClr val="000000"/>
                </a:solidFill>
                <a:latin typeface="+mn-lt"/>
              </a:rPr>
              <a:t> und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verwalten</a:t>
            </a:r>
            <a:r>
              <a:rPr lang="en-GB" dirty="0">
                <a:solidFill>
                  <a:srgbClr val="000000"/>
                </a:solidFill>
                <a:latin typeface="+mn-lt"/>
              </a:rPr>
              <a:t>, </a:t>
            </a:r>
            <a:r>
              <a:rPr lang="en-GB" dirty="0" err="1">
                <a:solidFill>
                  <a:srgbClr val="000000"/>
                </a:solidFill>
                <a:latin typeface="+mn-lt"/>
              </a:rPr>
              <a:t>Spenden</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tätigen</a:t>
            </a:r>
            <a:r>
              <a:rPr lang="en-GB" dirty="0">
                <a:solidFill>
                  <a:srgbClr val="000000"/>
                </a:solidFill>
                <a:latin typeface="+mn-lt"/>
              </a:rPr>
              <a:t> </a:t>
            </a:r>
            <a:r>
              <a:rPr lang="en-GB" dirty="0" err="1">
                <a:solidFill>
                  <a:srgbClr val="000000"/>
                </a:solidFill>
                <a:latin typeface="+mn-lt"/>
              </a:rPr>
              <a:t>oder</a:t>
            </a:r>
            <a:r>
              <a:rPr lang="en-GB" dirty="0">
                <a:solidFill>
                  <a:srgbClr val="000000"/>
                </a:solidFill>
                <a:latin typeface="+mn-lt"/>
              </a:rPr>
              <a:t> </a:t>
            </a:r>
            <a:r>
              <a:rPr lang="en-GB" dirty="0" err="1">
                <a:solidFill>
                  <a:srgbClr val="000000"/>
                </a:solidFill>
                <a:latin typeface="+mn-lt"/>
              </a:rPr>
              <a:t>sich</a:t>
            </a:r>
            <a:r>
              <a:rPr lang="en-GB" dirty="0">
                <a:solidFill>
                  <a:srgbClr val="000000"/>
                </a:solidFill>
                <a:latin typeface="+mn-lt"/>
              </a:rPr>
              <a:t> für </a:t>
            </a:r>
            <a:r>
              <a:rPr lang="en-GB" dirty="0" err="1">
                <a:solidFill>
                  <a:srgbClr val="000000"/>
                </a:solidFill>
                <a:latin typeface="+mn-lt"/>
              </a:rPr>
              <a:t>Veranstaltungen</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registrieren</a:t>
            </a:r>
            <a:r>
              <a:rPr lang="en-GB" dirty="0">
                <a:solidFill>
                  <a:srgbClr val="000000"/>
                </a:solidFill>
                <a:latin typeface="+mn-lt"/>
              </a:rPr>
              <a:t>.</a:t>
            </a:r>
            <a:endParaRPr lang="en-ZA" dirty="0">
              <a:solidFill>
                <a:srgbClr val="000000"/>
              </a:solidFill>
              <a:latin typeface="+mn-lt"/>
            </a:endParaRPr>
          </a:p>
        </p:txBody>
      </p:sp>
    </p:spTree>
    <p:extLst>
      <p:ext uri="{BB962C8B-B14F-4D97-AF65-F5344CB8AC3E}">
        <p14:creationId xmlns:p14="http://schemas.microsoft.com/office/powerpoint/2010/main" val="41692315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Vorschläge</a:t>
            </a:r>
            <a:r>
              <a:rPr lang="en-GB" dirty="0"/>
              <a:t> für Non-Profit-CRM-Software</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dirty="0">
                <a:solidFill>
                  <a:schemeClr val="accent2"/>
                </a:solidFill>
              </a:rPr>
              <a:t>Um </a:t>
            </a:r>
            <a:r>
              <a:rPr lang="en-GB" b="1" dirty="0" err="1">
                <a:solidFill>
                  <a:schemeClr val="accent2"/>
                </a:solidFill>
              </a:rPr>
              <a:t>sich</a:t>
            </a:r>
            <a:r>
              <a:rPr lang="en-GB" b="1" dirty="0">
                <a:solidFill>
                  <a:schemeClr val="accent2"/>
                </a:solidFill>
              </a:rPr>
              <a:t> für die </a:t>
            </a:r>
            <a:r>
              <a:rPr lang="en-GB" b="1" dirty="0" err="1">
                <a:solidFill>
                  <a:schemeClr val="accent2"/>
                </a:solidFill>
              </a:rPr>
              <a:t>Aufnahme</a:t>
            </a:r>
            <a:r>
              <a:rPr lang="en-GB" b="1" dirty="0">
                <a:solidFill>
                  <a:schemeClr val="accent2"/>
                </a:solidFill>
              </a:rPr>
              <a:t> in die </a:t>
            </a:r>
            <a:r>
              <a:rPr lang="en-GB" b="1" dirty="0" err="1">
                <a:solidFill>
                  <a:schemeClr val="accent2"/>
                </a:solidFill>
              </a:rPr>
              <a:t>Kategorie</a:t>
            </a:r>
            <a:r>
              <a:rPr lang="en-GB" b="1" dirty="0">
                <a:solidFill>
                  <a:schemeClr val="accent2"/>
                </a:solidFill>
              </a:rPr>
              <a:t> der </a:t>
            </a:r>
            <a:r>
              <a:rPr lang="en-GB" b="1" dirty="0" err="1">
                <a:solidFill>
                  <a:schemeClr val="accent2"/>
                </a:solidFill>
              </a:rPr>
              <a:t>gemeinnützigen</a:t>
            </a:r>
            <a:r>
              <a:rPr lang="en-GB" b="1" dirty="0">
                <a:solidFill>
                  <a:schemeClr val="accent2"/>
                </a:solidFill>
              </a:rPr>
              <a:t> CRM </a:t>
            </a:r>
            <a:r>
              <a:rPr lang="en-GB" b="1" dirty="0" err="1">
                <a:solidFill>
                  <a:schemeClr val="accent2"/>
                </a:solidFill>
              </a:rPr>
              <a:t>zu</a:t>
            </a:r>
            <a:r>
              <a:rPr lang="en-GB" b="1" dirty="0">
                <a:solidFill>
                  <a:schemeClr val="accent2"/>
                </a:solidFill>
              </a:rPr>
              <a:t> </a:t>
            </a:r>
            <a:r>
              <a:rPr lang="en-GB" b="1" dirty="0" err="1">
                <a:solidFill>
                  <a:schemeClr val="accent2"/>
                </a:solidFill>
              </a:rPr>
              <a:t>qualifizieren</a:t>
            </a:r>
            <a:r>
              <a:rPr lang="en-GB" b="1" dirty="0">
                <a:solidFill>
                  <a:schemeClr val="accent2"/>
                </a:solidFill>
              </a:rPr>
              <a:t>, muss </a:t>
            </a:r>
            <a:r>
              <a:rPr lang="en-GB" b="1" dirty="0" err="1">
                <a:solidFill>
                  <a:schemeClr val="accent2"/>
                </a:solidFill>
              </a:rPr>
              <a:t>ein</a:t>
            </a:r>
            <a:r>
              <a:rPr lang="en-GB" b="1" dirty="0">
                <a:solidFill>
                  <a:schemeClr val="accent2"/>
                </a:solidFill>
              </a:rPr>
              <a:t> </a:t>
            </a:r>
            <a:r>
              <a:rPr lang="en-GB" b="1" dirty="0" err="1">
                <a:solidFill>
                  <a:schemeClr val="accent2"/>
                </a:solidFill>
              </a:rPr>
              <a:t>Produkt</a:t>
            </a:r>
            <a:r>
              <a:rPr lang="en-GB" b="1" dirty="0">
                <a:solidFill>
                  <a:schemeClr val="accent2"/>
                </a:solidFill>
              </a:rPr>
              <a:t> (Forts.):</a:t>
            </a:r>
          </a:p>
          <a:p>
            <a:pPr marL="17100" indent="0">
              <a:buClr>
                <a:schemeClr val="accent2"/>
              </a:buClr>
            </a:pPr>
            <a:endParaRPr lang="en-GB" dirty="0"/>
          </a:p>
          <a:p>
            <a:pPr marL="817200" lvl="1" indent="-342900">
              <a:buClr>
                <a:schemeClr val="accent2"/>
              </a:buClr>
              <a:buFont typeface="Arial" panose="020B0604020202020204" pitchFamily="34" charset="0"/>
              <a:buChar char="•"/>
            </a:pPr>
            <a:r>
              <a:rPr lang="en-GB" dirty="0" err="1">
                <a:solidFill>
                  <a:srgbClr val="000000"/>
                </a:solidFill>
                <a:latin typeface="+mn-lt"/>
              </a:rPr>
              <a:t>Erleichterung</a:t>
            </a:r>
            <a:r>
              <a:rPr lang="en-GB" dirty="0">
                <a:solidFill>
                  <a:srgbClr val="000000"/>
                </a:solidFill>
                <a:latin typeface="+mn-lt"/>
              </a:rPr>
              <a:t> der </a:t>
            </a:r>
            <a:r>
              <a:rPr lang="en-GB" dirty="0" err="1">
                <a:solidFill>
                  <a:srgbClr val="000000"/>
                </a:solidFill>
                <a:latin typeface="+mn-lt"/>
              </a:rPr>
              <a:t>Kommunikation</a:t>
            </a:r>
            <a:r>
              <a:rPr lang="en-GB" dirty="0">
                <a:solidFill>
                  <a:srgbClr val="000000"/>
                </a:solidFill>
                <a:latin typeface="+mn-lt"/>
              </a:rPr>
              <a:t> </a:t>
            </a:r>
            <a:r>
              <a:rPr lang="en-GB" dirty="0" err="1">
                <a:solidFill>
                  <a:srgbClr val="000000"/>
                </a:solidFill>
                <a:latin typeface="+mn-lt"/>
              </a:rPr>
              <a:t>mit</a:t>
            </a:r>
            <a:r>
              <a:rPr lang="en-GB" dirty="0">
                <a:solidFill>
                  <a:srgbClr val="000000"/>
                </a:solidFill>
                <a:latin typeface="+mn-lt"/>
              </a:rPr>
              <a:t> den </a:t>
            </a:r>
            <a:r>
              <a:rPr lang="en-GB" dirty="0" err="1">
                <a:solidFill>
                  <a:srgbClr val="000000"/>
                </a:solidFill>
                <a:latin typeface="+mn-lt"/>
              </a:rPr>
              <a:t>Wählern</a:t>
            </a:r>
            <a:r>
              <a:rPr lang="en-GB" dirty="0">
                <a:solidFill>
                  <a:srgbClr val="000000"/>
                </a:solidFill>
                <a:latin typeface="+mn-lt"/>
              </a:rPr>
              <a:t> </a:t>
            </a:r>
            <a:r>
              <a:rPr lang="en-GB" dirty="0" err="1">
                <a:solidFill>
                  <a:srgbClr val="000000"/>
                </a:solidFill>
                <a:latin typeface="+mn-lt"/>
              </a:rPr>
              <a:t>über</a:t>
            </a:r>
            <a:r>
              <a:rPr lang="en-GB" dirty="0">
                <a:solidFill>
                  <a:srgbClr val="000000"/>
                </a:solidFill>
                <a:latin typeface="+mn-lt"/>
              </a:rPr>
              <a:t> die von </a:t>
            </a:r>
            <a:r>
              <a:rPr lang="en-GB" dirty="0" err="1">
                <a:solidFill>
                  <a:srgbClr val="000000"/>
                </a:solidFill>
                <a:latin typeface="+mn-lt"/>
              </a:rPr>
              <a:t>ihnen</a:t>
            </a:r>
            <a:r>
              <a:rPr lang="en-GB" dirty="0">
                <a:solidFill>
                  <a:srgbClr val="000000"/>
                </a:solidFill>
                <a:latin typeface="+mn-lt"/>
              </a:rPr>
              <a:t> </a:t>
            </a:r>
            <a:r>
              <a:rPr lang="en-GB" dirty="0" err="1">
                <a:solidFill>
                  <a:srgbClr val="000000"/>
                </a:solidFill>
                <a:latin typeface="+mn-lt"/>
              </a:rPr>
              <a:t>bevorzugten</a:t>
            </a:r>
            <a:r>
              <a:rPr lang="en-GB" dirty="0">
                <a:solidFill>
                  <a:srgbClr val="000000"/>
                </a:solidFill>
                <a:latin typeface="+mn-lt"/>
              </a:rPr>
              <a:t> </a:t>
            </a:r>
            <a:r>
              <a:rPr lang="en-GB" dirty="0" err="1">
                <a:solidFill>
                  <a:srgbClr val="000000"/>
                </a:solidFill>
                <a:latin typeface="+mn-lt"/>
              </a:rPr>
              <a:t>Kanäle</a:t>
            </a:r>
            <a:r>
              <a:rPr lang="en-GB" dirty="0">
                <a:solidFill>
                  <a:srgbClr val="000000"/>
                </a:solidFill>
                <a:latin typeface="+mn-lt"/>
              </a:rPr>
              <a:t> (</a:t>
            </a:r>
            <a:r>
              <a:rPr lang="en-GB" dirty="0" err="1">
                <a:solidFill>
                  <a:srgbClr val="000000"/>
                </a:solidFill>
                <a:latin typeface="+mn-lt"/>
              </a:rPr>
              <a:t>d.h.</a:t>
            </a:r>
            <a:r>
              <a:rPr lang="en-GB" dirty="0">
                <a:solidFill>
                  <a:srgbClr val="000000"/>
                </a:solidFill>
                <a:latin typeface="+mn-lt"/>
              </a:rPr>
              <a:t> E-Mail, </a:t>
            </a:r>
            <a:r>
              <a:rPr lang="en-GB" dirty="0" err="1">
                <a:solidFill>
                  <a:srgbClr val="000000"/>
                </a:solidFill>
                <a:latin typeface="+mn-lt"/>
              </a:rPr>
              <a:t>Telefon</a:t>
            </a:r>
            <a:r>
              <a:rPr lang="en-GB" dirty="0">
                <a:solidFill>
                  <a:srgbClr val="000000"/>
                </a:solidFill>
                <a:latin typeface="+mn-lt"/>
              </a:rPr>
              <a:t>, </a:t>
            </a:r>
            <a:r>
              <a:rPr lang="en-GB" dirty="0" err="1">
                <a:solidFill>
                  <a:srgbClr val="000000"/>
                </a:solidFill>
                <a:latin typeface="+mn-lt"/>
              </a:rPr>
              <a:t>soziale</a:t>
            </a:r>
            <a:r>
              <a:rPr lang="en-GB" dirty="0">
                <a:solidFill>
                  <a:srgbClr val="000000"/>
                </a:solidFill>
                <a:latin typeface="+mn-lt"/>
              </a:rPr>
              <a:t> </a:t>
            </a:r>
            <a:r>
              <a:rPr lang="en-GB" dirty="0" err="1">
                <a:solidFill>
                  <a:srgbClr val="000000"/>
                </a:solidFill>
                <a:latin typeface="+mn-lt"/>
              </a:rPr>
              <a:t>Medien</a:t>
            </a:r>
            <a:r>
              <a:rPr lang="en-GB" dirty="0">
                <a:solidFill>
                  <a:srgbClr val="000000"/>
                </a:solidFill>
                <a:latin typeface="+mn-lt"/>
              </a:rPr>
              <a:t>).</a:t>
            </a:r>
          </a:p>
          <a:p>
            <a:pPr marL="817200" lvl="1" indent="-342900">
              <a:buClr>
                <a:schemeClr val="accent2"/>
              </a:buClr>
              <a:buFont typeface="Arial" panose="020B0604020202020204" pitchFamily="34" charset="0"/>
              <a:buChar char="•"/>
            </a:pPr>
            <a:r>
              <a:rPr lang="en-GB" dirty="0" err="1">
                <a:solidFill>
                  <a:srgbClr val="000000"/>
                </a:solidFill>
                <a:latin typeface="+mn-lt"/>
              </a:rPr>
              <a:t>Verwaltung</a:t>
            </a:r>
            <a:r>
              <a:rPr lang="en-GB" dirty="0">
                <a:solidFill>
                  <a:srgbClr val="000000"/>
                </a:solidFill>
                <a:latin typeface="+mn-lt"/>
              </a:rPr>
              <a:t> der </a:t>
            </a:r>
            <a:r>
              <a:rPr lang="en-GB" dirty="0" err="1">
                <a:solidFill>
                  <a:srgbClr val="000000"/>
                </a:solidFill>
                <a:latin typeface="+mn-lt"/>
              </a:rPr>
              <a:t>Profilinformationen</a:t>
            </a:r>
            <a:r>
              <a:rPr lang="en-GB" dirty="0">
                <a:solidFill>
                  <a:srgbClr val="000000"/>
                </a:solidFill>
                <a:latin typeface="+mn-lt"/>
              </a:rPr>
              <a:t> der </a:t>
            </a:r>
            <a:r>
              <a:rPr lang="en-GB" dirty="0" err="1">
                <a:solidFill>
                  <a:srgbClr val="000000"/>
                </a:solidFill>
                <a:latin typeface="+mn-lt"/>
              </a:rPr>
              <a:t>Wähler</a:t>
            </a:r>
            <a:r>
              <a:rPr lang="en-GB" dirty="0">
                <a:solidFill>
                  <a:srgbClr val="000000"/>
                </a:solidFill>
                <a:latin typeface="+mn-lt"/>
              </a:rPr>
              <a:t> </a:t>
            </a:r>
            <a:r>
              <a:rPr lang="en-GB" dirty="0" err="1">
                <a:solidFill>
                  <a:srgbClr val="000000"/>
                </a:solidFill>
                <a:latin typeface="+mn-lt"/>
              </a:rPr>
              <a:t>sowie</a:t>
            </a:r>
            <a:r>
              <a:rPr lang="en-GB" dirty="0">
                <a:solidFill>
                  <a:srgbClr val="000000"/>
                </a:solidFill>
                <a:latin typeface="+mn-lt"/>
              </a:rPr>
              <a:t> </a:t>
            </a:r>
            <a:r>
              <a:rPr lang="en-GB" dirty="0" err="1">
                <a:solidFill>
                  <a:srgbClr val="000000"/>
                </a:solidFill>
                <a:latin typeface="+mn-lt"/>
              </a:rPr>
              <a:t>ihrer</a:t>
            </a:r>
            <a:r>
              <a:rPr lang="en-GB" dirty="0">
                <a:solidFill>
                  <a:srgbClr val="000000"/>
                </a:solidFill>
                <a:latin typeface="+mn-lt"/>
              </a:rPr>
              <a:t> </a:t>
            </a:r>
            <a:r>
              <a:rPr lang="en-GB" dirty="0" err="1">
                <a:solidFill>
                  <a:srgbClr val="000000"/>
                </a:solidFill>
                <a:latin typeface="+mn-lt"/>
              </a:rPr>
              <a:t>Beiträge</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Aktivitäten</a:t>
            </a:r>
            <a:r>
              <a:rPr lang="en-GB" dirty="0">
                <a:solidFill>
                  <a:srgbClr val="000000"/>
                </a:solidFill>
                <a:latin typeface="+mn-lt"/>
              </a:rPr>
              <a:t> </a:t>
            </a:r>
            <a:r>
              <a:rPr lang="en-GB" dirty="0" err="1">
                <a:solidFill>
                  <a:srgbClr val="000000"/>
                </a:solidFill>
                <a:latin typeface="+mn-lt"/>
              </a:rPr>
              <a:t>oder</a:t>
            </a:r>
            <a:r>
              <a:rPr lang="en-GB" dirty="0">
                <a:solidFill>
                  <a:srgbClr val="000000"/>
                </a:solidFill>
                <a:latin typeface="+mn-lt"/>
              </a:rPr>
              <a:t> </a:t>
            </a:r>
            <a:r>
              <a:rPr lang="en-GB" dirty="0" err="1">
                <a:solidFill>
                  <a:srgbClr val="000000"/>
                </a:solidFill>
                <a:latin typeface="+mn-lt"/>
              </a:rPr>
              <a:t>Spendenaktionen</a:t>
            </a:r>
            <a:r>
              <a:rPr lang="en-GB" dirty="0">
                <a:solidFill>
                  <a:srgbClr val="000000"/>
                </a:solidFill>
                <a:latin typeface="+mn-lt"/>
              </a:rPr>
              <a:t>.</a:t>
            </a:r>
            <a:endParaRPr lang="en-ZA" dirty="0">
              <a:solidFill>
                <a:srgbClr val="000000"/>
              </a:solidFill>
              <a:latin typeface="+mn-lt"/>
            </a:endParaRPr>
          </a:p>
        </p:txBody>
      </p:sp>
    </p:spTree>
    <p:extLst>
      <p:ext uri="{BB962C8B-B14F-4D97-AF65-F5344CB8AC3E}">
        <p14:creationId xmlns:p14="http://schemas.microsoft.com/office/powerpoint/2010/main" val="27165493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"Egal </a:t>
            </a:r>
            <a:r>
              <a:rPr lang="en-US" dirty="0" err="1"/>
              <a:t>wie</a:t>
            </a:r>
            <a:r>
              <a:rPr lang="en-US" dirty="0"/>
              <a:t> </a:t>
            </a:r>
            <a:r>
              <a:rPr lang="en-US" dirty="0" err="1"/>
              <a:t>brillant</a:t>
            </a:r>
            <a:r>
              <a:rPr lang="en-US" dirty="0"/>
              <a:t> </a:t>
            </a:r>
            <a:r>
              <a:rPr lang="en-US" dirty="0" err="1"/>
              <a:t>dein</a:t>
            </a:r>
            <a:r>
              <a:rPr lang="en-US" dirty="0"/>
              <a:t> Verstand </a:t>
            </a:r>
            <a:r>
              <a:rPr lang="en-US" dirty="0" err="1"/>
              <a:t>oder</a:t>
            </a:r>
            <a:r>
              <a:rPr lang="en-US" dirty="0"/>
              <a:t> </a:t>
            </a:r>
            <a:r>
              <a:rPr lang="en-US" dirty="0" err="1"/>
              <a:t>deine</a:t>
            </a:r>
            <a:r>
              <a:rPr lang="en-US" dirty="0"/>
              <a:t> </a:t>
            </a:r>
            <a:r>
              <a:rPr lang="en-US" dirty="0" err="1"/>
              <a:t>Strategie</a:t>
            </a:r>
            <a:r>
              <a:rPr lang="en-US" dirty="0"/>
              <a:t> </a:t>
            </a:r>
            <a:r>
              <a:rPr lang="en-US" dirty="0" err="1"/>
              <a:t>ist</a:t>
            </a:r>
            <a:r>
              <a:rPr lang="en-US" dirty="0"/>
              <a:t>, </a:t>
            </a:r>
            <a:r>
              <a:rPr lang="en-US" dirty="0" err="1"/>
              <a:t>wenn</a:t>
            </a:r>
            <a:r>
              <a:rPr lang="en-US" dirty="0"/>
              <a:t> du </a:t>
            </a:r>
            <a:r>
              <a:rPr lang="en-US" dirty="0" err="1"/>
              <a:t>ein</a:t>
            </a:r>
            <a:r>
              <a:rPr lang="en-US" dirty="0"/>
              <a:t> </a:t>
            </a:r>
            <a:r>
              <a:rPr lang="en-US" dirty="0" err="1"/>
              <a:t>Solospiel</a:t>
            </a:r>
            <a:r>
              <a:rPr lang="en-US" dirty="0"/>
              <a:t> </a:t>
            </a:r>
            <a:r>
              <a:rPr lang="en-US" dirty="0" err="1"/>
              <a:t>spielst</a:t>
            </a:r>
            <a:r>
              <a:rPr lang="en-US" dirty="0"/>
              <a:t>, </a:t>
            </a:r>
            <a:r>
              <a:rPr lang="en-US" dirty="0" err="1"/>
              <a:t>wirst</a:t>
            </a:r>
            <a:r>
              <a:rPr lang="en-US" dirty="0"/>
              <a:t> du </a:t>
            </a:r>
            <a:r>
              <a:rPr lang="en-US" dirty="0" err="1"/>
              <a:t>immer</a:t>
            </a:r>
            <a:r>
              <a:rPr lang="en-US" dirty="0"/>
              <a:t> </a:t>
            </a:r>
            <a:r>
              <a:rPr lang="en-US" dirty="0" err="1"/>
              <a:t>gegen</a:t>
            </a:r>
            <a:r>
              <a:rPr lang="en-US" dirty="0"/>
              <a:t> </a:t>
            </a:r>
            <a:r>
              <a:rPr lang="en-US" dirty="0" err="1"/>
              <a:t>ein</a:t>
            </a:r>
            <a:r>
              <a:rPr lang="en-US" dirty="0"/>
              <a:t> Team </a:t>
            </a:r>
            <a:r>
              <a:rPr lang="en-US" dirty="0" err="1"/>
              <a:t>verlieren</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Reid Hoffman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Rowing team on sunny rive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4794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Brauchen</a:t>
            </a:r>
            <a:r>
              <a:rPr lang="en-GB" dirty="0"/>
              <a:t> Sie </a:t>
            </a:r>
            <a:r>
              <a:rPr lang="en-GB" dirty="0" err="1"/>
              <a:t>Hilfe</a:t>
            </a:r>
            <a:r>
              <a:rPr lang="en-GB" dirty="0"/>
              <a:t> </a:t>
            </a:r>
            <a:r>
              <a:rPr lang="en-GB" dirty="0" err="1"/>
              <a:t>bei</a:t>
            </a:r>
            <a:r>
              <a:rPr lang="en-GB" dirty="0"/>
              <a:t> der </a:t>
            </a:r>
            <a:r>
              <a:rPr lang="en-GB" dirty="0" err="1"/>
              <a:t>Suche</a:t>
            </a:r>
            <a:r>
              <a:rPr lang="en-GB" dirty="0"/>
              <a:t> </a:t>
            </a:r>
            <a:r>
              <a:rPr lang="en-GB" dirty="0" err="1"/>
              <a:t>nach</a:t>
            </a:r>
            <a:r>
              <a:rPr lang="en-GB" dirty="0"/>
              <a:t> </a:t>
            </a:r>
            <a:r>
              <a:rPr lang="en-GB" dirty="0" err="1"/>
              <a:t>gemeinnütziger</a:t>
            </a:r>
            <a:r>
              <a:rPr lang="en-GB" dirty="0"/>
              <a:t> CRM-Software?</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dirty="0" err="1"/>
              <a:t>Lesen</a:t>
            </a:r>
            <a:r>
              <a:rPr lang="en-GB" dirty="0"/>
              <a:t> Sie </a:t>
            </a:r>
            <a:r>
              <a:rPr lang="en-GB" dirty="0" err="1"/>
              <a:t>einen</a:t>
            </a:r>
            <a:r>
              <a:rPr lang="en-GB" dirty="0"/>
              <a:t> </a:t>
            </a:r>
            <a:r>
              <a:rPr lang="en-GB" b="1" dirty="0">
                <a:solidFill>
                  <a:schemeClr val="accent2"/>
                </a:solidFill>
              </a:rPr>
              <a:t>Guide (</a:t>
            </a:r>
            <a:r>
              <a:rPr lang="en-GB" b="1" dirty="0" err="1">
                <a:solidFill>
                  <a:schemeClr val="accent2"/>
                </a:solidFill>
              </a:rPr>
              <a:t>adaptaconsulting.co.uk</a:t>
            </a:r>
            <a:r>
              <a:rPr lang="en-GB" b="1" dirty="0">
                <a:solidFill>
                  <a:schemeClr val="accent2"/>
                </a:solidFill>
              </a:rPr>
              <a:t>, 2021) </a:t>
            </a:r>
            <a:r>
              <a:rPr lang="en-GB" dirty="0" err="1"/>
              <a:t>über</a:t>
            </a:r>
            <a:r>
              <a:rPr lang="en-GB" dirty="0"/>
              <a:t> </a:t>
            </a:r>
            <a:r>
              <a:rPr lang="en-GB" dirty="0" err="1"/>
              <a:t>Anbieter</a:t>
            </a:r>
            <a:r>
              <a:rPr lang="en-GB" dirty="0"/>
              <a:t> und </a:t>
            </a:r>
            <a:r>
              <a:rPr lang="en-GB" dirty="0" err="1"/>
              <a:t>Softwarepakete</a:t>
            </a:r>
            <a:r>
              <a:rPr lang="en-GB" dirty="0"/>
              <a:t>, </a:t>
            </a:r>
            <a:r>
              <a:rPr lang="en-GB" dirty="0" err="1"/>
              <a:t>welche</a:t>
            </a:r>
            <a:r>
              <a:rPr lang="en-GB" dirty="0"/>
              <a:t> in der Lage </a:t>
            </a:r>
            <a:r>
              <a:rPr lang="en-GB" dirty="0" err="1"/>
              <a:t>sind</a:t>
            </a:r>
            <a:r>
              <a:rPr lang="en-GB" dirty="0"/>
              <a:t>, die </a:t>
            </a:r>
            <a:r>
              <a:rPr lang="en-GB" dirty="0" err="1"/>
              <a:t>wichtigsten</a:t>
            </a:r>
            <a:r>
              <a:rPr lang="en-GB" dirty="0"/>
              <a:t> </a:t>
            </a:r>
            <a:r>
              <a:rPr lang="en-GB" dirty="0" err="1"/>
              <a:t>Anforderungen</a:t>
            </a:r>
            <a:r>
              <a:rPr lang="en-GB" dirty="0"/>
              <a:t> für die </a:t>
            </a:r>
            <a:r>
              <a:rPr lang="en-GB" dirty="0" err="1"/>
              <a:t>Verwaltung</a:t>
            </a:r>
            <a:r>
              <a:rPr lang="en-GB" dirty="0"/>
              <a:t> von </a:t>
            </a:r>
            <a:r>
              <a:rPr lang="en-GB" dirty="0" err="1"/>
              <a:t>Beziehungen</a:t>
            </a:r>
            <a:r>
              <a:rPr lang="en-GB" dirty="0"/>
              <a:t> </a:t>
            </a:r>
            <a:r>
              <a:rPr lang="en-GB" dirty="0" err="1"/>
              <a:t>zu</a:t>
            </a:r>
            <a:r>
              <a:rPr lang="en-GB" dirty="0"/>
              <a:t> </a:t>
            </a:r>
            <a:r>
              <a:rPr lang="en-GB" dirty="0" err="1"/>
              <a:t>Unterstützern</a:t>
            </a:r>
            <a:r>
              <a:rPr lang="en-GB" dirty="0"/>
              <a:t>, </a:t>
            </a:r>
            <a:r>
              <a:rPr lang="en-GB" dirty="0" err="1"/>
              <a:t>Mitgliedern</a:t>
            </a:r>
            <a:r>
              <a:rPr lang="en-GB" dirty="0"/>
              <a:t>, </a:t>
            </a:r>
            <a:r>
              <a:rPr lang="en-GB" dirty="0" err="1"/>
              <a:t>Dienstleistungsnutzern</a:t>
            </a:r>
            <a:r>
              <a:rPr lang="en-GB" dirty="0"/>
              <a:t>, </a:t>
            </a:r>
            <a:r>
              <a:rPr lang="en-GB" dirty="0" err="1"/>
              <a:t>Begünstigten</a:t>
            </a:r>
            <a:r>
              <a:rPr lang="en-GB" dirty="0"/>
              <a:t> und </a:t>
            </a:r>
            <a:r>
              <a:rPr lang="en-GB" dirty="0" err="1"/>
              <a:t>anderen</a:t>
            </a:r>
            <a:r>
              <a:rPr lang="en-GB" dirty="0"/>
              <a:t> </a:t>
            </a:r>
            <a:r>
              <a:rPr lang="en-GB" dirty="0" err="1"/>
              <a:t>Arten</a:t>
            </a:r>
            <a:r>
              <a:rPr lang="en-GB" dirty="0"/>
              <a:t> von </a:t>
            </a:r>
            <a:r>
              <a:rPr lang="en-GB" dirty="0" err="1"/>
              <a:t>Kontakten</a:t>
            </a:r>
            <a:r>
              <a:rPr lang="en-GB" dirty="0"/>
              <a:t> </a:t>
            </a:r>
            <a:r>
              <a:rPr lang="en-GB" dirty="0" err="1"/>
              <a:t>im</a:t>
            </a:r>
            <a:r>
              <a:rPr lang="en-GB" dirty="0"/>
              <a:t> </a:t>
            </a:r>
            <a:r>
              <a:rPr lang="en-GB" dirty="0" err="1"/>
              <a:t>gemeinnützigen</a:t>
            </a:r>
            <a:r>
              <a:rPr lang="en-GB" dirty="0"/>
              <a:t> </a:t>
            </a:r>
            <a:r>
              <a:rPr lang="en-GB" dirty="0" err="1"/>
              <a:t>Sektor</a:t>
            </a:r>
            <a:r>
              <a:rPr lang="en-GB" dirty="0"/>
              <a:t> </a:t>
            </a:r>
            <a:r>
              <a:rPr lang="en-GB" dirty="0" err="1"/>
              <a:t>zu</a:t>
            </a:r>
            <a:r>
              <a:rPr lang="en-GB" dirty="0"/>
              <a:t> </a:t>
            </a:r>
            <a:r>
              <a:rPr lang="en-GB" dirty="0" err="1"/>
              <a:t>erfüllen</a:t>
            </a:r>
            <a:r>
              <a:rPr lang="en-GB" dirty="0"/>
              <a:t>.</a:t>
            </a:r>
          </a:p>
          <a:p>
            <a:pPr marL="17100" indent="0">
              <a:buClr>
                <a:schemeClr val="accent2"/>
              </a:buClr>
            </a:pPr>
            <a:endParaRPr lang="en-GB" dirty="0"/>
          </a:p>
          <a:p>
            <a:pPr marL="360000" indent="-342900">
              <a:buClr>
                <a:schemeClr val="accent2"/>
              </a:buClr>
              <a:buBlip>
                <a:blip r:embed="rId3"/>
              </a:buBlip>
            </a:pPr>
            <a:r>
              <a:rPr lang="en-GB" dirty="0" err="1"/>
              <a:t>Nehmen</a:t>
            </a:r>
            <a:r>
              <a:rPr lang="en-GB" dirty="0"/>
              <a:t> Sie an </a:t>
            </a:r>
            <a:r>
              <a:rPr lang="en-GB" dirty="0" err="1"/>
              <a:t>einem</a:t>
            </a:r>
            <a:r>
              <a:rPr lang="en-GB" dirty="0"/>
              <a:t> </a:t>
            </a:r>
            <a:r>
              <a:rPr lang="en-GB" b="1" dirty="0">
                <a:solidFill>
                  <a:schemeClr val="accent2"/>
                </a:solidFill>
              </a:rPr>
              <a:t>Webinar von TechSoup </a:t>
            </a:r>
            <a:r>
              <a:rPr lang="en-GB" dirty="0" err="1"/>
              <a:t>mit</a:t>
            </a:r>
            <a:r>
              <a:rPr lang="en-GB" dirty="0"/>
              <a:t> Maureen </a:t>
            </a:r>
            <a:r>
              <a:rPr lang="en-GB" dirty="0" err="1"/>
              <a:t>Wallbeoff</a:t>
            </a:r>
            <a:r>
              <a:rPr lang="en-GB" dirty="0"/>
              <a:t>, </a:t>
            </a:r>
            <a:r>
              <a:rPr lang="en-GB" dirty="0" err="1"/>
              <a:t>einer</a:t>
            </a:r>
            <a:r>
              <a:rPr lang="en-GB" dirty="0"/>
              <a:t> </a:t>
            </a:r>
            <a:r>
              <a:rPr lang="en-GB" dirty="0" err="1"/>
              <a:t>digitalen</a:t>
            </a:r>
            <a:r>
              <a:rPr lang="en-GB" dirty="0"/>
              <a:t> </a:t>
            </a:r>
            <a:r>
              <a:rPr lang="en-GB" dirty="0" err="1"/>
              <a:t>Strategin</a:t>
            </a:r>
            <a:r>
              <a:rPr lang="en-GB" dirty="0"/>
              <a:t> für </a:t>
            </a:r>
            <a:r>
              <a:rPr lang="en-GB" dirty="0" err="1"/>
              <a:t>gemeinnützige</a:t>
            </a:r>
            <a:r>
              <a:rPr lang="en-GB" dirty="0"/>
              <a:t> </a:t>
            </a:r>
            <a:r>
              <a:rPr lang="en-GB" dirty="0" err="1"/>
              <a:t>Organisationen</a:t>
            </a:r>
            <a:r>
              <a:rPr lang="en-GB" dirty="0"/>
              <a:t> und </a:t>
            </a:r>
            <a:r>
              <a:rPr lang="en-GB" dirty="0" err="1"/>
              <a:t>Technologie</a:t>
            </a:r>
            <a:r>
              <a:rPr lang="en-GB" dirty="0"/>
              <a:t>-Coach, </a:t>
            </a:r>
            <a:r>
              <a:rPr lang="en-GB" dirty="0" err="1"/>
              <a:t>zum</a:t>
            </a:r>
            <a:r>
              <a:rPr lang="en-GB" dirty="0"/>
              <a:t> Thema </a:t>
            </a:r>
            <a:r>
              <a:rPr lang="en-GB" i="1" dirty="0"/>
              <a:t>"</a:t>
            </a:r>
            <a:r>
              <a:rPr lang="en-GB" i="1" dirty="0" err="1"/>
              <a:t>Auswahl</a:t>
            </a:r>
            <a:r>
              <a:rPr lang="en-GB" i="1" dirty="0"/>
              <a:t> des </a:t>
            </a:r>
            <a:r>
              <a:rPr lang="en-GB" i="1" dirty="0" err="1"/>
              <a:t>besten</a:t>
            </a:r>
            <a:r>
              <a:rPr lang="en-GB" i="1" dirty="0"/>
              <a:t> Fundraising-Systems (CRM/</a:t>
            </a:r>
            <a:r>
              <a:rPr lang="en-GB" i="1" dirty="0" err="1"/>
              <a:t>Datenbank</a:t>
            </a:r>
            <a:r>
              <a:rPr lang="en-GB" i="1" dirty="0"/>
              <a:t>)" </a:t>
            </a:r>
            <a:r>
              <a:rPr lang="en-GB" dirty="0"/>
              <a:t>teil.</a:t>
            </a:r>
            <a:endParaRPr lang="en-ZA" dirty="0"/>
          </a:p>
        </p:txBody>
      </p:sp>
    </p:spTree>
    <p:extLst>
      <p:ext uri="{BB962C8B-B14F-4D97-AF65-F5344CB8AC3E}">
        <p14:creationId xmlns:p14="http://schemas.microsoft.com/office/powerpoint/2010/main" val="28146435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Ethische</a:t>
            </a:r>
            <a:r>
              <a:rPr lang="en-GB" dirty="0"/>
              <a:t> </a:t>
            </a:r>
            <a:r>
              <a:rPr lang="en-GB" dirty="0" err="1"/>
              <a:t>Datenerfassung</a:t>
            </a:r>
            <a:r>
              <a:rPr lang="en-GB" dirty="0"/>
              <a:t> </a:t>
            </a:r>
            <a:r>
              <a:rPr lang="en-GB" dirty="0" err="1"/>
              <a:t>als</a:t>
            </a:r>
            <a:r>
              <a:rPr lang="en-GB" dirty="0"/>
              <a:t> </a:t>
            </a:r>
            <a:r>
              <a:rPr lang="en-GB" dirty="0" err="1"/>
              <a:t>Wohltätigkeitsorganisation</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56745" y="1431485"/>
            <a:ext cx="10678510" cy="4547283"/>
          </a:xfrm>
        </p:spPr>
        <p:txBody>
          <a:bodyPr/>
          <a:lstStyle/>
          <a:p>
            <a:pPr marL="360000" indent="-342900">
              <a:buClr>
                <a:schemeClr val="accent2"/>
              </a:buClr>
              <a:buBlip>
                <a:blip r:embed="rId3"/>
              </a:buBlip>
            </a:pPr>
            <a:r>
              <a:rPr lang="en-GB" dirty="0"/>
              <a:t>Das </a:t>
            </a:r>
            <a:r>
              <a:rPr lang="en-GB" dirty="0" err="1"/>
              <a:t>Sammeln</a:t>
            </a:r>
            <a:r>
              <a:rPr lang="en-GB" dirty="0"/>
              <a:t> von </a:t>
            </a:r>
            <a:r>
              <a:rPr lang="en-GB" dirty="0" err="1"/>
              <a:t>Daten</a:t>
            </a:r>
            <a:r>
              <a:rPr lang="en-GB" dirty="0"/>
              <a:t> </a:t>
            </a:r>
            <a:r>
              <a:rPr lang="en-GB" dirty="0" err="1"/>
              <a:t>ist</a:t>
            </a:r>
            <a:r>
              <a:rPr lang="en-GB" dirty="0"/>
              <a:t> </a:t>
            </a:r>
            <a:r>
              <a:rPr lang="en-GB" dirty="0" err="1"/>
              <a:t>unerlässlich</a:t>
            </a:r>
            <a:r>
              <a:rPr lang="en-GB" dirty="0"/>
              <a:t>, um </a:t>
            </a:r>
            <a:r>
              <a:rPr lang="en-GB" dirty="0" err="1"/>
              <a:t>Wohltätigkeitsorganisationen</a:t>
            </a:r>
            <a:r>
              <a:rPr lang="en-GB" dirty="0"/>
              <a:t> </a:t>
            </a:r>
            <a:r>
              <a:rPr lang="en-GB" dirty="0" err="1"/>
              <a:t>bei</a:t>
            </a:r>
            <a:r>
              <a:rPr lang="en-GB" dirty="0"/>
              <a:t> der </a:t>
            </a:r>
            <a:r>
              <a:rPr lang="en-GB" dirty="0" err="1"/>
              <a:t>Verbesserung</a:t>
            </a:r>
            <a:r>
              <a:rPr lang="en-GB" dirty="0"/>
              <a:t>, der </a:t>
            </a:r>
            <a:r>
              <a:rPr lang="en-GB" dirty="0" err="1"/>
              <a:t>Mittelbeschaffung</a:t>
            </a:r>
            <a:r>
              <a:rPr lang="en-GB" dirty="0"/>
              <a:t> und der </a:t>
            </a:r>
            <a:r>
              <a:rPr lang="en-GB" dirty="0" err="1"/>
              <a:t>Erbringung</a:t>
            </a:r>
            <a:r>
              <a:rPr lang="en-GB" dirty="0"/>
              <a:t> von </a:t>
            </a:r>
            <a:r>
              <a:rPr lang="en-GB" dirty="0" err="1"/>
              <a:t>Dienstleistungen</a:t>
            </a:r>
            <a:r>
              <a:rPr lang="en-GB" dirty="0"/>
              <a:t> für die </a:t>
            </a:r>
            <a:r>
              <a:rPr lang="en-GB" dirty="0" err="1"/>
              <a:t>Begünstigten</a:t>
            </a:r>
            <a:r>
              <a:rPr lang="en-GB" dirty="0"/>
              <a:t> </a:t>
            </a:r>
            <a:r>
              <a:rPr lang="en-GB" dirty="0" err="1"/>
              <a:t>zu</a:t>
            </a:r>
            <a:r>
              <a:rPr lang="en-GB" dirty="0"/>
              <a:t> </a:t>
            </a:r>
            <a:r>
              <a:rPr lang="en-GB" dirty="0" err="1"/>
              <a:t>unterstützen</a:t>
            </a:r>
            <a:r>
              <a:rPr lang="en-GB" dirty="0"/>
              <a:t>.</a:t>
            </a:r>
          </a:p>
          <a:p>
            <a:pPr marL="360000" indent="-342900">
              <a:buClr>
                <a:schemeClr val="accent2"/>
              </a:buClr>
              <a:buBlip>
                <a:blip r:embed="rId3"/>
              </a:buBlip>
            </a:pPr>
            <a:endParaRPr lang="en-GB" dirty="0"/>
          </a:p>
          <a:p>
            <a:pPr marL="360000" indent="-342900">
              <a:buClr>
                <a:schemeClr val="accent2"/>
              </a:buClr>
              <a:buBlip>
                <a:blip r:embed="rId3"/>
              </a:buBlip>
            </a:pPr>
            <a:r>
              <a:rPr lang="en-GB" dirty="0"/>
              <a:t>Bei den </a:t>
            </a:r>
            <a:r>
              <a:rPr lang="en-GB" dirty="0" err="1"/>
              <a:t>Daten</a:t>
            </a:r>
            <a:r>
              <a:rPr lang="en-GB" dirty="0"/>
              <a:t> </a:t>
            </a:r>
            <a:r>
              <a:rPr lang="en-GB" dirty="0" err="1"/>
              <a:t>kann</a:t>
            </a:r>
            <a:r>
              <a:rPr lang="en-GB" dirty="0"/>
              <a:t> es </a:t>
            </a:r>
            <a:r>
              <a:rPr lang="en-GB" dirty="0" err="1"/>
              <a:t>sich</a:t>
            </a:r>
            <a:r>
              <a:rPr lang="en-GB" dirty="0"/>
              <a:t> um Details </a:t>
            </a:r>
            <a:r>
              <a:rPr lang="en-GB" dirty="0" err="1"/>
              <a:t>handeln</a:t>
            </a:r>
            <a:r>
              <a:rPr lang="en-GB" dirty="0"/>
              <a:t>, die </a:t>
            </a:r>
            <a:r>
              <a:rPr lang="en-GB" dirty="0" err="1"/>
              <a:t>bei</a:t>
            </a:r>
            <a:r>
              <a:rPr lang="en-GB" dirty="0"/>
              <a:t> der </a:t>
            </a:r>
            <a:r>
              <a:rPr lang="en-GB" dirty="0" err="1"/>
              <a:t>Mittelbeschaffung</a:t>
            </a:r>
            <a:r>
              <a:rPr lang="en-GB" dirty="0"/>
              <a:t> und der </a:t>
            </a:r>
            <a:r>
              <a:rPr lang="en-GB" dirty="0" err="1"/>
              <a:t>Erbringung</a:t>
            </a:r>
            <a:r>
              <a:rPr lang="en-GB" dirty="0"/>
              <a:t> von </a:t>
            </a:r>
            <a:r>
              <a:rPr lang="en-GB" dirty="0" err="1"/>
              <a:t>Dienstleistungen</a:t>
            </a:r>
            <a:r>
              <a:rPr lang="en-GB" dirty="0"/>
              <a:t> </a:t>
            </a:r>
            <a:r>
              <a:rPr lang="en-GB" dirty="0" err="1"/>
              <a:t>durch</a:t>
            </a:r>
            <a:r>
              <a:rPr lang="en-GB" dirty="0"/>
              <a:t> </a:t>
            </a:r>
            <a:r>
              <a:rPr lang="en-GB" dirty="0" err="1"/>
              <a:t>Umfragen</a:t>
            </a:r>
            <a:r>
              <a:rPr lang="en-GB" dirty="0"/>
              <a:t> und Interviews </a:t>
            </a:r>
            <a:r>
              <a:rPr lang="en-GB" dirty="0" err="1"/>
              <a:t>helfen</a:t>
            </a:r>
            <a:r>
              <a:rPr lang="en-GB" dirty="0"/>
              <a:t>, </a:t>
            </a:r>
            <a:r>
              <a:rPr lang="en-GB" dirty="0" err="1"/>
              <a:t>aber</a:t>
            </a:r>
            <a:r>
              <a:rPr lang="en-GB" dirty="0"/>
              <a:t> </a:t>
            </a:r>
            <a:r>
              <a:rPr lang="en-GB" dirty="0" err="1"/>
              <a:t>auch</a:t>
            </a:r>
            <a:r>
              <a:rPr lang="en-GB" dirty="0"/>
              <a:t> um </a:t>
            </a:r>
            <a:r>
              <a:rPr lang="en-GB" dirty="0" err="1"/>
              <a:t>persönliche</a:t>
            </a:r>
            <a:r>
              <a:rPr lang="en-GB" dirty="0"/>
              <a:t> </a:t>
            </a:r>
            <a:r>
              <a:rPr lang="en-GB" dirty="0" err="1"/>
              <a:t>Informationen</a:t>
            </a:r>
            <a:r>
              <a:rPr lang="en-GB" dirty="0"/>
              <a:t> </a:t>
            </a:r>
            <a:r>
              <a:rPr lang="en-GB" dirty="0" err="1"/>
              <a:t>über</a:t>
            </a:r>
            <a:r>
              <a:rPr lang="en-GB" dirty="0"/>
              <a:t> die Gesundheit und das </a:t>
            </a:r>
            <a:r>
              <a:rPr lang="en-GB" dirty="0" err="1"/>
              <a:t>Wohlergehen</a:t>
            </a:r>
            <a:r>
              <a:rPr lang="en-GB" dirty="0"/>
              <a:t> der Menschen.</a:t>
            </a:r>
          </a:p>
          <a:p>
            <a:pPr marL="360000" indent="-342900">
              <a:buClr>
                <a:schemeClr val="accent2"/>
              </a:buClr>
              <a:buBlip>
                <a:blip r:embed="rId3"/>
              </a:buBlip>
            </a:pPr>
            <a:endParaRPr lang="en-GB" dirty="0"/>
          </a:p>
          <a:p>
            <a:pPr marL="360000" indent="-342900">
              <a:buClr>
                <a:schemeClr val="accent2"/>
              </a:buClr>
              <a:buBlip>
                <a:blip r:embed="rId3"/>
              </a:buBlip>
            </a:pPr>
            <a:r>
              <a:rPr lang="en-GB" dirty="0"/>
              <a:t>Die Menschen </a:t>
            </a:r>
            <a:r>
              <a:rPr lang="en-GB" dirty="0" err="1"/>
              <a:t>vertrauen</a:t>
            </a:r>
            <a:r>
              <a:rPr lang="en-GB" dirty="0"/>
              <a:t> </a:t>
            </a:r>
            <a:r>
              <a:rPr lang="en-GB" dirty="0" err="1"/>
              <a:t>darauf</a:t>
            </a:r>
            <a:r>
              <a:rPr lang="en-GB" dirty="0"/>
              <a:t>, </a:t>
            </a:r>
            <a:r>
              <a:rPr lang="en-GB" dirty="0" err="1"/>
              <a:t>dass</a:t>
            </a:r>
            <a:r>
              <a:rPr lang="en-GB" dirty="0"/>
              <a:t> </a:t>
            </a:r>
            <a:r>
              <a:rPr lang="en-GB" dirty="0" err="1"/>
              <a:t>Wohltätigkeitsorganisationen</a:t>
            </a:r>
            <a:r>
              <a:rPr lang="en-GB" dirty="0"/>
              <a:t> auf </a:t>
            </a:r>
            <a:r>
              <a:rPr lang="en-GB" dirty="0" err="1"/>
              <a:t>ihre</a:t>
            </a:r>
            <a:r>
              <a:rPr lang="en-GB" dirty="0"/>
              <a:t> </a:t>
            </a:r>
            <a:r>
              <a:rPr lang="en-GB" dirty="0" err="1"/>
              <a:t>Daten</a:t>
            </a:r>
            <a:r>
              <a:rPr lang="en-GB" dirty="0"/>
              <a:t> </a:t>
            </a:r>
            <a:r>
              <a:rPr lang="en-GB" dirty="0" err="1"/>
              <a:t>aufpassen</a:t>
            </a:r>
            <a:r>
              <a:rPr lang="en-GB" dirty="0"/>
              <a:t>, und der </a:t>
            </a:r>
            <a:r>
              <a:rPr lang="en-GB" dirty="0" err="1"/>
              <a:t>Sektor</a:t>
            </a:r>
            <a:r>
              <a:rPr lang="en-GB" dirty="0"/>
              <a:t> hat die </a:t>
            </a:r>
            <a:r>
              <a:rPr lang="en-GB" dirty="0" err="1"/>
              <a:t>Pflicht</a:t>
            </a:r>
            <a:r>
              <a:rPr lang="en-GB" dirty="0"/>
              <a:t>, den Schutz </a:t>
            </a:r>
            <a:r>
              <a:rPr lang="en-GB" dirty="0" err="1"/>
              <a:t>dieser</a:t>
            </a:r>
            <a:r>
              <a:rPr lang="en-GB" dirty="0"/>
              <a:t> </a:t>
            </a:r>
            <a:r>
              <a:rPr lang="en-GB" dirty="0" err="1"/>
              <a:t>Informationen</a:t>
            </a:r>
            <a:r>
              <a:rPr lang="en-GB" dirty="0"/>
              <a:t> </a:t>
            </a:r>
            <a:r>
              <a:rPr lang="en-GB" dirty="0" err="1"/>
              <a:t>zu</a:t>
            </a:r>
            <a:r>
              <a:rPr lang="en-GB" dirty="0"/>
              <a:t> </a:t>
            </a:r>
            <a:r>
              <a:rPr lang="en-GB" dirty="0" err="1"/>
              <a:t>gewährleisten</a:t>
            </a:r>
            <a:r>
              <a:rPr lang="en-GB" dirty="0"/>
              <a:t>.</a:t>
            </a:r>
            <a:endParaRPr lang="en-ZA" dirty="0"/>
          </a:p>
        </p:txBody>
      </p:sp>
    </p:spTree>
    <p:extLst>
      <p:ext uri="{BB962C8B-B14F-4D97-AF65-F5344CB8AC3E}">
        <p14:creationId xmlns:p14="http://schemas.microsoft.com/office/powerpoint/2010/main" val="301894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Ethische</a:t>
            </a:r>
            <a:r>
              <a:rPr lang="en-GB" dirty="0"/>
              <a:t> </a:t>
            </a:r>
            <a:r>
              <a:rPr lang="en-GB" dirty="0" err="1"/>
              <a:t>Datenerfassung</a:t>
            </a:r>
            <a:r>
              <a:rPr lang="en-GB" dirty="0"/>
              <a:t> </a:t>
            </a:r>
            <a:r>
              <a:rPr lang="en-GB" dirty="0" err="1"/>
              <a:t>als</a:t>
            </a:r>
            <a:r>
              <a:rPr lang="en-GB" dirty="0"/>
              <a:t> </a:t>
            </a:r>
            <a:r>
              <a:rPr lang="en-GB" dirty="0" err="1"/>
              <a:t>Wohltätigkeitsorganisation</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2" y="1675742"/>
            <a:ext cx="10595237" cy="3995028"/>
          </a:xfrm>
        </p:spPr>
        <p:txBody>
          <a:bodyPr/>
          <a:lstStyle/>
          <a:p>
            <a:pPr marL="360000" indent="-342900">
              <a:buClr>
                <a:schemeClr val="accent2"/>
              </a:buClr>
              <a:buBlip>
                <a:blip r:embed="rId3"/>
              </a:buBlip>
            </a:pPr>
            <a:r>
              <a:rPr lang="en-GB" dirty="0" err="1"/>
              <a:t>Im</a:t>
            </a:r>
            <a:r>
              <a:rPr lang="en-GB" dirty="0"/>
              <a:t> </a:t>
            </a:r>
            <a:r>
              <a:rPr lang="en-GB" dirty="0" err="1"/>
              <a:t>Folgenden</a:t>
            </a:r>
            <a:r>
              <a:rPr lang="en-GB" dirty="0"/>
              <a:t> </a:t>
            </a:r>
            <a:r>
              <a:rPr lang="en-GB" dirty="0" err="1"/>
              <a:t>gehen</a:t>
            </a:r>
            <a:r>
              <a:rPr lang="en-GB" dirty="0"/>
              <a:t> </a:t>
            </a:r>
            <a:r>
              <a:rPr lang="en-GB" dirty="0" err="1"/>
              <a:t>wir</a:t>
            </a:r>
            <a:r>
              <a:rPr lang="en-GB" dirty="0"/>
              <a:t> auf </a:t>
            </a:r>
            <a:r>
              <a:rPr lang="en-GB" dirty="0" err="1"/>
              <a:t>einige</a:t>
            </a:r>
            <a:r>
              <a:rPr lang="en-GB" dirty="0"/>
              <a:t> der </a:t>
            </a:r>
            <a:r>
              <a:rPr lang="en-GB" dirty="0" err="1"/>
              <a:t>wichtigsten</a:t>
            </a:r>
            <a:r>
              <a:rPr lang="en-GB" dirty="0"/>
              <a:t> </a:t>
            </a:r>
            <a:r>
              <a:rPr lang="en-GB" dirty="0" err="1"/>
              <a:t>Ratschläge</a:t>
            </a:r>
            <a:r>
              <a:rPr lang="en-GB" dirty="0"/>
              <a:t> für </a:t>
            </a:r>
            <a:r>
              <a:rPr lang="en-GB" dirty="0" err="1"/>
              <a:t>Wohltätigkeitsorganisationen</a:t>
            </a:r>
            <a:r>
              <a:rPr lang="en-GB" dirty="0"/>
              <a:t> </a:t>
            </a:r>
            <a:r>
              <a:rPr lang="en-GB" dirty="0" err="1"/>
              <a:t>ein</a:t>
            </a:r>
            <a:r>
              <a:rPr lang="en-GB" dirty="0"/>
              <a:t>, um </a:t>
            </a:r>
            <a:r>
              <a:rPr lang="en-GB" dirty="0" err="1"/>
              <a:t>sicherzustellen</a:t>
            </a:r>
            <a:r>
              <a:rPr lang="en-GB" dirty="0"/>
              <a:t>, </a:t>
            </a:r>
            <a:r>
              <a:rPr lang="en-GB" dirty="0" err="1"/>
              <a:t>dass</a:t>
            </a:r>
            <a:r>
              <a:rPr lang="en-GB" dirty="0"/>
              <a:t> </a:t>
            </a:r>
            <a:r>
              <a:rPr lang="en-GB" dirty="0" err="1"/>
              <a:t>sie</a:t>
            </a:r>
            <a:r>
              <a:rPr lang="en-GB" dirty="0"/>
              <a:t> </a:t>
            </a:r>
            <a:r>
              <a:rPr lang="en-GB" dirty="0" err="1"/>
              <a:t>ihre</a:t>
            </a:r>
            <a:r>
              <a:rPr lang="en-GB" dirty="0"/>
              <a:t> </a:t>
            </a:r>
            <a:r>
              <a:rPr lang="en-GB" dirty="0" err="1"/>
              <a:t>Daten</a:t>
            </a:r>
            <a:r>
              <a:rPr lang="en-GB" dirty="0"/>
              <a:t> auf </a:t>
            </a:r>
            <a:r>
              <a:rPr lang="en-GB" dirty="0" err="1"/>
              <a:t>ethische</a:t>
            </a:r>
            <a:r>
              <a:rPr lang="en-GB" dirty="0"/>
              <a:t> Weise </a:t>
            </a:r>
            <a:r>
              <a:rPr lang="en-GB" dirty="0" err="1"/>
              <a:t>sammeln</a:t>
            </a:r>
            <a:r>
              <a:rPr lang="en-GB" dirty="0"/>
              <a:t>:</a:t>
            </a:r>
          </a:p>
          <a:p>
            <a:pPr marL="17100" indent="0">
              <a:buClr>
                <a:schemeClr val="accent2"/>
              </a:buClr>
            </a:pPr>
            <a:endParaRPr lang="en-ZA" dirty="0"/>
          </a:p>
        </p:txBody>
      </p:sp>
      <p:graphicFrame>
        <p:nvGraphicFramePr>
          <p:cNvPr id="2" name="Diagram 1">
            <a:extLst>
              <a:ext uri="{FF2B5EF4-FFF2-40B4-BE49-F238E27FC236}">
                <a16:creationId xmlns:a16="http://schemas.microsoft.com/office/drawing/2014/main" id="{13C68F9C-1B45-F70E-6E9F-D694F3CB6165}"/>
              </a:ext>
            </a:extLst>
          </p:cNvPr>
          <p:cNvGraphicFramePr/>
          <p:nvPr>
            <p:extLst>
              <p:ext uri="{D42A27DB-BD31-4B8C-83A1-F6EECF244321}">
                <p14:modId xmlns:p14="http://schemas.microsoft.com/office/powerpoint/2010/main" val="1746560023"/>
              </p:ext>
            </p:extLst>
          </p:nvPr>
        </p:nvGraphicFramePr>
        <p:xfrm>
          <a:off x="466173" y="3011116"/>
          <a:ext cx="10927444" cy="28726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69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A40FF53B-A5FA-47A1-AD83-5F322B26E21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E1C55EE4-65AB-4163-9ED7-92ED9F11E01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A4AE485-D325-46CC-9EF1-1CAD71382D6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F1651E08-927A-4228-BF70-9EC282CE3C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F4B2947A-B27C-41D6-B582-DEF7AF9FEEA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Activität</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dirty="0" err="1">
                <a:solidFill>
                  <a:schemeClr val="accent2"/>
                </a:solidFill>
              </a:rPr>
              <a:t>Übung</a:t>
            </a:r>
            <a:r>
              <a:rPr lang="en-GB" b="1" dirty="0">
                <a:solidFill>
                  <a:schemeClr val="accent2"/>
                </a:solidFill>
              </a:rPr>
              <a:t>: </a:t>
            </a:r>
          </a:p>
          <a:p>
            <a:pPr marL="17100" indent="0">
              <a:buClr>
                <a:schemeClr val="accent2"/>
              </a:buClr>
            </a:pPr>
            <a:endParaRPr lang="en-GB" b="1" dirty="0">
              <a:solidFill>
                <a:schemeClr val="accent2"/>
              </a:solidFill>
            </a:endParaRPr>
          </a:p>
          <a:p>
            <a:pPr marL="360000" indent="-342900">
              <a:buClr>
                <a:schemeClr val="accent2"/>
              </a:buClr>
              <a:buFont typeface="Arial" panose="020B0604020202020204" pitchFamily="34" charset="0"/>
              <a:buChar char="•"/>
            </a:pPr>
            <a:r>
              <a:rPr lang="en-GB" dirty="0" err="1"/>
              <a:t>Erstellen</a:t>
            </a:r>
            <a:r>
              <a:rPr lang="en-GB" dirty="0"/>
              <a:t> Sie </a:t>
            </a:r>
            <a:r>
              <a:rPr lang="en-GB" dirty="0" err="1"/>
              <a:t>eine</a:t>
            </a:r>
            <a:r>
              <a:rPr lang="en-GB" dirty="0"/>
              <a:t> </a:t>
            </a:r>
            <a:r>
              <a:rPr lang="en-GB" dirty="0" err="1"/>
              <a:t>Tabelle</a:t>
            </a:r>
            <a:r>
              <a:rPr lang="en-GB" dirty="0"/>
              <a:t>, die </a:t>
            </a:r>
            <a:r>
              <a:rPr lang="en-GB" dirty="0" err="1"/>
              <a:t>beinhaltet</a:t>
            </a:r>
            <a:r>
              <a:rPr lang="en-GB" dirty="0"/>
              <a:t>, was </a:t>
            </a:r>
            <a:r>
              <a:rPr lang="en-GB" dirty="0" err="1"/>
              <a:t>Ihr</a:t>
            </a:r>
            <a:r>
              <a:rPr lang="en-GB" dirty="0"/>
              <a:t> </a:t>
            </a:r>
            <a:r>
              <a:rPr lang="en-GB" dirty="0" err="1"/>
              <a:t>Unternehmen</a:t>
            </a:r>
            <a:r>
              <a:rPr lang="en-GB" dirty="0"/>
              <a:t> in </a:t>
            </a:r>
            <a:r>
              <a:rPr lang="en-GB" dirty="0" err="1"/>
              <a:t>einem</a:t>
            </a:r>
            <a:r>
              <a:rPr lang="en-GB" dirty="0"/>
              <a:t> CRM-System </a:t>
            </a:r>
            <a:r>
              <a:rPr lang="en-GB" dirty="0" err="1"/>
              <a:t>benötigt</a:t>
            </a:r>
            <a:r>
              <a:rPr lang="en-GB" dirty="0"/>
              <a:t>, um den </a:t>
            </a:r>
            <a:r>
              <a:rPr lang="en-GB" dirty="0" err="1"/>
              <a:t>größten</a:t>
            </a:r>
            <a:r>
              <a:rPr lang="en-GB" dirty="0"/>
              <a:t> </a:t>
            </a:r>
            <a:r>
              <a:rPr lang="en-GB" dirty="0" err="1"/>
              <a:t>Nutzen</a:t>
            </a:r>
            <a:r>
              <a:rPr lang="en-GB" dirty="0"/>
              <a:t> </a:t>
            </a:r>
            <a:r>
              <a:rPr lang="en-GB" dirty="0" err="1"/>
              <a:t>zu</a:t>
            </a:r>
            <a:r>
              <a:rPr lang="en-GB" dirty="0"/>
              <a:t> </a:t>
            </a:r>
            <a:r>
              <a:rPr lang="en-GB" dirty="0" err="1"/>
              <a:t>erzielen</a:t>
            </a:r>
            <a:r>
              <a:rPr lang="en-GB" dirty="0"/>
              <a:t>. </a:t>
            </a:r>
          </a:p>
        </p:txBody>
      </p:sp>
    </p:spTree>
    <p:extLst>
      <p:ext uri="{BB962C8B-B14F-4D97-AF65-F5344CB8AC3E}">
        <p14:creationId xmlns:p14="http://schemas.microsoft.com/office/powerpoint/2010/main" val="93262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Fallstudie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u="sng" dirty="0">
                <a:solidFill>
                  <a:schemeClr val="accent2"/>
                </a:solidFill>
              </a:rPr>
              <a:t>The Shelter Case Study - </a:t>
            </a:r>
            <a:r>
              <a:rPr lang="en-GB" b="1" u="sng" dirty="0" err="1">
                <a:solidFill>
                  <a:schemeClr val="accent2"/>
                </a:solidFill>
              </a:rPr>
              <a:t>Auswahl</a:t>
            </a:r>
            <a:r>
              <a:rPr lang="en-GB" b="1" u="sng" dirty="0">
                <a:solidFill>
                  <a:schemeClr val="accent2"/>
                </a:solidFill>
              </a:rPr>
              <a:t> </a:t>
            </a:r>
            <a:r>
              <a:rPr lang="en-GB" b="1" u="sng" dirty="0" err="1">
                <a:solidFill>
                  <a:schemeClr val="accent2"/>
                </a:solidFill>
              </a:rPr>
              <a:t>eines</a:t>
            </a:r>
            <a:r>
              <a:rPr lang="en-GB" b="1" u="sng" dirty="0">
                <a:solidFill>
                  <a:schemeClr val="accent2"/>
                </a:solidFill>
              </a:rPr>
              <a:t> CRM-Systems:</a:t>
            </a:r>
          </a:p>
          <a:p>
            <a:pPr marL="17100" indent="0">
              <a:buClr>
                <a:schemeClr val="accent2"/>
              </a:buClr>
            </a:pPr>
            <a:endParaRPr lang="en-GB" b="1" dirty="0">
              <a:solidFill>
                <a:schemeClr val="accent2"/>
              </a:solidFill>
            </a:endParaRPr>
          </a:p>
          <a:p>
            <a:pPr marL="817200" lvl="1" indent="-342900">
              <a:buClr>
                <a:schemeClr val="accent2"/>
              </a:buClr>
              <a:buFont typeface="Arial" panose="020B0604020202020204" pitchFamily="34" charset="0"/>
              <a:buChar char="•"/>
            </a:pPr>
            <a:r>
              <a:rPr lang="en-GB" dirty="0">
                <a:solidFill>
                  <a:srgbClr val="000000"/>
                </a:solidFill>
                <a:latin typeface="+mn-lt"/>
              </a:rPr>
              <a:t>Ein </a:t>
            </a:r>
            <a:r>
              <a:rPr lang="en-GB" dirty="0" err="1">
                <a:solidFill>
                  <a:srgbClr val="000000"/>
                </a:solidFill>
                <a:latin typeface="+mn-lt"/>
              </a:rPr>
              <a:t>Tierheim</a:t>
            </a:r>
            <a:r>
              <a:rPr lang="en-GB" dirty="0">
                <a:solidFill>
                  <a:srgbClr val="000000"/>
                </a:solidFill>
                <a:latin typeface="+mn-lt"/>
              </a:rPr>
              <a:t> </a:t>
            </a:r>
            <a:r>
              <a:rPr lang="en-GB" dirty="0" err="1">
                <a:solidFill>
                  <a:srgbClr val="000000"/>
                </a:solidFill>
                <a:latin typeface="+mn-lt"/>
              </a:rPr>
              <a:t>wandte</a:t>
            </a:r>
            <a:r>
              <a:rPr lang="en-GB" dirty="0">
                <a:solidFill>
                  <a:srgbClr val="000000"/>
                </a:solidFill>
                <a:latin typeface="+mn-lt"/>
              </a:rPr>
              <a:t> </a:t>
            </a:r>
            <a:r>
              <a:rPr lang="en-GB" dirty="0" err="1">
                <a:solidFill>
                  <a:srgbClr val="000000"/>
                </a:solidFill>
                <a:latin typeface="+mn-lt"/>
              </a:rPr>
              <a:t>sich</a:t>
            </a:r>
            <a:r>
              <a:rPr lang="en-GB" dirty="0">
                <a:solidFill>
                  <a:srgbClr val="000000"/>
                </a:solidFill>
                <a:latin typeface="+mn-lt"/>
              </a:rPr>
              <a:t> an </a:t>
            </a:r>
            <a:r>
              <a:rPr lang="en-GB" b="1" dirty="0" err="1">
                <a:solidFill>
                  <a:srgbClr val="000000"/>
                </a:solidFill>
                <a:latin typeface="+mn-lt"/>
              </a:rPr>
              <a:t>Adapta</a:t>
            </a:r>
            <a:r>
              <a:rPr lang="en-GB" dirty="0">
                <a:solidFill>
                  <a:srgbClr val="000000"/>
                </a:solidFill>
                <a:latin typeface="+mn-lt"/>
              </a:rPr>
              <a:t>, um das </a:t>
            </a:r>
            <a:r>
              <a:rPr lang="en-GB" dirty="0" err="1">
                <a:solidFill>
                  <a:srgbClr val="000000"/>
                </a:solidFill>
                <a:latin typeface="+mn-lt"/>
              </a:rPr>
              <a:t>Unternehmen</a:t>
            </a:r>
            <a:r>
              <a:rPr lang="en-GB" dirty="0">
                <a:solidFill>
                  <a:srgbClr val="000000"/>
                </a:solidFill>
                <a:latin typeface="+mn-lt"/>
              </a:rPr>
              <a:t> </a:t>
            </a:r>
            <a:r>
              <a:rPr lang="en-GB" dirty="0" err="1">
                <a:solidFill>
                  <a:srgbClr val="000000"/>
                </a:solidFill>
                <a:latin typeface="+mn-lt"/>
              </a:rPr>
              <a:t>bei</a:t>
            </a:r>
            <a:r>
              <a:rPr lang="en-GB" dirty="0">
                <a:solidFill>
                  <a:srgbClr val="000000"/>
                </a:solidFill>
                <a:latin typeface="+mn-lt"/>
              </a:rPr>
              <a:t> der </a:t>
            </a:r>
            <a:r>
              <a:rPr lang="en-GB" dirty="0" err="1">
                <a:solidFill>
                  <a:srgbClr val="000000"/>
                </a:solidFill>
                <a:latin typeface="+mn-lt"/>
              </a:rPr>
              <a:t>Auswahl</a:t>
            </a:r>
            <a:r>
              <a:rPr lang="en-GB" dirty="0">
                <a:solidFill>
                  <a:srgbClr val="000000"/>
                </a:solidFill>
                <a:latin typeface="+mn-lt"/>
              </a:rPr>
              <a:t> </a:t>
            </a:r>
            <a:r>
              <a:rPr lang="en-GB" dirty="0" err="1">
                <a:solidFill>
                  <a:srgbClr val="000000"/>
                </a:solidFill>
                <a:latin typeface="+mn-lt"/>
              </a:rPr>
              <a:t>eines</a:t>
            </a:r>
            <a:r>
              <a:rPr lang="en-GB" dirty="0">
                <a:solidFill>
                  <a:srgbClr val="000000"/>
                </a:solidFill>
                <a:latin typeface="+mn-lt"/>
              </a:rPr>
              <a:t> </a:t>
            </a:r>
            <a:r>
              <a:rPr lang="en-GB" dirty="0" err="1">
                <a:solidFill>
                  <a:srgbClr val="000000"/>
                </a:solidFill>
                <a:latin typeface="+mn-lt"/>
              </a:rPr>
              <a:t>neuen</a:t>
            </a:r>
            <a:r>
              <a:rPr lang="en-GB" dirty="0">
                <a:solidFill>
                  <a:srgbClr val="000000"/>
                </a:solidFill>
                <a:latin typeface="+mn-lt"/>
              </a:rPr>
              <a:t> CRM-Systems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unterstützen</a:t>
            </a:r>
            <a:r>
              <a:rPr lang="en-GB" dirty="0">
                <a:solidFill>
                  <a:srgbClr val="000000"/>
                </a:solidFill>
                <a:latin typeface="+mn-lt"/>
              </a:rPr>
              <a:t>.</a:t>
            </a:r>
          </a:p>
          <a:p>
            <a:pPr marL="817200" lvl="1" indent="-342900">
              <a:buClr>
                <a:schemeClr val="accent2"/>
              </a:buClr>
              <a:buFont typeface="Arial" panose="020B0604020202020204" pitchFamily="34" charset="0"/>
              <a:buChar char="•"/>
            </a:pPr>
            <a:r>
              <a:rPr lang="en-GB" dirty="0" err="1">
                <a:solidFill>
                  <a:srgbClr val="000000"/>
                </a:solidFill>
                <a:latin typeface="+mn-lt"/>
              </a:rPr>
              <a:t>Ihr</a:t>
            </a:r>
            <a:r>
              <a:rPr lang="en-GB" dirty="0">
                <a:solidFill>
                  <a:srgbClr val="000000"/>
                </a:solidFill>
                <a:latin typeface="+mn-lt"/>
              </a:rPr>
              <a:t> </a:t>
            </a:r>
            <a:r>
              <a:rPr lang="en-GB" dirty="0" err="1">
                <a:solidFill>
                  <a:srgbClr val="000000"/>
                </a:solidFill>
                <a:latin typeface="+mn-lt"/>
              </a:rPr>
              <a:t>derzeitiges</a:t>
            </a:r>
            <a:r>
              <a:rPr lang="en-GB" dirty="0">
                <a:solidFill>
                  <a:srgbClr val="000000"/>
                </a:solidFill>
                <a:latin typeface="+mn-lt"/>
              </a:rPr>
              <a:t> System </a:t>
            </a:r>
            <a:r>
              <a:rPr lang="en-GB" dirty="0" err="1">
                <a:solidFill>
                  <a:srgbClr val="000000"/>
                </a:solidFill>
                <a:latin typeface="+mn-lt"/>
              </a:rPr>
              <a:t>wurde</a:t>
            </a:r>
            <a:r>
              <a:rPr lang="en-GB" dirty="0">
                <a:solidFill>
                  <a:srgbClr val="000000"/>
                </a:solidFill>
                <a:latin typeface="+mn-lt"/>
              </a:rPr>
              <a:t> </a:t>
            </a:r>
            <a:r>
              <a:rPr lang="en-GB" dirty="0" err="1">
                <a:solidFill>
                  <a:srgbClr val="000000"/>
                </a:solidFill>
                <a:latin typeface="+mn-lt"/>
              </a:rPr>
              <a:t>als</a:t>
            </a:r>
            <a:r>
              <a:rPr lang="en-GB" dirty="0">
                <a:solidFill>
                  <a:srgbClr val="000000"/>
                </a:solidFill>
                <a:latin typeface="+mn-lt"/>
              </a:rPr>
              <a:t> </a:t>
            </a:r>
            <a:r>
              <a:rPr lang="en-GB" dirty="0" err="1">
                <a:solidFill>
                  <a:srgbClr val="000000"/>
                </a:solidFill>
                <a:latin typeface="+mn-lt"/>
              </a:rPr>
              <a:t>nicht</a:t>
            </a:r>
            <a:r>
              <a:rPr lang="en-GB" dirty="0">
                <a:solidFill>
                  <a:srgbClr val="000000"/>
                </a:solidFill>
                <a:latin typeface="+mn-lt"/>
              </a:rPr>
              <a:t> </a:t>
            </a:r>
            <a:r>
              <a:rPr lang="en-GB" dirty="0" err="1">
                <a:solidFill>
                  <a:srgbClr val="000000"/>
                </a:solidFill>
                <a:latin typeface="+mn-lt"/>
              </a:rPr>
              <a:t>ausreichend</a:t>
            </a:r>
            <a:r>
              <a:rPr lang="en-GB" dirty="0">
                <a:solidFill>
                  <a:srgbClr val="000000"/>
                </a:solidFill>
                <a:latin typeface="+mn-lt"/>
              </a:rPr>
              <a:t> für </a:t>
            </a:r>
            <a:r>
              <a:rPr lang="en-GB" dirty="0" err="1">
                <a:solidFill>
                  <a:srgbClr val="000000"/>
                </a:solidFill>
                <a:latin typeface="+mn-lt"/>
              </a:rPr>
              <a:t>ihre</a:t>
            </a:r>
            <a:r>
              <a:rPr lang="en-GB" dirty="0">
                <a:solidFill>
                  <a:srgbClr val="000000"/>
                </a:solidFill>
                <a:latin typeface="+mn-lt"/>
              </a:rPr>
              <a:t> Fundraising-</a:t>
            </a:r>
            <a:r>
              <a:rPr lang="en-GB" dirty="0" err="1">
                <a:solidFill>
                  <a:srgbClr val="000000"/>
                </a:solidFill>
                <a:latin typeface="+mn-lt"/>
              </a:rPr>
              <a:t>Ambitionen</a:t>
            </a:r>
            <a:r>
              <a:rPr lang="en-GB" dirty="0">
                <a:solidFill>
                  <a:srgbClr val="000000"/>
                </a:solidFill>
                <a:latin typeface="+mn-lt"/>
              </a:rPr>
              <a:t> </a:t>
            </a:r>
            <a:r>
              <a:rPr lang="en-GB" dirty="0" err="1">
                <a:solidFill>
                  <a:srgbClr val="000000"/>
                </a:solidFill>
                <a:latin typeface="+mn-lt"/>
              </a:rPr>
              <a:t>erachtet</a:t>
            </a:r>
            <a:r>
              <a:rPr lang="en-GB" dirty="0">
                <a:solidFill>
                  <a:srgbClr val="000000"/>
                </a:solidFill>
                <a:latin typeface="+mn-lt"/>
              </a:rPr>
              <a:t> und </a:t>
            </a:r>
            <a:r>
              <a:rPr lang="en-GB" dirty="0" err="1">
                <a:solidFill>
                  <a:srgbClr val="000000"/>
                </a:solidFill>
                <a:latin typeface="+mn-lt"/>
              </a:rPr>
              <a:t>sie</a:t>
            </a:r>
            <a:r>
              <a:rPr lang="en-GB" dirty="0">
                <a:solidFill>
                  <a:srgbClr val="000000"/>
                </a:solidFill>
                <a:latin typeface="+mn-lt"/>
              </a:rPr>
              <a:t> </a:t>
            </a:r>
            <a:r>
              <a:rPr lang="en-GB" dirty="0" err="1">
                <a:solidFill>
                  <a:srgbClr val="000000"/>
                </a:solidFill>
                <a:latin typeface="+mn-lt"/>
              </a:rPr>
              <a:t>hatten</a:t>
            </a:r>
            <a:r>
              <a:rPr lang="en-GB" dirty="0">
                <a:solidFill>
                  <a:srgbClr val="000000"/>
                </a:solidFill>
                <a:latin typeface="+mn-lt"/>
              </a:rPr>
              <a:t> </a:t>
            </a:r>
            <a:r>
              <a:rPr lang="en-GB" dirty="0" err="1">
                <a:solidFill>
                  <a:srgbClr val="000000"/>
                </a:solidFill>
                <a:latin typeface="+mn-lt"/>
              </a:rPr>
              <a:t>beschlossen</a:t>
            </a:r>
            <a:r>
              <a:rPr lang="en-GB" dirty="0">
                <a:solidFill>
                  <a:srgbClr val="000000"/>
                </a:solidFill>
                <a:latin typeface="+mn-lt"/>
              </a:rPr>
              <a:t>, </a:t>
            </a:r>
            <a:r>
              <a:rPr lang="en-GB" dirty="0" err="1">
                <a:solidFill>
                  <a:srgbClr val="000000"/>
                </a:solidFill>
                <a:latin typeface="+mn-lt"/>
              </a:rPr>
              <a:t>sich</a:t>
            </a:r>
            <a:r>
              <a:rPr lang="en-GB" dirty="0">
                <a:solidFill>
                  <a:srgbClr val="000000"/>
                </a:solidFill>
                <a:latin typeface="+mn-lt"/>
              </a:rPr>
              <a:t> </a:t>
            </a:r>
            <a:r>
              <a:rPr lang="en-GB" dirty="0" err="1">
                <a:solidFill>
                  <a:srgbClr val="000000"/>
                </a:solidFill>
                <a:latin typeface="+mn-lt"/>
              </a:rPr>
              <a:t>eine</a:t>
            </a:r>
            <a:r>
              <a:rPr lang="en-GB" dirty="0">
                <a:solidFill>
                  <a:srgbClr val="000000"/>
                </a:solidFill>
                <a:latin typeface="+mn-lt"/>
              </a:rPr>
              <a:t> </a:t>
            </a:r>
            <a:r>
              <a:rPr lang="en-GB" dirty="0" err="1">
                <a:solidFill>
                  <a:srgbClr val="000000"/>
                </a:solidFill>
                <a:latin typeface="+mn-lt"/>
              </a:rPr>
              <a:t>Reihe</a:t>
            </a:r>
            <a:r>
              <a:rPr lang="en-GB" dirty="0">
                <a:solidFill>
                  <a:srgbClr val="000000"/>
                </a:solidFill>
                <a:latin typeface="+mn-lt"/>
              </a:rPr>
              <a:t> von </a:t>
            </a:r>
            <a:r>
              <a:rPr lang="en-GB" dirty="0" err="1">
                <a:solidFill>
                  <a:srgbClr val="000000"/>
                </a:solidFill>
                <a:latin typeface="+mn-lt"/>
              </a:rPr>
              <a:t>Alternativen</a:t>
            </a:r>
            <a:r>
              <a:rPr lang="en-GB" dirty="0">
                <a:solidFill>
                  <a:srgbClr val="000000"/>
                </a:solidFill>
                <a:latin typeface="+mn-lt"/>
              </a:rPr>
              <a:t> </a:t>
            </a:r>
            <a:r>
              <a:rPr lang="en-GB" dirty="0" err="1">
                <a:solidFill>
                  <a:srgbClr val="000000"/>
                </a:solidFill>
                <a:latin typeface="+mn-lt"/>
              </a:rPr>
              <a:t>anzusehen</a:t>
            </a:r>
            <a:r>
              <a:rPr lang="en-GB" dirty="0">
                <a:solidFill>
                  <a:srgbClr val="000000"/>
                </a:solidFill>
                <a:latin typeface="+mn-lt"/>
              </a:rPr>
              <a:t>. </a:t>
            </a:r>
            <a:r>
              <a:rPr lang="en-GB" dirty="0" err="1">
                <a:solidFill>
                  <a:srgbClr val="000000"/>
                </a:solidFill>
                <a:latin typeface="+mn-lt"/>
              </a:rPr>
              <a:t>Zuvor</a:t>
            </a:r>
            <a:r>
              <a:rPr lang="en-GB" dirty="0">
                <a:solidFill>
                  <a:srgbClr val="000000"/>
                </a:solidFill>
                <a:latin typeface="+mn-lt"/>
              </a:rPr>
              <a:t> </a:t>
            </a:r>
            <a:r>
              <a:rPr lang="en-GB" dirty="0" err="1">
                <a:solidFill>
                  <a:srgbClr val="000000"/>
                </a:solidFill>
                <a:latin typeface="+mn-lt"/>
              </a:rPr>
              <a:t>nahmen</a:t>
            </a:r>
            <a:r>
              <a:rPr lang="en-GB" dirty="0">
                <a:solidFill>
                  <a:srgbClr val="000000"/>
                </a:solidFill>
                <a:latin typeface="+mn-lt"/>
              </a:rPr>
              <a:t> </a:t>
            </a:r>
            <a:r>
              <a:rPr lang="en-GB" dirty="0" err="1">
                <a:solidFill>
                  <a:srgbClr val="000000"/>
                </a:solidFill>
                <a:latin typeface="+mn-lt"/>
              </a:rPr>
              <a:t>sie</a:t>
            </a:r>
            <a:r>
              <a:rPr lang="en-GB" dirty="0">
                <a:solidFill>
                  <a:srgbClr val="000000"/>
                </a:solidFill>
                <a:latin typeface="+mn-lt"/>
              </a:rPr>
              <a:t> an </a:t>
            </a:r>
            <a:r>
              <a:rPr lang="en-GB" dirty="0" err="1">
                <a:solidFill>
                  <a:srgbClr val="000000"/>
                </a:solidFill>
                <a:latin typeface="+mn-lt"/>
              </a:rPr>
              <a:t>einigen</a:t>
            </a:r>
            <a:r>
              <a:rPr lang="en-GB" dirty="0">
                <a:solidFill>
                  <a:srgbClr val="000000"/>
                </a:solidFill>
                <a:latin typeface="+mn-lt"/>
              </a:rPr>
              <a:t> </a:t>
            </a:r>
            <a:r>
              <a:rPr lang="en-GB" dirty="0" err="1">
                <a:solidFill>
                  <a:srgbClr val="000000"/>
                </a:solidFill>
                <a:latin typeface="+mn-lt"/>
              </a:rPr>
              <a:t>Seminaren</a:t>
            </a:r>
            <a:r>
              <a:rPr lang="en-GB" dirty="0">
                <a:solidFill>
                  <a:srgbClr val="000000"/>
                </a:solidFill>
                <a:latin typeface="+mn-lt"/>
              </a:rPr>
              <a:t> von </a:t>
            </a:r>
            <a:r>
              <a:rPr lang="en-GB" dirty="0" err="1">
                <a:solidFill>
                  <a:srgbClr val="000000"/>
                </a:solidFill>
                <a:latin typeface="+mn-lt"/>
              </a:rPr>
              <a:t>Adapta</a:t>
            </a:r>
            <a:r>
              <a:rPr lang="en-GB" dirty="0">
                <a:solidFill>
                  <a:srgbClr val="000000"/>
                </a:solidFill>
                <a:latin typeface="+mn-lt"/>
              </a:rPr>
              <a:t> teil und </a:t>
            </a:r>
            <a:r>
              <a:rPr lang="en-GB" dirty="0" err="1">
                <a:solidFill>
                  <a:srgbClr val="000000"/>
                </a:solidFill>
                <a:latin typeface="+mn-lt"/>
              </a:rPr>
              <a:t>beschlossen</a:t>
            </a:r>
            <a:r>
              <a:rPr lang="en-GB" dirty="0">
                <a:solidFill>
                  <a:srgbClr val="000000"/>
                </a:solidFill>
                <a:latin typeface="+mn-lt"/>
              </a:rPr>
              <a:t>, </a:t>
            </a:r>
            <a:r>
              <a:rPr lang="en-GB" dirty="0" err="1">
                <a:solidFill>
                  <a:srgbClr val="000000"/>
                </a:solidFill>
                <a:latin typeface="+mn-lt"/>
              </a:rPr>
              <a:t>Unterstützung</a:t>
            </a:r>
            <a:r>
              <a:rPr lang="en-GB" dirty="0">
                <a:solidFill>
                  <a:srgbClr val="000000"/>
                </a:solidFill>
                <a:latin typeface="+mn-lt"/>
              </a:rPr>
              <a:t> in </a:t>
            </a:r>
            <a:r>
              <a:rPr lang="en-GB" dirty="0" err="1">
                <a:solidFill>
                  <a:srgbClr val="000000"/>
                </a:solidFill>
                <a:latin typeface="+mn-lt"/>
              </a:rPr>
              <a:t>Anspruch</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nehmen</a:t>
            </a:r>
            <a:r>
              <a:rPr lang="en-GB" dirty="0">
                <a:solidFill>
                  <a:srgbClr val="000000"/>
                </a:solidFill>
                <a:latin typeface="+mn-lt"/>
              </a:rPr>
              <a:t>.</a:t>
            </a:r>
            <a:endParaRPr lang="en-ZA" dirty="0">
              <a:solidFill>
                <a:srgbClr val="000000"/>
              </a:solidFill>
              <a:latin typeface="+mn-lt"/>
            </a:endParaRPr>
          </a:p>
        </p:txBody>
      </p:sp>
    </p:spTree>
    <p:extLst>
      <p:ext uri="{BB962C8B-B14F-4D97-AF65-F5344CB8AC3E}">
        <p14:creationId xmlns:p14="http://schemas.microsoft.com/office/powerpoint/2010/main" val="13270109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Fallstudie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u="sng" dirty="0" err="1">
                <a:solidFill>
                  <a:schemeClr val="accent2"/>
                </a:solidFill>
              </a:rPr>
              <a:t>Automatisierung</a:t>
            </a:r>
            <a:r>
              <a:rPr lang="en-GB" b="1" u="sng" dirty="0">
                <a:solidFill>
                  <a:schemeClr val="accent2"/>
                </a:solidFill>
              </a:rPr>
              <a:t> </a:t>
            </a:r>
            <a:r>
              <a:rPr lang="en-GB" b="1" u="sng" dirty="0" err="1">
                <a:solidFill>
                  <a:schemeClr val="accent2"/>
                </a:solidFill>
              </a:rPr>
              <a:t>verbessert</a:t>
            </a:r>
            <a:r>
              <a:rPr lang="en-GB" b="1" u="sng" dirty="0">
                <a:solidFill>
                  <a:schemeClr val="accent2"/>
                </a:solidFill>
              </a:rPr>
              <a:t> das </a:t>
            </a:r>
            <a:r>
              <a:rPr lang="en-GB" b="1" u="sng" dirty="0" err="1">
                <a:solidFill>
                  <a:schemeClr val="accent2"/>
                </a:solidFill>
              </a:rPr>
              <a:t>Freiwilligenmanagement</a:t>
            </a:r>
            <a:r>
              <a:rPr lang="en-GB" b="1" u="sng" dirty="0">
                <a:solidFill>
                  <a:schemeClr val="accent2"/>
                </a:solidFill>
              </a:rPr>
              <a:t>:</a:t>
            </a:r>
          </a:p>
          <a:p>
            <a:pPr marL="17100" indent="0">
              <a:buClr>
                <a:schemeClr val="accent2"/>
              </a:buClr>
            </a:pPr>
            <a:endParaRPr lang="en-GB" b="1" u="sng" dirty="0">
              <a:solidFill>
                <a:schemeClr val="accent2"/>
              </a:solidFill>
            </a:endParaRPr>
          </a:p>
          <a:p>
            <a:pPr marL="817200" lvl="1" indent="-342900">
              <a:buClr>
                <a:schemeClr val="accent2"/>
              </a:buClr>
              <a:buFont typeface="Arial" panose="020B0604020202020204" pitchFamily="34" charset="0"/>
              <a:buChar char="•"/>
            </a:pPr>
            <a:r>
              <a:rPr lang="en-GB" u="sng" dirty="0">
                <a:solidFill>
                  <a:schemeClr val="accent2">
                    <a:lumMod val="75000"/>
                  </a:schemeClr>
                </a:solidFill>
                <a:latin typeface="+mn-lt"/>
              </a:rPr>
              <a:t>Team </a:t>
            </a:r>
            <a:r>
              <a:rPr lang="en-GB" u="sng" dirty="0" err="1">
                <a:solidFill>
                  <a:schemeClr val="accent2">
                    <a:lumMod val="75000"/>
                  </a:schemeClr>
                </a:solidFill>
                <a:latin typeface="+mn-lt"/>
              </a:rPr>
              <a:t>Rubicon</a:t>
            </a:r>
            <a:r>
              <a:rPr lang="en-GB" dirty="0" err="1">
                <a:solidFill>
                  <a:srgbClr val="000000"/>
                </a:solidFill>
                <a:latin typeface="+mn-lt"/>
              </a:rPr>
              <a:t>,eine</a:t>
            </a:r>
            <a:r>
              <a:rPr lang="en-GB" dirty="0">
                <a:solidFill>
                  <a:srgbClr val="000000"/>
                </a:solidFill>
                <a:latin typeface="+mn-lt"/>
              </a:rPr>
              <a:t> </a:t>
            </a:r>
            <a:r>
              <a:rPr lang="en-GB" dirty="0" err="1">
                <a:solidFill>
                  <a:srgbClr val="000000"/>
                </a:solidFill>
                <a:latin typeface="+mn-lt"/>
              </a:rPr>
              <a:t>gemeinnützige</a:t>
            </a:r>
            <a:r>
              <a:rPr lang="en-GB" dirty="0">
                <a:solidFill>
                  <a:srgbClr val="000000"/>
                </a:solidFill>
                <a:latin typeface="+mn-lt"/>
              </a:rPr>
              <a:t> </a:t>
            </a:r>
            <a:r>
              <a:rPr lang="en-GB" dirty="0" err="1">
                <a:solidFill>
                  <a:srgbClr val="000000"/>
                </a:solidFill>
                <a:latin typeface="+mn-lt"/>
              </a:rPr>
              <a:t>Katastrophenschutzgruppe</a:t>
            </a:r>
            <a:r>
              <a:rPr lang="en-GB" dirty="0">
                <a:solidFill>
                  <a:srgbClr val="000000"/>
                </a:solidFill>
                <a:latin typeface="+mn-lt"/>
              </a:rPr>
              <a:t>, die </a:t>
            </a:r>
            <a:r>
              <a:rPr lang="en-GB" dirty="0" err="1">
                <a:solidFill>
                  <a:srgbClr val="000000"/>
                </a:solidFill>
                <a:latin typeface="+mn-lt"/>
              </a:rPr>
              <a:t>vor</a:t>
            </a:r>
            <a:r>
              <a:rPr lang="en-GB" dirty="0">
                <a:solidFill>
                  <a:srgbClr val="000000"/>
                </a:solidFill>
                <a:latin typeface="+mn-lt"/>
              </a:rPr>
              <a:t> 11 Jahren von </a:t>
            </a:r>
            <a:r>
              <a:rPr lang="en-GB" dirty="0" err="1">
                <a:solidFill>
                  <a:srgbClr val="000000"/>
                </a:solidFill>
                <a:latin typeface="+mn-lt"/>
              </a:rPr>
              <a:t>ehemaligen</a:t>
            </a:r>
            <a:r>
              <a:rPr lang="en-GB" dirty="0">
                <a:solidFill>
                  <a:srgbClr val="000000"/>
                </a:solidFill>
                <a:latin typeface="+mn-lt"/>
              </a:rPr>
              <a:t> US-Marines </a:t>
            </a:r>
            <a:r>
              <a:rPr lang="en-GB" dirty="0" err="1">
                <a:solidFill>
                  <a:srgbClr val="000000"/>
                </a:solidFill>
                <a:latin typeface="+mn-lt"/>
              </a:rPr>
              <a:t>gegründet</a:t>
            </a:r>
            <a:r>
              <a:rPr lang="en-GB" dirty="0">
                <a:solidFill>
                  <a:srgbClr val="000000"/>
                </a:solidFill>
                <a:latin typeface="+mn-lt"/>
              </a:rPr>
              <a:t> </a:t>
            </a:r>
            <a:r>
              <a:rPr lang="en-GB" dirty="0" err="1">
                <a:solidFill>
                  <a:srgbClr val="000000"/>
                </a:solidFill>
                <a:latin typeface="+mn-lt"/>
              </a:rPr>
              <a:t>wurde</a:t>
            </a:r>
            <a:r>
              <a:rPr lang="en-GB" dirty="0">
                <a:solidFill>
                  <a:srgbClr val="000000"/>
                </a:solidFill>
                <a:latin typeface="+mn-lt"/>
              </a:rPr>
              <a:t>, </a:t>
            </a:r>
            <a:r>
              <a:rPr lang="en-GB" dirty="0" err="1">
                <a:solidFill>
                  <a:srgbClr val="000000"/>
                </a:solidFill>
                <a:latin typeface="+mn-lt"/>
              </a:rPr>
              <a:t>ist</a:t>
            </a:r>
            <a:r>
              <a:rPr lang="en-GB" dirty="0">
                <a:solidFill>
                  <a:srgbClr val="000000"/>
                </a:solidFill>
                <a:latin typeface="+mn-lt"/>
              </a:rPr>
              <a:t> </a:t>
            </a:r>
            <a:r>
              <a:rPr lang="en-GB" dirty="0" err="1">
                <a:solidFill>
                  <a:srgbClr val="000000"/>
                </a:solidFill>
                <a:latin typeface="+mn-lt"/>
              </a:rPr>
              <a:t>eine</a:t>
            </a:r>
            <a:r>
              <a:rPr lang="en-GB" dirty="0">
                <a:solidFill>
                  <a:srgbClr val="000000"/>
                </a:solidFill>
                <a:latin typeface="+mn-lt"/>
              </a:rPr>
              <a:t> </a:t>
            </a:r>
            <a:r>
              <a:rPr lang="en-GB" dirty="0" err="1">
                <a:solidFill>
                  <a:srgbClr val="000000"/>
                </a:solidFill>
                <a:latin typeface="+mn-lt"/>
              </a:rPr>
              <a:t>Übung</a:t>
            </a:r>
            <a:r>
              <a:rPr lang="en-GB" dirty="0">
                <a:solidFill>
                  <a:srgbClr val="000000"/>
                </a:solidFill>
                <a:latin typeface="+mn-lt"/>
              </a:rPr>
              <a:t> in </a:t>
            </a:r>
            <a:r>
              <a:rPr lang="en-GB" dirty="0" err="1">
                <a:solidFill>
                  <a:srgbClr val="000000"/>
                </a:solidFill>
                <a:latin typeface="+mn-lt"/>
              </a:rPr>
              <a:t>fortgeschrittener</a:t>
            </a:r>
            <a:r>
              <a:rPr lang="en-GB" dirty="0">
                <a:solidFill>
                  <a:srgbClr val="000000"/>
                </a:solidFill>
                <a:latin typeface="+mn-lt"/>
              </a:rPr>
              <a:t> </a:t>
            </a:r>
            <a:r>
              <a:rPr lang="en-GB" dirty="0" err="1">
                <a:solidFill>
                  <a:srgbClr val="000000"/>
                </a:solidFill>
                <a:latin typeface="+mn-lt"/>
              </a:rPr>
              <a:t>Datenanalytik</a:t>
            </a:r>
            <a:r>
              <a:rPr lang="en-GB" dirty="0">
                <a:solidFill>
                  <a:srgbClr val="000000"/>
                </a:solidFill>
                <a:latin typeface="+mn-lt"/>
              </a:rPr>
              <a:t>. </a:t>
            </a:r>
          </a:p>
          <a:p>
            <a:pPr marL="817200" lvl="1" indent="-342900">
              <a:buClr>
                <a:schemeClr val="accent2"/>
              </a:buClr>
              <a:buFont typeface="Arial" panose="020B0604020202020204" pitchFamily="34" charset="0"/>
              <a:buChar char="•"/>
            </a:pPr>
            <a:r>
              <a:rPr lang="en-GB" dirty="0">
                <a:solidFill>
                  <a:srgbClr val="000000"/>
                </a:solidFill>
                <a:latin typeface="+mn-lt"/>
              </a:rPr>
              <a:t>Es hat </a:t>
            </a:r>
            <a:r>
              <a:rPr lang="en-GB" dirty="0" err="1">
                <a:solidFill>
                  <a:srgbClr val="000000"/>
                </a:solidFill>
                <a:latin typeface="+mn-lt"/>
              </a:rPr>
              <a:t>mehr</a:t>
            </a:r>
            <a:r>
              <a:rPr lang="en-GB" dirty="0">
                <a:solidFill>
                  <a:srgbClr val="000000"/>
                </a:solidFill>
                <a:latin typeface="+mn-lt"/>
              </a:rPr>
              <a:t> </a:t>
            </a:r>
            <a:r>
              <a:rPr lang="en-GB" dirty="0" err="1">
                <a:solidFill>
                  <a:srgbClr val="000000"/>
                </a:solidFill>
                <a:latin typeface="+mn-lt"/>
              </a:rPr>
              <a:t>als</a:t>
            </a:r>
            <a:r>
              <a:rPr lang="en-GB" dirty="0">
                <a:solidFill>
                  <a:srgbClr val="000000"/>
                </a:solidFill>
                <a:latin typeface="+mn-lt"/>
              </a:rPr>
              <a:t> 138.000 </a:t>
            </a:r>
            <a:r>
              <a:rPr lang="en-GB" dirty="0" err="1">
                <a:solidFill>
                  <a:srgbClr val="000000"/>
                </a:solidFill>
                <a:latin typeface="+mn-lt"/>
              </a:rPr>
              <a:t>Freiwillige</a:t>
            </a:r>
            <a:r>
              <a:rPr lang="en-GB" dirty="0">
                <a:solidFill>
                  <a:srgbClr val="000000"/>
                </a:solidFill>
                <a:latin typeface="+mn-lt"/>
              </a:rPr>
              <a:t> hat, die von fast 180 </a:t>
            </a:r>
            <a:r>
              <a:rPr lang="en-GB" dirty="0" err="1">
                <a:solidFill>
                  <a:srgbClr val="000000"/>
                </a:solidFill>
                <a:latin typeface="+mn-lt"/>
              </a:rPr>
              <a:t>Mitarbeitern</a:t>
            </a:r>
            <a:r>
              <a:rPr lang="en-GB" dirty="0">
                <a:solidFill>
                  <a:srgbClr val="000000"/>
                </a:solidFill>
                <a:latin typeface="+mn-lt"/>
              </a:rPr>
              <a:t> </a:t>
            </a:r>
            <a:r>
              <a:rPr lang="en-GB" dirty="0" err="1">
                <a:solidFill>
                  <a:srgbClr val="000000"/>
                </a:solidFill>
                <a:latin typeface="+mn-lt"/>
              </a:rPr>
              <a:t>unterstützt</a:t>
            </a:r>
            <a:r>
              <a:rPr lang="en-GB" dirty="0">
                <a:solidFill>
                  <a:srgbClr val="000000"/>
                </a:solidFill>
                <a:latin typeface="+mn-lt"/>
              </a:rPr>
              <a:t> </a:t>
            </a:r>
            <a:r>
              <a:rPr lang="en-GB" dirty="0" err="1">
                <a:solidFill>
                  <a:srgbClr val="000000"/>
                </a:solidFill>
                <a:latin typeface="+mn-lt"/>
              </a:rPr>
              <a:t>werden</a:t>
            </a:r>
            <a:r>
              <a:rPr lang="en-GB" dirty="0">
                <a:solidFill>
                  <a:srgbClr val="000000"/>
                </a:solidFill>
                <a:latin typeface="+mn-lt"/>
              </a:rPr>
              <a:t>; </a:t>
            </a:r>
            <a:r>
              <a:rPr lang="en-GB" dirty="0" err="1">
                <a:solidFill>
                  <a:srgbClr val="000000"/>
                </a:solidFill>
                <a:latin typeface="+mn-lt"/>
              </a:rPr>
              <a:t>allein</a:t>
            </a:r>
            <a:r>
              <a:rPr lang="en-GB" dirty="0">
                <a:solidFill>
                  <a:srgbClr val="000000"/>
                </a:solidFill>
                <a:latin typeface="+mn-lt"/>
              </a:rPr>
              <a:t> </a:t>
            </a:r>
            <a:r>
              <a:rPr lang="en-GB" dirty="0" err="1">
                <a:solidFill>
                  <a:srgbClr val="000000"/>
                </a:solidFill>
                <a:latin typeface="+mn-lt"/>
              </a:rPr>
              <a:t>im</a:t>
            </a:r>
            <a:r>
              <a:rPr lang="en-GB" dirty="0">
                <a:solidFill>
                  <a:srgbClr val="000000"/>
                </a:solidFill>
                <a:latin typeface="+mn-lt"/>
              </a:rPr>
              <a:t> </a:t>
            </a:r>
            <a:r>
              <a:rPr lang="en-GB" dirty="0" err="1">
                <a:solidFill>
                  <a:srgbClr val="000000"/>
                </a:solidFill>
                <a:latin typeface="+mn-lt"/>
              </a:rPr>
              <a:t>vergangenen</a:t>
            </a:r>
            <a:r>
              <a:rPr lang="en-GB" dirty="0">
                <a:solidFill>
                  <a:srgbClr val="000000"/>
                </a:solidFill>
                <a:latin typeface="+mn-lt"/>
              </a:rPr>
              <a:t> </a:t>
            </a:r>
            <a:r>
              <a:rPr lang="en-GB" dirty="0" err="1">
                <a:solidFill>
                  <a:srgbClr val="000000"/>
                </a:solidFill>
                <a:latin typeface="+mn-lt"/>
              </a:rPr>
              <a:t>Jahr</a:t>
            </a:r>
            <a:r>
              <a:rPr lang="en-GB" dirty="0">
                <a:solidFill>
                  <a:srgbClr val="000000"/>
                </a:solidFill>
                <a:latin typeface="+mn-lt"/>
              </a:rPr>
              <a:t> war es </a:t>
            </a:r>
            <a:r>
              <a:rPr lang="en-GB" dirty="0" err="1">
                <a:solidFill>
                  <a:srgbClr val="000000"/>
                </a:solidFill>
                <a:latin typeface="+mn-lt"/>
              </a:rPr>
              <a:t>mehr</a:t>
            </a:r>
            <a:r>
              <a:rPr lang="en-GB" dirty="0">
                <a:solidFill>
                  <a:srgbClr val="000000"/>
                </a:solidFill>
                <a:latin typeface="+mn-lt"/>
              </a:rPr>
              <a:t> </a:t>
            </a:r>
            <a:r>
              <a:rPr lang="en-GB" dirty="0" err="1">
                <a:solidFill>
                  <a:srgbClr val="000000"/>
                </a:solidFill>
                <a:latin typeface="+mn-lt"/>
              </a:rPr>
              <a:t>als</a:t>
            </a:r>
            <a:r>
              <a:rPr lang="en-GB" dirty="0">
                <a:solidFill>
                  <a:srgbClr val="000000"/>
                </a:solidFill>
                <a:latin typeface="+mn-lt"/>
              </a:rPr>
              <a:t> 365 Mal </a:t>
            </a:r>
            <a:r>
              <a:rPr lang="en-GB" dirty="0" err="1">
                <a:solidFill>
                  <a:srgbClr val="000000"/>
                </a:solidFill>
                <a:latin typeface="+mn-lt"/>
              </a:rPr>
              <a:t>im</a:t>
            </a:r>
            <a:r>
              <a:rPr lang="en-GB" dirty="0">
                <a:solidFill>
                  <a:srgbClr val="000000"/>
                </a:solidFill>
                <a:latin typeface="+mn-lt"/>
              </a:rPr>
              <a:t> </a:t>
            </a:r>
            <a:r>
              <a:rPr lang="en-GB" dirty="0" err="1">
                <a:solidFill>
                  <a:srgbClr val="000000"/>
                </a:solidFill>
                <a:latin typeface="+mn-lt"/>
              </a:rPr>
              <a:t>Einsatz</a:t>
            </a:r>
            <a:r>
              <a:rPr lang="en-GB" dirty="0">
                <a:solidFill>
                  <a:srgbClr val="000000"/>
                </a:solidFill>
                <a:latin typeface="+mn-lt"/>
              </a:rPr>
              <a:t>.</a:t>
            </a:r>
            <a:endParaRPr lang="en-ZA" dirty="0">
              <a:solidFill>
                <a:srgbClr val="000000"/>
              </a:solidFill>
              <a:latin typeface="+mn-lt"/>
            </a:endParaRPr>
          </a:p>
        </p:txBody>
      </p:sp>
    </p:spTree>
    <p:extLst>
      <p:ext uri="{BB962C8B-B14F-4D97-AF65-F5344CB8AC3E}">
        <p14:creationId xmlns:p14="http://schemas.microsoft.com/office/powerpoint/2010/main" val="3646372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err="1"/>
              <a:t>Zeitaufwand</a:t>
            </a:r>
            <a:r>
              <a:rPr lang="en-GB" dirty="0"/>
              <a:t> der Module</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1569660"/>
          </a:xfrm>
          <a:prstGeom prst="rect">
            <a:avLst/>
          </a:prstGeom>
          <a:noFill/>
        </p:spPr>
        <p:txBody>
          <a:bodyPr wrap="square" lIns="91440" tIns="45720" rIns="91440" bIns="45720" rtlCol="0" anchor="t">
            <a:spAutoFit/>
          </a:bodyPr>
          <a:lstStyle/>
          <a:p>
            <a:pPr marL="342900" indent="-342900">
              <a:buBlip>
                <a:blip r:embed="rId3"/>
              </a:buBlip>
              <a:defRPr/>
            </a:pPr>
            <a:r>
              <a:rPr kumimoji="0" lang="en-GB" sz="2400" b="0" i="0" u="none" strike="noStrike" kern="1200" cap="none" spc="0" normalizeH="0" baseline="0" noProof="0" dirty="0">
                <a:ln>
                  <a:noFill/>
                </a:ln>
                <a:effectLst/>
                <a:uLnTx/>
                <a:uFillTx/>
                <a:ea typeface="+mn-lt"/>
                <a:cs typeface="+mn-lt"/>
              </a:rPr>
              <a:t>2-3 </a:t>
            </a:r>
            <a:r>
              <a:rPr lang="en-GB" sz="2400" dirty="0" err="1">
                <a:ea typeface="+mn-lt"/>
                <a:cs typeface="+mn-lt"/>
              </a:rPr>
              <a:t>Stunden</a:t>
            </a:r>
            <a:r>
              <a:rPr lang="en-GB" sz="2400" dirty="0">
                <a:ea typeface="+mn-lt"/>
                <a:cs typeface="+mn-lt"/>
              </a:rPr>
              <a:t> </a:t>
            </a:r>
            <a:r>
              <a:rPr lang="en-GB" sz="2400" dirty="0" err="1">
                <a:ea typeface="+mn-lt"/>
                <a:cs typeface="+mn-lt"/>
              </a:rPr>
              <a:t>Inhalt</a:t>
            </a:r>
            <a:r>
              <a:rPr lang="en-GB" sz="2400" dirty="0">
                <a:ea typeface="+mn-lt"/>
                <a:cs typeface="+mn-lt"/>
              </a:rPr>
              <a:t> </a:t>
            </a:r>
            <a:r>
              <a:rPr kumimoji="0" lang="en-GB" sz="2400" b="0" i="0" u="none" strike="noStrike" kern="1200" cap="none" spc="0" normalizeH="0" baseline="0" noProof="0" dirty="0">
                <a:ln>
                  <a:noFill/>
                </a:ln>
                <a:effectLst/>
                <a:uLnTx/>
                <a:uFillTx/>
                <a:ea typeface="+mn-lt"/>
                <a:cs typeface="+mn-lt"/>
              </a:rPr>
              <a:t>(</a:t>
            </a:r>
            <a:r>
              <a:rPr lang="en-GB" sz="2400" dirty="0">
                <a:ea typeface="+mn-lt"/>
                <a:cs typeface="+mn-lt"/>
              </a:rPr>
              <a:t>bitte </a:t>
            </a:r>
            <a:r>
              <a:rPr lang="en-GB" sz="2400" dirty="0" err="1">
                <a:ea typeface="+mn-lt"/>
                <a:cs typeface="+mn-lt"/>
              </a:rPr>
              <a:t>zugewiesene</a:t>
            </a:r>
            <a:r>
              <a:rPr lang="en-GB" sz="2400" dirty="0">
                <a:ea typeface="+mn-lt"/>
                <a:cs typeface="+mn-lt"/>
              </a:rPr>
              <a:t> Zeit für den </a:t>
            </a:r>
            <a:r>
              <a:rPr lang="en-GB" sz="2400" dirty="0" err="1">
                <a:ea typeface="+mn-lt"/>
                <a:cs typeface="+mn-lt"/>
              </a:rPr>
              <a:t>theoretischen</a:t>
            </a:r>
            <a:r>
              <a:rPr lang="en-GB" sz="2400" dirty="0">
                <a:ea typeface="+mn-lt"/>
                <a:cs typeface="+mn-lt"/>
              </a:rPr>
              <a:t> Teil</a:t>
            </a:r>
            <a:r>
              <a:rPr kumimoji="0" lang="en-GB" sz="2400" b="0" i="0" u="none" strike="noStrike" kern="1200" cap="none" spc="0" normalizeH="0" baseline="0" noProof="0" dirty="0">
                <a:ln>
                  <a:noFill/>
                </a:ln>
                <a:effectLst/>
                <a:uLnTx/>
                <a:uFillTx/>
                <a:ea typeface="+mn-lt"/>
                <a:cs typeface="+mn-lt"/>
              </a:rPr>
              <a:t>, </a:t>
            </a:r>
            <a:r>
              <a:rPr lang="en-GB" sz="2400" dirty="0" err="1">
                <a:ea typeface="+mn-lt"/>
                <a:cs typeface="+mn-lt"/>
              </a:rPr>
              <a:t>Übungen</a:t>
            </a:r>
            <a:r>
              <a:rPr lang="en-GB" sz="2400" dirty="0">
                <a:ea typeface="+mn-lt"/>
                <a:cs typeface="+mn-lt"/>
              </a:rPr>
              <a:t> und </a:t>
            </a:r>
            <a:r>
              <a:rPr lang="en-GB" sz="2400" dirty="0" err="1">
                <a:ea typeface="+mn-lt"/>
                <a:cs typeface="+mn-lt"/>
              </a:rPr>
              <a:t>individuelle</a:t>
            </a:r>
            <a:r>
              <a:rPr lang="en-GB" sz="2400" dirty="0">
                <a:ea typeface="+mn-lt"/>
                <a:cs typeface="+mn-lt"/>
              </a:rPr>
              <a:t> Arbeit</a:t>
            </a:r>
            <a:r>
              <a:rPr kumimoji="0" lang="en-GB" sz="2400" b="0" i="0" u="none" strike="noStrike" kern="1200" cap="none" spc="0" normalizeH="0" baseline="0" noProof="0" dirty="0">
                <a:ln>
                  <a:noFill/>
                </a:ln>
                <a:effectLst/>
                <a:uLnTx/>
                <a:uFillTx/>
                <a:ea typeface="+mn-lt"/>
                <a:cs typeface="+mn-lt"/>
              </a:rPr>
              <a:t>)</a:t>
            </a:r>
            <a:r>
              <a:rPr lang="en-GB" sz="2400" dirty="0">
                <a:ea typeface="+mn-lt"/>
                <a:cs typeface="+mn-lt"/>
              </a:rPr>
              <a:t> </a:t>
            </a:r>
          </a:p>
          <a:p>
            <a:pPr marL="342900" indent="-342900">
              <a:buBlip>
                <a:blip r:embed="rId3"/>
              </a:buBlip>
              <a:defRPr/>
            </a:pPr>
            <a:endParaRPr lang="en-GB" sz="2400" dirty="0">
              <a:ea typeface="+mn-lt"/>
              <a:cs typeface="+mn-lt"/>
            </a:endParaRPr>
          </a:p>
          <a:p>
            <a:pPr marL="342900" indent="-342900">
              <a:buBlip>
                <a:blip r:embed="rId3"/>
              </a:buBlip>
              <a:defRPr/>
            </a:pPr>
            <a:r>
              <a:rPr lang="en-GB" sz="2400" dirty="0">
                <a:solidFill>
                  <a:schemeClr val="accent1"/>
                </a:solidFill>
                <a:ea typeface="+mn-lt"/>
                <a:cs typeface="+mn-lt"/>
              </a:rPr>
              <a:t>2-3 </a:t>
            </a:r>
            <a:r>
              <a:rPr lang="en-GB" sz="2400" dirty="0" err="1">
                <a:solidFill>
                  <a:schemeClr val="accent1"/>
                </a:solidFill>
                <a:ea typeface="+mn-lt"/>
                <a:cs typeface="+mn-lt"/>
              </a:rPr>
              <a:t>Stunden</a:t>
            </a:r>
            <a:r>
              <a:rPr lang="en-GB" sz="2400" dirty="0">
                <a:solidFill>
                  <a:schemeClr val="accent1"/>
                </a:solidFill>
                <a:ea typeface="+mn-lt"/>
                <a:cs typeface="+mn-lt"/>
              </a:rPr>
              <a:t> </a:t>
            </a:r>
            <a:r>
              <a:rPr lang="en-GB" sz="2400" dirty="0" err="1">
                <a:solidFill>
                  <a:schemeClr val="accent1"/>
                </a:solidFill>
                <a:ea typeface="+mn-lt"/>
                <a:cs typeface="+mn-lt"/>
              </a:rPr>
              <a:t>Inhalt</a:t>
            </a:r>
            <a:r>
              <a:rPr lang="en-GB" sz="2400" dirty="0">
                <a:solidFill>
                  <a:schemeClr val="accent1"/>
                </a:solidFill>
                <a:ea typeface="+mn-lt"/>
                <a:cs typeface="+mn-lt"/>
              </a:rPr>
              <a:t> (bitte Zeit </a:t>
            </a:r>
            <a:r>
              <a:rPr lang="en-GB" sz="2400" dirty="0" err="1">
                <a:solidFill>
                  <a:schemeClr val="accent1"/>
                </a:solidFill>
                <a:ea typeface="+mn-lt"/>
                <a:cs typeface="+mn-lt"/>
              </a:rPr>
              <a:t>theoretischen</a:t>
            </a:r>
            <a:r>
              <a:rPr lang="en-GB" sz="2400" dirty="0">
                <a:solidFill>
                  <a:schemeClr val="accent1"/>
                </a:solidFill>
                <a:ea typeface="+mn-lt"/>
                <a:cs typeface="+mn-lt"/>
              </a:rPr>
              <a:t> Teil, </a:t>
            </a:r>
            <a:r>
              <a:rPr lang="en-GB" sz="2400" dirty="0" err="1">
                <a:solidFill>
                  <a:schemeClr val="accent1"/>
                </a:solidFill>
                <a:ea typeface="+mn-lt"/>
                <a:cs typeface="+mn-lt"/>
              </a:rPr>
              <a:t>Übungen</a:t>
            </a:r>
            <a:r>
              <a:rPr lang="en-GB" sz="2400" dirty="0">
                <a:solidFill>
                  <a:schemeClr val="accent1"/>
                </a:solidFill>
                <a:ea typeface="+mn-lt"/>
                <a:cs typeface="+mn-lt"/>
              </a:rPr>
              <a:t> und </a:t>
            </a:r>
            <a:r>
              <a:rPr lang="en-GB" sz="2400" dirty="0" err="1">
                <a:solidFill>
                  <a:schemeClr val="accent1"/>
                </a:solidFill>
                <a:ea typeface="+mn-lt"/>
                <a:cs typeface="+mn-lt"/>
              </a:rPr>
              <a:t>Einzelarbeit</a:t>
            </a:r>
            <a:r>
              <a:rPr lang="en-GB" sz="2400" dirty="0">
                <a:solidFill>
                  <a:schemeClr val="accent1"/>
                </a:solidFill>
                <a:ea typeface="+mn-lt"/>
                <a:cs typeface="+mn-lt"/>
              </a:rPr>
              <a:t>)</a:t>
            </a:r>
          </a:p>
        </p:txBody>
      </p:sp>
    </p:spTree>
    <p:extLst>
      <p:ext uri="{BB962C8B-B14F-4D97-AF65-F5344CB8AC3E}">
        <p14:creationId xmlns:p14="http://schemas.microsoft.com/office/powerpoint/2010/main" val="30651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Fallstudie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u="sng" dirty="0" err="1">
                <a:solidFill>
                  <a:schemeClr val="accent2"/>
                </a:solidFill>
              </a:rPr>
              <a:t>Erfolgreiche</a:t>
            </a:r>
            <a:r>
              <a:rPr lang="en-GB" b="1" u="sng" dirty="0">
                <a:solidFill>
                  <a:schemeClr val="accent2"/>
                </a:solidFill>
              </a:rPr>
              <a:t> </a:t>
            </a:r>
            <a:r>
              <a:rPr lang="en-GB" b="1" u="sng" dirty="0" err="1">
                <a:solidFill>
                  <a:schemeClr val="accent2"/>
                </a:solidFill>
              </a:rPr>
              <a:t>Anwendung</a:t>
            </a:r>
            <a:r>
              <a:rPr lang="en-GB" b="1" u="sng" dirty="0">
                <a:solidFill>
                  <a:schemeClr val="accent2"/>
                </a:solidFill>
              </a:rPr>
              <a:t> </a:t>
            </a:r>
            <a:r>
              <a:rPr lang="en-GB" b="1" u="sng" dirty="0" err="1">
                <a:solidFill>
                  <a:schemeClr val="accent2"/>
                </a:solidFill>
              </a:rPr>
              <a:t>eines</a:t>
            </a:r>
            <a:r>
              <a:rPr lang="en-GB" b="1" u="sng" dirty="0">
                <a:solidFill>
                  <a:schemeClr val="accent2"/>
                </a:solidFill>
              </a:rPr>
              <a:t> </a:t>
            </a:r>
            <a:r>
              <a:rPr lang="en-GB" b="1" u="sng" dirty="0" err="1">
                <a:solidFill>
                  <a:schemeClr val="accent2"/>
                </a:solidFill>
              </a:rPr>
              <a:t>Kundenbeziehungsmanagement-Programms</a:t>
            </a:r>
            <a:r>
              <a:rPr lang="en-GB" b="1" u="sng" dirty="0">
                <a:solidFill>
                  <a:schemeClr val="accent2"/>
                </a:solidFill>
              </a:rPr>
              <a:t> in </a:t>
            </a:r>
            <a:r>
              <a:rPr lang="en-GB" b="1" u="sng" dirty="0" err="1">
                <a:solidFill>
                  <a:schemeClr val="accent2"/>
                </a:solidFill>
              </a:rPr>
              <a:t>einer</a:t>
            </a:r>
            <a:r>
              <a:rPr lang="en-GB" b="1" u="sng" dirty="0">
                <a:solidFill>
                  <a:schemeClr val="accent2"/>
                </a:solidFill>
              </a:rPr>
              <a:t> Non-Profit-Organisation</a:t>
            </a:r>
          </a:p>
          <a:p>
            <a:pPr marL="360000" indent="-342900">
              <a:buClr>
                <a:schemeClr val="accent2"/>
              </a:buClr>
              <a:buBlip>
                <a:blip r:embed="rId3"/>
              </a:buBlip>
            </a:pPr>
            <a:endParaRPr lang="en-GB" b="1" u="sng" dirty="0">
              <a:solidFill>
                <a:schemeClr val="accent2"/>
              </a:solidFill>
            </a:endParaRPr>
          </a:p>
          <a:p>
            <a:pPr marL="817200" lvl="1" indent="-342900">
              <a:buClr>
                <a:schemeClr val="accent2"/>
              </a:buClr>
              <a:buFont typeface="Arial" panose="020B0604020202020204" pitchFamily="34" charset="0"/>
              <a:buChar char="•"/>
            </a:pPr>
            <a:r>
              <a:rPr lang="en-GB" dirty="0">
                <a:solidFill>
                  <a:srgbClr val="000000"/>
                </a:solidFill>
                <a:latin typeface="+mn-lt"/>
              </a:rPr>
              <a:t>Plan </a:t>
            </a:r>
            <a:r>
              <a:rPr lang="en-GB" dirty="0" err="1">
                <a:solidFill>
                  <a:srgbClr val="000000"/>
                </a:solidFill>
                <a:latin typeface="+mn-lt"/>
              </a:rPr>
              <a:t>Notway</a:t>
            </a:r>
            <a:r>
              <a:rPr lang="en-GB" dirty="0">
                <a:solidFill>
                  <a:srgbClr val="000000"/>
                </a:solidFill>
                <a:latin typeface="+mn-lt"/>
              </a:rPr>
              <a:t> </a:t>
            </a:r>
            <a:r>
              <a:rPr lang="en-GB" dirty="0" err="1">
                <a:solidFill>
                  <a:srgbClr val="000000"/>
                </a:solidFill>
                <a:latin typeface="+mn-lt"/>
              </a:rPr>
              <a:t>ist</a:t>
            </a:r>
            <a:r>
              <a:rPr lang="en-GB" dirty="0">
                <a:solidFill>
                  <a:srgbClr val="000000"/>
                </a:solidFill>
                <a:latin typeface="+mn-lt"/>
              </a:rPr>
              <a:t> </a:t>
            </a:r>
            <a:r>
              <a:rPr lang="en-GB" dirty="0" err="1">
                <a:solidFill>
                  <a:srgbClr val="000000"/>
                </a:solidFill>
                <a:latin typeface="+mn-lt"/>
              </a:rPr>
              <a:t>eine</a:t>
            </a:r>
            <a:r>
              <a:rPr lang="en-GB" dirty="0">
                <a:solidFill>
                  <a:srgbClr val="000000"/>
                </a:solidFill>
                <a:latin typeface="+mn-lt"/>
              </a:rPr>
              <a:t> Non-Profit-Organisation, die </a:t>
            </a:r>
            <a:r>
              <a:rPr lang="en-GB" dirty="0" err="1">
                <a:solidFill>
                  <a:srgbClr val="000000"/>
                </a:solidFill>
                <a:latin typeface="+mn-lt"/>
              </a:rPr>
              <a:t>sich</a:t>
            </a:r>
            <a:r>
              <a:rPr lang="en-GB" dirty="0">
                <a:solidFill>
                  <a:srgbClr val="000000"/>
                </a:solidFill>
                <a:latin typeface="+mn-lt"/>
              </a:rPr>
              <a:t> von </a:t>
            </a:r>
            <a:r>
              <a:rPr lang="en-GB" dirty="0" err="1">
                <a:solidFill>
                  <a:srgbClr val="000000"/>
                </a:solidFill>
                <a:latin typeface="+mn-lt"/>
              </a:rPr>
              <a:t>einem</a:t>
            </a:r>
            <a:r>
              <a:rPr lang="en-GB" dirty="0">
                <a:solidFill>
                  <a:srgbClr val="000000"/>
                </a:solidFill>
                <a:latin typeface="+mn-lt"/>
              </a:rPr>
              <a:t> </a:t>
            </a:r>
            <a:r>
              <a:rPr lang="en-GB" dirty="0" err="1">
                <a:solidFill>
                  <a:srgbClr val="000000"/>
                </a:solidFill>
                <a:latin typeface="+mn-lt"/>
              </a:rPr>
              <a:t>vertriebsorientierten</a:t>
            </a:r>
            <a:r>
              <a:rPr lang="en-GB" dirty="0">
                <a:solidFill>
                  <a:srgbClr val="000000"/>
                </a:solidFill>
                <a:latin typeface="+mn-lt"/>
              </a:rPr>
              <a:t> </a:t>
            </a:r>
            <a:r>
              <a:rPr lang="en-GB" dirty="0" err="1">
                <a:solidFill>
                  <a:srgbClr val="000000"/>
                </a:solidFill>
                <a:latin typeface="+mn-lt"/>
              </a:rPr>
              <a:t>Unternehmen</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a:t>
            </a:r>
            <a:r>
              <a:rPr lang="en-GB" dirty="0" err="1">
                <a:solidFill>
                  <a:srgbClr val="000000"/>
                </a:solidFill>
                <a:latin typeface="+mn-lt"/>
              </a:rPr>
              <a:t>einem</a:t>
            </a:r>
            <a:r>
              <a:rPr lang="en-GB" dirty="0">
                <a:solidFill>
                  <a:srgbClr val="000000"/>
                </a:solidFill>
                <a:latin typeface="+mn-lt"/>
              </a:rPr>
              <a:t> </a:t>
            </a:r>
            <a:r>
              <a:rPr lang="en-GB" dirty="0" err="1">
                <a:solidFill>
                  <a:srgbClr val="000000"/>
                </a:solidFill>
                <a:latin typeface="+mn-lt"/>
              </a:rPr>
              <a:t>marktorientierten</a:t>
            </a:r>
            <a:r>
              <a:rPr lang="en-GB" dirty="0">
                <a:solidFill>
                  <a:srgbClr val="000000"/>
                </a:solidFill>
                <a:latin typeface="+mn-lt"/>
              </a:rPr>
              <a:t> </a:t>
            </a:r>
            <a:r>
              <a:rPr lang="en-GB" dirty="0" err="1">
                <a:solidFill>
                  <a:srgbClr val="000000"/>
                </a:solidFill>
                <a:latin typeface="+mn-lt"/>
              </a:rPr>
              <a:t>Unternehmen</a:t>
            </a:r>
            <a:r>
              <a:rPr lang="en-GB" dirty="0">
                <a:solidFill>
                  <a:srgbClr val="000000"/>
                </a:solidFill>
                <a:latin typeface="+mn-lt"/>
              </a:rPr>
              <a:t> </a:t>
            </a:r>
            <a:r>
              <a:rPr lang="en-GB" dirty="0" err="1">
                <a:solidFill>
                  <a:srgbClr val="000000"/>
                </a:solidFill>
                <a:latin typeface="+mn-lt"/>
              </a:rPr>
              <a:t>gewandelt</a:t>
            </a:r>
            <a:r>
              <a:rPr lang="en-GB" dirty="0">
                <a:solidFill>
                  <a:srgbClr val="000000"/>
                </a:solidFill>
                <a:latin typeface="+mn-lt"/>
              </a:rPr>
              <a:t> hat, </a:t>
            </a:r>
            <a:r>
              <a:rPr lang="en-GB" dirty="0" err="1">
                <a:solidFill>
                  <a:srgbClr val="000000"/>
                </a:solidFill>
                <a:latin typeface="+mn-lt"/>
              </a:rPr>
              <a:t>indem</a:t>
            </a:r>
            <a:r>
              <a:rPr lang="en-GB" dirty="0">
                <a:solidFill>
                  <a:srgbClr val="000000"/>
                </a:solidFill>
                <a:latin typeface="+mn-lt"/>
              </a:rPr>
              <a:t> </a:t>
            </a:r>
            <a:r>
              <a:rPr lang="en-GB" dirty="0" err="1">
                <a:solidFill>
                  <a:srgbClr val="000000"/>
                </a:solidFill>
                <a:latin typeface="+mn-lt"/>
              </a:rPr>
              <a:t>sie</a:t>
            </a:r>
            <a:r>
              <a:rPr lang="en-GB" dirty="0">
                <a:solidFill>
                  <a:srgbClr val="000000"/>
                </a:solidFill>
                <a:latin typeface="+mn-lt"/>
              </a:rPr>
              <a:t> </a:t>
            </a:r>
            <a:r>
              <a:rPr lang="en-GB" dirty="0" err="1">
                <a:solidFill>
                  <a:srgbClr val="000000"/>
                </a:solidFill>
                <a:latin typeface="+mn-lt"/>
              </a:rPr>
              <a:t>ein</a:t>
            </a:r>
            <a:r>
              <a:rPr lang="en-GB" dirty="0">
                <a:solidFill>
                  <a:srgbClr val="000000"/>
                </a:solidFill>
                <a:latin typeface="+mn-lt"/>
              </a:rPr>
              <a:t> </a:t>
            </a:r>
            <a:r>
              <a:rPr lang="en-GB" dirty="0" err="1">
                <a:solidFill>
                  <a:srgbClr val="000000"/>
                </a:solidFill>
                <a:latin typeface="+mn-lt"/>
              </a:rPr>
              <a:t>Kundenbeziehungsmanagementprogramm</a:t>
            </a:r>
            <a:r>
              <a:rPr lang="en-GB" dirty="0">
                <a:solidFill>
                  <a:srgbClr val="000000"/>
                </a:solidFill>
                <a:latin typeface="+mn-lt"/>
              </a:rPr>
              <a:t> </a:t>
            </a:r>
            <a:r>
              <a:rPr lang="en-GB" dirty="0" err="1">
                <a:solidFill>
                  <a:srgbClr val="000000"/>
                </a:solidFill>
                <a:latin typeface="+mn-lt"/>
              </a:rPr>
              <a:t>eingeführt</a:t>
            </a:r>
            <a:r>
              <a:rPr lang="en-GB" dirty="0">
                <a:solidFill>
                  <a:srgbClr val="000000"/>
                </a:solidFill>
                <a:latin typeface="+mn-lt"/>
              </a:rPr>
              <a:t> hat.</a:t>
            </a:r>
          </a:p>
          <a:p>
            <a:pPr marL="817200" lvl="1" indent="-342900">
              <a:buClr>
                <a:schemeClr val="accent2"/>
              </a:buClr>
              <a:buFont typeface="Arial" panose="020B0604020202020204" pitchFamily="34" charset="0"/>
              <a:buChar char="•"/>
            </a:pPr>
            <a:r>
              <a:rPr lang="en-GB" dirty="0">
                <a:solidFill>
                  <a:srgbClr val="000000"/>
                </a:solidFill>
                <a:latin typeface="+mn-lt"/>
              </a:rPr>
              <a:t>Der Fall von Plan </a:t>
            </a:r>
            <a:r>
              <a:rPr lang="en-GB" dirty="0" err="1">
                <a:solidFill>
                  <a:srgbClr val="000000"/>
                </a:solidFill>
                <a:latin typeface="+mn-lt"/>
              </a:rPr>
              <a:t>Notway</a:t>
            </a:r>
            <a:r>
              <a:rPr lang="en-GB" dirty="0">
                <a:solidFill>
                  <a:srgbClr val="000000"/>
                </a:solidFill>
                <a:latin typeface="+mn-lt"/>
              </a:rPr>
              <a:t> </a:t>
            </a:r>
            <a:r>
              <a:rPr lang="en-GB" dirty="0" err="1">
                <a:solidFill>
                  <a:srgbClr val="000000"/>
                </a:solidFill>
                <a:latin typeface="+mn-lt"/>
              </a:rPr>
              <a:t>wird</a:t>
            </a:r>
            <a:r>
              <a:rPr lang="en-GB" dirty="0">
                <a:solidFill>
                  <a:srgbClr val="000000"/>
                </a:solidFill>
                <a:latin typeface="+mn-lt"/>
              </a:rPr>
              <a:t> </a:t>
            </a:r>
            <a:r>
              <a:rPr lang="en-GB" dirty="0" err="1">
                <a:solidFill>
                  <a:srgbClr val="000000"/>
                </a:solidFill>
                <a:latin typeface="+mn-lt"/>
              </a:rPr>
              <a:t>anhand</a:t>
            </a:r>
            <a:r>
              <a:rPr lang="en-GB" dirty="0">
                <a:solidFill>
                  <a:srgbClr val="000000"/>
                </a:solidFill>
                <a:latin typeface="+mn-lt"/>
              </a:rPr>
              <a:t> der </a:t>
            </a:r>
            <a:r>
              <a:rPr lang="en-GB" dirty="0" err="1">
                <a:solidFill>
                  <a:srgbClr val="000000"/>
                </a:solidFill>
                <a:latin typeface="+mn-lt"/>
              </a:rPr>
              <a:t>fünf</a:t>
            </a:r>
            <a:r>
              <a:rPr lang="en-GB" dirty="0">
                <a:solidFill>
                  <a:srgbClr val="000000"/>
                </a:solidFill>
                <a:latin typeface="+mn-lt"/>
              </a:rPr>
              <a:t> </a:t>
            </a:r>
            <a:r>
              <a:rPr lang="en-GB" dirty="0" err="1">
                <a:solidFill>
                  <a:srgbClr val="000000"/>
                </a:solidFill>
                <a:latin typeface="+mn-lt"/>
              </a:rPr>
              <a:t>kritischen</a:t>
            </a:r>
            <a:r>
              <a:rPr lang="en-GB" dirty="0">
                <a:solidFill>
                  <a:srgbClr val="000000"/>
                </a:solidFill>
                <a:latin typeface="+mn-lt"/>
              </a:rPr>
              <a:t> </a:t>
            </a:r>
            <a:r>
              <a:rPr lang="en-GB" dirty="0" err="1">
                <a:solidFill>
                  <a:srgbClr val="000000"/>
                </a:solidFill>
                <a:latin typeface="+mn-lt"/>
              </a:rPr>
              <a:t>Bereiche</a:t>
            </a:r>
            <a:r>
              <a:rPr lang="en-GB" dirty="0">
                <a:solidFill>
                  <a:srgbClr val="000000"/>
                </a:solidFill>
                <a:latin typeface="+mn-lt"/>
              </a:rPr>
              <a:t> </a:t>
            </a:r>
            <a:r>
              <a:rPr lang="en-GB" dirty="0" err="1">
                <a:solidFill>
                  <a:srgbClr val="000000"/>
                </a:solidFill>
                <a:latin typeface="+mn-lt"/>
              </a:rPr>
              <a:t>untersucht</a:t>
            </a:r>
            <a:r>
              <a:rPr lang="en-GB" dirty="0">
                <a:solidFill>
                  <a:srgbClr val="000000"/>
                </a:solidFill>
                <a:latin typeface="+mn-lt"/>
              </a:rPr>
              <a:t>, die von </a:t>
            </a:r>
            <a:r>
              <a:rPr lang="en-GB" dirty="0" err="1">
                <a:solidFill>
                  <a:srgbClr val="000000"/>
                </a:solidFill>
                <a:latin typeface="+mn-lt"/>
              </a:rPr>
              <a:t>Forschern</a:t>
            </a:r>
            <a:r>
              <a:rPr lang="en-GB" dirty="0">
                <a:solidFill>
                  <a:srgbClr val="000000"/>
                </a:solidFill>
                <a:latin typeface="+mn-lt"/>
              </a:rPr>
              <a:t> und </a:t>
            </a:r>
            <a:r>
              <a:rPr lang="en-GB" dirty="0" err="1">
                <a:solidFill>
                  <a:srgbClr val="000000"/>
                </a:solidFill>
                <a:latin typeface="+mn-lt"/>
              </a:rPr>
              <a:t>Praktikern</a:t>
            </a:r>
            <a:r>
              <a:rPr lang="en-GB" dirty="0">
                <a:solidFill>
                  <a:srgbClr val="000000"/>
                </a:solidFill>
                <a:latin typeface="+mn-lt"/>
              </a:rPr>
              <a:t> </a:t>
            </a:r>
            <a:r>
              <a:rPr lang="en-GB" dirty="0" err="1">
                <a:solidFill>
                  <a:srgbClr val="000000"/>
                </a:solidFill>
                <a:latin typeface="+mn-lt"/>
              </a:rPr>
              <a:t>identifiziert</a:t>
            </a:r>
            <a:r>
              <a:rPr lang="en-GB" dirty="0">
                <a:solidFill>
                  <a:srgbClr val="000000"/>
                </a:solidFill>
                <a:latin typeface="+mn-lt"/>
              </a:rPr>
              <a:t> </a:t>
            </a:r>
            <a:r>
              <a:rPr lang="en-GB" dirty="0" err="1">
                <a:solidFill>
                  <a:srgbClr val="000000"/>
                </a:solidFill>
                <a:latin typeface="+mn-lt"/>
              </a:rPr>
              <a:t>wurden</a:t>
            </a:r>
            <a:r>
              <a:rPr lang="en-GB" dirty="0">
                <a:solidFill>
                  <a:srgbClr val="000000"/>
                </a:solidFill>
                <a:latin typeface="+mn-lt"/>
              </a:rPr>
              <a:t>: </a:t>
            </a:r>
            <a:r>
              <a:rPr lang="en-GB" dirty="0" err="1">
                <a:solidFill>
                  <a:srgbClr val="000000"/>
                </a:solidFill>
                <a:latin typeface="+mn-lt"/>
              </a:rPr>
              <a:t>Strategie</a:t>
            </a:r>
            <a:r>
              <a:rPr lang="en-GB" dirty="0">
                <a:solidFill>
                  <a:srgbClr val="000000"/>
                </a:solidFill>
                <a:latin typeface="+mn-lt"/>
              </a:rPr>
              <a:t>, </a:t>
            </a:r>
            <a:r>
              <a:rPr lang="en-GB" dirty="0" err="1">
                <a:solidFill>
                  <a:srgbClr val="000000"/>
                </a:solidFill>
                <a:latin typeface="+mn-lt"/>
              </a:rPr>
              <a:t>Kunden</a:t>
            </a:r>
            <a:r>
              <a:rPr lang="en-GB" dirty="0">
                <a:solidFill>
                  <a:srgbClr val="000000"/>
                </a:solidFill>
                <a:latin typeface="+mn-lt"/>
              </a:rPr>
              <a:t> </a:t>
            </a:r>
            <a:r>
              <a:rPr lang="en-GB" dirty="0" err="1">
                <a:solidFill>
                  <a:srgbClr val="000000"/>
                </a:solidFill>
                <a:latin typeface="+mn-lt"/>
              </a:rPr>
              <a:t>oder</a:t>
            </a:r>
            <a:r>
              <a:rPr lang="en-GB" dirty="0">
                <a:solidFill>
                  <a:srgbClr val="000000"/>
                </a:solidFill>
                <a:latin typeface="+mn-lt"/>
              </a:rPr>
              <a:t> </a:t>
            </a:r>
            <a:r>
              <a:rPr lang="en-GB" dirty="0" err="1">
                <a:solidFill>
                  <a:srgbClr val="000000"/>
                </a:solidFill>
                <a:latin typeface="+mn-lt"/>
              </a:rPr>
              <a:t>Markt</a:t>
            </a:r>
            <a:r>
              <a:rPr lang="en-GB" dirty="0">
                <a:solidFill>
                  <a:srgbClr val="000000"/>
                </a:solidFill>
                <a:latin typeface="+mn-lt"/>
              </a:rPr>
              <a:t>, Menschen, </a:t>
            </a:r>
            <a:r>
              <a:rPr lang="en-GB" dirty="0" err="1">
                <a:solidFill>
                  <a:srgbClr val="000000"/>
                </a:solidFill>
                <a:latin typeface="+mn-lt"/>
              </a:rPr>
              <a:t>Prozesse</a:t>
            </a:r>
            <a:r>
              <a:rPr lang="en-GB" dirty="0">
                <a:solidFill>
                  <a:srgbClr val="000000"/>
                </a:solidFill>
                <a:latin typeface="+mn-lt"/>
              </a:rPr>
              <a:t> und </a:t>
            </a:r>
            <a:r>
              <a:rPr lang="en-GB" dirty="0" err="1">
                <a:solidFill>
                  <a:srgbClr val="000000"/>
                </a:solidFill>
                <a:latin typeface="+mn-lt"/>
              </a:rPr>
              <a:t>Technologie</a:t>
            </a:r>
            <a:r>
              <a:rPr lang="en-GB" dirty="0">
                <a:solidFill>
                  <a:srgbClr val="000000"/>
                </a:solidFill>
                <a:latin typeface="+mn-lt"/>
              </a:rPr>
              <a:t>.</a:t>
            </a:r>
            <a:endParaRPr lang="en-ZA" dirty="0">
              <a:solidFill>
                <a:srgbClr val="000000"/>
              </a:solidFill>
              <a:latin typeface="+mn-lt"/>
            </a:endParaRPr>
          </a:p>
        </p:txBody>
      </p:sp>
    </p:spTree>
    <p:extLst>
      <p:ext uri="{BB962C8B-B14F-4D97-AF65-F5344CB8AC3E}">
        <p14:creationId xmlns:p14="http://schemas.microsoft.com/office/powerpoint/2010/main" val="26049717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Fallstudie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u="sng" dirty="0" err="1">
                <a:solidFill>
                  <a:schemeClr val="accent2"/>
                </a:solidFill>
              </a:rPr>
              <a:t>Erfolgreiche</a:t>
            </a:r>
            <a:r>
              <a:rPr lang="en-GB" b="1" u="sng" dirty="0">
                <a:solidFill>
                  <a:schemeClr val="accent2"/>
                </a:solidFill>
              </a:rPr>
              <a:t> </a:t>
            </a:r>
            <a:r>
              <a:rPr lang="en-GB" b="1" u="sng" dirty="0" err="1">
                <a:solidFill>
                  <a:schemeClr val="accent2"/>
                </a:solidFill>
              </a:rPr>
              <a:t>Anwendung</a:t>
            </a:r>
            <a:r>
              <a:rPr lang="en-GB" b="1" u="sng" dirty="0">
                <a:solidFill>
                  <a:schemeClr val="accent2"/>
                </a:solidFill>
              </a:rPr>
              <a:t> </a:t>
            </a:r>
            <a:r>
              <a:rPr lang="en-GB" b="1" u="sng" dirty="0" err="1">
                <a:solidFill>
                  <a:schemeClr val="accent2"/>
                </a:solidFill>
              </a:rPr>
              <a:t>eines</a:t>
            </a:r>
            <a:r>
              <a:rPr lang="en-GB" b="1" u="sng" dirty="0">
                <a:solidFill>
                  <a:schemeClr val="accent2"/>
                </a:solidFill>
              </a:rPr>
              <a:t> </a:t>
            </a:r>
            <a:r>
              <a:rPr lang="en-GB" b="1" u="sng" dirty="0" err="1">
                <a:solidFill>
                  <a:schemeClr val="accent2"/>
                </a:solidFill>
              </a:rPr>
              <a:t>Kundenbeziehungsmanagement-Programms</a:t>
            </a:r>
            <a:r>
              <a:rPr lang="en-GB" b="1" u="sng" dirty="0">
                <a:solidFill>
                  <a:schemeClr val="accent2"/>
                </a:solidFill>
              </a:rPr>
              <a:t> in </a:t>
            </a:r>
            <a:r>
              <a:rPr lang="en-GB" b="1" u="sng" dirty="0" err="1">
                <a:solidFill>
                  <a:schemeClr val="accent2"/>
                </a:solidFill>
              </a:rPr>
              <a:t>einer</a:t>
            </a:r>
            <a:r>
              <a:rPr lang="en-GB" b="1" u="sng" dirty="0">
                <a:solidFill>
                  <a:schemeClr val="accent2"/>
                </a:solidFill>
              </a:rPr>
              <a:t> Non-Profit-Organisation</a:t>
            </a:r>
          </a:p>
          <a:p>
            <a:pPr marL="360000" indent="-342900">
              <a:buClr>
                <a:schemeClr val="accent2"/>
              </a:buClr>
              <a:buBlip>
                <a:blip r:embed="rId3"/>
              </a:buBlip>
            </a:pPr>
            <a:endParaRPr lang="en-GB" b="1" u="sng" dirty="0">
              <a:solidFill>
                <a:schemeClr val="accent2"/>
              </a:solidFill>
            </a:endParaRPr>
          </a:p>
          <a:p>
            <a:pPr marL="817200" lvl="1" indent="-342900">
              <a:buClr>
                <a:schemeClr val="accent2"/>
              </a:buClr>
              <a:buFont typeface="Arial" panose="020B0604020202020204" pitchFamily="34" charset="0"/>
              <a:buChar char="•"/>
            </a:pPr>
            <a:r>
              <a:rPr lang="en-GB" dirty="0">
                <a:solidFill>
                  <a:srgbClr val="000000"/>
                </a:solidFill>
                <a:latin typeface="+mn-lt"/>
              </a:rPr>
              <a:t>In der </a:t>
            </a:r>
            <a:r>
              <a:rPr lang="en-GB" dirty="0" err="1">
                <a:solidFill>
                  <a:srgbClr val="000000"/>
                </a:solidFill>
                <a:latin typeface="+mn-lt"/>
              </a:rPr>
              <a:t>Studie</a:t>
            </a:r>
            <a:r>
              <a:rPr lang="en-GB" dirty="0">
                <a:solidFill>
                  <a:srgbClr val="000000"/>
                </a:solidFill>
                <a:latin typeface="+mn-lt"/>
              </a:rPr>
              <a:t> </a:t>
            </a:r>
            <a:r>
              <a:rPr lang="en-GB" dirty="0" err="1">
                <a:solidFill>
                  <a:srgbClr val="000000"/>
                </a:solidFill>
                <a:latin typeface="+mn-lt"/>
              </a:rPr>
              <a:t>werden</a:t>
            </a:r>
            <a:r>
              <a:rPr lang="en-GB" dirty="0">
                <a:solidFill>
                  <a:srgbClr val="000000"/>
                </a:solidFill>
                <a:latin typeface="+mn-lt"/>
              </a:rPr>
              <a:t> die </a:t>
            </a:r>
            <a:r>
              <a:rPr lang="en-GB" dirty="0" err="1">
                <a:solidFill>
                  <a:srgbClr val="000000"/>
                </a:solidFill>
                <a:latin typeface="+mn-lt"/>
              </a:rPr>
              <a:t>Gründe</a:t>
            </a:r>
            <a:r>
              <a:rPr lang="en-GB" dirty="0">
                <a:solidFill>
                  <a:srgbClr val="000000"/>
                </a:solidFill>
                <a:latin typeface="+mn-lt"/>
              </a:rPr>
              <a:t> für den </a:t>
            </a:r>
            <a:r>
              <a:rPr lang="en-GB" dirty="0" err="1">
                <a:solidFill>
                  <a:srgbClr val="000000"/>
                </a:solidFill>
                <a:latin typeface="+mn-lt"/>
              </a:rPr>
              <a:t>Erfolg</a:t>
            </a:r>
            <a:r>
              <a:rPr lang="en-GB" dirty="0">
                <a:solidFill>
                  <a:srgbClr val="000000"/>
                </a:solidFill>
                <a:latin typeface="+mn-lt"/>
              </a:rPr>
              <a:t> der Programme für </a:t>
            </a:r>
            <a:r>
              <a:rPr lang="en-GB" dirty="0" err="1">
                <a:solidFill>
                  <a:srgbClr val="000000"/>
                </a:solidFill>
                <a:latin typeface="+mn-lt"/>
              </a:rPr>
              <a:t>Kundenbeziehungsmanagement</a:t>
            </a:r>
            <a:r>
              <a:rPr lang="en-GB" dirty="0">
                <a:solidFill>
                  <a:srgbClr val="000000"/>
                </a:solidFill>
                <a:latin typeface="+mn-lt"/>
              </a:rPr>
              <a:t> in der Non-Profit-Organisation </a:t>
            </a:r>
            <a:r>
              <a:rPr lang="en-GB" dirty="0" err="1">
                <a:solidFill>
                  <a:srgbClr val="000000"/>
                </a:solidFill>
                <a:latin typeface="+mn-lt"/>
              </a:rPr>
              <a:t>ermittelt</a:t>
            </a:r>
            <a:r>
              <a:rPr lang="en-GB" dirty="0">
                <a:solidFill>
                  <a:srgbClr val="000000"/>
                </a:solidFill>
                <a:latin typeface="+mn-lt"/>
              </a:rPr>
              <a:t>.</a:t>
            </a:r>
          </a:p>
          <a:p>
            <a:pPr marL="817200" lvl="1" indent="-342900">
              <a:buClr>
                <a:schemeClr val="accent2"/>
              </a:buClr>
              <a:buFont typeface="Arial" panose="020B0604020202020204" pitchFamily="34" charset="0"/>
              <a:buChar char="•"/>
            </a:pPr>
            <a:r>
              <a:rPr lang="en-GB" dirty="0">
                <a:solidFill>
                  <a:srgbClr val="000000"/>
                </a:solidFill>
                <a:latin typeface="+mn-lt"/>
              </a:rPr>
              <a:t>Sie </a:t>
            </a:r>
            <a:r>
              <a:rPr lang="en-GB" dirty="0" err="1">
                <a:solidFill>
                  <a:srgbClr val="000000"/>
                </a:solidFill>
                <a:latin typeface="+mn-lt"/>
              </a:rPr>
              <a:t>bietet</a:t>
            </a:r>
            <a:r>
              <a:rPr lang="en-GB" dirty="0">
                <a:solidFill>
                  <a:srgbClr val="000000"/>
                </a:solidFill>
                <a:latin typeface="+mn-lt"/>
              </a:rPr>
              <a:t> </a:t>
            </a:r>
            <a:r>
              <a:rPr lang="en-GB" dirty="0" err="1">
                <a:solidFill>
                  <a:srgbClr val="000000"/>
                </a:solidFill>
                <a:latin typeface="+mn-lt"/>
              </a:rPr>
              <a:t>Einblicke</a:t>
            </a:r>
            <a:r>
              <a:rPr lang="en-GB" dirty="0">
                <a:solidFill>
                  <a:srgbClr val="000000"/>
                </a:solidFill>
                <a:latin typeface="+mn-lt"/>
              </a:rPr>
              <a:t> für </a:t>
            </a:r>
            <a:r>
              <a:rPr lang="en-GB" dirty="0" err="1">
                <a:solidFill>
                  <a:srgbClr val="000000"/>
                </a:solidFill>
                <a:latin typeface="+mn-lt"/>
              </a:rPr>
              <a:t>andere</a:t>
            </a:r>
            <a:r>
              <a:rPr lang="en-GB" dirty="0">
                <a:solidFill>
                  <a:srgbClr val="000000"/>
                </a:solidFill>
                <a:latin typeface="+mn-lt"/>
              </a:rPr>
              <a:t> </a:t>
            </a:r>
            <a:r>
              <a:rPr lang="en-GB" dirty="0" err="1">
                <a:solidFill>
                  <a:srgbClr val="000000"/>
                </a:solidFill>
                <a:latin typeface="+mn-lt"/>
              </a:rPr>
              <a:t>Organisationen</a:t>
            </a:r>
            <a:r>
              <a:rPr lang="en-GB" dirty="0">
                <a:solidFill>
                  <a:srgbClr val="000000"/>
                </a:solidFill>
                <a:latin typeface="+mn-lt"/>
              </a:rPr>
              <a:t>, </a:t>
            </a:r>
            <a:r>
              <a:rPr lang="en-GB" dirty="0" err="1">
                <a:solidFill>
                  <a:srgbClr val="000000"/>
                </a:solidFill>
                <a:latin typeface="+mn-lt"/>
              </a:rPr>
              <a:t>sowohl</a:t>
            </a:r>
            <a:r>
              <a:rPr lang="en-GB" dirty="0">
                <a:solidFill>
                  <a:srgbClr val="000000"/>
                </a:solidFill>
                <a:latin typeface="+mn-lt"/>
              </a:rPr>
              <a:t> für Non-Profit- </a:t>
            </a:r>
            <a:r>
              <a:rPr lang="en-GB" dirty="0" err="1">
                <a:solidFill>
                  <a:srgbClr val="000000"/>
                </a:solidFill>
                <a:latin typeface="+mn-lt"/>
              </a:rPr>
              <a:t>als</a:t>
            </a:r>
            <a:r>
              <a:rPr lang="en-GB" dirty="0">
                <a:solidFill>
                  <a:srgbClr val="000000"/>
                </a:solidFill>
                <a:latin typeface="+mn-lt"/>
              </a:rPr>
              <a:t> </a:t>
            </a:r>
            <a:r>
              <a:rPr lang="en-GB" dirty="0" err="1">
                <a:solidFill>
                  <a:srgbClr val="000000"/>
                </a:solidFill>
                <a:latin typeface="+mn-lt"/>
              </a:rPr>
              <a:t>auch</a:t>
            </a:r>
            <a:r>
              <a:rPr lang="en-GB" dirty="0">
                <a:solidFill>
                  <a:srgbClr val="000000"/>
                </a:solidFill>
                <a:latin typeface="+mn-lt"/>
              </a:rPr>
              <a:t> für Profit-</a:t>
            </a:r>
            <a:r>
              <a:rPr lang="en-GB" dirty="0" err="1">
                <a:solidFill>
                  <a:srgbClr val="000000"/>
                </a:solidFill>
                <a:latin typeface="+mn-lt"/>
              </a:rPr>
              <a:t>Organisationen</a:t>
            </a:r>
            <a:r>
              <a:rPr lang="en-GB" dirty="0">
                <a:solidFill>
                  <a:srgbClr val="000000"/>
                </a:solidFill>
                <a:latin typeface="+mn-lt"/>
              </a:rPr>
              <a:t>.</a:t>
            </a:r>
            <a:endParaRPr lang="en-ZA" dirty="0">
              <a:solidFill>
                <a:srgbClr val="000000"/>
              </a:solidFill>
              <a:latin typeface="+mn-lt"/>
            </a:endParaRPr>
          </a:p>
        </p:txBody>
      </p:sp>
    </p:spTree>
    <p:extLst>
      <p:ext uri="{BB962C8B-B14F-4D97-AF65-F5344CB8AC3E}">
        <p14:creationId xmlns:p14="http://schemas.microsoft.com/office/powerpoint/2010/main" val="17502906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Fragen</a:t>
            </a:r>
            <a:r>
              <a:rPr lang="en-GB" dirty="0"/>
              <a:t> </a:t>
            </a:r>
            <a:r>
              <a:rPr lang="en-GB" dirty="0" err="1"/>
              <a:t>zur</a:t>
            </a:r>
            <a:r>
              <a:rPr lang="en-GB" dirty="0"/>
              <a:t> Reflexion</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2" y="1565257"/>
            <a:ext cx="10595237" cy="3995028"/>
          </a:xfrm>
        </p:spPr>
        <p:txBody>
          <a:bodyPr/>
          <a:lstStyle/>
          <a:p>
            <a:pPr marL="474300" indent="-457200">
              <a:buClr>
                <a:schemeClr val="accent2"/>
              </a:buClr>
              <a:buFont typeface="+mj-lt"/>
              <a:buAutoNum type="arabicPeriod"/>
            </a:pPr>
            <a:r>
              <a:rPr lang="en-GB" dirty="0"/>
              <a:t>Was </a:t>
            </a:r>
            <a:r>
              <a:rPr lang="en-GB" dirty="0" err="1"/>
              <a:t>bedeutet</a:t>
            </a:r>
            <a:r>
              <a:rPr lang="en-GB" dirty="0"/>
              <a:t> CRM-Software?</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a:t>Was </a:t>
            </a:r>
            <a:r>
              <a:rPr lang="en-GB" dirty="0" err="1"/>
              <a:t>ist</a:t>
            </a:r>
            <a:r>
              <a:rPr lang="en-GB" dirty="0"/>
              <a:t> CRM?</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err="1"/>
              <a:t>Wer</a:t>
            </a:r>
            <a:r>
              <a:rPr lang="en-GB" dirty="0"/>
              <a:t> </a:t>
            </a:r>
            <a:r>
              <a:rPr lang="en-GB" dirty="0" err="1"/>
              <a:t>kann</a:t>
            </a:r>
            <a:r>
              <a:rPr lang="en-GB" dirty="0"/>
              <a:t> von CRM </a:t>
            </a:r>
            <a:r>
              <a:rPr lang="en-GB" dirty="0" err="1"/>
              <a:t>profitieren</a:t>
            </a:r>
            <a:r>
              <a:rPr lang="en-GB" dirty="0"/>
              <a:t>?</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a:t>Was </a:t>
            </a:r>
            <a:r>
              <a:rPr lang="en-GB" dirty="0" err="1"/>
              <a:t>sind</a:t>
            </a:r>
            <a:r>
              <a:rPr lang="en-GB" dirty="0"/>
              <a:t> die </a:t>
            </a:r>
            <a:r>
              <a:rPr lang="en-GB" dirty="0" err="1"/>
              <a:t>Vorteile</a:t>
            </a:r>
            <a:r>
              <a:rPr lang="en-GB" dirty="0"/>
              <a:t> </a:t>
            </a:r>
            <a:r>
              <a:rPr lang="en-GB" dirty="0" err="1"/>
              <a:t>eines</a:t>
            </a:r>
            <a:r>
              <a:rPr lang="en-GB" dirty="0"/>
              <a:t> CRM-Systems?</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a:t>Wie </a:t>
            </a:r>
            <a:r>
              <a:rPr lang="en-GB" dirty="0" err="1"/>
              <a:t>funktioniert</a:t>
            </a:r>
            <a:r>
              <a:rPr lang="en-GB" dirty="0"/>
              <a:t> CRM?</a:t>
            </a:r>
            <a:endParaRPr lang="en-ZA" dirty="0"/>
          </a:p>
        </p:txBody>
      </p:sp>
    </p:spTree>
    <p:extLst>
      <p:ext uri="{BB962C8B-B14F-4D97-AF65-F5344CB8AC3E}">
        <p14:creationId xmlns:p14="http://schemas.microsoft.com/office/powerpoint/2010/main" val="348194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Reflexionsfragen</a:t>
            </a:r>
            <a:r>
              <a:rPr lang="en-GB" dirty="0"/>
              <a:t> (Forts.)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2" y="1675742"/>
            <a:ext cx="10595237" cy="3995028"/>
          </a:xfrm>
        </p:spPr>
        <p:txBody>
          <a:bodyPr/>
          <a:lstStyle/>
          <a:p>
            <a:pPr marL="474300" indent="-457200">
              <a:buClr>
                <a:schemeClr val="accent2"/>
              </a:buClr>
              <a:buFont typeface="+mj-lt"/>
              <a:buAutoNum type="arabicPeriod" startAt="6"/>
            </a:pPr>
            <a:r>
              <a:rPr lang="en-GB" dirty="0"/>
              <a:t>Was </a:t>
            </a:r>
            <a:r>
              <a:rPr lang="en-GB" dirty="0" err="1"/>
              <a:t>sind</a:t>
            </a:r>
            <a:r>
              <a:rPr lang="en-GB" dirty="0"/>
              <a:t> die </a:t>
            </a:r>
            <a:r>
              <a:rPr lang="en-GB" dirty="0" err="1"/>
              <a:t>verschiedenen</a:t>
            </a:r>
            <a:r>
              <a:rPr lang="en-GB" dirty="0"/>
              <a:t> </a:t>
            </a:r>
            <a:r>
              <a:rPr lang="en-GB" dirty="0" err="1"/>
              <a:t>Arten</a:t>
            </a:r>
            <a:r>
              <a:rPr lang="en-GB" dirty="0"/>
              <a:t> der CRM-</a:t>
            </a:r>
            <a:r>
              <a:rPr lang="en-GB" dirty="0" err="1"/>
              <a:t>Systeme</a:t>
            </a:r>
            <a:r>
              <a:rPr lang="en-GB" dirty="0"/>
              <a:t>?</a:t>
            </a:r>
          </a:p>
          <a:p>
            <a:pPr marL="474300" indent="-457200">
              <a:buClr>
                <a:schemeClr val="accent2"/>
              </a:buClr>
              <a:buFont typeface="+mj-lt"/>
              <a:buAutoNum type="arabicPeriod" startAt="6"/>
            </a:pPr>
            <a:endParaRPr lang="en-GB" dirty="0"/>
          </a:p>
          <a:p>
            <a:pPr marL="474300" indent="-457200">
              <a:buClr>
                <a:schemeClr val="accent2"/>
              </a:buClr>
              <a:buFont typeface="+mj-lt"/>
              <a:buAutoNum type="arabicPeriod" startAt="6"/>
            </a:pPr>
            <a:r>
              <a:rPr lang="en-GB" dirty="0"/>
              <a:t>Wie </a:t>
            </a:r>
            <a:r>
              <a:rPr lang="en-GB" dirty="0" err="1"/>
              <a:t>kann</a:t>
            </a:r>
            <a:r>
              <a:rPr lang="en-GB" dirty="0"/>
              <a:t> CRM </a:t>
            </a:r>
            <a:r>
              <a:rPr lang="en-GB" dirty="0" err="1"/>
              <a:t>Ihre</a:t>
            </a:r>
            <a:r>
              <a:rPr lang="en-GB" dirty="0"/>
              <a:t> </a:t>
            </a:r>
            <a:r>
              <a:rPr lang="en-GB" dirty="0" err="1"/>
              <a:t>Geschäftsprozesse</a:t>
            </a:r>
            <a:r>
              <a:rPr lang="en-GB" dirty="0"/>
              <a:t> </a:t>
            </a:r>
            <a:r>
              <a:rPr lang="en-GB" dirty="0" err="1"/>
              <a:t>verbessern</a:t>
            </a:r>
            <a:r>
              <a:rPr lang="en-GB" dirty="0"/>
              <a:t>?</a:t>
            </a:r>
          </a:p>
          <a:p>
            <a:pPr marL="474300" indent="-457200">
              <a:buClr>
                <a:schemeClr val="accent2"/>
              </a:buClr>
              <a:buFont typeface="+mj-lt"/>
              <a:buAutoNum type="arabicPeriod" startAt="6"/>
            </a:pPr>
            <a:endParaRPr lang="en-GB" dirty="0"/>
          </a:p>
          <a:p>
            <a:pPr marL="474300" indent="-457200">
              <a:buClr>
                <a:schemeClr val="accent2"/>
              </a:buClr>
              <a:buFont typeface="+mj-lt"/>
              <a:buAutoNum type="arabicPeriod" startAt="6"/>
            </a:pPr>
            <a:r>
              <a:rPr lang="en-GB" dirty="0"/>
              <a:t>Was </a:t>
            </a:r>
            <a:r>
              <a:rPr lang="en-GB" dirty="0" err="1"/>
              <a:t>sind</a:t>
            </a:r>
            <a:r>
              <a:rPr lang="en-GB" dirty="0"/>
              <a:t> </a:t>
            </a:r>
            <a:r>
              <a:rPr lang="en-GB" dirty="0" err="1"/>
              <a:t>Beispiele</a:t>
            </a:r>
            <a:r>
              <a:rPr lang="en-GB" dirty="0"/>
              <a:t> für CRM-</a:t>
            </a:r>
            <a:r>
              <a:rPr lang="en-GB" dirty="0" err="1"/>
              <a:t>Prozesse</a:t>
            </a:r>
            <a:r>
              <a:rPr lang="en-GB" dirty="0"/>
              <a:t> in </a:t>
            </a:r>
            <a:r>
              <a:rPr lang="en-GB" dirty="0" err="1"/>
              <a:t>Vertrieb</a:t>
            </a:r>
            <a:r>
              <a:rPr lang="en-GB" dirty="0"/>
              <a:t>, Marketing und Service?</a:t>
            </a:r>
          </a:p>
          <a:p>
            <a:pPr marL="474300" indent="-457200">
              <a:buClr>
                <a:schemeClr val="accent2"/>
              </a:buClr>
              <a:buFont typeface="+mj-lt"/>
              <a:buAutoNum type="arabicPeriod" startAt="6"/>
            </a:pPr>
            <a:endParaRPr lang="en-GB" dirty="0"/>
          </a:p>
          <a:p>
            <a:pPr marL="474300" indent="-457200">
              <a:buClr>
                <a:schemeClr val="accent2"/>
              </a:buClr>
              <a:buFont typeface="+mj-lt"/>
              <a:buAutoNum type="arabicPeriod" startAt="6"/>
            </a:pPr>
            <a:r>
              <a:rPr lang="en-GB" dirty="0"/>
              <a:t>Was </a:t>
            </a:r>
            <a:r>
              <a:rPr lang="en-GB" dirty="0" err="1"/>
              <a:t>sind</a:t>
            </a:r>
            <a:r>
              <a:rPr lang="en-GB" dirty="0"/>
              <a:t> die </a:t>
            </a:r>
            <a:r>
              <a:rPr lang="en-GB" dirty="0" err="1"/>
              <a:t>Vorteile</a:t>
            </a:r>
            <a:r>
              <a:rPr lang="en-GB" dirty="0"/>
              <a:t> der </a:t>
            </a:r>
            <a:r>
              <a:rPr lang="en-GB" dirty="0" err="1"/>
              <a:t>Synergie</a:t>
            </a:r>
            <a:r>
              <a:rPr lang="en-GB" dirty="0"/>
              <a:t> von CRM und BPM für </a:t>
            </a:r>
            <a:r>
              <a:rPr lang="en-GB" dirty="0" err="1"/>
              <a:t>Unternehmen</a:t>
            </a:r>
            <a:r>
              <a:rPr lang="en-GB" dirty="0"/>
              <a:t>?</a:t>
            </a:r>
          </a:p>
          <a:p>
            <a:pPr marL="474300" indent="-457200">
              <a:buClr>
                <a:schemeClr val="accent2"/>
              </a:buClr>
              <a:buFont typeface="+mj-lt"/>
              <a:buAutoNum type="arabicPeriod" startAt="6"/>
            </a:pPr>
            <a:endParaRPr lang="en-GB" dirty="0"/>
          </a:p>
          <a:p>
            <a:pPr marL="474300" indent="-457200">
              <a:buClr>
                <a:schemeClr val="accent2"/>
              </a:buClr>
              <a:buFont typeface="+mj-lt"/>
              <a:buAutoNum type="arabicPeriod" startAt="6"/>
            </a:pPr>
            <a:r>
              <a:rPr lang="en-GB" dirty="0" err="1"/>
              <a:t>Antworten</a:t>
            </a:r>
            <a:r>
              <a:rPr lang="en-GB" dirty="0"/>
              <a:t> </a:t>
            </a:r>
            <a:r>
              <a:rPr lang="en-GB" dirty="0" err="1"/>
              <a:t>finden</a:t>
            </a:r>
            <a:r>
              <a:rPr lang="en-GB" dirty="0"/>
              <a:t> Sie </a:t>
            </a:r>
            <a:r>
              <a:rPr lang="en-GB" dirty="0" err="1"/>
              <a:t>hier</a:t>
            </a:r>
            <a:r>
              <a:rPr lang="en-GB" dirty="0"/>
              <a:t>: </a:t>
            </a:r>
            <a:r>
              <a:rPr lang="en-GB" dirty="0">
                <a:hlinkClick r:id="rId3"/>
              </a:rPr>
              <a:t>www.successwithcrm.com</a:t>
            </a:r>
            <a:endParaRPr lang="en-ZA" dirty="0"/>
          </a:p>
        </p:txBody>
      </p:sp>
    </p:spTree>
    <p:extLst>
      <p:ext uri="{BB962C8B-B14F-4D97-AF65-F5344CB8AC3E}">
        <p14:creationId xmlns:p14="http://schemas.microsoft.com/office/powerpoint/2010/main" val="2245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Kundenbeziehungsmanagement</a:t>
            </a:r>
            <a:r>
              <a:rPr lang="en-GB" dirty="0"/>
              <a:t> (CRM) </a:t>
            </a:r>
            <a:r>
              <a:rPr lang="en-GB" dirty="0" err="1"/>
              <a:t>kann</a:t>
            </a:r>
            <a:r>
              <a:rPr lang="en-GB" dirty="0"/>
              <a:t> </a:t>
            </a:r>
            <a:r>
              <a:rPr lang="en-GB" dirty="0" err="1"/>
              <a:t>definiert</a:t>
            </a:r>
            <a:r>
              <a:rPr lang="en-GB" dirty="0"/>
              <a:t> </a:t>
            </a:r>
            <a:r>
              <a:rPr lang="en-GB" dirty="0" err="1"/>
              <a:t>werden</a:t>
            </a:r>
            <a:r>
              <a:rPr lang="en-GB" dirty="0"/>
              <a:t> </a:t>
            </a:r>
            <a:r>
              <a:rPr lang="en-GB" dirty="0" err="1"/>
              <a:t>als</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err="1">
                <a:solidFill>
                  <a:srgbClr val="000000"/>
                </a:solidFill>
                <a:latin typeface="+mn-lt"/>
              </a:rPr>
              <a:t>Bemühungen</a:t>
            </a:r>
            <a:r>
              <a:rPr lang="en-GB" dirty="0">
                <a:solidFill>
                  <a:srgbClr val="000000"/>
                </a:solidFill>
                <a:latin typeface="+mn-lt"/>
              </a:rPr>
              <a:t> um den Aufbau, die </a:t>
            </a:r>
            <a:r>
              <a:rPr lang="en-GB" dirty="0" err="1">
                <a:solidFill>
                  <a:srgbClr val="000000"/>
                </a:solidFill>
                <a:latin typeface="+mn-lt"/>
              </a:rPr>
              <a:t>Entwicklung</a:t>
            </a:r>
            <a:r>
              <a:rPr lang="en-GB" dirty="0">
                <a:solidFill>
                  <a:srgbClr val="000000"/>
                </a:solidFill>
                <a:latin typeface="+mn-lt"/>
              </a:rPr>
              <a:t> und die </a:t>
            </a:r>
            <a:r>
              <a:rPr lang="en-GB" dirty="0" err="1">
                <a:solidFill>
                  <a:srgbClr val="000000"/>
                </a:solidFill>
                <a:latin typeface="+mn-lt"/>
              </a:rPr>
              <a:t>Aufrechterhaltung</a:t>
            </a:r>
            <a:r>
              <a:rPr lang="en-GB" dirty="0">
                <a:solidFill>
                  <a:srgbClr val="000000"/>
                </a:solidFill>
                <a:latin typeface="+mn-lt"/>
              </a:rPr>
              <a:t> </a:t>
            </a:r>
            <a:r>
              <a:rPr lang="en-GB" dirty="0" err="1">
                <a:solidFill>
                  <a:srgbClr val="000000"/>
                </a:solidFill>
                <a:latin typeface="+mn-lt"/>
              </a:rPr>
              <a:t>einer</a:t>
            </a:r>
            <a:r>
              <a:rPr lang="en-GB" dirty="0">
                <a:solidFill>
                  <a:srgbClr val="000000"/>
                </a:solidFill>
                <a:latin typeface="+mn-lt"/>
              </a:rPr>
              <a:t> </a:t>
            </a:r>
            <a:r>
              <a:rPr lang="en-GB" dirty="0" err="1">
                <a:solidFill>
                  <a:srgbClr val="000000"/>
                </a:solidFill>
                <a:latin typeface="+mn-lt"/>
              </a:rPr>
              <a:t>gewinnbringenden</a:t>
            </a:r>
            <a:r>
              <a:rPr lang="en-GB" dirty="0">
                <a:solidFill>
                  <a:srgbClr val="000000"/>
                </a:solidFill>
                <a:latin typeface="+mn-lt"/>
              </a:rPr>
              <a:t> </a:t>
            </a:r>
            <a:r>
              <a:rPr lang="en-GB" dirty="0" err="1">
                <a:solidFill>
                  <a:srgbClr val="000000"/>
                </a:solidFill>
                <a:latin typeface="+mn-lt"/>
              </a:rPr>
              <a:t>Beziehung</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den </a:t>
            </a:r>
            <a:r>
              <a:rPr lang="en-GB" dirty="0" err="1">
                <a:solidFill>
                  <a:srgbClr val="000000"/>
                </a:solidFill>
                <a:latin typeface="+mn-lt"/>
              </a:rPr>
              <a:t>Kunden</a:t>
            </a:r>
            <a:r>
              <a:rPr lang="en-GB" dirty="0">
                <a:solidFill>
                  <a:srgbClr val="000000"/>
                </a:solidFill>
                <a:latin typeface="+mn-lt"/>
              </a:rPr>
              <a:t> </a:t>
            </a:r>
            <a:r>
              <a:rPr lang="en-GB" dirty="0" err="1">
                <a:solidFill>
                  <a:srgbClr val="000000"/>
                </a:solidFill>
                <a:latin typeface="+mn-lt"/>
              </a:rPr>
              <a:t>mithilfe</a:t>
            </a:r>
            <a:r>
              <a:rPr lang="en-GB" dirty="0">
                <a:solidFill>
                  <a:srgbClr val="000000"/>
                </a:solidFill>
                <a:latin typeface="+mn-lt"/>
              </a:rPr>
              <a:t> von </a:t>
            </a:r>
            <a:r>
              <a:rPr lang="en-GB" dirty="0" err="1">
                <a:solidFill>
                  <a:srgbClr val="000000"/>
                </a:solidFill>
                <a:latin typeface="+mn-lt"/>
              </a:rPr>
              <a:t>Technologie</a:t>
            </a:r>
            <a:endParaRPr lang="en-GB" dirty="0">
              <a:solidFill>
                <a:srgbClr val="000000"/>
              </a:solidFill>
              <a:latin typeface="+mn-lt"/>
            </a:endParaRPr>
          </a:p>
          <a:p>
            <a:pPr marL="931500" lvl="1" indent="-457200">
              <a:buClr>
                <a:schemeClr val="accent2"/>
              </a:buClr>
              <a:buFont typeface="+mj-lt"/>
              <a:buAutoNum type="alphaLcParenR"/>
            </a:pPr>
            <a:r>
              <a:rPr lang="en-GB" dirty="0">
                <a:solidFill>
                  <a:srgbClr val="000000"/>
                </a:solidFill>
                <a:latin typeface="+mn-lt"/>
              </a:rPr>
              <a:t>Ein </a:t>
            </a:r>
            <a:r>
              <a:rPr lang="en-GB" dirty="0" err="1">
                <a:solidFill>
                  <a:srgbClr val="000000"/>
                </a:solidFill>
                <a:latin typeface="+mn-lt"/>
              </a:rPr>
              <a:t>robuster</a:t>
            </a:r>
            <a:r>
              <a:rPr lang="en-GB" dirty="0">
                <a:solidFill>
                  <a:srgbClr val="000000"/>
                </a:solidFill>
                <a:latin typeface="+mn-lt"/>
              </a:rPr>
              <a:t> </a:t>
            </a:r>
            <a:r>
              <a:rPr lang="en-GB" dirty="0" err="1">
                <a:solidFill>
                  <a:srgbClr val="000000"/>
                </a:solidFill>
                <a:latin typeface="+mn-lt"/>
              </a:rPr>
              <a:t>technologischer</a:t>
            </a:r>
            <a:r>
              <a:rPr lang="en-GB" dirty="0">
                <a:solidFill>
                  <a:srgbClr val="000000"/>
                </a:solidFill>
                <a:latin typeface="+mn-lt"/>
              </a:rPr>
              <a:t> </a:t>
            </a:r>
            <a:r>
              <a:rPr lang="en-GB" dirty="0" err="1">
                <a:solidFill>
                  <a:srgbClr val="000000"/>
                </a:solidFill>
                <a:latin typeface="+mn-lt"/>
              </a:rPr>
              <a:t>Rahmen</a:t>
            </a:r>
            <a:r>
              <a:rPr lang="en-GB" dirty="0">
                <a:solidFill>
                  <a:srgbClr val="000000"/>
                </a:solidFill>
                <a:latin typeface="+mn-lt"/>
              </a:rPr>
              <a:t> </a:t>
            </a:r>
            <a:r>
              <a:rPr lang="en-GB" dirty="0" err="1">
                <a:solidFill>
                  <a:srgbClr val="000000"/>
                </a:solidFill>
                <a:latin typeface="+mn-lt"/>
              </a:rPr>
              <a:t>zur</a:t>
            </a:r>
            <a:r>
              <a:rPr lang="en-GB" dirty="0">
                <a:solidFill>
                  <a:srgbClr val="000000"/>
                </a:solidFill>
                <a:latin typeface="+mn-lt"/>
              </a:rPr>
              <a:t> Organisation </a:t>
            </a:r>
            <a:r>
              <a:rPr lang="en-GB" dirty="0" err="1">
                <a:solidFill>
                  <a:srgbClr val="000000"/>
                </a:solidFill>
                <a:latin typeface="+mn-lt"/>
              </a:rPr>
              <a:t>aller</a:t>
            </a:r>
            <a:r>
              <a:rPr lang="en-GB" dirty="0">
                <a:solidFill>
                  <a:srgbClr val="000000"/>
                </a:solidFill>
                <a:latin typeface="+mn-lt"/>
              </a:rPr>
              <a:t> CRM-</a:t>
            </a:r>
            <a:r>
              <a:rPr lang="en-GB" dirty="0" err="1">
                <a:solidFill>
                  <a:srgbClr val="000000"/>
                </a:solidFill>
                <a:latin typeface="+mn-lt"/>
              </a:rPr>
              <a:t>Daten</a:t>
            </a:r>
            <a:endParaRPr lang="en-GB" dirty="0">
              <a:solidFill>
                <a:srgbClr val="000000"/>
              </a:solidFill>
              <a:latin typeface="+mn-lt"/>
            </a:endParaRPr>
          </a:p>
          <a:p>
            <a:pPr marL="931500" lvl="1" indent="-457200">
              <a:buClr>
                <a:schemeClr val="accent2"/>
              </a:buClr>
              <a:buFont typeface="+mj-lt"/>
              <a:buAutoNum type="alphaLcParenR"/>
            </a:pPr>
            <a:r>
              <a:rPr lang="en-GB" dirty="0">
                <a:solidFill>
                  <a:srgbClr val="000000"/>
                </a:solidFill>
                <a:latin typeface="+mn-lt"/>
              </a:rPr>
              <a:t>Ein Tool, das die </a:t>
            </a:r>
            <a:r>
              <a:rPr lang="en-GB" dirty="0" err="1">
                <a:solidFill>
                  <a:srgbClr val="000000"/>
                </a:solidFill>
                <a:latin typeface="+mn-lt"/>
              </a:rPr>
              <a:t>Effizienz</a:t>
            </a:r>
            <a:r>
              <a:rPr lang="en-GB" dirty="0">
                <a:solidFill>
                  <a:srgbClr val="000000"/>
                </a:solidFill>
                <a:latin typeface="+mn-lt"/>
              </a:rPr>
              <a:t> und </a:t>
            </a:r>
            <a:r>
              <a:rPr lang="en-GB" dirty="0" err="1">
                <a:solidFill>
                  <a:srgbClr val="000000"/>
                </a:solidFill>
                <a:latin typeface="+mn-lt"/>
              </a:rPr>
              <a:t>Produktivität</a:t>
            </a:r>
            <a:r>
              <a:rPr lang="en-GB" dirty="0">
                <a:solidFill>
                  <a:srgbClr val="000000"/>
                </a:solidFill>
                <a:latin typeface="+mn-lt"/>
              </a:rPr>
              <a:t> </a:t>
            </a:r>
            <a:r>
              <a:rPr lang="en-GB" dirty="0" err="1">
                <a:solidFill>
                  <a:srgbClr val="000000"/>
                </a:solidFill>
                <a:latin typeface="+mn-lt"/>
              </a:rPr>
              <a:t>großer</a:t>
            </a:r>
            <a:r>
              <a:rPr lang="en-GB" dirty="0">
                <a:solidFill>
                  <a:srgbClr val="000000"/>
                </a:solidFill>
                <a:latin typeface="+mn-lt"/>
              </a:rPr>
              <a:t>, </a:t>
            </a:r>
            <a:r>
              <a:rPr lang="en-GB" dirty="0" err="1">
                <a:solidFill>
                  <a:srgbClr val="000000"/>
                </a:solidFill>
                <a:latin typeface="+mn-lt"/>
              </a:rPr>
              <a:t>globaler</a:t>
            </a:r>
            <a:r>
              <a:rPr lang="en-GB" dirty="0">
                <a:solidFill>
                  <a:srgbClr val="000000"/>
                </a:solidFill>
                <a:latin typeface="+mn-lt"/>
              </a:rPr>
              <a:t> </a:t>
            </a:r>
            <a:r>
              <a:rPr lang="en-GB" dirty="0" err="1">
                <a:solidFill>
                  <a:srgbClr val="000000"/>
                </a:solidFill>
                <a:latin typeface="+mn-lt"/>
              </a:rPr>
              <a:t>Organisationen</a:t>
            </a:r>
            <a:r>
              <a:rPr lang="en-GB" dirty="0">
                <a:solidFill>
                  <a:srgbClr val="000000"/>
                </a:solidFill>
                <a:latin typeface="+mn-lt"/>
              </a:rPr>
              <a:t> </a:t>
            </a:r>
            <a:r>
              <a:rPr lang="en-GB" dirty="0" err="1">
                <a:solidFill>
                  <a:srgbClr val="000000"/>
                </a:solidFill>
                <a:latin typeface="+mn-lt"/>
              </a:rPr>
              <a:t>steigert</a:t>
            </a:r>
            <a:endParaRPr lang="en-GB" dirty="0">
              <a:solidFill>
                <a:srgbClr val="000000"/>
              </a:solidFill>
              <a:latin typeface="+mn-lt"/>
            </a:endParaRPr>
          </a:p>
          <a:p>
            <a:pPr marL="931500" lvl="1" indent="-457200">
              <a:buClr>
                <a:schemeClr val="accent2"/>
              </a:buClr>
              <a:buFont typeface="+mj-lt"/>
              <a:buAutoNum type="alphaLcParenR"/>
            </a:pPr>
            <a:r>
              <a:rPr lang="en-GB" dirty="0">
                <a:solidFill>
                  <a:srgbClr val="000000"/>
                </a:solidFill>
                <a:latin typeface="+mn-lt"/>
              </a:rPr>
              <a:t>Ein </a:t>
            </a:r>
            <a:r>
              <a:rPr lang="en-GB" dirty="0" err="1">
                <a:solidFill>
                  <a:srgbClr val="000000"/>
                </a:solidFill>
                <a:latin typeface="+mn-lt"/>
              </a:rPr>
              <a:t>schnelles</a:t>
            </a:r>
            <a:r>
              <a:rPr lang="en-GB" dirty="0">
                <a:solidFill>
                  <a:srgbClr val="000000"/>
                </a:solidFill>
                <a:latin typeface="+mn-lt"/>
              </a:rPr>
              <a:t> und </a:t>
            </a:r>
            <a:r>
              <a:rPr lang="en-GB" dirty="0" err="1">
                <a:solidFill>
                  <a:srgbClr val="000000"/>
                </a:solidFill>
                <a:latin typeface="+mn-lt"/>
              </a:rPr>
              <a:t>effizientes</a:t>
            </a:r>
            <a:r>
              <a:rPr lang="en-GB" dirty="0">
                <a:solidFill>
                  <a:srgbClr val="000000"/>
                </a:solidFill>
                <a:latin typeface="+mn-lt"/>
              </a:rPr>
              <a:t> </a:t>
            </a:r>
            <a:r>
              <a:rPr lang="en-GB" dirty="0" err="1">
                <a:solidFill>
                  <a:srgbClr val="000000"/>
                </a:solidFill>
                <a:latin typeface="+mn-lt"/>
              </a:rPr>
              <a:t>Managementsystem</a:t>
            </a:r>
            <a:r>
              <a:rPr lang="en-GB" dirty="0">
                <a:solidFill>
                  <a:srgbClr val="000000"/>
                </a:solidFill>
                <a:latin typeface="+mn-lt"/>
              </a:rPr>
              <a:t>, das </a:t>
            </a:r>
            <a:r>
              <a:rPr lang="en-GB" dirty="0" err="1">
                <a:solidFill>
                  <a:srgbClr val="000000"/>
                </a:solidFill>
                <a:latin typeface="+mn-lt"/>
              </a:rPr>
              <a:t>nur</a:t>
            </a:r>
            <a:r>
              <a:rPr lang="en-GB" dirty="0">
                <a:solidFill>
                  <a:srgbClr val="000000"/>
                </a:solidFill>
                <a:latin typeface="+mn-lt"/>
              </a:rPr>
              <a:t> </a:t>
            </a:r>
            <a:r>
              <a:rPr lang="en-GB" dirty="0" err="1">
                <a:solidFill>
                  <a:srgbClr val="000000"/>
                </a:solidFill>
                <a:latin typeface="+mn-lt"/>
              </a:rPr>
              <a:t>minimale</a:t>
            </a:r>
            <a:r>
              <a:rPr lang="en-GB" dirty="0">
                <a:solidFill>
                  <a:srgbClr val="000000"/>
                </a:solidFill>
                <a:latin typeface="+mn-lt"/>
              </a:rPr>
              <a:t> </a:t>
            </a:r>
            <a:r>
              <a:rPr lang="en-GB" dirty="0" err="1">
                <a:solidFill>
                  <a:srgbClr val="000000"/>
                </a:solidFill>
                <a:latin typeface="+mn-lt"/>
              </a:rPr>
              <a:t>Mitarbeiterschulungen</a:t>
            </a:r>
            <a:r>
              <a:rPr lang="en-GB" dirty="0">
                <a:solidFill>
                  <a:srgbClr val="000000"/>
                </a:solidFill>
                <a:latin typeface="+mn-lt"/>
              </a:rPr>
              <a:t> </a:t>
            </a:r>
            <a:r>
              <a:rPr lang="en-GB" dirty="0" err="1">
                <a:solidFill>
                  <a:srgbClr val="000000"/>
                </a:solidFill>
                <a:latin typeface="+mn-lt"/>
              </a:rPr>
              <a:t>erfordert</a:t>
            </a:r>
            <a:endParaRPr lang="en-GB" dirty="0">
              <a:solidFill>
                <a:srgbClr val="000000"/>
              </a:solidFill>
              <a:latin typeface="+mn-lt"/>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r>
              <a:rPr lang="en-ZA" dirty="0"/>
              <a:t>	</a:t>
            </a:r>
          </a:p>
        </p:txBody>
      </p:sp>
    </p:spTree>
    <p:extLst>
      <p:ext uri="{BB962C8B-B14F-4D97-AF65-F5344CB8AC3E}">
        <p14:creationId xmlns:p14="http://schemas.microsoft.com/office/powerpoint/2010/main" val="18301909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0" y="1568957"/>
            <a:ext cx="10595237" cy="3995028"/>
          </a:xfrm>
        </p:spPr>
        <p:txBody>
          <a:bodyPr/>
          <a:lstStyle/>
          <a:p>
            <a:pPr marL="474300" indent="-457200">
              <a:buClr>
                <a:schemeClr val="accent2"/>
              </a:buClr>
              <a:buFont typeface="Wingdings" panose="05000000000000000000" pitchFamily="2" charset="2"/>
              <a:buChar char="Ø"/>
            </a:pPr>
            <a:r>
              <a:rPr lang="en-GB" dirty="0" err="1"/>
              <a:t>Kundenbeziehungsmanagement</a:t>
            </a:r>
            <a:r>
              <a:rPr lang="en-GB" dirty="0"/>
              <a:t> (CRM) </a:t>
            </a:r>
            <a:r>
              <a:rPr lang="en-GB" dirty="0" err="1"/>
              <a:t>kann</a:t>
            </a:r>
            <a:r>
              <a:rPr lang="en-GB" dirty="0"/>
              <a:t> </a:t>
            </a:r>
            <a:r>
              <a:rPr lang="en-GB" dirty="0" err="1"/>
              <a:t>definiert</a:t>
            </a:r>
            <a:r>
              <a:rPr lang="en-GB" dirty="0"/>
              <a:t> </a:t>
            </a:r>
            <a:r>
              <a:rPr lang="en-GB" dirty="0" err="1"/>
              <a:t>werden</a:t>
            </a:r>
            <a:r>
              <a:rPr lang="en-GB" dirty="0"/>
              <a:t> </a:t>
            </a:r>
            <a:r>
              <a:rPr lang="en-GB" dirty="0" err="1"/>
              <a:t>als</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err="1">
                <a:solidFill>
                  <a:srgbClr val="000000"/>
                </a:solidFill>
                <a:latin typeface="+mn-lt"/>
              </a:rPr>
              <a:t>Bemühungen</a:t>
            </a:r>
            <a:r>
              <a:rPr lang="en-GB" dirty="0">
                <a:solidFill>
                  <a:srgbClr val="000000"/>
                </a:solidFill>
                <a:latin typeface="+mn-lt"/>
              </a:rPr>
              <a:t> um den Aufbau, die </a:t>
            </a:r>
            <a:r>
              <a:rPr lang="en-GB" dirty="0" err="1">
                <a:solidFill>
                  <a:srgbClr val="000000"/>
                </a:solidFill>
                <a:latin typeface="+mn-lt"/>
              </a:rPr>
              <a:t>Entwicklung</a:t>
            </a:r>
            <a:r>
              <a:rPr lang="en-GB" dirty="0">
                <a:solidFill>
                  <a:srgbClr val="000000"/>
                </a:solidFill>
                <a:latin typeface="+mn-lt"/>
              </a:rPr>
              <a:t> und die </a:t>
            </a:r>
            <a:r>
              <a:rPr lang="en-GB" dirty="0" err="1">
                <a:solidFill>
                  <a:srgbClr val="000000"/>
                </a:solidFill>
                <a:latin typeface="+mn-lt"/>
              </a:rPr>
              <a:t>Aufrechterhaltung</a:t>
            </a:r>
            <a:r>
              <a:rPr lang="en-GB" dirty="0">
                <a:solidFill>
                  <a:srgbClr val="000000"/>
                </a:solidFill>
                <a:latin typeface="+mn-lt"/>
              </a:rPr>
              <a:t> </a:t>
            </a:r>
            <a:r>
              <a:rPr lang="en-GB" dirty="0" err="1">
                <a:solidFill>
                  <a:srgbClr val="000000"/>
                </a:solidFill>
                <a:latin typeface="+mn-lt"/>
              </a:rPr>
              <a:t>einer</a:t>
            </a:r>
            <a:r>
              <a:rPr lang="en-GB" dirty="0">
                <a:solidFill>
                  <a:srgbClr val="000000"/>
                </a:solidFill>
                <a:latin typeface="+mn-lt"/>
              </a:rPr>
              <a:t> </a:t>
            </a:r>
            <a:r>
              <a:rPr lang="en-GB" dirty="0" err="1">
                <a:solidFill>
                  <a:srgbClr val="000000"/>
                </a:solidFill>
                <a:latin typeface="+mn-lt"/>
              </a:rPr>
              <a:t>gewinnbringenden</a:t>
            </a:r>
            <a:r>
              <a:rPr lang="en-GB" dirty="0">
                <a:solidFill>
                  <a:srgbClr val="000000"/>
                </a:solidFill>
                <a:latin typeface="+mn-lt"/>
              </a:rPr>
              <a:t> </a:t>
            </a:r>
            <a:r>
              <a:rPr lang="en-GB" dirty="0" err="1">
                <a:solidFill>
                  <a:srgbClr val="000000"/>
                </a:solidFill>
                <a:latin typeface="+mn-lt"/>
              </a:rPr>
              <a:t>Beziehung</a:t>
            </a:r>
            <a:r>
              <a:rPr lang="en-GB" dirty="0">
                <a:solidFill>
                  <a:srgbClr val="000000"/>
                </a:solidFill>
                <a:latin typeface="+mn-lt"/>
              </a:rPr>
              <a:t> </a:t>
            </a:r>
            <a:r>
              <a:rPr lang="en-GB" dirty="0" err="1">
                <a:solidFill>
                  <a:srgbClr val="000000"/>
                </a:solidFill>
                <a:latin typeface="+mn-lt"/>
              </a:rPr>
              <a:t>zu</a:t>
            </a:r>
            <a:r>
              <a:rPr lang="en-GB" dirty="0">
                <a:solidFill>
                  <a:srgbClr val="000000"/>
                </a:solidFill>
                <a:latin typeface="+mn-lt"/>
              </a:rPr>
              <a:t> den </a:t>
            </a:r>
            <a:r>
              <a:rPr lang="en-GB" dirty="0" err="1">
                <a:solidFill>
                  <a:srgbClr val="000000"/>
                </a:solidFill>
                <a:latin typeface="+mn-lt"/>
              </a:rPr>
              <a:t>Kunden</a:t>
            </a:r>
            <a:r>
              <a:rPr lang="en-GB" dirty="0">
                <a:solidFill>
                  <a:srgbClr val="000000"/>
                </a:solidFill>
                <a:latin typeface="+mn-lt"/>
              </a:rPr>
              <a:t> </a:t>
            </a:r>
            <a:r>
              <a:rPr lang="en-GB" dirty="0" err="1">
                <a:solidFill>
                  <a:srgbClr val="000000"/>
                </a:solidFill>
                <a:latin typeface="+mn-lt"/>
              </a:rPr>
              <a:t>mithilfe</a:t>
            </a:r>
            <a:r>
              <a:rPr lang="en-GB" dirty="0">
                <a:solidFill>
                  <a:srgbClr val="000000"/>
                </a:solidFill>
                <a:latin typeface="+mn-lt"/>
              </a:rPr>
              <a:t> von </a:t>
            </a:r>
            <a:r>
              <a:rPr lang="en-GB" dirty="0" err="1">
                <a:solidFill>
                  <a:srgbClr val="000000"/>
                </a:solidFill>
                <a:latin typeface="+mn-lt"/>
              </a:rPr>
              <a:t>Technologie</a:t>
            </a:r>
            <a:endParaRPr lang="en-GB" dirty="0">
              <a:solidFill>
                <a:srgbClr val="000000"/>
              </a:solidFill>
              <a:latin typeface="+mn-lt"/>
            </a:endParaRPr>
          </a:p>
          <a:p>
            <a:pPr marL="931500" lvl="1" indent="-457200">
              <a:buClr>
                <a:schemeClr val="accent2"/>
              </a:buClr>
              <a:buFont typeface="+mj-lt"/>
              <a:buAutoNum type="alphaLcParenR"/>
            </a:pPr>
            <a:r>
              <a:rPr lang="en-GB" dirty="0">
                <a:solidFill>
                  <a:srgbClr val="000000"/>
                </a:solidFill>
                <a:latin typeface="+mn-lt"/>
              </a:rPr>
              <a:t>Ein </a:t>
            </a:r>
            <a:r>
              <a:rPr lang="en-GB" dirty="0" err="1">
                <a:solidFill>
                  <a:srgbClr val="000000"/>
                </a:solidFill>
                <a:latin typeface="+mn-lt"/>
              </a:rPr>
              <a:t>robuster</a:t>
            </a:r>
            <a:r>
              <a:rPr lang="en-GB" dirty="0">
                <a:solidFill>
                  <a:srgbClr val="000000"/>
                </a:solidFill>
                <a:latin typeface="+mn-lt"/>
              </a:rPr>
              <a:t> </a:t>
            </a:r>
            <a:r>
              <a:rPr lang="en-GB" dirty="0" err="1">
                <a:solidFill>
                  <a:srgbClr val="000000"/>
                </a:solidFill>
                <a:latin typeface="+mn-lt"/>
              </a:rPr>
              <a:t>technologischer</a:t>
            </a:r>
            <a:r>
              <a:rPr lang="en-GB" dirty="0">
                <a:solidFill>
                  <a:srgbClr val="000000"/>
                </a:solidFill>
                <a:latin typeface="+mn-lt"/>
              </a:rPr>
              <a:t> </a:t>
            </a:r>
            <a:r>
              <a:rPr lang="en-GB" dirty="0" err="1">
                <a:solidFill>
                  <a:srgbClr val="000000"/>
                </a:solidFill>
                <a:latin typeface="+mn-lt"/>
              </a:rPr>
              <a:t>Rahmen</a:t>
            </a:r>
            <a:r>
              <a:rPr lang="en-GB" dirty="0">
                <a:solidFill>
                  <a:srgbClr val="000000"/>
                </a:solidFill>
                <a:latin typeface="+mn-lt"/>
              </a:rPr>
              <a:t> </a:t>
            </a:r>
            <a:r>
              <a:rPr lang="en-GB" dirty="0" err="1">
                <a:solidFill>
                  <a:srgbClr val="000000"/>
                </a:solidFill>
                <a:latin typeface="+mn-lt"/>
              </a:rPr>
              <a:t>zur</a:t>
            </a:r>
            <a:r>
              <a:rPr lang="en-GB" dirty="0">
                <a:solidFill>
                  <a:srgbClr val="000000"/>
                </a:solidFill>
                <a:latin typeface="+mn-lt"/>
              </a:rPr>
              <a:t> Organisation </a:t>
            </a:r>
            <a:r>
              <a:rPr lang="en-GB" dirty="0" err="1">
                <a:solidFill>
                  <a:srgbClr val="000000"/>
                </a:solidFill>
                <a:latin typeface="+mn-lt"/>
              </a:rPr>
              <a:t>aller</a:t>
            </a:r>
            <a:r>
              <a:rPr lang="en-GB" dirty="0">
                <a:solidFill>
                  <a:srgbClr val="000000"/>
                </a:solidFill>
                <a:latin typeface="+mn-lt"/>
              </a:rPr>
              <a:t> CRM-</a:t>
            </a:r>
            <a:r>
              <a:rPr lang="en-GB" dirty="0" err="1">
                <a:solidFill>
                  <a:srgbClr val="000000"/>
                </a:solidFill>
                <a:latin typeface="+mn-lt"/>
              </a:rPr>
              <a:t>Daten</a:t>
            </a:r>
            <a:endParaRPr lang="en-GB" dirty="0">
              <a:solidFill>
                <a:srgbClr val="000000"/>
              </a:solidFill>
              <a:latin typeface="+mn-lt"/>
            </a:endParaRPr>
          </a:p>
          <a:p>
            <a:pPr marL="931500" lvl="1" indent="-457200">
              <a:buClr>
                <a:schemeClr val="accent2"/>
              </a:buClr>
              <a:buFont typeface="+mj-lt"/>
              <a:buAutoNum type="alphaLcParenR"/>
            </a:pPr>
            <a:r>
              <a:rPr lang="en-GB" dirty="0">
                <a:solidFill>
                  <a:srgbClr val="000000"/>
                </a:solidFill>
                <a:latin typeface="+mn-lt"/>
              </a:rPr>
              <a:t>Ein Tool, das die </a:t>
            </a:r>
            <a:r>
              <a:rPr lang="en-GB" dirty="0" err="1">
                <a:solidFill>
                  <a:srgbClr val="000000"/>
                </a:solidFill>
                <a:latin typeface="+mn-lt"/>
              </a:rPr>
              <a:t>Effizienz</a:t>
            </a:r>
            <a:r>
              <a:rPr lang="en-GB" dirty="0">
                <a:solidFill>
                  <a:srgbClr val="000000"/>
                </a:solidFill>
                <a:latin typeface="+mn-lt"/>
              </a:rPr>
              <a:t> und </a:t>
            </a:r>
            <a:r>
              <a:rPr lang="en-GB" dirty="0" err="1">
                <a:solidFill>
                  <a:srgbClr val="000000"/>
                </a:solidFill>
                <a:latin typeface="+mn-lt"/>
              </a:rPr>
              <a:t>Produktivität</a:t>
            </a:r>
            <a:r>
              <a:rPr lang="en-GB" dirty="0">
                <a:solidFill>
                  <a:srgbClr val="000000"/>
                </a:solidFill>
                <a:latin typeface="+mn-lt"/>
              </a:rPr>
              <a:t> </a:t>
            </a:r>
            <a:r>
              <a:rPr lang="en-GB" dirty="0" err="1">
                <a:solidFill>
                  <a:srgbClr val="000000"/>
                </a:solidFill>
                <a:latin typeface="+mn-lt"/>
              </a:rPr>
              <a:t>großer</a:t>
            </a:r>
            <a:r>
              <a:rPr lang="en-GB" dirty="0">
                <a:solidFill>
                  <a:srgbClr val="000000"/>
                </a:solidFill>
                <a:latin typeface="+mn-lt"/>
              </a:rPr>
              <a:t>, </a:t>
            </a:r>
            <a:r>
              <a:rPr lang="en-GB" dirty="0" err="1">
                <a:solidFill>
                  <a:srgbClr val="000000"/>
                </a:solidFill>
                <a:latin typeface="+mn-lt"/>
              </a:rPr>
              <a:t>globaler</a:t>
            </a:r>
            <a:r>
              <a:rPr lang="en-GB" dirty="0">
                <a:solidFill>
                  <a:srgbClr val="000000"/>
                </a:solidFill>
                <a:latin typeface="+mn-lt"/>
              </a:rPr>
              <a:t> </a:t>
            </a:r>
            <a:r>
              <a:rPr lang="en-GB" dirty="0" err="1">
                <a:solidFill>
                  <a:srgbClr val="000000"/>
                </a:solidFill>
                <a:latin typeface="+mn-lt"/>
              </a:rPr>
              <a:t>Organisationen</a:t>
            </a:r>
            <a:r>
              <a:rPr lang="en-GB" dirty="0">
                <a:solidFill>
                  <a:srgbClr val="000000"/>
                </a:solidFill>
                <a:latin typeface="+mn-lt"/>
              </a:rPr>
              <a:t> </a:t>
            </a:r>
            <a:r>
              <a:rPr lang="en-GB" dirty="0" err="1">
                <a:solidFill>
                  <a:srgbClr val="000000"/>
                </a:solidFill>
                <a:latin typeface="+mn-lt"/>
              </a:rPr>
              <a:t>steigert</a:t>
            </a:r>
            <a:endParaRPr lang="en-GB" dirty="0">
              <a:solidFill>
                <a:srgbClr val="000000"/>
              </a:solidFill>
              <a:latin typeface="+mn-lt"/>
            </a:endParaRPr>
          </a:p>
          <a:p>
            <a:pPr marL="931500" lvl="1" indent="-457200">
              <a:buClr>
                <a:schemeClr val="accent2"/>
              </a:buClr>
              <a:buFont typeface="+mj-lt"/>
              <a:buAutoNum type="alphaLcParenR"/>
            </a:pPr>
            <a:r>
              <a:rPr lang="en-GB" dirty="0">
                <a:solidFill>
                  <a:srgbClr val="000000"/>
                </a:solidFill>
                <a:latin typeface="+mn-lt"/>
              </a:rPr>
              <a:t>Ein </a:t>
            </a:r>
            <a:r>
              <a:rPr lang="en-GB" dirty="0" err="1">
                <a:solidFill>
                  <a:srgbClr val="000000"/>
                </a:solidFill>
                <a:latin typeface="+mn-lt"/>
              </a:rPr>
              <a:t>schnelles</a:t>
            </a:r>
            <a:r>
              <a:rPr lang="en-GB" dirty="0">
                <a:solidFill>
                  <a:srgbClr val="000000"/>
                </a:solidFill>
                <a:latin typeface="+mn-lt"/>
              </a:rPr>
              <a:t> und </a:t>
            </a:r>
            <a:r>
              <a:rPr lang="en-GB" dirty="0" err="1">
                <a:solidFill>
                  <a:srgbClr val="000000"/>
                </a:solidFill>
                <a:latin typeface="+mn-lt"/>
              </a:rPr>
              <a:t>effizientes</a:t>
            </a:r>
            <a:r>
              <a:rPr lang="en-GB" dirty="0">
                <a:solidFill>
                  <a:srgbClr val="000000"/>
                </a:solidFill>
                <a:latin typeface="+mn-lt"/>
              </a:rPr>
              <a:t> </a:t>
            </a:r>
            <a:r>
              <a:rPr lang="en-GB" dirty="0" err="1">
                <a:solidFill>
                  <a:srgbClr val="000000"/>
                </a:solidFill>
                <a:latin typeface="+mn-lt"/>
              </a:rPr>
              <a:t>Managementsystem</a:t>
            </a:r>
            <a:r>
              <a:rPr lang="en-GB" dirty="0">
                <a:solidFill>
                  <a:srgbClr val="000000"/>
                </a:solidFill>
                <a:latin typeface="+mn-lt"/>
              </a:rPr>
              <a:t>, das </a:t>
            </a:r>
            <a:r>
              <a:rPr lang="en-GB" dirty="0" err="1">
                <a:solidFill>
                  <a:srgbClr val="000000"/>
                </a:solidFill>
                <a:latin typeface="+mn-lt"/>
              </a:rPr>
              <a:t>nur</a:t>
            </a:r>
            <a:r>
              <a:rPr lang="en-GB" dirty="0">
                <a:solidFill>
                  <a:srgbClr val="000000"/>
                </a:solidFill>
                <a:latin typeface="+mn-lt"/>
              </a:rPr>
              <a:t> </a:t>
            </a:r>
            <a:r>
              <a:rPr lang="en-GB" dirty="0" err="1">
                <a:solidFill>
                  <a:srgbClr val="000000"/>
                </a:solidFill>
                <a:latin typeface="+mn-lt"/>
              </a:rPr>
              <a:t>minimale</a:t>
            </a:r>
            <a:r>
              <a:rPr lang="en-GB" dirty="0">
                <a:solidFill>
                  <a:srgbClr val="000000"/>
                </a:solidFill>
                <a:latin typeface="+mn-lt"/>
              </a:rPr>
              <a:t> </a:t>
            </a:r>
            <a:r>
              <a:rPr lang="en-GB" dirty="0" err="1">
                <a:solidFill>
                  <a:srgbClr val="000000"/>
                </a:solidFill>
                <a:latin typeface="+mn-lt"/>
              </a:rPr>
              <a:t>Mitarbeiterschulungen</a:t>
            </a:r>
            <a:r>
              <a:rPr lang="en-GB" dirty="0">
                <a:solidFill>
                  <a:srgbClr val="000000"/>
                </a:solidFill>
                <a:latin typeface="+mn-lt"/>
              </a:rPr>
              <a:t> </a:t>
            </a:r>
            <a:r>
              <a:rPr lang="en-GB" dirty="0" err="1">
                <a:solidFill>
                  <a:srgbClr val="000000"/>
                </a:solidFill>
                <a:latin typeface="+mn-lt"/>
              </a:rPr>
              <a:t>erfordert</a:t>
            </a:r>
            <a:endParaRPr lang="en-GB" dirty="0">
              <a:solidFill>
                <a:srgbClr val="000000"/>
              </a:solidFill>
              <a:latin typeface="+mn-lt"/>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35D96132-4887-E704-AA39-531CE65C1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700000">
            <a:off x="6642259" y="3316090"/>
            <a:ext cx="384628" cy="384628"/>
          </a:xfrm>
          <a:prstGeom prst="rect">
            <a:avLst/>
          </a:prstGeom>
        </p:spPr>
      </p:pic>
      <p:sp>
        <p:nvSpPr>
          <p:cNvPr id="4" name="TextBox 3">
            <a:extLst>
              <a:ext uri="{FF2B5EF4-FFF2-40B4-BE49-F238E27FC236}">
                <a16:creationId xmlns:a16="http://schemas.microsoft.com/office/drawing/2014/main" id="{7BF6FCE6-60C4-ACBF-7B8C-EBF5189CE118}"/>
              </a:ext>
            </a:extLst>
          </p:cNvPr>
          <p:cNvSpPr txBox="1"/>
          <p:nvPr/>
        </p:nvSpPr>
        <p:spPr>
          <a:xfrm>
            <a:off x="6834573" y="4871487"/>
            <a:ext cx="4328160" cy="1384995"/>
          </a:xfrm>
          <a:prstGeom prst="rect">
            <a:avLst/>
          </a:prstGeom>
          <a:noFill/>
        </p:spPr>
        <p:txBody>
          <a:bodyPr wrap="square" rtlCol="0">
            <a:spAutoFit/>
          </a:bodyPr>
          <a:lstStyle/>
          <a:p>
            <a:r>
              <a:rPr lang="en-GB" sz="1400" dirty="0" err="1"/>
              <a:t>Durch</a:t>
            </a:r>
            <a:r>
              <a:rPr lang="en-GB" sz="1400" dirty="0"/>
              <a:t> die Integration von </a:t>
            </a:r>
            <a:r>
              <a:rPr lang="en-GB" sz="1400" dirty="0" err="1"/>
              <a:t>Technologie</a:t>
            </a:r>
            <a:r>
              <a:rPr lang="en-GB" sz="1400" dirty="0"/>
              <a:t> und Management </a:t>
            </a:r>
            <a:r>
              <a:rPr lang="en-GB" sz="1400" dirty="0" err="1"/>
              <a:t>umfasst</a:t>
            </a:r>
            <a:r>
              <a:rPr lang="en-GB" sz="1400" dirty="0"/>
              <a:t> CRM den </a:t>
            </a:r>
            <a:r>
              <a:rPr lang="en-GB" sz="1400" dirty="0" err="1"/>
              <a:t>Einsatz</a:t>
            </a:r>
            <a:r>
              <a:rPr lang="en-GB" sz="1400" dirty="0"/>
              <a:t> von Software </a:t>
            </a:r>
            <a:r>
              <a:rPr lang="en-GB" sz="1400" dirty="0" err="1"/>
              <a:t>zur</a:t>
            </a:r>
            <a:r>
              <a:rPr lang="en-GB" sz="1400" dirty="0"/>
              <a:t> </a:t>
            </a:r>
            <a:r>
              <a:rPr lang="en-GB" sz="1400" dirty="0" err="1"/>
              <a:t>Unterstützung</a:t>
            </a:r>
            <a:r>
              <a:rPr lang="en-GB" sz="1400" dirty="0"/>
              <a:t> von Marketing, Merchandising und </a:t>
            </a:r>
            <a:r>
              <a:rPr lang="en-GB" sz="1400" dirty="0" err="1"/>
              <a:t>Verkauf</a:t>
            </a:r>
            <a:r>
              <a:rPr lang="en-GB" sz="1400" dirty="0"/>
              <a:t> an </a:t>
            </a:r>
            <a:r>
              <a:rPr lang="en-GB" sz="1400" dirty="0" err="1"/>
              <a:t>Kunden</a:t>
            </a:r>
            <a:r>
              <a:rPr lang="en-GB" sz="1400" dirty="0"/>
              <a:t> </a:t>
            </a:r>
            <a:r>
              <a:rPr lang="en-GB" sz="1400" dirty="0" err="1"/>
              <a:t>sowie</a:t>
            </a:r>
            <a:r>
              <a:rPr lang="en-GB" sz="1400" dirty="0"/>
              <a:t> </a:t>
            </a:r>
            <a:r>
              <a:rPr lang="en-GB" sz="1400" dirty="0" err="1"/>
              <a:t>zur</a:t>
            </a:r>
            <a:r>
              <a:rPr lang="en-GB" sz="1400" dirty="0"/>
              <a:t> </a:t>
            </a:r>
            <a:r>
              <a:rPr lang="en-GB" sz="1400" dirty="0" err="1"/>
              <a:t>Unterstützung</a:t>
            </a:r>
            <a:r>
              <a:rPr lang="en-GB" sz="1400" dirty="0"/>
              <a:t> </a:t>
            </a:r>
            <a:r>
              <a:rPr lang="en-GB" sz="1400" dirty="0" err="1"/>
              <a:t>bei</a:t>
            </a:r>
            <a:r>
              <a:rPr lang="en-GB" sz="1400" dirty="0"/>
              <a:t> der </a:t>
            </a:r>
            <a:r>
              <a:rPr lang="en-GB" sz="1400" dirty="0" err="1"/>
              <a:t>Entwicklung</a:t>
            </a:r>
            <a:r>
              <a:rPr lang="en-GB" sz="1400" dirty="0"/>
              <a:t> und </a:t>
            </a:r>
            <a:r>
              <a:rPr lang="en-GB" sz="1400" dirty="0" err="1"/>
              <a:t>Verwaltung</a:t>
            </a:r>
            <a:r>
              <a:rPr lang="en-GB" sz="1400" dirty="0"/>
              <a:t> </a:t>
            </a:r>
            <a:r>
              <a:rPr lang="en-GB" sz="1400" dirty="0" err="1"/>
              <a:t>profitabler</a:t>
            </a:r>
            <a:r>
              <a:rPr lang="en-GB" sz="1400" dirty="0"/>
              <a:t> </a:t>
            </a:r>
            <a:r>
              <a:rPr lang="en-GB" sz="1400" dirty="0" err="1"/>
              <a:t>Kundenbeziehungen</a:t>
            </a:r>
            <a:r>
              <a:rPr lang="en-GB" sz="1400" dirty="0"/>
              <a:t>.</a:t>
            </a:r>
            <a:endParaRPr lang="en-ZA" sz="1400" dirty="0"/>
          </a:p>
        </p:txBody>
      </p:sp>
    </p:spTree>
    <p:extLst>
      <p:ext uri="{BB962C8B-B14F-4D97-AF65-F5344CB8AC3E}">
        <p14:creationId xmlns:p14="http://schemas.microsoft.com/office/powerpoint/2010/main" val="13295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Wählen</a:t>
            </a:r>
            <a:r>
              <a:rPr lang="en-GB" dirty="0"/>
              <a:t> Sie die </a:t>
            </a:r>
            <a:r>
              <a:rPr lang="en-GB" dirty="0" err="1"/>
              <a:t>wichtigsten</a:t>
            </a:r>
            <a:r>
              <a:rPr lang="en-GB" dirty="0"/>
              <a:t> </a:t>
            </a:r>
            <a:r>
              <a:rPr lang="en-GB" dirty="0" err="1"/>
              <a:t>Vorteile</a:t>
            </a:r>
            <a:r>
              <a:rPr lang="en-GB" dirty="0"/>
              <a:t> von CRM </a:t>
            </a:r>
            <a:r>
              <a:rPr lang="en-GB" dirty="0" err="1"/>
              <a:t>aus</a:t>
            </a:r>
            <a:r>
              <a:rPr lang="en-GB" dirty="0"/>
              <a:t> der </a:t>
            </a:r>
            <a:r>
              <a:rPr lang="en-GB" dirty="0" err="1"/>
              <a:t>folgenden</a:t>
            </a:r>
            <a:r>
              <a:rPr lang="en-GB" dirty="0"/>
              <a:t> </a:t>
            </a:r>
            <a:r>
              <a:rPr lang="en-GB" dirty="0" err="1"/>
              <a:t>Liste</a:t>
            </a:r>
            <a:r>
              <a:rPr lang="en-GB" dirty="0"/>
              <a:t> von </a:t>
            </a:r>
            <a:r>
              <a:rPr lang="en-GB" dirty="0" err="1"/>
              <a:t>Merkmalen</a:t>
            </a:r>
            <a:r>
              <a:rPr lang="en-GB" dirty="0"/>
              <a:t> </a:t>
            </a:r>
            <a:r>
              <a:rPr lang="en-GB" dirty="0" err="1"/>
              <a:t>aus</a:t>
            </a:r>
            <a:r>
              <a:rPr lang="en-GB" dirty="0"/>
              <a:t>: </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1885817340"/>
              </p:ext>
            </p:extLst>
          </p:nvPr>
        </p:nvGraphicFramePr>
        <p:xfrm>
          <a:off x="798382" y="2664843"/>
          <a:ext cx="10595236" cy="2217280"/>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ZA" b="0" dirty="0">
                          <a:solidFill>
                            <a:srgbClr val="000000"/>
                          </a:solidFill>
                        </a:rPr>
                        <a:t>Better customer service</a:t>
                      </a:r>
                    </a:p>
                  </a:txBody>
                  <a:tcPr/>
                </a:tc>
                <a:tc>
                  <a:txBody>
                    <a:bodyPr/>
                    <a:lstStyle/>
                    <a:p>
                      <a:endParaRPr lang="en-ZA" b="0" dirty="0">
                        <a:solidFill>
                          <a:srgbClr val="000000"/>
                        </a:solidFill>
                      </a:endParaRPr>
                    </a:p>
                  </a:txBody>
                  <a:tcPr/>
                </a:tc>
                <a:tc>
                  <a:txBody>
                    <a:bodyPr/>
                    <a:lstStyle/>
                    <a:p>
                      <a:r>
                        <a:rPr lang="en-ZA" b="0" dirty="0">
                          <a:solidFill>
                            <a:srgbClr val="000000"/>
                          </a:solidFill>
                        </a:rPr>
                        <a:t>Improved business profitability</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Better HR management</a:t>
                      </a:r>
                    </a:p>
                  </a:txBody>
                  <a:tcPr/>
                </a:tc>
                <a:tc>
                  <a:txBody>
                    <a:bodyPr/>
                    <a:lstStyle/>
                    <a:p>
                      <a:endParaRPr lang="en-ZA" b="0" dirty="0">
                        <a:solidFill>
                          <a:srgbClr val="000000"/>
                        </a:solidFill>
                      </a:endParaRPr>
                    </a:p>
                  </a:txBody>
                  <a:tcPr/>
                </a:tc>
                <a:tc>
                  <a:txBody>
                    <a:bodyPr/>
                    <a:lstStyle/>
                    <a:p>
                      <a:r>
                        <a:rPr lang="en-ZA" b="0" dirty="0">
                          <a:solidFill>
                            <a:srgbClr val="000000"/>
                          </a:solidFill>
                        </a:rPr>
                        <a:t>Sales force automation</a:t>
                      </a: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Improved marketing</a:t>
                      </a:r>
                    </a:p>
                  </a:txBody>
                  <a:tcPr/>
                </a:tc>
                <a:tc>
                  <a:txBody>
                    <a:bodyPr/>
                    <a:lstStyle/>
                    <a:p>
                      <a:endParaRPr lang="en-ZA" b="0" dirty="0">
                        <a:solidFill>
                          <a:srgbClr val="000000"/>
                        </a:solidFill>
                      </a:endParaRPr>
                    </a:p>
                  </a:txBody>
                  <a:tcPr/>
                </a:tc>
                <a:tc>
                  <a:txBody>
                    <a:bodyPr/>
                    <a:lstStyle/>
                    <a:p>
                      <a:r>
                        <a:rPr lang="en-ZA" b="0" dirty="0">
                          <a:solidFill>
                            <a:srgbClr val="000000"/>
                          </a:solidFill>
                        </a:rPr>
                        <a:t>Higher productivity and efficiency </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ZA" b="0" dirty="0">
                          <a:solidFill>
                            <a:srgbClr val="000000"/>
                          </a:solidFill>
                        </a:rPr>
                        <a:t>Detailed analytics</a:t>
                      </a:r>
                    </a:p>
                  </a:txBody>
                  <a:tcPr/>
                </a:tc>
                <a:tc>
                  <a:txBody>
                    <a:bodyPr/>
                    <a:lstStyle/>
                    <a:p>
                      <a:endParaRPr lang="en-ZA" b="0" dirty="0">
                        <a:solidFill>
                          <a:srgbClr val="000000"/>
                        </a:solidFill>
                      </a:endParaRPr>
                    </a:p>
                  </a:txBody>
                  <a:tcPr/>
                </a:tc>
                <a:tc>
                  <a:txBody>
                    <a:bodyPr/>
                    <a:lstStyle/>
                    <a:p>
                      <a:r>
                        <a:rPr lang="en-ZA" b="0" dirty="0">
                          <a:solidFill>
                            <a:srgbClr val="000000"/>
                          </a:solidFill>
                        </a:rPr>
                        <a:t>Increased customer loyalty</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a:solidFill>
                            <a:srgbClr val="000000"/>
                          </a:solidFill>
                        </a:rPr>
                        <a:t>Centralised database</a:t>
                      </a:r>
                    </a:p>
                  </a:txBody>
                  <a:tcPr/>
                </a:tc>
                <a:tc>
                  <a:txBody>
                    <a:bodyPr/>
                    <a:lstStyle/>
                    <a:p>
                      <a:endParaRPr lang="en-ZA" b="0" dirty="0">
                        <a:solidFill>
                          <a:srgbClr val="000000"/>
                        </a:solidFill>
                      </a:endParaRPr>
                    </a:p>
                  </a:txBody>
                  <a:tcPr/>
                </a:tc>
                <a:tc>
                  <a:txBody>
                    <a:bodyPr/>
                    <a:lstStyle/>
                    <a:p>
                      <a:r>
                        <a:rPr lang="en-GB" b="0" dirty="0">
                          <a:solidFill>
                            <a:srgbClr val="000000"/>
                          </a:solidFill>
                        </a:rPr>
                        <a:t>Better HR management</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graphicFrame>
        <p:nvGraphicFramePr>
          <p:cNvPr id="10" name="Table 3">
            <a:extLst>
              <a:ext uri="{FF2B5EF4-FFF2-40B4-BE49-F238E27FC236}">
                <a16:creationId xmlns:a16="http://schemas.microsoft.com/office/drawing/2014/main" id="{5B3DF8C2-6E22-1D47-554E-741ED6B7EB65}"/>
              </a:ext>
            </a:extLst>
          </p:cNvPr>
          <p:cNvGraphicFramePr>
            <a:graphicFrameLocks noGrp="1"/>
          </p:cNvGraphicFramePr>
          <p:nvPr>
            <p:extLst>
              <p:ext uri="{D42A27DB-BD31-4B8C-83A1-F6EECF244321}">
                <p14:modId xmlns:p14="http://schemas.microsoft.com/office/powerpoint/2010/main" val="245371693"/>
              </p:ext>
            </p:extLst>
          </p:nvPr>
        </p:nvGraphicFramePr>
        <p:xfrm>
          <a:off x="798379" y="2664843"/>
          <a:ext cx="10595236" cy="2217280"/>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ZA" b="0" dirty="0" err="1">
                          <a:solidFill>
                            <a:srgbClr val="000000"/>
                          </a:solidFill>
                        </a:rPr>
                        <a:t>Besserer</a:t>
                      </a:r>
                      <a:r>
                        <a:rPr lang="en-ZA" b="0" dirty="0">
                          <a:solidFill>
                            <a:srgbClr val="000000"/>
                          </a:solidFill>
                        </a:rPr>
                        <a:t> customer service</a:t>
                      </a:r>
                    </a:p>
                  </a:txBody>
                  <a:tcPr/>
                </a:tc>
                <a:tc>
                  <a:txBody>
                    <a:bodyPr/>
                    <a:lstStyle/>
                    <a:p>
                      <a:endParaRPr lang="en-ZA" b="0" dirty="0">
                        <a:solidFill>
                          <a:srgbClr val="000000"/>
                        </a:solidFill>
                      </a:endParaRPr>
                    </a:p>
                  </a:txBody>
                  <a:tcPr/>
                </a:tc>
                <a:tc>
                  <a:txBody>
                    <a:bodyPr/>
                    <a:lstStyle/>
                    <a:p>
                      <a:r>
                        <a:rPr lang="en-ZA" b="0" dirty="0" err="1">
                          <a:solidFill>
                            <a:srgbClr val="000000"/>
                          </a:solidFill>
                        </a:rPr>
                        <a:t>Verbesserte</a:t>
                      </a:r>
                      <a:r>
                        <a:rPr lang="en-ZA" b="0" dirty="0">
                          <a:solidFill>
                            <a:srgbClr val="000000"/>
                          </a:solidFill>
                        </a:rPr>
                        <a:t> </a:t>
                      </a:r>
                      <a:r>
                        <a:rPr lang="en-ZA" b="0" dirty="0" err="1">
                          <a:solidFill>
                            <a:srgbClr val="000000"/>
                          </a:solidFill>
                        </a:rPr>
                        <a:t>profitabilität</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err="1">
                          <a:solidFill>
                            <a:srgbClr val="000000"/>
                          </a:solidFill>
                        </a:rPr>
                        <a:t>Besseres</a:t>
                      </a:r>
                      <a:r>
                        <a:rPr lang="en-ZA" b="0" dirty="0">
                          <a:solidFill>
                            <a:srgbClr val="000000"/>
                          </a:solidFill>
                        </a:rPr>
                        <a:t> HR management</a:t>
                      </a:r>
                    </a:p>
                  </a:txBody>
                  <a:tcPr/>
                </a:tc>
                <a:tc>
                  <a:txBody>
                    <a:bodyPr/>
                    <a:lstStyle/>
                    <a:p>
                      <a:endParaRPr lang="en-ZA" b="0" dirty="0">
                        <a:solidFill>
                          <a:srgbClr val="000000"/>
                        </a:solidFill>
                      </a:endParaRPr>
                    </a:p>
                  </a:txBody>
                  <a:tcPr/>
                </a:tc>
                <a:tc>
                  <a:txBody>
                    <a:bodyPr/>
                    <a:lstStyle/>
                    <a:p>
                      <a:r>
                        <a:rPr lang="en-ZA" b="0" dirty="0">
                          <a:solidFill>
                            <a:srgbClr val="000000"/>
                          </a:solidFill>
                        </a:rPr>
                        <a:t>Sales force automation</a:t>
                      </a: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ZA" b="0" dirty="0" err="1">
                          <a:solidFill>
                            <a:srgbClr val="000000"/>
                          </a:solidFill>
                        </a:rPr>
                        <a:t>Verbessertes</a:t>
                      </a:r>
                      <a:r>
                        <a:rPr lang="en-ZA" b="0" dirty="0">
                          <a:solidFill>
                            <a:srgbClr val="000000"/>
                          </a:solidFill>
                        </a:rPr>
                        <a:t> marketing</a:t>
                      </a:r>
                    </a:p>
                  </a:txBody>
                  <a:tcPr/>
                </a:tc>
                <a:tc>
                  <a:txBody>
                    <a:bodyPr/>
                    <a:lstStyle/>
                    <a:p>
                      <a:endParaRPr lang="en-ZA" b="0" dirty="0">
                        <a:solidFill>
                          <a:srgbClr val="000000"/>
                        </a:solidFill>
                      </a:endParaRPr>
                    </a:p>
                  </a:txBody>
                  <a:tcPr/>
                </a:tc>
                <a:tc>
                  <a:txBody>
                    <a:bodyPr/>
                    <a:lstStyle/>
                    <a:p>
                      <a:r>
                        <a:rPr lang="en-ZA" b="0" dirty="0" err="1">
                          <a:solidFill>
                            <a:srgbClr val="000000"/>
                          </a:solidFill>
                        </a:rPr>
                        <a:t>Erhöhte</a:t>
                      </a:r>
                      <a:r>
                        <a:rPr lang="en-ZA" b="0" dirty="0">
                          <a:solidFill>
                            <a:srgbClr val="000000"/>
                          </a:solidFill>
                        </a:rPr>
                        <a:t> </a:t>
                      </a:r>
                      <a:r>
                        <a:rPr lang="en-ZA" b="0" dirty="0" err="1">
                          <a:solidFill>
                            <a:srgbClr val="000000"/>
                          </a:solidFill>
                        </a:rPr>
                        <a:t>Produktivität</a:t>
                      </a:r>
                      <a:r>
                        <a:rPr lang="en-ZA" b="0" dirty="0">
                          <a:solidFill>
                            <a:srgbClr val="000000"/>
                          </a:solidFill>
                        </a:rPr>
                        <a:t> und </a:t>
                      </a:r>
                      <a:r>
                        <a:rPr lang="en-ZA" b="0" dirty="0" err="1">
                          <a:solidFill>
                            <a:srgbClr val="000000"/>
                          </a:solidFill>
                        </a:rPr>
                        <a:t>Effizienz</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ZA" b="0" dirty="0" err="1">
                          <a:solidFill>
                            <a:srgbClr val="000000"/>
                          </a:solidFill>
                        </a:rPr>
                        <a:t>Detaillierte</a:t>
                      </a:r>
                      <a:r>
                        <a:rPr lang="en-ZA" b="0" dirty="0">
                          <a:solidFill>
                            <a:srgbClr val="000000"/>
                          </a:solidFill>
                        </a:rPr>
                        <a:t> analytics</a:t>
                      </a:r>
                    </a:p>
                  </a:txBody>
                  <a:tcPr/>
                </a:tc>
                <a:tc>
                  <a:txBody>
                    <a:bodyPr/>
                    <a:lstStyle/>
                    <a:p>
                      <a:endParaRPr lang="en-ZA" b="0" dirty="0">
                        <a:solidFill>
                          <a:srgbClr val="000000"/>
                        </a:solidFill>
                      </a:endParaRPr>
                    </a:p>
                  </a:txBody>
                  <a:tcPr/>
                </a:tc>
                <a:tc>
                  <a:txBody>
                    <a:bodyPr/>
                    <a:lstStyle/>
                    <a:p>
                      <a:r>
                        <a:rPr lang="en-ZA" b="0" dirty="0" err="1">
                          <a:solidFill>
                            <a:srgbClr val="000000"/>
                          </a:solidFill>
                        </a:rPr>
                        <a:t>Loyalere</a:t>
                      </a:r>
                      <a:r>
                        <a:rPr lang="en-ZA" b="0" dirty="0">
                          <a:solidFill>
                            <a:srgbClr val="000000"/>
                          </a:solidFill>
                        </a:rPr>
                        <a:t> </a:t>
                      </a:r>
                      <a:r>
                        <a:rPr lang="en-ZA" b="0" dirty="0" err="1">
                          <a:solidFill>
                            <a:srgbClr val="000000"/>
                          </a:solidFill>
                        </a:rPr>
                        <a:t>Kunden</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err="1">
                          <a:solidFill>
                            <a:srgbClr val="000000"/>
                          </a:solidFill>
                        </a:rPr>
                        <a:t>Zentralisierte</a:t>
                      </a:r>
                      <a:r>
                        <a:rPr lang="en-ZA" b="0" dirty="0">
                          <a:solidFill>
                            <a:srgbClr val="000000"/>
                          </a:solidFill>
                        </a:rPr>
                        <a:t> </a:t>
                      </a:r>
                      <a:r>
                        <a:rPr lang="en-ZA" b="0" dirty="0" err="1">
                          <a:solidFill>
                            <a:srgbClr val="000000"/>
                          </a:solidFill>
                        </a:rPr>
                        <a:t>daten</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GB" b="0" dirty="0" err="1">
                          <a:solidFill>
                            <a:srgbClr val="000000"/>
                          </a:solidFill>
                        </a:rPr>
                        <a:t>Besseres</a:t>
                      </a:r>
                      <a:r>
                        <a:rPr lang="en-GB" b="0" dirty="0">
                          <a:solidFill>
                            <a:srgbClr val="000000"/>
                          </a:solidFill>
                        </a:rPr>
                        <a:t> HR management</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spTree>
    <p:extLst>
      <p:ext uri="{BB962C8B-B14F-4D97-AF65-F5344CB8AC3E}">
        <p14:creationId xmlns:p14="http://schemas.microsoft.com/office/powerpoint/2010/main" val="423045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Wählen</a:t>
            </a:r>
            <a:r>
              <a:rPr lang="en-GB" dirty="0"/>
              <a:t> Sie die </a:t>
            </a:r>
            <a:r>
              <a:rPr lang="en-GB" dirty="0" err="1"/>
              <a:t>wichtigsten</a:t>
            </a:r>
            <a:r>
              <a:rPr lang="en-GB" dirty="0"/>
              <a:t> </a:t>
            </a:r>
            <a:r>
              <a:rPr lang="en-GB" dirty="0" err="1"/>
              <a:t>Vorteile</a:t>
            </a:r>
            <a:r>
              <a:rPr lang="en-GB" dirty="0"/>
              <a:t> von CRM </a:t>
            </a:r>
            <a:r>
              <a:rPr lang="en-GB" dirty="0" err="1"/>
              <a:t>aus</a:t>
            </a:r>
            <a:r>
              <a:rPr lang="en-GB" dirty="0"/>
              <a:t> der </a:t>
            </a:r>
            <a:r>
              <a:rPr lang="en-GB" dirty="0" err="1"/>
              <a:t>folgenden</a:t>
            </a:r>
            <a:r>
              <a:rPr lang="en-GB" dirty="0"/>
              <a:t> </a:t>
            </a:r>
            <a:r>
              <a:rPr lang="en-GB" dirty="0" err="1"/>
              <a:t>Liste</a:t>
            </a:r>
            <a:r>
              <a:rPr lang="en-GB" dirty="0"/>
              <a:t> von </a:t>
            </a:r>
            <a:r>
              <a:rPr lang="en-GB" dirty="0" err="1"/>
              <a:t>Merkmalen</a:t>
            </a:r>
            <a:r>
              <a:rPr lang="en-GB" dirty="0"/>
              <a:t> </a:t>
            </a:r>
            <a:r>
              <a:rPr lang="en-GB" dirty="0" err="1"/>
              <a:t>aus</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3400221725"/>
              </p:ext>
            </p:extLst>
          </p:nvPr>
        </p:nvGraphicFramePr>
        <p:xfrm>
          <a:off x="798382" y="2664843"/>
          <a:ext cx="10595236" cy="2217280"/>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ZA" b="0" dirty="0" err="1">
                          <a:solidFill>
                            <a:srgbClr val="000000"/>
                          </a:solidFill>
                        </a:rPr>
                        <a:t>Besserer</a:t>
                      </a:r>
                      <a:r>
                        <a:rPr lang="en-ZA" b="0" dirty="0">
                          <a:solidFill>
                            <a:srgbClr val="000000"/>
                          </a:solidFill>
                        </a:rPr>
                        <a:t> customer service</a:t>
                      </a:r>
                    </a:p>
                  </a:txBody>
                  <a:tcPr/>
                </a:tc>
                <a:tc>
                  <a:txBody>
                    <a:bodyPr/>
                    <a:lstStyle/>
                    <a:p>
                      <a:endParaRPr lang="en-ZA" b="0" dirty="0">
                        <a:solidFill>
                          <a:srgbClr val="000000"/>
                        </a:solidFill>
                      </a:endParaRPr>
                    </a:p>
                  </a:txBody>
                  <a:tcPr/>
                </a:tc>
                <a:tc>
                  <a:txBody>
                    <a:bodyPr/>
                    <a:lstStyle/>
                    <a:p>
                      <a:r>
                        <a:rPr lang="en-ZA" b="0" dirty="0" err="1">
                          <a:solidFill>
                            <a:srgbClr val="000000"/>
                          </a:solidFill>
                        </a:rPr>
                        <a:t>Verbesserte</a:t>
                      </a:r>
                      <a:r>
                        <a:rPr lang="en-ZA" b="0" dirty="0">
                          <a:solidFill>
                            <a:srgbClr val="000000"/>
                          </a:solidFill>
                        </a:rPr>
                        <a:t> </a:t>
                      </a:r>
                      <a:r>
                        <a:rPr lang="en-ZA" b="0" dirty="0" err="1">
                          <a:solidFill>
                            <a:srgbClr val="000000"/>
                          </a:solidFill>
                        </a:rPr>
                        <a:t>profitabilität</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err="1">
                          <a:solidFill>
                            <a:srgbClr val="000000"/>
                          </a:solidFill>
                        </a:rPr>
                        <a:t>Besseres</a:t>
                      </a:r>
                      <a:r>
                        <a:rPr lang="en-ZA" b="0" dirty="0">
                          <a:solidFill>
                            <a:srgbClr val="000000"/>
                          </a:solidFill>
                        </a:rPr>
                        <a:t> HR management</a:t>
                      </a:r>
                    </a:p>
                  </a:txBody>
                  <a:tcPr/>
                </a:tc>
                <a:tc>
                  <a:txBody>
                    <a:bodyPr/>
                    <a:lstStyle/>
                    <a:p>
                      <a:endParaRPr lang="en-ZA" b="0" dirty="0">
                        <a:solidFill>
                          <a:srgbClr val="000000"/>
                        </a:solidFill>
                      </a:endParaRPr>
                    </a:p>
                  </a:txBody>
                  <a:tcPr/>
                </a:tc>
                <a:tc>
                  <a:txBody>
                    <a:bodyPr/>
                    <a:lstStyle/>
                    <a:p>
                      <a:r>
                        <a:rPr lang="en-ZA" b="0" dirty="0">
                          <a:solidFill>
                            <a:srgbClr val="000000"/>
                          </a:solidFill>
                        </a:rPr>
                        <a:t>Sales force automation</a:t>
                      </a: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ZA" b="0" dirty="0" err="1">
                          <a:solidFill>
                            <a:srgbClr val="000000"/>
                          </a:solidFill>
                        </a:rPr>
                        <a:t>Verbessertes</a:t>
                      </a:r>
                      <a:r>
                        <a:rPr lang="en-ZA" b="0" dirty="0">
                          <a:solidFill>
                            <a:srgbClr val="000000"/>
                          </a:solidFill>
                        </a:rPr>
                        <a:t> marketing</a:t>
                      </a:r>
                    </a:p>
                  </a:txBody>
                  <a:tcPr/>
                </a:tc>
                <a:tc>
                  <a:txBody>
                    <a:bodyPr/>
                    <a:lstStyle/>
                    <a:p>
                      <a:endParaRPr lang="en-ZA" b="0" dirty="0">
                        <a:solidFill>
                          <a:srgbClr val="000000"/>
                        </a:solidFill>
                      </a:endParaRPr>
                    </a:p>
                  </a:txBody>
                  <a:tcPr/>
                </a:tc>
                <a:tc>
                  <a:txBody>
                    <a:bodyPr/>
                    <a:lstStyle/>
                    <a:p>
                      <a:r>
                        <a:rPr lang="en-ZA" b="0" dirty="0" err="1">
                          <a:solidFill>
                            <a:srgbClr val="000000"/>
                          </a:solidFill>
                        </a:rPr>
                        <a:t>Erhöhte</a:t>
                      </a:r>
                      <a:r>
                        <a:rPr lang="en-ZA" b="0" dirty="0">
                          <a:solidFill>
                            <a:srgbClr val="000000"/>
                          </a:solidFill>
                        </a:rPr>
                        <a:t> </a:t>
                      </a:r>
                      <a:r>
                        <a:rPr lang="en-ZA" b="0" dirty="0" err="1">
                          <a:solidFill>
                            <a:srgbClr val="000000"/>
                          </a:solidFill>
                        </a:rPr>
                        <a:t>Produktivität</a:t>
                      </a:r>
                      <a:r>
                        <a:rPr lang="en-ZA" b="0" dirty="0">
                          <a:solidFill>
                            <a:srgbClr val="000000"/>
                          </a:solidFill>
                        </a:rPr>
                        <a:t> und </a:t>
                      </a:r>
                      <a:r>
                        <a:rPr lang="en-ZA" b="0" dirty="0" err="1">
                          <a:solidFill>
                            <a:srgbClr val="000000"/>
                          </a:solidFill>
                        </a:rPr>
                        <a:t>Effizienz</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ZA" b="0" dirty="0" err="1">
                          <a:solidFill>
                            <a:srgbClr val="000000"/>
                          </a:solidFill>
                        </a:rPr>
                        <a:t>Detaillierte</a:t>
                      </a:r>
                      <a:r>
                        <a:rPr lang="en-ZA" b="0" dirty="0">
                          <a:solidFill>
                            <a:srgbClr val="000000"/>
                          </a:solidFill>
                        </a:rPr>
                        <a:t> analytics</a:t>
                      </a:r>
                    </a:p>
                  </a:txBody>
                  <a:tcPr/>
                </a:tc>
                <a:tc>
                  <a:txBody>
                    <a:bodyPr/>
                    <a:lstStyle/>
                    <a:p>
                      <a:endParaRPr lang="en-ZA" b="0" dirty="0">
                        <a:solidFill>
                          <a:srgbClr val="000000"/>
                        </a:solidFill>
                      </a:endParaRPr>
                    </a:p>
                  </a:txBody>
                  <a:tcPr/>
                </a:tc>
                <a:tc>
                  <a:txBody>
                    <a:bodyPr/>
                    <a:lstStyle/>
                    <a:p>
                      <a:r>
                        <a:rPr lang="en-ZA" b="0" dirty="0" err="1">
                          <a:solidFill>
                            <a:srgbClr val="000000"/>
                          </a:solidFill>
                        </a:rPr>
                        <a:t>Loyalere</a:t>
                      </a:r>
                      <a:r>
                        <a:rPr lang="en-ZA" b="0" dirty="0">
                          <a:solidFill>
                            <a:srgbClr val="000000"/>
                          </a:solidFill>
                        </a:rPr>
                        <a:t> </a:t>
                      </a:r>
                      <a:r>
                        <a:rPr lang="en-ZA" b="0" dirty="0" err="1">
                          <a:solidFill>
                            <a:srgbClr val="000000"/>
                          </a:solidFill>
                        </a:rPr>
                        <a:t>Kunden</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err="1">
                          <a:solidFill>
                            <a:srgbClr val="000000"/>
                          </a:solidFill>
                        </a:rPr>
                        <a:t>Zentralisierte</a:t>
                      </a:r>
                      <a:r>
                        <a:rPr lang="en-ZA" b="0" dirty="0">
                          <a:solidFill>
                            <a:srgbClr val="000000"/>
                          </a:solidFill>
                        </a:rPr>
                        <a:t> </a:t>
                      </a:r>
                      <a:r>
                        <a:rPr lang="en-ZA" b="0" dirty="0" err="1">
                          <a:solidFill>
                            <a:srgbClr val="000000"/>
                          </a:solidFill>
                        </a:rPr>
                        <a:t>daten</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GB" b="0" dirty="0" err="1">
                          <a:solidFill>
                            <a:srgbClr val="000000"/>
                          </a:solidFill>
                        </a:rPr>
                        <a:t>Besseres</a:t>
                      </a:r>
                      <a:r>
                        <a:rPr lang="en-GB" b="0" dirty="0">
                          <a:solidFill>
                            <a:srgbClr val="000000"/>
                          </a:solidFill>
                        </a:rPr>
                        <a:t> HR management</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pic>
        <p:nvPicPr>
          <p:cNvPr id="4" name="Graphic 3" descr="Checkmark with solid fill">
            <a:extLst>
              <a:ext uri="{FF2B5EF4-FFF2-40B4-BE49-F238E27FC236}">
                <a16:creationId xmlns:a16="http://schemas.microsoft.com/office/drawing/2014/main" id="{DC3E4F49-6139-76D1-5048-80FCD4027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9817" y="2787149"/>
            <a:ext cx="244612" cy="244612"/>
          </a:xfrm>
          <a:prstGeom prst="rect">
            <a:avLst/>
          </a:prstGeom>
        </p:spPr>
      </p:pic>
      <p:pic>
        <p:nvPicPr>
          <p:cNvPr id="6" name="Graphic 5" descr="Checkmark with solid fill">
            <a:extLst>
              <a:ext uri="{FF2B5EF4-FFF2-40B4-BE49-F238E27FC236}">
                <a16:creationId xmlns:a16="http://schemas.microsoft.com/office/drawing/2014/main" id="{CE8AC5EE-D6BB-FF2F-808C-BB9D75BABA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2787149"/>
            <a:ext cx="244612" cy="244612"/>
          </a:xfrm>
          <a:prstGeom prst="rect">
            <a:avLst/>
          </a:prstGeom>
        </p:spPr>
      </p:pic>
      <p:pic>
        <p:nvPicPr>
          <p:cNvPr id="7" name="Graphic 6" descr="Checkmark with solid fill">
            <a:extLst>
              <a:ext uri="{FF2B5EF4-FFF2-40B4-BE49-F238E27FC236}">
                <a16:creationId xmlns:a16="http://schemas.microsoft.com/office/drawing/2014/main" id="{A5BC7D6F-D6FC-B51C-201F-321D744FFD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89064" y="4111659"/>
            <a:ext cx="244612" cy="244612"/>
          </a:xfrm>
          <a:prstGeom prst="rect">
            <a:avLst/>
          </a:prstGeom>
        </p:spPr>
      </p:pic>
      <p:pic>
        <p:nvPicPr>
          <p:cNvPr id="8" name="Graphic 7" descr="Checkmark with solid fill">
            <a:extLst>
              <a:ext uri="{FF2B5EF4-FFF2-40B4-BE49-F238E27FC236}">
                <a16:creationId xmlns:a16="http://schemas.microsoft.com/office/drawing/2014/main" id="{0D8B9BFA-8BA8-01CC-EFF5-B1DA119D05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3673704"/>
            <a:ext cx="244612" cy="244612"/>
          </a:xfrm>
          <a:prstGeom prst="rect">
            <a:avLst/>
          </a:prstGeom>
        </p:spPr>
      </p:pic>
      <p:pic>
        <p:nvPicPr>
          <p:cNvPr id="9" name="Graphic 8" descr="Checkmark with solid fill">
            <a:extLst>
              <a:ext uri="{FF2B5EF4-FFF2-40B4-BE49-F238E27FC236}">
                <a16:creationId xmlns:a16="http://schemas.microsoft.com/office/drawing/2014/main" id="{EC11EE4D-2FCA-0FCB-E7CB-64CCE787EF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9817" y="4550566"/>
            <a:ext cx="244612" cy="244612"/>
          </a:xfrm>
          <a:prstGeom prst="rect">
            <a:avLst/>
          </a:prstGeom>
        </p:spPr>
      </p:pic>
      <p:pic>
        <p:nvPicPr>
          <p:cNvPr id="10" name="Graphic 9" descr="Checkmark with solid fill">
            <a:extLst>
              <a:ext uri="{FF2B5EF4-FFF2-40B4-BE49-F238E27FC236}">
                <a16:creationId xmlns:a16="http://schemas.microsoft.com/office/drawing/2014/main" id="{D16E1B79-C49A-A394-753D-D2716C71C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4095012"/>
            <a:ext cx="244612" cy="244612"/>
          </a:xfrm>
          <a:prstGeom prst="rect">
            <a:avLst/>
          </a:prstGeom>
        </p:spPr>
      </p:pic>
    </p:spTree>
    <p:extLst>
      <p:ext uri="{BB962C8B-B14F-4D97-AF65-F5344CB8AC3E}">
        <p14:creationId xmlns:p14="http://schemas.microsoft.com/office/powerpoint/2010/main" val="178661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0" y="1530047"/>
            <a:ext cx="10595237" cy="3995028"/>
          </a:xfrm>
        </p:spPr>
        <p:txBody>
          <a:bodyPr/>
          <a:lstStyle/>
          <a:p>
            <a:pPr marL="474300" indent="-457200">
              <a:buClr>
                <a:schemeClr val="accent2"/>
              </a:buClr>
              <a:buFont typeface="Wingdings" panose="05000000000000000000" pitchFamily="2" charset="2"/>
              <a:buChar char="Ø"/>
            </a:pPr>
            <a:r>
              <a:rPr lang="en-GB" dirty="0" err="1"/>
              <a:t>Warum</a:t>
            </a:r>
            <a:r>
              <a:rPr lang="en-GB" dirty="0"/>
              <a:t> </a:t>
            </a:r>
            <a:r>
              <a:rPr lang="en-GB" dirty="0" err="1"/>
              <a:t>wird</a:t>
            </a:r>
            <a:r>
              <a:rPr lang="en-GB" dirty="0"/>
              <a:t> CRM in </a:t>
            </a:r>
            <a:r>
              <a:rPr lang="en-GB" dirty="0" err="1"/>
              <a:t>kleinen</a:t>
            </a:r>
            <a:r>
              <a:rPr lang="en-GB" dirty="0"/>
              <a:t> </a:t>
            </a:r>
            <a:r>
              <a:rPr lang="en-GB" dirty="0" err="1"/>
              <a:t>Wohlfahrtsverbänden</a:t>
            </a:r>
            <a:r>
              <a:rPr lang="en-GB" dirty="0"/>
              <a:t> </a:t>
            </a:r>
            <a:r>
              <a:rPr lang="en-GB" dirty="0" err="1"/>
              <a:t>nicht</a:t>
            </a:r>
            <a:r>
              <a:rPr lang="en-GB" dirty="0"/>
              <a:t> </a:t>
            </a:r>
            <a:r>
              <a:rPr lang="en-GB" dirty="0" err="1"/>
              <a:t>angewandt</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931500" lvl="1" indent="-457200">
              <a:buClr>
                <a:schemeClr val="accent2"/>
              </a:buClr>
              <a:buFont typeface="+mj-lt"/>
              <a:buAutoNum type="alphaLcParenR"/>
            </a:pPr>
            <a:r>
              <a:rPr lang="en-GB" dirty="0" err="1">
                <a:solidFill>
                  <a:srgbClr val="000000"/>
                </a:solidFill>
                <a:latin typeface="+mn-lt"/>
              </a:rPr>
              <a:t>Verwaltung</a:t>
            </a:r>
            <a:r>
              <a:rPr lang="en-GB" dirty="0">
                <a:solidFill>
                  <a:srgbClr val="000000"/>
                </a:solidFill>
                <a:latin typeface="+mn-lt"/>
              </a:rPr>
              <a:t> von Online-Fundraising und </a:t>
            </a:r>
            <a:r>
              <a:rPr lang="en-GB" dirty="0" err="1">
                <a:solidFill>
                  <a:srgbClr val="000000"/>
                </a:solidFill>
                <a:latin typeface="+mn-lt"/>
              </a:rPr>
              <a:t>anderen</a:t>
            </a:r>
            <a:r>
              <a:rPr lang="en-GB" dirty="0">
                <a:solidFill>
                  <a:srgbClr val="000000"/>
                </a:solidFill>
                <a:latin typeface="+mn-lt"/>
              </a:rPr>
              <a:t> </a:t>
            </a:r>
            <a:r>
              <a:rPr lang="en-GB" dirty="0" err="1">
                <a:solidFill>
                  <a:srgbClr val="000000"/>
                </a:solidFill>
                <a:latin typeface="+mn-lt"/>
              </a:rPr>
              <a:t>Einkommensströmen</a:t>
            </a:r>
            <a:endParaRPr lang="en-GB" dirty="0">
              <a:solidFill>
                <a:srgbClr val="000000"/>
              </a:solidFill>
              <a:latin typeface="+mn-lt"/>
            </a:endParaRPr>
          </a:p>
          <a:p>
            <a:pPr marL="931500" lvl="1" indent="-457200">
              <a:buClr>
                <a:schemeClr val="accent2"/>
              </a:buClr>
              <a:buFont typeface="+mj-lt"/>
              <a:buAutoNum type="alphaLcParenR"/>
            </a:pPr>
            <a:r>
              <a:rPr lang="en-GB" dirty="0" err="1">
                <a:solidFill>
                  <a:srgbClr val="000000"/>
                </a:solidFill>
                <a:latin typeface="+mn-lt"/>
              </a:rPr>
              <a:t>Segmentierung</a:t>
            </a:r>
            <a:r>
              <a:rPr lang="en-GB" dirty="0">
                <a:solidFill>
                  <a:srgbClr val="000000"/>
                </a:solidFill>
                <a:latin typeface="+mn-lt"/>
              </a:rPr>
              <a:t> der Spender auf der </a:t>
            </a:r>
            <a:r>
              <a:rPr lang="en-GB" dirty="0" err="1">
                <a:solidFill>
                  <a:srgbClr val="000000"/>
                </a:solidFill>
                <a:latin typeface="+mn-lt"/>
              </a:rPr>
              <a:t>Grundlage</a:t>
            </a:r>
            <a:r>
              <a:rPr lang="en-GB" dirty="0">
                <a:solidFill>
                  <a:srgbClr val="000000"/>
                </a:solidFill>
                <a:latin typeface="+mn-lt"/>
              </a:rPr>
              <a:t> </a:t>
            </a:r>
            <a:r>
              <a:rPr lang="en-GB" dirty="0" err="1">
                <a:solidFill>
                  <a:srgbClr val="000000"/>
                </a:solidFill>
                <a:latin typeface="+mn-lt"/>
              </a:rPr>
              <a:t>ihrer</a:t>
            </a:r>
            <a:r>
              <a:rPr lang="en-GB" dirty="0">
                <a:solidFill>
                  <a:srgbClr val="000000"/>
                </a:solidFill>
                <a:latin typeface="+mn-lt"/>
              </a:rPr>
              <a:t> </a:t>
            </a:r>
            <a:r>
              <a:rPr lang="en-GB" dirty="0" err="1">
                <a:solidFill>
                  <a:srgbClr val="000000"/>
                </a:solidFill>
                <a:latin typeface="+mn-lt"/>
              </a:rPr>
              <a:t>finanziellen</a:t>
            </a:r>
            <a:r>
              <a:rPr lang="en-GB" dirty="0">
                <a:solidFill>
                  <a:srgbClr val="000000"/>
                </a:solidFill>
                <a:latin typeface="+mn-lt"/>
              </a:rPr>
              <a:t> </a:t>
            </a:r>
            <a:r>
              <a:rPr lang="en-GB" dirty="0" err="1">
                <a:solidFill>
                  <a:srgbClr val="000000"/>
                </a:solidFill>
                <a:latin typeface="+mn-lt"/>
              </a:rPr>
              <a:t>Beiträge</a:t>
            </a:r>
            <a:endParaRPr lang="en-GB" dirty="0">
              <a:solidFill>
                <a:srgbClr val="000000"/>
              </a:solidFill>
              <a:latin typeface="+mn-lt"/>
            </a:endParaRPr>
          </a:p>
          <a:p>
            <a:pPr marL="931500" lvl="1" indent="-457200">
              <a:buClr>
                <a:schemeClr val="accent2"/>
              </a:buClr>
              <a:buFont typeface="+mj-lt"/>
              <a:buAutoNum type="alphaLcParenR"/>
            </a:pPr>
            <a:r>
              <a:rPr lang="en-GB" dirty="0" err="1">
                <a:solidFill>
                  <a:srgbClr val="000000"/>
                </a:solidFill>
                <a:latin typeface="+mn-lt"/>
              </a:rPr>
              <a:t>Verwaltung</a:t>
            </a:r>
            <a:r>
              <a:rPr lang="en-GB" dirty="0">
                <a:solidFill>
                  <a:srgbClr val="000000"/>
                </a:solidFill>
                <a:latin typeface="+mn-lt"/>
              </a:rPr>
              <a:t> der </a:t>
            </a:r>
            <a:r>
              <a:rPr lang="en-GB" dirty="0" err="1">
                <a:solidFill>
                  <a:srgbClr val="000000"/>
                </a:solidFill>
                <a:latin typeface="+mn-lt"/>
              </a:rPr>
              <a:t>Marketingkommunikation</a:t>
            </a:r>
            <a:endParaRPr lang="en-GB" dirty="0">
              <a:solidFill>
                <a:srgbClr val="000000"/>
              </a:solidFill>
              <a:latin typeface="+mn-lt"/>
            </a:endParaRPr>
          </a:p>
          <a:p>
            <a:pPr marL="931500" lvl="1" indent="-457200">
              <a:buClr>
                <a:schemeClr val="accent2"/>
              </a:buClr>
              <a:buFont typeface="+mj-lt"/>
              <a:buAutoNum type="alphaLcParenR"/>
            </a:pPr>
            <a:r>
              <a:rPr lang="en-GB" dirty="0" err="1">
                <a:solidFill>
                  <a:srgbClr val="000000"/>
                </a:solidFill>
                <a:latin typeface="+mn-lt"/>
              </a:rPr>
              <a:t>Berichterstattung</a:t>
            </a:r>
            <a:r>
              <a:rPr lang="en-GB" dirty="0">
                <a:solidFill>
                  <a:srgbClr val="000000"/>
                </a:solidFill>
                <a:latin typeface="+mn-lt"/>
              </a:rPr>
              <a:t> </a:t>
            </a:r>
            <a:r>
              <a:rPr lang="en-GB" dirty="0" err="1">
                <a:solidFill>
                  <a:srgbClr val="000000"/>
                </a:solidFill>
                <a:latin typeface="+mn-lt"/>
              </a:rPr>
              <a:t>über</a:t>
            </a:r>
            <a:r>
              <a:rPr lang="en-GB" dirty="0">
                <a:solidFill>
                  <a:srgbClr val="000000"/>
                </a:solidFill>
                <a:latin typeface="+mn-lt"/>
              </a:rPr>
              <a:t> </a:t>
            </a:r>
            <a:r>
              <a:rPr lang="en-GB" dirty="0" err="1">
                <a:solidFill>
                  <a:srgbClr val="000000"/>
                </a:solidFill>
                <a:latin typeface="+mn-lt"/>
              </a:rPr>
              <a:t>Programmaktivitäten</a:t>
            </a:r>
            <a:r>
              <a:rPr lang="en-GB" dirty="0">
                <a:solidFill>
                  <a:srgbClr val="000000"/>
                </a:solidFill>
                <a:latin typeface="+mn-lt"/>
              </a:rPr>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4" name="Graphic 3" descr="Checkmark with solid fill">
            <a:extLst>
              <a:ext uri="{FF2B5EF4-FFF2-40B4-BE49-F238E27FC236}">
                <a16:creationId xmlns:a16="http://schemas.microsoft.com/office/drawing/2014/main" id="{46FD2C26-EAD0-2BDA-160A-4C511D51DE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4046" y="4422325"/>
            <a:ext cx="384628" cy="384628"/>
          </a:xfrm>
          <a:prstGeom prst="rect">
            <a:avLst/>
          </a:prstGeom>
        </p:spPr>
      </p:pic>
      <p:sp>
        <p:nvSpPr>
          <p:cNvPr id="6" name="TextBox 5">
            <a:extLst>
              <a:ext uri="{FF2B5EF4-FFF2-40B4-BE49-F238E27FC236}">
                <a16:creationId xmlns:a16="http://schemas.microsoft.com/office/drawing/2014/main" id="{8FE96391-AA04-2DFC-2EDE-BF8D72CB5C3B}"/>
              </a:ext>
            </a:extLst>
          </p:cNvPr>
          <p:cNvSpPr txBox="1"/>
          <p:nvPr/>
        </p:nvSpPr>
        <p:spPr>
          <a:xfrm>
            <a:off x="7031405" y="4380025"/>
            <a:ext cx="4859573" cy="1569660"/>
          </a:xfrm>
          <a:prstGeom prst="rect">
            <a:avLst/>
          </a:prstGeom>
          <a:noFill/>
        </p:spPr>
        <p:txBody>
          <a:bodyPr wrap="square" rtlCol="0">
            <a:spAutoFit/>
          </a:bodyPr>
          <a:lstStyle/>
          <a:p>
            <a:r>
              <a:rPr lang="en-GB" sz="1600" dirty="0"/>
              <a:t>Bei </a:t>
            </a:r>
            <a:r>
              <a:rPr lang="en-GB" sz="1600" dirty="0" err="1"/>
              <a:t>kleinen</a:t>
            </a:r>
            <a:r>
              <a:rPr lang="en-GB" sz="1600" dirty="0"/>
              <a:t> </a:t>
            </a:r>
            <a:r>
              <a:rPr lang="en-GB" sz="1600" dirty="0" err="1"/>
              <a:t>Wohltätigkeitsorganisationen</a:t>
            </a:r>
            <a:r>
              <a:rPr lang="en-GB" sz="1600" dirty="0"/>
              <a:t> </a:t>
            </a:r>
            <a:r>
              <a:rPr lang="en-GB" sz="1600" dirty="0" err="1"/>
              <a:t>sollte</a:t>
            </a:r>
            <a:r>
              <a:rPr lang="en-GB" sz="1600" dirty="0"/>
              <a:t> CRM </a:t>
            </a:r>
            <a:r>
              <a:rPr lang="en-GB" sz="1600" dirty="0" err="1"/>
              <a:t>eingesetzt</a:t>
            </a:r>
            <a:r>
              <a:rPr lang="en-GB" sz="1600" dirty="0"/>
              <a:t> </a:t>
            </a:r>
            <a:r>
              <a:rPr lang="en-GB" sz="1600" dirty="0" err="1"/>
              <a:t>werden</a:t>
            </a:r>
            <a:r>
              <a:rPr lang="en-GB" sz="1600" dirty="0"/>
              <a:t>, um Spender und </a:t>
            </a:r>
            <a:r>
              <a:rPr lang="en-GB" sz="1600" dirty="0" err="1"/>
              <a:t>Mitglieder</a:t>
            </a:r>
            <a:r>
              <a:rPr lang="en-GB" sz="1600" dirty="0"/>
              <a:t> </a:t>
            </a:r>
            <a:r>
              <a:rPr lang="en-GB" sz="1600" dirty="0" err="1"/>
              <a:t>nicht</a:t>
            </a:r>
            <a:r>
              <a:rPr lang="en-GB" sz="1600" dirty="0"/>
              <a:t> </a:t>
            </a:r>
            <a:r>
              <a:rPr lang="en-GB" sz="1600" dirty="0" err="1"/>
              <a:t>nur</a:t>
            </a:r>
            <a:r>
              <a:rPr lang="en-GB" sz="1600" dirty="0"/>
              <a:t> </a:t>
            </a:r>
            <a:r>
              <a:rPr lang="en-GB" sz="1600" dirty="0" err="1"/>
              <a:t>nach</a:t>
            </a:r>
            <a:r>
              <a:rPr lang="en-GB" sz="1600" dirty="0"/>
              <a:t> </a:t>
            </a:r>
            <a:r>
              <a:rPr lang="en-GB" sz="1600" dirty="0" err="1"/>
              <a:t>ihren</a:t>
            </a:r>
            <a:r>
              <a:rPr lang="en-GB" sz="1600" dirty="0"/>
              <a:t> </a:t>
            </a:r>
            <a:r>
              <a:rPr lang="en-GB" sz="1600" dirty="0" err="1"/>
              <a:t>finanziellen</a:t>
            </a:r>
            <a:r>
              <a:rPr lang="en-GB" sz="1600" dirty="0"/>
              <a:t> </a:t>
            </a:r>
            <a:r>
              <a:rPr lang="en-GB" sz="1600" dirty="0" err="1"/>
              <a:t>Beiträgen</a:t>
            </a:r>
            <a:r>
              <a:rPr lang="en-GB" sz="1600" dirty="0"/>
              <a:t> </a:t>
            </a:r>
            <a:r>
              <a:rPr lang="en-GB" sz="1600" dirty="0" err="1"/>
              <a:t>zu</a:t>
            </a:r>
            <a:r>
              <a:rPr lang="en-GB" sz="1600" dirty="0"/>
              <a:t> </a:t>
            </a:r>
            <a:r>
              <a:rPr lang="en-GB" sz="1600" dirty="0" err="1"/>
              <a:t>definieren</a:t>
            </a:r>
            <a:r>
              <a:rPr lang="en-GB" sz="1600" dirty="0"/>
              <a:t>, </a:t>
            </a:r>
            <a:r>
              <a:rPr lang="en-GB" sz="1600" dirty="0" err="1"/>
              <a:t>sondern</a:t>
            </a:r>
            <a:r>
              <a:rPr lang="en-GB" sz="1600" dirty="0"/>
              <a:t> </a:t>
            </a:r>
            <a:r>
              <a:rPr lang="en-GB" sz="1600" dirty="0" err="1"/>
              <a:t>auch</a:t>
            </a:r>
            <a:r>
              <a:rPr lang="en-GB" sz="1600" dirty="0"/>
              <a:t> </a:t>
            </a:r>
            <a:r>
              <a:rPr lang="en-GB" sz="1600" dirty="0" err="1"/>
              <a:t>nach</a:t>
            </a:r>
            <a:r>
              <a:rPr lang="en-GB" sz="1600" dirty="0"/>
              <a:t> </a:t>
            </a:r>
            <a:r>
              <a:rPr lang="en-GB" sz="1600" dirty="0" err="1"/>
              <a:t>ihren</a:t>
            </a:r>
            <a:r>
              <a:rPr lang="en-GB" sz="1600" dirty="0"/>
              <a:t> </a:t>
            </a:r>
            <a:r>
              <a:rPr lang="en-GB" sz="1600" dirty="0" err="1"/>
              <a:t>Sachleistungen</a:t>
            </a:r>
            <a:r>
              <a:rPr lang="en-GB" sz="1600" dirty="0"/>
              <a:t>, </a:t>
            </a:r>
            <a:r>
              <a:rPr lang="en-GB" sz="1600" dirty="0" err="1"/>
              <a:t>ihrem</a:t>
            </a:r>
            <a:r>
              <a:rPr lang="en-GB" sz="1600" dirty="0"/>
              <a:t> </a:t>
            </a:r>
            <a:r>
              <a:rPr lang="en-GB" sz="1600" dirty="0" err="1"/>
              <a:t>Wissensaustausch</a:t>
            </a:r>
            <a:r>
              <a:rPr lang="en-GB" sz="1600" dirty="0"/>
              <a:t> </a:t>
            </a:r>
            <a:r>
              <a:rPr lang="en-GB" sz="1600" dirty="0" err="1"/>
              <a:t>oder</a:t>
            </a:r>
            <a:r>
              <a:rPr lang="en-GB" sz="1600" dirty="0"/>
              <a:t> </a:t>
            </a:r>
            <a:r>
              <a:rPr lang="en-GB" sz="1600" dirty="0" err="1"/>
              <a:t>anderen</a:t>
            </a:r>
            <a:r>
              <a:rPr lang="en-GB" sz="1600" dirty="0"/>
              <a:t> </a:t>
            </a:r>
            <a:r>
              <a:rPr lang="en-GB" sz="1600" dirty="0" err="1"/>
              <a:t>relevanten</a:t>
            </a:r>
            <a:r>
              <a:rPr lang="en-GB" sz="1600" dirty="0"/>
              <a:t> und </a:t>
            </a:r>
            <a:r>
              <a:rPr lang="en-GB" sz="1600" dirty="0" err="1"/>
              <a:t>wertvollen</a:t>
            </a:r>
            <a:r>
              <a:rPr lang="en-GB" sz="1600" dirty="0"/>
              <a:t> </a:t>
            </a:r>
            <a:r>
              <a:rPr lang="en-GB" sz="1600" dirty="0" err="1"/>
              <a:t>Beiträgen</a:t>
            </a:r>
            <a:r>
              <a:rPr lang="en-GB" sz="1600" dirty="0"/>
              <a:t>.</a:t>
            </a:r>
            <a:endParaRPr lang="en-ZA" sz="1600" dirty="0"/>
          </a:p>
        </p:txBody>
      </p:sp>
    </p:spTree>
    <p:extLst>
      <p:ext uri="{BB962C8B-B14F-4D97-AF65-F5344CB8AC3E}">
        <p14:creationId xmlns:p14="http://schemas.microsoft.com/office/powerpoint/2010/main" val="386348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"Die </a:t>
            </a:r>
            <a:r>
              <a:rPr lang="en-GB" dirty="0" err="1"/>
              <a:t>Bestandteile</a:t>
            </a:r>
            <a:r>
              <a:rPr lang="en-GB" dirty="0"/>
              <a:t> von </a:t>
            </a:r>
            <a:r>
              <a:rPr lang="en-GB" dirty="0" err="1"/>
              <a:t>Verbandsmanagementsystemen</a:t>
            </a:r>
            <a:r>
              <a:rPr lang="en-GB" dirty="0"/>
              <a:t> </a:t>
            </a:r>
            <a:r>
              <a:rPr lang="en-GB" dirty="0" err="1"/>
              <a:t>sind</a:t>
            </a:r>
            <a:r>
              <a:rPr lang="en-GB" dirty="0"/>
              <a:t> </a:t>
            </a:r>
            <a:r>
              <a:rPr lang="en-GB" dirty="0" err="1"/>
              <a:t>Kunden</a:t>
            </a:r>
            <a:r>
              <a:rPr lang="en-GB" dirty="0"/>
              <a:t>, Spender und </a:t>
            </a:r>
            <a:r>
              <a:rPr lang="en-GB" dirty="0" err="1"/>
              <a:t>Nutznießer</a:t>
            </a:r>
            <a:r>
              <a:rPr lang="en-GB" dirty="0"/>
              <a:t>". </a:t>
            </a:r>
            <a:r>
              <a:rPr lang="en-GB" dirty="0" err="1"/>
              <a:t>Richtig</a:t>
            </a:r>
            <a:r>
              <a:rPr lang="en-GB" dirty="0"/>
              <a:t> </a:t>
            </a:r>
            <a:r>
              <a:rPr lang="en-GB" dirty="0" err="1"/>
              <a:t>oder</a:t>
            </a:r>
            <a:r>
              <a:rPr lang="en-GB" dirty="0"/>
              <a:t> </a:t>
            </a:r>
            <a:r>
              <a:rPr lang="en-GB" dirty="0" err="1"/>
              <a:t>falsch</a:t>
            </a:r>
            <a:r>
              <a:rPr lang="en-GB" dirty="0"/>
              <a:t>?</a:t>
            </a:r>
          </a:p>
          <a:p>
            <a:pPr marL="474300" indent="-457200">
              <a:buClr>
                <a:schemeClr val="accent2"/>
              </a:buClr>
              <a:buFont typeface="+mj-lt"/>
              <a:buAutoNum type="alphaLcParenR"/>
            </a:pPr>
            <a:r>
              <a:rPr lang="en-GB" dirty="0" err="1"/>
              <a:t>Richtig</a:t>
            </a:r>
            <a:r>
              <a:rPr lang="en-GB" dirty="0"/>
              <a:t> </a:t>
            </a:r>
          </a:p>
          <a:p>
            <a:pPr marL="474300" indent="-457200">
              <a:buClr>
                <a:schemeClr val="accent2"/>
              </a:buClr>
              <a:buFont typeface="+mj-lt"/>
              <a:buAutoNum type="alphaLcParenR"/>
            </a:pPr>
            <a:r>
              <a:rPr lang="en-GB" dirty="0" err="1"/>
              <a:t>Falsch</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77405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66CC8E11034944AD45543EFB11E029" ma:contentTypeVersion="16" ma:contentTypeDescription="Create a new document." ma:contentTypeScope="" ma:versionID="b3fb00cd26ecfb45f29097af7f5bdfe8">
  <xsd:schema xmlns:xsd="http://www.w3.org/2001/XMLSchema" xmlns:xs="http://www.w3.org/2001/XMLSchema" xmlns:p="http://schemas.microsoft.com/office/2006/metadata/properties" xmlns:ns2="3f021e36-e1b2-47ee-ab87-c0c640a25c3a" xmlns:ns3="d230023b-ce9d-4a63-83d8-55db042628b5" targetNamespace="http://schemas.microsoft.com/office/2006/metadata/properties" ma:root="true" ma:fieldsID="49344de7e45c79a404669c9d25fa9ae7" ns2:_="" ns3:_="">
    <xsd:import namespace="3f021e36-e1b2-47ee-ab87-c0c640a25c3a"/>
    <xsd:import namespace="d230023b-ce9d-4a63-83d8-55db042628b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Zugriff" minOccurs="0"/>
                <xsd:element ref="ns2:F_x00fc_rw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021e36-e1b2-47ee-ab87-c0c640a25c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Zugriff" ma:index="19" nillable="true" ma:displayName="Zugriff" ma:format="Dropdown" ma:list="UserInfo" ma:SharePointGroup="0" ma:internalName="Zugriff">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_x00fc_rwen" ma:index="20" nillable="true" ma:displayName="Für wen" ma:format="Dropdown" ma:internalName="F_x00fc_rwen">
      <xsd:simpleType>
        <xsd:restriction base="dms:Choice">
          <xsd:enumeration value="DV only"/>
          <xsd:enumeration value="Teams only - Working docs"/>
          <xsd:enumeration value="Project Partners"/>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08f6e3d-baeb-453a-b300-1feee0f3f4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230023b-ce9d-4a63-83d8-55db042628b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370734a-0b18-4570-b977-b3a56e55b95a}" ma:internalName="TaxCatchAll" ma:showField="CatchAllData" ma:web="d230023b-ce9d-4a63-83d8-55db042628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Zugriff xmlns="3f021e36-e1b2-47ee-ab87-c0c640a25c3a">
      <UserInfo>
        <DisplayName/>
        <AccountId xsi:nil="true"/>
        <AccountType/>
      </UserInfo>
    </Zugriff>
    <lcf76f155ced4ddcb4097134ff3c332f xmlns="3f021e36-e1b2-47ee-ab87-c0c640a25c3a">
      <Terms xmlns="http://schemas.microsoft.com/office/infopath/2007/PartnerControls"/>
    </lcf76f155ced4ddcb4097134ff3c332f>
    <F_x00fc_rwen xmlns="3f021e36-e1b2-47ee-ab87-c0c640a25c3a" xsi:nil="true"/>
    <TaxCatchAll xmlns="d230023b-ce9d-4a63-83d8-55db042628b5" xsi:nil="true"/>
  </documentManagement>
</p:properties>
</file>

<file path=customXml/itemProps1.xml><?xml version="1.0" encoding="utf-8"?>
<ds:datastoreItem xmlns:ds="http://schemas.openxmlformats.org/officeDocument/2006/customXml" ds:itemID="{2E93725E-DBE0-4B3B-9722-1AC1DAD018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021e36-e1b2-47ee-ab87-c0c640a25c3a"/>
    <ds:schemaRef ds:uri="d230023b-ce9d-4a63-83d8-55db042628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033ED8-D644-4A21-97F9-C2912ABE8602}">
  <ds:schemaRefs>
    <ds:schemaRef ds:uri="http://schemas.microsoft.com/sharepoint/v3/contenttype/forms"/>
  </ds:schemaRefs>
</ds:datastoreItem>
</file>

<file path=customXml/itemProps3.xml><?xml version="1.0" encoding="utf-8"?>
<ds:datastoreItem xmlns:ds="http://schemas.openxmlformats.org/officeDocument/2006/customXml" ds:itemID="{4F671E34-A44E-4803-83EA-FCBB823B8A38}">
  <ds:schemaRefs>
    <ds:schemaRef ds:uri="http://schemas.microsoft.com/office/2006/metadata/properties"/>
    <ds:schemaRef ds:uri="http://schemas.microsoft.com/office/infopath/2007/PartnerControls"/>
    <ds:schemaRef ds:uri="http://purl.org/dc/elements/1.1/"/>
    <ds:schemaRef ds:uri="http://purl.org/dc/dcmitype/"/>
    <ds:schemaRef ds:uri="3f021e36-e1b2-47ee-ab87-c0c640a25c3a"/>
    <ds:schemaRef ds:uri="http://schemas.openxmlformats.org/package/2006/metadata/core-properties"/>
    <ds:schemaRef ds:uri="http://schemas.microsoft.com/office/2006/documentManagement/types"/>
    <ds:schemaRef ds:uri="http://purl.org/dc/terms/"/>
    <ds:schemaRef ds:uri="d230023b-ce9d-4a63-83d8-55db042628b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15349</Words>
  <Application>Microsoft Office PowerPoint</Application>
  <PresentationFormat>Breitbild</PresentationFormat>
  <Paragraphs>2330</Paragraphs>
  <Slides>308</Slides>
  <Notes>231</Notes>
  <HiddenSlides>0</HiddenSlides>
  <MMClips>1</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308</vt:i4>
      </vt:variant>
    </vt:vector>
  </HeadingPairs>
  <TitlesOfParts>
    <vt:vector size="318" baseType="lpstr">
      <vt:lpstr>Arial</vt:lpstr>
      <vt:lpstr>Arial,Sans-Serif</vt:lpstr>
      <vt:lpstr>Calibri</vt:lpstr>
      <vt:lpstr>Calibri Light</vt:lpstr>
      <vt:lpstr>Montserrat</vt:lpstr>
      <vt:lpstr>Montserrat Light</vt:lpstr>
      <vt:lpstr>Times New Roman</vt:lpstr>
      <vt:lpstr>Wingdings</vt:lpstr>
      <vt:lpstr>Office Theme</vt:lpstr>
      <vt:lpstr>1_Office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Britta Aretz</cp:lastModifiedBy>
  <cp:revision>699</cp:revision>
  <dcterms:created xsi:type="dcterms:W3CDTF">2020-10-14T13:32:04Z</dcterms:created>
  <dcterms:modified xsi:type="dcterms:W3CDTF">2023-06-12T19:20:15Z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0x010100A566CC8E11034944AD45543EFB11E029</vt:lpwstr>
  </property>
  <property fmtid="{D5CDD505-2E9C-101B-9397-08002B2CF9AE}" pid="3" name="MediaServiceImageTags">
    <vt:lpwstr/>
  </property>
</Properties>
</file>