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14C_A01EDE57.xml" ContentType="application/vnd.ms-powerpoint.comments+xml"/>
  <Override PartName="/ppt/notesSlides/notesSlide35.xml" ContentType="application/vnd.openxmlformats-officedocument.presentationml.notesSlide+xml"/>
  <Override PartName="/ppt/comments/modernComment_111F_26747AB9.xml" ContentType="application/vnd.ms-powerpoint.comments+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14D_6CF1EF57.xml" ContentType="application/vnd.ms-powerpoint.comments+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33"/>
  </p:notesMasterIdLst>
  <p:handoutMasterIdLst>
    <p:handoutMasterId r:id="rId134"/>
  </p:handoutMasterIdLst>
  <p:sldIdLst>
    <p:sldId id="4286" r:id="rId5"/>
    <p:sldId id="4647" r:id="rId6"/>
    <p:sldId id="4322" r:id="rId7"/>
    <p:sldId id="4427" r:id="rId8"/>
    <p:sldId id="4347" r:id="rId9"/>
    <p:sldId id="4425" r:id="rId10"/>
    <p:sldId id="4423" r:id="rId11"/>
    <p:sldId id="4346" r:id="rId12"/>
    <p:sldId id="4426" r:id="rId13"/>
    <p:sldId id="4351" r:id="rId14"/>
    <p:sldId id="4352" r:id="rId15"/>
    <p:sldId id="4750" r:id="rId16"/>
    <p:sldId id="4354" r:id="rId17"/>
    <p:sldId id="4355" r:id="rId18"/>
    <p:sldId id="4687" r:id="rId19"/>
    <p:sldId id="4357" r:id="rId20"/>
    <p:sldId id="4358" r:id="rId21"/>
    <p:sldId id="4359" r:id="rId22"/>
    <p:sldId id="4361" r:id="rId23"/>
    <p:sldId id="4362" r:id="rId24"/>
    <p:sldId id="4363" r:id="rId25"/>
    <p:sldId id="4751" r:id="rId26"/>
    <p:sldId id="4752" r:id="rId27"/>
    <p:sldId id="4720" r:id="rId28"/>
    <p:sldId id="4688" r:id="rId29"/>
    <p:sldId id="4649" r:id="rId30"/>
    <p:sldId id="4650" r:id="rId31"/>
    <p:sldId id="4651" r:id="rId32"/>
    <p:sldId id="4684" r:id="rId33"/>
    <p:sldId id="4654" r:id="rId34"/>
    <p:sldId id="4685" r:id="rId35"/>
    <p:sldId id="4753" r:id="rId36"/>
    <p:sldId id="4754" r:id="rId37"/>
    <p:sldId id="4699" r:id="rId38"/>
    <p:sldId id="4755" r:id="rId39"/>
    <p:sldId id="4756" r:id="rId40"/>
    <p:sldId id="4365" r:id="rId41"/>
    <p:sldId id="4757" r:id="rId42"/>
    <p:sldId id="4758" r:id="rId43"/>
    <p:sldId id="4759" r:id="rId44"/>
    <p:sldId id="4595" r:id="rId45"/>
    <p:sldId id="4645" r:id="rId46"/>
    <p:sldId id="4648" r:id="rId47"/>
    <p:sldId id="4656" r:id="rId48"/>
    <p:sldId id="4657" r:id="rId49"/>
    <p:sldId id="4660" r:id="rId50"/>
    <p:sldId id="4661" r:id="rId51"/>
    <p:sldId id="4663" r:id="rId52"/>
    <p:sldId id="4664" r:id="rId53"/>
    <p:sldId id="4669" r:id="rId54"/>
    <p:sldId id="4670" r:id="rId55"/>
    <p:sldId id="4671" r:id="rId56"/>
    <p:sldId id="4672" r:id="rId57"/>
    <p:sldId id="4673" r:id="rId58"/>
    <p:sldId id="4675" r:id="rId59"/>
    <p:sldId id="4676" r:id="rId60"/>
    <p:sldId id="4428" r:id="rId61"/>
    <p:sldId id="4383" r:id="rId62"/>
    <p:sldId id="4384" r:id="rId63"/>
    <p:sldId id="4385" r:id="rId64"/>
    <p:sldId id="4596" r:id="rId65"/>
    <p:sldId id="4387" r:id="rId66"/>
    <p:sldId id="4386" r:id="rId67"/>
    <p:sldId id="4388" r:id="rId68"/>
    <p:sldId id="4389" r:id="rId69"/>
    <p:sldId id="4390" r:id="rId70"/>
    <p:sldId id="4391" r:id="rId71"/>
    <p:sldId id="4392" r:id="rId72"/>
    <p:sldId id="4393" r:id="rId73"/>
    <p:sldId id="4394" r:id="rId74"/>
    <p:sldId id="4395" r:id="rId75"/>
    <p:sldId id="4697" r:id="rId76"/>
    <p:sldId id="4700" r:id="rId77"/>
    <p:sldId id="4710" r:id="rId78"/>
    <p:sldId id="4711" r:id="rId79"/>
    <p:sldId id="4730" r:id="rId80"/>
    <p:sldId id="4731" r:id="rId81"/>
    <p:sldId id="4733" r:id="rId82"/>
    <p:sldId id="4734" r:id="rId83"/>
    <p:sldId id="4735" r:id="rId84"/>
    <p:sldId id="4736" r:id="rId85"/>
    <p:sldId id="4737" r:id="rId86"/>
    <p:sldId id="4429" r:id="rId87"/>
    <p:sldId id="4739" r:id="rId88"/>
    <p:sldId id="4400" r:id="rId89"/>
    <p:sldId id="4721" r:id="rId90"/>
    <p:sldId id="4723" r:id="rId91"/>
    <p:sldId id="4724" r:id="rId92"/>
    <p:sldId id="4403" r:id="rId93"/>
    <p:sldId id="4722" r:id="rId94"/>
    <p:sldId id="4725" r:id="rId95"/>
    <p:sldId id="4726" r:id="rId96"/>
    <p:sldId id="4404" r:id="rId97"/>
    <p:sldId id="4741" r:id="rId98"/>
    <p:sldId id="4743" r:id="rId99"/>
    <p:sldId id="4746" r:id="rId100"/>
    <p:sldId id="4747" r:id="rId101"/>
    <p:sldId id="4748" r:id="rId102"/>
    <p:sldId id="4407" r:id="rId103"/>
    <p:sldId id="4691" r:id="rId104"/>
    <p:sldId id="4408" r:id="rId105"/>
    <p:sldId id="4409" r:id="rId106"/>
    <p:sldId id="4410" r:id="rId107"/>
    <p:sldId id="4411" r:id="rId108"/>
    <p:sldId id="4412" r:id="rId109"/>
    <p:sldId id="4413" r:id="rId110"/>
    <p:sldId id="4749" r:id="rId111"/>
    <p:sldId id="4598" r:id="rId112"/>
    <p:sldId id="4415" r:id="rId113"/>
    <p:sldId id="4416" r:id="rId114"/>
    <p:sldId id="4417" r:id="rId115"/>
    <p:sldId id="4418" r:id="rId116"/>
    <p:sldId id="4420" r:id="rId117"/>
    <p:sldId id="4421" r:id="rId118"/>
    <p:sldId id="4644" r:id="rId119"/>
    <p:sldId id="4693" r:id="rId120"/>
    <p:sldId id="4694" r:id="rId121"/>
    <p:sldId id="4695" r:id="rId122"/>
    <p:sldId id="4696" r:id="rId123"/>
    <p:sldId id="4597" r:id="rId124"/>
    <p:sldId id="4263" r:id="rId125"/>
    <p:sldId id="4377" r:id="rId126"/>
    <p:sldId id="4677" r:id="rId127"/>
    <p:sldId id="4678" r:id="rId128"/>
    <p:sldId id="4681" r:id="rId129"/>
    <p:sldId id="4680" r:id="rId130"/>
    <p:sldId id="4682" r:id="rId131"/>
    <p:sldId id="4683"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F8E57CDA-3EB4-463E-B244-0C6CD3558374}">
          <p14:sldIdLst>
            <p14:sldId id="4286"/>
            <p14:sldId id="4647"/>
            <p14:sldId id="4322"/>
            <p14:sldId id="4427"/>
            <p14:sldId id="4347"/>
            <p14:sldId id="4425"/>
            <p14:sldId id="4423"/>
            <p14:sldId id="4346"/>
            <p14:sldId id="4426"/>
            <p14:sldId id="4351"/>
          </p14:sldIdLst>
        </p14:section>
        <p14:section name="Communication" id="{882B5BE8-6648-4E14-BFF6-B6D18BA40BE6}">
          <p14:sldIdLst>
            <p14:sldId id="4352"/>
            <p14:sldId id="4750"/>
            <p14:sldId id="4354"/>
            <p14:sldId id="4355"/>
            <p14:sldId id="4687"/>
            <p14:sldId id="4357"/>
            <p14:sldId id="4358"/>
            <p14:sldId id="4359"/>
            <p14:sldId id="4361"/>
            <p14:sldId id="4362"/>
            <p14:sldId id="4363"/>
            <p14:sldId id="4751"/>
            <p14:sldId id="4752"/>
            <p14:sldId id="4720"/>
            <p14:sldId id="4688"/>
            <p14:sldId id="4649"/>
            <p14:sldId id="4650"/>
            <p14:sldId id="4651"/>
            <p14:sldId id="4684"/>
            <p14:sldId id="4654"/>
            <p14:sldId id="4685"/>
            <p14:sldId id="4753"/>
            <p14:sldId id="4754"/>
            <p14:sldId id="4699"/>
            <p14:sldId id="4755"/>
            <p14:sldId id="4756"/>
            <p14:sldId id="4365"/>
            <p14:sldId id="4757"/>
            <p14:sldId id="4758"/>
            <p14:sldId id="4759"/>
            <p14:sldId id="4595"/>
          </p14:sldIdLst>
        </p14:section>
        <p14:section name="Inbound Marketing" id="{8A9EDC98-4B87-4CB4-AE3E-081634EBEDD0}">
          <p14:sldIdLst>
            <p14:sldId id="4645"/>
            <p14:sldId id="4648"/>
            <p14:sldId id="4656"/>
            <p14:sldId id="4657"/>
            <p14:sldId id="4660"/>
            <p14:sldId id="4661"/>
            <p14:sldId id="4663"/>
            <p14:sldId id="4664"/>
            <p14:sldId id="4669"/>
            <p14:sldId id="4670"/>
            <p14:sldId id="4671"/>
            <p14:sldId id="4672"/>
            <p14:sldId id="4673"/>
            <p14:sldId id="4675"/>
            <p14:sldId id="4676"/>
          </p14:sldIdLst>
        </p14:section>
        <p14:section name="Storytelling" id="{8DD220A0-BF59-4626-A5FD-A6F2A9679CC5}">
          <p14:sldIdLst>
            <p14:sldId id="4428"/>
            <p14:sldId id="4383"/>
            <p14:sldId id="4384"/>
            <p14:sldId id="4385"/>
            <p14:sldId id="4596"/>
            <p14:sldId id="4387"/>
            <p14:sldId id="4386"/>
            <p14:sldId id="4388"/>
            <p14:sldId id="4389"/>
            <p14:sldId id="4390"/>
            <p14:sldId id="4391"/>
            <p14:sldId id="4392"/>
            <p14:sldId id="4393"/>
            <p14:sldId id="4394"/>
            <p14:sldId id="4395"/>
            <p14:sldId id="4697"/>
            <p14:sldId id="4700"/>
            <p14:sldId id="4710"/>
            <p14:sldId id="4711"/>
            <p14:sldId id="4730"/>
            <p14:sldId id="4731"/>
            <p14:sldId id="4733"/>
            <p14:sldId id="4734"/>
            <p14:sldId id="4735"/>
            <p14:sldId id="4736"/>
            <p14:sldId id="4737"/>
          </p14:sldIdLst>
        </p14:section>
        <p14:section name="Communication Tools" id="{0A0A6796-B23D-44F5-B38D-9FB88AB3EAA1}">
          <p14:sldIdLst>
            <p14:sldId id="4429"/>
            <p14:sldId id="4739"/>
            <p14:sldId id="4400"/>
            <p14:sldId id="4721"/>
            <p14:sldId id="4723"/>
            <p14:sldId id="4724"/>
            <p14:sldId id="4403"/>
            <p14:sldId id="4722"/>
            <p14:sldId id="4725"/>
            <p14:sldId id="4726"/>
            <p14:sldId id="4404"/>
            <p14:sldId id="4741"/>
            <p14:sldId id="4743"/>
            <p14:sldId id="4746"/>
            <p14:sldId id="4747"/>
            <p14:sldId id="4748"/>
            <p14:sldId id="4407"/>
            <p14:sldId id="4691"/>
            <p14:sldId id="4408"/>
            <p14:sldId id="4409"/>
            <p14:sldId id="4410"/>
            <p14:sldId id="4411"/>
            <p14:sldId id="4412"/>
            <p14:sldId id="4413"/>
            <p14:sldId id="4749"/>
            <p14:sldId id="4598"/>
            <p14:sldId id="4415"/>
            <p14:sldId id="4416"/>
            <p14:sldId id="4417"/>
            <p14:sldId id="4418"/>
            <p14:sldId id="4420"/>
            <p14:sldId id="4421"/>
            <p14:sldId id="4644"/>
            <p14:sldId id="4693"/>
            <p14:sldId id="4694"/>
            <p14:sldId id="4695"/>
            <p14:sldId id="4696"/>
            <p14:sldId id="4597"/>
          </p14:sldIdLst>
        </p14:section>
        <p14:section name="References" id="{B078D9D6-F9BB-44E1-8D5E-BB995529F1D3}">
          <p14:sldIdLst>
            <p14:sldId id="4263"/>
            <p14:sldId id="4377"/>
            <p14:sldId id="4677"/>
            <p14:sldId id="4678"/>
            <p14:sldId id="4681"/>
            <p14:sldId id="4680"/>
            <p14:sldId id="4682"/>
            <p14:sldId id="46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 id="{9E43EFDA-1178-3358-5A5C-305990F5E974}" name="Aoife Curran( EU Project Officer )" initials="ACEPO)" userId="S::aoife@momentumconsulting.ie::b2766038-51c9-480f-8c18-ac5e9de6cae2" providerId="AD"/>
  <p188:author id="{061768E4-5D43-D54C-A556-963B452A24D2}" name="Albie Melia  (EU Projects &amp; Communication Specialist)" initials="AS" userId="S::albie@momentumconsulting.ie::2d1a2eb5-dfb4-4d11-8423-60408b1fc3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DCC70"/>
    <a:srgbClr val="E77E23"/>
    <a:srgbClr val="E84C3D"/>
    <a:srgbClr val="745DC5"/>
    <a:srgbClr val="ECF0F1"/>
    <a:srgbClr val="3598DB"/>
    <a:srgbClr val="FFCD03"/>
    <a:srgbClr val="AABC99"/>
    <a:srgbClr val="DAE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39583-B2D8-4F7C-A65D-27C687857BB0}" v="143" dt="2023-09-27T13:56:06.558"/>
    <p1510:client id="{54237975-BECA-4FA8-966D-0D3377175644}" v="57" dt="2023-09-28T09:53:52.1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984917043740574"/>
          <c:y val="4.7738693467336682E-2"/>
          <c:w val="0.56711915535444946"/>
          <c:h val="0.94472361809045224"/>
        </c:manualLayout>
      </c:layout>
      <c:doughnutChart>
        <c:varyColors val="1"/>
        <c:ser>
          <c:idx val="0"/>
          <c:order val="0"/>
          <c:tx>
            <c:strRef>
              <c:f>Sheet1!$B$1</c:f>
              <c:strCache>
                <c:ptCount val="1"/>
                <c:pt idx="0">
                  <c:v>Brand Colours </c:v>
                </c:pt>
              </c:strCache>
            </c:strRef>
          </c:tx>
          <c:dPt>
            <c:idx val="0"/>
            <c:bubble3D val="0"/>
            <c:spPr>
              <a:solidFill>
                <a:srgbClr val="E84C3D"/>
              </a:solidFill>
              <a:ln w="19050">
                <a:solidFill>
                  <a:schemeClr val="lt1"/>
                </a:solidFill>
              </a:ln>
              <a:effectLst/>
            </c:spPr>
            <c:extLst>
              <c:ext xmlns:c16="http://schemas.microsoft.com/office/drawing/2014/chart" uri="{C3380CC4-5D6E-409C-BE32-E72D297353CC}">
                <c16:uniqueId val="{00000001-1C74-4B52-8874-792B2BC12E22}"/>
              </c:ext>
            </c:extLst>
          </c:dPt>
          <c:dPt>
            <c:idx val="1"/>
            <c:bubble3D val="0"/>
            <c:spPr>
              <a:solidFill>
                <a:srgbClr val="E77E23"/>
              </a:solidFill>
              <a:ln w="19050">
                <a:solidFill>
                  <a:schemeClr val="lt1"/>
                </a:solidFill>
              </a:ln>
              <a:effectLst/>
            </c:spPr>
            <c:extLst>
              <c:ext xmlns:c16="http://schemas.microsoft.com/office/drawing/2014/chart" uri="{C3380CC4-5D6E-409C-BE32-E72D297353CC}">
                <c16:uniqueId val="{00000002-1C74-4B52-8874-792B2BC12E22}"/>
              </c:ext>
            </c:extLst>
          </c:dPt>
          <c:dPt>
            <c:idx val="2"/>
            <c:bubble3D val="0"/>
            <c:spPr>
              <a:solidFill>
                <a:srgbClr val="FFCD03"/>
              </a:solidFill>
              <a:ln w="19050">
                <a:solidFill>
                  <a:schemeClr val="lt1"/>
                </a:solidFill>
              </a:ln>
              <a:effectLst/>
            </c:spPr>
            <c:extLst>
              <c:ext xmlns:c16="http://schemas.microsoft.com/office/drawing/2014/chart" uri="{C3380CC4-5D6E-409C-BE32-E72D297353CC}">
                <c16:uniqueId val="{00000003-1C74-4B52-8874-792B2BC12E22}"/>
              </c:ext>
            </c:extLst>
          </c:dPt>
          <c:dPt>
            <c:idx val="3"/>
            <c:bubble3D val="0"/>
            <c:spPr>
              <a:solidFill>
                <a:srgbClr val="2DCC70"/>
              </a:solidFill>
              <a:ln w="19050">
                <a:solidFill>
                  <a:schemeClr val="lt1"/>
                </a:solidFill>
              </a:ln>
              <a:effectLst/>
            </c:spPr>
            <c:extLst>
              <c:ext xmlns:c16="http://schemas.microsoft.com/office/drawing/2014/chart" uri="{C3380CC4-5D6E-409C-BE32-E72D297353CC}">
                <c16:uniqueId val="{00000004-1C74-4B52-8874-792B2BC12E22}"/>
              </c:ext>
            </c:extLst>
          </c:dPt>
          <c:dPt>
            <c:idx val="4"/>
            <c:bubble3D val="0"/>
            <c:spPr>
              <a:solidFill>
                <a:srgbClr val="3598DB"/>
              </a:solidFill>
              <a:ln w="19050">
                <a:solidFill>
                  <a:schemeClr val="lt1"/>
                </a:solidFill>
              </a:ln>
              <a:effectLst/>
            </c:spPr>
            <c:extLst>
              <c:ext xmlns:c16="http://schemas.microsoft.com/office/drawing/2014/chart" uri="{C3380CC4-5D6E-409C-BE32-E72D297353CC}">
                <c16:uniqueId val="{00000005-1C74-4B52-8874-792B2BC12E22}"/>
              </c:ext>
            </c:extLst>
          </c:dPt>
          <c:dPt>
            <c:idx val="5"/>
            <c:bubble3D val="0"/>
            <c:spPr>
              <a:solidFill>
                <a:srgbClr val="745DC5"/>
              </a:solidFill>
              <a:ln w="19050">
                <a:solidFill>
                  <a:schemeClr val="lt1"/>
                </a:solidFill>
              </a:ln>
              <a:effectLst/>
            </c:spPr>
            <c:extLst>
              <c:ext xmlns:c16="http://schemas.microsoft.com/office/drawing/2014/chart" uri="{C3380CC4-5D6E-409C-BE32-E72D297353CC}">
                <c16:uniqueId val="{00000006-1C74-4B52-8874-792B2BC12E22}"/>
              </c:ext>
            </c:extLst>
          </c:dPt>
          <c:dPt>
            <c:idx val="6"/>
            <c:bubble3D val="0"/>
            <c:spPr>
              <a:solidFill>
                <a:srgbClr val="ECF0F1"/>
              </a:solidFill>
              <a:ln w="19050">
                <a:solidFill>
                  <a:schemeClr val="lt1"/>
                </a:solidFill>
              </a:ln>
              <a:effectLst/>
            </c:spPr>
            <c:extLst>
              <c:ext xmlns:c16="http://schemas.microsoft.com/office/drawing/2014/chart" uri="{C3380CC4-5D6E-409C-BE32-E72D297353CC}">
                <c16:uniqueId val="{00000007-1C74-4B52-8874-792B2BC12E22}"/>
              </c:ext>
            </c:extLst>
          </c:dPt>
          <c:dPt>
            <c:idx val="7"/>
            <c:bubble3D val="0"/>
            <c:spPr>
              <a:solidFill>
                <a:srgbClr val="000000"/>
              </a:solidFill>
              <a:ln w="19050">
                <a:solidFill>
                  <a:schemeClr val="lt1"/>
                </a:solidFill>
              </a:ln>
              <a:effectLst/>
            </c:spPr>
            <c:extLst>
              <c:ext xmlns:c16="http://schemas.microsoft.com/office/drawing/2014/chart" uri="{C3380CC4-5D6E-409C-BE32-E72D297353CC}">
                <c16:uniqueId val="{00000008-1C74-4B52-8874-792B2BC12E22}"/>
              </c:ext>
            </c:extLst>
          </c:dPt>
          <c:cat>
            <c:strRef>
              <c:f>Sheet1!$A$2:$A$9</c:f>
              <c:strCache>
                <c:ptCount val="8"/>
                <c:pt idx="0">
                  <c:v>Red</c:v>
                </c:pt>
                <c:pt idx="1">
                  <c:v>Orange </c:v>
                </c:pt>
                <c:pt idx="2">
                  <c:v>Yellow </c:v>
                </c:pt>
                <c:pt idx="3">
                  <c:v>Green </c:v>
                </c:pt>
                <c:pt idx="4">
                  <c:v>Blue </c:v>
                </c:pt>
                <c:pt idx="5">
                  <c:v>Purple </c:v>
                </c:pt>
                <c:pt idx="6">
                  <c:v>White </c:v>
                </c:pt>
                <c:pt idx="7">
                  <c:v>Black </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1C74-4B52-8874-792B2BC12E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1F_26747AB9.xml><?xml version="1.0" encoding="utf-8"?>
<p188:cmLst xmlns:a="http://schemas.openxmlformats.org/drawingml/2006/main" xmlns:r="http://schemas.openxmlformats.org/officeDocument/2006/relationships" xmlns:p188="http://schemas.microsoft.com/office/powerpoint/2018/8/main">
  <p188:cm id="{1E887E37-0AC2-4CAD-862B-79DC049B3A4D}" authorId="{CFB85C4F-1EE9-78F6-606D-E7A439482858}" created="2023-05-19T10:03:35.925">
    <pc:sldMkLst xmlns:pc="http://schemas.microsoft.com/office/powerpoint/2013/main/command">
      <pc:docMk/>
      <pc:sldMk cId="645167801" sldId="4383"/>
    </pc:sldMkLst>
    <p188:txBody>
      <a:bodyPr/>
      <a:lstStyle/>
      <a:p>
        <a:r>
          <a:rPr lang="en-IE"/>
          <a:t>For example. Have a look for better intro text from one of the other modules and then put it in here to explain why storytelling is so important for non-profits etc 
[@Albie Melia  (EU Projects &amp; Communication Specialist)] </a:t>
        </a:r>
      </a:p>
    </p188:txBody>
  </p188:cm>
</p188:cmLst>
</file>

<file path=ppt/comments/modernComment_114C_A01EDE57.xml><?xml version="1.0" encoding="utf-8"?>
<p188:cmLst xmlns:a="http://schemas.openxmlformats.org/drawingml/2006/main" xmlns:r="http://schemas.openxmlformats.org/officeDocument/2006/relationships" xmlns:p188="http://schemas.microsoft.com/office/powerpoint/2018/8/main">
  <p188:cm id="{BDD6E6FE-DF9A-4CED-90A6-7AFD523BDE9F}" authorId="{CFB85C4F-1EE9-78F6-606D-E7A439482858}" created="2023-05-18T12:29:49.783">
    <pc:sldMkLst xmlns:pc="http://schemas.microsoft.com/office/powerpoint/2013/main/command">
      <pc:docMk/>
      <pc:sldMk cId="2686377559" sldId="4428"/>
    </pc:sldMkLst>
    <p188:replyLst>
      <p188:reply id="{F1230CCD-0E77-4739-BDBA-EA754EFB6807}" authorId="{CFB85C4F-1EE9-78F6-606D-E7A439482858}" created="2023-05-19T10:00:37.845">
        <p188:txBody>
          <a:bodyPr/>
          <a:lstStyle/>
          <a:p>
            <a:r>
              <a:rPr lang="en-IE"/>
              <a:t>[@Albie Melia  (EU Projects &amp; Communication Specialist)] 
For this section see what slides you can copy across </a:t>
            </a:r>
          </a:p>
        </p188:txBody>
      </p188:reply>
    </p188:replyLst>
    <p188:txBody>
      <a:bodyPr/>
      <a:lstStyle/>
      <a:p>
        <a:r>
          <a:rPr lang="en-IE"/>
          <a:t>This section was written by another partner. 
It's pretty good for content but given this is for charities I feel like the story is quite important. 
I've posted to ask for content from other MMS projects we can take elements over from</a:t>
        </a:r>
      </a:p>
    </p188:txBody>
  </p188:cm>
</p188:cmLst>
</file>

<file path=ppt/comments/modernComment_114D_6CF1EF57.xml><?xml version="1.0" encoding="utf-8"?>
<p188:cmLst xmlns:a="http://schemas.openxmlformats.org/drawingml/2006/main" xmlns:r="http://schemas.openxmlformats.org/officeDocument/2006/relationships" xmlns:p188="http://schemas.microsoft.com/office/powerpoint/2018/8/main">
  <p188:cm id="{30A1C0B6-5958-4FAC-8E14-245B34E9B3CE}" authorId="{CFB85C4F-1EE9-78F6-606D-E7A439482858}" created="2023-05-18T12:04:35.436">
    <pc:sldMkLst xmlns:pc="http://schemas.microsoft.com/office/powerpoint/2013/main/command">
      <pc:docMk/>
      <pc:sldMk cId="1827794775" sldId="4429"/>
    </pc:sldMkLst>
    <p188:replyLst>
      <p188:reply id="{7B510100-36FD-4D8F-83AB-BBC13FE0C717}" authorId="{CFB85C4F-1EE9-78F6-606D-E7A439482858}" created="2023-05-18T12:41:20.172">
        <p188:txBody>
          <a:bodyPr/>
          <a:lstStyle/>
          <a:p>
            <a:r>
              <a:rPr lang="en-IE"/>
              <a:t>Also if you look at the include me module you can see how they presented their tools </a:t>
            </a:r>
          </a:p>
        </p188:txBody>
      </p188:reply>
    </p188:replyLst>
    <p188:txBody>
      <a:bodyPr/>
      <a:lstStyle/>
      <a:p>
        <a:r>
          <a:rPr lang="en-IE"/>
          <a:t>Maybe flick through this section and see if there's anywhere you can add some more slides
Also maybe putting the tool logos in and hyperlinking them would make it look a bit better!!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CDFB7-1E39-4239-BE58-2653AD3FA64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IE"/>
        </a:p>
      </dgm:t>
    </dgm:pt>
    <dgm:pt modelId="{128233FE-7C88-4DC2-9720-CA60947C75A2}">
      <dgm:prSet phldrT="[Text]"/>
      <dgm:spPr/>
      <dgm:t>
        <a:bodyPr/>
        <a:lstStyle/>
        <a:p>
          <a:r>
            <a:rPr lang="en-IE" dirty="0"/>
            <a:t>Inbound Marketing</a:t>
          </a:r>
        </a:p>
      </dgm:t>
    </dgm:pt>
    <dgm:pt modelId="{2576070A-8B1D-4564-99FC-0F532D076D69}" type="parTrans" cxnId="{5FE4B0AC-70D0-41E8-A0A0-BBFE8E113561}">
      <dgm:prSet/>
      <dgm:spPr/>
      <dgm:t>
        <a:bodyPr/>
        <a:lstStyle/>
        <a:p>
          <a:endParaRPr lang="en-IE"/>
        </a:p>
      </dgm:t>
    </dgm:pt>
    <dgm:pt modelId="{E3A13755-D44A-403F-A55F-8767C89268DC}" type="sibTrans" cxnId="{5FE4B0AC-70D0-41E8-A0A0-BBFE8E113561}">
      <dgm:prSet/>
      <dgm:spPr/>
      <dgm:t>
        <a:bodyPr/>
        <a:lstStyle/>
        <a:p>
          <a:endParaRPr lang="en-IE"/>
        </a:p>
      </dgm:t>
    </dgm:pt>
    <dgm:pt modelId="{7D39F0B7-68CA-474E-82AF-AD98BA272B66}">
      <dgm:prSet phldrT="[Text]"/>
      <dgm:spPr/>
      <dgm:t>
        <a:bodyPr/>
        <a:lstStyle/>
        <a:p>
          <a:r>
            <a:rPr lang="es-ES" dirty="0"/>
            <a:t>Marketing de búsqueda</a:t>
          </a:r>
          <a:endParaRPr lang="en-IE" dirty="0"/>
        </a:p>
      </dgm:t>
    </dgm:pt>
    <dgm:pt modelId="{5026E921-D60D-4C80-A92E-0BE52834B8E6}" type="parTrans" cxnId="{DA9B2C5A-FCF5-4662-BAA5-0BBB1D9BB63B}">
      <dgm:prSet/>
      <dgm:spPr/>
      <dgm:t>
        <a:bodyPr/>
        <a:lstStyle/>
        <a:p>
          <a:endParaRPr lang="en-IE"/>
        </a:p>
      </dgm:t>
    </dgm:pt>
    <dgm:pt modelId="{FC3E22F1-60E1-4532-9809-05831E350D05}" type="sibTrans" cxnId="{DA9B2C5A-FCF5-4662-BAA5-0BBB1D9BB63B}">
      <dgm:prSet/>
      <dgm:spPr/>
      <dgm:t>
        <a:bodyPr/>
        <a:lstStyle/>
        <a:p>
          <a:endParaRPr lang="en-IE"/>
        </a:p>
      </dgm:t>
    </dgm:pt>
    <dgm:pt modelId="{7B266B3C-2AD5-4A85-9C30-336E548BAED1}">
      <dgm:prSet phldrT="[Text]"/>
      <dgm:spPr/>
      <dgm:t>
        <a:bodyPr/>
        <a:lstStyle/>
        <a:p>
          <a:r>
            <a:rPr lang="es-ES" dirty="0"/>
            <a:t>Marketing de contenidos</a:t>
          </a:r>
          <a:endParaRPr lang="en-IE" dirty="0"/>
        </a:p>
      </dgm:t>
    </dgm:pt>
    <dgm:pt modelId="{72B5A43D-0A9F-4DCE-8A54-71D8A120323F}" type="parTrans" cxnId="{DB268067-9326-4512-B96C-DE601BDA02A7}">
      <dgm:prSet/>
      <dgm:spPr/>
      <dgm:t>
        <a:bodyPr/>
        <a:lstStyle/>
        <a:p>
          <a:endParaRPr lang="en-IE"/>
        </a:p>
      </dgm:t>
    </dgm:pt>
    <dgm:pt modelId="{8CF6691C-25D4-413E-B49E-04B99D5CEC42}" type="sibTrans" cxnId="{DB268067-9326-4512-B96C-DE601BDA02A7}">
      <dgm:prSet/>
      <dgm:spPr/>
      <dgm:t>
        <a:bodyPr/>
        <a:lstStyle/>
        <a:p>
          <a:endParaRPr lang="en-IE"/>
        </a:p>
      </dgm:t>
    </dgm:pt>
    <dgm:pt modelId="{D33D59F9-AD83-44E2-A9A7-3B0B1FB44573}">
      <dgm:prSet phldrT="[Text]"/>
      <dgm:spPr/>
      <dgm:t>
        <a:bodyPr/>
        <a:lstStyle/>
        <a:p>
          <a:r>
            <a:rPr lang="en-IE" dirty="0"/>
            <a:t>Outbound Marketing</a:t>
          </a:r>
        </a:p>
      </dgm:t>
    </dgm:pt>
    <dgm:pt modelId="{3D3F7076-CE57-479E-AE5E-C56B2BFAD769}" type="parTrans" cxnId="{9A11FD81-FAB1-4746-8A7F-271E148A09CA}">
      <dgm:prSet/>
      <dgm:spPr/>
      <dgm:t>
        <a:bodyPr/>
        <a:lstStyle/>
        <a:p>
          <a:endParaRPr lang="en-IE"/>
        </a:p>
      </dgm:t>
    </dgm:pt>
    <dgm:pt modelId="{505D721D-77D5-497C-85F1-88088A35C41A}" type="sibTrans" cxnId="{9A11FD81-FAB1-4746-8A7F-271E148A09CA}">
      <dgm:prSet/>
      <dgm:spPr/>
      <dgm:t>
        <a:bodyPr/>
        <a:lstStyle/>
        <a:p>
          <a:endParaRPr lang="en-IE"/>
        </a:p>
      </dgm:t>
    </dgm:pt>
    <dgm:pt modelId="{A6F2AFE0-77BB-4E0F-BF08-F88DABE5BED7}">
      <dgm:prSet phldrT="[Text]"/>
      <dgm:spPr/>
      <dgm:t>
        <a:bodyPr/>
        <a:lstStyle/>
        <a:p>
          <a:r>
            <a:rPr lang="es-ES" dirty="0"/>
            <a:t>Venta fría</a:t>
          </a:r>
          <a:endParaRPr lang="en-IE" dirty="0"/>
        </a:p>
      </dgm:t>
    </dgm:pt>
    <dgm:pt modelId="{727689C6-DB09-42AC-811E-0367C0BDC2AC}" type="parTrans" cxnId="{C5BE0CAE-5D80-4186-AABB-84C6B17A50F6}">
      <dgm:prSet/>
      <dgm:spPr/>
      <dgm:t>
        <a:bodyPr/>
        <a:lstStyle/>
        <a:p>
          <a:endParaRPr lang="en-IE"/>
        </a:p>
      </dgm:t>
    </dgm:pt>
    <dgm:pt modelId="{B794C1EF-FC70-4C6E-BABB-1CE8F3DFC32C}" type="sibTrans" cxnId="{C5BE0CAE-5D80-4186-AABB-84C6B17A50F6}">
      <dgm:prSet/>
      <dgm:spPr/>
      <dgm:t>
        <a:bodyPr/>
        <a:lstStyle/>
        <a:p>
          <a:endParaRPr lang="en-IE"/>
        </a:p>
      </dgm:t>
    </dgm:pt>
    <dgm:pt modelId="{A3E9167F-365A-4810-820B-2F58F54D3FDE}">
      <dgm:prSet phldrT="[Text]"/>
      <dgm:spPr/>
      <dgm:t>
        <a:bodyPr/>
        <a:lstStyle/>
        <a:p>
          <a:r>
            <a:rPr lang="es-ES" dirty="0"/>
            <a:t>Anuncios interruptores</a:t>
          </a:r>
          <a:endParaRPr lang="en-IE" dirty="0"/>
        </a:p>
      </dgm:t>
    </dgm:pt>
    <dgm:pt modelId="{7C28297C-790A-4EB8-9EDD-24D1EA68F41E}" type="parTrans" cxnId="{E4968C68-0281-4AEF-A7DA-8CB7A3CE6AE8}">
      <dgm:prSet/>
      <dgm:spPr/>
      <dgm:t>
        <a:bodyPr/>
        <a:lstStyle/>
        <a:p>
          <a:endParaRPr lang="en-IE"/>
        </a:p>
      </dgm:t>
    </dgm:pt>
    <dgm:pt modelId="{D6221ADF-7B79-4636-A36F-260D526C9C99}" type="sibTrans" cxnId="{E4968C68-0281-4AEF-A7DA-8CB7A3CE6AE8}">
      <dgm:prSet/>
      <dgm:spPr/>
      <dgm:t>
        <a:bodyPr/>
        <a:lstStyle/>
        <a:p>
          <a:endParaRPr lang="en-IE"/>
        </a:p>
      </dgm:t>
    </dgm:pt>
    <dgm:pt modelId="{D427DCEC-95A6-43FC-9ABC-EFCFC88D424E}">
      <dgm:prSet phldrT="[Text]"/>
      <dgm:spPr/>
      <dgm:t>
        <a:bodyPr/>
        <a:lstStyle/>
        <a:p>
          <a:r>
            <a:rPr lang="es-ES" dirty="0"/>
            <a:t>Marketing por correo electrónico</a:t>
          </a:r>
          <a:endParaRPr lang="en-IE" dirty="0"/>
        </a:p>
      </dgm:t>
    </dgm:pt>
    <dgm:pt modelId="{9E67DD46-1401-4702-8ED6-87AD70FC92D9}" type="parTrans" cxnId="{E39FAA9E-4AAF-4AC4-BA1D-668301C4D62D}">
      <dgm:prSet/>
      <dgm:spPr/>
      <dgm:t>
        <a:bodyPr/>
        <a:lstStyle/>
        <a:p>
          <a:endParaRPr lang="en-IE"/>
        </a:p>
      </dgm:t>
    </dgm:pt>
    <dgm:pt modelId="{10453B51-A408-4D37-BE74-004FFF15C55A}" type="sibTrans" cxnId="{E39FAA9E-4AAF-4AC4-BA1D-668301C4D62D}">
      <dgm:prSet/>
      <dgm:spPr/>
      <dgm:t>
        <a:bodyPr/>
        <a:lstStyle/>
        <a:p>
          <a:endParaRPr lang="en-IE"/>
        </a:p>
      </dgm:t>
    </dgm:pt>
    <dgm:pt modelId="{C13FE692-15E9-485C-9D6E-36B6BD57112D}">
      <dgm:prSet phldrT="[Text]"/>
      <dgm:spPr/>
      <dgm:t>
        <a:bodyPr/>
        <a:lstStyle/>
        <a:p>
          <a:r>
            <a:rPr lang="es-ES" dirty="0"/>
            <a:t>Correo no deseado o Spam</a:t>
          </a:r>
          <a:endParaRPr lang="en-IE" dirty="0"/>
        </a:p>
      </dgm:t>
    </dgm:pt>
    <dgm:pt modelId="{23810D4C-7991-4F8D-BA50-579D500897CF}" type="parTrans" cxnId="{6068A7C8-E563-4FC5-94E0-D4811B1AFF3F}">
      <dgm:prSet/>
      <dgm:spPr/>
      <dgm:t>
        <a:bodyPr/>
        <a:lstStyle/>
        <a:p>
          <a:endParaRPr lang="en-IE"/>
        </a:p>
      </dgm:t>
    </dgm:pt>
    <dgm:pt modelId="{8ABBF318-E2AA-433F-A257-C6A2105693B6}" type="sibTrans" cxnId="{6068A7C8-E563-4FC5-94E0-D4811B1AFF3F}">
      <dgm:prSet/>
      <dgm:spPr/>
      <dgm:t>
        <a:bodyPr/>
        <a:lstStyle/>
        <a:p>
          <a:endParaRPr lang="en-IE"/>
        </a:p>
      </dgm:t>
    </dgm:pt>
    <dgm:pt modelId="{C1C5E182-7D4D-4038-8CAA-462AEECC427F}" type="pres">
      <dgm:prSet presAssocID="{783CDFB7-1E39-4239-BE58-2653AD3FA64B}" presName="diagram" presStyleCnt="0">
        <dgm:presLayoutVars>
          <dgm:chPref val="1"/>
          <dgm:dir/>
          <dgm:animOne val="branch"/>
          <dgm:animLvl val="lvl"/>
          <dgm:resizeHandles/>
        </dgm:presLayoutVars>
      </dgm:prSet>
      <dgm:spPr/>
    </dgm:pt>
    <dgm:pt modelId="{00BA2AE5-5523-42E4-8B9E-76F8583DACC5}" type="pres">
      <dgm:prSet presAssocID="{128233FE-7C88-4DC2-9720-CA60947C75A2}" presName="root" presStyleCnt="0"/>
      <dgm:spPr/>
    </dgm:pt>
    <dgm:pt modelId="{4B7AC490-2081-458E-AE55-E8FCFF09CE79}" type="pres">
      <dgm:prSet presAssocID="{128233FE-7C88-4DC2-9720-CA60947C75A2}" presName="rootComposite" presStyleCnt="0"/>
      <dgm:spPr/>
    </dgm:pt>
    <dgm:pt modelId="{6E34F717-2BA3-413A-85F1-78888C3F841C}" type="pres">
      <dgm:prSet presAssocID="{128233FE-7C88-4DC2-9720-CA60947C75A2}" presName="rootText" presStyleLbl="node1" presStyleIdx="0" presStyleCnt="2"/>
      <dgm:spPr/>
    </dgm:pt>
    <dgm:pt modelId="{77B539D9-06B8-4D7C-B743-DEE7BA040178}" type="pres">
      <dgm:prSet presAssocID="{128233FE-7C88-4DC2-9720-CA60947C75A2}" presName="rootConnector" presStyleLbl="node1" presStyleIdx="0" presStyleCnt="2"/>
      <dgm:spPr/>
    </dgm:pt>
    <dgm:pt modelId="{6CBC00F7-E7D3-4B65-BAC8-B38821D2F3C6}" type="pres">
      <dgm:prSet presAssocID="{128233FE-7C88-4DC2-9720-CA60947C75A2}" presName="childShape" presStyleCnt="0"/>
      <dgm:spPr/>
    </dgm:pt>
    <dgm:pt modelId="{88204331-DC4D-4E15-8336-112013F7EC7F}" type="pres">
      <dgm:prSet presAssocID="{5026E921-D60D-4C80-A92E-0BE52834B8E6}" presName="Name13" presStyleLbl="parChTrans1D2" presStyleIdx="0" presStyleCnt="6"/>
      <dgm:spPr/>
    </dgm:pt>
    <dgm:pt modelId="{D23B17E3-87B2-45AF-92D6-D64E18BA6943}" type="pres">
      <dgm:prSet presAssocID="{7D39F0B7-68CA-474E-82AF-AD98BA272B66}" presName="childText" presStyleLbl="bgAcc1" presStyleIdx="0" presStyleCnt="6">
        <dgm:presLayoutVars>
          <dgm:bulletEnabled val="1"/>
        </dgm:presLayoutVars>
      </dgm:prSet>
      <dgm:spPr/>
    </dgm:pt>
    <dgm:pt modelId="{901A0B57-A7C3-42AC-BF40-A90CF36E0843}" type="pres">
      <dgm:prSet presAssocID="{72B5A43D-0A9F-4DCE-8A54-71D8A120323F}" presName="Name13" presStyleLbl="parChTrans1D2" presStyleIdx="1" presStyleCnt="6"/>
      <dgm:spPr/>
    </dgm:pt>
    <dgm:pt modelId="{66B56E3C-CD41-4023-90D2-BCD89D041D32}" type="pres">
      <dgm:prSet presAssocID="{7B266B3C-2AD5-4A85-9C30-336E548BAED1}" presName="childText" presStyleLbl="bgAcc1" presStyleIdx="1" presStyleCnt="6">
        <dgm:presLayoutVars>
          <dgm:bulletEnabled val="1"/>
        </dgm:presLayoutVars>
      </dgm:prSet>
      <dgm:spPr/>
    </dgm:pt>
    <dgm:pt modelId="{D60F7BFD-47C6-4AC4-8F58-693414961A39}" type="pres">
      <dgm:prSet presAssocID="{9E67DD46-1401-4702-8ED6-87AD70FC92D9}" presName="Name13" presStyleLbl="parChTrans1D2" presStyleIdx="2" presStyleCnt="6"/>
      <dgm:spPr/>
    </dgm:pt>
    <dgm:pt modelId="{05138FD4-1CB7-4FA9-81FA-1B228E54C3F7}" type="pres">
      <dgm:prSet presAssocID="{D427DCEC-95A6-43FC-9ABC-EFCFC88D424E}" presName="childText" presStyleLbl="bgAcc1" presStyleIdx="2" presStyleCnt="6">
        <dgm:presLayoutVars>
          <dgm:bulletEnabled val="1"/>
        </dgm:presLayoutVars>
      </dgm:prSet>
      <dgm:spPr/>
    </dgm:pt>
    <dgm:pt modelId="{C1E96956-FB0A-4EB1-B56B-521DFB9E2CD7}" type="pres">
      <dgm:prSet presAssocID="{D33D59F9-AD83-44E2-A9A7-3B0B1FB44573}" presName="root" presStyleCnt="0"/>
      <dgm:spPr/>
    </dgm:pt>
    <dgm:pt modelId="{2FD61D2C-4299-4B8F-A760-F77DC0D3BB36}" type="pres">
      <dgm:prSet presAssocID="{D33D59F9-AD83-44E2-A9A7-3B0B1FB44573}" presName="rootComposite" presStyleCnt="0"/>
      <dgm:spPr/>
    </dgm:pt>
    <dgm:pt modelId="{140D74CE-1C0D-4EFA-BD11-DE34FC9E0A3B}" type="pres">
      <dgm:prSet presAssocID="{D33D59F9-AD83-44E2-A9A7-3B0B1FB44573}" presName="rootText" presStyleLbl="node1" presStyleIdx="1" presStyleCnt="2"/>
      <dgm:spPr/>
    </dgm:pt>
    <dgm:pt modelId="{AFA8AB07-941B-4D8C-8F71-C2CC5A0AE5C5}" type="pres">
      <dgm:prSet presAssocID="{D33D59F9-AD83-44E2-A9A7-3B0B1FB44573}" presName="rootConnector" presStyleLbl="node1" presStyleIdx="1" presStyleCnt="2"/>
      <dgm:spPr/>
    </dgm:pt>
    <dgm:pt modelId="{187185C5-260C-4134-9FC4-1865C77661D3}" type="pres">
      <dgm:prSet presAssocID="{D33D59F9-AD83-44E2-A9A7-3B0B1FB44573}" presName="childShape" presStyleCnt="0"/>
      <dgm:spPr/>
    </dgm:pt>
    <dgm:pt modelId="{007E538B-F944-4FD6-BAE6-17F385D50698}" type="pres">
      <dgm:prSet presAssocID="{727689C6-DB09-42AC-811E-0367C0BDC2AC}" presName="Name13" presStyleLbl="parChTrans1D2" presStyleIdx="3" presStyleCnt="6"/>
      <dgm:spPr/>
    </dgm:pt>
    <dgm:pt modelId="{2A5D98A8-425A-478B-A30C-1C34912DF0B3}" type="pres">
      <dgm:prSet presAssocID="{A6F2AFE0-77BB-4E0F-BF08-F88DABE5BED7}" presName="childText" presStyleLbl="bgAcc1" presStyleIdx="3" presStyleCnt="6">
        <dgm:presLayoutVars>
          <dgm:bulletEnabled val="1"/>
        </dgm:presLayoutVars>
      </dgm:prSet>
      <dgm:spPr/>
    </dgm:pt>
    <dgm:pt modelId="{4FE0B58E-E569-45B5-9AE6-06F85779BD01}" type="pres">
      <dgm:prSet presAssocID="{7C28297C-790A-4EB8-9EDD-24D1EA68F41E}" presName="Name13" presStyleLbl="parChTrans1D2" presStyleIdx="4" presStyleCnt="6"/>
      <dgm:spPr/>
    </dgm:pt>
    <dgm:pt modelId="{E4E1E3C1-0C62-452E-9A48-0F3169739B06}" type="pres">
      <dgm:prSet presAssocID="{A3E9167F-365A-4810-820B-2F58F54D3FDE}" presName="childText" presStyleLbl="bgAcc1" presStyleIdx="4" presStyleCnt="6">
        <dgm:presLayoutVars>
          <dgm:bulletEnabled val="1"/>
        </dgm:presLayoutVars>
      </dgm:prSet>
      <dgm:spPr/>
    </dgm:pt>
    <dgm:pt modelId="{6F9FDE4D-2FFA-4A49-A812-981FD3DBBDF7}" type="pres">
      <dgm:prSet presAssocID="{23810D4C-7991-4F8D-BA50-579D500897CF}" presName="Name13" presStyleLbl="parChTrans1D2" presStyleIdx="5" presStyleCnt="6"/>
      <dgm:spPr/>
    </dgm:pt>
    <dgm:pt modelId="{28724BE1-B1DA-45DD-ABCA-9C10055E8C7C}" type="pres">
      <dgm:prSet presAssocID="{C13FE692-15E9-485C-9D6E-36B6BD57112D}" presName="childText" presStyleLbl="bgAcc1" presStyleIdx="5" presStyleCnt="6">
        <dgm:presLayoutVars>
          <dgm:bulletEnabled val="1"/>
        </dgm:presLayoutVars>
      </dgm:prSet>
      <dgm:spPr/>
    </dgm:pt>
  </dgm:ptLst>
  <dgm:cxnLst>
    <dgm:cxn modelId="{48EAD406-4472-4087-B37B-086393C93C34}" type="presOf" srcId="{5026E921-D60D-4C80-A92E-0BE52834B8E6}" destId="{88204331-DC4D-4E15-8336-112013F7EC7F}" srcOrd="0" destOrd="0" presId="urn:microsoft.com/office/officeart/2005/8/layout/hierarchy3"/>
    <dgm:cxn modelId="{6FB5E221-7DB2-455E-9417-5666FA1FC607}" type="presOf" srcId="{783CDFB7-1E39-4239-BE58-2653AD3FA64B}" destId="{C1C5E182-7D4D-4038-8CAA-462AEECC427F}" srcOrd="0" destOrd="0" presId="urn:microsoft.com/office/officeart/2005/8/layout/hierarchy3"/>
    <dgm:cxn modelId="{22A80E2E-18DC-435B-A474-2CB823E3C65B}" type="presOf" srcId="{C13FE692-15E9-485C-9D6E-36B6BD57112D}" destId="{28724BE1-B1DA-45DD-ABCA-9C10055E8C7C}" srcOrd="0" destOrd="0" presId="urn:microsoft.com/office/officeart/2005/8/layout/hierarchy3"/>
    <dgm:cxn modelId="{F16BFE35-0977-4969-B9E7-D941354B62E5}" type="presOf" srcId="{A3E9167F-365A-4810-820B-2F58F54D3FDE}" destId="{E4E1E3C1-0C62-452E-9A48-0F3169739B06}" srcOrd="0" destOrd="0" presId="urn:microsoft.com/office/officeart/2005/8/layout/hierarchy3"/>
    <dgm:cxn modelId="{A8D4413F-8238-4985-A335-F273F848AADE}" type="presOf" srcId="{7B266B3C-2AD5-4A85-9C30-336E548BAED1}" destId="{66B56E3C-CD41-4023-90D2-BCD89D041D32}" srcOrd="0" destOrd="0" presId="urn:microsoft.com/office/officeart/2005/8/layout/hierarchy3"/>
    <dgm:cxn modelId="{6FBE5144-A15D-45FD-99EB-ECD8BBB22554}" type="presOf" srcId="{9E67DD46-1401-4702-8ED6-87AD70FC92D9}" destId="{D60F7BFD-47C6-4AC4-8F58-693414961A39}" srcOrd="0" destOrd="0" presId="urn:microsoft.com/office/officeart/2005/8/layout/hierarchy3"/>
    <dgm:cxn modelId="{C3D5F144-0A60-4009-A0EE-E17358C2340A}" type="presOf" srcId="{D427DCEC-95A6-43FC-9ABC-EFCFC88D424E}" destId="{05138FD4-1CB7-4FA9-81FA-1B228E54C3F7}" srcOrd="0" destOrd="0" presId="urn:microsoft.com/office/officeart/2005/8/layout/hierarchy3"/>
    <dgm:cxn modelId="{7EE1F144-D88B-4FF7-BD9D-2F9894E9037A}" type="presOf" srcId="{727689C6-DB09-42AC-811E-0367C0BDC2AC}" destId="{007E538B-F944-4FD6-BAE6-17F385D50698}" srcOrd="0" destOrd="0" presId="urn:microsoft.com/office/officeart/2005/8/layout/hierarchy3"/>
    <dgm:cxn modelId="{DB268067-9326-4512-B96C-DE601BDA02A7}" srcId="{128233FE-7C88-4DC2-9720-CA60947C75A2}" destId="{7B266B3C-2AD5-4A85-9C30-336E548BAED1}" srcOrd="1" destOrd="0" parTransId="{72B5A43D-0A9F-4DCE-8A54-71D8A120323F}" sibTransId="{8CF6691C-25D4-413E-B49E-04B99D5CEC42}"/>
    <dgm:cxn modelId="{E4968C68-0281-4AEF-A7DA-8CB7A3CE6AE8}" srcId="{D33D59F9-AD83-44E2-A9A7-3B0B1FB44573}" destId="{A3E9167F-365A-4810-820B-2F58F54D3FDE}" srcOrd="1" destOrd="0" parTransId="{7C28297C-790A-4EB8-9EDD-24D1EA68F41E}" sibTransId="{D6221ADF-7B79-4636-A36F-260D526C9C99}"/>
    <dgm:cxn modelId="{BF0D6150-6232-4CC8-8FD9-533E75CB9134}" type="presOf" srcId="{7C28297C-790A-4EB8-9EDD-24D1EA68F41E}" destId="{4FE0B58E-E569-45B5-9AE6-06F85779BD01}" srcOrd="0" destOrd="0" presId="urn:microsoft.com/office/officeart/2005/8/layout/hierarchy3"/>
    <dgm:cxn modelId="{DA9B2C5A-FCF5-4662-BAA5-0BBB1D9BB63B}" srcId="{128233FE-7C88-4DC2-9720-CA60947C75A2}" destId="{7D39F0B7-68CA-474E-82AF-AD98BA272B66}" srcOrd="0" destOrd="0" parTransId="{5026E921-D60D-4C80-A92E-0BE52834B8E6}" sibTransId="{FC3E22F1-60E1-4532-9809-05831E350D05}"/>
    <dgm:cxn modelId="{9A11FD81-FAB1-4746-8A7F-271E148A09CA}" srcId="{783CDFB7-1E39-4239-BE58-2653AD3FA64B}" destId="{D33D59F9-AD83-44E2-A9A7-3B0B1FB44573}" srcOrd="1" destOrd="0" parTransId="{3D3F7076-CE57-479E-AE5E-C56B2BFAD769}" sibTransId="{505D721D-77D5-497C-85F1-88088A35C41A}"/>
    <dgm:cxn modelId="{5FB3C196-FE39-49D5-955F-67151B71DAB2}" type="presOf" srcId="{128233FE-7C88-4DC2-9720-CA60947C75A2}" destId="{77B539D9-06B8-4D7C-B743-DEE7BA040178}" srcOrd="1" destOrd="0" presId="urn:microsoft.com/office/officeart/2005/8/layout/hierarchy3"/>
    <dgm:cxn modelId="{FF6A3F9D-BA71-42E7-8A58-2A6CACDEB388}" type="presOf" srcId="{A6F2AFE0-77BB-4E0F-BF08-F88DABE5BED7}" destId="{2A5D98A8-425A-478B-A30C-1C34912DF0B3}" srcOrd="0" destOrd="0" presId="urn:microsoft.com/office/officeart/2005/8/layout/hierarchy3"/>
    <dgm:cxn modelId="{E39FAA9E-4AAF-4AC4-BA1D-668301C4D62D}" srcId="{128233FE-7C88-4DC2-9720-CA60947C75A2}" destId="{D427DCEC-95A6-43FC-9ABC-EFCFC88D424E}" srcOrd="2" destOrd="0" parTransId="{9E67DD46-1401-4702-8ED6-87AD70FC92D9}" sibTransId="{10453B51-A408-4D37-BE74-004FFF15C55A}"/>
    <dgm:cxn modelId="{5FE4B0AC-70D0-41E8-A0A0-BBFE8E113561}" srcId="{783CDFB7-1E39-4239-BE58-2653AD3FA64B}" destId="{128233FE-7C88-4DC2-9720-CA60947C75A2}" srcOrd="0" destOrd="0" parTransId="{2576070A-8B1D-4564-99FC-0F532D076D69}" sibTransId="{E3A13755-D44A-403F-A55F-8767C89268DC}"/>
    <dgm:cxn modelId="{C5BE0CAE-5D80-4186-AABB-84C6B17A50F6}" srcId="{D33D59F9-AD83-44E2-A9A7-3B0B1FB44573}" destId="{A6F2AFE0-77BB-4E0F-BF08-F88DABE5BED7}" srcOrd="0" destOrd="0" parTransId="{727689C6-DB09-42AC-811E-0367C0BDC2AC}" sibTransId="{B794C1EF-FC70-4C6E-BABB-1CE8F3DFC32C}"/>
    <dgm:cxn modelId="{ABDFB4C2-8F45-42E9-BF2F-287B349E5B41}" type="presOf" srcId="{72B5A43D-0A9F-4DCE-8A54-71D8A120323F}" destId="{901A0B57-A7C3-42AC-BF40-A90CF36E0843}" srcOrd="0" destOrd="0" presId="urn:microsoft.com/office/officeart/2005/8/layout/hierarchy3"/>
    <dgm:cxn modelId="{6068A7C8-E563-4FC5-94E0-D4811B1AFF3F}" srcId="{D33D59F9-AD83-44E2-A9A7-3B0B1FB44573}" destId="{C13FE692-15E9-485C-9D6E-36B6BD57112D}" srcOrd="2" destOrd="0" parTransId="{23810D4C-7991-4F8D-BA50-579D500897CF}" sibTransId="{8ABBF318-E2AA-433F-A257-C6A2105693B6}"/>
    <dgm:cxn modelId="{8DE9D4D0-DF5F-43F7-89F3-F8793A4A5E13}" type="presOf" srcId="{D33D59F9-AD83-44E2-A9A7-3B0B1FB44573}" destId="{140D74CE-1C0D-4EFA-BD11-DE34FC9E0A3B}" srcOrd="0" destOrd="0" presId="urn:microsoft.com/office/officeart/2005/8/layout/hierarchy3"/>
    <dgm:cxn modelId="{FFB35DD1-35BE-40E8-91EB-E2112BC172F0}" type="presOf" srcId="{23810D4C-7991-4F8D-BA50-579D500897CF}" destId="{6F9FDE4D-2FFA-4A49-A812-981FD3DBBDF7}" srcOrd="0" destOrd="0" presId="urn:microsoft.com/office/officeart/2005/8/layout/hierarchy3"/>
    <dgm:cxn modelId="{2338A2E9-675D-4868-8CC6-A9BDF4F23F3E}" type="presOf" srcId="{7D39F0B7-68CA-474E-82AF-AD98BA272B66}" destId="{D23B17E3-87B2-45AF-92D6-D64E18BA6943}" srcOrd="0" destOrd="0" presId="urn:microsoft.com/office/officeart/2005/8/layout/hierarchy3"/>
    <dgm:cxn modelId="{64A501F8-7C0A-498F-A736-D3327A6DCCCA}" type="presOf" srcId="{128233FE-7C88-4DC2-9720-CA60947C75A2}" destId="{6E34F717-2BA3-413A-85F1-78888C3F841C}" srcOrd="0" destOrd="0" presId="urn:microsoft.com/office/officeart/2005/8/layout/hierarchy3"/>
    <dgm:cxn modelId="{5F6822F8-AABE-42D1-8763-CD577FADDCC9}" type="presOf" srcId="{D33D59F9-AD83-44E2-A9A7-3B0B1FB44573}" destId="{AFA8AB07-941B-4D8C-8F71-C2CC5A0AE5C5}" srcOrd="1" destOrd="0" presId="urn:microsoft.com/office/officeart/2005/8/layout/hierarchy3"/>
    <dgm:cxn modelId="{625DA79F-41AC-4F5C-A14E-337427D2F32E}" type="presParOf" srcId="{C1C5E182-7D4D-4038-8CAA-462AEECC427F}" destId="{00BA2AE5-5523-42E4-8B9E-76F8583DACC5}" srcOrd="0" destOrd="0" presId="urn:microsoft.com/office/officeart/2005/8/layout/hierarchy3"/>
    <dgm:cxn modelId="{E5141C75-8291-4E04-B8F5-B73962E5712F}" type="presParOf" srcId="{00BA2AE5-5523-42E4-8B9E-76F8583DACC5}" destId="{4B7AC490-2081-458E-AE55-E8FCFF09CE79}" srcOrd="0" destOrd="0" presId="urn:microsoft.com/office/officeart/2005/8/layout/hierarchy3"/>
    <dgm:cxn modelId="{9BABF803-2B61-4852-ACC0-960B9DCA1866}" type="presParOf" srcId="{4B7AC490-2081-458E-AE55-E8FCFF09CE79}" destId="{6E34F717-2BA3-413A-85F1-78888C3F841C}" srcOrd="0" destOrd="0" presId="urn:microsoft.com/office/officeart/2005/8/layout/hierarchy3"/>
    <dgm:cxn modelId="{5A06FC5D-A582-426B-9FA1-5CAAF1646BB2}" type="presParOf" srcId="{4B7AC490-2081-458E-AE55-E8FCFF09CE79}" destId="{77B539D9-06B8-4D7C-B743-DEE7BA040178}" srcOrd="1" destOrd="0" presId="urn:microsoft.com/office/officeart/2005/8/layout/hierarchy3"/>
    <dgm:cxn modelId="{EBD77E79-8F3D-446E-80A3-0B1F4F013152}" type="presParOf" srcId="{00BA2AE5-5523-42E4-8B9E-76F8583DACC5}" destId="{6CBC00F7-E7D3-4B65-BAC8-B38821D2F3C6}" srcOrd="1" destOrd="0" presId="urn:microsoft.com/office/officeart/2005/8/layout/hierarchy3"/>
    <dgm:cxn modelId="{287BDC3A-043C-4FD7-A7BB-7B3A64E878B7}" type="presParOf" srcId="{6CBC00F7-E7D3-4B65-BAC8-B38821D2F3C6}" destId="{88204331-DC4D-4E15-8336-112013F7EC7F}" srcOrd="0" destOrd="0" presId="urn:microsoft.com/office/officeart/2005/8/layout/hierarchy3"/>
    <dgm:cxn modelId="{F54B796D-831A-41C3-B3D4-E941DFCD53A7}" type="presParOf" srcId="{6CBC00F7-E7D3-4B65-BAC8-B38821D2F3C6}" destId="{D23B17E3-87B2-45AF-92D6-D64E18BA6943}" srcOrd="1" destOrd="0" presId="urn:microsoft.com/office/officeart/2005/8/layout/hierarchy3"/>
    <dgm:cxn modelId="{7F86E607-BC8D-4B59-AAF6-0A16B9B3DDD4}" type="presParOf" srcId="{6CBC00F7-E7D3-4B65-BAC8-B38821D2F3C6}" destId="{901A0B57-A7C3-42AC-BF40-A90CF36E0843}" srcOrd="2" destOrd="0" presId="urn:microsoft.com/office/officeart/2005/8/layout/hierarchy3"/>
    <dgm:cxn modelId="{D1B463DF-9A87-4AF7-AB59-5BB17AF724B5}" type="presParOf" srcId="{6CBC00F7-E7D3-4B65-BAC8-B38821D2F3C6}" destId="{66B56E3C-CD41-4023-90D2-BCD89D041D32}" srcOrd="3" destOrd="0" presId="urn:microsoft.com/office/officeart/2005/8/layout/hierarchy3"/>
    <dgm:cxn modelId="{99ACEC54-8D5C-4EEC-BFA8-43296F5C0987}" type="presParOf" srcId="{6CBC00F7-E7D3-4B65-BAC8-B38821D2F3C6}" destId="{D60F7BFD-47C6-4AC4-8F58-693414961A39}" srcOrd="4" destOrd="0" presId="urn:microsoft.com/office/officeart/2005/8/layout/hierarchy3"/>
    <dgm:cxn modelId="{0419495E-6DAC-411D-B3C3-56E8F35BF80A}" type="presParOf" srcId="{6CBC00F7-E7D3-4B65-BAC8-B38821D2F3C6}" destId="{05138FD4-1CB7-4FA9-81FA-1B228E54C3F7}" srcOrd="5" destOrd="0" presId="urn:microsoft.com/office/officeart/2005/8/layout/hierarchy3"/>
    <dgm:cxn modelId="{B4E2B9FE-C667-4124-8C87-9D71D3A9BD9E}" type="presParOf" srcId="{C1C5E182-7D4D-4038-8CAA-462AEECC427F}" destId="{C1E96956-FB0A-4EB1-B56B-521DFB9E2CD7}" srcOrd="1" destOrd="0" presId="urn:microsoft.com/office/officeart/2005/8/layout/hierarchy3"/>
    <dgm:cxn modelId="{6A97954A-7DA6-43F9-9BFE-662524249E6B}" type="presParOf" srcId="{C1E96956-FB0A-4EB1-B56B-521DFB9E2CD7}" destId="{2FD61D2C-4299-4B8F-A760-F77DC0D3BB36}" srcOrd="0" destOrd="0" presId="urn:microsoft.com/office/officeart/2005/8/layout/hierarchy3"/>
    <dgm:cxn modelId="{559C892F-6586-4248-8681-1CA1099327FF}" type="presParOf" srcId="{2FD61D2C-4299-4B8F-A760-F77DC0D3BB36}" destId="{140D74CE-1C0D-4EFA-BD11-DE34FC9E0A3B}" srcOrd="0" destOrd="0" presId="urn:microsoft.com/office/officeart/2005/8/layout/hierarchy3"/>
    <dgm:cxn modelId="{AB7D8125-AC9D-4F71-B8D2-6AD4D707A42D}" type="presParOf" srcId="{2FD61D2C-4299-4B8F-A760-F77DC0D3BB36}" destId="{AFA8AB07-941B-4D8C-8F71-C2CC5A0AE5C5}" srcOrd="1" destOrd="0" presId="urn:microsoft.com/office/officeart/2005/8/layout/hierarchy3"/>
    <dgm:cxn modelId="{9D1BED50-C5EF-46BF-9BC0-6A1EDE70C19F}" type="presParOf" srcId="{C1E96956-FB0A-4EB1-B56B-521DFB9E2CD7}" destId="{187185C5-260C-4134-9FC4-1865C77661D3}" srcOrd="1" destOrd="0" presId="urn:microsoft.com/office/officeart/2005/8/layout/hierarchy3"/>
    <dgm:cxn modelId="{B90135A9-B642-4D6F-8FF5-DA10FB922BD5}" type="presParOf" srcId="{187185C5-260C-4134-9FC4-1865C77661D3}" destId="{007E538B-F944-4FD6-BAE6-17F385D50698}" srcOrd="0" destOrd="0" presId="urn:microsoft.com/office/officeart/2005/8/layout/hierarchy3"/>
    <dgm:cxn modelId="{568C7853-AFB1-4BFB-9B64-48040BAE391C}" type="presParOf" srcId="{187185C5-260C-4134-9FC4-1865C77661D3}" destId="{2A5D98A8-425A-478B-A30C-1C34912DF0B3}" srcOrd="1" destOrd="0" presId="urn:microsoft.com/office/officeart/2005/8/layout/hierarchy3"/>
    <dgm:cxn modelId="{7FB2F425-6520-4EB5-9C20-B73CDF207B2D}" type="presParOf" srcId="{187185C5-260C-4134-9FC4-1865C77661D3}" destId="{4FE0B58E-E569-45B5-9AE6-06F85779BD01}" srcOrd="2" destOrd="0" presId="urn:microsoft.com/office/officeart/2005/8/layout/hierarchy3"/>
    <dgm:cxn modelId="{4A5289F0-01B7-46CA-8F25-DDDC612E9552}" type="presParOf" srcId="{187185C5-260C-4134-9FC4-1865C77661D3}" destId="{E4E1E3C1-0C62-452E-9A48-0F3169739B06}" srcOrd="3" destOrd="0" presId="urn:microsoft.com/office/officeart/2005/8/layout/hierarchy3"/>
    <dgm:cxn modelId="{265869FB-756E-4CED-8D8E-3E2CC29E7D53}" type="presParOf" srcId="{187185C5-260C-4134-9FC4-1865C77661D3}" destId="{6F9FDE4D-2FFA-4A49-A812-981FD3DBBDF7}" srcOrd="4" destOrd="0" presId="urn:microsoft.com/office/officeart/2005/8/layout/hierarchy3"/>
    <dgm:cxn modelId="{B5C0A7B6-5276-40D9-9269-16EEF65F04CB}" type="presParOf" srcId="{187185C5-260C-4134-9FC4-1865C77661D3}" destId="{28724BE1-B1DA-45DD-ABCA-9C10055E8C7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B7F4473-B28D-411A-B29B-523E3D1DE23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D286A86-DFD0-4C27-AC96-137508F6CAA7}">
      <dgm:prSet phldrT="[Text]" custT="1"/>
      <dgm:spPr/>
      <dgm:t>
        <a:bodyPr/>
        <a:lstStyle/>
        <a:p>
          <a:r>
            <a:rPr lang="es-ES" sz="2400" dirty="0">
              <a:effectLst>
                <a:outerShdw blurRad="38100" dist="38100" dir="2700000" algn="tl">
                  <a:srgbClr val="000000">
                    <a:alpha val="43137"/>
                  </a:srgbClr>
                </a:outerShdw>
              </a:effectLst>
            </a:rPr>
            <a:t>Acción dirigida hacia un objetivo.</a:t>
          </a:r>
          <a:endParaRPr lang="en-ZA" sz="2400" dirty="0">
            <a:effectLst>
              <a:outerShdw blurRad="38100" dist="38100" dir="2700000" algn="tl">
                <a:srgbClr val="000000">
                  <a:alpha val="43137"/>
                </a:srgbClr>
              </a:outerShdw>
            </a:effectLst>
          </a:endParaRPr>
        </a:p>
      </dgm:t>
    </dgm:pt>
    <dgm:pt modelId="{FD00AAA3-8A18-4B6E-8A9D-4CDE101DD8AC}" type="parTrans" cxnId="{D3D76F35-A8B9-43A7-8B3A-F298A5E5677A}">
      <dgm:prSet/>
      <dgm:spPr/>
      <dgm:t>
        <a:bodyPr/>
        <a:lstStyle/>
        <a:p>
          <a:endParaRPr lang="en-ZA"/>
        </a:p>
      </dgm:t>
    </dgm:pt>
    <dgm:pt modelId="{4DDAB70D-406C-4AE6-A38D-73B504D9F941}" type="sibTrans" cxnId="{D3D76F35-A8B9-43A7-8B3A-F298A5E5677A}">
      <dgm:prSet/>
      <dgm:spPr/>
      <dgm:t>
        <a:bodyPr/>
        <a:lstStyle/>
        <a:p>
          <a:endParaRPr lang="en-ZA"/>
        </a:p>
      </dgm:t>
    </dgm:pt>
    <dgm:pt modelId="{841BF480-52F1-4EDC-82A0-3A9701501553}">
      <dgm:prSet custT="1"/>
      <dgm:spPr/>
      <dgm:t>
        <a:bodyPr/>
        <a:lstStyle/>
        <a:p>
          <a:r>
            <a:rPr lang="es-ES" sz="2400" dirty="0">
              <a:effectLst>
                <a:outerShdw blurRad="38100" dist="38100" dir="2700000" algn="tl">
                  <a:srgbClr val="000000">
                    <a:alpha val="43137"/>
                  </a:srgbClr>
                </a:outerShdw>
              </a:effectLst>
            </a:rPr>
            <a:t>Orden establecido entre acontecimientos y estados.</a:t>
          </a:r>
          <a:endParaRPr lang="en-ZA" sz="2400" dirty="0">
            <a:effectLst>
              <a:outerShdw blurRad="38100" dist="38100" dir="2700000" algn="tl">
                <a:srgbClr val="000000">
                  <a:alpha val="43137"/>
                </a:srgbClr>
              </a:outerShdw>
            </a:effectLst>
          </a:endParaRPr>
        </a:p>
      </dgm:t>
    </dgm:pt>
    <dgm:pt modelId="{DFDB74F5-1296-4F85-8E1C-D4CA652DC79B}" type="parTrans" cxnId="{3B4CE89D-172B-4F60-99A0-4322ACBDDCD1}">
      <dgm:prSet/>
      <dgm:spPr/>
      <dgm:t>
        <a:bodyPr/>
        <a:lstStyle/>
        <a:p>
          <a:endParaRPr lang="en-ZA"/>
        </a:p>
      </dgm:t>
    </dgm:pt>
    <dgm:pt modelId="{8C1EA5FE-BFAC-45D9-8579-C89E27C985A5}" type="sibTrans" cxnId="{3B4CE89D-172B-4F60-99A0-4322ACBDDCD1}">
      <dgm:prSet/>
      <dgm:spPr/>
      <dgm:t>
        <a:bodyPr/>
        <a:lstStyle/>
        <a:p>
          <a:endParaRPr lang="en-ZA"/>
        </a:p>
      </dgm:t>
    </dgm:pt>
    <dgm:pt modelId="{68CF4FE4-7F58-4A70-AA63-2503DE7320F2}">
      <dgm:prSet custT="1"/>
      <dgm:spPr/>
      <dgm:t>
        <a:bodyPr/>
        <a:lstStyle/>
        <a:p>
          <a:r>
            <a:rPr lang="es-ES" sz="2400" dirty="0">
              <a:effectLst>
                <a:outerShdw blurRad="38100" dist="38100" dir="2700000" algn="tl">
                  <a:srgbClr val="000000">
                    <a:alpha val="43137"/>
                  </a:srgbClr>
                </a:outerShdw>
              </a:effectLst>
            </a:rPr>
            <a:t>Sensibilidad hacia lo que es decente en la interacción humana.</a:t>
          </a:r>
          <a:endParaRPr lang="en-ZA" sz="2400" dirty="0">
            <a:effectLst>
              <a:outerShdw blurRad="38100" dist="38100" dir="2700000" algn="tl">
                <a:srgbClr val="000000">
                  <a:alpha val="43137"/>
                </a:srgbClr>
              </a:outerShdw>
            </a:effectLst>
          </a:endParaRPr>
        </a:p>
      </dgm:t>
    </dgm:pt>
    <dgm:pt modelId="{C23105EA-475E-41A4-9B62-DB16E4911738}" type="parTrans" cxnId="{8C6FECC8-8617-4873-91C9-F7ED9266614F}">
      <dgm:prSet/>
      <dgm:spPr/>
      <dgm:t>
        <a:bodyPr/>
        <a:lstStyle/>
        <a:p>
          <a:endParaRPr lang="en-ZA"/>
        </a:p>
      </dgm:t>
    </dgm:pt>
    <dgm:pt modelId="{362C7D16-276A-4644-BA5D-D9601AA9F692}" type="sibTrans" cxnId="{8C6FECC8-8617-4873-91C9-F7ED9266614F}">
      <dgm:prSet/>
      <dgm:spPr/>
      <dgm:t>
        <a:bodyPr/>
        <a:lstStyle/>
        <a:p>
          <a:endParaRPr lang="en-ZA"/>
        </a:p>
      </dgm:t>
    </dgm:pt>
    <dgm:pt modelId="{82D0EAD8-48B4-4C5F-84DE-EE10E0F37007}">
      <dgm:prSet custT="1"/>
      <dgm:spPr/>
      <dgm:t>
        <a:bodyPr/>
        <a:lstStyle/>
        <a:p>
          <a:r>
            <a:rPr lang="es-ES" sz="2400" dirty="0">
              <a:effectLst>
                <a:outerShdw blurRad="38100" dist="38100" dir="2700000" algn="tl">
                  <a:srgbClr val="000000">
                    <a:alpha val="43137"/>
                  </a:srgbClr>
                </a:outerShdw>
              </a:effectLst>
            </a:rPr>
            <a:t>La revelación de la perspectiva de un narrador.</a:t>
          </a:r>
          <a:endParaRPr lang="en-ZA" sz="2400" dirty="0">
            <a:effectLst>
              <a:outerShdw blurRad="38100" dist="38100" dir="2700000" algn="tl">
                <a:srgbClr val="000000">
                  <a:alpha val="43137"/>
                </a:srgbClr>
              </a:outerShdw>
            </a:effectLst>
          </a:endParaRPr>
        </a:p>
      </dgm:t>
    </dgm:pt>
    <dgm:pt modelId="{1FD373B8-9D92-41FE-9908-28A043913101}" type="parTrans" cxnId="{E1EB80A0-D57D-4777-9834-9E450B0587C7}">
      <dgm:prSet/>
      <dgm:spPr/>
      <dgm:t>
        <a:bodyPr/>
        <a:lstStyle/>
        <a:p>
          <a:endParaRPr lang="en-ZA"/>
        </a:p>
      </dgm:t>
    </dgm:pt>
    <dgm:pt modelId="{EA7480D8-EDA5-4A01-A8E6-47C9B6B17126}" type="sibTrans" cxnId="{E1EB80A0-D57D-4777-9834-9E450B0587C7}">
      <dgm:prSet/>
      <dgm:spPr/>
      <dgm:t>
        <a:bodyPr/>
        <a:lstStyle/>
        <a:p>
          <a:endParaRPr lang="en-ZA"/>
        </a:p>
      </dgm:t>
    </dgm:pt>
    <dgm:pt modelId="{48D849F6-F4F1-48F2-89EC-B2D307BFDD88}" type="pres">
      <dgm:prSet presAssocID="{1B7F4473-B28D-411A-B29B-523E3D1DE23D}" presName="diagram" presStyleCnt="0">
        <dgm:presLayoutVars>
          <dgm:dir/>
          <dgm:resizeHandles val="exact"/>
        </dgm:presLayoutVars>
      </dgm:prSet>
      <dgm:spPr/>
    </dgm:pt>
    <dgm:pt modelId="{60081139-1E2C-47DC-AFA8-367A05967189}" type="pres">
      <dgm:prSet presAssocID="{3D286A86-DFD0-4C27-AC96-137508F6CAA7}" presName="node" presStyleLbl="node1" presStyleIdx="0" presStyleCnt="4">
        <dgm:presLayoutVars>
          <dgm:bulletEnabled val="1"/>
        </dgm:presLayoutVars>
      </dgm:prSet>
      <dgm:spPr/>
    </dgm:pt>
    <dgm:pt modelId="{2ECCF5D7-F299-465F-9825-32EEBD4F5C28}" type="pres">
      <dgm:prSet presAssocID="{4DDAB70D-406C-4AE6-A38D-73B504D9F941}" presName="sibTrans" presStyleCnt="0"/>
      <dgm:spPr/>
    </dgm:pt>
    <dgm:pt modelId="{8990A114-3ACB-4B42-9B00-C647661F8236}" type="pres">
      <dgm:prSet presAssocID="{841BF480-52F1-4EDC-82A0-3A9701501553}" presName="node" presStyleLbl="node1" presStyleIdx="1" presStyleCnt="4">
        <dgm:presLayoutVars>
          <dgm:bulletEnabled val="1"/>
        </dgm:presLayoutVars>
      </dgm:prSet>
      <dgm:spPr/>
    </dgm:pt>
    <dgm:pt modelId="{5E260F09-85B2-4365-9256-2E0A6B876282}" type="pres">
      <dgm:prSet presAssocID="{8C1EA5FE-BFAC-45D9-8579-C89E27C985A5}" presName="sibTrans" presStyleCnt="0"/>
      <dgm:spPr/>
    </dgm:pt>
    <dgm:pt modelId="{17550879-EC98-4D56-A41C-D6EE67CD2887}" type="pres">
      <dgm:prSet presAssocID="{68CF4FE4-7F58-4A70-AA63-2503DE7320F2}" presName="node" presStyleLbl="node1" presStyleIdx="2" presStyleCnt="4">
        <dgm:presLayoutVars>
          <dgm:bulletEnabled val="1"/>
        </dgm:presLayoutVars>
      </dgm:prSet>
      <dgm:spPr/>
    </dgm:pt>
    <dgm:pt modelId="{EFA4648F-60D5-4358-9554-E27BB974CA86}" type="pres">
      <dgm:prSet presAssocID="{362C7D16-276A-4644-BA5D-D9601AA9F692}" presName="sibTrans" presStyleCnt="0"/>
      <dgm:spPr/>
    </dgm:pt>
    <dgm:pt modelId="{0AABE897-D260-4A5E-BB85-0ED9D7E71BE2}" type="pres">
      <dgm:prSet presAssocID="{82D0EAD8-48B4-4C5F-84DE-EE10E0F37007}" presName="node" presStyleLbl="node1" presStyleIdx="3" presStyleCnt="4">
        <dgm:presLayoutVars>
          <dgm:bulletEnabled val="1"/>
        </dgm:presLayoutVars>
      </dgm:prSet>
      <dgm:spPr/>
    </dgm:pt>
  </dgm:ptLst>
  <dgm:cxnLst>
    <dgm:cxn modelId="{EB7E1F24-E609-4B0A-B46D-74CBB3990026}" type="presOf" srcId="{82D0EAD8-48B4-4C5F-84DE-EE10E0F37007}" destId="{0AABE897-D260-4A5E-BB85-0ED9D7E71BE2}" srcOrd="0" destOrd="0" presId="urn:microsoft.com/office/officeart/2005/8/layout/default"/>
    <dgm:cxn modelId="{5C225933-66BA-4836-BD91-3F307C460ED2}" type="presOf" srcId="{1B7F4473-B28D-411A-B29B-523E3D1DE23D}" destId="{48D849F6-F4F1-48F2-89EC-B2D307BFDD88}" srcOrd="0" destOrd="0" presId="urn:microsoft.com/office/officeart/2005/8/layout/default"/>
    <dgm:cxn modelId="{D3D76F35-A8B9-43A7-8B3A-F298A5E5677A}" srcId="{1B7F4473-B28D-411A-B29B-523E3D1DE23D}" destId="{3D286A86-DFD0-4C27-AC96-137508F6CAA7}" srcOrd="0" destOrd="0" parTransId="{FD00AAA3-8A18-4B6E-8A9D-4CDE101DD8AC}" sibTransId="{4DDAB70D-406C-4AE6-A38D-73B504D9F941}"/>
    <dgm:cxn modelId="{51A81C93-C39D-4EBB-8977-4810F8CEF26E}" type="presOf" srcId="{3D286A86-DFD0-4C27-AC96-137508F6CAA7}" destId="{60081139-1E2C-47DC-AFA8-367A05967189}" srcOrd="0" destOrd="0" presId="urn:microsoft.com/office/officeart/2005/8/layout/default"/>
    <dgm:cxn modelId="{3B4CE89D-172B-4F60-99A0-4322ACBDDCD1}" srcId="{1B7F4473-B28D-411A-B29B-523E3D1DE23D}" destId="{841BF480-52F1-4EDC-82A0-3A9701501553}" srcOrd="1" destOrd="0" parTransId="{DFDB74F5-1296-4F85-8E1C-D4CA652DC79B}" sibTransId="{8C1EA5FE-BFAC-45D9-8579-C89E27C985A5}"/>
    <dgm:cxn modelId="{E1EB80A0-D57D-4777-9834-9E450B0587C7}" srcId="{1B7F4473-B28D-411A-B29B-523E3D1DE23D}" destId="{82D0EAD8-48B4-4C5F-84DE-EE10E0F37007}" srcOrd="3" destOrd="0" parTransId="{1FD373B8-9D92-41FE-9908-28A043913101}" sibTransId="{EA7480D8-EDA5-4A01-A8E6-47C9B6B17126}"/>
    <dgm:cxn modelId="{8C6FECC8-8617-4873-91C9-F7ED9266614F}" srcId="{1B7F4473-B28D-411A-B29B-523E3D1DE23D}" destId="{68CF4FE4-7F58-4A70-AA63-2503DE7320F2}" srcOrd="2" destOrd="0" parTransId="{C23105EA-475E-41A4-9B62-DB16E4911738}" sibTransId="{362C7D16-276A-4644-BA5D-D9601AA9F692}"/>
    <dgm:cxn modelId="{4D1285DE-916E-4037-B6AB-43A2686CFF35}" type="presOf" srcId="{68CF4FE4-7F58-4A70-AA63-2503DE7320F2}" destId="{17550879-EC98-4D56-A41C-D6EE67CD2887}" srcOrd="0" destOrd="0" presId="urn:microsoft.com/office/officeart/2005/8/layout/default"/>
    <dgm:cxn modelId="{CF9FC8E1-E958-4AE0-826C-09BA7D19705C}" type="presOf" srcId="{841BF480-52F1-4EDC-82A0-3A9701501553}" destId="{8990A114-3ACB-4B42-9B00-C647661F8236}" srcOrd="0" destOrd="0" presId="urn:microsoft.com/office/officeart/2005/8/layout/default"/>
    <dgm:cxn modelId="{281E9C2D-58CD-4A10-B82D-2694711D219A}" type="presParOf" srcId="{48D849F6-F4F1-48F2-89EC-B2D307BFDD88}" destId="{60081139-1E2C-47DC-AFA8-367A05967189}" srcOrd="0" destOrd="0" presId="urn:microsoft.com/office/officeart/2005/8/layout/default"/>
    <dgm:cxn modelId="{A79EB830-802F-4147-B0ED-171442B811AF}" type="presParOf" srcId="{48D849F6-F4F1-48F2-89EC-B2D307BFDD88}" destId="{2ECCF5D7-F299-465F-9825-32EEBD4F5C28}" srcOrd="1" destOrd="0" presId="urn:microsoft.com/office/officeart/2005/8/layout/default"/>
    <dgm:cxn modelId="{95EEC101-752E-4577-89ED-E9B229143EFD}" type="presParOf" srcId="{48D849F6-F4F1-48F2-89EC-B2D307BFDD88}" destId="{8990A114-3ACB-4B42-9B00-C647661F8236}" srcOrd="2" destOrd="0" presId="urn:microsoft.com/office/officeart/2005/8/layout/default"/>
    <dgm:cxn modelId="{49361CF4-C642-4D7C-9B8C-AF35DFE33202}" type="presParOf" srcId="{48D849F6-F4F1-48F2-89EC-B2D307BFDD88}" destId="{5E260F09-85B2-4365-9256-2E0A6B876282}" srcOrd="3" destOrd="0" presId="urn:microsoft.com/office/officeart/2005/8/layout/default"/>
    <dgm:cxn modelId="{311B0193-7E70-4202-8D27-AB879AB5E55C}" type="presParOf" srcId="{48D849F6-F4F1-48F2-89EC-B2D307BFDD88}" destId="{17550879-EC98-4D56-A41C-D6EE67CD2887}" srcOrd="4" destOrd="0" presId="urn:microsoft.com/office/officeart/2005/8/layout/default"/>
    <dgm:cxn modelId="{0D0847B7-5467-4554-955F-D2C89FC5E774}" type="presParOf" srcId="{48D849F6-F4F1-48F2-89EC-B2D307BFDD88}" destId="{EFA4648F-60D5-4358-9554-E27BB974CA86}" srcOrd="5" destOrd="0" presId="urn:microsoft.com/office/officeart/2005/8/layout/default"/>
    <dgm:cxn modelId="{F98A15FE-B445-4618-81A0-CAA4E0F2294E}" type="presParOf" srcId="{48D849F6-F4F1-48F2-89EC-B2D307BFDD88}" destId="{0AABE897-D260-4A5E-BB85-0ED9D7E71BE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8B01C-B681-43D1-BB24-E589E9E1621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1AD38C1A-4A40-4F11-8DAF-B49078C5D265}">
      <dgm:prSet phldrT="[Text]" custT="1"/>
      <dgm:spPr/>
      <dgm:t>
        <a:bodyPr/>
        <a:lstStyle/>
        <a:p>
          <a:r>
            <a:rPr lang="en-ZA" sz="2400" dirty="0">
              <a:solidFill>
                <a:srgbClr val="000000"/>
              </a:solidFill>
            </a:rPr>
            <a:t>El </a:t>
          </a:r>
          <a:r>
            <a:rPr lang="en-ZA" sz="2400" dirty="0" err="1">
              <a:solidFill>
                <a:srgbClr val="000000"/>
              </a:solidFill>
            </a:rPr>
            <a:t>público</a:t>
          </a:r>
          <a:endParaRPr lang="en-ZA" sz="2400" dirty="0">
            <a:solidFill>
              <a:srgbClr val="000000"/>
            </a:solidFill>
          </a:endParaRPr>
        </a:p>
      </dgm:t>
    </dgm:pt>
    <dgm:pt modelId="{73CB562F-4A9C-4C02-AEDB-A056037D89B6}" type="parTrans" cxnId="{6BDA6FCF-F3B5-4C88-BB53-D899521E52EE}">
      <dgm:prSet/>
      <dgm:spPr/>
      <dgm:t>
        <a:bodyPr/>
        <a:lstStyle/>
        <a:p>
          <a:endParaRPr lang="en-ZA"/>
        </a:p>
      </dgm:t>
    </dgm:pt>
    <dgm:pt modelId="{54777731-4A41-4C53-9045-C8D06F4F92C0}" type="sibTrans" cxnId="{6BDA6FCF-F3B5-4C88-BB53-D899521E52EE}">
      <dgm:prSet/>
      <dgm:spPr/>
      <dgm:t>
        <a:bodyPr/>
        <a:lstStyle/>
        <a:p>
          <a:endParaRPr lang="en-ZA"/>
        </a:p>
      </dgm:t>
    </dgm:pt>
    <dgm:pt modelId="{C68A3EF5-1DE5-4081-BB83-9F8CC6084350}">
      <dgm:prSet custT="1"/>
      <dgm:spPr/>
      <dgm:t>
        <a:bodyPr/>
        <a:lstStyle/>
        <a:p>
          <a:r>
            <a:rPr lang="en-ZA" sz="2400" dirty="0">
              <a:solidFill>
                <a:srgbClr val="000000"/>
              </a:solidFill>
            </a:rPr>
            <a:t>El </a:t>
          </a:r>
          <a:r>
            <a:rPr lang="en-ZA" sz="2400" dirty="0" err="1">
              <a:solidFill>
                <a:srgbClr val="000000"/>
              </a:solidFill>
            </a:rPr>
            <a:t>mensaje</a:t>
          </a:r>
          <a:endParaRPr lang="en-ZA" sz="2400" dirty="0">
            <a:solidFill>
              <a:srgbClr val="000000"/>
            </a:solidFill>
          </a:endParaRPr>
        </a:p>
      </dgm:t>
    </dgm:pt>
    <dgm:pt modelId="{F13F703E-5166-4EF4-B725-72FB366F14E4}" type="parTrans" cxnId="{0A53F540-98BB-41BC-A97D-20349AFB56BC}">
      <dgm:prSet/>
      <dgm:spPr/>
      <dgm:t>
        <a:bodyPr/>
        <a:lstStyle/>
        <a:p>
          <a:endParaRPr lang="en-ZA"/>
        </a:p>
      </dgm:t>
    </dgm:pt>
    <dgm:pt modelId="{A433A25F-9A80-4586-8125-37E4ABFD9568}" type="sibTrans" cxnId="{0A53F540-98BB-41BC-A97D-20349AFB56BC}">
      <dgm:prSet/>
      <dgm:spPr/>
      <dgm:t>
        <a:bodyPr/>
        <a:lstStyle/>
        <a:p>
          <a:endParaRPr lang="en-ZA"/>
        </a:p>
      </dgm:t>
    </dgm:pt>
    <dgm:pt modelId="{F3F7EA44-6224-4042-9709-8737BA5B4831}">
      <dgm:prSet custT="1"/>
      <dgm:spPr/>
      <dgm:t>
        <a:bodyPr/>
        <a:lstStyle/>
        <a:p>
          <a:r>
            <a:rPr lang="es-ES" sz="2200" dirty="0">
              <a:solidFill>
                <a:srgbClr val="000000"/>
              </a:solidFill>
            </a:rPr>
            <a:t>La plataforma utilizada para la distribución de la historia</a:t>
          </a:r>
          <a:endParaRPr lang="en-ZA" sz="2200" dirty="0">
            <a:solidFill>
              <a:srgbClr val="000000"/>
            </a:solidFill>
          </a:endParaRPr>
        </a:p>
      </dgm:t>
    </dgm:pt>
    <dgm:pt modelId="{545B0671-C7D1-4A50-BED2-D453BFBA7630}" type="parTrans" cxnId="{E3E89AAB-1787-45EF-B400-55BD90EBFCC7}">
      <dgm:prSet/>
      <dgm:spPr/>
      <dgm:t>
        <a:bodyPr/>
        <a:lstStyle/>
        <a:p>
          <a:endParaRPr lang="en-ZA"/>
        </a:p>
      </dgm:t>
    </dgm:pt>
    <dgm:pt modelId="{425428EC-29BF-46DD-ADFD-E6CB5F7F2407}" type="sibTrans" cxnId="{E3E89AAB-1787-45EF-B400-55BD90EBFCC7}">
      <dgm:prSet/>
      <dgm:spPr/>
      <dgm:t>
        <a:bodyPr/>
        <a:lstStyle/>
        <a:p>
          <a:endParaRPr lang="en-ZA"/>
        </a:p>
      </dgm:t>
    </dgm:pt>
    <dgm:pt modelId="{09A75C0B-F67B-4E06-B254-FB9EA70F91A6}" type="pres">
      <dgm:prSet presAssocID="{8478B01C-B681-43D1-BB24-E589E9E16210}" presName="Name0" presStyleCnt="0">
        <dgm:presLayoutVars>
          <dgm:dir/>
          <dgm:resizeHandles val="exact"/>
        </dgm:presLayoutVars>
      </dgm:prSet>
      <dgm:spPr/>
    </dgm:pt>
    <dgm:pt modelId="{E4666D55-429E-4A27-A1D1-871623D74C4C}" type="pres">
      <dgm:prSet presAssocID="{1AD38C1A-4A40-4F11-8DAF-B49078C5D265}" presName="Name5" presStyleLbl="vennNode1" presStyleIdx="0" presStyleCnt="3" custScaleX="110375">
        <dgm:presLayoutVars>
          <dgm:bulletEnabled val="1"/>
        </dgm:presLayoutVars>
      </dgm:prSet>
      <dgm:spPr/>
    </dgm:pt>
    <dgm:pt modelId="{62B31BCF-0008-4734-A8EA-289EA9733381}" type="pres">
      <dgm:prSet presAssocID="{54777731-4A41-4C53-9045-C8D06F4F92C0}" presName="space" presStyleCnt="0"/>
      <dgm:spPr/>
    </dgm:pt>
    <dgm:pt modelId="{B27D2DEA-4D99-4C54-B5C7-81EFA37AE9EB}" type="pres">
      <dgm:prSet presAssocID="{C68A3EF5-1DE5-4081-BB83-9F8CC6084350}" presName="Name5" presStyleLbl="vennNode1" presStyleIdx="1" presStyleCnt="3" custScaleX="110375">
        <dgm:presLayoutVars>
          <dgm:bulletEnabled val="1"/>
        </dgm:presLayoutVars>
      </dgm:prSet>
      <dgm:spPr/>
    </dgm:pt>
    <dgm:pt modelId="{5DEFFBF4-FA0E-4E38-BC98-FE5E09A47BE2}" type="pres">
      <dgm:prSet presAssocID="{A433A25F-9A80-4586-8125-37E4ABFD9568}" presName="space" presStyleCnt="0"/>
      <dgm:spPr/>
    </dgm:pt>
    <dgm:pt modelId="{96586F5F-31C0-4A86-A1F1-0BB769A7E62F}" type="pres">
      <dgm:prSet presAssocID="{F3F7EA44-6224-4042-9709-8737BA5B4831}" presName="Name5" presStyleLbl="vennNode1" presStyleIdx="2" presStyleCnt="3" custScaleX="110375">
        <dgm:presLayoutVars>
          <dgm:bulletEnabled val="1"/>
        </dgm:presLayoutVars>
      </dgm:prSet>
      <dgm:spPr/>
    </dgm:pt>
  </dgm:ptLst>
  <dgm:cxnLst>
    <dgm:cxn modelId="{0A53F540-98BB-41BC-A97D-20349AFB56BC}" srcId="{8478B01C-B681-43D1-BB24-E589E9E16210}" destId="{C68A3EF5-1DE5-4081-BB83-9F8CC6084350}" srcOrd="1" destOrd="0" parTransId="{F13F703E-5166-4EF4-B725-72FB366F14E4}" sibTransId="{A433A25F-9A80-4586-8125-37E4ABFD9568}"/>
    <dgm:cxn modelId="{81BBC65E-B385-4EF7-9132-F4B63D181454}" type="presOf" srcId="{F3F7EA44-6224-4042-9709-8737BA5B4831}" destId="{96586F5F-31C0-4A86-A1F1-0BB769A7E62F}" srcOrd="0" destOrd="0" presId="urn:microsoft.com/office/officeart/2005/8/layout/venn3"/>
    <dgm:cxn modelId="{1CE25149-A48D-4FFE-8B02-1BD68BEC7225}" type="presOf" srcId="{1AD38C1A-4A40-4F11-8DAF-B49078C5D265}" destId="{E4666D55-429E-4A27-A1D1-871623D74C4C}" srcOrd="0" destOrd="0" presId="urn:microsoft.com/office/officeart/2005/8/layout/venn3"/>
    <dgm:cxn modelId="{6E29E39F-E1D4-4427-97D4-69A80EDFE817}" type="presOf" srcId="{8478B01C-B681-43D1-BB24-E589E9E16210}" destId="{09A75C0B-F67B-4E06-B254-FB9EA70F91A6}" srcOrd="0" destOrd="0" presId="urn:microsoft.com/office/officeart/2005/8/layout/venn3"/>
    <dgm:cxn modelId="{EDD758A9-DD6D-4527-A1C0-F2B18BFB90AF}" type="presOf" srcId="{C68A3EF5-1DE5-4081-BB83-9F8CC6084350}" destId="{B27D2DEA-4D99-4C54-B5C7-81EFA37AE9EB}" srcOrd="0" destOrd="0" presId="urn:microsoft.com/office/officeart/2005/8/layout/venn3"/>
    <dgm:cxn modelId="{E3E89AAB-1787-45EF-B400-55BD90EBFCC7}" srcId="{8478B01C-B681-43D1-BB24-E589E9E16210}" destId="{F3F7EA44-6224-4042-9709-8737BA5B4831}" srcOrd="2" destOrd="0" parTransId="{545B0671-C7D1-4A50-BED2-D453BFBA7630}" sibTransId="{425428EC-29BF-46DD-ADFD-E6CB5F7F2407}"/>
    <dgm:cxn modelId="{6BDA6FCF-F3B5-4C88-BB53-D899521E52EE}" srcId="{8478B01C-B681-43D1-BB24-E589E9E16210}" destId="{1AD38C1A-4A40-4F11-8DAF-B49078C5D265}" srcOrd="0" destOrd="0" parTransId="{73CB562F-4A9C-4C02-AEDB-A056037D89B6}" sibTransId="{54777731-4A41-4C53-9045-C8D06F4F92C0}"/>
    <dgm:cxn modelId="{091C4F83-C2C0-4324-AB89-879798BA54CA}" type="presParOf" srcId="{09A75C0B-F67B-4E06-B254-FB9EA70F91A6}" destId="{E4666D55-429E-4A27-A1D1-871623D74C4C}" srcOrd="0" destOrd="0" presId="urn:microsoft.com/office/officeart/2005/8/layout/venn3"/>
    <dgm:cxn modelId="{24BBCD63-453E-4E6A-AC90-C5594E62081F}" type="presParOf" srcId="{09A75C0B-F67B-4E06-B254-FB9EA70F91A6}" destId="{62B31BCF-0008-4734-A8EA-289EA9733381}" srcOrd="1" destOrd="0" presId="urn:microsoft.com/office/officeart/2005/8/layout/venn3"/>
    <dgm:cxn modelId="{B99E798D-0E7A-4210-B97B-A2C48661836F}" type="presParOf" srcId="{09A75C0B-F67B-4E06-B254-FB9EA70F91A6}" destId="{B27D2DEA-4D99-4C54-B5C7-81EFA37AE9EB}" srcOrd="2" destOrd="0" presId="urn:microsoft.com/office/officeart/2005/8/layout/venn3"/>
    <dgm:cxn modelId="{69999C81-C086-47DB-8233-87FA3F1004DA}" type="presParOf" srcId="{09A75C0B-F67B-4E06-B254-FB9EA70F91A6}" destId="{5DEFFBF4-FA0E-4E38-BC98-FE5E09A47BE2}" srcOrd="3" destOrd="0" presId="urn:microsoft.com/office/officeart/2005/8/layout/venn3"/>
    <dgm:cxn modelId="{D46DBABD-85B2-4422-B18D-EFAD07B0A06E}" type="presParOf" srcId="{09A75C0B-F67B-4E06-B254-FB9EA70F91A6}" destId="{96586F5F-31C0-4A86-A1F1-0BB769A7E62F}"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49CCFE-FC98-441E-AFCF-12E6D9E6FE6A}" type="doc">
      <dgm:prSet loTypeId="urn:microsoft.com/office/officeart/2005/8/layout/hChevron3" loCatId="process" qsTypeId="urn:microsoft.com/office/officeart/2005/8/quickstyle/simple5" qsCatId="simple" csTypeId="urn:microsoft.com/office/officeart/2005/8/colors/accent1_2" csCatId="accent1" phldr="1"/>
      <dgm:spPr/>
      <dgm:t>
        <a:bodyPr/>
        <a:lstStyle/>
        <a:p>
          <a:endParaRPr lang="en-ZA"/>
        </a:p>
      </dgm:t>
    </dgm:pt>
    <dgm:pt modelId="{FEC2146F-B598-4DFD-85E8-A1F73F690A6E}">
      <dgm:prSet phldrT="[Text]" custT="1"/>
      <dgm:spPr/>
      <dgm:t>
        <a:bodyPr/>
        <a:lstStyle/>
        <a:p>
          <a:r>
            <a:rPr lang="en-ZA" sz="2400">
              <a:effectLst>
                <a:outerShdw blurRad="38100" dist="38100" dir="2700000" algn="tl">
                  <a:srgbClr val="000000">
                    <a:alpha val="43137"/>
                  </a:srgbClr>
                </a:outerShdw>
              </a:effectLst>
            </a:rPr>
            <a:t>Trello</a:t>
          </a:r>
        </a:p>
      </dgm:t>
    </dgm:pt>
    <dgm:pt modelId="{B660E804-DF08-400E-A195-4D1053E0E132}" type="parTrans" cxnId="{6C4C6F64-14D5-40A7-8A4B-0F301F1ED2AA}">
      <dgm:prSet/>
      <dgm:spPr/>
      <dgm:t>
        <a:bodyPr/>
        <a:lstStyle/>
        <a:p>
          <a:endParaRPr lang="en-ZA"/>
        </a:p>
      </dgm:t>
    </dgm:pt>
    <dgm:pt modelId="{7E47810C-9E19-446F-8D9B-639EA44D3113}" type="sibTrans" cxnId="{6C4C6F64-14D5-40A7-8A4B-0F301F1ED2AA}">
      <dgm:prSet/>
      <dgm:spPr/>
      <dgm:t>
        <a:bodyPr/>
        <a:lstStyle/>
        <a:p>
          <a:endParaRPr lang="en-ZA"/>
        </a:p>
      </dgm:t>
    </dgm:pt>
    <dgm:pt modelId="{91026905-4377-448D-9F3C-414AB21749D8}">
      <dgm:prSet phldrT="[Text]" custT="1"/>
      <dgm:spPr/>
      <dgm:t>
        <a:bodyPr/>
        <a:lstStyle/>
        <a:p>
          <a:r>
            <a:rPr lang="en-ZA" sz="2400" dirty="0">
              <a:effectLst>
                <a:outerShdw blurRad="38100" dist="38100" dir="2700000" algn="tl">
                  <a:srgbClr val="000000">
                    <a:alpha val="43137"/>
                  </a:srgbClr>
                </a:outerShdw>
              </a:effectLst>
            </a:rPr>
            <a:t>Asana</a:t>
          </a:r>
        </a:p>
      </dgm:t>
    </dgm:pt>
    <dgm:pt modelId="{04D57FEB-5B3C-4758-AF68-5A36F6448086}" type="parTrans" cxnId="{02EFAD29-3558-464F-9E9B-3A1C521808F5}">
      <dgm:prSet/>
      <dgm:spPr/>
      <dgm:t>
        <a:bodyPr/>
        <a:lstStyle/>
        <a:p>
          <a:endParaRPr lang="en-ZA"/>
        </a:p>
      </dgm:t>
    </dgm:pt>
    <dgm:pt modelId="{F6DFED40-5E71-4C5D-A7A6-C28BCE165A01}" type="sibTrans" cxnId="{02EFAD29-3558-464F-9E9B-3A1C521808F5}">
      <dgm:prSet/>
      <dgm:spPr/>
      <dgm:t>
        <a:bodyPr/>
        <a:lstStyle/>
        <a:p>
          <a:endParaRPr lang="en-ZA"/>
        </a:p>
      </dgm:t>
    </dgm:pt>
    <dgm:pt modelId="{7920CD46-876A-45D1-81D4-DE1F90917025}">
      <dgm:prSet phldrT="[Text]" custT="1"/>
      <dgm:spPr/>
      <dgm:t>
        <a:bodyPr/>
        <a:lstStyle/>
        <a:p>
          <a:r>
            <a:rPr lang="en-ZA" sz="2400">
              <a:effectLst>
                <a:outerShdw blurRad="38100" dist="38100" dir="2700000" algn="tl">
                  <a:srgbClr val="000000">
                    <a:alpha val="43137"/>
                  </a:srgbClr>
                </a:outerShdw>
              </a:effectLst>
            </a:rPr>
            <a:t>Monday.com</a:t>
          </a:r>
        </a:p>
      </dgm:t>
    </dgm:pt>
    <dgm:pt modelId="{0FDB484A-9278-49BD-A405-9EB8FEB5C6B0}" type="parTrans" cxnId="{0413BCFD-EB4A-4FBD-BCB7-097054373DBB}">
      <dgm:prSet/>
      <dgm:spPr/>
      <dgm:t>
        <a:bodyPr/>
        <a:lstStyle/>
        <a:p>
          <a:endParaRPr lang="en-ZA"/>
        </a:p>
      </dgm:t>
    </dgm:pt>
    <dgm:pt modelId="{6CEB3F5F-822E-4EBE-B113-D3BD8244BB65}" type="sibTrans" cxnId="{0413BCFD-EB4A-4FBD-BCB7-097054373DBB}">
      <dgm:prSet/>
      <dgm:spPr/>
      <dgm:t>
        <a:bodyPr/>
        <a:lstStyle/>
        <a:p>
          <a:endParaRPr lang="en-ZA"/>
        </a:p>
      </dgm:t>
    </dgm:pt>
    <dgm:pt modelId="{1648C389-F385-47D2-B11A-D189067B39B1}" type="pres">
      <dgm:prSet presAssocID="{8E49CCFE-FC98-441E-AFCF-12E6D9E6FE6A}" presName="Name0" presStyleCnt="0">
        <dgm:presLayoutVars>
          <dgm:dir/>
          <dgm:resizeHandles val="exact"/>
        </dgm:presLayoutVars>
      </dgm:prSet>
      <dgm:spPr/>
    </dgm:pt>
    <dgm:pt modelId="{88147CD4-04EA-4AEF-843C-E2CBC7457770}" type="pres">
      <dgm:prSet presAssocID="{FEC2146F-B598-4DFD-85E8-A1F73F690A6E}" presName="parTxOnly" presStyleLbl="node1" presStyleIdx="0" presStyleCnt="3">
        <dgm:presLayoutVars>
          <dgm:bulletEnabled val="1"/>
        </dgm:presLayoutVars>
      </dgm:prSet>
      <dgm:spPr/>
    </dgm:pt>
    <dgm:pt modelId="{8482DA14-BDDD-4D5E-B5AB-60DACA80CB9C}" type="pres">
      <dgm:prSet presAssocID="{7E47810C-9E19-446F-8D9B-639EA44D3113}" presName="parSpace" presStyleCnt="0"/>
      <dgm:spPr/>
    </dgm:pt>
    <dgm:pt modelId="{D3402497-6BB6-4A6F-90DB-DAF71DC85B2D}" type="pres">
      <dgm:prSet presAssocID="{91026905-4377-448D-9F3C-414AB21749D8}" presName="parTxOnly" presStyleLbl="node1" presStyleIdx="1" presStyleCnt="3" custLinFactNeighborY="24242">
        <dgm:presLayoutVars>
          <dgm:bulletEnabled val="1"/>
        </dgm:presLayoutVars>
      </dgm:prSet>
      <dgm:spPr/>
    </dgm:pt>
    <dgm:pt modelId="{DD04F781-699C-4F96-93ED-624EBD2C713E}" type="pres">
      <dgm:prSet presAssocID="{F6DFED40-5E71-4C5D-A7A6-C28BCE165A01}" presName="parSpace" presStyleCnt="0"/>
      <dgm:spPr/>
    </dgm:pt>
    <dgm:pt modelId="{2043CC53-992C-4DCC-968C-71729E7E84B5}" type="pres">
      <dgm:prSet presAssocID="{7920CD46-876A-45D1-81D4-DE1F90917025}" presName="parTxOnly" presStyleLbl="node1" presStyleIdx="2" presStyleCnt="3" custLinFactNeighborX="572" custLinFactNeighborY="13854">
        <dgm:presLayoutVars>
          <dgm:bulletEnabled val="1"/>
        </dgm:presLayoutVars>
      </dgm:prSet>
      <dgm:spPr/>
    </dgm:pt>
  </dgm:ptLst>
  <dgm:cxnLst>
    <dgm:cxn modelId="{D8527A14-9110-426C-9E48-9CC8406740C2}" type="presOf" srcId="{7920CD46-876A-45D1-81D4-DE1F90917025}" destId="{2043CC53-992C-4DCC-968C-71729E7E84B5}" srcOrd="0" destOrd="0" presId="urn:microsoft.com/office/officeart/2005/8/layout/hChevron3"/>
    <dgm:cxn modelId="{8B03581A-644B-42E1-B326-217191842872}" type="presOf" srcId="{8E49CCFE-FC98-441E-AFCF-12E6D9E6FE6A}" destId="{1648C389-F385-47D2-B11A-D189067B39B1}" srcOrd="0" destOrd="0" presId="urn:microsoft.com/office/officeart/2005/8/layout/hChevron3"/>
    <dgm:cxn modelId="{26937B27-ED8D-44CC-8F74-763E9DCF1C1A}" type="presOf" srcId="{FEC2146F-B598-4DFD-85E8-A1F73F690A6E}" destId="{88147CD4-04EA-4AEF-843C-E2CBC7457770}" srcOrd="0" destOrd="0" presId="urn:microsoft.com/office/officeart/2005/8/layout/hChevron3"/>
    <dgm:cxn modelId="{02EFAD29-3558-464F-9E9B-3A1C521808F5}" srcId="{8E49CCFE-FC98-441E-AFCF-12E6D9E6FE6A}" destId="{91026905-4377-448D-9F3C-414AB21749D8}" srcOrd="1" destOrd="0" parTransId="{04D57FEB-5B3C-4758-AF68-5A36F6448086}" sibTransId="{F6DFED40-5E71-4C5D-A7A6-C28BCE165A01}"/>
    <dgm:cxn modelId="{6C4C6F64-14D5-40A7-8A4B-0F301F1ED2AA}" srcId="{8E49CCFE-FC98-441E-AFCF-12E6D9E6FE6A}" destId="{FEC2146F-B598-4DFD-85E8-A1F73F690A6E}" srcOrd="0" destOrd="0" parTransId="{B660E804-DF08-400E-A195-4D1053E0E132}" sibTransId="{7E47810C-9E19-446F-8D9B-639EA44D3113}"/>
    <dgm:cxn modelId="{E266207D-8824-4886-92EA-C492008B38D6}" type="presOf" srcId="{91026905-4377-448D-9F3C-414AB21749D8}" destId="{D3402497-6BB6-4A6F-90DB-DAF71DC85B2D}" srcOrd="0" destOrd="0" presId="urn:microsoft.com/office/officeart/2005/8/layout/hChevron3"/>
    <dgm:cxn modelId="{0413BCFD-EB4A-4FBD-BCB7-097054373DBB}" srcId="{8E49CCFE-FC98-441E-AFCF-12E6D9E6FE6A}" destId="{7920CD46-876A-45D1-81D4-DE1F90917025}" srcOrd="2" destOrd="0" parTransId="{0FDB484A-9278-49BD-A405-9EB8FEB5C6B0}" sibTransId="{6CEB3F5F-822E-4EBE-B113-D3BD8244BB65}"/>
    <dgm:cxn modelId="{9142C08D-CF08-4ED6-B464-0003A9DDE480}" type="presParOf" srcId="{1648C389-F385-47D2-B11A-D189067B39B1}" destId="{88147CD4-04EA-4AEF-843C-E2CBC7457770}" srcOrd="0" destOrd="0" presId="urn:microsoft.com/office/officeart/2005/8/layout/hChevron3"/>
    <dgm:cxn modelId="{490C05B7-CDAC-4221-AAF8-995418BA4C64}" type="presParOf" srcId="{1648C389-F385-47D2-B11A-D189067B39B1}" destId="{8482DA14-BDDD-4D5E-B5AB-60DACA80CB9C}" srcOrd="1" destOrd="0" presId="urn:microsoft.com/office/officeart/2005/8/layout/hChevron3"/>
    <dgm:cxn modelId="{27C18F11-01BC-4545-A667-5135B75F461C}" type="presParOf" srcId="{1648C389-F385-47D2-B11A-D189067B39B1}" destId="{D3402497-6BB6-4A6F-90DB-DAF71DC85B2D}" srcOrd="2" destOrd="0" presId="urn:microsoft.com/office/officeart/2005/8/layout/hChevron3"/>
    <dgm:cxn modelId="{6E550F84-2443-4EB8-AA2A-BD8FBC9AEA97}" type="presParOf" srcId="{1648C389-F385-47D2-B11A-D189067B39B1}" destId="{DD04F781-699C-4F96-93ED-624EBD2C713E}" srcOrd="3" destOrd="0" presId="urn:microsoft.com/office/officeart/2005/8/layout/hChevron3"/>
    <dgm:cxn modelId="{DEA95331-2139-4A3B-8D07-7D4FDC7E8A1C}" type="presParOf" srcId="{1648C389-F385-47D2-B11A-D189067B39B1}" destId="{2043CC53-992C-4DCC-968C-71729E7E84B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AECBD4-9F6A-441D-93B3-3F0A0AB59D18}" type="doc">
      <dgm:prSet loTypeId="urn:microsoft.com/office/officeart/2005/8/layout/hProcess11" loCatId="process" qsTypeId="urn:microsoft.com/office/officeart/2005/8/quickstyle/simple1" qsCatId="simple" csTypeId="urn:microsoft.com/office/officeart/2005/8/colors/accent1_2" csCatId="accent1" phldr="1"/>
      <dgm:spPr/>
    </dgm:pt>
    <dgm:pt modelId="{0145A47F-1282-423A-8F47-1048B668AE4D}">
      <dgm:prSet phldrT="[Text]" custT="1"/>
      <dgm:spPr/>
      <dgm:t>
        <a:bodyPr/>
        <a:lstStyle/>
        <a:p>
          <a:pPr algn="ctr"/>
          <a:r>
            <a:rPr lang="en-GB" sz="2400">
              <a:solidFill>
                <a:srgbClr val="000000"/>
              </a:solidFill>
              <a:effectLst/>
            </a:rPr>
            <a:t>Dropbox</a:t>
          </a:r>
          <a:endParaRPr lang="en-ZA" sz="2400">
            <a:solidFill>
              <a:srgbClr val="000000"/>
            </a:solidFill>
            <a:effectLst/>
          </a:endParaRPr>
        </a:p>
      </dgm:t>
    </dgm:pt>
    <dgm:pt modelId="{9FD5276A-D0FF-4E34-8D68-A5F392A73921}" type="parTrans" cxnId="{30D7A3F7-3079-4EF9-9495-21BC89617385}">
      <dgm:prSet/>
      <dgm:spPr/>
      <dgm:t>
        <a:bodyPr/>
        <a:lstStyle/>
        <a:p>
          <a:pPr algn="ctr"/>
          <a:endParaRPr lang="en-ZA"/>
        </a:p>
      </dgm:t>
    </dgm:pt>
    <dgm:pt modelId="{0EA8AE2D-73EF-4D6D-9B5B-6FEA27A1ABA5}" type="sibTrans" cxnId="{30D7A3F7-3079-4EF9-9495-21BC89617385}">
      <dgm:prSet/>
      <dgm:spPr/>
      <dgm:t>
        <a:bodyPr/>
        <a:lstStyle/>
        <a:p>
          <a:pPr algn="ctr"/>
          <a:endParaRPr lang="en-ZA"/>
        </a:p>
      </dgm:t>
    </dgm:pt>
    <dgm:pt modelId="{8B0E7BC2-925B-4D7A-B04B-399541E259D4}">
      <dgm:prSet phldrT="[Text]" custT="1"/>
      <dgm:spPr/>
      <dgm:t>
        <a:bodyPr/>
        <a:lstStyle/>
        <a:p>
          <a:pPr algn="ctr"/>
          <a:r>
            <a:rPr lang="en-GB" sz="2400">
              <a:solidFill>
                <a:srgbClr val="000000"/>
              </a:solidFill>
              <a:effectLst/>
            </a:rPr>
            <a:t>Google Drive</a:t>
          </a:r>
          <a:endParaRPr lang="en-ZA" sz="2400">
            <a:solidFill>
              <a:srgbClr val="000000"/>
            </a:solidFill>
            <a:effectLst/>
          </a:endParaRPr>
        </a:p>
      </dgm:t>
    </dgm:pt>
    <dgm:pt modelId="{F8291A1D-BE4C-4BC4-9E39-99392EE7B7AC}" type="parTrans" cxnId="{941BCACB-80EC-47EF-9ACB-63AA38D5E264}">
      <dgm:prSet/>
      <dgm:spPr/>
      <dgm:t>
        <a:bodyPr/>
        <a:lstStyle/>
        <a:p>
          <a:pPr algn="ctr"/>
          <a:endParaRPr lang="en-ZA"/>
        </a:p>
      </dgm:t>
    </dgm:pt>
    <dgm:pt modelId="{E2A81483-A95D-4E87-8F4A-489D512662AC}" type="sibTrans" cxnId="{941BCACB-80EC-47EF-9ACB-63AA38D5E264}">
      <dgm:prSet/>
      <dgm:spPr/>
      <dgm:t>
        <a:bodyPr/>
        <a:lstStyle/>
        <a:p>
          <a:pPr algn="ctr"/>
          <a:endParaRPr lang="en-ZA"/>
        </a:p>
      </dgm:t>
    </dgm:pt>
    <dgm:pt modelId="{5AD72305-1C4B-4960-B9A7-A451880B91AC}">
      <dgm:prSet phldrT="[Text]" custT="1"/>
      <dgm:spPr/>
      <dgm:t>
        <a:bodyPr/>
        <a:lstStyle/>
        <a:p>
          <a:pPr algn="ctr"/>
          <a:r>
            <a:rPr lang="en-GB" sz="2400">
              <a:solidFill>
                <a:srgbClr val="000000"/>
              </a:solidFill>
              <a:effectLst/>
            </a:rPr>
            <a:t>One Drive</a:t>
          </a:r>
          <a:endParaRPr lang="en-ZA" sz="2400">
            <a:solidFill>
              <a:srgbClr val="000000"/>
            </a:solidFill>
            <a:effectLst/>
          </a:endParaRPr>
        </a:p>
      </dgm:t>
    </dgm:pt>
    <dgm:pt modelId="{59FD5A00-747C-4E22-A1DB-17C137201A67}" type="parTrans" cxnId="{49756EF8-8D42-4C6D-AFFB-1A320836D5CB}">
      <dgm:prSet/>
      <dgm:spPr/>
      <dgm:t>
        <a:bodyPr/>
        <a:lstStyle/>
        <a:p>
          <a:pPr algn="ctr"/>
          <a:endParaRPr lang="en-ZA"/>
        </a:p>
      </dgm:t>
    </dgm:pt>
    <dgm:pt modelId="{CCDB829D-5F65-40C6-B41C-B20236C5D006}" type="sibTrans" cxnId="{49756EF8-8D42-4C6D-AFFB-1A320836D5CB}">
      <dgm:prSet/>
      <dgm:spPr/>
      <dgm:t>
        <a:bodyPr/>
        <a:lstStyle/>
        <a:p>
          <a:pPr algn="ctr"/>
          <a:endParaRPr lang="en-ZA"/>
        </a:p>
      </dgm:t>
    </dgm:pt>
    <dgm:pt modelId="{5F61971A-7968-4C30-BA13-4D0BCC0A90F8}" type="pres">
      <dgm:prSet presAssocID="{B3AECBD4-9F6A-441D-93B3-3F0A0AB59D18}" presName="Name0" presStyleCnt="0">
        <dgm:presLayoutVars>
          <dgm:dir/>
          <dgm:resizeHandles val="exact"/>
        </dgm:presLayoutVars>
      </dgm:prSet>
      <dgm:spPr/>
    </dgm:pt>
    <dgm:pt modelId="{736A049E-23B9-4E45-B41F-D6EE7304BF98}" type="pres">
      <dgm:prSet presAssocID="{B3AECBD4-9F6A-441D-93B3-3F0A0AB59D18}" presName="arrow" presStyleLbl="bgShp" presStyleIdx="0" presStyleCnt="1"/>
      <dgm:spPr/>
    </dgm:pt>
    <dgm:pt modelId="{9231CDFB-82E7-4BFB-9CDE-D2E633F66FEF}" type="pres">
      <dgm:prSet presAssocID="{B3AECBD4-9F6A-441D-93B3-3F0A0AB59D18}" presName="points" presStyleCnt="0"/>
      <dgm:spPr/>
    </dgm:pt>
    <dgm:pt modelId="{55F7866C-C5D4-4818-8D8A-0ECF9C6BAF38}" type="pres">
      <dgm:prSet presAssocID="{0145A47F-1282-423A-8F47-1048B668AE4D}" presName="compositeA" presStyleCnt="0"/>
      <dgm:spPr/>
    </dgm:pt>
    <dgm:pt modelId="{3AF7A6B6-1CFE-46FD-B789-E31F0DB14CF2}" type="pres">
      <dgm:prSet presAssocID="{0145A47F-1282-423A-8F47-1048B668AE4D}" presName="textA" presStyleLbl="revTx" presStyleIdx="0" presStyleCnt="3">
        <dgm:presLayoutVars>
          <dgm:bulletEnabled val="1"/>
        </dgm:presLayoutVars>
      </dgm:prSet>
      <dgm:spPr/>
    </dgm:pt>
    <dgm:pt modelId="{C95CDA5D-172E-415B-969E-8C54D166A163}" type="pres">
      <dgm:prSet presAssocID="{0145A47F-1282-423A-8F47-1048B668AE4D}" presName="circleA" presStyleLbl="node1" presStyleIdx="0" presStyleCnt="3"/>
      <dgm:spPr/>
    </dgm:pt>
    <dgm:pt modelId="{591CEC80-5A12-40DC-B3C4-611DD68A6734}" type="pres">
      <dgm:prSet presAssocID="{0145A47F-1282-423A-8F47-1048B668AE4D}" presName="spaceA" presStyleCnt="0"/>
      <dgm:spPr/>
    </dgm:pt>
    <dgm:pt modelId="{CFC646CA-F3EF-4436-BA5A-0C03F524BBD5}" type="pres">
      <dgm:prSet presAssocID="{0EA8AE2D-73EF-4D6D-9B5B-6FEA27A1ABA5}" presName="space" presStyleCnt="0"/>
      <dgm:spPr/>
    </dgm:pt>
    <dgm:pt modelId="{DF93D0A6-B9CD-42B7-8EB9-2CC6AF9E629F}" type="pres">
      <dgm:prSet presAssocID="{8B0E7BC2-925B-4D7A-B04B-399541E259D4}" presName="compositeB" presStyleCnt="0"/>
      <dgm:spPr/>
    </dgm:pt>
    <dgm:pt modelId="{CE2D534D-2C9C-4226-8DE5-FFEE09CF8972}" type="pres">
      <dgm:prSet presAssocID="{8B0E7BC2-925B-4D7A-B04B-399541E259D4}" presName="textB" presStyleLbl="revTx" presStyleIdx="1" presStyleCnt="3">
        <dgm:presLayoutVars>
          <dgm:bulletEnabled val="1"/>
        </dgm:presLayoutVars>
      </dgm:prSet>
      <dgm:spPr/>
    </dgm:pt>
    <dgm:pt modelId="{C5B33332-1E87-4C88-AF51-E4648A11B462}" type="pres">
      <dgm:prSet presAssocID="{8B0E7BC2-925B-4D7A-B04B-399541E259D4}" presName="circleB" presStyleLbl="node1" presStyleIdx="1" presStyleCnt="3"/>
      <dgm:spPr/>
    </dgm:pt>
    <dgm:pt modelId="{56D30CDC-4EE9-49CF-B991-E110E7911729}" type="pres">
      <dgm:prSet presAssocID="{8B0E7BC2-925B-4D7A-B04B-399541E259D4}" presName="spaceB" presStyleCnt="0"/>
      <dgm:spPr/>
    </dgm:pt>
    <dgm:pt modelId="{05043859-45C5-490A-83BD-64D2F85F6A84}" type="pres">
      <dgm:prSet presAssocID="{E2A81483-A95D-4E87-8F4A-489D512662AC}" presName="space" presStyleCnt="0"/>
      <dgm:spPr/>
    </dgm:pt>
    <dgm:pt modelId="{835EE3D0-C502-4C0F-BB57-F7080F26812D}" type="pres">
      <dgm:prSet presAssocID="{5AD72305-1C4B-4960-B9A7-A451880B91AC}" presName="compositeA" presStyleCnt="0"/>
      <dgm:spPr/>
    </dgm:pt>
    <dgm:pt modelId="{F06B7708-5274-42D0-956A-B9AC5AE1C4A4}" type="pres">
      <dgm:prSet presAssocID="{5AD72305-1C4B-4960-B9A7-A451880B91AC}" presName="textA" presStyleLbl="revTx" presStyleIdx="2" presStyleCnt="3">
        <dgm:presLayoutVars>
          <dgm:bulletEnabled val="1"/>
        </dgm:presLayoutVars>
      </dgm:prSet>
      <dgm:spPr/>
    </dgm:pt>
    <dgm:pt modelId="{9541A6AB-3597-4B62-ABCA-FD4872FBDFCA}" type="pres">
      <dgm:prSet presAssocID="{5AD72305-1C4B-4960-B9A7-A451880B91AC}" presName="circleA" presStyleLbl="node1" presStyleIdx="2" presStyleCnt="3"/>
      <dgm:spPr/>
    </dgm:pt>
    <dgm:pt modelId="{7B69086B-1B5F-409A-8398-B0CFC95D6EED}" type="pres">
      <dgm:prSet presAssocID="{5AD72305-1C4B-4960-B9A7-A451880B91AC}" presName="spaceA" presStyleCnt="0"/>
      <dgm:spPr/>
    </dgm:pt>
  </dgm:ptLst>
  <dgm:cxnLst>
    <dgm:cxn modelId="{7C063D38-2C32-43C4-8B49-0D6298893A5A}" type="presOf" srcId="{8B0E7BC2-925B-4D7A-B04B-399541E259D4}" destId="{CE2D534D-2C9C-4226-8DE5-FFEE09CF8972}" srcOrd="0" destOrd="0" presId="urn:microsoft.com/office/officeart/2005/8/layout/hProcess11"/>
    <dgm:cxn modelId="{FB73D552-B20E-413A-B83D-83F0A42AD613}" type="presOf" srcId="{B3AECBD4-9F6A-441D-93B3-3F0A0AB59D18}" destId="{5F61971A-7968-4C30-BA13-4D0BCC0A90F8}" srcOrd="0" destOrd="0" presId="urn:microsoft.com/office/officeart/2005/8/layout/hProcess11"/>
    <dgm:cxn modelId="{4DB5F257-D4F4-4C2E-A62B-2F2A78BC20A2}" type="presOf" srcId="{0145A47F-1282-423A-8F47-1048B668AE4D}" destId="{3AF7A6B6-1CFE-46FD-B789-E31F0DB14CF2}" srcOrd="0" destOrd="0" presId="urn:microsoft.com/office/officeart/2005/8/layout/hProcess11"/>
    <dgm:cxn modelId="{941BCACB-80EC-47EF-9ACB-63AA38D5E264}" srcId="{B3AECBD4-9F6A-441D-93B3-3F0A0AB59D18}" destId="{8B0E7BC2-925B-4D7A-B04B-399541E259D4}" srcOrd="1" destOrd="0" parTransId="{F8291A1D-BE4C-4BC4-9E39-99392EE7B7AC}" sibTransId="{E2A81483-A95D-4E87-8F4A-489D512662AC}"/>
    <dgm:cxn modelId="{37337AE6-87C3-4E7A-AE8A-6D0CF9932520}" type="presOf" srcId="{5AD72305-1C4B-4960-B9A7-A451880B91AC}" destId="{F06B7708-5274-42D0-956A-B9AC5AE1C4A4}" srcOrd="0" destOrd="0" presId="urn:microsoft.com/office/officeart/2005/8/layout/hProcess11"/>
    <dgm:cxn modelId="{30D7A3F7-3079-4EF9-9495-21BC89617385}" srcId="{B3AECBD4-9F6A-441D-93B3-3F0A0AB59D18}" destId="{0145A47F-1282-423A-8F47-1048B668AE4D}" srcOrd="0" destOrd="0" parTransId="{9FD5276A-D0FF-4E34-8D68-A5F392A73921}" sibTransId="{0EA8AE2D-73EF-4D6D-9B5B-6FEA27A1ABA5}"/>
    <dgm:cxn modelId="{49756EF8-8D42-4C6D-AFFB-1A320836D5CB}" srcId="{B3AECBD4-9F6A-441D-93B3-3F0A0AB59D18}" destId="{5AD72305-1C4B-4960-B9A7-A451880B91AC}" srcOrd="2" destOrd="0" parTransId="{59FD5A00-747C-4E22-A1DB-17C137201A67}" sibTransId="{CCDB829D-5F65-40C6-B41C-B20236C5D006}"/>
    <dgm:cxn modelId="{68A8FA9D-12B4-47FD-ADDC-7187ECE162C2}" type="presParOf" srcId="{5F61971A-7968-4C30-BA13-4D0BCC0A90F8}" destId="{736A049E-23B9-4E45-B41F-D6EE7304BF98}" srcOrd="0" destOrd="0" presId="urn:microsoft.com/office/officeart/2005/8/layout/hProcess11"/>
    <dgm:cxn modelId="{1E35B8C2-ECF6-49CA-A38D-BAF27575DC89}" type="presParOf" srcId="{5F61971A-7968-4C30-BA13-4D0BCC0A90F8}" destId="{9231CDFB-82E7-4BFB-9CDE-D2E633F66FEF}" srcOrd="1" destOrd="0" presId="urn:microsoft.com/office/officeart/2005/8/layout/hProcess11"/>
    <dgm:cxn modelId="{6291E9B3-3C30-4A4B-AE53-643FA77C446E}" type="presParOf" srcId="{9231CDFB-82E7-4BFB-9CDE-D2E633F66FEF}" destId="{55F7866C-C5D4-4818-8D8A-0ECF9C6BAF38}" srcOrd="0" destOrd="0" presId="urn:microsoft.com/office/officeart/2005/8/layout/hProcess11"/>
    <dgm:cxn modelId="{C5941616-1E23-44D6-827D-FF7B2FB21736}" type="presParOf" srcId="{55F7866C-C5D4-4818-8D8A-0ECF9C6BAF38}" destId="{3AF7A6B6-1CFE-46FD-B789-E31F0DB14CF2}" srcOrd="0" destOrd="0" presId="urn:microsoft.com/office/officeart/2005/8/layout/hProcess11"/>
    <dgm:cxn modelId="{CA64D6F3-9627-41E9-9965-A5CD39BDAC0C}" type="presParOf" srcId="{55F7866C-C5D4-4818-8D8A-0ECF9C6BAF38}" destId="{C95CDA5D-172E-415B-969E-8C54D166A163}" srcOrd="1" destOrd="0" presId="urn:microsoft.com/office/officeart/2005/8/layout/hProcess11"/>
    <dgm:cxn modelId="{6297A066-16D2-4528-A822-0A2147982909}" type="presParOf" srcId="{55F7866C-C5D4-4818-8D8A-0ECF9C6BAF38}" destId="{591CEC80-5A12-40DC-B3C4-611DD68A6734}" srcOrd="2" destOrd="0" presId="urn:microsoft.com/office/officeart/2005/8/layout/hProcess11"/>
    <dgm:cxn modelId="{D61E447F-4810-4C89-92C6-46EEC8B63442}" type="presParOf" srcId="{9231CDFB-82E7-4BFB-9CDE-D2E633F66FEF}" destId="{CFC646CA-F3EF-4436-BA5A-0C03F524BBD5}" srcOrd="1" destOrd="0" presId="urn:microsoft.com/office/officeart/2005/8/layout/hProcess11"/>
    <dgm:cxn modelId="{11C0B085-CF0A-472B-816D-DD7B3789DF0E}" type="presParOf" srcId="{9231CDFB-82E7-4BFB-9CDE-D2E633F66FEF}" destId="{DF93D0A6-B9CD-42B7-8EB9-2CC6AF9E629F}" srcOrd="2" destOrd="0" presId="urn:microsoft.com/office/officeart/2005/8/layout/hProcess11"/>
    <dgm:cxn modelId="{52B61F4C-C462-4A33-9492-2A09D00BB4C2}" type="presParOf" srcId="{DF93D0A6-B9CD-42B7-8EB9-2CC6AF9E629F}" destId="{CE2D534D-2C9C-4226-8DE5-FFEE09CF8972}" srcOrd="0" destOrd="0" presId="urn:microsoft.com/office/officeart/2005/8/layout/hProcess11"/>
    <dgm:cxn modelId="{76A91E0E-C6A9-4B58-9DC0-647B73C492F4}" type="presParOf" srcId="{DF93D0A6-B9CD-42B7-8EB9-2CC6AF9E629F}" destId="{C5B33332-1E87-4C88-AF51-E4648A11B462}" srcOrd="1" destOrd="0" presId="urn:microsoft.com/office/officeart/2005/8/layout/hProcess11"/>
    <dgm:cxn modelId="{3B71E06F-0901-4A2E-AEA3-255C9FFE1FEA}" type="presParOf" srcId="{DF93D0A6-B9CD-42B7-8EB9-2CC6AF9E629F}" destId="{56D30CDC-4EE9-49CF-B991-E110E7911729}" srcOrd="2" destOrd="0" presId="urn:microsoft.com/office/officeart/2005/8/layout/hProcess11"/>
    <dgm:cxn modelId="{F4AE6D8F-6FDB-4081-A92D-759E148BC281}" type="presParOf" srcId="{9231CDFB-82E7-4BFB-9CDE-D2E633F66FEF}" destId="{05043859-45C5-490A-83BD-64D2F85F6A84}" srcOrd="3" destOrd="0" presId="urn:microsoft.com/office/officeart/2005/8/layout/hProcess11"/>
    <dgm:cxn modelId="{994779E5-34D6-42A1-A5FE-539AEE373EFA}" type="presParOf" srcId="{9231CDFB-82E7-4BFB-9CDE-D2E633F66FEF}" destId="{835EE3D0-C502-4C0F-BB57-F7080F26812D}" srcOrd="4" destOrd="0" presId="urn:microsoft.com/office/officeart/2005/8/layout/hProcess11"/>
    <dgm:cxn modelId="{2D5A6DE7-DD9F-4297-BFA9-1672B6967985}" type="presParOf" srcId="{835EE3D0-C502-4C0F-BB57-F7080F26812D}" destId="{F06B7708-5274-42D0-956A-B9AC5AE1C4A4}" srcOrd="0" destOrd="0" presId="urn:microsoft.com/office/officeart/2005/8/layout/hProcess11"/>
    <dgm:cxn modelId="{20A12428-B63C-46A8-A886-314EE78ECF10}" type="presParOf" srcId="{835EE3D0-C502-4C0F-BB57-F7080F26812D}" destId="{9541A6AB-3597-4B62-ABCA-FD4872FBDFCA}" srcOrd="1" destOrd="0" presId="urn:microsoft.com/office/officeart/2005/8/layout/hProcess11"/>
    <dgm:cxn modelId="{4B7CDFAE-B35F-463D-BCAD-8E0A51E46FD2}" type="presParOf" srcId="{835EE3D0-C502-4C0F-BB57-F7080F26812D}" destId="{7B69086B-1B5F-409A-8398-B0CFC95D6EE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52F785-A904-4719-822D-2A3CF1C3A594}" type="doc">
      <dgm:prSet loTypeId="urn:microsoft.com/office/officeart/2005/8/layout/chevron1" loCatId="process" qsTypeId="urn:microsoft.com/office/officeart/2005/8/quickstyle/simple4" qsCatId="simple" csTypeId="urn:microsoft.com/office/officeart/2005/8/colors/accent1_2" csCatId="accent1" phldr="1"/>
      <dgm:spPr/>
    </dgm:pt>
    <dgm:pt modelId="{6EBBC5AE-035A-4759-90C2-E3463A6E649B}">
      <dgm:prSet phldrT="[Text]" custT="1"/>
      <dgm:spPr/>
      <dgm:t>
        <a:bodyPr/>
        <a:lstStyle/>
        <a:p>
          <a:r>
            <a:rPr lang="en-ZA" sz="2400" dirty="0">
              <a:effectLst>
                <a:outerShdw blurRad="38100" dist="38100" dir="2700000" algn="tl">
                  <a:srgbClr val="000000">
                    <a:alpha val="43137"/>
                  </a:srgbClr>
                </a:outerShdw>
              </a:effectLst>
            </a:rPr>
            <a:t>Slack </a:t>
          </a:r>
        </a:p>
      </dgm:t>
    </dgm:pt>
    <dgm:pt modelId="{F6E72508-BF90-4FE5-9D5E-256336E66F85}" type="parTrans" cxnId="{D85CF171-A538-47DB-A555-E56BD3196971}">
      <dgm:prSet/>
      <dgm:spPr/>
      <dgm:t>
        <a:bodyPr/>
        <a:lstStyle/>
        <a:p>
          <a:endParaRPr lang="en-ZA"/>
        </a:p>
      </dgm:t>
    </dgm:pt>
    <dgm:pt modelId="{4C76B317-94A5-4671-81F2-A118D06BF1D3}" type="sibTrans" cxnId="{D85CF171-A538-47DB-A555-E56BD3196971}">
      <dgm:prSet/>
      <dgm:spPr/>
      <dgm:t>
        <a:bodyPr/>
        <a:lstStyle/>
        <a:p>
          <a:endParaRPr lang="en-ZA"/>
        </a:p>
      </dgm:t>
    </dgm:pt>
    <dgm:pt modelId="{51B3195D-2562-4FA3-A63D-718A30A6F431}">
      <dgm:prSet phldrT="[Text]" custT="1"/>
      <dgm:spPr/>
      <dgm:t>
        <a:bodyPr/>
        <a:lstStyle/>
        <a:p>
          <a:r>
            <a:rPr lang="en-ZA" sz="2400" dirty="0">
              <a:effectLst>
                <a:outerShdw blurRad="38100" dist="38100" dir="2700000" algn="tl">
                  <a:srgbClr val="000000">
                    <a:alpha val="43137"/>
                  </a:srgbClr>
                </a:outerShdw>
              </a:effectLst>
            </a:rPr>
            <a:t>Teams </a:t>
          </a:r>
        </a:p>
      </dgm:t>
    </dgm:pt>
    <dgm:pt modelId="{1F3A93EF-37D6-468B-8C8A-8D97785E84FB}" type="parTrans" cxnId="{09ED06FF-6F97-4031-8F45-5BACF0C0BF7F}">
      <dgm:prSet/>
      <dgm:spPr/>
      <dgm:t>
        <a:bodyPr/>
        <a:lstStyle/>
        <a:p>
          <a:endParaRPr lang="en-ZA"/>
        </a:p>
      </dgm:t>
    </dgm:pt>
    <dgm:pt modelId="{E30EC7FB-C623-49BA-B4B5-4412C71FD89E}" type="sibTrans" cxnId="{09ED06FF-6F97-4031-8F45-5BACF0C0BF7F}">
      <dgm:prSet/>
      <dgm:spPr/>
      <dgm:t>
        <a:bodyPr/>
        <a:lstStyle/>
        <a:p>
          <a:endParaRPr lang="en-ZA"/>
        </a:p>
      </dgm:t>
    </dgm:pt>
    <dgm:pt modelId="{711C09F0-A69A-4ECF-8102-77B8F754D7B4}">
      <dgm:prSet phldrT="[Text]" custT="1"/>
      <dgm:spPr/>
      <dgm:t>
        <a:bodyPr/>
        <a:lstStyle/>
        <a:p>
          <a:r>
            <a:rPr lang="en-ZA" sz="2400" dirty="0">
              <a:effectLst>
                <a:outerShdw blurRad="38100" dist="38100" dir="2700000" algn="tl">
                  <a:srgbClr val="000000">
                    <a:alpha val="43137"/>
                  </a:srgbClr>
                </a:outerShdw>
              </a:effectLst>
            </a:rPr>
            <a:t>Google Chat </a:t>
          </a:r>
        </a:p>
      </dgm:t>
    </dgm:pt>
    <dgm:pt modelId="{670A204F-8E20-4758-875A-EE52F54E2C05}" type="parTrans" cxnId="{3FCC0A45-1611-477C-9F00-6A3EF3077395}">
      <dgm:prSet/>
      <dgm:spPr/>
      <dgm:t>
        <a:bodyPr/>
        <a:lstStyle/>
        <a:p>
          <a:endParaRPr lang="en-ZA"/>
        </a:p>
      </dgm:t>
    </dgm:pt>
    <dgm:pt modelId="{28848B12-89AA-415A-BB89-8FCBED42ED1F}" type="sibTrans" cxnId="{3FCC0A45-1611-477C-9F00-6A3EF3077395}">
      <dgm:prSet/>
      <dgm:spPr/>
      <dgm:t>
        <a:bodyPr/>
        <a:lstStyle/>
        <a:p>
          <a:endParaRPr lang="en-ZA"/>
        </a:p>
      </dgm:t>
    </dgm:pt>
    <dgm:pt modelId="{0DF19676-D230-46B8-880F-40F2BCCD942C}" type="pres">
      <dgm:prSet presAssocID="{BD52F785-A904-4719-822D-2A3CF1C3A594}" presName="Name0" presStyleCnt="0">
        <dgm:presLayoutVars>
          <dgm:dir/>
          <dgm:animLvl val="lvl"/>
          <dgm:resizeHandles val="exact"/>
        </dgm:presLayoutVars>
      </dgm:prSet>
      <dgm:spPr/>
    </dgm:pt>
    <dgm:pt modelId="{B286689D-BC1A-47BC-91C3-5A45EEC45382}" type="pres">
      <dgm:prSet presAssocID="{6EBBC5AE-035A-4759-90C2-E3463A6E649B}" presName="parTxOnly" presStyleLbl="node1" presStyleIdx="0" presStyleCnt="3">
        <dgm:presLayoutVars>
          <dgm:chMax val="0"/>
          <dgm:chPref val="0"/>
          <dgm:bulletEnabled val="1"/>
        </dgm:presLayoutVars>
      </dgm:prSet>
      <dgm:spPr/>
    </dgm:pt>
    <dgm:pt modelId="{0A4A7003-AE98-43B8-85B9-AFC995C0766A}" type="pres">
      <dgm:prSet presAssocID="{4C76B317-94A5-4671-81F2-A118D06BF1D3}" presName="parTxOnlySpace" presStyleCnt="0"/>
      <dgm:spPr/>
    </dgm:pt>
    <dgm:pt modelId="{51365B43-0D33-43F9-B39E-5959FEE8E4CB}" type="pres">
      <dgm:prSet presAssocID="{51B3195D-2562-4FA3-A63D-718A30A6F431}" presName="parTxOnly" presStyleLbl="node1" presStyleIdx="1" presStyleCnt="3">
        <dgm:presLayoutVars>
          <dgm:chMax val="0"/>
          <dgm:chPref val="0"/>
          <dgm:bulletEnabled val="1"/>
        </dgm:presLayoutVars>
      </dgm:prSet>
      <dgm:spPr/>
    </dgm:pt>
    <dgm:pt modelId="{6375F189-75EF-420A-BC95-1CAE50DC0145}" type="pres">
      <dgm:prSet presAssocID="{E30EC7FB-C623-49BA-B4B5-4412C71FD89E}" presName="parTxOnlySpace" presStyleCnt="0"/>
      <dgm:spPr/>
    </dgm:pt>
    <dgm:pt modelId="{9B7F4393-28DA-43AF-9F5D-A5EC87B366C9}" type="pres">
      <dgm:prSet presAssocID="{711C09F0-A69A-4ECF-8102-77B8F754D7B4}" presName="parTxOnly" presStyleLbl="node1" presStyleIdx="2" presStyleCnt="3">
        <dgm:presLayoutVars>
          <dgm:chMax val="0"/>
          <dgm:chPref val="0"/>
          <dgm:bulletEnabled val="1"/>
        </dgm:presLayoutVars>
      </dgm:prSet>
      <dgm:spPr/>
    </dgm:pt>
  </dgm:ptLst>
  <dgm:cxnLst>
    <dgm:cxn modelId="{3FCC0A45-1611-477C-9F00-6A3EF3077395}" srcId="{BD52F785-A904-4719-822D-2A3CF1C3A594}" destId="{711C09F0-A69A-4ECF-8102-77B8F754D7B4}" srcOrd="2" destOrd="0" parTransId="{670A204F-8E20-4758-875A-EE52F54E2C05}" sibTransId="{28848B12-89AA-415A-BB89-8FCBED42ED1F}"/>
    <dgm:cxn modelId="{D85CF171-A538-47DB-A555-E56BD3196971}" srcId="{BD52F785-A904-4719-822D-2A3CF1C3A594}" destId="{6EBBC5AE-035A-4759-90C2-E3463A6E649B}" srcOrd="0" destOrd="0" parTransId="{F6E72508-BF90-4FE5-9D5E-256336E66F85}" sibTransId="{4C76B317-94A5-4671-81F2-A118D06BF1D3}"/>
    <dgm:cxn modelId="{195BF68B-5652-49FB-AC13-305E8693E495}" type="presOf" srcId="{6EBBC5AE-035A-4759-90C2-E3463A6E649B}" destId="{B286689D-BC1A-47BC-91C3-5A45EEC45382}" srcOrd="0" destOrd="0" presId="urn:microsoft.com/office/officeart/2005/8/layout/chevron1"/>
    <dgm:cxn modelId="{5942DDAA-2157-4938-88DD-85D16659637A}" type="presOf" srcId="{BD52F785-A904-4719-822D-2A3CF1C3A594}" destId="{0DF19676-D230-46B8-880F-40F2BCCD942C}" srcOrd="0" destOrd="0" presId="urn:microsoft.com/office/officeart/2005/8/layout/chevron1"/>
    <dgm:cxn modelId="{B4E789EA-D944-4026-94C0-D1062892D04B}" type="presOf" srcId="{711C09F0-A69A-4ECF-8102-77B8F754D7B4}" destId="{9B7F4393-28DA-43AF-9F5D-A5EC87B366C9}" srcOrd="0" destOrd="0" presId="urn:microsoft.com/office/officeart/2005/8/layout/chevron1"/>
    <dgm:cxn modelId="{252B90FB-EDA6-4E3A-96DC-55EB92CC44C3}" type="presOf" srcId="{51B3195D-2562-4FA3-A63D-718A30A6F431}" destId="{51365B43-0D33-43F9-B39E-5959FEE8E4CB}" srcOrd="0" destOrd="0" presId="urn:microsoft.com/office/officeart/2005/8/layout/chevron1"/>
    <dgm:cxn modelId="{09ED06FF-6F97-4031-8F45-5BACF0C0BF7F}" srcId="{BD52F785-A904-4719-822D-2A3CF1C3A594}" destId="{51B3195D-2562-4FA3-A63D-718A30A6F431}" srcOrd="1" destOrd="0" parTransId="{1F3A93EF-37D6-468B-8C8A-8D97785E84FB}" sibTransId="{E30EC7FB-C623-49BA-B4B5-4412C71FD89E}"/>
    <dgm:cxn modelId="{D920EC74-0034-4DB1-8709-530B77624742}" type="presParOf" srcId="{0DF19676-D230-46B8-880F-40F2BCCD942C}" destId="{B286689D-BC1A-47BC-91C3-5A45EEC45382}" srcOrd="0" destOrd="0" presId="urn:microsoft.com/office/officeart/2005/8/layout/chevron1"/>
    <dgm:cxn modelId="{575965C7-89DA-45B5-A7C1-FED0384989F4}" type="presParOf" srcId="{0DF19676-D230-46B8-880F-40F2BCCD942C}" destId="{0A4A7003-AE98-43B8-85B9-AFC995C0766A}" srcOrd="1" destOrd="0" presId="urn:microsoft.com/office/officeart/2005/8/layout/chevron1"/>
    <dgm:cxn modelId="{C3297FA3-10AA-4B2E-853B-401176FA9106}" type="presParOf" srcId="{0DF19676-D230-46B8-880F-40F2BCCD942C}" destId="{51365B43-0D33-43F9-B39E-5959FEE8E4CB}" srcOrd="2" destOrd="0" presId="urn:microsoft.com/office/officeart/2005/8/layout/chevron1"/>
    <dgm:cxn modelId="{554EA266-3424-471C-8FEF-A81B4FAA485A}" type="presParOf" srcId="{0DF19676-D230-46B8-880F-40F2BCCD942C}" destId="{6375F189-75EF-420A-BC95-1CAE50DC0145}" srcOrd="3" destOrd="0" presId="urn:microsoft.com/office/officeart/2005/8/layout/chevron1"/>
    <dgm:cxn modelId="{92A6F17E-5BD5-4AB7-9ED7-BB1B8F6A613D}" type="presParOf" srcId="{0DF19676-D230-46B8-880F-40F2BCCD942C}" destId="{9B7F4393-28DA-43AF-9F5D-A5EC87B366C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F717-2BA3-413A-85F1-78888C3F841C}">
      <dsp:nvSpPr>
        <dsp:cNvPr id="0" name=""/>
        <dsp:cNvSpPr/>
      </dsp:nvSpPr>
      <dsp:spPr>
        <a:xfrm>
          <a:off x="2368552" y="2308"/>
          <a:ext cx="2000625" cy="1000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IE" sz="3000" kern="1200" dirty="0"/>
            <a:t>Inbound Marketing</a:t>
          </a:r>
        </a:p>
      </dsp:txBody>
      <dsp:txXfrm>
        <a:off x="2397850" y="31606"/>
        <a:ext cx="1942029" cy="941716"/>
      </dsp:txXfrm>
    </dsp:sp>
    <dsp:sp modelId="{88204331-DC4D-4E15-8336-112013F7EC7F}">
      <dsp:nvSpPr>
        <dsp:cNvPr id="0" name=""/>
        <dsp:cNvSpPr/>
      </dsp:nvSpPr>
      <dsp:spPr>
        <a:xfrm>
          <a:off x="2568615" y="1002620"/>
          <a:ext cx="200062" cy="750234"/>
        </a:xfrm>
        <a:custGeom>
          <a:avLst/>
          <a:gdLst/>
          <a:ahLst/>
          <a:cxnLst/>
          <a:rect l="0" t="0" r="0" b="0"/>
          <a:pathLst>
            <a:path>
              <a:moveTo>
                <a:pt x="0" y="0"/>
              </a:moveTo>
              <a:lnTo>
                <a:pt x="0" y="750234"/>
              </a:lnTo>
              <a:lnTo>
                <a:pt x="200062" y="75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3B17E3-87B2-45AF-92D6-D64E18BA6943}">
      <dsp:nvSpPr>
        <dsp:cNvPr id="0" name=""/>
        <dsp:cNvSpPr/>
      </dsp:nvSpPr>
      <dsp:spPr>
        <a:xfrm>
          <a:off x="2768677" y="1252698"/>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Marketing de búsqueda</a:t>
          </a:r>
          <a:endParaRPr lang="en-IE" sz="2100" kern="1200" dirty="0"/>
        </a:p>
      </dsp:txBody>
      <dsp:txXfrm>
        <a:off x="2797975" y="1281996"/>
        <a:ext cx="1541904" cy="941716"/>
      </dsp:txXfrm>
    </dsp:sp>
    <dsp:sp modelId="{901A0B57-A7C3-42AC-BF40-A90CF36E0843}">
      <dsp:nvSpPr>
        <dsp:cNvPr id="0" name=""/>
        <dsp:cNvSpPr/>
      </dsp:nvSpPr>
      <dsp:spPr>
        <a:xfrm>
          <a:off x="2568615" y="1002620"/>
          <a:ext cx="200062" cy="2000625"/>
        </a:xfrm>
        <a:custGeom>
          <a:avLst/>
          <a:gdLst/>
          <a:ahLst/>
          <a:cxnLst/>
          <a:rect l="0" t="0" r="0" b="0"/>
          <a:pathLst>
            <a:path>
              <a:moveTo>
                <a:pt x="0" y="0"/>
              </a:moveTo>
              <a:lnTo>
                <a:pt x="0" y="2000625"/>
              </a:lnTo>
              <a:lnTo>
                <a:pt x="200062" y="2000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6E3C-CD41-4023-90D2-BCD89D041D32}">
      <dsp:nvSpPr>
        <dsp:cNvPr id="0" name=""/>
        <dsp:cNvSpPr/>
      </dsp:nvSpPr>
      <dsp:spPr>
        <a:xfrm>
          <a:off x="2768677" y="2503089"/>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Marketing de contenidos</a:t>
          </a:r>
          <a:endParaRPr lang="en-IE" sz="2100" kern="1200" dirty="0"/>
        </a:p>
      </dsp:txBody>
      <dsp:txXfrm>
        <a:off x="2797975" y="2532387"/>
        <a:ext cx="1541904" cy="941716"/>
      </dsp:txXfrm>
    </dsp:sp>
    <dsp:sp modelId="{D60F7BFD-47C6-4AC4-8F58-693414961A39}">
      <dsp:nvSpPr>
        <dsp:cNvPr id="0" name=""/>
        <dsp:cNvSpPr/>
      </dsp:nvSpPr>
      <dsp:spPr>
        <a:xfrm>
          <a:off x="2568615" y="1002620"/>
          <a:ext cx="200062" cy="3251015"/>
        </a:xfrm>
        <a:custGeom>
          <a:avLst/>
          <a:gdLst/>
          <a:ahLst/>
          <a:cxnLst/>
          <a:rect l="0" t="0" r="0" b="0"/>
          <a:pathLst>
            <a:path>
              <a:moveTo>
                <a:pt x="0" y="0"/>
              </a:moveTo>
              <a:lnTo>
                <a:pt x="0" y="3251015"/>
              </a:lnTo>
              <a:lnTo>
                <a:pt x="200062" y="325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138FD4-1CB7-4FA9-81FA-1B228E54C3F7}">
      <dsp:nvSpPr>
        <dsp:cNvPr id="0" name=""/>
        <dsp:cNvSpPr/>
      </dsp:nvSpPr>
      <dsp:spPr>
        <a:xfrm>
          <a:off x="2768677" y="3753480"/>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Marketing por correo electrónico</a:t>
          </a:r>
          <a:endParaRPr lang="en-IE" sz="2100" kern="1200" dirty="0"/>
        </a:p>
      </dsp:txBody>
      <dsp:txXfrm>
        <a:off x="2797975" y="3782778"/>
        <a:ext cx="1541904" cy="941716"/>
      </dsp:txXfrm>
    </dsp:sp>
    <dsp:sp modelId="{140D74CE-1C0D-4EFA-BD11-DE34FC9E0A3B}">
      <dsp:nvSpPr>
        <dsp:cNvPr id="0" name=""/>
        <dsp:cNvSpPr/>
      </dsp:nvSpPr>
      <dsp:spPr>
        <a:xfrm>
          <a:off x="4869334" y="2308"/>
          <a:ext cx="2000625" cy="1000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IE" sz="3000" kern="1200" dirty="0"/>
            <a:t>Outbound Marketing</a:t>
          </a:r>
        </a:p>
      </dsp:txBody>
      <dsp:txXfrm>
        <a:off x="4898632" y="31606"/>
        <a:ext cx="1942029" cy="941716"/>
      </dsp:txXfrm>
    </dsp:sp>
    <dsp:sp modelId="{007E538B-F944-4FD6-BAE6-17F385D50698}">
      <dsp:nvSpPr>
        <dsp:cNvPr id="0" name=""/>
        <dsp:cNvSpPr/>
      </dsp:nvSpPr>
      <dsp:spPr>
        <a:xfrm>
          <a:off x="5069396" y="1002620"/>
          <a:ext cx="200062" cy="750234"/>
        </a:xfrm>
        <a:custGeom>
          <a:avLst/>
          <a:gdLst/>
          <a:ahLst/>
          <a:cxnLst/>
          <a:rect l="0" t="0" r="0" b="0"/>
          <a:pathLst>
            <a:path>
              <a:moveTo>
                <a:pt x="0" y="0"/>
              </a:moveTo>
              <a:lnTo>
                <a:pt x="0" y="750234"/>
              </a:lnTo>
              <a:lnTo>
                <a:pt x="200062" y="75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D98A8-425A-478B-A30C-1C34912DF0B3}">
      <dsp:nvSpPr>
        <dsp:cNvPr id="0" name=""/>
        <dsp:cNvSpPr/>
      </dsp:nvSpPr>
      <dsp:spPr>
        <a:xfrm>
          <a:off x="5269459" y="1252698"/>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Venta fría</a:t>
          </a:r>
          <a:endParaRPr lang="en-IE" sz="2100" kern="1200" dirty="0"/>
        </a:p>
      </dsp:txBody>
      <dsp:txXfrm>
        <a:off x="5298757" y="1281996"/>
        <a:ext cx="1541904" cy="941716"/>
      </dsp:txXfrm>
    </dsp:sp>
    <dsp:sp modelId="{4FE0B58E-E569-45B5-9AE6-06F85779BD01}">
      <dsp:nvSpPr>
        <dsp:cNvPr id="0" name=""/>
        <dsp:cNvSpPr/>
      </dsp:nvSpPr>
      <dsp:spPr>
        <a:xfrm>
          <a:off x="5069396" y="1002620"/>
          <a:ext cx="200062" cy="2000625"/>
        </a:xfrm>
        <a:custGeom>
          <a:avLst/>
          <a:gdLst/>
          <a:ahLst/>
          <a:cxnLst/>
          <a:rect l="0" t="0" r="0" b="0"/>
          <a:pathLst>
            <a:path>
              <a:moveTo>
                <a:pt x="0" y="0"/>
              </a:moveTo>
              <a:lnTo>
                <a:pt x="0" y="2000625"/>
              </a:lnTo>
              <a:lnTo>
                <a:pt x="200062" y="2000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1E3C1-0C62-452E-9A48-0F3169739B06}">
      <dsp:nvSpPr>
        <dsp:cNvPr id="0" name=""/>
        <dsp:cNvSpPr/>
      </dsp:nvSpPr>
      <dsp:spPr>
        <a:xfrm>
          <a:off x="5269459" y="2503089"/>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Anuncios interruptores</a:t>
          </a:r>
          <a:endParaRPr lang="en-IE" sz="2100" kern="1200" dirty="0"/>
        </a:p>
      </dsp:txBody>
      <dsp:txXfrm>
        <a:off x="5298757" y="2532387"/>
        <a:ext cx="1541904" cy="941716"/>
      </dsp:txXfrm>
    </dsp:sp>
    <dsp:sp modelId="{6F9FDE4D-2FFA-4A49-A812-981FD3DBBDF7}">
      <dsp:nvSpPr>
        <dsp:cNvPr id="0" name=""/>
        <dsp:cNvSpPr/>
      </dsp:nvSpPr>
      <dsp:spPr>
        <a:xfrm>
          <a:off x="5069396" y="1002620"/>
          <a:ext cx="200062" cy="3251015"/>
        </a:xfrm>
        <a:custGeom>
          <a:avLst/>
          <a:gdLst/>
          <a:ahLst/>
          <a:cxnLst/>
          <a:rect l="0" t="0" r="0" b="0"/>
          <a:pathLst>
            <a:path>
              <a:moveTo>
                <a:pt x="0" y="0"/>
              </a:moveTo>
              <a:lnTo>
                <a:pt x="0" y="3251015"/>
              </a:lnTo>
              <a:lnTo>
                <a:pt x="200062" y="325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724BE1-B1DA-45DD-ABCA-9C10055E8C7C}">
      <dsp:nvSpPr>
        <dsp:cNvPr id="0" name=""/>
        <dsp:cNvSpPr/>
      </dsp:nvSpPr>
      <dsp:spPr>
        <a:xfrm>
          <a:off x="5269459" y="3753480"/>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Correo no deseado o Spam</a:t>
          </a:r>
          <a:endParaRPr lang="en-IE" sz="2100" kern="1200" dirty="0"/>
        </a:p>
      </dsp:txBody>
      <dsp:txXfrm>
        <a:off x="5298757" y="3782778"/>
        <a:ext cx="1541904" cy="941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81139-1E2C-47DC-AFA8-367A05967189}">
      <dsp:nvSpPr>
        <dsp:cNvPr id="0" name=""/>
        <dsp:cNvSpPr/>
      </dsp:nvSpPr>
      <dsp:spPr>
        <a:xfrm>
          <a:off x="3104"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Acción dirigida hacia un objetivo.</a:t>
          </a:r>
          <a:endParaRPr lang="en-ZA" sz="2400" kern="1200" dirty="0">
            <a:effectLst>
              <a:outerShdw blurRad="38100" dist="38100" dir="2700000" algn="tl">
                <a:srgbClr val="000000">
                  <a:alpha val="43137"/>
                </a:srgbClr>
              </a:outerShdw>
            </a:effectLst>
          </a:endParaRPr>
        </a:p>
      </dsp:txBody>
      <dsp:txXfrm>
        <a:off x="3104" y="847824"/>
        <a:ext cx="2462564" cy="1477538"/>
      </dsp:txXfrm>
    </dsp:sp>
    <dsp:sp modelId="{8990A114-3ACB-4B42-9B00-C647661F8236}">
      <dsp:nvSpPr>
        <dsp:cNvPr id="0" name=""/>
        <dsp:cNvSpPr/>
      </dsp:nvSpPr>
      <dsp:spPr>
        <a:xfrm>
          <a:off x="2711925"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Orden establecido entre acontecimientos y estados.</a:t>
          </a:r>
          <a:endParaRPr lang="en-ZA" sz="2400" kern="1200" dirty="0">
            <a:effectLst>
              <a:outerShdw blurRad="38100" dist="38100" dir="2700000" algn="tl">
                <a:srgbClr val="000000">
                  <a:alpha val="43137"/>
                </a:srgbClr>
              </a:outerShdw>
            </a:effectLst>
          </a:endParaRPr>
        </a:p>
      </dsp:txBody>
      <dsp:txXfrm>
        <a:off x="2711925" y="847824"/>
        <a:ext cx="2462564" cy="1477538"/>
      </dsp:txXfrm>
    </dsp:sp>
    <dsp:sp modelId="{17550879-EC98-4D56-A41C-D6EE67CD2887}">
      <dsp:nvSpPr>
        <dsp:cNvPr id="0" name=""/>
        <dsp:cNvSpPr/>
      </dsp:nvSpPr>
      <dsp:spPr>
        <a:xfrm>
          <a:off x="5420746"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Sensibilidad hacia lo que es decente en la interacción humana.</a:t>
          </a:r>
          <a:endParaRPr lang="en-ZA" sz="2400" kern="1200" dirty="0">
            <a:effectLst>
              <a:outerShdw blurRad="38100" dist="38100" dir="2700000" algn="tl">
                <a:srgbClr val="000000">
                  <a:alpha val="43137"/>
                </a:srgbClr>
              </a:outerShdw>
            </a:effectLst>
          </a:endParaRPr>
        </a:p>
      </dsp:txBody>
      <dsp:txXfrm>
        <a:off x="5420746" y="847824"/>
        <a:ext cx="2462564" cy="1477538"/>
      </dsp:txXfrm>
    </dsp:sp>
    <dsp:sp modelId="{0AABE897-D260-4A5E-BB85-0ED9D7E71BE2}">
      <dsp:nvSpPr>
        <dsp:cNvPr id="0" name=""/>
        <dsp:cNvSpPr/>
      </dsp:nvSpPr>
      <dsp:spPr>
        <a:xfrm>
          <a:off x="8129568"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La revelación de la perspectiva de un narrador.</a:t>
          </a:r>
          <a:endParaRPr lang="en-ZA" sz="2400" kern="1200" dirty="0">
            <a:effectLst>
              <a:outerShdw blurRad="38100" dist="38100" dir="2700000" algn="tl">
                <a:srgbClr val="000000">
                  <a:alpha val="43137"/>
                </a:srgbClr>
              </a:outerShdw>
            </a:effectLst>
          </a:endParaRPr>
        </a:p>
      </dsp:txBody>
      <dsp:txXfrm>
        <a:off x="8129568" y="847824"/>
        <a:ext cx="2462564" cy="1477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66D55-429E-4A27-A1D1-871623D74C4C}">
      <dsp:nvSpPr>
        <dsp:cNvPr id="0" name=""/>
        <dsp:cNvSpPr/>
      </dsp:nvSpPr>
      <dsp:spPr>
        <a:xfrm>
          <a:off x="1915131"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El </a:t>
          </a:r>
          <a:r>
            <a:rPr lang="en-ZA" sz="2400" kern="1200" dirty="0" err="1">
              <a:solidFill>
                <a:srgbClr val="000000"/>
              </a:solidFill>
            </a:rPr>
            <a:t>público</a:t>
          </a:r>
          <a:endParaRPr lang="en-ZA" sz="2400" kern="1200" dirty="0">
            <a:solidFill>
              <a:srgbClr val="000000"/>
            </a:solidFill>
          </a:endParaRPr>
        </a:p>
      </dsp:txBody>
      <dsp:txXfrm>
        <a:off x="2282383" y="333565"/>
        <a:ext cx="1773250" cy="1606568"/>
      </dsp:txXfrm>
    </dsp:sp>
    <dsp:sp modelId="{B27D2DEA-4D99-4C54-B5C7-81EFA37AE9EB}">
      <dsp:nvSpPr>
        <dsp:cNvPr id="0" name=""/>
        <dsp:cNvSpPr/>
      </dsp:nvSpPr>
      <dsp:spPr>
        <a:xfrm>
          <a:off x="3968478"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El </a:t>
          </a:r>
          <a:r>
            <a:rPr lang="en-ZA" sz="2400" kern="1200" dirty="0" err="1">
              <a:solidFill>
                <a:srgbClr val="000000"/>
              </a:solidFill>
            </a:rPr>
            <a:t>mensaje</a:t>
          </a:r>
          <a:endParaRPr lang="en-ZA" sz="2400" kern="1200" dirty="0">
            <a:solidFill>
              <a:srgbClr val="000000"/>
            </a:solidFill>
          </a:endParaRPr>
        </a:p>
      </dsp:txBody>
      <dsp:txXfrm>
        <a:off x="4335730" y="333565"/>
        <a:ext cx="1773250" cy="1606568"/>
      </dsp:txXfrm>
    </dsp:sp>
    <dsp:sp modelId="{96586F5F-31C0-4A86-A1F1-0BB769A7E62F}">
      <dsp:nvSpPr>
        <dsp:cNvPr id="0" name=""/>
        <dsp:cNvSpPr/>
      </dsp:nvSpPr>
      <dsp:spPr>
        <a:xfrm>
          <a:off x="6021826"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27940" rIns="125037" bIns="27940" numCol="1" spcCol="1270" anchor="ctr" anchorCtr="0">
          <a:noAutofit/>
        </a:bodyPr>
        <a:lstStyle/>
        <a:p>
          <a:pPr marL="0" lvl="0" indent="0" algn="ctr" defTabSz="977900">
            <a:lnSpc>
              <a:spcPct val="90000"/>
            </a:lnSpc>
            <a:spcBef>
              <a:spcPct val="0"/>
            </a:spcBef>
            <a:spcAft>
              <a:spcPct val="35000"/>
            </a:spcAft>
            <a:buNone/>
          </a:pPr>
          <a:r>
            <a:rPr lang="es-ES" sz="2200" kern="1200" dirty="0">
              <a:solidFill>
                <a:srgbClr val="000000"/>
              </a:solidFill>
            </a:rPr>
            <a:t>La plataforma utilizada para la distribución de la historia</a:t>
          </a:r>
          <a:endParaRPr lang="en-ZA" sz="2200" kern="1200" dirty="0">
            <a:solidFill>
              <a:srgbClr val="000000"/>
            </a:solidFill>
          </a:endParaRPr>
        </a:p>
      </dsp:txBody>
      <dsp:txXfrm>
        <a:off x="6389078" y="333565"/>
        <a:ext cx="1773250" cy="1606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47CD4-04EA-4AEF-843C-E2CBC7457770}">
      <dsp:nvSpPr>
        <dsp:cNvPr id="0" name=""/>
        <dsp:cNvSpPr/>
      </dsp:nvSpPr>
      <dsp:spPr>
        <a:xfrm>
          <a:off x="4656" y="0"/>
          <a:ext cx="4071509" cy="80365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Trello</a:t>
          </a:r>
        </a:p>
      </dsp:txBody>
      <dsp:txXfrm>
        <a:off x="4656" y="0"/>
        <a:ext cx="3870596" cy="803654"/>
      </dsp:txXfrm>
    </dsp:sp>
    <dsp:sp modelId="{D3402497-6BB6-4A6F-90DB-DAF71DC85B2D}">
      <dsp:nvSpPr>
        <dsp:cNvPr id="0" name=""/>
        <dsp:cNvSpPr/>
      </dsp:nvSpPr>
      <dsp:spPr>
        <a:xfrm>
          <a:off x="3261863" y="0"/>
          <a:ext cx="4071509" cy="80365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Asana</a:t>
          </a:r>
        </a:p>
      </dsp:txBody>
      <dsp:txXfrm>
        <a:off x="3663690" y="0"/>
        <a:ext cx="3267855" cy="803654"/>
      </dsp:txXfrm>
    </dsp:sp>
    <dsp:sp modelId="{2043CC53-992C-4DCC-968C-71729E7E84B5}">
      <dsp:nvSpPr>
        <dsp:cNvPr id="0" name=""/>
        <dsp:cNvSpPr/>
      </dsp:nvSpPr>
      <dsp:spPr>
        <a:xfrm>
          <a:off x="6523727" y="0"/>
          <a:ext cx="4071509" cy="80365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Monday.com</a:t>
          </a:r>
        </a:p>
      </dsp:txBody>
      <dsp:txXfrm>
        <a:off x="6925554" y="0"/>
        <a:ext cx="3267855" cy="803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049E-23B9-4E45-B41F-D6EE7304BF98}">
      <dsp:nvSpPr>
        <dsp:cNvPr id="0" name=""/>
        <dsp:cNvSpPr/>
      </dsp:nvSpPr>
      <dsp:spPr>
        <a:xfrm>
          <a:off x="0" y="658757"/>
          <a:ext cx="10595237" cy="87834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7A6B6-1CFE-46FD-B789-E31F0DB14CF2}">
      <dsp:nvSpPr>
        <dsp:cNvPr id="0" name=""/>
        <dsp:cNvSpPr/>
      </dsp:nvSpPr>
      <dsp:spPr>
        <a:xfrm>
          <a:off x="4656" y="0"/>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Dropbox</a:t>
          </a:r>
          <a:endParaRPr lang="en-ZA" sz="2400" kern="1200">
            <a:solidFill>
              <a:srgbClr val="000000"/>
            </a:solidFill>
            <a:effectLst/>
          </a:endParaRPr>
        </a:p>
      </dsp:txBody>
      <dsp:txXfrm>
        <a:off x="4656" y="0"/>
        <a:ext cx="3073032" cy="878343"/>
      </dsp:txXfrm>
    </dsp:sp>
    <dsp:sp modelId="{C95CDA5D-172E-415B-969E-8C54D166A163}">
      <dsp:nvSpPr>
        <dsp:cNvPr id="0" name=""/>
        <dsp:cNvSpPr/>
      </dsp:nvSpPr>
      <dsp:spPr>
        <a:xfrm>
          <a:off x="1431379"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2D534D-2C9C-4226-8DE5-FFEE09CF8972}">
      <dsp:nvSpPr>
        <dsp:cNvPr id="0" name=""/>
        <dsp:cNvSpPr/>
      </dsp:nvSpPr>
      <dsp:spPr>
        <a:xfrm>
          <a:off x="3231340" y="1317515"/>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Google Drive</a:t>
          </a:r>
          <a:endParaRPr lang="en-ZA" sz="2400" kern="1200">
            <a:solidFill>
              <a:srgbClr val="000000"/>
            </a:solidFill>
            <a:effectLst/>
          </a:endParaRPr>
        </a:p>
      </dsp:txBody>
      <dsp:txXfrm>
        <a:off x="3231340" y="1317515"/>
        <a:ext cx="3073032" cy="878343"/>
      </dsp:txXfrm>
    </dsp:sp>
    <dsp:sp modelId="{C5B33332-1E87-4C88-AF51-E4648A11B462}">
      <dsp:nvSpPr>
        <dsp:cNvPr id="0" name=""/>
        <dsp:cNvSpPr/>
      </dsp:nvSpPr>
      <dsp:spPr>
        <a:xfrm>
          <a:off x="4658063"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B7708-5274-42D0-956A-B9AC5AE1C4A4}">
      <dsp:nvSpPr>
        <dsp:cNvPr id="0" name=""/>
        <dsp:cNvSpPr/>
      </dsp:nvSpPr>
      <dsp:spPr>
        <a:xfrm>
          <a:off x="6458024" y="0"/>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One Drive</a:t>
          </a:r>
          <a:endParaRPr lang="en-ZA" sz="2400" kern="1200">
            <a:solidFill>
              <a:srgbClr val="000000"/>
            </a:solidFill>
            <a:effectLst/>
          </a:endParaRPr>
        </a:p>
      </dsp:txBody>
      <dsp:txXfrm>
        <a:off x="6458024" y="0"/>
        <a:ext cx="3073032" cy="878343"/>
      </dsp:txXfrm>
    </dsp:sp>
    <dsp:sp modelId="{9541A6AB-3597-4B62-ABCA-FD4872FBDFCA}">
      <dsp:nvSpPr>
        <dsp:cNvPr id="0" name=""/>
        <dsp:cNvSpPr/>
      </dsp:nvSpPr>
      <dsp:spPr>
        <a:xfrm>
          <a:off x="7884747"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6689D-BC1A-47BC-91C3-5A45EEC45382}">
      <dsp:nvSpPr>
        <dsp:cNvPr id="0" name=""/>
        <dsp:cNvSpPr/>
      </dsp:nvSpPr>
      <dsp:spPr>
        <a:xfrm>
          <a:off x="3104"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Slack </a:t>
          </a:r>
        </a:p>
      </dsp:txBody>
      <dsp:txXfrm>
        <a:off x="404932" y="0"/>
        <a:ext cx="2978141" cy="803655"/>
      </dsp:txXfrm>
    </dsp:sp>
    <dsp:sp modelId="{51365B43-0D33-43F9-B39E-5959FEE8E4CB}">
      <dsp:nvSpPr>
        <dsp:cNvPr id="0" name=""/>
        <dsp:cNvSpPr/>
      </dsp:nvSpPr>
      <dsp:spPr>
        <a:xfrm>
          <a:off x="3406720"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Teams </a:t>
          </a:r>
        </a:p>
      </dsp:txBody>
      <dsp:txXfrm>
        <a:off x="3808548" y="0"/>
        <a:ext cx="2978141" cy="803655"/>
      </dsp:txXfrm>
    </dsp:sp>
    <dsp:sp modelId="{9B7F4393-28DA-43AF-9F5D-A5EC87B366C9}">
      <dsp:nvSpPr>
        <dsp:cNvPr id="0" name=""/>
        <dsp:cNvSpPr/>
      </dsp:nvSpPr>
      <dsp:spPr>
        <a:xfrm>
          <a:off x="6810336"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Google Chat </a:t>
          </a:r>
        </a:p>
      </dsp:txBody>
      <dsp:txXfrm>
        <a:off x="7212164" y="0"/>
        <a:ext cx="2978141" cy="8036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982F48-3ECE-B3AC-53BA-3D27CDC869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8FDE5284-639C-6F4C-B04D-F55C0D341F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67715E-BD19-42EF-BAAC-123655D176F4}" type="datetimeFigureOut">
              <a:rPr lang="en-IE" smtClean="0"/>
              <a:t>28/09/2023</a:t>
            </a:fld>
            <a:endParaRPr lang="en-IE"/>
          </a:p>
        </p:txBody>
      </p:sp>
      <p:sp>
        <p:nvSpPr>
          <p:cNvPr id="4" name="Footer Placeholder 3">
            <a:extLst>
              <a:ext uri="{FF2B5EF4-FFF2-40B4-BE49-F238E27FC236}">
                <a16:creationId xmlns:a16="http://schemas.microsoft.com/office/drawing/2014/main" id="{8A6C6EFC-A468-B950-CF76-A30504C2A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36DD3AE-066F-259C-0E55-BA8C74E0B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4932C5-75E6-49A0-8970-C9383069AEBB}" type="slidenum">
              <a:rPr lang="en-IE" smtClean="0"/>
              <a:t>‹Nº›</a:t>
            </a:fld>
            <a:endParaRPr lang="en-IE"/>
          </a:p>
        </p:txBody>
      </p:sp>
    </p:spTree>
    <p:extLst>
      <p:ext uri="{BB962C8B-B14F-4D97-AF65-F5344CB8AC3E}">
        <p14:creationId xmlns:p14="http://schemas.microsoft.com/office/powerpoint/2010/main" val="3718258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‹Nº›</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0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6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59837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2379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6268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85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3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2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11687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5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60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8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658304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991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905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63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90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239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99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46163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8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72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70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3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217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69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1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49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50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27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499608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55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69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21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58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2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54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7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80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72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0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36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84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91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230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182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834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26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73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56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21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287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8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401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471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342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4902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45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13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557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63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410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616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097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116</a:t>
            </a:fld>
            <a:endParaRPr lang="en-US"/>
          </a:p>
        </p:txBody>
      </p:sp>
    </p:spTree>
    <p:extLst>
      <p:ext uri="{BB962C8B-B14F-4D97-AF65-F5344CB8AC3E}">
        <p14:creationId xmlns:p14="http://schemas.microsoft.com/office/powerpoint/2010/main" val="32584142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117</a:t>
            </a:fld>
            <a:endParaRPr lang="en-US"/>
          </a:p>
        </p:txBody>
      </p:sp>
    </p:spTree>
    <p:extLst>
      <p:ext uri="{BB962C8B-B14F-4D97-AF65-F5344CB8AC3E}">
        <p14:creationId xmlns:p14="http://schemas.microsoft.com/office/powerpoint/2010/main" val="4237824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118</a:t>
            </a:fld>
            <a:endParaRPr lang="en-US"/>
          </a:p>
        </p:txBody>
      </p:sp>
    </p:spTree>
    <p:extLst>
      <p:ext uri="{BB962C8B-B14F-4D97-AF65-F5344CB8AC3E}">
        <p14:creationId xmlns:p14="http://schemas.microsoft.com/office/powerpoint/2010/main" val="1555062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09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Leader SEEDS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812161" y="637178"/>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B27225E-3BC9-F56D-53A8-C56EDCCD96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4" name="Picture Placeholder 7">
            <a:extLst>
              <a:ext uri="{FF2B5EF4-FFF2-40B4-BE49-F238E27FC236}">
                <a16:creationId xmlns:a16="http://schemas.microsoft.com/office/drawing/2014/main" id="{44704EC2-9D32-F7D9-50A0-F536BC3007B6}"/>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Tree>
    <p:extLst>
      <p:ext uri="{BB962C8B-B14F-4D97-AF65-F5344CB8AC3E}">
        <p14:creationId xmlns:p14="http://schemas.microsoft.com/office/powerpoint/2010/main" val="60766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with Imag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4FD9EB-B9E7-7C48-A9E5-139C81A5FBA5}"/>
              </a:ext>
            </a:extLst>
          </p:cNvPr>
          <p:cNvSpPr/>
          <p:nvPr userDrawn="1"/>
        </p:nvSpPr>
        <p:spPr>
          <a:xfrm>
            <a:off x="7704944" y="0"/>
            <a:ext cx="4487056" cy="6858000"/>
          </a:xfrm>
          <a:prstGeom prst="rect">
            <a:avLst/>
          </a:prstGeom>
          <a:solidFill>
            <a:srgbClr val="F3A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Picture Placeholder 15">
            <a:extLst>
              <a:ext uri="{FF2B5EF4-FFF2-40B4-BE49-F238E27FC236}">
                <a16:creationId xmlns:a16="http://schemas.microsoft.com/office/drawing/2014/main" id="{8563CA61-F9C7-9E43-B5CF-9258FA745462}"/>
              </a:ext>
            </a:extLst>
          </p:cNvPr>
          <p:cNvSpPr>
            <a:spLocks noGrp="1"/>
          </p:cNvSpPr>
          <p:nvPr>
            <p:ph type="pic" sz="quarter" idx="17"/>
          </p:nvPr>
        </p:nvSpPr>
        <p:spPr>
          <a:xfrm>
            <a:off x="7340026" y="0"/>
            <a:ext cx="4851974" cy="6190938"/>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2" name="Text Placeholder 23">
            <a:extLst>
              <a:ext uri="{FF2B5EF4-FFF2-40B4-BE49-F238E27FC236}">
                <a16:creationId xmlns:a16="http://schemas.microsoft.com/office/drawing/2014/main" id="{EBC65FE7-D707-4245-A480-FD320A95AC74}"/>
              </a:ext>
            </a:extLst>
          </p:cNvPr>
          <p:cNvSpPr>
            <a:spLocks noGrp="1"/>
          </p:cNvSpPr>
          <p:nvPr>
            <p:ph type="body" sz="quarter" idx="16" hasCustomPrompt="1"/>
          </p:nvPr>
        </p:nvSpPr>
        <p:spPr>
          <a:xfrm>
            <a:off x="750854" y="424209"/>
            <a:ext cx="6204581" cy="692192"/>
          </a:xfrm>
          <a:ln>
            <a:noFill/>
          </a:ln>
        </p:spPr>
        <p:txBody>
          <a:bodyPr anchor="ctr">
            <a:normAutofit/>
          </a:bodyPr>
          <a:lstStyle>
            <a:lvl1pPr marL="0" indent="0" algn="l">
              <a:buNone/>
              <a:defRPr sz="3600" b="1" i="0">
                <a:solidFill>
                  <a:srgbClr val="B72677"/>
                </a:solidFill>
                <a:latin typeface="+mn-lt"/>
              </a:defRPr>
            </a:lvl1pPr>
          </a:lstStyle>
          <a:p>
            <a:pPr lvl="0"/>
            <a:r>
              <a:rPr lang="en-US"/>
              <a:t>Title</a:t>
            </a:r>
          </a:p>
        </p:txBody>
      </p:sp>
      <p:sp>
        <p:nvSpPr>
          <p:cNvPr id="13" name="Text Placeholder 17">
            <a:extLst>
              <a:ext uri="{FF2B5EF4-FFF2-40B4-BE49-F238E27FC236}">
                <a16:creationId xmlns:a16="http://schemas.microsoft.com/office/drawing/2014/main" id="{A9B099DE-0842-FD4B-9839-FB8B8543984E}"/>
              </a:ext>
            </a:extLst>
          </p:cNvPr>
          <p:cNvSpPr>
            <a:spLocks noGrp="1"/>
          </p:cNvSpPr>
          <p:nvPr>
            <p:ph type="body" sz="quarter" idx="18" hasCustomPrompt="1"/>
          </p:nvPr>
        </p:nvSpPr>
        <p:spPr>
          <a:xfrm>
            <a:off x="750855" y="1583402"/>
            <a:ext cx="6204581" cy="4607536"/>
          </a:xfrm>
        </p:spPr>
        <p:txBody>
          <a:bodyPr/>
          <a:lstStyle>
            <a:lvl1pPr marL="0">
              <a:lnSpc>
                <a:spcPct val="100000"/>
              </a:lnSpc>
              <a:spcBef>
                <a:spcPts val="0"/>
              </a:spcBef>
              <a:buNone/>
              <a:defRPr sz="2400" b="0" i="0" spc="0">
                <a:solidFill>
                  <a:schemeClr val="tx2">
                    <a:lumMod val="85000"/>
                    <a:lumOff val="15000"/>
                  </a:schemeClr>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Main Body Text</a:t>
            </a:r>
            <a:endParaRPr lang="en-US"/>
          </a:p>
        </p:txBody>
      </p:sp>
      <p:sp>
        <p:nvSpPr>
          <p:cNvPr id="14" name="TextBox 13">
            <a:extLst>
              <a:ext uri="{FF2B5EF4-FFF2-40B4-BE49-F238E27FC236}">
                <a16:creationId xmlns:a16="http://schemas.microsoft.com/office/drawing/2014/main" id="{DA97C03E-F188-404D-9AB9-F1183F9BB30A}"/>
              </a:ext>
            </a:extLst>
          </p:cNvPr>
          <p:cNvSpPr txBox="1"/>
          <p:nvPr userDrawn="1"/>
        </p:nvSpPr>
        <p:spPr>
          <a:xfrm>
            <a:off x="1244639" y="6415218"/>
            <a:ext cx="1258352" cy="276999"/>
          </a:xfrm>
          <a:prstGeom prst="rect">
            <a:avLst/>
          </a:prstGeom>
          <a:noFill/>
          <a:ln>
            <a:solidFill>
              <a:srgbClr val="E3E2DB"/>
            </a:solidFill>
          </a:ln>
        </p:spPr>
        <p:txBody>
          <a:bodyPr wrap="square" rtlCol="0">
            <a:spAutoFit/>
          </a:bodyPr>
          <a:lstStyle/>
          <a:p>
            <a:pPr algn="l"/>
            <a:r>
              <a:rPr lang="en-GB" sz="1200" spc="100" baseline="0">
                <a:solidFill>
                  <a:srgbClr val="EC7444"/>
                </a:solidFill>
                <a:latin typeface="Calibri" panose="020F0502020204030204" pitchFamily="34" charset="0"/>
                <a:cs typeface="Calibri" panose="020F0502020204030204" pitchFamily="34" charset="0"/>
              </a:rPr>
              <a:t>Catalyse</a:t>
            </a:r>
            <a:endParaRPr lang="en-RU" sz="1200" spc="100" baseline="0">
              <a:solidFill>
                <a:srgbClr val="EC7444"/>
              </a:solidFill>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B2CAE95D-7F42-1E44-8D0A-AF835447169B}"/>
              </a:ext>
            </a:extLst>
          </p:cNvPr>
          <p:cNvCxnSpPr>
            <a:endCxn id="14" idx="1"/>
          </p:cNvCxnSpPr>
          <p:nvPr userDrawn="1"/>
        </p:nvCxnSpPr>
        <p:spPr>
          <a:xfrm>
            <a:off x="0" y="6553717"/>
            <a:ext cx="1244639" cy="1"/>
          </a:xfrm>
          <a:prstGeom prst="line">
            <a:avLst/>
          </a:prstGeom>
          <a:ln w="19050">
            <a:solidFill>
              <a:srgbClr val="B7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1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00A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1171222" cy="844269"/>
          </a:xfrm>
        </p:spPr>
        <p:txBody>
          <a:bodyPr>
            <a:normAutofit/>
          </a:bodyPr>
          <a:lstStyle>
            <a:lvl1pPr marL="0" indent="0" algn="l">
              <a:buNone/>
              <a:defRPr sz="3600" b="1">
                <a:solidFill>
                  <a:srgbClr val="5E5E5E"/>
                </a:solidFill>
                <a:latin typeface="+mn-lt"/>
              </a:defRPr>
            </a:lvl1pPr>
          </a:lstStyle>
          <a:p>
            <a:pPr lvl="0"/>
            <a:r>
              <a:rPr lang="en-US"/>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30"/>
            <a:ext cx="11156987" cy="3537886"/>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32" name="Group 31">
            <a:extLst>
              <a:ext uri="{FF2B5EF4-FFF2-40B4-BE49-F238E27FC236}">
                <a16:creationId xmlns:a16="http://schemas.microsoft.com/office/drawing/2014/main" id="{FFBF8643-57D3-7944-A3AE-BA50E01A8EBF}"/>
              </a:ext>
            </a:extLst>
          </p:cNvPr>
          <p:cNvGrpSpPr/>
          <p:nvPr userDrawn="1"/>
        </p:nvGrpSpPr>
        <p:grpSpPr>
          <a:xfrm>
            <a:off x="10314649" y="5867562"/>
            <a:ext cx="1877348" cy="396639"/>
            <a:chOff x="9324753" y="5969157"/>
            <a:chExt cx="1877348" cy="396639"/>
          </a:xfrm>
        </p:grpSpPr>
        <p:sp>
          <p:nvSpPr>
            <p:cNvPr id="33" name="TextBox 32">
              <a:extLst>
                <a:ext uri="{FF2B5EF4-FFF2-40B4-BE49-F238E27FC236}">
                  <a16:creationId xmlns:a16="http://schemas.microsoft.com/office/drawing/2014/main" id="{D19B82AF-477C-B546-8FCB-87228C610530}"/>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34" name="TextBox 33">
              <a:extLst>
                <a:ext uri="{FF2B5EF4-FFF2-40B4-BE49-F238E27FC236}">
                  <a16:creationId xmlns:a16="http://schemas.microsoft.com/office/drawing/2014/main" id="{FEE9ECFF-F0FF-6E40-86EB-E1A555B4F906}"/>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35" name="TextBox 34">
              <a:extLst>
                <a:ext uri="{FF2B5EF4-FFF2-40B4-BE49-F238E27FC236}">
                  <a16:creationId xmlns:a16="http://schemas.microsoft.com/office/drawing/2014/main" id="{BCE501B5-644C-CF44-9A5E-A55B12EA9FBC}"/>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36" name="TextBox 35">
              <a:extLst>
                <a:ext uri="{FF2B5EF4-FFF2-40B4-BE49-F238E27FC236}">
                  <a16:creationId xmlns:a16="http://schemas.microsoft.com/office/drawing/2014/main" id="{AAAD12E8-6672-DC45-A40B-17266F1CF351}"/>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Tree>
    <p:extLst>
      <p:ext uri="{BB962C8B-B14F-4D97-AF65-F5344CB8AC3E}">
        <p14:creationId xmlns:p14="http://schemas.microsoft.com/office/powerpoint/2010/main" val="2395340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Text Slide - Oran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 name="Group 3">
            <a:extLst>
              <a:ext uri="{FF2B5EF4-FFF2-40B4-BE49-F238E27FC236}">
                <a16:creationId xmlns:a16="http://schemas.microsoft.com/office/drawing/2014/main" id="{F59DD0EF-8796-7445-985C-87B694671CB4}"/>
              </a:ext>
            </a:extLst>
          </p:cNvPr>
          <p:cNvGrpSpPr/>
          <p:nvPr userDrawn="1"/>
        </p:nvGrpSpPr>
        <p:grpSpPr>
          <a:xfrm>
            <a:off x="10314652" y="6093162"/>
            <a:ext cx="1877348" cy="396639"/>
            <a:chOff x="9324753" y="5969157"/>
            <a:chExt cx="1877348" cy="396639"/>
          </a:xfrm>
        </p:grpSpPr>
        <p:sp>
          <p:nvSpPr>
            <p:cNvPr id="21" name="TextBox 20">
              <a:extLst>
                <a:ext uri="{FF2B5EF4-FFF2-40B4-BE49-F238E27FC236}">
                  <a16:creationId xmlns:a16="http://schemas.microsoft.com/office/drawing/2014/main" id="{B95A97FC-095E-C546-840E-38BE49E75BBE}"/>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4" name="TextBox 23">
              <a:extLst>
                <a:ext uri="{FF2B5EF4-FFF2-40B4-BE49-F238E27FC236}">
                  <a16:creationId xmlns:a16="http://schemas.microsoft.com/office/drawing/2014/main" id="{B05F9001-1921-B244-A040-095719296DD1}"/>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2" name="TextBox 21">
              <a:extLst>
                <a:ext uri="{FF2B5EF4-FFF2-40B4-BE49-F238E27FC236}">
                  <a16:creationId xmlns:a16="http://schemas.microsoft.com/office/drawing/2014/main" id="{999F95BB-34CF-224A-AB68-5ABAB8669F48}"/>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23" name="TextBox 22">
              <a:extLst>
                <a:ext uri="{FF2B5EF4-FFF2-40B4-BE49-F238E27FC236}">
                  <a16:creationId xmlns:a16="http://schemas.microsoft.com/office/drawing/2014/main" id="{2E2C4BDE-6FF7-EB47-8310-BAF923D6B57E}"/>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881765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ster Text Slide -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 name="Group 3">
            <a:extLst>
              <a:ext uri="{FF2B5EF4-FFF2-40B4-BE49-F238E27FC236}">
                <a16:creationId xmlns:a16="http://schemas.microsoft.com/office/drawing/2014/main" id="{F59DD0EF-8796-7445-985C-87B694671CB4}"/>
              </a:ext>
            </a:extLst>
          </p:cNvPr>
          <p:cNvGrpSpPr/>
          <p:nvPr userDrawn="1"/>
        </p:nvGrpSpPr>
        <p:grpSpPr>
          <a:xfrm>
            <a:off x="10314652" y="6093162"/>
            <a:ext cx="1877348" cy="396639"/>
            <a:chOff x="9324753" y="5969157"/>
            <a:chExt cx="1877348" cy="396639"/>
          </a:xfrm>
        </p:grpSpPr>
        <p:sp>
          <p:nvSpPr>
            <p:cNvPr id="21" name="TextBox 20">
              <a:extLst>
                <a:ext uri="{FF2B5EF4-FFF2-40B4-BE49-F238E27FC236}">
                  <a16:creationId xmlns:a16="http://schemas.microsoft.com/office/drawing/2014/main" id="{B95A97FC-095E-C546-840E-38BE49E75BBE}"/>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4" name="TextBox 23">
              <a:extLst>
                <a:ext uri="{FF2B5EF4-FFF2-40B4-BE49-F238E27FC236}">
                  <a16:creationId xmlns:a16="http://schemas.microsoft.com/office/drawing/2014/main" id="{B05F9001-1921-B244-A040-095719296DD1}"/>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2" name="TextBox 21">
              <a:extLst>
                <a:ext uri="{FF2B5EF4-FFF2-40B4-BE49-F238E27FC236}">
                  <a16:creationId xmlns:a16="http://schemas.microsoft.com/office/drawing/2014/main" id="{999F95BB-34CF-224A-AB68-5ABAB8669F48}"/>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23" name="TextBox 22">
              <a:extLst>
                <a:ext uri="{FF2B5EF4-FFF2-40B4-BE49-F238E27FC236}">
                  <a16:creationId xmlns:a16="http://schemas.microsoft.com/office/drawing/2014/main" id="{2E2C4BDE-6FF7-EB47-8310-BAF923D6B57E}"/>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1729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06107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81" r:id="rId8"/>
    <p:sldLayoutId id="2147483879" r:id="rId9"/>
    <p:sldLayoutId id="2147483883" r:id="rId10"/>
    <p:sldLayoutId id="2147483878" r:id="rId11"/>
    <p:sldLayoutId id="2147483861" r:id="rId12"/>
    <p:sldLayoutId id="2147483833" r:id="rId13"/>
    <p:sldLayoutId id="2147483847" r:id="rId14"/>
    <p:sldLayoutId id="2147483853" r:id="rId15"/>
    <p:sldLayoutId id="2147483885" r:id="rId16"/>
    <p:sldLayoutId id="2147483886" r:id="rId17"/>
    <p:sldLayoutId id="2147483887" r:id="rId18"/>
    <p:sldLayoutId id="214748388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hyperlink" Target="https://www.youtube.com/watch?v=D-hfFocz5OY" TargetMode="External"/><Relationship Id="rId4" Type="http://schemas.openxmlformats.org/officeDocument/2006/relationships/image" Target="../media/image48.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hyperlink" Target="https://ec.europa.eu/info/sites/default/files/hubspot_brand-consistency_final_reexport09032021-1.pdf"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embed/gCfzeONu3Mo?feature=oembed" TargetMode="External"/><Relationship Id="rId2" Type="http://schemas.openxmlformats.org/officeDocument/2006/relationships/hyperlink" Target="https://www.youtube.com/embed/5a9AQeSFI1Y?start=3&amp;feature=oembed" TargetMode="External"/><Relationship Id="rId1" Type="http://schemas.openxmlformats.org/officeDocument/2006/relationships/slideLayout" Target="../slideLayouts/slideLayout9.xml"/><Relationship Id="rId5" Type="http://schemas.openxmlformats.org/officeDocument/2006/relationships/hyperlink" Target="https://donorbox.org/nonprofit-blog/nonprofit-org-chart" TargetMode="External"/><Relationship Id="rId4" Type="http://schemas.openxmlformats.org/officeDocument/2006/relationships/hyperlink" Target="https://asana.com/resources/organizational-silo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powershow.com/view0/8c6863-MDAwN/Inbound_Marketing_vs_Outbound_Marketing_powerpoint_ppt_presentation" TargetMode="External"/><Relationship Id="rId7" Type="http://schemas.openxmlformats.org/officeDocument/2006/relationships/hyperlink" Target="https://www.linkedin.com/advice/0/how-do-you-create-implement-customer-journey#:~:text=Customer%20journey%20mapping%20is%20a,deliver%20more%20value%20and%20impact" TargetMode="External"/><Relationship Id="rId2" Type="http://schemas.openxmlformats.org/officeDocument/2006/relationships/hyperlink" Target="https://www.webfx.com/industries/nonprofits/inbound-marketing/" TargetMode="External"/><Relationship Id="rId1" Type="http://schemas.openxmlformats.org/officeDocument/2006/relationships/slideLayout" Target="../slideLayouts/slideLayout9.xml"/><Relationship Id="rId6" Type="http://schemas.openxmlformats.org/officeDocument/2006/relationships/hyperlink" Target="https://www.linkedin.com/business/marketing/blog/content-marketing/customer-journey-map-definition-benefits-examples" TargetMode="External"/><Relationship Id="rId5" Type="http://schemas.openxmlformats.org/officeDocument/2006/relationships/hyperlink" Target="https://blog.hubspot.com/blog/tabid/6307/bid/5587/Survey-Inbound-Marketing-Cost-Per-Lead-Is-60-Lower-Than-Outbound.aspx" TargetMode="External"/><Relationship Id="rId4" Type="http://schemas.openxmlformats.org/officeDocument/2006/relationships/hyperlink" Target="https://blog.hubspot.com/marketing/how-to-run-a-lean-mean-nonprofit-marketing-machine#what-is-nonprofit-marketing"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uxplanet.org/storytelling-elements-31b2a6a7e373" TargetMode="Externa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hyperlink" Target="https://industrialscripts.com/writing-dialogue-examples/#WhatisGreatDialogue" TargetMode="External"/><Relationship Id="rId2" Type="http://schemas.openxmlformats.org/officeDocument/2006/relationships/hyperlink" Target="https://uxplanet.org/storytelling-elements-31b2a6a7e373" TargetMode="Externa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hyperlink" Target="https://visme.co/blog/visual-storytelling-examples-instagram/" TargetMode="External"/><Relationship Id="rId2" Type="http://schemas.openxmlformats.org/officeDocument/2006/relationships/hyperlink" Target="https://repeatreplay.com/songs-that-tell-a-story/" TargetMode="External"/><Relationship Id="rId1" Type="http://schemas.openxmlformats.org/officeDocument/2006/relationships/slideLayout" Target="../slideLayouts/slideLayout9.xml"/><Relationship Id="rId5" Type="http://schemas.openxmlformats.org/officeDocument/2006/relationships/hyperlink" Target="https://commission.europa.eu/select-language?destination=/node/9" TargetMode="External"/><Relationship Id="rId4" Type="http://schemas.openxmlformats.org/officeDocument/2006/relationships/hyperlink" Target="https://www.writersdigest.com/be-inspired/plot-twist-ideas-and-prompts-for-writ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hyperlink" Target="https://www.youtube.com/embed/5a9AQeSFI1Y?start=3&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reepik"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embed/gCfzeONu3Mo?feature=oembed"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14C_A01EDE57.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11F_26747AB9.xm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hyperlink" Target="Source:%20own%20elaboration,%20information%20extracted%20from%20The%20Brain%20and%20Business%20of%20Story:%20Creating%20Engaging%20and%20Influential%20Presentations%20Using%20Story%20Structure,%20SagePresence,%202018."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www.softschools.com/examples/grammar/plot_examples/186/" TargetMode="External"/><Relationship Id="rId4" Type="http://schemas.openxmlformats.org/officeDocument/2006/relationships/hyperlink" Target="https://uxplanet.org/storytelling-elements-31b2a6a7e37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s://wp.nyu.edu/steinhardt-appsych_opus/finding-nemo-the-role-of-loss-in-empathy-and-satisfaction/" TargetMode="Externa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png"/><Relationship Id="rId7" Type="http://schemas.openxmlformats.org/officeDocument/2006/relationships/diagramQuickStyle" Target="../diagrams/quickStyle3.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industrialscripts.com/writing-dialogue-examples/#WhatisGreatDialogue?" TargetMode="External"/><Relationship Id="rId9" Type="http://schemas.microsoft.com/office/2007/relationships/diagramDrawing" Target="../diagrams/drawing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hyperlink" Target="https://repeatreplay.com/songs-that-tell-a-stor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hyperlink" Target="https://visme.co/blog/visual-storytelling-examples-instagra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s://www.writersdigest.com/be-inspired/plot-twist-ideas-and-prompts-for-writer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0.xml"/><Relationship Id="rId1" Type="http://schemas.openxmlformats.org/officeDocument/2006/relationships/video" Target="https://www.youtube.com/embed/r-0xUP8sZpA?feature=oembed"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eanchoiche.com/gallery"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seanchoiche.com/gallery"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114D_6CF1EF57.xm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blog.vantagecircle.com/business-communication-tools/" TargetMode="External"/></Relationships>
</file>

<file path=ppt/slides/_rels/slide8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png"/><Relationship Id="rId7" Type="http://schemas.openxmlformats.org/officeDocument/2006/relationships/diagramColors" Target="../diagrams/colors6.xm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171950" y="1704565"/>
            <a:ext cx="7472122" cy="1325138"/>
          </a:xfrm>
        </p:spPr>
        <p:txBody>
          <a:bodyPr/>
          <a:lstStyle/>
          <a:p>
            <a:r>
              <a:rPr lang="en-GB" b="0" dirty="0" err="1"/>
              <a:t>Comunicación</a:t>
            </a:r>
            <a:r>
              <a:rPr lang="en-GB" b="0" dirty="0"/>
              <a:t> Digital </a:t>
            </a:r>
          </a:p>
          <a:p>
            <a:r>
              <a:rPr lang="en-GB" b="0" dirty="0" err="1"/>
              <a:t>Efectiva</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err="1"/>
              <a:t>www.</a:t>
            </a:r>
            <a:r>
              <a:rPr lang="en-US" sz="3600" b="1" err="1"/>
              <a:t>leaderseeds</a:t>
            </a:r>
            <a:r>
              <a:rPr lang="en-US" err="1"/>
              <a:t>.eu</a:t>
            </a:r>
            <a:endParaRPr lang="en-US"/>
          </a:p>
        </p:txBody>
      </p:sp>
      <p:sp>
        <p:nvSpPr>
          <p:cNvPr id="4" name="Text Placeholder 6">
            <a:extLst>
              <a:ext uri="{FF2B5EF4-FFF2-40B4-BE49-F238E27FC236}">
                <a16:creationId xmlns:a16="http://schemas.microsoft.com/office/drawing/2014/main" id="{DB945B46-7C80-0823-8AB5-ED5C77745B8C}"/>
              </a:ext>
            </a:extLst>
          </p:cNvPr>
          <p:cNvSpPr txBox="1">
            <a:spLocks/>
          </p:cNvSpPr>
          <p:nvPr/>
        </p:nvSpPr>
        <p:spPr>
          <a:xfrm>
            <a:off x="4171950" y="3348624"/>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err="1"/>
              <a:t>Módulo</a:t>
            </a:r>
            <a:r>
              <a:rPr lang="en-GB" b="0" dirty="0"/>
              <a:t> 2</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s-ES" dirty="0"/>
              <a:t>2-3 horas de contenido (tiempo dedicado a la parte teórica, ejercicios y trabajo individual)</a:t>
            </a: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Duración</a:t>
            </a:r>
            <a:r>
              <a:rPr lang="en-US" dirty="0"/>
              <a:t> del </a:t>
            </a:r>
            <a:r>
              <a:rPr lang="en-US" dirty="0" err="1"/>
              <a:t>módulo</a:t>
            </a:r>
            <a:endParaRPr lang="en-US" dirty="0"/>
          </a:p>
        </p:txBody>
      </p:sp>
    </p:spTree>
    <p:extLst>
      <p:ext uri="{BB962C8B-B14F-4D97-AF65-F5344CB8AC3E}">
        <p14:creationId xmlns:p14="http://schemas.microsoft.com/office/powerpoint/2010/main" val="3868053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CC2FCC-3FED-A4C1-AE86-4213137520F5}"/>
              </a:ext>
            </a:extLst>
          </p:cNvPr>
          <p:cNvSpPr>
            <a:spLocks noGrp="1"/>
          </p:cNvSpPr>
          <p:nvPr>
            <p:ph type="body" sz="quarter" idx="16"/>
          </p:nvPr>
        </p:nvSpPr>
        <p:spPr/>
        <p:txBody>
          <a:bodyPr/>
          <a:lstStyle/>
          <a:p>
            <a:r>
              <a:rPr lang="en-IE" dirty="0" err="1"/>
              <a:t>Utilizar</a:t>
            </a:r>
            <a:r>
              <a:rPr lang="en-IE" dirty="0"/>
              <a:t> las Redes </a:t>
            </a:r>
            <a:r>
              <a:rPr lang="en-IE" dirty="0" err="1"/>
              <a:t>Sociales</a:t>
            </a:r>
            <a:endParaRPr lang="en-IE" dirty="0"/>
          </a:p>
        </p:txBody>
      </p:sp>
      <p:pic>
        <p:nvPicPr>
          <p:cNvPr id="6" name="Picture 5">
            <a:extLst>
              <a:ext uri="{FF2B5EF4-FFF2-40B4-BE49-F238E27FC236}">
                <a16:creationId xmlns:a16="http://schemas.microsoft.com/office/drawing/2014/main" id="{87D9AC0C-0909-ABAC-2F27-A66BB222C4A6}"/>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9307" b="5574"/>
          <a:stretch/>
        </p:blipFill>
        <p:spPr>
          <a:xfrm>
            <a:off x="4005449" y="1447737"/>
            <a:ext cx="7941283" cy="4839954"/>
          </a:xfrm>
          <a:prstGeom prst="rect">
            <a:avLst/>
          </a:prstGeom>
        </p:spPr>
      </p:pic>
      <p:sp>
        <p:nvSpPr>
          <p:cNvPr id="7" name="Picture Placeholder 7">
            <a:extLst>
              <a:ext uri="{FF2B5EF4-FFF2-40B4-BE49-F238E27FC236}">
                <a16:creationId xmlns:a16="http://schemas.microsoft.com/office/drawing/2014/main" id="{18E7E2B3-A024-8E6F-CEAB-7F020FEF3493}"/>
              </a:ext>
            </a:extLst>
          </p:cNvPr>
          <p:cNvSpPr txBox="1">
            <a:spLocks/>
          </p:cNvSpPr>
          <p:nvPr/>
        </p:nvSpPr>
        <p:spPr>
          <a:xfrm>
            <a:off x="5189330"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kern="1200"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a:t>        </a:t>
            </a:r>
          </a:p>
          <a:p>
            <a:pPr algn="l">
              <a:defRPr/>
            </a:pPr>
            <a:endParaRPr lang="en-US"/>
          </a:p>
          <a:p>
            <a:pPr algn="l">
              <a:defRPr/>
            </a:pPr>
            <a:r>
              <a:rPr lang="en-US"/>
              <a:t>            </a:t>
            </a:r>
          </a:p>
          <a:p>
            <a:pPr algn="l">
              <a:defRPr/>
            </a:pPr>
            <a:r>
              <a:rPr lang="en-US"/>
              <a:t>            Click here  to add photo</a:t>
            </a:r>
          </a:p>
        </p:txBody>
      </p:sp>
      <p:pic>
        <p:nvPicPr>
          <p:cNvPr id="8" name="Gráfico 4" descr="Cámara de vídeo contorno">
            <a:extLst>
              <a:ext uri="{FF2B5EF4-FFF2-40B4-BE49-F238E27FC236}">
                <a16:creationId xmlns:a16="http://schemas.microsoft.com/office/drawing/2014/main" id="{10C0F46C-75FD-EE96-5582-1EA3EE97D0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073" y="1740635"/>
            <a:ext cx="1149012" cy="1149012"/>
          </a:xfrm>
          <a:prstGeom prst="rect">
            <a:avLst/>
          </a:prstGeom>
        </p:spPr>
      </p:pic>
      <p:sp>
        <p:nvSpPr>
          <p:cNvPr id="9" name="TextBox 8">
            <a:extLst>
              <a:ext uri="{FF2B5EF4-FFF2-40B4-BE49-F238E27FC236}">
                <a16:creationId xmlns:a16="http://schemas.microsoft.com/office/drawing/2014/main" id="{FC4D19EA-873A-7B6C-5997-EFE2538A7AF7}"/>
              </a:ext>
            </a:extLst>
          </p:cNvPr>
          <p:cNvSpPr txBox="1"/>
          <p:nvPr/>
        </p:nvSpPr>
        <p:spPr>
          <a:xfrm>
            <a:off x="1639085" y="2251391"/>
            <a:ext cx="2676241" cy="1421928"/>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vídeo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Popular Social Media Channels for your Business </a:t>
            </a:r>
            <a:endParaRPr kumimoji="0" lang="es-ES" sz="2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hlinkClick r:id="rId5"/>
            <a:extLst>
              <a:ext uri="{FF2B5EF4-FFF2-40B4-BE49-F238E27FC236}">
                <a16:creationId xmlns:a16="http://schemas.microsoft.com/office/drawing/2014/main" id="{CF5FF347-DD95-FF61-27EF-20A50F263D41}"/>
              </a:ext>
            </a:extLst>
          </p:cNvPr>
          <p:cNvPicPr>
            <a:picLocks noChangeAspect="1"/>
          </p:cNvPicPr>
          <p:nvPr/>
        </p:nvPicPr>
        <p:blipFill>
          <a:blip r:embed="rId6"/>
          <a:srcRect/>
          <a:stretch/>
        </p:blipFill>
        <p:spPr>
          <a:xfrm>
            <a:off x="5189330" y="1884032"/>
            <a:ext cx="5665788" cy="3472579"/>
          </a:xfrm>
          <a:prstGeom prst="rect">
            <a:avLst/>
          </a:prstGeom>
        </p:spPr>
      </p:pic>
    </p:spTree>
    <p:extLst>
      <p:ext uri="{BB962C8B-B14F-4D97-AF65-F5344CB8AC3E}">
        <p14:creationId xmlns:p14="http://schemas.microsoft.com/office/powerpoint/2010/main" val="40874651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a:pPr>
            <a:r>
              <a:rPr lang="en-GB" b="1" dirty="0">
                <a:solidFill>
                  <a:schemeClr val="accent2"/>
                </a:solidFill>
              </a:rPr>
              <a:t>El </a:t>
            </a:r>
            <a:r>
              <a:rPr lang="en-GB" b="1" dirty="0" err="1">
                <a:solidFill>
                  <a:schemeClr val="accent2"/>
                </a:solidFill>
              </a:rPr>
              <a:t>usuario</a:t>
            </a:r>
            <a:r>
              <a:rPr lang="en-GB" b="1" dirty="0">
                <a:solidFill>
                  <a:schemeClr val="accent2"/>
                </a:solidFill>
              </a:rPr>
              <a:t> es lo primero: </a:t>
            </a:r>
            <a:r>
              <a:rPr lang="es-ES" dirty="0"/>
              <a:t>Conocer al usuario y sus preferencias de comunicación aumentará las oportunidades de llegar a él. En esencia, se trata de utilizar estrategias y adaptar el mensaje en función de la edad, el estilo de comunicación, el tipo de audiencia y el uso del lenguaje.</a:t>
            </a:r>
            <a:endParaRPr lang="en-GB" dirty="0"/>
          </a:p>
          <a:p>
            <a:pPr marL="457200" indent="-457200">
              <a:buClr>
                <a:schemeClr val="accent2"/>
              </a:buClr>
              <a:buFont typeface="Arial" panose="020B0604020202020204" pitchFamily="34" charset="0"/>
              <a:buChar char="•"/>
            </a:pPr>
            <a:r>
              <a:rPr lang="es-ES" dirty="0"/>
              <a:t>Una buena práctica para conocer a la audiencia es la creación de personas usuarias. El uso de personas usuarias acotará las preferencias que tiene cada segmento (partes interesadas, socios, consumidores, etc.).</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Consejos a Tener en Cuenta en la Comunicación</a:t>
            </a:r>
            <a:endParaRPr lang="en-GB" dirty="0"/>
          </a:p>
        </p:txBody>
      </p:sp>
    </p:spTree>
    <p:extLst>
      <p:ext uri="{BB962C8B-B14F-4D97-AF65-F5344CB8AC3E}">
        <p14:creationId xmlns:p14="http://schemas.microsoft.com/office/powerpoint/2010/main" val="2484078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2"/>
            </a:pPr>
            <a:r>
              <a:rPr lang="es-ES" b="1" dirty="0">
                <a:solidFill>
                  <a:schemeClr val="accent2"/>
                </a:solidFill>
              </a:rPr>
              <a:t>No sobrecargue de información a los usuarios </a:t>
            </a:r>
            <a:r>
              <a:rPr lang="en-GB" b="1" dirty="0">
                <a:solidFill>
                  <a:schemeClr val="accent2"/>
                </a:solidFill>
              </a:rPr>
              <a:t>: </a:t>
            </a:r>
            <a:r>
              <a:rPr lang="es-ES" dirty="0"/>
              <a:t>Teniendo en cuenta la cantidad de información que la gente recibe a diario, la comunicación debe basarse en el uso de palabras clave para atraer la atención de los usuarios y mantener su interés.</a:t>
            </a:r>
            <a:endParaRPr lang="en-GB" dirty="0"/>
          </a:p>
          <a:p>
            <a:pPr marL="457200" indent="-457200">
              <a:buFont typeface="+mj-lt"/>
              <a:buAutoNum type="arabicPeriod" startAt="2"/>
            </a:pPr>
            <a:endParaRPr lang="en-GB" dirty="0"/>
          </a:p>
          <a:p>
            <a:pPr marL="457200" indent="-457200">
              <a:buClr>
                <a:schemeClr val="accent2"/>
              </a:buClr>
              <a:buFont typeface="Arial" panose="020B0604020202020204" pitchFamily="34" charset="0"/>
              <a:buChar char="•"/>
            </a:pPr>
            <a:r>
              <a:rPr lang="es-ES" dirty="0"/>
              <a:t>La comunicación externa consiste en aportar valor a cada uno de sus segmentos de audiencia y, como resultado, conectar con su público objetivo.</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Consejos a Tener en Cuenta en la Comunicación</a:t>
            </a:r>
            <a:endParaRPr lang="en-GB" dirty="0"/>
          </a:p>
        </p:txBody>
      </p:sp>
    </p:spTree>
    <p:extLst>
      <p:ext uri="{BB962C8B-B14F-4D97-AF65-F5344CB8AC3E}">
        <p14:creationId xmlns:p14="http://schemas.microsoft.com/office/powerpoint/2010/main" val="3177149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3"/>
            </a:pPr>
            <a:r>
              <a:rPr lang="en-GB" b="1" dirty="0">
                <a:solidFill>
                  <a:schemeClr val="accent2"/>
                </a:solidFill>
              </a:rPr>
              <a:t>El </a:t>
            </a:r>
            <a:r>
              <a:rPr lang="en-GB" b="1" dirty="0" err="1">
                <a:solidFill>
                  <a:schemeClr val="accent2"/>
                </a:solidFill>
              </a:rPr>
              <a:t>uso</a:t>
            </a:r>
            <a:r>
              <a:rPr lang="en-GB" b="1" dirty="0">
                <a:solidFill>
                  <a:schemeClr val="accent2"/>
                </a:solidFill>
              </a:rPr>
              <a:t> del </a:t>
            </a:r>
            <a:r>
              <a:rPr lang="en-GB" b="1" dirty="0" err="1">
                <a:solidFill>
                  <a:schemeClr val="accent2"/>
                </a:solidFill>
              </a:rPr>
              <a:t>vídeo</a:t>
            </a:r>
            <a:r>
              <a:rPr lang="en-GB" b="1" dirty="0">
                <a:solidFill>
                  <a:schemeClr val="accent2"/>
                </a:solidFill>
              </a:rPr>
              <a:t> : </a:t>
            </a:r>
            <a:r>
              <a:rPr lang="es-ES" dirty="0"/>
              <a:t>El uso del vídeo es sumamente importante debido a los aspectos emocionales que puede despertar, como se ha comentado en el apartado anterior el uso del vídeo presentará una mejor retención del mensaje.</a:t>
            </a:r>
            <a:endParaRPr lang="en-GB" dirty="0"/>
          </a:p>
          <a:p>
            <a:pPr marL="457200" indent="-457200">
              <a:buClr>
                <a:schemeClr val="accent2"/>
              </a:buClr>
              <a:buFont typeface="Arial" panose="020B0604020202020204" pitchFamily="34" charset="0"/>
              <a:buChar char="•"/>
            </a:pPr>
            <a:r>
              <a:rPr lang="es-ES" dirty="0"/>
              <a:t>Además, los vídeos son una gran fuente para llegar a los usuarios que prefieren contenidos visuales.</a:t>
            </a:r>
          </a:p>
          <a:p>
            <a:pPr marL="0" indent="0">
              <a:buClr>
                <a:schemeClr val="accent2"/>
              </a:buClr>
            </a:pPr>
            <a:endParaRPr lang="en-GB" dirty="0"/>
          </a:p>
          <a:p>
            <a:pPr marL="457200" indent="-457200">
              <a:buFont typeface="+mj-lt"/>
              <a:buAutoNum type="arabicPeriod" startAt="4"/>
            </a:pPr>
            <a:r>
              <a:rPr lang="en-GB" b="1" dirty="0" err="1">
                <a:solidFill>
                  <a:schemeClr val="accent2"/>
                </a:solidFill>
              </a:rPr>
              <a:t>Crear</a:t>
            </a:r>
            <a:r>
              <a:rPr lang="en-GB" b="1" dirty="0">
                <a:solidFill>
                  <a:schemeClr val="accent2"/>
                </a:solidFill>
              </a:rPr>
              <a:t> </a:t>
            </a:r>
            <a:r>
              <a:rPr lang="en-GB" b="1" dirty="0" err="1">
                <a:solidFill>
                  <a:schemeClr val="accent2"/>
                </a:solidFill>
              </a:rPr>
              <a:t>una</a:t>
            </a:r>
            <a:r>
              <a:rPr lang="en-GB" b="1" dirty="0">
                <a:solidFill>
                  <a:schemeClr val="accent2"/>
                </a:solidFill>
              </a:rPr>
              <a:t> </a:t>
            </a:r>
            <a:r>
              <a:rPr lang="en-GB" b="1" dirty="0" err="1">
                <a:solidFill>
                  <a:schemeClr val="accent2"/>
                </a:solidFill>
              </a:rPr>
              <a:t>marca</a:t>
            </a:r>
            <a:r>
              <a:rPr lang="en-GB" b="1" dirty="0">
                <a:solidFill>
                  <a:schemeClr val="accent2"/>
                </a:solidFill>
              </a:rPr>
              <a:t> </a:t>
            </a:r>
            <a:r>
              <a:rPr lang="en-GB" b="1" dirty="0" err="1">
                <a:solidFill>
                  <a:schemeClr val="accent2"/>
                </a:solidFill>
              </a:rPr>
              <a:t>sólida</a:t>
            </a:r>
            <a:r>
              <a:rPr lang="en-GB" b="1" dirty="0">
                <a:solidFill>
                  <a:schemeClr val="accent2"/>
                </a:solidFill>
              </a:rPr>
              <a:t> : </a:t>
            </a:r>
            <a:r>
              <a:rPr lang="es-ES" dirty="0"/>
              <a:t>Crear o mejorar la marca no es un paso fácil.</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Consejos a Tener en Cuenta en la Comunicación</a:t>
            </a:r>
            <a:endParaRPr lang="en-GB" dirty="0"/>
          </a:p>
        </p:txBody>
      </p:sp>
    </p:spTree>
    <p:extLst>
      <p:ext uri="{BB962C8B-B14F-4D97-AF65-F5344CB8AC3E}">
        <p14:creationId xmlns:p14="http://schemas.microsoft.com/office/powerpoint/2010/main" val="3953434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en-GB" b="1" dirty="0" err="1">
                <a:solidFill>
                  <a:schemeClr val="accent2"/>
                </a:solidFill>
              </a:rPr>
              <a:t>Crear</a:t>
            </a:r>
            <a:r>
              <a:rPr lang="en-GB" b="1" dirty="0">
                <a:solidFill>
                  <a:schemeClr val="accent2"/>
                </a:solidFill>
              </a:rPr>
              <a:t> </a:t>
            </a:r>
            <a:r>
              <a:rPr lang="en-GB" b="1" dirty="0" err="1">
                <a:solidFill>
                  <a:schemeClr val="accent2"/>
                </a:solidFill>
              </a:rPr>
              <a:t>una</a:t>
            </a:r>
            <a:r>
              <a:rPr lang="en-GB" b="1" dirty="0">
                <a:solidFill>
                  <a:schemeClr val="accent2"/>
                </a:solidFill>
              </a:rPr>
              <a:t> </a:t>
            </a:r>
            <a:r>
              <a:rPr lang="en-GB" b="1" dirty="0" err="1">
                <a:solidFill>
                  <a:schemeClr val="accent2"/>
                </a:solidFill>
              </a:rPr>
              <a:t>marca</a:t>
            </a:r>
            <a:r>
              <a:rPr lang="en-GB" b="1" dirty="0">
                <a:solidFill>
                  <a:schemeClr val="accent2"/>
                </a:solidFill>
              </a:rPr>
              <a:t> </a:t>
            </a:r>
            <a:r>
              <a:rPr lang="en-GB" b="1" dirty="0" err="1">
                <a:solidFill>
                  <a:schemeClr val="accent2"/>
                </a:solidFill>
              </a:rPr>
              <a:t>sólida</a:t>
            </a:r>
            <a:r>
              <a:rPr lang="en-GB" b="1" dirty="0">
                <a:solidFill>
                  <a:schemeClr val="accent2"/>
                </a:solidFill>
              </a:rPr>
              <a:t>: </a:t>
            </a:r>
            <a:r>
              <a:rPr lang="es-ES" dirty="0"/>
              <a:t>Hay que tener en cuenta varios aspectos...</a:t>
            </a:r>
          </a:p>
          <a:p>
            <a:pPr marL="0" indent="0"/>
            <a:endParaRPr lang="en-GB" dirty="0"/>
          </a:p>
          <a:p>
            <a:pPr marL="457200" indent="-457200">
              <a:buClr>
                <a:schemeClr val="accent2"/>
              </a:buClr>
              <a:buFont typeface="Arial" panose="020B0604020202020204" pitchFamily="34" charset="0"/>
              <a:buChar char="•"/>
            </a:pPr>
            <a:r>
              <a:rPr lang="es-ES" dirty="0"/>
              <a:t>¿Cuál es la historia que quiere contar la marca? La historia que hay detrás de la marca es lo que la hace única y diferente de las demás.</a:t>
            </a:r>
          </a:p>
          <a:p>
            <a:pPr marL="0" indent="0">
              <a:buClr>
                <a:schemeClr val="accent2"/>
              </a:buClr>
            </a:pPr>
            <a:endParaRPr lang="en-GB" dirty="0"/>
          </a:p>
          <a:p>
            <a:pPr marL="457200" indent="-457200">
              <a:buClr>
                <a:schemeClr val="accent2"/>
              </a:buClr>
              <a:buFont typeface="Arial" panose="020B0604020202020204" pitchFamily="34" charset="0"/>
              <a:buChar char="•"/>
            </a:pPr>
            <a:r>
              <a:rPr lang="es-ES" dirty="0"/>
              <a:t>El uso de palabras descriptivas pero basadas en hechos será importante para definir los colores de su marca. </a:t>
            </a:r>
            <a:r>
              <a:rPr kumimoji="0" lang="es-E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Ejemplos de narración sin ánimo de lucro.</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Consejos a Tener en Cuenta en la Comunicación</a:t>
            </a:r>
            <a:endParaRPr lang="en-GB" dirty="0"/>
          </a:p>
        </p:txBody>
      </p:sp>
    </p:spTree>
    <p:extLst>
      <p:ext uri="{BB962C8B-B14F-4D97-AF65-F5344CB8AC3E}">
        <p14:creationId xmlns:p14="http://schemas.microsoft.com/office/powerpoint/2010/main" val="21066256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es-ES" b="1" dirty="0">
                <a:solidFill>
                  <a:schemeClr val="accent2"/>
                </a:solidFill>
              </a:rPr>
              <a:t>Aspectos a tener en cuenta al crear una marca sólida:</a:t>
            </a:r>
          </a:p>
          <a:p>
            <a:pPr marL="0" indent="0"/>
            <a:endParaRPr lang="en-GB" dirty="0"/>
          </a:p>
          <a:p>
            <a:pPr marL="457200" indent="-457200">
              <a:buClr>
                <a:schemeClr val="accent2"/>
              </a:buClr>
              <a:buFont typeface="Arial" panose="020B0604020202020204" pitchFamily="34" charset="0"/>
              <a:buChar char="•"/>
            </a:pPr>
            <a:r>
              <a:rPr lang="en-GB" dirty="0" err="1">
                <a:solidFill>
                  <a:schemeClr val="accent2"/>
                </a:solidFill>
              </a:rPr>
              <a:t>Colores</a:t>
            </a:r>
            <a:r>
              <a:rPr lang="en-GB" dirty="0">
                <a:solidFill>
                  <a:schemeClr val="accent2"/>
                </a:solidFill>
              </a:rPr>
              <a:t> &amp; Fuentes: </a:t>
            </a:r>
            <a:r>
              <a:rPr lang="es-ES" dirty="0"/>
              <a:t>Los colores tienen significados diferentes, por lo que las palabras descriptivas dirigidas deben estar en consonancia con los colores utilizados.</a:t>
            </a:r>
            <a:endParaRPr lang="en-GB" dirty="0"/>
          </a:p>
          <a:p>
            <a:pPr marL="457200" indent="-457200">
              <a:buClr>
                <a:schemeClr val="accent2"/>
              </a:buClr>
              <a:buFont typeface="Arial" panose="020B0604020202020204" pitchFamily="34" charset="0"/>
              <a:buChar char="•"/>
            </a:pPr>
            <a:r>
              <a:rPr lang="es-ES" dirty="0"/>
              <a:t>En la imagen siguiente hay una descripción general de lo que significan los colores, pero es importante tener en cuenta las particularidades culturales y el contexto de los colores utilizados. No todos los colores tienen el mismo significado en los distintos contextos culturales.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Consejos a Tener en Cuenta en la Comunicación</a:t>
            </a:r>
            <a:endParaRPr lang="en-GB" dirty="0"/>
          </a:p>
        </p:txBody>
      </p:sp>
    </p:spTree>
    <p:extLst>
      <p:ext uri="{BB962C8B-B14F-4D97-AF65-F5344CB8AC3E}">
        <p14:creationId xmlns:p14="http://schemas.microsoft.com/office/powerpoint/2010/main" val="2433272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es-ES" b="1" dirty="0">
                <a:solidFill>
                  <a:schemeClr val="accent2"/>
                </a:solidFill>
              </a:rPr>
              <a:t>Aspectos a tener en cuenta al crear una marca sólida:</a:t>
            </a:r>
          </a:p>
          <a:p>
            <a:pPr marL="0" indent="0"/>
            <a:endParaRPr lang="en-GB" dirty="0"/>
          </a:p>
          <a:p>
            <a:pPr marL="457200" indent="-457200">
              <a:buClr>
                <a:schemeClr val="accent2"/>
              </a:buClr>
              <a:buFont typeface="Arial" panose="020B0604020202020204" pitchFamily="34" charset="0"/>
              <a:buChar char="•"/>
            </a:pPr>
            <a:r>
              <a:rPr lang="es-ES" dirty="0"/>
              <a:t>Los tipos de letra utilizados deben representar la historia asociada. Por lo tanto, los colores y los tipos de letra deben utilizarse de la misma manera, respetando la marca global.</a:t>
            </a:r>
          </a:p>
          <a:p>
            <a:pPr marL="457200" indent="-4572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s-ES" dirty="0"/>
              <a:t>La marca debe ser coherente en todas las acciones de difusión. Para más información sobre la coherencia de la marca, visite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How to build brand Consistency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GB" dirty="0" err="1"/>
              <a:t>desde</a:t>
            </a:r>
            <a:r>
              <a:rPr lang="en-GB" dirty="0"/>
              <a:t> </a:t>
            </a:r>
            <a:r>
              <a:rPr lang="en-GB" dirty="0" err="1"/>
              <a:t>Hubspot</a:t>
            </a:r>
            <a:r>
              <a:rPr lang="en-GB" dirty="0"/>
              <a:t>.</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Consejos a Tener en Cuenta en la Comunicación</a:t>
            </a:r>
            <a:endParaRPr lang="en-GB" dirty="0"/>
          </a:p>
        </p:txBody>
      </p:sp>
    </p:spTree>
    <p:extLst>
      <p:ext uri="{BB962C8B-B14F-4D97-AF65-F5344CB8AC3E}">
        <p14:creationId xmlns:p14="http://schemas.microsoft.com/office/powerpoint/2010/main" val="3423478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494081" y="2048854"/>
            <a:ext cx="2821119" cy="2125293"/>
          </a:xfrm>
        </p:spPr>
        <p:txBody>
          <a:bodyPr/>
          <a:lstStyle/>
          <a:p>
            <a:pPr algn="ctr"/>
            <a:r>
              <a:rPr lang="en-GB" b="1" dirty="0"/>
              <a:t>Building a Brand: Choosing Colours </a:t>
            </a:r>
          </a:p>
        </p:txBody>
      </p:sp>
      <p:graphicFrame>
        <p:nvGraphicFramePr>
          <p:cNvPr id="6" name="Chart 5">
            <a:extLst>
              <a:ext uri="{FF2B5EF4-FFF2-40B4-BE49-F238E27FC236}">
                <a16:creationId xmlns:a16="http://schemas.microsoft.com/office/drawing/2014/main" id="{EE4A8A23-3B32-0A75-E703-2D50B8F54CD9}"/>
              </a:ext>
            </a:extLst>
          </p:cNvPr>
          <p:cNvGraphicFramePr/>
          <p:nvPr>
            <p:extLst>
              <p:ext uri="{D42A27DB-BD31-4B8C-83A1-F6EECF244321}">
                <p14:modId xmlns:p14="http://schemas.microsoft.com/office/powerpoint/2010/main" val="1302403267"/>
              </p:ext>
            </p:extLst>
          </p:nvPr>
        </p:nvGraphicFramePr>
        <p:xfrm>
          <a:off x="1885950" y="584201"/>
          <a:ext cx="8420100" cy="505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8">
            <a:extLst>
              <a:ext uri="{FF2B5EF4-FFF2-40B4-BE49-F238E27FC236}">
                <a16:creationId xmlns:a16="http://schemas.microsoft.com/office/drawing/2014/main" id="{7E78E2D6-94E0-472D-14D2-A1AA4E3730AA}"/>
              </a:ext>
            </a:extLst>
          </p:cNvPr>
          <p:cNvGraphicFramePr>
            <a:graphicFrameLocks noGrp="1"/>
          </p:cNvGraphicFramePr>
          <p:nvPr>
            <p:extLst>
              <p:ext uri="{D42A27DB-BD31-4B8C-83A1-F6EECF244321}">
                <p14:modId xmlns:p14="http://schemas.microsoft.com/office/powerpoint/2010/main" val="1371616972"/>
              </p:ext>
            </p:extLst>
          </p:nvPr>
        </p:nvGraphicFramePr>
        <p:xfrm>
          <a:off x="417381" y="719666"/>
          <a:ext cx="3087819" cy="5054601"/>
        </p:xfrm>
        <a:graphic>
          <a:graphicData uri="http://schemas.openxmlformats.org/drawingml/2006/table">
            <a:tbl>
              <a:tblPr firstRow="1" bandRow="1">
                <a:tableStyleId>{5C22544A-7EE6-4342-B048-85BDC9FD1C3A}</a:tableStyleId>
              </a:tblPr>
              <a:tblGrid>
                <a:gridCol w="3087819">
                  <a:extLst>
                    <a:ext uri="{9D8B030D-6E8A-4147-A177-3AD203B41FA5}">
                      <a16:colId xmlns:a16="http://schemas.microsoft.com/office/drawing/2014/main" val="2503729365"/>
                    </a:ext>
                  </a:extLst>
                </a:gridCol>
              </a:tblGrid>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000000"/>
                          </a:highlight>
                          <a:cs typeface="Calibri" panose="020F0502020204030204"/>
                        </a:rPr>
                        <a:t>Negro</a:t>
                      </a:r>
                      <a:r>
                        <a:rPr lang="en-US" b="0" dirty="0">
                          <a:solidFill>
                            <a:srgbClr val="000000"/>
                          </a:solidFill>
                          <a:cs typeface="Calibri" panose="020F0502020204030204"/>
                        </a:rPr>
                        <a:t> </a:t>
                      </a:r>
                      <a:r>
                        <a:rPr lang="es-ES" b="0" dirty="0">
                          <a:solidFill>
                            <a:srgbClr val="000000"/>
                          </a:solidFill>
                          <a:cs typeface="Calibri" panose="020F0502020204030204"/>
                        </a:rPr>
                        <a:t>se asocia al lujo, la elegancia, la formalidad, el misterio y el poder.</a:t>
                      </a:r>
                      <a:endParaRPr lang="en-US" b="0" dirty="0">
                        <a:solidFill>
                          <a:srgbClr val="000000"/>
                        </a:solidFill>
                        <a:cs typeface="Calibri" panose="020F0502020204030204"/>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8687898"/>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cs typeface="Calibri"/>
                        </a:rPr>
                        <a:t>Blanco</a:t>
                      </a:r>
                      <a:r>
                        <a:rPr lang="en-US" b="0" dirty="0">
                          <a:solidFill>
                            <a:srgbClr val="000000"/>
                          </a:solidFill>
                          <a:cs typeface="Calibri"/>
                        </a:rPr>
                        <a:t> </a:t>
                      </a:r>
                      <a:r>
                        <a:rPr lang="es-ES" b="0" dirty="0">
                          <a:solidFill>
                            <a:srgbClr val="000000"/>
                          </a:solidFill>
                          <a:cs typeface="Calibri"/>
                        </a:rPr>
                        <a:t>se asocia con la Limpieza, la sencillez, la Fe, la Pureza y la inocencia.</a:t>
                      </a:r>
                      <a:endParaRPr lang="en-US"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716050"/>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highlight>
                            <a:srgbClr val="800080"/>
                          </a:highlight>
                          <a:cs typeface="Calibri" panose="020F0502020204030204"/>
                        </a:rPr>
                        <a:t>El púrpura </a:t>
                      </a:r>
                      <a:r>
                        <a:rPr lang="es-ES" b="0" dirty="0">
                          <a:solidFill>
                            <a:srgbClr val="000000"/>
                          </a:solidFill>
                          <a:cs typeface="Calibri" panose="020F0502020204030204"/>
                        </a:rPr>
                        <a:t>se asocia con la creatividad, la individualidad, la realeza, la riqueza y la opulencia.</a:t>
                      </a:r>
                      <a:endParaRPr lang="en-US" b="0" dirty="0">
                        <a:solidFill>
                          <a:srgbClr val="00000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3162562"/>
                  </a:ext>
                </a:extLst>
              </a:tr>
              <a:tr h="1222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0000FF"/>
                          </a:highlight>
                          <a:cs typeface="Calibri" panose="020F0502020204030204"/>
                        </a:rPr>
                        <a:t>Azul</a:t>
                      </a:r>
                      <a:r>
                        <a:rPr lang="en-US" b="0" dirty="0">
                          <a:solidFill>
                            <a:srgbClr val="000000"/>
                          </a:solidFill>
                          <a:cs typeface="Calibri" panose="020F0502020204030204"/>
                        </a:rPr>
                        <a:t> </a:t>
                      </a:r>
                      <a:r>
                        <a:rPr lang="es-ES" b="0" dirty="0">
                          <a:solidFill>
                            <a:srgbClr val="000000"/>
                          </a:solidFill>
                          <a:cs typeface="Calibri" panose="020F0502020204030204"/>
                        </a:rPr>
                        <a:t>se asocia con la confianza, la honradez, la autoridad, la sabiduría y la lealtad.</a:t>
                      </a:r>
                      <a:endParaRPr lang="en-US" b="0" dirty="0">
                        <a:solidFill>
                          <a:srgbClr val="00000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8958794"/>
                  </a:ext>
                </a:extLst>
              </a:tr>
            </a:tbl>
          </a:graphicData>
        </a:graphic>
      </p:graphicFrame>
      <p:graphicFrame>
        <p:nvGraphicFramePr>
          <p:cNvPr id="9" name="Table 8">
            <a:extLst>
              <a:ext uri="{FF2B5EF4-FFF2-40B4-BE49-F238E27FC236}">
                <a16:creationId xmlns:a16="http://schemas.microsoft.com/office/drawing/2014/main" id="{6AA242E2-C2B0-276F-8ADA-578F9EDC46D7}"/>
              </a:ext>
            </a:extLst>
          </p:cNvPr>
          <p:cNvGraphicFramePr>
            <a:graphicFrameLocks noGrp="1"/>
          </p:cNvGraphicFramePr>
          <p:nvPr>
            <p:extLst>
              <p:ext uri="{D42A27DB-BD31-4B8C-83A1-F6EECF244321}">
                <p14:modId xmlns:p14="http://schemas.microsoft.com/office/powerpoint/2010/main" val="1146811583"/>
              </p:ext>
            </p:extLst>
          </p:nvPr>
        </p:nvGraphicFramePr>
        <p:xfrm>
          <a:off x="8636000" y="719666"/>
          <a:ext cx="3087819" cy="5054601"/>
        </p:xfrm>
        <a:graphic>
          <a:graphicData uri="http://schemas.openxmlformats.org/drawingml/2006/table">
            <a:tbl>
              <a:tblPr firstRow="1" bandRow="1">
                <a:tableStyleId>{5C22544A-7EE6-4342-B048-85BDC9FD1C3A}</a:tableStyleId>
              </a:tblPr>
              <a:tblGrid>
                <a:gridCol w="3087819">
                  <a:extLst>
                    <a:ext uri="{9D8B030D-6E8A-4147-A177-3AD203B41FA5}">
                      <a16:colId xmlns:a16="http://schemas.microsoft.com/office/drawing/2014/main" val="2503729365"/>
                    </a:ext>
                  </a:extLst>
                </a:gridCol>
              </a:tblGrid>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E84C3D"/>
                          </a:highlight>
                          <a:cs typeface="Calibri" panose="020F0502020204030204"/>
                        </a:rPr>
                        <a:t>Rojo</a:t>
                      </a:r>
                      <a:r>
                        <a:rPr lang="en-US" b="0" dirty="0">
                          <a:solidFill>
                            <a:srgbClr val="000000"/>
                          </a:solidFill>
                          <a:cs typeface="Calibri" panose="020F0502020204030204"/>
                        </a:rPr>
                        <a:t> </a:t>
                      </a:r>
                      <a:r>
                        <a:rPr lang="es-ES" b="0" dirty="0">
                          <a:solidFill>
                            <a:srgbClr val="000000"/>
                          </a:solidFill>
                          <a:cs typeface="Calibri" panose="020F0502020204030204"/>
                        </a:rPr>
                        <a:t>se asocia con la excitación, la acción, la fuerza, la determinación y la pasión</a:t>
                      </a:r>
                      <a:endParaRPr lang="en-US" b="0" dirty="0">
                        <a:solidFill>
                          <a:srgbClr val="000000"/>
                        </a:solidFill>
                        <a:cs typeface="Calibri" panose="020F0502020204030204"/>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8687898"/>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highlight>
                            <a:srgbClr val="E77E23"/>
                          </a:highlight>
                          <a:cs typeface="Calibri"/>
                        </a:rPr>
                        <a:t>Naranja</a:t>
                      </a:r>
                      <a:r>
                        <a:rPr lang="en-US" b="0" dirty="0">
                          <a:solidFill>
                            <a:srgbClr val="000000"/>
                          </a:solidFill>
                          <a:cs typeface="Calibri"/>
                        </a:rPr>
                        <a:t> </a:t>
                      </a:r>
                      <a:r>
                        <a:rPr lang="es-ES" b="0" dirty="0">
                          <a:solidFill>
                            <a:srgbClr val="000000"/>
                          </a:solidFill>
                          <a:cs typeface="Calibri"/>
                        </a:rPr>
                        <a:t>se asocia con la felicidad, el optimismo, la alegría, la simpatía y la diversión.</a:t>
                      </a:r>
                      <a:endParaRPr lang="en-US" b="0" dirty="0">
                        <a:solidFill>
                          <a:srgbClr val="000000"/>
                        </a:solidFill>
                        <a:cs typeface="Calibri"/>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716050"/>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highlight>
                            <a:srgbClr val="FFFF00"/>
                          </a:highlight>
                          <a:cs typeface="Calibri" panose="020F0502020204030204"/>
                        </a:rPr>
                        <a:t>Amarillo</a:t>
                      </a:r>
                      <a:r>
                        <a:rPr lang="en-US" b="0" dirty="0">
                          <a:solidFill>
                            <a:srgbClr val="000000"/>
                          </a:solidFill>
                          <a:cs typeface="Calibri" panose="020F0502020204030204"/>
                        </a:rPr>
                        <a:t> </a:t>
                      </a:r>
                      <a:r>
                        <a:rPr lang="es-ES" b="0" dirty="0">
                          <a:solidFill>
                            <a:srgbClr val="000000"/>
                          </a:solidFill>
                          <a:cs typeface="Calibri" panose="020F0502020204030204"/>
                        </a:rPr>
                        <a:t>se asocia con la alegría, la energía, el entusiasmo, el optimismo y la confianza</a:t>
                      </a:r>
                      <a:endParaRPr lang="en-US" b="0" dirty="0">
                        <a:solidFill>
                          <a:srgbClr val="00000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3162562"/>
                  </a:ext>
                </a:extLst>
              </a:tr>
              <a:tr h="1222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highlight>
                            <a:srgbClr val="2DCC70"/>
                          </a:highlight>
                          <a:cs typeface="Calibri" panose="020F0502020204030204"/>
                        </a:rPr>
                        <a:t>Verde</a:t>
                      </a:r>
                      <a:r>
                        <a:rPr lang="en-US" b="0" dirty="0">
                          <a:solidFill>
                            <a:srgbClr val="000000"/>
                          </a:solidFill>
                          <a:cs typeface="Calibri" panose="020F0502020204030204"/>
                        </a:rPr>
                        <a:t> </a:t>
                      </a:r>
                      <a:r>
                        <a:rPr lang="es-ES" b="0" dirty="0">
                          <a:solidFill>
                            <a:srgbClr val="000000"/>
                          </a:solidFill>
                          <a:cs typeface="Calibri" panose="020F0502020204030204"/>
                        </a:rPr>
                        <a:t>se asocia con la esperanza, el crecimiento, el equilibrio, la tranquilidad y lo natural.</a:t>
                      </a:r>
                      <a:endParaRPr lang="en-US" b="0" dirty="0">
                        <a:solidFill>
                          <a:srgbClr val="00000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8958794"/>
                  </a:ext>
                </a:extLst>
              </a:tr>
            </a:tbl>
          </a:graphicData>
        </a:graphic>
      </p:graphicFrame>
    </p:spTree>
    <p:extLst>
      <p:ext uri="{BB962C8B-B14F-4D97-AF65-F5344CB8AC3E}">
        <p14:creationId xmlns:p14="http://schemas.microsoft.com/office/powerpoint/2010/main" val="36768639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"Piensa siempre con originalidad y aprovecha las oportunidades que aparezcan, estén donde estén".</a:t>
            </a:r>
            <a:endParaRPr lang="en-GB"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Lakshmi Mittal</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constructing electric prototyp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4161" r="1416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90292"/>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3466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6974019" cy="3995028"/>
          </a:xfrm>
        </p:spPr>
        <p:txBody>
          <a:bodyPr/>
          <a:lstStyle/>
          <a:p>
            <a:pPr marL="457200" indent="-457200">
              <a:buClr>
                <a:schemeClr val="accent2"/>
              </a:buClr>
              <a:buBlip>
                <a:blip r:embed="rId3"/>
              </a:buBlip>
            </a:pPr>
            <a:r>
              <a:rPr lang="es-ES" dirty="0"/>
              <a:t>Los KPI son indicadores que se utilizan habitualmente para medir el rendimiento de la organización. Ayudan a evaluar si las acciones llevadas a cabo han tenido resultados satisfactorios o si existen lagunas a tener en cuenta.</a:t>
            </a:r>
            <a:endParaRPr lang="en-GB" dirty="0"/>
          </a:p>
          <a:p>
            <a:pPr marL="457200" indent="-457200">
              <a:buClr>
                <a:schemeClr val="accent2"/>
              </a:buClr>
              <a:buBlip>
                <a:blip r:embed="rId3"/>
              </a:buBlip>
            </a:pPr>
            <a:r>
              <a:rPr lang="es-ES" dirty="0"/>
              <a:t>Normalmente se expresa en valores porcentuales. En esta sección, los KPI abordados se basan en estrategias de comunicación.</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Indicadores clave de rendimiento (KPI)</a:t>
            </a:r>
            <a:endParaRPr lang="en-GB" dirty="0"/>
          </a:p>
        </p:txBody>
      </p:sp>
      <p:pic>
        <p:nvPicPr>
          <p:cNvPr id="6" name="Imagen 4" descr="Un dibujo de un personaje animado&#10;&#10;Descripción generada automáticamente con confianza baja">
            <a:extLst>
              <a:ext uri="{FF2B5EF4-FFF2-40B4-BE49-F238E27FC236}">
                <a16:creationId xmlns:a16="http://schemas.microsoft.com/office/drawing/2014/main" id="{2FD144F0-3908-68B0-3543-9619BCCFFD5D}"/>
              </a:ext>
            </a:extLst>
          </p:cNvPr>
          <p:cNvPicPr>
            <a:picLocks noChangeAspect="1"/>
          </p:cNvPicPr>
          <p:nvPr/>
        </p:nvPicPr>
        <p:blipFill rotWithShape="1">
          <a:blip r:embed="rId4">
            <a:grayscl/>
          </a:blip>
          <a:srcRect l="16777" t="4505" r="21153" b="3138"/>
          <a:stretch/>
        </p:blipFill>
        <p:spPr>
          <a:xfrm>
            <a:off x="7881077" y="1565257"/>
            <a:ext cx="3354959" cy="3325398"/>
          </a:xfrm>
          <a:prstGeom prst="rect">
            <a:avLst/>
          </a:prstGeom>
        </p:spPr>
      </p:pic>
    </p:spTree>
    <p:extLst>
      <p:ext uri="{BB962C8B-B14F-4D97-AF65-F5344CB8AC3E}">
        <p14:creationId xmlns:p14="http://schemas.microsoft.com/office/powerpoint/2010/main" val="100991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a:t>
            </a:r>
            <a:r>
              <a:rPr lang="en-US" dirty="0" err="1"/>
              <a:t>Qué</a:t>
            </a:r>
            <a:r>
              <a:rPr lang="en-US" dirty="0"/>
              <a:t> es la </a:t>
            </a:r>
            <a:r>
              <a:rPr lang="en-US" dirty="0" err="1"/>
              <a:t>Comunicación</a:t>
            </a:r>
            <a:r>
              <a:rPr lang="en-US" dirty="0"/>
              <a:t>?</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spTree>
    <p:extLst>
      <p:ext uri="{BB962C8B-B14F-4D97-AF65-F5344CB8AC3E}">
        <p14:creationId xmlns:p14="http://schemas.microsoft.com/office/powerpoint/2010/main" val="801132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a:pPr>
            <a:r>
              <a:rPr lang="en-GB" b="1" dirty="0" err="1">
                <a:solidFill>
                  <a:schemeClr val="accent2"/>
                </a:solidFill>
              </a:rPr>
              <a:t>Fase</a:t>
            </a:r>
            <a:r>
              <a:rPr lang="en-GB" b="1" dirty="0">
                <a:solidFill>
                  <a:schemeClr val="accent2"/>
                </a:solidFill>
              </a:rPr>
              <a:t> de </a:t>
            </a:r>
            <a:r>
              <a:rPr lang="en-GB" b="1" dirty="0" err="1">
                <a:solidFill>
                  <a:schemeClr val="accent2"/>
                </a:solidFill>
              </a:rPr>
              <a:t>preparación</a:t>
            </a:r>
            <a:r>
              <a:rPr lang="en-GB" b="1" dirty="0">
                <a:solidFill>
                  <a:schemeClr val="accent2"/>
                </a:solidFill>
              </a:rPr>
              <a:t>: </a:t>
            </a:r>
            <a:r>
              <a:rPr lang="es-ES" dirty="0"/>
              <a:t>En esta fase, el uso de objetivos SMART (Específicos, Medibles, Alcanzables, Relevantes, en un Tiempo Límite) fijará los objetivos previos y los resultados esperados que la organización pretende alcanzar. El uso de un enunciado breve ayudará a identificar los indicadores clave.</a:t>
            </a: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D9390"/>
                </a:solidFill>
                <a:effectLst/>
                <a:uLnTx/>
                <a:uFillTx/>
                <a:latin typeface="Calibri" panose="020F0502020204030204"/>
                <a:ea typeface="+mn-ea"/>
                <a:cs typeface="+mn-cs"/>
              </a:rPr>
              <a:t>Especifíco</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Aumentando el número de seguidores de mi ONG en LinkedIn</a:t>
            </a:r>
          </a:p>
          <a:p>
            <a:pPr marL="0" marR="0" lvl="0" indent="0" algn="l" defTabSz="914400"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D9390"/>
                </a:solidFill>
                <a:effectLst/>
                <a:uLnTx/>
                <a:uFillTx/>
                <a:latin typeface="Calibri" panose="020F0502020204030204"/>
                <a:ea typeface="+mn-ea"/>
                <a:cs typeface="+mn-cs"/>
              </a:rPr>
              <a:t>Medible</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De 10K a 20K</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1915782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a:pPr>
            <a:r>
              <a:rPr lang="en-GB" b="1" dirty="0" err="1">
                <a:solidFill>
                  <a:schemeClr val="accent2"/>
                </a:solidFill>
              </a:rPr>
              <a:t>Fase</a:t>
            </a:r>
            <a:r>
              <a:rPr lang="en-GB" b="1" dirty="0">
                <a:solidFill>
                  <a:schemeClr val="accent2"/>
                </a:solidFill>
              </a:rPr>
              <a:t> de </a:t>
            </a:r>
            <a:r>
              <a:rPr lang="en-GB" b="1" dirty="0" err="1">
                <a:solidFill>
                  <a:schemeClr val="accent2"/>
                </a:solidFill>
              </a:rPr>
              <a:t>preparación</a:t>
            </a:r>
            <a:r>
              <a:rPr lang="en-GB" b="1" dirty="0">
                <a:solidFill>
                  <a:schemeClr val="accent2"/>
                </a:solidFill>
              </a:rPr>
              <a:t>:</a:t>
            </a:r>
          </a:p>
          <a:p>
            <a:pPr marL="457200" indent="-457200">
              <a:buClr>
                <a:schemeClr val="accent2"/>
              </a:buClr>
              <a:buFont typeface="+mj-lt"/>
              <a:buAutoNum type="arabicParen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D9390"/>
                </a:solidFill>
                <a:effectLst/>
                <a:uLnTx/>
                <a:uFillTx/>
                <a:latin typeface="Calibri" panose="020F0502020204030204"/>
                <a:ea typeface="+mn-ea"/>
                <a:cs typeface="+mn-cs"/>
              </a:rPr>
              <a:t>Alcanzable</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 través de tres campañas en LinkedIn con socios influyentes.</a:t>
            </a:r>
          </a:p>
          <a:p>
            <a:pPr marL="0" marR="0" lvl="0" indent="0" algn="l" defTabSz="914400" rtl="0" eaLnBrk="1" fontAlgn="auto" latinLnBrk="0" hangingPunct="1">
              <a:lnSpc>
                <a:spcPct val="90000"/>
              </a:lnSpc>
              <a:spcBef>
                <a:spcPts val="1000"/>
              </a:spcBef>
              <a:spcAft>
                <a:spcPts val="0"/>
              </a:spcAft>
              <a:buClrTx/>
              <a:buSzTx/>
              <a:tabLst/>
              <a:defRPr/>
            </a:pPr>
            <a:endParaRPr lang="en-GB" dirty="0">
              <a:solidFill>
                <a:schemeClr val="accent2"/>
              </a:solidFill>
            </a:endParaRPr>
          </a:p>
          <a:p>
            <a:pPr marL="342900" indent="-342900">
              <a:buFont typeface="Arial" panose="020B0604020202020204" pitchFamily="34" charset="0"/>
              <a:buChar char="•"/>
            </a:pPr>
            <a:r>
              <a:rPr lang="en-GB" dirty="0">
                <a:solidFill>
                  <a:schemeClr val="accent2"/>
                </a:solidFill>
              </a:rPr>
              <a:t>En </a:t>
            </a:r>
            <a:r>
              <a:rPr lang="en-GB" dirty="0" err="1">
                <a:solidFill>
                  <a:schemeClr val="accent2"/>
                </a:solidFill>
              </a:rPr>
              <a:t>relación</a:t>
            </a:r>
            <a:r>
              <a:rPr lang="en-GB" dirty="0">
                <a:solidFill>
                  <a:schemeClr val="accent2"/>
                </a:solidFill>
              </a:rPr>
              <a:t> con: </a:t>
            </a:r>
            <a:r>
              <a:rPr lang="es-ES" dirty="0"/>
              <a:t>Aumentar el conocimiento de la marca</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err="1">
                <a:solidFill>
                  <a:schemeClr val="accent2"/>
                </a:solidFill>
              </a:rPr>
              <a:t>Duración</a:t>
            </a:r>
            <a:r>
              <a:rPr lang="en-GB" dirty="0">
                <a:solidFill>
                  <a:schemeClr val="accent2"/>
                </a:solidFill>
              </a:rPr>
              <a:t> </a:t>
            </a:r>
            <a:r>
              <a:rPr lang="en-GB" dirty="0" err="1">
                <a:solidFill>
                  <a:schemeClr val="accent2"/>
                </a:solidFill>
              </a:rPr>
              <a:t>limitada</a:t>
            </a:r>
            <a:r>
              <a:rPr lang="en-GB" dirty="0">
                <a:solidFill>
                  <a:schemeClr val="accent2"/>
                </a:solidFill>
              </a:rPr>
              <a:t>: </a:t>
            </a:r>
            <a:r>
              <a:rPr lang="en-GB" dirty="0"/>
              <a:t>Este </a:t>
            </a:r>
            <a:r>
              <a:rPr lang="en-GB" dirty="0" err="1"/>
              <a:t>año</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393168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startAt="2"/>
            </a:pPr>
            <a:r>
              <a:rPr lang="en-GB" b="1" dirty="0" err="1">
                <a:solidFill>
                  <a:schemeClr val="accent2"/>
                </a:solidFill>
              </a:rPr>
              <a:t>Fase</a:t>
            </a:r>
            <a:r>
              <a:rPr lang="en-GB" b="1" dirty="0">
                <a:solidFill>
                  <a:schemeClr val="accent2"/>
                </a:solidFill>
              </a:rPr>
              <a:t> de Desarrollo : </a:t>
            </a:r>
            <a:r>
              <a:rPr lang="es-ES" dirty="0"/>
              <a:t>Los KPI deben ser relevantes para los objetivos reales de la Organización. Por lo tanto, los KPI que serán objeto de seguimiento deben estar en consonancia con las prioridades actuales.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4020471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299866"/>
            <a:ext cx="10595237" cy="4258270"/>
          </a:xfrm>
        </p:spPr>
        <p:txBody>
          <a:bodyPr/>
          <a:lstStyle/>
          <a:p>
            <a:pPr marL="457200" indent="-457200">
              <a:buClr>
                <a:schemeClr val="accent2"/>
              </a:buClr>
              <a:buFont typeface="+mj-lt"/>
              <a:buAutoNum type="arabicParenR" startAt="2"/>
            </a:pPr>
            <a:r>
              <a:rPr lang="en-GB" b="1" dirty="0" err="1">
                <a:solidFill>
                  <a:schemeClr val="accent2"/>
                </a:solidFill>
              </a:rPr>
              <a:t>Fase</a:t>
            </a:r>
            <a:r>
              <a:rPr lang="en-GB" b="1" dirty="0">
                <a:solidFill>
                  <a:schemeClr val="accent2"/>
                </a:solidFill>
              </a:rPr>
              <a:t> de Desarrollo: </a:t>
            </a:r>
            <a:r>
              <a:rPr lang="en-GB" dirty="0" err="1"/>
              <a:t>Ejemplos</a:t>
            </a:r>
            <a:r>
              <a:rPr lang="en-GB" dirty="0"/>
              <a:t> de KPI </a:t>
            </a:r>
            <a:r>
              <a:rPr lang="en-GB" dirty="0" err="1"/>
              <a:t>abordados</a:t>
            </a:r>
            <a:r>
              <a:rPr lang="en-GB"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38262"/>
          </a:xfrm>
        </p:spPr>
        <p:txBody>
          <a:bodyPr/>
          <a:lstStyle/>
          <a:p>
            <a:r>
              <a:rPr lang="en-GB" dirty="0"/>
              <a:t>KPIs</a:t>
            </a:r>
          </a:p>
        </p:txBody>
      </p:sp>
      <p:graphicFrame>
        <p:nvGraphicFramePr>
          <p:cNvPr id="6" name="Table 6">
            <a:extLst>
              <a:ext uri="{FF2B5EF4-FFF2-40B4-BE49-F238E27FC236}">
                <a16:creationId xmlns:a16="http://schemas.microsoft.com/office/drawing/2014/main" id="{43D76976-04B2-4504-3DAA-EB216F3E4015}"/>
              </a:ext>
            </a:extLst>
          </p:cNvPr>
          <p:cNvGraphicFramePr>
            <a:graphicFrameLocks noGrp="1"/>
          </p:cNvGraphicFramePr>
          <p:nvPr>
            <p:extLst>
              <p:ext uri="{D42A27DB-BD31-4B8C-83A1-F6EECF244321}">
                <p14:modId xmlns:p14="http://schemas.microsoft.com/office/powerpoint/2010/main" val="3878780962"/>
              </p:ext>
            </p:extLst>
          </p:nvPr>
        </p:nvGraphicFramePr>
        <p:xfrm>
          <a:off x="1120877" y="1903208"/>
          <a:ext cx="9979742" cy="3931920"/>
        </p:xfrm>
        <a:graphic>
          <a:graphicData uri="http://schemas.openxmlformats.org/drawingml/2006/table">
            <a:tbl>
              <a:tblPr bandRow="1">
                <a:tableStyleId>{5C22544A-7EE6-4342-B048-85BDC9FD1C3A}</a:tableStyleId>
              </a:tblPr>
              <a:tblGrid>
                <a:gridCol w="4989871">
                  <a:extLst>
                    <a:ext uri="{9D8B030D-6E8A-4147-A177-3AD203B41FA5}">
                      <a16:colId xmlns:a16="http://schemas.microsoft.com/office/drawing/2014/main" val="2389506028"/>
                    </a:ext>
                  </a:extLst>
                </a:gridCol>
                <a:gridCol w="4989871">
                  <a:extLst>
                    <a:ext uri="{9D8B030D-6E8A-4147-A177-3AD203B41FA5}">
                      <a16:colId xmlns:a16="http://schemas.microsoft.com/office/drawing/2014/main" val="72292267"/>
                    </a:ext>
                  </a:extLst>
                </a:gridCol>
              </a:tblGrid>
              <a:tr h="349816">
                <a:tc>
                  <a:txBody>
                    <a:bodyPr/>
                    <a:lstStyle/>
                    <a:p>
                      <a:r>
                        <a:rPr lang="es-ES" sz="1800" b="1" dirty="0">
                          <a:solidFill>
                            <a:srgbClr val="000000"/>
                          </a:solidFill>
                        </a:rPr>
                        <a:t>Índice de conversión </a:t>
                      </a:r>
                      <a:r>
                        <a:rPr lang="es-ES" sz="1800" b="0" dirty="0">
                          <a:solidFill>
                            <a:srgbClr val="000000"/>
                          </a:solidFill>
                        </a:rPr>
                        <a:t>(conversiones/visitas)</a:t>
                      </a:r>
                      <a:endParaRPr lang="en-ZA" sz="1800" b="0" dirty="0">
                        <a:solidFill>
                          <a:srgbClr val="000000"/>
                        </a:solidFill>
                      </a:endParaRPr>
                    </a:p>
                  </a:txBody>
                  <a:tcPr/>
                </a:tc>
                <a:tc>
                  <a:txBody>
                    <a:bodyPr/>
                    <a:lstStyle/>
                    <a:p>
                      <a:r>
                        <a:rPr lang="es-ES" sz="1800" dirty="0">
                          <a:solidFill>
                            <a:srgbClr val="000000"/>
                          </a:solidFill>
                        </a:rPr>
                        <a:t>¿Se suscriben o se registran?</a:t>
                      </a:r>
                      <a:endParaRPr lang="en-ZA" sz="1800" dirty="0">
                        <a:solidFill>
                          <a:srgbClr val="000000"/>
                        </a:solidFill>
                      </a:endParaRPr>
                    </a:p>
                  </a:txBody>
                  <a:tcPr/>
                </a:tc>
                <a:extLst>
                  <a:ext uri="{0D108BD9-81ED-4DB2-BD59-A6C34878D82A}">
                    <a16:rowId xmlns:a16="http://schemas.microsoft.com/office/drawing/2014/main" val="583695376"/>
                  </a:ext>
                </a:extLst>
              </a:tr>
              <a:tr h="349816">
                <a:tc>
                  <a:txBody>
                    <a:bodyPr/>
                    <a:lstStyle/>
                    <a:p>
                      <a:r>
                        <a:rPr lang="en-ZA" sz="1800" b="1" kern="1200" dirty="0" err="1">
                          <a:solidFill>
                            <a:srgbClr val="000000"/>
                          </a:solidFill>
                          <a:latin typeface="+mn-lt"/>
                          <a:ea typeface="+mn-ea"/>
                          <a:cs typeface="+mn-cs"/>
                        </a:rPr>
                        <a:t>Profundidad</a:t>
                      </a:r>
                      <a:r>
                        <a:rPr lang="en-ZA" sz="1800" b="1" kern="1200" dirty="0">
                          <a:solidFill>
                            <a:srgbClr val="000000"/>
                          </a:solidFill>
                          <a:latin typeface="+mn-lt"/>
                          <a:ea typeface="+mn-ea"/>
                          <a:cs typeface="+mn-cs"/>
                        </a:rPr>
                        <a:t> de la </a:t>
                      </a:r>
                      <a:r>
                        <a:rPr lang="en-ZA" sz="1800" b="1" kern="1200" dirty="0" err="1">
                          <a:solidFill>
                            <a:srgbClr val="000000"/>
                          </a:solidFill>
                          <a:latin typeface="+mn-lt"/>
                          <a:ea typeface="+mn-ea"/>
                          <a:cs typeface="+mn-cs"/>
                        </a:rPr>
                        <a:t>visita</a:t>
                      </a:r>
                      <a:r>
                        <a:rPr lang="en-ZA" sz="1800" b="1" kern="1200" dirty="0">
                          <a:solidFill>
                            <a:srgbClr val="000000"/>
                          </a:solidFill>
                          <a:latin typeface="+mn-lt"/>
                          <a:ea typeface="+mn-ea"/>
                          <a:cs typeface="+mn-cs"/>
                        </a:rPr>
                        <a:t> </a:t>
                      </a:r>
                      <a:r>
                        <a:rPr lang="en-ZA" sz="1800" b="0" kern="1200" dirty="0">
                          <a:solidFill>
                            <a:srgbClr val="000000"/>
                          </a:solidFill>
                          <a:latin typeface="+mn-lt"/>
                          <a:ea typeface="+mn-ea"/>
                          <a:cs typeface="+mn-cs"/>
                        </a:rPr>
                        <a:t>(</a:t>
                      </a:r>
                      <a:r>
                        <a:rPr lang="en-ZA" sz="1800" b="0" kern="1200" dirty="0" err="1">
                          <a:solidFill>
                            <a:srgbClr val="000000"/>
                          </a:solidFill>
                          <a:latin typeface="+mn-lt"/>
                          <a:ea typeface="+mn-ea"/>
                          <a:cs typeface="+mn-cs"/>
                        </a:rPr>
                        <a:t>páginas</a:t>
                      </a:r>
                      <a:r>
                        <a:rPr lang="en-ZA" sz="1800" b="0" kern="1200" dirty="0">
                          <a:solidFill>
                            <a:srgbClr val="000000"/>
                          </a:solidFill>
                          <a:latin typeface="+mn-lt"/>
                          <a:ea typeface="+mn-ea"/>
                          <a:cs typeface="+mn-cs"/>
                        </a:rPr>
                        <a:t> vistas/</a:t>
                      </a:r>
                      <a:r>
                        <a:rPr lang="en-ZA" sz="1800" b="0" kern="1200" dirty="0" err="1">
                          <a:solidFill>
                            <a:srgbClr val="000000"/>
                          </a:solidFill>
                          <a:latin typeface="+mn-lt"/>
                          <a:ea typeface="+mn-ea"/>
                          <a:cs typeface="+mn-cs"/>
                        </a:rPr>
                        <a:t>visitas</a:t>
                      </a:r>
                      <a:r>
                        <a:rPr lang="en-ZA" sz="1800" b="0" kern="1200" dirty="0">
                          <a:solidFill>
                            <a:srgbClr val="000000"/>
                          </a:solidFill>
                          <a:latin typeface="+mn-lt"/>
                          <a:ea typeface="+mn-ea"/>
                          <a:cs typeface="+mn-cs"/>
                        </a:rPr>
                        <a:t>)</a:t>
                      </a:r>
                      <a:endParaRPr lang="en-ZA" sz="1800" b="0" dirty="0">
                        <a:solidFill>
                          <a:srgbClr val="000000"/>
                        </a:solidFill>
                      </a:endParaRPr>
                    </a:p>
                  </a:txBody>
                  <a:tcPr/>
                </a:tc>
                <a:tc>
                  <a:txBody>
                    <a:bodyPr/>
                    <a:lstStyle/>
                    <a:p>
                      <a:r>
                        <a:rPr lang="en-ZA" sz="1800" dirty="0">
                          <a:solidFill>
                            <a:srgbClr val="000000"/>
                          </a:solidFill>
                        </a:rPr>
                        <a:t>¿Les </a:t>
                      </a:r>
                      <a:r>
                        <a:rPr lang="en-ZA" sz="1800" dirty="0" err="1">
                          <a:solidFill>
                            <a:srgbClr val="000000"/>
                          </a:solidFill>
                        </a:rPr>
                        <a:t>interesa</a:t>
                      </a:r>
                      <a:r>
                        <a:rPr lang="en-ZA" sz="1800" dirty="0">
                          <a:solidFill>
                            <a:srgbClr val="000000"/>
                          </a:solidFill>
                        </a:rPr>
                        <a:t> </a:t>
                      </a:r>
                      <a:r>
                        <a:rPr lang="en-ZA" sz="1800" dirty="0" err="1">
                          <a:solidFill>
                            <a:srgbClr val="000000"/>
                          </a:solidFill>
                        </a:rPr>
                        <a:t>el</a:t>
                      </a:r>
                      <a:r>
                        <a:rPr lang="en-ZA" sz="1800" dirty="0">
                          <a:solidFill>
                            <a:srgbClr val="000000"/>
                          </a:solidFill>
                        </a:rPr>
                        <a:t> </a:t>
                      </a:r>
                      <a:r>
                        <a:rPr lang="en-ZA" sz="1800" dirty="0" err="1">
                          <a:solidFill>
                            <a:srgbClr val="000000"/>
                          </a:solidFill>
                        </a:rPr>
                        <a:t>contenido</a:t>
                      </a:r>
                      <a:r>
                        <a:rPr lang="en-ZA" sz="1800" dirty="0">
                          <a:solidFill>
                            <a:srgbClr val="000000"/>
                          </a:solidFill>
                        </a:rPr>
                        <a:t>?</a:t>
                      </a:r>
                    </a:p>
                  </a:txBody>
                  <a:tcPr/>
                </a:tc>
                <a:extLst>
                  <a:ext uri="{0D108BD9-81ED-4DB2-BD59-A6C34878D82A}">
                    <a16:rowId xmlns:a16="http://schemas.microsoft.com/office/drawing/2014/main" val="4006270701"/>
                  </a:ext>
                </a:extLst>
              </a:tr>
              <a:tr h="612178">
                <a:tc>
                  <a:txBody>
                    <a:bodyPr/>
                    <a:lstStyle/>
                    <a:p>
                      <a:r>
                        <a:rPr lang="es-ES" sz="1800" b="1" kern="1200" dirty="0">
                          <a:solidFill>
                            <a:srgbClr val="000000"/>
                          </a:solidFill>
                          <a:latin typeface="+mn-lt"/>
                          <a:ea typeface="+mn-ea"/>
                          <a:cs typeface="+mn-cs"/>
                        </a:rPr>
                        <a:t>Profundidad del contenido </a:t>
                      </a:r>
                      <a:r>
                        <a:rPr lang="es-ES" sz="1800" b="0" kern="1200" dirty="0">
                          <a:solidFill>
                            <a:srgbClr val="000000"/>
                          </a:solidFill>
                          <a:latin typeface="+mn-lt"/>
                          <a:ea typeface="+mn-ea"/>
                          <a:cs typeface="+mn-cs"/>
                        </a:rPr>
                        <a:t>(páginas vistas/visitas al contenido)</a:t>
                      </a:r>
                      <a:endParaRPr lang="en-ZA" sz="1800" b="0" dirty="0">
                        <a:solidFill>
                          <a:srgbClr val="000000"/>
                        </a:solidFill>
                      </a:endParaRPr>
                    </a:p>
                  </a:txBody>
                  <a:tcPr/>
                </a:tc>
                <a:tc>
                  <a:txBody>
                    <a:bodyPr/>
                    <a:lstStyle/>
                    <a:p>
                      <a:r>
                        <a:rPr lang="es-ES" sz="1800" dirty="0">
                          <a:solidFill>
                            <a:srgbClr val="000000"/>
                          </a:solidFill>
                        </a:rPr>
                        <a:t>¿Qué contenidos son los más interesantes?</a:t>
                      </a:r>
                      <a:endParaRPr lang="en-ZA" sz="1800" dirty="0">
                        <a:solidFill>
                          <a:srgbClr val="000000"/>
                        </a:solidFill>
                      </a:endParaRPr>
                    </a:p>
                  </a:txBody>
                  <a:tcPr/>
                </a:tc>
                <a:extLst>
                  <a:ext uri="{0D108BD9-81ED-4DB2-BD59-A6C34878D82A}">
                    <a16:rowId xmlns:a16="http://schemas.microsoft.com/office/drawing/2014/main" val="386382934"/>
                  </a:ext>
                </a:extLst>
              </a:tr>
              <a:tr h="612178">
                <a:tc>
                  <a:txBody>
                    <a:bodyPr/>
                    <a:lstStyle/>
                    <a:p>
                      <a:r>
                        <a:rPr lang="es-ES" sz="1800" b="1" kern="1200" dirty="0">
                          <a:solidFill>
                            <a:srgbClr val="000000"/>
                          </a:solidFill>
                          <a:latin typeface="+mn-lt"/>
                          <a:ea typeface="+mn-ea"/>
                          <a:cs typeface="+mn-cs"/>
                        </a:rPr>
                        <a:t>Porcentaje de visitantes nuevos </a:t>
                      </a:r>
                      <a:r>
                        <a:rPr lang="es-ES" sz="1800" b="0" i="0" u="none" kern="1200" dirty="0">
                          <a:solidFill>
                            <a:srgbClr val="000000"/>
                          </a:solidFill>
                          <a:latin typeface="+mn-lt"/>
                          <a:ea typeface="+mn-ea"/>
                          <a:cs typeface="+mn-cs"/>
                        </a:rPr>
                        <a:t>(visitantes nuevos/visitantes únicos)</a:t>
                      </a:r>
                      <a:endParaRPr lang="en-ZA" sz="1800" b="0" i="0" u="none" dirty="0">
                        <a:solidFill>
                          <a:srgbClr val="000000"/>
                        </a:solidFill>
                      </a:endParaRPr>
                    </a:p>
                  </a:txBody>
                  <a:tcPr/>
                </a:tc>
                <a:tc>
                  <a:txBody>
                    <a:bodyPr/>
                    <a:lstStyle/>
                    <a:p>
                      <a:r>
                        <a:rPr lang="es-ES" sz="1800" dirty="0">
                          <a:solidFill>
                            <a:srgbClr val="000000"/>
                          </a:solidFill>
                        </a:rPr>
                        <a:t>¿Se atrae a nuevos visitantes?</a:t>
                      </a:r>
                      <a:endParaRPr lang="en-ZA" sz="1800" dirty="0">
                        <a:solidFill>
                          <a:srgbClr val="000000"/>
                        </a:solidFill>
                      </a:endParaRPr>
                    </a:p>
                  </a:txBody>
                  <a:tcPr/>
                </a:tc>
                <a:extLst>
                  <a:ext uri="{0D108BD9-81ED-4DB2-BD59-A6C34878D82A}">
                    <a16:rowId xmlns:a16="http://schemas.microsoft.com/office/drawing/2014/main" val="3430237310"/>
                  </a:ext>
                </a:extLst>
              </a:tr>
              <a:tr h="612178">
                <a:tc>
                  <a:txBody>
                    <a:bodyPr/>
                    <a:lstStyle/>
                    <a:p>
                      <a:r>
                        <a:rPr lang="en-ZA" sz="1800" b="1" kern="1200" dirty="0" err="1">
                          <a:solidFill>
                            <a:srgbClr val="000000"/>
                          </a:solidFill>
                          <a:latin typeface="+mn-lt"/>
                          <a:ea typeface="+mn-ea"/>
                          <a:cs typeface="+mn-cs"/>
                        </a:rPr>
                        <a:t>Cuota</a:t>
                      </a:r>
                      <a:r>
                        <a:rPr lang="en-ZA" sz="1800" b="1" kern="1200" dirty="0">
                          <a:solidFill>
                            <a:srgbClr val="000000"/>
                          </a:solidFill>
                          <a:latin typeface="+mn-lt"/>
                          <a:ea typeface="+mn-ea"/>
                          <a:cs typeface="+mn-cs"/>
                        </a:rPr>
                        <a:t> de </a:t>
                      </a:r>
                      <a:r>
                        <a:rPr lang="en-ZA" sz="1800" b="1" kern="1200" dirty="0" err="1">
                          <a:solidFill>
                            <a:srgbClr val="000000"/>
                          </a:solidFill>
                          <a:latin typeface="+mn-lt"/>
                          <a:ea typeface="+mn-ea"/>
                          <a:cs typeface="+mn-cs"/>
                        </a:rPr>
                        <a:t>visitantes</a:t>
                      </a:r>
                      <a:r>
                        <a:rPr lang="en-ZA" sz="1800" b="1" kern="1200" dirty="0">
                          <a:solidFill>
                            <a:srgbClr val="000000"/>
                          </a:solidFill>
                          <a:latin typeface="+mn-lt"/>
                          <a:ea typeface="+mn-ea"/>
                          <a:cs typeface="+mn-cs"/>
                        </a:rPr>
                        <a:t> </a:t>
                      </a:r>
                      <a:r>
                        <a:rPr lang="en-ZA" sz="1800" b="1" kern="1200" dirty="0" err="1">
                          <a:solidFill>
                            <a:srgbClr val="000000"/>
                          </a:solidFill>
                          <a:latin typeface="+mn-lt"/>
                          <a:ea typeface="+mn-ea"/>
                          <a:cs typeface="+mn-cs"/>
                        </a:rPr>
                        <a:t>comprometidos</a:t>
                      </a:r>
                      <a:r>
                        <a:rPr lang="en-ZA" sz="1800" b="0" kern="1200" dirty="0">
                          <a:solidFill>
                            <a:srgbClr val="000000"/>
                          </a:solidFill>
                          <a:latin typeface="+mn-lt"/>
                          <a:ea typeface="+mn-ea"/>
                          <a:cs typeface="+mn-cs"/>
                        </a:rPr>
                        <a:t> (</a:t>
                      </a:r>
                      <a:r>
                        <a:rPr lang="en-ZA" sz="1800" b="0" kern="1200" dirty="0" err="1">
                          <a:solidFill>
                            <a:srgbClr val="000000"/>
                          </a:solidFill>
                          <a:latin typeface="+mn-lt"/>
                          <a:ea typeface="+mn-ea"/>
                          <a:cs typeface="+mn-cs"/>
                        </a:rPr>
                        <a:t>visitas</a:t>
                      </a:r>
                      <a:r>
                        <a:rPr lang="en-ZA" sz="1800" b="0" kern="1200" dirty="0">
                          <a:solidFill>
                            <a:srgbClr val="000000"/>
                          </a:solidFill>
                          <a:latin typeface="+mn-lt"/>
                          <a:ea typeface="+mn-ea"/>
                          <a:cs typeface="+mn-cs"/>
                        </a:rPr>
                        <a:t> de </a:t>
                      </a:r>
                      <a:r>
                        <a:rPr lang="en-ZA" sz="1800" b="0" kern="1200" dirty="0" err="1">
                          <a:solidFill>
                            <a:srgbClr val="000000"/>
                          </a:solidFill>
                          <a:latin typeface="+mn-lt"/>
                          <a:ea typeface="+mn-ea"/>
                          <a:cs typeface="+mn-cs"/>
                        </a:rPr>
                        <a:t>más</a:t>
                      </a:r>
                      <a:r>
                        <a:rPr lang="en-ZA" sz="1800" b="0" kern="1200" dirty="0">
                          <a:solidFill>
                            <a:srgbClr val="000000"/>
                          </a:solidFill>
                          <a:latin typeface="+mn-lt"/>
                          <a:ea typeface="+mn-ea"/>
                          <a:cs typeface="+mn-cs"/>
                        </a:rPr>
                        <a:t> de 5 </a:t>
                      </a:r>
                      <a:r>
                        <a:rPr lang="en-ZA" sz="1800" b="0" kern="1200" dirty="0" err="1">
                          <a:solidFill>
                            <a:srgbClr val="000000"/>
                          </a:solidFill>
                          <a:latin typeface="+mn-lt"/>
                          <a:ea typeface="+mn-ea"/>
                          <a:cs typeface="+mn-cs"/>
                        </a:rPr>
                        <a:t>minutos</a:t>
                      </a:r>
                      <a:r>
                        <a:rPr lang="en-ZA" sz="1800" b="0" kern="1200" dirty="0">
                          <a:solidFill>
                            <a:srgbClr val="000000"/>
                          </a:solidFill>
                          <a:latin typeface="+mn-lt"/>
                          <a:ea typeface="+mn-ea"/>
                          <a:cs typeface="+mn-cs"/>
                        </a:rPr>
                        <a:t>/</a:t>
                      </a:r>
                      <a:r>
                        <a:rPr lang="en-ZA" sz="1800" b="0" kern="1200" dirty="0" err="1">
                          <a:solidFill>
                            <a:srgbClr val="000000"/>
                          </a:solidFill>
                          <a:latin typeface="+mn-lt"/>
                          <a:ea typeface="+mn-ea"/>
                          <a:cs typeface="+mn-cs"/>
                        </a:rPr>
                        <a:t>visitas</a:t>
                      </a:r>
                      <a:r>
                        <a:rPr lang="en-ZA" sz="1800" b="0" kern="1200" dirty="0">
                          <a:solidFill>
                            <a:srgbClr val="000000"/>
                          </a:solidFill>
                          <a:latin typeface="+mn-lt"/>
                          <a:ea typeface="+mn-ea"/>
                          <a:cs typeface="+mn-cs"/>
                        </a:rPr>
                        <a:t> </a:t>
                      </a:r>
                      <a:r>
                        <a:rPr lang="en-ZA" sz="1800" b="0" kern="1200" dirty="0" err="1">
                          <a:solidFill>
                            <a:srgbClr val="000000"/>
                          </a:solidFill>
                          <a:latin typeface="+mn-lt"/>
                          <a:ea typeface="+mn-ea"/>
                          <a:cs typeface="+mn-cs"/>
                        </a:rPr>
                        <a:t>totales</a:t>
                      </a:r>
                      <a:r>
                        <a:rPr lang="en-ZA" sz="1800" b="0" kern="1200" dirty="0">
                          <a:solidFill>
                            <a:srgbClr val="000000"/>
                          </a:solidFill>
                          <a:latin typeface="+mn-lt"/>
                          <a:ea typeface="+mn-ea"/>
                          <a:cs typeface="+mn-cs"/>
                        </a:rPr>
                        <a:t>)</a:t>
                      </a:r>
                      <a:endParaRPr lang="en-ZA" sz="1800" b="0" dirty="0">
                        <a:solidFill>
                          <a:srgbClr val="000000"/>
                        </a:solidFill>
                      </a:endParaRPr>
                    </a:p>
                  </a:txBody>
                  <a:tcPr/>
                </a:tc>
                <a:tc>
                  <a:txBody>
                    <a:bodyPr/>
                    <a:lstStyle/>
                    <a:p>
                      <a:r>
                        <a:rPr lang="en-ZA" sz="1800" dirty="0">
                          <a:solidFill>
                            <a:srgbClr val="000000"/>
                          </a:solidFill>
                        </a:rPr>
                        <a:t>¿Son </a:t>
                      </a:r>
                      <a:r>
                        <a:rPr lang="en-ZA" sz="1800" dirty="0" err="1">
                          <a:solidFill>
                            <a:srgbClr val="000000"/>
                          </a:solidFill>
                        </a:rPr>
                        <a:t>fieles</a:t>
                      </a:r>
                      <a:r>
                        <a:rPr lang="en-ZA" sz="1800" dirty="0">
                          <a:solidFill>
                            <a:srgbClr val="000000"/>
                          </a:solidFill>
                        </a:rPr>
                        <a:t> </a:t>
                      </a:r>
                      <a:r>
                        <a:rPr lang="en-ZA" sz="1800" dirty="0" err="1">
                          <a:solidFill>
                            <a:srgbClr val="000000"/>
                          </a:solidFill>
                        </a:rPr>
                        <a:t>seguidores</a:t>
                      </a:r>
                      <a:r>
                        <a:rPr lang="en-ZA" sz="1800" dirty="0">
                          <a:solidFill>
                            <a:srgbClr val="000000"/>
                          </a:solidFill>
                        </a:rPr>
                        <a:t>?</a:t>
                      </a:r>
                    </a:p>
                  </a:txBody>
                  <a:tcPr/>
                </a:tc>
                <a:extLst>
                  <a:ext uri="{0D108BD9-81ED-4DB2-BD59-A6C34878D82A}">
                    <a16:rowId xmlns:a16="http://schemas.microsoft.com/office/drawing/2014/main" val="3598257301"/>
                  </a:ext>
                </a:extLst>
              </a:tr>
              <a:tr h="612178">
                <a:tc>
                  <a:txBody>
                    <a:bodyPr/>
                    <a:lstStyle/>
                    <a:p>
                      <a:r>
                        <a:rPr lang="es-ES" sz="1800" b="1" dirty="0">
                          <a:solidFill>
                            <a:srgbClr val="000000"/>
                          </a:solidFill>
                        </a:rPr>
                        <a:t>Participación de la audiencia </a:t>
                      </a:r>
                      <a:r>
                        <a:rPr lang="es-ES" sz="1800" b="0" dirty="0">
                          <a:solidFill>
                            <a:srgbClr val="000000"/>
                          </a:solidFill>
                        </a:rPr>
                        <a:t>(comentarios, compartir, etc.)</a:t>
                      </a:r>
                      <a:endParaRPr lang="en-ZA" sz="1800" b="0" dirty="0">
                        <a:solidFill>
                          <a:srgbClr val="000000"/>
                        </a:solidFill>
                      </a:endParaRPr>
                    </a:p>
                  </a:txBody>
                  <a:tcPr/>
                </a:tc>
                <a:tc>
                  <a:txBody>
                    <a:bodyPr/>
                    <a:lstStyle/>
                    <a:p>
                      <a:r>
                        <a:rPr lang="en-ZA" sz="1800" dirty="0">
                          <a:solidFill>
                            <a:srgbClr val="000000"/>
                          </a:solidFill>
                        </a:rPr>
                        <a:t>Total de las </a:t>
                      </a:r>
                      <a:r>
                        <a:rPr lang="en-ZA" sz="1800" dirty="0" err="1">
                          <a:solidFill>
                            <a:srgbClr val="000000"/>
                          </a:solidFill>
                        </a:rPr>
                        <a:t>impresiones</a:t>
                      </a:r>
                      <a:endParaRPr lang="en-ZA" sz="1800" dirty="0">
                        <a:solidFill>
                          <a:srgbClr val="000000"/>
                        </a:solidFill>
                      </a:endParaRPr>
                    </a:p>
                  </a:txBody>
                  <a:tcPr/>
                </a:tc>
                <a:extLst>
                  <a:ext uri="{0D108BD9-81ED-4DB2-BD59-A6C34878D82A}">
                    <a16:rowId xmlns:a16="http://schemas.microsoft.com/office/drawing/2014/main" val="3062113809"/>
                  </a:ext>
                </a:extLst>
              </a:tr>
              <a:tr h="612178">
                <a:tc>
                  <a:txBody>
                    <a:bodyPr/>
                    <a:lstStyle/>
                    <a:p>
                      <a:r>
                        <a:rPr lang="en-ZA" sz="1800" b="1" dirty="0">
                          <a:solidFill>
                            <a:srgbClr val="000000"/>
                          </a:solidFill>
                        </a:rPr>
                        <a:t>Ratio de </a:t>
                      </a:r>
                      <a:r>
                        <a:rPr lang="en-ZA" sz="1800" b="1" dirty="0" err="1">
                          <a:solidFill>
                            <a:srgbClr val="000000"/>
                          </a:solidFill>
                        </a:rPr>
                        <a:t>confianza</a:t>
                      </a:r>
                      <a:endParaRPr lang="en-ZA" sz="1800" b="1" dirty="0">
                        <a:solidFill>
                          <a:srgbClr val="000000"/>
                        </a:solidFill>
                      </a:endParaRPr>
                    </a:p>
                  </a:txBody>
                  <a:tcPr/>
                </a:tc>
                <a:tc>
                  <a:txBody>
                    <a:bodyPr/>
                    <a:lstStyle/>
                    <a:p>
                      <a:r>
                        <a:rPr lang="es-ES" sz="1800" dirty="0">
                          <a:solidFill>
                            <a:srgbClr val="000000"/>
                          </a:solidFill>
                        </a:rPr>
                        <a:t>Positivas-neutrales-negativas Menciones de marca/todas las menciones de marca</a:t>
                      </a:r>
                      <a:endParaRPr lang="en-ZA" sz="1800" dirty="0">
                        <a:solidFill>
                          <a:srgbClr val="000000"/>
                        </a:solidFill>
                      </a:endParaRPr>
                    </a:p>
                  </a:txBody>
                  <a:tcPr/>
                </a:tc>
                <a:extLst>
                  <a:ext uri="{0D108BD9-81ED-4DB2-BD59-A6C34878D82A}">
                    <a16:rowId xmlns:a16="http://schemas.microsoft.com/office/drawing/2014/main" val="1159617049"/>
                  </a:ext>
                </a:extLst>
              </a:tr>
            </a:tbl>
          </a:graphicData>
        </a:graphic>
      </p:graphicFrame>
      <p:sp>
        <p:nvSpPr>
          <p:cNvPr id="2" name="TextBox 1">
            <a:extLst>
              <a:ext uri="{FF2B5EF4-FFF2-40B4-BE49-F238E27FC236}">
                <a16:creationId xmlns:a16="http://schemas.microsoft.com/office/drawing/2014/main" id="{A8387D7F-7366-E886-3CD8-B2B8D63DD0D8}"/>
              </a:ext>
            </a:extLst>
          </p:cNvPr>
          <p:cNvSpPr txBox="1"/>
          <p:nvPr/>
        </p:nvSpPr>
        <p:spPr>
          <a:xfrm rot="10800000" flipV="1">
            <a:off x="1026942" y="5835134"/>
            <a:ext cx="7094504" cy="461665"/>
          </a:xfrm>
          <a:prstGeom prst="rect">
            <a:avLst/>
          </a:prstGeom>
          <a:noFill/>
        </p:spPr>
        <p:txBody>
          <a:bodyPr wrap="square" rtlCol="0">
            <a:spAutoFit/>
          </a:bodyPr>
          <a:lstStyle/>
          <a:p>
            <a:r>
              <a:rPr lang="es-ES" sz="1200" dirty="0">
                <a:solidFill>
                  <a:srgbClr val="000000"/>
                </a:solidFill>
              </a:rPr>
              <a:t>Fuente: </a:t>
            </a:r>
            <a:r>
              <a:rPr lang="es-ES" sz="1200" dirty="0" err="1">
                <a:solidFill>
                  <a:srgbClr val="000000"/>
                </a:solidFill>
              </a:rPr>
              <a:t>Information</a:t>
            </a:r>
            <a:r>
              <a:rPr lang="es-ES" sz="1200" dirty="0">
                <a:solidFill>
                  <a:srgbClr val="000000"/>
                </a:solidFill>
              </a:rPr>
              <a:t> </a:t>
            </a:r>
            <a:r>
              <a:rPr lang="es-ES" sz="1200" dirty="0" err="1">
                <a:solidFill>
                  <a:srgbClr val="000000"/>
                </a:solidFill>
              </a:rPr>
              <a:t>extracted</a:t>
            </a:r>
            <a:r>
              <a:rPr lang="es-ES" sz="1200" dirty="0">
                <a:solidFill>
                  <a:srgbClr val="000000"/>
                </a:solidFill>
              </a:rPr>
              <a:t> </a:t>
            </a:r>
            <a:r>
              <a:rPr lang="es-ES" sz="1200" dirty="0" err="1">
                <a:solidFill>
                  <a:srgbClr val="000000"/>
                </a:solidFill>
              </a:rPr>
              <a:t>from</a:t>
            </a:r>
            <a:r>
              <a:rPr lang="es-ES" sz="1200" dirty="0">
                <a:solidFill>
                  <a:srgbClr val="000000"/>
                </a:solidFill>
              </a:rPr>
              <a:t>: Castelló (2012) Del ROI al IOR el retorno de la inversión de la comunicación empresarial y publicitaria en medios sociales.</a:t>
            </a:r>
          </a:p>
        </p:txBody>
      </p:sp>
    </p:spTree>
    <p:extLst>
      <p:ext uri="{BB962C8B-B14F-4D97-AF65-F5344CB8AC3E}">
        <p14:creationId xmlns:p14="http://schemas.microsoft.com/office/powerpoint/2010/main" val="1737336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startAt="3"/>
            </a:pPr>
            <a:r>
              <a:rPr lang="en-GB" b="1" dirty="0" err="1">
                <a:solidFill>
                  <a:schemeClr val="accent2"/>
                </a:solidFill>
              </a:rPr>
              <a:t>Fase</a:t>
            </a:r>
            <a:r>
              <a:rPr lang="en-GB" b="1" dirty="0">
                <a:solidFill>
                  <a:schemeClr val="accent2"/>
                </a:solidFill>
              </a:rPr>
              <a:t> de </a:t>
            </a:r>
            <a:r>
              <a:rPr lang="en-GB" b="1" dirty="0" err="1">
                <a:solidFill>
                  <a:schemeClr val="accent2"/>
                </a:solidFill>
              </a:rPr>
              <a:t>evaluación</a:t>
            </a:r>
            <a:r>
              <a:rPr lang="en-GB" b="1" dirty="0">
                <a:solidFill>
                  <a:schemeClr val="accent2"/>
                </a:solidFill>
              </a:rPr>
              <a:t>: </a:t>
            </a:r>
            <a:r>
              <a:rPr lang="es-ES" dirty="0"/>
              <a:t>Esta etapa consiste en el seguimiento del rendimiento desarrollado durante la fase de desarrollo. En esta etapa, es necesario describir con qué frecuencia se realizará el seguimiento de estos KPI. Una forma sencilla de realizar el seguimiento de los KPI es el uso de:</a:t>
            </a:r>
            <a:endParaRPr lang="en-GB" dirty="0"/>
          </a:p>
          <a:p>
            <a:pPr marL="457200" indent="-457200">
              <a:buClr>
                <a:schemeClr val="accent2"/>
              </a:buClr>
              <a:buFont typeface="Arial" panose="020B0604020202020204" pitchFamily="34" charset="0"/>
              <a:buChar char="•"/>
            </a:pPr>
            <a:r>
              <a:rPr lang="en-GB" b="1" dirty="0">
                <a:solidFill>
                  <a:schemeClr val="accent2"/>
                </a:solidFill>
              </a:rPr>
              <a:t>Excel y </a:t>
            </a:r>
            <a:r>
              <a:rPr lang="en-GB" b="1" dirty="0" err="1">
                <a:solidFill>
                  <a:schemeClr val="accent2"/>
                </a:solidFill>
              </a:rPr>
              <a:t>hojas</a:t>
            </a:r>
            <a:r>
              <a:rPr lang="en-GB" b="1" dirty="0">
                <a:solidFill>
                  <a:schemeClr val="accent2"/>
                </a:solidFill>
              </a:rPr>
              <a:t> de </a:t>
            </a:r>
            <a:r>
              <a:rPr lang="en-GB" b="1" dirty="0" err="1">
                <a:solidFill>
                  <a:schemeClr val="accent2"/>
                </a:solidFill>
              </a:rPr>
              <a:t>cálculo</a:t>
            </a:r>
            <a:r>
              <a:rPr lang="en-GB" b="1" dirty="0">
                <a:solidFill>
                  <a:schemeClr val="accent2"/>
                </a:solidFill>
              </a:rPr>
              <a:t> de Google </a:t>
            </a:r>
            <a:r>
              <a:rPr lang="en-GB" dirty="0"/>
              <a:t>: </a:t>
            </a:r>
            <a:r>
              <a:rPr lang="es-ES" dirty="0"/>
              <a:t>Añadir con frecuencia el progreso de la actuación mostrará cómo va el progreso y, por lo tanto, determinará las acciones y estrategias concretas para reforzar la actuación.</a:t>
            </a:r>
            <a:endParaRPr lang="en-GB" dirty="0"/>
          </a:p>
          <a:p>
            <a:pPr marL="457200" indent="-457200">
              <a:buClr>
                <a:schemeClr val="accent2"/>
              </a:buClr>
              <a:buFont typeface="Calibri" panose="020F0502020204030204" pitchFamily="34" charset="0"/>
              <a:buChar char="‒"/>
            </a:pPr>
            <a:r>
              <a:rPr lang="en-GB" b="1" spc="0" dirty="0">
                <a:solidFill>
                  <a:srgbClr val="000000"/>
                </a:solidFill>
                <a:latin typeface="+mn-lt"/>
              </a:rPr>
              <a:t>Por </a:t>
            </a:r>
            <a:r>
              <a:rPr lang="en-GB" b="1" spc="0" dirty="0" err="1">
                <a:solidFill>
                  <a:srgbClr val="000000"/>
                </a:solidFill>
                <a:latin typeface="+mn-lt"/>
              </a:rPr>
              <a:t>ejemplo</a:t>
            </a:r>
            <a:r>
              <a:rPr lang="en-GB" b="1" spc="0" dirty="0">
                <a:solidFill>
                  <a:srgbClr val="000000"/>
                </a:solidFill>
                <a:latin typeface="+mn-lt"/>
              </a:rPr>
              <a:t>: </a:t>
            </a:r>
            <a:r>
              <a:rPr lang="es-ES" spc="0" dirty="0">
                <a:solidFill>
                  <a:srgbClr val="000000"/>
                </a:solidFill>
                <a:latin typeface="+mn-lt"/>
              </a:rPr>
              <a:t>El seguimiento semanal puede utilizarse para evaluar cuántas personas se han unido a su lista de correo electrónico.</a:t>
            </a:r>
            <a:endParaRPr lang="en-GB" spc="0" dirty="0">
              <a:solidFill>
                <a:srgbClr val="000000"/>
              </a:solidFill>
              <a:latin typeface="+mn-lt"/>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705977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Trabajo</a:t>
            </a:r>
            <a:r>
              <a:rPr lang="en-GB" dirty="0"/>
              <a:t> individual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74386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Por favor, añade el ejercicio práctico sugerido, la preparación para la evaluación, otros estudios individuales.</a:t>
            </a:r>
          </a:p>
          <a:p>
            <a:pPr marR="0" lvl="0" algn="l" defTabSz="914400" rtl="0" eaLnBrk="1" fontAlgn="auto" latinLnBrk="0" hangingPunct="1">
              <a:lnSpc>
                <a:spcPct val="90000"/>
              </a:lnSpc>
              <a:spcBef>
                <a:spcPts val="1000"/>
              </a:spcBef>
              <a:spcAft>
                <a:spcPts val="0"/>
              </a:spcAft>
              <a:buClr>
                <a:srgbClr val="0D9390"/>
              </a:buClr>
              <a:buSzTx/>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Por ejemplo, trabajo de curso para desarrollar y aplicar un proyecto innovador con un enfoque basado en retos. Se recomienda que el proyecto innovador se desarrolle e implemente junto con las partes interesadas locales para abordar los retos locales (sección 2.3). Una vez completados los 6 módulos, los líderes de las OET podrán presentar sus proyectos de innovación a las partes interesadas (región/ciudad/industria). Esto estimulará el enfoque ascendente de la mentalidad de los líderes de las OET, los directivos de alto nivel y los empleados, y reforzará la interacción, el compromiso y un efecto positivo en la comunidad local y regional.</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1226"/>
            <a:ext cx="10595237" cy="3995028"/>
          </a:xfrm>
        </p:spPr>
        <p:txBody>
          <a:bodyPr/>
          <a:lstStyle/>
          <a:p>
            <a:pPr marL="0" indent="0">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La pobreza es bien conocida en su comunidad, y el nivel de inflación ha llevado a muchas personas a tener que luchar con sus gastos cotidianos. Los niveles de pobreza extrema han aumentado y las instituciones públicas tienen dificultades para responder a este problema. Por otro lado, tu comunidad local es consciente de ello, pero se toman medidas para resolver el problema.</a:t>
            </a:r>
          </a:p>
          <a:p>
            <a:pPr marL="0" indent="0">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Ante esta situación, </a:t>
            </a:r>
            <a:r>
              <a:rPr lang="es-ES" dirty="0">
                <a:latin typeface="Calibri" panose="020F0502020204030204" pitchFamily="34" charset="0"/>
                <a:ea typeface="Calibri" panose="020F0502020204030204" pitchFamily="34" charset="0"/>
                <a:cs typeface="Times New Roman" panose="02020603050405020304" pitchFamily="18" charset="0"/>
              </a:rPr>
              <a:t>t</a:t>
            </a:r>
            <a:r>
              <a:rPr lang="es-ES" sz="2400" dirty="0">
                <a:effectLst/>
                <a:latin typeface="Calibri" panose="020F0502020204030204" pitchFamily="34" charset="0"/>
                <a:ea typeface="Calibri" panose="020F0502020204030204" pitchFamily="34" charset="0"/>
                <a:cs typeface="Times New Roman" panose="02020603050405020304" pitchFamily="18" charset="0"/>
              </a:rPr>
              <a:t>u equipo ha estado pensando en cómo implicar a más gente y crear una campaña de sensibilización para concienciar.</a:t>
            </a:r>
          </a:p>
          <a:p>
            <a:pPr marL="0" indent="0">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Ahora es el momento de actuar.</a:t>
            </a:r>
            <a:endParaRPr lang="es-ES" sz="24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solidFill>
                  <a:schemeClr val="accent6">
                    <a:lumMod val="50000"/>
                  </a:schemeClr>
                </a:solidFill>
              </a:rPr>
              <a:t>Aprendizaje</a:t>
            </a:r>
            <a:r>
              <a:rPr lang="en-US" b="1" dirty="0">
                <a:solidFill>
                  <a:schemeClr val="accent6">
                    <a:lumMod val="50000"/>
                  </a:schemeClr>
                </a:solidFill>
              </a:rPr>
              <a:t> </a:t>
            </a:r>
            <a:r>
              <a:rPr lang="en-US" b="1" dirty="0" err="1">
                <a:solidFill>
                  <a:schemeClr val="accent6">
                    <a:lumMod val="50000"/>
                  </a:schemeClr>
                </a:solidFill>
              </a:rPr>
              <a:t>Basado</a:t>
            </a:r>
            <a:r>
              <a:rPr lang="en-US" b="1" dirty="0">
                <a:solidFill>
                  <a:schemeClr val="accent6">
                    <a:lumMod val="50000"/>
                  </a:schemeClr>
                </a:solidFill>
              </a:rPr>
              <a:t> </a:t>
            </a:r>
            <a:r>
              <a:rPr lang="en-US" b="1" dirty="0" err="1">
                <a:solidFill>
                  <a:schemeClr val="accent6">
                    <a:lumMod val="50000"/>
                  </a:schemeClr>
                </a:solidFill>
              </a:rPr>
              <a:t>en</a:t>
            </a:r>
            <a:r>
              <a:rPr lang="en-US" b="1" dirty="0">
                <a:solidFill>
                  <a:schemeClr val="accent6">
                    <a:lumMod val="50000"/>
                  </a:schemeClr>
                </a:solidFill>
              </a:rPr>
              <a:t> </a:t>
            </a:r>
            <a:r>
              <a:rPr lang="en-US" b="1" dirty="0" err="1">
                <a:solidFill>
                  <a:schemeClr val="accent6">
                    <a:lumMod val="50000"/>
                  </a:schemeClr>
                </a:solidFill>
              </a:rPr>
              <a:t>Retos</a:t>
            </a:r>
            <a:endParaRPr lang="en-US" dirty="0"/>
          </a:p>
        </p:txBody>
      </p:sp>
    </p:spTree>
    <p:extLst>
      <p:ext uri="{BB962C8B-B14F-4D97-AF65-F5344CB8AC3E}">
        <p14:creationId xmlns:p14="http://schemas.microsoft.com/office/powerpoint/2010/main" val="4757215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p:txBody>
          <a:bodyPr/>
          <a:lstStyle/>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¿Quiénes son las partes interesadas?</a:t>
            </a:r>
          </a:p>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¿Por qué es importante esta idea para mí?</a:t>
            </a:r>
          </a:p>
          <a:p>
            <a:pPr marL="342900" lvl="0" indent="-342900">
              <a:buFont typeface="+mj-lt"/>
              <a:buAutoNum type="arabicPeriod"/>
            </a:pPr>
            <a:r>
              <a:rPr lang="en-GB" sz="2400" dirty="0">
                <a:effectLst/>
                <a:latin typeface="Calibri" panose="020F0502020204030204" pitchFamily="34" charset="0"/>
                <a:ea typeface="Calibri" panose="020F0502020204030204" pitchFamily="34" charset="0"/>
                <a:cs typeface="Times New Roman" panose="02020603050405020304" pitchFamily="18" charset="0"/>
              </a:rPr>
              <a:t>¿Por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qué</a:t>
            </a:r>
            <a:r>
              <a:rPr lang="en-GB" sz="2400" dirty="0">
                <a:effectLst/>
                <a:latin typeface="Calibri" panose="020F0502020204030204" pitchFamily="34" charset="0"/>
                <a:ea typeface="Calibri" panose="020F0502020204030204" pitchFamily="34" charset="0"/>
                <a:cs typeface="Times New Roman" panose="02020603050405020304" pitchFamily="18" charset="0"/>
              </a:rPr>
              <a:t> es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importante</a:t>
            </a:r>
            <a:r>
              <a:rPr lang="en-GB" sz="24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¿Qué tipo de personas están investigando?</a:t>
            </a:r>
            <a:endParaRPr lang="es-ES" sz="24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GB" sz="3600" b="1" dirty="0" err="1">
                <a:effectLst/>
                <a:latin typeface="Calibri" panose="020F0502020204030204" pitchFamily="34" charset="0"/>
                <a:ea typeface="Calibri" panose="020F0502020204030204" pitchFamily="34" charset="0"/>
                <a:cs typeface="Times New Roman" panose="02020603050405020304" pitchFamily="18" charset="0"/>
              </a:rPr>
              <a:t>Comprometete</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Conocer</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el</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reto</a:t>
            </a:r>
            <a:endParaRPr lang="en-US" dirty="0"/>
          </a:p>
        </p:txBody>
      </p:sp>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blip>
          <a:srcRect l="2233" r="2233"/>
          <a:stretch>
            <a:fillRect/>
          </a:stretch>
        </p:blipFill>
        <p:spPr/>
      </p:pic>
    </p:spTree>
    <p:extLst>
      <p:ext uri="{BB962C8B-B14F-4D97-AF65-F5344CB8AC3E}">
        <p14:creationId xmlns:p14="http://schemas.microsoft.com/office/powerpoint/2010/main" val="12786710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83200" y="1445391"/>
            <a:ext cx="4867011" cy="3025975"/>
          </a:xfrm>
        </p:spPr>
        <p:txBody>
          <a:bodyPr/>
          <a:lstStyle/>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Identifica a sus usuarios finales. ¿Cómo se sienten? ¿Cuáles son los motivos? ¿Qué han intentado para superar el problema? ¿Qué opinan de las instituciones públicas? ¿Qué tipos de trabajo tienen?</a:t>
            </a:r>
          </a:p>
          <a:p>
            <a:pPr marL="342900" lvl="0" indent="-342900">
              <a:buFont typeface="+mj-lt"/>
              <a:buAutoNum type="arabicPeriod"/>
            </a:pPr>
            <a:r>
              <a:rPr lang="en-GB" sz="2400" dirty="0" err="1">
                <a:effectLst/>
                <a:latin typeface="Calibri" panose="020F0502020204030204" pitchFamily="34" charset="0"/>
                <a:ea typeface="Calibri" panose="020F0502020204030204" pitchFamily="34" charset="0"/>
                <a:cs typeface="Times New Roman" panose="02020603050405020304" pitchFamily="18" charset="0"/>
              </a:rPr>
              <a:t>Búsqueda</a:t>
            </a:r>
            <a:r>
              <a:rPr lang="en-GB" sz="2400" dirty="0">
                <a:effectLst/>
                <a:latin typeface="Calibri" panose="020F0502020204030204" pitchFamily="34" charset="0"/>
                <a:ea typeface="Calibri" panose="020F0502020204030204" pitchFamily="34" charset="0"/>
                <a:cs typeface="Times New Roman" panose="02020603050405020304" pitchFamily="18" charset="0"/>
              </a:rPr>
              <a:t> de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recursos</a:t>
            </a:r>
            <a:r>
              <a:rPr lang="en-GB" sz="2400" dirty="0">
                <a:effectLst/>
                <a:latin typeface="Calibri" panose="020F0502020204030204" pitchFamily="34" charset="0"/>
                <a:ea typeface="Calibri" panose="020F0502020204030204" pitchFamily="34" charset="0"/>
                <a:cs typeface="Times New Roman" panose="02020603050405020304" pitchFamily="18" charset="0"/>
              </a:rPr>
              <a:t> (entradas de blog,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artículos</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vídeos</a:t>
            </a:r>
            <a:r>
              <a:rPr lang="en-GB" sz="2400" dirty="0">
                <a:effectLst/>
                <a:latin typeface="Calibri" panose="020F0502020204030204" pitchFamily="34" charset="0"/>
                <a:ea typeface="Calibri" panose="020F0502020204030204" pitchFamily="34" charset="0"/>
                <a:cs typeface="Times New Roman" panose="02020603050405020304" pitchFamily="18" charset="0"/>
              </a:rPr>
              <a:t>, etc.)</a:t>
            </a:r>
          </a:p>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¿Cómo podemos reducir el nivel de pobreza extrema?</a:t>
            </a:r>
          </a:p>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¿Cómo puede ayudarles su equipo?</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428328"/>
            <a:ext cx="4990998" cy="992652"/>
          </a:xfrm>
        </p:spPr>
        <p:txBody>
          <a:bodyPr/>
          <a:lstStyle/>
          <a:p>
            <a:r>
              <a:rPr lang="en-GB" sz="3600" b="1" dirty="0" err="1">
                <a:effectLst/>
                <a:latin typeface="Calibri" panose="020F0502020204030204" pitchFamily="34" charset="0"/>
                <a:ea typeface="Calibri" panose="020F0502020204030204" pitchFamily="34" charset="0"/>
                <a:cs typeface="Times New Roman" panose="02020603050405020304" pitchFamily="18" charset="0"/>
              </a:rPr>
              <a:t>Investigación</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investigar</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el</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reto</a:t>
            </a:r>
            <a:endParaRPr lang="en-US" dirty="0"/>
          </a:p>
        </p:txBody>
      </p:sp>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blip>
          <a:srcRect l="2233" r="2233"/>
          <a:stretch>
            <a:fillRect/>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084620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Identifique a sus usuarios finales. ¿Cómo se sienten? ¿Cuáles son los motivos? ¿Qué han intentado para superar el problema? ¿Qué opinan de las instituciones públicas? ¿Qué tipos de trabajo tienen?</a:t>
            </a:r>
          </a:p>
          <a:p>
            <a:pPr marL="342900" lvl="0" indent="-342900">
              <a:buFont typeface="+mj-lt"/>
              <a:buAutoNum type="arabicPeriod"/>
            </a:pPr>
            <a:r>
              <a:rPr lang="en-GB" sz="2400" dirty="0" err="1">
                <a:effectLst/>
                <a:latin typeface="Calibri" panose="020F0502020204030204" pitchFamily="34" charset="0"/>
                <a:ea typeface="Calibri" panose="020F0502020204030204" pitchFamily="34" charset="0"/>
                <a:cs typeface="Times New Roman" panose="02020603050405020304" pitchFamily="18" charset="0"/>
              </a:rPr>
              <a:t>Búsqueda</a:t>
            </a:r>
            <a:r>
              <a:rPr lang="en-GB" sz="2400" dirty="0">
                <a:effectLst/>
                <a:latin typeface="Calibri" panose="020F0502020204030204" pitchFamily="34" charset="0"/>
                <a:ea typeface="Calibri" panose="020F0502020204030204" pitchFamily="34" charset="0"/>
                <a:cs typeface="Times New Roman" panose="02020603050405020304" pitchFamily="18" charset="0"/>
              </a:rPr>
              <a:t> de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recursos</a:t>
            </a:r>
            <a:r>
              <a:rPr lang="en-GB" sz="2400" dirty="0">
                <a:effectLst/>
                <a:latin typeface="Calibri" panose="020F0502020204030204" pitchFamily="34" charset="0"/>
                <a:ea typeface="Calibri" panose="020F0502020204030204" pitchFamily="34" charset="0"/>
                <a:cs typeface="Times New Roman" panose="02020603050405020304" pitchFamily="18" charset="0"/>
              </a:rPr>
              <a:t> (entradas de blog,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artículos</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vídeos</a:t>
            </a:r>
            <a:r>
              <a:rPr lang="en-GB" sz="2400" dirty="0">
                <a:effectLst/>
                <a:latin typeface="Calibri" panose="020F0502020204030204" pitchFamily="34" charset="0"/>
                <a:ea typeface="Calibri" panose="020F0502020204030204" pitchFamily="34" charset="0"/>
                <a:cs typeface="Times New Roman" panose="02020603050405020304" pitchFamily="18" charset="0"/>
              </a:rPr>
              <a:t>, etc.)</a:t>
            </a:r>
          </a:p>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¿Cómo podemos reducir el nivel de pobreza extrema?</a:t>
            </a:r>
          </a:p>
          <a:p>
            <a:pPr marL="342900" lvl="0" indent="-342900">
              <a:buFont typeface="+mj-lt"/>
              <a:buAutoNum type="arabicPeriod"/>
            </a:pPr>
            <a:r>
              <a:rPr lang="es-ES" sz="2400" dirty="0">
                <a:effectLst/>
                <a:latin typeface="Calibri" panose="020F0502020204030204" pitchFamily="34" charset="0"/>
                <a:ea typeface="Calibri" panose="020F0502020204030204" pitchFamily="34" charset="0"/>
                <a:cs typeface="Times New Roman" panose="02020603050405020304" pitchFamily="18" charset="0"/>
              </a:rPr>
              <a:t>¿Cómo puede ayudarles su equipo?</a:t>
            </a: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p:txBody>
          <a:bodyPr/>
          <a:lstStyle/>
          <a:p>
            <a:r>
              <a:rPr lang="es-ES" sz="3600" b="1" dirty="0">
                <a:effectLst/>
                <a:latin typeface="Calibri" panose="020F0502020204030204" pitchFamily="34" charset="0"/>
                <a:ea typeface="Calibri" panose="020F0502020204030204" pitchFamily="34" charset="0"/>
                <a:cs typeface="Times New Roman" panose="02020603050405020304" pitchFamily="18" charset="0"/>
              </a:rPr>
              <a:t>Acción: Lluvia de Ideas con su Equipo</a:t>
            </a:r>
            <a:endParaRPr lang="en-US" b="1" dirty="0"/>
          </a:p>
        </p:txBody>
      </p:sp>
    </p:spTree>
    <p:extLst>
      <p:ext uri="{BB962C8B-B14F-4D97-AF65-F5344CB8AC3E}">
        <p14:creationId xmlns:p14="http://schemas.microsoft.com/office/powerpoint/2010/main" val="199711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D0F343-6613-8675-FA73-56202F77986D}"/>
              </a:ext>
            </a:extLst>
          </p:cNvPr>
          <p:cNvSpPr>
            <a:spLocks noGrp="1"/>
          </p:cNvSpPr>
          <p:nvPr>
            <p:ph type="body" sz="quarter" idx="18"/>
          </p:nvPr>
        </p:nvSpPr>
        <p:spPr>
          <a:xfrm>
            <a:off x="898358" y="1733511"/>
            <a:ext cx="4867011" cy="3025975"/>
          </a:xfrm>
        </p:spPr>
        <p:txBody>
          <a:bodyPr/>
          <a:lstStyle/>
          <a:p>
            <a:r>
              <a:rPr lang="es-ES" dirty="0"/>
              <a:t>La comunicación en persona es diferente de la comunicación en línea. Cuando te comunicas con alguien cara a cara, puedes oír su tono de voz, ver sus expresiones faciales, su lenguaje corporal y los gestos de sus manos. En el entorno en línea no se puede confiar en estos métodos de comunicación.</a:t>
            </a:r>
            <a:endParaRPr lang="en-IE" dirty="0"/>
          </a:p>
        </p:txBody>
      </p:sp>
      <p:sp>
        <p:nvSpPr>
          <p:cNvPr id="4" name="Text Placeholder 3">
            <a:extLst>
              <a:ext uri="{FF2B5EF4-FFF2-40B4-BE49-F238E27FC236}">
                <a16:creationId xmlns:a16="http://schemas.microsoft.com/office/drawing/2014/main" id="{63581FFB-BADE-1925-C279-22F4F4228CEA}"/>
              </a:ext>
            </a:extLst>
          </p:cNvPr>
          <p:cNvSpPr>
            <a:spLocks noGrp="1"/>
          </p:cNvSpPr>
          <p:nvPr>
            <p:ph type="body" sz="quarter" idx="16"/>
          </p:nvPr>
        </p:nvSpPr>
        <p:spPr/>
        <p:txBody>
          <a:bodyPr/>
          <a:lstStyle/>
          <a:p>
            <a:r>
              <a:rPr lang="en-IE" dirty="0" err="1"/>
              <a:t>Comunicación</a:t>
            </a:r>
            <a:endParaRPr lang="en-IE" dirty="0"/>
          </a:p>
        </p:txBody>
      </p:sp>
      <p:pic>
        <p:nvPicPr>
          <p:cNvPr id="8" name="Picture Placeholder 7" descr="Persons talking to each other">
            <a:extLst>
              <a:ext uri="{FF2B5EF4-FFF2-40B4-BE49-F238E27FC236}">
                <a16:creationId xmlns:a16="http://schemas.microsoft.com/office/drawing/2014/main" id="{1DF637AF-033A-B91D-068F-6A1247F06E71}"/>
              </a:ext>
            </a:extLst>
          </p:cNvPr>
          <p:cNvPicPr>
            <a:picLocks noGrp="1" noChangeAspect="1"/>
          </p:cNvPicPr>
          <p:nvPr>
            <p:ph type="pic" sz="quarter" idx="42"/>
          </p:nvPr>
        </p:nvPicPr>
        <p:blipFill>
          <a:blip r:embed="rId2"/>
          <a:srcRect l="2255" r="2255"/>
          <a:stretch/>
        </p:blipFill>
        <p:spPr/>
      </p:pic>
    </p:spTree>
    <p:extLst>
      <p:ext uri="{BB962C8B-B14F-4D97-AF65-F5344CB8AC3E}">
        <p14:creationId xmlns:p14="http://schemas.microsoft.com/office/powerpoint/2010/main" val="3384721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"Nada funciona mejor que mejorar tu producto".</a:t>
            </a:r>
            <a:endParaRPr lang="en-GB"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Joel </a:t>
            </a:r>
            <a:r>
              <a:rPr lang="en-IE" sz="2200" b="1" i="0" err="1"/>
              <a:t>Spolsky</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choolboy with laptop in robotics clas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6500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t>
            </a:r>
            <a:r>
              <a:rPr lang="en-US" dirty="0" err="1"/>
              <a:t>Alguna</a:t>
            </a:r>
            <a:r>
              <a:rPr lang="en-US" dirty="0"/>
              <a:t> </a:t>
            </a:r>
            <a:r>
              <a:rPr lang="en-US" dirty="0" err="1"/>
              <a:t>pregunta</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Gracias</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err="1"/>
              <a:t>www.</a:t>
            </a:r>
            <a:r>
              <a:rPr lang="en-US" sz="3600" b="1" err="1"/>
              <a:t>leaderseeds</a:t>
            </a:r>
            <a:r>
              <a:rPr lang="en-US" err="1"/>
              <a:t>.eu</a:t>
            </a:r>
            <a:endParaRPr lang="en-US"/>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Referencias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06</a:t>
            </a:r>
          </a:p>
        </p:txBody>
      </p:sp>
    </p:spTree>
    <p:extLst>
      <p:ext uri="{BB962C8B-B14F-4D97-AF65-F5344CB8AC3E}">
        <p14:creationId xmlns:p14="http://schemas.microsoft.com/office/powerpoint/2010/main" val="34604283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lstStyle/>
          <a:p>
            <a:pPr marL="342900" indent="-342900">
              <a:buFont typeface="Wingdings" panose="05000000000000000000" pitchFamily="2" charset="2"/>
              <a:buChar char="Ø"/>
            </a:pPr>
            <a:r>
              <a:rPr lang="en-IE" dirty="0" err="1"/>
              <a:t>Keyton</a:t>
            </a:r>
            <a:r>
              <a:rPr lang="en-IE" dirty="0"/>
              <a:t>, J. (2010). </a:t>
            </a:r>
            <a:r>
              <a:rPr lang="es-ES" dirty="0"/>
              <a:t>Estudios de casos para la comunicación organizativa: Comprender los procesos de comunicación. Nueva York, NY: Oxford </a:t>
            </a:r>
            <a:r>
              <a:rPr lang="es-ES" dirty="0" err="1"/>
              <a:t>University</a:t>
            </a:r>
            <a:r>
              <a:rPr lang="es-ES" dirty="0"/>
              <a:t> </a:t>
            </a:r>
            <a:r>
              <a:rPr lang="es-ES" dirty="0" err="1"/>
              <a:t>Press</a:t>
            </a:r>
            <a:r>
              <a:rPr lang="es-ES" dirty="0"/>
              <a:t>.</a:t>
            </a:r>
          </a:p>
          <a:p>
            <a:pPr marL="342900" indent="-342900">
              <a:buFont typeface="Wingdings" panose="05000000000000000000" pitchFamily="2" charset="2"/>
              <a:buChar char="Ø"/>
            </a:pPr>
            <a:r>
              <a:rPr lang="en-IE" dirty="0"/>
              <a:t>Welch, M., &amp; Jackson, P. (2007). </a:t>
            </a:r>
            <a:r>
              <a:rPr lang="en-IE" dirty="0" err="1"/>
              <a:t>Repensar</a:t>
            </a:r>
            <a:r>
              <a:rPr lang="en-IE" dirty="0"/>
              <a:t> la </a:t>
            </a:r>
            <a:r>
              <a:rPr lang="en-IE" dirty="0" err="1"/>
              <a:t>comunicación</a:t>
            </a:r>
            <a:r>
              <a:rPr lang="en-IE" dirty="0"/>
              <a:t> interna: A Stakeholder Approach. Corporate Communications: An International Journal, 12, 177-198.</a:t>
            </a:r>
          </a:p>
          <a:p>
            <a:pPr marL="342900" indent="-342900">
              <a:buFont typeface="Wingdings" panose="05000000000000000000" pitchFamily="2" charset="2"/>
              <a:buChar char="Ø"/>
            </a:pPr>
            <a:r>
              <a:rPr lang="en-IE" dirty="0"/>
              <a:t>K Ruck, M Welch - </a:t>
            </a:r>
            <a:r>
              <a:rPr lang="es-ES" dirty="0" err="1"/>
              <a:t>Public</a:t>
            </a:r>
            <a:r>
              <a:rPr lang="es-ES" dirty="0"/>
              <a:t> </a:t>
            </a:r>
            <a:r>
              <a:rPr lang="es-ES" dirty="0" err="1"/>
              <a:t>relations</a:t>
            </a:r>
            <a:r>
              <a:rPr lang="es-ES" dirty="0"/>
              <a:t> </a:t>
            </a:r>
            <a:r>
              <a:rPr lang="es-ES" dirty="0" err="1"/>
              <a:t>review</a:t>
            </a:r>
            <a:r>
              <a:rPr lang="es-ES" dirty="0"/>
              <a:t>, 2012 Valorar la comunicación interna; perspectivas de directivos y empleados</a:t>
            </a:r>
          </a:p>
          <a:p>
            <a:pPr marL="342900" indent="-342900">
              <a:buFont typeface="Wingdings" panose="05000000000000000000" pitchFamily="2" charset="2"/>
              <a:buChar char="Ø"/>
            </a:pPr>
            <a:r>
              <a:rPr lang="en-IE" dirty="0"/>
              <a:t>Bui, Thuy Linh (2019). </a:t>
            </a:r>
            <a:r>
              <a:rPr lang="es-ES" dirty="0"/>
              <a:t>Comunicación interna en el lugar de trabajo digital: canales de comunicación digital y compromiso de los empleados</a:t>
            </a: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r>
              <a:rPr lang="en-IE" dirty="0"/>
              <a:t>Fuentes de </a:t>
            </a:r>
            <a:r>
              <a:rPr lang="en-IE" dirty="0" err="1"/>
              <a:t>comunicación</a:t>
            </a:r>
            <a:endParaRPr lang="en-IE" dirty="0"/>
          </a:p>
        </p:txBody>
      </p:sp>
    </p:spTree>
    <p:extLst>
      <p:ext uri="{BB962C8B-B14F-4D97-AF65-F5344CB8AC3E}">
        <p14:creationId xmlns:p14="http://schemas.microsoft.com/office/powerpoint/2010/main" val="414673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a:xfrm>
            <a:off x="798380" y="1639523"/>
            <a:ext cx="10595237" cy="2214206"/>
          </a:xfrm>
        </p:spPr>
        <p:txBody>
          <a:bodyPr anchor="t"/>
          <a:lstStyle/>
          <a:p>
            <a:pPr marL="342900" indent="-342900" algn="l">
              <a:buFont typeface="Wingdings" panose="05000000000000000000" pitchFamily="2" charset="2"/>
              <a:buChar char="Ø"/>
            </a:pPr>
            <a:r>
              <a:rPr lang="en-US" b="0" i="0" dirty="0">
                <a:effectLst/>
              </a:rPr>
              <a:t>Jackson, T. W., &amp; van den </a:t>
            </a:r>
            <a:r>
              <a:rPr lang="en-US" b="0" i="0" dirty="0" err="1">
                <a:effectLst/>
              </a:rPr>
              <a:t>Hooff</a:t>
            </a:r>
            <a:r>
              <a:rPr lang="en-US" b="0" i="0" dirty="0">
                <a:effectLst/>
              </a:rPr>
              <a:t>, B. (2012). </a:t>
            </a:r>
            <a:r>
              <a:rPr lang="es-ES" b="0" i="0" dirty="0">
                <a:effectLst/>
              </a:rPr>
              <a:t>Comprensión de los factores que influyen en la sobrecarga de información y la falta de comunicación en el lugar de trabajo. Revista de Tendencias Emergentes en Informática y Ciencias de la Información. 3(8). 1240-1252.</a:t>
            </a:r>
          </a:p>
          <a:p>
            <a:pPr marL="342900" indent="-342900" algn="l">
              <a:buFont typeface="Wingdings" panose="05000000000000000000" pitchFamily="2" charset="2"/>
              <a:buChar char="Ø"/>
            </a:pPr>
            <a:r>
              <a:rPr lang="en-US" b="0" i="0" dirty="0">
                <a:effectLst/>
              </a:rPr>
              <a:t>3 </a:t>
            </a:r>
            <a:r>
              <a:rPr lang="en-US" b="0" i="0" dirty="0" err="1">
                <a:effectLst/>
              </a:rPr>
              <a:t>modelos</a:t>
            </a:r>
            <a:r>
              <a:rPr lang="en-US" b="0" i="0" dirty="0">
                <a:effectLst/>
              </a:rPr>
              <a:t> de </a:t>
            </a:r>
            <a:r>
              <a:rPr lang="en-US" b="0" i="0" dirty="0" err="1">
                <a:effectLst/>
              </a:rPr>
              <a:t>comunicación</a:t>
            </a:r>
            <a:r>
              <a:rPr lang="en-US" b="0" i="0" dirty="0">
                <a:effectLst/>
              </a:rPr>
              <a:t>: </a:t>
            </a:r>
            <a:r>
              <a:rPr lang="en-US" b="0" i="0" u="sng" dirty="0">
                <a:effectLst/>
                <a:hlinkClick r:id="rId2">
                  <a:extLst>
                    <a:ext uri="{A12FA001-AC4F-418D-AE19-62706E023703}">
                      <ahyp:hlinkClr xmlns:ahyp="http://schemas.microsoft.com/office/drawing/2018/hyperlinkcolor" val="tx"/>
                    </a:ext>
                  </a:extLst>
                </a:hlinkClick>
              </a:rPr>
              <a:t>hyperlink text: YouTube video</a:t>
            </a:r>
            <a:endParaRPr lang="en-US" b="0" i="0" dirty="0">
              <a:effectLst/>
            </a:endParaRPr>
          </a:p>
          <a:p>
            <a:pPr marL="342900" indent="-342900" algn="l">
              <a:buFont typeface="Wingdings" panose="05000000000000000000" pitchFamily="2" charset="2"/>
              <a:buChar char="Ø"/>
            </a:pPr>
            <a:r>
              <a:rPr lang="en-US" b="0" i="0" dirty="0">
                <a:effectLst/>
              </a:rPr>
              <a:t>Mala </a:t>
            </a:r>
            <a:r>
              <a:rPr lang="en-US" b="0" i="0" dirty="0" err="1">
                <a:effectLst/>
              </a:rPr>
              <a:t>comunicación</a:t>
            </a:r>
            <a:r>
              <a:rPr lang="en-US" b="0" i="0" dirty="0">
                <a:effectLst/>
              </a:rPr>
              <a:t>: </a:t>
            </a:r>
            <a:r>
              <a:rPr lang="en-US" b="0" i="0" u="sng" dirty="0">
                <a:effectLst/>
                <a:hlinkClick r:id="rId3">
                  <a:extLst>
                    <a:ext uri="{A12FA001-AC4F-418D-AE19-62706E023703}">
                      <ahyp:hlinkClr xmlns:ahyp="http://schemas.microsoft.com/office/drawing/2018/hyperlinkcolor" val="tx"/>
                    </a:ext>
                  </a:extLst>
                </a:hlinkClick>
              </a:rPr>
              <a:t>hyperlink text: YouTube video</a:t>
            </a:r>
            <a:endParaRPr lang="en-US" b="0" i="0" dirty="0">
              <a:effectLst/>
            </a:endParaRPr>
          </a:p>
          <a:p>
            <a:pPr marL="0" indent="0"/>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a:xfrm>
            <a:off x="798380" y="761603"/>
            <a:ext cx="10595237" cy="803654"/>
          </a:xfrm>
        </p:spPr>
        <p:txBody>
          <a:bodyPr/>
          <a:lstStyle/>
          <a:p>
            <a:r>
              <a:rPr lang="es-ES" b="0" i="0" dirty="0">
                <a:effectLst/>
              </a:rPr>
              <a:t>Modelos de comunicación y falta de comunicación</a:t>
            </a:r>
            <a:endParaRPr lang="en-IE" dirty="0"/>
          </a:p>
        </p:txBody>
      </p:sp>
      <p:sp>
        <p:nvSpPr>
          <p:cNvPr id="2" name="Text Placeholder 4">
            <a:extLst>
              <a:ext uri="{FF2B5EF4-FFF2-40B4-BE49-F238E27FC236}">
                <a16:creationId xmlns:a16="http://schemas.microsoft.com/office/drawing/2014/main" id="{1FBD26C3-CF7D-AA24-8216-E85916557584}"/>
              </a:ext>
            </a:extLst>
          </p:cNvPr>
          <p:cNvSpPr txBox="1">
            <a:spLocks/>
          </p:cNvSpPr>
          <p:nvPr/>
        </p:nvSpPr>
        <p:spPr>
          <a:xfrm>
            <a:off x="798380" y="4805916"/>
            <a:ext cx="10595237" cy="22142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Silos organizativos y cómo evitarlos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hyperlink text: Article</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Organigramas sin ánimo de lucro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hyperlink text: Website</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BC310160-EFCF-5DB4-559B-4AD0842F70EA}"/>
              </a:ext>
            </a:extLst>
          </p:cNvPr>
          <p:cNvSpPr txBox="1">
            <a:spLocks/>
          </p:cNvSpPr>
          <p:nvPr/>
        </p:nvSpPr>
        <p:spPr>
          <a:xfrm>
            <a:off x="798380" y="3927995"/>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Estructuras</a:t>
            </a:r>
            <a:r>
              <a:rPr lang="en-US" dirty="0"/>
              <a:t> </a:t>
            </a:r>
            <a:r>
              <a:rPr lang="en-US" dirty="0" err="1"/>
              <a:t>organizativas</a:t>
            </a:r>
            <a:endParaRPr lang="en-IE" dirty="0"/>
          </a:p>
        </p:txBody>
      </p:sp>
    </p:spTree>
    <p:extLst>
      <p:ext uri="{BB962C8B-B14F-4D97-AF65-F5344CB8AC3E}">
        <p14:creationId xmlns:p14="http://schemas.microsoft.com/office/powerpoint/2010/main" val="2463062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a:xfrm>
            <a:off x="798380" y="1639523"/>
            <a:ext cx="10595237" cy="2214206"/>
          </a:xfrm>
        </p:spPr>
        <p:txBody>
          <a:bodyPr anchor="t"/>
          <a:lstStyle/>
          <a:p>
            <a:pPr marL="342900" indent="-342900" algn="l">
              <a:buFont typeface="Wingdings" panose="05000000000000000000" pitchFamily="2" charset="2"/>
              <a:buChar char="Ø"/>
            </a:pPr>
            <a:r>
              <a:rPr lang="en-IE" b="0" i="0" dirty="0">
                <a:effectLst/>
              </a:rPr>
              <a:t>Marketing de entrada: </a:t>
            </a:r>
            <a:r>
              <a:rPr lang="en-IE" b="0" i="0" u="sng" dirty="0">
                <a:effectLst/>
                <a:hlinkClick r:id="rId2">
                  <a:extLst>
                    <a:ext uri="{A12FA001-AC4F-418D-AE19-62706E023703}">
                      <ahyp:hlinkClr xmlns:ahyp="http://schemas.microsoft.com/office/drawing/2018/hyperlinkcolor" val="tx"/>
                    </a:ext>
                  </a:extLst>
                </a:hlinkClick>
              </a:rPr>
              <a:t>hyperlink text: Website</a:t>
            </a:r>
            <a:endParaRPr lang="en-IE" b="0" i="0" dirty="0">
              <a:effectLst/>
            </a:endParaRPr>
          </a:p>
          <a:p>
            <a:pPr marL="342900" indent="-342900" algn="l">
              <a:buFont typeface="Wingdings" panose="05000000000000000000" pitchFamily="2" charset="2"/>
              <a:buChar char="Ø"/>
            </a:pPr>
            <a:r>
              <a:rPr lang="es-ES" b="0" i="0" dirty="0">
                <a:effectLst/>
              </a:rPr>
              <a:t>Marketing de entrada y de salida </a:t>
            </a:r>
            <a:r>
              <a:rPr lang="en-IE" b="0" i="0" dirty="0">
                <a:effectLst/>
              </a:rPr>
              <a:t>: </a:t>
            </a:r>
            <a:r>
              <a:rPr lang="en-IE" b="0" i="0" u="sng" dirty="0">
                <a:effectLst/>
                <a:hlinkClick r:id="rId3">
                  <a:extLst>
                    <a:ext uri="{A12FA001-AC4F-418D-AE19-62706E023703}">
                      <ahyp:hlinkClr xmlns:ahyp="http://schemas.microsoft.com/office/drawing/2018/hyperlinkcolor" val="tx"/>
                    </a:ext>
                  </a:extLst>
                </a:hlinkClick>
              </a:rPr>
              <a:t>hyperlink text: Presentation</a:t>
            </a:r>
            <a:endParaRPr lang="en-IE" b="0" i="0" dirty="0">
              <a:effectLst/>
            </a:endParaRPr>
          </a:p>
          <a:p>
            <a:pPr marL="342900" indent="-342900" algn="l">
              <a:buFont typeface="Wingdings" panose="05000000000000000000" pitchFamily="2" charset="2"/>
              <a:buChar char="Ø"/>
            </a:pPr>
            <a:r>
              <a:rPr lang="es-ES" b="0" i="0" dirty="0">
                <a:effectLst/>
              </a:rPr>
              <a:t>Cómo dirigir una máquina de marketing sin ánimo de lucro </a:t>
            </a:r>
            <a:r>
              <a:rPr lang="en-IE" b="0" i="0" dirty="0">
                <a:effectLst/>
              </a:rPr>
              <a:t>: </a:t>
            </a:r>
            <a:r>
              <a:rPr lang="en-IE" b="0" i="0" u="sng" dirty="0">
                <a:effectLst/>
                <a:hlinkClick r:id="rId4">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s-ES" b="0" i="0" dirty="0">
                <a:effectLst/>
              </a:rPr>
              <a:t>Encuesta sobre el marketing entrante </a:t>
            </a:r>
            <a:r>
              <a:rPr lang="en-IE" b="0" i="0" dirty="0">
                <a:effectLst/>
              </a:rPr>
              <a:t>: </a:t>
            </a:r>
            <a:r>
              <a:rPr lang="en-IE" b="0" i="0" u="sng" dirty="0">
                <a:effectLst/>
                <a:hlinkClick r:id="rId5">
                  <a:extLst>
                    <a:ext uri="{A12FA001-AC4F-418D-AE19-62706E023703}">
                      <ahyp:hlinkClr xmlns:ahyp="http://schemas.microsoft.com/office/drawing/2018/hyperlinkcolor" val="tx"/>
                    </a:ext>
                  </a:extLst>
                </a:hlinkClick>
              </a:rPr>
              <a:t>hyperlink text: Article</a:t>
            </a: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a:xfrm>
            <a:off x="798380" y="761603"/>
            <a:ext cx="10595237" cy="803654"/>
          </a:xfrm>
        </p:spPr>
        <p:txBody>
          <a:bodyPr/>
          <a:lstStyle/>
          <a:p>
            <a:r>
              <a:rPr lang="en-IE" b="0" i="0" dirty="0">
                <a:effectLst/>
              </a:rPr>
              <a:t>Fuentes de Marketing</a:t>
            </a:r>
          </a:p>
          <a:p>
            <a:endParaRPr lang="en-IE" dirty="0"/>
          </a:p>
        </p:txBody>
      </p:sp>
      <p:sp>
        <p:nvSpPr>
          <p:cNvPr id="2" name="Text Placeholder 4">
            <a:extLst>
              <a:ext uri="{FF2B5EF4-FFF2-40B4-BE49-F238E27FC236}">
                <a16:creationId xmlns:a16="http://schemas.microsoft.com/office/drawing/2014/main" id="{1FBD26C3-CF7D-AA24-8216-E85916557584}"/>
              </a:ext>
            </a:extLst>
          </p:cNvPr>
          <p:cNvSpPr txBox="1">
            <a:spLocks/>
          </p:cNvSpPr>
          <p:nvPr/>
        </p:nvSpPr>
        <p:spPr>
          <a:xfrm>
            <a:off x="798380" y="4805916"/>
            <a:ext cx="10595237" cy="22142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Ø"/>
            </a:pPr>
            <a:r>
              <a:rPr lang="es-ES" b="0" i="0" dirty="0">
                <a:effectLst/>
              </a:rPr>
              <a:t>Mapa del recorrido del cliente </a:t>
            </a:r>
            <a:r>
              <a:rPr lang="en-IE" b="0" i="0" dirty="0">
                <a:effectLst/>
              </a:rPr>
              <a:t>: </a:t>
            </a:r>
            <a:r>
              <a:rPr lang="en-IE" b="0" i="0" u="sng" dirty="0">
                <a:effectLst/>
                <a:hlinkClick r:id="rId6">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s-ES" b="0" i="0" dirty="0">
                <a:effectLst/>
              </a:rPr>
              <a:t>CJM para organizaciones sin ánimo de lucro </a:t>
            </a:r>
            <a:r>
              <a:rPr lang="en-IE" b="0" i="0" dirty="0">
                <a:effectLst/>
              </a:rPr>
              <a:t>: </a:t>
            </a:r>
            <a:r>
              <a:rPr lang="en-IE" b="0" i="0" u="sng" dirty="0">
                <a:effectLst/>
                <a:hlinkClick r:id="rId7">
                  <a:extLst>
                    <a:ext uri="{A12FA001-AC4F-418D-AE19-62706E023703}">
                      <ahyp:hlinkClr xmlns:ahyp="http://schemas.microsoft.com/office/drawing/2018/hyperlinkcolor" val="tx"/>
                    </a:ext>
                  </a:extLst>
                </a:hlinkClick>
              </a:rPr>
              <a:t>hyperlink text: Article</a:t>
            </a:r>
            <a:endParaRPr lang="en-IE" b="0" i="0" dirty="0">
              <a:effectLst/>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BC310160-EFCF-5DB4-559B-4AD0842F70EA}"/>
              </a:ext>
            </a:extLst>
          </p:cNvPr>
          <p:cNvSpPr txBox="1">
            <a:spLocks/>
          </p:cNvSpPr>
          <p:nvPr/>
        </p:nvSpPr>
        <p:spPr>
          <a:xfrm>
            <a:off x="798380" y="3927995"/>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i="0" dirty="0" err="1">
                <a:effectLst/>
              </a:rPr>
              <a:t>Trayectoria</a:t>
            </a:r>
            <a:r>
              <a:rPr lang="en-IE" b="0" i="0" dirty="0">
                <a:effectLst/>
              </a:rPr>
              <a:t> del </a:t>
            </a:r>
            <a:r>
              <a:rPr lang="en-IE" b="0" i="0" dirty="0" err="1">
                <a:effectLst/>
              </a:rPr>
              <a:t>cliente</a:t>
            </a:r>
            <a:endParaRPr lang="en-IE" dirty="0"/>
          </a:p>
        </p:txBody>
      </p:sp>
    </p:spTree>
    <p:extLst>
      <p:ext uri="{BB962C8B-B14F-4D97-AF65-F5344CB8AC3E}">
        <p14:creationId xmlns:p14="http://schemas.microsoft.com/office/powerpoint/2010/main" val="24306462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s-ES" b="0" i="0" dirty="0">
                <a:effectLst/>
              </a:rPr>
              <a:t>El cerebro y el negocio de las historias: Cómo crear presentaciones atractivas e influyentes utilizando la estructura narrativa</a:t>
            </a:r>
            <a:r>
              <a:rPr lang="en-US" b="0" i="0" dirty="0">
                <a:effectLst/>
              </a:rPr>
              <a:t>. </a:t>
            </a:r>
            <a:r>
              <a:rPr lang="en-US" b="0" i="0" dirty="0" err="1">
                <a:effectLst/>
              </a:rPr>
              <a:t>SagePresence</a:t>
            </a:r>
            <a:r>
              <a:rPr lang="en-US" b="0" i="0" dirty="0">
                <a:effectLst/>
              </a:rPr>
              <a:t>. 2018.</a:t>
            </a:r>
          </a:p>
          <a:p>
            <a:pPr marL="342900" indent="-342900" algn="l">
              <a:buFont typeface="Wingdings" panose="05000000000000000000" pitchFamily="2" charset="2"/>
              <a:buChar char="Ø"/>
            </a:pPr>
            <a:r>
              <a:rPr lang="en-US" b="0" i="0" dirty="0" err="1">
                <a:effectLst/>
              </a:rPr>
              <a:t>Elementos</a:t>
            </a:r>
            <a:r>
              <a:rPr lang="en-US" b="0" i="0" dirty="0">
                <a:effectLst/>
              </a:rPr>
              <a:t> de la </a:t>
            </a:r>
            <a:r>
              <a:rPr lang="en-US" b="0" i="0" dirty="0" err="1">
                <a:effectLst/>
              </a:rPr>
              <a:t>narración</a:t>
            </a:r>
            <a:r>
              <a:rPr lang="en-US" b="0" i="0" dirty="0">
                <a:effectLst/>
              </a:rPr>
              <a:t>: </a:t>
            </a:r>
            <a:r>
              <a:rPr lang="en-US" b="0" i="0" u="sng" dirty="0">
                <a:effectLst/>
                <a:hlinkClick r:id="rId2">
                  <a:extLst>
                    <a:ext uri="{A12FA001-AC4F-418D-AE19-62706E023703}">
                      <ahyp:hlinkClr xmlns:ahyp="http://schemas.microsoft.com/office/drawing/2018/hyperlinkcolor" val="tx"/>
                    </a:ext>
                  </a:extLst>
                </a:hlinkClick>
              </a:rPr>
              <a:t>hyperlink text: Article</a:t>
            </a:r>
            <a:endParaRPr lang="en-US" b="0" i="0" u="sng" dirty="0">
              <a:effectLst/>
            </a:endParaRPr>
          </a:p>
          <a:p>
            <a:pPr marL="342900" indent="-342900" algn="l">
              <a:buFont typeface="Wingdings" panose="05000000000000000000" pitchFamily="2" charset="2"/>
              <a:buChar char="Ø"/>
            </a:pPr>
            <a:r>
              <a:rPr lang="en-US" b="0" i="0" dirty="0">
                <a:effectLst/>
              </a:rPr>
              <a:t>Parkinson &amp; Laura (2019). </a:t>
            </a:r>
            <a:r>
              <a:rPr lang="es-ES" b="0" i="0" dirty="0">
                <a:effectLst/>
              </a:rPr>
              <a:t>Establecer la confianza mediante la narración de historias: Un modelo de </a:t>
            </a:r>
            <a:r>
              <a:rPr lang="es-ES" b="0" i="0" dirty="0" err="1">
                <a:effectLst/>
              </a:rPr>
              <a:t>codiseño</a:t>
            </a:r>
            <a:r>
              <a:rPr lang="es-ES" b="0" i="0" dirty="0">
                <a:effectLst/>
              </a:rPr>
              <a:t>.</a:t>
            </a:r>
          </a:p>
          <a:p>
            <a:pPr marL="342900" indent="-342900" algn="l">
              <a:buFont typeface="Wingdings" panose="05000000000000000000" pitchFamily="2" charset="2"/>
              <a:buChar char="Ø"/>
            </a:pPr>
            <a:r>
              <a:rPr lang="en-US" b="0" i="0" dirty="0">
                <a:effectLst/>
              </a:rPr>
              <a:t>Jerome Bruner (1990). </a:t>
            </a:r>
            <a:r>
              <a:rPr lang="es-ES" b="0" i="0" dirty="0">
                <a:effectLst/>
              </a:rPr>
              <a:t>La construcción narrativa de la realidad.</a:t>
            </a:r>
            <a:br>
              <a:rPr lang="en-IE" dirty="0"/>
            </a:b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en-IE" b="0" i="0" dirty="0">
                <a:effectLst/>
              </a:rPr>
              <a:t>Fuentes de </a:t>
            </a:r>
            <a:r>
              <a:rPr lang="en-IE" b="0" i="0" dirty="0" err="1">
                <a:effectLst/>
              </a:rPr>
              <a:t>narración</a:t>
            </a:r>
            <a:endParaRPr lang="en-IE" b="0" i="0" dirty="0">
              <a:effectLst/>
            </a:endParaRPr>
          </a:p>
          <a:p>
            <a:endParaRPr lang="en-IE" dirty="0"/>
          </a:p>
        </p:txBody>
      </p:sp>
    </p:spTree>
    <p:extLst>
      <p:ext uri="{BB962C8B-B14F-4D97-AF65-F5344CB8AC3E}">
        <p14:creationId xmlns:p14="http://schemas.microsoft.com/office/powerpoint/2010/main" val="35081394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n-US" b="0" i="0" dirty="0">
                <a:effectLst/>
              </a:rPr>
              <a:t>Parkinson &amp; Laura (2019). </a:t>
            </a:r>
            <a:r>
              <a:rPr lang="es-ES" b="0" i="0" dirty="0">
                <a:effectLst/>
              </a:rPr>
              <a:t>Establecer la confianza mediante la narración de historias: Un modelo de </a:t>
            </a:r>
            <a:r>
              <a:rPr lang="es-ES" b="0" i="0" dirty="0" err="1">
                <a:effectLst/>
              </a:rPr>
              <a:t>codiseño</a:t>
            </a:r>
            <a:r>
              <a:rPr lang="es-ES" b="0" i="0" dirty="0">
                <a:effectLst/>
              </a:rPr>
              <a:t>.</a:t>
            </a:r>
          </a:p>
          <a:p>
            <a:pPr marL="342900" indent="-342900" algn="l">
              <a:buFont typeface="Wingdings" panose="05000000000000000000" pitchFamily="2" charset="2"/>
              <a:buChar char="Ø"/>
            </a:pPr>
            <a:r>
              <a:rPr lang="en-US" b="0" i="0" dirty="0">
                <a:effectLst/>
              </a:rPr>
              <a:t>Jerome Bruner (1990). </a:t>
            </a:r>
            <a:r>
              <a:rPr lang="es-ES" b="0" i="0" dirty="0">
                <a:effectLst/>
              </a:rPr>
              <a:t>La construcción narrativa de la realidad.</a:t>
            </a:r>
          </a:p>
          <a:p>
            <a:pPr marL="342900" indent="-342900" algn="l">
              <a:buFont typeface="Wingdings" panose="05000000000000000000" pitchFamily="2" charset="2"/>
              <a:buChar char="Ø"/>
            </a:pPr>
            <a:r>
              <a:rPr lang="en-US" b="0" i="0" dirty="0">
                <a:effectLst/>
              </a:rPr>
              <a:t>El </a:t>
            </a:r>
            <a:r>
              <a:rPr lang="en-US" b="0" i="0" dirty="0" err="1">
                <a:effectLst/>
              </a:rPr>
              <a:t>cerebro</a:t>
            </a:r>
            <a:r>
              <a:rPr lang="en-US" b="0" i="0" dirty="0">
                <a:effectLst/>
              </a:rPr>
              <a:t> y </a:t>
            </a:r>
            <a:r>
              <a:rPr lang="en-US" b="0" i="0" dirty="0" err="1">
                <a:effectLst/>
              </a:rPr>
              <a:t>el</a:t>
            </a:r>
            <a:r>
              <a:rPr lang="en-US" b="0" i="0" dirty="0">
                <a:effectLst/>
              </a:rPr>
              <a:t> </a:t>
            </a:r>
            <a:r>
              <a:rPr lang="en-US" b="0" i="0" dirty="0" err="1">
                <a:effectLst/>
              </a:rPr>
              <a:t>negocio</a:t>
            </a:r>
            <a:r>
              <a:rPr lang="en-US" b="0" i="0" dirty="0">
                <a:effectLst/>
              </a:rPr>
              <a:t> de las </a:t>
            </a:r>
            <a:r>
              <a:rPr lang="en-US" b="0" i="0" dirty="0" err="1">
                <a:effectLst/>
              </a:rPr>
              <a:t>historias</a:t>
            </a:r>
            <a:r>
              <a:rPr lang="en-US" b="0" i="0" dirty="0">
                <a:effectLst/>
              </a:rPr>
              <a:t>: Creating Engaging and Influential Presentations Using Story Structure. </a:t>
            </a:r>
            <a:r>
              <a:rPr lang="en-US" b="0" i="0" dirty="0" err="1">
                <a:effectLst/>
              </a:rPr>
              <a:t>SagePresence</a:t>
            </a:r>
            <a:r>
              <a:rPr lang="en-US" b="0" i="0" dirty="0">
                <a:effectLst/>
              </a:rPr>
              <a:t>. 2018.</a:t>
            </a:r>
          </a:p>
          <a:p>
            <a:pPr marL="342900" indent="-342900" algn="l">
              <a:buFont typeface="Wingdings" panose="05000000000000000000" pitchFamily="2" charset="2"/>
              <a:buChar char="Ø"/>
            </a:pPr>
            <a:r>
              <a:rPr lang="en-US" b="0" i="0" dirty="0" err="1">
                <a:effectLst/>
              </a:rPr>
              <a:t>Elementos</a:t>
            </a:r>
            <a:r>
              <a:rPr lang="en-US" b="0" i="0" dirty="0">
                <a:effectLst/>
              </a:rPr>
              <a:t> de la </a:t>
            </a:r>
            <a:r>
              <a:rPr lang="en-US" b="0" i="0" dirty="0" err="1">
                <a:effectLst/>
              </a:rPr>
              <a:t>narración</a:t>
            </a:r>
            <a:r>
              <a:rPr lang="en-US" b="0" i="0" dirty="0">
                <a:effectLst/>
              </a:rPr>
              <a:t>: </a:t>
            </a:r>
            <a:r>
              <a:rPr lang="en-US" b="0" i="0" u="sng" dirty="0">
                <a:effectLst/>
                <a:hlinkClick r:id="rId2">
                  <a:extLst>
                    <a:ext uri="{A12FA001-AC4F-418D-AE19-62706E023703}">
                      <ahyp:hlinkClr xmlns:ahyp="http://schemas.microsoft.com/office/drawing/2018/hyperlinkcolor" val="tx"/>
                    </a:ext>
                  </a:extLst>
                </a:hlinkClick>
              </a:rPr>
              <a:t>hyperlink text: Article</a:t>
            </a:r>
            <a:endParaRPr lang="en-US" b="0" i="0" dirty="0">
              <a:effectLst/>
            </a:endParaRPr>
          </a:p>
          <a:p>
            <a:pPr marL="342900" indent="-342900" algn="l">
              <a:buFont typeface="Wingdings" panose="05000000000000000000" pitchFamily="2" charset="2"/>
              <a:buChar char="Ø"/>
            </a:pPr>
            <a:r>
              <a:rPr lang="es-ES" b="0" i="0" dirty="0">
                <a:effectLst/>
              </a:rPr>
              <a:t>Buenos diálogos en la industria del cine </a:t>
            </a:r>
            <a:r>
              <a:rPr lang="en-IE" b="0" i="0" dirty="0">
                <a:effectLst/>
              </a:rPr>
              <a:t>: </a:t>
            </a:r>
            <a:r>
              <a:rPr lang="en-IE" b="0" i="0" u="sng" dirty="0">
                <a:effectLst/>
                <a:hlinkClick r:id="rId3">
                  <a:extLst>
                    <a:ext uri="{A12FA001-AC4F-418D-AE19-62706E023703}">
                      <ahyp:hlinkClr xmlns:ahyp="http://schemas.microsoft.com/office/drawing/2018/hyperlinkcolor" val="tx"/>
                    </a:ext>
                  </a:extLst>
                </a:hlinkClick>
              </a:rPr>
              <a:t>hyperlink text: Article</a:t>
            </a:r>
            <a:endParaRPr lang="en-IE" b="0" i="0" dirty="0">
              <a:effectLst/>
            </a:endParaRPr>
          </a:p>
          <a:p>
            <a:pPr marL="0" indent="0" algn="l"/>
            <a:br>
              <a:rPr lang="en-IE" dirty="0"/>
            </a:b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en-IE" b="0" i="0" dirty="0">
                <a:effectLst/>
              </a:rPr>
              <a:t>Fuentes de la </a:t>
            </a:r>
            <a:r>
              <a:rPr lang="en-IE" b="0" i="0" dirty="0" err="1">
                <a:effectLst/>
              </a:rPr>
              <a:t>narración</a:t>
            </a:r>
            <a:endParaRPr lang="en-IE" b="0" i="0" dirty="0">
              <a:effectLst/>
            </a:endParaRPr>
          </a:p>
          <a:p>
            <a:endParaRPr lang="en-IE" dirty="0"/>
          </a:p>
        </p:txBody>
      </p:sp>
    </p:spTree>
    <p:extLst>
      <p:ext uri="{BB962C8B-B14F-4D97-AF65-F5344CB8AC3E}">
        <p14:creationId xmlns:p14="http://schemas.microsoft.com/office/powerpoint/2010/main" val="29500627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s-ES" b="0" i="0" dirty="0">
                <a:effectLst/>
              </a:rPr>
              <a:t>20 mejores canciones que narran una historia </a:t>
            </a:r>
            <a:r>
              <a:rPr lang="en-IE" b="0" i="0" dirty="0">
                <a:effectLst/>
              </a:rPr>
              <a:t>: </a:t>
            </a:r>
            <a:r>
              <a:rPr lang="en-IE" b="0" i="0" u="sng" dirty="0">
                <a:effectLst/>
                <a:hlinkClick r:id="rId2">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n-IE" b="0" i="0" dirty="0">
                <a:effectLst/>
              </a:rPr>
              <a:t>21 </a:t>
            </a:r>
            <a:r>
              <a:rPr lang="en-IE" b="0" i="0" dirty="0" err="1">
                <a:effectLst/>
              </a:rPr>
              <a:t>bellos</a:t>
            </a:r>
            <a:r>
              <a:rPr lang="en-IE" b="0" i="0" dirty="0">
                <a:effectLst/>
              </a:rPr>
              <a:t> </a:t>
            </a:r>
            <a:r>
              <a:rPr lang="en-IE" b="0" i="0" dirty="0" err="1">
                <a:effectLst/>
              </a:rPr>
              <a:t>ejemplos</a:t>
            </a:r>
            <a:r>
              <a:rPr lang="en-IE" b="0" i="0" dirty="0">
                <a:effectLst/>
              </a:rPr>
              <a:t> de Storytelling visual </a:t>
            </a:r>
            <a:r>
              <a:rPr lang="en-IE" b="0" i="0" dirty="0" err="1">
                <a:effectLst/>
              </a:rPr>
              <a:t>en</a:t>
            </a:r>
            <a:r>
              <a:rPr lang="en-IE" b="0" i="0" dirty="0">
                <a:effectLst/>
              </a:rPr>
              <a:t> Instagram : </a:t>
            </a:r>
            <a:r>
              <a:rPr lang="en-IE" b="0" i="0" u="sng" dirty="0">
                <a:effectLst/>
                <a:hlinkClick r:id="rId3">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s-ES" b="0" i="0" dirty="0">
                <a:effectLst/>
              </a:rPr>
              <a:t>25 ideas y sugerencias de giros argumentales para escritores </a:t>
            </a:r>
            <a:r>
              <a:rPr lang="en-IE" b="0" i="0" dirty="0">
                <a:effectLst/>
              </a:rPr>
              <a:t>: </a:t>
            </a:r>
            <a:r>
              <a:rPr lang="en-IE" b="0" i="0" u="sng" dirty="0">
                <a:effectLst/>
                <a:hlinkClick r:id="rId4">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n-IE" b="0" i="0" dirty="0" err="1">
                <a:effectLst/>
              </a:rPr>
              <a:t>Castelló</a:t>
            </a:r>
            <a:r>
              <a:rPr lang="en-IE" b="0" i="0" dirty="0">
                <a:effectLst/>
              </a:rPr>
              <a:t> (2012) Del ROI al IOR </a:t>
            </a:r>
            <a:r>
              <a:rPr lang="en-IE" b="0" i="0" dirty="0" err="1">
                <a:effectLst/>
              </a:rPr>
              <a:t>el</a:t>
            </a:r>
            <a:r>
              <a:rPr lang="en-IE" b="0" i="0" dirty="0">
                <a:effectLst/>
              </a:rPr>
              <a:t> </a:t>
            </a:r>
            <a:r>
              <a:rPr lang="en-IE" b="0" i="0" dirty="0" err="1">
                <a:effectLst/>
              </a:rPr>
              <a:t>retorno</a:t>
            </a:r>
            <a:r>
              <a:rPr lang="en-IE" b="0" i="0" dirty="0">
                <a:effectLst/>
              </a:rPr>
              <a:t> de la </a:t>
            </a:r>
            <a:r>
              <a:rPr lang="en-IE" b="0" i="0" dirty="0" err="1">
                <a:effectLst/>
              </a:rPr>
              <a:t>inversión</a:t>
            </a:r>
            <a:r>
              <a:rPr lang="en-IE" b="0" i="0" dirty="0">
                <a:effectLst/>
              </a:rPr>
              <a:t> de la </a:t>
            </a:r>
            <a:r>
              <a:rPr lang="en-IE" b="0" i="0" dirty="0" err="1">
                <a:effectLst/>
              </a:rPr>
              <a:t>comunicación</a:t>
            </a:r>
            <a:r>
              <a:rPr lang="en-IE" b="0" i="0" dirty="0">
                <a:effectLst/>
              </a:rPr>
              <a:t> </a:t>
            </a:r>
            <a:r>
              <a:rPr lang="en-IE" b="0" i="0" dirty="0" err="1">
                <a:effectLst/>
              </a:rPr>
              <a:t>empresarial</a:t>
            </a:r>
            <a:r>
              <a:rPr lang="en-IE" b="0" i="0" dirty="0">
                <a:effectLst/>
              </a:rPr>
              <a:t> y </a:t>
            </a:r>
            <a:r>
              <a:rPr lang="en-IE" b="0" i="0" dirty="0" err="1">
                <a:effectLst/>
              </a:rPr>
              <a:t>publicitaria</a:t>
            </a:r>
            <a:r>
              <a:rPr lang="en-IE" b="0" i="0" dirty="0">
                <a:effectLst/>
              </a:rPr>
              <a:t> </a:t>
            </a:r>
            <a:r>
              <a:rPr lang="en-IE" b="0" i="0" dirty="0" err="1">
                <a:effectLst/>
              </a:rPr>
              <a:t>en</a:t>
            </a:r>
            <a:r>
              <a:rPr lang="en-IE" b="0" i="0" dirty="0">
                <a:effectLst/>
              </a:rPr>
              <a:t> </a:t>
            </a:r>
            <a:r>
              <a:rPr lang="en-IE" b="0" i="0" dirty="0" err="1">
                <a:effectLst/>
              </a:rPr>
              <a:t>medios</a:t>
            </a:r>
            <a:r>
              <a:rPr lang="en-IE" b="0" i="0" dirty="0">
                <a:effectLst/>
              </a:rPr>
              <a:t> </a:t>
            </a:r>
            <a:r>
              <a:rPr lang="en-IE" b="0" i="0" dirty="0" err="1">
                <a:effectLst/>
              </a:rPr>
              <a:t>sociales</a:t>
            </a:r>
            <a:r>
              <a:rPr lang="en-IE" b="0" i="0" dirty="0">
                <a:effectLst/>
              </a:rPr>
              <a:t>.</a:t>
            </a:r>
          </a:p>
          <a:p>
            <a:pPr marL="342900" indent="-342900" algn="l">
              <a:buFont typeface="Wingdings" panose="05000000000000000000" pitchFamily="2" charset="2"/>
              <a:buChar char="Ø"/>
            </a:pPr>
            <a:r>
              <a:rPr lang="es-ES" b="0" i="0" dirty="0">
                <a:effectLst/>
              </a:rPr>
              <a:t>Cómo crear una marca coherente </a:t>
            </a:r>
            <a:r>
              <a:rPr lang="en-IE" b="0" i="0" dirty="0">
                <a:effectLst/>
              </a:rPr>
              <a:t>: </a:t>
            </a:r>
            <a:r>
              <a:rPr lang="en-IE" b="0" i="0" u="sng" dirty="0">
                <a:effectLst/>
                <a:hlinkClick r:id="rId5">
                  <a:extLst>
                    <a:ext uri="{A12FA001-AC4F-418D-AE19-62706E023703}">
                      <ahyp:hlinkClr xmlns:ahyp="http://schemas.microsoft.com/office/drawing/2018/hyperlinkcolor" val="tx"/>
                    </a:ext>
                  </a:extLst>
                </a:hlinkClick>
              </a:rPr>
              <a:t>hyperlink text: Website</a:t>
            </a:r>
            <a:endParaRPr lang="en-IE" b="0" i="0" dirty="0">
              <a:effectLst/>
            </a:endParaRPr>
          </a:p>
          <a:p>
            <a:pPr marL="0" indent="0" algn="l"/>
            <a:br>
              <a:rPr lang="en-IE" dirty="0"/>
            </a:b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en-IE" b="0" i="0" dirty="0">
                <a:effectLst/>
              </a:rPr>
              <a:t>Fuentes de la </a:t>
            </a:r>
            <a:r>
              <a:rPr lang="en-IE" b="0" i="0" dirty="0" err="1">
                <a:effectLst/>
              </a:rPr>
              <a:t>narración</a:t>
            </a:r>
            <a:endParaRPr lang="en-IE" b="0" i="0" dirty="0">
              <a:effectLst/>
            </a:endParaRPr>
          </a:p>
          <a:p>
            <a:endParaRPr lang="en-IE" dirty="0"/>
          </a:p>
        </p:txBody>
      </p:sp>
    </p:spTree>
    <p:extLst>
      <p:ext uri="{BB962C8B-B14F-4D97-AF65-F5344CB8AC3E}">
        <p14:creationId xmlns:p14="http://schemas.microsoft.com/office/powerpoint/2010/main" val="240595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00912"/>
            <a:ext cx="10595237" cy="3995028"/>
          </a:xfrm>
        </p:spPr>
        <p:txBody>
          <a:bodyPr lIns="91440" tIns="45720" rIns="91440" bIns="45720" anchor="t"/>
          <a:lstStyle/>
          <a:p>
            <a:pPr marL="457200" indent="-457200">
              <a:buBlip>
                <a:blip r:embed="rId3"/>
              </a:buBlip>
              <a:defRPr/>
            </a:pPr>
            <a:r>
              <a:rPr kumimoji="0" lang="es-ES" b="0" i="0" u="none" strike="noStrike" kern="1200" cap="none" spc="0" normalizeH="0" baseline="0" noProof="0" dirty="0">
                <a:ln>
                  <a:noFill/>
                </a:ln>
                <a:effectLst/>
                <a:uLnTx/>
                <a:uFillTx/>
                <a:latin typeface="Calibri" panose="020F0502020204030204"/>
                <a:ea typeface="+mn-ea"/>
                <a:cs typeface="+mn-cs"/>
              </a:rPr>
              <a:t>La comunicación puede definirse como el proceso de transmisión de información y entendimiento común de una persona a otra (</a:t>
            </a:r>
            <a:r>
              <a:rPr kumimoji="0" lang="es-ES" b="0" i="0" u="none" strike="noStrike" kern="1200" cap="none" spc="0" normalizeH="0" baseline="0" noProof="0" dirty="0" err="1">
                <a:ln>
                  <a:noFill/>
                </a:ln>
                <a:effectLst/>
                <a:uLnTx/>
                <a:uFillTx/>
                <a:latin typeface="Calibri" panose="020F0502020204030204"/>
                <a:ea typeface="+mn-ea"/>
                <a:cs typeface="+mn-cs"/>
              </a:rPr>
              <a:t>Keyton</a:t>
            </a:r>
            <a:r>
              <a:rPr kumimoji="0" lang="es-ES" b="0" i="0" u="none" strike="noStrike" kern="1200" cap="none" spc="0" normalizeH="0" baseline="0" noProof="0" dirty="0">
                <a:ln>
                  <a:noFill/>
                </a:ln>
                <a:effectLst/>
                <a:uLnTx/>
                <a:uFillTx/>
                <a:latin typeface="Calibri" panose="020F0502020204030204"/>
                <a:ea typeface="+mn-ea"/>
                <a:cs typeface="+mn-cs"/>
              </a:rPr>
              <a:t>, 2011).</a:t>
            </a:r>
          </a:p>
          <a:p>
            <a:pPr marL="0" indent="0">
              <a:defRPr/>
            </a:pPr>
            <a:endParaRPr lang="en-US" dirty="0">
              <a:solidFill>
                <a:prstClr val="black"/>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s-ES" b="0" i="0" u="none" strike="noStrike" kern="1200" cap="none" spc="0" normalizeH="0" baseline="0" noProof="0" dirty="0">
                <a:ln>
                  <a:noFill/>
                </a:ln>
                <a:effectLst/>
                <a:uLnTx/>
                <a:uFillTx/>
                <a:latin typeface="Calibri" panose="020F0502020204030204"/>
                <a:ea typeface="+mn-ea"/>
                <a:cs typeface="+mn-cs"/>
              </a:rPr>
              <a:t>Dentro de las organizaciones, la comunicación es la clave para garantizar una comunicación clara con los trabajadores y las partes interesadas.</a:t>
            </a:r>
          </a:p>
          <a:p>
            <a:pPr marL="0" marR="0" lvl="0" indent="0" algn="l" defTabSz="914400" rtl="0" eaLnBrk="1" fontAlgn="auto" latinLnBrk="0" hangingPunct="1">
              <a:lnSpc>
                <a:spcPct val="90000"/>
              </a:lnSpc>
              <a:spcBef>
                <a:spcPts val="100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s-E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Entender qué comunicar y cómo hacerlo nos llevará a obtener mejores resultados, mejorar nuestro trabajo interno y, en consecuencia, garantizar la calidad de los contenidos.</a:t>
            </a: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38338"/>
            <a:ext cx="10595237" cy="803654"/>
          </a:xfrm>
        </p:spPr>
        <p:txBody>
          <a:bodyPr/>
          <a:lstStyle/>
          <a:p>
            <a:r>
              <a:rPr lang="en-GB" dirty="0"/>
              <a:t>¿</a:t>
            </a:r>
            <a:r>
              <a:rPr lang="en-GB" dirty="0" err="1"/>
              <a:t>Qué</a:t>
            </a:r>
            <a:r>
              <a:rPr lang="en-GB" dirty="0"/>
              <a:t> es la </a:t>
            </a:r>
            <a:r>
              <a:rPr lang="en-GB" dirty="0" err="1"/>
              <a:t>comunicación</a:t>
            </a:r>
            <a:r>
              <a:rPr lang="en-GB" dirty="0"/>
              <a:t>? Los </a:t>
            </a:r>
            <a:r>
              <a:rPr lang="en-GB" dirty="0" err="1"/>
              <a:t>elementos</a:t>
            </a:r>
            <a:r>
              <a:rPr lang="en-GB" dirty="0"/>
              <a:t> de la </a:t>
            </a:r>
            <a:r>
              <a:rPr lang="en-GB" dirty="0" err="1"/>
              <a:t>comunicación</a:t>
            </a:r>
            <a:endParaRPr lang="en-US" dirty="0"/>
          </a:p>
        </p:txBody>
      </p:sp>
    </p:spTree>
    <p:extLst>
      <p:ext uri="{BB962C8B-B14F-4D97-AF65-F5344CB8AC3E}">
        <p14:creationId xmlns:p14="http://schemas.microsoft.com/office/powerpoint/2010/main" val="154934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08922"/>
            <a:ext cx="10595237" cy="4687475"/>
          </a:xfrm>
        </p:spPr>
        <p:txBody>
          <a:bodyPr/>
          <a:lstStyle/>
          <a:p>
            <a:pPr marL="0" lvl="0" indent="0">
              <a:defRPr/>
            </a:pPr>
            <a:endParaRPr lang="en-GB" dirty="0"/>
          </a:p>
          <a:p>
            <a:pPr marL="457200" lvl="0" indent="-457200">
              <a:buBlip>
                <a:blip r:embed="rId3"/>
              </a:buBlip>
              <a:defRPr/>
            </a:pPr>
            <a:endParaRPr lang="es-ES" dirty="0"/>
          </a:p>
          <a:p>
            <a:pPr marL="457200" lvl="0" indent="-457200">
              <a:buBlip>
                <a:blip r:embed="rId3"/>
              </a:buBlip>
              <a:defRPr/>
            </a:pPr>
            <a:r>
              <a:rPr lang="es-ES" dirty="0"/>
              <a:t>Nada de esto es efectivo sin una estrategia clara y la comprensión de los diferentes elementos que tiene la comunicación. </a:t>
            </a:r>
            <a:endParaRPr lang="en-US" dirty="0"/>
          </a:p>
          <a:p>
            <a:pPr marL="457200" lvl="0" indent="-457200">
              <a:buBlip>
                <a:blip r:embed="rId3"/>
              </a:buBlip>
              <a:defRPr/>
            </a:pPr>
            <a:r>
              <a:rPr lang="es-ES" dirty="0"/>
              <a:t>Tradicionalmente, la comunicación se ha entendido como un proceso lineal en el que el emisor envía un mensaje al receptor. </a:t>
            </a:r>
            <a:endParaRPr lang="en-GB" dirty="0"/>
          </a:p>
          <a:p>
            <a:pPr marL="457200" lvl="0" indent="-457200">
              <a:buBlip>
                <a:blip r:embed="rId3"/>
              </a:buBlip>
              <a:defRPr/>
            </a:pPr>
            <a:r>
              <a:rPr lang="es-ES" dirty="0"/>
              <a:t>Sin embargo, este modelo lineal no tiene en cuenta aspectos de relevante importancia, como el contexto en el que se ha producido el mensaje, el ruido o los factores que pueden interferir durante la comunicación, o el proceso de codificación y descodificación del mensaje.</a:t>
            </a:r>
            <a:endParaRPr lang="en-GB" dirty="0"/>
          </a:p>
          <a:p>
            <a:pPr marL="342900" indent="-342900">
              <a:buBlip>
                <a:blip r:embed="rId4"/>
              </a:buBlip>
            </a:pPr>
            <a:endParaRPr lang="en-GB" dirty="0"/>
          </a:p>
          <a:p>
            <a:pPr marL="0" indent="0"/>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Qué</a:t>
            </a:r>
            <a:r>
              <a:rPr lang="en-GB" dirty="0"/>
              <a:t> es la </a:t>
            </a:r>
            <a:r>
              <a:rPr lang="en-GB" dirty="0" err="1"/>
              <a:t>comunicación</a:t>
            </a:r>
            <a:r>
              <a:rPr lang="en-GB" dirty="0"/>
              <a:t>? Los </a:t>
            </a:r>
            <a:r>
              <a:rPr lang="en-GB" dirty="0" err="1"/>
              <a:t>elementos</a:t>
            </a:r>
            <a:r>
              <a:rPr lang="en-GB" dirty="0"/>
              <a:t> de la </a:t>
            </a:r>
            <a:r>
              <a:rPr lang="en-GB" dirty="0" err="1"/>
              <a:t>comunicación</a:t>
            </a:r>
            <a:endParaRPr lang="en-US" dirty="0"/>
          </a:p>
        </p:txBody>
      </p:sp>
    </p:spTree>
    <p:extLst>
      <p:ext uri="{BB962C8B-B14F-4D97-AF65-F5344CB8AC3E}">
        <p14:creationId xmlns:p14="http://schemas.microsoft.com/office/powerpoint/2010/main" val="202152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4FD902-7F32-4833-137C-E5CB858D8F83}"/>
              </a:ext>
            </a:extLst>
          </p:cNvPr>
          <p:cNvSpPr>
            <a:spLocks noGrp="1"/>
          </p:cNvSpPr>
          <p:nvPr>
            <p:ph type="body" sz="quarter" idx="16"/>
          </p:nvPr>
        </p:nvSpPr>
        <p:spPr/>
        <p:txBody>
          <a:bodyPr/>
          <a:lstStyle/>
          <a:p>
            <a:pPr algn="ctr"/>
            <a:r>
              <a:rPr lang="en-IE" dirty="0" err="1"/>
              <a:t>Teorías</a:t>
            </a:r>
            <a:r>
              <a:rPr lang="en-IE" dirty="0"/>
              <a:t> de la </a:t>
            </a:r>
            <a:r>
              <a:rPr lang="en-IE" dirty="0" err="1"/>
              <a:t>comunicación</a:t>
            </a:r>
            <a:endParaRPr lang="en-IE" dirty="0"/>
          </a:p>
        </p:txBody>
      </p:sp>
      <p:pic>
        <p:nvPicPr>
          <p:cNvPr id="10" name="Picture Placeholder 9">
            <a:extLst>
              <a:ext uri="{FF2B5EF4-FFF2-40B4-BE49-F238E27FC236}">
                <a16:creationId xmlns:a16="http://schemas.microsoft.com/office/drawing/2014/main" id="{35A94C45-F17C-1A15-9101-90455F3A8072}"/>
              </a:ext>
            </a:extLst>
          </p:cNvPr>
          <p:cNvPicPr>
            <a:picLocks noGrp="1" noChangeAspect="1"/>
          </p:cNvPicPr>
          <p:nvPr>
            <p:ph type="pic" sz="quarter" idx="15"/>
          </p:nvPr>
        </p:nvPicPr>
        <p:blipFill>
          <a:blip r:embed="rId2"/>
          <a:srcRect l="7658" r="7658"/>
          <a:stretch/>
        </p:blipFill>
        <p:spPr>
          <a:xfrm>
            <a:off x="3184071" y="1877392"/>
            <a:ext cx="5665788" cy="3478212"/>
          </a:xfrm>
        </p:spPr>
      </p:pic>
      <p:sp>
        <p:nvSpPr>
          <p:cNvPr id="8" name="Oval 7">
            <a:extLst>
              <a:ext uri="{FF2B5EF4-FFF2-40B4-BE49-F238E27FC236}">
                <a16:creationId xmlns:a16="http://schemas.microsoft.com/office/drawing/2014/main" id="{9D37B138-DD0F-4CF1-27B4-27BD8502B8AC}"/>
              </a:ext>
            </a:extLst>
          </p:cNvPr>
          <p:cNvSpPr/>
          <p:nvPr/>
        </p:nvSpPr>
        <p:spPr>
          <a:xfrm>
            <a:off x="959748" y="1800481"/>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VEA</a:t>
            </a:r>
            <a:r>
              <a:rPr lang="en-US" dirty="0"/>
              <a:t> </a:t>
            </a:r>
            <a:endParaRPr lang="en-IE" dirty="0"/>
          </a:p>
        </p:txBody>
      </p:sp>
      <p:sp>
        <p:nvSpPr>
          <p:cNvPr id="11" name="TextBox 10">
            <a:extLst>
              <a:ext uri="{FF2B5EF4-FFF2-40B4-BE49-F238E27FC236}">
                <a16:creationId xmlns:a16="http://schemas.microsoft.com/office/drawing/2014/main" id="{669D4DD9-BB41-E8E9-D54A-241FE9DF6767}"/>
              </a:ext>
            </a:extLst>
          </p:cNvPr>
          <p:cNvSpPr txBox="1"/>
          <p:nvPr/>
        </p:nvSpPr>
        <p:spPr>
          <a:xfrm>
            <a:off x="8849859" y="2385637"/>
            <a:ext cx="2855981" cy="1754326"/>
          </a:xfrm>
          <a:prstGeom prst="rect">
            <a:avLst/>
          </a:prstGeom>
          <a:noFill/>
        </p:spPr>
        <p:txBody>
          <a:bodyPr wrap="square" lIns="91440" tIns="45720" rIns="91440" bIns="45720" rtlCol="0" anchor="t">
            <a:spAutoFit/>
          </a:bodyPr>
          <a:lstStyle/>
          <a:p>
            <a:pPr marL="342900" marR="0" lvl="0" indent="-3429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Los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siguientes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D9390"/>
                </a:solidFill>
                <a:effectLst/>
                <a:uLnTx/>
                <a:uFillTx/>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video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latin typeface="Calibri" panose="020F0502020204030204"/>
              </a:rPr>
              <a:t>resumen las teorías existentes sobre la comunicación.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es-ES" dirty="0"/>
              <a:t>La comunicación interna representa la comunicación que tiene lugar dentro del lugar de trabajo. Esencialmente, se centra en cómo se comunican entre sí los miembros del equipo y los líderes de la organización.</a:t>
            </a:r>
          </a:p>
          <a:p>
            <a:pPr marL="0" indent="0"/>
            <a:endParaRPr lang="en-GB" dirty="0"/>
          </a:p>
          <a:p>
            <a:pPr marL="342900" indent="-342900">
              <a:buBlip>
                <a:blip r:embed="rId3"/>
              </a:buBlip>
            </a:pPr>
            <a:r>
              <a:rPr lang="es-ES" dirty="0"/>
              <a:t>Welch &amp; Jackson (2007) y Welch (2012) afirman que la comunicación interna es una serie de comunicaciones formales e informales entre empleados y empleadores.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Comunicación</a:t>
            </a:r>
            <a:r>
              <a:rPr lang="en-GB" dirty="0"/>
              <a:t> Interna</a:t>
            </a:r>
            <a:endParaRPr lang="en-US" dirty="0"/>
          </a:p>
        </p:txBody>
      </p:sp>
    </p:spTree>
    <p:extLst>
      <p:ext uri="{BB962C8B-B14F-4D97-AF65-F5344CB8AC3E}">
        <p14:creationId xmlns:p14="http://schemas.microsoft.com/office/powerpoint/2010/main" val="414828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es-ES" dirty="0"/>
              <a:t>Cada organización elige la mejor forma de comunicarse, por lo que no existe una única manera de comunicarse internamente.</a:t>
            </a:r>
          </a:p>
          <a:p>
            <a:pPr marL="0" indent="0"/>
            <a:endParaRPr lang="en-GB" dirty="0"/>
          </a:p>
          <a:p>
            <a:pPr marL="342900" indent="-342900">
              <a:buBlip>
                <a:blip r:embed="rId3"/>
              </a:buBlip>
            </a:pPr>
            <a:r>
              <a:rPr lang="es-ES" dirty="0"/>
              <a:t>Welch y Jackson (2007) consideran la comunicación interna desde la perspectiva de las partes interesadas, lo que ha sido reconocido como una imagen completa de la comunicación interna desde la perspectiva de una organización.</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Comunicación</a:t>
            </a:r>
            <a:r>
              <a:rPr lang="en-GB" dirty="0"/>
              <a:t> Interna</a:t>
            </a:r>
            <a:endParaRPr lang="en-US" dirty="0"/>
          </a:p>
        </p:txBody>
      </p:sp>
    </p:spTree>
    <p:extLst>
      <p:ext uri="{BB962C8B-B14F-4D97-AF65-F5344CB8AC3E}">
        <p14:creationId xmlns:p14="http://schemas.microsoft.com/office/powerpoint/2010/main" val="42135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es-ES" dirty="0"/>
              <a:t>Los principales objetivos de la comunicación interna son mantener informado al personal de cualquier cambio y de las estrategias de la empresa y facilitar el compromiso.</a:t>
            </a:r>
          </a:p>
          <a:p>
            <a:pPr marL="0" indent="0"/>
            <a:endParaRPr lang="en-GB" dirty="0"/>
          </a:p>
          <a:p>
            <a:pPr marL="342900" indent="-342900">
              <a:buBlip>
                <a:blip r:embed="rId3"/>
              </a:buBlip>
            </a:pPr>
            <a:r>
              <a:rPr lang="es-ES" dirty="0"/>
              <a:t>Los empleados exigen cada vez más implicación y participación en conversaciones que podrían impulsar cambios organizativos, y esperan que los altos directivos escuchen sus comentarios y actúen en consecuencia (</a:t>
            </a:r>
            <a:r>
              <a:rPr lang="es-ES" dirty="0" err="1"/>
              <a:t>Bui</a:t>
            </a:r>
            <a:r>
              <a:rPr lang="es-ES" dirty="0"/>
              <a:t>, 2019). </a:t>
            </a:r>
            <a:endParaRPr lang="en-GB" dirty="0"/>
          </a:p>
          <a:p>
            <a:pPr marL="342900" indent="-342900">
              <a:buBlip>
                <a:blip r:embed="rId3"/>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Comunicación</a:t>
            </a:r>
            <a:r>
              <a:rPr lang="en-GB" dirty="0"/>
              <a:t> Interna</a:t>
            </a:r>
            <a:endParaRPr lang="en-US" dirty="0"/>
          </a:p>
        </p:txBody>
      </p:sp>
    </p:spTree>
    <p:extLst>
      <p:ext uri="{BB962C8B-B14F-4D97-AF65-F5344CB8AC3E}">
        <p14:creationId xmlns:p14="http://schemas.microsoft.com/office/powerpoint/2010/main" val="419984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lIns="91440" tIns="45720" rIns="91440" bIns="45720" anchor="t"/>
          <a:lstStyle/>
          <a:p>
            <a:pPr marL="342900" indent="-342900">
              <a:buClr>
                <a:schemeClr val="accent2"/>
              </a:buClr>
              <a:buFont typeface="Arial" panose="020B0604020202020204" pitchFamily="34" charset="0"/>
              <a:buChar char="•"/>
            </a:pPr>
            <a:r>
              <a:rPr lang="es-ES" dirty="0"/>
              <a:t>Durante las primeras semanas de formación, los empleados pueden acceder a información importante, como la preparación de documentos o el trabajo según el flujo de trabajo de la organización. </a:t>
            </a:r>
            <a:endParaRPr lang="en-GB" dirty="0"/>
          </a:p>
          <a:p>
            <a:pPr marL="342900" indent="-342900">
              <a:buClr>
                <a:schemeClr val="accent2"/>
              </a:buClr>
              <a:buFont typeface="Arial" panose="020B0604020202020204" pitchFamily="34" charset="0"/>
              <a:buChar char="•"/>
            </a:pPr>
            <a:r>
              <a:rPr lang="en-GB" dirty="0" err="1"/>
              <a:t>Utilizar</a:t>
            </a:r>
            <a:r>
              <a:rPr lang="en-GB" dirty="0"/>
              <a:t> </a:t>
            </a:r>
            <a:r>
              <a:rPr lang="en-GB" dirty="0" err="1"/>
              <a:t>documentos</a:t>
            </a:r>
            <a:r>
              <a:rPr lang="en-GB" dirty="0"/>
              <a:t> </a:t>
            </a:r>
            <a:r>
              <a:rPr lang="en-GB" dirty="0" err="1"/>
              <a:t>internos</a:t>
            </a:r>
            <a:r>
              <a:rPr lang="en-GB" dirty="0"/>
              <a:t> </a:t>
            </a:r>
            <a:r>
              <a:rPr lang="en-GB" dirty="0" err="1"/>
              <a:t>como</a:t>
            </a:r>
            <a:r>
              <a:rPr lang="en-GB" dirty="0"/>
              <a:t> </a:t>
            </a:r>
            <a:r>
              <a:rPr lang="en-GB" dirty="0" err="1"/>
              <a:t>referencia</a:t>
            </a:r>
            <a:r>
              <a:rPr lang="en-GB" dirty="0"/>
              <a:t>.</a:t>
            </a:r>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es-ES" dirty="0"/>
              <a:t>Consejos y Trucos para Mejorar la Comunicación Interna</a:t>
            </a:r>
            <a:endParaRPr lang="en-ZA" dirty="0"/>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425928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a:t>
            </a:r>
            <a:r>
              <a:rPr lang="en-US" dirty="0" err="1"/>
              <a:t>Qué</a:t>
            </a:r>
            <a:r>
              <a:rPr lang="en-US" dirty="0"/>
              <a:t> es la </a:t>
            </a:r>
            <a:r>
              <a:rPr lang="en-US" dirty="0" err="1"/>
              <a:t>Comunicación</a:t>
            </a:r>
            <a:r>
              <a:rPr lang="en-US" dirty="0"/>
              <a:t>?</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"Todo el mundo puede ser grande porque todo el mundo puede servir".</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Inbound Marketing</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err="1"/>
              <a:t>Herramientas</a:t>
            </a:r>
            <a:r>
              <a:rPr lang="en-US" dirty="0"/>
              <a:t> de </a:t>
            </a:r>
            <a:r>
              <a:rPr lang="en-US" dirty="0" err="1"/>
              <a:t>Comunicación</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Dirección</a:t>
            </a:r>
            <a:endParaRPr lang="en-US" dirty="0"/>
          </a:p>
        </p:txBody>
      </p:sp>
      <p:sp>
        <p:nvSpPr>
          <p:cNvPr id="3" name="Text Placeholder 2">
            <a:extLst>
              <a:ext uri="{FF2B5EF4-FFF2-40B4-BE49-F238E27FC236}">
                <a16:creationId xmlns:a16="http://schemas.microsoft.com/office/drawing/2014/main" id="{9EC2E190-5C5A-1B15-21F6-EE45C507A448}"/>
              </a:ext>
            </a:extLst>
          </p:cNvPr>
          <p:cNvSpPr>
            <a:spLocks noGrp="1"/>
          </p:cNvSpPr>
          <p:nvPr>
            <p:ph type="body" sz="quarter" idx="32"/>
          </p:nvPr>
        </p:nvSpPr>
        <p:spPr/>
        <p:txBody>
          <a:bodyPr/>
          <a:lstStyle/>
          <a:p>
            <a:r>
              <a:rPr lang="en-IE" dirty="0"/>
              <a:t>Storytelling </a:t>
            </a:r>
          </a:p>
        </p:txBody>
      </p:sp>
    </p:spTree>
    <p:extLst>
      <p:ext uri="{BB962C8B-B14F-4D97-AF65-F5344CB8AC3E}">
        <p14:creationId xmlns:p14="http://schemas.microsoft.com/office/powerpoint/2010/main" val="847049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a:lstStyle/>
          <a:p>
            <a:pPr marL="342900" indent="-342900">
              <a:buClr>
                <a:schemeClr val="accent2"/>
              </a:buClr>
              <a:buFont typeface="Arial" panose="020B0604020202020204" pitchFamily="34" charset="0"/>
              <a:buChar char="•"/>
            </a:pPr>
            <a:r>
              <a:rPr lang="es-ES" dirty="0"/>
              <a:t>Comparta los valores y el conocimiento de la marca con sus empleados.</a:t>
            </a:r>
            <a:endParaRPr lang="en-GB" dirty="0"/>
          </a:p>
          <a:p>
            <a:pPr marL="342900" indent="-342900">
              <a:buClr>
                <a:schemeClr val="accent2"/>
              </a:buClr>
              <a:buFont typeface="Arial" panose="020B0604020202020204" pitchFamily="34" charset="0"/>
              <a:buChar char="•"/>
            </a:pPr>
            <a:r>
              <a:rPr lang="es-ES" dirty="0"/>
              <a:t>Fomentar una cultura de escucha activa si empresarios y empleados están dispuestos a compartir y sentirse escuchados.</a:t>
            </a:r>
            <a:endParaRPr lang="en-GB" dirty="0"/>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es-ES" dirty="0"/>
              <a:t>Consejos y Trucos para Mejorar la Comunicación Interna</a:t>
            </a:r>
            <a:endParaRPr lang="en-ZA" dirty="0"/>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56534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a:lstStyle/>
          <a:p>
            <a:pPr marL="342900" indent="-342900">
              <a:buClr>
                <a:schemeClr val="accent2"/>
              </a:buClr>
              <a:buFont typeface="Arial" panose="020B0604020202020204" pitchFamily="34" charset="0"/>
              <a:buChar char="•"/>
            </a:pPr>
            <a:r>
              <a:rPr lang="es-ES" dirty="0"/>
              <a:t>Los debates abiertos son una buena forma de fomentar el pensamiento creativo y la resolución de problemas en los que todos participan.</a:t>
            </a:r>
            <a:endParaRPr lang="en-GB" dirty="0"/>
          </a:p>
          <a:p>
            <a:pPr marL="342900" indent="-342900">
              <a:buClr>
                <a:schemeClr val="accent2"/>
              </a:buClr>
              <a:buFont typeface="Arial" panose="020B0604020202020204" pitchFamily="34" charset="0"/>
              <a:buChar char="•"/>
            </a:pPr>
            <a:r>
              <a:rPr lang="es-ES" dirty="0"/>
              <a:t>Adopte un lugar de trabajo abierto y colaborativo en el que la información se comparta con regularidad.</a:t>
            </a:r>
            <a:endParaRPr lang="en-GB" dirty="0"/>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es-ES" dirty="0"/>
              <a:t>Consejos y Trucos para Mejorar la Comunicación Interna</a:t>
            </a:r>
            <a:endParaRPr lang="en-ZA" dirty="0"/>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309241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70871"/>
            <a:ext cx="10595237" cy="4660277"/>
          </a:xfrm>
        </p:spPr>
        <p:txBody>
          <a:bodyPr/>
          <a:lstStyle/>
          <a:p>
            <a:pPr marL="0" indent="0"/>
            <a:r>
              <a:rPr lang="es-ES" sz="2400" dirty="0"/>
              <a:t>Participa en conversaciones en persona o comunícate a tu ritmo online. Exploremos los tipos de comunicación en línea.</a:t>
            </a:r>
            <a:endParaRPr lang="en-US" b="1" dirty="0"/>
          </a:p>
          <a:p>
            <a:pPr marL="0" indent="0"/>
            <a:r>
              <a:rPr lang="en-US" sz="2600" b="1" dirty="0" err="1"/>
              <a:t>Comunicación</a:t>
            </a:r>
            <a:r>
              <a:rPr lang="en-US" sz="2600" b="1" dirty="0"/>
              <a:t> </a:t>
            </a:r>
            <a:r>
              <a:rPr lang="en-US" sz="2600" b="1" dirty="0" err="1"/>
              <a:t>sincronizada</a:t>
            </a:r>
            <a:r>
              <a:rPr lang="en-US" sz="2600" b="1" dirty="0"/>
              <a:t>: </a:t>
            </a:r>
          </a:p>
          <a:p>
            <a:pPr marL="0" indent="0"/>
            <a:endParaRPr lang="en-US" sz="2600" b="1"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latin typeface="Calibri" panose="020F0502020204030204"/>
              </a:rPr>
              <a:t>Ocurre en tiempo real pero en diferentes lugares.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latin typeface="Calibri" panose="020F0502020204030204"/>
              </a:rPr>
              <a:t>Ejemplos: Chats en línea, videoconferencias y reuniones virtuales.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n-US" dirty="0" err="1"/>
              <a:t>Conectate</a:t>
            </a:r>
            <a:r>
              <a:rPr lang="en-US" dirty="0"/>
              <a:t> con </a:t>
            </a:r>
            <a:r>
              <a:rPr lang="en-US" dirty="0" err="1"/>
              <a:t>compañeros</a:t>
            </a:r>
            <a:r>
              <a:rPr lang="en-US" dirty="0"/>
              <a:t>, </a:t>
            </a:r>
            <a:r>
              <a:rPr lang="en-US" dirty="0" err="1"/>
              <a:t>voluntarios</a:t>
            </a:r>
            <a:r>
              <a:rPr lang="en-US" dirty="0"/>
              <a:t> o </a:t>
            </a:r>
            <a:r>
              <a:rPr lang="en-US" dirty="0" err="1"/>
              <a:t>partes</a:t>
            </a:r>
            <a:r>
              <a:rPr lang="en-US" dirty="0"/>
              <a:t> </a:t>
            </a:r>
            <a:r>
              <a:rPr lang="en-US" dirty="0" err="1"/>
              <a:t>interesadas</a:t>
            </a:r>
            <a:r>
              <a:rPr lang="en-US" dirty="0"/>
              <a:t> al </a:t>
            </a:r>
            <a:r>
              <a:rPr lang="en-US" dirty="0" err="1"/>
              <a:t>instante</a:t>
            </a:r>
            <a:r>
              <a:rPr lang="en-US" dirty="0"/>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t>Útil para discusiones programadas, sesiones de intercambio de ideas o actualizaciones rápidas.</a:t>
            </a:r>
            <a:endParaRPr lang="en-US" sz="1800" dirty="0">
              <a:solidFill>
                <a:srgbClr val="086D6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endParaRPr lang="en-GB" sz="1800" dirty="0">
              <a:solidFill>
                <a:srgbClr val="086D6E"/>
              </a:solidFill>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8684"/>
            <a:ext cx="10595237" cy="803654"/>
          </a:xfrm>
        </p:spPr>
        <p:txBody>
          <a:bodyPr/>
          <a:lstStyle/>
          <a:p>
            <a:r>
              <a:rPr lang="es-ES" dirty="0"/>
              <a:t>Comunicación Sincronizada y No Sincronizada</a:t>
            </a:r>
            <a:endParaRPr lang="en-US" dirty="0"/>
          </a:p>
        </p:txBody>
      </p:sp>
    </p:spTree>
    <p:extLst>
      <p:ext uri="{BB962C8B-B14F-4D97-AF65-F5344CB8AC3E}">
        <p14:creationId xmlns:p14="http://schemas.microsoft.com/office/powerpoint/2010/main" val="197417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70871"/>
            <a:ext cx="10595237" cy="4660277"/>
          </a:xfrm>
        </p:spPr>
        <p:txBody>
          <a:bodyPr/>
          <a:lstStyle/>
          <a:p>
            <a:pPr marL="0" indent="0"/>
            <a:r>
              <a:rPr lang="en-US" sz="2600" b="1" dirty="0" err="1"/>
              <a:t>Comunicación</a:t>
            </a:r>
            <a:r>
              <a:rPr lang="en-US" sz="2600" b="1" dirty="0"/>
              <a:t> no </a:t>
            </a:r>
            <a:r>
              <a:rPr lang="en-US" sz="2600" b="1" dirty="0" err="1"/>
              <a:t>sincronizada</a:t>
            </a:r>
            <a:r>
              <a:rPr lang="en-US" sz="2600" b="1" dirty="0"/>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t>Ocurre en diferentes momentos y lugares.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n-US" dirty="0" err="1"/>
              <a:t>Permite</a:t>
            </a:r>
            <a:r>
              <a:rPr lang="en-US" dirty="0"/>
              <a:t> </a:t>
            </a:r>
            <a:r>
              <a:rPr lang="en-US" dirty="0" err="1"/>
              <a:t>flexibilidad</a:t>
            </a:r>
            <a:r>
              <a:rPr lang="en-US" dirty="0"/>
              <a:t> y </a:t>
            </a:r>
            <a:r>
              <a:rPr lang="en-US" dirty="0" err="1"/>
              <a:t>comodidad</a:t>
            </a:r>
            <a:r>
              <a:rPr lang="en-US" dirty="0"/>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t>Ejemplos: Correo electrónico, foros de debate y plataformas de medios sociales.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t>Comparte ideas, colabora y participa cuando más te convenga.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s-ES" dirty="0"/>
              <a:t>Ideal para mantener conversaciones en profundidad, compartir recursos o implicar a la comunidad.</a:t>
            </a:r>
            <a:endParaRPr lang="en-US" sz="1800"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tabLst/>
              <a:defRPr/>
            </a:pPr>
            <a:endParaRPr lang="en-GB" sz="1800"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tabLst/>
              <a:defRPr/>
            </a:pPr>
            <a:r>
              <a:rPr lang="es-ES" b="1" dirty="0">
                <a:latin typeface="Calibri" panose="020F0502020204030204"/>
              </a:rPr>
              <a:t>Recuerde </a:t>
            </a:r>
            <a:r>
              <a:rPr lang="es-ES" dirty="0">
                <a:latin typeface="Calibri" panose="020F0502020204030204"/>
              </a:rPr>
              <a:t>que las organizaciones sin ánimo de lucro pueden aprovechar ambos tipos para fomentar la colaboración, apoyar a los equipos remotos y comprometerse con la comunidad de forma eficaz. Elige el enfoque adecuado en función de la naturaleza de tu comunicación y las necesidades de tu organización.</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8684"/>
            <a:ext cx="10595237" cy="803654"/>
          </a:xfrm>
        </p:spPr>
        <p:txBody>
          <a:bodyPr/>
          <a:lstStyle/>
          <a:p>
            <a:r>
              <a:rPr lang="es-ES" dirty="0"/>
              <a:t>Comunicación Sincronizada y No Sincronizada</a:t>
            </a:r>
            <a:endParaRPr lang="en-US" dirty="0"/>
          </a:p>
        </p:txBody>
      </p:sp>
    </p:spTree>
    <p:extLst>
      <p:ext uri="{BB962C8B-B14F-4D97-AF65-F5344CB8AC3E}">
        <p14:creationId xmlns:p14="http://schemas.microsoft.com/office/powerpoint/2010/main" val="221060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43E1-DE3B-48AB-A8F7-EF90AC8E17DA}"/>
              </a:ext>
            </a:extLst>
          </p:cNvPr>
          <p:cNvSpPr>
            <a:spLocks noGrp="1"/>
          </p:cNvSpPr>
          <p:nvPr>
            <p:ph type="body" sz="quarter" idx="18"/>
          </p:nvPr>
        </p:nvSpPr>
        <p:spPr>
          <a:xfrm>
            <a:off x="798380" y="1104474"/>
            <a:ext cx="10595237" cy="4768401"/>
          </a:xfrm>
        </p:spPr>
        <p:txBody>
          <a:bodyPr/>
          <a:lstStyle/>
          <a:p>
            <a:r>
              <a:rPr lang="es-ES" sz="2100" dirty="0"/>
              <a:t>En la comunicación virtual, tendemos a ser más propensos a juzgar. Es más fácil para nuestro cerebro crear narrativas negativas sobre una determinada situación que ocurre en una conversación virtual. Esto suele deberse a que no vemos las caras de las personas (si el intercambio es por escrito) o a que no las conocemos lo suficiente.</a:t>
            </a:r>
          </a:p>
          <a:p>
            <a:r>
              <a:rPr lang="es-ES" sz="2100" dirty="0"/>
              <a:t>He aquí algunos consejos para evitar que la comunicación virtual caiga en la negatividad:</a:t>
            </a:r>
          </a:p>
          <a:p>
            <a:r>
              <a:rPr lang="es-ES" sz="2100" b="1" i="1" dirty="0"/>
              <a:t>Sea flexible: </a:t>
            </a:r>
            <a:r>
              <a:rPr lang="es-ES" sz="2100" i="1" dirty="0"/>
              <a:t>reuniones, cámaras apagadas y encendidas, estilos de expresar el pensamiento... todo esto puede variar de una persona a otra, de un día a otro, y no pasa nada.</a:t>
            </a:r>
          </a:p>
          <a:p>
            <a:r>
              <a:rPr lang="es-ES" sz="2100" b="1" i="1" dirty="0"/>
              <a:t>Sé intencionadamente empático: </a:t>
            </a:r>
            <a:r>
              <a:rPr lang="es-ES" sz="2100" i="1" dirty="0"/>
              <a:t>intenta ponerte en el lugar de otra persona antes de responder.</a:t>
            </a:r>
          </a:p>
          <a:p>
            <a:r>
              <a:rPr lang="es-ES" sz="2100" b="1" i="1" dirty="0"/>
              <a:t>Haga preguntas: </a:t>
            </a:r>
            <a:r>
              <a:rPr lang="es-ES" sz="2100" i="1" dirty="0"/>
              <a:t>intente comprender el punto de vista del otro, pero sea sutil.</a:t>
            </a:r>
          </a:p>
          <a:p>
            <a:r>
              <a:rPr lang="es-ES" sz="2100" b="1" i="1" dirty="0"/>
              <a:t>Sé indulgente: </a:t>
            </a:r>
            <a:r>
              <a:rPr lang="es-ES" sz="2100" i="1" dirty="0"/>
              <a:t>tus compañeros o profesores son sólo personas, como tú.</a:t>
            </a:r>
          </a:p>
          <a:p>
            <a:r>
              <a:rPr lang="es-ES" sz="2100" b="1" i="1" dirty="0"/>
              <a:t>Establecer relaciones: </a:t>
            </a:r>
            <a:r>
              <a:rPr lang="es-ES" sz="2100" i="1" dirty="0"/>
              <a:t>cada comunicación es una oportunidad para establecer una conexión duradera.</a:t>
            </a:r>
            <a:endParaRPr lang="en-US" sz="2100" dirty="0"/>
          </a:p>
        </p:txBody>
      </p:sp>
      <p:sp>
        <p:nvSpPr>
          <p:cNvPr id="2" name="Text Placeholder 1">
            <a:extLst>
              <a:ext uri="{FF2B5EF4-FFF2-40B4-BE49-F238E27FC236}">
                <a16:creationId xmlns:a16="http://schemas.microsoft.com/office/drawing/2014/main" id="{9272323E-6B57-410B-8DDA-27FC2D17F1ED}"/>
              </a:ext>
            </a:extLst>
          </p:cNvPr>
          <p:cNvSpPr>
            <a:spLocks noGrp="1"/>
          </p:cNvSpPr>
          <p:nvPr>
            <p:ph type="body" sz="quarter" idx="16"/>
          </p:nvPr>
        </p:nvSpPr>
        <p:spPr>
          <a:xfrm>
            <a:off x="798381" y="363543"/>
            <a:ext cx="10595237" cy="803654"/>
          </a:xfrm>
        </p:spPr>
        <p:txBody>
          <a:bodyPr>
            <a:normAutofit/>
          </a:bodyPr>
          <a:lstStyle/>
          <a:p>
            <a:r>
              <a:rPr lang="es-ES" dirty="0"/>
              <a:t>Cómo Mejorar las Comunicaciones Virtuales</a:t>
            </a:r>
            <a:endParaRPr lang="en-US" dirty="0"/>
          </a:p>
        </p:txBody>
      </p:sp>
    </p:spTree>
    <p:extLst>
      <p:ext uri="{BB962C8B-B14F-4D97-AF65-F5344CB8AC3E}">
        <p14:creationId xmlns:p14="http://schemas.microsoft.com/office/powerpoint/2010/main" val="333442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B08ED29-9305-52F2-CD44-48372B409DFC}"/>
              </a:ext>
            </a:extLst>
          </p:cNvPr>
          <p:cNvPicPr>
            <a:picLocks noGrp="1" noChangeAspect="1"/>
          </p:cNvPicPr>
          <p:nvPr>
            <p:ph type="pic" sz="quarter" idx="42"/>
          </p:nvPr>
        </p:nvPicPr>
        <p:blipFill>
          <a:blip r:embed="rId2"/>
          <a:srcRect t="10221" b="10221"/>
          <a:stretch>
            <a:fillRect/>
          </a:stretch>
        </p:blipFill>
        <p:spPr/>
      </p:pic>
      <p:sp>
        <p:nvSpPr>
          <p:cNvPr id="5" name="Text Placeholder 4">
            <a:extLst>
              <a:ext uri="{FF2B5EF4-FFF2-40B4-BE49-F238E27FC236}">
                <a16:creationId xmlns:a16="http://schemas.microsoft.com/office/drawing/2014/main" id="{F9032E48-0A79-8494-3D81-C9683A833CF8}"/>
              </a:ext>
            </a:extLst>
          </p:cNvPr>
          <p:cNvSpPr>
            <a:spLocks noGrp="1"/>
          </p:cNvSpPr>
          <p:nvPr>
            <p:ph type="body" sz="quarter" idx="13"/>
          </p:nvPr>
        </p:nvSpPr>
        <p:spPr/>
        <p:txBody>
          <a:bodyPr/>
          <a:lstStyle/>
          <a:p>
            <a:r>
              <a:rPr lang="es-ES" dirty="0"/>
              <a:t>"Así que toda la guerra es porque no podemos hablar entre nosotros".</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 Orson Scott Card, </a:t>
            </a:r>
            <a:r>
              <a:rPr lang="es-ES" sz="2800" u="sng"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El juego de Ender</a:t>
            </a:r>
            <a:endParaRPr lang="es-ES" sz="28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425774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Como hemos visto, la comunicación humana es compleja. Comúnmente, la falta de comunicación se produce cuando dos o más personas no pueden encontrar un entendimiento común.</a:t>
            </a:r>
          </a:p>
          <a:p>
            <a:pPr marL="0" indent="0"/>
            <a:endParaRPr lang="en-GB" dirty="0"/>
          </a:p>
          <a:p>
            <a:pPr marL="342900" indent="-342900">
              <a:buBlip>
                <a:blip r:embed="rId3"/>
              </a:buBlip>
            </a:pPr>
            <a:r>
              <a:rPr lang="es-ES" dirty="0"/>
              <a:t>En el lugar de trabajo, la falta de comunicación puede producirse en sistemas jerárquicos en los que el empleado no se siente con fuerzas para expresarse.</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Falta de Comunicación en el Lugar de Trabajo</a:t>
            </a:r>
            <a:endParaRPr lang="en-US" dirty="0"/>
          </a:p>
        </p:txBody>
      </p:sp>
    </p:spTree>
    <p:extLst>
      <p:ext uri="{BB962C8B-B14F-4D97-AF65-F5344CB8AC3E}">
        <p14:creationId xmlns:p14="http://schemas.microsoft.com/office/powerpoint/2010/main" val="355477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El hecho es que la falta de comunicación puede producirse en cualquier momento en relación con un plazo, una tarea o una comunicación interna poco clara entre empresario/empleado.</a:t>
            </a:r>
          </a:p>
          <a:p>
            <a:pPr marL="0" indent="0"/>
            <a:endParaRPr lang="en-GB" dirty="0"/>
          </a:p>
          <a:p>
            <a:pPr marL="342900" indent="-342900">
              <a:buBlip>
                <a:blip r:embed="rId3"/>
              </a:buBlip>
            </a:pPr>
            <a:r>
              <a:rPr lang="es-ES" dirty="0"/>
              <a:t>Aunque se considera extremadamente importante y un arte en sí misma, esta competencia no se entiende como suficientemente importante.</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Falta de Comunicación en el Lugar de Trabajo</a:t>
            </a:r>
            <a:endParaRPr lang="en-US" dirty="0"/>
          </a:p>
        </p:txBody>
      </p:sp>
    </p:spTree>
    <p:extLst>
      <p:ext uri="{BB962C8B-B14F-4D97-AF65-F5344CB8AC3E}">
        <p14:creationId xmlns:p14="http://schemas.microsoft.com/office/powerpoint/2010/main" val="348859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s-ES" dirty="0"/>
              <a:t>Extraído de un ejemplo práctico relativo al uso de correos electrónicos en el lugar de trabajo, (Thomas et al., 2012) identificaron algunos factores negativos derivados del uso del correo electrónico, como la sobrecarga de información y la falta de comunicación.</a:t>
            </a:r>
            <a:endParaRPr lang="en-ZA" dirty="0"/>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p:txBody>
          <a:bodyPr/>
          <a:lstStyle/>
          <a:p>
            <a:r>
              <a:rPr lang="en-ZA" dirty="0"/>
              <a:t>Falta de </a:t>
            </a:r>
            <a:r>
              <a:rPr lang="en-ZA" dirty="0" err="1"/>
              <a:t>Comunicación</a:t>
            </a:r>
            <a:r>
              <a:rPr lang="en-ZA" dirty="0"/>
              <a:t> </a:t>
            </a:r>
            <a:r>
              <a:rPr lang="en-ZA" dirty="0" err="1"/>
              <a:t>en</a:t>
            </a:r>
            <a:r>
              <a:rPr lang="en-ZA" dirty="0"/>
              <a:t> </a:t>
            </a:r>
            <a:r>
              <a:rPr lang="en-ZA" dirty="0" err="1"/>
              <a:t>el</a:t>
            </a:r>
            <a:r>
              <a:rPr lang="en-ZA" dirty="0"/>
              <a:t> Lugar de </a:t>
            </a:r>
            <a:r>
              <a:rPr lang="en-ZA" dirty="0" err="1"/>
              <a:t>Trabajo</a:t>
            </a:r>
            <a:endParaRPr lang="en-ZA" dirty="0"/>
          </a:p>
          <a:p>
            <a:endParaRPr lang="en-ZA" dirty="0"/>
          </a:p>
        </p:txBody>
      </p:sp>
      <p:pic>
        <p:nvPicPr>
          <p:cNvPr id="5" name="Picture Placeholder 4">
            <a:hlinkClick r:id="rId2" action="ppaction://hlinkfile"/>
            <a:extLst>
              <a:ext uri="{FF2B5EF4-FFF2-40B4-BE49-F238E27FC236}">
                <a16:creationId xmlns:a16="http://schemas.microsoft.com/office/drawing/2014/main" id="{B3792B67-0C80-A200-C68A-2AD1B793EF7C}"/>
              </a:ext>
            </a:extLst>
          </p:cNvPr>
          <p:cNvPicPr>
            <a:picLocks noGrp="1" noChangeAspect="1"/>
          </p:cNvPicPr>
          <p:nvPr>
            <p:ph type="pic" sz="quarter" idx="10"/>
          </p:nvPr>
        </p:nvPicPr>
        <p:blipFill rotWithShape="1">
          <a:blip r:embed="rId3"/>
          <a:srcRect l="-184" t="5296" r="-184" b="14186"/>
          <a:stretch/>
        </p:blipFill>
        <p:spPr>
          <a:xfrm>
            <a:off x="7061200" y="1201447"/>
            <a:ext cx="5130800" cy="3913188"/>
          </a:xfrm>
          <a:prstGeom prst="rect">
            <a:avLst/>
          </a:prstGeom>
        </p:spPr>
      </p:pic>
    </p:spTree>
    <p:extLst>
      <p:ext uri="{BB962C8B-B14F-4D97-AF65-F5344CB8AC3E}">
        <p14:creationId xmlns:p14="http://schemas.microsoft.com/office/powerpoint/2010/main" val="242051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9271" y="507075"/>
            <a:ext cx="10595237" cy="803654"/>
          </a:xfrm>
        </p:spPr>
        <p:txBody>
          <a:bodyPr/>
          <a:lstStyle/>
          <a:p>
            <a:r>
              <a:rPr lang="en-US" dirty="0"/>
              <a:t>El </a:t>
            </a:r>
            <a:r>
              <a:rPr lang="en-US" dirty="0" err="1"/>
              <a:t>Uso</a:t>
            </a:r>
            <a:r>
              <a:rPr lang="en-US" dirty="0"/>
              <a:t> del </a:t>
            </a:r>
            <a:r>
              <a:rPr lang="en-US" dirty="0" err="1"/>
              <a:t>Correo</a:t>
            </a:r>
            <a:r>
              <a:rPr lang="en-US" dirty="0"/>
              <a:t> </a:t>
            </a:r>
            <a:r>
              <a:rPr lang="en-US" dirty="0" err="1"/>
              <a:t>Electrónico</a:t>
            </a:r>
            <a:r>
              <a:rPr lang="en-US" dirty="0"/>
              <a:t> </a:t>
            </a:r>
            <a:r>
              <a:rPr lang="en-US" dirty="0" err="1"/>
              <a:t>en</a:t>
            </a:r>
            <a:r>
              <a:rPr lang="en-US" dirty="0"/>
              <a:t> </a:t>
            </a:r>
            <a:r>
              <a:rPr lang="en-US" dirty="0" err="1"/>
              <a:t>el</a:t>
            </a:r>
            <a:r>
              <a:rPr lang="en-US" dirty="0"/>
              <a:t> Lugar de </a:t>
            </a:r>
            <a:r>
              <a:rPr lang="en-US" dirty="0" err="1"/>
              <a:t>Trabajo</a:t>
            </a:r>
            <a:endParaRPr lang="en-US" dirty="0"/>
          </a:p>
        </p:txBody>
      </p:sp>
      <p:graphicFrame>
        <p:nvGraphicFramePr>
          <p:cNvPr id="6" name="Marcador de contenido 3">
            <a:extLst>
              <a:ext uri="{FF2B5EF4-FFF2-40B4-BE49-F238E27FC236}">
                <a16:creationId xmlns:a16="http://schemas.microsoft.com/office/drawing/2014/main" id="{948ACEDD-59A9-6E0B-0269-6518CAF18EB9}"/>
              </a:ext>
            </a:extLst>
          </p:cNvPr>
          <p:cNvGraphicFramePr>
            <a:graphicFrameLocks/>
          </p:cNvGraphicFramePr>
          <p:nvPr>
            <p:extLst>
              <p:ext uri="{D42A27DB-BD31-4B8C-83A1-F6EECF244321}">
                <p14:modId xmlns:p14="http://schemas.microsoft.com/office/powerpoint/2010/main" val="360897366"/>
              </p:ext>
            </p:extLst>
          </p:nvPr>
        </p:nvGraphicFramePr>
        <p:xfrm>
          <a:off x="822332" y="1242878"/>
          <a:ext cx="10595237" cy="4617850"/>
        </p:xfrm>
        <a:graphic>
          <a:graphicData uri="http://schemas.openxmlformats.org/drawingml/2006/table">
            <a:tbl>
              <a:tblPr firstRow="1" bandRow="1">
                <a:tableStyleId>{5C22544A-7EE6-4342-B048-85BDC9FD1C3A}</a:tableStyleId>
              </a:tblPr>
              <a:tblGrid>
                <a:gridCol w="4591602">
                  <a:extLst>
                    <a:ext uri="{9D8B030D-6E8A-4147-A177-3AD203B41FA5}">
                      <a16:colId xmlns:a16="http://schemas.microsoft.com/office/drawing/2014/main" val="2608750982"/>
                    </a:ext>
                  </a:extLst>
                </a:gridCol>
                <a:gridCol w="6003635">
                  <a:extLst>
                    <a:ext uri="{9D8B030D-6E8A-4147-A177-3AD203B41FA5}">
                      <a16:colId xmlns:a16="http://schemas.microsoft.com/office/drawing/2014/main" val="871440659"/>
                    </a:ext>
                  </a:extLst>
                </a:gridCol>
              </a:tblGrid>
              <a:tr h="264960">
                <a:tc>
                  <a:txBody>
                    <a:bodyPr/>
                    <a:lstStyle/>
                    <a:p>
                      <a:pPr algn="ctr">
                        <a:lnSpc>
                          <a:spcPct val="107000"/>
                        </a:lnSpc>
                        <a:spcAft>
                          <a:spcPts val="800"/>
                        </a:spcAft>
                      </a:pPr>
                      <a:r>
                        <a:rPr lang="en-US" sz="1800" dirty="0" err="1">
                          <a:effectLst/>
                        </a:rPr>
                        <a:t>Sobrecarga</a:t>
                      </a:r>
                      <a:r>
                        <a:rPr lang="en-US" sz="1800" dirty="0">
                          <a:effectLst/>
                        </a:rPr>
                        <a:t> de </a:t>
                      </a:r>
                      <a:r>
                        <a:rPr lang="en-US" sz="1800" dirty="0" err="1">
                          <a:effectLst/>
                        </a:rPr>
                        <a:t>Información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rPr>
                        <a:t>Mala </a:t>
                      </a:r>
                      <a:r>
                        <a:rPr lang="en-US" sz="1800" dirty="0" err="1">
                          <a:effectLst/>
                        </a:rPr>
                        <a:t>Comunicación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841072"/>
                  </a:ext>
                </a:extLst>
              </a:tr>
              <a:tr h="542217">
                <a:tc>
                  <a:txBody>
                    <a:bodyPr/>
                    <a:lstStyle/>
                    <a:p>
                      <a:pPr marL="342900" lvl="0" indent="-342900" algn="just">
                        <a:lnSpc>
                          <a:spcPct val="107000"/>
                        </a:lnSpc>
                        <a:buFont typeface="Wingdings" panose="05000000000000000000" pitchFamily="2" charset="2"/>
                        <a:buChar char="Ø"/>
                      </a:pPr>
                      <a:r>
                        <a:rPr lang="es-ES" sz="1800" dirty="0">
                          <a:solidFill>
                            <a:srgbClr val="000000"/>
                          </a:solidFill>
                          <a:effectLst/>
                        </a:rPr>
                        <a:t>Recibir más correos electrónicos de los que uno puede manejar</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s-ES" sz="1800" dirty="0">
                          <a:solidFill>
                            <a:srgbClr val="000000"/>
                          </a:solidFill>
                          <a:effectLst/>
                        </a:rPr>
                        <a:t>Mala selección de medios, uso inadecuado del correo electrónico:</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0387311"/>
                  </a:ext>
                </a:extLst>
              </a:tr>
              <a:tr h="819474">
                <a:tc>
                  <a:txBody>
                    <a:bodyPr/>
                    <a:lstStyle/>
                    <a:p>
                      <a:pPr marL="342900" lvl="0" indent="-342900" algn="just">
                        <a:lnSpc>
                          <a:spcPct val="107000"/>
                        </a:lnSpc>
                        <a:buFont typeface="Wingdings" panose="05000000000000000000" pitchFamily="2" charset="2"/>
                        <a:buChar char="Ø"/>
                      </a:pPr>
                      <a:r>
                        <a:rPr lang="es-ES" sz="1800" dirty="0">
                          <a:solidFill>
                            <a:srgbClr val="000000"/>
                          </a:solidFill>
                          <a:effectLst/>
                        </a:rPr>
                        <a:t>Recepción de un número creciente de correos electrónicos irrelevantes, incluido el spam.</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s-ES" sz="1800" dirty="0">
                          <a:solidFill>
                            <a:srgbClr val="000000"/>
                          </a:solidFill>
                          <a:effectLst/>
                        </a:rPr>
                        <a:t>Mensajes demasiado complejo para la “sencillez" del correo electrónico - otros medios más apropiados o eficaces.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7167502"/>
                  </a:ext>
                </a:extLst>
              </a:tr>
              <a:tr h="542217">
                <a:tc>
                  <a:txBody>
                    <a:bodyPr/>
                    <a:lstStyle/>
                    <a:p>
                      <a:pPr marL="342900" lvl="0" indent="-342900" algn="just">
                        <a:lnSpc>
                          <a:spcPct val="107000"/>
                        </a:lnSpc>
                        <a:buFont typeface="Wingdings" panose="05000000000000000000" pitchFamily="2" charset="2"/>
                        <a:buChar char="Ø"/>
                      </a:pPr>
                      <a:r>
                        <a:rPr lang="es-ES" sz="1800" dirty="0">
                          <a:solidFill>
                            <a:srgbClr val="000000"/>
                          </a:solidFill>
                          <a:effectLst/>
                        </a:rPr>
                        <a:t>Trabajo interrumpido frecuentemente por correos electrónicos.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s-ES" sz="1800" dirty="0">
                          <a:solidFill>
                            <a:srgbClr val="000000"/>
                          </a:solidFill>
                          <a:effectLst/>
                        </a:rPr>
                        <a:t>Falta de información:</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2542291"/>
                  </a:ext>
                </a:extLst>
              </a:tr>
              <a:tr h="1651245">
                <a:tc>
                  <a:txBody>
                    <a:bodyPr/>
                    <a:lstStyle/>
                    <a:p>
                      <a:pPr marL="342900" lvl="0" indent="-342900" algn="just">
                        <a:lnSpc>
                          <a:spcPct val="107000"/>
                        </a:lnSpc>
                        <a:buFont typeface="Wingdings" panose="05000000000000000000" pitchFamily="2" charset="2"/>
                        <a:buChar char="Ø"/>
                      </a:pPr>
                      <a:r>
                        <a:rPr lang="es-ES" sz="1800" dirty="0">
                          <a:solidFill>
                            <a:srgbClr val="000000"/>
                          </a:solidFill>
                          <a:effectLst/>
                        </a:rPr>
                        <a:t>Interrupciones que provocan un uso ineficaz del tiempo</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buFont typeface="Wingdings" panose="05000000000000000000" pitchFamily="2" charset="2"/>
                        <a:buChar char="Ø"/>
                      </a:pPr>
                      <a:r>
                        <a:rPr lang="en-US" sz="1800" dirty="0" err="1">
                          <a:solidFill>
                            <a:srgbClr val="000000"/>
                          </a:solidFill>
                          <a:effectLst/>
                        </a:rPr>
                        <a:t>Mensajes</a:t>
                      </a:r>
                      <a:r>
                        <a:rPr lang="en-US" sz="1800" dirty="0">
                          <a:solidFill>
                            <a:srgbClr val="000000"/>
                          </a:solidFill>
                          <a:effectLst/>
                        </a:rPr>
                        <a:t> </a:t>
                      </a:r>
                      <a:r>
                        <a:rPr lang="en-US" sz="1800" dirty="0" err="1">
                          <a:solidFill>
                            <a:srgbClr val="000000"/>
                          </a:solidFill>
                          <a:effectLst/>
                        </a:rPr>
                        <a:t>confusos</a:t>
                      </a:r>
                      <a:endParaRPr lang="en-US" sz="1800" dirty="0">
                        <a:solidFill>
                          <a:srgbClr val="000000"/>
                        </a:solidFill>
                        <a:effectLst/>
                      </a:endParaRPr>
                    </a:p>
                    <a:p>
                      <a:pPr marL="342900" lvl="0" indent="-342900" algn="just">
                        <a:lnSpc>
                          <a:spcPct val="107000"/>
                        </a:lnSpc>
                        <a:buFont typeface="Wingdings" panose="05000000000000000000" pitchFamily="2" charset="2"/>
                        <a:buChar char="Ø"/>
                      </a:pPr>
                      <a:r>
                        <a:rPr lang="es-ES" sz="1800" dirty="0">
                          <a:solidFill>
                            <a:srgbClr val="000000"/>
                          </a:solidFill>
                          <a:effectLst/>
                        </a:rPr>
                        <a:t>Mensajes mal estructurados (mensajes que no van al grano)</a:t>
                      </a:r>
                    </a:p>
                    <a:p>
                      <a:pPr marL="342900" lvl="0" indent="-342900" algn="just">
                        <a:lnSpc>
                          <a:spcPct val="107000"/>
                        </a:lnSpc>
                        <a:buFont typeface="Wingdings" panose="05000000000000000000" pitchFamily="2" charset="2"/>
                        <a:buChar char="Ø"/>
                      </a:pPr>
                      <a:r>
                        <a:rPr lang="en-US" sz="1800" dirty="0" err="1">
                          <a:solidFill>
                            <a:srgbClr val="000000"/>
                          </a:solidFill>
                          <a:effectLst/>
                        </a:rPr>
                        <a:t>Mensajes</a:t>
                      </a:r>
                      <a:r>
                        <a:rPr lang="en-US" sz="1800" dirty="0">
                          <a:solidFill>
                            <a:srgbClr val="000000"/>
                          </a:solidFill>
                          <a:effectLst/>
                        </a:rPr>
                        <a:t> </a:t>
                      </a:r>
                      <a:r>
                        <a:rPr lang="en-US" sz="1800" dirty="0" err="1">
                          <a:solidFill>
                            <a:srgbClr val="000000"/>
                          </a:solidFill>
                          <a:effectLst/>
                        </a:rPr>
                        <a:t>difíciles</a:t>
                      </a:r>
                      <a:r>
                        <a:rPr lang="en-US" sz="1800" dirty="0">
                          <a:solidFill>
                            <a:srgbClr val="000000"/>
                          </a:solidFill>
                          <a:effectLst/>
                        </a:rPr>
                        <a:t> de </a:t>
                      </a:r>
                      <a:r>
                        <a:rPr lang="en-US" sz="1800" dirty="0" err="1">
                          <a:solidFill>
                            <a:srgbClr val="000000"/>
                          </a:solidFill>
                          <a:effectLst/>
                        </a:rPr>
                        <a:t>entender</a:t>
                      </a:r>
                      <a:endParaRPr lang="en-US" sz="1800" dirty="0">
                        <a:solidFill>
                          <a:srgbClr val="000000"/>
                        </a:solidFill>
                        <a:effectLst/>
                      </a:endParaRPr>
                    </a:p>
                    <a:p>
                      <a:pPr marL="342900" lvl="0" indent="-342900" algn="just">
                        <a:lnSpc>
                          <a:spcPct val="107000"/>
                        </a:lnSpc>
                        <a:buFont typeface="Wingdings" panose="05000000000000000000" pitchFamily="2" charset="2"/>
                        <a:buChar char="Ø"/>
                      </a:pPr>
                      <a:r>
                        <a:rPr lang="en-US" sz="1800" dirty="0">
                          <a:solidFill>
                            <a:srgbClr val="000000"/>
                          </a:solidFill>
                          <a:effectLst/>
                        </a:rPr>
                        <a:t> </a:t>
                      </a:r>
                      <a:r>
                        <a:rPr lang="es-ES" sz="1800" dirty="0">
                          <a:solidFill>
                            <a:srgbClr val="000000"/>
                          </a:solidFill>
                          <a:effectLst/>
                        </a:rPr>
                        <a:t>Mensajes que no indican claramente la acción requerida</a:t>
                      </a:r>
                    </a:p>
                    <a:p>
                      <a:pPr marL="342900" lvl="0" indent="-342900" algn="just">
                        <a:lnSpc>
                          <a:spcPct val="107000"/>
                        </a:lnSpc>
                        <a:spcAft>
                          <a:spcPts val="800"/>
                        </a:spcAft>
                        <a:buFont typeface="Wingdings" panose="05000000000000000000" pitchFamily="2" charset="2"/>
                        <a:buChar char="Ø"/>
                      </a:pPr>
                      <a:r>
                        <a:rPr lang="es-ES" sz="1800" dirty="0">
                          <a:solidFill>
                            <a:srgbClr val="000000"/>
                          </a:solidFill>
                          <a:effectLst/>
                        </a:rPr>
                        <a:t>Uso ineficaz de la línea de asunto</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704434"/>
                  </a:ext>
                </a:extLst>
              </a:tr>
              <a:tr h="542217">
                <a:tc>
                  <a:txBody>
                    <a:bodyPr/>
                    <a:lstStyle/>
                    <a:p>
                      <a:pPr marL="342900" lvl="0" indent="-342900" algn="just">
                        <a:lnSpc>
                          <a:spcPct val="107000"/>
                        </a:lnSpc>
                        <a:spcAft>
                          <a:spcPts val="800"/>
                        </a:spcAft>
                        <a:buFont typeface="Wingdings" panose="05000000000000000000" pitchFamily="2" charset="2"/>
                        <a:buChar char="Ø"/>
                      </a:pPr>
                      <a:r>
                        <a:rPr lang="es-ES" sz="1800" dirty="0">
                          <a:solidFill>
                            <a:srgbClr val="000000"/>
                          </a:solidFill>
                          <a:effectLst/>
                        </a:rPr>
                        <a:t>Sensación de premura, ya que los remitentes exigen respuestas rápidas.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just">
                        <a:lnSpc>
                          <a:spcPct val="107000"/>
                        </a:lnSpc>
                        <a:spcAft>
                          <a:spcPts val="800"/>
                        </a:spcAft>
                        <a:buFont typeface="Wingdings" panose="05000000000000000000" pitchFamily="2" charset="2"/>
                        <a:buNone/>
                      </a:pP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6528493"/>
                  </a:ext>
                </a:extLst>
              </a:tr>
            </a:tbl>
          </a:graphicData>
        </a:graphic>
      </p:graphicFrame>
      <p:sp>
        <p:nvSpPr>
          <p:cNvPr id="7" name="CuadroTexto 4">
            <a:extLst>
              <a:ext uri="{FF2B5EF4-FFF2-40B4-BE49-F238E27FC236}">
                <a16:creationId xmlns:a16="http://schemas.microsoft.com/office/drawing/2014/main" id="{D1C7CB9F-3F59-1E7F-538B-6B32CEB40B70}"/>
              </a:ext>
            </a:extLst>
          </p:cNvPr>
          <p:cNvSpPr txBox="1"/>
          <p:nvPr/>
        </p:nvSpPr>
        <p:spPr>
          <a:xfrm rot="10800000" flipV="1">
            <a:off x="0" y="6092763"/>
            <a:ext cx="7259195" cy="400110"/>
          </a:xfrm>
          <a:prstGeom prst="rect">
            <a:avLst/>
          </a:prstGeom>
          <a:noFill/>
        </p:spPr>
        <p:txBody>
          <a:bodyPr wrap="square" rtlCol="0">
            <a:spAutoFit/>
          </a:bodyPr>
          <a:lstStyle/>
          <a:p>
            <a:r>
              <a:rPr lang="en-US" sz="1000">
                <a:effectLst/>
                <a:ea typeface="Calibri" panose="020F0502020204030204" pitchFamily="34" charset="0"/>
                <a:cs typeface="Times New Roman" panose="02020603050405020304" pitchFamily="18" charset="0"/>
              </a:rPr>
              <a:t>Source: Extracted from </a:t>
            </a:r>
            <a:r>
              <a:rPr lang="en-US" sz="1000">
                <a:solidFill>
                  <a:srgbClr val="222222"/>
                </a:solidFill>
                <a:effectLst/>
                <a:ea typeface="Calibri" panose="020F0502020204030204" pitchFamily="34" charset="0"/>
              </a:rPr>
              <a:t>Jackson, T. W., &amp; van den </a:t>
            </a:r>
            <a:r>
              <a:rPr lang="en-US" sz="1000" err="1">
                <a:solidFill>
                  <a:srgbClr val="222222"/>
                </a:solidFill>
                <a:effectLst/>
                <a:ea typeface="Calibri" panose="020F0502020204030204" pitchFamily="34" charset="0"/>
              </a:rPr>
              <a:t>Hooff</a:t>
            </a:r>
            <a:r>
              <a:rPr lang="en-US" sz="1000">
                <a:solidFill>
                  <a:srgbClr val="222222"/>
                </a:solidFill>
                <a:effectLst/>
                <a:ea typeface="Calibri" panose="020F0502020204030204" pitchFamily="34" charset="0"/>
              </a:rPr>
              <a:t>, B. (2012). Understanding the factors that affect information overload and miscommunication within the workplace. </a:t>
            </a:r>
            <a:r>
              <a:rPr lang="en-US" sz="1000" i="1">
                <a:solidFill>
                  <a:srgbClr val="222222"/>
                </a:solidFill>
                <a:effectLst/>
                <a:ea typeface="Calibri" panose="020F0502020204030204" pitchFamily="34" charset="0"/>
              </a:rPr>
              <a:t>Journal of Emerging Trends in Computing and Information Sciences</a:t>
            </a:r>
            <a:r>
              <a:rPr lang="en-US" sz="1000">
                <a:solidFill>
                  <a:srgbClr val="222222"/>
                </a:solidFill>
                <a:effectLst/>
                <a:ea typeface="Calibri" panose="020F0502020204030204" pitchFamily="34" charset="0"/>
              </a:rPr>
              <a:t>, </a:t>
            </a:r>
            <a:r>
              <a:rPr lang="en-US" sz="1000" i="1">
                <a:solidFill>
                  <a:srgbClr val="222222"/>
                </a:solidFill>
                <a:effectLst/>
                <a:ea typeface="Calibri" panose="020F0502020204030204" pitchFamily="34" charset="0"/>
              </a:rPr>
              <a:t>3</a:t>
            </a:r>
            <a:r>
              <a:rPr lang="en-US" sz="1000">
                <a:solidFill>
                  <a:srgbClr val="222222"/>
                </a:solidFill>
                <a:effectLst/>
                <a:ea typeface="Calibri" panose="020F0502020204030204" pitchFamily="34" charset="0"/>
              </a:rPr>
              <a:t>(8), 1240-1252</a:t>
            </a:r>
            <a:endParaRPr lang="es-ES" sz="1000"/>
          </a:p>
        </p:txBody>
      </p:sp>
    </p:spTree>
    <p:extLst>
      <p:ext uri="{BB962C8B-B14F-4D97-AF65-F5344CB8AC3E}">
        <p14:creationId xmlns:p14="http://schemas.microsoft.com/office/powerpoint/2010/main" val="22426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2"/>
              </a:buBlip>
            </a:pPr>
            <a:r>
              <a:rPr lang="en-US" dirty="0"/>
              <a:t>En </a:t>
            </a:r>
            <a:r>
              <a:rPr lang="en-US" dirty="0" err="1"/>
              <a:t>este</a:t>
            </a:r>
            <a:r>
              <a:rPr lang="en-US" dirty="0"/>
              <a:t> modulo, </a:t>
            </a:r>
            <a:r>
              <a:rPr lang="en-US" dirty="0" err="1"/>
              <a:t>los</a:t>
            </a:r>
            <a:r>
              <a:rPr lang="en-US" dirty="0"/>
              <a:t> </a:t>
            </a:r>
            <a:r>
              <a:rPr lang="en-US" dirty="0" err="1"/>
              <a:t>líderes</a:t>
            </a:r>
            <a:r>
              <a:rPr lang="en-US" dirty="0"/>
              <a:t> de </a:t>
            </a:r>
            <a:r>
              <a:rPr lang="en-US" dirty="0" err="1"/>
              <a:t>organizaciones</a:t>
            </a:r>
            <a:r>
              <a:rPr lang="en-US" dirty="0"/>
              <a:t> del </a:t>
            </a:r>
            <a:r>
              <a:rPr lang="en-US" dirty="0" err="1"/>
              <a:t>tercer</a:t>
            </a:r>
            <a:r>
              <a:rPr lang="en-US" dirty="0"/>
              <a:t> sector </a:t>
            </a:r>
            <a:r>
              <a:rPr lang="en-US" dirty="0" err="1"/>
              <a:t>aprenderán</a:t>
            </a:r>
            <a:r>
              <a:rPr lang="en-US" dirty="0"/>
              <a:t> </a:t>
            </a:r>
            <a:r>
              <a:rPr lang="en-US" dirty="0" err="1"/>
              <a:t>cómo</a:t>
            </a:r>
            <a:r>
              <a:rPr lang="en-US" dirty="0"/>
              <a:t> se </a:t>
            </a:r>
            <a:r>
              <a:rPr lang="en-US" dirty="0" err="1"/>
              <a:t>puede</a:t>
            </a:r>
            <a:r>
              <a:rPr lang="en-US" dirty="0"/>
              <a:t> </a:t>
            </a:r>
            <a:r>
              <a:rPr lang="en-US" dirty="0" err="1"/>
              <a:t>mejorar</a:t>
            </a:r>
            <a:r>
              <a:rPr lang="en-US" dirty="0"/>
              <a:t> la </a:t>
            </a:r>
            <a:r>
              <a:rPr lang="en-US" dirty="0" err="1"/>
              <a:t>comunicación</a:t>
            </a:r>
            <a:r>
              <a:rPr lang="en-US" dirty="0"/>
              <a:t> interna y externa de la </a:t>
            </a:r>
            <a:r>
              <a:rPr lang="en-US" dirty="0" err="1"/>
              <a:t>organización</a:t>
            </a:r>
            <a:r>
              <a:rPr lang="en-US" dirty="0"/>
              <a:t>, </a:t>
            </a:r>
            <a:r>
              <a:rPr lang="en-US" dirty="0" err="1"/>
              <a:t>abordando</a:t>
            </a:r>
            <a:r>
              <a:rPr lang="en-US" dirty="0"/>
              <a:t> </a:t>
            </a:r>
            <a:r>
              <a:rPr lang="en-US" dirty="0" err="1"/>
              <a:t>los</a:t>
            </a:r>
            <a:r>
              <a:rPr lang="en-US" dirty="0"/>
              <a:t> </a:t>
            </a:r>
            <a:r>
              <a:rPr lang="en-US" dirty="0" err="1"/>
              <a:t>problemas</a:t>
            </a:r>
            <a:r>
              <a:rPr lang="en-US" dirty="0"/>
              <a:t> </a:t>
            </a:r>
            <a:r>
              <a:rPr lang="en-US" dirty="0" err="1"/>
              <a:t>habituales</a:t>
            </a:r>
            <a:r>
              <a:rPr lang="en-US" dirty="0"/>
              <a:t> de </a:t>
            </a:r>
            <a:r>
              <a:rPr lang="en-US" dirty="0" err="1"/>
              <a:t>falta</a:t>
            </a:r>
            <a:r>
              <a:rPr lang="en-US" dirty="0"/>
              <a:t> de </a:t>
            </a:r>
            <a:r>
              <a:rPr lang="en-US" dirty="0" err="1"/>
              <a:t>comunicación</a:t>
            </a:r>
            <a:r>
              <a:rPr lang="en-US" dirty="0"/>
              <a:t> </a:t>
            </a:r>
            <a:r>
              <a:rPr lang="en-US" dirty="0" err="1"/>
              <a:t>en</a:t>
            </a:r>
            <a:r>
              <a:rPr lang="en-US" dirty="0"/>
              <a:t> </a:t>
            </a:r>
            <a:r>
              <a:rPr lang="en-US" dirty="0" err="1"/>
              <a:t>el</a:t>
            </a:r>
            <a:r>
              <a:rPr lang="en-US" dirty="0"/>
              <a:t> </a:t>
            </a:r>
            <a:r>
              <a:rPr lang="en-US" dirty="0" err="1"/>
              <a:t>lugar</a:t>
            </a:r>
            <a:r>
              <a:rPr lang="en-US" dirty="0"/>
              <a:t> de </a:t>
            </a:r>
            <a:r>
              <a:rPr lang="en-US" dirty="0" err="1"/>
              <a:t>trabajo</a:t>
            </a:r>
            <a:r>
              <a:rPr lang="en-US" dirty="0"/>
              <a:t>.</a:t>
            </a:r>
          </a:p>
          <a:p>
            <a:pPr marL="0" indent="0"/>
            <a:endParaRPr lang="en-US" dirty="0"/>
          </a:p>
          <a:p>
            <a:pPr marL="342900" indent="-342900">
              <a:buBlip>
                <a:blip r:embed="rId2"/>
              </a:buBlip>
            </a:pPr>
            <a:r>
              <a:rPr lang="es-ES" dirty="0"/>
              <a:t>Además, aprenderás la importancia del </a:t>
            </a:r>
            <a:r>
              <a:rPr lang="es-ES" dirty="0" err="1"/>
              <a:t>Storytelling</a:t>
            </a:r>
            <a:r>
              <a:rPr lang="es-ES" dirty="0"/>
              <a:t> para potenciar la marca, así como estrategias de comunicación organizacionales.</a:t>
            </a:r>
          </a:p>
          <a:p>
            <a:pPr marL="0" indent="0"/>
            <a:endParaRPr lang="en-US" dirty="0"/>
          </a:p>
          <a:p>
            <a:pPr marL="342900" indent="-342900">
              <a:buBlip>
                <a:blip r:embed="rId2"/>
              </a:buBlip>
            </a:pPr>
            <a:r>
              <a:rPr lang="en-US" dirty="0" err="1"/>
              <a:t>Podrás</a:t>
            </a:r>
            <a:r>
              <a:rPr lang="en-US" dirty="0"/>
              <a:t> </a:t>
            </a:r>
            <a:r>
              <a:rPr lang="en-US" dirty="0" err="1"/>
              <a:t>evaluar</a:t>
            </a:r>
            <a:r>
              <a:rPr lang="en-US" dirty="0"/>
              <a:t> </a:t>
            </a:r>
            <a:r>
              <a:rPr lang="en-US" dirty="0" err="1"/>
              <a:t>el</a:t>
            </a:r>
            <a:r>
              <a:rPr lang="en-US" dirty="0"/>
              <a:t> </a:t>
            </a:r>
            <a:r>
              <a:rPr lang="en-US" dirty="0" err="1"/>
              <a:t>rendimiento</a:t>
            </a:r>
            <a:r>
              <a:rPr lang="en-US" dirty="0"/>
              <a:t> de las </a:t>
            </a:r>
            <a:r>
              <a:rPr lang="en-US" dirty="0" err="1"/>
              <a:t>estrategias</a:t>
            </a:r>
            <a:r>
              <a:rPr lang="en-US" dirty="0"/>
              <a:t> </a:t>
            </a:r>
            <a:r>
              <a:rPr lang="en-US" dirty="0" err="1"/>
              <a:t>aplicadas</a:t>
            </a:r>
            <a:r>
              <a:rPr lang="en-US" dirty="0"/>
              <a:t> con </a:t>
            </a:r>
            <a:r>
              <a:rPr lang="en-US" dirty="0" err="1"/>
              <a:t>los</a:t>
            </a:r>
            <a:r>
              <a:rPr lang="en-US" dirty="0"/>
              <a:t> KPIs.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Introducción</a:t>
            </a:r>
            <a:endParaRPr lang="en-US" dirty="0"/>
          </a:p>
          <a:p>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Este ejemplo permite comprender claramente cómo un mal uso del correo electrónico afecta gravemente a la productividad del empleado, provoca distracciones y genera estrés.</a:t>
            </a:r>
            <a:endParaRPr lang="en-GB" dirty="0"/>
          </a:p>
          <a:p>
            <a:pPr marL="342900" indent="-342900">
              <a:buBlip>
                <a:blip r:embed="rId3"/>
              </a:buBlip>
            </a:pPr>
            <a:r>
              <a:rPr lang="es-ES" dirty="0"/>
              <a:t>De este ejemplo, podríamos extraer que una ¨</a:t>
            </a:r>
            <a:r>
              <a:rPr lang="es-ES" dirty="0" err="1"/>
              <a:t>clear</a:t>
            </a:r>
            <a:r>
              <a:rPr lang="es-ES" dirty="0"/>
              <a:t> e-mail </a:t>
            </a:r>
            <a:r>
              <a:rPr lang="es-ES" dirty="0" err="1"/>
              <a:t>policy</a:t>
            </a:r>
            <a:r>
              <a:rPr lang="es-ES" dirty="0"/>
              <a:t>¨ podría beneficiar a la gestión de la comunicación de la organización.</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El </a:t>
            </a:r>
            <a:r>
              <a:rPr lang="en-US" dirty="0" err="1"/>
              <a:t>Uso</a:t>
            </a:r>
            <a:r>
              <a:rPr lang="en-US" dirty="0"/>
              <a:t> del </a:t>
            </a:r>
            <a:r>
              <a:rPr lang="en-US" dirty="0" err="1"/>
              <a:t>Correo</a:t>
            </a:r>
            <a:r>
              <a:rPr lang="en-US" dirty="0"/>
              <a:t> </a:t>
            </a:r>
            <a:r>
              <a:rPr lang="en-US" dirty="0" err="1"/>
              <a:t>Electrónico</a:t>
            </a:r>
            <a:r>
              <a:rPr lang="en-US" dirty="0"/>
              <a:t> </a:t>
            </a:r>
            <a:r>
              <a:rPr lang="en-US" dirty="0" err="1"/>
              <a:t>en</a:t>
            </a:r>
            <a:r>
              <a:rPr lang="en-US" dirty="0"/>
              <a:t> </a:t>
            </a:r>
            <a:r>
              <a:rPr lang="en-US" dirty="0" err="1"/>
              <a:t>el</a:t>
            </a:r>
            <a:r>
              <a:rPr lang="en-US" dirty="0"/>
              <a:t> Lugar de </a:t>
            </a:r>
            <a:r>
              <a:rPr lang="en-US" dirty="0" err="1"/>
              <a:t>Trabajo</a:t>
            </a:r>
            <a:endParaRPr lang="en-US" dirty="0"/>
          </a:p>
        </p:txBody>
      </p:sp>
    </p:spTree>
    <p:extLst>
      <p:ext uri="{BB962C8B-B14F-4D97-AF65-F5344CB8AC3E}">
        <p14:creationId xmlns:p14="http://schemas.microsoft.com/office/powerpoint/2010/main" val="2870691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8A0EFA-DE4F-DAB6-C87C-88C277522A7F}"/>
              </a:ext>
            </a:extLst>
          </p:cNvPr>
          <p:cNvSpPr>
            <a:spLocks noGrp="1"/>
          </p:cNvSpPr>
          <p:nvPr>
            <p:ph type="body" sz="quarter" idx="18"/>
          </p:nvPr>
        </p:nvSpPr>
        <p:spPr>
          <a:xfrm>
            <a:off x="898357" y="3153489"/>
            <a:ext cx="4867011"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El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siguiente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D9390">
                    <a:lumMod val="75000"/>
                  </a:srgbClr>
                </a:solidFill>
                <a:effectLst/>
                <a:uLnTx/>
                <a:uFillTx/>
                <a:latin typeface="Calibri" panose="020F0502020204030204"/>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video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resume cómo se produce la falta de comunicación y consejos útiles para evitarla.</a:t>
            </a:r>
            <a:endParaRPr lang="en-IE" dirty="0"/>
          </a:p>
        </p:txBody>
      </p:sp>
      <p:sp>
        <p:nvSpPr>
          <p:cNvPr id="5" name="Text Placeholder 4">
            <a:extLst>
              <a:ext uri="{FF2B5EF4-FFF2-40B4-BE49-F238E27FC236}">
                <a16:creationId xmlns:a16="http://schemas.microsoft.com/office/drawing/2014/main" id="{0D892423-5BD5-9EC5-72BD-D558B9855C31}"/>
              </a:ext>
            </a:extLst>
          </p:cNvPr>
          <p:cNvSpPr>
            <a:spLocks noGrp="1"/>
          </p:cNvSpPr>
          <p:nvPr>
            <p:ph type="body" sz="quarter" idx="16"/>
          </p:nvPr>
        </p:nvSpPr>
        <p:spPr/>
        <p:txBody>
          <a:bodyPr/>
          <a:lstStyle/>
          <a:p>
            <a:r>
              <a:rPr lang="es-ES" dirty="0"/>
              <a:t>Cómo se Produce la Falta de Comunicación y Cómo Evitarla</a:t>
            </a:r>
            <a:endParaRPr lang="en-IE" dirty="0"/>
          </a:p>
        </p:txBody>
      </p:sp>
      <p:pic>
        <p:nvPicPr>
          <p:cNvPr id="8" name="Picture Placeholder 7">
            <a:hlinkClick r:id="rId3"/>
            <a:extLst>
              <a:ext uri="{FF2B5EF4-FFF2-40B4-BE49-F238E27FC236}">
                <a16:creationId xmlns:a16="http://schemas.microsoft.com/office/drawing/2014/main" id="{EE400EBD-3F3E-FFEA-B5C9-D9829B7907B1}"/>
              </a:ext>
            </a:extLst>
          </p:cNvPr>
          <p:cNvPicPr>
            <a:picLocks noGrp="1" noChangeAspect="1"/>
          </p:cNvPicPr>
          <p:nvPr>
            <p:ph type="pic" sz="quarter" idx="10"/>
          </p:nvPr>
        </p:nvPicPr>
        <p:blipFill>
          <a:blip r:embed="rId4"/>
          <a:srcRect l="15627" r="15627"/>
          <a:stretch/>
        </p:blipFill>
        <p:spPr/>
      </p:pic>
    </p:spTree>
    <p:extLst>
      <p:ext uri="{BB962C8B-B14F-4D97-AF65-F5344CB8AC3E}">
        <p14:creationId xmlns:p14="http://schemas.microsoft.com/office/powerpoint/2010/main" val="236969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83641" y="393148"/>
            <a:ext cx="6995353" cy="615553"/>
          </a:xfrm>
          <a:prstGeom prst="rect">
            <a:avLst/>
          </a:prstGeom>
          <a:noFill/>
        </p:spPr>
        <p:txBody>
          <a:bodyPr wrap="square" lIns="91440" tIns="45720" rIns="91440" bIns="45720" rtlCol="0" anchor="t">
            <a:spAutoFit/>
          </a:bodyPr>
          <a:lstStyle/>
          <a:p>
            <a:r>
              <a:rPr lang="es-ES" sz="3400" b="1" dirty="0">
                <a:solidFill>
                  <a:srgbClr val="000000"/>
                </a:solidFill>
              </a:rPr>
              <a:t>Cómo Evitar la Falta de Comunicación</a:t>
            </a:r>
            <a:endParaRPr lang="en-IE" sz="3400" b="1" dirty="0">
              <a:solidFill>
                <a:srgbClr val="000000"/>
              </a:solidFill>
            </a:endParaRPr>
          </a:p>
        </p:txBody>
      </p:sp>
      <p:sp>
        <p:nvSpPr>
          <p:cNvPr id="3" name="Text Placeholder 4">
            <a:extLst>
              <a:ext uri="{FF2B5EF4-FFF2-40B4-BE49-F238E27FC236}">
                <a16:creationId xmlns:a16="http://schemas.microsoft.com/office/drawing/2014/main" id="{DB56B7D0-F863-FE22-D7EE-9673B7FA8B4E}"/>
              </a:ext>
            </a:extLst>
          </p:cNvPr>
          <p:cNvSpPr>
            <a:spLocks noGrp="1"/>
          </p:cNvSpPr>
          <p:nvPr>
            <p:ph type="body" sz="quarter" idx="18"/>
          </p:nvPr>
        </p:nvSpPr>
        <p:spPr>
          <a:xfrm>
            <a:off x="683641" y="1346971"/>
            <a:ext cx="6358231" cy="3995028"/>
          </a:xfrm>
        </p:spPr>
        <p:txBody>
          <a:bodyPr lIns="91440" tIns="45720" rIns="91440" bIns="45720" anchor="t"/>
          <a:lstStyle/>
          <a:p>
            <a:pPr marL="342900" indent="-342900">
              <a:buBlip>
                <a:blip r:embed="rId2"/>
              </a:buBlip>
            </a:pPr>
            <a:r>
              <a:rPr lang="es-ES" dirty="0"/>
              <a:t>¿Has hablado alguna vez con alguien sobre un problema y te has dado cuenta de que no entienden por qué es tan importante para ti?  ¿Has presentado alguna vez una idea a un grupo y te han respondido con total confusión?</a:t>
            </a:r>
          </a:p>
          <a:p>
            <a:pPr marL="342900" indent="-342900">
              <a:buBlip>
                <a:blip r:embed="rId2"/>
              </a:buBlip>
            </a:pPr>
            <a:r>
              <a:rPr lang="es-ES" dirty="0"/>
              <a:t>¿Qué ocurre aquí? La respuesta es falta de comunicación. Puede generar confusión, animadversión y malentendidos.</a:t>
            </a:r>
          </a:p>
          <a:p>
            <a:pPr marL="342900" indent="-342900">
              <a:buBlip>
                <a:blip r:embed="rId2"/>
              </a:buBlip>
            </a:pPr>
            <a:r>
              <a:rPr lang="es-ES" dirty="0"/>
              <a:t>La buena noticia es que una comprensión básica de lo que ocurre cuando nos comunicamos puede ayudarnos a prevenir la falta de comunicación.</a:t>
            </a:r>
            <a:endParaRPr lang="en-US" dirty="0"/>
          </a:p>
          <a:p>
            <a:pPr marL="342900" indent="-342900">
              <a:buBlip>
                <a:blip r:embed="rId2"/>
              </a:buBlip>
            </a:pPr>
            <a:endParaRPr lang="en-GB" dirty="0"/>
          </a:p>
        </p:txBody>
      </p:sp>
      <p:pic>
        <p:nvPicPr>
          <p:cNvPr id="4" name="Marcador de contenido 3">
            <a:extLst>
              <a:ext uri="{FF2B5EF4-FFF2-40B4-BE49-F238E27FC236}">
                <a16:creationId xmlns:a16="http://schemas.microsoft.com/office/drawing/2014/main" id="{47746EFC-4311-B648-82EA-47B47783B457}"/>
              </a:ext>
            </a:extLst>
          </p:cNvPr>
          <p:cNvPicPr>
            <a:picLocks noChangeAspect="1"/>
          </p:cNvPicPr>
          <p:nvPr/>
        </p:nvPicPr>
        <p:blipFill rotWithShape="1">
          <a:blip r:embed="rId3"/>
          <a:srcRect t="1693" b="1693"/>
          <a:stretch/>
        </p:blipFill>
        <p:spPr bwMode="auto">
          <a:xfrm>
            <a:off x="8414752" y="1083104"/>
            <a:ext cx="3082563" cy="4498650"/>
          </a:xfrm>
          <a:prstGeom prst="rect">
            <a:avLst/>
          </a:prstGeom>
          <a:noFill/>
          <a:ln>
            <a:noFill/>
          </a:ln>
        </p:spPr>
      </p:pic>
    </p:spTree>
    <p:extLst>
      <p:ext uri="{BB962C8B-B14F-4D97-AF65-F5344CB8AC3E}">
        <p14:creationId xmlns:p14="http://schemas.microsoft.com/office/powerpoint/2010/main" val="250685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83641" y="393148"/>
            <a:ext cx="7231327" cy="646331"/>
          </a:xfrm>
          <a:prstGeom prst="rect">
            <a:avLst/>
          </a:prstGeom>
          <a:noFill/>
        </p:spPr>
        <p:txBody>
          <a:bodyPr wrap="square" lIns="91440" tIns="45720" rIns="91440" bIns="45720" rtlCol="0" anchor="t">
            <a:spAutoFit/>
          </a:bodyPr>
          <a:lstStyle/>
          <a:p>
            <a:r>
              <a:rPr lang="es-ES" sz="3600" dirty="0">
                <a:solidFill>
                  <a:srgbClr val="000000"/>
                </a:solidFill>
              </a:rPr>
              <a:t>Cómo Evitar la Falta de Comunicación</a:t>
            </a:r>
            <a:endParaRPr lang="en-IE" sz="3600" dirty="0">
              <a:solidFill>
                <a:srgbClr val="000000"/>
              </a:solidFill>
            </a:endParaRPr>
          </a:p>
        </p:txBody>
      </p:sp>
      <p:sp>
        <p:nvSpPr>
          <p:cNvPr id="3" name="Text Placeholder 4">
            <a:extLst>
              <a:ext uri="{FF2B5EF4-FFF2-40B4-BE49-F238E27FC236}">
                <a16:creationId xmlns:a16="http://schemas.microsoft.com/office/drawing/2014/main" id="{DB56B7D0-F863-FE22-D7EE-9673B7FA8B4E}"/>
              </a:ext>
            </a:extLst>
          </p:cNvPr>
          <p:cNvSpPr>
            <a:spLocks noGrp="1"/>
          </p:cNvSpPr>
          <p:nvPr>
            <p:ph type="body" sz="quarter" idx="18"/>
          </p:nvPr>
        </p:nvSpPr>
        <p:spPr>
          <a:xfrm>
            <a:off x="683641" y="1346971"/>
            <a:ext cx="6358231" cy="3995028"/>
          </a:xfrm>
        </p:spPr>
        <p:txBody>
          <a:bodyPr lIns="91440" tIns="45720" rIns="91440" bIns="45720" anchor="t"/>
          <a:lstStyle/>
          <a:p>
            <a:pPr marL="0" indent="0"/>
            <a:r>
              <a:rPr lang="es-ES" b="1" dirty="0"/>
              <a:t>He aquí algunas prácticas sencillas:</a:t>
            </a:r>
          </a:p>
          <a:p>
            <a:pPr marL="0" indent="0"/>
            <a:endParaRPr lang="en-US" dirty="0"/>
          </a:p>
          <a:p>
            <a:pPr marL="0" indent="0"/>
            <a:r>
              <a:rPr lang="es-ES" dirty="0"/>
              <a:t>Reconocer que la audición </a:t>
            </a:r>
            <a:r>
              <a:rPr lang="es-ES" b="1" dirty="0"/>
              <a:t>pasiva</a:t>
            </a:r>
            <a:r>
              <a:rPr lang="es-ES" dirty="0"/>
              <a:t> y la audición </a:t>
            </a:r>
            <a:r>
              <a:rPr lang="es-ES" b="1" dirty="0"/>
              <a:t>activa</a:t>
            </a:r>
            <a:r>
              <a:rPr lang="es-ES" dirty="0"/>
              <a:t> no son lo mismo.</a:t>
            </a:r>
          </a:p>
          <a:p>
            <a:pPr marL="0" indent="0"/>
            <a:r>
              <a:rPr lang="es-ES" dirty="0"/>
              <a:t>Participa activamente en las reacciones verbales y no verbales de los demás y ajusta el mensaje para facilitar una mayor comprensión.</a:t>
            </a:r>
            <a:endParaRPr lang="en-US" dirty="0"/>
          </a:p>
          <a:p>
            <a:pPr marL="0" indent="0"/>
            <a:r>
              <a:rPr lang="es-ES" dirty="0"/>
              <a:t>Escucha con los ojos, los oídos y con tu interior.</a:t>
            </a:r>
          </a:p>
          <a:p>
            <a:pPr marL="0" indent="0"/>
            <a:r>
              <a:rPr lang="es-ES" dirty="0"/>
              <a:t>Recuerda que la comunicación es algo más que palabras.</a:t>
            </a:r>
            <a:endParaRPr lang="en-US" dirty="0"/>
          </a:p>
          <a:p>
            <a:pPr marL="342900" indent="-342900">
              <a:buBlip>
                <a:blip r:embed="rId2"/>
              </a:buBlip>
            </a:pPr>
            <a:endParaRPr lang="en-GB" dirty="0"/>
          </a:p>
        </p:txBody>
      </p:sp>
      <p:pic>
        <p:nvPicPr>
          <p:cNvPr id="4" name="Marcador de contenido 3">
            <a:extLst>
              <a:ext uri="{FF2B5EF4-FFF2-40B4-BE49-F238E27FC236}">
                <a16:creationId xmlns:a16="http://schemas.microsoft.com/office/drawing/2014/main" id="{47746EFC-4311-B648-82EA-47B47783B457}"/>
              </a:ext>
            </a:extLst>
          </p:cNvPr>
          <p:cNvPicPr>
            <a:picLocks noChangeAspect="1"/>
          </p:cNvPicPr>
          <p:nvPr/>
        </p:nvPicPr>
        <p:blipFill rotWithShape="1">
          <a:blip r:embed="rId3"/>
          <a:srcRect t="1693" b="1693"/>
          <a:stretch/>
        </p:blipFill>
        <p:spPr bwMode="auto">
          <a:xfrm>
            <a:off x="8414752" y="1083104"/>
            <a:ext cx="3082563" cy="4498650"/>
          </a:xfrm>
          <a:prstGeom prst="rect">
            <a:avLst/>
          </a:prstGeom>
          <a:noFill/>
          <a:ln>
            <a:noFill/>
          </a:ln>
        </p:spPr>
      </p:pic>
    </p:spTree>
    <p:extLst>
      <p:ext uri="{BB962C8B-B14F-4D97-AF65-F5344CB8AC3E}">
        <p14:creationId xmlns:p14="http://schemas.microsoft.com/office/powerpoint/2010/main" val="16888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94685" y="467787"/>
            <a:ext cx="6653607" cy="1200329"/>
          </a:xfrm>
          <a:prstGeom prst="rect">
            <a:avLst/>
          </a:prstGeom>
          <a:noFill/>
        </p:spPr>
        <p:txBody>
          <a:bodyPr wrap="square" lIns="91440" tIns="45720" rIns="91440" bIns="45720" rtlCol="0" anchor="t">
            <a:spAutoFit/>
          </a:bodyPr>
          <a:lstStyle/>
          <a:p>
            <a:r>
              <a:rPr lang="es-ES" sz="3600" dirty="0">
                <a:solidFill>
                  <a:srgbClr val="000000"/>
                </a:solidFill>
              </a:rPr>
              <a:t>Cómo Evitar la Falta de Comunicación</a:t>
            </a:r>
            <a:endParaRPr lang="en-IE" sz="3600" dirty="0">
              <a:solidFill>
                <a:srgbClr val="000000"/>
              </a:solidFill>
            </a:endParaRPr>
          </a:p>
        </p:txBody>
      </p:sp>
      <p:sp>
        <p:nvSpPr>
          <p:cNvPr id="3" name="Text Placeholder 4">
            <a:extLst>
              <a:ext uri="{FF2B5EF4-FFF2-40B4-BE49-F238E27FC236}">
                <a16:creationId xmlns:a16="http://schemas.microsoft.com/office/drawing/2014/main" id="{96969AC9-9CAD-AC80-96F3-A670A6B0C392}"/>
              </a:ext>
            </a:extLst>
          </p:cNvPr>
          <p:cNvSpPr>
            <a:spLocks noGrp="1"/>
          </p:cNvSpPr>
          <p:nvPr>
            <p:ph type="body" sz="quarter" idx="18"/>
          </p:nvPr>
        </p:nvSpPr>
        <p:spPr>
          <a:xfrm>
            <a:off x="798381" y="1835095"/>
            <a:ext cx="10595237" cy="3995028"/>
          </a:xfrm>
        </p:spPr>
        <p:txBody>
          <a:bodyPr lIns="91440" tIns="45720" rIns="91440" bIns="45720" anchor="t"/>
          <a:lstStyle/>
          <a:p>
            <a:pPr marL="0" indent="0"/>
            <a:r>
              <a:rPr lang="es-ES" b="1" dirty="0"/>
              <a:t>Tómate tu tiempo para comprender a la vez que intentas que te comprendan.</a:t>
            </a:r>
          </a:p>
          <a:p>
            <a:pPr marL="0" indent="0"/>
            <a:r>
              <a:rPr lang="es-ES" dirty="0"/>
              <a:t>Con las prisas por expresarse, es fácil olvidar que la comunicación es una calle de doble sentido. Mantente abierto a lo que pueda decir la otra persona.</a:t>
            </a:r>
          </a:p>
          <a:p>
            <a:pPr marL="0" indent="0"/>
            <a:r>
              <a:rPr lang="es-ES" b="1" dirty="0"/>
              <a:t>Sea consciente de tu propio filtro perceptivo.</a:t>
            </a:r>
          </a:p>
          <a:p>
            <a:pPr marL="0" indent="0"/>
            <a:r>
              <a:rPr lang="es-ES" dirty="0"/>
              <a:t>Los elementos de tu experiencia, como tu cultura, tu comunidad y tu familia, influyen en tu forma de ver el mundo. Di: "Así es como yo veo el problema, pero ¿cómo lo ves tú?". No des por sentado que tu percepción es la verdad objetiva. Eso te ayudará a trabajar para compartir un diálogo con los demás. Para llegar juntos a un entendimiento común</a:t>
            </a:r>
            <a:endParaRPr lang="en-GB" dirty="0"/>
          </a:p>
        </p:txBody>
      </p:sp>
    </p:spTree>
    <p:extLst>
      <p:ext uri="{BB962C8B-B14F-4D97-AF65-F5344CB8AC3E}">
        <p14:creationId xmlns:p14="http://schemas.microsoft.com/office/powerpoint/2010/main" val="2176026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8" y="2067560"/>
            <a:ext cx="4867011" cy="3025975"/>
          </a:xfrm>
        </p:spPr>
        <p:txBody>
          <a:bodyPr lIns="91440" tIns="45720" rIns="91440" bIns="45720" anchor="t"/>
          <a:lstStyle/>
          <a:p>
            <a:pPr marL="342900" indent="-342900">
              <a:buBlip>
                <a:blip r:embed="rId3"/>
              </a:buBlip>
            </a:pPr>
            <a:r>
              <a:rPr lang="es-ES" dirty="0"/>
              <a:t>La comunicación externa incluye la comunicación entre una organización y sus grupos de interés externos a la empresa, como clientes, proveedores, intermediarios, inversores o la sociedad en general (</a:t>
            </a:r>
            <a:r>
              <a:rPr lang="es-ES" dirty="0" err="1"/>
              <a:t>Kuşçu</a:t>
            </a:r>
            <a:r>
              <a:rPr lang="es-ES" dirty="0"/>
              <a:t>, 2020).</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Comunicación</a:t>
            </a:r>
            <a:r>
              <a:rPr lang="en-GB" dirty="0"/>
              <a:t> Externa</a:t>
            </a:r>
            <a:endParaRPr lang="en-US" dirty="0"/>
          </a:p>
        </p:txBody>
      </p:sp>
      <p:pic>
        <p:nvPicPr>
          <p:cNvPr id="6" name="Picture Placeholder 5">
            <a:extLst>
              <a:ext uri="{FF2B5EF4-FFF2-40B4-BE49-F238E27FC236}">
                <a16:creationId xmlns:a16="http://schemas.microsoft.com/office/drawing/2014/main" id="{54BAD99D-74C5-D591-99D2-7118BB7B21DA}"/>
              </a:ext>
            </a:extLst>
          </p:cNvPr>
          <p:cNvPicPr>
            <a:picLocks noGrp="1" noChangeAspect="1"/>
          </p:cNvPicPr>
          <p:nvPr>
            <p:ph type="pic" sz="quarter" idx="42"/>
          </p:nvPr>
        </p:nvPicPr>
        <p:blipFill>
          <a:blip r:embed="rId4"/>
          <a:srcRect t="3456" b="3456"/>
          <a:stretch/>
        </p:blipFill>
        <p:spPr/>
      </p:pic>
    </p:spTree>
    <p:extLst>
      <p:ext uri="{BB962C8B-B14F-4D97-AF65-F5344CB8AC3E}">
        <p14:creationId xmlns:p14="http://schemas.microsoft.com/office/powerpoint/2010/main" val="4088731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8" y="2067560"/>
            <a:ext cx="4867011" cy="3025975"/>
          </a:xfrm>
        </p:spPr>
        <p:txBody>
          <a:bodyPr lIns="91440" tIns="45720" rIns="91440" bIns="45720" anchor="t"/>
          <a:lstStyle/>
          <a:p>
            <a:pPr marL="342900" indent="-342900">
              <a:buBlip>
                <a:blip r:embed="rId3"/>
              </a:buBlip>
            </a:pPr>
            <a:r>
              <a:rPr lang="es-ES" dirty="0"/>
              <a:t>Las formas en que ha evolucionado la comunicación externa representan la irrupción de la transformación digital.</a:t>
            </a:r>
          </a:p>
          <a:p>
            <a:pPr marL="342900" indent="-342900">
              <a:buBlip>
                <a:blip r:embed="rId3"/>
              </a:buBlip>
            </a:pPr>
            <a:r>
              <a:rPr lang="es-ES" dirty="0"/>
              <a:t>Comprender las nuevas formas de comunicación permitirá desarrollar mejores estrategias para llegar al público objetivo.</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Comunicación</a:t>
            </a:r>
            <a:r>
              <a:rPr lang="en-GB" dirty="0"/>
              <a:t> Externa</a:t>
            </a:r>
            <a:endParaRPr lang="en-US" dirty="0"/>
          </a:p>
        </p:txBody>
      </p:sp>
      <p:pic>
        <p:nvPicPr>
          <p:cNvPr id="6" name="Picture Placeholder 5">
            <a:extLst>
              <a:ext uri="{FF2B5EF4-FFF2-40B4-BE49-F238E27FC236}">
                <a16:creationId xmlns:a16="http://schemas.microsoft.com/office/drawing/2014/main" id="{D2525F98-1A8F-D321-B877-AF468ADC4E56}"/>
              </a:ext>
            </a:extLst>
          </p:cNvPr>
          <p:cNvPicPr>
            <a:picLocks noGrp="1" noChangeAspect="1"/>
          </p:cNvPicPr>
          <p:nvPr>
            <p:ph type="pic" sz="quarter" idx="42"/>
          </p:nvPr>
        </p:nvPicPr>
        <p:blipFill>
          <a:blip r:embed="rId4"/>
          <a:srcRect t="1649" b="1649"/>
          <a:stretch/>
        </p:blipFill>
        <p:spPr/>
      </p:pic>
    </p:spTree>
    <p:extLst>
      <p:ext uri="{BB962C8B-B14F-4D97-AF65-F5344CB8AC3E}">
        <p14:creationId xmlns:p14="http://schemas.microsoft.com/office/powerpoint/2010/main" val="2909927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Hacer un seguimiento de lo que está funcionando es importante para evaluar las estrategias y, en consecuencia, encontrar cualquier laguna durante el proceso de comunicación.</a:t>
            </a: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s-ES" dirty="0"/>
              <a:t>Consejos para Mejorar la Comunicación Externa</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1810518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Los diseños aportan coherencia a la imagen de su empresa y sus trabajadores, un buen diseño puede estar vinculado a la conciencia de marca de su organización.</a:t>
            </a: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s-ES" dirty="0"/>
              <a:t>Consejos para Mejorar la Comunicación Externa</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1040703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1774555"/>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El contenido interactivo es una forma fácil de ver si el público objetivo participa y actúa para obtener más información sobre la organización.</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Además, no temas pedir sugerencias sobre cómo mejorar el proceso de comunicación dentro de su organización.</a:t>
            </a: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s-ES" dirty="0"/>
              <a:t>Consejos para Mejorar la Comunicación Externa</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336680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US" b="1" dirty="0" err="1">
                <a:solidFill>
                  <a:schemeClr val="accent2"/>
                </a:solidFill>
              </a:rPr>
              <a:t>Objetivo</a:t>
            </a:r>
            <a:r>
              <a:rPr lang="en-US" b="1" dirty="0">
                <a:solidFill>
                  <a:schemeClr val="accent2"/>
                </a:solidFill>
              </a:rPr>
              <a:t> de </a:t>
            </a:r>
            <a:r>
              <a:rPr lang="en-US" b="1" dirty="0" err="1">
                <a:solidFill>
                  <a:schemeClr val="accent2"/>
                </a:solidFill>
              </a:rPr>
              <a:t>aprendizaje</a:t>
            </a:r>
            <a:r>
              <a:rPr lang="en-US" b="1" dirty="0">
                <a:solidFill>
                  <a:schemeClr val="accent2"/>
                </a:solidFill>
              </a:rPr>
              <a:t>:</a:t>
            </a:r>
          </a:p>
          <a:p>
            <a:pPr marL="0" indent="0"/>
            <a:endParaRPr lang="en-US" dirty="0"/>
          </a:p>
          <a:p>
            <a:pPr marL="342900" indent="-342900">
              <a:buClr>
                <a:schemeClr val="accent2"/>
              </a:buClr>
              <a:buFont typeface="Arial" panose="020B0604020202020204" pitchFamily="34" charset="0"/>
              <a:buChar char="•"/>
            </a:pPr>
            <a:r>
              <a:rPr lang="es-ES" dirty="0"/>
              <a:t>El alumno comprenderá qué medios de comunicación digital deben utilizarse en un contexto determinado, así como la forma de interactuar a través de diversas tecnologías digitales.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p:txBody>
      </p:sp>
    </p:spTree>
    <p:extLst>
      <p:ext uri="{BB962C8B-B14F-4D97-AF65-F5344CB8AC3E}">
        <p14:creationId xmlns:p14="http://schemas.microsoft.com/office/powerpoint/2010/main" val="120723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Ya sea a nivel interno o externo, el </a:t>
            </a:r>
            <a:r>
              <a:rPr kumimoji="0" lang="es-ES" sz="2400" b="0" i="0" u="none" strike="noStrike" kern="1200" cap="none" spc="0" normalizeH="0" baseline="0" noProof="0" dirty="0" err="1">
                <a:ln>
                  <a:noFill/>
                </a:ln>
                <a:solidFill>
                  <a:srgbClr val="000000"/>
                </a:solidFill>
                <a:effectLst/>
                <a:uLnTx/>
                <a:uFillTx/>
                <a:latin typeface="Calibri" panose="020F0502020204030204"/>
                <a:ea typeface="+mn-ea"/>
                <a:cs typeface="+mn-cs"/>
              </a:rPr>
              <a:t>feedback</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recibido puede abrir nuevas puertas para innovar y desarrollar nuevas formas de comunicación.</a:t>
            </a: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s-ES" dirty="0"/>
              <a:t>Consejos para Mejorar la Comunicación Externa</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2922700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"Si tus acciones inspiran a otros a soñar más, aprender más, hacer más y llegar a ser más, eres un líder".</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John Quincy Adams</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eacher pointing at laptop screen to young studen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Inbound Marketing</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02</a:t>
            </a:r>
          </a:p>
        </p:txBody>
      </p:sp>
    </p:spTree>
    <p:extLst>
      <p:ext uri="{BB962C8B-B14F-4D97-AF65-F5344CB8AC3E}">
        <p14:creationId xmlns:p14="http://schemas.microsoft.com/office/powerpoint/2010/main" val="2741934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37302"/>
            <a:ext cx="10595237" cy="3995028"/>
          </a:xfrm>
        </p:spPr>
        <p:txBody>
          <a:bodyPr/>
          <a:lstStyle/>
          <a:p>
            <a:pPr marL="342900" indent="-342900">
              <a:buBlip>
                <a:blip r:embed="rId3"/>
              </a:buBlip>
            </a:pPr>
            <a:r>
              <a:rPr lang="es-ES" dirty="0"/>
              <a:t>En la sección anterior hemos analizado cómo la comunicación organizativa puede dividirse en comunicación externa e interna.</a:t>
            </a:r>
          </a:p>
          <a:p>
            <a:pPr marL="342900" indent="-342900">
              <a:buBlip>
                <a:blip r:embed="rId3"/>
              </a:buBlip>
            </a:pPr>
            <a:r>
              <a:rPr lang="es-ES" dirty="0"/>
              <a:t>La comunicación externa es esencial para el sector no lucrativo, tanto para comunicarse con los usuarios o beneficiarios de sus servicios como para vincular su causa con los donantes.</a:t>
            </a:r>
          </a:p>
          <a:p>
            <a:pPr marL="342900" indent="-342900">
              <a:buBlip>
                <a:blip r:embed="rId3"/>
              </a:buBlip>
            </a:pPr>
            <a:r>
              <a:rPr lang="es-ES" dirty="0"/>
              <a:t>Los tipos de comunicación externa incluyen las relaciones públicas, la venta personal, el servicio al cliente y la comunicación corporativa, pero en este módulo nos centraremos en el marketing digital.</a:t>
            </a:r>
          </a:p>
          <a:p>
            <a:pPr marL="342900" indent="-342900">
              <a:buBlip>
                <a:blip r:embed="rId3"/>
              </a:buBlip>
            </a:pPr>
            <a:r>
              <a:rPr lang="es-ES" b="1" dirty="0"/>
              <a:t>El marketing sin ánimo de lucro </a:t>
            </a:r>
            <a:r>
              <a:rPr lang="es-ES" dirty="0"/>
              <a:t>es el uso de tácticas y estrategias de marketing para amplificar la causa y la misión de una organización, solicitar donaciones y atraer voluntarios y simpatizantes.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7741"/>
            <a:ext cx="10595237" cy="803654"/>
          </a:xfrm>
        </p:spPr>
        <p:txBody>
          <a:bodyPr/>
          <a:lstStyle/>
          <a:p>
            <a:r>
              <a:rPr lang="es-ES" dirty="0"/>
              <a:t>Marketing en el Tercer Sector</a:t>
            </a:r>
            <a:endParaRPr lang="en-GB" dirty="0"/>
          </a:p>
        </p:txBody>
      </p:sp>
    </p:spTree>
    <p:extLst>
      <p:ext uri="{BB962C8B-B14F-4D97-AF65-F5344CB8AC3E}">
        <p14:creationId xmlns:p14="http://schemas.microsoft.com/office/powerpoint/2010/main" val="2557221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3508B4-1418-B483-A63F-E1FEAED08851}"/>
              </a:ext>
            </a:extLst>
          </p:cNvPr>
          <p:cNvSpPr>
            <a:spLocks noGrp="1"/>
          </p:cNvSpPr>
          <p:nvPr>
            <p:ph type="body" sz="quarter" idx="18"/>
          </p:nvPr>
        </p:nvSpPr>
        <p:spPr/>
        <p:txBody>
          <a:bodyPr/>
          <a:lstStyle/>
          <a:p>
            <a:r>
              <a:rPr lang="es-ES" dirty="0"/>
              <a:t>Tradicionalmente, el marketing seguía un modelo lineal y se centraba en llegar directamente a su público objetivo.</a:t>
            </a:r>
          </a:p>
          <a:p>
            <a:r>
              <a:rPr lang="es-ES" dirty="0"/>
              <a:t>En el mundo digital el Marketing de entrada se ha vuelto mucho más frecuente</a:t>
            </a:r>
            <a:endParaRPr lang="en-IE" dirty="0"/>
          </a:p>
        </p:txBody>
      </p:sp>
      <p:sp>
        <p:nvSpPr>
          <p:cNvPr id="7" name="Text Placeholder 6">
            <a:extLst>
              <a:ext uri="{FF2B5EF4-FFF2-40B4-BE49-F238E27FC236}">
                <a16:creationId xmlns:a16="http://schemas.microsoft.com/office/drawing/2014/main" id="{0B69EF66-84AB-B968-BCBA-D81134D0A7E9}"/>
              </a:ext>
            </a:extLst>
          </p:cNvPr>
          <p:cNvSpPr>
            <a:spLocks noGrp="1"/>
          </p:cNvSpPr>
          <p:nvPr>
            <p:ph type="body" sz="quarter" idx="16"/>
          </p:nvPr>
        </p:nvSpPr>
        <p:spPr/>
        <p:txBody>
          <a:bodyPr/>
          <a:lstStyle/>
          <a:p>
            <a:r>
              <a:rPr lang="es-ES" dirty="0" err="1"/>
              <a:t>Inbound</a:t>
            </a:r>
            <a:r>
              <a:rPr lang="es-ES" dirty="0"/>
              <a:t> y </a:t>
            </a:r>
            <a:r>
              <a:rPr lang="es-ES" dirty="0" err="1"/>
              <a:t>Outbound</a:t>
            </a:r>
            <a:r>
              <a:rPr lang="es-ES" dirty="0"/>
              <a:t> Marketing</a:t>
            </a:r>
            <a:endParaRPr lang="en-IE" dirty="0"/>
          </a:p>
        </p:txBody>
      </p:sp>
      <p:graphicFrame>
        <p:nvGraphicFramePr>
          <p:cNvPr id="9" name="Diagram 8">
            <a:extLst>
              <a:ext uri="{FF2B5EF4-FFF2-40B4-BE49-F238E27FC236}">
                <a16:creationId xmlns:a16="http://schemas.microsoft.com/office/drawing/2014/main" id="{4A71AF81-26FF-A319-AEC5-693581A9FD61}"/>
              </a:ext>
            </a:extLst>
          </p:cNvPr>
          <p:cNvGraphicFramePr/>
          <p:nvPr>
            <p:extLst>
              <p:ext uri="{D42A27DB-BD31-4B8C-83A1-F6EECF244321}">
                <p14:modId xmlns:p14="http://schemas.microsoft.com/office/powerpoint/2010/main" val="693647533"/>
              </p:ext>
            </p:extLst>
          </p:nvPr>
        </p:nvGraphicFramePr>
        <p:xfrm>
          <a:off x="4647610" y="815359"/>
          <a:ext cx="9238512" cy="4756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2750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01175"/>
            <a:ext cx="10595237" cy="3995028"/>
          </a:xfrm>
        </p:spPr>
        <p:txBody>
          <a:bodyPr/>
          <a:lstStyle/>
          <a:p>
            <a:pPr marL="342900" indent="-342900">
              <a:buBlip>
                <a:blip r:embed="rId3"/>
              </a:buBlip>
            </a:pPr>
            <a:r>
              <a:rPr lang="en-US" sz="2300" b="1" dirty="0"/>
              <a:t>Marketing Inbound</a:t>
            </a:r>
            <a:r>
              <a:rPr lang="en-US" sz="2300" dirty="0"/>
              <a:t>: </a:t>
            </a:r>
            <a:r>
              <a:rPr lang="es-ES" sz="2300" dirty="0"/>
              <a:t>Se centra en atraer a clientes o donantes potenciales mediante la promoción y el marketing de contenidos, como el SEO, las redes sociales, los blogs y la producción de contenidos valiosos. Su objetivo es atraer clientes potenciales de forma natural y no intrusiva, fomentando el compromiso y construyendo relaciones.</a:t>
            </a:r>
          </a:p>
          <a:p>
            <a:pPr marL="342900" indent="-342900">
              <a:buBlip>
                <a:blip r:embed="rId3"/>
              </a:buBlip>
            </a:pPr>
            <a:r>
              <a:rPr lang="en-US" sz="2300" b="1" dirty="0"/>
              <a:t>Marketing Outbound: </a:t>
            </a:r>
            <a:r>
              <a:rPr lang="es-ES" sz="2300" dirty="0"/>
              <a:t>Se basa en métodos de pago para "comprar" la atención de clientes potenciales mediante tácticas como publicidad de pago, comunicados de prensa y equipos de ventas dedicados. Interrumpe la experiencia normal de navegación o lectura del público objetivo y suele considerarse intrusiva.</a:t>
            </a:r>
          </a:p>
          <a:p>
            <a:pPr marL="342900" indent="-342900">
              <a:buBlip>
                <a:blip r:embed="rId3"/>
              </a:buBlip>
            </a:pPr>
            <a:r>
              <a:rPr lang="en-US" sz="2300" b="1" dirty="0" err="1"/>
              <a:t>Principales</a:t>
            </a:r>
            <a:r>
              <a:rPr lang="en-US" sz="2300" b="1" dirty="0"/>
              <a:t> </a:t>
            </a:r>
            <a:r>
              <a:rPr lang="en-US" sz="2300" b="1" dirty="0" err="1"/>
              <a:t>diferencias</a:t>
            </a:r>
            <a:r>
              <a:rPr lang="en-US" sz="2300" dirty="0"/>
              <a:t>: </a:t>
            </a:r>
            <a:r>
              <a:rPr lang="es-ES" sz="2300" dirty="0"/>
              <a:t>El marketing </a:t>
            </a:r>
            <a:r>
              <a:rPr lang="es-ES" sz="2300" dirty="0" err="1"/>
              <a:t>inbound</a:t>
            </a:r>
            <a:r>
              <a:rPr lang="es-ES" sz="2300" dirty="0"/>
              <a:t> consiste en atraer clientes potenciales de forma orgánica aportándoles valor y estableciendo conexiones, mientras que el marketing saliente trata de llegar a los clientes potenciales mediante publicidad de pago y contacto directo, interrumpiendo a menudo su experiencia.</a:t>
            </a:r>
            <a:endParaRPr lang="en-US" sz="2300"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err="1"/>
              <a:t>Inbound</a:t>
            </a:r>
            <a:r>
              <a:rPr lang="es-ES" dirty="0"/>
              <a:t> y </a:t>
            </a:r>
            <a:r>
              <a:rPr lang="es-ES" dirty="0" err="1"/>
              <a:t>Outbound</a:t>
            </a:r>
            <a:r>
              <a:rPr lang="es-ES" dirty="0"/>
              <a:t> Marketing</a:t>
            </a:r>
            <a:endParaRPr lang="en-IE" dirty="0"/>
          </a:p>
        </p:txBody>
      </p:sp>
    </p:spTree>
    <p:extLst>
      <p:ext uri="{BB962C8B-B14F-4D97-AF65-F5344CB8AC3E}">
        <p14:creationId xmlns:p14="http://schemas.microsoft.com/office/powerpoint/2010/main" val="943806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37379"/>
            <a:ext cx="10595237" cy="3995028"/>
          </a:xfrm>
        </p:spPr>
        <p:txBody>
          <a:bodyPr/>
          <a:lstStyle/>
          <a:p>
            <a:pPr marL="0" indent="0"/>
            <a:r>
              <a:rPr lang="es-ES" sz="2200" dirty="0"/>
              <a:t>Para muchas organizaciones sin ánimo de lucro, estamos centrados en nuestra causa y dedicar tiempo a desarrollar un plan de marketing puede parecer una pérdida de recursos, pero invertir en marketing de atracción sí puede serlo:</a:t>
            </a:r>
            <a:endParaRPr lang="en-US" sz="2200" b="1" dirty="0"/>
          </a:p>
          <a:p>
            <a:pPr marL="342900" indent="-342900">
              <a:buBlip>
                <a:blip r:embed="rId3"/>
              </a:buBlip>
            </a:pPr>
            <a:r>
              <a:rPr lang="en-US" sz="2200" b="1" dirty="0" err="1"/>
              <a:t>Sensibilización</a:t>
            </a:r>
            <a:r>
              <a:rPr lang="en-US" sz="2200" dirty="0"/>
              <a:t>: </a:t>
            </a:r>
            <a:r>
              <a:rPr lang="es-ES" sz="2200" dirty="0"/>
              <a:t>El marketing de entrada ayuda a aumentar la notoriedad de marca de su organización sin ánimo de lucro, difundiendo su causa y llegando a un público más amplio.</a:t>
            </a:r>
          </a:p>
          <a:p>
            <a:pPr marL="342900" indent="-342900">
              <a:buBlip>
                <a:blip r:embed="rId3"/>
              </a:buBlip>
            </a:pPr>
            <a:r>
              <a:rPr lang="en-US" sz="2200" b="1" dirty="0" err="1"/>
              <a:t>Recaudación</a:t>
            </a:r>
            <a:r>
              <a:rPr lang="en-US" sz="2200" b="1" dirty="0"/>
              <a:t> de </a:t>
            </a:r>
            <a:r>
              <a:rPr lang="en-US" sz="2200" b="1" dirty="0" err="1"/>
              <a:t>fondos</a:t>
            </a:r>
            <a:r>
              <a:rPr lang="en-US" sz="2200" dirty="0"/>
              <a:t>: </a:t>
            </a:r>
            <a:r>
              <a:rPr lang="es-ES" sz="2200" dirty="0"/>
              <a:t>El marketing sin ánimo de lucro desempeña un papel crucial en la recaudación de fondos, ya que atrae más financiación potencial a medida que más personas conocen su organización.</a:t>
            </a:r>
          </a:p>
          <a:p>
            <a:pPr marL="342900" indent="-342900">
              <a:buBlip>
                <a:blip r:embed="rId3"/>
              </a:buBlip>
            </a:pPr>
            <a:r>
              <a:rPr lang="es-ES" sz="2200" b="1" dirty="0"/>
              <a:t>Fomentar la afiliación de donantes y las donaciones periódicas </a:t>
            </a:r>
            <a:r>
              <a:rPr lang="en-US" sz="2200" dirty="0"/>
              <a:t>: </a:t>
            </a:r>
            <a:r>
              <a:rPr lang="es-ES" sz="2200" dirty="0"/>
              <a:t>El marketing entrante le permite promocionar las afiliaciones a donaciones y los programas de donaciones mensuales, lo que aumenta la probabilidad de donaciones recurrentes y proporciona una fuente constante de financiación.</a:t>
            </a:r>
            <a:endParaRPr lang="en-US" sz="2200"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¿Por </a:t>
            </a:r>
            <a:r>
              <a:rPr lang="en-GB" dirty="0" err="1"/>
              <a:t>qué</a:t>
            </a:r>
            <a:r>
              <a:rPr lang="en-GB" dirty="0"/>
              <a:t> </a:t>
            </a:r>
            <a:r>
              <a:rPr lang="en-GB" dirty="0" err="1"/>
              <a:t>Invertir</a:t>
            </a:r>
            <a:r>
              <a:rPr lang="en-GB" dirty="0"/>
              <a:t> </a:t>
            </a:r>
            <a:r>
              <a:rPr lang="en-GB" dirty="0" err="1"/>
              <a:t>en</a:t>
            </a:r>
            <a:r>
              <a:rPr lang="en-GB" dirty="0"/>
              <a:t> Marketing de Entrada?</a:t>
            </a:r>
          </a:p>
        </p:txBody>
      </p:sp>
    </p:spTree>
    <p:extLst>
      <p:ext uri="{BB962C8B-B14F-4D97-AF65-F5344CB8AC3E}">
        <p14:creationId xmlns:p14="http://schemas.microsoft.com/office/powerpoint/2010/main" val="1740582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dirty="0" err="1"/>
              <a:t>Reclutar</a:t>
            </a:r>
            <a:r>
              <a:rPr lang="en-US" b="1" dirty="0"/>
              <a:t> </a:t>
            </a:r>
            <a:r>
              <a:rPr lang="en-US" b="1" dirty="0" err="1"/>
              <a:t>voluntarios</a:t>
            </a:r>
            <a:r>
              <a:rPr lang="en-US" b="1" dirty="0"/>
              <a:t>: </a:t>
            </a:r>
            <a:r>
              <a:rPr lang="es-ES" dirty="0"/>
              <a:t>El marketing de su organización sin ánimo de lucro ayuda a atraer voluntarios que son esenciales para su organización, ya que no sólo están dispuestos a contribuir con su tiempo, sino que también son más propensos a hacer donaciones.</a:t>
            </a:r>
          </a:p>
          <a:p>
            <a:pPr marL="342900" indent="-342900">
              <a:buBlip>
                <a:blip r:embed="rId3"/>
              </a:buBlip>
            </a:pPr>
            <a:r>
              <a:rPr lang="en-US" b="1" dirty="0" err="1"/>
              <a:t>Promover</a:t>
            </a:r>
            <a:r>
              <a:rPr lang="en-US" b="1" dirty="0"/>
              <a:t> </a:t>
            </a:r>
            <a:r>
              <a:rPr lang="en-US" b="1" dirty="0" err="1"/>
              <a:t>los</a:t>
            </a:r>
            <a:r>
              <a:rPr lang="en-US" b="1" dirty="0"/>
              <a:t> </a:t>
            </a:r>
            <a:r>
              <a:rPr lang="en-US" b="1" dirty="0" err="1"/>
              <a:t>servicios</a:t>
            </a:r>
            <a:r>
              <a:rPr lang="en-US" b="1" dirty="0"/>
              <a:t>: </a:t>
            </a:r>
            <a:r>
              <a:rPr lang="es-ES" dirty="0"/>
              <a:t>El marketing entrante le permite mostrar el impacto que su organización sin ánimo de lucro tiene en las personas, los animales o la causa que apoya, llegando a más personas que podrían beneficiarse de sus servicios.</a:t>
            </a:r>
          </a:p>
          <a:p>
            <a:pPr marL="0" indent="0"/>
            <a:br>
              <a:rPr lang="en-US" dirty="0"/>
            </a:br>
            <a:r>
              <a:rPr lang="es-ES" dirty="0"/>
              <a:t>Al invertir en estrategias de marketing de entrada, su organización sin ánimo de lucro puede lograr una mayor visibilidad, captar simpatizantes y tener un impacto más significativo en su comunidad.</a:t>
            </a:r>
            <a:endParaRPr lang="en-US" dirty="0"/>
          </a:p>
          <a:p>
            <a:pPr marL="0" indent="0"/>
            <a:endParaRPr lang="en-US" dirty="0"/>
          </a:p>
          <a:p>
            <a:pPr marL="0" indent="0"/>
            <a:endParaRPr lang="en-US" dirty="0"/>
          </a:p>
          <a:p>
            <a:pPr marL="0" indent="0"/>
            <a:endParaRPr lang="en-US" dirty="0"/>
          </a:p>
          <a:p>
            <a:pPr marL="0" indent="0"/>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¿Por </a:t>
            </a:r>
            <a:r>
              <a:rPr lang="en-GB" dirty="0" err="1"/>
              <a:t>qué</a:t>
            </a:r>
            <a:r>
              <a:rPr lang="en-GB" dirty="0"/>
              <a:t> </a:t>
            </a:r>
            <a:r>
              <a:rPr lang="en-GB" dirty="0" err="1"/>
              <a:t>invertir</a:t>
            </a:r>
            <a:r>
              <a:rPr lang="en-GB" dirty="0"/>
              <a:t> </a:t>
            </a:r>
            <a:r>
              <a:rPr lang="en-GB" dirty="0" err="1"/>
              <a:t>en</a:t>
            </a:r>
            <a:r>
              <a:rPr lang="en-GB" dirty="0"/>
              <a:t> Marketing de entrada?</a:t>
            </a:r>
          </a:p>
        </p:txBody>
      </p:sp>
    </p:spTree>
    <p:extLst>
      <p:ext uri="{BB962C8B-B14F-4D97-AF65-F5344CB8AC3E}">
        <p14:creationId xmlns:p14="http://schemas.microsoft.com/office/powerpoint/2010/main" val="1892597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418809-04B7-BF1C-7A94-7B784761973D}"/>
              </a:ext>
            </a:extLst>
          </p:cNvPr>
          <p:cNvSpPr>
            <a:spLocks noGrp="1"/>
          </p:cNvSpPr>
          <p:nvPr>
            <p:ph type="body" sz="quarter" idx="18"/>
          </p:nvPr>
        </p:nvSpPr>
        <p:spPr/>
        <p:txBody>
          <a:bodyPr/>
          <a:lstStyle/>
          <a:p>
            <a:r>
              <a:rPr lang="es-ES" dirty="0"/>
              <a:t>El marketing de entrada es un poderoso método para que las organizaciones sin ánimo de lucro atraigan y capten simpatizantes.</a:t>
            </a:r>
          </a:p>
          <a:p>
            <a:r>
              <a:rPr lang="es-ES" dirty="0"/>
              <a:t>Al centrarse en estrategias orientadas al público, las organizaciones sin ánimo de lucro pueden impulsar su impacto y alcanzar sus objetivos.</a:t>
            </a:r>
            <a:endParaRPr lang="en-US" dirty="0"/>
          </a:p>
        </p:txBody>
      </p:sp>
      <p:sp>
        <p:nvSpPr>
          <p:cNvPr id="3" name="Text Placeholder 2">
            <a:extLst>
              <a:ext uri="{FF2B5EF4-FFF2-40B4-BE49-F238E27FC236}">
                <a16:creationId xmlns:a16="http://schemas.microsoft.com/office/drawing/2014/main" id="{61D88033-29DA-DB71-EE80-A99F91B1068C}"/>
              </a:ext>
            </a:extLst>
          </p:cNvPr>
          <p:cNvSpPr>
            <a:spLocks noGrp="1"/>
          </p:cNvSpPr>
          <p:nvPr>
            <p:ph type="body" sz="quarter" idx="16"/>
          </p:nvPr>
        </p:nvSpPr>
        <p:spPr/>
        <p:txBody>
          <a:bodyPr/>
          <a:lstStyle/>
          <a:p>
            <a:r>
              <a:rPr lang="es-ES" dirty="0"/>
              <a:t>Introducción al Marketing </a:t>
            </a:r>
            <a:r>
              <a:rPr lang="es-ES" dirty="0" err="1"/>
              <a:t>Inbound</a:t>
            </a:r>
            <a:r>
              <a:rPr lang="es-ES" dirty="0"/>
              <a:t> Centrado en la Audiencia</a:t>
            </a:r>
            <a:endParaRPr lang="en-IE" dirty="0"/>
          </a:p>
        </p:txBody>
      </p:sp>
      <p:pic>
        <p:nvPicPr>
          <p:cNvPr id="7" name="Picture Placeholder 6" descr="People talking to each other">
            <a:extLst>
              <a:ext uri="{FF2B5EF4-FFF2-40B4-BE49-F238E27FC236}">
                <a16:creationId xmlns:a16="http://schemas.microsoft.com/office/drawing/2014/main" id="{4A667F5E-7049-3C20-01FC-03F3AF55343E}"/>
              </a:ext>
            </a:extLst>
          </p:cNvPr>
          <p:cNvPicPr>
            <a:picLocks noGrp="1" noChangeAspect="1"/>
          </p:cNvPicPr>
          <p:nvPr>
            <p:ph type="pic" sz="quarter" idx="42"/>
          </p:nvPr>
        </p:nvPicPr>
        <p:blipFill>
          <a:blip r:embed="rId2"/>
          <a:srcRect l="2208" r="2208"/>
          <a:stretch/>
        </p:blipFill>
        <p:spPr/>
      </p:pic>
    </p:spTree>
    <p:extLst>
      <p:ext uri="{BB962C8B-B14F-4D97-AF65-F5344CB8AC3E}">
        <p14:creationId xmlns:p14="http://schemas.microsoft.com/office/powerpoint/2010/main" val="2355319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8A3C5A-B40E-90DA-CF0F-6FBBF4A96D45}"/>
              </a:ext>
            </a:extLst>
          </p:cNvPr>
          <p:cNvSpPr>
            <a:spLocks noGrp="1"/>
          </p:cNvSpPr>
          <p:nvPr>
            <p:ph type="body" sz="quarter" idx="18"/>
          </p:nvPr>
        </p:nvSpPr>
        <p:spPr/>
        <p:txBody>
          <a:bodyPr/>
          <a:lstStyle/>
          <a:p>
            <a:r>
              <a:rPr lang="en-US" dirty="0"/>
              <a:t>El </a:t>
            </a:r>
            <a:r>
              <a:rPr lang="en-US" dirty="0" err="1"/>
              <a:t>embudo</a:t>
            </a:r>
            <a:r>
              <a:rPr lang="en-US" dirty="0"/>
              <a:t> de marketing inbound </a:t>
            </a:r>
            <a:r>
              <a:rPr lang="en-US" dirty="0" err="1"/>
              <a:t>consta</a:t>
            </a:r>
            <a:r>
              <a:rPr lang="en-US" dirty="0"/>
              <a:t> de cuatro </a:t>
            </a:r>
            <a:r>
              <a:rPr lang="en-US" dirty="0" err="1"/>
              <a:t>etapas</a:t>
            </a:r>
            <a:r>
              <a:rPr lang="en-US" dirty="0"/>
              <a:t>: </a:t>
            </a:r>
            <a:r>
              <a:rPr lang="en-US" dirty="0" err="1"/>
              <a:t>atraer</a:t>
            </a:r>
            <a:r>
              <a:rPr lang="en-US" dirty="0"/>
              <a:t>, </a:t>
            </a:r>
            <a:r>
              <a:rPr lang="en-US" dirty="0" err="1"/>
              <a:t>convertir</a:t>
            </a:r>
            <a:r>
              <a:rPr lang="en-US" dirty="0"/>
              <a:t>, </a:t>
            </a:r>
            <a:r>
              <a:rPr lang="en-US" dirty="0" err="1"/>
              <a:t>cerrar</a:t>
            </a:r>
            <a:r>
              <a:rPr lang="en-US" dirty="0"/>
              <a:t> y </a:t>
            </a:r>
            <a:r>
              <a:rPr lang="en-US" dirty="0" err="1"/>
              <a:t>fidelizar</a:t>
            </a:r>
            <a:r>
              <a:rPr lang="en-US" dirty="0"/>
              <a:t>.</a:t>
            </a:r>
          </a:p>
          <a:p>
            <a:r>
              <a:rPr lang="es-ES" dirty="0"/>
              <a:t>Cada etapa es esencial para establecer relaciones e impulsar el compromiso con los simpatizantes.</a:t>
            </a:r>
            <a:endParaRPr lang="en-IE" dirty="0"/>
          </a:p>
        </p:txBody>
      </p:sp>
      <p:sp>
        <p:nvSpPr>
          <p:cNvPr id="3" name="Text Placeholder 2">
            <a:extLst>
              <a:ext uri="{FF2B5EF4-FFF2-40B4-BE49-F238E27FC236}">
                <a16:creationId xmlns:a16="http://schemas.microsoft.com/office/drawing/2014/main" id="{651AE267-04FA-44B8-1B3C-0972C28E1625}"/>
              </a:ext>
            </a:extLst>
          </p:cNvPr>
          <p:cNvSpPr>
            <a:spLocks noGrp="1"/>
          </p:cNvSpPr>
          <p:nvPr>
            <p:ph type="body" sz="quarter" idx="16"/>
          </p:nvPr>
        </p:nvSpPr>
        <p:spPr/>
        <p:txBody>
          <a:bodyPr/>
          <a:lstStyle/>
          <a:p>
            <a:r>
              <a:rPr lang="pt-BR" dirty="0"/>
              <a:t>Embudo de marketing de entrada</a:t>
            </a:r>
            <a:endParaRPr lang="en-IE" dirty="0"/>
          </a:p>
        </p:txBody>
      </p:sp>
      <p:sp>
        <p:nvSpPr>
          <p:cNvPr id="8" name="Freeform 1">
            <a:extLst>
              <a:ext uri="{FF2B5EF4-FFF2-40B4-BE49-F238E27FC236}">
                <a16:creationId xmlns:a16="http://schemas.microsoft.com/office/drawing/2014/main" id="{C7E6E0DE-F9EF-D46E-93A4-172F8003B72C}"/>
              </a:ext>
            </a:extLst>
          </p:cNvPr>
          <p:cNvSpPr>
            <a:spLocks noChangeArrowheads="1"/>
          </p:cNvSpPr>
          <p:nvPr/>
        </p:nvSpPr>
        <p:spPr bwMode="auto">
          <a:xfrm>
            <a:off x="6756121" y="1209057"/>
            <a:ext cx="5175262" cy="1116858"/>
          </a:xfrm>
          <a:custGeom>
            <a:avLst/>
            <a:gdLst>
              <a:gd name="T0" fmla="*/ 0 w 9319"/>
              <a:gd name="T1" fmla="*/ 0 h 2010"/>
              <a:gd name="T2" fmla="*/ 455 w 9319"/>
              <a:gd name="T3" fmla="*/ 2009 h 2010"/>
              <a:gd name="T4" fmla="*/ 8869 w 9319"/>
              <a:gd name="T5" fmla="*/ 2009 h 2010"/>
              <a:gd name="T6" fmla="*/ 9318 w 9319"/>
              <a:gd name="T7" fmla="*/ 0 h 2010"/>
              <a:gd name="T8" fmla="*/ 0 w 9319"/>
              <a:gd name="T9" fmla="*/ 0 h 2010"/>
            </a:gdLst>
            <a:ahLst/>
            <a:cxnLst>
              <a:cxn ang="0">
                <a:pos x="T0" y="T1"/>
              </a:cxn>
              <a:cxn ang="0">
                <a:pos x="T2" y="T3"/>
              </a:cxn>
              <a:cxn ang="0">
                <a:pos x="T4" y="T5"/>
              </a:cxn>
              <a:cxn ang="0">
                <a:pos x="T6" y="T7"/>
              </a:cxn>
              <a:cxn ang="0">
                <a:pos x="T8" y="T9"/>
              </a:cxn>
            </a:cxnLst>
            <a:rect l="0" t="0" r="r" b="b"/>
            <a:pathLst>
              <a:path w="9319" h="2010">
                <a:moveTo>
                  <a:pt x="0" y="0"/>
                </a:moveTo>
                <a:lnTo>
                  <a:pt x="455" y="2009"/>
                </a:lnTo>
                <a:lnTo>
                  <a:pt x="8869" y="2009"/>
                </a:lnTo>
                <a:lnTo>
                  <a:pt x="9318" y="0"/>
                </a:lnTo>
                <a:lnTo>
                  <a:pt x="0" y="0"/>
                </a:lnTo>
              </a:path>
            </a:pathLst>
          </a:custGeom>
          <a:solidFill>
            <a:schemeClr val="accent1"/>
          </a:solidFill>
          <a:ln>
            <a:noFill/>
          </a:ln>
          <a:effectLst/>
        </p:spPr>
        <p:txBody>
          <a:bodyPr wrap="none" anchor="ctr"/>
          <a:lstStyle/>
          <a:p>
            <a:endParaRPr lang="en-US" sz="900"/>
          </a:p>
        </p:txBody>
      </p:sp>
      <p:sp>
        <p:nvSpPr>
          <p:cNvPr id="9" name="Freeform 2">
            <a:extLst>
              <a:ext uri="{FF2B5EF4-FFF2-40B4-BE49-F238E27FC236}">
                <a16:creationId xmlns:a16="http://schemas.microsoft.com/office/drawing/2014/main" id="{D4B7E4F8-621D-5E88-E522-1EE9A28D0A5E}"/>
              </a:ext>
            </a:extLst>
          </p:cNvPr>
          <p:cNvSpPr>
            <a:spLocks noChangeArrowheads="1"/>
          </p:cNvSpPr>
          <p:nvPr/>
        </p:nvSpPr>
        <p:spPr bwMode="auto">
          <a:xfrm>
            <a:off x="7285158" y="2321016"/>
            <a:ext cx="4114738" cy="1116858"/>
          </a:xfrm>
          <a:custGeom>
            <a:avLst/>
            <a:gdLst>
              <a:gd name="T0" fmla="*/ 0 w 7410"/>
              <a:gd name="T1" fmla="*/ 0 h 2010"/>
              <a:gd name="T2" fmla="*/ 361 w 7410"/>
              <a:gd name="T3" fmla="*/ 2009 h 2010"/>
              <a:gd name="T4" fmla="*/ 7052 w 7410"/>
              <a:gd name="T5" fmla="*/ 2009 h 2010"/>
              <a:gd name="T6" fmla="*/ 7409 w 7410"/>
              <a:gd name="T7" fmla="*/ 0 h 2010"/>
              <a:gd name="T8" fmla="*/ 0 w 7410"/>
              <a:gd name="T9" fmla="*/ 0 h 2010"/>
            </a:gdLst>
            <a:ahLst/>
            <a:cxnLst>
              <a:cxn ang="0">
                <a:pos x="T0" y="T1"/>
              </a:cxn>
              <a:cxn ang="0">
                <a:pos x="T2" y="T3"/>
              </a:cxn>
              <a:cxn ang="0">
                <a:pos x="T4" y="T5"/>
              </a:cxn>
              <a:cxn ang="0">
                <a:pos x="T6" y="T7"/>
              </a:cxn>
              <a:cxn ang="0">
                <a:pos x="T8" y="T9"/>
              </a:cxn>
            </a:cxnLst>
            <a:rect l="0" t="0" r="r" b="b"/>
            <a:pathLst>
              <a:path w="7410" h="2010">
                <a:moveTo>
                  <a:pt x="0" y="0"/>
                </a:moveTo>
                <a:lnTo>
                  <a:pt x="361" y="2009"/>
                </a:lnTo>
                <a:lnTo>
                  <a:pt x="7052" y="2009"/>
                </a:lnTo>
                <a:lnTo>
                  <a:pt x="7409" y="0"/>
                </a:lnTo>
                <a:lnTo>
                  <a:pt x="0" y="0"/>
                </a:lnTo>
              </a:path>
            </a:pathLst>
          </a:custGeom>
          <a:solidFill>
            <a:schemeClr val="accent4"/>
          </a:solidFill>
          <a:ln>
            <a:noFill/>
          </a:ln>
          <a:effectLst/>
        </p:spPr>
        <p:txBody>
          <a:bodyPr wrap="none" anchor="ctr"/>
          <a:lstStyle/>
          <a:p>
            <a:endParaRPr lang="en-US" sz="900"/>
          </a:p>
        </p:txBody>
      </p:sp>
      <p:sp>
        <p:nvSpPr>
          <p:cNvPr id="10" name="Freeform 3">
            <a:extLst>
              <a:ext uri="{FF2B5EF4-FFF2-40B4-BE49-F238E27FC236}">
                <a16:creationId xmlns:a16="http://schemas.microsoft.com/office/drawing/2014/main" id="{42BA62F8-0DC5-A106-981E-C659EFE5B999}"/>
              </a:ext>
            </a:extLst>
          </p:cNvPr>
          <p:cNvSpPr>
            <a:spLocks noChangeArrowheads="1"/>
          </p:cNvSpPr>
          <p:nvPr/>
        </p:nvSpPr>
        <p:spPr bwMode="auto">
          <a:xfrm>
            <a:off x="7743167" y="3437873"/>
            <a:ext cx="3201169" cy="1114408"/>
          </a:xfrm>
          <a:custGeom>
            <a:avLst/>
            <a:gdLst>
              <a:gd name="T0" fmla="*/ 0 w 5762"/>
              <a:gd name="T1" fmla="*/ 0 h 2008"/>
              <a:gd name="T2" fmla="*/ 281 w 5762"/>
              <a:gd name="T3" fmla="*/ 2007 h 2008"/>
              <a:gd name="T4" fmla="*/ 5484 w 5762"/>
              <a:gd name="T5" fmla="*/ 2007 h 2008"/>
              <a:gd name="T6" fmla="*/ 5761 w 5762"/>
              <a:gd name="T7" fmla="*/ 0 h 2008"/>
              <a:gd name="T8" fmla="*/ 0 w 5762"/>
              <a:gd name="T9" fmla="*/ 0 h 2008"/>
            </a:gdLst>
            <a:ahLst/>
            <a:cxnLst>
              <a:cxn ang="0">
                <a:pos x="T0" y="T1"/>
              </a:cxn>
              <a:cxn ang="0">
                <a:pos x="T2" y="T3"/>
              </a:cxn>
              <a:cxn ang="0">
                <a:pos x="T4" y="T5"/>
              </a:cxn>
              <a:cxn ang="0">
                <a:pos x="T6" y="T7"/>
              </a:cxn>
              <a:cxn ang="0">
                <a:pos x="T8" y="T9"/>
              </a:cxn>
            </a:cxnLst>
            <a:rect l="0" t="0" r="r" b="b"/>
            <a:pathLst>
              <a:path w="5762" h="2008">
                <a:moveTo>
                  <a:pt x="0" y="0"/>
                </a:moveTo>
                <a:lnTo>
                  <a:pt x="281" y="2007"/>
                </a:lnTo>
                <a:lnTo>
                  <a:pt x="5484" y="2007"/>
                </a:lnTo>
                <a:lnTo>
                  <a:pt x="5761" y="0"/>
                </a:lnTo>
                <a:lnTo>
                  <a:pt x="0" y="0"/>
                </a:lnTo>
              </a:path>
            </a:pathLst>
          </a:custGeom>
          <a:solidFill>
            <a:schemeClr val="accent2"/>
          </a:solidFill>
          <a:ln>
            <a:noFill/>
          </a:ln>
          <a:effectLst/>
        </p:spPr>
        <p:txBody>
          <a:bodyPr wrap="none" anchor="ctr"/>
          <a:lstStyle/>
          <a:p>
            <a:endParaRPr lang="en-US" sz="900"/>
          </a:p>
        </p:txBody>
      </p:sp>
      <p:sp>
        <p:nvSpPr>
          <p:cNvPr id="11" name="Freeform 4">
            <a:extLst>
              <a:ext uri="{FF2B5EF4-FFF2-40B4-BE49-F238E27FC236}">
                <a16:creationId xmlns:a16="http://schemas.microsoft.com/office/drawing/2014/main" id="{C42D4059-F948-A3AE-0DE5-D3CCAA48C78A}"/>
              </a:ext>
            </a:extLst>
          </p:cNvPr>
          <p:cNvSpPr>
            <a:spLocks noChangeArrowheads="1"/>
          </p:cNvSpPr>
          <p:nvPr/>
        </p:nvSpPr>
        <p:spPr bwMode="auto">
          <a:xfrm>
            <a:off x="8213423" y="4552280"/>
            <a:ext cx="2258207" cy="1116858"/>
          </a:xfrm>
          <a:custGeom>
            <a:avLst/>
            <a:gdLst>
              <a:gd name="T0" fmla="*/ 0 w 4067"/>
              <a:gd name="T1" fmla="*/ 0 h 2010"/>
              <a:gd name="T2" fmla="*/ 198 w 4067"/>
              <a:gd name="T3" fmla="*/ 2009 h 2010"/>
              <a:gd name="T4" fmla="*/ 3870 w 4067"/>
              <a:gd name="T5" fmla="*/ 2009 h 2010"/>
              <a:gd name="T6" fmla="*/ 4066 w 4067"/>
              <a:gd name="T7" fmla="*/ 0 h 2010"/>
              <a:gd name="T8" fmla="*/ 0 w 4067"/>
              <a:gd name="T9" fmla="*/ 0 h 2010"/>
            </a:gdLst>
            <a:ahLst/>
            <a:cxnLst>
              <a:cxn ang="0">
                <a:pos x="T0" y="T1"/>
              </a:cxn>
              <a:cxn ang="0">
                <a:pos x="T2" y="T3"/>
              </a:cxn>
              <a:cxn ang="0">
                <a:pos x="T4" y="T5"/>
              </a:cxn>
              <a:cxn ang="0">
                <a:pos x="T6" y="T7"/>
              </a:cxn>
              <a:cxn ang="0">
                <a:pos x="T8" y="T9"/>
              </a:cxn>
            </a:cxnLst>
            <a:rect l="0" t="0" r="r" b="b"/>
            <a:pathLst>
              <a:path w="4067" h="2010">
                <a:moveTo>
                  <a:pt x="0" y="0"/>
                </a:moveTo>
                <a:lnTo>
                  <a:pt x="198" y="2009"/>
                </a:lnTo>
                <a:lnTo>
                  <a:pt x="3870" y="2009"/>
                </a:lnTo>
                <a:lnTo>
                  <a:pt x="4066" y="0"/>
                </a:lnTo>
                <a:lnTo>
                  <a:pt x="0" y="0"/>
                </a:lnTo>
              </a:path>
            </a:pathLst>
          </a:custGeom>
          <a:solidFill>
            <a:schemeClr val="accent3"/>
          </a:solidFill>
          <a:ln>
            <a:noFill/>
          </a:ln>
          <a:effectLst/>
        </p:spPr>
        <p:txBody>
          <a:bodyPr wrap="none" anchor="ctr"/>
          <a:lstStyle/>
          <a:p>
            <a:endParaRPr lang="en-US" sz="900"/>
          </a:p>
        </p:txBody>
      </p:sp>
      <p:sp>
        <p:nvSpPr>
          <p:cNvPr id="12" name="CuadroTexto 231">
            <a:extLst>
              <a:ext uri="{FF2B5EF4-FFF2-40B4-BE49-F238E27FC236}">
                <a16:creationId xmlns:a16="http://schemas.microsoft.com/office/drawing/2014/main" id="{5327B7B3-4083-541A-FD87-268CC4CF36BE}"/>
              </a:ext>
            </a:extLst>
          </p:cNvPr>
          <p:cNvSpPr txBox="1"/>
          <p:nvPr/>
        </p:nvSpPr>
        <p:spPr>
          <a:xfrm>
            <a:off x="8646342" y="1478239"/>
            <a:ext cx="1364476"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Atraer</a:t>
            </a:r>
            <a:endParaRPr lang="en-US" sz="3300" dirty="0">
              <a:solidFill>
                <a:schemeClr val="bg1"/>
              </a:solidFill>
              <a:latin typeface="Lato" charset="0"/>
              <a:ea typeface="Lato" charset="0"/>
              <a:cs typeface="Lato" charset="0"/>
            </a:endParaRPr>
          </a:p>
        </p:txBody>
      </p:sp>
      <p:sp>
        <p:nvSpPr>
          <p:cNvPr id="13" name="CuadroTexto 232">
            <a:extLst>
              <a:ext uri="{FF2B5EF4-FFF2-40B4-BE49-F238E27FC236}">
                <a16:creationId xmlns:a16="http://schemas.microsoft.com/office/drawing/2014/main" id="{5B7CD11D-0370-50C5-E6CB-2628EB3F4D18}"/>
              </a:ext>
            </a:extLst>
          </p:cNvPr>
          <p:cNvSpPr txBox="1"/>
          <p:nvPr/>
        </p:nvSpPr>
        <p:spPr>
          <a:xfrm>
            <a:off x="8356200" y="2576344"/>
            <a:ext cx="1944764"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Convertir</a:t>
            </a:r>
            <a:endParaRPr lang="en-US" sz="3300" dirty="0">
              <a:solidFill>
                <a:schemeClr val="bg1"/>
              </a:solidFill>
              <a:latin typeface="Lato" charset="0"/>
              <a:ea typeface="Lato" charset="0"/>
              <a:cs typeface="Lato" charset="0"/>
            </a:endParaRPr>
          </a:p>
        </p:txBody>
      </p:sp>
      <p:sp>
        <p:nvSpPr>
          <p:cNvPr id="14" name="CuadroTexto 233">
            <a:extLst>
              <a:ext uri="{FF2B5EF4-FFF2-40B4-BE49-F238E27FC236}">
                <a16:creationId xmlns:a16="http://schemas.microsoft.com/office/drawing/2014/main" id="{10713BC5-F3C8-B00D-1732-079474CD9004}"/>
              </a:ext>
            </a:extLst>
          </p:cNvPr>
          <p:cNvSpPr txBox="1"/>
          <p:nvPr/>
        </p:nvSpPr>
        <p:spPr>
          <a:xfrm>
            <a:off x="8647948" y="3718078"/>
            <a:ext cx="1361270"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Cerrar</a:t>
            </a:r>
            <a:endParaRPr lang="en-US" sz="3300" dirty="0">
              <a:solidFill>
                <a:schemeClr val="bg1"/>
              </a:solidFill>
              <a:latin typeface="Lato" charset="0"/>
              <a:ea typeface="Lato" charset="0"/>
              <a:cs typeface="Lato" charset="0"/>
            </a:endParaRPr>
          </a:p>
        </p:txBody>
      </p:sp>
      <p:sp>
        <p:nvSpPr>
          <p:cNvPr id="15" name="CuadroTexto 234">
            <a:extLst>
              <a:ext uri="{FF2B5EF4-FFF2-40B4-BE49-F238E27FC236}">
                <a16:creationId xmlns:a16="http://schemas.microsoft.com/office/drawing/2014/main" id="{D9CE555F-1C18-B0F8-1592-9E309CC51A22}"/>
              </a:ext>
            </a:extLst>
          </p:cNvPr>
          <p:cNvSpPr txBox="1"/>
          <p:nvPr/>
        </p:nvSpPr>
        <p:spPr>
          <a:xfrm>
            <a:off x="8458793" y="4833300"/>
            <a:ext cx="1739580"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Fidelizar</a:t>
            </a:r>
            <a:endParaRPr lang="en-US" sz="3300"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241879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es-ES" dirty="0"/>
              <a:t>Se introducirá a los alumnos a los distintos sistemas de intercambio de datos, información y contenidos digitales en una organización.</a:t>
            </a:r>
          </a:p>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es-ES" dirty="0"/>
              <a:t>Los alumnos recibirán formación sobre diseño gráfico, estrategias de comunicación digital, publicidad de pago personalizada, y análisis de datos.</a:t>
            </a:r>
            <a:endParaRPr lang="en-GB" dirty="0"/>
          </a:p>
          <a:p>
            <a:pPr marL="0" indent="0">
              <a:buClr>
                <a:schemeClr val="accent2"/>
              </a:buClr>
            </a:pPr>
            <a:endParaRPr lang="en-GB" dirty="0"/>
          </a:p>
          <a:p>
            <a:pPr marL="0" indent="0">
              <a:buClr>
                <a:schemeClr val="accent2"/>
              </a:buCl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p:txBody>
      </p:sp>
    </p:spTree>
    <p:extLst>
      <p:ext uri="{BB962C8B-B14F-4D97-AF65-F5344CB8AC3E}">
        <p14:creationId xmlns:p14="http://schemas.microsoft.com/office/powerpoint/2010/main" val="335075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s-ES" sz="2300" dirty="0"/>
              <a:t>Las estrategias para atraer e implicar seguidores incluyen la narración de historias y la conexión emocional. Las organizaciones sin ánimo de lucro deben elaborar relatos convincentes que resuenen con los valores y las emociones de su público.</a:t>
            </a:r>
          </a:p>
          <a:p>
            <a:pPr marL="342900" indent="-342900">
              <a:buBlip>
                <a:blip r:embed="rId3"/>
              </a:buBlip>
            </a:pPr>
            <a:r>
              <a:rPr lang="es-ES" sz="2300" dirty="0"/>
              <a:t>Es esencial crear contenidos valiosos, relevantes y específicos. Las organizaciones sin ánimo de lucro deben ofrecer recursos educativos, historias inspiradoras y elementos visuales impactantes para captar la atención y el interés de posibles colaboradores.</a:t>
            </a:r>
          </a:p>
          <a:p>
            <a:pPr marL="342900" indent="-342900">
              <a:buBlip>
                <a:blip r:embed="rId3"/>
              </a:buBlip>
            </a:pPr>
            <a:r>
              <a:rPr lang="es-ES" sz="2300" dirty="0"/>
              <a:t>Aprovechar los canales digitales, como las redes sociales, los blogs y el marketing por correo electrónico, puede ampliar el alcance y llegar a un público más amplio. Las organizaciones sin ánimo de lucro deben seleccionar plataformas que se ajusten a su público objetivo y transmitan mensajes coherentes.</a:t>
            </a:r>
            <a:endParaRPr lang="en-US" sz="2300" dirty="0"/>
          </a:p>
          <a:p>
            <a:pPr marL="0" indent="0"/>
            <a:endParaRPr lang="en-US" dirty="0"/>
          </a:p>
          <a:p>
            <a:pPr marL="0" indent="0"/>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Atraer</a:t>
            </a:r>
            <a:r>
              <a:rPr lang="en-GB" dirty="0"/>
              <a:t> y </a:t>
            </a:r>
            <a:r>
              <a:rPr lang="en-GB" dirty="0" err="1"/>
              <a:t>Captar</a:t>
            </a:r>
            <a:r>
              <a:rPr lang="en-GB" dirty="0"/>
              <a:t> </a:t>
            </a:r>
            <a:r>
              <a:rPr lang="en-GB" dirty="0" err="1"/>
              <a:t>Seguidores</a:t>
            </a:r>
            <a:endParaRPr lang="en-GB" dirty="0"/>
          </a:p>
        </p:txBody>
      </p:sp>
    </p:spTree>
    <p:extLst>
      <p:ext uri="{BB962C8B-B14F-4D97-AF65-F5344CB8AC3E}">
        <p14:creationId xmlns:p14="http://schemas.microsoft.com/office/powerpoint/2010/main" val="1172031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s-ES" sz="2300" dirty="0"/>
              <a:t>Convertir a los seguidores en donantes requiere estrategias eficaces. Las organizaciones sin ánimo de lucro deben crear llamadas a la acción convincentes que comuniquen claramente el impacto de las donaciones y los beneficios de apoyar la causa.</a:t>
            </a:r>
          </a:p>
          <a:p>
            <a:pPr marL="342900" indent="-342900">
              <a:buBlip>
                <a:blip r:embed="rId3"/>
              </a:buBlip>
            </a:pPr>
            <a:r>
              <a:rPr lang="es-ES" sz="2300" dirty="0"/>
              <a:t>Agilizar el proceso de donación es crucial. Las organizaciones sin ánimo de lucro deben ofrecer plataformas de donación en línea fáciles de usar, opciones de pago seguras e instrucciones claras para que los donantes completen sus aportaciones.</a:t>
            </a:r>
          </a:p>
          <a:p>
            <a:pPr marL="342900" indent="-342900">
              <a:buBlip>
                <a:blip r:embed="rId3"/>
              </a:buBlip>
            </a:pPr>
            <a:r>
              <a:rPr lang="es-ES" sz="2300" dirty="0"/>
              <a:t>La narración de historias de impacto y la comunicación transparente desempeñan un papel fundamental. Las organizaciones sin ánimo de lucro deben compartir periódicamente historias de éxito, proporcionar información actualizada sobre los proyectos y demostrar los resultados tangibles logrados gracias al apoyo de los donantes.</a:t>
            </a:r>
            <a:endParaRPr lang="en-US" sz="2300" dirty="0"/>
          </a:p>
          <a:p>
            <a:pPr marL="0" indent="0"/>
            <a:endParaRPr lang="en-US" dirty="0"/>
          </a:p>
          <a:p>
            <a:pPr marL="0" indent="0"/>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Convertir a los Seguidores en Donantes</a:t>
            </a:r>
            <a:endParaRPr lang="en-GB" dirty="0"/>
          </a:p>
        </p:txBody>
      </p:sp>
    </p:spTree>
    <p:extLst>
      <p:ext uri="{BB962C8B-B14F-4D97-AF65-F5344CB8AC3E}">
        <p14:creationId xmlns:p14="http://schemas.microsoft.com/office/powerpoint/2010/main" val="77202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s-ES" sz="2300" dirty="0"/>
              <a:t>Profundizar en el compromiso de los donantes requiere una comunicación personalizada y experiencias a medida. Las organizaciones sin ánimo de lucro deben segmentar su audiencia en función de sus intereses, preferencias y niveles de compromiso para ofrecer contenidos y experiencias relevantes.</a:t>
            </a:r>
          </a:p>
          <a:p>
            <a:pPr marL="342900" indent="-342900">
              <a:buBlip>
                <a:blip r:embed="rId3"/>
              </a:buBlip>
            </a:pPr>
            <a:r>
              <a:rPr lang="es-ES" sz="2300" dirty="0"/>
              <a:t>La gestión de los donantes es esencial. Las organizaciones sin ánimo de lucro deben expresar su gratitud, reconocer las contribuciones de los donantes y ofrecer reconocimientos personalizados para fomentar un sentimiento de aprecio y conexión.</a:t>
            </a:r>
          </a:p>
          <a:p>
            <a:pPr marL="342900" indent="-342900">
              <a:buBlip>
                <a:blip r:embed="rId3"/>
              </a:buBlip>
            </a:pPr>
            <a:r>
              <a:rPr lang="es-ES" sz="2300" dirty="0"/>
              <a:t>El compromiso continuo impulsa el impacto a largo plazo. Las organizaciones sin ánimo de lucro deben desarrollar estrategias de comunicación, como boletines, informes de impacto y eventos exclusivos, para mantener un contacto regular con los simpatizantes y hacerles partícipes de las actividades de la organización.</a:t>
            </a:r>
            <a:endParaRPr lang="en-US" sz="2300" dirty="0"/>
          </a:p>
          <a:p>
            <a:pPr marL="0" indent="0"/>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Cerrar el Círculo del Compromiso</a:t>
            </a:r>
            <a:endParaRPr lang="en-GB" dirty="0"/>
          </a:p>
        </p:txBody>
      </p:sp>
    </p:spTree>
    <p:extLst>
      <p:ext uri="{BB962C8B-B14F-4D97-AF65-F5344CB8AC3E}">
        <p14:creationId xmlns:p14="http://schemas.microsoft.com/office/powerpoint/2010/main" val="2367863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s-ES" sz="2200" dirty="0"/>
              <a:t>Satisfacer a los donantes y establecer relaciones duraderas es fundamental para el éxito de las organizaciones sin ánimo de lucro. Las organizaciones sin ánimo de lucro deben dar prioridad a la satisfacción de los donantes cumpliendo sus promesas, proporcionándoles una experiencia excelente y recabando su opinión.</a:t>
            </a:r>
          </a:p>
          <a:p>
            <a:pPr marL="342900" indent="-342900">
              <a:buBlip>
                <a:blip r:embed="rId3"/>
              </a:buBlip>
            </a:pPr>
            <a:r>
              <a:rPr lang="es-ES" sz="2200" dirty="0"/>
              <a:t>Las experiencias personalizadas refuerzan el vínculo entre la organización sin ánimo de lucro y sus simpatizantes. Las organizaciones sin ánimo de lucro pueden adaptar las comunicaciones, reconocer las contribuciones individuales y ofrecer oportunidades exclusivas que hagan que los simpatizantes se sientan valorados y apreciados.</a:t>
            </a:r>
          </a:p>
          <a:p>
            <a:pPr marL="342900" indent="-342900">
              <a:buBlip>
                <a:blip r:embed="rId3"/>
              </a:buBlip>
            </a:pPr>
            <a:r>
              <a:rPr lang="es-ES" sz="2200" dirty="0"/>
              <a:t>Las historias impactantes impulsan la conexión emocional y la fidelidad de los donantes. Las organizaciones sin ánimo de lucro deben compartir historias inspiradoras, testimonios y ejemplos concretos de cómo su trabajo está marcando la diferencia, creando un sentido de propósito compartido e inspirando un apoyo continuado.</a:t>
            </a:r>
            <a:endParaRPr lang="en-US" sz="2200"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Fidelizar a los Seguidores y Cultivar Relaciones</a:t>
            </a:r>
            <a:endParaRPr lang="en-GB" dirty="0"/>
          </a:p>
        </p:txBody>
      </p:sp>
    </p:spTree>
    <p:extLst>
      <p:ext uri="{BB962C8B-B14F-4D97-AF65-F5344CB8AC3E}">
        <p14:creationId xmlns:p14="http://schemas.microsoft.com/office/powerpoint/2010/main" val="1463670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418809-04B7-BF1C-7A94-7B784761973D}"/>
              </a:ext>
            </a:extLst>
          </p:cNvPr>
          <p:cNvSpPr>
            <a:spLocks noGrp="1"/>
          </p:cNvSpPr>
          <p:nvPr>
            <p:ph type="body" sz="quarter" idx="18"/>
          </p:nvPr>
        </p:nvSpPr>
        <p:spPr/>
        <p:txBody>
          <a:bodyPr/>
          <a:lstStyle/>
          <a:p>
            <a:r>
              <a:rPr lang="en-US" dirty="0"/>
              <a:t>El Marketing de entrada </a:t>
            </a:r>
            <a:r>
              <a:rPr lang="en-US" dirty="0" err="1"/>
              <a:t>consiste</a:t>
            </a:r>
            <a:r>
              <a:rPr lang="en-US" dirty="0"/>
              <a:t> </a:t>
            </a:r>
            <a:r>
              <a:rPr lang="en-US" dirty="0" err="1"/>
              <a:t>en</a:t>
            </a:r>
            <a:r>
              <a:rPr lang="en-US" dirty="0"/>
              <a:t> </a:t>
            </a:r>
            <a:r>
              <a:rPr lang="en-US" dirty="0" err="1"/>
              <a:t>crear</a:t>
            </a:r>
            <a:r>
              <a:rPr lang="en-US" dirty="0"/>
              <a:t> </a:t>
            </a:r>
            <a:r>
              <a:rPr lang="en-US" dirty="0" err="1"/>
              <a:t>contenidos</a:t>
            </a:r>
            <a:endParaRPr lang="en-US" dirty="0"/>
          </a:p>
          <a:p>
            <a:r>
              <a:rPr lang="es-ES" dirty="0"/>
              <a:t>Como organizaciones sin ánimo de lucro, tenemos mucho trabajo que compartir, así que es importante hacerlo de la manera más eficaz posible.</a:t>
            </a:r>
          </a:p>
          <a:p>
            <a:r>
              <a:rPr lang="es-ES" dirty="0"/>
              <a:t>Empecemos por crear una estrategia de contenidos</a:t>
            </a:r>
            <a:endParaRPr lang="en-US" dirty="0"/>
          </a:p>
        </p:txBody>
      </p:sp>
      <p:sp>
        <p:nvSpPr>
          <p:cNvPr id="3" name="Text Placeholder 2">
            <a:extLst>
              <a:ext uri="{FF2B5EF4-FFF2-40B4-BE49-F238E27FC236}">
                <a16:creationId xmlns:a16="http://schemas.microsoft.com/office/drawing/2014/main" id="{61D88033-29DA-DB71-EE80-A99F91B1068C}"/>
              </a:ext>
            </a:extLst>
          </p:cNvPr>
          <p:cNvSpPr>
            <a:spLocks noGrp="1"/>
          </p:cNvSpPr>
          <p:nvPr>
            <p:ph type="body" sz="quarter" idx="16"/>
          </p:nvPr>
        </p:nvSpPr>
        <p:spPr/>
        <p:txBody>
          <a:bodyPr/>
          <a:lstStyle/>
          <a:p>
            <a:r>
              <a:rPr lang="es-ES" dirty="0"/>
              <a:t>Aplicación de Estrategias de </a:t>
            </a:r>
            <a:r>
              <a:rPr lang="es-ES" dirty="0" err="1"/>
              <a:t>Inbound</a:t>
            </a:r>
            <a:r>
              <a:rPr lang="es-ES" dirty="0"/>
              <a:t> Marketing</a:t>
            </a:r>
            <a:endParaRPr lang="en-IE" dirty="0"/>
          </a:p>
        </p:txBody>
      </p:sp>
      <p:pic>
        <p:nvPicPr>
          <p:cNvPr id="7" name="Picture Placeholder 6" descr="Two bussiness people working at a table">
            <a:extLst>
              <a:ext uri="{FF2B5EF4-FFF2-40B4-BE49-F238E27FC236}">
                <a16:creationId xmlns:a16="http://schemas.microsoft.com/office/drawing/2014/main" id="{4A667F5E-7049-3C20-01FC-03F3AF55343E}"/>
              </a:ext>
            </a:extLst>
          </p:cNvPr>
          <p:cNvPicPr>
            <a:picLocks noGrp="1" noChangeAspect="1"/>
          </p:cNvPicPr>
          <p:nvPr>
            <p:ph type="pic" sz="quarter" idx="42"/>
          </p:nvPr>
        </p:nvPicPr>
        <p:blipFill>
          <a:blip r:embed="rId2"/>
          <a:srcRect l="2267" r="2267"/>
          <a:stretch/>
        </p:blipFill>
        <p:spPr/>
      </p:pic>
    </p:spTree>
    <p:extLst>
      <p:ext uri="{BB962C8B-B14F-4D97-AF65-F5344CB8AC3E}">
        <p14:creationId xmlns:p14="http://schemas.microsoft.com/office/powerpoint/2010/main" val="2379898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dirty="0" err="1"/>
              <a:t>Conozca</a:t>
            </a:r>
            <a:r>
              <a:rPr lang="en-US" b="1" dirty="0"/>
              <a:t> a </a:t>
            </a:r>
            <a:r>
              <a:rPr lang="en-US" b="1" dirty="0" err="1"/>
              <a:t>su</a:t>
            </a:r>
            <a:r>
              <a:rPr lang="en-US" b="1" dirty="0"/>
              <a:t> </a:t>
            </a:r>
            <a:r>
              <a:rPr lang="en-US" b="1" dirty="0" err="1"/>
              <a:t>público</a:t>
            </a:r>
            <a:r>
              <a:rPr lang="en-US" dirty="0"/>
              <a:t>: </a:t>
            </a:r>
            <a:r>
              <a:rPr lang="es-ES" dirty="0"/>
              <a:t>Los personajes detallados le ayudan a comprender mejor a las distintas personas a las que intenta llegar.</a:t>
            </a:r>
          </a:p>
          <a:p>
            <a:pPr marL="0" indent="0"/>
            <a:endParaRPr lang="en-US" dirty="0"/>
          </a:p>
          <a:p>
            <a:pPr marL="342900" indent="-342900">
              <a:buBlip>
                <a:blip r:embed="rId3"/>
              </a:buBlip>
            </a:pPr>
            <a:r>
              <a:rPr lang="en-US" b="1" dirty="0" err="1"/>
              <a:t>Segmento</a:t>
            </a:r>
            <a:r>
              <a:rPr lang="en-US" b="1" dirty="0"/>
              <a:t> para </a:t>
            </a:r>
            <a:r>
              <a:rPr lang="en-US" b="1" dirty="0" err="1"/>
              <a:t>el</a:t>
            </a:r>
            <a:r>
              <a:rPr lang="en-US" b="1" dirty="0"/>
              <a:t> </a:t>
            </a:r>
            <a:r>
              <a:rPr lang="en-US" b="1" dirty="0" err="1"/>
              <a:t>éxito</a:t>
            </a:r>
            <a:r>
              <a:rPr lang="en-US" b="1" dirty="0"/>
              <a:t> </a:t>
            </a:r>
            <a:r>
              <a:rPr lang="en-US" dirty="0"/>
              <a:t>: </a:t>
            </a:r>
            <a:r>
              <a:rPr lang="es-ES" dirty="0"/>
              <a:t>Cree personas que representen a los distintos segmentos de su público objetivo, lo que le permitirá adaptar sus estrategias de marketing con eficacia.</a:t>
            </a:r>
          </a:p>
          <a:p>
            <a:pPr marL="0" indent="0"/>
            <a:endParaRPr lang="en-US" dirty="0"/>
          </a:p>
          <a:p>
            <a:pPr marL="342900" indent="-342900">
              <a:buBlip>
                <a:blip r:embed="rId3"/>
              </a:buBlip>
            </a:pPr>
            <a:r>
              <a:rPr lang="en-US" b="1" dirty="0" err="1"/>
              <a:t>Personalizar</a:t>
            </a:r>
            <a:r>
              <a:rPr lang="en-US" b="1" dirty="0"/>
              <a:t> la </a:t>
            </a:r>
            <a:r>
              <a:rPr lang="en-US" b="1" dirty="0" err="1"/>
              <a:t>experiencia</a:t>
            </a:r>
            <a:r>
              <a:rPr lang="en-US" b="1" dirty="0"/>
              <a:t> </a:t>
            </a:r>
            <a:r>
              <a:rPr lang="en-US" dirty="0"/>
              <a:t>: </a:t>
            </a:r>
            <a:r>
              <a:rPr lang="es-ES" dirty="0"/>
              <a:t>Si conoce las necesidades, los intereses y los puntos débiles de su público, podrá crear experiencias personalizadas que les resulten atractivas.</a:t>
            </a: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Entienda a su Público: El Poder de las Personas</a:t>
            </a:r>
            <a:endParaRPr lang="en-GB" dirty="0"/>
          </a:p>
        </p:txBody>
      </p:sp>
    </p:spTree>
    <p:extLst>
      <p:ext uri="{BB962C8B-B14F-4D97-AF65-F5344CB8AC3E}">
        <p14:creationId xmlns:p14="http://schemas.microsoft.com/office/powerpoint/2010/main" val="2307506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dirty="0" err="1"/>
              <a:t>Objetivos</a:t>
            </a:r>
            <a:r>
              <a:rPr lang="en-US" b="1" dirty="0"/>
              <a:t> </a:t>
            </a:r>
            <a:r>
              <a:rPr lang="en-US" b="1" dirty="0" err="1"/>
              <a:t>precisos</a:t>
            </a:r>
            <a:r>
              <a:rPr lang="en-US" b="1" dirty="0"/>
              <a:t>: </a:t>
            </a:r>
            <a:r>
              <a:rPr lang="es-ES" dirty="0"/>
              <a:t>Las personas le permiten dirigir sus mensajes de marketing con precisión, garantizando que su contenido resuene en el público adecuado.</a:t>
            </a:r>
          </a:p>
          <a:p>
            <a:pPr marL="0" indent="0"/>
            <a:endParaRPr lang="en-US" b="1" dirty="0"/>
          </a:p>
          <a:p>
            <a:pPr marL="342900" indent="-342900">
              <a:buBlip>
                <a:blip r:embed="rId3"/>
              </a:buBlip>
            </a:pPr>
            <a:r>
              <a:rPr lang="en-US" b="1" dirty="0" err="1"/>
              <a:t>Soluciones</a:t>
            </a:r>
            <a:r>
              <a:rPr lang="en-US" b="1" dirty="0"/>
              <a:t> </a:t>
            </a:r>
            <a:r>
              <a:rPr lang="en-US" b="1" dirty="0" err="1"/>
              <a:t>adaptadas</a:t>
            </a:r>
            <a:r>
              <a:rPr lang="en-US" b="1" dirty="0"/>
              <a:t> : </a:t>
            </a:r>
            <a:r>
              <a:rPr lang="es-ES" dirty="0"/>
              <a:t>Comprender las necesidades de su público le permite desarrollar soluciones y servicios a medida que aborden sus puntos débiles específicos.</a:t>
            </a:r>
          </a:p>
          <a:p>
            <a:pPr marL="0" indent="0"/>
            <a:endParaRPr lang="en-US" dirty="0"/>
          </a:p>
          <a:p>
            <a:pPr marL="342900" indent="-342900">
              <a:buBlip>
                <a:blip r:embed="rId3"/>
              </a:buBlip>
            </a:pPr>
            <a:r>
              <a:rPr lang="en-US" b="1" dirty="0"/>
              <a:t>Mayor </a:t>
            </a:r>
            <a:r>
              <a:rPr lang="en-US" b="1" dirty="0" err="1"/>
              <a:t>compromiso</a:t>
            </a:r>
            <a:r>
              <a:rPr lang="en-US" b="1" dirty="0"/>
              <a:t> </a:t>
            </a:r>
            <a:r>
              <a:rPr lang="en-US" dirty="0"/>
              <a:t>: </a:t>
            </a:r>
            <a:r>
              <a:rPr lang="es-ES" dirty="0"/>
              <a:t>Alineando sus mensajes y contenidos con las necesidades de su audiencia, puede conseguir una mayor participación y fomentar conexiones significativas.</a:t>
            </a:r>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Entienda a su Público: El Poder de las Personas</a:t>
            </a:r>
            <a:endParaRPr lang="en-GB" dirty="0"/>
          </a:p>
        </p:txBody>
      </p:sp>
    </p:spTree>
    <p:extLst>
      <p:ext uri="{BB962C8B-B14F-4D97-AF65-F5344CB8AC3E}">
        <p14:creationId xmlns:p14="http://schemas.microsoft.com/office/powerpoint/2010/main" val="659858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IE" dirty="0"/>
              <a:t>Storytelling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03</a:t>
            </a:r>
          </a:p>
          <a:p>
            <a:endParaRPr lang="en-US"/>
          </a:p>
        </p:txBody>
      </p:sp>
    </p:spTree>
    <p:extLst>
      <p:ext uri="{BB962C8B-B14F-4D97-AF65-F5344CB8AC3E}">
        <p14:creationId xmlns:p14="http://schemas.microsoft.com/office/powerpoint/2010/main" val="2686377559"/>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3578"/>
            <a:ext cx="10595237" cy="3995028"/>
          </a:xfrm>
        </p:spPr>
        <p:txBody>
          <a:bodyPr lIns="91440" tIns="45720" rIns="91440" bIns="45720" anchor="t"/>
          <a:lstStyle/>
          <a:p>
            <a:pPr marL="342900" indent="-342900">
              <a:buBlip>
                <a:blip r:embed="rId4"/>
              </a:buBlip>
            </a:pPr>
            <a:r>
              <a:rPr lang="es-ES" dirty="0"/>
              <a:t>La narración de historias es una parte esencial de la comunicación; implica el arte de contar historias que creen un impacto emocional en nuestro público objetivo.</a:t>
            </a:r>
          </a:p>
          <a:p>
            <a:pPr marL="0" indent="0"/>
            <a:endParaRPr lang="en-GB" dirty="0">
              <a:cs typeface="Calibri"/>
            </a:endParaRPr>
          </a:p>
          <a:p>
            <a:pPr marL="342900" indent="-342900">
              <a:buChar char="•"/>
            </a:pPr>
            <a:r>
              <a:rPr lang="es-ES" dirty="0">
                <a:cs typeface="Calibri"/>
              </a:rPr>
              <a:t>Los clientes y el público están interesados en escuchar una "buena historia". Quieren apoyar a organizaciones sin ánimo de lucro que sirvan a un propósito más allá del beneficio económico. Alrededor del 70 % de los clientes son más propensos a apoyar una marca sin ánimo de lucro que tenga un impacto positivo.</a:t>
            </a:r>
            <a:endParaRPr lang="en-GB" dirty="0">
              <a:cs typeface="Calibri"/>
            </a:endParaRPr>
          </a:p>
          <a:p>
            <a:pPr marL="342900" indent="-342900">
              <a:buChar char="•"/>
            </a:pPr>
            <a:r>
              <a:rPr lang="es-ES" dirty="0">
                <a:cs typeface="Calibri"/>
              </a:rPr>
              <a:t>Las organizaciones sin ánimo de lucro disponen de poderosas herramientas llamadas Misión e Impacto, tienen algo "bueno" y "positivo" de lo que hablar que beneficia a las personas, las comunidades y la sociedad.</a:t>
            </a:r>
            <a:endParaRPr lang="en-GB" dirty="0">
              <a:cs typeface="Calibri"/>
            </a:endParaRPr>
          </a:p>
          <a:p>
            <a:pPr marL="0" indent="0"/>
            <a:endParaRPr lang="en-GB" dirty="0">
              <a:cs typeface="Calibri"/>
            </a:endParaRPr>
          </a:p>
          <a:p>
            <a:pPr marL="342900" indent="-342900">
              <a:buBlip>
                <a:blip r:embed="rId4"/>
              </a:buBlip>
            </a:pPr>
            <a:endParaRPr lang="en-GB" dirty="0">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Qué</a:t>
            </a:r>
            <a:r>
              <a:rPr lang="en-GB" dirty="0"/>
              <a:t> es la </a:t>
            </a:r>
            <a:r>
              <a:rPr lang="en-GB" dirty="0" err="1"/>
              <a:t>Narración</a:t>
            </a:r>
            <a:r>
              <a:rPr lang="en-GB" dirty="0"/>
              <a:t>?</a:t>
            </a:r>
          </a:p>
        </p:txBody>
      </p:sp>
    </p:spTree>
    <p:extLst>
      <p:ext uri="{BB962C8B-B14F-4D97-AF65-F5344CB8AC3E}">
        <p14:creationId xmlns:p14="http://schemas.microsoft.com/office/powerpoint/2010/main" val="645167801"/>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Según Jerome Bruner (1990), la teoría de la construcción narrativa de la realidad debería tener:</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Qué</a:t>
            </a:r>
            <a:r>
              <a:rPr lang="en-GB" dirty="0"/>
              <a:t> es la </a:t>
            </a:r>
            <a:r>
              <a:rPr lang="en-GB" dirty="0" err="1"/>
              <a:t>Narración</a:t>
            </a:r>
            <a:r>
              <a:rPr lang="en-GB" dirty="0"/>
              <a:t>?</a:t>
            </a:r>
          </a:p>
        </p:txBody>
      </p:sp>
      <p:graphicFrame>
        <p:nvGraphicFramePr>
          <p:cNvPr id="2" name="Diagram 1">
            <a:extLst>
              <a:ext uri="{FF2B5EF4-FFF2-40B4-BE49-F238E27FC236}">
                <a16:creationId xmlns:a16="http://schemas.microsoft.com/office/drawing/2014/main" id="{A35F1CCC-180A-89BF-9187-F136A1AEA1E9}"/>
              </a:ext>
            </a:extLst>
          </p:cNvPr>
          <p:cNvGraphicFramePr/>
          <p:nvPr>
            <p:extLst>
              <p:ext uri="{D42A27DB-BD31-4B8C-83A1-F6EECF244321}">
                <p14:modId xmlns:p14="http://schemas.microsoft.com/office/powerpoint/2010/main" val="3377184650"/>
              </p:ext>
            </p:extLst>
          </p:nvPr>
        </p:nvGraphicFramePr>
        <p:xfrm>
          <a:off x="798381" y="2380891"/>
          <a:ext cx="10595237" cy="3173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1215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1486"/>
            <a:ext cx="10595237" cy="4885338"/>
          </a:xfrm>
        </p:spPr>
        <p:txBody>
          <a:bodyPr lIns="91440" tIns="45720" rIns="91440" bIns="45720" anchor="t"/>
          <a:lstStyle/>
          <a:p>
            <a:pPr marL="342900" indent="-342900">
              <a:buClr>
                <a:srgbClr val="0D9390"/>
              </a:buClr>
              <a:buFont typeface="Arial" panose="020B0604020202020204" pitchFamily="34" charset="0"/>
              <a:buChar char="•"/>
              <a:defRPr/>
            </a:pPr>
            <a:r>
              <a:rPr lang="es-ES" dirty="0"/>
              <a:t>Los alumnos recibirán formación sobre diseño gráfico, estrategias de comunicación digital, publicidad de pago y dirigida, y análisis de datos.</a:t>
            </a:r>
          </a:p>
          <a:p>
            <a:pPr marL="342900" indent="-342900">
              <a:buClr>
                <a:srgbClr val="0D9390"/>
              </a:buClr>
              <a:buFont typeface="Arial" panose="020B0604020202020204" pitchFamily="34" charset="0"/>
              <a:buChar char="•"/>
              <a:defRPr/>
            </a:pPr>
            <a:endParaRPr lang="en-US"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Learners will be able to design considering the colours, typography, structure, and relevance.</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Learners will apply creative thinking, as well as how to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analyse and evaluate data obtained.</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p:txBody>
      </p:sp>
    </p:spTree>
    <p:extLst>
      <p:ext uri="{BB962C8B-B14F-4D97-AF65-F5344CB8AC3E}">
        <p14:creationId xmlns:p14="http://schemas.microsoft.com/office/powerpoint/2010/main" val="615491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s-ES" dirty="0"/>
              <a:t>Las historias se recuerdan fácilmente y, por tanto, influyen en la percepción que la gente tiene de su organización. La London </a:t>
            </a:r>
            <a:r>
              <a:rPr lang="es-ES" dirty="0" err="1"/>
              <a:t>School</a:t>
            </a:r>
            <a:r>
              <a:rPr lang="es-ES" dirty="0"/>
              <a:t> </a:t>
            </a:r>
            <a:r>
              <a:rPr lang="es-ES" dirty="0" err="1"/>
              <a:t>of</a:t>
            </a:r>
            <a:r>
              <a:rPr lang="es-ES" dirty="0"/>
              <a:t> Business, establece que:</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El Poder de la Narrativa</a:t>
            </a:r>
            <a:endParaRPr lang="en-GB" dirty="0"/>
          </a:p>
        </p:txBody>
      </p:sp>
      <p:pic>
        <p:nvPicPr>
          <p:cNvPr id="6" name="Imagen 3">
            <a:hlinkClick r:id="rId4"/>
            <a:extLst>
              <a:ext uri="{FF2B5EF4-FFF2-40B4-BE49-F238E27FC236}">
                <a16:creationId xmlns:a16="http://schemas.microsoft.com/office/drawing/2014/main" id="{82BC8F4E-8B5B-BF00-A667-B405FF3D69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683" r="2270" b="3446"/>
          <a:stretch/>
        </p:blipFill>
        <p:spPr bwMode="auto">
          <a:xfrm>
            <a:off x="1551018" y="2777705"/>
            <a:ext cx="8634902" cy="3052418"/>
          </a:xfrm>
          <a:prstGeom prst="rect">
            <a:avLst/>
          </a:prstGeom>
          <a:noFill/>
          <a:ln>
            <a:noFill/>
          </a:ln>
        </p:spPr>
      </p:pic>
      <p:sp>
        <p:nvSpPr>
          <p:cNvPr id="2" name="Text Placeholder 4">
            <a:extLst>
              <a:ext uri="{FF2B5EF4-FFF2-40B4-BE49-F238E27FC236}">
                <a16:creationId xmlns:a16="http://schemas.microsoft.com/office/drawing/2014/main" id="{3EA563DE-7AFE-C150-86C1-0C2AAB1E7B65}"/>
              </a:ext>
            </a:extLst>
          </p:cNvPr>
          <p:cNvSpPr txBox="1">
            <a:spLocks/>
          </p:cNvSpPr>
          <p:nvPr/>
        </p:nvSpPr>
        <p:spPr>
          <a:xfrm>
            <a:off x="178228" y="6000880"/>
            <a:ext cx="6679034" cy="1941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Fuente: own elaboration, information extracted from </a:t>
            </a:r>
            <a:r>
              <a:rPr lang="en-US" sz="1300" i="1" dirty="0">
                <a:effectLst/>
                <a:latin typeface="Calibri" panose="020F0502020204030204" pitchFamily="34" charset="0"/>
                <a:ea typeface="Calibri" panose="020F0502020204030204" pitchFamily="34" charset="0"/>
                <a:cs typeface="Times New Roman" panose="02020603050405020304" pitchFamily="18" charset="0"/>
              </a:rPr>
              <a:t>The Brain and Business of Story: Creating Engaging and Influential Presentations Using Story Structure, </a:t>
            </a:r>
            <a:r>
              <a:rPr lang="en-US" sz="1300" dirty="0" err="1">
                <a:effectLst/>
                <a:latin typeface="Calibri" panose="020F0502020204030204" pitchFamily="34" charset="0"/>
                <a:ea typeface="Calibri" panose="020F0502020204030204" pitchFamily="34" charset="0"/>
                <a:cs typeface="Times New Roman" panose="02020603050405020304" pitchFamily="18" charset="0"/>
              </a:rPr>
              <a:t>SagePresence</a:t>
            </a:r>
            <a:r>
              <a:rPr lang="en-US" sz="1300" dirty="0">
                <a:effectLst/>
                <a:latin typeface="Calibri" panose="020F0502020204030204" pitchFamily="34" charset="0"/>
                <a:ea typeface="Calibri" panose="020F0502020204030204" pitchFamily="34" charset="0"/>
                <a:cs typeface="Times New Roman" panose="02020603050405020304" pitchFamily="18" charset="0"/>
              </a:rPr>
              <a:t>, 2018.</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132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"El valor de una idea reside en utilizarla".</a:t>
            </a:r>
            <a:endParaRPr lang="en-GB"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Thomas Edison</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Dark floating bulbs with one lit up brightly">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t="5107" b="5107"/>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12974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272A1-F0C1-8789-12AF-BE575948276F}"/>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s-ES" dirty="0" err="1"/>
              <a:t>Ankit</a:t>
            </a:r>
            <a:r>
              <a:rPr lang="es-ES" dirty="0"/>
              <a:t> </a:t>
            </a:r>
            <a:r>
              <a:rPr lang="es-ES" dirty="0" err="1"/>
              <a:t>Passi</a:t>
            </a:r>
            <a:r>
              <a:rPr lang="es-ES" dirty="0"/>
              <a:t> (2019) describió los elementos de una buena narración de historias.</a:t>
            </a:r>
            <a:endParaRPr lang="en-GB" dirty="0"/>
          </a:p>
          <a:p>
            <a:pPr marL="342900" indent="-342900">
              <a:buClr>
                <a:schemeClr val="accent2"/>
              </a:buClr>
              <a:buFont typeface="Arial" panose="020B0604020202020204" pitchFamily="34" charset="0"/>
              <a:buChar char="•"/>
            </a:pPr>
            <a:r>
              <a:rPr lang="es-ES" dirty="0"/>
              <a:t>La narración tiene un conjunto específico de elementos que están presentes en cada historia.</a:t>
            </a:r>
            <a:endParaRPr lang="en-ZA" dirty="0"/>
          </a:p>
        </p:txBody>
      </p:sp>
      <p:sp>
        <p:nvSpPr>
          <p:cNvPr id="3" name="Text Placeholder 2">
            <a:extLst>
              <a:ext uri="{FF2B5EF4-FFF2-40B4-BE49-F238E27FC236}">
                <a16:creationId xmlns:a16="http://schemas.microsoft.com/office/drawing/2014/main" id="{654C8BAB-5FBF-4E49-A888-8F0B1AB64D42}"/>
              </a:ext>
            </a:extLst>
          </p:cNvPr>
          <p:cNvSpPr>
            <a:spLocks noGrp="1"/>
          </p:cNvSpPr>
          <p:nvPr>
            <p:ph type="body" sz="quarter" idx="16"/>
          </p:nvPr>
        </p:nvSpPr>
        <p:spPr/>
        <p:txBody>
          <a:bodyPr/>
          <a:lstStyle/>
          <a:p>
            <a:r>
              <a:rPr lang="en-ZA" dirty="0"/>
              <a:t>Los </a:t>
            </a:r>
            <a:r>
              <a:rPr lang="en-ZA" dirty="0" err="1"/>
              <a:t>elementos</a:t>
            </a:r>
            <a:r>
              <a:rPr lang="en-ZA" dirty="0"/>
              <a:t> de la </a:t>
            </a:r>
            <a:r>
              <a:rPr lang="en-ZA" dirty="0" err="1"/>
              <a:t>narración</a:t>
            </a:r>
            <a:endParaRPr lang="en-ZA" dirty="0"/>
          </a:p>
          <a:p>
            <a:endParaRPr lang="en-ZA" dirty="0"/>
          </a:p>
        </p:txBody>
      </p:sp>
      <p:pic>
        <p:nvPicPr>
          <p:cNvPr id="5" name="Picture Placeholder 4">
            <a:extLst>
              <a:ext uri="{FF2B5EF4-FFF2-40B4-BE49-F238E27FC236}">
                <a16:creationId xmlns:a16="http://schemas.microsoft.com/office/drawing/2014/main" id="{0161111E-BC89-8F6D-3B90-EEA58A66C24E}"/>
              </a:ext>
            </a:extLst>
          </p:cNvPr>
          <p:cNvPicPr>
            <a:picLocks noGrp="1" noChangeAspect="1"/>
          </p:cNvPicPr>
          <p:nvPr>
            <p:ph type="pic" sz="quarter" idx="42"/>
          </p:nvPr>
        </p:nvPicPr>
        <p:blipFill>
          <a:blip r:embed="rId2">
            <a:grayscl/>
          </a:blip>
          <a:srcRect l="9717" r="9717"/>
          <a:stretch>
            <a:fillRect/>
          </a:stretch>
        </p:blipFill>
        <p:spPr>
          <a:prstGeom prst="rect">
            <a:avLst/>
          </a:prstGeom>
        </p:spPr>
      </p:pic>
    </p:spTree>
    <p:extLst>
      <p:ext uri="{BB962C8B-B14F-4D97-AF65-F5344CB8AC3E}">
        <p14:creationId xmlns:p14="http://schemas.microsoft.com/office/powerpoint/2010/main" val="743112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Establece de qué trata la historia y qué experimentará el público. Establece las motivaciones, los retos y los objetivos principales de la historia. Una buena historia conectará con su público desde el principio.</a:t>
            </a:r>
          </a:p>
          <a:p>
            <a:pPr marL="0" indent="0"/>
            <a:endParaRPr lang="en-GB" dirty="0"/>
          </a:p>
          <a:p>
            <a:pPr marL="342900" indent="-342900">
              <a:buBlip>
                <a:blip r:embed="rId3"/>
              </a:buBlip>
            </a:pPr>
            <a:r>
              <a:rPr lang="en-GB" b="1" dirty="0" err="1">
                <a:solidFill>
                  <a:schemeClr val="accent2"/>
                </a:solidFill>
              </a:rPr>
              <a:t>Ejemplo</a:t>
            </a:r>
            <a:r>
              <a:rPr lang="en-GB" b="1" dirty="0">
                <a:solidFill>
                  <a:schemeClr val="accent2"/>
                </a:solidFill>
              </a:rPr>
              <a:t> de </a:t>
            </a:r>
            <a:r>
              <a:rPr lang="en-GB" b="1" dirty="0" err="1">
                <a:solidFill>
                  <a:schemeClr val="accent2"/>
                </a:solidFill>
              </a:rPr>
              <a:t>buena</a:t>
            </a:r>
            <a:r>
              <a:rPr lang="en-GB" b="1" dirty="0">
                <a:solidFill>
                  <a:schemeClr val="accent2"/>
                </a:solidFill>
              </a:rPr>
              <a:t> </a:t>
            </a:r>
            <a:r>
              <a:rPr lang="en-GB" b="1" dirty="0" err="1">
                <a:solidFill>
                  <a:schemeClr val="accent2"/>
                </a:solidFill>
              </a:rPr>
              <a:t>trama</a:t>
            </a:r>
            <a:r>
              <a:rPr lang="en-GB" b="1" dirty="0">
                <a:solidFill>
                  <a:schemeClr val="accent2"/>
                </a:solidFill>
              </a:rPr>
              <a:t>: </a:t>
            </a:r>
            <a:r>
              <a:rPr lang="es-ES" dirty="0"/>
              <a:t>En Los Juegos del Hambre, Katniss debe representar a su distrito en los juegos después de ocupar el lugar de su hermana pequeña.</a:t>
            </a:r>
          </a:p>
          <a:p>
            <a:pPr marL="0" indent="0"/>
            <a:endParaRPr lang="en-GB" dirty="0"/>
          </a:p>
          <a:p>
            <a:pPr marL="342900" indent="-342900">
              <a:buClr>
                <a:schemeClr val="accent2"/>
              </a:buClr>
              <a:buFont typeface="Arial" panose="020B0604020202020204" pitchFamily="34" charset="0"/>
              <a:buChar char="•"/>
            </a:pPr>
            <a:r>
              <a:rPr lang="es-ES" dirty="0"/>
              <a:t>Ella y el chico representante de su distrito, Peeta, deben luchar contra jóvenes representantes de otros distritos.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La </a:t>
            </a:r>
            <a:r>
              <a:rPr lang="en-GB" dirty="0" err="1"/>
              <a:t>Trama</a:t>
            </a:r>
            <a:endParaRPr lang="en-GB" dirty="0"/>
          </a:p>
        </p:txBody>
      </p:sp>
    </p:spTree>
    <p:extLst>
      <p:ext uri="{BB962C8B-B14F-4D97-AF65-F5344CB8AC3E}">
        <p14:creationId xmlns:p14="http://schemas.microsoft.com/office/powerpoint/2010/main" val="3489948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b="1" dirty="0" err="1">
                <a:solidFill>
                  <a:schemeClr val="accent2"/>
                </a:solidFill>
              </a:rPr>
              <a:t>Ejemplo</a:t>
            </a:r>
            <a:r>
              <a:rPr lang="en-GB" b="1" dirty="0">
                <a:solidFill>
                  <a:schemeClr val="accent2"/>
                </a:solidFill>
              </a:rPr>
              <a:t> de </a:t>
            </a:r>
            <a:r>
              <a:rPr lang="en-GB" b="1" dirty="0" err="1">
                <a:solidFill>
                  <a:schemeClr val="accent2"/>
                </a:solidFill>
              </a:rPr>
              <a:t>buena</a:t>
            </a:r>
            <a:r>
              <a:rPr lang="en-GB" b="1" dirty="0">
                <a:solidFill>
                  <a:schemeClr val="accent2"/>
                </a:solidFill>
              </a:rPr>
              <a:t> </a:t>
            </a:r>
            <a:r>
              <a:rPr lang="en-GB" b="1" dirty="0" err="1">
                <a:solidFill>
                  <a:schemeClr val="accent2"/>
                </a:solidFill>
              </a:rPr>
              <a:t>trama</a:t>
            </a:r>
            <a:r>
              <a:rPr lang="en-GB" b="1" dirty="0">
                <a:solidFill>
                  <a:schemeClr val="accent2"/>
                </a:solidFill>
              </a:rPr>
              <a:t>: </a:t>
            </a:r>
            <a:r>
              <a:rPr lang="es-ES" dirty="0"/>
              <a:t>El conflicto se resuelve finalmente cuando, en un momento culminante, Katniss y Peeta deciden suicidarse en lugar de matarse el uno al otro. Los que están detrás de los juegos los detienen y declaran a ambos vencedores.</a:t>
            </a:r>
          </a:p>
          <a:p>
            <a:pPr marL="0" indent="0"/>
            <a:endParaRPr lang="en-GB" dirty="0"/>
          </a:p>
          <a:p>
            <a:pPr marL="342900" indent="-342900">
              <a:buBlip>
                <a:blip r:embed="rId3"/>
              </a:buBlip>
            </a:pPr>
            <a:r>
              <a:rPr lang="en-GB" dirty="0" err="1"/>
              <a:t>Extraído</a:t>
            </a:r>
            <a:r>
              <a:rPr lang="en-GB" dirty="0"/>
              <a:t> de :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https://uxplanet.org/storytelling-elements-31b2a6a7e373</a:t>
            </a:r>
            <a:r>
              <a:rPr lang="en-GB" dirty="0">
                <a:solidFill>
                  <a:schemeClr val="accent2">
                    <a:lumMod val="75000"/>
                  </a:schemeClr>
                </a:solidFill>
              </a:rPr>
              <a:t> </a:t>
            </a:r>
          </a:p>
          <a:p>
            <a:pPr marL="0" indent="0"/>
            <a:endParaRPr lang="en-GB" dirty="0"/>
          </a:p>
          <a:p>
            <a:pPr marL="342900" indent="-342900">
              <a:buBlip>
                <a:blip r:embed="rId3"/>
              </a:buBlip>
            </a:pPr>
            <a:r>
              <a:rPr lang="en-GB" dirty="0" err="1"/>
              <a:t>Extraído</a:t>
            </a:r>
            <a:r>
              <a:rPr lang="en-GB" dirty="0"/>
              <a:t> de : </a:t>
            </a: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https://www.softschools.com/examples/grammar/plot_examples/186/</a:t>
            </a:r>
            <a:endParaRPr lang="en-GB" dirty="0">
              <a:solidFill>
                <a:schemeClr val="accent2">
                  <a:lumMod val="75000"/>
                </a:schemeClr>
              </a:solidFill>
            </a:endParaRPr>
          </a:p>
          <a:p>
            <a:pPr marL="0" indent="0"/>
            <a:endParaRPr lang="en-GB" dirty="0">
              <a:solidFill>
                <a:schemeClr val="accent2">
                  <a:lumMod val="75000"/>
                </a:schemeClr>
              </a:solidFill>
            </a:endParaRPr>
          </a:p>
          <a:p>
            <a:pPr marL="342900" indent="-342900">
              <a:buClr>
                <a:schemeClr val="accent2"/>
              </a:buClr>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La </a:t>
            </a:r>
            <a:r>
              <a:rPr lang="en-GB" dirty="0" err="1"/>
              <a:t>Trama</a:t>
            </a:r>
            <a:endParaRPr lang="en-GB" dirty="0"/>
          </a:p>
        </p:txBody>
      </p:sp>
    </p:spTree>
    <p:extLst>
      <p:ext uri="{BB962C8B-B14F-4D97-AF65-F5344CB8AC3E}">
        <p14:creationId xmlns:p14="http://schemas.microsoft.com/office/powerpoint/2010/main" val="4053998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s-ES" dirty="0"/>
              <a:t>El personaje es el protagonista principal de la historia o los personajes que viven la historia. En esencia, son las personas a las que afecta la trama.</a:t>
            </a:r>
          </a:p>
          <a:p>
            <a:pPr marL="0" indent="0"/>
            <a:endParaRPr lang="en-GB" dirty="0"/>
          </a:p>
          <a:p>
            <a:pPr marL="342900" indent="-342900">
              <a:buBlip>
                <a:blip r:embed="rId3"/>
              </a:buBlip>
            </a:pPr>
            <a:r>
              <a:rPr lang="es-ES" dirty="0"/>
              <a:t>Para crear una buena historia, los personajes deben estar bien definidos a lo largo de todo el relato para empatizar con el público.</a:t>
            </a:r>
          </a:p>
          <a:p>
            <a:pPr marL="0" indent="0"/>
            <a:endParaRPr lang="en-GB" dirty="0"/>
          </a:p>
          <a:p>
            <a:pPr marL="342900" indent="-342900">
              <a:buBlip>
                <a:blip r:embed="rId3"/>
              </a:buBlip>
            </a:pPr>
            <a:r>
              <a:rPr lang="en-GB" b="1" dirty="0" err="1">
                <a:solidFill>
                  <a:schemeClr val="accent2"/>
                </a:solidFill>
              </a:rPr>
              <a:t>Ejemplo</a:t>
            </a:r>
            <a:r>
              <a:rPr lang="en-GB" b="1" dirty="0">
                <a:solidFill>
                  <a:schemeClr val="accent2"/>
                </a:solidFill>
              </a:rPr>
              <a:t> de </a:t>
            </a:r>
            <a:r>
              <a:rPr lang="en-GB" b="1" dirty="0" err="1">
                <a:solidFill>
                  <a:schemeClr val="accent2"/>
                </a:solidFill>
              </a:rPr>
              <a:t>buen</a:t>
            </a:r>
            <a:r>
              <a:rPr lang="en-GB" b="1" dirty="0">
                <a:solidFill>
                  <a:schemeClr val="accent2"/>
                </a:solidFill>
              </a:rPr>
              <a:t> </a:t>
            </a:r>
            <a:r>
              <a:rPr lang="en-GB" b="1" dirty="0" err="1">
                <a:solidFill>
                  <a:schemeClr val="accent2"/>
                </a:solidFill>
              </a:rPr>
              <a:t>personaje</a:t>
            </a:r>
            <a:r>
              <a:rPr lang="en-GB" b="1" dirty="0">
                <a:solidFill>
                  <a:schemeClr val="accent2"/>
                </a:solidFill>
              </a:rPr>
              <a:t>: </a:t>
            </a:r>
            <a:r>
              <a:rPr lang="es-ES" dirty="0"/>
              <a:t>¿Qué es lo que comparten los superhéroes?</a:t>
            </a:r>
            <a:endParaRPr lang="en-GB" dirty="0">
              <a:solidFill>
                <a:schemeClr val="accent2">
                  <a:lumMod val="75000"/>
                </a:schemeClr>
              </a:solidFill>
            </a:endParaRPr>
          </a:p>
          <a:p>
            <a:pPr marL="342900" indent="-342900">
              <a:buClr>
                <a:schemeClr val="accent2"/>
              </a:buClr>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 </a:t>
            </a:r>
            <a:r>
              <a:rPr lang="en-GB" dirty="0" err="1"/>
              <a:t>Personaje</a:t>
            </a:r>
            <a:endParaRPr lang="en-GB" dirty="0"/>
          </a:p>
        </p:txBody>
      </p:sp>
    </p:spTree>
    <p:extLst>
      <p:ext uri="{BB962C8B-B14F-4D97-AF65-F5344CB8AC3E}">
        <p14:creationId xmlns:p14="http://schemas.microsoft.com/office/powerpoint/2010/main" val="934666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El tema es una palabra que puede definirse en pocas palabras. Un tema nos permite reutilizar la trama y los personajes en diferentes historias.</a:t>
            </a:r>
          </a:p>
          <a:p>
            <a:pPr marL="0" indent="0"/>
            <a:endParaRPr lang="en-GB" dirty="0"/>
          </a:p>
          <a:p>
            <a:pPr marL="342900" indent="-342900">
              <a:buBlip>
                <a:blip r:embed="rId3"/>
              </a:buBlip>
            </a:pPr>
            <a:r>
              <a:rPr lang="es-ES" dirty="0"/>
              <a:t>Muchas historias tienen una trama, unos personajes y unas motivaciones idénticas, pero lo que marca la diferencia es el tema de la historia.</a:t>
            </a:r>
          </a:p>
          <a:p>
            <a:pPr marL="0" indent="0"/>
            <a:endParaRPr lang="en-GB" dirty="0"/>
          </a:p>
          <a:p>
            <a:pPr marL="342900" indent="-342900">
              <a:buBlip>
                <a:blip r:embed="rId3"/>
              </a:buBlip>
            </a:pPr>
            <a:r>
              <a:rPr lang="en-GB" b="1" dirty="0" err="1">
                <a:solidFill>
                  <a:schemeClr val="accent2"/>
                </a:solidFill>
              </a:rPr>
              <a:t>Ejemplo</a:t>
            </a:r>
            <a:r>
              <a:rPr lang="en-GB" b="1" dirty="0">
                <a:solidFill>
                  <a:schemeClr val="accent2"/>
                </a:solidFill>
              </a:rPr>
              <a:t> de buenos </a:t>
            </a:r>
            <a:r>
              <a:rPr lang="en-GB" b="1" dirty="0" err="1">
                <a:solidFill>
                  <a:schemeClr val="accent2"/>
                </a:solidFill>
              </a:rPr>
              <a:t>temas</a:t>
            </a:r>
            <a:r>
              <a:rPr lang="en-GB" b="1" dirty="0">
                <a:solidFill>
                  <a:schemeClr val="accent2"/>
                </a:solidFill>
              </a:rPr>
              <a:t>: </a:t>
            </a:r>
            <a:r>
              <a:rPr lang="es-ES" dirty="0"/>
              <a:t>Amor, Justicia/Injusticia, Familia, Lucha, el Sueño Americano, Riqueza, Inhumanidad, Corrupción.</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 Tema</a:t>
            </a:r>
          </a:p>
        </p:txBody>
      </p:sp>
    </p:spTree>
    <p:extLst>
      <p:ext uri="{BB962C8B-B14F-4D97-AF65-F5344CB8AC3E}">
        <p14:creationId xmlns:p14="http://schemas.microsoft.com/office/powerpoint/2010/main" val="2880506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n-GB" b="1" dirty="0" err="1">
                <a:solidFill>
                  <a:schemeClr val="accent2"/>
                </a:solidFill>
              </a:rPr>
              <a:t>Ejemplo</a:t>
            </a:r>
            <a:r>
              <a:rPr lang="en-GB" b="1" dirty="0">
                <a:solidFill>
                  <a:schemeClr val="accent2"/>
                </a:solidFill>
              </a:rPr>
              <a:t> de buenos </a:t>
            </a:r>
            <a:r>
              <a:rPr lang="en-GB" b="1" dirty="0" err="1">
                <a:solidFill>
                  <a:schemeClr val="accent2"/>
                </a:solidFill>
              </a:rPr>
              <a:t>temas</a:t>
            </a:r>
            <a:r>
              <a:rPr lang="en-GB" b="1" dirty="0">
                <a:solidFill>
                  <a:schemeClr val="accent2"/>
                </a:solidFill>
              </a:rPr>
              <a:t> (cont.): </a:t>
            </a:r>
            <a:r>
              <a:rPr lang="es-ES" dirty="0"/>
              <a:t>En Buscando a Nemo (2003), el tema principal es la pérdida, lo que pone de relieve ante el público la dura realidad de que la pérdida es un componente inevitable de la vida.</a:t>
            </a:r>
          </a:p>
          <a:p>
            <a:pPr marL="0" indent="0"/>
            <a:endParaRPr lang="en-GB" dirty="0"/>
          </a:p>
          <a:p>
            <a:pPr marL="342900" indent="-342900">
              <a:buBlip>
                <a:blip r:embed="rId3"/>
              </a:buBlip>
            </a:pPr>
            <a:r>
              <a:rPr lang="en-GB" dirty="0" err="1"/>
              <a:t>Extraído</a:t>
            </a:r>
            <a:r>
              <a:rPr lang="en-GB" dirty="0"/>
              <a:t> de :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https://wp.nyu.edu/steinhardt-appsych_opus/finding-nemo-the-role-of-loss-in-empathy-and-satisfaction/</a:t>
            </a:r>
            <a:endParaRPr lang="en-GB" dirty="0">
              <a:solidFill>
                <a:schemeClr val="accent2">
                  <a:lumMod val="75000"/>
                </a:schemeClr>
              </a:solidFill>
            </a:endParaRPr>
          </a:p>
          <a:p>
            <a:pPr marL="0" indent="0"/>
            <a:endParaRPr lang="en-GB" dirty="0">
              <a:solidFill>
                <a:schemeClr val="accent2">
                  <a:lumMod val="75000"/>
                </a:schemeClr>
              </a:solidFill>
            </a:endParaRPr>
          </a:p>
          <a:p>
            <a:pPr marL="342900" indent="-342900">
              <a:buClr>
                <a:schemeClr val="accent2"/>
              </a:buClr>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 Tema</a:t>
            </a:r>
          </a:p>
        </p:txBody>
      </p:sp>
    </p:spTree>
    <p:extLst>
      <p:ext uri="{BB962C8B-B14F-4D97-AF65-F5344CB8AC3E}">
        <p14:creationId xmlns:p14="http://schemas.microsoft.com/office/powerpoint/2010/main" val="3438456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El diálogo conecta a los personajes entre sí y con el público potencial. Los factores que influyen en el diálogo de una historia van desde:</a:t>
            </a: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marR="0" lvl="0" indent="-342900" algn="l" defTabSz="914400" rtl="0" eaLnBrk="1" fontAlgn="auto" latinLnBrk="0" hangingPunct="1">
              <a:lnSpc>
                <a:spcPct val="107000"/>
              </a:lnSpc>
              <a:spcBef>
                <a:spcPts val="1000"/>
              </a:spcBef>
              <a:spcAft>
                <a:spcPts val="800"/>
              </a:spcAft>
              <a:buClrTx/>
              <a:buSzTx/>
              <a:buBlip>
                <a:blip r:embed="rId3"/>
              </a:buBlip>
              <a:tabLst/>
              <a:defRPr/>
            </a:pPr>
            <a:r>
              <a:rPr lang="en-GB" b="1" dirty="0" err="1">
                <a:solidFill>
                  <a:schemeClr val="accent2"/>
                </a:solidFill>
              </a:rPr>
              <a:t>Ejemplos</a:t>
            </a:r>
            <a:r>
              <a:rPr lang="en-GB" b="1" dirty="0">
                <a:solidFill>
                  <a:schemeClr val="accent2"/>
                </a:solidFill>
              </a:rPr>
              <a:t> de </a:t>
            </a:r>
            <a:r>
              <a:rPr lang="en-GB" b="1" dirty="0" err="1">
                <a:solidFill>
                  <a:schemeClr val="accent2"/>
                </a:solidFill>
              </a:rPr>
              <a:t>buen</a:t>
            </a:r>
            <a:r>
              <a:rPr lang="en-GB" b="1" dirty="0">
                <a:solidFill>
                  <a:schemeClr val="accent2"/>
                </a:solidFill>
              </a:rPr>
              <a:t> </a:t>
            </a:r>
            <a:r>
              <a:rPr lang="en-GB" b="1" dirty="0" err="1">
                <a:solidFill>
                  <a:schemeClr val="accent2"/>
                </a:solidFill>
              </a:rPr>
              <a:t>diálogo</a:t>
            </a:r>
            <a:r>
              <a:rPr lang="en-GB" b="1" dirty="0">
                <a:solidFill>
                  <a:schemeClr val="accent2"/>
                </a:solidFill>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Good dialogues within film industry</a:t>
            </a:r>
            <a:r>
              <a:rPr kumimoji="0" lang="en-US" sz="2800" b="0" i="0" u="sng" strike="noStrike" kern="1200" cap="none" spc="0" normalizeH="0" baseline="0" noProof="0" dirty="0">
                <a:ln>
                  <a:noFill/>
                </a:ln>
                <a:solidFill>
                  <a:srgbClr val="87A66E"/>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kumimoji="0" lang="es-E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dirty="0">
              <a:solidFill>
                <a:schemeClr val="accent2">
                  <a:lumMod val="75000"/>
                </a:schemeClr>
              </a:solidFill>
            </a:endParaRPr>
          </a:p>
          <a:p>
            <a:pPr marL="342900" indent="-342900">
              <a:buClr>
                <a:schemeClr val="accent2"/>
              </a:buClr>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 </a:t>
            </a:r>
            <a:r>
              <a:rPr lang="en-GB" dirty="0" err="1"/>
              <a:t>Diálogo</a:t>
            </a:r>
            <a:endParaRPr lang="en-GB" dirty="0"/>
          </a:p>
        </p:txBody>
      </p:sp>
      <p:graphicFrame>
        <p:nvGraphicFramePr>
          <p:cNvPr id="2" name="Diagram 1">
            <a:extLst>
              <a:ext uri="{FF2B5EF4-FFF2-40B4-BE49-F238E27FC236}">
                <a16:creationId xmlns:a16="http://schemas.microsoft.com/office/drawing/2014/main" id="{E5432D9B-EEF5-109D-055E-705469330FAE}"/>
              </a:ext>
            </a:extLst>
          </p:cNvPr>
          <p:cNvGraphicFramePr/>
          <p:nvPr>
            <p:extLst>
              <p:ext uri="{D42A27DB-BD31-4B8C-83A1-F6EECF244321}">
                <p14:modId xmlns:p14="http://schemas.microsoft.com/office/powerpoint/2010/main" val="2703999788"/>
              </p:ext>
            </p:extLst>
          </p:nvPr>
        </p:nvGraphicFramePr>
        <p:xfrm>
          <a:off x="798381" y="2717329"/>
          <a:ext cx="10444712" cy="22736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10646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s-ES" dirty="0"/>
              <a:t>La melodía ayuda a conectar la historia con el público. También ayuda a desencadenar ciertas emociones en la psique del público, ayudándoles a reconocer tu historia y, a recordar de qué trata la trama principal.</a:t>
            </a:r>
          </a:p>
          <a:p>
            <a:pPr marL="0" indent="0"/>
            <a:endParaRPr lang="en-GB" dirty="0"/>
          </a:p>
          <a:p>
            <a:pPr marL="342900" indent="-342900">
              <a:buBlip>
                <a:blip r:embed="rId3"/>
              </a:buBlip>
            </a:pPr>
            <a:r>
              <a:rPr lang="en-GB" b="1" dirty="0" err="1">
                <a:solidFill>
                  <a:schemeClr val="accent2"/>
                </a:solidFill>
              </a:rPr>
              <a:t>Ejemplos</a:t>
            </a:r>
            <a:r>
              <a:rPr lang="en-GB" b="1" dirty="0">
                <a:solidFill>
                  <a:schemeClr val="accent2"/>
                </a:solidFill>
              </a:rPr>
              <a:t> de Buena </a:t>
            </a:r>
            <a:r>
              <a:rPr lang="en-GB" b="1" dirty="0" err="1">
                <a:solidFill>
                  <a:schemeClr val="accent2"/>
                </a:solidFill>
              </a:rPr>
              <a:t>melodía</a:t>
            </a:r>
            <a:r>
              <a:rPr lang="en-GB" b="1" dirty="0">
                <a:solidFill>
                  <a:schemeClr val="accent2"/>
                </a:solidFill>
              </a:rPr>
              <a:t>: </a:t>
            </a:r>
            <a:r>
              <a:rPr kumimoji="0" lang="en-US" b="0" i="0" u="sng" strike="noStrike" kern="1200" cap="none" spc="0" normalizeH="0" baseline="0" noProof="0" dirty="0">
                <a:ln>
                  <a:noFill/>
                </a:ln>
                <a:solidFill>
                  <a:schemeClr val="accent2">
                    <a:lumMod val="75000"/>
                  </a:schemeClr>
                </a:solidFill>
                <a:effectLst/>
                <a:uLnTx/>
                <a:uFillTx/>
                <a:latin typeface="Calibri"/>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20 best songs that tell a story</a:t>
            </a:r>
            <a:endParaRPr lang="en-GB" dirty="0">
              <a:solidFill>
                <a:schemeClr val="accent2">
                  <a:lumMod val="75000"/>
                </a:schemeClr>
              </a:solidFill>
              <a:latin typeface="Calibri"/>
              <a:cs typeface="Times New Roman"/>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La </a:t>
            </a:r>
            <a:r>
              <a:rPr lang="en-GB" dirty="0" err="1"/>
              <a:t>Melodía</a:t>
            </a:r>
            <a:endParaRPr lang="en-GB" dirty="0"/>
          </a:p>
        </p:txBody>
      </p:sp>
    </p:spTree>
    <p:extLst>
      <p:ext uri="{BB962C8B-B14F-4D97-AF65-F5344CB8AC3E}">
        <p14:creationId xmlns:p14="http://schemas.microsoft.com/office/powerpoint/2010/main" val="211628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es-ES" dirty="0"/>
              <a:t>Los alumnos serán capaces de identificar lo que funciona </a:t>
            </a:r>
            <a:r>
              <a:rPr lang="es-ES"/>
              <a:t>y reconocer posibles </a:t>
            </a:r>
            <a:r>
              <a:rPr lang="es-ES" dirty="0"/>
              <a:t>lagunas mientras se comunican interna y externamente.</a:t>
            </a: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a:p>
            <a:endParaRPr lang="en-US" dirty="0"/>
          </a:p>
        </p:txBody>
      </p:sp>
    </p:spTree>
    <p:extLst>
      <p:ext uri="{BB962C8B-B14F-4D97-AF65-F5344CB8AC3E}">
        <p14:creationId xmlns:p14="http://schemas.microsoft.com/office/powerpoint/2010/main" val="17936326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Los decorados se refieren a los gráficos y elementos visuales utilizados para apoyar el tema. Los gráficos desempeñan un papel importante en el </a:t>
            </a:r>
            <a:r>
              <a:rPr lang="es-ES" dirty="0" err="1"/>
              <a:t>storytelling</a:t>
            </a:r>
            <a:r>
              <a:rPr lang="es-ES" dirty="0"/>
              <a:t>, ya que los seres humanos aprendemos visualmente.</a:t>
            </a:r>
          </a:p>
          <a:p>
            <a:pPr marL="0" indent="0"/>
            <a:endParaRPr lang="en-GB" dirty="0"/>
          </a:p>
          <a:p>
            <a:pPr marL="342900" indent="-342900">
              <a:buBlip>
                <a:blip r:embed="rId3"/>
              </a:buBlip>
            </a:pPr>
            <a:r>
              <a:rPr lang="en-GB" b="1" dirty="0" err="1">
                <a:solidFill>
                  <a:schemeClr val="accent2"/>
                </a:solidFill>
              </a:rPr>
              <a:t>Ejemplos</a:t>
            </a:r>
            <a:r>
              <a:rPr lang="en-GB" b="1" dirty="0">
                <a:solidFill>
                  <a:schemeClr val="accent2"/>
                </a:solidFill>
              </a:rPr>
              <a:t> de buenos </a:t>
            </a:r>
            <a:r>
              <a:rPr lang="en-GB" b="1" dirty="0" err="1">
                <a:solidFill>
                  <a:schemeClr val="accent2"/>
                </a:solidFill>
              </a:rPr>
              <a:t>gráficos</a:t>
            </a:r>
            <a:r>
              <a:rPr lang="en-GB" b="1" dirty="0">
                <a:solidFill>
                  <a:schemeClr val="accent2"/>
                </a:solidFill>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21 beautiful examples of visual Storytelling on Instagram</a:t>
            </a:r>
            <a:endParaRPr lang="en-GB" dirty="0">
              <a:solidFill>
                <a:schemeClr val="accent2">
                  <a:lumMod val="75000"/>
                </a:schemeClr>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 </a:t>
            </a:r>
            <a:r>
              <a:rPr lang="en-GB" dirty="0" err="1"/>
              <a:t>Decorado</a:t>
            </a:r>
            <a:endParaRPr lang="en-GB" dirty="0"/>
          </a:p>
        </p:txBody>
      </p:sp>
    </p:spTree>
    <p:extLst>
      <p:ext uri="{BB962C8B-B14F-4D97-AF65-F5344CB8AC3E}">
        <p14:creationId xmlns:p14="http://schemas.microsoft.com/office/powerpoint/2010/main" val="2983712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El espectáculo es un acontecimiento memorable, inesperado y que deja al público con la boca abierta.</a:t>
            </a:r>
          </a:p>
          <a:p>
            <a:pPr marL="0" indent="0"/>
            <a:endParaRPr lang="en-GB" dirty="0"/>
          </a:p>
          <a:p>
            <a:pPr marL="342900" indent="-342900">
              <a:buBlip>
                <a:blip r:embed="rId3"/>
              </a:buBlip>
            </a:pPr>
            <a:r>
              <a:rPr lang="es-ES" dirty="0"/>
              <a:t>Sin embargo, no debe permitirse que controle toda la historia. La trama siempre debe ser lo suficientemente fuerte como para llevar la Historia, sin depender totalmente del Espectáculo.  Puede considerarse un giro argumental.</a:t>
            </a:r>
          </a:p>
          <a:p>
            <a:pPr marL="0" indent="0"/>
            <a:endParaRPr lang="en-GB" b="1" dirty="0">
              <a:solidFill>
                <a:schemeClr val="accent2"/>
              </a:solidFill>
            </a:endParaRPr>
          </a:p>
          <a:p>
            <a:pPr marL="342900" indent="-342900">
              <a:buBlip>
                <a:blip r:embed="rId3"/>
              </a:buBlip>
            </a:pPr>
            <a:r>
              <a:rPr lang="en-GB" b="1" dirty="0" err="1">
                <a:solidFill>
                  <a:schemeClr val="accent2"/>
                </a:solidFill>
              </a:rPr>
              <a:t>Ejemplos</a:t>
            </a:r>
            <a:r>
              <a:rPr lang="en-GB" b="1" dirty="0">
                <a:solidFill>
                  <a:schemeClr val="accent2"/>
                </a:solidFill>
              </a:rPr>
              <a:t> de </a:t>
            </a:r>
            <a:r>
              <a:rPr lang="en-GB" b="1" dirty="0" err="1">
                <a:solidFill>
                  <a:schemeClr val="accent2"/>
                </a:solidFill>
              </a:rPr>
              <a:t>buen</a:t>
            </a:r>
            <a:r>
              <a:rPr lang="en-GB" b="1" dirty="0">
                <a:solidFill>
                  <a:schemeClr val="accent2"/>
                </a:solidFill>
              </a:rPr>
              <a:t> </a:t>
            </a:r>
            <a:r>
              <a:rPr lang="en-GB" b="1" dirty="0" err="1">
                <a:solidFill>
                  <a:schemeClr val="accent2"/>
                </a:solidFill>
              </a:rPr>
              <a:t>espectáculo</a:t>
            </a:r>
            <a:r>
              <a:rPr lang="en-GB" b="1" dirty="0">
                <a:solidFill>
                  <a:schemeClr val="accent2"/>
                </a:solidFill>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25 Plot Twist Ideas and Prompts for Writers</a:t>
            </a:r>
            <a:endParaRPr kumimoji="0" lang="es-ES" sz="2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buBlip>
                <a:blip r:embed="rId3"/>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El </a:t>
            </a:r>
            <a:r>
              <a:rPr lang="en-GB" dirty="0" err="1"/>
              <a:t>Espectáculo</a:t>
            </a:r>
            <a:endParaRPr lang="en-GB" dirty="0"/>
          </a:p>
        </p:txBody>
      </p:sp>
    </p:spTree>
    <p:extLst>
      <p:ext uri="{BB962C8B-B14F-4D97-AF65-F5344CB8AC3E}">
        <p14:creationId xmlns:p14="http://schemas.microsoft.com/office/powerpoint/2010/main" val="2554998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2CFD09-6278-5403-6BC5-9CB2EC0C2ACD}"/>
              </a:ext>
            </a:extLst>
          </p:cNvPr>
          <p:cNvSpPr>
            <a:spLocks noGrp="1"/>
          </p:cNvSpPr>
          <p:nvPr>
            <p:ph type="body" sz="quarter" idx="16"/>
          </p:nvPr>
        </p:nvSpPr>
        <p:spPr/>
        <p:txBody>
          <a:bodyPr lIns="91440" tIns="45720" rIns="91440" bIns="45720" anchor="t">
            <a:noAutofit/>
          </a:bodyPr>
          <a:lstStyle/>
          <a:p>
            <a:r>
              <a:rPr lang="es-ES" dirty="0"/>
              <a:t>Vídeo sobre la Narración en </a:t>
            </a:r>
            <a:r>
              <a:rPr lang="es-ES" dirty="0" err="1"/>
              <a:t>ONGs</a:t>
            </a:r>
            <a:endParaRPr lang="en-IE" dirty="0"/>
          </a:p>
        </p:txBody>
      </p:sp>
      <p:pic>
        <p:nvPicPr>
          <p:cNvPr id="2" name="Online Media 1" title="Nonprofit Storytelling: Your Most Valuable Marketing and Fundraising Tool | Anedot">
            <a:hlinkClick r:id="" action="ppaction://media"/>
            <a:extLst>
              <a:ext uri="{FF2B5EF4-FFF2-40B4-BE49-F238E27FC236}">
                <a16:creationId xmlns:a16="http://schemas.microsoft.com/office/drawing/2014/main" id="{B17A88D5-481D-A3EC-760F-F2D80ED94BE4}"/>
              </a:ext>
            </a:extLst>
          </p:cNvPr>
          <p:cNvPicPr>
            <a:picLocks noGrp="1" noRot="1" noChangeAspect="1"/>
          </p:cNvPicPr>
          <p:nvPr>
            <p:ph type="pic" sz="quarter" idx="15"/>
            <a:videoFile r:link="rId1"/>
          </p:nvPr>
        </p:nvPicPr>
        <p:blipFill>
          <a:blip r:embed="rId3"/>
          <a:srcRect t="9074" b="9074"/>
          <a:stretch/>
        </p:blipFill>
        <p:spPr/>
      </p:pic>
    </p:spTree>
    <p:extLst>
      <p:ext uri="{BB962C8B-B14F-4D97-AF65-F5344CB8AC3E}">
        <p14:creationId xmlns:p14="http://schemas.microsoft.com/office/powerpoint/2010/main" val="1201475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936954"/>
            <a:ext cx="4867011" cy="3986815"/>
          </a:xfrm>
        </p:spPr>
        <p:txBody>
          <a:bodyPr lIns="91440" tIns="45720" rIns="91440" bIns="45720" anchor="t"/>
          <a:lstStyle/>
          <a:p>
            <a:pPr marL="0" indent="0"/>
            <a:r>
              <a:rPr lang="es-ES" sz="2200" dirty="0">
                <a:cs typeface="Calibri"/>
              </a:rPr>
              <a:t>Las historias influyen en las decisiones de los usuarios. Conectan a tu público contigo y con lo que haces.</a:t>
            </a:r>
          </a:p>
          <a:p>
            <a:pPr marL="0" indent="0"/>
            <a:r>
              <a:rPr lang="en-IE" sz="2200" dirty="0" err="1">
                <a:cs typeface="Calibri"/>
              </a:rPr>
              <a:t>Según</a:t>
            </a:r>
            <a:r>
              <a:rPr lang="en-IE" sz="2200" dirty="0">
                <a:cs typeface="Calibri"/>
              </a:rPr>
              <a:t> la </a:t>
            </a:r>
            <a:r>
              <a:rPr lang="es-ES" sz="2200" dirty="0">
                <a:cs typeface="Calibri"/>
              </a:rPr>
              <a:t>experta de marca de </a:t>
            </a:r>
            <a:r>
              <a:rPr lang="es-ES" sz="2200" dirty="0" err="1">
                <a:cs typeface="Calibri"/>
              </a:rPr>
              <a:t>Storytelling</a:t>
            </a:r>
            <a:r>
              <a:rPr lang="es-ES" sz="2200" dirty="0">
                <a:cs typeface="Calibri"/>
              </a:rPr>
              <a:t> </a:t>
            </a:r>
            <a:r>
              <a:rPr lang="en-IE" sz="2200" dirty="0" err="1">
                <a:cs typeface="Calibri"/>
              </a:rPr>
              <a:t>Celinne</a:t>
            </a:r>
            <a:r>
              <a:rPr lang="en-IE" sz="2200" dirty="0">
                <a:cs typeface="Calibri"/>
              </a:rPr>
              <a:t> Da Costa,</a:t>
            </a:r>
          </a:p>
          <a:p>
            <a:pPr marL="0" indent="0"/>
            <a:r>
              <a:rPr lang="es-ES" sz="2200" dirty="0">
                <a:cs typeface="Calibri"/>
              </a:rPr>
              <a:t>El </a:t>
            </a:r>
            <a:r>
              <a:rPr lang="es-ES" sz="2200" dirty="0" err="1">
                <a:cs typeface="Calibri"/>
              </a:rPr>
              <a:t>Storytelling</a:t>
            </a:r>
            <a:r>
              <a:rPr lang="es-ES" sz="2200" dirty="0">
                <a:cs typeface="Calibri"/>
              </a:rPr>
              <a:t> de marca es "imprescindible" y, en última instancia, maximizará la visibilidad, los beneficios y el impacto de su empresa". Sugiere tratar la narración como una "brújula para guiar la estrategia de marketing".</a:t>
            </a:r>
            <a:endParaRPr lang="en-IE" sz="2200" dirty="0">
              <a:cs typeface="Calibri"/>
            </a:endParaRPr>
          </a:p>
          <a:p>
            <a:pPr marL="0" indent="0"/>
            <a:endParaRPr lang="en-IE" dirty="0">
              <a:cs typeface="Calibri"/>
            </a:endParaRPr>
          </a:p>
          <a:p>
            <a:pPr marL="0" indent="0"/>
            <a:endParaRPr lang="en-IE" dirty="0">
              <a:cs typeface="Calibri"/>
            </a:endParaRPr>
          </a:p>
          <a:p>
            <a:pPr marL="0" indent="0"/>
            <a:endParaRPr lang="en-IE" dirty="0">
              <a:cs typeface="Calibri"/>
            </a:endParaRPr>
          </a:p>
          <a:p>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7" y="626454"/>
            <a:ext cx="4990998" cy="992652"/>
          </a:xfrm>
        </p:spPr>
        <p:txBody>
          <a:bodyPr lIns="91440" tIns="45720" rIns="91440" bIns="45720" anchor="t">
            <a:noAutofit/>
          </a:bodyPr>
          <a:lstStyle/>
          <a:p>
            <a:r>
              <a:rPr lang="es-ES" sz="2800" dirty="0">
                <a:cs typeface="Calibri"/>
              </a:rPr>
              <a:t>Construye tu ONG a través del </a:t>
            </a:r>
            <a:r>
              <a:rPr lang="es-ES" sz="2800" dirty="0" err="1">
                <a:cs typeface="Calibri"/>
              </a:rPr>
              <a:t>Storytelling</a:t>
            </a:r>
            <a:endParaRPr lang="en-IE" sz="2800" dirty="0"/>
          </a:p>
        </p:txBody>
      </p:sp>
      <p:pic>
        <p:nvPicPr>
          <p:cNvPr id="3" name="Picture Placeholder 2">
            <a:extLst>
              <a:ext uri="{FF2B5EF4-FFF2-40B4-BE49-F238E27FC236}">
                <a16:creationId xmlns:a16="http://schemas.microsoft.com/office/drawing/2014/main" id="{716DFC8B-F780-B1CE-BF56-FEAC3D7BF66A}"/>
              </a:ext>
            </a:extLst>
          </p:cNvPr>
          <p:cNvPicPr>
            <a:picLocks noGrp="1" noChangeAspect="1"/>
          </p:cNvPicPr>
          <p:nvPr>
            <p:ph type="pic" sz="quarter" idx="42"/>
          </p:nvPr>
        </p:nvPicPr>
        <p:blipFill>
          <a:blip r:embed="rId2"/>
          <a:srcRect l="2231" r="2231"/>
          <a:stretch/>
        </p:blipFill>
        <p:spPr/>
      </p:pic>
      <p:sp>
        <p:nvSpPr>
          <p:cNvPr id="7" name="TextBox 6">
            <a:extLst>
              <a:ext uri="{FF2B5EF4-FFF2-40B4-BE49-F238E27FC236}">
                <a16:creationId xmlns:a16="http://schemas.microsoft.com/office/drawing/2014/main" id="{9DD78A91-E951-8E95-6C1C-298D52C2505B}"/>
              </a:ext>
            </a:extLst>
          </p:cNvPr>
          <p:cNvSpPr txBox="1"/>
          <p:nvPr/>
        </p:nvSpPr>
        <p:spPr>
          <a:xfrm>
            <a:off x="6812279" y="5708532"/>
            <a:ext cx="4867011" cy="646331"/>
          </a:xfrm>
          <a:prstGeom prst="rect">
            <a:avLst/>
          </a:prstGeom>
          <a:noFill/>
        </p:spPr>
        <p:txBody>
          <a:bodyPr wrap="square" rtlCol="0">
            <a:spAutoFit/>
          </a:bodyPr>
          <a:lstStyle/>
          <a:p>
            <a:r>
              <a:rPr lang="en-IE" dirty="0"/>
              <a:t>Fuente de la </a:t>
            </a:r>
            <a:r>
              <a:rPr lang="en-IE" dirty="0" err="1"/>
              <a:t>fotografía</a:t>
            </a:r>
            <a:r>
              <a:rPr lang="en-IE" dirty="0"/>
              <a:t>: </a:t>
            </a:r>
            <a:r>
              <a:rPr lang="en-IE" dirty="0">
                <a:hlinkClick r:id="rId3"/>
              </a:rPr>
              <a:t>Seanchoice Storytelling Events </a:t>
            </a:r>
            <a:endParaRPr lang="en-IE" dirty="0"/>
          </a:p>
        </p:txBody>
      </p:sp>
    </p:spTree>
    <p:extLst>
      <p:ext uri="{BB962C8B-B14F-4D97-AF65-F5344CB8AC3E}">
        <p14:creationId xmlns:p14="http://schemas.microsoft.com/office/powerpoint/2010/main" val="3192569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986116"/>
            <a:ext cx="4867011" cy="4031226"/>
          </a:xfrm>
        </p:spPr>
        <p:txBody>
          <a:bodyPr lIns="91440" tIns="45720" rIns="91440" bIns="45720" anchor="t"/>
          <a:lstStyle/>
          <a:p>
            <a:pPr marL="342900" indent="-342900">
              <a:buFont typeface="Arial,Sans-Serif"/>
              <a:buChar char="•"/>
            </a:pPr>
            <a:r>
              <a:rPr lang="es-ES" i="1" dirty="0">
                <a:cs typeface="Calibri"/>
              </a:rPr>
              <a:t>Contar historias es una poderosa herramienta para inspirar acciones y cambios e influir en las personas.</a:t>
            </a:r>
          </a:p>
          <a:p>
            <a:pPr marL="342900" indent="-342900">
              <a:buFont typeface="Arial,Sans-Serif"/>
              <a:buChar char="•"/>
            </a:pPr>
            <a:r>
              <a:rPr lang="es-ES" dirty="0">
                <a:cs typeface="Calibri"/>
              </a:rPr>
              <a:t>Con la aceleración de la tecnología y el mundo moviéndose más rápido que nunca, la gente está más conectada que nunca a las historias y la información.</a:t>
            </a:r>
            <a:endParaRPr lang="en-IE" dirty="0">
              <a:cs typeface="Calibri"/>
            </a:endParaRPr>
          </a:p>
          <a:p>
            <a:pPr marL="0" indent="0"/>
            <a:endParaRPr lang="en-IE" dirty="0">
              <a:cs typeface="Calibri"/>
            </a:endParaRPr>
          </a:p>
          <a:p>
            <a:pPr marL="0" indent="0"/>
            <a:endParaRPr lang="en-IE" dirty="0">
              <a:cs typeface="Calibri"/>
            </a:endParaRPr>
          </a:p>
          <a:p>
            <a:pPr marL="0" indent="0"/>
            <a:endParaRPr lang="en-IE" dirty="0">
              <a:cs typeface="Calibri"/>
            </a:endParaRPr>
          </a:p>
          <a:p>
            <a:pPr marL="0" indent="0"/>
            <a:endParaRPr lang="en-IE" dirty="0">
              <a:cs typeface="Calibri"/>
            </a:endParaRPr>
          </a:p>
          <a:p>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7" y="657328"/>
            <a:ext cx="5200338" cy="984279"/>
          </a:xfrm>
        </p:spPr>
        <p:txBody>
          <a:bodyPr lIns="91440" tIns="45720" rIns="91440" bIns="45720" anchor="t">
            <a:noAutofit/>
          </a:bodyPr>
          <a:lstStyle/>
          <a:p>
            <a:r>
              <a:rPr lang="es-ES" sz="3000" dirty="0">
                <a:cs typeface="Calibri"/>
              </a:rPr>
              <a:t>Llegar al Corazón y a la Mente a través del </a:t>
            </a:r>
            <a:r>
              <a:rPr lang="es-ES" sz="3000" dirty="0" err="1">
                <a:cs typeface="Calibri"/>
              </a:rPr>
              <a:t>Storytelling</a:t>
            </a:r>
            <a:endParaRPr lang="en-US" sz="3000" dirty="0"/>
          </a:p>
        </p:txBody>
      </p:sp>
      <p:pic>
        <p:nvPicPr>
          <p:cNvPr id="2" name="Picture 2">
            <a:extLst>
              <a:ext uri="{FF2B5EF4-FFF2-40B4-BE49-F238E27FC236}">
                <a16:creationId xmlns:a16="http://schemas.microsoft.com/office/drawing/2014/main" id="{83E72EC9-2B0E-535C-33EE-937994B3CCDB}"/>
              </a:ext>
            </a:extLst>
          </p:cNvPr>
          <p:cNvPicPr>
            <a:picLocks noGrp="1" noChangeAspect="1"/>
          </p:cNvPicPr>
          <p:nvPr>
            <p:ph type="pic" sz="quarter" idx="42"/>
          </p:nvPr>
        </p:nvPicPr>
        <p:blipFill>
          <a:blip r:embed="rId2"/>
          <a:srcRect t="22618" b="22618"/>
          <a:stretch/>
        </p:blipFill>
        <p:spPr/>
      </p:pic>
    </p:spTree>
    <p:extLst>
      <p:ext uri="{BB962C8B-B14F-4D97-AF65-F5344CB8AC3E}">
        <p14:creationId xmlns:p14="http://schemas.microsoft.com/office/powerpoint/2010/main" val="926689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8" y="1837129"/>
            <a:ext cx="4867011" cy="3183742"/>
          </a:xfrm>
        </p:spPr>
        <p:txBody>
          <a:bodyPr lIns="91440" tIns="45720" rIns="91440" bIns="45720" anchor="t"/>
          <a:lstStyle/>
          <a:p>
            <a:pPr marL="342900" indent="-342900">
              <a:buFont typeface="Arial,Sans-Serif"/>
              <a:buChar char="•"/>
            </a:pPr>
            <a:r>
              <a:rPr lang="es-ES" sz="2300" dirty="0">
                <a:cs typeface="Calibri"/>
              </a:rPr>
              <a:t>Contar historias es una de las formas más poderosas de comunicar el impacto de las empresas innovadoras sin ánimo de lucro.</a:t>
            </a:r>
          </a:p>
          <a:p>
            <a:pPr marL="342900" indent="-342900">
              <a:buFont typeface="Arial,Sans-Serif"/>
              <a:buChar char="•"/>
            </a:pPr>
            <a:r>
              <a:rPr lang="es-ES" sz="2300" dirty="0">
                <a:cs typeface="Calibri"/>
              </a:rPr>
              <a:t>Las historias sin ánimo de lucro son las que la gente ansía escuchar, las que fomentan un cambio positivo en la dirección correcta, las que hacen "el bien" a todos los implicados y tienen un impacto positivo en el mundo.</a:t>
            </a:r>
            <a:endParaRPr lang="en-IE" sz="2300" dirty="0">
              <a:cs typeface="Calibri"/>
            </a:endParaRPr>
          </a:p>
          <a:p>
            <a:pPr marL="0" indent="0"/>
            <a:endParaRPr lang="en-IE" dirty="0">
              <a:cs typeface="Calibri"/>
            </a:endParaRPr>
          </a:p>
          <a:p>
            <a:pPr marL="0" indent="0"/>
            <a:endParaRPr lang="en-IE" dirty="0">
              <a:cs typeface="Calibri"/>
            </a:endParaRPr>
          </a:p>
          <a:p>
            <a:pPr marL="0" indent="0"/>
            <a:endParaRPr lang="en-IE" dirty="0">
              <a:cs typeface="Calibri"/>
            </a:endParaRPr>
          </a:p>
          <a:p>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5200338" cy="984279"/>
          </a:xfrm>
        </p:spPr>
        <p:txBody>
          <a:bodyPr lIns="91440" tIns="45720" rIns="91440" bIns="45720" anchor="t">
            <a:noAutofit/>
          </a:bodyPr>
          <a:lstStyle/>
          <a:p>
            <a:r>
              <a:rPr lang="es-ES" sz="3000" dirty="0">
                <a:cs typeface="Calibri"/>
              </a:rPr>
              <a:t>Llegar al Corazón y a la Mente a través del </a:t>
            </a:r>
            <a:r>
              <a:rPr lang="es-ES" sz="3000" dirty="0" err="1">
                <a:cs typeface="Calibri"/>
              </a:rPr>
              <a:t>Storytelling</a:t>
            </a:r>
            <a:endParaRPr lang="en-US" sz="3000" dirty="0"/>
          </a:p>
        </p:txBody>
      </p:sp>
      <p:pic>
        <p:nvPicPr>
          <p:cNvPr id="3" name="Picture Placeholder 2">
            <a:extLst>
              <a:ext uri="{FF2B5EF4-FFF2-40B4-BE49-F238E27FC236}">
                <a16:creationId xmlns:a16="http://schemas.microsoft.com/office/drawing/2014/main" id="{9B6F234E-2CEB-F999-C87C-E037AC139AF5}"/>
              </a:ext>
            </a:extLst>
          </p:cNvPr>
          <p:cNvPicPr>
            <a:picLocks noGrp="1" noChangeAspect="1"/>
          </p:cNvPicPr>
          <p:nvPr>
            <p:ph type="pic" sz="quarter" idx="42"/>
          </p:nvPr>
        </p:nvPicPr>
        <p:blipFill>
          <a:blip r:embed="rId2"/>
          <a:srcRect t="1984" b="1984"/>
          <a:stretch/>
        </p:blipFill>
        <p:spPr/>
      </p:pic>
      <p:sp>
        <p:nvSpPr>
          <p:cNvPr id="7" name="TextBox 6">
            <a:extLst>
              <a:ext uri="{FF2B5EF4-FFF2-40B4-BE49-F238E27FC236}">
                <a16:creationId xmlns:a16="http://schemas.microsoft.com/office/drawing/2014/main" id="{EF4C9EE8-DC9D-9481-B777-A3A0099C4D82}"/>
              </a:ext>
            </a:extLst>
          </p:cNvPr>
          <p:cNvSpPr txBox="1"/>
          <p:nvPr/>
        </p:nvSpPr>
        <p:spPr>
          <a:xfrm>
            <a:off x="6812279" y="5708532"/>
            <a:ext cx="4867011" cy="646331"/>
          </a:xfrm>
          <a:prstGeom prst="rect">
            <a:avLst/>
          </a:prstGeom>
          <a:noFill/>
        </p:spPr>
        <p:txBody>
          <a:bodyPr wrap="square" rtlCol="0">
            <a:spAutoFit/>
          </a:bodyPr>
          <a:lstStyle/>
          <a:p>
            <a:r>
              <a:rPr lang="en-IE" dirty="0"/>
              <a:t>Fuente de la </a:t>
            </a:r>
            <a:r>
              <a:rPr lang="en-IE" dirty="0" err="1"/>
              <a:t>fotografía</a:t>
            </a:r>
            <a:r>
              <a:rPr lang="en-IE" dirty="0"/>
              <a:t>: </a:t>
            </a:r>
            <a:r>
              <a:rPr lang="en-IE" dirty="0">
                <a:hlinkClick r:id="rId3"/>
              </a:rPr>
              <a:t>Seanchoice Storytelling Events </a:t>
            </a:r>
            <a:endParaRPr lang="en-IE" dirty="0"/>
          </a:p>
        </p:txBody>
      </p:sp>
    </p:spTree>
    <p:extLst>
      <p:ext uri="{BB962C8B-B14F-4D97-AF65-F5344CB8AC3E}">
        <p14:creationId xmlns:p14="http://schemas.microsoft.com/office/powerpoint/2010/main" val="3123194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s-ES" dirty="0"/>
              <a:t>Conecta emocionalmente con tu público desarrollando historias atractivas que lleguen al corazón y a la mente. Esto, a su vez, hace que sea más probable que su público actúe, como donar, ofrecerse como voluntario o compartir tu mensaje.</a:t>
            </a:r>
            <a:endParaRPr lang="en-US" dirty="0"/>
          </a:p>
          <a:p>
            <a:pPr marL="342900" indent="-342900">
              <a:buBlip>
                <a:blip r:embed="rId3"/>
              </a:buBlip>
            </a:pPr>
            <a:r>
              <a:rPr lang="es-ES" dirty="0"/>
              <a:t>La narración de historias permite que el público te conozca a ti y al "bien" que haces, al poner un rostro, una voz y una persona real a la historia.</a:t>
            </a:r>
            <a:endParaRPr lang="en-US" dirty="0"/>
          </a:p>
          <a:p>
            <a:pPr marL="342900" indent="-342900">
              <a:buBlip>
                <a:blip r:embed="rId3"/>
              </a:buBlip>
            </a:pPr>
            <a:r>
              <a:rPr lang="es-ES" dirty="0"/>
              <a:t>Las organizaciones sin ánimo de lucro tienen las de ganar. Llevan la delantera, se dedican a "hacer el bien" y tienen una misión o causa clara en su modelo de negocio. Les ayuda a comunicar su valor y a mostrar al mundo lo que hacen, por qué lo hacen y cómo lo hacen.</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sz="3300" dirty="0" err="1"/>
              <a:t>Storytelling</a:t>
            </a:r>
            <a:r>
              <a:rPr lang="es-ES" sz="3300" dirty="0"/>
              <a:t> en </a:t>
            </a:r>
            <a:r>
              <a:rPr lang="es-ES" sz="3300" dirty="0" err="1"/>
              <a:t>ONGs</a:t>
            </a:r>
            <a:endParaRPr lang="en-GB" sz="3300" dirty="0"/>
          </a:p>
        </p:txBody>
      </p:sp>
    </p:spTree>
    <p:extLst>
      <p:ext uri="{BB962C8B-B14F-4D97-AF65-F5344CB8AC3E}">
        <p14:creationId xmlns:p14="http://schemas.microsoft.com/office/powerpoint/2010/main" val="3859450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s-ES" dirty="0"/>
              <a:t>Contar historias te permite conectar con la gente y ser capaz de conectar con sus sentimientos, a diferencia de otras empresas comerciales típicas. Por tanto, conectar con la gente a través de los sentimientos y las emociones humanas.</a:t>
            </a:r>
            <a:endParaRPr lang="en-US" dirty="0"/>
          </a:p>
          <a:p>
            <a:pPr marL="342900" indent="-342900">
              <a:buBlip>
                <a:blip r:embed="rId3"/>
              </a:buBlip>
            </a:pPr>
            <a:r>
              <a:rPr lang="es-ES" dirty="0"/>
              <a:t>Es una forma estupenda de que dos personas completamente distintas puedan relacionarse por primera vez al mismo nivel.</a:t>
            </a:r>
            <a:endParaRPr lang="en-US" dirty="0"/>
          </a:p>
          <a:p>
            <a:pPr marL="342900" indent="-342900">
              <a:buBlip>
                <a:blip r:embed="rId3"/>
              </a:buBlip>
            </a:pPr>
            <a:r>
              <a:rPr lang="es-ES" dirty="0"/>
              <a:t>Tienes algo por lo que promover tu mensaje, como la manera en la que estás resolviendo retos locales y globales que benefician a los demás y al medio ambiente. Esto tendrá un efecto dominó positivo natural y a menudo viral en su negocio, su misión, su alcance, su producto, su servicio y su marca.</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sz="3600" dirty="0" err="1"/>
              <a:t>Storytelling</a:t>
            </a:r>
            <a:r>
              <a:rPr lang="es-ES" sz="3600" dirty="0"/>
              <a:t> en </a:t>
            </a:r>
            <a:r>
              <a:rPr lang="es-ES" sz="3600" dirty="0" err="1"/>
              <a:t>ONGs</a:t>
            </a:r>
            <a:endParaRPr lang="en-GB" sz="3600" dirty="0"/>
          </a:p>
        </p:txBody>
      </p:sp>
    </p:spTree>
    <p:extLst>
      <p:ext uri="{BB962C8B-B14F-4D97-AF65-F5344CB8AC3E}">
        <p14:creationId xmlns:p14="http://schemas.microsoft.com/office/powerpoint/2010/main" val="3339187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32DE31-B432-B8DF-ECBE-16D236071F5B}"/>
              </a:ext>
            </a:extLst>
          </p:cNvPr>
          <p:cNvSpPr>
            <a:spLocks noGrp="1"/>
          </p:cNvSpPr>
          <p:nvPr>
            <p:ph type="body" sz="quarter" idx="16"/>
          </p:nvPr>
        </p:nvSpPr>
        <p:spPr/>
        <p:txBody>
          <a:bodyPr lIns="91440" tIns="45720" rIns="91440" bIns="45720" anchor="t">
            <a:noAutofit/>
          </a:bodyPr>
          <a:lstStyle/>
          <a:p>
            <a:r>
              <a:rPr lang="es-ES" sz="3600" dirty="0" err="1"/>
              <a:t>Storytelling</a:t>
            </a:r>
            <a:r>
              <a:rPr lang="es-ES" sz="3600" dirty="0"/>
              <a:t> en </a:t>
            </a:r>
            <a:r>
              <a:rPr lang="es-ES" sz="3600" dirty="0" err="1"/>
              <a:t>ONGs</a:t>
            </a:r>
            <a:endParaRPr lang="en-GB" sz="3600" dirty="0"/>
          </a:p>
        </p:txBody>
      </p:sp>
      <p:graphicFrame>
        <p:nvGraphicFramePr>
          <p:cNvPr id="4" name="Table 6">
            <a:extLst>
              <a:ext uri="{FF2B5EF4-FFF2-40B4-BE49-F238E27FC236}">
                <a16:creationId xmlns:a16="http://schemas.microsoft.com/office/drawing/2014/main" id="{53A7979A-8432-A94F-D78A-6A2E1BF5B28A}"/>
              </a:ext>
            </a:extLst>
          </p:cNvPr>
          <p:cNvGraphicFramePr>
            <a:graphicFrameLocks noGrp="1"/>
          </p:cNvGraphicFramePr>
          <p:nvPr>
            <p:extLst>
              <p:ext uri="{D42A27DB-BD31-4B8C-83A1-F6EECF244321}">
                <p14:modId xmlns:p14="http://schemas.microsoft.com/office/powerpoint/2010/main" val="968563533"/>
              </p:ext>
            </p:extLst>
          </p:nvPr>
        </p:nvGraphicFramePr>
        <p:xfrm>
          <a:off x="798381" y="1565256"/>
          <a:ext cx="10595238" cy="4159504"/>
        </p:xfrm>
        <a:graphic>
          <a:graphicData uri="http://schemas.openxmlformats.org/drawingml/2006/table">
            <a:tbl>
              <a:tblPr firstRow="1" bandRow="1">
                <a:tableStyleId>{5C22544A-7EE6-4342-B048-85BDC9FD1C3A}</a:tableStyleId>
              </a:tblPr>
              <a:tblGrid>
                <a:gridCol w="5297619">
                  <a:extLst>
                    <a:ext uri="{9D8B030D-6E8A-4147-A177-3AD203B41FA5}">
                      <a16:colId xmlns:a16="http://schemas.microsoft.com/office/drawing/2014/main" val="3518689196"/>
                    </a:ext>
                  </a:extLst>
                </a:gridCol>
                <a:gridCol w="5297619">
                  <a:extLst>
                    <a:ext uri="{9D8B030D-6E8A-4147-A177-3AD203B41FA5}">
                      <a16:colId xmlns:a16="http://schemas.microsoft.com/office/drawing/2014/main" val="2536914569"/>
                    </a:ext>
                  </a:extLst>
                </a:gridCol>
              </a:tblGrid>
              <a:tr h="27628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b="1" dirty="0">
                          <a:solidFill>
                            <a:srgbClr val="000000"/>
                          </a:solidFill>
                          <a:latin typeface="+mn-lt"/>
                          <a:cs typeface="Calibri"/>
                        </a:rPr>
                        <a:t>La narración de historias sin ánimo de lucro adopta formas muy diversas:</a:t>
                      </a:r>
                      <a:endParaRPr lang="en-US" sz="2600" b="1" dirty="0">
                        <a:solidFill>
                          <a:srgbClr val="000000"/>
                        </a:solidFill>
                        <a:latin typeface="+mn-lt"/>
                        <a:cs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IE" dirty="0"/>
                    </a:p>
                  </a:txBody>
                  <a:tcPr/>
                </a:tc>
                <a:extLst>
                  <a:ext uri="{0D108BD9-81ED-4DB2-BD59-A6C34878D82A}">
                    <a16:rowId xmlns:a16="http://schemas.microsoft.com/office/drawing/2014/main" val="3665453522"/>
                  </a:ext>
                </a:extLst>
              </a:tr>
              <a:tr h="2103447">
                <a:tc>
                  <a:txBody>
                    <a:bodyPr/>
                    <a:lstStyle/>
                    <a:p>
                      <a:pPr marL="342900" indent="-342900" algn="l">
                        <a:buFont typeface="Arial" panose="020B0604020202020204" pitchFamily="34" charset="0"/>
                        <a:buChar char="•"/>
                      </a:pPr>
                      <a:endParaRPr lang="en-US" sz="2400" dirty="0">
                        <a:solidFill>
                          <a:srgbClr val="000000"/>
                        </a:solidFill>
                        <a:latin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mn-lt"/>
                          <a:ea typeface="+mn-ea"/>
                          <a:cs typeface="+mn-cs"/>
                        </a:rPr>
                        <a:t>Publicaciones breves en redes sociales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mn-lt"/>
                          <a:ea typeface="+mn-ea"/>
                          <a:cs typeface="+mn-cs"/>
                        </a:rPr>
                        <a:t>Anuncios de vídeo en televisión o redes sociales.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Material </a:t>
                      </a:r>
                      <a:r>
                        <a:rPr kumimoji="0" lang="en-US" sz="2400" b="0" i="0" u="none" strike="noStrike" kern="1200" cap="none" spc="0" normalizeH="0" baseline="0" noProof="0" dirty="0" err="1">
                          <a:ln>
                            <a:noFill/>
                          </a:ln>
                          <a:solidFill>
                            <a:srgbClr val="000000"/>
                          </a:solidFill>
                          <a:effectLst/>
                          <a:uLnTx/>
                          <a:uFillTx/>
                          <a:latin typeface="+mn-lt"/>
                          <a:ea typeface="+mn-ea"/>
                          <a:cs typeface="+mn-cs"/>
                        </a:rPr>
                        <a:t>promocional</a:t>
                      </a:r>
                      <a:r>
                        <a:rPr kumimoji="0" lang="en-US" sz="2400" b="0" i="0" u="none" strike="noStrike" kern="1200" cap="none" spc="0" normalizeH="0" baseline="0" noProof="0" dirty="0">
                          <a:ln>
                            <a:noFill/>
                          </a:ln>
                          <a:solidFill>
                            <a:srgbClr val="000000"/>
                          </a:solidFill>
                          <a:effectLst/>
                          <a:uLnTx/>
                          <a:uFillTx/>
                          <a:latin typeface="+mn-lt"/>
                          <a:ea typeface="+mn-ea"/>
                          <a:cs typeface="+mn-cs"/>
                        </a:rPr>
                        <a:t>(Flyers, </a:t>
                      </a:r>
                      <a:r>
                        <a:rPr kumimoji="0" lang="en-US" sz="2400" b="0" i="0" u="none" strike="noStrike" kern="1200" cap="none" spc="0" normalizeH="0" baseline="0" noProof="0" dirty="0" err="1">
                          <a:ln>
                            <a:noFill/>
                          </a:ln>
                          <a:solidFill>
                            <a:srgbClr val="000000"/>
                          </a:solidFill>
                          <a:effectLst/>
                          <a:uLnTx/>
                          <a:uFillTx/>
                          <a:latin typeface="+mn-lt"/>
                          <a:ea typeface="+mn-ea"/>
                          <a:cs typeface="+mn-cs"/>
                        </a:rPr>
                        <a:t>folletos</a:t>
                      </a:r>
                      <a:r>
                        <a:rPr kumimoji="0" lang="en-US" sz="2400" b="0" i="0" u="none" strike="noStrike" kern="1200" cap="none" spc="0" normalizeH="0" baseline="0" noProof="0" dirty="0">
                          <a:ln>
                            <a:noFill/>
                          </a:ln>
                          <a:solidFill>
                            <a:srgbClr val="000000"/>
                          </a:solidFill>
                          <a:effectLst/>
                          <a:uLnTx/>
                          <a:uFillTx/>
                          <a:latin typeface="+mn-lt"/>
                          <a:ea typeface="+mn-ea"/>
                          <a:cs typeface="+mn-cs"/>
                        </a:rPr>
                        <a:t>, etc.)</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err="1">
                          <a:ln>
                            <a:noFill/>
                          </a:ln>
                          <a:solidFill>
                            <a:srgbClr val="000000"/>
                          </a:solidFill>
                          <a:effectLst/>
                          <a:uLnTx/>
                          <a:uFillTx/>
                          <a:latin typeface="+mn-lt"/>
                          <a:ea typeface="+mn-ea"/>
                          <a:cs typeface="+mn-cs"/>
                        </a:rPr>
                        <a:t>Estudios</a:t>
                      </a:r>
                      <a:r>
                        <a:rPr kumimoji="0" lang="en-US" sz="2400" b="0" i="0" u="none" strike="noStrike" kern="1200" cap="none" spc="0" normalizeH="0" baseline="0" noProof="0" dirty="0">
                          <a:ln>
                            <a:noFill/>
                          </a:ln>
                          <a:solidFill>
                            <a:srgbClr val="000000"/>
                          </a:solidFill>
                          <a:effectLst/>
                          <a:uLnTx/>
                          <a:uFillTx/>
                          <a:latin typeface="+mn-lt"/>
                          <a:ea typeface="+mn-ea"/>
                          <a:cs typeface="+mn-cs"/>
                        </a:rPr>
                        <a:t> de </a:t>
                      </a:r>
                      <a:r>
                        <a:rPr kumimoji="0" lang="en-US" sz="2400" b="0" i="0" u="none" strike="noStrike" kern="1200" cap="none" spc="0" normalizeH="0" baseline="0" noProof="0" dirty="0" err="1">
                          <a:ln>
                            <a:noFill/>
                          </a:ln>
                          <a:solidFill>
                            <a:srgbClr val="000000"/>
                          </a:solidFill>
                          <a:effectLst/>
                          <a:uLnTx/>
                          <a:uFillTx/>
                          <a:latin typeface="+mn-lt"/>
                          <a:ea typeface="+mn-ea"/>
                          <a:cs typeface="+mn-cs"/>
                        </a:rPr>
                        <a:t>casos</a:t>
                      </a:r>
                      <a:r>
                        <a:rPr kumimoji="0" lang="en-US" sz="2400" b="0" i="0" u="none" strike="noStrike" kern="1200" cap="none" spc="0" normalizeH="0" baseline="0" noProof="0" dirty="0">
                          <a:ln>
                            <a:noFill/>
                          </a:ln>
                          <a:solidFill>
                            <a:srgbClr val="000000"/>
                          </a:solidFill>
                          <a:effectLst/>
                          <a:uLnTx/>
                          <a:uFillTx/>
                          <a:latin typeface="+mn-lt"/>
                          <a:ea typeface="+mn-ea"/>
                          <a:cs typeface="+mn-cs"/>
                        </a:rPr>
                        <a:t> de </a:t>
                      </a:r>
                      <a:r>
                        <a:rPr kumimoji="0" lang="en-US" sz="2400" b="0" i="0" u="none" strike="noStrike" kern="1200" cap="none" spc="0" normalizeH="0" baseline="0" noProof="0" dirty="0" err="1">
                          <a:ln>
                            <a:noFill/>
                          </a:ln>
                          <a:solidFill>
                            <a:srgbClr val="000000"/>
                          </a:solidFill>
                          <a:effectLst/>
                          <a:uLnTx/>
                          <a:uFillTx/>
                          <a:latin typeface="+mn-lt"/>
                          <a:ea typeface="+mn-ea"/>
                          <a:cs typeface="+mn-cs"/>
                        </a:rPr>
                        <a:t>éxito</a:t>
                      </a: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0" indent="0" algn="l">
                        <a:buFont typeface="Arial" panose="020B0604020202020204" pitchFamily="34" charset="0"/>
                        <a:buNone/>
                      </a:pPr>
                      <a:endParaRPr lang="en-US" sz="2400" dirty="0">
                        <a:solidFill>
                          <a:srgbClr val="000000"/>
                        </a:solidFill>
                        <a:latin typeface="+mn-lt"/>
                      </a:endParaRPr>
                    </a:p>
                    <a:p>
                      <a:pPr algn="ctr"/>
                      <a:endParaRPr lang="en-IE" sz="2400"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l">
                        <a:buFont typeface="Arial" panose="020B0604020202020204" pitchFamily="34" charset="0"/>
                        <a:buChar char="•"/>
                      </a:pPr>
                      <a:endParaRPr lang="en-US" sz="2400" dirty="0">
                        <a:solidFill>
                          <a:srgbClr val="000000"/>
                        </a:solidFill>
                        <a:latin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mn-lt"/>
                          <a:ea typeface="+mn-ea"/>
                          <a:cs typeface="+mn-cs"/>
                        </a:rPr>
                        <a:t>Guías y reportajes de larga duración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err="1">
                          <a:ln>
                            <a:noFill/>
                          </a:ln>
                          <a:solidFill>
                            <a:srgbClr val="000000"/>
                          </a:solidFill>
                          <a:effectLst/>
                          <a:uLnTx/>
                          <a:uFillTx/>
                          <a:latin typeface="+mn-lt"/>
                          <a:ea typeface="+mn-ea"/>
                          <a:cs typeface="+mn-cs"/>
                        </a:rPr>
                        <a:t>Conferencias</a:t>
                      </a:r>
                      <a:r>
                        <a:rPr kumimoji="0" lang="en-US" sz="2400" b="0" i="0" u="none" strike="noStrike" kern="1200" cap="none" spc="0" normalizeH="0" baseline="0" noProof="0" dirty="0">
                          <a:ln>
                            <a:noFill/>
                          </a:ln>
                          <a:solidFill>
                            <a:srgbClr val="000000"/>
                          </a:solidFill>
                          <a:effectLst/>
                          <a:uLnTx/>
                          <a:uFillTx/>
                          <a:latin typeface="+mn-lt"/>
                          <a:ea typeface="+mn-ea"/>
                          <a:cs typeface="+mn-cs"/>
                        </a:rPr>
                        <a:t> y </a:t>
                      </a:r>
                      <a:r>
                        <a:rPr kumimoji="0" lang="en-US" sz="2400" b="0" i="0" u="none" strike="noStrike" kern="1200" cap="none" spc="0" normalizeH="0" baseline="0" noProof="0" dirty="0" err="1">
                          <a:ln>
                            <a:noFill/>
                          </a:ln>
                          <a:solidFill>
                            <a:srgbClr val="000000"/>
                          </a:solidFill>
                          <a:effectLst/>
                          <a:uLnTx/>
                          <a:uFillTx/>
                          <a:latin typeface="+mn-lt"/>
                          <a:ea typeface="+mn-ea"/>
                          <a:cs typeface="+mn-cs"/>
                        </a:rPr>
                        <a:t>eventos</a:t>
                      </a: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err="1">
                          <a:ln>
                            <a:noFill/>
                          </a:ln>
                          <a:solidFill>
                            <a:srgbClr val="000000"/>
                          </a:solidFill>
                          <a:effectLst/>
                          <a:uLnTx/>
                          <a:uFillTx/>
                          <a:latin typeface="+mn-lt"/>
                          <a:ea typeface="+mn-ea"/>
                          <a:cs typeface="+mn-cs"/>
                        </a:rPr>
                        <a:t>Campañas</a:t>
                      </a:r>
                      <a:r>
                        <a:rPr kumimoji="0" lang="en-US" sz="2400" b="0" i="0" u="none" strike="noStrike" kern="1200" cap="none" spc="0" normalizeH="0" baseline="0" noProof="0" dirty="0">
                          <a:ln>
                            <a:noFill/>
                          </a:ln>
                          <a:solidFill>
                            <a:srgbClr val="000000"/>
                          </a:solidFill>
                          <a:effectLst/>
                          <a:uLnTx/>
                          <a:uFillTx/>
                          <a:latin typeface="+mn-lt"/>
                          <a:ea typeface="+mn-ea"/>
                          <a:cs typeface="+mn-cs"/>
                        </a:rPr>
                        <a:t> de </a:t>
                      </a:r>
                      <a:r>
                        <a:rPr kumimoji="0" lang="en-US" sz="2400" b="0" i="0" u="none" strike="noStrike" kern="1200" cap="none" spc="0" normalizeH="0" baseline="0" noProof="0" dirty="0" err="1">
                          <a:ln>
                            <a:noFill/>
                          </a:ln>
                          <a:solidFill>
                            <a:srgbClr val="000000"/>
                          </a:solidFill>
                          <a:effectLst/>
                          <a:uLnTx/>
                          <a:uFillTx/>
                          <a:latin typeface="+mn-lt"/>
                          <a:ea typeface="+mn-ea"/>
                          <a:cs typeface="+mn-cs"/>
                        </a:rPr>
                        <a:t>sensibilización</a:t>
                      </a: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s-ES" sz="2400" b="0" i="0" u="none" strike="noStrike" kern="1200" cap="none" spc="0" normalizeH="0" baseline="0" noProof="0" dirty="0">
                          <a:ln>
                            <a:noFill/>
                          </a:ln>
                          <a:solidFill>
                            <a:srgbClr val="000000"/>
                          </a:solidFill>
                          <a:effectLst/>
                          <a:uLnTx/>
                          <a:uFillTx/>
                          <a:latin typeface="+mn-lt"/>
                          <a:ea typeface="+mn-ea"/>
                          <a:cs typeface="+mn-cs"/>
                        </a:rPr>
                        <a:t>Campañas de recaudación de fondos</a:t>
                      </a:r>
                      <a:endParaRPr lang="en-IE" sz="2400"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249922"/>
                  </a:ext>
                </a:extLst>
              </a:tr>
            </a:tbl>
          </a:graphicData>
        </a:graphic>
      </p:graphicFrame>
    </p:spTree>
    <p:extLst>
      <p:ext uri="{BB962C8B-B14F-4D97-AF65-F5344CB8AC3E}">
        <p14:creationId xmlns:p14="http://schemas.microsoft.com/office/powerpoint/2010/main" val="2106625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n-US" b="1" i="1" dirty="0" err="1"/>
              <a:t>Especifica</a:t>
            </a:r>
            <a:r>
              <a:rPr lang="en-US" b="1" i="1" dirty="0"/>
              <a:t> </a:t>
            </a:r>
            <a:r>
              <a:rPr lang="en-US" b="1" i="1" dirty="0" err="1"/>
              <a:t>tu</a:t>
            </a:r>
            <a:r>
              <a:rPr lang="en-US" b="1" i="1" dirty="0"/>
              <a:t> </a:t>
            </a:r>
            <a:r>
              <a:rPr lang="en-US" b="1" i="1" dirty="0" err="1"/>
              <a:t>público</a:t>
            </a:r>
            <a:r>
              <a:rPr lang="en-US" dirty="0"/>
              <a:t>– </a:t>
            </a:r>
            <a:r>
              <a:rPr lang="es-ES" dirty="0"/>
              <a:t>Puede sonar básico, pero si quieres saber por qué siente curiosidad tu público objetivo, qué le preocupa y qué le motiva, contar historias es una forma estupenda de averiguarlo.</a:t>
            </a:r>
            <a:endParaRPr lang="en-US" dirty="0"/>
          </a:p>
          <a:p>
            <a:pPr marL="342900" indent="-342900">
              <a:buBlip>
                <a:blip r:embed="rId3"/>
              </a:buBlip>
            </a:pPr>
            <a:r>
              <a:rPr lang="en-US" b="1" i="1" dirty="0" err="1"/>
              <a:t>Contextualice</a:t>
            </a:r>
            <a:r>
              <a:rPr lang="en-US" b="1" i="1" dirty="0"/>
              <a:t> </a:t>
            </a:r>
            <a:r>
              <a:rPr lang="en-US" b="1" i="1" dirty="0" err="1"/>
              <a:t>su</a:t>
            </a:r>
            <a:r>
              <a:rPr lang="en-US" b="1" i="1" dirty="0"/>
              <a:t> </a:t>
            </a:r>
            <a:r>
              <a:rPr lang="en-US" b="1" i="1" dirty="0" err="1"/>
              <a:t>historia</a:t>
            </a:r>
            <a:r>
              <a:rPr lang="en-US" dirty="0"/>
              <a:t>- </a:t>
            </a:r>
            <a:r>
              <a:rPr lang="es-ES" dirty="0"/>
              <a:t>Explique la visión más amplia de la empresa, sus antecedentes y su estrategia de futuro. Esto ayuda a que la gente entienda tus objetivos y quiera participar.</a:t>
            </a:r>
            <a:endParaRPr lang="en-US" dirty="0"/>
          </a:p>
          <a:p>
            <a:pPr marL="342900" indent="-342900">
              <a:buBlip>
                <a:blip r:embed="rId3"/>
              </a:buBlip>
            </a:pPr>
            <a:r>
              <a:rPr lang="en-US" b="1" i="1" dirty="0" err="1"/>
              <a:t>Humanice</a:t>
            </a:r>
            <a:r>
              <a:rPr lang="en-US" b="1" i="1" dirty="0"/>
              <a:t> </a:t>
            </a:r>
            <a:r>
              <a:rPr lang="en-US" b="1" i="1" dirty="0" err="1"/>
              <a:t>su</a:t>
            </a:r>
            <a:r>
              <a:rPr lang="en-US" b="1" i="1" dirty="0"/>
              <a:t> </a:t>
            </a:r>
            <a:r>
              <a:rPr lang="en-US" b="1" i="1" dirty="0" err="1"/>
              <a:t>historia</a:t>
            </a:r>
            <a:r>
              <a:rPr lang="en-US" b="1" i="1" dirty="0"/>
              <a:t> </a:t>
            </a:r>
            <a:r>
              <a:rPr lang="en-US" dirty="0"/>
              <a:t>- </a:t>
            </a:r>
            <a:r>
              <a:rPr lang="es-ES" dirty="0"/>
              <a:t> Una anécdota personal puede aligerar el ambiente e ilustrar su punto de vista de forma más eficaz, ayudando a su audiencia a sentirse menos escéptica y más abierta a sus ideas.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cs typeface="Calibri"/>
              </a:rPr>
              <a:t>Consejos para </a:t>
            </a:r>
            <a:r>
              <a:rPr lang="es-ES" dirty="0" err="1">
                <a:cs typeface="Calibri"/>
              </a:rPr>
              <a:t>ONGs</a:t>
            </a:r>
            <a:endParaRPr lang="en-IE" dirty="0">
              <a:cs typeface="Calibri"/>
            </a:endParaRPr>
          </a:p>
        </p:txBody>
      </p:sp>
    </p:spTree>
    <p:extLst>
      <p:ext uri="{BB962C8B-B14F-4D97-AF65-F5344CB8AC3E}">
        <p14:creationId xmlns:p14="http://schemas.microsoft.com/office/powerpoint/2010/main" val="362421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s-ES" dirty="0"/>
              <a:t>El alumno demostrará su capacidad para personalizar la configuración de privacidad, encontrar y utilizar hashtags clave, así como crear hashtags de marca potentes.</a:t>
            </a:r>
            <a:endParaRPr lang="en-GB" dirty="0"/>
          </a:p>
          <a:p>
            <a:pPr marL="342900" indent="-342900">
              <a:buBlip>
                <a:blip r:embed="rId3"/>
              </a:buBlip>
            </a:pPr>
            <a:r>
              <a:rPr lang="es-ES" dirty="0"/>
              <a:t>Los alumnos tendrán la capacidad básica para cubrir eventos en directo en las redes sociales (tuitear en directo, publicar) e interactuar con los participantes en línea durante un evento.</a:t>
            </a:r>
            <a:endParaRPr lang="en-GB" dirty="0"/>
          </a:p>
          <a:p>
            <a:pPr marL="342900" indent="-342900">
              <a:buBlip>
                <a:blip r:embed="rId3"/>
              </a:buBlip>
            </a:pPr>
            <a:r>
              <a:rPr lang="es-ES" dirty="0"/>
              <a:t>El alumno demostrará conocimientos básicos de edición fotográfica, así como la capacidad de editar con texto, y demostrará competencia en el manejo de diversas aplicaciones de edición fotográfica.</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Competencias</a:t>
            </a:r>
            <a:endParaRPr lang="en-US" dirty="0"/>
          </a:p>
        </p:txBody>
      </p:sp>
    </p:spTree>
    <p:extLst>
      <p:ext uri="{BB962C8B-B14F-4D97-AF65-F5344CB8AC3E}">
        <p14:creationId xmlns:p14="http://schemas.microsoft.com/office/powerpoint/2010/main" val="475850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s-ES" b="1" i="1" dirty="0" err="1"/>
              <a:t>Orientate</a:t>
            </a:r>
            <a:r>
              <a:rPr lang="es-ES" b="1" i="1" dirty="0"/>
              <a:t> a la acción </a:t>
            </a:r>
            <a:r>
              <a:rPr lang="en-US" b="1" i="1" dirty="0"/>
              <a:t>- </a:t>
            </a:r>
            <a:r>
              <a:rPr lang="es-ES" dirty="0"/>
              <a:t>Si das a tu audiencia consejos prácticos y una dirección clara, les das poder para actuar y hacer suya tu historia.</a:t>
            </a:r>
          </a:p>
          <a:p>
            <a:pPr marL="0" indent="0"/>
            <a:endParaRPr lang="en-US" b="1" i="1" dirty="0"/>
          </a:p>
          <a:p>
            <a:pPr marL="342900" indent="-342900">
              <a:buBlip>
                <a:blip r:embed="rId3"/>
              </a:buBlip>
            </a:pPr>
            <a:r>
              <a:rPr lang="en-US" b="1" i="1" dirty="0" err="1"/>
              <a:t>Mantén</a:t>
            </a:r>
            <a:r>
              <a:rPr lang="en-US" b="1" i="1" dirty="0"/>
              <a:t> la </a:t>
            </a:r>
            <a:r>
              <a:rPr lang="en-US" b="1" i="1" dirty="0" err="1"/>
              <a:t>humildad</a:t>
            </a:r>
            <a:r>
              <a:rPr lang="en-US" b="1" i="1" dirty="0"/>
              <a:t> -</a:t>
            </a:r>
            <a:r>
              <a:rPr lang="en-US" dirty="0"/>
              <a:t> </a:t>
            </a:r>
            <a:r>
              <a:rPr lang="es-ES" dirty="0"/>
              <a:t> Genera confianza en tu historia precisamente porque demuestra que no pretendes tener todas las respuestas y que estás dispuesto a aprender y ajustar el rumbo según sea necesario.</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cs typeface="Calibri"/>
              </a:rPr>
              <a:t>Consejos para </a:t>
            </a:r>
            <a:r>
              <a:rPr lang="es-ES" dirty="0" err="1">
                <a:cs typeface="Calibri"/>
              </a:rPr>
              <a:t>ONGs</a:t>
            </a:r>
            <a:endParaRPr lang="en-IE" dirty="0">
              <a:cs typeface="Calibri"/>
            </a:endParaRPr>
          </a:p>
        </p:txBody>
      </p:sp>
    </p:spTree>
    <p:extLst>
      <p:ext uri="{BB962C8B-B14F-4D97-AF65-F5344CB8AC3E}">
        <p14:creationId xmlns:p14="http://schemas.microsoft.com/office/powerpoint/2010/main" val="3547527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dirty="0" err="1"/>
              <a:t>Objetivos</a:t>
            </a:r>
            <a:r>
              <a:rPr lang="en-US" b="1" dirty="0"/>
              <a:t> claros</a:t>
            </a:r>
            <a:br>
              <a:rPr lang="en-US" b="1" dirty="0"/>
            </a:br>
            <a:r>
              <a:rPr lang="en-US" b="1" dirty="0"/>
              <a:t>- </a:t>
            </a:r>
            <a:r>
              <a:rPr lang="es-ES" dirty="0"/>
              <a:t>¿Qué tipo de historia necesita contar?</a:t>
            </a:r>
            <a:br>
              <a:rPr lang="en-US" dirty="0"/>
            </a:br>
            <a:r>
              <a:rPr lang="en-US" dirty="0"/>
              <a:t>- </a:t>
            </a:r>
            <a:r>
              <a:rPr lang="es-ES" dirty="0"/>
              <a:t>¿Quién es su público? (Donantes potenciales, voluntarios, miembros de la Junta Directiva)</a:t>
            </a:r>
            <a:br>
              <a:rPr lang="en-US" dirty="0"/>
            </a:br>
            <a:r>
              <a:rPr lang="en-US" dirty="0"/>
              <a:t>- </a:t>
            </a:r>
            <a:r>
              <a:rPr lang="es-ES" dirty="0"/>
              <a:t>¿Cómo quiere que se sienta el público después de escuchar su historia?</a:t>
            </a:r>
            <a:br>
              <a:rPr lang="en-US" dirty="0"/>
            </a:br>
            <a:r>
              <a:rPr lang="en-US" dirty="0"/>
              <a:t>- </a:t>
            </a:r>
            <a:r>
              <a:rPr lang="es-ES" dirty="0"/>
              <a:t>¿Qué acción le gustaría que emprendiera su público?</a:t>
            </a:r>
            <a:endParaRPr lang="en-US" dirty="0"/>
          </a:p>
          <a:p>
            <a:pPr marL="342900" indent="-342900">
              <a:buBlip>
                <a:blip r:embed="rId3"/>
              </a:buBlip>
            </a:pPr>
            <a:r>
              <a:rPr lang="en-US" b="1" dirty="0" err="1"/>
              <a:t>Estructura</a:t>
            </a:r>
            <a:r>
              <a:rPr lang="en-US" b="1" dirty="0"/>
              <a:t> </a:t>
            </a:r>
            <a:r>
              <a:rPr lang="en-US" b="1" dirty="0" err="1"/>
              <a:t>organizada</a:t>
            </a:r>
            <a:br>
              <a:rPr lang="en-US" b="1" dirty="0"/>
            </a:br>
            <a:r>
              <a:rPr lang="en-US" b="1" dirty="0"/>
              <a:t>- </a:t>
            </a:r>
            <a:r>
              <a:rPr lang="es-ES" dirty="0"/>
              <a:t>¿Dónde se va a publicar la historia? (En línea, en una propuesta, en una carta a los donantes, etc.)</a:t>
            </a:r>
            <a:br>
              <a:rPr lang="en-US" dirty="0"/>
            </a:br>
            <a:r>
              <a:rPr lang="en-US" dirty="0"/>
              <a:t>- </a:t>
            </a:r>
            <a:r>
              <a:rPr lang="es-ES" dirty="0"/>
              <a:t>¿Qué extensión le gustaría que tuviera la historia? (Un párrafo, varias páginas)</a:t>
            </a:r>
          </a:p>
          <a:p>
            <a:pPr marL="0" indent="0"/>
            <a:r>
              <a:rPr lang="es-ES" dirty="0"/>
              <a:t>     </a:t>
            </a:r>
            <a:r>
              <a:rPr lang="en-US" dirty="0"/>
              <a:t>- </a:t>
            </a:r>
            <a:r>
              <a:rPr lang="es-ES" dirty="0"/>
              <a:t>¿Qué tipo de datos tienes que puedas incluir?</a:t>
            </a: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4175"/>
            <a:ext cx="10595237" cy="803654"/>
          </a:xfrm>
        </p:spPr>
        <p:txBody>
          <a:bodyPr/>
          <a:lstStyle/>
          <a:p>
            <a:r>
              <a:rPr lang="es-ES" dirty="0"/>
              <a:t>¿Cómo es una buena historia para una ONG? Qué incluir</a:t>
            </a:r>
            <a:endParaRPr lang="en-US" dirty="0"/>
          </a:p>
        </p:txBody>
      </p:sp>
    </p:spTree>
    <p:extLst>
      <p:ext uri="{BB962C8B-B14F-4D97-AF65-F5344CB8AC3E}">
        <p14:creationId xmlns:p14="http://schemas.microsoft.com/office/powerpoint/2010/main" val="3932328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pPr marL="342900" indent="-342900">
              <a:buBlip>
                <a:blip r:embed="rId3"/>
              </a:buBlip>
            </a:pPr>
            <a:r>
              <a:rPr lang="en-US" b="1" dirty="0" err="1"/>
              <a:t>Imágenes</a:t>
            </a:r>
            <a:r>
              <a:rPr lang="en-US" b="1" dirty="0"/>
              <a:t> </a:t>
            </a:r>
            <a:r>
              <a:rPr lang="en-US" b="1" dirty="0" err="1"/>
              <a:t>potentes</a:t>
            </a:r>
            <a:endParaRPr lang="en-US" b="1" dirty="0"/>
          </a:p>
          <a:p>
            <a:pPr marL="0" indent="0"/>
            <a:r>
              <a:rPr lang="en-US" b="1" dirty="0"/>
              <a:t>	</a:t>
            </a:r>
            <a:br>
              <a:rPr lang="en-US" b="1" dirty="0"/>
            </a:br>
            <a:r>
              <a:rPr lang="en-US" b="1" dirty="0"/>
              <a:t>- </a:t>
            </a:r>
            <a:r>
              <a:rPr lang="es-ES" dirty="0"/>
              <a:t>¿Permite el formato del reportaje incluir vídeos e imágenes?</a:t>
            </a:r>
            <a:br>
              <a:rPr lang="en-US" dirty="0"/>
            </a:br>
            <a:r>
              <a:rPr lang="en-US" dirty="0"/>
              <a:t>- </a:t>
            </a:r>
            <a:r>
              <a:rPr lang="es-ES" dirty="0"/>
              <a:t>¿Qué fotos o vídeos tiene que ilustren su causa?</a:t>
            </a:r>
            <a:br>
              <a:rPr lang="en-US" dirty="0"/>
            </a:br>
            <a:r>
              <a:rPr lang="en-US" dirty="0"/>
              <a:t>- </a:t>
            </a:r>
            <a:r>
              <a:rPr lang="es-ES" dirty="0"/>
              <a:t>¿Necesita y tiene capacidad para diseñar una infografía? (si tiene muchos datos y cifras, una infografía puede facilitar el seguimiento.</a:t>
            </a: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¿Cómo es una buena historia para una ONG? Qué incluir</a:t>
            </a:r>
            <a:endParaRPr lang="en-US" dirty="0"/>
          </a:p>
        </p:txBody>
      </p:sp>
    </p:spTree>
    <p:extLst>
      <p:ext uri="{BB962C8B-B14F-4D97-AF65-F5344CB8AC3E}">
        <p14:creationId xmlns:p14="http://schemas.microsoft.com/office/powerpoint/2010/main" val="4017270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Herramientas</a:t>
            </a:r>
            <a:r>
              <a:rPr lang="en-US" dirty="0"/>
              <a:t> de </a:t>
            </a:r>
            <a:r>
              <a:rPr lang="en-US" dirty="0" err="1"/>
              <a:t>Comunicación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1827794775"/>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CAFD49-0FED-900C-504C-070CEBC95E1A}"/>
              </a:ext>
            </a:extLst>
          </p:cNvPr>
          <p:cNvSpPr>
            <a:spLocks noGrp="1"/>
          </p:cNvSpPr>
          <p:nvPr>
            <p:ph type="body" sz="quarter" idx="16"/>
          </p:nvPr>
        </p:nvSpPr>
        <p:spPr>
          <a:xfrm>
            <a:off x="856134" y="890242"/>
            <a:ext cx="5239866" cy="992652"/>
          </a:xfrm>
        </p:spPr>
        <p:txBody>
          <a:bodyPr/>
          <a:lstStyle/>
          <a:p>
            <a:r>
              <a:rPr lang="en-IE" sz="3000" dirty="0" err="1"/>
              <a:t>Herramientas</a:t>
            </a:r>
            <a:r>
              <a:rPr lang="en-IE" sz="3000" dirty="0"/>
              <a:t> de </a:t>
            </a:r>
            <a:r>
              <a:rPr lang="en-IE" sz="3000" dirty="0" err="1"/>
              <a:t>Comunicación</a:t>
            </a:r>
            <a:endParaRPr lang="en-IE" sz="3000" dirty="0"/>
          </a:p>
        </p:txBody>
      </p:sp>
      <p:pic>
        <p:nvPicPr>
          <p:cNvPr id="9" name="Picture Placeholder 8">
            <a:extLst>
              <a:ext uri="{FF2B5EF4-FFF2-40B4-BE49-F238E27FC236}">
                <a16:creationId xmlns:a16="http://schemas.microsoft.com/office/drawing/2014/main" id="{503FED59-54EE-35E4-A8CA-BB7FFDF6FFC0}"/>
              </a:ext>
            </a:extLst>
          </p:cNvPr>
          <p:cNvPicPr>
            <a:picLocks noGrp="1" noChangeAspect="1"/>
          </p:cNvPicPr>
          <p:nvPr>
            <p:ph type="pic" sz="quarter" idx="42"/>
          </p:nvPr>
        </p:nvPicPr>
        <p:blipFill>
          <a:blip r:embed="rId2"/>
          <a:srcRect l="9826" r="9826"/>
          <a:stretch/>
        </p:blipFill>
        <p:spPr/>
      </p:pic>
      <p:sp>
        <p:nvSpPr>
          <p:cNvPr id="7" name="Text Placeholder 4">
            <a:extLst>
              <a:ext uri="{FF2B5EF4-FFF2-40B4-BE49-F238E27FC236}">
                <a16:creationId xmlns:a16="http://schemas.microsoft.com/office/drawing/2014/main" id="{F36D787F-CA9F-F68A-2489-86829B0B582C}"/>
              </a:ext>
            </a:extLst>
          </p:cNvPr>
          <p:cNvSpPr txBox="1">
            <a:spLocks/>
          </p:cNvSpPr>
          <p:nvPr/>
        </p:nvSpPr>
        <p:spPr>
          <a:xfrm>
            <a:off x="856134" y="1555956"/>
            <a:ext cx="5090974" cy="4261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3"/>
              </a:buBlip>
            </a:pPr>
            <a:r>
              <a:rPr lang="es-ES" sz="2200" dirty="0"/>
              <a:t>Las herramientas de comunicación desempeñan un papel fundamental en las organizaciones sin ánimo de lucro, ya que permiten una colaboración interna eficiente y eficaz y un compromiso externo racionalizado.</a:t>
            </a:r>
          </a:p>
          <a:p>
            <a:pPr marL="342900" indent="-342900">
              <a:buFont typeface="Arial" panose="020B0604020202020204" pitchFamily="34" charset="0"/>
              <a:buBlip>
                <a:blip r:embed="rId3"/>
              </a:buBlip>
            </a:pPr>
            <a:r>
              <a:rPr lang="es-ES" sz="2200" dirty="0"/>
              <a:t>Aprovechar las herramientas de comunicación adecuadas permite a las organizaciones sin ánimo de lucro mejorar la coordinación interna, el intercambio de conocimientos y la toma de decisiones, al tiempo que refuerza las relaciones externas, el alcance y el impacto.</a:t>
            </a:r>
            <a:endParaRPr lang="en-US" sz="2200" dirty="0"/>
          </a:p>
          <a:p>
            <a:pPr marL="342900" indent="-342900">
              <a:buFont typeface="Arial" panose="020B0604020202020204" pitchFamily="34" charset="0"/>
              <a:buBlip>
                <a:blip r:embed="rId3"/>
              </a:buBlip>
            </a:pPr>
            <a:endParaRPr lang="en-US" dirty="0"/>
          </a:p>
        </p:txBody>
      </p:sp>
      <p:sp>
        <p:nvSpPr>
          <p:cNvPr id="10" name="TextBox 9">
            <a:extLst>
              <a:ext uri="{FF2B5EF4-FFF2-40B4-BE49-F238E27FC236}">
                <a16:creationId xmlns:a16="http://schemas.microsoft.com/office/drawing/2014/main" id="{56F1ACF7-F434-C2F2-79DE-7ABB64793E70}"/>
              </a:ext>
            </a:extLst>
          </p:cNvPr>
          <p:cNvSpPr txBox="1"/>
          <p:nvPr/>
        </p:nvSpPr>
        <p:spPr>
          <a:xfrm>
            <a:off x="6821905" y="5708532"/>
            <a:ext cx="4867011" cy="369332"/>
          </a:xfrm>
          <a:prstGeom prst="rect">
            <a:avLst/>
          </a:prstGeom>
          <a:noFill/>
        </p:spPr>
        <p:txBody>
          <a:bodyPr wrap="square" rtlCol="0">
            <a:spAutoFit/>
          </a:bodyPr>
          <a:lstStyle/>
          <a:p>
            <a:r>
              <a:rPr lang="en-IE" dirty="0"/>
              <a:t>Fuente de la </a:t>
            </a:r>
            <a:r>
              <a:rPr lang="en-IE" dirty="0" err="1"/>
              <a:t>fotografía</a:t>
            </a:r>
            <a:r>
              <a:rPr lang="en-IE" dirty="0"/>
              <a:t>: </a:t>
            </a:r>
            <a:r>
              <a:rPr lang="en-IE" dirty="0">
                <a:hlinkClick r:id="rId4"/>
              </a:rPr>
              <a:t>Vantage Circle</a:t>
            </a:r>
            <a:endParaRPr lang="en-IE" dirty="0"/>
          </a:p>
        </p:txBody>
      </p:sp>
    </p:spTree>
    <p:extLst>
      <p:ext uri="{BB962C8B-B14F-4D97-AF65-F5344CB8AC3E}">
        <p14:creationId xmlns:p14="http://schemas.microsoft.com/office/powerpoint/2010/main" val="224368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La comunicación interna no sólo consiste en comunicarse con los demás, sino también en llevar un registro de todo lo que ocurre. Puede ser una gran oportunidad para crear de forma segura espacios donde encontrar fácilmente la información y guardar los plazos importantes.</a:t>
            </a:r>
          </a:p>
          <a:p>
            <a:pPr marL="342900" indent="-342900">
              <a:buBlip>
                <a:blip r:embed="rId3"/>
              </a:buBlip>
            </a:pPr>
            <a:r>
              <a:rPr lang="es-ES" dirty="0"/>
              <a:t>Estos programas están diseñados para gestionar flujos de trabajo, organizar tareas y llevar un registro de los progresos. Cada herramienta tiene sus pros y sus contras. A la hora de decidir qué herramienta utilizar, se recomienda explorar con su equipo cuál es la que mejor se adapta a las necesidades de su lugar de trabajo.</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Herramientas de Gestión de Tareas y Flujos de Trabajo</a:t>
            </a:r>
            <a:endParaRPr lang="en-GB" dirty="0"/>
          </a:p>
        </p:txBody>
      </p:sp>
      <p:graphicFrame>
        <p:nvGraphicFramePr>
          <p:cNvPr id="2" name="Diagram 1">
            <a:extLst>
              <a:ext uri="{FF2B5EF4-FFF2-40B4-BE49-F238E27FC236}">
                <a16:creationId xmlns:a16="http://schemas.microsoft.com/office/drawing/2014/main" id="{59A21B8F-16F3-ABC7-75C1-403607E30650}"/>
              </a:ext>
            </a:extLst>
          </p:cNvPr>
          <p:cNvGraphicFramePr/>
          <p:nvPr>
            <p:extLst>
              <p:ext uri="{D42A27DB-BD31-4B8C-83A1-F6EECF244321}">
                <p14:modId xmlns:p14="http://schemas.microsoft.com/office/powerpoint/2010/main" val="1091286797"/>
              </p:ext>
            </p:extLst>
          </p:nvPr>
        </p:nvGraphicFramePr>
        <p:xfrm>
          <a:off x="798380" y="5010767"/>
          <a:ext cx="10595237" cy="803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5550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61348" y="2212258"/>
            <a:ext cx="4985764" cy="4646146"/>
          </a:xfrm>
        </p:spPr>
        <p:txBody>
          <a:bodyPr/>
          <a:lstStyle/>
          <a:p>
            <a:pPr marL="342900" indent="-342900" algn="l">
              <a:buFont typeface="Wingdings" panose="05000000000000000000" pitchFamily="2" charset="2"/>
              <a:buChar char="ü"/>
            </a:pPr>
            <a:r>
              <a:rPr lang="es-ES" sz="2200" b="0" i="0" dirty="0">
                <a:solidFill>
                  <a:srgbClr val="111111"/>
                </a:solidFill>
                <a:effectLst/>
                <a:latin typeface="-apple-system"/>
              </a:rPr>
              <a:t>Trello es una aplicación web de creación de listas al estilo Kanban que contiene tarjetas fáciles de añadir para organizar y gestionar tareas.</a:t>
            </a:r>
          </a:p>
          <a:p>
            <a:pPr marL="342900" indent="-342900" algn="l">
              <a:buFont typeface="Wingdings" panose="05000000000000000000" pitchFamily="2" charset="2"/>
              <a:buChar char="ü"/>
            </a:pPr>
            <a:r>
              <a:rPr lang="es-ES" sz="2200" b="0" i="0" dirty="0">
                <a:solidFill>
                  <a:srgbClr val="111111"/>
                </a:solidFill>
                <a:effectLst/>
                <a:latin typeface="-apple-system"/>
              </a:rPr>
              <a:t>Al ser una herramienta visual, Trello organiza tus proyectos en tableros</a:t>
            </a:r>
          </a:p>
          <a:p>
            <a:pPr marL="342900" indent="-342900" algn="l">
              <a:buFont typeface="Wingdings" panose="05000000000000000000" pitchFamily="2" charset="2"/>
              <a:buChar char="ü"/>
            </a:pPr>
            <a:r>
              <a:rPr lang="es-ES" sz="2200" b="0" i="0" dirty="0">
                <a:solidFill>
                  <a:srgbClr val="111111"/>
                </a:solidFill>
                <a:effectLst/>
                <a:latin typeface="-apple-system"/>
              </a:rPr>
              <a:t>Trello te dice en qué se está trabajando, quién está trabajando en qué y en qué punto del proceso se encuentra cada cosa.</a:t>
            </a:r>
            <a:endParaRPr lang="en-US" sz="2200" dirty="0"/>
          </a:p>
        </p:txBody>
      </p:sp>
      <p:sp>
        <p:nvSpPr>
          <p:cNvPr id="2" name="Text Placeholder 1">
            <a:extLst>
              <a:ext uri="{FF2B5EF4-FFF2-40B4-BE49-F238E27FC236}">
                <a16:creationId xmlns:a16="http://schemas.microsoft.com/office/drawing/2014/main" id="{F4FB4700-7FBB-4A30-8BF6-7658C45EDD0D}"/>
              </a:ext>
            </a:extLst>
          </p:cNvPr>
          <p:cNvSpPr>
            <a:spLocks noGrp="1"/>
          </p:cNvSpPr>
          <p:nvPr>
            <p:ph type="body" sz="quarter" idx="16"/>
          </p:nvPr>
        </p:nvSpPr>
        <p:spPr>
          <a:xfrm>
            <a:off x="898358" y="890242"/>
            <a:ext cx="4990998" cy="544326"/>
          </a:xfrm>
        </p:spPr>
        <p:txBody>
          <a:bodyPr/>
          <a:lstStyle/>
          <a:p>
            <a:r>
              <a:rPr lang="en-IE" dirty="0" err="1"/>
              <a:t>Herramientas</a:t>
            </a:r>
            <a:r>
              <a:rPr lang="en-IE" dirty="0"/>
              <a:t> </a:t>
            </a:r>
            <a:r>
              <a:rPr lang="en-IE" dirty="0" err="1"/>
              <a:t>en</a:t>
            </a:r>
            <a:r>
              <a:rPr lang="en-IE" dirty="0"/>
              <a:t> </a:t>
            </a:r>
            <a:r>
              <a:rPr lang="en-IE" dirty="0" err="1"/>
              <a:t>Profundidad</a:t>
            </a:r>
            <a:r>
              <a:rPr lang="en-IE" b="1" dirty="0"/>
              <a:t>: </a:t>
            </a:r>
            <a:r>
              <a:rPr lang="hr-BA" b="1" dirty="0"/>
              <a:t>Trello</a:t>
            </a:r>
            <a:endParaRPr lang="en-US" b="1" dirty="0"/>
          </a:p>
        </p:txBody>
      </p:sp>
      <p:pic>
        <p:nvPicPr>
          <p:cNvPr id="5" name="Picture 4">
            <a:extLst>
              <a:ext uri="{FF2B5EF4-FFF2-40B4-BE49-F238E27FC236}">
                <a16:creationId xmlns:a16="http://schemas.microsoft.com/office/drawing/2014/main" id="{19390AA6-27BA-43C2-9FA2-C14995E2E601}"/>
              </a:ext>
            </a:extLst>
          </p:cNvPr>
          <p:cNvPicPr>
            <a:picLocks noChangeAspect="1"/>
          </p:cNvPicPr>
          <p:nvPr/>
        </p:nvPicPr>
        <p:blipFill>
          <a:blip r:embed="rId2"/>
          <a:stretch>
            <a:fillRect/>
          </a:stretch>
        </p:blipFill>
        <p:spPr>
          <a:xfrm>
            <a:off x="7165571" y="299357"/>
            <a:ext cx="3939851" cy="1135211"/>
          </a:xfrm>
          <a:prstGeom prst="rect">
            <a:avLst/>
          </a:prstGeom>
        </p:spPr>
      </p:pic>
      <p:pic>
        <p:nvPicPr>
          <p:cNvPr id="7" name="Picture 6">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87372" y="1556450"/>
            <a:ext cx="6322999" cy="4309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1378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42097" y="1838632"/>
            <a:ext cx="4985764" cy="4563442"/>
          </a:xfrm>
        </p:spPr>
        <p:txBody>
          <a:bodyPr lIns="91440" tIns="45720" rIns="91440" bIns="45720" anchor="t"/>
          <a:lstStyle/>
          <a:p>
            <a:pPr marL="342900" indent="-342900">
              <a:buFont typeface="Wingdings" panose="05000000000000000000" pitchFamily="2" charset="2"/>
              <a:buChar char="ü"/>
            </a:pPr>
            <a:r>
              <a:rPr lang="es-ES" sz="2100" dirty="0">
                <a:ea typeface="+mn-lt"/>
                <a:cs typeface="+mn-lt"/>
              </a:rPr>
              <a:t>Las aplicaciones web y móvil de Asana te ayudan a mantener el rumbo, organizar los proyectos y cumplir los plazos.</a:t>
            </a:r>
          </a:p>
          <a:p>
            <a:pPr marL="342900" indent="-342900">
              <a:buFont typeface="Wingdings" panose="05000000000000000000" pitchFamily="2" charset="2"/>
              <a:buChar char="ü"/>
            </a:pPr>
            <a:r>
              <a:rPr lang="es-ES" sz="2100" dirty="0">
                <a:ea typeface="+mn-lt"/>
                <a:cs typeface="+mn-lt"/>
              </a:rPr>
              <a:t>Asana incluye un conjunto específico de funciones como Lista, Panel de control, Cronología, Calendario, Archivos, Progreso, Cartera, Gestión de recursos, Bandeja de entrada y Mis tareas.</a:t>
            </a:r>
          </a:p>
          <a:p>
            <a:pPr marL="342900" indent="-342900">
              <a:buFont typeface="Wingdings" panose="05000000000000000000" pitchFamily="2" charset="2"/>
              <a:buChar char="ü"/>
            </a:pPr>
            <a:r>
              <a:rPr lang="es-ES" sz="2100" dirty="0">
                <a:ea typeface="+mn-lt"/>
                <a:cs typeface="+mn-lt"/>
              </a:rPr>
              <a:t>Visualiza tu progreso en los proyectos con los tableros de Asana a medida que tu equipo pasa las tareas de hechas a realizadas.</a:t>
            </a:r>
            <a:endParaRPr lang="hr-BA" sz="2100" dirty="0">
              <a:cs typeface="Calibri"/>
            </a:endParaRPr>
          </a:p>
        </p:txBody>
      </p:sp>
      <p:pic>
        <p:nvPicPr>
          <p:cNvPr id="5" name="Picture 4" descr="Logo&#10;&#10;Description automatically generated">
            <a:extLst>
              <a:ext uri="{FF2B5EF4-FFF2-40B4-BE49-F238E27FC236}">
                <a16:creationId xmlns:a16="http://schemas.microsoft.com/office/drawing/2014/main" id="{19390AA6-27BA-43C2-9FA2-C14995E2E601}"/>
              </a:ext>
            </a:extLst>
          </p:cNvPr>
          <p:cNvPicPr>
            <a:picLocks noChangeAspect="1"/>
          </p:cNvPicPr>
          <p:nvPr/>
        </p:nvPicPr>
        <p:blipFill rotWithShape="1">
          <a:blip r:embed="rId2"/>
          <a:srcRect l="19570" t="28701" r="20000" b="34525"/>
          <a:stretch/>
        </p:blipFill>
        <p:spPr>
          <a:xfrm>
            <a:off x="7580202" y="71746"/>
            <a:ext cx="3400208" cy="147798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18099" y="1535743"/>
            <a:ext cx="6322999" cy="4113095"/>
          </a:xfrm>
          <a:prstGeom prst="rect">
            <a:avLst/>
          </a:prstGeom>
          <a:ln>
            <a:noFill/>
          </a:ln>
          <a:effectLst>
            <a:outerShdw blurRad="292100" dist="139700" dir="2700000" algn="tl" rotWithShape="0">
              <a:srgbClr val="333333">
                <a:alpha val="65000"/>
              </a:srgbClr>
            </a:outerShdw>
          </a:effectLst>
        </p:spPr>
      </p:pic>
      <p:sp>
        <p:nvSpPr>
          <p:cNvPr id="12" name="Text Placeholder 1">
            <a:extLst>
              <a:ext uri="{FF2B5EF4-FFF2-40B4-BE49-F238E27FC236}">
                <a16:creationId xmlns:a16="http://schemas.microsoft.com/office/drawing/2014/main" id="{A49DFA2D-32AE-2DFE-0B75-DE12FA46587B}"/>
              </a:ext>
            </a:extLst>
          </p:cNvPr>
          <p:cNvSpPr>
            <a:spLocks noGrp="1"/>
          </p:cNvSpPr>
          <p:nvPr>
            <p:ph type="body" sz="quarter" idx="16"/>
          </p:nvPr>
        </p:nvSpPr>
        <p:spPr>
          <a:xfrm>
            <a:off x="898358" y="890242"/>
            <a:ext cx="4990998" cy="544326"/>
          </a:xfrm>
        </p:spPr>
        <p:txBody>
          <a:bodyPr/>
          <a:lstStyle/>
          <a:p>
            <a:r>
              <a:rPr lang="en-IE" sz="3000" dirty="0" err="1"/>
              <a:t>Herramienta</a:t>
            </a:r>
            <a:r>
              <a:rPr lang="en-IE" sz="3000" dirty="0"/>
              <a:t> </a:t>
            </a:r>
            <a:r>
              <a:rPr lang="en-IE" sz="3000" dirty="0" err="1"/>
              <a:t>en</a:t>
            </a:r>
            <a:r>
              <a:rPr lang="en-IE" sz="3000" dirty="0"/>
              <a:t> </a:t>
            </a:r>
            <a:r>
              <a:rPr lang="en-IE" sz="3000" dirty="0" err="1"/>
              <a:t>profundidad</a:t>
            </a:r>
            <a:r>
              <a:rPr lang="en-IE" sz="3000" b="1" dirty="0"/>
              <a:t>: Asana</a:t>
            </a:r>
            <a:r>
              <a:rPr lang="en-IE" sz="3000" dirty="0"/>
              <a:t> </a:t>
            </a:r>
            <a:endParaRPr lang="en-US" sz="3000" dirty="0"/>
          </a:p>
        </p:txBody>
      </p:sp>
    </p:spTree>
    <p:extLst>
      <p:ext uri="{BB962C8B-B14F-4D97-AF65-F5344CB8AC3E}">
        <p14:creationId xmlns:p14="http://schemas.microsoft.com/office/powerpoint/2010/main" val="2856566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614833" y="1635641"/>
            <a:ext cx="4985764" cy="4676493"/>
          </a:xfrm>
        </p:spPr>
        <p:txBody>
          <a:bodyPr lIns="91440" tIns="45720" rIns="91440" bIns="45720" anchor="t"/>
          <a:lstStyle/>
          <a:p>
            <a:pPr marL="342900" indent="-342900">
              <a:buFont typeface="Wingdings" panose="05000000000000000000" pitchFamily="2" charset="2"/>
              <a:buChar char="ü"/>
            </a:pPr>
            <a:r>
              <a:rPr lang="es-ES" sz="2200" dirty="0">
                <a:ea typeface="+mn-lt"/>
                <a:cs typeface="+mn-lt"/>
              </a:rPr>
              <a:t>Monday.com es un programa completo basado en elementos y acciones fácilmente gestionables</a:t>
            </a:r>
          </a:p>
          <a:p>
            <a:pPr marL="342900" indent="-342900">
              <a:buFont typeface="Wingdings" panose="05000000000000000000" pitchFamily="2" charset="2"/>
              <a:buChar char="ü"/>
            </a:pPr>
            <a:r>
              <a:rPr lang="es-ES" sz="2200" dirty="0">
                <a:ea typeface="+mn-lt"/>
                <a:cs typeface="+mn-lt"/>
              </a:rPr>
              <a:t>Gestiona tareas y flujos de trabajo con tableros de proyectos para impulsar la colaboración y la productividad del equipo.</a:t>
            </a:r>
          </a:p>
          <a:p>
            <a:pPr marL="342900" indent="-342900">
              <a:buFont typeface="Wingdings" panose="05000000000000000000" pitchFamily="2" charset="2"/>
              <a:buChar char="ü"/>
            </a:pPr>
            <a:r>
              <a:rPr lang="es-ES" sz="2200" dirty="0">
                <a:ea typeface="+mn-lt"/>
                <a:cs typeface="+mn-lt"/>
              </a:rPr>
              <a:t>Realiza un seguimiento del ciclo de ventas, los datos de los clientes y mucho más con el CRM de ventas de </a:t>
            </a:r>
            <a:r>
              <a:rPr lang="es-ES" sz="2200" dirty="0" err="1">
                <a:ea typeface="+mn-lt"/>
                <a:cs typeface="+mn-lt"/>
              </a:rPr>
              <a:t>Monday</a:t>
            </a:r>
            <a:r>
              <a:rPr lang="es-ES" sz="2200" dirty="0">
                <a:ea typeface="+mn-lt"/>
                <a:cs typeface="+mn-lt"/>
              </a:rPr>
              <a:t>, especialmente útil para los equipos de CRM y marketing.</a:t>
            </a:r>
            <a:endParaRPr lang="en-US" sz="2200" dirty="0">
              <a:ea typeface="+mn-lt"/>
              <a:cs typeface="+mn-lt"/>
            </a:endParaRPr>
          </a:p>
        </p:txBody>
      </p:sp>
      <p:pic>
        <p:nvPicPr>
          <p:cNvPr id="5" name="Picture 4" descr="A picture containing logo&#10;&#10;Description automatically generated">
            <a:extLst>
              <a:ext uri="{FF2B5EF4-FFF2-40B4-BE49-F238E27FC236}">
                <a16:creationId xmlns:a16="http://schemas.microsoft.com/office/drawing/2014/main" id="{19390AA6-27BA-43C2-9FA2-C14995E2E601}"/>
              </a:ext>
            </a:extLst>
          </p:cNvPr>
          <p:cNvPicPr>
            <a:picLocks noChangeAspect="1"/>
          </p:cNvPicPr>
          <p:nvPr/>
        </p:nvPicPr>
        <p:blipFill rotWithShape="1">
          <a:blip r:embed="rId2"/>
          <a:srcRect t="13922" r="334" b="20964"/>
          <a:stretch/>
        </p:blipFill>
        <p:spPr>
          <a:xfrm>
            <a:off x="7614322" y="701"/>
            <a:ext cx="3093137" cy="1787855"/>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76089" y="1946962"/>
            <a:ext cx="6116032" cy="3358895"/>
          </a:xfrm>
          <a:prstGeom prst="rect">
            <a:avLst/>
          </a:prstGeom>
          <a:ln>
            <a:noFill/>
          </a:ln>
          <a:effectLst>
            <a:outerShdw blurRad="292100" dist="139700" dir="2700000" algn="tl" rotWithShape="0">
              <a:srgbClr val="333333">
                <a:alpha val="65000"/>
              </a:srgbClr>
            </a:outerShdw>
          </a:effectLst>
        </p:spPr>
      </p:pic>
      <p:sp>
        <p:nvSpPr>
          <p:cNvPr id="8" name="Text Placeholder 1">
            <a:extLst>
              <a:ext uri="{FF2B5EF4-FFF2-40B4-BE49-F238E27FC236}">
                <a16:creationId xmlns:a16="http://schemas.microsoft.com/office/drawing/2014/main" id="{FD0E6759-6245-6E67-EE89-1829055A994E}"/>
              </a:ext>
            </a:extLst>
          </p:cNvPr>
          <p:cNvSpPr>
            <a:spLocks noGrp="1"/>
          </p:cNvSpPr>
          <p:nvPr>
            <p:ph type="body" sz="quarter" idx="16"/>
          </p:nvPr>
        </p:nvSpPr>
        <p:spPr>
          <a:xfrm>
            <a:off x="846403" y="622465"/>
            <a:ext cx="4990998" cy="544326"/>
          </a:xfrm>
        </p:spPr>
        <p:txBody>
          <a:bodyPr/>
          <a:lstStyle/>
          <a:p>
            <a:r>
              <a:rPr lang="en-IE" sz="3100" dirty="0" err="1"/>
              <a:t>Herramienta</a:t>
            </a:r>
            <a:r>
              <a:rPr lang="en-IE" sz="3100" dirty="0"/>
              <a:t> </a:t>
            </a:r>
            <a:r>
              <a:rPr lang="en-IE" sz="3100" dirty="0" err="1"/>
              <a:t>en</a:t>
            </a:r>
            <a:r>
              <a:rPr lang="en-IE" sz="3100" dirty="0"/>
              <a:t> </a:t>
            </a:r>
            <a:r>
              <a:rPr lang="en-IE" sz="3100" dirty="0" err="1"/>
              <a:t>profundidad</a:t>
            </a:r>
            <a:r>
              <a:rPr lang="en-IE" sz="3100" b="1" dirty="0"/>
              <a:t>: Monday </a:t>
            </a:r>
            <a:endParaRPr lang="en-US" sz="3100" dirty="0"/>
          </a:p>
        </p:txBody>
      </p:sp>
    </p:spTree>
    <p:extLst>
      <p:ext uri="{BB962C8B-B14F-4D97-AF65-F5344CB8AC3E}">
        <p14:creationId xmlns:p14="http://schemas.microsoft.com/office/powerpoint/2010/main" val="103890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2043886"/>
          </a:xfrm>
        </p:spPr>
        <p:txBody>
          <a:bodyPr/>
          <a:lstStyle/>
          <a:p>
            <a:pPr marL="342900" indent="-342900">
              <a:buBlip>
                <a:blip r:embed="rId3"/>
              </a:buBlip>
            </a:pPr>
            <a:r>
              <a:rPr lang="es-ES" dirty="0"/>
              <a:t>Como organizaciones sin ánimo de lucro, es importante disponer de un modo fiable y seguro de almacenar y compartir archivos.</a:t>
            </a:r>
          </a:p>
          <a:p>
            <a:pPr marL="342900" indent="-342900">
              <a:buBlip>
                <a:blip r:embed="rId3"/>
              </a:buBlip>
            </a:pPr>
            <a:r>
              <a:rPr lang="es-ES" dirty="0"/>
              <a:t>Las herramientas de gestión interna como Dropbox, Google Drive y </a:t>
            </a:r>
            <a:r>
              <a:rPr lang="es-ES" dirty="0" err="1"/>
              <a:t>One</a:t>
            </a:r>
            <a:r>
              <a:rPr lang="es-ES" dirty="0"/>
              <a:t> Drive se basan en la tecnología de la nube, lo que significa que las copias de seguridad se mantienen a salvo y se puede acceder a los archivos desde cualquier lugar.</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s-ES" dirty="0"/>
              <a:t>Herramientas para Almacenar y Compartir Archivos</a:t>
            </a:r>
            <a:endParaRPr lang="en-GB" dirty="0"/>
          </a:p>
        </p:txBody>
      </p:sp>
      <p:graphicFrame>
        <p:nvGraphicFramePr>
          <p:cNvPr id="2" name="Diagram 1">
            <a:extLst>
              <a:ext uri="{FF2B5EF4-FFF2-40B4-BE49-F238E27FC236}">
                <a16:creationId xmlns:a16="http://schemas.microsoft.com/office/drawing/2014/main" id="{F8EB3641-E21A-2D75-5398-58B2027473A1}"/>
              </a:ext>
            </a:extLst>
          </p:cNvPr>
          <p:cNvGraphicFramePr/>
          <p:nvPr>
            <p:extLst>
              <p:ext uri="{D42A27DB-BD31-4B8C-83A1-F6EECF244321}">
                <p14:modId xmlns:p14="http://schemas.microsoft.com/office/powerpoint/2010/main" val="525394983"/>
              </p:ext>
            </p:extLst>
          </p:nvPr>
        </p:nvGraphicFramePr>
        <p:xfrm>
          <a:off x="750254" y="3817905"/>
          <a:ext cx="10595237" cy="2195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393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10595237" cy="3995028"/>
          </a:xfrm>
        </p:spPr>
        <p:txBody>
          <a:bodyPr/>
          <a:lstStyle/>
          <a:p>
            <a:pPr marL="342900" indent="-342900">
              <a:buBlip>
                <a:blip r:embed="rId3"/>
              </a:buBlip>
            </a:pPr>
            <a:r>
              <a:rPr lang="es-ES" dirty="0"/>
              <a:t>Los alumnos demostrarán su capacidad para aportar ideas a estrategias de mayor envergadura con supervisión, así como para adquirir un conocimiento básico de las herramientas de programación en plataforma.</a:t>
            </a:r>
          </a:p>
          <a:p>
            <a:pPr marL="0" indent="0"/>
            <a:endParaRPr lang="en-GB" dirty="0"/>
          </a:p>
          <a:p>
            <a:pPr marL="342900" indent="-342900">
              <a:buBlip>
                <a:blip r:embed="rId3"/>
              </a:buBlip>
            </a:pPr>
            <a:r>
              <a:rPr lang="es-ES" dirty="0"/>
              <a:t>Los alumnos adquirirán conocimientos básicos sobre los filtros para segmentar las publicaciones en función de criterios demográficos, sobre cuándo y cómo potenciar las publicaciones y sobre cómo crear enlaces rastreables.</a:t>
            </a:r>
          </a:p>
          <a:p>
            <a:pPr marL="0" indent="0"/>
            <a:endParaRPr lang="en-GB" dirty="0"/>
          </a:p>
          <a:p>
            <a:pPr marL="342900" indent="-342900">
              <a:buBlip>
                <a:blip r:embed="rId3"/>
              </a:buBlip>
            </a:pPr>
            <a:r>
              <a:rPr lang="es-ES" dirty="0"/>
              <a:t>Los alumnos adquirirán conocimientos básicos sobre términos clave como clics, vistas, reacciones, etc., así como sobre Google </a:t>
            </a:r>
            <a:r>
              <a:rPr lang="es-ES" dirty="0" err="1"/>
              <a:t>Analytics</a:t>
            </a:r>
            <a:r>
              <a:rPr lang="es-ES" dirty="0"/>
              <a:t>.</a:t>
            </a: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Competencias</a:t>
            </a:r>
            <a:endParaRPr lang="en-US" dirty="0"/>
          </a:p>
        </p:txBody>
      </p:sp>
    </p:spTree>
    <p:extLst>
      <p:ext uri="{BB962C8B-B14F-4D97-AF65-F5344CB8AC3E}">
        <p14:creationId xmlns:p14="http://schemas.microsoft.com/office/powerpoint/2010/main" val="39842862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496946"/>
            <a:ext cx="4867011" cy="3358582"/>
          </a:xfrm>
          <a:prstGeom prst="rect">
            <a:avLst/>
          </a:prstGeom>
        </p:spPr>
        <p:txBody>
          <a:bodyPr lIns="91440" tIns="45720" rIns="91440" bIns="45720" anchor="t"/>
          <a:lstStyle/>
          <a:p>
            <a:pPr marL="342900" indent="-342900">
              <a:buFont typeface="Wingdings" panose="05000000000000000000" pitchFamily="2" charset="2"/>
              <a:buChar char="ü"/>
            </a:pPr>
            <a:r>
              <a:rPr lang="es-ES" sz="2200" dirty="0">
                <a:ea typeface="+mn-lt"/>
                <a:cs typeface="+mn-lt"/>
              </a:rPr>
              <a:t>Dropbox es una solución de almacenamiento en la nube que las organizaciones sin ánimo de lucro pueden utilizar para almacenar y compartir archivos.</a:t>
            </a:r>
          </a:p>
          <a:p>
            <a:pPr marL="342900" indent="-342900">
              <a:buFont typeface="Wingdings" panose="05000000000000000000" pitchFamily="2" charset="2"/>
              <a:buChar char="ü"/>
            </a:pPr>
            <a:r>
              <a:rPr lang="es-ES" sz="2200" dirty="0">
                <a:ea typeface="+mn-lt"/>
                <a:cs typeface="+mn-lt"/>
              </a:rPr>
              <a:t>Permite a los equipos colaborar en proyectos y dar vida a sus ideas, tanto si trabajan solos como con colegas y clientes.</a:t>
            </a:r>
          </a:p>
          <a:p>
            <a:pPr marL="342900" indent="-342900">
              <a:buFont typeface="Wingdings" panose="05000000000000000000" pitchFamily="2" charset="2"/>
              <a:buChar char="ü"/>
            </a:pPr>
            <a:r>
              <a:rPr lang="es-ES" sz="2200" dirty="0">
                <a:ea typeface="+mn-lt"/>
                <a:cs typeface="+mn-lt"/>
              </a:rPr>
              <a:t>Con Dropbox, los archivos se guardan en la nube y están disponibles en línea, lo que facilita a los miembros del equipo el acceso a su trabajo desde cualquier lugar.</a:t>
            </a:r>
            <a:endParaRPr lang="en-US" sz="2200" dirty="0"/>
          </a:p>
          <a:p>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4990998" cy="992652"/>
          </a:xfrm>
        </p:spPr>
        <p:txBody>
          <a:bodyPr lIns="91440" tIns="45720" rIns="91440" bIns="45720" anchor="t">
            <a:noAutofit/>
          </a:bodyPr>
          <a:lstStyle/>
          <a:p>
            <a:r>
              <a:rPr lang="en-US" sz="3000" dirty="0" err="1"/>
              <a:t>Herramientas</a:t>
            </a:r>
            <a:r>
              <a:rPr lang="en-US" sz="3000" dirty="0"/>
              <a:t> </a:t>
            </a:r>
            <a:r>
              <a:rPr lang="en-US" sz="3000" dirty="0" err="1"/>
              <a:t>en</a:t>
            </a:r>
            <a:r>
              <a:rPr lang="en-US" sz="3000" dirty="0"/>
              <a:t> </a:t>
            </a:r>
            <a:r>
              <a:rPr lang="en-US" sz="3000" dirty="0" err="1"/>
              <a:t>Profundidad</a:t>
            </a:r>
            <a:r>
              <a:rPr lang="en-US" sz="3000" dirty="0"/>
              <a:t>: </a:t>
            </a:r>
            <a:r>
              <a:rPr lang="en-US" sz="3000" b="1" dirty="0"/>
              <a:t>Dropbox</a:t>
            </a:r>
            <a:endParaRPr lang="en-US" sz="3000" b="1" dirty="0">
              <a:cs typeface="Calibri"/>
            </a:endParaRPr>
          </a:p>
          <a:p>
            <a:endParaRPr lang="en-US" dirty="0"/>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srcRect t="1039" b="1039"/>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208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622323"/>
            <a:ext cx="5113072" cy="2669840"/>
          </a:xfrm>
          <a:prstGeom prst="rect">
            <a:avLst/>
          </a:prstGeom>
        </p:spPr>
        <p:txBody>
          <a:bodyPr lIns="91440" tIns="45720" rIns="91440" bIns="45720" anchor="t"/>
          <a:lstStyle/>
          <a:p>
            <a:pPr marL="342900" indent="-342900">
              <a:buFont typeface="Wingdings" panose="05000000000000000000" pitchFamily="2" charset="2"/>
              <a:buChar char="ü"/>
            </a:pPr>
            <a:r>
              <a:rPr lang="es-ES" sz="2100" dirty="0"/>
              <a:t>Google Drive es una solución de almacenamiento en la nube que pueden utilizar las organizaciones sin ánimo de lucro para almacenar y compartir archivos.</a:t>
            </a:r>
          </a:p>
          <a:p>
            <a:pPr marL="342900" indent="-342900">
              <a:buFont typeface="Wingdings" panose="05000000000000000000" pitchFamily="2" charset="2"/>
              <a:buChar char="ü"/>
            </a:pPr>
            <a:r>
              <a:rPr lang="es-ES" sz="2100" dirty="0"/>
              <a:t>Con Google </a:t>
            </a:r>
            <a:r>
              <a:rPr lang="es-ES" sz="2100" dirty="0" err="1"/>
              <a:t>Docs</a:t>
            </a:r>
            <a:r>
              <a:rPr lang="es-ES" sz="2100" dirty="0"/>
              <a:t>, </a:t>
            </a:r>
            <a:r>
              <a:rPr lang="es-ES" sz="2100" dirty="0" err="1"/>
              <a:t>Sheets</a:t>
            </a:r>
            <a:r>
              <a:rPr lang="es-ES" sz="2100" dirty="0"/>
              <a:t>, </a:t>
            </a:r>
            <a:r>
              <a:rPr lang="es-ES" sz="2100" dirty="0" err="1"/>
              <a:t>Slides</a:t>
            </a:r>
            <a:r>
              <a:rPr lang="es-ES" sz="2100" dirty="0"/>
              <a:t>, </a:t>
            </a:r>
            <a:r>
              <a:rPr lang="es-ES" sz="2100" dirty="0" err="1"/>
              <a:t>Forms</a:t>
            </a:r>
            <a:r>
              <a:rPr lang="es-ES" sz="2100" dirty="0"/>
              <a:t> y Sites, los equipos pueden trabajar juntos en el mismo documento en tiempo real y evitar las idas y venidas por correo electrónico.</a:t>
            </a:r>
          </a:p>
          <a:p>
            <a:pPr marL="342900" indent="-342900">
              <a:buFont typeface="Wingdings" panose="05000000000000000000" pitchFamily="2" charset="2"/>
              <a:buChar char="ü"/>
            </a:pPr>
            <a:r>
              <a:rPr lang="es-ES" sz="2100" dirty="0"/>
              <a:t>Google Drive ofrece un plan gratuito más amplio (15 GB), pero en ocasiones puede causar problemas al sincronizar, convertir y compartir archivos de terceros.</a:t>
            </a:r>
            <a:endParaRPr lang="en-US" sz="2100"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dirty="0" err="1"/>
              <a:t>Herramientas</a:t>
            </a:r>
            <a:r>
              <a:rPr lang="en-US" sz="3500" dirty="0"/>
              <a:t> </a:t>
            </a:r>
            <a:r>
              <a:rPr lang="en-US" sz="3500" dirty="0" err="1"/>
              <a:t>en</a:t>
            </a:r>
            <a:r>
              <a:rPr lang="en-US" sz="3500" dirty="0"/>
              <a:t> </a:t>
            </a:r>
            <a:r>
              <a:rPr lang="en-US" sz="3500" dirty="0" err="1"/>
              <a:t>Profundidad</a:t>
            </a:r>
            <a:r>
              <a:rPr lang="en-US" sz="3500" b="1" dirty="0"/>
              <a:t>: Google Drive  </a:t>
            </a:r>
          </a:p>
        </p:txBody>
      </p:sp>
      <p:pic>
        <p:nvPicPr>
          <p:cNvPr id="1026" name="Picture 2" descr="Google Docs, Sheets, and Slides now support a dark theme on Android">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72" r="13896"/>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1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545320"/>
            <a:ext cx="4867011" cy="3025975"/>
          </a:xfrm>
          <a:prstGeom prst="rect">
            <a:avLst/>
          </a:prstGeom>
        </p:spPr>
        <p:txBody>
          <a:bodyPr lIns="91440" tIns="45720" rIns="91440" bIns="45720" anchor="t"/>
          <a:lstStyle/>
          <a:p>
            <a:pPr marL="342900" indent="-342900">
              <a:buFont typeface="Wingdings" panose="05000000000000000000" pitchFamily="2" charset="2"/>
              <a:buChar char="ü"/>
            </a:pPr>
            <a:r>
              <a:rPr lang="es-ES" sz="2300" dirty="0">
                <a:ea typeface="+mn-lt"/>
                <a:cs typeface="+mn-lt"/>
              </a:rPr>
              <a:t>OneDrive es la nube de Microsoft que te conecta a todos tus archivos.</a:t>
            </a:r>
          </a:p>
          <a:p>
            <a:pPr marL="342900" indent="-342900">
              <a:buFont typeface="Wingdings" panose="05000000000000000000" pitchFamily="2" charset="2"/>
              <a:buChar char="ü"/>
            </a:pPr>
            <a:r>
              <a:rPr lang="es-ES" sz="2300" dirty="0">
                <a:ea typeface="+mn-lt"/>
                <a:cs typeface="+mn-lt"/>
              </a:rPr>
              <a:t>Las organizaciones sin ánimo de lucro pueden utilizarlo para almacenar y proteger archivos, compartirlos con otras personas y acceder a ellos desde cualquier lugar y en todos sus dispositivos.</a:t>
            </a:r>
          </a:p>
          <a:p>
            <a:pPr marL="342900" indent="-342900">
              <a:buFont typeface="Wingdings" panose="05000000000000000000" pitchFamily="2" charset="2"/>
              <a:buChar char="ü"/>
            </a:pPr>
            <a:r>
              <a:rPr lang="es-ES" sz="2300" dirty="0">
                <a:ea typeface="+mn-lt"/>
                <a:cs typeface="+mn-lt"/>
              </a:rPr>
              <a:t>OneDrive se integra perfectamente con Microsoft Office y es la respuesta a la colaboración que ofrece Google Drive.</a:t>
            </a:r>
            <a:endParaRPr lang="en-US" sz="2300"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4990998" cy="992652"/>
          </a:xfrm>
        </p:spPr>
        <p:txBody>
          <a:bodyPr lIns="91440" tIns="45720" rIns="91440" bIns="45720" anchor="t">
            <a:noAutofit/>
          </a:bodyPr>
          <a:lstStyle/>
          <a:p>
            <a:r>
              <a:rPr lang="en-US" dirty="0" err="1"/>
              <a:t>Herramientas</a:t>
            </a:r>
            <a:r>
              <a:rPr lang="en-US" dirty="0"/>
              <a:t> </a:t>
            </a:r>
            <a:r>
              <a:rPr lang="en-US" dirty="0" err="1"/>
              <a:t>en</a:t>
            </a:r>
            <a:r>
              <a:rPr lang="en-US" dirty="0"/>
              <a:t> </a:t>
            </a:r>
            <a:r>
              <a:rPr lang="en-US" dirty="0" err="1"/>
              <a:t>Profundidad</a:t>
            </a:r>
            <a:r>
              <a:rPr lang="en-US" dirty="0"/>
              <a:t>: </a:t>
            </a:r>
            <a:r>
              <a:rPr lang="en-US" b="1" dirty="0" err="1"/>
              <a:t>Onedrive</a:t>
            </a:r>
            <a:endParaRPr lang="en-US" b="1" dirty="0">
              <a:cs typeface="Calibri"/>
            </a:endParaRPr>
          </a:p>
          <a:p>
            <a:endParaRPr lang="en-US" dirty="0"/>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srcRect l="24470" r="24470"/>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3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900641"/>
            <a:ext cx="10595237" cy="4909747"/>
          </a:xfrm>
        </p:spPr>
        <p:txBody>
          <a:bodyPr/>
          <a:lstStyle/>
          <a:p>
            <a:pPr marL="0" indent="0"/>
            <a:endParaRPr lang="en-GB" dirty="0"/>
          </a:p>
          <a:p>
            <a:pPr marL="342900" indent="-342900">
              <a:buBlip>
                <a:blip r:embed="rId3"/>
              </a:buBlip>
            </a:pPr>
            <a:r>
              <a:rPr lang="es-ES" dirty="0"/>
              <a:t>Estas herramientas permiten charlar cara a cara, lo que aumenta la productividad y crea relaciones más seguras entre compañeros.</a:t>
            </a:r>
          </a:p>
          <a:p>
            <a:pPr marL="342900" indent="-342900">
              <a:buBlip>
                <a:blip r:embed="rId3"/>
              </a:buBlip>
            </a:pPr>
            <a:r>
              <a:rPr lang="es-ES" dirty="0"/>
              <a:t>Aunque las herramientas de gestión de proyectos son importantes, a menudo no permiten una comunicación informal y una conexión digital que no se puede infravalorar en los equipos digitales.</a:t>
            </a:r>
          </a:p>
          <a:p>
            <a:pPr marL="342900" indent="-342900">
              <a:buBlip>
                <a:blip r:embed="rId3"/>
              </a:buBlip>
            </a:pPr>
            <a:r>
              <a:rPr lang="es-ES" dirty="0"/>
              <a:t>Las conversaciones informales permiten a los compañeros estrechar lazos, compartir conocimientos y fomentar la colaboración.</a:t>
            </a:r>
          </a:p>
          <a:p>
            <a:pPr marL="342900" indent="-342900">
              <a:buBlip>
                <a:blip r:embed="rId3"/>
              </a:buBlip>
            </a:pPr>
            <a:r>
              <a:rPr lang="es-ES" dirty="0"/>
              <a:t>Las organizaciones sin ánimo de lucro pueden beneficiarse de estas herramientas para mejorar la coordinación interna y el intercambio de conocimientos</a:t>
            </a:r>
            <a:br>
              <a:rPr lang="en-GB" dirty="0"/>
            </a:br>
            <a:br>
              <a:rPr lang="en-GB" dirty="0"/>
            </a:br>
            <a:br>
              <a:rPr lang="en-GB" dirty="0"/>
            </a:br>
            <a:br>
              <a:rPr lang="en-GB" dirty="0"/>
            </a:b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5351"/>
            <a:ext cx="10595237" cy="803654"/>
          </a:xfrm>
        </p:spPr>
        <p:txBody>
          <a:bodyPr/>
          <a:lstStyle/>
          <a:p>
            <a:r>
              <a:rPr lang="en-GB" dirty="0" err="1"/>
              <a:t>Herramientas</a:t>
            </a:r>
            <a:r>
              <a:rPr lang="en-GB" dirty="0"/>
              <a:t> de </a:t>
            </a:r>
            <a:r>
              <a:rPr lang="en-GB" dirty="0" err="1"/>
              <a:t>Comunicación</a:t>
            </a:r>
            <a:r>
              <a:rPr lang="en-GB" dirty="0"/>
              <a:t> Interna</a:t>
            </a:r>
          </a:p>
        </p:txBody>
      </p:sp>
      <p:graphicFrame>
        <p:nvGraphicFramePr>
          <p:cNvPr id="2" name="Diagram 1">
            <a:extLst>
              <a:ext uri="{FF2B5EF4-FFF2-40B4-BE49-F238E27FC236}">
                <a16:creationId xmlns:a16="http://schemas.microsoft.com/office/drawing/2014/main" id="{3825270F-34EB-917D-FEBE-33CAE5BDF3DF}"/>
              </a:ext>
            </a:extLst>
          </p:cNvPr>
          <p:cNvGraphicFramePr/>
          <p:nvPr>
            <p:extLst>
              <p:ext uri="{D42A27DB-BD31-4B8C-83A1-F6EECF244321}">
                <p14:modId xmlns:p14="http://schemas.microsoft.com/office/powerpoint/2010/main" val="3526926278"/>
              </p:ext>
            </p:extLst>
          </p:nvPr>
        </p:nvGraphicFramePr>
        <p:xfrm>
          <a:off x="798381" y="5006734"/>
          <a:ext cx="10595237" cy="803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5981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s-ES" sz="2200" dirty="0" err="1"/>
              <a:t>Slack</a:t>
            </a:r>
            <a:r>
              <a:rPr lang="es-ES" sz="2200" dirty="0"/>
              <a:t> es una aplicación de mensajería para empresas que conecta a las personas con la información que necesitan.</a:t>
            </a:r>
          </a:p>
          <a:p>
            <a:pPr marL="342900" indent="-342900">
              <a:buFont typeface="Wingdings" panose="05000000000000000000" pitchFamily="2" charset="2"/>
              <a:buChar char="ü"/>
            </a:pPr>
            <a:r>
              <a:rPr lang="es-ES" sz="2200" dirty="0"/>
              <a:t>Al reunir a las personas para que trabajen como un equipo unificado, </a:t>
            </a:r>
            <a:r>
              <a:rPr lang="es-ES" sz="2200" dirty="0" err="1"/>
              <a:t>Slack</a:t>
            </a:r>
            <a:r>
              <a:rPr lang="es-ES" sz="2200" dirty="0"/>
              <a:t> transforma la forma en que se comunican las organizaciones. Los hilos permiten organizar conversaciones</a:t>
            </a:r>
          </a:p>
          <a:p>
            <a:pPr marL="342900" indent="-342900">
              <a:buFont typeface="Wingdings" panose="05000000000000000000" pitchFamily="2" charset="2"/>
              <a:buChar char="ü"/>
            </a:pPr>
            <a:r>
              <a:rPr lang="es-ES" sz="2200" dirty="0"/>
              <a:t>Ideal para equipos que utilizan tanto Google como Microsoft Suite, pero el inconveniente es que no se pueden realizar llamadas directamente a través de la aplicación.</a:t>
            </a:r>
            <a:endParaRPr lang="en-US" sz="2200"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Slack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t="105" b="105"/>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048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s-ES" sz="2100" dirty="0"/>
              <a:t>Microsoft </a:t>
            </a:r>
            <a:r>
              <a:rPr lang="es-ES" sz="2100" dirty="0" err="1"/>
              <a:t>Teams</a:t>
            </a:r>
            <a:r>
              <a:rPr lang="es-ES" sz="2100" dirty="0"/>
              <a:t> proporciona herramientas para que las organizaciones sin ánimo de lucro colaboren con todas las partes implicadas</a:t>
            </a:r>
          </a:p>
          <a:p>
            <a:pPr marL="342900" indent="-342900">
              <a:buFont typeface="Wingdings" panose="05000000000000000000" pitchFamily="2" charset="2"/>
              <a:buChar char="ü"/>
            </a:pPr>
            <a:r>
              <a:rPr lang="es-ES" sz="2100" dirty="0"/>
              <a:t>Conéctese mediante reuniones virtuales e integre herramientas de terceros. La herramienta más completa para la comunicación interna con canales, mensajes directos, videollamadas en línea y ventajas de Microsoft OneDrive y otras herramientas.</a:t>
            </a:r>
          </a:p>
          <a:p>
            <a:pPr marL="342900" indent="-342900">
              <a:buFont typeface="Wingdings" panose="05000000000000000000" pitchFamily="2" charset="2"/>
              <a:buChar char="ü"/>
            </a:pPr>
            <a:r>
              <a:rPr lang="es-ES" sz="2100" dirty="0"/>
              <a:t>El inconveniente es que no permite tanta integración con aplicaciones de terceros como otras</a:t>
            </a:r>
            <a:r>
              <a:rPr lang="es-ES" sz="2200" dirty="0"/>
              <a:t>.</a:t>
            </a:r>
            <a:endParaRPr lang="en-US" sz="2200"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Microsoft Teams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l="15960" r="15960"/>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436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s-ES" dirty="0"/>
              <a:t>Google Chat es una plataforma de mensajería para equipos que se integra con Google </a:t>
            </a:r>
            <a:r>
              <a:rPr lang="es-ES" dirty="0" err="1"/>
              <a:t>Workspace</a:t>
            </a:r>
            <a:endParaRPr lang="es-ES" dirty="0"/>
          </a:p>
          <a:p>
            <a:pPr marL="342900" indent="-342900">
              <a:buFont typeface="Wingdings" panose="05000000000000000000" pitchFamily="2" charset="2"/>
              <a:buChar char="ü"/>
            </a:pPr>
            <a:r>
              <a:rPr lang="es-ES" dirty="0"/>
              <a:t>Colabora en tiempo real con los miembros del equipo mediante mensajes directos o salas de chat en equipo. Especialmente útil para la suite de Google y la posibilidad de crear una sala para lluvias de ideas rápidas.</a:t>
            </a:r>
          </a:p>
          <a:p>
            <a:pPr marL="342900" indent="-342900">
              <a:buFont typeface="Wingdings" panose="05000000000000000000" pitchFamily="2" charset="2"/>
              <a:buChar char="ü"/>
            </a:pPr>
            <a:r>
              <a:rPr lang="es-ES" dirty="0"/>
              <a:t>Utilice </a:t>
            </a:r>
            <a:r>
              <a:rPr lang="es-ES" dirty="0" err="1"/>
              <a:t>bots</a:t>
            </a:r>
            <a:r>
              <a:rPr lang="es-ES" dirty="0"/>
              <a:t> para automatizar tareas y acelerar los flujos de trabajo</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Google Chat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l="18087" r="18087"/>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60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7A6B4D-F000-5886-1E50-C9FCEA5F1E10}"/>
              </a:ext>
            </a:extLst>
          </p:cNvPr>
          <p:cNvSpPr>
            <a:spLocks noGrp="1"/>
          </p:cNvSpPr>
          <p:nvPr>
            <p:ph type="body" sz="quarter" idx="16"/>
          </p:nvPr>
        </p:nvSpPr>
        <p:spPr/>
        <p:txBody>
          <a:bodyPr/>
          <a:lstStyle/>
          <a:p>
            <a:r>
              <a:rPr lang="en-IE" dirty="0" err="1"/>
              <a:t>Herramientas</a:t>
            </a:r>
            <a:r>
              <a:rPr lang="en-IE" dirty="0"/>
              <a:t> de </a:t>
            </a:r>
            <a:r>
              <a:rPr lang="en-IE" dirty="0" err="1"/>
              <a:t>Comunicación</a:t>
            </a:r>
            <a:r>
              <a:rPr lang="en-IE" dirty="0"/>
              <a:t> Interna</a:t>
            </a:r>
          </a:p>
        </p:txBody>
      </p:sp>
      <p:pic>
        <p:nvPicPr>
          <p:cNvPr id="9" name="Picture Placeholder 8">
            <a:extLst>
              <a:ext uri="{FF2B5EF4-FFF2-40B4-BE49-F238E27FC236}">
                <a16:creationId xmlns:a16="http://schemas.microsoft.com/office/drawing/2014/main" id="{2C8606DD-AFBD-0EA8-D134-C32AEF171589}"/>
              </a:ext>
            </a:extLst>
          </p:cNvPr>
          <p:cNvPicPr>
            <a:picLocks noGrp="1" noChangeAspect="1"/>
          </p:cNvPicPr>
          <p:nvPr>
            <p:ph type="pic" sz="quarter" idx="42"/>
          </p:nvPr>
        </p:nvPicPr>
        <p:blipFill>
          <a:blip r:embed="rId2"/>
          <a:srcRect l="18608" r="18608"/>
          <a:stretch/>
        </p:blipFill>
        <p:spPr/>
      </p:pic>
      <p:sp>
        <p:nvSpPr>
          <p:cNvPr id="7" name="Text Placeholder 4">
            <a:extLst>
              <a:ext uri="{FF2B5EF4-FFF2-40B4-BE49-F238E27FC236}">
                <a16:creationId xmlns:a16="http://schemas.microsoft.com/office/drawing/2014/main" id="{71429AA4-40D0-7281-20F1-DE565893DBC2}"/>
              </a:ext>
            </a:extLst>
          </p:cNvPr>
          <p:cNvSpPr txBox="1">
            <a:spLocks/>
          </p:cNvSpPr>
          <p:nvPr/>
        </p:nvSpPr>
        <p:spPr>
          <a:xfrm>
            <a:off x="856134" y="1957006"/>
            <a:ext cx="5090974" cy="4261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3"/>
              </a:buBlip>
            </a:pPr>
            <a:r>
              <a:rPr lang="es-ES" sz="2300" dirty="0"/>
              <a:t>Los canales internos permiten una gestión flexible de documentos, conversaciones y archivos en un solo lugar, mientras que los correos electrónicos tradicionales pueden llevar mucho tiempo a la hora de buscar conversaciones y documentos.</a:t>
            </a:r>
          </a:p>
          <a:p>
            <a:pPr marL="342900" indent="-342900">
              <a:buFont typeface="Arial" panose="020B0604020202020204" pitchFamily="34" charset="0"/>
              <a:buBlip>
                <a:blip r:embed="rId3"/>
              </a:buBlip>
            </a:pPr>
            <a:r>
              <a:rPr lang="es-ES" sz="2300" dirty="0"/>
              <a:t>Cada herramienta tiene sus pros y sus contras, por lo que es importante estudiarlas con su equipo para elegir la que mejor se adapte a sus necesidades.</a:t>
            </a:r>
            <a:endParaRPr lang="en-US" sz="2300" dirty="0"/>
          </a:p>
        </p:txBody>
      </p:sp>
      <p:sp>
        <p:nvSpPr>
          <p:cNvPr id="10" name="TextBox 9">
            <a:extLst>
              <a:ext uri="{FF2B5EF4-FFF2-40B4-BE49-F238E27FC236}">
                <a16:creationId xmlns:a16="http://schemas.microsoft.com/office/drawing/2014/main" id="{96C5B87C-B71C-AAF1-74F6-B617F8C0B710}"/>
              </a:ext>
            </a:extLst>
          </p:cNvPr>
          <p:cNvSpPr txBox="1"/>
          <p:nvPr/>
        </p:nvSpPr>
        <p:spPr>
          <a:xfrm>
            <a:off x="6812279" y="5708532"/>
            <a:ext cx="4867011" cy="369332"/>
          </a:xfrm>
          <a:prstGeom prst="rect">
            <a:avLst/>
          </a:prstGeom>
          <a:noFill/>
        </p:spPr>
        <p:txBody>
          <a:bodyPr wrap="square" rtlCol="0">
            <a:spAutoFit/>
          </a:bodyPr>
          <a:lstStyle/>
          <a:p>
            <a:r>
              <a:rPr lang="en-IE" dirty="0" err="1"/>
              <a:t>Fuento</a:t>
            </a:r>
            <a:r>
              <a:rPr lang="en-IE" dirty="0"/>
              <a:t> de la </a:t>
            </a:r>
            <a:r>
              <a:rPr lang="en-IE" dirty="0" err="1"/>
              <a:t>fotografía</a:t>
            </a:r>
            <a:endParaRPr lang="en-IE" dirty="0"/>
          </a:p>
        </p:txBody>
      </p:sp>
    </p:spTree>
    <p:extLst>
      <p:ext uri="{BB962C8B-B14F-4D97-AF65-F5344CB8AC3E}">
        <p14:creationId xmlns:p14="http://schemas.microsoft.com/office/powerpoint/2010/main" val="15634826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Elegir</a:t>
            </a:r>
            <a:r>
              <a:rPr lang="en-GB" dirty="0"/>
              <a:t> la </a:t>
            </a:r>
            <a:r>
              <a:rPr lang="en-GB" dirty="0" err="1"/>
              <a:t>Herramienta</a:t>
            </a:r>
            <a:r>
              <a:rPr lang="en-GB" dirty="0"/>
              <a:t> </a:t>
            </a:r>
            <a:r>
              <a:rPr lang="en-GB" dirty="0" err="1"/>
              <a:t>Adecuada</a:t>
            </a:r>
            <a:r>
              <a:rPr lang="en-GB" dirty="0"/>
              <a:t>...</a:t>
            </a:r>
          </a:p>
        </p:txBody>
      </p:sp>
      <p:graphicFrame>
        <p:nvGraphicFramePr>
          <p:cNvPr id="6" name="Table 6">
            <a:extLst>
              <a:ext uri="{FF2B5EF4-FFF2-40B4-BE49-F238E27FC236}">
                <a16:creationId xmlns:a16="http://schemas.microsoft.com/office/drawing/2014/main" id="{312C3ADA-4670-1567-8B25-4D07E1092544}"/>
              </a:ext>
            </a:extLst>
          </p:cNvPr>
          <p:cNvGraphicFramePr>
            <a:graphicFrameLocks noGrp="1"/>
          </p:cNvGraphicFramePr>
          <p:nvPr>
            <p:extLst>
              <p:ext uri="{D42A27DB-BD31-4B8C-83A1-F6EECF244321}">
                <p14:modId xmlns:p14="http://schemas.microsoft.com/office/powerpoint/2010/main" val="2508302631"/>
              </p:ext>
            </p:extLst>
          </p:nvPr>
        </p:nvGraphicFramePr>
        <p:xfrm>
          <a:off x="652378" y="1350251"/>
          <a:ext cx="10741240" cy="4486682"/>
        </p:xfrm>
        <a:graphic>
          <a:graphicData uri="http://schemas.openxmlformats.org/drawingml/2006/table">
            <a:tbl>
              <a:tblPr firstRow="1" bandRow="1">
                <a:tableStyleId>{5C22544A-7EE6-4342-B048-85BDC9FD1C3A}</a:tableStyleId>
              </a:tblPr>
              <a:tblGrid>
                <a:gridCol w="5370620">
                  <a:extLst>
                    <a:ext uri="{9D8B030D-6E8A-4147-A177-3AD203B41FA5}">
                      <a16:colId xmlns:a16="http://schemas.microsoft.com/office/drawing/2014/main" val="3407083655"/>
                    </a:ext>
                  </a:extLst>
                </a:gridCol>
                <a:gridCol w="5370620">
                  <a:extLst>
                    <a:ext uri="{9D8B030D-6E8A-4147-A177-3AD203B41FA5}">
                      <a16:colId xmlns:a16="http://schemas.microsoft.com/office/drawing/2014/main" val="4278805773"/>
                    </a:ext>
                  </a:extLst>
                </a:gridCol>
              </a:tblGrid>
              <a:tr h="520218">
                <a:tc gridSpan="2">
                  <a:txBody>
                    <a:bodyPr/>
                    <a:lstStyle/>
                    <a:p>
                      <a:r>
                        <a:rPr lang="es-ES" sz="2600" dirty="0">
                          <a:solidFill>
                            <a:srgbClr val="000000"/>
                          </a:solidFill>
                        </a:rPr>
                        <a:t>Al elegir una herramienta, ten en cuenta lo siguiente...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IE" dirty="0"/>
                    </a:p>
                  </a:txBody>
                  <a:tcPr/>
                </a:tc>
                <a:extLst>
                  <a:ext uri="{0D108BD9-81ED-4DB2-BD59-A6C34878D82A}">
                    <a16:rowId xmlns:a16="http://schemas.microsoft.com/office/drawing/2014/main" val="394620778"/>
                  </a:ext>
                </a:extLst>
              </a:tr>
              <a:tr h="3876881">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US" sz="2200" b="1" i="0" u="none" strike="noStrike" kern="1200" cap="none" spc="0" normalizeH="0" baseline="0" noProof="0" dirty="0" err="1">
                          <a:ln>
                            <a:noFill/>
                          </a:ln>
                          <a:solidFill>
                            <a:srgbClr val="000000"/>
                          </a:solidFill>
                          <a:effectLst/>
                          <a:uLnTx/>
                          <a:uFillTx/>
                          <a:latin typeface="+mn-lt"/>
                          <a:ea typeface="+mn-ea"/>
                          <a:cs typeface="+mn-cs"/>
                        </a:rPr>
                        <a:t>Integración</a:t>
                      </a:r>
                      <a:r>
                        <a:rPr kumimoji="0" lang="en-US" sz="2200" b="0" i="0" u="none" strike="noStrike" kern="1200" cap="none" spc="0" normalizeH="0" baseline="0" noProof="0" dirty="0">
                          <a:ln>
                            <a:noFill/>
                          </a:ln>
                          <a:solidFill>
                            <a:srgbClr val="000000"/>
                          </a:solidFill>
                          <a:effectLst/>
                          <a:uLnTx/>
                          <a:uFillTx/>
                          <a:latin typeface="+mn-lt"/>
                          <a:ea typeface="+mn-ea"/>
                          <a:cs typeface="+mn-cs"/>
                        </a:rPr>
                        <a:t>: </a:t>
                      </a:r>
                      <a:r>
                        <a:rPr kumimoji="0" lang="es-ES" sz="2200" b="0" i="0" u="none" strike="noStrike" kern="1200" cap="none" spc="0" normalizeH="0" baseline="0" noProof="0" dirty="0">
                          <a:ln>
                            <a:noFill/>
                          </a:ln>
                          <a:solidFill>
                            <a:srgbClr val="000000"/>
                          </a:solidFill>
                          <a:effectLst/>
                          <a:uLnTx/>
                          <a:uFillTx/>
                          <a:latin typeface="+mn-lt"/>
                          <a:ea typeface="+mn-ea"/>
                          <a:cs typeface="+mn-cs"/>
                        </a:rPr>
                        <a:t>Es importante elegir herramientas que puedan integrarse con los sistemas y el software que ya utiliza su organización.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200" b="1" dirty="0" err="1">
                          <a:solidFill>
                            <a:srgbClr val="000000"/>
                          </a:solidFill>
                        </a:rPr>
                        <a:t>Facilidad</a:t>
                      </a:r>
                      <a:r>
                        <a:rPr lang="en-US" sz="2200" b="1" dirty="0">
                          <a:solidFill>
                            <a:srgbClr val="000000"/>
                          </a:solidFill>
                        </a:rPr>
                        <a:t> de </a:t>
                      </a:r>
                      <a:r>
                        <a:rPr lang="en-US" sz="2200" b="1" dirty="0" err="1">
                          <a:solidFill>
                            <a:srgbClr val="000000"/>
                          </a:solidFill>
                        </a:rPr>
                        <a:t>manejo</a:t>
                      </a:r>
                      <a:r>
                        <a:rPr lang="en-US" sz="2200" dirty="0">
                          <a:solidFill>
                            <a:srgbClr val="000000"/>
                          </a:solidFill>
                        </a:rPr>
                        <a:t>: </a:t>
                      </a:r>
                      <a:r>
                        <a:rPr lang="es-ES" sz="2200" dirty="0">
                          <a:solidFill>
                            <a:srgbClr val="000000"/>
                          </a:solidFill>
                        </a:rPr>
                        <a:t>Las herramientas que elija deben ser fáciles de usar e intuitivas.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200" b="1" dirty="0" err="1">
                          <a:solidFill>
                            <a:srgbClr val="000000"/>
                          </a:solidFill>
                        </a:rPr>
                        <a:t>Adaptabilidad</a:t>
                      </a:r>
                      <a:r>
                        <a:rPr lang="en-US" sz="2200" dirty="0">
                          <a:solidFill>
                            <a:srgbClr val="000000"/>
                          </a:solidFill>
                        </a:rPr>
                        <a:t>: </a:t>
                      </a:r>
                      <a:r>
                        <a:rPr lang="es-ES" sz="2200" dirty="0">
                          <a:solidFill>
                            <a:srgbClr val="000000"/>
                          </a:solidFill>
                        </a:rPr>
                        <a:t>A medida que tu organización crezca y evolucione, sus necesidades pueden cambiar. Es importante elegir herramientas que puedan escalar con su organización.</a:t>
                      </a:r>
                      <a:endParaRPr lang="en-IE" sz="220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US" sz="2000" b="1" i="0" u="none" strike="noStrike" kern="1200" cap="none" spc="0" normalizeH="0" baseline="0" noProof="0" dirty="0" err="1">
                          <a:ln>
                            <a:noFill/>
                          </a:ln>
                          <a:solidFill>
                            <a:srgbClr val="000000"/>
                          </a:solidFill>
                          <a:effectLst/>
                          <a:uLnTx/>
                          <a:uFillTx/>
                          <a:latin typeface="+mn-lt"/>
                          <a:ea typeface="+mn-ea"/>
                          <a:cs typeface="+mn-cs"/>
                        </a:rPr>
                        <a:t>Seguridad</a:t>
                      </a:r>
                      <a:r>
                        <a:rPr kumimoji="0" lang="en-US" sz="2000" b="0" i="0" u="none" strike="noStrike" kern="1200" cap="none" spc="0" normalizeH="0" baseline="0" noProof="0" dirty="0">
                          <a:ln>
                            <a:noFill/>
                          </a:ln>
                          <a:solidFill>
                            <a:srgbClr val="000000"/>
                          </a:solidFill>
                          <a:effectLst/>
                          <a:uLnTx/>
                          <a:uFillTx/>
                          <a:latin typeface="+mn-lt"/>
                          <a:ea typeface="+mn-ea"/>
                          <a:cs typeface="+mn-cs"/>
                        </a:rPr>
                        <a:t>: </a:t>
                      </a:r>
                      <a:r>
                        <a:rPr kumimoji="0" lang="es-ES" sz="2000" b="0" i="0" u="none" strike="noStrike" kern="1200" cap="none" spc="0" normalizeH="0" baseline="0" noProof="0" dirty="0">
                          <a:ln>
                            <a:noFill/>
                          </a:ln>
                          <a:solidFill>
                            <a:srgbClr val="000000"/>
                          </a:solidFill>
                          <a:effectLst/>
                          <a:uLnTx/>
                          <a:uFillTx/>
                          <a:latin typeface="+mn-lt"/>
                          <a:ea typeface="+mn-ea"/>
                          <a:cs typeface="+mn-cs"/>
                        </a:rPr>
                        <a:t>Garantizar la seguridad de los datos de su organización es crucial. Asegúrate de elegir herramientas que cuenten con sólidas medidas de seguridad para proteger tus datos.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000" b="1" dirty="0" err="1">
                          <a:solidFill>
                            <a:srgbClr val="000000"/>
                          </a:solidFill>
                        </a:rPr>
                        <a:t>Coste</a:t>
                      </a:r>
                      <a:r>
                        <a:rPr lang="en-US" sz="2000" dirty="0">
                          <a:solidFill>
                            <a:srgbClr val="000000"/>
                          </a:solidFill>
                        </a:rPr>
                        <a:t>: </a:t>
                      </a:r>
                      <a:r>
                        <a:rPr lang="es-ES" sz="2000" dirty="0">
                          <a:solidFill>
                            <a:srgbClr val="000000"/>
                          </a:solidFill>
                        </a:rPr>
                        <a:t>Ten en cuenta el coste de las herramientas que está considerando, así como los costes corrientes, como las cuotas de suscripción o los costes de mantenimiento.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000" b="1" dirty="0" err="1">
                          <a:solidFill>
                            <a:srgbClr val="000000"/>
                          </a:solidFill>
                        </a:rPr>
                        <a:t>Soporte</a:t>
                      </a:r>
                      <a:r>
                        <a:rPr lang="en-US" sz="2000" b="1" dirty="0">
                          <a:solidFill>
                            <a:srgbClr val="000000"/>
                          </a:solidFill>
                        </a:rPr>
                        <a:t>: </a:t>
                      </a:r>
                      <a:r>
                        <a:rPr lang="es-ES" sz="2000" dirty="0">
                          <a:solidFill>
                            <a:srgbClr val="000000"/>
                          </a:solidFill>
                        </a:rPr>
                        <a:t>Elige herramientas que ofrezcan un buen servicio de atención al cliente, para que puedas obtener ayuda rápidamente si tienes algún problema.</a:t>
                      </a:r>
                      <a:r>
                        <a:rPr lang="en-US" sz="2000" dirty="0">
                          <a:solidFill>
                            <a:srgbClr val="000000"/>
                          </a:solidFill>
                        </a:rPr>
                        <a:t>.</a:t>
                      </a:r>
                      <a:endParaRPr lang="en-IE" sz="200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6776521"/>
                  </a:ext>
                </a:extLst>
              </a:tr>
            </a:tbl>
          </a:graphicData>
        </a:graphic>
      </p:graphicFrame>
    </p:spTree>
    <p:extLst>
      <p:ext uri="{BB962C8B-B14F-4D97-AF65-F5344CB8AC3E}">
        <p14:creationId xmlns:p14="http://schemas.microsoft.com/office/powerpoint/2010/main" val="4216149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s-ES" dirty="0"/>
              <a:t>Las herramientas de comunicación externa son las que se utilizan para comunicarse con personas externas, público objetivo o clientes.</a:t>
            </a:r>
          </a:p>
          <a:p>
            <a:pPr marL="0" indent="0"/>
            <a:endParaRPr lang="en-GB" dirty="0"/>
          </a:p>
          <a:p>
            <a:pPr marL="342900" indent="-342900">
              <a:buBlip>
                <a:blip r:embed="rId3"/>
              </a:buBlip>
            </a:pPr>
            <a:r>
              <a:rPr lang="es-ES" dirty="0"/>
              <a:t>Algunas de estas herramientas son la página web, los blogs, el correo electrónico, los boletines, las redes sociales (LinkedIn, Instagram, Facebook, </a:t>
            </a:r>
            <a:r>
              <a:rPr lang="es-ES" dirty="0" err="1"/>
              <a:t>Telegram</a:t>
            </a:r>
            <a:r>
              <a:rPr lang="es-ES" dirty="0"/>
              <a:t>), las conferencias, los comunicados de prensa y los eventos.  Teniendo en cuenta quién es el público objetivo, las estrategias de comunicación dependerán también de las herramientas que utilice.</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Herramientas</a:t>
            </a:r>
            <a:r>
              <a:rPr lang="en-GB" dirty="0"/>
              <a:t> de </a:t>
            </a:r>
            <a:r>
              <a:rPr lang="en-GB" dirty="0" err="1"/>
              <a:t>Comunicación</a:t>
            </a:r>
            <a:r>
              <a:rPr lang="en-GB" dirty="0"/>
              <a:t> </a:t>
            </a:r>
            <a:r>
              <a:rPr lang="en-GB" dirty="0" err="1"/>
              <a:t>Externas</a:t>
            </a:r>
            <a:endParaRPr lang="en-GB" dirty="0"/>
          </a:p>
        </p:txBody>
      </p:sp>
    </p:spTree>
    <p:extLst>
      <p:ext uri="{BB962C8B-B14F-4D97-AF65-F5344CB8AC3E}">
        <p14:creationId xmlns:p14="http://schemas.microsoft.com/office/powerpoint/2010/main" val="266376194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02B72D97329AC47B9F1224E8EA631C0" ma:contentTypeVersion="12" ma:contentTypeDescription="Crear nuevo documento." ma:contentTypeScope="" ma:versionID="86f84f6a9ad1f061d218b6229322949c">
  <xsd:schema xmlns:xsd="http://www.w3.org/2001/XMLSchema" xmlns:xs="http://www.w3.org/2001/XMLSchema" xmlns:p="http://schemas.microsoft.com/office/2006/metadata/properties" xmlns:ns3="8808601c-4998-4b83-acc3-0d414a60c10a" xmlns:ns4="caa2c6fe-48da-4a92-bc4a-181fd236eb01" targetNamespace="http://schemas.microsoft.com/office/2006/metadata/properties" ma:root="true" ma:fieldsID="06102ebffdfa76ff0e19e9f21b69d4a4" ns3:_="" ns4:_="">
    <xsd:import namespace="8808601c-4998-4b83-acc3-0d414a60c10a"/>
    <xsd:import namespace="caa2c6fe-48da-4a92-bc4a-181fd236eb0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08601c-4998-4b83-acc3-0d414a60c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a2c6fe-48da-4a92-bc4a-181fd236eb01"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SharingHintHash" ma:index="14"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808601c-4998-4b83-acc3-0d414a60c10a" xsi:nil="true"/>
  </documentManagement>
</p:properties>
</file>

<file path=customXml/itemProps1.xml><?xml version="1.0" encoding="utf-8"?>
<ds:datastoreItem xmlns:ds="http://schemas.openxmlformats.org/officeDocument/2006/customXml" ds:itemID="{485F532F-EA79-415F-A14C-ED2322D04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08601c-4998-4b83-acc3-0d414a60c10a"/>
    <ds:schemaRef ds:uri="caa2c6fe-48da-4a92-bc4a-181fd236e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ED3846-1719-42CE-A10A-3C29AA9F8314}">
  <ds:schemaRefs>
    <ds:schemaRef ds:uri="http://schemas.microsoft.com/sharepoint/v3/contenttype/forms"/>
  </ds:schemaRefs>
</ds:datastoreItem>
</file>

<file path=customXml/itemProps3.xml><?xml version="1.0" encoding="utf-8"?>
<ds:datastoreItem xmlns:ds="http://schemas.openxmlformats.org/officeDocument/2006/customXml" ds:itemID="{63C22FED-C285-42A2-878A-B8E0748B7FBE}">
  <ds:schemaRefs>
    <ds:schemaRef ds:uri="http://schemas.microsoft.com/office/2006/metadata/properties"/>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www.w3.org/XML/1998/namespace"/>
    <ds:schemaRef ds:uri="8808601c-4998-4b83-acc3-0d414a60c10a"/>
    <ds:schemaRef ds:uri="http://schemas.openxmlformats.org/package/2006/metadata/core-properties"/>
    <ds:schemaRef ds:uri="caa2c6fe-48da-4a92-bc4a-181fd236eb01"/>
  </ds:schemaRefs>
</ds:datastoreItem>
</file>

<file path=docProps/app.xml><?xml version="1.0" encoding="utf-8"?>
<Properties xmlns="http://schemas.openxmlformats.org/officeDocument/2006/extended-properties" xmlns:vt="http://schemas.openxmlformats.org/officeDocument/2006/docPropsVTypes">
  <Template>Facet</Template>
  <TotalTime>9620</TotalTime>
  <Words>9453</Words>
  <Application>Microsoft Office PowerPoint</Application>
  <PresentationFormat>Panorámica</PresentationFormat>
  <Paragraphs>722</Paragraphs>
  <Slides>128</Slides>
  <Notes>77</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128</vt:i4>
      </vt:variant>
    </vt:vector>
  </HeadingPairs>
  <TitlesOfParts>
    <vt:vector size="136" baseType="lpstr">
      <vt:lpstr>-apple-system</vt:lpstr>
      <vt:lpstr>Arial</vt:lpstr>
      <vt:lpstr>Arial,Sans-Serif</vt:lpstr>
      <vt:lpstr>Calibri</vt:lpstr>
      <vt:lpstr>Lato</vt:lpstr>
      <vt:lpstr>Montserrat Light</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Sofia Membiela</cp:lastModifiedBy>
  <cp:revision>10</cp:revision>
  <dcterms:created xsi:type="dcterms:W3CDTF">2020-10-14T13:32:04Z</dcterms:created>
  <dcterms:modified xsi:type="dcterms:W3CDTF">2023-09-28T12:36:38Z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0x010100102B72D97329AC47B9F1224E8EA631C0</vt:lpwstr>
  </property>
</Properties>
</file>