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FF_E68DD181.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83"/>
  </p:notesMasterIdLst>
  <p:sldIdLst>
    <p:sldId id="4286" r:id="rId2"/>
    <p:sldId id="4306" r:id="rId3"/>
    <p:sldId id="4322" r:id="rId4"/>
    <p:sldId id="4427" r:id="rId5"/>
    <p:sldId id="4347" r:id="rId6"/>
    <p:sldId id="4425" r:id="rId7"/>
    <p:sldId id="4423" r:id="rId8"/>
    <p:sldId id="4346" r:id="rId9"/>
    <p:sldId id="4426" r:id="rId10"/>
    <p:sldId id="4351" r:id="rId11"/>
    <p:sldId id="4352" r:id="rId12"/>
    <p:sldId id="4354" r:id="rId13"/>
    <p:sldId id="4355" r:id="rId14"/>
    <p:sldId id="4356" r:id="rId15"/>
    <p:sldId id="4357" r:id="rId16"/>
    <p:sldId id="4358" r:id="rId17"/>
    <p:sldId id="4359" r:id="rId18"/>
    <p:sldId id="4361" r:id="rId19"/>
    <p:sldId id="4362" r:id="rId20"/>
    <p:sldId id="4363" r:id="rId21"/>
    <p:sldId id="4364" r:id="rId22"/>
    <p:sldId id="4365" r:id="rId23"/>
    <p:sldId id="4366" r:id="rId24"/>
    <p:sldId id="4367" r:id="rId25"/>
    <p:sldId id="4369" r:id="rId26"/>
    <p:sldId id="4595" r:id="rId27"/>
    <p:sldId id="4368" r:id="rId28"/>
    <p:sldId id="4370" r:id="rId29"/>
    <p:sldId id="4372" r:id="rId30"/>
    <p:sldId id="4371" r:id="rId31"/>
    <p:sldId id="4373" r:id="rId32"/>
    <p:sldId id="4375" r:id="rId33"/>
    <p:sldId id="4428" r:id="rId34"/>
    <p:sldId id="4383" r:id="rId35"/>
    <p:sldId id="4384" r:id="rId36"/>
    <p:sldId id="4385" r:id="rId37"/>
    <p:sldId id="4596" r:id="rId38"/>
    <p:sldId id="4387" r:id="rId39"/>
    <p:sldId id="4386" r:id="rId40"/>
    <p:sldId id="4388" r:id="rId41"/>
    <p:sldId id="4389" r:id="rId42"/>
    <p:sldId id="4390" r:id="rId43"/>
    <p:sldId id="4391" r:id="rId44"/>
    <p:sldId id="4392" r:id="rId45"/>
    <p:sldId id="4393" r:id="rId46"/>
    <p:sldId id="4394" r:id="rId47"/>
    <p:sldId id="4395" r:id="rId48"/>
    <p:sldId id="4597" r:id="rId49"/>
    <p:sldId id="4429" r:id="rId50"/>
    <p:sldId id="4400" r:id="rId51"/>
    <p:sldId id="4401" r:id="rId52"/>
    <p:sldId id="4402" r:id="rId53"/>
    <p:sldId id="4403" r:id="rId54"/>
    <p:sldId id="4404" r:id="rId55"/>
    <p:sldId id="4405" r:id="rId56"/>
    <p:sldId id="4406" r:id="rId57"/>
    <p:sldId id="4407" r:id="rId58"/>
    <p:sldId id="4408" r:id="rId59"/>
    <p:sldId id="4409" r:id="rId60"/>
    <p:sldId id="4410" r:id="rId61"/>
    <p:sldId id="4411" r:id="rId62"/>
    <p:sldId id="4412" r:id="rId63"/>
    <p:sldId id="4413" r:id="rId64"/>
    <p:sldId id="4414" r:id="rId65"/>
    <p:sldId id="4598" r:id="rId66"/>
    <p:sldId id="4415" r:id="rId67"/>
    <p:sldId id="4416" r:id="rId68"/>
    <p:sldId id="4417" r:id="rId69"/>
    <p:sldId id="4418" r:id="rId70"/>
    <p:sldId id="4420" r:id="rId71"/>
    <p:sldId id="4421" r:id="rId72"/>
    <p:sldId id="4644" r:id="rId73"/>
    <p:sldId id="4377" r:id="rId74"/>
    <p:sldId id="4378" r:id="rId75"/>
    <p:sldId id="4379" r:id="rId76"/>
    <p:sldId id="4380" r:id="rId77"/>
    <p:sldId id="4381" r:id="rId78"/>
    <p:sldId id="4397" r:id="rId79"/>
    <p:sldId id="4398" r:id="rId80"/>
    <p:sldId id="4422" r:id="rId81"/>
    <p:sldId id="4645"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nstructional &amp; Learning Objectives, Competencies, Module Duration" id="{F8E57CDA-3EB4-463E-B244-0C6CD3558374}">
          <p14:sldIdLst>
            <p14:sldId id="4286"/>
            <p14:sldId id="4306"/>
            <p14:sldId id="4322"/>
            <p14:sldId id="4427"/>
            <p14:sldId id="4347"/>
            <p14:sldId id="4425"/>
            <p14:sldId id="4423"/>
            <p14:sldId id="4346"/>
            <p14:sldId id="4426"/>
            <p14:sldId id="4351"/>
          </p14:sldIdLst>
        </p14:section>
        <p14:section name="Communication" id="{882B5BE8-6648-4E14-BFF6-B6D18BA40BE6}">
          <p14:sldIdLst>
            <p14:sldId id="4352"/>
            <p14:sldId id="4354"/>
            <p14:sldId id="4355"/>
            <p14:sldId id="4356"/>
            <p14:sldId id="4357"/>
            <p14:sldId id="4358"/>
            <p14:sldId id="4359"/>
            <p14:sldId id="4361"/>
            <p14:sldId id="4362"/>
            <p14:sldId id="4363"/>
            <p14:sldId id="4364"/>
            <p14:sldId id="4365"/>
            <p14:sldId id="4366"/>
            <p14:sldId id="4367"/>
            <p14:sldId id="4369"/>
            <p14:sldId id="4595"/>
            <p14:sldId id="4368"/>
            <p14:sldId id="4370"/>
            <p14:sldId id="4372"/>
            <p14:sldId id="4371"/>
            <p14:sldId id="4373"/>
            <p14:sldId id="4375"/>
          </p14:sldIdLst>
        </p14:section>
        <p14:section name="Storytelling" id="{8DD220A0-BF59-4626-A5FD-A6F2A9679CC5}">
          <p14:sldIdLst>
            <p14:sldId id="4428"/>
            <p14:sldId id="4383"/>
            <p14:sldId id="4384"/>
            <p14:sldId id="4385"/>
            <p14:sldId id="4596"/>
            <p14:sldId id="4387"/>
            <p14:sldId id="4386"/>
            <p14:sldId id="4388"/>
            <p14:sldId id="4389"/>
            <p14:sldId id="4390"/>
            <p14:sldId id="4391"/>
            <p14:sldId id="4392"/>
            <p14:sldId id="4393"/>
            <p14:sldId id="4394"/>
            <p14:sldId id="4395"/>
            <p14:sldId id="4597"/>
          </p14:sldIdLst>
        </p14:section>
        <p14:section name="Communication Tools" id="{0A0A6796-B23D-44F5-B38D-9FB88AB3EAA1}">
          <p14:sldIdLst>
            <p14:sldId id="4429"/>
            <p14:sldId id="4400"/>
            <p14:sldId id="4401"/>
            <p14:sldId id="4402"/>
            <p14:sldId id="4403"/>
            <p14:sldId id="4404"/>
            <p14:sldId id="4405"/>
            <p14:sldId id="4406"/>
            <p14:sldId id="4407"/>
            <p14:sldId id="4408"/>
            <p14:sldId id="4409"/>
            <p14:sldId id="4410"/>
            <p14:sldId id="4411"/>
            <p14:sldId id="4412"/>
            <p14:sldId id="4413"/>
            <p14:sldId id="4414"/>
            <p14:sldId id="4598"/>
            <p14:sldId id="4415"/>
            <p14:sldId id="4416"/>
            <p14:sldId id="4417"/>
            <p14:sldId id="4418"/>
            <p14:sldId id="4420"/>
            <p14:sldId id="4421"/>
            <p14:sldId id="4644"/>
          </p14:sldIdLst>
        </p14:section>
        <p14:section name="References" id="{B078D9D6-F9BB-44E1-8D5E-BB995529F1D3}">
          <p14:sldIdLst>
            <p14:sldId id="4377"/>
            <p14:sldId id="4378"/>
            <p14:sldId id="4379"/>
            <p14:sldId id="4380"/>
            <p14:sldId id="4381"/>
            <p14:sldId id="4397"/>
            <p14:sldId id="4398"/>
            <p14:sldId id="4422"/>
            <p14:sldId id="464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4C6E36-A0B3-35F9-E0D4-737A782DA5DA}" name="Andria Xenofontos" initials="AX" userId="S::andria.x@citizensinpower.org::da4b94f5-c4c0-4f93-b6ae-b904cbb8ac7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E8063"/>
    <a:srgbClr val="90A184"/>
    <a:srgbClr val="D0D6C5"/>
    <a:srgbClr val="AABC99"/>
    <a:srgbClr val="768869"/>
    <a:srgbClr val="62755B"/>
    <a:srgbClr val="DAE0D2"/>
    <a:srgbClr val="7D8E74"/>
    <a:srgbClr val="371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98B828-AEC7-458D-9537-7DBBE6AF15D0}" v="7018" dt="2022-10-12T07:43:35.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0" autoAdjust="0"/>
    <p:restoredTop sz="86430"/>
  </p:normalViewPr>
  <p:slideViewPr>
    <p:cSldViewPr snapToGrid="0" snapToObjects="1">
      <p:cViewPr varScale="1">
        <p:scale>
          <a:sx n="114" d="100"/>
          <a:sy n="114" d="100"/>
        </p:scale>
        <p:origin x="468"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slide" Target="slides/slide49.xml" Id="rId50" /><Relationship Type="http://schemas.openxmlformats.org/officeDocument/2006/relationships/slide" Target="slides/slide54.xml" Id="rId55" /><Relationship Type="http://schemas.openxmlformats.org/officeDocument/2006/relationships/slide" Target="slides/slide62.xml" Id="rId63" /><Relationship Type="http://schemas.openxmlformats.org/officeDocument/2006/relationships/slide" Target="slides/slide67.xml" Id="rId68" /><Relationship Type="http://schemas.openxmlformats.org/officeDocument/2006/relationships/slide" Target="slides/slide75.xml" Id="rId76" /><Relationship Type="http://schemas.openxmlformats.org/officeDocument/2006/relationships/presProps" Target="presProps.xml" Id="rId84" /><Relationship Type="http://schemas.microsoft.com/office/2015/10/relationships/revisionInfo" Target="revisionInfo.xml" Id="rId89" /><Relationship Type="http://schemas.openxmlformats.org/officeDocument/2006/relationships/slide" Target="slides/slide6.xml" Id="rId7" /><Relationship Type="http://schemas.openxmlformats.org/officeDocument/2006/relationships/slide" Target="slides/slide70.xml" Id="rId71"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slide" Target="slides/slide52.xml" Id="rId53" /><Relationship Type="http://schemas.openxmlformats.org/officeDocument/2006/relationships/slide" Target="slides/slide57.xml" Id="rId58" /><Relationship Type="http://schemas.openxmlformats.org/officeDocument/2006/relationships/slide" Target="slides/slide65.xml" Id="rId66" /><Relationship Type="http://schemas.openxmlformats.org/officeDocument/2006/relationships/slide" Target="slides/slide73.xml" Id="rId74" /><Relationship Type="http://schemas.openxmlformats.org/officeDocument/2006/relationships/slide" Target="slides/slide78.xml" Id="rId79" /><Relationship Type="http://schemas.openxmlformats.org/officeDocument/2006/relationships/tableStyles" Target="tableStyles.xml" Id="rId87" /><Relationship Type="http://schemas.openxmlformats.org/officeDocument/2006/relationships/slide" Target="slides/slide4.xml" Id="rId5" /><Relationship Type="http://schemas.openxmlformats.org/officeDocument/2006/relationships/slide" Target="slides/slide60.xml" Id="rId61" /><Relationship Type="http://schemas.openxmlformats.org/officeDocument/2006/relationships/slide" Target="slides/slide81.xml" Id="rId82" /><Relationship Type="http://schemas.microsoft.com/office/2018/10/relationships/authors" Target="authors.xml" Id="rId90"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slide" Target="slides/slide55.xml" Id="rId56" /><Relationship Type="http://schemas.openxmlformats.org/officeDocument/2006/relationships/slide" Target="slides/slide63.xml" Id="rId64" /><Relationship Type="http://schemas.openxmlformats.org/officeDocument/2006/relationships/slide" Target="slides/slide68.xml" Id="rId69" /><Relationship Type="http://schemas.openxmlformats.org/officeDocument/2006/relationships/slide" Target="slides/slide76.xml" Id="rId77" /><Relationship Type="http://schemas.openxmlformats.org/officeDocument/2006/relationships/slide" Target="slides/slide7.xml" Id="rId8" /><Relationship Type="http://schemas.openxmlformats.org/officeDocument/2006/relationships/slide" Target="slides/slide50.xml" Id="rId51" /><Relationship Type="http://schemas.openxmlformats.org/officeDocument/2006/relationships/slide" Target="slides/slide71.xml" Id="rId72" /><Relationship Type="http://schemas.openxmlformats.org/officeDocument/2006/relationships/slide" Target="slides/slide79.xml" Id="rId80" /><Relationship Type="http://schemas.openxmlformats.org/officeDocument/2006/relationships/viewProps" Target="viewProps.xml" Id="rId85"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58.xml" Id="rId59" /><Relationship Type="http://schemas.openxmlformats.org/officeDocument/2006/relationships/slide" Target="slides/slide66.xml" Id="rId67"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slide" Target="slides/slide53.xml" Id="rId54" /><Relationship Type="http://schemas.openxmlformats.org/officeDocument/2006/relationships/slide" Target="slides/slide61.xml" Id="rId62" /><Relationship Type="http://schemas.openxmlformats.org/officeDocument/2006/relationships/slide" Target="slides/slide69.xml" Id="rId70" /><Relationship Type="http://schemas.openxmlformats.org/officeDocument/2006/relationships/slide" Target="slides/slide74.xml" Id="rId75" /><Relationship Type="http://schemas.openxmlformats.org/officeDocument/2006/relationships/notesMaster" Target="notesMasters/notesMaster1.xml" Id="rId83"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48.xml" Id="rId49" /><Relationship Type="http://schemas.openxmlformats.org/officeDocument/2006/relationships/slide" Target="slides/slide56.xml" Id="rId57" /><Relationship Type="http://schemas.openxmlformats.org/officeDocument/2006/relationships/slide" Target="slides/slide9.xml" Id="rId10"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slide" Target="slides/slide51.xml" Id="rId52" /><Relationship Type="http://schemas.openxmlformats.org/officeDocument/2006/relationships/slide" Target="slides/slide59.xml" Id="rId60" /><Relationship Type="http://schemas.openxmlformats.org/officeDocument/2006/relationships/slide" Target="slides/slide64.xml" Id="rId65" /><Relationship Type="http://schemas.openxmlformats.org/officeDocument/2006/relationships/slide" Target="slides/slide72.xml" Id="rId73" /><Relationship Type="http://schemas.openxmlformats.org/officeDocument/2006/relationships/slide" Target="slides/slide77.xml" Id="rId78" /><Relationship Type="http://schemas.openxmlformats.org/officeDocument/2006/relationships/slide" Target="slides/slide80.xml" Id="rId81" /><Relationship Type="http://schemas.openxmlformats.org/officeDocument/2006/relationships/theme" Target="theme/theme1.xml" Id="rId86" /></Relationships>
</file>

<file path=ppt/comments/modernComment_10FF_E68DD181.xml><?xml version="1.0" encoding="utf-8"?>
<p188:cmLst xmlns:a="http://schemas.openxmlformats.org/drawingml/2006/main" xmlns:r="http://schemas.openxmlformats.org/officeDocument/2006/relationships" xmlns:p188="http://schemas.microsoft.com/office/powerpoint/2018/8/main">
  <p188:cm id="{253B19BA-DFAC-40F3-BC40-A940931497BF}" authorId="{2B4C6E36-A0B3-35F9-E0D4-737A782DA5DA}" created="2022-09-22T08:15:24.455">
    <ac:deMkLst xmlns:ac="http://schemas.microsoft.com/office/drawing/2013/main/command">
      <pc:docMk xmlns:pc="http://schemas.microsoft.com/office/powerpoint/2013/main/command"/>
      <pc:sldMk xmlns:pc="http://schemas.microsoft.com/office/powerpoint/2013/main/command" cId="3868053889" sldId="4351"/>
      <ac:spMk id="5" creationId="{596AF18B-65BF-DB48-9E25-AFA12E81586C}"/>
    </ac:deMkLst>
    <p188:txBody>
      <a:bodyPr/>
      <a:lstStyle/>
      <a:p>
        <a:r>
          <a:rPr lang="en-GB"/>
          <a:t>[@Rafaella Piyioti] Slide incomplete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A557B-96FD-411A-9B0C-EF4F03928EB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ZA"/>
        </a:p>
      </dgm:t>
    </dgm:pt>
    <dgm:pt modelId="{B38ADB98-25AC-488B-BD1E-393016824764}">
      <dgm:prSet phldrT="[Text]" custT="1"/>
      <dgm:spPr/>
      <dgm:t>
        <a:bodyPr/>
        <a:lstStyle/>
        <a:p>
          <a:r>
            <a:rPr lang="el-GR" sz="2200" dirty="0">
              <a:solidFill>
                <a:schemeClr val="accent1"/>
              </a:solidFill>
              <a:effectLst>
                <a:outerShdw blurRad="38100" dist="38100" dir="2700000" algn="tl">
                  <a:srgbClr val="000000">
                    <a:alpha val="43137"/>
                  </a:srgbClr>
                </a:outerShdw>
              </a:effectLst>
            </a:rPr>
            <a:t>Λήψη υπέρογκου αριθμού μηνυμάτων</a:t>
          </a:r>
          <a:endParaRPr lang="en-ZA" sz="2200" dirty="0">
            <a:solidFill>
              <a:schemeClr val="accent1"/>
            </a:solidFill>
            <a:effectLst>
              <a:outerShdw blurRad="38100" dist="38100" dir="2700000" algn="tl">
                <a:srgbClr val="000000">
                  <a:alpha val="43137"/>
                </a:srgbClr>
              </a:outerShdw>
            </a:effectLst>
          </a:endParaRPr>
        </a:p>
      </dgm:t>
    </dgm:pt>
    <dgm:pt modelId="{54977F3A-45CE-4F2A-B261-5F34C9A7E794}" type="parTrans" cxnId="{DEE0F7B7-2AB4-44ED-BFEB-B9CA956839B3}">
      <dgm:prSet/>
      <dgm:spPr/>
      <dgm:t>
        <a:bodyPr/>
        <a:lstStyle/>
        <a:p>
          <a:endParaRPr lang="en-ZA"/>
        </a:p>
      </dgm:t>
    </dgm:pt>
    <dgm:pt modelId="{92624EEA-EF13-442E-9BDF-E3C03BDD53AA}" type="sibTrans" cxnId="{DEE0F7B7-2AB4-44ED-BFEB-B9CA956839B3}">
      <dgm:prSet/>
      <dgm:spPr/>
      <dgm:t>
        <a:bodyPr/>
        <a:lstStyle/>
        <a:p>
          <a:endParaRPr lang="en-ZA"/>
        </a:p>
      </dgm:t>
    </dgm:pt>
    <dgm:pt modelId="{A9B91B87-55AB-4845-8AFB-6D9A0D43AADB}">
      <dgm:prSet phldrT="[Text]" custT="1"/>
      <dgm:spPr/>
      <dgm:t>
        <a:bodyPr/>
        <a:lstStyle/>
        <a:p>
          <a:r>
            <a:rPr lang="el-GR" sz="2400" dirty="0">
              <a:solidFill>
                <a:srgbClr val="000000"/>
              </a:solidFill>
            </a:rPr>
            <a:t>Κακή επιλογή μέσου - ακατάλληλη χρήση του ηλεκτρονικού ταχυδρομείου</a:t>
          </a:r>
          <a:endParaRPr lang="en-ZA" sz="2400" dirty="0">
            <a:solidFill>
              <a:srgbClr val="000000"/>
            </a:solidFill>
          </a:endParaRPr>
        </a:p>
      </dgm:t>
    </dgm:pt>
    <dgm:pt modelId="{1709DF95-A2E8-4296-A2D1-621D736A3659}" type="parTrans" cxnId="{C238D62A-37E4-4608-B1E7-D130F2DEAB8E}">
      <dgm:prSet/>
      <dgm:spPr/>
      <dgm:t>
        <a:bodyPr/>
        <a:lstStyle/>
        <a:p>
          <a:endParaRPr lang="en-ZA"/>
        </a:p>
      </dgm:t>
    </dgm:pt>
    <dgm:pt modelId="{0ABB273B-6D19-4EE4-A9C4-7CE91735B164}" type="sibTrans" cxnId="{C238D62A-37E4-4608-B1E7-D130F2DEAB8E}">
      <dgm:prSet/>
      <dgm:spPr/>
      <dgm:t>
        <a:bodyPr/>
        <a:lstStyle/>
        <a:p>
          <a:endParaRPr lang="en-ZA"/>
        </a:p>
      </dgm:t>
    </dgm:pt>
    <dgm:pt modelId="{6841832A-D6AA-4D7D-87C0-51B9809ADFC9}">
      <dgm:prSet phldrT="[Text]" custT="1"/>
      <dgm:spPr/>
      <dgm:t>
        <a:bodyPr/>
        <a:lstStyle/>
        <a:p>
          <a:r>
            <a:rPr lang="el-GR" sz="2200" dirty="0">
              <a:solidFill>
                <a:schemeClr val="accent1"/>
              </a:solidFill>
              <a:effectLst>
                <a:outerShdw blurRad="38100" dist="38100" dir="2700000" algn="tl">
                  <a:srgbClr val="000000">
                    <a:alpha val="43137"/>
                  </a:srgbClr>
                </a:outerShdw>
              </a:effectLst>
            </a:rPr>
            <a:t>Λήψη όγκου άσχετων  μηνυμάτων </a:t>
          </a:r>
          <a:r>
            <a:rPr lang="en-ZA" sz="2200" dirty="0">
              <a:solidFill>
                <a:schemeClr val="accent1"/>
              </a:solidFill>
              <a:effectLst>
                <a:outerShdw blurRad="38100" dist="38100" dir="2700000" algn="tl">
                  <a:srgbClr val="000000">
                    <a:alpha val="43137"/>
                  </a:srgbClr>
                </a:outerShdw>
              </a:effectLst>
            </a:rPr>
            <a:t>(</a:t>
          </a:r>
          <a:r>
            <a:rPr lang="el-GR" sz="2200" dirty="0" err="1">
              <a:solidFill>
                <a:schemeClr val="accent1"/>
              </a:solidFill>
              <a:effectLst>
                <a:outerShdw blurRad="38100" dist="38100" dir="2700000" algn="tl">
                  <a:srgbClr val="000000">
                    <a:alpha val="43137"/>
                  </a:srgbClr>
                </a:outerShdw>
              </a:effectLst>
            </a:rPr>
            <a:t>π.χ</a:t>
          </a:r>
          <a:r>
            <a:rPr lang="en-ZA" sz="2200" dirty="0">
              <a:solidFill>
                <a:schemeClr val="accent1"/>
              </a:solidFill>
              <a:effectLst>
                <a:outerShdw blurRad="38100" dist="38100" dir="2700000" algn="tl">
                  <a:srgbClr val="000000">
                    <a:alpha val="43137"/>
                  </a:srgbClr>
                </a:outerShdw>
              </a:effectLst>
            </a:rPr>
            <a:t>.</a:t>
          </a:r>
          <a:r>
            <a:rPr lang="el-GR" sz="2200" dirty="0"/>
            <a:t> </a:t>
          </a:r>
          <a:r>
            <a:rPr lang="el-GR" sz="2200" dirty="0">
              <a:effectLst>
                <a:outerShdw blurRad="38100" dist="38100" dir="2700000" algn="tl">
                  <a:srgbClr val="000000">
                    <a:alpha val="43137"/>
                  </a:srgbClr>
                </a:outerShdw>
              </a:effectLst>
            </a:rPr>
            <a:t>ανεπιθύμητη αλληλογραφία</a:t>
          </a:r>
          <a:r>
            <a:rPr lang="en-ZA" sz="2200" dirty="0">
              <a:solidFill>
                <a:schemeClr val="accent1"/>
              </a:solidFill>
              <a:effectLst>
                <a:outerShdw blurRad="38100" dist="38100" dir="2700000" algn="tl">
                  <a:srgbClr val="000000">
                    <a:alpha val="43137"/>
                  </a:srgbClr>
                </a:outerShdw>
              </a:effectLst>
            </a:rPr>
            <a:t>)</a:t>
          </a:r>
        </a:p>
      </dgm:t>
    </dgm:pt>
    <dgm:pt modelId="{AA86BB92-B72B-4D78-B05D-E8A11232EDE8}" type="parTrans" cxnId="{919026FC-4E2C-4B67-A3E5-E8A9EB43822C}">
      <dgm:prSet/>
      <dgm:spPr/>
      <dgm:t>
        <a:bodyPr/>
        <a:lstStyle/>
        <a:p>
          <a:endParaRPr lang="en-ZA"/>
        </a:p>
      </dgm:t>
    </dgm:pt>
    <dgm:pt modelId="{994C9257-31AC-48D2-8582-68F85ED7315D}" type="sibTrans" cxnId="{919026FC-4E2C-4B67-A3E5-E8A9EB43822C}">
      <dgm:prSet/>
      <dgm:spPr/>
      <dgm:t>
        <a:bodyPr/>
        <a:lstStyle/>
        <a:p>
          <a:endParaRPr lang="en-ZA"/>
        </a:p>
      </dgm:t>
    </dgm:pt>
    <dgm:pt modelId="{242899AE-405A-45F4-8882-3FC0F78F9DE0}">
      <dgm:prSet phldrT="[Text]" custT="1"/>
      <dgm:spPr/>
      <dgm:t>
        <a:bodyPr/>
        <a:lstStyle/>
        <a:p>
          <a:r>
            <a:rPr lang="el-GR" sz="2400" dirty="0">
              <a:solidFill>
                <a:srgbClr val="000000"/>
              </a:solidFill>
            </a:rPr>
            <a:t>Το μήνυμα είναι πολύπλοκο</a:t>
          </a:r>
          <a:r>
            <a:rPr lang="en-GB" sz="2400" dirty="0">
              <a:solidFill>
                <a:srgbClr val="000000"/>
              </a:solidFill>
            </a:rPr>
            <a:t> </a:t>
          </a:r>
          <a:r>
            <a:rPr lang="el-GR" sz="2400" dirty="0">
              <a:solidFill>
                <a:srgbClr val="000000"/>
              </a:solidFill>
            </a:rPr>
            <a:t>σε σχέση με τη «λιτότητα» που χαρακτηρίζει ένα ηλεκτρονικό μήνυμα – κάποιο άλλο μέσο είναι πιο κατάλληλο κι αποτελεσματικό</a:t>
          </a:r>
          <a:endParaRPr lang="en-ZA" sz="2400" dirty="0">
            <a:solidFill>
              <a:srgbClr val="000000"/>
            </a:solidFill>
          </a:endParaRPr>
        </a:p>
      </dgm:t>
    </dgm:pt>
    <dgm:pt modelId="{42AD34F6-3046-40C3-80E3-695F8C24E485}" type="parTrans" cxnId="{92066D01-8B16-43CB-920C-4A1082077F3C}">
      <dgm:prSet/>
      <dgm:spPr/>
      <dgm:t>
        <a:bodyPr/>
        <a:lstStyle/>
        <a:p>
          <a:endParaRPr lang="en-ZA"/>
        </a:p>
      </dgm:t>
    </dgm:pt>
    <dgm:pt modelId="{9B65F01D-6993-443B-957E-57DE481592B3}" type="sibTrans" cxnId="{92066D01-8B16-43CB-920C-4A1082077F3C}">
      <dgm:prSet/>
      <dgm:spPr/>
      <dgm:t>
        <a:bodyPr/>
        <a:lstStyle/>
        <a:p>
          <a:endParaRPr lang="en-ZA"/>
        </a:p>
      </dgm:t>
    </dgm:pt>
    <dgm:pt modelId="{1F7BC97A-E692-41EE-A60B-3079B244E96E}">
      <dgm:prSet phldrT="[Text]" custT="1"/>
      <dgm:spPr/>
      <dgm:t>
        <a:bodyPr/>
        <a:lstStyle/>
        <a:p>
          <a:r>
            <a:rPr lang="el-GR" sz="2200" dirty="0">
              <a:solidFill>
                <a:schemeClr val="accent1"/>
              </a:solidFill>
              <a:effectLst>
                <a:outerShdw blurRad="38100" dist="38100" dir="2700000" algn="tl">
                  <a:srgbClr val="000000">
                    <a:alpha val="43137"/>
                  </a:srgbClr>
                </a:outerShdw>
              </a:effectLst>
            </a:rPr>
            <a:t>Η εργασία διακόπτεται συχνά από μηνύματα</a:t>
          </a:r>
          <a:endParaRPr lang="en-ZA" sz="2200" dirty="0">
            <a:solidFill>
              <a:schemeClr val="accent1"/>
            </a:solidFill>
            <a:effectLst>
              <a:outerShdw blurRad="38100" dist="38100" dir="2700000" algn="tl">
                <a:srgbClr val="000000">
                  <a:alpha val="43137"/>
                </a:srgbClr>
              </a:outerShdw>
            </a:effectLst>
          </a:endParaRPr>
        </a:p>
      </dgm:t>
    </dgm:pt>
    <dgm:pt modelId="{A3F0F5A3-5566-4A56-A60C-9E5415C55D99}" type="parTrans" cxnId="{86DE9A39-AFD3-406D-B54A-98EECE3F581B}">
      <dgm:prSet/>
      <dgm:spPr/>
      <dgm:t>
        <a:bodyPr/>
        <a:lstStyle/>
        <a:p>
          <a:endParaRPr lang="en-ZA"/>
        </a:p>
      </dgm:t>
    </dgm:pt>
    <dgm:pt modelId="{0AC49AB5-12A7-4F30-AD86-F25AF205078C}" type="sibTrans" cxnId="{86DE9A39-AFD3-406D-B54A-98EECE3F581B}">
      <dgm:prSet/>
      <dgm:spPr/>
      <dgm:t>
        <a:bodyPr/>
        <a:lstStyle/>
        <a:p>
          <a:endParaRPr lang="en-ZA"/>
        </a:p>
      </dgm:t>
    </dgm:pt>
    <dgm:pt modelId="{BDF6ACA8-572D-4120-AC95-3591E7E28FD7}">
      <dgm:prSet custT="1"/>
      <dgm:spPr/>
      <dgm:t>
        <a:bodyPr/>
        <a:lstStyle/>
        <a:p>
          <a:r>
            <a:rPr lang="el-GR" sz="2400" dirty="0">
              <a:solidFill>
                <a:srgbClr val="000000"/>
              </a:solidFill>
            </a:rPr>
            <a:t>Ανεπάρκεια πληροφόρησης</a:t>
          </a:r>
          <a:endParaRPr lang="en-ZA" sz="2400" dirty="0">
            <a:solidFill>
              <a:srgbClr val="000000"/>
            </a:solidFill>
          </a:endParaRPr>
        </a:p>
      </dgm:t>
    </dgm:pt>
    <dgm:pt modelId="{4E848097-502D-4607-B00B-F143EDD64A70}" type="parTrans" cxnId="{B6E27171-4933-4593-8807-ACE15D9CBA9C}">
      <dgm:prSet/>
      <dgm:spPr/>
      <dgm:t>
        <a:bodyPr/>
        <a:lstStyle/>
        <a:p>
          <a:endParaRPr lang="en-ZA"/>
        </a:p>
      </dgm:t>
    </dgm:pt>
    <dgm:pt modelId="{E167DC6E-0DCA-4567-BCF8-D042BAB76D4F}" type="sibTrans" cxnId="{B6E27171-4933-4593-8807-ACE15D9CBA9C}">
      <dgm:prSet/>
      <dgm:spPr/>
      <dgm:t>
        <a:bodyPr/>
        <a:lstStyle/>
        <a:p>
          <a:endParaRPr lang="en-ZA"/>
        </a:p>
      </dgm:t>
    </dgm:pt>
    <dgm:pt modelId="{9D84D4BD-F1E1-46A1-801B-FE77B4F72D61}" type="pres">
      <dgm:prSet presAssocID="{2E5A557B-96FD-411A-9B0C-EF4F03928EBA}" presName="vert0" presStyleCnt="0">
        <dgm:presLayoutVars>
          <dgm:dir/>
          <dgm:animOne val="branch"/>
          <dgm:animLvl val="lvl"/>
        </dgm:presLayoutVars>
      </dgm:prSet>
      <dgm:spPr/>
    </dgm:pt>
    <dgm:pt modelId="{08DD77D5-D574-4F9D-BA40-3E6203304096}" type="pres">
      <dgm:prSet presAssocID="{B38ADB98-25AC-488B-BD1E-393016824764}" presName="thickLine" presStyleLbl="alignNode1" presStyleIdx="0" presStyleCnt="3"/>
      <dgm:spPr/>
    </dgm:pt>
    <dgm:pt modelId="{7E68D147-3154-407F-AF17-48EE4F1FB12E}" type="pres">
      <dgm:prSet presAssocID="{B38ADB98-25AC-488B-BD1E-393016824764}" presName="horz1" presStyleCnt="0"/>
      <dgm:spPr/>
    </dgm:pt>
    <dgm:pt modelId="{F95292EC-AD32-49AA-9221-EC838E801D42}" type="pres">
      <dgm:prSet presAssocID="{B38ADB98-25AC-488B-BD1E-393016824764}" presName="tx1" presStyleLbl="revTx" presStyleIdx="0" presStyleCnt="6" custScaleX="164801"/>
      <dgm:spPr/>
    </dgm:pt>
    <dgm:pt modelId="{CF9AC5CC-E29F-4A5A-AF2E-ABA10831DA17}" type="pres">
      <dgm:prSet presAssocID="{B38ADB98-25AC-488B-BD1E-393016824764}" presName="vert1" presStyleCnt="0"/>
      <dgm:spPr/>
    </dgm:pt>
    <dgm:pt modelId="{F1F5406E-AA79-4B36-90BD-D286AD1C40EB}" type="pres">
      <dgm:prSet presAssocID="{A9B91B87-55AB-4845-8AFB-6D9A0D43AADB}" presName="vertSpace2a" presStyleCnt="0"/>
      <dgm:spPr/>
    </dgm:pt>
    <dgm:pt modelId="{5C73BA13-D104-4309-A4F8-734867B51320}" type="pres">
      <dgm:prSet presAssocID="{A9B91B87-55AB-4845-8AFB-6D9A0D43AADB}" presName="horz2" presStyleCnt="0"/>
      <dgm:spPr/>
    </dgm:pt>
    <dgm:pt modelId="{A809DF7F-1A8E-4506-BAAB-F5F73BD9F18F}" type="pres">
      <dgm:prSet presAssocID="{A9B91B87-55AB-4845-8AFB-6D9A0D43AADB}" presName="horzSpace2" presStyleCnt="0"/>
      <dgm:spPr/>
    </dgm:pt>
    <dgm:pt modelId="{ED1461B7-EFF9-4593-9847-82183D3CD21F}" type="pres">
      <dgm:prSet presAssocID="{A9B91B87-55AB-4845-8AFB-6D9A0D43AADB}" presName="tx2" presStyleLbl="revTx" presStyleIdx="1" presStyleCnt="6" custScaleX="94321"/>
      <dgm:spPr/>
    </dgm:pt>
    <dgm:pt modelId="{391B8138-1298-48BA-A6B3-E20588C222B5}" type="pres">
      <dgm:prSet presAssocID="{A9B91B87-55AB-4845-8AFB-6D9A0D43AADB}" presName="vert2" presStyleCnt="0"/>
      <dgm:spPr/>
    </dgm:pt>
    <dgm:pt modelId="{18AEA0E4-E6B2-48A7-9EF1-14AEF2859792}" type="pres">
      <dgm:prSet presAssocID="{A9B91B87-55AB-4845-8AFB-6D9A0D43AADB}" presName="thinLine2b" presStyleLbl="callout" presStyleIdx="0" presStyleCnt="3"/>
      <dgm:spPr/>
    </dgm:pt>
    <dgm:pt modelId="{C64E73E3-5A48-4C5E-928A-25E83C61701E}" type="pres">
      <dgm:prSet presAssocID="{A9B91B87-55AB-4845-8AFB-6D9A0D43AADB}" presName="vertSpace2b" presStyleCnt="0"/>
      <dgm:spPr/>
    </dgm:pt>
    <dgm:pt modelId="{42E280A4-14AC-40AE-A76F-D3B470A4FFE2}" type="pres">
      <dgm:prSet presAssocID="{6841832A-D6AA-4D7D-87C0-51B9809ADFC9}" presName="thickLine" presStyleLbl="alignNode1" presStyleIdx="1" presStyleCnt="3"/>
      <dgm:spPr/>
    </dgm:pt>
    <dgm:pt modelId="{787907E9-427D-4DFE-8A18-3722AF3872F2}" type="pres">
      <dgm:prSet presAssocID="{6841832A-D6AA-4D7D-87C0-51B9809ADFC9}" presName="horz1" presStyleCnt="0"/>
      <dgm:spPr/>
    </dgm:pt>
    <dgm:pt modelId="{21C6076B-3F4B-4315-8682-7D4ACBC21C98}" type="pres">
      <dgm:prSet presAssocID="{6841832A-D6AA-4D7D-87C0-51B9809ADFC9}" presName="tx1" presStyleLbl="revTx" presStyleIdx="2" presStyleCnt="6" custScaleX="164801"/>
      <dgm:spPr/>
    </dgm:pt>
    <dgm:pt modelId="{FE87A5B4-2DC7-4E41-A206-C38AB86B8DE3}" type="pres">
      <dgm:prSet presAssocID="{6841832A-D6AA-4D7D-87C0-51B9809ADFC9}" presName="vert1" presStyleCnt="0"/>
      <dgm:spPr/>
    </dgm:pt>
    <dgm:pt modelId="{948F1446-BC20-47E8-B7FF-BEE65D74B7AC}" type="pres">
      <dgm:prSet presAssocID="{242899AE-405A-45F4-8882-3FC0F78F9DE0}" presName="vertSpace2a" presStyleCnt="0"/>
      <dgm:spPr/>
    </dgm:pt>
    <dgm:pt modelId="{7D68E62A-B458-4F83-81C2-EB684D3163CE}" type="pres">
      <dgm:prSet presAssocID="{242899AE-405A-45F4-8882-3FC0F78F9DE0}" presName="horz2" presStyleCnt="0"/>
      <dgm:spPr/>
    </dgm:pt>
    <dgm:pt modelId="{9EB2F4D9-4CBE-427B-B14E-987A71C14E77}" type="pres">
      <dgm:prSet presAssocID="{242899AE-405A-45F4-8882-3FC0F78F9DE0}" presName="horzSpace2" presStyleCnt="0"/>
      <dgm:spPr/>
    </dgm:pt>
    <dgm:pt modelId="{68A54BCC-D297-4B49-AFC6-3B6676F38DBF}" type="pres">
      <dgm:prSet presAssocID="{242899AE-405A-45F4-8882-3FC0F78F9DE0}" presName="tx2" presStyleLbl="revTx" presStyleIdx="3" presStyleCnt="6" custScaleX="101017"/>
      <dgm:spPr/>
    </dgm:pt>
    <dgm:pt modelId="{7BA73AC9-B5E2-444D-A92D-408AE998F881}" type="pres">
      <dgm:prSet presAssocID="{242899AE-405A-45F4-8882-3FC0F78F9DE0}" presName="vert2" presStyleCnt="0"/>
      <dgm:spPr/>
    </dgm:pt>
    <dgm:pt modelId="{A0103B87-C259-4E41-9526-2F5F9D753296}" type="pres">
      <dgm:prSet presAssocID="{242899AE-405A-45F4-8882-3FC0F78F9DE0}" presName="thinLine2b" presStyleLbl="callout" presStyleIdx="1" presStyleCnt="3"/>
      <dgm:spPr/>
    </dgm:pt>
    <dgm:pt modelId="{1FE4BCC5-868B-4E9B-AF82-8C5CEBD3C979}" type="pres">
      <dgm:prSet presAssocID="{242899AE-405A-45F4-8882-3FC0F78F9DE0}" presName="vertSpace2b" presStyleCnt="0"/>
      <dgm:spPr/>
    </dgm:pt>
    <dgm:pt modelId="{6C9FED2B-0982-44EC-BFA9-DFB530C47235}" type="pres">
      <dgm:prSet presAssocID="{1F7BC97A-E692-41EE-A60B-3079B244E96E}" presName="thickLine" presStyleLbl="alignNode1" presStyleIdx="2" presStyleCnt="3"/>
      <dgm:spPr/>
    </dgm:pt>
    <dgm:pt modelId="{FEEC6206-25EF-469A-A42A-B09A260EF0C3}" type="pres">
      <dgm:prSet presAssocID="{1F7BC97A-E692-41EE-A60B-3079B244E96E}" presName="horz1" presStyleCnt="0"/>
      <dgm:spPr/>
    </dgm:pt>
    <dgm:pt modelId="{9105DFAD-9163-4FF5-A06E-13B94A2DBEDB}" type="pres">
      <dgm:prSet presAssocID="{1F7BC97A-E692-41EE-A60B-3079B244E96E}" presName="tx1" presStyleLbl="revTx" presStyleIdx="4" presStyleCnt="6" custScaleX="163582"/>
      <dgm:spPr/>
    </dgm:pt>
    <dgm:pt modelId="{D5CF9B1A-417C-4F16-A237-918CDC8B6AFE}" type="pres">
      <dgm:prSet presAssocID="{1F7BC97A-E692-41EE-A60B-3079B244E96E}" presName="vert1" presStyleCnt="0"/>
      <dgm:spPr/>
    </dgm:pt>
    <dgm:pt modelId="{68227870-2A65-41DA-A61B-B8A0C5634435}" type="pres">
      <dgm:prSet presAssocID="{BDF6ACA8-572D-4120-AC95-3591E7E28FD7}" presName="vertSpace2a" presStyleCnt="0"/>
      <dgm:spPr/>
    </dgm:pt>
    <dgm:pt modelId="{E91D8747-8F75-47E1-B201-A1A5DD8BA091}" type="pres">
      <dgm:prSet presAssocID="{BDF6ACA8-572D-4120-AC95-3591E7E28FD7}" presName="horz2" presStyleCnt="0"/>
      <dgm:spPr/>
    </dgm:pt>
    <dgm:pt modelId="{B1F2AB66-CD81-46C2-BF83-75D933DCECA8}" type="pres">
      <dgm:prSet presAssocID="{BDF6ACA8-572D-4120-AC95-3591E7E28FD7}" presName="horzSpace2" presStyleCnt="0"/>
      <dgm:spPr/>
    </dgm:pt>
    <dgm:pt modelId="{477C4AE2-A8CB-4572-A20B-6A0F5A1DACA1}" type="pres">
      <dgm:prSet presAssocID="{BDF6ACA8-572D-4120-AC95-3591E7E28FD7}" presName="tx2" presStyleLbl="revTx" presStyleIdx="5" presStyleCnt="6"/>
      <dgm:spPr/>
    </dgm:pt>
    <dgm:pt modelId="{04AA1305-C7A6-4BE0-ADB9-5154B12C0431}" type="pres">
      <dgm:prSet presAssocID="{BDF6ACA8-572D-4120-AC95-3591E7E28FD7}" presName="vert2" presStyleCnt="0"/>
      <dgm:spPr/>
    </dgm:pt>
    <dgm:pt modelId="{86F382F7-F1E9-4C4A-9049-58745BE84B20}" type="pres">
      <dgm:prSet presAssocID="{BDF6ACA8-572D-4120-AC95-3591E7E28FD7}" presName="thinLine2b" presStyleLbl="callout" presStyleIdx="2" presStyleCnt="3"/>
      <dgm:spPr/>
    </dgm:pt>
    <dgm:pt modelId="{ACD4C3AE-083D-4129-8C3D-50247E3DC1C3}" type="pres">
      <dgm:prSet presAssocID="{BDF6ACA8-572D-4120-AC95-3591E7E28FD7}" presName="vertSpace2b" presStyleCnt="0"/>
      <dgm:spPr/>
    </dgm:pt>
  </dgm:ptLst>
  <dgm:cxnLst>
    <dgm:cxn modelId="{92066D01-8B16-43CB-920C-4A1082077F3C}" srcId="{6841832A-D6AA-4D7D-87C0-51B9809ADFC9}" destId="{242899AE-405A-45F4-8882-3FC0F78F9DE0}" srcOrd="0" destOrd="0" parTransId="{42AD34F6-3046-40C3-80E3-695F8C24E485}" sibTransId="{9B65F01D-6993-443B-957E-57DE481592B3}"/>
    <dgm:cxn modelId="{073DDB0D-4FEC-480D-A1C3-5FCD4EB22102}" type="presOf" srcId="{B38ADB98-25AC-488B-BD1E-393016824764}" destId="{F95292EC-AD32-49AA-9221-EC838E801D42}" srcOrd="0" destOrd="0" presId="urn:microsoft.com/office/officeart/2008/layout/LinedList"/>
    <dgm:cxn modelId="{C238D62A-37E4-4608-B1E7-D130F2DEAB8E}" srcId="{B38ADB98-25AC-488B-BD1E-393016824764}" destId="{A9B91B87-55AB-4845-8AFB-6D9A0D43AADB}" srcOrd="0" destOrd="0" parTransId="{1709DF95-A2E8-4296-A2D1-621D736A3659}" sibTransId="{0ABB273B-6D19-4EE4-A9C4-7CE91735B164}"/>
    <dgm:cxn modelId="{2636B42C-77B0-4404-803C-7B8BEA931E54}" type="presOf" srcId="{A9B91B87-55AB-4845-8AFB-6D9A0D43AADB}" destId="{ED1461B7-EFF9-4593-9847-82183D3CD21F}" srcOrd="0" destOrd="0" presId="urn:microsoft.com/office/officeart/2008/layout/LinedList"/>
    <dgm:cxn modelId="{86DE9A39-AFD3-406D-B54A-98EECE3F581B}" srcId="{2E5A557B-96FD-411A-9B0C-EF4F03928EBA}" destId="{1F7BC97A-E692-41EE-A60B-3079B244E96E}" srcOrd="2" destOrd="0" parTransId="{A3F0F5A3-5566-4A56-A60C-9E5415C55D99}" sibTransId="{0AC49AB5-12A7-4F30-AD86-F25AF205078C}"/>
    <dgm:cxn modelId="{7684BA48-0C8C-40DF-871B-C1F2055B81D6}" type="presOf" srcId="{2E5A557B-96FD-411A-9B0C-EF4F03928EBA}" destId="{9D84D4BD-F1E1-46A1-801B-FE77B4F72D61}" srcOrd="0" destOrd="0" presId="urn:microsoft.com/office/officeart/2008/layout/LinedList"/>
    <dgm:cxn modelId="{9E0A1B4C-DF8A-4225-8585-A1699B24EF06}" type="presOf" srcId="{1F7BC97A-E692-41EE-A60B-3079B244E96E}" destId="{9105DFAD-9163-4FF5-A06E-13B94A2DBEDB}" srcOrd="0" destOrd="0" presId="urn:microsoft.com/office/officeart/2008/layout/LinedList"/>
    <dgm:cxn modelId="{B6E27171-4933-4593-8807-ACE15D9CBA9C}" srcId="{1F7BC97A-E692-41EE-A60B-3079B244E96E}" destId="{BDF6ACA8-572D-4120-AC95-3591E7E28FD7}" srcOrd="0" destOrd="0" parTransId="{4E848097-502D-4607-B00B-F143EDD64A70}" sibTransId="{E167DC6E-0DCA-4567-BCF8-D042BAB76D4F}"/>
    <dgm:cxn modelId="{98C7B081-B527-4C6B-9D3F-07F73E561279}" type="presOf" srcId="{242899AE-405A-45F4-8882-3FC0F78F9DE0}" destId="{68A54BCC-D297-4B49-AFC6-3B6676F38DBF}" srcOrd="0" destOrd="0" presId="urn:microsoft.com/office/officeart/2008/layout/LinedList"/>
    <dgm:cxn modelId="{8137469B-DB9F-4500-83F9-B04892A28F36}" type="presOf" srcId="{BDF6ACA8-572D-4120-AC95-3591E7E28FD7}" destId="{477C4AE2-A8CB-4572-A20B-6A0F5A1DACA1}" srcOrd="0" destOrd="0" presId="urn:microsoft.com/office/officeart/2008/layout/LinedList"/>
    <dgm:cxn modelId="{DEE0F7B7-2AB4-44ED-BFEB-B9CA956839B3}" srcId="{2E5A557B-96FD-411A-9B0C-EF4F03928EBA}" destId="{B38ADB98-25AC-488B-BD1E-393016824764}" srcOrd="0" destOrd="0" parTransId="{54977F3A-45CE-4F2A-B261-5F34C9A7E794}" sibTransId="{92624EEA-EF13-442E-9BDF-E3C03BDD53AA}"/>
    <dgm:cxn modelId="{755C5BD9-A74E-42CF-869A-305090E4E22D}" type="presOf" srcId="{6841832A-D6AA-4D7D-87C0-51B9809ADFC9}" destId="{21C6076B-3F4B-4315-8682-7D4ACBC21C98}" srcOrd="0" destOrd="0" presId="urn:microsoft.com/office/officeart/2008/layout/LinedList"/>
    <dgm:cxn modelId="{919026FC-4E2C-4B67-A3E5-E8A9EB43822C}" srcId="{2E5A557B-96FD-411A-9B0C-EF4F03928EBA}" destId="{6841832A-D6AA-4D7D-87C0-51B9809ADFC9}" srcOrd="1" destOrd="0" parTransId="{AA86BB92-B72B-4D78-B05D-E8A11232EDE8}" sibTransId="{994C9257-31AC-48D2-8582-68F85ED7315D}"/>
    <dgm:cxn modelId="{CD299B09-8955-4287-83E4-EA8F7F2B73D0}" type="presParOf" srcId="{9D84D4BD-F1E1-46A1-801B-FE77B4F72D61}" destId="{08DD77D5-D574-4F9D-BA40-3E6203304096}" srcOrd="0" destOrd="0" presId="urn:microsoft.com/office/officeart/2008/layout/LinedList"/>
    <dgm:cxn modelId="{424388B7-C71C-4015-9D44-4A651B905210}" type="presParOf" srcId="{9D84D4BD-F1E1-46A1-801B-FE77B4F72D61}" destId="{7E68D147-3154-407F-AF17-48EE4F1FB12E}" srcOrd="1" destOrd="0" presId="urn:microsoft.com/office/officeart/2008/layout/LinedList"/>
    <dgm:cxn modelId="{8D964D7C-9C7F-42F2-9851-E530E86EE6CE}" type="presParOf" srcId="{7E68D147-3154-407F-AF17-48EE4F1FB12E}" destId="{F95292EC-AD32-49AA-9221-EC838E801D42}" srcOrd="0" destOrd="0" presId="urn:microsoft.com/office/officeart/2008/layout/LinedList"/>
    <dgm:cxn modelId="{407240E0-6A6E-497B-A1A3-7DBA745D821F}" type="presParOf" srcId="{7E68D147-3154-407F-AF17-48EE4F1FB12E}" destId="{CF9AC5CC-E29F-4A5A-AF2E-ABA10831DA17}" srcOrd="1" destOrd="0" presId="urn:microsoft.com/office/officeart/2008/layout/LinedList"/>
    <dgm:cxn modelId="{CDF6829A-C624-4FB8-95E5-EF16145363E3}" type="presParOf" srcId="{CF9AC5CC-E29F-4A5A-AF2E-ABA10831DA17}" destId="{F1F5406E-AA79-4B36-90BD-D286AD1C40EB}" srcOrd="0" destOrd="0" presId="urn:microsoft.com/office/officeart/2008/layout/LinedList"/>
    <dgm:cxn modelId="{3D9D1C48-A6C8-42C6-ACE2-E28751AB370D}" type="presParOf" srcId="{CF9AC5CC-E29F-4A5A-AF2E-ABA10831DA17}" destId="{5C73BA13-D104-4309-A4F8-734867B51320}" srcOrd="1" destOrd="0" presId="urn:microsoft.com/office/officeart/2008/layout/LinedList"/>
    <dgm:cxn modelId="{632BD260-1791-4578-9D7F-FB1EF20479D7}" type="presParOf" srcId="{5C73BA13-D104-4309-A4F8-734867B51320}" destId="{A809DF7F-1A8E-4506-BAAB-F5F73BD9F18F}" srcOrd="0" destOrd="0" presId="urn:microsoft.com/office/officeart/2008/layout/LinedList"/>
    <dgm:cxn modelId="{AC35BECD-8990-463F-998C-AE4809ADA306}" type="presParOf" srcId="{5C73BA13-D104-4309-A4F8-734867B51320}" destId="{ED1461B7-EFF9-4593-9847-82183D3CD21F}" srcOrd="1" destOrd="0" presId="urn:microsoft.com/office/officeart/2008/layout/LinedList"/>
    <dgm:cxn modelId="{CD407792-B961-4019-9AA3-2F295BA1973C}" type="presParOf" srcId="{5C73BA13-D104-4309-A4F8-734867B51320}" destId="{391B8138-1298-48BA-A6B3-E20588C222B5}" srcOrd="2" destOrd="0" presId="urn:microsoft.com/office/officeart/2008/layout/LinedList"/>
    <dgm:cxn modelId="{6414ED8A-120D-4A71-95AE-D81447035CDD}" type="presParOf" srcId="{CF9AC5CC-E29F-4A5A-AF2E-ABA10831DA17}" destId="{18AEA0E4-E6B2-48A7-9EF1-14AEF2859792}" srcOrd="2" destOrd="0" presId="urn:microsoft.com/office/officeart/2008/layout/LinedList"/>
    <dgm:cxn modelId="{4F7208AC-423A-4851-B757-5FE58C83A43F}" type="presParOf" srcId="{CF9AC5CC-E29F-4A5A-AF2E-ABA10831DA17}" destId="{C64E73E3-5A48-4C5E-928A-25E83C61701E}" srcOrd="3" destOrd="0" presId="urn:microsoft.com/office/officeart/2008/layout/LinedList"/>
    <dgm:cxn modelId="{673C3842-C401-457C-BAE7-F1AD44E23DD6}" type="presParOf" srcId="{9D84D4BD-F1E1-46A1-801B-FE77B4F72D61}" destId="{42E280A4-14AC-40AE-A76F-D3B470A4FFE2}" srcOrd="2" destOrd="0" presId="urn:microsoft.com/office/officeart/2008/layout/LinedList"/>
    <dgm:cxn modelId="{8ABB1E33-D7EE-40CA-AD96-E73DBB0C57D8}" type="presParOf" srcId="{9D84D4BD-F1E1-46A1-801B-FE77B4F72D61}" destId="{787907E9-427D-4DFE-8A18-3722AF3872F2}" srcOrd="3" destOrd="0" presId="urn:microsoft.com/office/officeart/2008/layout/LinedList"/>
    <dgm:cxn modelId="{37AF7182-14A8-499B-84B6-7C63F1C4B99B}" type="presParOf" srcId="{787907E9-427D-4DFE-8A18-3722AF3872F2}" destId="{21C6076B-3F4B-4315-8682-7D4ACBC21C98}" srcOrd="0" destOrd="0" presId="urn:microsoft.com/office/officeart/2008/layout/LinedList"/>
    <dgm:cxn modelId="{5542267B-FE57-45C3-A012-FA53C757E8A4}" type="presParOf" srcId="{787907E9-427D-4DFE-8A18-3722AF3872F2}" destId="{FE87A5B4-2DC7-4E41-A206-C38AB86B8DE3}" srcOrd="1" destOrd="0" presId="urn:microsoft.com/office/officeart/2008/layout/LinedList"/>
    <dgm:cxn modelId="{3EA96EC2-6DBB-4A8D-9E45-F5CB6534F90E}" type="presParOf" srcId="{FE87A5B4-2DC7-4E41-A206-C38AB86B8DE3}" destId="{948F1446-BC20-47E8-B7FF-BEE65D74B7AC}" srcOrd="0" destOrd="0" presId="urn:microsoft.com/office/officeart/2008/layout/LinedList"/>
    <dgm:cxn modelId="{949C8FAB-BC40-4DB8-ADB8-38FDBCB5BCC4}" type="presParOf" srcId="{FE87A5B4-2DC7-4E41-A206-C38AB86B8DE3}" destId="{7D68E62A-B458-4F83-81C2-EB684D3163CE}" srcOrd="1" destOrd="0" presId="urn:microsoft.com/office/officeart/2008/layout/LinedList"/>
    <dgm:cxn modelId="{DCAF8E4E-3C4B-4E74-BCAD-4E29B908F2C8}" type="presParOf" srcId="{7D68E62A-B458-4F83-81C2-EB684D3163CE}" destId="{9EB2F4D9-4CBE-427B-B14E-987A71C14E77}" srcOrd="0" destOrd="0" presId="urn:microsoft.com/office/officeart/2008/layout/LinedList"/>
    <dgm:cxn modelId="{A89EABBB-6580-40FF-8301-DC6ED46BEBAD}" type="presParOf" srcId="{7D68E62A-B458-4F83-81C2-EB684D3163CE}" destId="{68A54BCC-D297-4B49-AFC6-3B6676F38DBF}" srcOrd="1" destOrd="0" presId="urn:microsoft.com/office/officeart/2008/layout/LinedList"/>
    <dgm:cxn modelId="{07C5CDAF-AEEF-4859-92EF-D29D90043E18}" type="presParOf" srcId="{7D68E62A-B458-4F83-81C2-EB684D3163CE}" destId="{7BA73AC9-B5E2-444D-A92D-408AE998F881}" srcOrd="2" destOrd="0" presId="urn:microsoft.com/office/officeart/2008/layout/LinedList"/>
    <dgm:cxn modelId="{D916FF84-8FC7-4AC4-9C8F-A9163268ECE5}" type="presParOf" srcId="{FE87A5B4-2DC7-4E41-A206-C38AB86B8DE3}" destId="{A0103B87-C259-4E41-9526-2F5F9D753296}" srcOrd="2" destOrd="0" presId="urn:microsoft.com/office/officeart/2008/layout/LinedList"/>
    <dgm:cxn modelId="{765B1A60-D818-4720-BEF1-40B01853CD0B}" type="presParOf" srcId="{FE87A5B4-2DC7-4E41-A206-C38AB86B8DE3}" destId="{1FE4BCC5-868B-4E9B-AF82-8C5CEBD3C979}" srcOrd="3" destOrd="0" presId="urn:microsoft.com/office/officeart/2008/layout/LinedList"/>
    <dgm:cxn modelId="{1A86999A-E6AA-4A8A-9E2B-A66F8EB08D65}" type="presParOf" srcId="{9D84D4BD-F1E1-46A1-801B-FE77B4F72D61}" destId="{6C9FED2B-0982-44EC-BFA9-DFB530C47235}" srcOrd="4" destOrd="0" presId="urn:microsoft.com/office/officeart/2008/layout/LinedList"/>
    <dgm:cxn modelId="{38261363-0FBE-4443-B2B0-27A62D13F605}" type="presParOf" srcId="{9D84D4BD-F1E1-46A1-801B-FE77B4F72D61}" destId="{FEEC6206-25EF-469A-A42A-B09A260EF0C3}" srcOrd="5" destOrd="0" presId="urn:microsoft.com/office/officeart/2008/layout/LinedList"/>
    <dgm:cxn modelId="{6E829794-F83B-46A3-AFA3-5A5004B3C73B}" type="presParOf" srcId="{FEEC6206-25EF-469A-A42A-B09A260EF0C3}" destId="{9105DFAD-9163-4FF5-A06E-13B94A2DBEDB}" srcOrd="0" destOrd="0" presId="urn:microsoft.com/office/officeart/2008/layout/LinedList"/>
    <dgm:cxn modelId="{91B273DA-AE98-40F1-AFBF-63390BFFB9A9}" type="presParOf" srcId="{FEEC6206-25EF-469A-A42A-B09A260EF0C3}" destId="{D5CF9B1A-417C-4F16-A237-918CDC8B6AFE}" srcOrd="1" destOrd="0" presId="urn:microsoft.com/office/officeart/2008/layout/LinedList"/>
    <dgm:cxn modelId="{CBC95BF8-4DA1-4602-BA57-128DFCDCCC55}" type="presParOf" srcId="{D5CF9B1A-417C-4F16-A237-918CDC8B6AFE}" destId="{68227870-2A65-41DA-A61B-B8A0C5634435}" srcOrd="0" destOrd="0" presId="urn:microsoft.com/office/officeart/2008/layout/LinedList"/>
    <dgm:cxn modelId="{B8B86ECC-3E79-41C6-86AB-E8EBEE907EE0}" type="presParOf" srcId="{D5CF9B1A-417C-4F16-A237-918CDC8B6AFE}" destId="{E91D8747-8F75-47E1-B201-A1A5DD8BA091}" srcOrd="1" destOrd="0" presId="urn:microsoft.com/office/officeart/2008/layout/LinedList"/>
    <dgm:cxn modelId="{85FCBBCD-1783-4F9D-A6FF-434656C550BF}" type="presParOf" srcId="{E91D8747-8F75-47E1-B201-A1A5DD8BA091}" destId="{B1F2AB66-CD81-46C2-BF83-75D933DCECA8}" srcOrd="0" destOrd="0" presId="urn:microsoft.com/office/officeart/2008/layout/LinedList"/>
    <dgm:cxn modelId="{C6EA2E1E-2681-42F8-8476-3E1607D7DB2A}" type="presParOf" srcId="{E91D8747-8F75-47E1-B201-A1A5DD8BA091}" destId="{477C4AE2-A8CB-4572-A20B-6A0F5A1DACA1}" srcOrd="1" destOrd="0" presId="urn:microsoft.com/office/officeart/2008/layout/LinedList"/>
    <dgm:cxn modelId="{9E77C176-B40F-41D2-AFF0-1052B19DC167}" type="presParOf" srcId="{E91D8747-8F75-47E1-B201-A1A5DD8BA091}" destId="{04AA1305-C7A6-4BE0-ADB9-5154B12C0431}" srcOrd="2" destOrd="0" presId="urn:microsoft.com/office/officeart/2008/layout/LinedList"/>
    <dgm:cxn modelId="{F0889AC6-3767-4B05-B770-E3340297422F}" type="presParOf" srcId="{D5CF9B1A-417C-4F16-A237-918CDC8B6AFE}" destId="{86F382F7-F1E9-4C4A-9049-58745BE84B20}" srcOrd="2" destOrd="0" presId="urn:microsoft.com/office/officeart/2008/layout/LinedList"/>
    <dgm:cxn modelId="{87E1AF73-9365-4929-BF23-42E004FAF769}" type="presParOf" srcId="{D5CF9B1A-417C-4F16-A237-918CDC8B6AFE}" destId="{ACD4C3AE-083D-4129-8C3D-50247E3DC1C3}"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5A557B-96FD-411A-9B0C-EF4F03928EB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ZA"/>
        </a:p>
      </dgm:t>
    </dgm:pt>
    <dgm:pt modelId="{03D63DF4-876D-4B4B-8321-CD167FEDCFAE}">
      <dgm:prSet phldrT="[Text]" custT="1"/>
      <dgm:spPr/>
      <dgm:t>
        <a:bodyPr/>
        <a:lstStyle/>
        <a:p>
          <a:r>
            <a:rPr lang="el-GR" sz="2400" dirty="0">
              <a:solidFill>
                <a:schemeClr val="accent1"/>
              </a:solidFill>
              <a:effectLst>
                <a:outerShdw blurRad="38100" dist="38100" dir="2700000" algn="tl">
                  <a:srgbClr val="000000">
                    <a:alpha val="43137"/>
                  </a:srgbClr>
                </a:outerShdw>
              </a:effectLst>
            </a:rPr>
            <a:t>Οι διακοπές οδηγούν σε αναποτελεσματική αξιοποίηση του χρόνου</a:t>
          </a:r>
          <a:endParaRPr lang="en-ZA" sz="2400" dirty="0">
            <a:solidFill>
              <a:schemeClr val="accent1"/>
            </a:solidFill>
            <a:effectLst>
              <a:outerShdw blurRad="38100" dist="38100" dir="2700000" algn="tl">
                <a:srgbClr val="000000">
                  <a:alpha val="43137"/>
                </a:srgbClr>
              </a:outerShdw>
            </a:effectLst>
          </a:endParaRPr>
        </a:p>
      </dgm:t>
    </dgm:pt>
    <dgm:pt modelId="{1A721799-C8B1-4EA4-ADFE-EA8983B5F05E}" type="parTrans" cxnId="{9B865B13-449A-4557-A48F-B5487D7ACF38}">
      <dgm:prSet/>
      <dgm:spPr/>
      <dgm:t>
        <a:bodyPr/>
        <a:lstStyle/>
        <a:p>
          <a:endParaRPr lang="en-ZA"/>
        </a:p>
      </dgm:t>
    </dgm:pt>
    <dgm:pt modelId="{5ADB557F-18B4-42A3-9B91-62B93E56861F}" type="sibTrans" cxnId="{9B865B13-449A-4557-A48F-B5487D7ACF38}">
      <dgm:prSet/>
      <dgm:spPr/>
      <dgm:t>
        <a:bodyPr/>
        <a:lstStyle/>
        <a:p>
          <a:endParaRPr lang="en-ZA"/>
        </a:p>
      </dgm:t>
    </dgm:pt>
    <dgm:pt modelId="{D6037FDA-FA27-4653-96D6-F2874C75FC1A}">
      <dgm:prSet custT="1"/>
      <dgm:spPr/>
      <dgm:t>
        <a:bodyPr/>
        <a:lstStyle/>
        <a:p>
          <a:r>
            <a:rPr lang="el-GR" sz="2400" dirty="0">
              <a:solidFill>
                <a:srgbClr val="000000"/>
              </a:solidFill>
            </a:rPr>
            <a:t>Ασαφή μηνύματα</a:t>
          </a:r>
          <a:endParaRPr lang="en-ZA" sz="2400" dirty="0">
            <a:solidFill>
              <a:srgbClr val="000000"/>
            </a:solidFill>
          </a:endParaRPr>
        </a:p>
      </dgm:t>
    </dgm:pt>
    <dgm:pt modelId="{70A5A44D-E9F1-4AED-8D72-DEE8AEB44E78}" type="parTrans" cxnId="{C4BDF8A6-C71A-4D77-A4E4-E70A77B93BE0}">
      <dgm:prSet/>
      <dgm:spPr/>
      <dgm:t>
        <a:bodyPr/>
        <a:lstStyle/>
        <a:p>
          <a:endParaRPr lang="en-ZA"/>
        </a:p>
      </dgm:t>
    </dgm:pt>
    <dgm:pt modelId="{5501ADE3-1390-44C2-B965-7CAF68DF97AF}" type="sibTrans" cxnId="{C4BDF8A6-C71A-4D77-A4E4-E70A77B93BE0}">
      <dgm:prSet/>
      <dgm:spPr/>
      <dgm:t>
        <a:bodyPr/>
        <a:lstStyle/>
        <a:p>
          <a:endParaRPr lang="en-ZA"/>
        </a:p>
      </dgm:t>
    </dgm:pt>
    <dgm:pt modelId="{EC029210-1890-418A-A9AE-F8A9C8FC4EE4}">
      <dgm:prSet custT="1"/>
      <dgm:spPr/>
      <dgm:t>
        <a:bodyPr/>
        <a:lstStyle/>
        <a:p>
          <a:r>
            <a:rPr lang="el-GR" sz="2400" dirty="0">
              <a:solidFill>
                <a:srgbClr val="000000"/>
              </a:solidFill>
            </a:rPr>
            <a:t>Μηνύματα με κακή δομή</a:t>
          </a:r>
          <a:endParaRPr lang="en-ZA" sz="2400" dirty="0">
            <a:solidFill>
              <a:srgbClr val="000000"/>
            </a:solidFill>
          </a:endParaRPr>
        </a:p>
      </dgm:t>
    </dgm:pt>
    <dgm:pt modelId="{079F398F-F5B0-4F67-BC54-269FFF78BC25}" type="parTrans" cxnId="{87947804-BDEA-44D9-A5B9-4EC1A0E6FDD0}">
      <dgm:prSet/>
      <dgm:spPr/>
      <dgm:t>
        <a:bodyPr/>
        <a:lstStyle/>
        <a:p>
          <a:endParaRPr lang="en-ZA"/>
        </a:p>
      </dgm:t>
    </dgm:pt>
    <dgm:pt modelId="{F3AF56B8-40AC-4023-8885-A66B8FA83402}" type="sibTrans" cxnId="{87947804-BDEA-44D9-A5B9-4EC1A0E6FDD0}">
      <dgm:prSet/>
      <dgm:spPr/>
      <dgm:t>
        <a:bodyPr/>
        <a:lstStyle/>
        <a:p>
          <a:endParaRPr lang="en-ZA"/>
        </a:p>
      </dgm:t>
    </dgm:pt>
    <dgm:pt modelId="{061DEE6C-0D62-455E-9079-E30FCB56990E}">
      <dgm:prSet custT="1"/>
      <dgm:spPr/>
      <dgm:t>
        <a:bodyPr/>
        <a:lstStyle/>
        <a:p>
          <a:r>
            <a:rPr lang="el-GR" sz="2400" dirty="0">
              <a:solidFill>
                <a:srgbClr val="000000"/>
              </a:solidFill>
            </a:rPr>
            <a:t>Δυσνόητα μηνύματα</a:t>
          </a:r>
          <a:endParaRPr lang="en-ZA" sz="2400" dirty="0">
            <a:solidFill>
              <a:srgbClr val="000000"/>
            </a:solidFill>
          </a:endParaRPr>
        </a:p>
      </dgm:t>
    </dgm:pt>
    <dgm:pt modelId="{2A1832FF-92C3-4BAE-AA3E-A86B10728F41}" type="parTrans" cxnId="{71DF5116-F717-455A-A035-CA6C483FA2B2}">
      <dgm:prSet/>
      <dgm:spPr/>
      <dgm:t>
        <a:bodyPr/>
        <a:lstStyle/>
        <a:p>
          <a:endParaRPr lang="en-ZA"/>
        </a:p>
      </dgm:t>
    </dgm:pt>
    <dgm:pt modelId="{410ABF50-7A0D-4FFF-87E5-E89CED126A3D}" type="sibTrans" cxnId="{71DF5116-F717-455A-A035-CA6C483FA2B2}">
      <dgm:prSet/>
      <dgm:spPr/>
      <dgm:t>
        <a:bodyPr/>
        <a:lstStyle/>
        <a:p>
          <a:endParaRPr lang="en-ZA"/>
        </a:p>
      </dgm:t>
    </dgm:pt>
    <dgm:pt modelId="{A19F16E8-47B6-48AA-A612-0A2591DBD9FC}">
      <dgm:prSet custT="1"/>
      <dgm:spPr/>
      <dgm:t>
        <a:bodyPr/>
        <a:lstStyle/>
        <a:p>
          <a:r>
            <a:rPr lang="el-GR" sz="2400" dirty="0">
              <a:solidFill>
                <a:srgbClr val="000000"/>
              </a:solidFill>
            </a:rPr>
            <a:t>Μηνύματα που δε ξεκαθαρίζουν την αναμενόμενη ενέργεια</a:t>
          </a:r>
          <a:endParaRPr lang="en-ZA" sz="2400" dirty="0">
            <a:solidFill>
              <a:srgbClr val="000000"/>
            </a:solidFill>
          </a:endParaRPr>
        </a:p>
      </dgm:t>
    </dgm:pt>
    <dgm:pt modelId="{03C01895-19E4-427B-A7E2-1357468BF51F}" type="parTrans" cxnId="{8B5FFAB8-4B0D-4919-B93B-8662884EAB92}">
      <dgm:prSet/>
      <dgm:spPr/>
      <dgm:t>
        <a:bodyPr/>
        <a:lstStyle/>
        <a:p>
          <a:endParaRPr lang="en-ZA"/>
        </a:p>
      </dgm:t>
    </dgm:pt>
    <dgm:pt modelId="{C1B2C35A-3495-4D02-8BA5-AADC2B231A70}" type="sibTrans" cxnId="{8B5FFAB8-4B0D-4919-B93B-8662884EAB92}">
      <dgm:prSet/>
      <dgm:spPr/>
      <dgm:t>
        <a:bodyPr/>
        <a:lstStyle/>
        <a:p>
          <a:endParaRPr lang="en-ZA"/>
        </a:p>
      </dgm:t>
    </dgm:pt>
    <dgm:pt modelId="{077E4B3E-47F0-4275-BB73-38C7258947AD}">
      <dgm:prSet custT="1"/>
      <dgm:spPr/>
      <dgm:t>
        <a:bodyPr/>
        <a:lstStyle/>
        <a:p>
          <a:r>
            <a:rPr lang="el-GR" sz="2400" dirty="0">
              <a:solidFill>
                <a:schemeClr val="accent1"/>
              </a:solidFill>
              <a:effectLst>
                <a:outerShdw blurRad="38100" dist="38100" dir="2700000" algn="tl">
                  <a:srgbClr val="000000">
                    <a:alpha val="43137"/>
                  </a:srgbClr>
                </a:outerShdw>
              </a:effectLst>
            </a:rPr>
            <a:t>Αίσθημα πίεσης χρόνου, αφού οι αποστολείς αναμένουν άμεσες απαντήσεις</a:t>
          </a:r>
          <a:endParaRPr lang="en-ZA" sz="2400" dirty="0">
            <a:solidFill>
              <a:schemeClr val="accent1"/>
            </a:solidFill>
            <a:effectLst>
              <a:outerShdw blurRad="38100" dist="38100" dir="2700000" algn="tl">
                <a:srgbClr val="000000">
                  <a:alpha val="43137"/>
                </a:srgbClr>
              </a:outerShdw>
            </a:effectLst>
          </a:endParaRPr>
        </a:p>
      </dgm:t>
    </dgm:pt>
    <dgm:pt modelId="{5443332D-0900-443A-ACB6-F9C5D9671865}" type="parTrans" cxnId="{7C3BEDC9-7E06-4863-A402-3C9CE477B3AB}">
      <dgm:prSet/>
      <dgm:spPr/>
      <dgm:t>
        <a:bodyPr/>
        <a:lstStyle/>
        <a:p>
          <a:endParaRPr lang="en-ZA"/>
        </a:p>
      </dgm:t>
    </dgm:pt>
    <dgm:pt modelId="{8CCF6F1D-B21B-4B40-A479-F48E0B5A0F5B}" type="sibTrans" cxnId="{7C3BEDC9-7E06-4863-A402-3C9CE477B3AB}">
      <dgm:prSet/>
      <dgm:spPr/>
      <dgm:t>
        <a:bodyPr/>
        <a:lstStyle/>
        <a:p>
          <a:endParaRPr lang="en-ZA"/>
        </a:p>
      </dgm:t>
    </dgm:pt>
    <dgm:pt modelId="{9D84D4BD-F1E1-46A1-801B-FE77B4F72D61}" type="pres">
      <dgm:prSet presAssocID="{2E5A557B-96FD-411A-9B0C-EF4F03928EBA}" presName="vert0" presStyleCnt="0">
        <dgm:presLayoutVars>
          <dgm:dir/>
          <dgm:animOne val="branch"/>
          <dgm:animLvl val="lvl"/>
        </dgm:presLayoutVars>
      </dgm:prSet>
      <dgm:spPr/>
    </dgm:pt>
    <dgm:pt modelId="{479223B9-A70C-4E47-9F22-24CDCA7B6B83}" type="pres">
      <dgm:prSet presAssocID="{03D63DF4-876D-4B4B-8321-CD167FEDCFAE}" presName="thickLine" presStyleLbl="alignNode1" presStyleIdx="0" presStyleCnt="2"/>
      <dgm:spPr/>
    </dgm:pt>
    <dgm:pt modelId="{CC7B996C-D2B4-45D9-A31F-C9DBFC415EBC}" type="pres">
      <dgm:prSet presAssocID="{03D63DF4-876D-4B4B-8321-CD167FEDCFAE}" presName="horz1" presStyleCnt="0"/>
      <dgm:spPr/>
    </dgm:pt>
    <dgm:pt modelId="{72FB8A2C-C413-4016-BEE9-4411F1F5F528}" type="pres">
      <dgm:prSet presAssocID="{03D63DF4-876D-4B4B-8321-CD167FEDCFAE}" presName="tx1" presStyleLbl="revTx" presStyleIdx="0" presStyleCnt="6" custScaleX="188043"/>
      <dgm:spPr/>
    </dgm:pt>
    <dgm:pt modelId="{53201204-5579-47DB-A03A-A0C8FF8E4DFD}" type="pres">
      <dgm:prSet presAssocID="{03D63DF4-876D-4B4B-8321-CD167FEDCFAE}" presName="vert1" presStyleCnt="0"/>
      <dgm:spPr/>
    </dgm:pt>
    <dgm:pt modelId="{43A021EF-4423-44CB-8E2F-226B0FC9D0E7}" type="pres">
      <dgm:prSet presAssocID="{D6037FDA-FA27-4653-96D6-F2874C75FC1A}" presName="vertSpace2a" presStyleCnt="0"/>
      <dgm:spPr/>
    </dgm:pt>
    <dgm:pt modelId="{5BA04BDD-2AF4-4CE2-9BB7-A7BB7C3A7C19}" type="pres">
      <dgm:prSet presAssocID="{D6037FDA-FA27-4653-96D6-F2874C75FC1A}" presName="horz2" presStyleCnt="0"/>
      <dgm:spPr/>
    </dgm:pt>
    <dgm:pt modelId="{28A54F7D-97FD-4376-90ED-9B057C96FDA8}" type="pres">
      <dgm:prSet presAssocID="{D6037FDA-FA27-4653-96D6-F2874C75FC1A}" presName="horzSpace2" presStyleCnt="0"/>
      <dgm:spPr/>
    </dgm:pt>
    <dgm:pt modelId="{A00D2687-DC65-416B-B7E1-33A4BCFC4422}" type="pres">
      <dgm:prSet presAssocID="{D6037FDA-FA27-4653-96D6-F2874C75FC1A}" presName="tx2" presStyleLbl="revTx" presStyleIdx="1" presStyleCnt="6" custScaleX="87055" custScaleY="1574501" custLinFactNeighborX="-2190" custLinFactNeighborY="-12516"/>
      <dgm:spPr/>
    </dgm:pt>
    <dgm:pt modelId="{3F899E47-7A30-4108-9809-1A45B5BF7D96}" type="pres">
      <dgm:prSet presAssocID="{D6037FDA-FA27-4653-96D6-F2874C75FC1A}" presName="vert2" presStyleCnt="0"/>
      <dgm:spPr/>
    </dgm:pt>
    <dgm:pt modelId="{E93FEC92-44D4-4A70-9203-EAB74073CCF9}" type="pres">
      <dgm:prSet presAssocID="{D6037FDA-FA27-4653-96D6-F2874C75FC1A}" presName="thinLine2b" presStyleLbl="callout" presStyleIdx="0" presStyleCnt="4"/>
      <dgm:spPr/>
    </dgm:pt>
    <dgm:pt modelId="{6A1792DD-6DD8-4A11-9DB4-988C2C014BDF}" type="pres">
      <dgm:prSet presAssocID="{D6037FDA-FA27-4653-96D6-F2874C75FC1A}" presName="vertSpace2b" presStyleCnt="0"/>
      <dgm:spPr/>
    </dgm:pt>
    <dgm:pt modelId="{308F4F0A-9349-4AF5-B411-4C11E7BF3848}" type="pres">
      <dgm:prSet presAssocID="{EC029210-1890-418A-A9AE-F8A9C8FC4EE4}" presName="horz2" presStyleCnt="0"/>
      <dgm:spPr/>
    </dgm:pt>
    <dgm:pt modelId="{572A35AE-A813-4F21-820C-B081E6837191}" type="pres">
      <dgm:prSet presAssocID="{EC029210-1890-418A-A9AE-F8A9C8FC4EE4}" presName="horzSpace2" presStyleCnt="0"/>
      <dgm:spPr/>
    </dgm:pt>
    <dgm:pt modelId="{CF7731EB-BBEB-44E0-ADF3-2B6658489171}" type="pres">
      <dgm:prSet presAssocID="{EC029210-1890-418A-A9AE-F8A9C8FC4EE4}" presName="tx2" presStyleLbl="revTx" presStyleIdx="2" presStyleCnt="6" custScaleX="87055" custScaleY="1574501" custLinFactNeighborX="-2190"/>
      <dgm:spPr/>
    </dgm:pt>
    <dgm:pt modelId="{C2DD3EC4-383B-4503-B1B0-5BCFA51BD1CC}" type="pres">
      <dgm:prSet presAssocID="{EC029210-1890-418A-A9AE-F8A9C8FC4EE4}" presName="vert2" presStyleCnt="0"/>
      <dgm:spPr/>
    </dgm:pt>
    <dgm:pt modelId="{7F4B6742-B56B-4FF4-9589-946F38A62961}" type="pres">
      <dgm:prSet presAssocID="{EC029210-1890-418A-A9AE-F8A9C8FC4EE4}" presName="thinLine2b" presStyleLbl="callout" presStyleIdx="1" presStyleCnt="4"/>
      <dgm:spPr/>
    </dgm:pt>
    <dgm:pt modelId="{C9F9330D-5269-40DF-99B4-44438D6DE8B0}" type="pres">
      <dgm:prSet presAssocID="{EC029210-1890-418A-A9AE-F8A9C8FC4EE4}" presName="vertSpace2b" presStyleCnt="0"/>
      <dgm:spPr/>
    </dgm:pt>
    <dgm:pt modelId="{88EE7F7D-7185-42F8-823B-4E847EC2D78B}" type="pres">
      <dgm:prSet presAssocID="{061DEE6C-0D62-455E-9079-E30FCB56990E}" presName="horz2" presStyleCnt="0"/>
      <dgm:spPr/>
    </dgm:pt>
    <dgm:pt modelId="{8635198D-4D8B-45A2-A5D2-3C58896E5CC3}" type="pres">
      <dgm:prSet presAssocID="{061DEE6C-0D62-455E-9079-E30FCB56990E}" presName="horzSpace2" presStyleCnt="0"/>
      <dgm:spPr/>
    </dgm:pt>
    <dgm:pt modelId="{45BF0101-7F21-4971-BBE8-5CDC7F7234A5}" type="pres">
      <dgm:prSet presAssocID="{061DEE6C-0D62-455E-9079-E30FCB56990E}" presName="tx2" presStyleLbl="revTx" presStyleIdx="3" presStyleCnt="6" custScaleX="87055" custScaleY="1574501" custLinFactNeighborX="-2190" custLinFactNeighborY="98815"/>
      <dgm:spPr/>
    </dgm:pt>
    <dgm:pt modelId="{AF9E81E4-1C46-4D6B-BBC7-427A7FFD69EF}" type="pres">
      <dgm:prSet presAssocID="{061DEE6C-0D62-455E-9079-E30FCB56990E}" presName="vert2" presStyleCnt="0"/>
      <dgm:spPr/>
    </dgm:pt>
    <dgm:pt modelId="{7ED08D3C-8E22-4405-93F2-4A2E8659BA8D}" type="pres">
      <dgm:prSet presAssocID="{061DEE6C-0D62-455E-9079-E30FCB56990E}" presName="thinLine2b" presStyleLbl="callout" presStyleIdx="2" presStyleCnt="4"/>
      <dgm:spPr/>
    </dgm:pt>
    <dgm:pt modelId="{E4579C9E-0DFE-42F3-B11F-67DD3D2D6D9C}" type="pres">
      <dgm:prSet presAssocID="{061DEE6C-0D62-455E-9079-E30FCB56990E}" presName="vertSpace2b" presStyleCnt="0"/>
      <dgm:spPr/>
    </dgm:pt>
    <dgm:pt modelId="{EE25461C-179C-4153-93A7-FF12AE4357B5}" type="pres">
      <dgm:prSet presAssocID="{A19F16E8-47B6-48AA-A612-0A2591DBD9FC}" presName="horz2" presStyleCnt="0"/>
      <dgm:spPr/>
    </dgm:pt>
    <dgm:pt modelId="{F398A5DE-CB6A-4953-BC25-2CC227C1F8CD}" type="pres">
      <dgm:prSet presAssocID="{A19F16E8-47B6-48AA-A612-0A2591DBD9FC}" presName="horzSpace2" presStyleCnt="0"/>
      <dgm:spPr/>
    </dgm:pt>
    <dgm:pt modelId="{8AF89F80-0829-4F42-AB7B-BB8A41E5B996}" type="pres">
      <dgm:prSet presAssocID="{A19F16E8-47B6-48AA-A612-0A2591DBD9FC}" presName="tx2" presStyleLbl="revTx" presStyleIdx="4" presStyleCnt="6" custScaleX="126956" custScaleY="1574501" custLinFactNeighborX="-3206" custLinFactNeighborY="93815"/>
      <dgm:spPr/>
    </dgm:pt>
    <dgm:pt modelId="{4C4C64A1-56E7-4EFC-9824-F65B19ED9DB3}" type="pres">
      <dgm:prSet presAssocID="{A19F16E8-47B6-48AA-A612-0A2591DBD9FC}" presName="vert2" presStyleCnt="0"/>
      <dgm:spPr/>
    </dgm:pt>
    <dgm:pt modelId="{FB77E1A0-6A54-4A72-92AF-50C2AA956C31}" type="pres">
      <dgm:prSet presAssocID="{A19F16E8-47B6-48AA-A612-0A2591DBD9FC}" presName="thinLine2b" presStyleLbl="callout" presStyleIdx="3" presStyleCnt="4"/>
      <dgm:spPr/>
    </dgm:pt>
    <dgm:pt modelId="{9CD77F0B-20C5-4143-8670-C670F339EC96}" type="pres">
      <dgm:prSet presAssocID="{A19F16E8-47B6-48AA-A612-0A2591DBD9FC}" presName="vertSpace2b" presStyleCnt="0"/>
      <dgm:spPr/>
    </dgm:pt>
    <dgm:pt modelId="{DCEC70EE-BB49-41C8-878B-C89105793AC9}" type="pres">
      <dgm:prSet presAssocID="{077E4B3E-47F0-4275-BB73-38C7258947AD}" presName="thickLine" presStyleLbl="alignNode1" presStyleIdx="1" presStyleCnt="2"/>
      <dgm:spPr/>
    </dgm:pt>
    <dgm:pt modelId="{8BBA3D60-37A7-448B-BCD1-DFF999E0BA74}" type="pres">
      <dgm:prSet presAssocID="{077E4B3E-47F0-4275-BB73-38C7258947AD}" presName="horz1" presStyleCnt="0"/>
      <dgm:spPr/>
    </dgm:pt>
    <dgm:pt modelId="{3EF8959B-F2FF-4B16-851C-B3406B01543F}" type="pres">
      <dgm:prSet presAssocID="{077E4B3E-47F0-4275-BB73-38C7258947AD}" presName="tx1" presStyleLbl="revTx" presStyleIdx="5" presStyleCnt="6" custScaleX="171744" custScaleY="80362"/>
      <dgm:spPr/>
    </dgm:pt>
    <dgm:pt modelId="{53E29C15-9FE1-4118-B6E4-0CAA4B5D3A74}" type="pres">
      <dgm:prSet presAssocID="{077E4B3E-47F0-4275-BB73-38C7258947AD}" presName="vert1" presStyleCnt="0"/>
      <dgm:spPr/>
    </dgm:pt>
  </dgm:ptLst>
  <dgm:cxnLst>
    <dgm:cxn modelId="{87947804-BDEA-44D9-A5B9-4EC1A0E6FDD0}" srcId="{03D63DF4-876D-4B4B-8321-CD167FEDCFAE}" destId="{EC029210-1890-418A-A9AE-F8A9C8FC4EE4}" srcOrd="1" destOrd="0" parTransId="{079F398F-F5B0-4F67-BC54-269FFF78BC25}" sibTransId="{F3AF56B8-40AC-4023-8885-A66B8FA83402}"/>
    <dgm:cxn modelId="{9E543110-E221-4C83-9087-8E61513D6020}" type="presOf" srcId="{D6037FDA-FA27-4653-96D6-F2874C75FC1A}" destId="{A00D2687-DC65-416B-B7E1-33A4BCFC4422}" srcOrd="0" destOrd="0" presId="urn:microsoft.com/office/officeart/2008/layout/LinedList"/>
    <dgm:cxn modelId="{9B865B13-449A-4557-A48F-B5487D7ACF38}" srcId="{2E5A557B-96FD-411A-9B0C-EF4F03928EBA}" destId="{03D63DF4-876D-4B4B-8321-CD167FEDCFAE}" srcOrd="0" destOrd="0" parTransId="{1A721799-C8B1-4EA4-ADFE-EA8983B5F05E}" sibTransId="{5ADB557F-18B4-42A3-9B91-62B93E56861F}"/>
    <dgm:cxn modelId="{71DF5116-F717-455A-A035-CA6C483FA2B2}" srcId="{03D63DF4-876D-4B4B-8321-CD167FEDCFAE}" destId="{061DEE6C-0D62-455E-9079-E30FCB56990E}" srcOrd="2" destOrd="0" parTransId="{2A1832FF-92C3-4BAE-AA3E-A86B10728F41}" sibTransId="{410ABF50-7A0D-4FFF-87E5-E89CED126A3D}"/>
    <dgm:cxn modelId="{95E73E1C-C9C4-4E49-89BA-3AC46FA67F2C}" type="presOf" srcId="{061DEE6C-0D62-455E-9079-E30FCB56990E}" destId="{45BF0101-7F21-4971-BBE8-5CDC7F7234A5}" srcOrd="0" destOrd="0" presId="urn:microsoft.com/office/officeart/2008/layout/LinedList"/>
    <dgm:cxn modelId="{79912C29-9197-4489-A627-3F7C675657AD}" type="presOf" srcId="{03D63DF4-876D-4B4B-8321-CD167FEDCFAE}" destId="{72FB8A2C-C413-4016-BEE9-4411F1F5F528}" srcOrd="0" destOrd="0" presId="urn:microsoft.com/office/officeart/2008/layout/LinedList"/>
    <dgm:cxn modelId="{7684BA48-0C8C-40DF-871B-C1F2055B81D6}" type="presOf" srcId="{2E5A557B-96FD-411A-9B0C-EF4F03928EBA}" destId="{9D84D4BD-F1E1-46A1-801B-FE77B4F72D61}" srcOrd="0" destOrd="0" presId="urn:microsoft.com/office/officeart/2008/layout/LinedList"/>
    <dgm:cxn modelId="{8FF0E370-93A9-4B5D-83D5-7CC6A7BB6D5E}" type="presOf" srcId="{EC029210-1890-418A-A9AE-F8A9C8FC4EE4}" destId="{CF7731EB-BBEB-44E0-ADF3-2B6658489171}" srcOrd="0" destOrd="0" presId="urn:microsoft.com/office/officeart/2008/layout/LinedList"/>
    <dgm:cxn modelId="{531FAC52-EB7B-4C35-8B0B-002EEF3DDAAC}" type="presOf" srcId="{A19F16E8-47B6-48AA-A612-0A2591DBD9FC}" destId="{8AF89F80-0829-4F42-AB7B-BB8A41E5B996}" srcOrd="0" destOrd="0" presId="urn:microsoft.com/office/officeart/2008/layout/LinedList"/>
    <dgm:cxn modelId="{C4BDF8A6-C71A-4D77-A4E4-E70A77B93BE0}" srcId="{03D63DF4-876D-4B4B-8321-CD167FEDCFAE}" destId="{D6037FDA-FA27-4653-96D6-F2874C75FC1A}" srcOrd="0" destOrd="0" parTransId="{70A5A44D-E9F1-4AED-8D72-DEE8AEB44E78}" sibTransId="{5501ADE3-1390-44C2-B965-7CAF68DF97AF}"/>
    <dgm:cxn modelId="{8B5FFAB8-4B0D-4919-B93B-8662884EAB92}" srcId="{03D63DF4-876D-4B4B-8321-CD167FEDCFAE}" destId="{A19F16E8-47B6-48AA-A612-0A2591DBD9FC}" srcOrd="3" destOrd="0" parTransId="{03C01895-19E4-427B-A7E2-1357468BF51F}" sibTransId="{C1B2C35A-3495-4D02-8BA5-AADC2B231A70}"/>
    <dgm:cxn modelId="{AE1CC6BF-3462-41F5-A57A-810CDE02ED65}" type="presOf" srcId="{077E4B3E-47F0-4275-BB73-38C7258947AD}" destId="{3EF8959B-F2FF-4B16-851C-B3406B01543F}" srcOrd="0" destOrd="0" presId="urn:microsoft.com/office/officeart/2008/layout/LinedList"/>
    <dgm:cxn modelId="{7C3BEDC9-7E06-4863-A402-3C9CE477B3AB}" srcId="{2E5A557B-96FD-411A-9B0C-EF4F03928EBA}" destId="{077E4B3E-47F0-4275-BB73-38C7258947AD}" srcOrd="1" destOrd="0" parTransId="{5443332D-0900-443A-ACB6-F9C5D9671865}" sibTransId="{8CCF6F1D-B21B-4B40-A479-F48E0B5A0F5B}"/>
    <dgm:cxn modelId="{9CB70C8C-BD24-41BA-AD9D-B241522B3833}" type="presParOf" srcId="{9D84D4BD-F1E1-46A1-801B-FE77B4F72D61}" destId="{479223B9-A70C-4E47-9F22-24CDCA7B6B83}" srcOrd="0" destOrd="0" presId="urn:microsoft.com/office/officeart/2008/layout/LinedList"/>
    <dgm:cxn modelId="{755A64C7-491C-4F02-B1BD-959AEECEB310}" type="presParOf" srcId="{9D84D4BD-F1E1-46A1-801B-FE77B4F72D61}" destId="{CC7B996C-D2B4-45D9-A31F-C9DBFC415EBC}" srcOrd="1" destOrd="0" presId="urn:microsoft.com/office/officeart/2008/layout/LinedList"/>
    <dgm:cxn modelId="{7D72AAFC-09DC-47A7-9780-4C14067E5185}" type="presParOf" srcId="{CC7B996C-D2B4-45D9-A31F-C9DBFC415EBC}" destId="{72FB8A2C-C413-4016-BEE9-4411F1F5F528}" srcOrd="0" destOrd="0" presId="urn:microsoft.com/office/officeart/2008/layout/LinedList"/>
    <dgm:cxn modelId="{11AD2B61-1AFB-4E53-8B1E-A178E5639611}" type="presParOf" srcId="{CC7B996C-D2B4-45D9-A31F-C9DBFC415EBC}" destId="{53201204-5579-47DB-A03A-A0C8FF8E4DFD}" srcOrd="1" destOrd="0" presId="urn:microsoft.com/office/officeart/2008/layout/LinedList"/>
    <dgm:cxn modelId="{AB0080A5-B20A-4408-8DD9-53E378E6812F}" type="presParOf" srcId="{53201204-5579-47DB-A03A-A0C8FF8E4DFD}" destId="{43A021EF-4423-44CB-8E2F-226B0FC9D0E7}" srcOrd="0" destOrd="0" presId="urn:microsoft.com/office/officeart/2008/layout/LinedList"/>
    <dgm:cxn modelId="{690AAD76-9A65-4DA2-A213-4BF1E3A5787E}" type="presParOf" srcId="{53201204-5579-47DB-A03A-A0C8FF8E4DFD}" destId="{5BA04BDD-2AF4-4CE2-9BB7-A7BB7C3A7C19}" srcOrd="1" destOrd="0" presId="urn:microsoft.com/office/officeart/2008/layout/LinedList"/>
    <dgm:cxn modelId="{696E7928-37DF-475C-BE8A-558510E497C6}" type="presParOf" srcId="{5BA04BDD-2AF4-4CE2-9BB7-A7BB7C3A7C19}" destId="{28A54F7D-97FD-4376-90ED-9B057C96FDA8}" srcOrd="0" destOrd="0" presId="urn:microsoft.com/office/officeart/2008/layout/LinedList"/>
    <dgm:cxn modelId="{9FBC086F-955D-412E-9ECA-10E19C460EB7}" type="presParOf" srcId="{5BA04BDD-2AF4-4CE2-9BB7-A7BB7C3A7C19}" destId="{A00D2687-DC65-416B-B7E1-33A4BCFC4422}" srcOrd="1" destOrd="0" presId="urn:microsoft.com/office/officeart/2008/layout/LinedList"/>
    <dgm:cxn modelId="{59857217-537F-4424-BB6F-CB3DE1901991}" type="presParOf" srcId="{5BA04BDD-2AF4-4CE2-9BB7-A7BB7C3A7C19}" destId="{3F899E47-7A30-4108-9809-1A45B5BF7D96}" srcOrd="2" destOrd="0" presId="urn:microsoft.com/office/officeart/2008/layout/LinedList"/>
    <dgm:cxn modelId="{E766E6CD-D068-481F-9FE3-00C8ACB6FE00}" type="presParOf" srcId="{53201204-5579-47DB-A03A-A0C8FF8E4DFD}" destId="{E93FEC92-44D4-4A70-9203-EAB74073CCF9}" srcOrd="2" destOrd="0" presId="urn:microsoft.com/office/officeart/2008/layout/LinedList"/>
    <dgm:cxn modelId="{ADA30EDA-8FB3-40D9-AE54-B3A5E18957F7}" type="presParOf" srcId="{53201204-5579-47DB-A03A-A0C8FF8E4DFD}" destId="{6A1792DD-6DD8-4A11-9DB4-988C2C014BDF}" srcOrd="3" destOrd="0" presId="urn:microsoft.com/office/officeart/2008/layout/LinedList"/>
    <dgm:cxn modelId="{AFCDE1D1-E391-4A18-A33E-CDE65F8C5DAD}" type="presParOf" srcId="{53201204-5579-47DB-A03A-A0C8FF8E4DFD}" destId="{308F4F0A-9349-4AF5-B411-4C11E7BF3848}" srcOrd="4" destOrd="0" presId="urn:microsoft.com/office/officeart/2008/layout/LinedList"/>
    <dgm:cxn modelId="{D15B0723-2BA5-48D5-B6ED-7CCD38188A91}" type="presParOf" srcId="{308F4F0A-9349-4AF5-B411-4C11E7BF3848}" destId="{572A35AE-A813-4F21-820C-B081E6837191}" srcOrd="0" destOrd="0" presId="urn:microsoft.com/office/officeart/2008/layout/LinedList"/>
    <dgm:cxn modelId="{C150B65E-42E2-42BC-91B8-06EFBA4C8E8F}" type="presParOf" srcId="{308F4F0A-9349-4AF5-B411-4C11E7BF3848}" destId="{CF7731EB-BBEB-44E0-ADF3-2B6658489171}" srcOrd="1" destOrd="0" presId="urn:microsoft.com/office/officeart/2008/layout/LinedList"/>
    <dgm:cxn modelId="{262DB402-8580-45EC-8DEA-7AD4480F74C0}" type="presParOf" srcId="{308F4F0A-9349-4AF5-B411-4C11E7BF3848}" destId="{C2DD3EC4-383B-4503-B1B0-5BCFA51BD1CC}" srcOrd="2" destOrd="0" presId="urn:microsoft.com/office/officeart/2008/layout/LinedList"/>
    <dgm:cxn modelId="{992E2285-2FCC-4C39-9A2F-9D8C8B7F9DC8}" type="presParOf" srcId="{53201204-5579-47DB-A03A-A0C8FF8E4DFD}" destId="{7F4B6742-B56B-4FF4-9589-946F38A62961}" srcOrd="5" destOrd="0" presId="urn:microsoft.com/office/officeart/2008/layout/LinedList"/>
    <dgm:cxn modelId="{77A3DADD-DC81-45E2-B3CA-5A4F415FFF76}" type="presParOf" srcId="{53201204-5579-47DB-A03A-A0C8FF8E4DFD}" destId="{C9F9330D-5269-40DF-99B4-44438D6DE8B0}" srcOrd="6" destOrd="0" presId="urn:microsoft.com/office/officeart/2008/layout/LinedList"/>
    <dgm:cxn modelId="{2C27FC7B-42CD-4AFB-A950-9027729698A8}" type="presParOf" srcId="{53201204-5579-47DB-A03A-A0C8FF8E4DFD}" destId="{88EE7F7D-7185-42F8-823B-4E847EC2D78B}" srcOrd="7" destOrd="0" presId="urn:microsoft.com/office/officeart/2008/layout/LinedList"/>
    <dgm:cxn modelId="{2FE7F012-2FF0-4091-8DC1-480AA0998CB3}" type="presParOf" srcId="{88EE7F7D-7185-42F8-823B-4E847EC2D78B}" destId="{8635198D-4D8B-45A2-A5D2-3C58896E5CC3}" srcOrd="0" destOrd="0" presId="urn:microsoft.com/office/officeart/2008/layout/LinedList"/>
    <dgm:cxn modelId="{B8ED3D87-0123-4F01-8008-7B67426311DD}" type="presParOf" srcId="{88EE7F7D-7185-42F8-823B-4E847EC2D78B}" destId="{45BF0101-7F21-4971-BBE8-5CDC7F7234A5}" srcOrd="1" destOrd="0" presId="urn:microsoft.com/office/officeart/2008/layout/LinedList"/>
    <dgm:cxn modelId="{1CD15122-8FDE-447C-8091-4770A886C061}" type="presParOf" srcId="{88EE7F7D-7185-42F8-823B-4E847EC2D78B}" destId="{AF9E81E4-1C46-4D6B-BBC7-427A7FFD69EF}" srcOrd="2" destOrd="0" presId="urn:microsoft.com/office/officeart/2008/layout/LinedList"/>
    <dgm:cxn modelId="{F6C643C9-601E-420A-AB01-013421075B75}" type="presParOf" srcId="{53201204-5579-47DB-A03A-A0C8FF8E4DFD}" destId="{7ED08D3C-8E22-4405-93F2-4A2E8659BA8D}" srcOrd="8" destOrd="0" presId="urn:microsoft.com/office/officeart/2008/layout/LinedList"/>
    <dgm:cxn modelId="{A8401045-072B-486B-9F27-CAF79D906EA6}" type="presParOf" srcId="{53201204-5579-47DB-A03A-A0C8FF8E4DFD}" destId="{E4579C9E-0DFE-42F3-B11F-67DD3D2D6D9C}" srcOrd="9" destOrd="0" presId="urn:microsoft.com/office/officeart/2008/layout/LinedList"/>
    <dgm:cxn modelId="{363868C7-FD21-4721-A1D6-E0EE14B8E7CA}" type="presParOf" srcId="{53201204-5579-47DB-A03A-A0C8FF8E4DFD}" destId="{EE25461C-179C-4153-93A7-FF12AE4357B5}" srcOrd="10" destOrd="0" presId="urn:microsoft.com/office/officeart/2008/layout/LinedList"/>
    <dgm:cxn modelId="{5E4DD58E-9C01-493D-A656-A571B60731FB}" type="presParOf" srcId="{EE25461C-179C-4153-93A7-FF12AE4357B5}" destId="{F398A5DE-CB6A-4953-BC25-2CC227C1F8CD}" srcOrd="0" destOrd="0" presId="urn:microsoft.com/office/officeart/2008/layout/LinedList"/>
    <dgm:cxn modelId="{07BA453F-996B-44FD-89F9-0D98494FDDE2}" type="presParOf" srcId="{EE25461C-179C-4153-93A7-FF12AE4357B5}" destId="{8AF89F80-0829-4F42-AB7B-BB8A41E5B996}" srcOrd="1" destOrd="0" presId="urn:microsoft.com/office/officeart/2008/layout/LinedList"/>
    <dgm:cxn modelId="{6089A3A8-F626-4C29-AD16-A0C36251A33D}" type="presParOf" srcId="{EE25461C-179C-4153-93A7-FF12AE4357B5}" destId="{4C4C64A1-56E7-4EFC-9824-F65B19ED9DB3}" srcOrd="2" destOrd="0" presId="urn:microsoft.com/office/officeart/2008/layout/LinedList"/>
    <dgm:cxn modelId="{2915455B-D62F-44DC-9951-0FF252896F67}" type="presParOf" srcId="{53201204-5579-47DB-A03A-A0C8FF8E4DFD}" destId="{FB77E1A0-6A54-4A72-92AF-50C2AA956C31}" srcOrd="11" destOrd="0" presId="urn:microsoft.com/office/officeart/2008/layout/LinedList"/>
    <dgm:cxn modelId="{981C52CD-F08A-45C1-9FC9-4237C5D5A9CD}" type="presParOf" srcId="{53201204-5579-47DB-A03A-A0C8FF8E4DFD}" destId="{9CD77F0B-20C5-4143-8670-C670F339EC96}" srcOrd="12" destOrd="0" presId="urn:microsoft.com/office/officeart/2008/layout/LinedList"/>
    <dgm:cxn modelId="{0097DD99-9175-4BE1-B0BE-A2EDC7118412}" type="presParOf" srcId="{9D84D4BD-F1E1-46A1-801B-FE77B4F72D61}" destId="{DCEC70EE-BB49-41C8-878B-C89105793AC9}" srcOrd="2" destOrd="0" presId="urn:microsoft.com/office/officeart/2008/layout/LinedList"/>
    <dgm:cxn modelId="{158F16E1-4799-411E-86D0-61C4A39690EA}" type="presParOf" srcId="{9D84D4BD-F1E1-46A1-801B-FE77B4F72D61}" destId="{8BBA3D60-37A7-448B-BCD1-DFF999E0BA74}" srcOrd="3" destOrd="0" presId="urn:microsoft.com/office/officeart/2008/layout/LinedList"/>
    <dgm:cxn modelId="{A42A4A48-D846-4BDB-BAFE-20315E75E553}" type="presParOf" srcId="{8BBA3D60-37A7-448B-BCD1-DFF999E0BA74}" destId="{3EF8959B-F2FF-4B16-851C-B3406B01543F}" srcOrd="0" destOrd="0" presId="urn:microsoft.com/office/officeart/2008/layout/LinedList"/>
    <dgm:cxn modelId="{C3FCD56B-A674-4E37-BFEA-707353212A04}" type="presParOf" srcId="{8BBA3D60-37A7-448B-BCD1-DFF999E0BA74}" destId="{53E29C15-9FE1-4118-B6E4-0CAA4B5D3A7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7F4473-B28D-411A-B29B-523E3D1DE23D}"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3D286A86-DFD0-4C27-AC96-137508F6CAA7}">
      <dgm:prSet phldrT="[Text]" custT="1"/>
      <dgm:spPr/>
      <dgm:t>
        <a:bodyPr/>
        <a:lstStyle/>
        <a:p>
          <a:r>
            <a:rPr lang="el-GR" sz="2400" dirty="0">
              <a:effectLst>
                <a:outerShdw blurRad="38100" dist="38100" dir="2700000" algn="tl">
                  <a:srgbClr val="000000">
                    <a:alpha val="43137"/>
                  </a:srgbClr>
                </a:outerShdw>
              </a:effectLst>
            </a:rPr>
            <a:t>Πράξεις κατευθυνόμενες προς έναν σκοπό</a:t>
          </a:r>
          <a:endParaRPr lang="en-ZA" sz="2400" dirty="0">
            <a:effectLst>
              <a:outerShdw blurRad="38100" dist="38100" dir="2700000" algn="tl">
                <a:srgbClr val="000000">
                  <a:alpha val="43137"/>
                </a:srgbClr>
              </a:outerShdw>
            </a:effectLst>
          </a:endParaRPr>
        </a:p>
      </dgm:t>
    </dgm:pt>
    <dgm:pt modelId="{FD00AAA3-8A18-4B6E-8A9D-4CDE101DD8AC}" type="parTrans" cxnId="{D3D76F35-A8B9-43A7-8B3A-F298A5E5677A}">
      <dgm:prSet/>
      <dgm:spPr/>
      <dgm:t>
        <a:bodyPr/>
        <a:lstStyle/>
        <a:p>
          <a:endParaRPr lang="en-ZA"/>
        </a:p>
      </dgm:t>
    </dgm:pt>
    <dgm:pt modelId="{4DDAB70D-406C-4AE6-A38D-73B504D9F941}" type="sibTrans" cxnId="{D3D76F35-A8B9-43A7-8B3A-F298A5E5677A}">
      <dgm:prSet/>
      <dgm:spPr/>
      <dgm:t>
        <a:bodyPr/>
        <a:lstStyle/>
        <a:p>
          <a:endParaRPr lang="en-ZA"/>
        </a:p>
      </dgm:t>
    </dgm:pt>
    <dgm:pt modelId="{841BF480-52F1-4EDC-82A0-3A9701501553}">
      <dgm:prSet custT="1"/>
      <dgm:spPr/>
      <dgm:t>
        <a:bodyPr/>
        <a:lstStyle/>
        <a:p>
          <a:r>
            <a:rPr lang="el-GR" sz="2400" dirty="0">
              <a:effectLst>
                <a:outerShdw blurRad="38100" dist="38100" dir="2700000" algn="tl">
                  <a:srgbClr val="000000">
                    <a:alpha val="43137"/>
                  </a:srgbClr>
                </a:outerShdw>
              </a:effectLst>
            </a:rPr>
            <a:t>Σειρά μεταξύ γεγονότων και καταστάσεων</a:t>
          </a:r>
          <a:endParaRPr lang="en-ZA" sz="2400" dirty="0">
            <a:effectLst>
              <a:outerShdw blurRad="38100" dist="38100" dir="2700000" algn="tl">
                <a:srgbClr val="000000">
                  <a:alpha val="43137"/>
                </a:srgbClr>
              </a:outerShdw>
            </a:effectLst>
          </a:endParaRPr>
        </a:p>
      </dgm:t>
    </dgm:pt>
    <dgm:pt modelId="{DFDB74F5-1296-4F85-8E1C-D4CA652DC79B}" type="parTrans" cxnId="{3B4CE89D-172B-4F60-99A0-4322ACBDDCD1}">
      <dgm:prSet/>
      <dgm:spPr/>
      <dgm:t>
        <a:bodyPr/>
        <a:lstStyle/>
        <a:p>
          <a:endParaRPr lang="en-ZA"/>
        </a:p>
      </dgm:t>
    </dgm:pt>
    <dgm:pt modelId="{8C1EA5FE-BFAC-45D9-8579-C89E27C985A5}" type="sibTrans" cxnId="{3B4CE89D-172B-4F60-99A0-4322ACBDDCD1}">
      <dgm:prSet/>
      <dgm:spPr/>
      <dgm:t>
        <a:bodyPr/>
        <a:lstStyle/>
        <a:p>
          <a:endParaRPr lang="en-ZA"/>
        </a:p>
      </dgm:t>
    </dgm:pt>
    <dgm:pt modelId="{68CF4FE4-7F58-4A70-AA63-2503DE7320F2}">
      <dgm:prSet custT="1"/>
      <dgm:spPr/>
      <dgm:t>
        <a:bodyPr/>
        <a:lstStyle/>
        <a:p>
          <a:r>
            <a:rPr lang="el-GR" sz="2400" dirty="0">
              <a:effectLst>
                <a:outerShdw blurRad="38100" dist="38100" dir="2700000" algn="tl">
                  <a:srgbClr val="000000">
                    <a:alpha val="43137"/>
                  </a:srgbClr>
                </a:outerShdw>
              </a:effectLst>
            </a:rPr>
            <a:t>Ευαισθησία για την αξιοπρέπεια στην ανθρώπινη αλληλεπίδραση</a:t>
          </a:r>
          <a:endParaRPr lang="en-ZA" sz="2400" dirty="0">
            <a:effectLst>
              <a:outerShdw blurRad="38100" dist="38100" dir="2700000" algn="tl">
                <a:srgbClr val="000000">
                  <a:alpha val="43137"/>
                </a:srgbClr>
              </a:outerShdw>
            </a:effectLst>
          </a:endParaRPr>
        </a:p>
      </dgm:t>
    </dgm:pt>
    <dgm:pt modelId="{C23105EA-475E-41A4-9B62-DB16E4911738}" type="parTrans" cxnId="{8C6FECC8-8617-4873-91C9-F7ED9266614F}">
      <dgm:prSet/>
      <dgm:spPr/>
      <dgm:t>
        <a:bodyPr/>
        <a:lstStyle/>
        <a:p>
          <a:endParaRPr lang="en-ZA"/>
        </a:p>
      </dgm:t>
    </dgm:pt>
    <dgm:pt modelId="{362C7D16-276A-4644-BA5D-D9601AA9F692}" type="sibTrans" cxnId="{8C6FECC8-8617-4873-91C9-F7ED9266614F}">
      <dgm:prSet/>
      <dgm:spPr/>
      <dgm:t>
        <a:bodyPr/>
        <a:lstStyle/>
        <a:p>
          <a:endParaRPr lang="en-ZA"/>
        </a:p>
      </dgm:t>
    </dgm:pt>
    <dgm:pt modelId="{82D0EAD8-48B4-4C5F-84DE-EE10E0F37007}">
      <dgm:prSet custT="1"/>
      <dgm:spPr/>
      <dgm:t>
        <a:bodyPr/>
        <a:lstStyle/>
        <a:p>
          <a:r>
            <a:rPr lang="el-GR" sz="2400" dirty="0">
              <a:effectLst>
                <a:outerShdw blurRad="38100" dist="38100" dir="2700000" algn="tl">
                  <a:srgbClr val="000000">
                    <a:alpha val="43137"/>
                  </a:srgbClr>
                </a:outerShdw>
              </a:effectLst>
            </a:rPr>
            <a:t>Αποκάλυψη της οπτικής γωνιάς του αφηγητή</a:t>
          </a:r>
          <a:endParaRPr lang="en-ZA" sz="2400" dirty="0">
            <a:effectLst>
              <a:outerShdw blurRad="38100" dist="38100" dir="2700000" algn="tl">
                <a:srgbClr val="000000">
                  <a:alpha val="43137"/>
                </a:srgbClr>
              </a:outerShdw>
            </a:effectLst>
          </a:endParaRPr>
        </a:p>
      </dgm:t>
    </dgm:pt>
    <dgm:pt modelId="{1FD373B8-9D92-41FE-9908-28A043913101}" type="parTrans" cxnId="{E1EB80A0-D57D-4777-9834-9E450B0587C7}">
      <dgm:prSet/>
      <dgm:spPr/>
      <dgm:t>
        <a:bodyPr/>
        <a:lstStyle/>
        <a:p>
          <a:endParaRPr lang="en-ZA"/>
        </a:p>
      </dgm:t>
    </dgm:pt>
    <dgm:pt modelId="{EA7480D8-EDA5-4A01-A8E6-47C9B6B17126}" type="sibTrans" cxnId="{E1EB80A0-D57D-4777-9834-9E450B0587C7}">
      <dgm:prSet/>
      <dgm:spPr/>
      <dgm:t>
        <a:bodyPr/>
        <a:lstStyle/>
        <a:p>
          <a:endParaRPr lang="en-ZA"/>
        </a:p>
      </dgm:t>
    </dgm:pt>
    <dgm:pt modelId="{48D849F6-F4F1-48F2-89EC-B2D307BFDD88}" type="pres">
      <dgm:prSet presAssocID="{1B7F4473-B28D-411A-B29B-523E3D1DE23D}" presName="diagram" presStyleCnt="0">
        <dgm:presLayoutVars>
          <dgm:dir/>
          <dgm:resizeHandles val="exact"/>
        </dgm:presLayoutVars>
      </dgm:prSet>
      <dgm:spPr/>
    </dgm:pt>
    <dgm:pt modelId="{60081139-1E2C-47DC-AFA8-367A05967189}" type="pres">
      <dgm:prSet presAssocID="{3D286A86-DFD0-4C27-AC96-137508F6CAA7}" presName="node" presStyleLbl="node1" presStyleIdx="0" presStyleCnt="4">
        <dgm:presLayoutVars>
          <dgm:bulletEnabled val="1"/>
        </dgm:presLayoutVars>
      </dgm:prSet>
      <dgm:spPr/>
    </dgm:pt>
    <dgm:pt modelId="{2ECCF5D7-F299-465F-9825-32EEBD4F5C28}" type="pres">
      <dgm:prSet presAssocID="{4DDAB70D-406C-4AE6-A38D-73B504D9F941}" presName="sibTrans" presStyleCnt="0"/>
      <dgm:spPr/>
    </dgm:pt>
    <dgm:pt modelId="{8990A114-3ACB-4B42-9B00-C647661F8236}" type="pres">
      <dgm:prSet presAssocID="{841BF480-52F1-4EDC-82A0-3A9701501553}" presName="node" presStyleLbl="node1" presStyleIdx="1" presStyleCnt="4">
        <dgm:presLayoutVars>
          <dgm:bulletEnabled val="1"/>
        </dgm:presLayoutVars>
      </dgm:prSet>
      <dgm:spPr/>
    </dgm:pt>
    <dgm:pt modelId="{5E260F09-85B2-4365-9256-2E0A6B876282}" type="pres">
      <dgm:prSet presAssocID="{8C1EA5FE-BFAC-45D9-8579-C89E27C985A5}" presName="sibTrans" presStyleCnt="0"/>
      <dgm:spPr/>
    </dgm:pt>
    <dgm:pt modelId="{17550879-EC98-4D56-A41C-D6EE67CD2887}" type="pres">
      <dgm:prSet presAssocID="{68CF4FE4-7F58-4A70-AA63-2503DE7320F2}" presName="node" presStyleLbl="node1" presStyleIdx="2" presStyleCnt="4">
        <dgm:presLayoutVars>
          <dgm:bulletEnabled val="1"/>
        </dgm:presLayoutVars>
      </dgm:prSet>
      <dgm:spPr/>
    </dgm:pt>
    <dgm:pt modelId="{EFA4648F-60D5-4358-9554-E27BB974CA86}" type="pres">
      <dgm:prSet presAssocID="{362C7D16-276A-4644-BA5D-D9601AA9F692}" presName="sibTrans" presStyleCnt="0"/>
      <dgm:spPr/>
    </dgm:pt>
    <dgm:pt modelId="{0AABE897-D260-4A5E-BB85-0ED9D7E71BE2}" type="pres">
      <dgm:prSet presAssocID="{82D0EAD8-48B4-4C5F-84DE-EE10E0F37007}" presName="node" presStyleLbl="node1" presStyleIdx="3" presStyleCnt="4">
        <dgm:presLayoutVars>
          <dgm:bulletEnabled val="1"/>
        </dgm:presLayoutVars>
      </dgm:prSet>
      <dgm:spPr/>
    </dgm:pt>
  </dgm:ptLst>
  <dgm:cxnLst>
    <dgm:cxn modelId="{EB7E1F24-E609-4B0A-B46D-74CBB3990026}" type="presOf" srcId="{82D0EAD8-48B4-4C5F-84DE-EE10E0F37007}" destId="{0AABE897-D260-4A5E-BB85-0ED9D7E71BE2}" srcOrd="0" destOrd="0" presId="urn:microsoft.com/office/officeart/2005/8/layout/default"/>
    <dgm:cxn modelId="{5C225933-66BA-4836-BD91-3F307C460ED2}" type="presOf" srcId="{1B7F4473-B28D-411A-B29B-523E3D1DE23D}" destId="{48D849F6-F4F1-48F2-89EC-B2D307BFDD88}" srcOrd="0" destOrd="0" presId="urn:microsoft.com/office/officeart/2005/8/layout/default"/>
    <dgm:cxn modelId="{D3D76F35-A8B9-43A7-8B3A-F298A5E5677A}" srcId="{1B7F4473-B28D-411A-B29B-523E3D1DE23D}" destId="{3D286A86-DFD0-4C27-AC96-137508F6CAA7}" srcOrd="0" destOrd="0" parTransId="{FD00AAA3-8A18-4B6E-8A9D-4CDE101DD8AC}" sibTransId="{4DDAB70D-406C-4AE6-A38D-73B504D9F941}"/>
    <dgm:cxn modelId="{51A81C93-C39D-4EBB-8977-4810F8CEF26E}" type="presOf" srcId="{3D286A86-DFD0-4C27-AC96-137508F6CAA7}" destId="{60081139-1E2C-47DC-AFA8-367A05967189}" srcOrd="0" destOrd="0" presId="urn:microsoft.com/office/officeart/2005/8/layout/default"/>
    <dgm:cxn modelId="{3B4CE89D-172B-4F60-99A0-4322ACBDDCD1}" srcId="{1B7F4473-B28D-411A-B29B-523E3D1DE23D}" destId="{841BF480-52F1-4EDC-82A0-3A9701501553}" srcOrd="1" destOrd="0" parTransId="{DFDB74F5-1296-4F85-8E1C-D4CA652DC79B}" sibTransId="{8C1EA5FE-BFAC-45D9-8579-C89E27C985A5}"/>
    <dgm:cxn modelId="{E1EB80A0-D57D-4777-9834-9E450B0587C7}" srcId="{1B7F4473-B28D-411A-B29B-523E3D1DE23D}" destId="{82D0EAD8-48B4-4C5F-84DE-EE10E0F37007}" srcOrd="3" destOrd="0" parTransId="{1FD373B8-9D92-41FE-9908-28A043913101}" sibTransId="{EA7480D8-EDA5-4A01-A8E6-47C9B6B17126}"/>
    <dgm:cxn modelId="{8C6FECC8-8617-4873-91C9-F7ED9266614F}" srcId="{1B7F4473-B28D-411A-B29B-523E3D1DE23D}" destId="{68CF4FE4-7F58-4A70-AA63-2503DE7320F2}" srcOrd="2" destOrd="0" parTransId="{C23105EA-475E-41A4-9B62-DB16E4911738}" sibTransId="{362C7D16-276A-4644-BA5D-D9601AA9F692}"/>
    <dgm:cxn modelId="{4D1285DE-916E-4037-B6AB-43A2686CFF35}" type="presOf" srcId="{68CF4FE4-7F58-4A70-AA63-2503DE7320F2}" destId="{17550879-EC98-4D56-A41C-D6EE67CD2887}" srcOrd="0" destOrd="0" presId="urn:microsoft.com/office/officeart/2005/8/layout/default"/>
    <dgm:cxn modelId="{CF9FC8E1-E958-4AE0-826C-09BA7D19705C}" type="presOf" srcId="{841BF480-52F1-4EDC-82A0-3A9701501553}" destId="{8990A114-3ACB-4B42-9B00-C647661F8236}" srcOrd="0" destOrd="0" presId="urn:microsoft.com/office/officeart/2005/8/layout/default"/>
    <dgm:cxn modelId="{281E9C2D-58CD-4A10-B82D-2694711D219A}" type="presParOf" srcId="{48D849F6-F4F1-48F2-89EC-B2D307BFDD88}" destId="{60081139-1E2C-47DC-AFA8-367A05967189}" srcOrd="0" destOrd="0" presId="urn:microsoft.com/office/officeart/2005/8/layout/default"/>
    <dgm:cxn modelId="{A79EB830-802F-4147-B0ED-171442B811AF}" type="presParOf" srcId="{48D849F6-F4F1-48F2-89EC-B2D307BFDD88}" destId="{2ECCF5D7-F299-465F-9825-32EEBD4F5C28}" srcOrd="1" destOrd="0" presId="urn:microsoft.com/office/officeart/2005/8/layout/default"/>
    <dgm:cxn modelId="{95EEC101-752E-4577-89ED-E9B229143EFD}" type="presParOf" srcId="{48D849F6-F4F1-48F2-89EC-B2D307BFDD88}" destId="{8990A114-3ACB-4B42-9B00-C647661F8236}" srcOrd="2" destOrd="0" presId="urn:microsoft.com/office/officeart/2005/8/layout/default"/>
    <dgm:cxn modelId="{49361CF4-C642-4D7C-9B8C-AF35DFE33202}" type="presParOf" srcId="{48D849F6-F4F1-48F2-89EC-B2D307BFDD88}" destId="{5E260F09-85B2-4365-9256-2E0A6B876282}" srcOrd="3" destOrd="0" presId="urn:microsoft.com/office/officeart/2005/8/layout/default"/>
    <dgm:cxn modelId="{311B0193-7E70-4202-8D27-AB879AB5E55C}" type="presParOf" srcId="{48D849F6-F4F1-48F2-89EC-B2D307BFDD88}" destId="{17550879-EC98-4D56-A41C-D6EE67CD2887}" srcOrd="4" destOrd="0" presId="urn:microsoft.com/office/officeart/2005/8/layout/default"/>
    <dgm:cxn modelId="{0D0847B7-5467-4554-955F-D2C89FC5E774}" type="presParOf" srcId="{48D849F6-F4F1-48F2-89EC-B2D307BFDD88}" destId="{EFA4648F-60D5-4358-9554-E27BB974CA86}" srcOrd="5" destOrd="0" presId="urn:microsoft.com/office/officeart/2005/8/layout/default"/>
    <dgm:cxn modelId="{F98A15FE-B445-4618-81A0-CAA4E0F2294E}" type="presParOf" srcId="{48D849F6-F4F1-48F2-89EC-B2D307BFDD88}" destId="{0AABE897-D260-4A5E-BB85-0ED9D7E71BE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78B01C-B681-43D1-BB24-E589E9E16210}"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ZA"/>
        </a:p>
      </dgm:t>
    </dgm:pt>
    <dgm:pt modelId="{1AD38C1A-4A40-4F11-8DAF-B49078C5D265}">
      <dgm:prSet phldrT="[Text]" custT="1"/>
      <dgm:spPr/>
      <dgm:t>
        <a:bodyPr/>
        <a:lstStyle/>
        <a:p>
          <a:r>
            <a:rPr lang="el-GR" sz="2400" dirty="0">
              <a:solidFill>
                <a:srgbClr val="000000"/>
              </a:solidFill>
            </a:rPr>
            <a:t>Κοινό</a:t>
          </a:r>
          <a:endParaRPr lang="en-ZA" sz="2400" dirty="0">
            <a:solidFill>
              <a:srgbClr val="000000"/>
            </a:solidFill>
          </a:endParaRPr>
        </a:p>
      </dgm:t>
    </dgm:pt>
    <dgm:pt modelId="{73CB562F-4A9C-4C02-AEDB-A056037D89B6}" type="parTrans" cxnId="{6BDA6FCF-F3B5-4C88-BB53-D899521E52EE}">
      <dgm:prSet/>
      <dgm:spPr/>
      <dgm:t>
        <a:bodyPr/>
        <a:lstStyle/>
        <a:p>
          <a:endParaRPr lang="en-ZA"/>
        </a:p>
      </dgm:t>
    </dgm:pt>
    <dgm:pt modelId="{54777731-4A41-4C53-9045-C8D06F4F92C0}" type="sibTrans" cxnId="{6BDA6FCF-F3B5-4C88-BB53-D899521E52EE}">
      <dgm:prSet/>
      <dgm:spPr/>
      <dgm:t>
        <a:bodyPr/>
        <a:lstStyle/>
        <a:p>
          <a:endParaRPr lang="en-ZA"/>
        </a:p>
      </dgm:t>
    </dgm:pt>
    <dgm:pt modelId="{C68A3EF5-1DE5-4081-BB83-9F8CC6084350}">
      <dgm:prSet custT="1"/>
      <dgm:spPr/>
      <dgm:t>
        <a:bodyPr/>
        <a:lstStyle/>
        <a:p>
          <a:r>
            <a:rPr lang="el-GR" sz="2400" dirty="0">
              <a:solidFill>
                <a:srgbClr val="000000"/>
              </a:solidFill>
            </a:rPr>
            <a:t>Μήνυμα</a:t>
          </a:r>
          <a:endParaRPr lang="en-ZA" sz="2400" dirty="0">
            <a:solidFill>
              <a:srgbClr val="000000"/>
            </a:solidFill>
          </a:endParaRPr>
        </a:p>
      </dgm:t>
    </dgm:pt>
    <dgm:pt modelId="{F13F703E-5166-4EF4-B725-72FB366F14E4}" type="parTrans" cxnId="{0A53F540-98BB-41BC-A97D-20349AFB56BC}">
      <dgm:prSet/>
      <dgm:spPr/>
      <dgm:t>
        <a:bodyPr/>
        <a:lstStyle/>
        <a:p>
          <a:endParaRPr lang="en-ZA"/>
        </a:p>
      </dgm:t>
    </dgm:pt>
    <dgm:pt modelId="{A433A25F-9A80-4586-8125-37E4ABFD9568}" type="sibTrans" cxnId="{0A53F540-98BB-41BC-A97D-20349AFB56BC}">
      <dgm:prSet/>
      <dgm:spPr/>
      <dgm:t>
        <a:bodyPr/>
        <a:lstStyle/>
        <a:p>
          <a:endParaRPr lang="en-ZA"/>
        </a:p>
      </dgm:t>
    </dgm:pt>
    <dgm:pt modelId="{F3F7EA44-6224-4042-9709-8737BA5B4831}">
      <dgm:prSet custT="1"/>
      <dgm:spPr/>
      <dgm:t>
        <a:bodyPr/>
        <a:lstStyle/>
        <a:p>
          <a:r>
            <a:rPr lang="el-GR" sz="2400" dirty="0">
              <a:solidFill>
                <a:srgbClr val="000000"/>
              </a:solidFill>
            </a:rPr>
            <a:t>Πλατφόρμα Μετάδοσης της Ιστορίας</a:t>
          </a:r>
          <a:endParaRPr lang="en-ZA" sz="2400" dirty="0">
            <a:solidFill>
              <a:srgbClr val="000000"/>
            </a:solidFill>
          </a:endParaRPr>
        </a:p>
      </dgm:t>
    </dgm:pt>
    <dgm:pt modelId="{545B0671-C7D1-4A50-BED2-D453BFBA7630}" type="parTrans" cxnId="{E3E89AAB-1787-45EF-B400-55BD90EBFCC7}">
      <dgm:prSet/>
      <dgm:spPr/>
      <dgm:t>
        <a:bodyPr/>
        <a:lstStyle/>
        <a:p>
          <a:endParaRPr lang="en-ZA"/>
        </a:p>
      </dgm:t>
    </dgm:pt>
    <dgm:pt modelId="{425428EC-29BF-46DD-ADFD-E6CB5F7F2407}" type="sibTrans" cxnId="{E3E89AAB-1787-45EF-B400-55BD90EBFCC7}">
      <dgm:prSet/>
      <dgm:spPr/>
      <dgm:t>
        <a:bodyPr/>
        <a:lstStyle/>
        <a:p>
          <a:endParaRPr lang="en-ZA"/>
        </a:p>
      </dgm:t>
    </dgm:pt>
    <dgm:pt modelId="{09A75C0B-F67B-4E06-B254-FB9EA70F91A6}" type="pres">
      <dgm:prSet presAssocID="{8478B01C-B681-43D1-BB24-E589E9E16210}" presName="Name0" presStyleCnt="0">
        <dgm:presLayoutVars>
          <dgm:dir/>
          <dgm:resizeHandles val="exact"/>
        </dgm:presLayoutVars>
      </dgm:prSet>
      <dgm:spPr/>
    </dgm:pt>
    <dgm:pt modelId="{E4666D55-429E-4A27-A1D1-871623D74C4C}" type="pres">
      <dgm:prSet presAssocID="{1AD38C1A-4A40-4F11-8DAF-B49078C5D265}" presName="Name5" presStyleLbl="vennNode1" presStyleIdx="0" presStyleCnt="3" custScaleX="110375">
        <dgm:presLayoutVars>
          <dgm:bulletEnabled val="1"/>
        </dgm:presLayoutVars>
      </dgm:prSet>
      <dgm:spPr/>
    </dgm:pt>
    <dgm:pt modelId="{62B31BCF-0008-4734-A8EA-289EA9733381}" type="pres">
      <dgm:prSet presAssocID="{54777731-4A41-4C53-9045-C8D06F4F92C0}" presName="space" presStyleCnt="0"/>
      <dgm:spPr/>
    </dgm:pt>
    <dgm:pt modelId="{B27D2DEA-4D99-4C54-B5C7-81EFA37AE9EB}" type="pres">
      <dgm:prSet presAssocID="{C68A3EF5-1DE5-4081-BB83-9F8CC6084350}" presName="Name5" presStyleLbl="vennNode1" presStyleIdx="1" presStyleCnt="3" custScaleX="110375">
        <dgm:presLayoutVars>
          <dgm:bulletEnabled val="1"/>
        </dgm:presLayoutVars>
      </dgm:prSet>
      <dgm:spPr/>
    </dgm:pt>
    <dgm:pt modelId="{5DEFFBF4-FA0E-4E38-BC98-FE5E09A47BE2}" type="pres">
      <dgm:prSet presAssocID="{A433A25F-9A80-4586-8125-37E4ABFD9568}" presName="space" presStyleCnt="0"/>
      <dgm:spPr/>
    </dgm:pt>
    <dgm:pt modelId="{96586F5F-31C0-4A86-A1F1-0BB769A7E62F}" type="pres">
      <dgm:prSet presAssocID="{F3F7EA44-6224-4042-9709-8737BA5B4831}" presName="Name5" presStyleLbl="vennNode1" presStyleIdx="2" presStyleCnt="3" custScaleX="110375">
        <dgm:presLayoutVars>
          <dgm:bulletEnabled val="1"/>
        </dgm:presLayoutVars>
      </dgm:prSet>
      <dgm:spPr/>
    </dgm:pt>
  </dgm:ptLst>
  <dgm:cxnLst>
    <dgm:cxn modelId="{0A53F540-98BB-41BC-A97D-20349AFB56BC}" srcId="{8478B01C-B681-43D1-BB24-E589E9E16210}" destId="{C68A3EF5-1DE5-4081-BB83-9F8CC6084350}" srcOrd="1" destOrd="0" parTransId="{F13F703E-5166-4EF4-B725-72FB366F14E4}" sibTransId="{A433A25F-9A80-4586-8125-37E4ABFD9568}"/>
    <dgm:cxn modelId="{81BBC65E-B385-4EF7-9132-F4B63D181454}" type="presOf" srcId="{F3F7EA44-6224-4042-9709-8737BA5B4831}" destId="{96586F5F-31C0-4A86-A1F1-0BB769A7E62F}" srcOrd="0" destOrd="0" presId="urn:microsoft.com/office/officeart/2005/8/layout/venn3"/>
    <dgm:cxn modelId="{1CE25149-A48D-4FFE-8B02-1BD68BEC7225}" type="presOf" srcId="{1AD38C1A-4A40-4F11-8DAF-B49078C5D265}" destId="{E4666D55-429E-4A27-A1D1-871623D74C4C}" srcOrd="0" destOrd="0" presId="urn:microsoft.com/office/officeart/2005/8/layout/venn3"/>
    <dgm:cxn modelId="{6E29E39F-E1D4-4427-97D4-69A80EDFE817}" type="presOf" srcId="{8478B01C-B681-43D1-BB24-E589E9E16210}" destId="{09A75C0B-F67B-4E06-B254-FB9EA70F91A6}" srcOrd="0" destOrd="0" presId="urn:microsoft.com/office/officeart/2005/8/layout/venn3"/>
    <dgm:cxn modelId="{EDD758A9-DD6D-4527-A1C0-F2B18BFB90AF}" type="presOf" srcId="{C68A3EF5-1DE5-4081-BB83-9F8CC6084350}" destId="{B27D2DEA-4D99-4C54-B5C7-81EFA37AE9EB}" srcOrd="0" destOrd="0" presId="urn:microsoft.com/office/officeart/2005/8/layout/venn3"/>
    <dgm:cxn modelId="{E3E89AAB-1787-45EF-B400-55BD90EBFCC7}" srcId="{8478B01C-B681-43D1-BB24-E589E9E16210}" destId="{F3F7EA44-6224-4042-9709-8737BA5B4831}" srcOrd="2" destOrd="0" parTransId="{545B0671-C7D1-4A50-BED2-D453BFBA7630}" sibTransId="{425428EC-29BF-46DD-ADFD-E6CB5F7F2407}"/>
    <dgm:cxn modelId="{6BDA6FCF-F3B5-4C88-BB53-D899521E52EE}" srcId="{8478B01C-B681-43D1-BB24-E589E9E16210}" destId="{1AD38C1A-4A40-4F11-8DAF-B49078C5D265}" srcOrd="0" destOrd="0" parTransId="{73CB562F-4A9C-4C02-AEDB-A056037D89B6}" sibTransId="{54777731-4A41-4C53-9045-C8D06F4F92C0}"/>
    <dgm:cxn modelId="{091C4F83-C2C0-4324-AB89-879798BA54CA}" type="presParOf" srcId="{09A75C0B-F67B-4E06-B254-FB9EA70F91A6}" destId="{E4666D55-429E-4A27-A1D1-871623D74C4C}" srcOrd="0" destOrd="0" presId="urn:microsoft.com/office/officeart/2005/8/layout/venn3"/>
    <dgm:cxn modelId="{24BBCD63-453E-4E6A-AC90-C5594E62081F}" type="presParOf" srcId="{09A75C0B-F67B-4E06-B254-FB9EA70F91A6}" destId="{62B31BCF-0008-4734-A8EA-289EA9733381}" srcOrd="1" destOrd="0" presId="urn:microsoft.com/office/officeart/2005/8/layout/venn3"/>
    <dgm:cxn modelId="{B99E798D-0E7A-4210-B97B-A2C48661836F}" type="presParOf" srcId="{09A75C0B-F67B-4E06-B254-FB9EA70F91A6}" destId="{B27D2DEA-4D99-4C54-B5C7-81EFA37AE9EB}" srcOrd="2" destOrd="0" presId="urn:microsoft.com/office/officeart/2005/8/layout/venn3"/>
    <dgm:cxn modelId="{69999C81-C086-47DB-8233-87FA3F1004DA}" type="presParOf" srcId="{09A75C0B-F67B-4E06-B254-FB9EA70F91A6}" destId="{5DEFFBF4-FA0E-4E38-BC98-FE5E09A47BE2}" srcOrd="3" destOrd="0" presId="urn:microsoft.com/office/officeart/2005/8/layout/venn3"/>
    <dgm:cxn modelId="{D46DBABD-85B2-4422-B18D-EFAD07B0A06E}" type="presParOf" srcId="{09A75C0B-F67B-4E06-B254-FB9EA70F91A6}" destId="{96586F5F-31C0-4A86-A1F1-0BB769A7E62F}" srcOrd="4"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49CCFE-FC98-441E-AFCF-12E6D9E6FE6A}" type="doc">
      <dgm:prSet loTypeId="urn:microsoft.com/office/officeart/2005/8/layout/hChevron3" loCatId="process" qsTypeId="urn:microsoft.com/office/officeart/2005/8/quickstyle/simple5" qsCatId="simple" csTypeId="urn:microsoft.com/office/officeart/2005/8/colors/accent1_2" csCatId="accent1" phldr="1"/>
      <dgm:spPr/>
      <dgm:t>
        <a:bodyPr/>
        <a:lstStyle/>
        <a:p>
          <a:endParaRPr lang="en-ZA"/>
        </a:p>
      </dgm:t>
    </dgm:pt>
    <dgm:pt modelId="{FEC2146F-B598-4DFD-85E8-A1F73F690A6E}">
      <dgm:prSet phldrT="[Text]" custT="1"/>
      <dgm:spPr/>
      <dgm:t>
        <a:bodyPr/>
        <a:lstStyle/>
        <a:p>
          <a:r>
            <a:rPr lang="en-ZA" sz="2400">
              <a:effectLst>
                <a:outerShdw blurRad="38100" dist="38100" dir="2700000" algn="tl">
                  <a:srgbClr val="000000">
                    <a:alpha val="43137"/>
                  </a:srgbClr>
                </a:outerShdw>
              </a:effectLst>
            </a:rPr>
            <a:t>Trello</a:t>
          </a:r>
          <a:endParaRPr lang="en-ZA" sz="2400" dirty="0">
            <a:effectLst>
              <a:outerShdw blurRad="38100" dist="38100" dir="2700000" algn="tl">
                <a:srgbClr val="000000">
                  <a:alpha val="43137"/>
                </a:srgbClr>
              </a:outerShdw>
            </a:effectLst>
          </a:endParaRPr>
        </a:p>
      </dgm:t>
    </dgm:pt>
    <dgm:pt modelId="{B660E804-DF08-400E-A195-4D1053E0E132}" type="parTrans" cxnId="{6C4C6F64-14D5-40A7-8A4B-0F301F1ED2AA}">
      <dgm:prSet/>
      <dgm:spPr/>
      <dgm:t>
        <a:bodyPr/>
        <a:lstStyle/>
        <a:p>
          <a:endParaRPr lang="en-ZA"/>
        </a:p>
      </dgm:t>
    </dgm:pt>
    <dgm:pt modelId="{7E47810C-9E19-446F-8D9B-639EA44D3113}" type="sibTrans" cxnId="{6C4C6F64-14D5-40A7-8A4B-0F301F1ED2AA}">
      <dgm:prSet/>
      <dgm:spPr/>
      <dgm:t>
        <a:bodyPr/>
        <a:lstStyle/>
        <a:p>
          <a:endParaRPr lang="en-ZA"/>
        </a:p>
      </dgm:t>
    </dgm:pt>
    <dgm:pt modelId="{91026905-4377-448D-9F3C-414AB21749D8}">
      <dgm:prSet phldrT="[Text]" custT="1"/>
      <dgm:spPr/>
      <dgm:t>
        <a:bodyPr/>
        <a:lstStyle/>
        <a:p>
          <a:r>
            <a:rPr lang="en-ZA" sz="2400" dirty="0">
              <a:effectLst>
                <a:outerShdw blurRad="38100" dist="38100" dir="2700000" algn="tl">
                  <a:srgbClr val="000000">
                    <a:alpha val="43137"/>
                  </a:srgbClr>
                </a:outerShdw>
              </a:effectLst>
            </a:rPr>
            <a:t>Asana</a:t>
          </a:r>
        </a:p>
      </dgm:t>
    </dgm:pt>
    <dgm:pt modelId="{04D57FEB-5B3C-4758-AF68-5A36F6448086}" type="parTrans" cxnId="{02EFAD29-3558-464F-9E9B-3A1C521808F5}">
      <dgm:prSet/>
      <dgm:spPr/>
      <dgm:t>
        <a:bodyPr/>
        <a:lstStyle/>
        <a:p>
          <a:endParaRPr lang="en-ZA"/>
        </a:p>
      </dgm:t>
    </dgm:pt>
    <dgm:pt modelId="{F6DFED40-5E71-4C5D-A7A6-C28BCE165A01}" type="sibTrans" cxnId="{02EFAD29-3558-464F-9E9B-3A1C521808F5}">
      <dgm:prSet/>
      <dgm:spPr/>
      <dgm:t>
        <a:bodyPr/>
        <a:lstStyle/>
        <a:p>
          <a:endParaRPr lang="en-ZA"/>
        </a:p>
      </dgm:t>
    </dgm:pt>
    <dgm:pt modelId="{7920CD46-876A-45D1-81D4-DE1F90917025}">
      <dgm:prSet phldrT="[Text]" custT="1"/>
      <dgm:spPr/>
      <dgm:t>
        <a:bodyPr/>
        <a:lstStyle/>
        <a:p>
          <a:r>
            <a:rPr lang="en-ZA" sz="2400">
              <a:effectLst>
                <a:outerShdw blurRad="38100" dist="38100" dir="2700000" algn="tl">
                  <a:srgbClr val="000000">
                    <a:alpha val="43137"/>
                  </a:srgbClr>
                </a:outerShdw>
              </a:effectLst>
            </a:rPr>
            <a:t>Monday.com</a:t>
          </a:r>
          <a:endParaRPr lang="en-ZA" sz="2400" dirty="0">
            <a:effectLst>
              <a:outerShdw blurRad="38100" dist="38100" dir="2700000" algn="tl">
                <a:srgbClr val="000000">
                  <a:alpha val="43137"/>
                </a:srgbClr>
              </a:outerShdw>
            </a:effectLst>
          </a:endParaRPr>
        </a:p>
      </dgm:t>
    </dgm:pt>
    <dgm:pt modelId="{0FDB484A-9278-49BD-A405-9EB8FEB5C6B0}" type="parTrans" cxnId="{0413BCFD-EB4A-4FBD-BCB7-097054373DBB}">
      <dgm:prSet/>
      <dgm:spPr/>
      <dgm:t>
        <a:bodyPr/>
        <a:lstStyle/>
        <a:p>
          <a:endParaRPr lang="en-ZA"/>
        </a:p>
      </dgm:t>
    </dgm:pt>
    <dgm:pt modelId="{6CEB3F5F-822E-4EBE-B113-D3BD8244BB65}" type="sibTrans" cxnId="{0413BCFD-EB4A-4FBD-BCB7-097054373DBB}">
      <dgm:prSet/>
      <dgm:spPr/>
      <dgm:t>
        <a:bodyPr/>
        <a:lstStyle/>
        <a:p>
          <a:endParaRPr lang="en-ZA"/>
        </a:p>
      </dgm:t>
    </dgm:pt>
    <dgm:pt modelId="{1648C389-F385-47D2-B11A-D189067B39B1}" type="pres">
      <dgm:prSet presAssocID="{8E49CCFE-FC98-441E-AFCF-12E6D9E6FE6A}" presName="Name0" presStyleCnt="0">
        <dgm:presLayoutVars>
          <dgm:dir/>
          <dgm:resizeHandles val="exact"/>
        </dgm:presLayoutVars>
      </dgm:prSet>
      <dgm:spPr/>
    </dgm:pt>
    <dgm:pt modelId="{88147CD4-04EA-4AEF-843C-E2CBC7457770}" type="pres">
      <dgm:prSet presAssocID="{FEC2146F-B598-4DFD-85E8-A1F73F690A6E}" presName="parTxOnly" presStyleLbl="node1" presStyleIdx="0" presStyleCnt="3">
        <dgm:presLayoutVars>
          <dgm:bulletEnabled val="1"/>
        </dgm:presLayoutVars>
      </dgm:prSet>
      <dgm:spPr/>
    </dgm:pt>
    <dgm:pt modelId="{8482DA14-BDDD-4D5E-B5AB-60DACA80CB9C}" type="pres">
      <dgm:prSet presAssocID="{7E47810C-9E19-446F-8D9B-639EA44D3113}" presName="parSpace" presStyleCnt="0"/>
      <dgm:spPr/>
    </dgm:pt>
    <dgm:pt modelId="{D3402497-6BB6-4A6F-90DB-DAF71DC85B2D}" type="pres">
      <dgm:prSet presAssocID="{91026905-4377-448D-9F3C-414AB21749D8}" presName="parTxOnly" presStyleLbl="node1" presStyleIdx="1" presStyleCnt="3" custLinFactNeighborY="24242">
        <dgm:presLayoutVars>
          <dgm:bulletEnabled val="1"/>
        </dgm:presLayoutVars>
      </dgm:prSet>
      <dgm:spPr/>
    </dgm:pt>
    <dgm:pt modelId="{DD04F781-699C-4F96-93ED-624EBD2C713E}" type="pres">
      <dgm:prSet presAssocID="{F6DFED40-5E71-4C5D-A7A6-C28BCE165A01}" presName="parSpace" presStyleCnt="0"/>
      <dgm:spPr/>
    </dgm:pt>
    <dgm:pt modelId="{2043CC53-992C-4DCC-968C-71729E7E84B5}" type="pres">
      <dgm:prSet presAssocID="{7920CD46-876A-45D1-81D4-DE1F90917025}" presName="parTxOnly" presStyleLbl="node1" presStyleIdx="2" presStyleCnt="3" custLinFactNeighborX="572" custLinFactNeighborY="13854">
        <dgm:presLayoutVars>
          <dgm:bulletEnabled val="1"/>
        </dgm:presLayoutVars>
      </dgm:prSet>
      <dgm:spPr/>
    </dgm:pt>
  </dgm:ptLst>
  <dgm:cxnLst>
    <dgm:cxn modelId="{D8527A14-9110-426C-9E48-9CC8406740C2}" type="presOf" srcId="{7920CD46-876A-45D1-81D4-DE1F90917025}" destId="{2043CC53-992C-4DCC-968C-71729E7E84B5}" srcOrd="0" destOrd="0" presId="urn:microsoft.com/office/officeart/2005/8/layout/hChevron3"/>
    <dgm:cxn modelId="{8B03581A-644B-42E1-B326-217191842872}" type="presOf" srcId="{8E49CCFE-FC98-441E-AFCF-12E6D9E6FE6A}" destId="{1648C389-F385-47D2-B11A-D189067B39B1}" srcOrd="0" destOrd="0" presId="urn:microsoft.com/office/officeart/2005/8/layout/hChevron3"/>
    <dgm:cxn modelId="{26937B27-ED8D-44CC-8F74-763E9DCF1C1A}" type="presOf" srcId="{FEC2146F-B598-4DFD-85E8-A1F73F690A6E}" destId="{88147CD4-04EA-4AEF-843C-E2CBC7457770}" srcOrd="0" destOrd="0" presId="urn:microsoft.com/office/officeart/2005/8/layout/hChevron3"/>
    <dgm:cxn modelId="{02EFAD29-3558-464F-9E9B-3A1C521808F5}" srcId="{8E49CCFE-FC98-441E-AFCF-12E6D9E6FE6A}" destId="{91026905-4377-448D-9F3C-414AB21749D8}" srcOrd="1" destOrd="0" parTransId="{04D57FEB-5B3C-4758-AF68-5A36F6448086}" sibTransId="{F6DFED40-5E71-4C5D-A7A6-C28BCE165A01}"/>
    <dgm:cxn modelId="{6C4C6F64-14D5-40A7-8A4B-0F301F1ED2AA}" srcId="{8E49CCFE-FC98-441E-AFCF-12E6D9E6FE6A}" destId="{FEC2146F-B598-4DFD-85E8-A1F73F690A6E}" srcOrd="0" destOrd="0" parTransId="{B660E804-DF08-400E-A195-4D1053E0E132}" sibTransId="{7E47810C-9E19-446F-8D9B-639EA44D3113}"/>
    <dgm:cxn modelId="{E266207D-8824-4886-92EA-C492008B38D6}" type="presOf" srcId="{91026905-4377-448D-9F3C-414AB21749D8}" destId="{D3402497-6BB6-4A6F-90DB-DAF71DC85B2D}" srcOrd="0" destOrd="0" presId="urn:microsoft.com/office/officeart/2005/8/layout/hChevron3"/>
    <dgm:cxn modelId="{0413BCFD-EB4A-4FBD-BCB7-097054373DBB}" srcId="{8E49CCFE-FC98-441E-AFCF-12E6D9E6FE6A}" destId="{7920CD46-876A-45D1-81D4-DE1F90917025}" srcOrd="2" destOrd="0" parTransId="{0FDB484A-9278-49BD-A405-9EB8FEB5C6B0}" sibTransId="{6CEB3F5F-822E-4EBE-B113-D3BD8244BB65}"/>
    <dgm:cxn modelId="{9142C08D-CF08-4ED6-B464-0003A9DDE480}" type="presParOf" srcId="{1648C389-F385-47D2-B11A-D189067B39B1}" destId="{88147CD4-04EA-4AEF-843C-E2CBC7457770}" srcOrd="0" destOrd="0" presId="urn:microsoft.com/office/officeart/2005/8/layout/hChevron3"/>
    <dgm:cxn modelId="{490C05B7-CDAC-4221-AAF8-995418BA4C64}" type="presParOf" srcId="{1648C389-F385-47D2-B11A-D189067B39B1}" destId="{8482DA14-BDDD-4D5E-B5AB-60DACA80CB9C}" srcOrd="1" destOrd="0" presId="urn:microsoft.com/office/officeart/2005/8/layout/hChevron3"/>
    <dgm:cxn modelId="{27C18F11-01BC-4545-A667-5135B75F461C}" type="presParOf" srcId="{1648C389-F385-47D2-B11A-D189067B39B1}" destId="{D3402497-6BB6-4A6F-90DB-DAF71DC85B2D}" srcOrd="2" destOrd="0" presId="urn:microsoft.com/office/officeart/2005/8/layout/hChevron3"/>
    <dgm:cxn modelId="{6E550F84-2443-4EB8-AA2A-BD8FBC9AEA97}" type="presParOf" srcId="{1648C389-F385-47D2-B11A-D189067B39B1}" destId="{DD04F781-699C-4F96-93ED-624EBD2C713E}" srcOrd="3" destOrd="0" presId="urn:microsoft.com/office/officeart/2005/8/layout/hChevron3"/>
    <dgm:cxn modelId="{DEA95331-2139-4A3B-8D07-7D4FDC7E8A1C}" type="presParOf" srcId="{1648C389-F385-47D2-B11A-D189067B39B1}" destId="{2043CC53-992C-4DCC-968C-71729E7E84B5}"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AECBD4-9F6A-441D-93B3-3F0A0AB59D18}" type="doc">
      <dgm:prSet loTypeId="urn:microsoft.com/office/officeart/2005/8/layout/hProcess11" loCatId="process" qsTypeId="urn:microsoft.com/office/officeart/2005/8/quickstyle/simple1" qsCatId="simple" csTypeId="urn:microsoft.com/office/officeart/2005/8/colors/accent1_2" csCatId="accent1" phldr="1"/>
      <dgm:spPr/>
    </dgm:pt>
    <dgm:pt modelId="{0145A47F-1282-423A-8F47-1048B668AE4D}">
      <dgm:prSet phldrT="[Text]" custT="1"/>
      <dgm:spPr/>
      <dgm:t>
        <a:bodyPr/>
        <a:lstStyle/>
        <a:p>
          <a:r>
            <a:rPr lang="en-GB" sz="2400" dirty="0">
              <a:solidFill>
                <a:srgbClr val="000000"/>
              </a:solidFill>
              <a:effectLst/>
            </a:rPr>
            <a:t>Dropbox</a:t>
          </a:r>
          <a:endParaRPr lang="en-ZA" sz="2400" dirty="0">
            <a:solidFill>
              <a:srgbClr val="000000"/>
            </a:solidFill>
            <a:effectLst/>
          </a:endParaRPr>
        </a:p>
      </dgm:t>
    </dgm:pt>
    <dgm:pt modelId="{9FD5276A-D0FF-4E34-8D68-A5F392A73921}" type="parTrans" cxnId="{30D7A3F7-3079-4EF9-9495-21BC89617385}">
      <dgm:prSet/>
      <dgm:spPr/>
      <dgm:t>
        <a:bodyPr/>
        <a:lstStyle/>
        <a:p>
          <a:endParaRPr lang="en-ZA"/>
        </a:p>
      </dgm:t>
    </dgm:pt>
    <dgm:pt modelId="{0EA8AE2D-73EF-4D6D-9B5B-6FEA27A1ABA5}" type="sibTrans" cxnId="{30D7A3F7-3079-4EF9-9495-21BC89617385}">
      <dgm:prSet/>
      <dgm:spPr/>
      <dgm:t>
        <a:bodyPr/>
        <a:lstStyle/>
        <a:p>
          <a:endParaRPr lang="en-ZA"/>
        </a:p>
      </dgm:t>
    </dgm:pt>
    <dgm:pt modelId="{8B0E7BC2-925B-4D7A-B04B-399541E259D4}">
      <dgm:prSet phldrT="[Text]" custT="1"/>
      <dgm:spPr/>
      <dgm:t>
        <a:bodyPr/>
        <a:lstStyle/>
        <a:p>
          <a:r>
            <a:rPr lang="en-GB" sz="2400" dirty="0">
              <a:solidFill>
                <a:srgbClr val="000000"/>
              </a:solidFill>
              <a:effectLst/>
            </a:rPr>
            <a:t>Google Drive</a:t>
          </a:r>
          <a:endParaRPr lang="en-ZA" sz="2400" dirty="0">
            <a:solidFill>
              <a:srgbClr val="000000"/>
            </a:solidFill>
            <a:effectLst/>
          </a:endParaRPr>
        </a:p>
      </dgm:t>
    </dgm:pt>
    <dgm:pt modelId="{F8291A1D-BE4C-4BC4-9E39-99392EE7B7AC}" type="parTrans" cxnId="{941BCACB-80EC-47EF-9ACB-63AA38D5E264}">
      <dgm:prSet/>
      <dgm:spPr/>
      <dgm:t>
        <a:bodyPr/>
        <a:lstStyle/>
        <a:p>
          <a:endParaRPr lang="en-ZA"/>
        </a:p>
      </dgm:t>
    </dgm:pt>
    <dgm:pt modelId="{E2A81483-A95D-4E87-8F4A-489D512662AC}" type="sibTrans" cxnId="{941BCACB-80EC-47EF-9ACB-63AA38D5E264}">
      <dgm:prSet/>
      <dgm:spPr/>
      <dgm:t>
        <a:bodyPr/>
        <a:lstStyle/>
        <a:p>
          <a:endParaRPr lang="en-ZA"/>
        </a:p>
      </dgm:t>
    </dgm:pt>
    <dgm:pt modelId="{5AD72305-1C4B-4960-B9A7-A451880B91AC}">
      <dgm:prSet phldrT="[Text]" custT="1"/>
      <dgm:spPr/>
      <dgm:t>
        <a:bodyPr/>
        <a:lstStyle/>
        <a:p>
          <a:r>
            <a:rPr lang="en-GB" sz="2400">
              <a:solidFill>
                <a:srgbClr val="000000"/>
              </a:solidFill>
              <a:effectLst/>
            </a:rPr>
            <a:t>One Drive</a:t>
          </a:r>
          <a:endParaRPr lang="en-ZA" sz="2400" dirty="0">
            <a:solidFill>
              <a:srgbClr val="000000"/>
            </a:solidFill>
            <a:effectLst/>
          </a:endParaRPr>
        </a:p>
      </dgm:t>
    </dgm:pt>
    <dgm:pt modelId="{59FD5A00-747C-4E22-A1DB-17C137201A67}" type="parTrans" cxnId="{49756EF8-8D42-4C6D-AFFB-1A320836D5CB}">
      <dgm:prSet/>
      <dgm:spPr/>
      <dgm:t>
        <a:bodyPr/>
        <a:lstStyle/>
        <a:p>
          <a:endParaRPr lang="en-ZA"/>
        </a:p>
      </dgm:t>
    </dgm:pt>
    <dgm:pt modelId="{CCDB829D-5F65-40C6-B41C-B20236C5D006}" type="sibTrans" cxnId="{49756EF8-8D42-4C6D-AFFB-1A320836D5CB}">
      <dgm:prSet/>
      <dgm:spPr/>
      <dgm:t>
        <a:bodyPr/>
        <a:lstStyle/>
        <a:p>
          <a:endParaRPr lang="en-ZA"/>
        </a:p>
      </dgm:t>
    </dgm:pt>
    <dgm:pt modelId="{5F61971A-7968-4C30-BA13-4D0BCC0A90F8}" type="pres">
      <dgm:prSet presAssocID="{B3AECBD4-9F6A-441D-93B3-3F0A0AB59D18}" presName="Name0" presStyleCnt="0">
        <dgm:presLayoutVars>
          <dgm:dir/>
          <dgm:resizeHandles val="exact"/>
        </dgm:presLayoutVars>
      </dgm:prSet>
      <dgm:spPr/>
    </dgm:pt>
    <dgm:pt modelId="{736A049E-23B9-4E45-B41F-D6EE7304BF98}" type="pres">
      <dgm:prSet presAssocID="{B3AECBD4-9F6A-441D-93B3-3F0A0AB59D18}" presName="arrow" presStyleLbl="bgShp" presStyleIdx="0" presStyleCnt="1"/>
      <dgm:spPr/>
    </dgm:pt>
    <dgm:pt modelId="{9231CDFB-82E7-4BFB-9CDE-D2E633F66FEF}" type="pres">
      <dgm:prSet presAssocID="{B3AECBD4-9F6A-441D-93B3-3F0A0AB59D18}" presName="points" presStyleCnt="0"/>
      <dgm:spPr/>
    </dgm:pt>
    <dgm:pt modelId="{55F7866C-C5D4-4818-8D8A-0ECF9C6BAF38}" type="pres">
      <dgm:prSet presAssocID="{0145A47F-1282-423A-8F47-1048B668AE4D}" presName="compositeA" presStyleCnt="0"/>
      <dgm:spPr/>
    </dgm:pt>
    <dgm:pt modelId="{3AF7A6B6-1CFE-46FD-B789-E31F0DB14CF2}" type="pres">
      <dgm:prSet presAssocID="{0145A47F-1282-423A-8F47-1048B668AE4D}" presName="textA" presStyleLbl="revTx" presStyleIdx="0" presStyleCnt="3">
        <dgm:presLayoutVars>
          <dgm:bulletEnabled val="1"/>
        </dgm:presLayoutVars>
      </dgm:prSet>
      <dgm:spPr/>
    </dgm:pt>
    <dgm:pt modelId="{C95CDA5D-172E-415B-969E-8C54D166A163}" type="pres">
      <dgm:prSet presAssocID="{0145A47F-1282-423A-8F47-1048B668AE4D}" presName="circleA" presStyleLbl="node1" presStyleIdx="0" presStyleCnt="3"/>
      <dgm:spPr/>
    </dgm:pt>
    <dgm:pt modelId="{591CEC80-5A12-40DC-B3C4-611DD68A6734}" type="pres">
      <dgm:prSet presAssocID="{0145A47F-1282-423A-8F47-1048B668AE4D}" presName="spaceA" presStyleCnt="0"/>
      <dgm:spPr/>
    </dgm:pt>
    <dgm:pt modelId="{CFC646CA-F3EF-4436-BA5A-0C03F524BBD5}" type="pres">
      <dgm:prSet presAssocID="{0EA8AE2D-73EF-4D6D-9B5B-6FEA27A1ABA5}" presName="space" presStyleCnt="0"/>
      <dgm:spPr/>
    </dgm:pt>
    <dgm:pt modelId="{DF93D0A6-B9CD-42B7-8EB9-2CC6AF9E629F}" type="pres">
      <dgm:prSet presAssocID="{8B0E7BC2-925B-4D7A-B04B-399541E259D4}" presName="compositeB" presStyleCnt="0"/>
      <dgm:spPr/>
    </dgm:pt>
    <dgm:pt modelId="{CE2D534D-2C9C-4226-8DE5-FFEE09CF8972}" type="pres">
      <dgm:prSet presAssocID="{8B0E7BC2-925B-4D7A-B04B-399541E259D4}" presName="textB" presStyleLbl="revTx" presStyleIdx="1" presStyleCnt="3">
        <dgm:presLayoutVars>
          <dgm:bulletEnabled val="1"/>
        </dgm:presLayoutVars>
      </dgm:prSet>
      <dgm:spPr/>
    </dgm:pt>
    <dgm:pt modelId="{C5B33332-1E87-4C88-AF51-E4648A11B462}" type="pres">
      <dgm:prSet presAssocID="{8B0E7BC2-925B-4D7A-B04B-399541E259D4}" presName="circleB" presStyleLbl="node1" presStyleIdx="1" presStyleCnt="3"/>
      <dgm:spPr/>
    </dgm:pt>
    <dgm:pt modelId="{56D30CDC-4EE9-49CF-B991-E110E7911729}" type="pres">
      <dgm:prSet presAssocID="{8B0E7BC2-925B-4D7A-B04B-399541E259D4}" presName="spaceB" presStyleCnt="0"/>
      <dgm:spPr/>
    </dgm:pt>
    <dgm:pt modelId="{05043859-45C5-490A-83BD-64D2F85F6A84}" type="pres">
      <dgm:prSet presAssocID="{E2A81483-A95D-4E87-8F4A-489D512662AC}" presName="space" presStyleCnt="0"/>
      <dgm:spPr/>
    </dgm:pt>
    <dgm:pt modelId="{835EE3D0-C502-4C0F-BB57-F7080F26812D}" type="pres">
      <dgm:prSet presAssocID="{5AD72305-1C4B-4960-B9A7-A451880B91AC}" presName="compositeA" presStyleCnt="0"/>
      <dgm:spPr/>
    </dgm:pt>
    <dgm:pt modelId="{F06B7708-5274-42D0-956A-B9AC5AE1C4A4}" type="pres">
      <dgm:prSet presAssocID="{5AD72305-1C4B-4960-B9A7-A451880B91AC}" presName="textA" presStyleLbl="revTx" presStyleIdx="2" presStyleCnt="3">
        <dgm:presLayoutVars>
          <dgm:bulletEnabled val="1"/>
        </dgm:presLayoutVars>
      </dgm:prSet>
      <dgm:spPr/>
    </dgm:pt>
    <dgm:pt modelId="{9541A6AB-3597-4B62-ABCA-FD4872FBDFCA}" type="pres">
      <dgm:prSet presAssocID="{5AD72305-1C4B-4960-B9A7-A451880B91AC}" presName="circleA" presStyleLbl="node1" presStyleIdx="2" presStyleCnt="3"/>
      <dgm:spPr/>
    </dgm:pt>
    <dgm:pt modelId="{7B69086B-1B5F-409A-8398-B0CFC95D6EED}" type="pres">
      <dgm:prSet presAssocID="{5AD72305-1C4B-4960-B9A7-A451880B91AC}" presName="spaceA" presStyleCnt="0"/>
      <dgm:spPr/>
    </dgm:pt>
  </dgm:ptLst>
  <dgm:cxnLst>
    <dgm:cxn modelId="{7C063D38-2C32-43C4-8B49-0D6298893A5A}" type="presOf" srcId="{8B0E7BC2-925B-4D7A-B04B-399541E259D4}" destId="{CE2D534D-2C9C-4226-8DE5-FFEE09CF8972}" srcOrd="0" destOrd="0" presId="urn:microsoft.com/office/officeart/2005/8/layout/hProcess11"/>
    <dgm:cxn modelId="{FB73D552-B20E-413A-B83D-83F0A42AD613}" type="presOf" srcId="{B3AECBD4-9F6A-441D-93B3-3F0A0AB59D18}" destId="{5F61971A-7968-4C30-BA13-4D0BCC0A90F8}" srcOrd="0" destOrd="0" presId="urn:microsoft.com/office/officeart/2005/8/layout/hProcess11"/>
    <dgm:cxn modelId="{4DB5F257-D4F4-4C2E-A62B-2F2A78BC20A2}" type="presOf" srcId="{0145A47F-1282-423A-8F47-1048B668AE4D}" destId="{3AF7A6B6-1CFE-46FD-B789-E31F0DB14CF2}" srcOrd="0" destOrd="0" presId="urn:microsoft.com/office/officeart/2005/8/layout/hProcess11"/>
    <dgm:cxn modelId="{941BCACB-80EC-47EF-9ACB-63AA38D5E264}" srcId="{B3AECBD4-9F6A-441D-93B3-3F0A0AB59D18}" destId="{8B0E7BC2-925B-4D7A-B04B-399541E259D4}" srcOrd="1" destOrd="0" parTransId="{F8291A1D-BE4C-4BC4-9E39-99392EE7B7AC}" sibTransId="{E2A81483-A95D-4E87-8F4A-489D512662AC}"/>
    <dgm:cxn modelId="{37337AE6-87C3-4E7A-AE8A-6D0CF9932520}" type="presOf" srcId="{5AD72305-1C4B-4960-B9A7-A451880B91AC}" destId="{F06B7708-5274-42D0-956A-B9AC5AE1C4A4}" srcOrd="0" destOrd="0" presId="urn:microsoft.com/office/officeart/2005/8/layout/hProcess11"/>
    <dgm:cxn modelId="{30D7A3F7-3079-4EF9-9495-21BC89617385}" srcId="{B3AECBD4-9F6A-441D-93B3-3F0A0AB59D18}" destId="{0145A47F-1282-423A-8F47-1048B668AE4D}" srcOrd="0" destOrd="0" parTransId="{9FD5276A-D0FF-4E34-8D68-A5F392A73921}" sibTransId="{0EA8AE2D-73EF-4D6D-9B5B-6FEA27A1ABA5}"/>
    <dgm:cxn modelId="{49756EF8-8D42-4C6D-AFFB-1A320836D5CB}" srcId="{B3AECBD4-9F6A-441D-93B3-3F0A0AB59D18}" destId="{5AD72305-1C4B-4960-B9A7-A451880B91AC}" srcOrd="2" destOrd="0" parTransId="{59FD5A00-747C-4E22-A1DB-17C137201A67}" sibTransId="{CCDB829D-5F65-40C6-B41C-B20236C5D006}"/>
    <dgm:cxn modelId="{68A8FA9D-12B4-47FD-ADDC-7187ECE162C2}" type="presParOf" srcId="{5F61971A-7968-4C30-BA13-4D0BCC0A90F8}" destId="{736A049E-23B9-4E45-B41F-D6EE7304BF98}" srcOrd="0" destOrd="0" presId="urn:microsoft.com/office/officeart/2005/8/layout/hProcess11"/>
    <dgm:cxn modelId="{1E35B8C2-ECF6-49CA-A38D-BAF27575DC89}" type="presParOf" srcId="{5F61971A-7968-4C30-BA13-4D0BCC0A90F8}" destId="{9231CDFB-82E7-4BFB-9CDE-D2E633F66FEF}" srcOrd="1" destOrd="0" presId="urn:microsoft.com/office/officeart/2005/8/layout/hProcess11"/>
    <dgm:cxn modelId="{6291E9B3-3C30-4A4B-AE53-643FA77C446E}" type="presParOf" srcId="{9231CDFB-82E7-4BFB-9CDE-D2E633F66FEF}" destId="{55F7866C-C5D4-4818-8D8A-0ECF9C6BAF38}" srcOrd="0" destOrd="0" presId="urn:microsoft.com/office/officeart/2005/8/layout/hProcess11"/>
    <dgm:cxn modelId="{C5941616-1E23-44D6-827D-FF7B2FB21736}" type="presParOf" srcId="{55F7866C-C5D4-4818-8D8A-0ECF9C6BAF38}" destId="{3AF7A6B6-1CFE-46FD-B789-E31F0DB14CF2}" srcOrd="0" destOrd="0" presId="urn:microsoft.com/office/officeart/2005/8/layout/hProcess11"/>
    <dgm:cxn modelId="{CA64D6F3-9627-41E9-9965-A5CD39BDAC0C}" type="presParOf" srcId="{55F7866C-C5D4-4818-8D8A-0ECF9C6BAF38}" destId="{C95CDA5D-172E-415B-969E-8C54D166A163}" srcOrd="1" destOrd="0" presId="urn:microsoft.com/office/officeart/2005/8/layout/hProcess11"/>
    <dgm:cxn modelId="{6297A066-16D2-4528-A822-0A2147982909}" type="presParOf" srcId="{55F7866C-C5D4-4818-8D8A-0ECF9C6BAF38}" destId="{591CEC80-5A12-40DC-B3C4-611DD68A6734}" srcOrd="2" destOrd="0" presId="urn:microsoft.com/office/officeart/2005/8/layout/hProcess11"/>
    <dgm:cxn modelId="{D61E447F-4810-4C89-92C6-46EEC8B63442}" type="presParOf" srcId="{9231CDFB-82E7-4BFB-9CDE-D2E633F66FEF}" destId="{CFC646CA-F3EF-4436-BA5A-0C03F524BBD5}" srcOrd="1" destOrd="0" presId="urn:microsoft.com/office/officeart/2005/8/layout/hProcess11"/>
    <dgm:cxn modelId="{11C0B085-CF0A-472B-816D-DD7B3789DF0E}" type="presParOf" srcId="{9231CDFB-82E7-4BFB-9CDE-D2E633F66FEF}" destId="{DF93D0A6-B9CD-42B7-8EB9-2CC6AF9E629F}" srcOrd="2" destOrd="0" presId="urn:microsoft.com/office/officeart/2005/8/layout/hProcess11"/>
    <dgm:cxn modelId="{52B61F4C-C462-4A33-9492-2A09D00BB4C2}" type="presParOf" srcId="{DF93D0A6-B9CD-42B7-8EB9-2CC6AF9E629F}" destId="{CE2D534D-2C9C-4226-8DE5-FFEE09CF8972}" srcOrd="0" destOrd="0" presId="urn:microsoft.com/office/officeart/2005/8/layout/hProcess11"/>
    <dgm:cxn modelId="{76A91E0E-C6A9-4B58-9DC0-647B73C492F4}" type="presParOf" srcId="{DF93D0A6-B9CD-42B7-8EB9-2CC6AF9E629F}" destId="{C5B33332-1E87-4C88-AF51-E4648A11B462}" srcOrd="1" destOrd="0" presId="urn:microsoft.com/office/officeart/2005/8/layout/hProcess11"/>
    <dgm:cxn modelId="{3B71E06F-0901-4A2E-AEA3-255C9FFE1FEA}" type="presParOf" srcId="{DF93D0A6-B9CD-42B7-8EB9-2CC6AF9E629F}" destId="{56D30CDC-4EE9-49CF-B991-E110E7911729}" srcOrd="2" destOrd="0" presId="urn:microsoft.com/office/officeart/2005/8/layout/hProcess11"/>
    <dgm:cxn modelId="{F4AE6D8F-6FDB-4081-A92D-759E148BC281}" type="presParOf" srcId="{9231CDFB-82E7-4BFB-9CDE-D2E633F66FEF}" destId="{05043859-45C5-490A-83BD-64D2F85F6A84}" srcOrd="3" destOrd="0" presId="urn:microsoft.com/office/officeart/2005/8/layout/hProcess11"/>
    <dgm:cxn modelId="{994779E5-34D6-42A1-A5FE-539AEE373EFA}" type="presParOf" srcId="{9231CDFB-82E7-4BFB-9CDE-D2E633F66FEF}" destId="{835EE3D0-C502-4C0F-BB57-F7080F26812D}" srcOrd="4" destOrd="0" presId="urn:microsoft.com/office/officeart/2005/8/layout/hProcess11"/>
    <dgm:cxn modelId="{2D5A6DE7-DD9F-4297-BFA9-1672B6967985}" type="presParOf" srcId="{835EE3D0-C502-4C0F-BB57-F7080F26812D}" destId="{F06B7708-5274-42D0-956A-B9AC5AE1C4A4}" srcOrd="0" destOrd="0" presId="urn:microsoft.com/office/officeart/2005/8/layout/hProcess11"/>
    <dgm:cxn modelId="{20A12428-B63C-46A8-A886-314EE78ECF10}" type="presParOf" srcId="{835EE3D0-C502-4C0F-BB57-F7080F26812D}" destId="{9541A6AB-3597-4B62-ABCA-FD4872FBDFCA}" srcOrd="1" destOrd="0" presId="urn:microsoft.com/office/officeart/2005/8/layout/hProcess11"/>
    <dgm:cxn modelId="{4B7CDFAE-B35F-463D-BCAD-8E0A51E46FD2}" type="presParOf" srcId="{835EE3D0-C502-4C0F-BB57-F7080F26812D}" destId="{7B69086B-1B5F-409A-8398-B0CFC95D6EE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52F785-A904-4719-822D-2A3CF1C3A594}" type="doc">
      <dgm:prSet loTypeId="urn:microsoft.com/office/officeart/2005/8/layout/chevron1" loCatId="process" qsTypeId="urn:microsoft.com/office/officeart/2005/8/quickstyle/simple4" qsCatId="simple" csTypeId="urn:microsoft.com/office/officeart/2005/8/colors/accent1_2" csCatId="accent1" phldr="1"/>
      <dgm:spPr/>
    </dgm:pt>
    <dgm:pt modelId="{6EBBC5AE-035A-4759-90C2-E3463A6E649B}">
      <dgm:prSet phldrT="[Text]" custT="1"/>
      <dgm:spPr/>
      <dgm:t>
        <a:bodyPr/>
        <a:lstStyle/>
        <a:p>
          <a:r>
            <a:rPr lang="en-ZA" sz="2400" dirty="0">
              <a:effectLst>
                <a:outerShdw blurRad="38100" dist="38100" dir="2700000" algn="tl">
                  <a:srgbClr val="000000">
                    <a:alpha val="43137"/>
                  </a:srgbClr>
                </a:outerShdw>
              </a:effectLst>
            </a:rPr>
            <a:t>Yammer</a:t>
          </a:r>
        </a:p>
      </dgm:t>
    </dgm:pt>
    <dgm:pt modelId="{F6E72508-BF90-4FE5-9D5E-256336E66F85}" type="parTrans" cxnId="{D85CF171-A538-47DB-A555-E56BD3196971}">
      <dgm:prSet/>
      <dgm:spPr/>
      <dgm:t>
        <a:bodyPr/>
        <a:lstStyle/>
        <a:p>
          <a:endParaRPr lang="en-ZA"/>
        </a:p>
      </dgm:t>
    </dgm:pt>
    <dgm:pt modelId="{4C76B317-94A5-4671-81F2-A118D06BF1D3}" type="sibTrans" cxnId="{D85CF171-A538-47DB-A555-E56BD3196971}">
      <dgm:prSet/>
      <dgm:spPr/>
      <dgm:t>
        <a:bodyPr/>
        <a:lstStyle/>
        <a:p>
          <a:endParaRPr lang="en-ZA"/>
        </a:p>
      </dgm:t>
    </dgm:pt>
    <dgm:pt modelId="{51B3195D-2562-4FA3-A63D-718A30A6F431}">
      <dgm:prSet phldrT="[Text]" custT="1"/>
      <dgm:spPr/>
      <dgm:t>
        <a:bodyPr/>
        <a:lstStyle/>
        <a:p>
          <a:r>
            <a:rPr lang="en-ZA" sz="2400" dirty="0" err="1">
              <a:effectLst>
                <a:outerShdw blurRad="38100" dist="38100" dir="2700000" algn="tl">
                  <a:srgbClr val="000000">
                    <a:alpha val="43137"/>
                  </a:srgbClr>
                </a:outerShdw>
              </a:effectLst>
            </a:rPr>
            <a:t>Hipchat</a:t>
          </a:r>
          <a:endParaRPr lang="en-ZA" sz="2400" dirty="0">
            <a:effectLst>
              <a:outerShdw blurRad="38100" dist="38100" dir="2700000" algn="tl">
                <a:srgbClr val="000000">
                  <a:alpha val="43137"/>
                </a:srgbClr>
              </a:outerShdw>
            </a:effectLst>
          </a:endParaRPr>
        </a:p>
      </dgm:t>
    </dgm:pt>
    <dgm:pt modelId="{1F3A93EF-37D6-468B-8C8A-8D97785E84FB}" type="parTrans" cxnId="{09ED06FF-6F97-4031-8F45-5BACF0C0BF7F}">
      <dgm:prSet/>
      <dgm:spPr/>
      <dgm:t>
        <a:bodyPr/>
        <a:lstStyle/>
        <a:p>
          <a:endParaRPr lang="en-ZA"/>
        </a:p>
      </dgm:t>
    </dgm:pt>
    <dgm:pt modelId="{E30EC7FB-C623-49BA-B4B5-4412C71FD89E}" type="sibTrans" cxnId="{09ED06FF-6F97-4031-8F45-5BACF0C0BF7F}">
      <dgm:prSet/>
      <dgm:spPr/>
      <dgm:t>
        <a:bodyPr/>
        <a:lstStyle/>
        <a:p>
          <a:endParaRPr lang="en-ZA"/>
        </a:p>
      </dgm:t>
    </dgm:pt>
    <dgm:pt modelId="{711C09F0-A69A-4ECF-8102-77B8F754D7B4}">
      <dgm:prSet phldrT="[Text]" custT="1"/>
      <dgm:spPr/>
      <dgm:t>
        <a:bodyPr/>
        <a:lstStyle/>
        <a:p>
          <a:r>
            <a:rPr lang="en-ZA" sz="2400">
              <a:effectLst>
                <a:outerShdw blurRad="38100" dist="38100" dir="2700000" algn="tl">
                  <a:srgbClr val="000000">
                    <a:alpha val="43137"/>
                  </a:srgbClr>
                </a:outerShdw>
              </a:effectLst>
            </a:rPr>
            <a:t>Slack</a:t>
          </a:r>
          <a:endParaRPr lang="en-ZA" sz="2400" dirty="0">
            <a:effectLst>
              <a:outerShdw blurRad="38100" dist="38100" dir="2700000" algn="tl">
                <a:srgbClr val="000000">
                  <a:alpha val="43137"/>
                </a:srgbClr>
              </a:outerShdw>
            </a:effectLst>
          </a:endParaRPr>
        </a:p>
      </dgm:t>
    </dgm:pt>
    <dgm:pt modelId="{670A204F-8E20-4758-875A-EE52F54E2C05}" type="parTrans" cxnId="{3FCC0A45-1611-477C-9F00-6A3EF3077395}">
      <dgm:prSet/>
      <dgm:spPr/>
      <dgm:t>
        <a:bodyPr/>
        <a:lstStyle/>
        <a:p>
          <a:endParaRPr lang="en-ZA"/>
        </a:p>
      </dgm:t>
    </dgm:pt>
    <dgm:pt modelId="{28848B12-89AA-415A-BB89-8FCBED42ED1F}" type="sibTrans" cxnId="{3FCC0A45-1611-477C-9F00-6A3EF3077395}">
      <dgm:prSet/>
      <dgm:spPr/>
      <dgm:t>
        <a:bodyPr/>
        <a:lstStyle/>
        <a:p>
          <a:endParaRPr lang="en-ZA"/>
        </a:p>
      </dgm:t>
    </dgm:pt>
    <dgm:pt modelId="{0DF19676-D230-46B8-880F-40F2BCCD942C}" type="pres">
      <dgm:prSet presAssocID="{BD52F785-A904-4719-822D-2A3CF1C3A594}" presName="Name0" presStyleCnt="0">
        <dgm:presLayoutVars>
          <dgm:dir/>
          <dgm:animLvl val="lvl"/>
          <dgm:resizeHandles val="exact"/>
        </dgm:presLayoutVars>
      </dgm:prSet>
      <dgm:spPr/>
    </dgm:pt>
    <dgm:pt modelId="{B286689D-BC1A-47BC-91C3-5A45EEC45382}" type="pres">
      <dgm:prSet presAssocID="{6EBBC5AE-035A-4759-90C2-E3463A6E649B}" presName="parTxOnly" presStyleLbl="node1" presStyleIdx="0" presStyleCnt="3">
        <dgm:presLayoutVars>
          <dgm:chMax val="0"/>
          <dgm:chPref val="0"/>
          <dgm:bulletEnabled val="1"/>
        </dgm:presLayoutVars>
      </dgm:prSet>
      <dgm:spPr/>
    </dgm:pt>
    <dgm:pt modelId="{0A4A7003-AE98-43B8-85B9-AFC995C0766A}" type="pres">
      <dgm:prSet presAssocID="{4C76B317-94A5-4671-81F2-A118D06BF1D3}" presName="parTxOnlySpace" presStyleCnt="0"/>
      <dgm:spPr/>
    </dgm:pt>
    <dgm:pt modelId="{51365B43-0D33-43F9-B39E-5959FEE8E4CB}" type="pres">
      <dgm:prSet presAssocID="{51B3195D-2562-4FA3-A63D-718A30A6F431}" presName="parTxOnly" presStyleLbl="node1" presStyleIdx="1" presStyleCnt="3">
        <dgm:presLayoutVars>
          <dgm:chMax val="0"/>
          <dgm:chPref val="0"/>
          <dgm:bulletEnabled val="1"/>
        </dgm:presLayoutVars>
      </dgm:prSet>
      <dgm:spPr/>
    </dgm:pt>
    <dgm:pt modelId="{6375F189-75EF-420A-BC95-1CAE50DC0145}" type="pres">
      <dgm:prSet presAssocID="{E30EC7FB-C623-49BA-B4B5-4412C71FD89E}" presName="parTxOnlySpace" presStyleCnt="0"/>
      <dgm:spPr/>
    </dgm:pt>
    <dgm:pt modelId="{9B7F4393-28DA-43AF-9F5D-A5EC87B366C9}" type="pres">
      <dgm:prSet presAssocID="{711C09F0-A69A-4ECF-8102-77B8F754D7B4}" presName="parTxOnly" presStyleLbl="node1" presStyleIdx="2" presStyleCnt="3">
        <dgm:presLayoutVars>
          <dgm:chMax val="0"/>
          <dgm:chPref val="0"/>
          <dgm:bulletEnabled val="1"/>
        </dgm:presLayoutVars>
      </dgm:prSet>
      <dgm:spPr/>
    </dgm:pt>
  </dgm:ptLst>
  <dgm:cxnLst>
    <dgm:cxn modelId="{3FCC0A45-1611-477C-9F00-6A3EF3077395}" srcId="{BD52F785-A904-4719-822D-2A3CF1C3A594}" destId="{711C09F0-A69A-4ECF-8102-77B8F754D7B4}" srcOrd="2" destOrd="0" parTransId="{670A204F-8E20-4758-875A-EE52F54E2C05}" sibTransId="{28848B12-89AA-415A-BB89-8FCBED42ED1F}"/>
    <dgm:cxn modelId="{D85CF171-A538-47DB-A555-E56BD3196971}" srcId="{BD52F785-A904-4719-822D-2A3CF1C3A594}" destId="{6EBBC5AE-035A-4759-90C2-E3463A6E649B}" srcOrd="0" destOrd="0" parTransId="{F6E72508-BF90-4FE5-9D5E-256336E66F85}" sibTransId="{4C76B317-94A5-4671-81F2-A118D06BF1D3}"/>
    <dgm:cxn modelId="{195BF68B-5652-49FB-AC13-305E8693E495}" type="presOf" srcId="{6EBBC5AE-035A-4759-90C2-E3463A6E649B}" destId="{B286689D-BC1A-47BC-91C3-5A45EEC45382}" srcOrd="0" destOrd="0" presId="urn:microsoft.com/office/officeart/2005/8/layout/chevron1"/>
    <dgm:cxn modelId="{5942DDAA-2157-4938-88DD-85D16659637A}" type="presOf" srcId="{BD52F785-A904-4719-822D-2A3CF1C3A594}" destId="{0DF19676-D230-46B8-880F-40F2BCCD942C}" srcOrd="0" destOrd="0" presId="urn:microsoft.com/office/officeart/2005/8/layout/chevron1"/>
    <dgm:cxn modelId="{B4E789EA-D944-4026-94C0-D1062892D04B}" type="presOf" srcId="{711C09F0-A69A-4ECF-8102-77B8F754D7B4}" destId="{9B7F4393-28DA-43AF-9F5D-A5EC87B366C9}" srcOrd="0" destOrd="0" presId="urn:microsoft.com/office/officeart/2005/8/layout/chevron1"/>
    <dgm:cxn modelId="{252B90FB-EDA6-4E3A-96DC-55EB92CC44C3}" type="presOf" srcId="{51B3195D-2562-4FA3-A63D-718A30A6F431}" destId="{51365B43-0D33-43F9-B39E-5959FEE8E4CB}" srcOrd="0" destOrd="0" presId="urn:microsoft.com/office/officeart/2005/8/layout/chevron1"/>
    <dgm:cxn modelId="{09ED06FF-6F97-4031-8F45-5BACF0C0BF7F}" srcId="{BD52F785-A904-4719-822D-2A3CF1C3A594}" destId="{51B3195D-2562-4FA3-A63D-718A30A6F431}" srcOrd="1" destOrd="0" parTransId="{1F3A93EF-37D6-468B-8C8A-8D97785E84FB}" sibTransId="{E30EC7FB-C623-49BA-B4B5-4412C71FD89E}"/>
    <dgm:cxn modelId="{D920EC74-0034-4DB1-8709-530B77624742}" type="presParOf" srcId="{0DF19676-D230-46B8-880F-40F2BCCD942C}" destId="{B286689D-BC1A-47BC-91C3-5A45EEC45382}" srcOrd="0" destOrd="0" presId="urn:microsoft.com/office/officeart/2005/8/layout/chevron1"/>
    <dgm:cxn modelId="{575965C7-89DA-45B5-A7C1-FED0384989F4}" type="presParOf" srcId="{0DF19676-D230-46B8-880F-40F2BCCD942C}" destId="{0A4A7003-AE98-43B8-85B9-AFC995C0766A}" srcOrd="1" destOrd="0" presId="urn:microsoft.com/office/officeart/2005/8/layout/chevron1"/>
    <dgm:cxn modelId="{C3297FA3-10AA-4B2E-853B-401176FA9106}" type="presParOf" srcId="{0DF19676-D230-46B8-880F-40F2BCCD942C}" destId="{51365B43-0D33-43F9-B39E-5959FEE8E4CB}" srcOrd="2" destOrd="0" presId="urn:microsoft.com/office/officeart/2005/8/layout/chevron1"/>
    <dgm:cxn modelId="{554EA266-3424-471C-8FEF-A81B4FAA485A}" type="presParOf" srcId="{0DF19676-D230-46B8-880F-40F2BCCD942C}" destId="{6375F189-75EF-420A-BC95-1CAE50DC0145}" srcOrd="3" destOrd="0" presId="urn:microsoft.com/office/officeart/2005/8/layout/chevron1"/>
    <dgm:cxn modelId="{92A6F17E-5BD5-4AB7-9ED7-BB1B8F6A613D}" type="presParOf" srcId="{0DF19676-D230-46B8-880F-40F2BCCD942C}" destId="{9B7F4393-28DA-43AF-9F5D-A5EC87B366C9}"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D77D5-D574-4F9D-BA40-3E6203304096}">
      <dsp:nvSpPr>
        <dsp:cNvPr id="0" name=""/>
        <dsp:cNvSpPr/>
      </dsp:nvSpPr>
      <dsp:spPr>
        <a:xfrm>
          <a:off x="0" y="1914"/>
          <a:ext cx="10595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292EC-AD32-49AA-9221-EC838E801D42}">
      <dsp:nvSpPr>
        <dsp:cNvPr id="0" name=""/>
        <dsp:cNvSpPr/>
      </dsp:nvSpPr>
      <dsp:spPr>
        <a:xfrm>
          <a:off x="0" y="1914"/>
          <a:ext cx="3089788" cy="1305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dirty="0">
              <a:solidFill>
                <a:schemeClr val="accent1"/>
              </a:solidFill>
              <a:effectLst>
                <a:outerShdw blurRad="38100" dist="38100" dir="2700000" algn="tl">
                  <a:srgbClr val="000000">
                    <a:alpha val="43137"/>
                  </a:srgbClr>
                </a:outerShdw>
              </a:effectLst>
            </a:rPr>
            <a:t>Λήψη υπέρογκου αριθμού μηνυμάτων</a:t>
          </a:r>
          <a:endParaRPr lang="en-ZA" sz="2200" kern="1200" dirty="0">
            <a:solidFill>
              <a:schemeClr val="accent1"/>
            </a:solidFill>
            <a:effectLst>
              <a:outerShdw blurRad="38100" dist="38100" dir="2700000" algn="tl">
                <a:srgbClr val="000000">
                  <a:alpha val="43137"/>
                </a:srgbClr>
              </a:outerShdw>
            </a:effectLst>
          </a:endParaRPr>
        </a:p>
      </dsp:txBody>
      <dsp:txXfrm>
        <a:off x="0" y="1914"/>
        <a:ext cx="3089788" cy="1305925"/>
      </dsp:txXfrm>
    </dsp:sp>
    <dsp:sp modelId="{ED1461B7-EFF9-4593-9847-82183D3CD21F}">
      <dsp:nvSpPr>
        <dsp:cNvPr id="0" name=""/>
        <dsp:cNvSpPr/>
      </dsp:nvSpPr>
      <dsp:spPr>
        <a:xfrm>
          <a:off x="3230403" y="61217"/>
          <a:ext cx="6940918" cy="11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solidFill>
                <a:srgbClr val="000000"/>
              </a:solidFill>
            </a:rPr>
            <a:t>Κακή επιλογή μέσου - ακατάλληλη χρήση του ηλεκτρονικού ταχυδρομείου</a:t>
          </a:r>
          <a:endParaRPr lang="en-ZA" sz="2400" kern="1200" dirty="0">
            <a:solidFill>
              <a:srgbClr val="000000"/>
            </a:solidFill>
          </a:endParaRPr>
        </a:p>
      </dsp:txBody>
      <dsp:txXfrm>
        <a:off x="3230403" y="61217"/>
        <a:ext cx="6940918" cy="1186045"/>
      </dsp:txXfrm>
    </dsp:sp>
    <dsp:sp modelId="{18AEA0E4-E6B2-48A7-9EF1-14AEF2859792}">
      <dsp:nvSpPr>
        <dsp:cNvPr id="0" name=""/>
        <dsp:cNvSpPr/>
      </dsp:nvSpPr>
      <dsp:spPr>
        <a:xfrm>
          <a:off x="3089788" y="1247262"/>
          <a:ext cx="749944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E280A4-14AC-40AE-A76F-D3B470A4FFE2}">
      <dsp:nvSpPr>
        <dsp:cNvPr id="0" name=""/>
        <dsp:cNvSpPr/>
      </dsp:nvSpPr>
      <dsp:spPr>
        <a:xfrm>
          <a:off x="0" y="1307839"/>
          <a:ext cx="10595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C6076B-3F4B-4315-8682-7D4ACBC21C98}">
      <dsp:nvSpPr>
        <dsp:cNvPr id="0" name=""/>
        <dsp:cNvSpPr/>
      </dsp:nvSpPr>
      <dsp:spPr>
        <a:xfrm>
          <a:off x="0" y="1307839"/>
          <a:ext cx="3069326" cy="1305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dirty="0">
              <a:solidFill>
                <a:schemeClr val="accent1"/>
              </a:solidFill>
              <a:effectLst>
                <a:outerShdw blurRad="38100" dist="38100" dir="2700000" algn="tl">
                  <a:srgbClr val="000000">
                    <a:alpha val="43137"/>
                  </a:srgbClr>
                </a:outerShdw>
              </a:effectLst>
            </a:rPr>
            <a:t>Λήψη όγκου άσχετων  μηνυμάτων </a:t>
          </a:r>
          <a:r>
            <a:rPr lang="en-ZA" sz="2200" kern="1200" dirty="0">
              <a:solidFill>
                <a:schemeClr val="accent1"/>
              </a:solidFill>
              <a:effectLst>
                <a:outerShdw blurRad="38100" dist="38100" dir="2700000" algn="tl">
                  <a:srgbClr val="000000">
                    <a:alpha val="43137"/>
                  </a:srgbClr>
                </a:outerShdw>
              </a:effectLst>
            </a:rPr>
            <a:t>(</a:t>
          </a:r>
          <a:r>
            <a:rPr lang="el-GR" sz="2200" kern="1200" dirty="0" err="1">
              <a:solidFill>
                <a:schemeClr val="accent1"/>
              </a:solidFill>
              <a:effectLst>
                <a:outerShdw blurRad="38100" dist="38100" dir="2700000" algn="tl">
                  <a:srgbClr val="000000">
                    <a:alpha val="43137"/>
                  </a:srgbClr>
                </a:outerShdw>
              </a:effectLst>
            </a:rPr>
            <a:t>π.χ</a:t>
          </a:r>
          <a:r>
            <a:rPr lang="en-ZA" sz="2200" kern="1200" dirty="0">
              <a:solidFill>
                <a:schemeClr val="accent1"/>
              </a:solidFill>
              <a:effectLst>
                <a:outerShdw blurRad="38100" dist="38100" dir="2700000" algn="tl">
                  <a:srgbClr val="000000">
                    <a:alpha val="43137"/>
                  </a:srgbClr>
                </a:outerShdw>
              </a:effectLst>
            </a:rPr>
            <a:t>.</a:t>
          </a:r>
          <a:r>
            <a:rPr lang="el-GR" sz="2200" kern="1200" dirty="0"/>
            <a:t> </a:t>
          </a:r>
          <a:r>
            <a:rPr lang="el-GR" sz="2200" kern="1200" dirty="0">
              <a:effectLst>
                <a:outerShdw blurRad="38100" dist="38100" dir="2700000" algn="tl">
                  <a:srgbClr val="000000">
                    <a:alpha val="43137"/>
                  </a:srgbClr>
                </a:outerShdw>
              </a:effectLst>
            </a:rPr>
            <a:t>ανεπιθύμητη αλληλογραφία</a:t>
          </a:r>
          <a:r>
            <a:rPr lang="en-ZA" sz="2200" kern="1200" dirty="0">
              <a:solidFill>
                <a:schemeClr val="accent1"/>
              </a:solidFill>
              <a:effectLst>
                <a:outerShdw blurRad="38100" dist="38100" dir="2700000" algn="tl">
                  <a:srgbClr val="000000">
                    <a:alpha val="43137"/>
                  </a:srgbClr>
                </a:outerShdw>
              </a:effectLst>
            </a:rPr>
            <a:t>)</a:t>
          </a:r>
        </a:p>
      </dsp:txBody>
      <dsp:txXfrm>
        <a:off x="0" y="1307839"/>
        <a:ext cx="3069326" cy="1305925"/>
      </dsp:txXfrm>
    </dsp:sp>
    <dsp:sp modelId="{68A54BCC-D297-4B49-AFC6-3B6676F38DBF}">
      <dsp:nvSpPr>
        <dsp:cNvPr id="0" name=""/>
        <dsp:cNvSpPr/>
      </dsp:nvSpPr>
      <dsp:spPr>
        <a:xfrm>
          <a:off x="3209009" y="1367142"/>
          <a:ext cx="7384436" cy="11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solidFill>
                <a:srgbClr val="000000"/>
              </a:solidFill>
            </a:rPr>
            <a:t>Το μήνυμα είναι πολύπλοκο</a:t>
          </a:r>
          <a:r>
            <a:rPr lang="en-GB" sz="2400" kern="1200" dirty="0">
              <a:solidFill>
                <a:srgbClr val="000000"/>
              </a:solidFill>
            </a:rPr>
            <a:t> </a:t>
          </a:r>
          <a:r>
            <a:rPr lang="el-GR" sz="2400" kern="1200" dirty="0">
              <a:solidFill>
                <a:srgbClr val="000000"/>
              </a:solidFill>
            </a:rPr>
            <a:t>σε σχέση με τη «λιτότητα» που χαρακτηρίζει ένα ηλεκτρονικό μήνυμα – κάποιο άλλο μέσο είναι πιο κατάλληλο κι αποτελεσματικό</a:t>
          </a:r>
          <a:endParaRPr lang="en-ZA" sz="2400" kern="1200" dirty="0">
            <a:solidFill>
              <a:srgbClr val="000000"/>
            </a:solidFill>
          </a:endParaRPr>
        </a:p>
      </dsp:txBody>
      <dsp:txXfrm>
        <a:off x="3209009" y="1367142"/>
        <a:ext cx="7384436" cy="1186045"/>
      </dsp:txXfrm>
    </dsp:sp>
    <dsp:sp modelId="{A0103B87-C259-4E41-9526-2F5F9D753296}">
      <dsp:nvSpPr>
        <dsp:cNvPr id="0" name=""/>
        <dsp:cNvSpPr/>
      </dsp:nvSpPr>
      <dsp:spPr>
        <a:xfrm>
          <a:off x="3069326" y="2553187"/>
          <a:ext cx="744977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9FED2B-0982-44EC-BFA9-DFB530C47235}">
      <dsp:nvSpPr>
        <dsp:cNvPr id="0" name=""/>
        <dsp:cNvSpPr/>
      </dsp:nvSpPr>
      <dsp:spPr>
        <a:xfrm>
          <a:off x="0" y="2613765"/>
          <a:ext cx="10595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05DFAD-9163-4FF5-A06E-13B94A2DBEDB}">
      <dsp:nvSpPr>
        <dsp:cNvPr id="0" name=""/>
        <dsp:cNvSpPr/>
      </dsp:nvSpPr>
      <dsp:spPr>
        <a:xfrm>
          <a:off x="0" y="2613765"/>
          <a:ext cx="3073704" cy="1305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dirty="0">
              <a:solidFill>
                <a:schemeClr val="accent1"/>
              </a:solidFill>
              <a:effectLst>
                <a:outerShdw blurRad="38100" dist="38100" dir="2700000" algn="tl">
                  <a:srgbClr val="000000">
                    <a:alpha val="43137"/>
                  </a:srgbClr>
                </a:outerShdw>
              </a:effectLst>
            </a:rPr>
            <a:t>Η εργασία διακόπτεται συχνά από μηνύματα</a:t>
          </a:r>
          <a:endParaRPr lang="en-ZA" sz="2200" kern="1200" dirty="0">
            <a:solidFill>
              <a:schemeClr val="accent1"/>
            </a:solidFill>
            <a:effectLst>
              <a:outerShdw blurRad="38100" dist="38100" dir="2700000" algn="tl">
                <a:srgbClr val="000000">
                  <a:alpha val="43137"/>
                </a:srgbClr>
              </a:outerShdw>
            </a:effectLst>
          </a:endParaRPr>
        </a:p>
      </dsp:txBody>
      <dsp:txXfrm>
        <a:off x="0" y="2613765"/>
        <a:ext cx="3073704" cy="1305925"/>
      </dsp:txXfrm>
    </dsp:sp>
    <dsp:sp modelId="{477C4AE2-A8CB-4572-A20B-6A0F5A1DACA1}">
      <dsp:nvSpPr>
        <dsp:cNvPr id="0" name=""/>
        <dsp:cNvSpPr/>
      </dsp:nvSpPr>
      <dsp:spPr>
        <a:xfrm>
          <a:off x="3214629" y="2673067"/>
          <a:ext cx="7375071" cy="11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solidFill>
                <a:srgbClr val="000000"/>
              </a:solidFill>
            </a:rPr>
            <a:t>Ανεπάρκεια πληροφόρησης</a:t>
          </a:r>
          <a:endParaRPr lang="en-ZA" sz="2400" kern="1200" dirty="0">
            <a:solidFill>
              <a:srgbClr val="000000"/>
            </a:solidFill>
          </a:endParaRPr>
        </a:p>
      </dsp:txBody>
      <dsp:txXfrm>
        <a:off x="3214629" y="2673067"/>
        <a:ext cx="7375071" cy="1186045"/>
      </dsp:txXfrm>
    </dsp:sp>
    <dsp:sp modelId="{86F382F7-F1E9-4C4A-9049-58745BE84B20}">
      <dsp:nvSpPr>
        <dsp:cNvPr id="0" name=""/>
        <dsp:cNvSpPr/>
      </dsp:nvSpPr>
      <dsp:spPr>
        <a:xfrm>
          <a:off x="3073704" y="3859112"/>
          <a:ext cx="75159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223B9-A70C-4E47-9F22-24CDCA7B6B83}">
      <dsp:nvSpPr>
        <dsp:cNvPr id="0" name=""/>
        <dsp:cNvSpPr/>
      </dsp:nvSpPr>
      <dsp:spPr>
        <a:xfrm>
          <a:off x="0" y="2461"/>
          <a:ext cx="109294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FB8A2C-C413-4016-BEE9-4411F1F5F528}">
      <dsp:nvSpPr>
        <dsp:cNvPr id="0" name=""/>
        <dsp:cNvSpPr/>
      </dsp:nvSpPr>
      <dsp:spPr>
        <a:xfrm>
          <a:off x="0" y="2461"/>
          <a:ext cx="2958367" cy="207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solidFill>
                <a:schemeClr val="accent1"/>
              </a:solidFill>
              <a:effectLst>
                <a:outerShdw blurRad="38100" dist="38100" dir="2700000" algn="tl">
                  <a:srgbClr val="000000">
                    <a:alpha val="43137"/>
                  </a:srgbClr>
                </a:outerShdw>
              </a:effectLst>
            </a:rPr>
            <a:t>Οι διακοπές οδηγούν σε αναποτελεσματική αξιοποίηση του χρόνου</a:t>
          </a:r>
          <a:endParaRPr lang="en-ZA" sz="2400" kern="1200" dirty="0">
            <a:solidFill>
              <a:schemeClr val="accent1"/>
            </a:solidFill>
            <a:effectLst>
              <a:outerShdw blurRad="38100" dist="38100" dir="2700000" algn="tl">
                <a:srgbClr val="000000">
                  <a:alpha val="43137"/>
                </a:srgbClr>
              </a:outerShdw>
            </a:effectLst>
          </a:endParaRPr>
        </a:p>
      </dsp:txBody>
      <dsp:txXfrm>
        <a:off x="0" y="2461"/>
        <a:ext cx="2958367" cy="2071281"/>
      </dsp:txXfrm>
    </dsp:sp>
    <dsp:sp modelId="{A00D2687-DC65-416B-B7E1-33A4BCFC4422}">
      <dsp:nvSpPr>
        <dsp:cNvPr id="0" name=""/>
        <dsp:cNvSpPr/>
      </dsp:nvSpPr>
      <dsp:spPr>
        <a:xfrm>
          <a:off x="2941129" y="0"/>
          <a:ext cx="5375617" cy="515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solidFill>
                <a:srgbClr val="000000"/>
              </a:solidFill>
            </a:rPr>
            <a:t>Ασαφή μηνύματα</a:t>
          </a:r>
          <a:endParaRPr lang="en-ZA" sz="2400" kern="1200" dirty="0">
            <a:solidFill>
              <a:srgbClr val="000000"/>
            </a:solidFill>
          </a:endParaRPr>
        </a:p>
      </dsp:txBody>
      <dsp:txXfrm>
        <a:off x="2941129" y="0"/>
        <a:ext cx="5375617" cy="515539"/>
      </dsp:txXfrm>
    </dsp:sp>
    <dsp:sp modelId="{E93FEC92-44D4-4A70-9203-EAB74073CCF9}">
      <dsp:nvSpPr>
        <dsp:cNvPr id="0" name=""/>
        <dsp:cNvSpPr/>
      </dsp:nvSpPr>
      <dsp:spPr>
        <a:xfrm>
          <a:off x="2958367" y="519637"/>
          <a:ext cx="62929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7731EB-BBEB-44E0-ADF3-2B6658489171}">
      <dsp:nvSpPr>
        <dsp:cNvPr id="0" name=""/>
        <dsp:cNvSpPr/>
      </dsp:nvSpPr>
      <dsp:spPr>
        <a:xfrm>
          <a:off x="2941129" y="521274"/>
          <a:ext cx="5375617" cy="515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solidFill>
                <a:srgbClr val="000000"/>
              </a:solidFill>
            </a:rPr>
            <a:t>Μηνύματα με κακή δομή</a:t>
          </a:r>
          <a:endParaRPr lang="en-ZA" sz="2400" kern="1200" dirty="0">
            <a:solidFill>
              <a:srgbClr val="000000"/>
            </a:solidFill>
          </a:endParaRPr>
        </a:p>
      </dsp:txBody>
      <dsp:txXfrm>
        <a:off x="2941129" y="521274"/>
        <a:ext cx="5375617" cy="515539"/>
      </dsp:txXfrm>
    </dsp:sp>
    <dsp:sp modelId="{7F4B6742-B56B-4FF4-9589-946F38A62961}">
      <dsp:nvSpPr>
        <dsp:cNvPr id="0" name=""/>
        <dsp:cNvSpPr/>
      </dsp:nvSpPr>
      <dsp:spPr>
        <a:xfrm>
          <a:off x="2958367" y="1036814"/>
          <a:ext cx="62929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BF0101-7F21-4971-BBE8-5CDC7F7234A5}">
      <dsp:nvSpPr>
        <dsp:cNvPr id="0" name=""/>
        <dsp:cNvSpPr/>
      </dsp:nvSpPr>
      <dsp:spPr>
        <a:xfrm>
          <a:off x="2941129" y="1070806"/>
          <a:ext cx="5375617" cy="515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solidFill>
                <a:srgbClr val="000000"/>
              </a:solidFill>
            </a:rPr>
            <a:t>Δυσνόητα μηνύματα</a:t>
          </a:r>
          <a:endParaRPr lang="en-ZA" sz="2400" kern="1200" dirty="0">
            <a:solidFill>
              <a:srgbClr val="000000"/>
            </a:solidFill>
          </a:endParaRPr>
        </a:p>
      </dsp:txBody>
      <dsp:txXfrm>
        <a:off x="2941129" y="1070806"/>
        <a:ext cx="5375617" cy="515539"/>
      </dsp:txXfrm>
    </dsp:sp>
    <dsp:sp modelId="{7ED08D3C-8E22-4405-93F2-4A2E8659BA8D}">
      <dsp:nvSpPr>
        <dsp:cNvPr id="0" name=""/>
        <dsp:cNvSpPr/>
      </dsp:nvSpPr>
      <dsp:spPr>
        <a:xfrm>
          <a:off x="2958367" y="1553990"/>
          <a:ext cx="62929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F89F80-0829-4F42-AB7B-BB8A41E5B996}">
      <dsp:nvSpPr>
        <dsp:cNvPr id="0" name=""/>
        <dsp:cNvSpPr/>
      </dsp:nvSpPr>
      <dsp:spPr>
        <a:xfrm>
          <a:off x="2878391" y="1586345"/>
          <a:ext cx="7839491" cy="515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solidFill>
                <a:srgbClr val="000000"/>
              </a:solidFill>
            </a:rPr>
            <a:t>Μηνύματα που δε ξεκαθαρίζουν την αναμενόμενη ενέργεια</a:t>
          </a:r>
          <a:endParaRPr lang="en-ZA" sz="2400" kern="1200" dirty="0">
            <a:solidFill>
              <a:srgbClr val="000000"/>
            </a:solidFill>
          </a:endParaRPr>
        </a:p>
      </dsp:txBody>
      <dsp:txXfrm>
        <a:off x="2878391" y="1586345"/>
        <a:ext cx="7839491" cy="515539"/>
      </dsp:txXfrm>
    </dsp:sp>
    <dsp:sp modelId="{FB77E1A0-6A54-4A72-92AF-50C2AA956C31}">
      <dsp:nvSpPr>
        <dsp:cNvPr id="0" name=""/>
        <dsp:cNvSpPr/>
      </dsp:nvSpPr>
      <dsp:spPr>
        <a:xfrm>
          <a:off x="2958367" y="2071167"/>
          <a:ext cx="62929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EC70EE-BB49-41C8-878B-C89105793AC9}">
      <dsp:nvSpPr>
        <dsp:cNvPr id="0" name=""/>
        <dsp:cNvSpPr/>
      </dsp:nvSpPr>
      <dsp:spPr>
        <a:xfrm>
          <a:off x="0" y="2073742"/>
          <a:ext cx="109294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F8959B-F2FF-4B16-851C-B3406B01543F}">
      <dsp:nvSpPr>
        <dsp:cNvPr id="0" name=""/>
        <dsp:cNvSpPr/>
      </dsp:nvSpPr>
      <dsp:spPr>
        <a:xfrm>
          <a:off x="0" y="2073742"/>
          <a:ext cx="3754127" cy="1664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solidFill>
                <a:schemeClr val="accent1"/>
              </a:solidFill>
              <a:effectLst>
                <a:outerShdw blurRad="38100" dist="38100" dir="2700000" algn="tl">
                  <a:srgbClr val="000000">
                    <a:alpha val="43137"/>
                  </a:srgbClr>
                </a:outerShdw>
              </a:effectLst>
            </a:rPr>
            <a:t>Αίσθημα πίεσης χρόνου, αφού οι αποστολείς αναμένουν άμεσες απαντήσεις</a:t>
          </a:r>
          <a:endParaRPr lang="en-ZA" sz="2400" kern="1200" dirty="0">
            <a:solidFill>
              <a:schemeClr val="accent1"/>
            </a:solidFill>
            <a:effectLst>
              <a:outerShdw blurRad="38100" dist="38100" dir="2700000" algn="tl">
                <a:srgbClr val="000000">
                  <a:alpha val="43137"/>
                </a:srgbClr>
              </a:outerShdw>
            </a:effectLst>
          </a:endParaRPr>
        </a:p>
      </dsp:txBody>
      <dsp:txXfrm>
        <a:off x="0" y="2073742"/>
        <a:ext cx="3754127" cy="16645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81139-1E2C-47DC-AFA8-367A05967189}">
      <dsp:nvSpPr>
        <dsp:cNvPr id="0" name=""/>
        <dsp:cNvSpPr/>
      </dsp:nvSpPr>
      <dsp:spPr>
        <a:xfrm>
          <a:off x="3104" y="847824"/>
          <a:ext cx="2462564" cy="147753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effectLst>
                <a:outerShdw blurRad="38100" dist="38100" dir="2700000" algn="tl">
                  <a:srgbClr val="000000">
                    <a:alpha val="43137"/>
                  </a:srgbClr>
                </a:outerShdw>
              </a:effectLst>
            </a:rPr>
            <a:t>Πράξεις κατευθυνόμενες προς έναν σκοπό</a:t>
          </a:r>
          <a:endParaRPr lang="en-ZA" sz="2400" kern="1200" dirty="0">
            <a:effectLst>
              <a:outerShdw blurRad="38100" dist="38100" dir="2700000" algn="tl">
                <a:srgbClr val="000000">
                  <a:alpha val="43137"/>
                </a:srgbClr>
              </a:outerShdw>
            </a:effectLst>
          </a:endParaRPr>
        </a:p>
      </dsp:txBody>
      <dsp:txXfrm>
        <a:off x="3104" y="847824"/>
        <a:ext cx="2462564" cy="1477538"/>
      </dsp:txXfrm>
    </dsp:sp>
    <dsp:sp modelId="{8990A114-3ACB-4B42-9B00-C647661F8236}">
      <dsp:nvSpPr>
        <dsp:cNvPr id="0" name=""/>
        <dsp:cNvSpPr/>
      </dsp:nvSpPr>
      <dsp:spPr>
        <a:xfrm>
          <a:off x="2711925" y="847824"/>
          <a:ext cx="2462564" cy="147753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effectLst>
                <a:outerShdw blurRad="38100" dist="38100" dir="2700000" algn="tl">
                  <a:srgbClr val="000000">
                    <a:alpha val="43137"/>
                  </a:srgbClr>
                </a:outerShdw>
              </a:effectLst>
            </a:rPr>
            <a:t>Σειρά μεταξύ γεγονότων και καταστάσεων</a:t>
          </a:r>
          <a:endParaRPr lang="en-ZA" sz="2400" kern="1200" dirty="0">
            <a:effectLst>
              <a:outerShdw blurRad="38100" dist="38100" dir="2700000" algn="tl">
                <a:srgbClr val="000000">
                  <a:alpha val="43137"/>
                </a:srgbClr>
              </a:outerShdw>
            </a:effectLst>
          </a:endParaRPr>
        </a:p>
      </dsp:txBody>
      <dsp:txXfrm>
        <a:off x="2711925" y="847824"/>
        <a:ext cx="2462564" cy="1477538"/>
      </dsp:txXfrm>
    </dsp:sp>
    <dsp:sp modelId="{17550879-EC98-4D56-A41C-D6EE67CD2887}">
      <dsp:nvSpPr>
        <dsp:cNvPr id="0" name=""/>
        <dsp:cNvSpPr/>
      </dsp:nvSpPr>
      <dsp:spPr>
        <a:xfrm>
          <a:off x="5420746" y="847824"/>
          <a:ext cx="2462564" cy="147753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effectLst>
                <a:outerShdw blurRad="38100" dist="38100" dir="2700000" algn="tl">
                  <a:srgbClr val="000000">
                    <a:alpha val="43137"/>
                  </a:srgbClr>
                </a:outerShdw>
              </a:effectLst>
            </a:rPr>
            <a:t>Ευαισθησία για την αξιοπρέπεια στην ανθρώπινη αλληλεπίδραση</a:t>
          </a:r>
          <a:endParaRPr lang="en-ZA" sz="2400" kern="1200" dirty="0">
            <a:effectLst>
              <a:outerShdw blurRad="38100" dist="38100" dir="2700000" algn="tl">
                <a:srgbClr val="000000">
                  <a:alpha val="43137"/>
                </a:srgbClr>
              </a:outerShdw>
            </a:effectLst>
          </a:endParaRPr>
        </a:p>
      </dsp:txBody>
      <dsp:txXfrm>
        <a:off x="5420746" y="847824"/>
        <a:ext cx="2462564" cy="1477538"/>
      </dsp:txXfrm>
    </dsp:sp>
    <dsp:sp modelId="{0AABE897-D260-4A5E-BB85-0ED9D7E71BE2}">
      <dsp:nvSpPr>
        <dsp:cNvPr id="0" name=""/>
        <dsp:cNvSpPr/>
      </dsp:nvSpPr>
      <dsp:spPr>
        <a:xfrm>
          <a:off x="8129568" y="847824"/>
          <a:ext cx="2462564" cy="147753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effectLst>
                <a:outerShdw blurRad="38100" dist="38100" dir="2700000" algn="tl">
                  <a:srgbClr val="000000">
                    <a:alpha val="43137"/>
                  </a:srgbClr>
                </a:outerShdw>
              </a:effectLst>
            </a:rPr>
            <a:t>Αποκάλυψη της οπτικής γωνιάς του αφηγητή</a:t>
          </a:r>
          <a:endParaRPr lang="en-ZA" sz="2400" kern="1200" dirty="0">
            <a:effectLst>
              <a:outerShdw blurRad="38100" dist="38100" dir="2700000" algn="tl">
                <a:srgbClr val="000000">
                  <a:alpha val="43137"/>
                </a:srgbClr>
              </a:outerShdw>
            </a:effectLst>
          </a:endParaRPr>
        </a:p>
      </dsp:txBody>
      <dsp:txXfrm>
        <a:off x="8129568" y="847824"/>
        <a:ext cx="2462564" cy="14775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66D55-429E-4A27-A1D1-871623D74C4C}">
      <dsp:nvSpPr>
        <dsp:cNvPr id="0" name=""/>
        <dsp:cNvSpPr/>
      </dsp:nvSpPr>
      <dsp:spPr>
        <a:xfrm>
          <a:off x="1915131" y="834"/>
          <a:ext cx="2507754" cy="227203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5037" tIns="30480" rIns="125037" bIns="30480" numCol="1" spcCol="1270" anchor="ctr" anchorCtr="0">
          <a:noAutofit/>
        </a:bodyPr>
        <a:lstStyle/>
        <a:p>
          <a:pPr marL="0" lvl="0" indent="0" algn="ctr" defTabSz="1066800">
            <a:lnSpc>
              <a:spcPct val="90000"/>
            </a:lnSpc>
            <a:spcBef>
              <a:spcPct val="0"/>
            </a:spcBef>
            <a:spcAft>
              <a:spcPct val="35000"/>
            </a:spcAft>
            <a:buNone/>
          </a:pPr>
          <a:r>
            <a:rPr lang="el-GR" sz="2400" kern="1200" dirty="0">
              <a:solidFill>
                <a:srgbClr val="000000"/>
              </a:solidFill>
            </a:rPr>
            <a:t>Κοινό</a:t>
          </a:r>
          <a:endParaRPr lang="en-ZA" sz="2400" kern="1200" dirty="0">
            <a:solidFill>
              <a:srgbClr val="000000"/>
            </a:solidFill>
          </a:endParaRPr>
        </a:p>
      </dsp:txBody>
      <dsp:txXfrm>
        <a:off x="2282383" y="333565"/>
        <a:ext cx="1773250" cy="1606568"/>
      </dsp:txXfrm>
    </dsp:sp>
    <dsp:sp modelId="{B27D2DEA-4D99-4C54-B5C7-81EFA37AE9EB}">
      <dsp:nvSpPr>
        <dsp:cNvPr id="0" name=""/>
        <dsp:cNvSpPr/>
      </dsp:nvSpPr>
      <dsp:spPr>
        <a:xfrm>
          <a:off x="3968478" y="834"/>
          <a:ext cx="2507754" cy="227203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5037" tIns="30480" rIns="125037" bIns="30480" numCol="1" spcCol="1270" anchor="ctr" anchorCtr="0">
          <a:noAutofit/>
        </a:bodyPr>
        <a:lstStyle/>
        <a:p>
          <a:pPr marL="0" lvl="0" indent="0" algn="ctr" defTabSz="1066800">
            <a:lnSpc>
              <a:spcPct val="90000"/>
            </a:lnSpc>
            <a:spcBef>
              <a:spcPct val="0"/>
            </a:spcBef>
            <a:spcAft>
              <a:spcPct val="35000"/>
            </a:spcAft>
            <a:buNone/>
          </a:pPr>
          <a:r>
            <a:rPr lang="el-GR" sz="2400" kern="1200" dirty="0">
              <a:solidFill>
                <a:srgbClr val="000000"/>
              </a:solidFill>
            </a:rPr>
            <a:t>Μήνυμα</a:t>
          </a:r>
          <a:endParaRPr lang="en-ZA" sz="2400" kern="1200" dirty="0">
            <a:solidFill>
              <a:srgbClr val="000000"/>
            </a:solidFill>
          </a:endParaRPr>
        </a:p>
      </dsp:txBody>
      <dsp:txXfrm>
        <a:off x="4335730" y="333565"/>
        <a:ext cx="1773250" cy="1606568"/>
      </dsp:txXfrm>
    </dsp:sp>
    <dsp:sp modelId="{96586F5F-31C0-4A86-A1F1-0BB769A7E62F}">
      <dsp:nvSpPr>
        <dsp:cNvPr id="0" name=""/>
        <dsp:cNvSpPr/>
      </dsp:nvSpPr>
      <dsp:spPr>
        <a:xfrm>
          <a:off x="6021826" y="834"/>
          <a:ext cx="2507754" cy="227203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5037" tIns="30480" rIns="125037" bIns="30480" numCol="1" spcCol="1270" anchor="ctr" anchorCtr="0">
          <a:noAutofit/>
        </a:bodyPr>
        <a:lstStyle/>
        <a:p>
          <a:pPr marL="0" lvl="0" indent="0" algn="ctr" defTabSz="1066800">
            <a:lnSpc>
              <a:spcPct val="90000"/>
            </a:lnSpc>
            <a:spcBef>
              <a:spcPct val="0"/>
            </a:spcBef>
            <a:spcAft>
              <a:spcPct val="35000"/>
            </a:spcAft>
            <a:buNone/>
          </a:pPr>
          <a:r>
            <a:rPr lang="el-GR" sz="2400" kern="1200" dirty="0">
              <a:solidFill>
                <a:srgbClr val="000000"/>
              </a:solidFill>
            </a:rPr>
            <a:t>Πλατφόρμα Μετάδοσης της Ιστορίας</a:t>
          </a:r>
          <a:endParaRPr lang="en-ZA" sz="2400" kern="1200" dirty="0">
            <a:solidFill>
              <a:srgbClr val="000000"/>
            </a:solidFill>
          </a:endParaRPr>
        </a:p>
      </dsp:txBody>
      <dsp:txXfrm>
        <a:off x="6389078" y="333565"/>
        <a:ext cx="1773250" cy="1606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47CD4-04EA-4AEF-843C-E2CBC7457770}">
      <dsp:nvSpPr>
        <dsp:cNvPr id="0" name=""/>
        <dsp:cNvSpPr/>
      </dsp:nvSpPr>
      <dsp:spPr>
        <a:xfrm>
          <a:off x="4656" y="0"/>
          <a:ext cx="4071509" cy="803654"/>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ZA" sz="2400" kern="1200">
              <a:effectLst>
                <a:outerShdw blurRad="38100" dist="38100" dir="2700000" algn="tl">
                  <a:srgbClr val="000000">
                    <a:alpha val="43137"/>
                  </a:srgbClr>
                </a:outerShdw>
              </a:effectLst>
            </a:rPr>
            <a:t>Trello</a:t>
          </a:r>
          <a:endParaRPr lang="en-ZA" sz="2400" kern="1200" dirty="0">
            <a:effectLst>
              <a:outerShdw blurRad="38100" dist="38100" dir="2700000" algn="tl">
                <a:srgbClr val="000000">
                  <a:alpha val="43137"/>
                </a:srgbClr>
              </a:outerShdw>
            </a:effectLst>
          </a:endParaRPr>
        </a:p>
      </dsp:txBody>
      <dsp:txXfrm>
        <a:off x="4656" y="0"/>
        <a:ext cx="3870596" cy="803654"/>
      </dsp:txXfrm>
    </dsp:sp>
    <dsp:sp modelId="{D3402497-6BB6-4A6F-90DB-DAF71DC85B2D}">
      <dsp:nvSpPr>
        <dsp:cNvPr id="0" name=""/>
        <dsp:cNvSpPr/>
      </dsp:nvSpPr>
      <dsp:spPr>
        <a:xfrm>
          <a:off x="3261863" y="0"/>
          <a:ext cx="4071509" cy="80365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Asana</a:t>
          </a:r>
        </a:p>
      </dsp:txBody>
      <dsp:txXfrm>
        <a:off x="3663690" y="0"/>
        <a:ext cx="3267855" cy="803654"/>
      </dsp:txXfrm>
    </dsp:sp>
    <dsp:sp modelId="{2043CC53-992C-4DCC-968C-71729E7E84B5}">
      <dsp:nvSpPr>
        <dsp:cNvPr id="0" name=""/>
        <dsp:cNvSpPr/>
      </dsp:nvSpPr>
      <dsp:spPr>
        <a:xfrm>
          <a:off x="6523727" y="0"/>
          <a:ext cx="4071509" cy="80365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ZA" sz="2400" kern="1200">
              <a:effectLst>
                <a:outerShdw blurRad="38100" dist="38100" dir="2700000" algn="tl">
                  <a:srgbClr val="000000">
                    <a:alpha val="43137"/>
                  </a:srgbClr>
                </a:outerShdw>
              </a:effectLst>
            </a:rPr>
            <a:t>Monday.com</a:t>
          </a:r>
          <a:endParaRPr lang="en-ZA" sz="2400" kern="1200" dirty="0">
            <a:effectLst>
              <a:outerShdw blurRad="38100" dist="38100" dir="2700000" algn="tl">
                <a:srgbClr val="000000">
                  <a:alpha val="43137"/>
                </a:srgbClr>
              </a:outerShdw>
            </a:effectLst>
          </a:endParaRPr>
        </a:p>
      </dsp:txBody>
      <dsp:txXfrm>
        <a:off x="6925554" y="0"/>
        <a:ext cx="3267855" cy="8036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A049E-23B9-4E45-B41F-D6EE7304BF98}">
      <dsp:nvSpPr>
        <dsp:cNvPr id="0" name=""/>
        <dsp:cNvSpPr/>
      </dsp:nvSpPr>
      <dsp:spPr>
        <a:xfrm>
          <a:off x="0" y="658757"/>
          <a:ext cx="10595237" cy="87834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F7A6B6-1CFE-46FD-B789-E31F0DB14CF2}">
      <dsp:nvSpPr>
        <dsp:cNvPr id="0" name=""/>
        <dsp:cNvSpPr/>
      </dsp:nvSpPr>
      <dsp:spPr>
        <a:xfrm>
          <a:off x="4656" y="0"/>
          <a:ext cx="3073032" cy="878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GB" sz="2400" kern="1200" dirty="0">
              <a:solidFill>
                <a:srgbClr val="000000"/>
              </a:solidFill>
              <a:effectLst/>
            </a:rPr>
            <a:t>Dropbox</a:t>
          </a:r>
          <a:endParaRPr lang="en-ZA" sz="2400" kern="1200" dirty="0">
            <a:solidFill>
              <a:srgbClr val="000000"/>
            </a:solidFill>
            <a:effectLst/>
          </a:endParaRPr>
        </a:p>
      </dsp:txBody>
      <dsp:txXfrm>
        <a:off x="4656" y="0"/>
        <a:ext cx="3073032" cy="878343"/>
      </dsp:txXfrm>
    </dsp:sp>
    <dsp:sp modelId="{C95CDA5D-172E-415B-969E-8C54D166A163}">
      <dsp:nvSpPr>
        <dsp:cNvPr id="0" name=""/>
        <dsp:cNvSpPr/>
      </dsp:nvSpPr>
      <dsp:spPr>
        <a:xfrm>
          <a:off x="1431379" y="988136"/>
          <a:ext cx="219585" cy="2195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2D534D-2C9C-4226-8DE5-FFEE09CF8972}">
      <dsp:nvSpPr>
        <dsp:cNvPr id="0" name=""/>
        <dsp:cNvSpPr/>
      </dsp:nvSpPr>
      <dsp:spPr>
        <a:xfrm>
          <a:off x="3231340" y="1317515"/>
          <a:ext cx="3073032" cy="878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GB" sz="2400" kern="1200" dirty="0">
              <a:solidFill>
                <a:srgbClr val="000000"/>
              </a:solidFill>
              <a:effectLst/>
            </a:rPr>
            <a:t>Google Drive</a:t>
          </a:r>
          <a:endParaRPr lang="en-ZA" sz="2400" kern="1200" dirty="0">
            <a:solidFill>
              <a:srgbClr val="000000"/>
            </a:solidFill>
            <a:effectLst/>
          </a:endParaRPr>
        </a:p>
      </dsp:txBody>
      <dsp:txXfrm>
        <a:off x="3231340" y="1317515"/>
        <a:ext cx="3073032" cy="878343"/>
      </dsp:txXfrm>
    </dsp:sp>
    <dsp:sp modelId="{C5B33332-1E87-4C88-AF51-E4648A11B462}">
      <dsp:nvSpPr>
        <dsp:cNvPr id="0" name=""/>
        <dsp:cNvSpPr/>
      </dsp:nvSpPr>
      <dsp:spPr>
        <a:xfrm>
          <a:off x="4658063" y="988136"/>
          <a:ext cx="219585" cy="2195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6B7708-5274-42D0-956A-B9AC5AE1C4A4}">
      <dsp:nvSpPr>
        <dsp:cNvPr id="0" name=""/>
        <dsp:cNvSpPr/>
      </dsp:nvSpPr>
      <dsp:spPr>
        <a:xfrm>
          <a:off x="6458024" y="0"/>
          <a:ext cx="3073032" cy="878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GB" sz="2400" kern="1200">
              <a:solidFill>
                <a:srgbClr val="000000"/>
              </a:solidFill>
              <a:effectLst/>
            </a:rPr>
            <a:t>One Drive</a:t>
          </a:r>
          <a:endParaRPr lang="en-ZA" sz="2400" kern="1200" dirty="0">
            <a:solidFill>
              <a:srgbClr val="000000"/>
            </a:solidFill>
            <a:effectLst/>
          </a:endParaRPr>
        </a:p>
      </dsp:txBody>
      <dsp:txXfrm>
        <a:off x="6458024" y="0"/>
        <a:ext cx="3073032" cy="878343"/>
      </dsp:txXfrm>
    </dsp:sp>
    <dsp:sp modelId="{9541A6AB-3597-4B62-ABCA-FD4872FBDFCA}">
      <dsp:nvSpPr>
        <dsp:cNvPr id="0" name=""/>
        <dsp:cNvSpPr/>
      </dsp:nvSpPr>
      <dsp:spPr>
        <a:xfrm>
          <a:off x="7884747" y="988136"/>
          <a:ext cx="219585" cy="2195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6689D-BC1A-47BC-91C3-5A45EEC45382}">
      <dsp:nvSpPr>
        <dsp:cNvPr id="0" name=""/>
        <dsp:cNvSpPr/>
      </dsp:nvSpPr>
      <dsp:spPr>
        <a:xfrm>
          <a:off x="3104" y="0"/>
          <a:ext cx="3781796" cy="80365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Yammer</a:t>
          </a:r>
        </a:p>
      </dsp:txBody>
      <dsp:txXfrm>
        <a:off x="404932" y="0"/>
        <a:ext cx="2978141" cy="803655"/>
      </dsp:txXfrm>
    </dsp:sp>
    <dsp:sp modelId="{51365B43-0D33-43F9-B39E-5959FEE8E4CB}">
      <dsp:nvSpPr>
        <dsp:cNvPr id="0" name=""/>
        <dsp:cNvSpPr/>
      </dsp:nvSpPr>
      <dsp:spPr>
        <a:xfrm>
          <a:off x="3406720" y="0"/>
          <a:ext cx="3781796" cy="80365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ZA" sz="2400" kern="1200" dirty="0" err="1">
              <a:effectLst>
                <a:outerShdw blurRad="38100" dist="38100" dir="2700000" algn="tl">
                  <a:srgbClr val="000000">
                    <a:alpha val="43137"/>
                  </a:srgbClr>
                </a:outerShdw>
              </a:effectLst>
            </a:rPr>
            <a:t>Hipchat</a:t>
          </a:r>
          <a:endParaRPr lang="en-ZA" sz="2400" kern="1200" dirty="0">
            <a:effectLst>
              <a:outerShdw blurRad="38100" dist="38100" dir="2700000" algn="tl">
                <a:srgbClr val="000000">
                  <a:alpha val="43137"/>
                </a:srgbClr>
              </a:outerShdw>
            </a:effectLst>
          </a:endParaRPr>
        </a:p>
      </dsp:txBody>
      <dsp:txXfrm>
        <a:off x="3808548" y="0"/>
        <a:ext cx="2978141" cy="803655"/>
      </dsp:txXfrm>
    </dsp:sp>
    <dsp:sp modelId="{9B7F4393-28DA-43AF-9F5D-A5EC87B366C9}">
      <dsp:nvSpPr>
        <dsp:cNvPr id="0" name=""/>
        <dsp:cNvSpPr/>
      </dsp:nvSpPr>
      <dsp:spPr>
        <a:xfrm>
          <a:off x="6810336" y="0"/>
          <a:ext cx="3781796" cy="80365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ZA" sz="2400" kern="1200">
              <a:effectLst>
                <a:outerShdw blurRad="38100" dist="38100" dir="2700000" algn="tl">
                  <a:srgbClr val="000000">
                    <a:alpha val="43137"/>
                  </a:srgbClr>
                </a:outerShdw>
              </a:effectLst>
            </a:rPr>
            <a:t>Slack</a:t>
          </a:r>
          <a:endParaRPr lang="en-ZA" sz="2400" kern="1200" dirty="0">
            <a:effectLst>
              <a:outerShdw blurRad="38100" dist="38100" dir="2700000" algn="tl">
                <a:srgbClr val="000000">
                  <a:alpha val="43137"/>
                </a:srgbClr>
              </a:outerShdw>
            </a:effectLst>
          </a:endParaRPr>
        </a:p>
      </dsp:txBody>
      <dsp:txXfrm>
        <a:off x="7212164" y="0"/>
        <a:ext cx="2978141" cy="8036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053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800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768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1598374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42379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626844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521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882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673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44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426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407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217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069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619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449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550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275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455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66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2461632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221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458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925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354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77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230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182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672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619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83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14996080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126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97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5584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056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2192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2870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384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7401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4716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342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515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1652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2450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0132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5578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6357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6616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60977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1843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061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48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673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074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1793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4578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8062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4271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8628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219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41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090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369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0D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Leader SEEDS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AE0D2"/>
          </a:solidFill>
          <a:ln w="24491" cap="flat">
            <a:noFill/>
            <a:prstDash val="solid"/>
            <a:miter/>
          </a:ln>
        </p:spPr>
        <p:txBody>
          <a:bodyPr wrap="square" rtlCol="0" anchor="ctr">
            <a:noAutofit/>
          </a:bodyPr>
          <a:lstStyle/>
          <a:p>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pic>
        <p:nvPicPr>
          <p:cNvPr id="44" name="Picture 43">
            <a:extLst>
              <a:ext uri="{FF2B5EF4-FFF2-40B4-BE49-F238E27FC236}">
                <a16:creationId xmlns:a16="http://schemas.microsoft.com/office/drawing/2014/main" id="{AB8B6C1E-4A8E-6298-C7AB-20B9FB1E66E9}"/>
              </a:ext>
            </a:extLst>
          </p:cNvPr>
          <p:cNvPicPr>
            <a:picLocks noChangeAspect="1"/>
          </p:cNvPicPr>
          <p:nvPr userDrawn="1"/>
        </p:nvPicPr>
        <p:blipFill rotWithShape="1">
          <a:blip r:embed="rId2"/>
          <a:srcRect l="52584" t="30583" r="10722" b="33364"/>
          <a:stretch/>
        </p:blipFill>
        <p:spPr>
          <a:xfrm>
            <a:off x="292977" y="3429000"/>
            <a:ext cx="2996920" cy="2944648"/>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a:srcRect l="-18315" t="15976" r="29196" b="11083"/>
          <a:stretch/>
        </p:blipFill>
        <p:spPr>
          <a:xfrm>
            <a:off x="3752900" y="1028507"/>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201447"/>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013" y="130886"/>
            <a:ext cx="3821987" cy="5978288"/>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9119231" y="1080299"/>
            <a:ext cx="2281593" cy="4048579"/>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41" name="Freeform 140">
            <a:extLst>
              <a:ext uri="{FF2B5EF4-FFF2-40B4-BE49-F238E27FC236}">
                <a16:creationId xmlns:a16="http://schemas.microsoft.com/office/drawing/2014/main" id="{2EBA44FF-91D5-9C66-972E-47D379BB3EC5}"/>
              </a:ext>
            </a:extLst>
          </p:cNvPr>
          <p:cNvSpPr/>
          <p:nvPr userDrawn="1"/>
        </p:nvSpPr>
        <p:spPr>
          <a:xfrm>
            <a:off x="3929244" y="485453"/>
            <a:ext cx="8011997" cy="5260027"/>
          </a:xfrm>
          <a:custGeom>
            <a:avLst/>
            <a:gdLst>
              <a:gd name="connsiteX0" fmla="*/ 0 w 8011997"/>
              <a:gd name="connsiteY0" fmla="*/ 0 h 5260027"/>
              <a:gd name="connsiteX1" fmla="*/ 5470419 w 8011997"/>
              <a:gd name="connsiteY1" fmla="*/ 0 h 5260027"/>
              <a:gd name="connsiteX2" fmla="*/ 5494683 w 8011997"/>
              <a:gd name="connsiteY2" fmla="*/ 1082 h 5260027"/>
              <a:gd name="connsiteX3" fmla="*/ 6860542 w 8011997"/>
              <a:gd name="connsiteY3" fmla="*/ 1082 h 5260027"/>
              <a:gd name="connsiteX4" fmla="*/ 8011997 w 8011997"/>
              <a:gd name="connsiteY4" fmla="*/ 1019288 h 5260027"/>
              <a:gd name="connsiteX5" fmla="*/ 8011997 w 8011997"/>
              <a:gd name="connsiteY5" fmla="*/ 5260027 h 5260027"/>
              <a:gd name="connsiteX6" fmla="*/ 3080946 w 8011997"/>
              <a:gd name="connsiteY6" fmla="*/ 5260027 h 5260027"/>
              <a:gd name="connsiteX7" fmla="*/ 3056743 w 8011997"/>
              <a:gd name="connsiteY7" fmla="*/ 5258945 h 5260027"/>
              <a:gd name="connsiteX8" fmla="*/ 1690823 w 8011997"/>
              <a:gd name="connsiteY8" fmla="*/ 5258945 h 5260027"/>
              <a:gd name="connsiteX9" fmla="*/ 0 w 8011997"/>
              <a:gd name="connsiteY9" fmla="*/ 3763790 h 526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997" h="526002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228000" y="2178786"/>
            <a:ext cx="8964000" cy="144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262757" y="3684778"/>
            <a:ext cx="3195486" cy="731140"/>
          </a:xfrm>
          <a:prstGeom prst="rect">
            <a:avLst/>
          </a:prstGeom>
        </p:spPr>
        <p:txBody>
          <a:bodyPr anchor="ctr">
            <a:normAutofit/>
          </a:bodyPr>
          <a:lstStyle>
            <a:lvl1pPr marL="0" indent="0" algn="r">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262757" y="2875202"/>
            <a:ext cx="3195485" cy="837258"/>
          </a:xfrm>
          <a:prstGeom prst="rect">
            <a:avLst/>
          </a:prstGeom>
        </p:spPr>
        <p:txBody>
          <a:bodyPr anchor="ctr">
            <a:normAutofit/>
          </a:bodyPr>
          <a:lstStyle>
            <a:lvl1pPr marL="0" indent="0" algn="ctr">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456007" y="5907510"/>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37" name="Picture 136">
            <a:extLst>
              <a:ext uri="{FF2B5EF4-FFF2-40B4-BE49-F238E27FC236}">
                <a16:creationId xmlns:a16="http://schemas.microsoft.com/office/drawing/2014/main" id="{157F5430-83EA-A52A-8825-6D8CF03D3F17}"/>
              </a:ext>
            </a:extLst>
          </p:cNvPr>
          <p:cNvPicPr>
            <a:picLocks noChangeAspect="1"/>
          </p:cNvPicPr>
          <p:nvPr userDrawn="1"/>
        </p:nvPicPr>
        <p:blipFill rotWithShape="1">
          <a:blip r:embed="rId3"/>
          <a:srcRect l="52584" t="30583" r="10722" b="33364"/>
          <a:stretch/>
        </p:blipFill>
        <p:spPr>
          <a:xfrm>
            <a:off x="472216" y="485453"/>
            <a:ext cx="2996920" cy="2944648"/>
          </a:xfrm>
          <a:prstGeom prst="rect">
            <a:avLst/>
          </a:prstGeom>
        </p:spPr>
      </p:pic>
      <p:sp>
        <p:nvSpPr>
          <p:cNvPr id="144" name="Freeform 143">
            <a:extLst>
              <a:ext uri="{FF2B5EF4-FFF2-40B4-BE49-F238E27FC236}">
                <a16:creationId xmlns:a16="http://schemas.microsoft.com/office/drawing/2014/main" id="{DF9027E3-349A-F107-EB73-B10BB0BC99E7}"/>
              </a:ext>
            </a:extLst>
          </p:cNvPr>
          <p:cNvSpPr/>
          <p:nvPr userDrawn="1"/>
        </p:nvSpPr>
        <p:spPr>
          <a:xfrm>
            <a:off x="-74645" y="5349180"/>
            <a:ext cx="6101044" cy="727928"/>
          </a:xfrm>
          <a:custGeom>
            <a:avLst/>
            <a:gdLst>
              <a:gd name="connsiteX0" fmla="*/ 0 w 6101044"/>
              <a:gd name="connsiteY0" fmla="*/ 0 h 727928"/>
              <a:gd name="connsiteX1" fmla="*/ 1235526 w 6101044"/>
              <a:gd name="connsiteY1" fmla="*/ 0 h 727928"/>
              <a:gd name="connsiteX2" fmla="*/ 4471731 w 6101044"/>
              <a:gd name="connsiteY2" fmla="*/ 0 h 727928"/>
              <a:gd name="connsiteX3" fmla="*/ 5707257 w 6101044"/>
              <a:gd name="connsiteY3" fmla="*/ 0 h 727928"/>
              <a:gd name="connsiteX4" fmla="*/ 6101044 w 6101044"/>
              <a:gd name="connsiteY4" fmla="*/ 393878 h 727928"/>
              <a:gd name="connsiteX5" fmla="*/ 6101044 w 6101044"/>
              <a:gd name="connsiteY5" fmla="*/ 727928 h 727928"/>
              <a:gd name="connsiteX6" fmla="*/ 4865518 w 6101044"/>
              <a:gd name="connsiteY6" fmla="*/ 727928 h 727928"/>
              <a:gd name="connsiteX7" fmla="*/ 1235526 w 6101044"/>
              <a:gd name="connsiteY7" fmla="*/ 727928 h 727928"/>
              <a:gd name="connsiteX8" fmla="*/ 0 w 6101044"/>
              <a:gd name="connsiteY8" fmla="*/ 727928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044" h="727928">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45" name="Text Placeholder 23">
            <a:extLst>
              <a:ext uri="{FF2B5EF4-FFF2-40B4-BE49-F238E27FC236}">
                <a16:creationId xmlns:a16="http://schemas.microsoft.com/office/drawing/2014/main" id="{E1A45750-3D1A-AB46-DB44-8DDC0F9D8161}"/>
              </a:ext>
            </a:extLst>
          </p:cNvPr>
          <p:cNvSpPr>
            <a:spLocks noGrp="1"/>
          </p:cNvSpPr>
          <p:nvPr>
            <p:ph type="body" sz="quarter" idx="28" hasCustomPrompt="1"/>
          </p:nvPr>
        </p:nvSpPr>
        <p:spPr>
          <a:xfrm>
            <a:off x="700266" y="5330420"/>
            <a:ext cx="6101044"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502537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8793206" y="5832305"/>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20" name="Freeform 119">
            <a:extLst>
              <a:ext uri="{FF2B5EF4-FFF2-40B4-BE49-F238E27FC236}">
                <a16:creationId xmlns:a16="http://schemas.microsoft.com/office/drawing/2014/main" id="{35EADD95-B6A0-FB25-A1F2-1CF538D7EEFC}"/>
              </a:ext>
            </a:extLst>
          </p:cNvPr>
          <p:cNvSpPr/>
          <p:nvPr userDrawn="1"/>
        </p:nvSpPr>
        <p:spPr>
          <a:xfrm>
            <a:off x="0" y="5216283"/>
            <a:ext cx="4865518" cy="727928"/>
          </a:xfrm>
          <a:custGeom>
            <a:avLst/>
            <a:gdLst>
              <a:gd name="connsiteX0" fmla="*/ 0 w 4865518"/>
              <a:gd name="connsiteY0" fmla="*/ 0 h 727928"/>
              <a:gd name="connsiteX1" fmla="*/ 4471731 w 4865518"/>
              <a:gd name="connsiteY1" fmla="*/ 0 h 727928"/>
              <a:gd name="connsiteX2" fmla="*/ 4865518 w 4865518"/>
              <a:gd name="connsiteY2" fmla="*/ 393878 h 727928"/>
              <a:gd name="connsiteX3" fmla="*/ 4865518 w 4865518"/>
              <a:gd name="connsiteY3" fmla="*/ 727928 h 727928"/>
              <a:gd name="connsiteX4" fmla="*/ 0 w 4865518"/>
              <a:gd name="connsiteY4" fmla="*/ 727928 h 72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518" h="727928">
                <a:moveTo>
                  <a:pt x="0" y="0"/>
                </a:moveTo>
                <a:lnTo>
                  <a:pt x="4471731" y="0"/>
                </a:lnTo>
                <a:cubicBezTo>
                  <a:pt x="4688564" y="0"/>
                  <a:pt x="4865518" y="176996"/>
                  <a:pt x="4865518" y="393878"/>
                </a:cubicBezTo>
                <a:lnTo>
                  <a:pt x="4865518"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pic>
        <p:nvPicPr>
          <p:cNvPr id="116" name="Picture 115">
            <a:extLst>
              <a:ext uri="{FF2B5EF4-FFF2-40B4-BE49-F238E27FC236}">
                <a16:creationId xmlns:a16="http://schemas.microsoft.com/office/drawing/2014/main" id="{CB2F1FC1-2B37-38B8-18DE-201527B00BC9}"/>
              </a:ext>
            </a:extLst>
          </p:cNvPr>
          <p:cNvPicPr>
            <a:picLocks noChangeAspect="1"/>
          </p:cNvPicPr>
          <p:nvPr userDrawn="1"/>
        </p:nvPicPr>
        <p:blipFill rotWithShape="1">
          <a:blip r:embed="rId3"/>
          <a:srcRect l="52584" t="30583" r="10722" b="33364"/>
          <a:stretch/>
        </p:blipFill>
        <p:spPr>
          <a:xfrm>
            <a:off x="941978" y="1626726"/>
            <a:ext cx="2996920" cy="2944648"/>
          </a:xfrm>
          <a:prstGeom prst="rect">
            <a:avLst/>
          </a:prstGeom>
        </p:spPr>
      </p:pic>
      <p:sp>
        <p:nvSpPr>
          <p:cNvPr id="119" name="Text Placeholder 23">
            <a:extLst>
              <a:ext uri="{FF2B5EF4-FFF2-40B4-BE49-F238E27FC236}">
                <a16:creationId xmlns:a16="http://schemas.microsoft.com/office/drawing/2014/main" id="{1F295F5E-FC93-F40B-AE42-0D4441EEE694}"/>
              </a:ext>
            </a:extLst>
          </p:cNvPr>
          <p:cNvSpPr>
            <a:spLocks noGrp="1"/>
          </p:cNvSpPr>
          <p:nvPr>
            <p:ph type="body" sz="quarter" idx="27" hasCustomPrompt="1"/>
          </p:nvPr>
        </p:nvSpPr>
        <p:spPr>
          <a:xfrm>
            <a:off x="598505" y="5197523"/>
            <a:ext cx="5041923"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4220865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0D6C5"/>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7BC3113-E3C6-5349-8D68-5760D4A8C23B}"/>
              </a:ext>
            </a:extLst>
          </p:cNvPr>
          <p:cNvSpPr/>
          <p:nvPr userDrawn="1"/>
        </p:nvSpPr>
        <p:spPr>
          <a:xfrm>
            <a:off x="938261" y="6028066"/>
            <a:ext cx="5784878" cy="59982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247650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986088"/>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241554"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890218" y="53087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890219" y="102958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145683" y="70160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32086" y="405771"/>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32085" y="168425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47584" y="207221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890217" y="2454004"/>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890218" y="2952717"/>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145682" y="2624737"/>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32085" y="2328904"/>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32084" y="3607391"/>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47583" y="3995346"/>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05715" y="431780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05716" y="481651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161180" y="448853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47583" y="4192701"/>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47582" y="547118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63081" y="585914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096001" y="1452564"/>
            <a:ext cx="6096000" cy="4255968"/>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DAE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1900594"/>
            <a:ext cx="10595237" cy="3995028"/>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9" name="Text Box 5">
            <a:extLst>
              <a:ext uri="{FF2B5EF4-FFF2-40B4-BE49-F238E27FC236}">
                <a16:creationId xmlns:a16="http://schemas.microsoft.com/office/drawing/2014/main" id="{5CD5CEA4-6EC1-2A2C-ECAF-E26CB0218E99}"/>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11" name="Straight Connector 10">
            <a:extLst>
              <a:ext uri="{FF2B5EF4-FFF2-40B4-BE49-F238E27FC236}">
                <a16:creationId xmlns:a16="http://schemas.microsoft.com/office/drawing/2014/main" id="{943D6864-F498-E81F-FAAF-19E6B54B1A33}"/>
              </a:ext>
            </a:extLst>
          </p:cNvPr>
          <p:cNvCxnSpPr>
            <a:cxnSpLocks/>
            <a:endCxn id="9"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DC71FC4-7280-0842-0A96-0BDA2ADBEE2C}"/>
              </a:ext>
            </a:extLst>
          </p:cNvPr>
          <p:cNvPicPr>
            <a:picLocks noChangeAspect="1"/>
          </p:cNvPicPr>
          <p:nvPr userDrawn="1"/>
        </p:nvPicPr>
        <p:blipFill rotWithShape="1">
          <a:blip r:embed="rId2"/>
          <a:srcRect l="62665" t="45652" r="17120" b="41908"/>
          <a:stretch/>
        </p:blipFill>
        <p:spPr>
          <a:xfrm>
            <a:off x="10427999" y="6099654"/>
            <a:ext cx="600505" cy="369541"/>
          </a:xfrm>
          <a:prstGeom prst="rect">
            <a:avLst/>
          </a:prstGeom>
        </p:spPr>
      </p:pic>
      <p:sp>
        <p:nvSpPr>
          <p:cNvPr id="18" name="Freeform 17">
            <a:extLst>
              <a:ext uri="{FF2B5EF4-FFF2-40B4-BE49-F238E27FC236}">
                <a16:creationId xmlns:a16="http://schemas.microsoft.com/office/drawing/2014/main" id="{2E79D936-C34F-0B35-FC2D-3401064E92D2}"/>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9C13CAD-A75C-0B4F-036E-26454C5BC2E8}"/>
              </a:ext>
            </a:extLst>
          </p:cNvPr>
          <p:cNvPicPr>
            <a:picLocks noChangeAspect="1"/>
          </p:cNvPicPr>
          <p:nvPr userDrawn="1"/>
        </p:nvPicPr>
        <p:blipFill rotWithShape="1">
          <a:blip r:embed="rId15"/>
          <a:srcRect l="62665" t="45652" r="17120" b="41908"/>
          <a:stretch/>
        </p:blipFill>
        <p:spPr>
          <a:xfrm>
            <a:off x="10427999" y="6099654"/>
            <a:ext cx="600505" cy="369541"/>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29" r:id="rId2"/>
    <p:sldLayoutId id="2147483842" r:id="rId3"/>
    <p:sldLayoutId id="2147483840" r:id="rId4"/>
    <p:sldLayoutId id="2147483880" r:id="rId5"/>
    <p:sldLayoutId id="2147483877" r:id="rId6"/>
    <p:sldLayoutId id="2147483841" r:id="rId7"/>
    <p:sldLayoutId id="2147483879" r:id="rId8"/>
    <p:sldLayoutId id="2147483878" r:id="rId9"/>
    <p:sldLayoutId id="2147483861" r:id="rId10"/>
    <p:sldLayoutId id="2147483833" r:id="rId11"/>
    <p:sldLayoutId id="2147483847" r:id="rId12"/>
    <p:sldLayoutId id="214748385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FF_E68DD181.xm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www.youtube.com/embed/5a9AQeSFI1Y?start=3&amp;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freepik"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s://www.youtube.com/embed/gCfzeONu3Mo?feature=oembed"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png"/><Relationship Id="rId7" Type="http://schemas.openxmlformats.org/officeDocument/2006/relationships/diagramColors" Target="../diagrams/colors3.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hyperlink" Target="https://www.softschools.com/examples/grammar/plot_examples/186/" TargetMode="External"/><Relationship Id="rId4" Type="http://schemas.openxmlformats.org/officeDocument/2006/relationships/hyperlink" Target="https://uxplanet.org/storytelling-elements-31b2a6a7e373"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hyperlink" Target="https://wp.nyu.edu/steinhardt-appsych_opus/finding-nemo-the-role-of-loss-in-empathy-and-satisfaction/" TargetMode="Externa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2.png"/><Relationship Id="rId7" Type="http://schemas.openxmlformats.org/officeDocument/2006/relationships/diagramQuickStyle" Target="../diagrams/quickStyle4.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industrialscripts.com/writing-dialogue-examples/#WhatisGreatDialogue?" TargetMode="External"/><Relationship Id="rId9" Type="http://schemas.microsoft.com/office/2007/relationships/diagramDrawing" Target="../diagrams/drawing4.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2.png"/><Relationship Id="rId7" Type="http://schemas.openxmlformats.org/officeDocument/2006/relationships/diagramColors" Target="../diagrams/colors5.xm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2.png"/><Relationship Id="rId7" Type="http://schemas.openxmlformats.org/officeDocument/2006/relationships/diagramColors" Target="../diagrams/colors6.xml"/><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2.png"/><Relationship Id="rId7" Type="http://schemas.openxmlformats.org/officeDocument/2006/relationships/diagramColors" Target="../diagrams/colors7.xml"/><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hyperlink" Target="https://www.youtube.com/watch?v=D-hfFocz5OY" TargetMode="External"/><Relationship Id="rId5" Type="http://schemas.openxmlformats.org/officeDocument/2006/relationships/image" Target="../media/image23.svg"/><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hyperlink" Target="https://ec.europa.eu/info/sites/default/files/hubspot_brand-consistency_final_reexport09032021-1.pdf" TargetMode="External"/><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26.jp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hyperlink" Target="https://scholar.google.co.uk/scholar?oi=bibs&amp;cluster=16984369146831478559&amp;btnI=1&amp;hl=en" TargetMode="External"/><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hyperlink" Target="https://www.youtube.com/embed/5a9AQeSFI1Y?start=3&amp;feature=oembed" TargetMode="External"/><Relationship Id="rId2" Type="http://schemas.openxmlformats.org/officeDocument/2006/relationships/notesSlide" Target="../notesSlides/notesSlide61.xml"/><Relationship Id="rId1" Type="http://schemas.openxmlformats.org/officeDocument/2006/relationships/slideLayout" Target="../slideLayouts/slideLayout8.xml"/><Relationship Id="rId4" Type="http://schemas.openxmlformats.org/officeDocument/2006/relationships/hyperlink" Target="https://blog.jostle.me/blog/7-ways-to-improve-internal-communication-at-your-business-2-2/"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www.youtube.com/embed/gCfzeONu3Mo?feature=oembed" TargetMode="External"/><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hyperlink" Target="https://uxplanet.org/storytelling-elements-31b2a6a7e373" TargetMode="External"/><Relationship Id="rId2" Type="http://schemas.openxmlformats.org/officeDocument/2006/relationships/notesSlide" Target="../notesSlides/notesSlide63.xml"/><Relationship Id="rId1" Type="http://schemas.openxmlformats.org/officeDocument/2006/relationships/slideLayout" Target="../slideLayouts/slideLayout8.xml"/><Relationship Id="rId6" Type="http://schemas.openxmlformats.org/officeDocument/2006/relationships/hyperlink" Target="https://industrialscripts.com/writing-dialogue-examples/#WhatisGreatDialogue?" TargetMode="External"/><Relationship Id="rId5" Type="http://schemas.openxmlformats.org/officeDocument/2006/relationships/hyperlink" Target="https://wp.nyu.edu/steinhardt-appsych_opus/finding-nemo-the-role-of-loss-in-empathy-and-satisfaction/" TargetMode="External"/><Relationship Id="rId4" Type="http://schemas.openxmlformats.org/officeDocument/2006/relationships/hyperlink" Target="https://www.softschools.com/examples/grammar/plot_examples/186/"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repeatreplay.com/songs-that-tell-a-story/" TargetMode="External"/><Relationship Id="rId2" Type="http://schemas.openxmlformats.org/officeDocument/2006/relationships/notesSlide" Target="../notesSlides/notesSlide64.xml"/><Relationship Id="rId1" Type="http://schemas.openxmlformats.org/officeDocument/2006/relationships/slideLayout" Target="../slideLayouts/slideLayout8.xml"/><Relationship Id="rId5" Type="http://schemas.openxmlformats.org/officeDocument/2006/relationships/hyperlink" Target="https://www.writersdigest.com/be-inspired/plot-twist-ideas-and-prompts-for-writers" TargetMode="External"/><Relationship Id="rId4" Type="http://schemas.openxmlformats.org/officeDocument/2006/relationships/hyperlink" Target="https://visme.co/blog/visual-storytelling-examples-instagra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hyperlink" Target="https://www.youtube.com/embed/D-hfFocz5OY?feature=oembed" TargetMode="External"/><Relationship Id="rId2" Type="http://schemas.openxmlformats.org/officeDocument/2006/relationships/notesSlide" Target="../notesSlides/notesSlide65.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hyperlink" Target="https://ec.europa.eu/info/sites/default/files/hubspot_brand-consistency_final_reexport09032021-1.pdf" TargetMode="External"/><Relationship Id="rId4" Type="http://schemas.openxmlformats.org/officeDocument/2006/relationships/hyperlink" Target="https://callhub.io/examples-of-great-nonprofit-storytelling/"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171950" y="1704565"/>
            <a:ext cx="7472122" cy="1325138"/>
          </a:xfrm>
        </p:spPr>
        <p:txBody>
          <a:bodyPr/>
          <a:lstStyle/>
          <a:p>
            <a:r>
              <a:rPr lang="el-GR" b="0" dirty="0"/>
              <a:t>Αποτελεσματική Ψηφιακή Επικοινωνία</a:t>
            </a:r>
            <a:endParaRPr lang="en-GB" b="0" dirty="0"/>
          </a:p>
        </p:txBody>
      </p:sp>
      <p:sp>
        <p:nvSpPr>
          <p:cNvPr id="2" name="Text Placeholder 1">
            <a:extLst>
              <a:ext uri="{FF2B5EF4-FFF2-40B4-BE49-F238E27FC236}">
                <a16:creationId xmlns:a16="http://schemas.microsoft.com/office/drawing/2014/main" id="{34F3A7B6-F37C-9AB5-FD36-8D288888F0BB}"/>
              </a:ext>
            </a:extLst>
          </p:cNvPr>
          <p:cNvSpPr>
            <a:spLocks noGrp="1"/>
          </p:cNvSpPr>
          <p:nvPr>
            <p:ph type="body" sz="quarter" idx="27"/>
          </p:nvPr>
        </p:nvSpPr>
        <p:spPr/>
        <p:txBody>
          <a:bodyPr/>
          <a:lstStyle/>
          <a:p>
            <a:r>
              <a:rPr lang="en-US" dirty="0" err="1"/>
              <a:t>www.</a:t>
            </a:r>
            <a:r>
              <a:rPr lang="en-US" sz="3600" b="1" dirty="0" err="1"/>
              <a:t>leaderseeds</a:t>
            </a:r>
            <a:r>
              <a:rPr lang="en-US" dirty="0" err="1"/>
              <a:t>.eu</a:t>
            </a:r>
            <a:endParaRPr lang="en-US" dirty="0"/>
          </a:p>
        </p:txBody>
      </p:sp>
      <p:sp>
        <p:nvSpPr>
          <p:cNvPr id="4" name="Text Placeholder 6">
            <a:extLst>
              <a:ext uri="{FF2B5EF4-FFF2-40B4-BE49-F238E27FC236}">
                <a16:creationId xmlns:a16="http://schemas.microsoft.com/office/drawing/2014/main" id="{DB945B46-7C80-0823-8AB5-ED5C77745B8C}"/>
              </a:ext>
            </a:extLst>
          </p:cNvPr>
          <p:cNvSpPr txBox="1">
            <a:spLocks/>
          </p:cNvSpPr>
          <p:nvPr/>
        </p:nvSpPr>
        <p:spPr>
          <a:xfrm>
            <a:off x="4171950" y="3348624"/>
            <a:ext cx="7815022" cy="225073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800" b="1" kern="1200" baseline="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0" dirty="0"/>
              <a:t>Ενότητα</a:t>
            </a:r>
            <a:r>
              <a:rPr lang="en-GB" b="0" dirty="0"/>
              <a:t> 2</a:t>
            </a:r>
          </a:p>
        </p:txBody>
      </p:sp>
      <p:pic>
        <p:nvPicPr>
          <p:cNvPr id="5" name="Picture 4" descr="Text&#10;&#10;Description automatically generated">
            <a:extLst>
              <a:ext uri="{FF2B5EF4-FFF2-40B4-BE49-F238E27FC236}">
                <a16:creationId xmlns:a16="http://schemas.microsoft.com/office/drawing/2014/main" id="{04ED245B-B5F2-E941-3819-5F931FF974CF}"/>
              </a:ext>
            </a:extLst>
          </p:cNvPr>
          <p:cNvPicPr>
            <a:picLocks noChangeAspect="1"/>
          </p:cNvPicPr>
          <p:nvPr/>
        </p:nvPicPr>
        <p:blipFill>
          <a:blip r:embed="rId3"/>
          <a:stretch>
            <a:fillRect/>
          </a:stretch>
        </p:blipFill>
        <p:spPr>
          <a:xfrm>
            <a:off x="9138295" y="5918275"/>
            <a:ext cx="2567143" cy="581287"/>
          </a:xfrm>
          <a:prstGeom prst="rect">
            <a:avLst/>
          </a:prstGeom>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4"/>
              </a:buBlip>
            </a:pPr>
            <a:r>
              <a:rPr lang="en-GB" dirty="0"/>
              <a:t>2-3 hours content (please allocated time devoted to theoretical part, exercises and individual work)</a:t>
            </a:r>
          </a:p>
          <a:p>
            <a:pPr marL="342900" indent="-342900">
              <a:buBlip>
                <a:blip r:embed="rId5"/>
              </a:buBlip>
            </a:pPr>
            <a:endParaRPr lang="en-GB" dirty="0"/>
          </a:p>
          <a:p>
            <a:pPr marL="342900" indent="-342900">
              <a:buBlip>
                <a:blip r:embed="rId5"/>
              </a:buBlip>
            </a:pPr>
            <a:endParaRPr lang="en-GB" dirty="0"/>
          </a:p>
          <a:p>
            <a:pPr marL="342900" indent="-342900">
              <a:buBlip>
                <a:blip r:embed="rId5"/>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Διάρκεια Ενότητας</a:t>
            </a:r>
            <a:endParaRPr lang="en-US" dirty="0"/>
          </a:p>
        </p:txBody>
      </p:sp>
    </p:spTree>
    <p:extLst>
      <p:ext uri="{BB962C8B-B14F-4D97-AF65-F5344CB8AC3E}">
        <p14:creationId xmlns:p14="http://schemas.microsoft.com/office/powerpoint/2010/main" val="386805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l-GR" dirty="0"/>
              <a:t>Επικοινωνία</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80113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2101369"/>
            <a:ext cx="10595237" cy="3995028"/>
          </a:xfrm>
        </p:spPr>
        <p:txBody>
          <a:bodyPr/>
          <a:lstStyle/>
          <a:p>
            <a:pPr marL="457200" lvl="0" indent="-457200">
              <a:buBlip>
                <a:blip r:embed="rId3"/>
              </a:buBlip>
              <a:defRPr/>
            </a:pPr>
            <a:r>
              <a:rPr lang="el-GR" dirty="0">
                <a:solidFill>
                  <a:prstClr val="black"/>
                </a:solidFill>
              </a:rPr>
              <a:t>Η επικοινωνία μπορεί να οριστεί ως η διαδικασία μετάδοσης πληροφοριών και κοινής κατανόησης από ένα άτομο σε ένα άλλο (</a:t>
            </a:r>
            <a:r>
              <a:rPr lang="el-GR" dirty="0" err="1">
                <a:solidFill>
                  <a:prstClr val="black"/>
                </a:solidFill>
              </a:rPr>
              <a:t>Keyton</a:t>
            </a:r>
            <a:r>
              <a:rPr lang="el-GR" dirty="0">
                <a:solidFill>
                  <a:prstClr val="black"/>
                </a:solidFill>
              </a:rPr>
              <a:t>, 2011). </a:t>
            </a:r>
          </a:p>
          <a:p>
            <a:pPr marL="457200" lvl="0" indent="-457200">
              <a:buBlip>
                <a:blip r:embed="rId3"/>
              </a:buBlip>
              <a:defRPr/>
            </a:pPr>
            <a:endParaRPr lang="el-GR" dirty="0">
              <a:solidFill>
                <a:prstClr val="black"/>
              </a:solidFill>
            </a:endParaRPr>
          </a:p>
          <a:p>
            <a:pPr marL="457200" lvl="0" indent="-457200">
              <a:buBlip>
                <a:blip r:embed="rId3"/>
              </a:buBlip>
              <a:defRPr/>
            </a:pPr>
            <a:r>
              <a:rPr lang="el-GR" dirty="0">
                <a:solidFill>
                  <a:prstClr val="black"/>
                </a:solidFill>
              </a:rPr>
              <a:t>Εντός των οργανισμών, η επικοινωνία είναι το κλειδί για τη διασφάλιση της σαφούς συνεννόησης με τους εργαζόμενους και τους ενδιαφερόμενους φορείς.</a:t>
            </a:r>
          </a:p>
          <a:p>
            <a:pPr marL="457200" lvl="0" indent="-457200">
              <a:buBlip>
                <a:blip r:embed="rId3"/>
              </a:buBlip>
              <a:defRPr/>
            </a:pPr>
            <a:endParaRPr lang="el-GR" dirty="0">
              <a:solidFill>
                <a:prstClr val="black"/>
              </a:solidFill>
            </a:endParaRPr>
          </a:p>
          <a:p>
            <a:pPr marL="457200" lvl="0" indent="-457200">
              <a:buBlip>
                <a:blip r:embed="rId3"/>
              </a:buBlip>
              <a:defRPr/>
            </a:pPr>
            <a:r>
              <a:rPr lang="el-GR" dirty="0">
                <a:solidFill>
                  <a:prstClr val="black"/>
                </a:solidFill>
              </a:rPr>
              <a:t>Η κατανόηση του τι πρέπει να επικοινωνήσουμε και πώς να το επικοινωνήσουμε θα οδηγήσει στην επίτευξη καλύτερων αποτελεσμάτων, στη βελτίωση της εσωτερικής μας εργασίας και, κατά συνέπεια, στη διασφάλιση της ποιότητας του περιεχομένου.</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Τί είναι η Επικοινωνία; 					                 Τα Γνωρίσματα της Επικοινωνίας</a:t>
            </a:r>
            <a:endParaRPr lang="en-US" dirty="0"/>
          </a:p>
        </p:txBody>
      </p:sp>
    </p:spTree>
    <p:extLst>
      <p:ext uri="{BB962C8B-B14F-4D97-AF65-F5344CB8AC3E}">
        <p14:creationId xmlns:p14="http://schemas.microsoft.com/office/powerpoint/2010/main" val="154934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2101369"/>
            <a:ext cx="10595237" cy="3995028"/>
          </a:xfrm>
        </p:spPr>
        <p:txBody>
          <a:bodyPr/>
          <a:lstStyle/>
          <a:p>
            <a:pPr marL="457200" lvl="0" indent="-457200">
              <a:buBlip>
                <a:blip r:embed="rId3"/>
              </a:buBlip>
              <a:defRPr/>
            </a:pPr>
            <a:r>
              <a:rPr lang="el-GR" dirty="0">
                <a:solidFill>
                  <a:prstClr val="black"/>
                </a:solidFill>
                <a:latin typeface="Calibri" panose="020F0502020204030204" pitchFamily="34" charset="0"/>
                <a:ea typeface="Calibri" panose="020F0502020204030204" pitchFamily="34" charset="0"/>
                <a:cs typeface="Calibri" panose="020F0502020204030204" pitchFamily="34" charset="0"/>
              </a:rPr>
              <a:t>Τίποτα από όλα αυτά δε μπορεί να πραγματοποιηθεί χωρίς την ύπαρξη σαφούς στρατηγικής και χωρίς την κατανόηση των διαφόρων γνωρισμάτων της επικοινωνίας. </a:t>
            </a:r>
          </a:p>
          <a:p>
            <a:pPr marL="457200" lvl="0" indent="-457200">
              <a:buBlip>
                <a:blip r:embed="rId3"/>
              </a:buBlip>
              <a:defRPr/>
            </a:pPr>
            <a:endParaRPr lang="el-GR"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Blip>
                <a:blip r:embed="rId3"/>
              </a:buBlip>
              <a:defRPr/>
            </a:pPr>
            <a:r>
              <a:rPr lang="el-GR" dirty="0">
                <a:solidFill>
                  <a:prstClr val="black"/>
                </a:solidFill>
                <a:latin typeface="Calibri" panose="020F0502020204030204" pitchFamily="34" charset="0"/>
                <a:ea typeface="Calibri" panose="020F0502020204030204" pitchFamily="34" charset="0"/>
                <a:cs typeface="Calibri" panose="020F0502020204030204" pitchFamily="34" charset="0"/>
              </a:rPr>
              <a:t>Παραδοσιακά, η επικοινωνία εκλαμβάνεται ως μια γραμμική διαδικασία κατά την οποία ο αποστολέας στέλνει ένα μήνυμα στον παραλήπτη.</a:t>
            </a:r>
            <a:endParaRPr lang="en-GB" dirty="0"/>
          </a:p>
          <a:p>
            <a:pPr marL="0" indent="0"/>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Τί είναι η Επικοινωνία;					                 Τα Γνωρίσματα της Επικοινωνίας</a:t>
            </a:r>
            <a:endParaRPr lang="en-US" dirty="0"/>
          </a:p>
        </p:txBody>
      </p:sp>
    </p:spTree>
    <p:extLst>
      <p:ext uri="{BB962C8B-B14F-4D97-AF65-F5344CB8AC3E}">
        <p14:creationId xmlns:p14="http://schemas.microsoft.com/office/powerpoint/2010/main" val="2021525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2101369"/>
            <a:ext cx="10595237" cy="3995028"/>
          </a:xfrm>
        </p:spPr>
        <p:txBody>
          <a:bodyPr/>
          <a:lstStyle/>
          <a:p>
            <a:pPr marL="342900" indent="-342900">
              <a:buBlip>
                <a:blip r:embed="rId3"/>
              </a:buBlip>
            </a:pPr>
            <a:r>
              <a:rPr lang="el-GR" dirty="0"/>
              <a:t>Ωστόσο, αυτό το γραμμικό μοντέλο δεν λαμβάνει υπόψη πτυχές της σχετικής έννοιας, όπως το πλαίσιο στο οποίο έλαβε χώρα το μήνυμα, η διάδοση ή οι παράγοντες που μπορούν να παρεμβαίνουν κατά την επικοινωνία, ή η διαδικασία κωδικοποίησης και αποκωδικοποίησης του μηνύματος. </a:t>
            </a:r>
          </a:p>
          <a:p>
            <a:pPr marL="342900" indent="-342900">
              <a:buBlip>
                <a:blip r:embed="rId3"/>
              </a:buBlip>
            </a:pPr>
            <a:endParaRPr lang="el-GR" dirty="0"/>
          </a:p>
          <a:p>
            <a:pPr marL="342900" indent="-342900">
              <a:buBlip>
                <a:blip r:embed="rId3"/>
              </a:buBlip>
            </a:pPr>
            <a:r>
              <a:rPr lang="el-GR" dirty="0"/>
              <a:t>Το </a:t>
            </a:r>
            <a:r>
              <a:rPr lang="el-GR" u="sng" dirty="0">
                <a:solidFill>
                  <a:schemeClr val="accent2"/>
                </a:solidFill>
                <a:hlinkClick r:id="rId4"/>
              </a:rPr>
              <a:t>βίντεο</a:t>
            </a:r>
            <a:r>
              <a:rPr lang="el-GR" dirty="0"/>
              <a:t> αυτό συνοψίζει τις υπάρχουσες θεωρίες επικοινωνίας.</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Τί είναι η Επικοινωνία; 					                 Τα Γνωρίσματα της Επικοινωνίας</a:t>
            </a:r>
            <a:endParaRPr lang="en-US" dirty="0"/>
          </a:p>
        </p:txBody>
      </p:sp>
    </p:spTree>
    <p:extLst>
      <p:ext uri="{BB962C8B-B14F-4D97-AF65-F5344CB8AC3E}">
        <p14:creationId xmlns:p14="http://schemas.microsoft.com/office/powerpoint/2010/main" val="137696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791126"/>
            <a:ext cx="10595237" cy="3995028"/>
          </a:xfrm>
        </p:spPr>
        <p:txBody>
          <a:bodyPr/>
          <a:lstStyle/>
          <a:p>
            <a:pPr marL="342900" indent="-342900">
              <a:buBlip>
                <a:blip r:embed="rId3"/>
              </a:buBlip>
            </a:pPr>
            <a:r>
              <a:rPr lang="el-GR" dirty="0"/>
              <a:t>Εσωτερική επικοινωνία ονομάζεται η επικοινωνία που συμβαίνει στο εσωτερικό ενός χώρου εργασίας. Ουσιαστικά, επικεντρώνεται στον τρόπο με τον οποίο τα μέλη της ομάδας και οι ηγέτες του οργανισμού επικοινωνούν μεταξύ τους. </a:t>
            </a:r>
          </a:p>
          <a:p>
            <a:pPr marL="342900" indent="-342900">
              <a:buBlip>
                <a:blip r:embed="rId3"/>
              </a:buBlip>
            </a:pPr>
            <a:endParaRPr lang="el-GR" dirty="0"/>
          </a:p>
          <a:p>
            <a:pPr marL="342900" indent="-342900">
              <a:buBlip>
                <a:blip r:embed="rId3"/>
              </a:buBlip>
            </a:pPr>
            <a:r>
              <a:rPr lang="el-GR" dirty="0"/>
              <a:t>Οι </a:t>
            </a:r>
            <a:r>
              <a:rPr lang="el-GR" dirty="0" err="1"/>
              <a:t>Welch</a:t>
            </a:r>
            <a:r>
              <a:rPr lang="el-GR" dirty="0"/>
              <a:t> &amp; </a:t>
            </a:r>
            <a:r>
              <a:rPr lang="el-GR" dirty="0" err="1"/>
              <a:t>Jackson</a:t>
            </a:r>
            <a:r>
              <a:rPr lang="el-GR" dirty="0"/>
              <a:t> (2007) και </a:t>
            </a:r>
            <a:r>
              <a:rPr lang="el-GR" dirty="0" err="1"/>
              <a:t>Welch</a:t>
            </a:r>
            <a:r>
              <a:rPr lang="el-GR" dirty="0"/>
              <a:t> (2012) υποστηρίζουν ότι η εσωτερική επικοινωνία είναι ένας συνδυασμός επίσημης και ανεπίσημης επικοινωνίας μεταξύ εργαζομένων και εργοδοτών.</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Εσωτερική Επικοινωνία</a:t>
            </a:r>
            <a:endParaRPr lang="en-US" dirty="0"/>
          </a:p>
        </p:txBody>
      </p:sp>
    </p:spTree>
    <p:extLst>
      <p:ext uri="{BB962C8B-B14F-4D97-AF65-F5344CB8AC3E}">
        <p14:creationId xmlns:p14="http://schemas.microsoft.com/office/powerpoint/2010/main" val="414828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791126"/>
            <a:ext cx="10595237" cy="3995028"/>
          </a:xfrm>
        </p:spPr>
        <p:txBody>
          <a:bodyPr/>
          <a:lstStyle/>
          <a:p>
            <a:pPr marL="342900" indent="-342900">
              <a:buBlip>
                <a:blip r:embed="rId3"/>
              </a:buBlip>
            </a:pPr>
            <a:r>
              <a:rPr lang="el-GR" dirty="0"/>
              <a:t>Κάθε οργανισμός επιλέγει τον καλύτερο τρόπο επικοινωνίας για τον ίδιο, επομένως δεν υπάρχει ένας μοναδικός τρόπος εσωτερικής επικοινωνίας. </a:t>
            </a:r>
          </a:p>
          <a:p>
            <a:pPr marL="342900" indent="-342900">
              <a:buBlip>
                <a:blip r:embed="rId3"/>
              </a:buBlip>
            </a:pPr>
            <a:endParaRPr lang="el-GR" dirty="0"/>
          </a:p>
          <a:p>
            <a:pPr marL="342900" indent="-342900">
              <a:buBlip>
                <a:blip r:embed="rId3"/>
              </a:buBlip>
            </a:pPr>
            <a:r>
              <a:rPr lang="el-GR" dirty="0"/>
              <a:t>Η εσωτερική επικοινωνία δεν αφορά μόνο την επικοινωνία μεταξύ εργαζομένων και εργοδοτών. Οι </a:t>
            </a:r>
            <a:r>
              <a:rPr lang="el-GR" dirty="0" err="1"/>
              <a:t>Welch</a:t>
            </a:r>
            <a:r>
              <a:rPr lang="el-GR" dirty="0"/>
              <a:t> &amp; </a:t>
            </a:r>
            <a:r>
              <a:rPr lang="el-GR" dirty="0" err="1"/>
              <a:t>Jackson</a:t>
            </a:r>
            <a:r>
              <a:rPr lang="el-GR" dirty="0"/>
              <a:t> (2007) βλέπουν την εσωτερική επικοινωνία από την οπτική γωνία των ενδιαφερομένων μερών, η οποία έχει αναγνωριστεί ως μια ολοκληρωμένη εικόνα της εσωτερικής επικοινωνίας για έναν οργανισμό.</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Εσωτερική Επικοινωνία</a:t>
            </a:r>
            <a:endParaRPr lang="en-US" dirty="0"/>
          </a:p>
        </p:txBody>
      </p:sp>
    </p:spTree>
    <p:extLst>
      <p:ext uri="{BB962C8B-B14F-4D97-AF65-F5344CB8AC3E}">
        <p14:creationId xmlns:p14="http://schemas.microsoft.com/office/powerpoint/2010/main" val="42135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791126"/>
            <a:ext cx="10595237" cy="3995028"/>
          </a:xfrm>
        </p:spPr>
        <p:txBody>
          <a:bodyPr/>
          <a:lstStyle/>
          <a:p>
            <a:pPr marL="342900" indent="-342900">
              <a:buBlip>
                <a:blip r:embed="rId3"/>
              </a:buBlip>
            </a:pPr>
            <a:r>
              <a:rPr lang="el-GR" dirty="0"/>
              <a:t>Οι κύριοι στόχοι της εσωτερικής επικοινωνίας είναι η ενημέρωση του προσωπικού για τυχόν αλλαγές στις στρατηγικές της εταιρείας, καθώς και η διευκόλυνση της εμπλοκής. </a:t>
            </a:r>
          </a:p>
          <a:p>
            <a:pPr marL="342900" indent="-342900">
              <a:buBlip>
                <a:blip r:embed="rId3"/>
              </a:buBlip>
            </a:pPr>
            <a:endParaRPr lang="el-GR" dirty="0"/>
          </a:p>
          <a:p>
            <a:pPr marL="342900" indent="-342900">
              <a:buBlip>
                <a:blip r:embed="rId3"/>
              </a:buBlip>
            </a:pPr>
            <a:r>
              <a:rPr lang="el-GR" dirty="0"/>
              <a:t>Οι εργαζόμενοι απαιτούν ολοένα και περισσότερο εμπλοκή και συμμετοχή σε συζητήσεις που θα μπορούσαν να οδηγήσουν σε αλλαγές στους οργανισμούς όπου εργάζονται, και αναμένουν από τα ανώτερα στελέχη να ακούνε και να ενεργούν σύμφωνα και με τις δικές τους εισηγήσεις (</a:t>
            </a:r>
            <a:r>
              <a:rPr lang="el-GR" dirty="0" err="1"/>
              <a:t>Bui</a:t>
            </a:r>
            <a:r>
              <a:rPr lang="el-GR" dirty="0"/>
              <a:t>, 2019).</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Εσωτερική Επικοινωνία</a:t>
            </a:r>
            <a:endParaRPr lang="en-US" dirty="0"/>
          </a:p>
        </p:txBody>
      </p:sp>
    </p:spTree>
    <p:extLst>
      <p:ext uri="{BB962C8B-B14F-4D97-AF65-F5344CB8AC3E}">
        <p14:creationId xmlns:p14="http://schemas.microsoft.com/office/powerpoint/2010/main" val="419984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1F53D0-8CA7-B220-9679-8D9ED044EE9F}"/>
              </a:ext>
            </a:extLst>
          </p:cNvPr>
          <p:cNvSpPr>
            <a:spLocks noGrp="1"/>
          </p:cNvSpPr>
          <p:nvPr>
            <p:ph type="body" sz="quarter" idx="18"/>
          </p:nvPr>
        </p:nvSpPr>
        <p:spPr>
          <a:xfrm>
            <a:off x="795035" y="2441780"/>
            <a:ext cx="5197643" cy="3291086"/>
          </a:xfrm>
        </p:spPr>
        <p:txBody>
          <a:bodyPr/>
          <a:lstStyle/>
          <a:p>
            <a:pPr marL="342900" indent="-342900">
              <a:buClr>
                <a:schemeClr val="accent2"/>
              </a:buClr>
              <a:buFont typeface="Arial" panose="020B0604020202020204" pitchFamily="34" charset="0"/>
              <a:buChar char="•"/>
            </a:pPr>
            <a:r>
              <a:rPr lang="el-GR" sz="2000" dirty="0"/>
              <a:t>Περίπλοκες πληροφορίες όσον αφορά την προετοιμασία εγγράφων ή την εργασία σύμφωνα με τη ροή εργασίας του οργανισμού, θα μπορούσαν να είναι προσβάσιμες για τους υπαλλήλους κατά τη διάρκεια των πρώτων εβδομάδων της εκπαίδευσής τους. </a:t>
            </a:r>
          </a:p>
          <a:p>
            <a:pPr marL="342900" indent="-342900">
              <a:buClr>
                <a:schemeClr val="accent2"/>
              </a:buClr>
              <a:buFont typeface="Arial" panose="020B0604020202020204" pitchFamily="34" charset="0"/>
              <a:buChar char="•"/>
            </a:pPr>
            <a:endParaRPr lang="el-GR" sz="2000" dirty="0"/>
          </a:p>
          <a:p>
            <a:pPr marL="342900" indent="-342900">
              <a:buClr>
                <a:schemeClr val="accent2"/>
              </a:buClr>
              <a:buFont typeface="Arial" panose="020B0604020202020204" pitchFamily="34" charset="0"/>
              <a:buChar char="•"/>
            </a:pPr>
            <a:r>
              <a:rPr lang="el-GR" sz="2000" dirty="0"/>
              <a:t>Χρησιμοποιήστε εσωτερικά έγγραφα ως αναφορές.</a:t>
            </a:r>
            <a:endParaRPr lang="en-GB" sz="2000" dirty="0"/>
          </a:p>
        </p:txBody>
      </p:sp>
      <p:sp>
        <p:nvSpPr>
          <p:cNvPr id="3" name="Text Placeholder 2">
            <a:extLst>
              <a:ext uri="{FF2B5EF4-FFF2-40B4-BE49-F238E27FC236}">
                <a16:creationId xmlns:a16="http://schemas.microsoft.com/office/drawing/2014/main" id="{EA848F69-C8D9-3553-345A-1B0C14FC0346}"/>
              </a:ext>
            </a:extLst>
          </p:cNvPr>
          <p:cNvSpPr>
            <a:spLocks noGrp="1"/>
          </p:cNvSpPr>
          <p:nvPr>
            <p:ph type="body" sz="quarter" idx="16"/>
          </p:nvPr>
        </p:nvSpPr>
        <p:spPr/>
        <p:txBody>
          <a:bodyPr/>
          <a:lstStyle/>
          <a:p>
            <a:r>
              <a:rPr lang="el-GR" sz="3200" dirty="0"/>
              <a:t>Συμβουλές και Κόλπα   για τη Βελτίωση της Εσωτερικής Επικοινωνίας</a:t>
            </a:r>
            <a:endParaRPr lang="en-GB" sz="3200" dirty="0"/>
          </a:p>
          <a:p>
            <a:endParaRPr lang="en-ZA" dirty="0"/>
          </a:p>
        </p:txBody>
      </p:sp>
      <p:pic>
        <p:nvPicPr>
          <p:cNvPr id="8" name="Picture Placeholder 7">
            <a:extLst>
              <a:ext uri="{FF2B5EF4-FFF2-40B4-BE49-F238E27FC236}">
                <a16:creationId xmlns:a16="http://schemas.microsoft.com/office/drawing/2014/main" id="{510E75E3-E9B3-E493-2EE0-E39B728D0273}"/>
              </a:ext>
            </a:extLst>
          </p:cNvPr>
          <p:cNvPicPr>
            <a:picLocks noGrp="1" noChangeAspect="1"/>
          </p:cNvPicPr>
          <p:nvPr>
            <p:ph type="pic" sz="quarter" idx="10"/>
          </p:nvPr>
        </p:nvPicPr>
        <p:blipFill>
          <a:blip r:embed="rId3"/>
          <a:srcRect l="530" r="530"/>
          <a:stretch>
            <a:fillRect/>
          </a:stretch>
        </p:blipFill>
        <p:spPr>
          <a:prstGeom prst="rect">
            <a:avLst/>
          </a:prstGeom>
        </p:spPr>
      </p:pic>
    </p:spTree>
    <p:extLst>
      <p:ext uri="{BB962C8B-B14F-4D97-AF65-F5344CB8AC3E}">
        <p14:creationId xmlns:p14="http://schemas.microsoft.com/office/powerpoint/2010/main" val="425928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1F53D0-8CA7-B220-9679-8D9ED044EE9F}"/>
              </a:ext>
            </a:extLst>
          </p:cNvPr>
          <p:cNvSpPr>
            <a:spLocks noGrp="1"/>
          </p:cNvSpPr>
          <p:nvPr>
            <p:ph type="body" sz="quarter" idx="18"/>
          </p:nvPr>
        </p:nvSpPr>
        <p:spPr>
          <a:xfrm>
            <a:off x="965469" y="2315945"/>
            <a:ext cx="5197643" cy="3291086"/>
          </a:xfrm>
        </p:spPr>
        <p:txBody>
          <a:bodyPr/>
          <a:lstStyle/>
          <a:p>
            <a:pPr marL="342900" indent="-342900">
              <a:buClr>
                <a:schemeClr val="accent2"/>
              </a:buClr>
              <a:buFont typeface="Arial" panose="020B0604020202020204" pitchFamily="34" charset="0"/>
              <a:buChar char="•"/>
            </a:pPr>
            <a:r>
              <a:rPr lang="el-GR" dirty="0"/>
              <a:t>Μοιραστείτε τις αξίες και την αναγνωρισιμότητα της εμπορικής σας επωνυμίας με τους υπαλλήλους σας.</a:t>
            </a:r>
          </a:p>
          <a:p>
            <a:pPr marL="342900" indent="-342900">
              <a:buClr>
                <a:schemeClr val="accent2"/>
              </a:buClr>
              <a:buFont typeface="Arial" panose="020B0604020202020204" pitchFamily="34" charset="0"/>
              <a:buChar char="•"/>
            </a:pPr>
            <a:r>
              <a:rPr lang="el-GR" dirty="0"/>
              <a:t>Προωθήστε μια κουλτούρα ενεργητικής ακρόασης, στην οποία οι εργοδότες και οι εργαζόμενοι είναι πρόθυμοι να εκφραστούν, αισθανόμενοι ότι λαμβάνονται υπόψη.</a:t>
            </a:r>
            <a:endParaRPr lang="en-GB" dirty="0"/>
          </a:p>
        </p:txBody>
      </p:sp>
      <p:sp>
        <p:nvSpPr>
          <p:cNvPr id="3" name="Text Placeholder 2">
            <a:extLst>
              <a:ext uri="{FF2B5EF4-FFF2-40B4-BE49-F238E27FC236}">
                <a16:creationId xmlns:a16="http://schemas.microsoft.com/office/drawing/2014/main" id="{EA848F69-C8D9-3553-345A-1B0C14FC0346}"/>
              </a:ext>
            </a:extLst>
          </p:cNvPr>
          <p:cNvSpPr>
            <a:spLocks noGrp="1"/>
          </p:cNvSpPr>
          <p:nvPr>
            <p:ph type="body" sz="quarter" idx="16"/>
          </p:nvPr>
        </p:nvSpPr>
        <p:spPr/>
        <p:txBody>
          <a:bodyPr/>
          <a:lstStyle/>
          <a:p>
            <a:r>
              <a:rPr lang="el-GR" sz="3200" dirty="0"/>
              <a:t>Συμβουλές και Κόλπα        για τη Βελτίωση της        Εσωτερικής Επικοινωνίας</a:t>
            </a:r>
            <a:endParaRPr lang="en-GB" sz="3200" dirty="0"/>
          </a:p>
        </p:txBody>
      </p:sp>
      <p:pic>
        <p:nvPicPr>
          <p:cNvPr id="8" name="Picture Placeholder 7" descr="Graphical user interface, text, application, chat or text message&#10;&#10;Description automatically generated">
            <a:extLst>
              <a:ext uri="{FF2B5EF4-FFF2-40B4-BE49-F238E27FC236}">
                <a16:creationId xmlns:a16="http://schemas.microsoft.com/office/drawing/2014/main" id="{6ED312F0-5291-F599-C1F1-011A8FF3C652}"/>
              </a:ext>
            </a:extLst>
          </p:cNvPr>
          <p:cNvPicPr>
            <a:picLocks noGrp="1" noChangeAspect="1"/>
          </p:cNvPicPr>
          <p:nvPr>
            <p:ph type="pic" sz="quarter" idx="10"/>
          </p:nvPr>
        </p:nvPicPr>
        <p:blipFill>
          <a:blip r:embed="rId3"/>
          <a:srcRect l="530" r="530"/>
          <a:stretch>
            <a:fillRect/>
          </a:stretch>
        </p:blipFill>
        <p:spPr/>
      </p:pic>
    </p:spTree>
    <p:extLst>
      <p:ext uri="{BB962C8B-B14F-4D97-AF65-F5344CB8AC3E}">
        <p14:creationId xmlns:p14="http://schemas.microsoft.com/office/powerpoint/2010/main" val="56534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p:txBody>
          <a:bodyPr/>
          <a:lstStyle/>
          <a:p>
            <a:r>
              <a:rPr lang="el-GR" dirty="0"/>
              <a:t>Ψηφιακή</a:t>
            </a:r>
            <a:r>
              <a:rPr lang="en-US" dirty="0"/>
              <a:t> </a:t>
            </a:r>
            <a:r>
              <a:rPr lang="el-GR" dirty="0"/>
              <a:t>Ευημερία</a:t>
            </a:r>
            <a:endParaRPr lang="en-US" dirty="0"/>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p:txBody>
          <a:bodyPr/>
          <a:lstStyle/>
          <a:p>
            <a:pPr algn="ctr"/>
            <a:r>
              <a:rPr lang="el-GR" b="1" i="1" dirty="0">
                <a:effectLst>
                  <a:outerShdw blurRad="38100" dist="38100" dir="2700000" algn="tl">
                    <a:srgbClr val="000000">
                      <a:alpha val="43137"/>
                    </a:srgbClr>
                  </a:outerShdw>
                </a:effectLst>
              </a:rPr>
              <a:t>«Όλοι μπορούν να είναι σπουδαίοι, αφού όλοι μπορούν να προσφέρουν».</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 Martin Luther King Jr.</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p:txBody>
          <a:bodyPr/>
          <a:lstStyle/>
          <a:p>
            <a:r>
              <a:rPr lang="el-GR" dirty="0"/>
              <a:t>Χρήσιμοι Πόροι για Εργοδότες</a:t>
            </a:r>
            <a:endParaRPr lang="en-US" dirty="0"/>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p:txBody>
          <a:bodyPr/>
          <a:lstStyle/>
          <a:p>
            <a:r>
              <a:rPr lang="el-GR" dirty="0"/>
              <a:t>Επικοινωνιακά Εργαλεία</a:t>
            </a:r>
            <a:endParaRPr lang="en-US" dirty="0"/>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p:txBody>
          <a:bodyPr/>
          <a:lstStyle/>
          <a:p>
            <a:r>
              <a:rPr lang="el-GR" dirty="0"/>
              <a:t>Αναφορές</a:t>
            </a:r>
            <a:endParaRPr lang="en-US" dirty="0"/>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p:txBody>
          <a:bodyPr/>
          <a:lstStyle/>
          <a:p>
            <a:r>
              <a:rPr lang="el-GR" dirty="0"/>
              <a:t>Πλάνο</a:t>
            </a:r>
            <a:endParaRPr lang="en-US" dirty="0"/>
          </a:p>
        </p:txBody>
      </p:sp>
      <p:sp>
        <p:nvSpPr>
          <p:cNvPr id="3" name="Rectangle 2">
            <a:extLst>
              <a:ext uri="{FF2B5EF4-FFF2-40B4-BE49-F238E27FC236}">
                <a16:creationId xmlns:a16="http://schemas.microsoft.com/office/drawing/2014/main" id="{217C223A-BBFD-3C4E-3F99-2C51BE55EB8E}"/>
              </a:ext>
            </a:extLst>
          </p:cNvPr>
          <p:cNvSpPr/>
          <p:nvPr/>
        </p:nvSpPr>
        <p:spPr>
          <a:xfrm>
            <a:off x="1019901" y="6096084"/>
            <a:ext cx="5740758" cy="598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A4BE085-C120-C80E-DB63-C260879B8237}"/>
              </a:ext>
            </a:extLst>
          </p:cNvPr>
          <p:cNvSpPr txBox="1"/>
          <p:nvPr/>
        </p:nvSpPr>
        <p:spPr>
          <a:xfrm>
            <a:off x="635834" y="6072083"/>
            <a:ext cx="6077394" cy="600164"/>
          </a:xfrm>
          <a:prstGeom prst="rect">
            <a:avLst/>
          </a:prstGeom>
          <a:noFill/>
        </p:spPr>
        <p:txBody>
          <a:bodyPr wrap="square" rtlCol="0">
            <a:spAutoFit/>
          </a:bodyPr>
          <a:lstStyle/>
          <a:p>
            <a:pPr algn="just"/>
            <a:r>
              <a:rPr lang="el-GR" sz="1100" b="0" i="0" u="none" strike="noStrike" dirty="0">
                <a:solidFill>
                  <a:srgbClr val="000000"/>
                </a:solidFill>
                <a:effectLst/>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a:t>
            </a:r>
            <a:endParaRPr lang="en-GB" sz="1100" dirty="0">
              <a:solidFill>
                <a:srgbClr val="000000"/>
              </a:solidFill>
            </a:endParaRPr>
          </a:p>
        </p:txBody>
      </p:sp>
    </p:spTree>
    <p:extLst>
      <p:ext uri="{BB962C8B-B14F-4D97-AF65-F5344CB8AC3E}">
        <p14:creationId xmlns:p14="http://schemas.microsoft.com/office/powerpoint/2010/main" val="3028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5" grpId="0" build="p"/>
      <p:bldP spid="19" grpId="0" build="p"/>
      <p:bldP spid="20" grpId="0" build="p"/>
      <p:bldP spid="21" grpId="0" build="p"/>
      <p:bldP spid="22" grpId="0" build="p"/>
      <p:bldP spid="23" grpId="0" build="p"/>
      <p:bldP spid="2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1F53D0-8CA7-B220-9679-8D9ED044EE9F}"/>
              </a:ext>
            </a:extLst>
          </p:cNvPr>
          <p:cNvSpPr>
            <a:spLocks noGrp="1"/>
          </p:cNvSpPr>
          <p:nvPr>
            <p:ph type="body" sz="quarter" idx="18"/>
          </p:nvPr>
        </p:nvSpPr>
        <p:spPr>
          <a:xfrm>
            <a:off x="898357" y="2676672"/>
            <a:ext cx="5197643" cy="3291086"/>
          </a:xfrm>
        </p:spPr>
        <p:txBody>
          <a:bodyPr/>
          <a:lstStyle/>
          <a:p>
            <a:pPr marL="342900" indent="-342900">
              <a:buClr>
                <a:schemeClr val="accent2"/>
              </a:buClr>
              <a:buFont typeface="Arial" panose="020B0604020202020204" pitchFamily="34" charset="0"/>
              <a:buChar char="•"/>
            </a:pPr>
            <a:r>
              <a:rPr lang="el-GR" sz="2000" dirty="0"/>
              <a:t>Ο ανοικτός διάλογος είναι πάντα ένας εξαιρετικός τρόπος να ενισχύσετε τη δημιουργική σκέψη και να επιλύσετε προβλήματα, μέσω μίας διαδικασίας κατά την οποία συμμετέχουν όλοι. </a:t>
            </a:r>
          </a:p>
          <a:p>
            <a:pPr marL="342900" indent="-342900">
              <a:buClr>
                <a:schemeClr val="accent2"/>
              </a:buClr>
              <a:buFont typeface="Arial" panose="020B0604020202020204" pitchFamily="34" charset="0"/>
              <a:buChar char="•"/>
            </a:pPr>
            <a:endParaRPr lang="el-GR" sz="2000" dirty="0"/>
          </a:p>
          <a:p>
            <a:pPr marL="342900" indent="-342900">
              <a:buClr>
                <a:schemeClr val="accent2"/>
              </a:buClr>
              <a:buFont typeface="Arial" panose="020B0604020202020204" pitchFamily="34" charset="0"/>
              <a:buChar char="•"/>
            </a:pPr>
            <a:r>
              <a:rPr lang="el-GR" sz="2000" dirty="0"/>
              <a:t>Επωφεληθείτε από έναν ανοιχτό, συνεργατικό χώρο εργασίας, στον οποίο η ανταλλαγή πληροφοριών γίνεται σε τακτική βάση.</a:t>
            </a:r>
            <a:endParaRPr lang="en-GB" sz="2000" dirty="0"/>
          </a:p>
        </p:txBody>
      </p:sp>
      <p:sp>
        <p:nvSpPr>
          <p:cNvPr id="3" name="Text Placeholder 2">
            <a:extLst>
              <a:ext uri="{FF2B5EF4-FFF2-40B4-BE49-F238E27FC236}">
                <a16:creationId xmlns:a16="http://schemas.microsoft.com/office/drawing/2014/main" id="{EA848F69-C8D9-3553-345A-1B0C14FC0346}"/>
              </a:ext>
            </a:extLst>
          </p:cNvPr>
          <p:cNvSpPr>
            <a:spLocks noGrp="1"/>
          </p:cNvSpPr>
          <p:nvPr>
            <p:ph type="body" sz="quarter" idx="16"/>
          </p:nvPr>
        </p:nvSpPr>
        <p:spPr/>
        <p:txBody>
          <a:bodyPr/>
          <a:lstStyle/>
          <a:p>
            <a:r>
              <a:rPr lang="el-GR" sz="3600" dirty="0"/>
              <a:t>Συμβουλές και Κόλπα   για τη Βελτίωση της Εσωτερικής Επικοινωνίας</a:t>
            </a:r>
            <a:endParaRPr lang="en-GB" sz="3600" dirty="0"/>
          </a:p>
        </p:txBody>
      </p:sp>
      <p:pic>
        <p:nvPicPr>
          <p:cNvPr id="8" name="Picture Placeholder 7" descr="Graphical user interface, text, application, chat or text message&#10;&#10;Description automatically generated">
            <a:extLst>
              <a:ext uri="{FF2B5EF4-FFF2-40B4-BE49-F238E27FC236}">
                <a16:creationId xmlns:a16="http://schemas.microsoft.com/office/drawing/2014/main" id="{D2B7DD78-3A95-CB30-3507-772603F45419}"/>
              </a:ext>
            </a:extLst>
          </p:cNvPr>
          <p:cNvPicPr>
            <a:picLocks noGrp="1" noChangeAspect="1"/>
          </p:cNvPicPr>
          <p:nvPr>
            <p:ph type="pic" sz="quarter" idx="10"/>
          </p:nvPr>
        </p:nvPicPr>
        <p:blipFill>
          <a:blip r:embed="rId3"/>
          <a:srcRect l="530" r="530"/>
          <a:stretch>
            <a:fillRect/>
          </a:stretch>
        </p:blipFill>
        <p:spPr/>
      </p:pic>
    </p:spTree>
    <p:extLst>
      <p:ext uri="{BB962C8B-B14F-4D97-AF65-F5344CB8AC3E}">
        <p14:creationId xmlns:p14="http://schemas.microsoft.com/office/powerpoint/2010/main" val="309241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r>
              <a:rPr lang="el-GR" dirty="0"/>
              <a:t>Η εξωτερική επικοινωνία αφορά την επικοινωνία μεταξύ ενός οργανισμού και των ενδιαφερόμενων μερών του που βρίσκονται εκτός, όπως οι πελάτες, οι προμηθευτές, οι μεσάζοντες, οι επενδυτές ή η κοινωνία γενικότερα (</a:t>
            </a:r>
            <a:r>
              <a:rPr lang="el-GR" dirty="0" err="1"/>
              <a:t>Kuşçu</a:t>
            </a:r>
            <a:r>
              <a:rPr lang="el-GR" dirty="0"/>
              <a:t>, 2020). </a:t>
            </a:r>
          </a:p>
          <a:p>
            <a:pPr marL="342900" indent="-342900">
              <a:buBlip>
                <a:blip r:embed="rId3"/>
              </a:buBlip>
            </a:pPr>
            <a:endParaRPr lang="el-GR" dirty="0"/>
          </a:p>
          <a:p>
            <a:pPr marL="342900" indent="-342900">
              <a:buBlip>
                <a:blip r:embed="rId3"/>
              </a:buBlip>
            </a:pPr>
            <a:r>
              <a:rPr lang="el-GR" dirty="0"/>
              <a:t>Οι τρόποι με τους οποίους έχει εξελιχθεί η εξωτερική επικοινωνία αντιπροσωπεύουν το φαινόμενο της «επέλασης» του ψηφιακού μετασχηματισμού. Η κατανόηση των νέων τρόπων επικοινωνίας θα οδηγήσει στην ανάπτυξη καλύτερων στρατηγικών για την προσέγγιση του κοινού-στόχου.</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Εξωτερική Επικοινωνία</a:t>
            </a:r>
            <a:endParaRPr lang="en-US" dirty="0"/>
          </a:p>
        </p:txBody>
      </p:sp>
    </p:spTree>
    <p:extLst>
      <p:ext uri="{BB962C8B-B14F-4D97-AF65-F5344CB8AC3E}">
        <p14:creationId xmlns:p14="http://schemas.microsoft.com/office/powerpoint/2010/main" val="294152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01EB0C-C202-EA5C-A0D6-B6DF05D0AAFC}"/>
              </a:ext>
            </a:extLst>
          </p:cNvPr>
          <p:cNvSpPr>
            <a:spLocks noGrp="1"/>
          </p:cNvSpPr>
          <p:nvPr>
            <p:ph type="body" sz="quarter" idx="18"/>
          </p:nvPr>
        </p:nvSpPr>
        <p:spPr>
          <a:xfrm>
            <a:off x="898357" y="2319301"/>
            <a:ext cx="5197643" cy="3291086"/>
          </a:xfrm>
        </p:spPr>
        <p:txBody>
          <a:bodyPr/>
          <a:lstStyle/>
          <a:p>
            <a:pPr marL="342900" indent="-342900">
              <a:buClr>
                <a:schemeClr val="accent2"/>
              </a:buClr>
              <a:buFont typeface="Arial" panose="020B0604020202020204" pitchFamily="34" charset="0"/>
              <a:buChar char="•"/>
            </a:pPr>
            <a:r>
              <a:rPr lang="el-GR" dirty="0"/>
              <a:t>Ο εντοπισμός του τι λειτουργεί είναι σημαντικός για την αξιολόγηση των στρατηγικών και, κατά συνέπεια, για τον εντοπισμό τυχόν κενών κατά τη διαδικασία επικοινωνίας.</a:t>
            </a:r>
            <a:endParaRPr lang="en-ZA" dirty="0"/>
          </a:p>
        </p:txBody>
      </p:sp>
      <p:sp>
        <p:nvSpPr>
          <p:cNvPr id="3" name="Text Placeholder 2">
            <a:extLst>
              <a:ext uri="{FF2B5EF4-FFF2-40B4-BE49-F238E27FC236}">
                <a16:creationId xmlns:a16="http://schemas.microsoft.com/office/drawing/2014/main" id="{D2E4EF8E-B41A-C805-C6C8-B6C5931CB619}"/>
              </a:ext>
            </a:extLst>
          </p:cNvPr>
          <p:cNvSpPr>
            <a:spLocks noGrp="1"/>
          </p:cNvSpPr>
          <p:nvPr>
            <p:ph type="body" sz="quarter" idx="16"/>
          </p:nvPr>
        </p:nvSpPr>
        <p:spPr/>
        <p:txBody>
          <a:bodyPr/>
          <a:lstStyle/>
          <a:p>
            <a:r>
              <a:rPr lang="el-GR" dirty="0"/>
              <a:t>Συμβουλές για   Καλύτερη Επικοινωνία</a:t>
            </a:r>
            <a:endParaRPr lang="en-ZA" dirty="0"/>
          </a:p>
        </p:txBody>
      </p:sp>
      <p:pic>
        <p:nvPicPr>
          <p:cNvPr id="7" name="Picture Placeholder 6">
            <a:extLst>
              <a:ext uri="{FF2B5EF4-FFF2-40B4-BE49-F238E27FC236}">
                <a16:creationId xmlns:a16="http://schemas.microsoft.com/office/drawing/2014/main" id="{B84292A6-FD18-CA1B-6877-3A063CAB6584}"/>
              </a:ext>
            </a:extLst>
          </p:cNvPr>
          <p:cNvPicPr>
            <a:picLocks noGrp="1" noChangeAspect="1"/>
          </p:cNvPicPr>
          <p:nvPr>
            <p:ph type="pic" sz="quarter" idx="10"/>
          </p:nvPr>
        </p:nvPicPr>
        <p:blipFill>
          <a:blip r:embed="rId2"/>
          <a:srcRect l="298" r="298"/>
          <a:stretch>
            <a:fillRect/>
          </a:stretch>
        </p:blipFill>
        <p:spPr>
          <a:prstGeom prst="rect">
            <a:avLst/>
          </a:prstGeom>
        </p:spPr>
      </p:pic>
    </p:spTree>
    <p:extLst>
      <p:ext uri="{BB962C8B-B14F-4D97-AF65-F5344CB8AC3E}">
        <p14:creationId xmlns:p14="http://schemas.microsoft.com/office/powerpoint/2010/main" val="181051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01EB0C-C202-EA5C-A0D6-B6DF05D0AAFC}"/>
              </a:ext>
            </a:extLst>
          </p:cNvPr>
          <p:cNvSpPr>
            <a:spLocks noGrp="1"/>
          </p:cNvSpPr>
          <p:nvPr>
            <p:ph type="body" sz="quarter" idx="18"/>
          </p:nvPr>
        </p:nvSpPr>
        <p:spPr>
          <a:xfrm>
            <a:off x="898357" y="2319301"/>
            <a:ext cx="5197643" cy="3291086"/>
          </a:xfrm>
        </p:spPr>
        <p:txBody>
          <a:bodyPr/>
          <a:lstStyle/>
          <a:p>
            <a:pPr marL="342900" indent="-342900">
              <a:buClr>
                <a:schemeClr val="accent2"/>
              </a:buClr>
              <a:buFont typeface="Arial" panose="020B0604020202020204" pitchFamily="34" charset="0"/>
              <a:buChar char="•"/>
            </a:pPr>
            <a:r>
              <a:rPr lang="el-GR" dirty="0"/>
              <a:t>Τα πλάνα δημιουργούν συνοχή στην εικόνα της εταιρείας και των εργαζομένων σας, αφού ένας καλός σχεδιασμός μπορεί να συνδέεται με την αναγνωρισιμότητα της </a:t>
            </a:r>
            <a:r>
              <a:rPr lang="el-GR" dirty="0" err="1"/>
              <a:t>επορικής</a:t>
            </a:r>
            <a:r>
              <a:rPr lang="el-GR" dirty="0"/>
              <a:t> επωνυμίας του οργανισμού σας.</a:t>
            </a:r>
            <a:endParaRPr lang="en-ZA" dirty="0"/>
          </a:p>
        </p:txBody>
      </p:sp>
      <p:sp>
        <p:nvSpPr>
          <p:cNvPr id="3" name="Text Placeholder 2">
            <a:extLst>
              <a:ext uri="{FF2B5EF4-FFF2-40B4-BE49-F238E27FC236}">
                <a16:creationId xmlns:a16="http://schemas.microsoft.com/office/drawing/2014/main" id="{D2E4EF8E-B41A-C805-C6C8-B6C5931CB619}"/>
              </a:ext>
            </a:extLst>
          </p:cNvPr>
          <p:cNvSpPr>
            <a:spLocks noGrp="1"/>
          </p:cNvSpPr>
          <p:nvPr>
            <p:ph type="body" sz="quarter" idx="16"/>
          </p:nvPr>
        </p:nvSpPr>
        <p:spPr/>
        <p:txBody>
          <a:bodyPr/>
          <a:lstStyle/>
          <a:p>
            <a:r>
              <a:rPr lang="el-GR" dirty="0"/>
              <a:t>Συμβουλές για   Καλύτερη Επικοινωνία</a:t>
            </a:r>
            <a:endParaRPr lang="en-ZA" dirty="0"/>
          </a:p>
        </p:txBody>
      </p:sp>
      <p:pic>
        <p:nvPicPr>
          <p:cNvPr id="7" name="Picture Placeholder 6">
            <a:extLst>
              <a:ext uri="{FF2B5EF4-FFF2-40B4-BE49-F238E27FC236}">
                <a16:creationId xmlns:a16="http://schemas.microsoft.com/office/drawing/2014/main" id="{47124ABF-4448-7E09-7A34-BA0BA06BCF3A}"/>
              </a:ext>
            </a:extLst>
          </p:cNvPr>
          <p:cNvPicPr>
            <a:picLocks noGrp="1" noChangeAspect="1"/>
          </p:cNvPicPr>
          <p:nvPr>
            <p:ph type="pic" sz="quarter" idx="10"/>
          </p:nvPr>
        </p:nvPicPr>
        <p:blipFill>
          <a:blip r:embed="rId2"/>
          <a:srcRect l="298" r="298"/>
          <a:stretch>
            <a:fillRect/>
          </a:stretch>
        </p:blipFill>
        <p:spPr>
          <a:prstGeom prst="rect">
            <a:avLst/>
          </a:prstGeom>
        </p:spPr>
      </p:pic>
    </p:spTree>
    <p:extLst>
      <p:ext uri="{BB962C8B-B14F-4D97-AF65-F5344CB8AC3E}">
        <p14:creationId xmlns:p14="http://schemas.microsoft.com/office/powerpoint/2010/main" val="350311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01EB0C-C202-EA5C-A0D6-B6DF05D0AAFC}"/>
              </a:ext>
            </a:extLst>
          </p:cNvPr>
          <p:cNvSpPr>
            <a:spLocks noGrp="1"/>
          </p:cNvSpPr>
          <p:nvPr>
            <p:ph type="body" sz="quarter" idx="18"/>
          </p:nvPr>
        </p:nvSpPr>
        <p:spPr>
          <a:xfrm>
            <a:off x="898357" y="2101188"/>
            <a:ext cx="5197643" cy="3291086"/>
          </a:xfrm>
        </p:spPr>
        <p:txBody>
          <a:bodyPr/>
          <a:lstStyle/>
          <a:p>
            <a:pPr marL="342900" indent="-342900">
              <a:buClr>
                <a:schemeClr val="accent2"/>
              </a:buClr>
              <a:buFont typeface="Arial" panose="020B0604020202020204" pitchFamily="34" charset="0"/>
              <a:buChar char="•"/>
            </a:pPr>
            <a:r>
              <a:rPr lang="el-GR" dirty="0"/>
              <a:t>Το διαδραστικό και δημιουργικό περιεχόμενο είναι ένας εύκολος τρόπος για να διαπιστώσετε αν το κοινό-στόχος ασχολείται και αναζητά να λάβει περισσότερες πληροφορίες σχετικά με τον οργανισμό. </a:t>
            </a:r>
          </a:p>
          <a:p>
            <a:pPr marL="342900" indent="-342900">
              <a:buClr>
                <a:schemeClr val="accent2"/>
              </a:buClr>
              <a:buFont typeface="Arial" panose="020B0604020202020204" pitchFamily="34" charset="0"/>
              <a:buChar char="•"/>
            </a:pPr>
            <a:r>
              <a:rPr lang="el-GR" dirty="0"/>
              <a:t>Επιπλέον, μη διστάζετε να ζητάτε συμβουλές για το πώς να βελτιώσετε τη διαδικασία επικοινωνίας εντός του οργανισμού σας.</a:t>
            </a:r>
          </a:p>
        </p:txBody>
      </p:sp>
      <p:sp>
        <p:nvSpPr>
          <p:cNvPr id="3" name="Text Placeholder 2">
            <a:extLst>
              <a:ext uri="{FF2B5EF4-FFF2-40B4-BE49-F238E27FC236}">
                <a16:creationId xmlns:a16="http://schemas.microsoft.com/office/drawing/2014/main" id="{D2E4EF8E-B41A-C805-C6C8-B6C5931CB619}"/>
              </a:ext>
            </a:extLst>
          </p:cNvPr>
          <p:cNvSpPr>
            <a:spLocks noGrp="1"/>
          </p:cNvSpPr>
          <p:nvPr>
            <p:ph type="body" sz="quarter" idx="16"/>
          </p:nvPr>
        </p:nvSpPr>
        <p:spPr/>
        <p:txBody>
          <a:bodyPr/>
          <a:lstStyle/>
          <a:p>
            <a:r>
              <a:rPr lang="el-GR" dirty="0"/>
              <a:t>Συμβουλές για   Καλύτερη Επικοινωνία</a:t>
            </a:r>
            <a:endParaRPr lang="en-ZA" dirty="0"/>
          </a:p>
        </p:txBody>
      </p:sp>
      <p:pic>
        <p:nvPicPr>
          <p:cNvPr id="7" name="Picture Placeholder 6">
            <a:extLst>
              <a:ext uri="{FF2B5EF4-FFF2-40B4-BE49-F238E27FC236}">
                <a16:creationId xmlns:a16="http://schemas.microsoft.com/office/drawing/2014/main" id="{37026192-7878-843E-1D33-6BF0714CB303}"/>
              </a:ext>
            </a:extLst>
          </p:cNvPr>
          <p:cNvPicPr>
            <a:picLocks noGrp="1" noChangeAspect="1"/>
          </p:cNvPicPr>
          <p:nvPr>
            <p:ph type="pic" sz="quarter" idx="10"/>
          </p:nvPr>
        </p:nvPicPr>
        <p:blipFill>
          <a:blip r:embed="rId2"/>
          <a:srcRect l="298" r="298"/>
          <a:stretch>
            <a:fillRect/>
          </a:stretch>
        </p:blipFill>
        <p:spPr>
          <a:prstGeom prst="rect">
            <a:avLst/>
          </a:prstGeom>
        </p:spPr>
      </p:pic>
    </p:spTree>
    <p:extLst>
      <p:ext uri="{BB962C8B-B14F-4D97-AF65-F5344CB8AC3E}">
        <p14:creationId xmlns:p14="http://schemas.microsoft.com/office/powerpoint/2010/main" val="272900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01EB0C-C202-EA5C-A0D6-B6DF05D0AAFC}"/>
              </a:ext>
            </a:extLst>
          </p:cNvPr>
          <p:cNvSpPr>
            <a:spLocks noGrp="1"/>
          </p:cNvSpPr>
          <p:nvPr>
            <p:ph type="body" sz="quarter" idx="18"/>
          </p:nvPr>
        </p:nvSpPr>
        <p:spPr>
          <a:xfrm>
            <a:off x="898357" y="2319301"/>
            <a:ext cx="5197643" cy="3291086"/>
          </a:xfrm>
        </p:spPr>
        <p:txBody>
          <a:bodyPr/>
          <a:lstStyle/>
          <a:p>
            <a:pPr marL="342900" indent="-342900">
              <a:buClr>
                <a:schemeClr val="accent2"/>
              </a:buClr>
              <a:buFont typeface="Arial" panose="020B0604020202020204" pitchFamily="34" charset="0"/>
              <a:buChar char="•"/>
            </a:pPr>
            <a:r>
              <a:rPr lang="el-GR" dirty="0"/>
              <a:t>Είτε σε εσωτερικό, είτε εξωτερικό επίπεδο, η ανατροφοδότηση που λαμβάνετε μπορεί να ανοίξει νέες πόρτες για καινοτομία και ανάπτυξη νέων τρόπων επικοινωνίας.</a:t>
            </a:r>
            <a:endParaRPr lang="en-ZA" dirty="0"/>
          </a:p>
        </p:txBody>
      </p:sp>
      <p:sp>
        <p:nvSpPr>
          <p:cNvPr id="3" name="Text Placeholder 2">
            <a:extLst>
              <a:ext uri="{FF2B5EF4-FFF2-40B4-BE49-F238E27FC236}">
                <a16:creationId xmlns:a16="http://schemas.microsoft.com/office/drawing/2014/main" id="{D2E4EF8E-B41A-C805-C6C8-B6C5931CB619}"/>
              </a:ext>
            </a:extLst>
          </p:cNvPr>
          <p:cNvSpPr>
            <a:spLocks noGrp="1"/>
          </p:cNvSpPr>
          <p:nvPr>
            <p:ph type="body" sz="quarter" idx="16"/>
          </p:nvPr>
        </p:nvSpPr>
        <p:spPr/>
        <p:txBody>
          <a:bodyPr/>
          <a:lstStyle/>
          <a:p>
            <a:r>
              <a:rPr lang="el-GR" dirty="0"/>
              <a:t>Συμβουλές για   Καλύτερη Επικοινωνία</a:t>
            </a:r>
            <a:endParaRPr lang="en-ZA" dirty="0"/>
          </a:p>
        </p:txBody>
      </p:sp>
      <p:pic>
        <p:nvPicPr>
          <p:cNvPr id="7" name="Picture Placeholder 6">
            <a:extLst>
              <a:ext uri="{FF2B5EF4-FFF2-40B4-BE49-F238E27FC236}">
                <a16:creationId xmlns:a16="http://schemas.microsoft.com/office/drawing/2014/main" id="{5C14803E-597B-79E2-0634-FBA9FD66A9F3}"/>
              </a:ext>
            </a:extLst>
          </p:cNvPr>
          <p:cNvPicPr>
            <a:picLocks noGrp="1" noChangeAspect="1"/>
          </p:cNvPicPr>
          <p:nvPr>
            <p:ph type="pic" sz="quarter" idx="10"/>
          </p:nvPr>
        </p:nvPicPr>
        <p:blipFill>
          <a:blip r:embed="rId2"/>
          <a:srcRect l="298" r="298"/>
          <a:stretch>
            <a:fillRect/>
          </a:stretch>
        </p:blipFill>
        <p:spPr>
          <a:prstGeom prst="rect">
            <a:avLst/>
          </a:prstGeom>
        </p:spPr>
      </p:pic>
    </p:spTree>
    <p:extLst>
      <p:ext uri="{BB962C8B-B14F-4D97-AF65-F5344CB8AC3E}">
        <p14:creationId xmlns:p14="http://schemas.microsoft.com/office/powerpoint/2010/main" val="122057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l-GR" dirty="0"/>
              <a:t>«Αν οι πράξεις σου εμπνέουν τους άλλους να ονειρεύονται περισσότερο, να μαθαίνουν περισσότερα, να κάνουν περισσότερα και να γίνονται καλύτεροι, τότε είσαι ηγέτης».</a:t>
            </a:r>
          </a:p>
          <a:p>
            <a:endParaRPr lang="en-US"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r>
              <a:rPr lang="en-IE" sz="2200" b="1" i="0" dirty="0"/>
              <a:t>John Quincy Adams</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Teacher pointing at laptop screen to young students">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blip>
          <a:srcRect l="12883" r="12883"/>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3106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r>
              <a:rPr lang="el-GR" dirty="0"/>
              <a:t>Όπως είδαμε, η ανθρώπινη επικοινωνία είναι πολύπλοκη. Συνήθως, η έλλειψη επικοινωνίας προκύπτει όταν δύο ή περισσότεροι άνθρωποι δεν μπορούν να έχουν μια κοινή κατανόηση. </a:t>
            </a:r>
          </a:p>
          <a:p>
            <a:pPr marL="342900" indent="-342900">
              <a:buBlip>
                <a:blip r:embed="rId3"/>
              </a:buBlip>
            </a:pPr>
            <a:endParaRPr lang="el-GR" dirty="0"/>
          </a:p>
          <a:p>
            <a:pPr marL="342900" indent="-342900">
              <a:buBlip>
                <a:blip r:embed="rId3"/>
              </a:buBlip>
            </a:pPr>
            <a:r>
              <a:rPr lang="el-GR" dirty="0"/>
              <a:t>Στο χώρο εργασίας, η έλλειψη επικοινωνίας μπορεί να παρατηρηθεί σε ιεραρχικά συστήματα, όπου ο εργαζόμενος δεν αισθάνεται αρκετά άνετα να εκφραστεί.</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Έλλειψη Επικοινωνίας στο Χώρο Εργασίας</a:t>
            </a:r>
            <a:endParaRPr lang="en-US" dirty="0"/>
          </a:p>
        </p:txBody>
      </p:sp>
    </p:spTree>
    <p:extLst>
      <p:ext uri="{BB962C8B-B14F-4D97-AF65-F5344CB8AC3E}">
        <p14:creationId xmlns:p14="http://schemas.microsoft.com/office/powerpoint/2010/main" val="400601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r>
              <a:rPr lang="el-GR" dirty="0"/>
              <a:t>Είναι γεγονός ότι η κακή επικοινωνία μπορεί να συμβεί ανά πάσα στιγμή όσον αφορά μια προθεσμία, μια εργασία ή μια ασαφή εσωτερική επικοινωνία μεταξύ εργοδοτών και εργαζομένων.</a:t>
            </a:r>
          </a:p>
          <a:p>
            <a:pPr marL="342900" indent="-342900">
              <a:buBlip>
                <a:blip r:embed="rId3"/>
              </a:buBlip>
            </a:pPr>
            <a:endParaRPr lang="el-GR" dirty="0"/>
          </a:p>
          <a:p>
            <a:pPr marL="342900" indent="-342900">
              <a:buBlip>
                <a:blip r:embed="rId3"/>
              </a:buBlip>
            </a:pPr>
            <a:r>
              <a:rPr lang="el-GR" dirty="0"/>
              <a:t>Αν και η επικοινωνία θεωρείται εξαιρετικά σημαντική, ακόμα και κάποιου είδους τέχνη, η δεξιότητα αυτή δεν αναγνωρίζεται ως αρκετά σημαντική.</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Έλλειψη Επικοινωνίας στο Χώρο Εργασίας</a:t>
            </a:r>
            <a:endParaRPr lang="en-US" dirty="0"/>
          </a:p>
        </p:txBody>
      </p:sp>
    </p:spTree>
    <p:extLst>
      <p:ext uri="{BB962C8B-B14F-4D97-AF65-F5344CB8AC3E}">
        <p14:creationId xmlns:p14="http://schemas.microsoft.com/office/powerpoint/2010/main" val="329467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12345A-2AE9-5D4E-2C9C-4844E5CBA171}"/>
              </a:ext>
            </a:extLst>
          </p:cNvPr>
          <p:cNvSpPr>
            <a:spLocks noGrp="1"/>
          </p:cNvSpPr>
          <p:nvPr>
            <p:ph type="body" sz="quarter" idx="18"/>
          </p:nvPr>
        </p:nvSpPr>
        <p:spPr/>
        <p:txBody>
          <a:bodyPr/>
          <a:lstStyle/>
          <a:p>
            <a:pPr marL="342900" indent="-342900">
              <a:buClr>
                <a:schemeClr val="accent2"/>
              </a:buClr>
              <a:buFont typeface="Arial" panose="020B0604020202020204" pitchFamily="34" charset="0"/>
              <a:buChar char="•"/>
            </a:pPr>
            <a:r>
              <a:rPr lang="el-GR" dirty="0"/>
              <a:t>Με βάση ένα πρακτικό παράδειγμα σχετικά με τη χρήση του ηλεκτρονικού ταχυδρομείου στον εργασιακό χώρο, οι </a:t>
            </a:r>
            <a:r>
              <a:rPr lang="el-GR" dirty="0" err="1"/>
              <a:t>Thomas</a:t>
            </a:r>
            <a:r>
              <a:rPr lang="el-GR" dirty="0"/>
              <a:t> κ.ά. (2012) εντόπισαν ορισμένους αρνητικούς παράγοντες που απορρέουν από τη χρήση του ηλεκτρονικού ταχυδρομείου, όπως η υπερπληροφόρηση και η κακή επικοινωνία.</a:t>
            </a:r>
            <a:endParaRPr lang="en-ZA" dirty="0"/>
          </a:p>
        </p:txBody>
      </p:sp>
      <p:sp>
        <p:nvSpPr>
          <p:cNvPr id="3" name="Text Placeholder 2">
            <a:extLst>
              <a:ext uri="{FF2B5EF4-FFF2-40B4-BE49-F238E27FC236}">
                <a16:creationId xmlns:a16="http://schemas.microsoft.com/office/drawing/2014/main" id="{ADF5C584-F9E8-34DF-03A6-10E46BF642E4}"/>
              </a:ext>
            </a:extLst>
          </p:cNvPr>
          <p:cNvSpPr>
            <a:spLocks noGrp="1"/>
          </p:cNvSpPr>
          <p:nvPr>
            <p:ph type="body" sz="quarter" idx="16"/>
          </p:nvPr>
        </p:nvSpPr>
        <p:spPr/>
        <p:txBody>
          <a:bodyPr/>
          <a:lstStyle/>
          <a:p>
            <a:r>
              <a:rPr lang="el-GR" dirty="0"/>
              <a:t>Έλλειψη Επικοινωνίας στο Χώρο Εργασίας</a:t>
            </a:r>
            <a:endParaRPr lang="en-US" dirty="0"/>
          </a:p>
          <a:p>
            <a:endParaRPr lang="en-ZA" dirty="0"/>
          </a:p>
        </p:txBody>
      </p:sp>
      <p:pic>
        <p:nvPicPr>
          <p:cNvPr id="5" name="Picture Placeholder 4">
            <a:hlinkClick r:id="rId2" action="ppaction://hlinkfile"/>
            <a:extLst>
              <a:ext uri="{FF2B5EF4-FFF2-40B4-BE49-F238E27FC236}">
                <a16:creationId xmlns:a16="http://schemas.microsoft.com/office/drawing/2014/main" id="{B3792B67-0C80-A200-C68A-2AD1B793EF7C}"/>
              </a:ext>
            </a:extLst>
          </p:cNvPr>
          <p:cNvPicPr>
            <a:picLocks noGrp="1" noChangeAspect="1"/>
          </p:cNvPicPr>
          <p:nvPr>
            <p:ph type="pic" sz="quarter" idx="10"/>
          </p:nvPr>
        </p:nvPicPr>
        <p:blipFill rotWithShape="1">
          <a:blip r:embed="rId3"/>
          <a:srcRect l="-184" t="5296" r="-184" b="14186"/>
          <a:stretch/>
        </p:blipFill>
        <p:spPr>
          <a:xfrm>
            <a:off x="7061200" y="1201447"/>
            <a:ext cx="5130800" cy="3913188"/>
          </a:xfrm>
          <a:prstGeom prst="rect">
            <a:avLst/>
          </a:prstGeom>
        </p:spPr>
      </p:pic>
    </p:spTree>
    <p:extLst>
      <p:ext uri="{BB962C8B-B14F-4D97-AF65-F5344CB8AC3E}">
        <p14:creationId xmlns:p14="http://schemas.microsoft.com/office/powerpoint/2010/main" val="3507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565257"/>
            <a:ext cx="10595237" cy="3995028"/>
          </a:xfrm>
        </p:spPr>
        <p:txBody>
          <a:bodyPr/>
          <a:lstStyle/>
          <a:p>
            <a:pPr marL="342900" indent="-342900">
              <a:buBlip>
                <a:blip r:embed="rId2"/>
              </a:buBlip>
            </a:pPr>
            <a:r>
              <a:rPr lang="el-GR" dirty="0"/>
              <a:t>Σε αυτή την ενότητα, οι ηγέτες των Οργανισμών του Τριτογενούς Τομέα θα μάθουν πώς μπορεί να βελτιωθεί η εσωτερική και η εξωτερική επικοινωνία των οργανισμών</a:t>
            </a:r>
            <a:r>
              <a:rPr lang="en-GB" dirty="0"/>
              <a:t> </a:t>
            </a:r>
            <a:r>
              <a:rPr lang="el-GR" dirty="0"/>
              <a:t>τους, αντιμετωπίζοντας τα συνήθη προβλήματα κακής επικοινωνίας στο χώρο εργασίας. </a:t>
            </a:r>
          </a:p>
          <a:p>
            <a:pPr marL="342900" indent="-342900">
              <a:buBlip>
                <a:blip r:embed="rId2"/>
              </a:buBlip>
            </a:pPr>
            <a:endParaRPr lang="el-GR" dirty="0"/>
          </a:p>
          <a:p>
            <a:pPr marL="342900" indent="-342900">
              <a:buBlip>
                <a:blip r:embed="rId2"/>
              </a:buBlip>
            </a:pPr>
            <a:r>
              <a:rPr lang="el-GR" dirty="0"/>
              <a:t>Επιπλέον, θα μάθουν τη σημασία της Αφήγησης Ιστοριών για την ενίσχυση της εμπορικής τους επωνυμίας, καθώς και στρατηγικές επικοινωνίας για τον οργανισμό τους.</a:t>
            </a:r>
          </a:p>
          <a:p>
            <a:pPr marL="342900" indent="-342900">
              <a:buBlip>
                <a:blip r:embed="rId2"/>
              </a:buBlip>
            </a:pPr>
            <a:endParaRPr lang="el-GR" dirty="0"/>
          </a:p>
          <a:p>
            <a:pPr marL="342900" indent="-342900">
              <a:buBlip>
                <a:blip r:embed="rId2"/>
              </a:buBlip>
            </a:pPr>
            <a:r>
              <a:rPr lang="el-GR" dirty="0"/>
              <a:t>Επιπλέον, θα μάθουν να αξιολογούν την απόδοση του οργανισμού τους χρησιμοποιώντας Βασικούς Δείκτες Επίδοσης (ΒΔΕ).</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Εισαγωγή</a:t>
            </a:r>
            <a:endParaRPr lang="en-US" dirty="0"/>
          </a:p>
          <a:p>
            <a:endParaRPr lang="en-US" dirty="0"/>
          </a:p>
        </p:txBody>
      </p:sp>
    </p:spTree>
    <p:extLst>
      <p:ext uri="{BB962C8B-B14F-4D97-AF65-F5344CB8AC3E}">
        <p14:creationId xmlns:p14="http://schemas.microsoft.com/office/powerpoint/2010/main" val="393356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Η Χρήση του Ηλεκτρονικού Ταχυδρομείου 		      στο Χώρο Εργασίας</a:t>
            </a:r>
            <a:endParaRPr lang="en-US" dirty="0"/>
          </a:p>
        </p:txBody>
      </p:sp>
      <p:graphicFrame>
        <p:nvGraphicFramePr>
          <p:cNvPr id="7" name="Diagram 6">
            <a:extLst>
              <a:ext uri="{FF2B5EF4-FFF2-40B4-BE49-F238E27FC236}">
                <a16:creationId xmlns:a16="http://schemas.microsoft.com/office/drawing/2014/main" id="{68C12FF5-4CEB-F6C2-2707-D60E540F55FA}"/>
              </a:ext>
            </a:extLst>
          </p:cNvPr>
          <p:cNvGraphicFramePr/>
          <p:nvPr>
            <p:extLst>
              <p:ext uri="{D42A27DB-BD31-4B8C-83A1-F6EECF244321}">
                <p14:modId xmlns:p14="http://schemas.microsoft.com/office/powerpoint/2010/main" val="731272274"/>
              </p:ext>
            </p:extLst>
          </p:nvPr>
        </p:nvGraphicFramePr>
        <p:xfrm>
          <a:off x="798381" y="1884218"/>
          <a:ext cx="10595237" cy="3921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763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8DD77D5-D574-4F9D-BA40-3E620330409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F95292EC-AD32-49AA-9221-EC838E801D4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42E280A4-14AC-40AE-A76F-D3B470A4FFE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21C6076B-3F4B-4315-8682-7D4ACBC21C9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6C9FED2B-0982-44EC-BFA9-DFB530C4723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9105DFAD-9163-4FF5-A06E-13B94A2DBEDB}"/>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18AEA0E4-E6B2-48A7-9EF1-14AEF285979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ED1461B7-EFF9-4593-9847-82183D3CD21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A0103B87-C259-4E41-9526-2F5F9D753296}"/>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68A54BCC-D297-4B49-AFC6-3B6676F38DBF}"/>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86F382F7-F1E9-4C4A-9049-58745BE84B20}"/>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477C4AE2-A8CB-4572-A20B-6A0F5A1DACA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Η Χρήση του Ηλεκτρονικού Ταχυδρομείου 		      στο Χώρο Εργασίας</a:t>
            </a:r>
            <a:endParaRPr lang="en-US" dirty="0"/>
          </a:p>
        </p:txBody>
      </p:sp>
      <p:graphicFrame>
        <p:nvGraphicFramePr>
          <p:cNvPr id="7" name="Diagram 6">
            <a:extLst>
              <a:ext uri="{FF2B5EF4-FFF2-40B4-BE49-F238E27FC236}">
                <a16:creationId xmlns:a16="http://schemas.microsoft.com/office/drawing/2014/main" id="{68C12FF5-4CEB-F6C2-2707-D60E540F55FA}"/>
              </a:ext>
            </a:extLst>
          </p:cNvPr>
          <p:cNvGraphicFramePr/>
          <p:nvPr>
            <p:extLst>
              <p:ext uri="{D42A27DB-BD31-4B8C-83A1-F6EECF244321}">
                <p14:modId xmlns:p14="http://schemas.microsoft.com/office/powerpoint/2010/main" val="3982818643"/>
              </p:ext>
            </p:extLst>
          </p:nvPr>
        </p:nvGraphicFramePr>
        <p:xfrm>
          <a:off x="798380" y="1842655"/>
          <a:ext cx="10929429" cy="3740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0C50B3E6-9881-12FE-9531-5F2CA7A2F423}"/>
              </a:ext>
            </a:extLst>
          </p:cNvPr>
          <p:cNvSpPr txBox="1"/>
          <p:nvPr/>
        </p:nvSpPr>
        <p:spPr>
          <a:xfrm rot="10800000" flipV="1">
            <a:off x="798381" y="5432608"/>
            <a:ext cx="11257922" cy="52322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l-GR" sz="1400" kern="0" dirty="0">
                <a:solidFill>
                  <a:prstClr val="black"/>
                </a:solidFill>
                <a:ea typeface="Calibri" panose="020F0502020204030204" pitchFamily="34" charset="0"/>
                <a:cs typeface="Times New Roman" panose="02020603050405020304" pitchFamily="18" charset="0"/>
              </a:rPr>
              <a:t>Πηγή</a:t>
            </a:r>
            <a:r>
              <a:rPr kumimoji="0" lang="en-US" sz="14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l-GR" sz="14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Λήφθηκε</a:t>
            </a:r>
            <a:r>
              <a:rPr kumimoji="0" lang="el-GR" sz="1400" b="0" i="0" u="none" strike="noStrike" kern="0" cap="none" spc="0" normalizeH="0" noProof="0" dirty="0">
                <a:ln>
                  <a:noFill/>
                </a:ln>
                <a:solidFill>
                  <a:prstClr val="black"/>
                </a:solidFill>
                <a:effectLst/>
                <a:uLnTx/>
                <a:uFillTx/>
                <a:ea typeface="Calibri" panose="020F0502020204030204" pitchFamily="34" charset="0"/>
                <a:cs typeface="Times New Roman" panose="02020603050405020304" pitchFamily="18" charset="0"/>
              </a:rPr>
              <a:t> από: </a:t>
            </a:r>
            <a:r>
              <a:rPr kumimoji="0" lang="en-US" sz="1400" b="0" i="0" u="none" strike="noStrike" kern="0" cap="none" spc="0" normalizeH="0" baseline="0" noProof="0" dirty="0">
                <a:ln>
                  <a:noFill/>
                </a:ln>
                <a:solidFill>
                  <a:srgbClr val="222222"/>
                </a:solidFill>
                <a:effectLst/>
                <a:uLnTx/>
                <a:uFillTx/>
                <a:ea typeface="Calibri" panose="020F0502020204030204" pitchFamily="34" charset="0"/>
              </a:rPr>
              <a:t>Jackson, T. W., &amp; van den </a:t>
            </a:r>
            <a:r>
              <a:rPr kumimoji="0" lang="en-US" sz="1400" b="0" i="0" u="none" strike="noStrike" kern="0" cap="none" spc="0" normalizeH="0" baseline="0" noProof="0" dirty="0" err="1">
                <a:ln>
                  <a:noFill/>
                </a:ln>
                <a:solidFill>
                  <a:srgbClr val="222222"/>
                </a:solidFill>
                <a:effectLst/>
                <a:uLnTx/>
                <a:uFillTx/>
                <a:ea typeface="Calibri" panose="020F0502020204030204" pitchFamily="34" charset="0"/>
              </a:rPr>
              <a:t>Hooff</a:t>
            </a:r>
            <a:r>
              <a:rPr kumimoji="0" lang="en-US" sz="1400" b="0" i="0" u="none" strike="noStrike" kern="0" cap="none" spc="0" normalizeH="0" baseline="0" noProof="0" dirty="0">
                <a:ln>
                  <a:noFill/>
                </a:ln>
                <a:solidFill>
                  <a:srgbClr val="222222"/>
                </a:solidFill>
                <a:effectLst/>
                <a:uLnTx/>
                <a:uFillTx/>
                <a:ea typeface="Calibri" panose="020F0502020204030204" pitchFamily="34" charset="0"/>
              </a:rPr>
              <a:t>, B. (2012). Understanding the factors that affect information overload and miscommunication within the workplace. </a:t>
            </a:r>
            <a:r>
              <a:rPr kumimoji="0" lang="en-US" sz="1400" b="0" i="1" u="none" strike="noStrike" kern="0" cap="none" spc="0" normalizeH="0" baseline="0" noProof="0" dirty="0">
                <a:ln>
                  <a:noFill/>
                </a:ln>
                <a:solidFill>
                  <a:srgbClr val="222222"/>
                </a:solidFill>
                <a:effectLst/>
                <a:uLnTx/>
                <a:uFillTx/>
                <a:ea typeface="Calibri" panose="020F0502020204030204" pitchFamily="34" charset="0"/>
              </a:rPr>
              <a:t>Journal of Emerging Trends in Computing and Information Sciences</a:t>
            </a:r>
            <a:r>
              <a:rPr kumimoji="0" lang="en-US" sz="1400" b="0" i="0" u="none" strike="noStrike" kern="0" cap="none" spc="0" normalizeH="0" baseline="0" noProof="0" dirty="0">
                <a:ln>
                  <a:noFill/>
                </a:ln>
                <a:solidFill>
                  <a:srgbClr val="222222"/>
                </a:solidFill>
                <a:effectLst/>
                <a:uLnTx/>
                <a:uFillTx/>
                <a:ea typeface="Calibri" panose="020F0502020204030204" pitchFamily="34" charset="0"/>
              </a:rPr>
              <a:t>, </a:t>
            </a:r>
            <a:r>
              <a:rPr kumimoji="0" lang="en-US" sz="1400" b="0" i="1" u="none" strike="noStrike" kern="0" cap="none" spc="0" normalizeH="0" baseline="0" noProof="0" dirty="0">
                <a:ln>
                  <a:noFill/>
                </a:ln>
                <a:solidFill>
                  <a:srgbClr val="222222"/>
                </a:solidFill>
                <a:effectLst/>
                <a:uLnTx/>
                <a:uFillTx/>
                <a:ea typeface="Calibri" panose="020F0502020204030204" pitchFamily="34" charset="0"/>
              </a:rPr>
              <a:t>3</a:t>
            </a:r>
            <a:r>
              <a:rPr kumimoji="0" lang="en-US" sz="1400" b="0" i="0" u="none" strike="noStrike" kern="0" cap="none" spc="0" normalizeH="0" baseline="0" noProof="0" dirty="0">
                <a:ln>
                  <a:noFill/>
                </a:ln>
                <a:solidFill>
                  <a:srgbClr val="222222"/>
                </a:solidFill>
                <a:effectLst/>
                <a:uLnTx/>
                <a:uFillTx/>
                <a:ea typeface="Calibri" panose="020F0502020204030204" pitchFamily="34" charset="0"/>
              </a:rPr>
              <a:t>(8), 1240-1252</a:t>
            </a:r>
            <a:endParaRPr kumimoji="0" lang="es-ES" sz="1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69829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479223B9-A70C-4E47-9F22-24CDCA7B6B8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72FB8A2C-C413-4016-BEE9-4411F1F5F52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DCEC70EE-BB49-41C8-878B-C89105793AC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3EF8959B-F2FF-4B16-851C-B3406B01543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E93FEC92-44D4-4A70-9203-EAB74073CCF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A00D2687-DC65-416B-B7E1-33A4BCFC442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7F4B6742-B56B-4FF4-9589-946F38A62961}"/>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CF7731EB-BBEB-44E0-ADF3-2B665848917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7ED08D3C-8E22-4405-93F2-4A2E8659BA8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45BF0101-7F21-4971-BBE8-5CDC7F7234A5}"/>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FB77E1A0-6A54-4A72-92AF-50C2AA956C31}"/>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8AF89F80-0829-4F42-AB7B-BB8A41E5B996}"/>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r>
              <a:rPr lang="el-GR" dirty="0"/>
              <a:t>Το παράδειγμα αυτό προσφέρει μια καλή κατανόηση για το πώς η κακή χρήση του ηλεκτρονικού ταχυδρομείου επηρεάζει σοβαρά την παραγωγικότητα του εργαζομένου, προκαλεί περισπασμούς και δημιουργεί άγχος.  </a:t>
            </a:r>
          </a:p>
          <a:p>
            <a:pPr marL="342900" indent="-342900">
              <a:buBlip>
                <a:blip r:embed="rId3"/>
              </a:buBlip>
            </a:pPr>
            <a:r>
              <a:rPr lang="el-GR" dirty="0"/>
              <a:t>Μέσω αυτού του παραδείγματος θα μπορούσαμε να εξάγουμε ότι μια «σαφής πολιτική ηλεκτρονικού ταχυδρομείου» θα μπορούσε να ωφελήσει τη διαχείριση της επικοινωνίας του οργανισμού.</a:t>
            </a:r>
          </a:p>
          <a:p>
            <a:pPr marL="342900" indent="-342900">
              <a:buBlip>
                <a:blip r:embed="rId3"/>
              </a:buBlip>
            </a:pPr>
            <a:r>
              <a:rPr lang="el-GR" dirty="0"/>
              <a:t>Το </a:t>
            </a:r>
            <a:r>
              <a:rPr lang="el-GR" u="sng" dirty="0">
                <a:solidFill>
                  <a:schemeClr val="accent2"/>
                </a:solidFill>
                <a:hlinkClick r:id="rId4"/>
              </a:rPr>
              <a:t>βίντεο</a:t>
            </a:r>
            <a:r>
              <a:rPr lang="el-GR" dirty="0"/>
              <a:t> αυτό συνοψίζει πώς προκύπτει η κακή επικοινωνία, ενώ παράλληλα προσφέρει χρήσιμες συμβουλές για την αποφυγή της.</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Η Χρήση του Ηλεκτρονικού Ταχυδρομείου 		      στο Χώρο Εργασίας</a:t>
            </a:r>
            <a:endParaRPr lang="en-US" dirty="0"/>
          </a:p>
        </p:txBody>
      </p:sp>
    </p:spTree>
    <p:extLst>
      <p:ext uri="{BB962C8B-B14F-4D97-AF65-F5344CB8AC3E}">
        <p14:creationId xmlns:p14="http://schemas.microsoft.com/office/powerpoint/2010/main" val="128289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l-GR" dirty="0"/>
              <a:t>Αφήγηση Ιστοριών</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2686377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r>
              <a:rPr lang="el-GR" dirty="0"/>
              <a:t>Η Αφήγηση Ιστοριών είναι ένα απαραίτητο μέρος της επικοινωνίας. Αναφέρεται στην τέχνη της αφήγησης ιστοριών που θα επηρεάσουν συναισθηματικά το κοινό-στόχο σας. </a:t>
            </a:r>
          </a:p>
          <a:p>
            <a:pPr marL="342900" indent="-342900">
              <a:buBlip>
                <a:blip r:embed="rId3"/>
              </a:buBlip>
            </a:pPr>
            <a:r>
              <a:rPr lang="el-GR" dirty="0"/>
              <a:t>Λαμβάνοντας υπόψη τον όγκο των πληροφοριών που επεξεργαζόμαστε καθημερινά, οι καλές ιστορίες έχουν την ικανότητα να «πατήσουν τα σωστά κουμπιά» για να τραβήξουν την προσοχή του κοινού-στόχου. </a:t>
            </a:r>
          </a:p>
          <a:p>
            <a:pPr marL="342900" indent="-342900">
              <a:buBlip>
                <a:blip r:embed="rId3"/>
              </a:buBlip>
            </a:pPr>
            <a:r>
              <a:rPr lang="el-GR" dirty="0"/>
              <a:t>Στην ουσία, η αφήγηση ιστοριών είναι σημαντική επειδή προσφέρει νόημα και σκοπό στον οργανισμό σας. Η αφήγηση ιστοριών μπορεί να λάβει πολλές μορφές, όπως η συζήτηση, η παρουσίαση και το παραμύθι (</a:t>
            </a:r>
            <a:r>
              <a:rPr lang="el-GR" dirty="0" err="1"/>
              <a:t>Parkinson</a:t>
            </a:r>
            <a:r>
              <a:rPr lang="el-GR" dirty="0"/>
              <a:t> &amp; </a:t>
            </a:r>
            <a:r>
              <a:rPr lang="el-GR" dirty="0" err="1"/>
              <a:t>Warwick</a:t>
            </a:r>
            <a:r>
              <a:rPr lang="el-GR" dirty="0"/>
              <a:t>, 2019).</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Τί είναι η Αφήγηση Ιστοριών;</a:t>
            </a:r>
            <a:endParaRPr lang="en-US" dirty="0"/>
          </a:p>
        </p:txBody>
      </p:sp>
    </p:spTree>
    <p:extLst>
      <p:ext uri="{BB962C8B-B14F-4D97-AF65-F5344CB8AC3E}">
        <p14:creationId xmlns:p14="http://schemas.microsoft.com/office/powerpoint/2010/main" val="64516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r>
              <a:rPr lang="el-GR" dirty="0"/>
              <a:t>Σύμφωνα με τον </a:t>
            </a:r>
            <a:r>
              <a:rPr lang="el-GR" dirty="0" err="1"/>
              <a:t>Jerome</a:t>
            </a:r>
            <a:r>
              <a:rPr lang="el-GR" dirty="0"/>
              <a:t> </a:t>
            </a:r>
            <a:r>
              <a:rPr lang="el-GR" dirty="0" err="1"/>
              <a:t>Bruner</a:t>
            </a:r>
            <a:r>
              <a:rPr lang="el-GR" dirty="0"/>
              <a:t> (1990), η θεωρία της αφηγηματικής κατασκευής της πραγματικότητας πρέπει να περιλαμβάνει:</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Τί είναι η Αφήγηση Ιστοριών;</a:t>
            </a:r>
            <a:endParaRPr lang="en-US" dirty="0"/>
          </a:p>
        </p:txBody>
      </p:sp>
      <p:graphicFrame>
        <p:nvGraphicFramePr>
          <p:cNvPr id="2" name="Diagram 1">
            <a:extLst>
              <a:ext uri="{FF2B5EF4-FFF2-40B4-BE49-F238E27FC236}">
                <a16:creationId xmlns:a16="http://schemas.microsoft.com/office/drawing/2014/main" id="{A35F1CCC-180A-89BF-9187-F136A1AEA1E9}"/>
              </a:ext>
            </a:extLst>
          </p:cNvPr>
          <p:cNvGraphicFramePr/>
          <p:nvPr>
            <p:extLst>
              <p:ext uri="{D42A27DB-BD31-4B8C-83A1-F6EECF244321}">
                <p14:modId xmlns:p14="http://schemas.microsoft.com/office/powerpoint/2010/main" val="3218880066"/>
              </p:ext>
            </p:extLst>
          </p:nvPr>
        </p:nvGraphicFramePr>
        <p:xfrm>
          <a:off x="798381" y="2380891"/>
          <a:ext cx="10595237" cy="31731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215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60081139-1E2C-47DC-AFA8-367A0596718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8990A114-3ACB-4B42-9B00-C647661F823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17550879-EC98-4D56-A41C-D6EE67CD288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0AABE897-D260-4A5E-BB85-0ED9D7E71BE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2"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57104" y="1565257"/>
            <a:ext cx="10595237" cy="3995028"/>
          </a:xfrm>
        </p:spPr>
        <p:txBody>
          <a:bodyPr/>
          <a:lstStyle/>
          <a:p>
            <a:pPr marL="342900" indent="-342900">
              <a:buBlip>
                <a:blip r:embed="rId3"/>
              </a:buBlip>
            </a:pPr>
            <a:r>
              <a:rPr lang="el-GR" dirty="0"/>
              <a:t>Οι ιστορίες μπορούν να απομνημονεύονται εύκολα, και συνεπώς επηρεάζουν τον τρόπο με τον οποίο οι άνθρωποι βλέπουν τον οργανισμό σας. Το </a:t>
            </a:r>
            <a:r>
              <a:rPr lang="el-GR" dirty="0" err="1"/>
              <a:t>London</a:t>
            </a:r>
            <a:r>
              <a:rPr lang="el-GR" dirty="0"/>
              <a:t> </a:t>
            </a:r>
            <a:r>
              <a:rPr lang="el-GR" dirty="0" err="1"/>
              <a:t>School</a:t>
            </a:r>
            <a:r>
              <a:rPr lang="el-GR" dirty="0"/>
              <a:t> of </a:t>
            </a:r>
            <a:r>
              <a:rPr lang="el-GR" dirty="0" err="1"/>
              <a:t>Business</a:t>
            </a:r>
            <a:r>
              <a:rPr lang="el-GR" dirty="0"/>
              <a:t> επισημαίνει τα εξής:</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Η Δύναμη της Αφήγησης Ιστοριών</a:t>
            </a:r>
            <a:endParaRPr lang="en-US" dirty="0"/>
          </a:p>
        </p:txBody>
      </p:sp>
      <p:pic>
        <p:nvPicPr>
          <p:cNvPr id="3" name="Picture 2" descr="Diagram&#10;&#10;Description automatically generated">
            <a:extLst>
              <a:ext uri="{FF2B5EF4-FFF2-40B4-BE49-F238E27FC236}">
                <a16:creationId xmlns:a16="http://schemas.microsoft.com/office/drawing/2014/main" id="{5D16C5AA-C00A-6D3F-78E1-709154B6CBD6}"/>
              </a:ext>
            </a:extLst>
          </p:cNvPr>
          <p:cNvPicPr>
            <a:picLocks noChangeAspect="1"/>
          </p:cNvPicPr>
          <p:nvPr/>
        </p:nvPicPr>
        <p:blipFill>
          <a:blip r:embed="rId4"/>
          <a:stretch>
            <a:fillRect/>
          </a:stretch>
        </p:blipFill>
        <p:spPr>
          <a:xfrm>
            <a:off x="1951432" y="2676088"/>
            <a:ext cx="8289136" cy="2884197"/>
          </a:xfrm>
          <a:prstGeom prst="rect">
            <a:avLst/>
          </a:prstGeom>
        </p:spPr>
      </p:pic>
    </p:spTree>
    <p:extLst>
      <p:ext uri="{BB962C8B-B14F-4D97-AF65-F5344CB8AC3E}">
        <p14:creationId xmlns:p14="http://schemas.microsoft.com/office/powerpoint/2010/main" val="333013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l-GR" dirty="0"/>
              <a:t>«</a:t>
            </a:r>
            <a:r>
              <a:rPr lang="el-GR" i="0" dirty="0"/>
              <a:t>Η αξία μιας ιδέας βρίσκεται στη χρήση της</a:t>
            </a:r>
            <a:r>
              <a:rPr lang="en-GB" dirty="0"/>
              <a:t>.</a:t>
            </a:r>
            <a:r>
              <a:rPr lang="el-GR" dirty="0"/>
              <a:t>»</a:t>
            </a:r>
            <a:endParaRPr lang="en-GB"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r>
              <a:rPr lang="en-IE" sz="2200" b="1" i="0" dirty="0"/>
              <a:t>Thomas Edison</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Dark floating bulbs with one lit up brightly">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blip>
          <a:srcRect t="5107" b="5107"/>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1297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0272A1-F0C1-8789-12AF-BE575948276F}"/>
              </a:ext>
            </a:extLst>
          </p:cNvPr>
          <p:cNvSpPr>
            <a:spLocks noGrp="1"/>
          </p:cNvSpPr>
          <p:nvPr>
            <p:ph type="body" sz="quarter" idx="18"/>
          </p:nvPr>
        </p:nvSpPr>
        <p:spPr/>
        <p:txBody>
          <a:bodyPr/>
          <a:lstStyle/>
          <a:p>
            <a:pPr marL="342900" indent="-342900">
              <a:buClr>
                <a:schemeClr val="accent2"/>
              </a:buClr>
              <a:buFont typeface="Arial" panose="020B0604020202020204" pitchFamily="34" charset="0"/>
              <a:buChar char="•"/>
            </a:pPr>
            <a:r>
              <a:rPr lang="el-GR" dirty="0"/>
              <a:t>Ο </a:t>
            </a:r>
            <a:r>
              <a:rPr lang="el-GR" dirty="0" err="1"/>
              <a:t>Ankit</a:t>
            </a:r>
            <a:r>
              <a:rPr lang="el-GR" dirty="0"/>
              <a:t> </a:t>
            </a:r>
            <a:r>
              <a:rPr lang="el-GR" dirty="0" err="1"/>
              <a:t>Passi</a:t>
            </a:r>
            <a:r>
              <a:rPr lang="el-GR" dirty="0"/>
              <a:t> (2019) περιέγραψε τα χαρακτηριστικά μίας καλής αφήγησης ιστοριών.</a:t>
            </a:r>
          </a:p>
          <a:p>
            <a:pPr marL="342900" indent="-342900">
              <a:buClr>
                <a:schemeClr val="accent2"/>
              </a:buClr>
              <a:buFont typeface="Arial" panose="020B0604020202020204" pitchFamily="34" charset="0"/>
              <a:buChar char="•"/>
            </a:pPr>
            <a:endParaRPr lang="el-GR" dirty="0"/>
          </a:p>
          <a:p>
            <a:pPr marL="342900" indent="-342900">
              <a:buClr>
                <a:schemeClr val="accent2"/>
              </a:buClr>
              <a:buFont typeface="Arial" panose="020B0604020202020204" pitchFamily="34" charset="0"/>
              <a:buChar char="•"/>
            </a:pPr>
            <a:r>
              <a:rPr lang="el-GR" dirty="0"/>
              <a:t>Η αφήγηση ιστοριών έχει ένα συγκεκριμένο σύνολο χαρακτηριστικών που υπάρχουν σε κάθε ιστορία.</a:t>
            </a:r>
            <a:endParaRPr lang="en-ZA" dirty="0"/>
          </a:p>
        </p:txBody>
      </p:sp>
      <p:sp>
        <p:nvSpPr>
          <p:cNvPr id="3" name="Text Placeholder 2">
            <a:extLst>
              <a:ext uri="{FF2B5EF4-FFF2-40B4-BE49-F238E27FC236}">
                <a16:creationId xmlns:a16="http://schemas.microsoft.com/office/drawing/2014/main" id="{654C8BAB-5FBF-4E49-A888-8F0B1AB64D42}"/>
              </a:ext>
            </a:extLst>
          </p:cNvPr>
          <p:cNvSpPr>
            <a:spLocks noGrp="1"/>
          </p:cNvSpPr>
          <p:nvPr>
            <p:ph type="body" sz="quarter" idx="16"/>
          </p:nvPr>
        </p:nvSpPr>
        <p:spPr/>
        <p:txBody>
          <a:bodyPr/>
          <a:lstStyle/>
          <a:p>
            <a:r>
              <a:rPr lang="el-GR" dirty="0"/>
              <a:t>Χαρακτηριστικά της Αφήγησης Ιστοριών</a:t>
            </a:r>
            <a:endParaRPr lang="en-ZA" dirty="0"/>
          </a:p>
          <a:p>
            <a:endParaRPr lang="en-ZA" dirty="0"/>
          </a:p>
        </p:txBody>
      </p:sp>
      <p:pic>
        <p:nvPicPr>
          <p:cNvPr id="5" name="Picture Placeholder 4">
            <a:extLst>
              <a:ext uri="{FF2B5EF4-FFF2-40B4-BE49-F238E27FC236}">
                <a16:creationId xmlns:a16="http://schemas.microsoft.com/office/drawing/2014/main" id="{0161111E-BC89-8F6D-3B90-EEA58A66C24E}"/>
              </a:ext>
            </a:extLst>
          </p:cNvPr>
          <p:cNvPicPr>
            <a:picLocks noGrp="1" noChangeAspect="1"/>
          </p:cNvPicPr>
          <p:nvPr>
            <p:ph type="pic" sz="quarter" idx="42"/>
          </p:nvPr>
        </p:nvPicPr>
        <p:blipFill>
          <a:blip r:embed="rId2">
            <a:grayscl/>
          </a:blip>
          <a:srcRect l="9717" r="9717"/>
          <a:stretch>
            <a:fillRect/>
          </a:stretch>
        </p:blipFill>
        <p:spPr>
          <a:prstGeom prst="rect">
            <a:avLst/>
          </a:prstGeom>
        </p:spPr>
      </p:pic>
    </p:spTree>
    <p:extLst>
      <p:ext uri="{BB962C8B-B14F-4D97-AF65-F5344CB8AC3E}">
        <p14:creationId xmlns:p14="http://schemas.microsoft.com/office/powerpoint/2010/main" val="74311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r>
              <a:rPr lang="el-GR" dirty="0"/>
              <a:t>Καθορίζει περί τίνος πρόκειται η ιστορία και τι θα βιώσει το κοινό. Θέτει τα κίνητρα, τις προκλήσεις και τους κύριους στόχους της ιστορίας. Μια καλή ιστορία θα δημιουργήσει σύνδεση με το κοινό εξ αρχής. </a:t>
            </a:r>
          </a:p>
          <a:p>
            <a:pPr marL="342900" indent="-342900">
              <a:buBlip>
                <a:blip r:embed="rId3"/>
              </a:buBlip>
            </a:pPr>
            <a:endParaRPr lang="el-GR" dirty="0"/>
          </a:p>
          <a:p>
            <a:pPr marL="342900" indent="-342900">
              <a:buBlip>
                <a:blip r:embed="rId3"/>
              </a:buBlip>
            </a:pPr>
            <a:r>
              <a:rPr lang="el-GR" b="1" dirty="0">
                <a:solidFill>
                  <a:schemeClr val="accent2"/>
                </a:solidFill>
              </a:rPr>
              <a:t>Παράδειγμα καλής πλοκής</a:t>
            </a:r>
            <a:r>
              <a:rPr lang="el-GR" dirty="0"/>
              <a:t>: Στην ταινία «Αγώνες Πείνας» (</a:t>
            </a:r>
            <a:r>
              <a:rPr lang="en-GB" dirty="0"/>
              <a:t>“</a:t>
            </a:r>
            <a:r>
              <a:rPr lang="el-GR" dirty="0" err="1"/>
              <a:t>Hunger</a:t>
            </a:r>
            <a:r>
              <a:rPr lang="el-GR" dirty="0"/>
              <a:t> </a:t>
            </a:r>
            <a:r>
              <a:rPr lang="el-GR" dirty="0" err="1"/>
              <a:t>Games</a:t>
            </a:r>
            <a:r>
              <a:rPr lang="en-GB" dirty="0"/>
              <a:t>”</a:t>
            </a:r>
            <a:r>
              <a:rPr lang="el-GR" dirty="0"/>
              <a:t>), η </a:t>
            </a:r>
            <a:r>
              <a:rPr lang="el-GR" dirty="0" err="1"/>
              <a:t>Katniss</a:t>
            </a:r>
            <a:r>
              <a:rPr lang="el-GR" dirty="0"/>
              <a:t> πρέπει να εκπροσωπήσει την περιοχή της στους αγώνες, αφού πάρει τη θέση της μικρότερης αδελφής της. </a:t>
            </a:r>
          </a:p>
          <a:p>
            <a:pPr marL="0" indent="0"/>
            <a:endParaRPr lang="el-GR" dirty="0"/>
          </a:p>
          <a:p>
            <a:pPr marL="342900" indent="-342900">
              <a:buBlip>
                <a:blip r:embed="rId3"/>
              </a:buBlip>
            </a:pPr>
            <a:r>
              <a:rPr lang="el-GR" dirty="0"/>
              <a:t>Αυτή και το αγόρι εκπρόσωπος της περιφέρειάς της, ο </a:t>
            </a:r>
            <a:r>
              <a:rPr lang="el-GR" dirty="0" err="1"/>
              <a:t>Peeta</a:t>
            </a:r>
            <a:r>
              <a:rPr lang="el-GR" dirty="0"/>
              <a:t>, πρέπει να πολεμήσουν εναντίον νεαρών συμμετεχόντων από άλλες περιοχές.</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Πλοκή</a:t>
            </a:r>
            <a:endParaRPr lang="en-GB" dirty="0"/>
          </a:p>
        </p:txBody>
      </p:sp>
    </p:spTree>
    <p:extLst>
      <p:ext uri="{BB962C8B-B14F-4D97-AF65-F5344CB8AC3E}">
        <p14:creationId xmlns:p14="http://schemas.microsoft.com/office/powerpoint/2010/main" val="34899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l-GR" b="1" dirty="0">
                <a:solidFill>
                  <a:schemeClr val="accent2"/>
                </a:solidFill>
              </a:rPr>
              <a:t>Μαθησιακός Στόχος</a:t>
            </a:r>
            <a:r>
              <a:rPr lang="en-US" b="1" dirty="0">
                <a:solidFill>
                  <a:schemeClr val="accent2"/>
                </a:solidFill>
              </a:rPr>
              <a:t>:</a:t>
            </a:r>
            <a:endParaRPr lang="el-GR" dirty="0"/>
          </a:p>
          <a:p>
            <a:pPr marL="342900" indent="-342900">
              <a:buClr>
                <a:schemeClr val="accent2"/>
              </a:buClr>
              <a:buFont typeface="Arial" panose="020B0604020202020204" pitchFamily="34" charset="0"/>
              <a:buChar char="•"/>
            </a:pPr>
            <a:r>
              <a:rPr lang="el-GR" dirty="0"/>
              <a:t>Οι εκπαιδευόμενοι θα γνωρίσουν τα κατάλληλα ψηφιακά μέσα επικοινωνίας που θα πρέπει να χρησιμοποιούνται σε συγκεκριμένα πλαίσια, καθώς και πώς να αλληλοεπιδρούν μέσω ποικίλων ψηφιακών τεχνολογιών. </a:t>
            </a:r>
          </a:p>
          <a:p>
            <a:pPr marL="0" indent="0">
              <a:buClr>
                <a:schemeClr val="accent2"/>
              </a:buClr>
            </a:pPr>
            <a:endParaRPr lang="en-US" dirty="0"/>
          </a:p>
          <a:p>
            <a:pPr marL="342900" indent="-342900">
              <a:buClr>
                <a:schemeClr val="accent2"/>
              </a:buClr>
              <a:buBlip>
                <a:blip r:embed="rId2"/>
              </a:buBlip>
            </a:pPr>
            <a:r>
              <a:rPr lang="el-GR" b="1" dirty="0">
                <a:solidFill>
                  <a:schemeClr val="accent2"/>
                </a:solidFill>
              </a:rPr>
              <a:t>Διδακτικοί Στόχοι</a:t>
            </a:r>
            <a:r>
              <a:rPr lang="en-US" b="1" dirty="0">
                <a:solidFill>
                  <a:schemeClr val="accent2"/>
                </a:solidFill>
              </a:rPr>
              <a:t>: </a:t>
            </a:r>
          </a:p>
          <a:p>
            <a:pPr marL="342900" indent="-342900">
              <a:buClr>
                <a:schemeClr val="accent2"/>
              </a:buClr>
              <a:buFont typeface="Arial" panose="020B0604020202020204" pitchFamily="34" charset="0"/>
              <a:buChar char="•"/>
            </a:pPr>
            <a:r>
              <a:rPr lang="el-GR" dirty="0"/>
              <a:t>Οι εκπαιδευόμενοι θα εξοικειωθούν με την ανταλλαγή δεδομένων, πληροφοριών και ψηφιακού περιεχομένου.</a:t>
            </a:r>
          </a:p>
          <a:p>
            <a:pPr marL="342900" indent="-342900">
              <a:buClr>
                <a:schemeClr val="accent2"/>
              </a:buClr>
              <a:buFont typeface="Arial" panose="020B0604020202020204" pitchFamily="34" charset="0"/>
              <a:buChar char="•"/>
            </a:pPr>
            <a:endParaRPr lang="en-US"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Διδακτικοί &amp; Μαθησιακοί Στόχοι</a:t>
            </a:r>
            <a:endParaRPr lang="en-US" dirty="0"/>
          </a:p>
          <a:p>
            <a:endParaRPr lang="en-US" dirty="0"/>
          </a:p>
        </p:txBody>
      </p:sp>
    </p:spTree>
    <p:extLst>
      <p:ext uri="{BB962C8B-B14F-4D97-AF65-F5344CB8AC3E}">
        <p14:creationId xmlns:p14="http://schemas.microsoft.com/office/powerpoint/2010/main" val="120723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r>
              <a:rPr lang="el-GR" b="1" dirty="0">
                <a:solidFill>
                  <a:schemeClr val="accent2"/>
                </a:solidFill>
              </a:rPr>
              <a:t>Παράδειγμα καλής πλοκής</a:t>
            </a:r>
            <a:r>
              <a:rPr lang="en-GB" b="1" dirty="0">
                <a:solidFill>
                  <a:schemeClr val="accent2"/>
                </a:solidFill>
              </a:rPr>
              <a:t> (</a:t>
            </a:r>
            <a:r>
              <a:rPr lang="el-GR" b="1" dirty="0">
                <a:solidFill>
                  <a:schemeClr val="accent2"/>
                </a:solidFill>
              </a:rPr>
              <a:t>Συν</a:t>
            </a:r>
            <a:r>
              <a:rPr lang="en-GB" b="1" dirty="0">
                <a:solidFill>
                  <a:schemeClr val="accent2"/>
                </a:solidFill>
              </a:rPr>
              <a:t>.): </a:t>
            </a:r>
            <a:r>
              <a:rPr lang="el-GR" dirty="0"/>
              <a:t>Η σύγκρουση επιλύεται τελικά όταν, σε μια καθοριστική στιγμή, η </a:t>
            </a:r>
            <a:r>
              <a:rPr lang="el-GR" dirty="0" err="1"/>
              <a:t>Katniss</a:t>
            </a:r>
            <a:r>
              <a:rPr lang="el-GR" dirty="0"/>
              <a:t> και ο </a:t>
            </a:r>
            <a:r>
              <a:rPr lang="el-GR" dirty="0" err="1"/>
              <a:t>Peeta</a:t>
            </a:r>
            <a:r>
              <a:rPr lang="el-GR" dirty="0"/>
              <a:t> αποφασίζουν να αυτοκτονήσουν αντί να αλληλοσκοτωθούν. Οι διοργανωτές των αγώνων σταματούν τους αγώνες και τους ανακηρύσσουν και τους δύο νικητές.</a:t>
            </a:r>
          </a:p>
          <a:p>
            <a:pPr marL="0" indent="0"/>
            <a:endParaRPr lang="en-GB" dirty="0"/>
          </a:p>
          <a:p>
            <a:pPr marL="342900" indent="-342900">
              <a:buBlip>
                <a:blip r:embed="rId3"/>
              </a:buBlip>
            </a:pPr>
            <a:r>
              <a:rPr lang="el-GR" dirty="0"/>
              <a:t>Λήφθηκε από</a:t>
            </a:r>
            <a:r>
              <a:rPr lang="en-GB" dirty="0"/>
              <a:t>:  </a:t>
            </a:r>
            <a:r>
              <a:rPr lang="en-GB" dirty="0">
                <a:solidFill>
                  <a:schemeClr val="accent2">
                    <a:lumMod val="75000"/>
                  </a:schemeClr>
                </a:solidFill>
                <a:hlinkClick r:id="rId4">
                  <a:extLst>
                    <a:ext uri="{A12FA001-AC4F-418D-AE19-62706E023703}">
                      <ahyp:hlinkClr xmlns:ahyp="http://schemas.microsoft.com/office/drawing/2018/hyperlinkcolor" val="tx"/>
                    </a:ext>
                  </a:extLst>
                </a:hlinkClick>
              </a:rPr>
              <a:t>https://uxplanet.org/storytelling-elements-31b2a6a7e373</a:t>
            </a:r>
            <a:r>
              <a:rPr lang="en-GB" dirty="0">
                <a:solidFill>
                  <a:schemeClr val="accent2">
                    <a:lumMod val="75000"/>
                  </a:schemeClr>
                </a:solidFill>
              </a:rPr>
              <a:t> </a:t>
            </a:r>
          </a:p>
          <a:p>
            <a:pPr marL="0" indent="0"/>
            <a:endParaRPr lang="en-GB" dirty="0"/>
          </a:p>
          <a:p>
            <a:pPr marL="342900" indent="-342900">
              <a:buBlip>
                <a:blip r:embed="rId3"/>
              </a:buBlip>
            </a:pPr>
            <a:r>
              <a:rPr lang="el-GR" dirty="0"/>
              <a:t>Λήφθηκε από</a:t>
            </a:r>
            <a:r>
              <a:rPr lang="en-GB" dirty="0"/>
              <a:t>: </a:t>
            </a:r>
            <a:r>
              <a:rPr lang="en-GB" dirty="0">
                <a:solidFill>
                  <a:schemeClr val="accent2">
                    <a:lumMod val="75000"/>
                  </a:schemeClr>
                </a:solidFill>
                <a:hlinkClick r:id="rId5">
                  <a:extLst>
                    <a:ext uri="{A12FA001-AC4F-418D-AE19-62706E023703}">
                      <ahyp:hlinkClr xmlns:ahyp="http://schemas.microsoft.com/office/drawing/2018/hyperlinkcolor" val="tx"/>
                    </a:ext>
                  </a:extLst>
                </a:hlinkClick>
              </a:rPr>
              <a:t>https://www.softschools.com/examples/grammar/plot_examples/186/</a:t>
            </a:r>
            <a:endParaRPr lang="en-GB" dirty="0">
              <a:solidFill>
                <a:schemeClr val="accent2">
                  <a:lumMod val="75000"/>
                </a:schemeClr>
              </a:solidFill>
            </a:endParaRPr>
          </a:p>
          <a:p>
            <a:pPr marL="0" indent="0"/>
            <a:endParaRPr lang="en-GB" dirty="0">
              <a:solidFill>
                <a:schemeClr val="accent2">
                  <a:lumMod val="75000"/>
                </a:schemeClr>
              </a:solidFill>
            </a:endParaRPr>
          </a:p>
          <a:p>
            <a:pPr marL="342900" indent="-342900">
              <a:buClr>
                <a:schemeClr val="accent2"/>
              </a:buClr>
              <a:buFont typeface="Arial" panose="020B0604020202020204" pitchFamily="34" charset="0"/>
              <a:buChar char="•"/>
            </a:pP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Πλοκή</a:t>
            </a:r>
            <a:endParaRPr lang="en-GB" dirty="0"/>
          </a:p>
        </p:txBody>
      </p:sp>
    </p:spTree>
    <p:extLst>
      <p:ext uri="{BB962C8B-B14F-4D97-AF65-F5344CB8AC3E}">
        <p14:creationId xmlns:p14="http://schemas.microsoft.com/office/powerpoint/2010/main" val="405399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r>
              <a:rPr lang="el-GR" dirty="0"/>
              <a:t>Ο χαρακτήρας ή οι χαρακτήρες είναι οι κύριοι πρωταγωνιστές της ιστορίας, αυτοί που βιώνουν την ιστορία. Ουσιαστικά είναι τα άτομα που επηρεάζονται από την Πλοκή.</a:t>
            </a:r>
          </a:p>
          <a:p>
            <a:pPr marL="342900" indent="-342900">
              <a:buBlip>
                <a:blip r:embed="rId3"/>
              </a:buBlip>
            </a:pPr>
            <a:endParaRPr lang="el-GR" dirty="0"/>
          </a:p>
          <a:p>
            <a:pPr marL="342900" indent="-342900">
              <a:buBlip>
                <a:blip r:embed="rId3"/>
              </a:buBlip>
            </a:pPr>
            <a:r>
              <a:rPr lang="el-GR" dirty="0"/>
              <a:t>Προκειμένου να δημιουργηθεί μια καλή ιστορία, οι χαρακτήρες πρέπει να είναι καλά σχεδιασμένοι σε ολόκληρη την ιστορία, ώστε το κοινό να ταυτίζεται μαζί τους. </a:t>
            </a:r>
          </a:p>
          <a:p>
            <a:pPr marL="342900" indent="-342900">
              <a:buBlip>
                <a:blip r:embed="rId3"/>
              </a:buBlip>
            </a:pPr>
            <a:endParaRPr lang="el-GR" dirty="0"/>
          </a:p>
          <a:p>
            <a:pPr marL="342900" indent="-342900">
              <a:buBlip>
                <a:blip r:embed="rId3"/>
              </a:buBlip>
            </a:pPr>
            <a:r>
              <a:rPr lang="el-GR" b="1" dirty="0">
                <a:solidFill>
                  <a:schemeClr val="accent2"/>
                </a:solidFill>
              </a:rPr>
              <a:t>Παράδειγμα ενός καλού χαρακτήρα</a:t>
            </a:r>
            <a:r>
              <a:rPr lang="el-GR" dirty="0"/>
              <a:t>: Τι κοινό έχουν οι υπερήρωες;</a:t>
            </a:r>
            <a:endParaRPr lang="en-GB" dirty="0">
              <a:solidFill>
                <a:schemeClr val="accent2">
                  <a:lumMod val="75000"/>
                </a:schemeClr>
              </a:solidFill>
            </a:endParaRPr>
          </a:p>
          <a:p>
            <a:pPr marL="342900" indent="-342900">
              <a:buClr>
                <a:schemeClr val="accent2"/>
              </a:buClr>
              <a:buFont typeface="Arial" panose="020B0604020202020204" pitchFamily="34" charset="0"/>
              <a:buChar char="•"/>
            </a:pP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Χαρακτήρας</a:t>
            </a:r>
            <a:endParaRPr lang="en-GB" dirty="0"/>
          </a:p>
        </p:txBody>
      </p:sp>
    </p:spTree>
    <p:extLst>
      <p:ext uri="{BB962C8B-B14F-4D97-AF65-F5344CB8AC3E}">
        <p14:creationId xmlns:p14="http://schemas.microsoft.com/office/powerpoint/2010/main" val="934666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r>
              <a:rPr lang="el-GR" dirty="0"/>
              <a:t>Η θεματική είναι μια λέξη που μπορεί να οριστεί με λίγες μόνο λέξεις. Μία θεματική μας επιτρέπει να επαναχρησιμοποιήσουμε την πλοκή και τους χαρακτήρες σε διαφορετικές ιστορίες. </a:t>
            </a:r>
          </a:p>
          <a:p>
            <a:pPr marL="342900" indent="-342900">
              <a:buBlip>
                <a:blip r:embed="rId3"/>
              </a:buBlip>
            </a:pPr>
            <a:endParaRPr lang="el-GR" dirty="0"/>
          </a:p>
          <a:p>
            <a:pPr marL="342900" indent="-342900">
              <a:buBlip>
                <a:blip r:embed="rId3"/>
              </a:buBlip>
            </a:pPr>
            <a:r>
              <a:rPr lang="el-GR" dirty="0"/>
              <a:t>Πολλές ιστορίες έχουν παρόμοια πλοκή, χαρακτήρες και κίνητρα, αλλά αυτό που κάνει τη διαφορά είναι η Θεματική της κάθε ιστορίας. </a:t>
            </a:r>
          </a:p>
          <a:p>
            <a:pPr marL="342900" indent="-342900">
              <a:buBlip>
                <a:blip r:embed="rId3"/>
              </a:buBlip>
            </a:pPr>
            <a:endParaRPr lang="el-GR" dirty="0"/>
          </a:p>
          <a:p>
            <a:pPr marL="342900" indent="-342900">
              <a:buBlip>
                <a:blip r:embed="rId3"/>
              </a:buBlip>
            </a:pPr>
            <a:r>
              <a:rPr lang="el-GR" b="1" dirty="0">
                <a:solidFill>
                  <a:schemeClr val="accent2"/>
                </a:solidFill>
              </a:rPr>
              <a:t>Παραδείγματα καλών Θεματικών</a:t>
            </a:r>
            <a:r>
              <a:rPr lang="el-GR" dirty="0"/>
              <a:t>: Αγάπη, Δικαιοσύνη/Αδικία, Οικογένεια, Αγώνας, το Αμερικανικό Όνειρο, Πλούτος, Απανθρωπιά, Διαφθορά.</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Θεματική</a:t>
            </a:r>
            <a:endParaRPr lang="en-GB" dirty="0"/>
          </a:p>
        </p:txBody>
      </p:sp>
    </p:spTree>
    <p:extLst>
      <p:ext uri="{BB962C8B-B14F-4D97-AF65-F5344CB8AC3E}">
        <p14:creationId xmlns:p14="http://schemas.microsoft.com/office/powerpoint/2010/main" val="288050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r>
              <a:rPr lang="el-GR" b="1" dirty="0">
                <a:solidFill>
                  <a:schemeClr val="accent2"/>
                </a:solidFill>
              </a:rPr>
              <a:t>Παραδείγματα καλών Θεματικών (Συν.): </a:t>
            </a:r>
            <a:r>
              <a:rPr lang="el-GR" dirty="0"/>
              <a:t>Στην ταινία κινουμένων σχεδίων «Ψάχνοντας το </a:t>
            </a:r>
            <a:r>
              <a:rPr lang="el-GR" dirty="0" err="1"/>
              <a:t>Νέμο</a:t>
            </a:r>
            <a:r>
              <a:rPr lang="el-GR" dirty="0"/>
              <a:t>» ("</a:t>
            </a:r>
            <a:r>
              <a:rPr lang="el-GR" dirty="0" err="1"/>
              <a:t>Finding</a:t>
            </a:r>
            <a:r>
              <a:rPr lang="el-GR" dirty="0"/>
              <a:t> </a:t>
            </a:r>
            <a:r>
              <a:rPr lang="el-GR" dirty="0" err="1"/>
              <a:t>Nemo</a:t>
            </a:r>
            <a:r>
              <a:rPr lang="el-GR" dirty="0"/>
              <a:t>"), η κύρια θεματική είναι η απώλεια, τονίζοντας στο κοινό τη σκληρή πραγματικότητα ότι η απώλεια είναι ένα αναπόφευκτο μέρος της ζωής.</a:t>
            </a:r>
            <a:endParaRPr lang="en-GB" dirty="0"/>
          </a:p>
          <a:p>
            <a:pPr marL="342900" indent="-342900">
              <a:buBlip>
                <a:blip r:embed="rId3"/>
              </a:buBlip>
            </a:pPr>
            <a:r>
              <a:rPr lang="el-GR" dirty="0"/>
              <a:t>Λήφθηκε από</a:t>
            </a:r>
            <a:r>
              <a:rPr lang="en-GB" dirty="0"/>
              <a:t>: </a:t>
            </a:r>
            <a:r>
              <a:rPr lang="en-GB" dirty="0">
                <a:solidFill>
                  <a:schemeClr val="accent2">
                    <a:lumMod val="75000"/>
                  </a:schemeClr>
                </a:solidFill>
                <a:hlinkClick r:id="rId4">
                  <a:extLst>
                    <a:ext uri="{A12FA001-AC4F-418D-AE19-62706E023703}">
                      <ahyp:hlinkClr xmlns:ahyp="http://schemas.microsoft.com/office/drawing/2018/hyperlinkcolor" val="tx"/>
                    </a:ext>
                  </a:extLst>
                </a:hlinkClick>
              </a:rPr>
              <a:t>https://wp.nyu.edu/steinhardt-appsych_opus/finding-nemo-the-role-of-loss-in-empathy-and-satisfaction/</a:t>
            </a:r>
            <a:endParaRPr lang="en-GB" dirty="0">
              <a:solidFill>
                <a:schemeClr val="accent2">
                  <a:lumMod val="75000"/>
                </a:schemeClr>
              </a:solidFill>
            </a:endParaRPr>
          </a:p>
          <a:p>
            <a:pPr marL="0" indent="0"/>
            <a:endParaRPr lang="en-GB" dirty="0">
              <a:solidFill>
                <a:schemeClr val="accent2">
                  <a:lumMod val="75000"/>
                </a:schemeClr>
              </a:solidFill>
            </a:endParaRPr>
          </a:p>
          <a:p>
            <a:pPr marL="342900" indent="-342900">
              <a:buClr>
                <a:schemeClr val="accent2"/>
              </a:buClr>
              <a:buFont typeface="Arial" panose="020B0604020202020204" pitchFamily="34" charset="0"/>
              <a:buChar char="•"/>
            </a:pP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Θεματική</a:t>
            </a:r>
            <a:endParaRPr lang="en-GB" dirty="0"/>
          </a:p>
        </p:txBody>
      </p:sp>
    </p:spTree>
    <p:extLst>
      <p:ext uri="{BB962C8B-B14F-4D97-AF65-F5344CB8AC3E}">
        <p14:creationId xmlns:p14="http://schemas.microsoft.com/office/powerpoint/2010/main" val="343845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r>
              <a:rPr lang="el-GR" dirty="0"/>
              <a:t>Ο Διάλογος συνδέει τους χαρακτήρες τόσο μεταξύ τους, όσο και με το κοινό. Οι παράγοντες που επηρεάζουν το διάλογο μιας ιστορίας είναι οι εξής: </a:t>
            </a:r>
            <a:endParaRPr lang="en-GB" dirty="0"/>
          </a:p>
          <a:p>
            <a:pPr marL="342900" indent="-342900">
              <a:buBlip>
                <a:blip r:embed="rId3"/>
              </a:buBlip>
            </a:pPr>
            <a:endParaRPr lang="en-GB" dirty="0"/>
          </a:p>
          <a:p>
            <a:pPr marL="342900" indent="-342900">
              <a:buBlip>
                <a:blip r:embed="rId3"/>
              </a:buBlip>
            </a:pPr>
            <a:endParaRPr lang="en-GB" dirty="0"/>
          </a:p>
          <a:p>
            <a:pPr marL="342900" indent="-342900">
              <a:buBlip>
                <a:blip r:embed="rId3"/>
              </a:buBlip>
            </a:pPr>
            <a:endParaRPr lang="en-GB" dirty="0"/>
          </a:p>
          <a:p>
            <a:pPr marL="342900" indent="-342900">
              <a:buBlip>
                <a:blip r:embed="rId3"/>
              </a:buBlip>
            </a:pPr>
            <a:endParaRPr lang="en-GB" dirty="0"/>
          </a:p>
          <a:p>
            <a:pPr marL="342900" indent="-342900">
              <a:buBlip>
                <a:blip r:embed="rId3"/>
              </a:buBlip>
            </a:pPr>
            <a:endParaRPr lang="en-GB" dirty="0"/>
          </a:p>
          <a:p>
            <a:pPr marL="342900" marR="0" lvl="0" indent="-342900" algn="l" defTabSz="914400" rtl="0" eaLnBrk="1" fontAlgn="auto" latinLnBrk="0" hangingPunct="1">
              <a:lnSpc>
                <a:spcPct val="107000"/>
              </a:lnSpc>
              <a:spcBef>
                <a:spcPts val="1000"/>
              </a:spcBef>
              <a:spcAft>
                <a:spcPts val="800"/>
              </a:spcAft>
              <a:buClrTx/>
              <a:buSzTx/>
              <a:buBlip>
                <a:blip r:embed="rId3"/>
              </a:buBlip>
              <a:tabLst/>
              <a:defRPr/>
            </a:pPr>
            <a:r>
              <a:rPr lang="el-GR" b="1" dirty="0">
                <a:solidFill>
                  <a:schemeClr val="accent2"/>
                </a:solidFill>
              </a:rPr>
              <a:t>Παραδείγματα καλού διαλόγου</a:t>
            </a:r>
            <a:r>
              <a:rPr lang="en-GB" b="1" dirty="0">
                <a:solidFill>
                  <a:schemeClr val="accent2"/>
                </a:solidFill>
              </a:rPr>
              <a:t>: </a:t>
            </a:r>
            <a:r>
              <a:rPr kumimoji="0" lang="el-GR"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Καλοί</a:t>
            </a:r>
            <a:r>
              <a:rPr kumimoji="0" lang="el-GR" b="0" i="0" u="sng" strike="noStrike" kern="1200" cap="none" spc="0" normalizeH="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διάλογοι στον Κινηματογράφο</a:t>
            </a:r>
            <a:r>
              <a:rPr kumimoji="0" lang="en-US" sz="2800" b="0" i="0" u="sng" strike="noStrike" kern="1200" cap="none" spc="0" normalizeH="0" baseline="0" noProof="0" dirty="0">
                <a:ln>
                  <a:noFill/>
                </a:ln>
                <a:solidFill>
                  <a:srgbClr val="87A66E"/>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t>
            </a:r>
            <a:endParaRPr kumimoji="0" lang="es-E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endParaRPr lang="en-GB" dirty="0">
              <a:solidFill>
                <a:schemeClr val="accent2">
                  <a:lumMod val="75000"/>
                </a:schemeClr>
              </a:solidFill>
            </a:endParaRPr>
          </a:p>
          <a:p>
            <a:pPr marL="342900" indent="-342900">
              <a:buClr>
                <a:schemeClr val="accent2"/>
              </a:buClr>
              <a:buFont typeface="Arial" panose="020B0604020202020204" pitchFamily="34" charset="0"/>
              <a:buChar char="•"/>
            </a:pP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Διάλογος</a:t>
            </a:r>
            <a:endParaRPr lang="en-GB" dirty="0"/>
          </a:p>
        </p:txBody>
      </p:sp>
      <p:graphicFrame>
        <p:nvGraphicFramePr>
          <p:cNvPr id="2" name="Diagram 1">
            <a:extLst>
              <a:ext uri="{FF2B5EF4-FFF2-40B4-BE49-F238E27FC236}">
                <a16:creationId xmlns:a16="http://schemas.microsoft.com/office/drawing/2014/main" id="{E5432D9B-EEF5-109D-055E-705469330FAE}"/>
              </a:ext>
            </a:extLst>
          </p:cNvPr>
          <p:cNvGraphicFramePr/>
          <p:nvPr>
            <p:extLst>
              <p:ext uri="{D42A27DB-BD31-4B8C-83A1-F6EECF244321}">
                <p14:modId xmlns:p14="http://schemas.microsoft.com/office/powerpoint/2010/main" val="1062418391"/>
              </p:ext>
            </p:extLst>
          </p:nvPr>
        </p:nvGraphicFramePr>
        <p:xfrm>
          <a:off x="798381" y="2717329"/>
          <a:ext cx="10444712" cy="22736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1064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E4666D55-429E-4A27-A1D1-871623D74C4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B27D2DEA-4D99-4C54-B5C7-81EFA37AE9E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96586F5F-31C0-4A86-A1F1-0BB769A7E62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Graphic spid="2"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r>
              <a:rPr lang="el-GR" dirty="0"/>
              <a:t>Η μουσική συμβάλλει στη σύνδεση του κοινού με την ιστορία. Συντελεί επίσης στην πρόκληση συναισθημάτων στη ψυχοσύνθεση του κοινού, βοηθώντας το να κατανοήσει την ιστορία σας και να συγκρατήσει την βασική πλοκή της.</a:t>
            </a:r>
            <a:endParaRPr lang="en-GB" dirty="0"/>
          </a:p>
          <a:p>
            <a:pPr marL="0" indent="0"/>
            <a:endParaRPr lang="en-GB" dirty="0"/>
          </a:p>
          <a:p>
            <a:pPr marL="342900" indent="-342900">
              <a:buBlip>
                <a:blip r:embed="rId3"/>
              </a:buBlip>
            </a:pPr>
            <a:r>
              <a:rPr lang="el-GR" b="1" dirty="0">
                <a:solidFill>
                  <a:schemeClr val="accent2"/>
                </a:solidFill>
              </a:rPr>
              <a:t>Παραδείγματα καλής μουσικής</a:t>
            </a:r>
            <a:r>
              <a:rPr lang="en-GB" b="1" dirty="0">
                <a:solidFill>
                  <a:schemeClr val="accent2"/>
                </a:solidFill>
              </a:rPr>
              <a:t>: </a:t>
            </a:r>
            <a:r>
              <a:rPr kumimoji="0" lang="el-GR"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Τα 20 καλύτερα τραγούδια που αφηγούνται μια</a:t>
            </a:r>
            <a:r>
              <a:rPr kumimoji="0" lang="el-GR" b="0" i="0" u="sng" strike="noStrike" kern="1200" cap="none" spc="0" normalizeH="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ιστορία</a:t>
            </a:r>
            <a:endParaRPr lang="en-GB" dirty="0">
              <a:solidFill>
                <a:schemeClr val="accent2">
                  <a:lumMod val="75000"/>
                </a:schemeClr>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Μουσική</a:t>
            </a:r>
            <a:endParaRPr lang="en-GB" dirty="0"/>
          </a:p>
        </p:txBody>
      </p:sp>
    </p:spTree>
    <p:extLst>
      <p:ext uri="{BB962C8B-B14F-4D97-AF65-F5344CB8AC3E}">
        <p14:creationId xmlns:p14="http://schemas.microsoft.com/office/powerpoint/2010/main" val="211628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r>
              <a:rPr lang="el-GR" dirty="0"/>
              <a:t>Ο όρος Διακόσμηση αναφέρεται στο σύνολο των γραφικών και οπτικών στοιχείων που χρησιμοποιούνται για την υποστήριξη της Θεματικής. Τα γραφικά στην Αφήγηση Ιστοριών διαδραματίζουν ένα σημαντικό ρόλο, αφού οι άνθρωποι τείνουν να μαθαίνουν οπτικά.</a:t>
            </a:r>
            <a:endParaRPr lang="en-GB" dirty="0"/>
          </a:p>
          <a:p>
            <a:pPr marL="342900" indent="-342900">
              <a:buBlip>
                <a:blip r:embed="rId3"/>
              </a:buBlip>
            </a:pPr>
            <a:r>
              <a:rPr lang="el-GR" b="1" dirty="0">
                <a:solidFill>
                  <a:schemeClr val="accent2"/>
                </a:solidFill>
              </a:rPr>
              <a:t>Παραδείγματα καλών γραφικών</a:t>
            </a:r>
            <a:r>
              <a:rPr lang="en-GB" b="1" dirty="0">
                <a:solidFill>
                  <a:schemeClr val="accent2"/>
                </a:solidFill>
              </a:rPr>
              <a:t>: </a:t>
            </a:r>
            <a:r>
              <a:rPr kumimoji="0" lang="el-GR"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21 όμορφα παραδείγματα οπτικής Αφήγησης Ιστοριών στο </a:t>
            </a:r>
            <a:r>
              <a:rPr lang="en-GB" u="sng"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Instagram</a:t>
            </a:r>
            <a:endParaRPr lang="en-GB" dirty="0">
              <a:solidFill>
                <a:schemeClr val="accent2">
                  <a:lumMod val="75000"/>
                </a:schemeClr>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Διακόσμηση</a:t>
            </a:r>
            <a:endParaRPr lang="en-GB" dirty="0"/>
          </a:p>
        </p:txBody>
      </p:sp>
    </p:spTree>
    <p:extLst>
      <p:ext uri="{BB962C8B-B14F-4D97-AF65-F5344CB8AC3E}">
        <p14:creationId xmlns:p14="http://schemas.microsoft.com/office/powerpoint/2010/main" val="298371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r>
              <a:rPr lang="el-GR" dirty="0"/>
              <a:t>Θέαμα ονομάζεται ένα γεγονός το οποίο είναι αξιομνημόνευτο, απροσδόκητο, αφήνοντας το κοινό έκπληκτο με την εμφάνισή του.</a:t>
            </a:r>
            <a:endParaRPr lang="en-GB" dirty="0"/>
          </a:p>
          <a:p>
            <a:pPr marL="342900" indent="-342900">
              <a:buBlip>
                <a:blip r:embed="rId3"/>
              </a:buBlip>
            </a:pPr>
            <a:r>
              <a:rPr lang="el-GR" dirty="0"/>
              <a:t>Ωστόσο, δε θα πρέπει να υποσκιάζει ολόκληρη την ιστορία. Η πλοκή θα πρέπει να είναι αρκετά ισχυρή ώστε να καθοδηγεί την Ιστορία, και όχι να την καθιστά εξαρτώμενη στο Θέαμα. Θα μπορούσε να θεωρηθεί μία ανατροπή στην πλοκή.</a:t>
            </a:r>
            <a:endParaRPr lang="en-GB" dirty="0"/>
          </a:p>
          <a:p>
            <a:pPr marL="342900" indent="-342900">
              <a:buBlip>
                <a:blip r:embed="rId3"/>
              </a:buBlip>
            </a:pPr>
            <a:endParaRPr lang="en-GB" b="1" dirty="0">
              <a:solidFill>
                <a:schemeClr val="accent2"/>
              </a:solidFill>
            </a:endParaRPr>
          </a:p>
          <a:p>
            <a:pPr marL="342900" indent="-342900">
              <a:buBlip>
                <a:blip r:embed="rId3"/>
              </a:buBlip>
            </a:pPr>
            <a:r>
              <a:rPr lang="el-GR" b="1" dirty="0">
                <a:solidFill>
                  <a:schemeClr val="accent2"/>
                </a:solidFill>
              </a:rPr>
              <a:t>Παραδείγματα καλού θεάματος</a:t>
            </a:r>
            <a:r>
              <a:rPr lang="en-GB" b="1" dirty="0">
                <a:solidFill>
                  <a:schemeClr val="accent2"/>
                </a:solidFill>
              </a:rPr>
              <a:t>: </a:t>
            </a:r>
            <a:r>
              <a:rPr kumimoji="0" lang="el-GR"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25 Ιδέες</a:t>
            </a:r>
            <a:r>
              <a:rPr kumimoji="0" lang="el-GR" b="0" i="0" u="sng" strike="noStrike" kern="1200" cap="none" spc="0" normalizeH="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για Ανατροπή της Πλοκής Υποδείξεις προς τους Συγγραφείς</a:t>
            </a:r>
            <a:endParaRPr kumimoji="0" lang="es-ES" sz="28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indent="-342900">
              <a:buBlip>
                <a:blip r:embed="rId3"/>
              </a:buBlip>
            </a:pP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Θέαμα</a:t>
            </a:r>
            <a:endParaRPr lang="en-GB" dirty="0"/>
          </a:p>
        </p:txBody>
      </p:sp>
    </p:spTree>
    <p:extLst>
      <p:ext uri="{BB962C8B-B14F-4D97-AF65-F5344CB8AC3E}">
        <p14:creationId xmlns:p14="http://schemas.microsoft.com/office/powerpoint/2010/main" val="255499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n-GB" dirty="0"/>
              <a:t>“</a:t>
            </a:r>
            <a:r>
              <a:rPr lang="el-GR" dirty="0"/>
              <a:t>Τίποτα δε λειτουργεί καλύτερα από το να βελτιώσεις απλώς το προϊόν σου</a:t>
            </a:r>
            <a:r>
              <a:rPr lang="en-GB" dirty="0"/>
              <a:t>.”</a:t>
            </a:r>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r>
              <a:rPr lang="en-IE" sz="2200" b="1" i="0" dirty="0"/>
              <a:t>Joel </a:t>
            </a:r>
            <a:r>
              <a:rPr lang="en-IE" sz="2200" b="1" i="0" dirty="0" err="1"/>
              <a:t>Spolsky</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Schoolboy with laptop in robotics class">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blip>
          <a:srcRect l="12883" r="12883"/>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9650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l-GR" dirty="0"/>
              <a:t>Επικοινωνιακά Εργαλεία</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1827794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Clr>
                <a:schemeClr val="accent2"/>
              </a:buClr>
              <a:buBlip>
                <a:blip r:embed="rId2"/>
              </a:buBlip>
            </a:pPr>
            <a:r>
              <a:rPr lang="el-GR" b="1" dirty="0">
                <a:solidFill>
                  <a:schemeClr val="accent2"/>
                </a:solidFill>
              </a:rPr>
              <a:t>Διδακτικοί Στόχοι (Συν.)</a:t>
            </a:r>
            <a:r>
              <a:rPr lang="en-US" b="1" dirty="0">
                <a:solidFill>
                  <a:schemeClr val="accent2"/>
                </a:solidFill>
              </a:rPr>
              <a:t>: </a:t>
            </a:r>
          </a:p>
          <a:p>
            <a:pPr marL="342900" indent="-342900">
              <a:buClr>
                <a:schemeClr val="accent2"/>
              </a:buClr>
              <a:buFont typeface="Arial" panose="020B0604020202020204" pitchFamily="34" charset="0"/>
              <a:buChar char="•"/>
            </a:pPr>
            <a:r>
              <a:rPr lang="el-GR" dirty="0"/>
              <a:t>Οι εκπαιδευόμενοι θα διδαχθούν τεχνικές γραφιστικής σχεδίασης, ψηφιακές στρατηγικές επικοινωνίας, τεχνικές πληρωμένης και στοχευμένης διαφήμισης, καθώς και τεχνικές ανάλυσης δεδομένων.</a:t>
            </a:r>
          </a:p>
          <a:p>
            <a:pPr marL="0" indent="0">
              <a:buClr>
                <a:schemeClr val="accent2"/>
              </a:buClr>
            </a:pPr>
            <a:endParaRPr lang="en-GB" dirty="0"/>
          </a:p>
          <a:p>
            <a:pPr marL="342900" lvl="0" indent="-342900">
              <a:buClr>
                <a:srgbClr val="0D9390"/>
              </a:buClr>
              <a:buBlip>
                <a:blip r:embed="rId2"/>
              </a:buBlip>
              <a:defRPr/>
            </a:pPr>
            <a:r>
              <a:rPr lang="el-GR" b="1" dirty="0">
                <a:solidFill>
                  <a:schemeClr val="accent2"/>
                </a:solidFill>
              </a:rPr>
              <a:t>Μαθησιακοί Στόχοι</a:t>
            </a:r>
            <a:r>
              <a:rPr kumimoji="0" lang="en-US" sz="2400" b="1" i="0" u="none" strike="noStrike" kern="1200" cap="none" spc="0" normalizeH="0" baseline="0" noProof="0" dirty="0">
                <a:ln>
                  <a:noFill/>
                </a:ln>
                <a:solidFill>
                  <a:srgbClr val="0D9390"/>
                </a:solidFill>
                <a:effectLst/>
                <a:uLnTx/>
                <a:uFillTx/>
                <a:latin typeface="Calibri" panose="020F0502020204030204"/>
                <a:ea typeface="+mn-ea"/>
                <a:cs typeface="+mn-cs"/>
              </a:rPr>
              <a:t>:</a:t>
            </a:r>
          </a:p>
          <a:p>
            <a:pPr marL="342900" lvl="0" indent="-342900">
              <a:buClr>
                <a:srgbClr val="0D9390"/>
              </a:buClr>
              <a:buFont typeface="Arial" panose="020B0604020202020204" pitchFamily="34" charset="0"/>
              <a:buChar char="•"/>
              <a:defRPr/>
            </a:pPr>
            <a:r>
              <a:rPr lang="el-GR" dirty="0"/>
              <a:t>Οι εκπαιδευόμενοι θα είναι σε θέση να σχεδιάζουν, να προγραμματίζουν και να αξιολογούν δράσεις επικοινωνίας, αναρτήσεις, εκστρατείες, ενημερωτικά δελτία κ.λπ.</a:t>
            </a:r>
            <a:endParaRPr lang="en-GB" dirty="0"/>
          </a:p>
          <a:p>
            <a:pPr marL="0" indent="0">
              <a:buClr>
                <a:schemeClr val="accent2"/>
              </a:buCl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Διδακτικοί &amp; Μαθησιακοί Στόχοι</a:t>
            </a:r>
            <a:endParaRPr lang="en-US" dirty="0"/>
          </a:p>
          <a:p>
            <a:endParaRPr lang="en-US" dirty="0"/>
          </a:p>
        </p:txBody>
      </p:sp>
    </p:spTree>
    <p:extLst>
      <p:ext uri="{BB962C8B-B14F-4D97-AF65-F5344CB8AC3E}">
        <p14:creationId xmlns:p14="http://schemas.microsoft.com/office/powerpoint/2010/main" val="335075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r>
              <a:rPr lang="el-GR" dirty="0"/>
              <a:t>Η εσωτερική επικοινωνία δεν αφορά μόνο την επικοινωνία με τους άλλους, αλλά και την καταγραφή όλων όσων συμβαίνουν.</a:t>
            </a:r>
          </a:p>
          <a:p>
            <a:pPr marL="342900" indent="-342900">
              <a:buBlip>
                <a:blip r:embed="rId3"/>
              </a:buBlip>
            </a:pPr>
            <a:r>
              <a:rPr lang="el-GR" dirty="0"/>
              <a:t>Επιπλέον, μπορεί να αποτελέσει μια μεγάλη ευκαιρία για να δημιουργήσετε ασφαλείς χώρους όπου οι πληροφορίες μπορούν να βρεθούν εύκολα, ή να αποθηκεύσετε σημαντικές προθεσμίες που επιθυμείτε να μην ξεχάσετε. Μερικά παραδείγματα εργαλείων εσωτερικής διαχείρισης είναι τα ακόλουθα:</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Εργαλεία Εσωτερικής Διαχείρισης</a:t>
            </a:r>
            <a:endParaRPr lang="en-GB" dirty="0"/>
          </a:p>
        </p:txBody>
      </p:sp>
      <p:graphicFrame>
        <p:nvGraphicFramePr>
          <p:cNvPr id="2" name="Diagram 1">
            <a:extLst>
              <a:ext uri="{FF2B5EF4-FFF2-40B4-BE49-F238E27FC236}">
                <a16:creationId xmlns:a16="http://schemas.microsoft.com/office/drawing/2014/main" id="{59A21B8F-16F3-ABC7-75C1-403607E30650}"/>
              </a:ext>
            </a:extLst>
          </p:cNvPr>
          <p:cNvGraphicFramePr/>
          <p:nvPr>
            <p:extLst>
              <p:ext uri="{D42A27DB-BD31-4B8C-83A1-F6EECF244321}">
                <p14:modId xmlns:p14="http://schemas.microsoft.com/office/powerpoint/2010/main" val="527459690"/>
              </p:ext>
            </p:extLst>
          </p:nvPr>
        </p:nvGraphicFramePr>
        <p:xfrm>
          <a:off x="798380" y="4606506"/>
          <a:ext cx="10595237" cy="8036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55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88147CD4-04EA-4AEF-843C-E2CBC745777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D3402497-6BB6-4A6F-90DB-DAF71DC85B2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2043CC53-992C-4DCC-968C-71729E7E84B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2"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r>
              <a:rPr lang="el-GR" dirty="0"/>
              <a:t>Τα προγράμματα αυτά βασίζονται στη διαχείριση ροών εργασίας, στην οργάνωση εργασιών και στην τήρηση αρχείων της προόδου που έχει σημειωθεί.</a:t>
            </a:r>
          </a:p>
          <a:p>
            <a:pPr marL="342900" indent="-342900">
              <a:buBlip>
                <a:blip r:embed="rId3"/>
              </a:buBlip>
            </a:pPr>
            <a:endParaRPr lang="el-GR" dirty="0"/>
          </a:p>
          <a:p>
            <a:pPr marL="342900" indent="-342900">
              <a:buBlip>
                <a:blip r:embed="rId3"/>
              </a:buBlip>
            </a:pPr>
            <a:r>
              <a:rPr lang="el-GR" dirty="0"/>
              <a:t>Το </a:t>
            </a:r>
            <a:r>
              <a:rPr lang="el-GR" b="1" dirty="0" err="1">
                <a:solidFill>
                  <a:schemeClr val="accent2"/>
                </a:solidFill>
              </a:rPr>
              <a:t>Trello</a:t>
            </a:r>
            <a:r>
              <a:rPr lang="el-GR" dirty="0"/>
              <a:t> περιέχει κάρτες που μπορούν να προστεθούν εύκολα και μπορούν να χρησιμοποιηθούν για την οργάνωση και τη διαχείριση εργασιών. </a:t>
            </a:r>
          </a:p>
          <a:p>
            <a:pPr marL="342900" indent="-342900">
              <a:buBlip>
                <a:blip r:embed="rId3"/>
              </a:buBlip>
            </a:pPr>
            <a:endParaRPr lang="el-GR" dirty="0"/>
          </a:p>
          <a:p>
            <a:pPr marL="342900" indent="-342900">
              <a:buBlip>
                <a:blip r:embed="rId3"/>
              </a:buBlip>
            </a:pPr>
            <a:r>
              <a:rPr lang="el-GR" dirty="0"/>
              <a:t>Το </a:t>
            </a:r>
            <a:r>
              <a:rPr lang="el-GR" b="1" dirty="0" err="1">
                <a:solidFill>
                  <a:schemeClr val="accent2"/>
                </a:solidFill>
              </a:rPr>
              <a:t>Asana</a:t>
            </a:r>
            <a:r>
              <a:rPr lang="el-GR" dirty="0"/>
              <a:t> περιλαμβάνει ένα συγκεκριμένο σύνολο λειτουργιών, όπως Λίστα, Ταμπλό, Xρονολόγιο, Ημερολόγιο, Αρχείο, Πρόοδος, Χαρτοφυλάκιο, Διαχείριση Πόρων, Εισερχόμενα, Οι Εργασίες μου.</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Εργαλεία Εσωτερικής Διαχείρισης</a:t>
            </a:r>
            <a:endParaRPr lang="en-GB" dirty="0"/>
          </a:p>
        </p:txBody>
      </p:sp>
    </p:spTree>
    <p:extLst>
      <p:ext uri="{BB962C8B-B14F-4D97-AF65-F5344CB8AC3E}">
        <p14:creationId xmlns:p14="http://schemas.microsoft.com/office/powerpoint/2010/main" val="212594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r>
              <a:rPr lang="el-GR" dirty="0"/>
              <a:t>Το</a:t>
            </a:r>
            <a:r>
              <a:rPr lang="el-GR" b="1" dirty="0">
                <a:solidFill>
                  <a:schemeClr val="accent2"/>
                </a:solidFill>
              </a:rPr>
              <a:t> Monday.com </a:t>
            </a:r>
            <a:r>
              <a:rPr lang="el-GR" dirty="0"/>
              <a:t>είναι ένα ολοκληρωμένο πρόγραμμα που βασίζεται σε μια λίστα στοιχείων και ενεργειών, και είναι εύκολα διαχειρίσιμο. </a:t>
            </a:r>
          </a:p>
          <a:p>
            <a:pPr marL="342900" indent="-342900">
              <a:buBlip>
                <a:blip r:embed="rId3"/>
              </a:buBlip>
            </a:pPr>
            <a:endParaRPr lang="el-GR" dirty="0"/>
          </a:p>
          <a:p>
            <a:pPr marL="342900" indent="-342900">
              <a:buBlip>
                <a:blip r:embed="rId3"/>
              </a:buBlip>
            </a:pPr>
            <a:r>
              <a:rPr lang="el-GR" dirty="0"/>
              <a:t>Όλα αυτά τα εργαλεία έχουν τόσο πλεονεκτήματα, όσο και μειονεκτήματα, και, όταν αποφασίζεται ποιο εργαλείο θα χρησιμοποιηθεί, καλό θα ήταν να εξεταστεί με την ομάδα σας ποιο εξ αυτών καλύπτει τις ανάγκες του χώρου εργασίας σας. </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Εργαλεία Εσωτερικής Διαχείρισης</a:t>
            </a:r>
            <a:endParaRPr lang="en-GB" dirty="0"/>
          </a:p>
        </p:txBody>
      </p:sp>
    </p:spTree>
    <p:extLst>
      <p:ext uri="{BB962C8B-B14F-4D97-AF65-F5344CB8AC3E}">
        <p14:creationId xmlns:p14="http://schemas.microsoft.com/office/powerpoint/2010/main" val="265648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endParaRPr lang="en-GB" dirty="0"/>
          </a:p>
          <a:p>
            <a:pPr marL="342900" indent="-342900">
              <a:buBlip>
                <a:blip r:embed="rId3"/>
              </a:buBlip>
            </a:pPr>
            <a:endParaRPr lang="en-GB" dirty="0"/>
          </a:p>
          <a:p>
            <a:pPr marL="342900" indent="-342900">
              <a:buBlip>
                <a:blip r:embed="rId3"/>
              </a:buBlip>
            </a:pPr>
            <a:endParaRPr lang="en-GB" dirty="0"/>
          </a:p>
          <a:p>
            <a:pPr marL="342900" indent="-342900">
              <a:buBlip>
                <a:blip r:embed="rId3"/>
              </a:buBlip>
            </a:pPr>
            <a:endParaRPr lang="en-GB" dirty="0"/>
          </a:p>
          <a:p>
            <a:pPr marL="0" indent="0"/>
            <a:endParaRPr lang="en-GB" dirty="0"/>
          </a:p>
          <a:p>
            <a:pPr marL="342900" indent="-342900">
              <a:buBlip>
                <a:blip r:embed="rId3"/>
              </a:buBlip>
            </a:pPr>
            <a:r>
              <a:rPr lang="el-GR" dirty="0"/>
              <a:t>Αυτά τα εργαλεία χρησιμοποιούνται για την αποθήκευση αρχείων σε ένα συγκεκριμένο μέρος. Όλα τους βασίζονται στην τεχνολογία </a:t>
            </a:r>
            <a:r>
              <a:rPr lang="en-GB" dirty="0"/>
              <a:t>“</a:t>
            </a:r>
            <a:r>
              <a:rPr lang="el-GR" dirty="0" err="1"/>
              <a:t>cloud</a:t>
            </a:r>
            <a:r>
              <a:rPr lang="en-GB" dirty="0"/>
              <a:t>”</a:t>
            </a:r>
            <a:r>
              <a:rPr lang="el-GR" dirty="0"/>
              <a:t>, όπου τα αντίγραφα ασφαλείας διατηρούνται με ασφάλεια.</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Εργαλεία Εσωτερικής Διαχείρισης</a:t>
            </a:r>
            <a:endParaRPr lang="en-GB" dirty="0"/>
          </a:p>
        </p:txBody>
      </p:sp>
      <p:graphicFrame>
        <p:nvGraphicFramePr>
          <p:cNvPr id="2" name="Diagram 1">
            <a:extLst>
              <a:ext uri="{FF2B5EF4-FFF2-40B4-BE49-F238E27FC236}">
                <a16:creationId xmlns:a16="http://schemas.microsoft.com/office/drawing/2014/main" id="{F8EB3641-E21A-2D75-5398-58B2027473A1}"/>
              </a:ext>
            </a:extLst>
          </p:cNvPr>
          <p:cNvGraphicFramePr/>
          <p:nvPr>
            <p:extLst>
              <p:ext uri="{D42A27DB-BD31-4B8C-83A1-F6EECF244321}">
                <p14:modId xmlns:p14="http://schemas.microsoft.com/office/powerpoint/2010/main" val="760661804"/>
              </p:ext>
            </p:extLst>
          </p:nvPr>
        </p:nvGraphicFramePr>
        <p:xfrm>
          <a:off x="798381" y="1835095"/>
          <a:ext cx="10595237" cy="21958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393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736A049E-23B9-4E45-B41F-D6EE7304BF9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C95CDA5D-172E-415B-969E-8C54D166A16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3AF7A6B6-1CFE-46FD-B789-E31F0DB14CF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C5B33332-1E87-4C88-AF51-E4648A11B46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CE2D534D-2C9C-4226-8DE5-FFEE09CF897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9541A6AB-3597-4B62-ABCA-FD4872FBDFC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F06B7708-5274-42D0-956A-B9AC5AE1C4A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endParaRPr lang="en-GB" dirty="0"/>
          </a:p>
          <a:p>
            <a:pPr marL="342900" indent="-342900">
              <a:buBlip>
                <a:blip r:embed="rId3"/>
              </a:buBlip>
            </a:pPr>
            <a:endParaRPr lang="en-GB" dirty="0"/>
          </a:p>
          <a:p>
            <a:pPr marL="342900" indent="-342900">
              <a:buBlip>
                <a:blip r:embed="rId3"/>
              </a:buBlip>
            </a:pPr>
            <a:endParaRPr lang="en-GB" dirty="0"/>
          </a:p>
          <a:p>
            <a:pPr marL="342900" indent="-342900">
              <a:buBlip>
                <a:blip r:embed="rId3"/>
              </a:buBlip>
            </a:pPr>
            <a:r>
              <a:rPr lang="el-GR" dirty="0"/>
              <a:t>Αυτά τα εργαλεία παρέχουν τη δυνατότητα ιδιωτικής συνομιλίας (ένας προς έναν), η οποία αυξάνει την παραγωγικότητα και δημιουργεί μια ασφαλέστερη σχέση μεταξύ των συναδέλφων. Με άλλα λόγια, πρόκειται για εργαλεία εσωτερικής επικοινωνίας που χρησιμοποιούνται για την εύκολη παρακολούθηση όλων των εσωτερικών μηνυμάτων.</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Εργαλεία Εσωτερικής Διαχείρισης</a:t>
            </a:r>
            <a:endParaRPr lang="en-GB" dirty="0"/>
          </a:p>
        </p:txBody>
      </p:sp>
      <p:graphicFrame>
        <p:nvGraphicFramePr>
          <p:cNvPr id="2" name="Diagram 1">
            <a:extLst>
              <a:ext uri="{FF2B5EF4-FFF2-40B4-BE49-F238E27FC236}">
                <a16:creationId xmlns:a16="http://schemas.microsoft.com/office/drawing/2014/main" id="{3825270F-34EB-917D-FEBE-33CAE5BDF3DF}"/>
              </a:ext>
            </a:extLst>
          </p:cNvPr>
          <p:cNvGraphicFramePr/>
          <p:nvPr>
            <p:extLst>
              <p:ext uri="{D42A27DB-BD31-4B8C-83A1-F6EECF244321}">
                <p14:modId xmlns:p14="http://schemas.microsoft.com/office/powerpoint/2010/main" val="2319638158"/>
              </p:ext>
            </p:extLst>
          </p:nvPr>
        </p:nvGraphicFramePr>
        <p:xfrm>
          <a:off x="798380" y="1880616"/>
          <a:ext cx="10595237" cy="8036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598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B286689D-BC1A-47BC-91C3-5A45EEC4538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51365B43-0D33-43F9-B39E-5959FEE8E4C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9B7F4393-28DA-43AF-9F5D-A5EC87B366C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r>
              <a:rPr lang="el-GR" dirty="0"/>
              <a:t>Μία σημαντική διαφορά μεταξύ ενός παραδοσιακού ηλεκτρονικού ταχυδρομείου και αυτών των εργαλείων, είναι η χρήση εσωτερικών καναλιών που επιτρέπουν την ευέλικτη διαχείριση και οργάνωση εγγράφων, εργαλείων συνομιλιών και αρχείων σε ένα μόνο μέρος, ενώ τα παραδοσιακά μηνύματα ηλεκτρονικού ταχυδρομείου μπορεί να είναι χρονοβόρα κατά την αναζήτηση συνομιλιών και σημαντικών εγγράφων. </a:t>
            </a:r>
          </a:p>
          <a:p>
            <a:pPr marL="342900" indent="-342900">
              <a:buBlip>
                <a:blip r:embed="rId3"/>
              </a:buBlip>
            </a:pPr>
            <a:endParaRPr lang="el-GR" dirty="0"/>
          </a:p>
          <a:p>
            <a:pPr marL="342900" indent="-342900">
              <a:buBlip>
                <a:blip r:embed="rId3"/>
              </a:buBlip>
            </a:pPr>
            <a:r>
              <a:rPr lang="el-GR" dirty="0"/>
              <a:t>Εκτός από τα εργαλεία εσωτερικής επικοινωνίας που μόλις εξετάστηκαν, υπάρχουν πολλά άλλα.</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Εργαλεία Εσωτερικής Διαχείρισης</a:t>
            </a:r>
            <a:endParaRPr lang="en-GB" dirty="0"/>
          </a:p>
        </p:txBody>
      </p:sp>
    </p:spTree>
    <p:extLst>
      <p:ext uri="{BB962C8B-B14F-4D97-AF65-F5344CB8AC3E}">
        <p14:creationId xmlns:p14="http://schemas.microsoft.com/office/powerpoint/2010/main" val="30337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Blip>
                <a:blip r:embed="rId3"/>
              </a:buBlip>
            </a:pPr>
            <a:r>
              <a:rPr lang="el-GR" dirty="0"/>
              <a:t>Όπως έχει ήδη αναφερθεί, το όφελος από τη χρήση αυτών των εργαλείων θα αυξήσει την παραγωγικότητα της ομαδικής εργασίας. Ωστόσο, η επιλογή ενός από αυτά θα εξαρτηθεί από τις ανάγκες που επιχειρεί να καλύψει η ομαδική εργασία. </a:t>
            </a:r>
          </a:p>
          <a:p>
            <a:pPr marL="342900" indent="-342900">
              <a:buBlip>
                <a:blip r:embed="rId3"/>
              </a:buBlip>
            </a:pPr>
            <a:endParaRPr lang="el-GR" dirty="0"/>
          </a:p>
          <a:p>
            <a:pPr marL="342900" indent="-342900">
              <a:buBlip>
                <a:blip r:embed="rId3"/>
              </a:buBlip>
            </a:pPr>
            <a:r>
              <a:rPr lang="el-GR" dirty="0"/>
              <a:t>Όλα τα εργαλεία αυτά έχουν τόσο πλεονεκτήματα, όσο και μειονεκτήματα, και, όταν αποφασίζεται ποιο εργαλείο θα χρησιμοποιηθεί, καλό θα ήταν να εξεταστεί με την ομάδα σας ποιο εξ αυτών καλύπτει τις ανάγκες του χώρου εργασίας σας. </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Εργαλεία Εσωτερικής Διαχείρισης</a:t>
            </a:r>
            <a:endParaRPr lang="en-GB" dirty="0"/>
          </a:p>
        </p:txBody>
      </p:sp>
    </p:spTree>
    <p:extLst>
      <p:ext uri="{BB962C8B-B14F-4D97-AF65-F5344CB8AC3E}">
        <p14:creationId xmlns:p14="http://schemas.microsoft.com/office/powerpoint/2010/main" val="158275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565257"/>
            <a:ext cx="10595237" cy="3995028"/>
          </a:xfrm>
        </p:spPr>
        <p:txBody>
          <a:bodyPr/>
          <a:lstStyle/>
          <a:p>
            <a:pPr marL="342900" indent="-342900">
              <a:buBlip>
                <a:blip r:embed="rId3"/>
              </a:buBlip>
            </a:pPr>
            <a:r>
              <a:rPr lang="el-GR" dirty="0"/>
              <a:t>Τα εργαλεία εξωτερικής επικοινωνίας είναι αυτά που χρησιμοποιούνται για την επικοινωνία με άτομα εκτός του οργανισμού σας, ακροατήρια-στόχους ή πελάτες. </a:t>
            </a:r>
          </a:p>
          <a:p>
            <a:pPr marL="342900" indent="-342900">
              <a:buBlip>
                <a:blip r:embed="rId3"/>
              </a:buBlip>
            </a:pPr>
            <a:r>
              <a:rPr lang="el-GR" dirty="0"/>
              <a:t>Ορισμένα από αυτά τα εργαλεία είναι η ιστοσελίδα, το </a:t>
            </a:r>
            <a:r>
              <a:rPr lang="el-GR" dirty="0" err="1"/>
              <a:t>ιστολόγιο</a:t>
            </a:r>
            <a:r>
              <a:rPr lang="el-GR" dirty="0"/>
              <a:t>, το ηλεκτρονικό ταχυδρομείο, το ενημερωτικό δελτίο, τα κοινωνικά δίκτυα (LinkedIn, </a:t>
            </a:r>
            <a:r>
              <a:rPr lang="el-GR" dirty="0" err="1"/>
              <a:t>Instagram</a:t>
            </a:r>
            <a:r>
              <a:rPr lang="el-GR" dirty="0"/>
              <a:t>, Facebook, </a:t>
            </a:r>
            <a:r>
              <a:rPr lang="el-GR" dirty="0" err="1"/>
              <a:t>Telegram</a:t>
            </a:r>
            <a:r>
              <a:rPr lang="el-GR" dirty="0"/>
              <a:t>), τα συνέδρια, τα δελτία τύπου και οι εκδηλώσεις.  Λαμβάνοντας υπόψη ποιο είναι το κοινό-στόχος, οι στρατηγικές επικοινωνίας θα εξαρτηθούν και από τα εργαλεία/μέσα που χρησιμοποιεί το κοινό-στόχος σας.</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Εργαλεία Εξωτερικής Διαχείρισης</a:t>
            </a:r>
            <a:endParaRPr lang="en-GB" dirty="0"/>
          </a:p>
        </p:txBody>
      </p:sp>
      <p:pic>
        <p:nvPicPr>
          <p:cNvPr id="6" name="Gráfico 4" descr="Cámara de vídeo contorno">
            <a:extLst>
              <a:ext uri="{FF2B5EF4-FFF2-40B4-BE49-F238E27FC236}">
                <a16:creationId xmlns:a16="http://schemas.microsoft.com/office/drawing/2014/main" id="{D2E43B7D-67EE-91AF-F231-C2C49C0EFE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573" y="4616730"/>
            <a:ext cx="1149012" cy="1149012"/>
          </a:xfrm>
          <a:prstGeom prst="rect">
            <a:avLst/>
          </a:prstGeom>
        </p:spPr>
      </p:pic>
      <p:sp>
        <p:nvSpPr>
          <p:cNvPr id="2" name="TextBox 1">
            <a:extLst>
              <a:ext uri="{FF2B5EF4-FFF2-40B4-BE49-F238E27FC236}">
                <a16:creationId xmlns:a16="http://schemas.microsoft.com/office/drawing/2014/main" id="{3A7738BD-2E4D-3791-060F-F854A2291A9B}"/>
              </a:ext>
            </a:extLst>
          </p:cNvPr>
          <p:cNvSpPr txBox="1"/>
          <p:nvPr/>
        </p:nvSpPr>
        <p:spPr>
          <a:xfrm>
            <a:off x="2177585" y="5008612"/>
            <a:ext cx="9216033" cy="757130"/>
          </a:xfrm>
          <a:prstGeom prst="rect">
            <a:avLst/>
          </a:prstGeom>
          <a:noFill/>
        </p:spPr>
        <p:txBody>
          <a:bodyPr wrap="square" rtlCol="0">
            <a:sp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Δείτε αυτό το βίντεο</a:t>
            </a:r>
            <a:r>
              <a:rPr kumimoji="0" lang="el-GR" sz="24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που αναφέρεται σε </a:t>
            </a:r>
            <a:r>
              <a:rPr kumimoji="0" lang="el-GR" sz="24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Γνωστά</a:t>
            </a:r>
            <a:r>
              <a:rPr kumimoji="0" lang="el-GR" sz="2400" b="0" i="0" u="none" strike="noStrike" kern="1200" cap="none" spc="0" normalizeH="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 Κοινωνικά Μέσα για την Επιχείρησή σας</a:t>
            </a:r>
            <a:r>
              <a:rPr kumimoji="0" lang="en-US" sz="24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endParaRPr kumimoji="0" lang="es-ES" sz="24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376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457200" indent="-457200">
              <a:buFont typeface="+mj-lt"/>
              <a:buAutoNum type="arabicPeriod"/>
            </a:pPr>
            <a:r>
              <a:rPr lang="el-GR" b="1" dirty="0">
                <a:solidFill>
                  <a:schemeClr val="accent2"/>
                </a:solidFill>
              </a:rPr>
              <a:t>Θέστε ως προτεραιότητα τον χρήστη: </a:t>
            </a:r>
            <a:r>
              <a:rPr lang="el-GR" dirty="0"/>
              <a:t>Η κατανόηση του χρήστη και των προτιμήσεων επικοινωνίας του θα αυξήσει τις πιθανότητες προσέγγισής του. Ουσιαστικά, πρόκειται για τη χρήση στρατηγικών και την ανάλογη προσαρμογή του μηνύματος με βάση την ηλικία, το στυλ επικοινωνίας, τον τύπο του κοινού και τη χρήση της γλώσσας. </a:t>
            </a:r>
          </a:p>
          <a:p>
            <a:pPr marL="457200" indent="-457200">
              <a:buFont typeface="+mj-lt"/>
              <a:buAutoNum type="arabicPeriod"/>
            </a:pPr>
            <a:endParaRPr lang="el-GR" dirty="0"/>
          </a:p>
          <a:p>
            <a:pPr marL="342900" indent="-342900">
              <a:buFont typeface="Arial" panose="020B0604020202020204" pitchFamily="34" charset="0"/>
              <a:buChar char="•"/>
            </a:pPr>
            <a:r>
              <a:rPr lang="el-GR" dirty="0"/>
              <a:t>Μια καλή πρακτική για τη γνώση του κοινού είναι η δημιουργία προσομοιώσεων χρηστών (</a:t>
            </a:r>
            <a:r>
              <a:rPr lang="el-GR" dirty="0" err="1"/>
              <a:t>personas</a:t>
            </a:r>
            <a:r>
              <a:rPr lang="el-GR" dirty="0"/>
              <a:t>), η χρήση των οποίων θα περιορίσει τις προτιμήσεις που έχει κάθε μέλος (ενδιαφερόμενοι, συνεργάτες, καταναλωτές κ.λπ.).</a:t>
            </a:r>
            <a:endParaRPr lang="en-GB" dirty="0"/>
          </a:p>
          <a:p>
            <a:pPr marL="0" indent="0"/>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Συμβουλές κατά τη Διάρκεια της Επικοινωνίας</a:t>
            </a:r>
            <a:endParaRPr lang="en-GB" dirty="0"/>
          </a:p>
        </p:txBody>
      </p:sp>
    </p:spTree>
    <p:extLst>
      <p:ext uri="{BB962C8B-B14F-4D97-AF65-F5344CB8AC3E}">
        <p14:creationId xmlns:p14="http://schemas.microsoft.com/office/powerpoint/2010/main" val="24840786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457200" indent="-457200">
              <a:buFont typeface="+mj-lt"/>
              <a:buAutoNum type="arabicPeriod" startAt="2"/>
            </a:pPr>
            <a:r>
              <a:rPr lang="el-GR" b="1" dirty="0">
                <a:solidFill>
                  <a:schemeClr val="accent2"/>
                </a:solidFill>
              </a:rPr>
              <a:t>Μην ωθείτε τους χρήστες σε υπερφόρτωση πληροφοριών:</a:t>
            </a:r>
            <a:r>
              <a:rPr lang="el-GR" dirty="0"/>
              <a:t> Η επικοινωνία θα πρέπει να βασίζεται στη χρήση λέξεων-κλειδιών για να προσελκύσει την προσοχή των χρηστών και να τους διατηρήσει το ενδιαφέρον. </a:t>
            </a:r>
          </a:p>
          <a:p>
            <a:pPr marL="457200" indent="-457200">
              <a:buFont typeface="+mj-lt"/>
              <a:buAutoNum type="arabicPeriod" startAt="2"/>
            </a:pPr>
            <a:endParaRPr lang="el-GR" dirty="0"/>
          </a:p>
          <a:p>
            <a:pPr marL="342900" indent="-342900">
              <a:buFont typeface="Arial" panose="020B0604020202020204" pitchFamily="34" charset="0"/>
              <a:buChar char="•"/>
            </a:pPr>
            <a:r>
              <a:rPr lang="el-GR" dirty="0"/>
              <a:t>Η εξωτερική επικοινωνία αφορά την προσφορά αξίας σε κάθε τμήμα του κοινού σας, και συνεπώς τη σύνδεση με το κοινό-στόχο σας.</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Συμβουλές κατά τη Διάρκεια της Επικοινωνίας</a:t>
            </a:r>
            <a:endParaRPr lang="en-GB" dirty="0"/>
          </a:p>
        </p:txBody>
      </p:sp>
    </p:spTree>
    <p:extLst>
      <p:ext uri="{BB962C8B-B14F-4D97-AF65-F5344CB8AC3E}">
        <p14:creationId xmlns:p14="http://schemas.microsoft.com/office/powerpoint/2010/main" val="317714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lvl="0" indent="-342900">
              <a:buClr>
                <a:srgbClr val="0D9390"/>
              </a:buClr>
              <a:buBlip>
                <a:blip r:embed="rId2"/>
              </a:buBlip>
              <a:defRPr/>
            </a:pPr>
            <a:r>
              <a:rPr lang="el-GR" b="1" dirty="0">
                <a:solidFill>
                  <a:schemeClr val="accent2"/>
                </a:solidFill>
              </a:rPr>
              <a:t>Μαθησιακοί Στόχοι (Συν.)</a:t>
            </a:r>
            <a:r>
              <a:rPr kumimoji="0" lang="en-US" sz="2400" b="1" i="0" u="none" strike="noStrike" kern="1200" cap="none" spc="0" normalizeH="0" baseline="0" noProof="0" dirty="0">
                <a:ln>
                  <a:noFill/>
                </a:ln>
                <a:solidFill>
                  <a:srgbClr val="0D9390"/>
                </a:solidFill>
                <a:effectLst/>
                <a:uLnTx/>
                <a:uFillTx/>
                <a:latin typeface="Calibri" panose="020F0502020204030204"/>
                <a:ea typeface="+mn-ea"/>
                <a:cs typeface="+mn-cs"/>
              </a:rPr>
              <a:t>:</a:t>
            </a:r>
          </a:p>
          <a:p>
            <a:pPr marL="342900" marR="0" lvl="0" indent="-342900" algn="l" defTabSz="914400" rtl="0" eaLnBrk="1" fontAlgn="auto" latinLnBrk="0" hangingPunct="1">
              <a:lnSpc>
                <a:spcPct val="90000"/>
              </a:lnSpc>
              <a:spcBef>
                <a:spcPts val="1000"/>
              </a:spcBef>
              <a:spcAft>
                <a:spcPts val="0"/>
              </a:spcAft>
              <a:buClr>
                <a:srgbClr val="0D9390"/>
              </a:buClr>
              <a:buSzTx/>
              <a:buFont typeface="Arial" panose="020B0604020202020204" pitchFamily="34" charset="0"/>
              <a:buChar char="•"/>
              <a:tabLst/>
              <a:defRPr/>
            </a:pPr>
            <a:endParaRPr lang="en-US" dirty="0">
              <a:latin typeface="Calibri" panose="020F0502020204030204"/>
            </a:endParaRPr>
          </a:p>
          <a:p>
            <a:pPr marL="342900" lvl="0" indent="-342900">
              <a:buClr>
                <a:srgbClr val="0D9390"/>
              </a:buClr>
              <a:buFont typeface="Arial" panose="020B0604020202020204" pitchFamily="34" charset="0"/>
              <a:buChar char="•"/>
              <a:defRPr/>
            </a:pPr>
            <a:r>
              <a:rPr lang="el-GR" dirty="0"/>
              <a:t>Οι εκπαιδευόμενοι θα είναι σε θέση να κάνουν σχεδιασμό, λαμβάνοντας υπόψη τα χρώματα, την τυπογραφία, τη δομή και τη συνάφεια.</a:t>
            </a:r>
          </a:p>
          <a:p>
            <a:pPr marL="342900" lvl="0" indent="-342900">
              <a:buClr>
                <a:srgbClr val="0D9390"/>
              </a:buClr>
              <a:buFont typeface="Arial" panose="020B0604020202020204" pitchFamily="34" charset="0"/>
              <a:buChar char="•"/>
              <a:defRPr/>
            </a:pPr>
            <a:endParaRPr lang="el-GR" dirty="0"/>
          </a:p>
          <a:p>
            <a:pPr marL="342900" lvl="0" indent="-342900">
              <a:buClr>
                <a:srgbClr val="0D9390"/>
              </a:buClr>
              <a:buFont typeface="Arial" panose="020B0604020202020204" pitchFamily="34" charset="0"/>
              <a:buChar char="•"/>
              <a:defRPr/>
            </a:pPr>
            <a:r>
              <a:rPr lang="el-GR" dirty="0"/>
              <a:t>Οι εκπαιδευόμενοι θα εφαρμόσουν τη δημιουργική σκέψη, καθώς και πώς να αναλύουν και να αξιολογούν τα δεδομένα που λαμβάνουν.</a:t>
            </a: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
                <a:srgbClr val="0D9390"/>
              </a:buClr>
              <a:buSzTx/>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Διδακτικοί &amp; Μαθησιακοί Στόχοι</a:t>
            </a:r>
            <a:endParaRPr lang="en-US" dirty="0"/>
          </a:p>
          <a:p>
            <a:endParaRPr lang="en-US" dirty="0"/>
          </a:p>
        </p:txBody>
      </p:sp>
    </p:spTree>
    <p:extLst>
      <p:ext uri="{BB962C8B-B14F-4D97-AF65-F5344CB8AC3E}">
        <p14:creationId xmlns:p14="http://schemas.microsoft.com/office/powerpoint/2010/main" val="61549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457200" indent="-457200">
              <a:buFont typeface="+mj-lt"/>
              <a:buAutoNum type="arabicPeriod" startAt="3"/>
            </a:pPr>
            <a:r>
              <a:rPr lang="el-GR" b="1" dirty="0">
                <a:solidFill>
                  <a:schemeClr val="accent2"/>
                </a:solidFill>
              </a:rPr>
              <a:t>Χρήση βίντεο</a:t>
            </a:r>
            <a:r>
              <a:rPr lang="en-GB" b="1" dirty="0">
                <a:solidFill>
                  <a:schemeClr val="accent2"/>
                </a:solidFill>
              </a:rPr>
              <a:t>: </a:t>
            </a:r>
            <a:r>
              <a:rPr lang="el-GR" dirty="0"/>
              <a:t>Η χρήση βίντεο είναι πολύ σημαντική λόγω του συναισθηματισμού που δύναται να επιφέρει. Όπως έχει ήδη αναφερθεί, η χρήση βίντεο θα επιφέρει καλύτερη συγκράτηση του μηνύματος.</a:t>
            </a:r>
            <a:endParaRPr lang="en-GB" dirty="0"/>
          </a:p>
          <a:p>
            <a:pPr marL="457200" indent="-457200">
              <a:buClr>
                <a:schemeClr val="accent2"/>
              </a:buClr>
              <a:buFont typeface="Arial" panose="020B0604020202020204" pitchFamily="34" charset="0"/>
              <a:buChar char="•"/>
            </a:pPr>
            <a:r>
              <a:rPr lang="el-GR" dirty="0"/>
              <a:t>Επιπρόσθετα, τα βίντεο αποτελούν ένα καταπληκτικό μέσο για να προσεγγίσετε τους χρήστες που προτιμούν οπτικό περιεχόμενο.</a:t>
            </a:r>
            <a:endParaRPr lang="en-GB" dirty="0"/>
          </a:p>
          <a:p>
            <a:pPr marL="457200" indent="-457200">
              <a:buFont typeface="+mj-lt"/>
              <a:buAutoNum type="arabicPeriod" startAt="3"/>
            </a:pPr>
            <a:endParaRPr lang="en-GB" dirty="0"/>
          </a:p>
          <a:p>
            <a:pPr marL="457200" indent="-457200">
              <a:buFont typeface="+mj-lt"/>
              <a:buAutoNum type="arabicPeriod" startAt="4"/>
            </a:pPr>
            <a:r>
              <a:rPr lang="el-GR" b="1" dirty="0">
                <a:solidFill>
                  <a:schemeClr val="accent2"/>
                </a:solidFill>
              </a:rPr>
              <a:t>Δημιουργία αξιόπιστης εμπορικής επωνυμίας</a:t>
            </a:r>
            <a:r>
              <a:rPr lang="en-GB" b="1" dirty="0">
                <a:solidFill>
                  <a:schemeClr val="accent2"/>
                </a:solidFill>
              </a:rPr>
              <a:t>: </a:t>
            </a:r>
            <a:r>
              <a:rPr lang="el-GR" dirty="0"/>
              <a:t>Η δημιουργία ή η βελτίωση μίας εμπορικής επωνυμίας δεν είναι εύκολη διαδικασία.</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Συμβουλές κατά τη Διάρκεια της Επικοινωνίας</a:t>
            </a:r>
            <a:endParaRPr lang="en-GB" dirty="0"/>
          </a:p>
        </p:txBody>
      </p:sp>
    </p:spTree>
    <p:extLst>
      <p:ext uri="{BB962C8B-B14F-4D97-AF65-F5344CB8AC3E}">
        <p14:creationId xmlns:p14="http://schemas.microsoft.com/office/powerpoint/2010/main" val="395343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457200" indent="-457200">
              <a:buFont typeface="+mj-lt"/>
              <a:buAutoNum type="arabicPeriod" startAt="4"/>
            </a:pPr>
            <a:r>
              <a:rPr lang="el-GR" b="1" dirty="0">
                <a:solidFill>
                  <a:schemeClr val="accent2"/>
                </a:solidFill>
              </a:rPr>
              <a:t>Δημιουργία αξιόπιστης εμπορικής επωνυμίας </a:t>
            </a:r>
            <a:r>
              <a:rPr lang="en-GB" b="1" dirty="0">
                <a:solidFill>
                  <a:schemeClr val="accent2"/>
                </a:solidFill>
              </a:rPr>
              <a:t>(</a:t>
            </a:r>
            <a:r>
              <a:rPr lang="el-GR" b="1" dirty="0">
                <a:solidFill>
                  <a:schemeClr val="accent2"/>
                </a:solidFill>
              </a:rPr>
              <a:t>Συν</a:t>
            </a:r>
            <a:r>
              <a:rPr lang="en-GB" b="1" dirty="0">
                <a:solidFill>
                  <a:schemeClr val="accent2"/>
                </a:solidFill>
              </a:rPr>
              <a:t>.): </a:t>
            </a:r>
            <a:r>
              <a:rPr lang="el-GR" dirty="0"/>
              <a:t>Υπάρχουν πολλοί παράγοντες που πρέπει να ληφθούν υπόψη.</a:t>
            </a:r>
            <a:endParaRPr lang="en-GB" dirty="0"/>
          </a:p>
          <a:p>
            <a:pPr marL="457200" indent="-457200">
              <a:buFont typeface="+mj-lt"/>
              <a:buAutoNum type="arabicPeriod" startAt="4"/>
            </a:pPr>
            <a:endParaRPr lang="en-GB" dirty="0"/>
          </a:p>
          <a:p>
            <a:pPr marL="457200" indent="-457200">
              <a:buClr>
                <a:schemeClr val="accent2"/>
              </a:buClr>
              <a:buFont typeface="Arial" panose="020B0604020202020204" pitchFamily="34" charset="0"/>
              <a:buChar char="•"/>
            </a:pPr>
            <a:r>
              <a:rPr lang="el-GR" dirty="0"/>
              <a:t>Ποια είναι η ιστορία που η εμπορική επωνυμία προσπαθεί να πει; Η ιστορία πίσω από την επωνυμία είναι αυτό που θα την κάνει ξεχωριστή και θα τη διαφοροποιήσει ανάμεσα στις άλλες.</a:t>
            </a:r>
            <a:endParaRPr lang="en-GB" dirty="0"/>
          </a:p>
          <a:p>
            <a:pPr marL="457200" indent="-4572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r>
              <a:rPr lang="el-GR" dirty="0"/>
              <a:t>Η χρήση περιγραφικών</a:t>
            </a:r>
            <a:r>
              <a:rPr lang="en-GB" dirty="0"/>
              <a:t> </a:t>
            </a:r>
            <a:r>
              <a:rPr lang="el-GR" dirty="0"/>
              <a:t>λέξεων είναι πολύ σημαντική για τον ορισμό των χρωμάτων της εμπορικής επωνυμίας σας</a:t>
            </a:r>
            <a:r>
              <a:rPr lang="en-GB" dirty="0"/>
              <a:t>. </a:t>
            </a:r>
            <a:r>
              <a:rPr lang="el-GR" u="sng" dirty="0">
                <a:solidFill>
                  <a:schemeClr val="accent2">
                    <a:lumMod val="75000"/>
                  </a:schemeClr>
                </a:solidFill>
                <a:latin typeface="Calibri" panose="020F0502020204030204" pitchFamily="34" charset="0"/>
                <a:cs typeface="Times New Roman" panose="02020603050405020304" pitchFamily="18" charset="0"/>
              </a:rPr>
              <a:t>Παρα</a:t>
            </a:r>
            <a:r>
              <a:rPr lang="el-GR" u="sng"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δείγματα Αφήγησης Ιστοριών από μη κερδοσκοπικούς οργανισμούς</a:t>
            </a:r>
            <a:r>
              <a:rPr lang="en-GB" dirty="0"/>
              <a:t>. </a:t>
            </a:r>
          </a:p>
          <a:p>
            <a:pPr marL="0" indent="0"/>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Συμβουλές κατά τη Διάρκεια της Επικοινωνίας</a:t>
            </a:r>
            <a:endParaRPr lang="en-GB" dirty="0"/>
          </a:p>
        </p:txBody>
      </p:sp>
    </p:spTree>
    <p:extLst>
      <p:ext uri="{BB962C8B-B14F-4D97-AF65-F5344CB8AC3E}">
        <p14:creationId xmlns:p14="http://schemas.microsoft.com/office/powerpoint/2010/main" val="210662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565257"/>
            <a:ext cx="10595237" cy="3995028"/>
          </a:xfrm>
        </p:spPr>
        <p:txBody>
          <a:bodyPr/>
          <a:lstStyle/>
          <a:p>
            <a:pPr marL="457200" indent="-457200">
              <a:buFont typeface="+mj-lt"/>
              <a:buAutoNum type="arabicPeriod" startAt="4"/>
            </a:pPr>
            <a:r>
              <a:rPr lang="el-GR" b="1" dirty="0">
                <a:solidFill>
                  <a:schemeClr val="accent2"/>
                </a:solidFill>
              </a:rPr>
              <a:t>Παράγοντες που θα πρέπει να ληφθούν υπόψη κατά τη δημιουργία αξιόπιστης εμπορικής επωνυμίας </a:t>
            </a:r>
            <a:r>
              <a:rPr lang="en-GB" b="1" dirty="0">
                <a:solidFill>
                  <a:schemeClr val="accent2"/>
                </a:solidFill>
              </a:rPr>
              <a:t>(</a:t>
            </a:r>
            <a:r>
              <a:rPr lang="el-GR" b="1" dirty="0">
                <a:solidFill>
                  <a:schemeClr val="accent2"/>
                </a:solidFill>
              </a:rPr>
              <a:t>Συν</a:t>
            </a:r>
            <a:r>
              <a:rPr lang="en-GB" b="1" dirty="0">
                <a:solidFill>
                  <a:schemeClr val="accent2"/>
                </a:solidFill>
              </a:rPr>
              <a:t>.):</a:t>
            </a:r>
          </a:p>
          <a:p>
            <a:pPr marL="457200" indent="-457200">
              <a:buFont typeface="+mj-lt"/>
              <a:buAutoNum type="arabicPeriod" startAt="4"/>
            </a:pPr>
            <a:endParaRPr lang="en-GB" dirty="0"/>
          </a:p>
          <a:p>
            <a:pPr marL="457200" indent="-457200">
              <a:buClr>
                <a:schemeClr val="accent2"/>
              </a:buClr>
              <a:buFont typeface="Arial" panose="020B0604020202020204" pitchFamily="34" charset="0"/>
              <a:buChar char="•"/>
            </a:pPr>
            <a:r>
              <a:rPr lang="el-GR" dirty="0">
                <a:solidFill>
                  <a:schemeClr val="accent2"/>
                </a:solidFill>
              </a:rPr>
              <a:t>Χρώματα &amp; Γραμματοσειρές</a:t>
            </a:r>
            <a:r>
              <a:rPr lang="en-GB" dirty="0">
                <a:solidFill>
                  <a:schemeClr val="accent2"/>
                </a:solidFill>
              </a:rPr>
              <a:t>: </a:t>
            </a:r>
            <a:r>
              <a:rPr lang="el-GR" dirty="0"/>
              <a:t>Καθώς τα χρώματα δίνουν διαφορετικά μηνύματα, οι λέξεις που χρησιμοποιούνται θα πρέπει να είναι γραμμένες με τα ανάλογα χρώματα</a:t>
            </a:r>
            <a:r>
              <a:rPr lang="en-GB" dirty="0"/>
              <a:t>. </a:t>
            </a:r>
          </a:p>
          <a:p>
            <a:pPr marL="457200" indent="-4572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r>
              <a:rPr lang="el-GR" dirty="0"/>
              <a:t>Στην εικόνα που ακολουθεί υπάρχει μια γενική περιγραφή του τι σημαίνουν τα χρώματα, ωστόσο είναι σημαντικό να λάβουμε υπόψη τις πολιτισμικές ιδιαιτερότητες και το πλαίσιο των συγκεκριμένων χρωμάτων. Μπορεί να μη σημαίνουν όλα τα χρώματα το ίδιο στα διαφορετικά πολιτισμικά πλαίσια.</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Συμβουλές κατά τη Διάρκεια της Επικοινωνίας</a:t>
            </a:r>
            <a:endParaRPr lang="en-GB" dirty="0"/>
          </a:p>
        </p:txBody>
      </p:sp>
    </p:spTree>
    <p:extLst>
      <p:ext uri="{BB962C8B-B14F-4D97-AF65-F5344CB8AC3E}">
        <p14:creationId xmlns:p14="http://schemas.microsoft.com/office/powerpoint/2010/main" val="243327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457200" indent="-457200">
              <a:buFont typeface="+mj-lt"/>
              <a:buAutoNum type="arabicPeriod" startAt="4"/>
            </a:pPr>
            <a:r>
              <a:rPr lang="el-GR" b="1" dirty="0">
                <a:solidFill>
                  <a:schemeClr val="accent2"/>
                </a:solidFill>
              </a:rPr>
              <a:t>Παράγοντες που θα πρέπει να ληφθούν υπόψη κατά τη δημιουργία αξιόπιστης εμπορικής επωνυμίας </a:t>
            </a:r>
            <a:r>
              <a:rPr lang="en-GB" b="1" dirty="0">
                <a:solidFill>
                  <a:schemeClr val="accent2"/>
                </a:solidFill>
              </a:rPr>
              <a:t>(</a:t>
            </a:r>
            <a:r>
              <a:rPr lang="el-GR" b="1" dirty="0">
                <a:solidFill>
                  <a:schemeClr val="accent2"/>
                </a:solidFill>
              </a:rPr>
              <a:t>Συν</a:t>
            </a:r>
            <a:r>
              <a:rPr lang="en-GB" b="1" dirty="0">
                <a:solidFill>
                  <a:schemeClr val="accent2"/>
                </a:solidFill>
              </a:rPr>
              <a:t>.):</a:t>
            </a:r>
            <a:endParaRPr lang="en-GB" dirty="0"/>
          </a:p>
          <a:p>
            <a:pPr marL="457200" indent="-457200">
              <a:buClr>
                <a:schemeClr val="accent2"/>
              </a:buClr>
              <a:buFont typeface="Arial" panose="020B0604020202020204" pitchFamily="34" charset="0"/>
              <a:buChar char="•"/>
            </a:pPr>
            <a:r>
              <a:rPr lang="el-GR" dirty="0"/>
              <a:t>Οι γραμματοσειρές που χρησιμοποιούνται πρέπει να αντιπροσωπεύουν την εν λόγω ιστορία. Επομένως, τα χρώματα και οι γραμματοσειρές θα πρέπει να χρησιμοποιούνται με τον ίδιο τρόπο, και πάντα με σεβασμό προς την επωνυμία ως σύνολο.</a:t>
            </a:r>
          </a:p>
          <a:p>
            <a:pPr marL="457200" indent="-457200">
              <a:buClr>
                <a:schemeClr val="accent2"/>
              </a:buClr>
              <a:buFont typeface="Arial" panose="020B0604020202020204" pitchFamily="34" charset="0"/>
              <a:buChar char="•"/>
            </a:pPr>
            <a:r>
              <a:rPr lang="el-GR" dirty="0"/>
              <a:t>Η επωνυμία πρέπει να είναι συνεπής σε όλες τις ενέργειες διάδοσης. Για περισσότερες πληροφορίες σχετικά με τη συνοχή της εμπορικής επωνυμίας, επισκεφθείτε την ιστοσελίδα </a:t>
            </a:r>
            <a:r>
              <a:rPr lang="el-GR" u="sng" dirty="0">
                <a:solidFill>
                  <a:schemeClr val="accent2"/>
                </a:solidFill>
                <a:hlinkClick r:id="rId3"/>
              </a:rPr>
              <a:t>Πώς να κτίσετε τη συνοχή της εμπορικής επωνυμίας σας </a:t>
            </a:r>
            <a:r>
              <a:rPr lang="el-GR" dirty="0"/>
              <a:t>από την </a:t>
            </a:r>
            <a:r>
              <a:rPr lang="el-GR" dirty="0" err="1"/>
              <a:t>Hubspot</a:t>
            </a:r>
            <a:r>
              <a:rPr lang="el-GR" dirty="0"/>
              <a:t>.</a:t>
            </a:r>
            <a:endParaRPr lang="en-GB" dirty="0"/>
          </a:p>
          <a:p>
            <a:pPr marL="0" indent="0"/>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Συμβουλές κατά τη Διάρκεια της Επικοινωνίας</a:t>
            </a:r>
            <a:endParaRPr lang="en-GB" dirty="0"/>
          </a:p>
        </p:txBody>
      </p:sp>
    </p:spTree>
    <p:extLst>
      <p:ext uri="{BB962C8B-B14F-4D97-AF65-F5344CB8AC3E}">
        <p14:creationId xmlns:p14="http://schemas.microsoft.com/office/powerpoint/2010/main" val="342347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487987" y="538130"/>
            <a:ext cx="10962985" cy="803654"/>
          </a:xfrm>
        </p:spPr>
        <p:txBody>
          <a:bodyPr/>
          <a:lstStyle/>
          <a:p>
            <a:pPr algn="ctr"/>
            <a:r>
              <a:rPr lang="el-GR" dirty="0"/>
              <a:t>Τα Οκτώ Κυριότερα Χρώματα των</a:t>
            </a:r>
            <a:r>
              <a:rPr lang="en-GB" dirty="0"/>
              <a:t> </a:t>
            </a:r>
            <a:r>
              <a:rPr lang="el-GR" dirty="0"/>
              <a:t>Εμπορικών Επωνυμιών</a:t>
            </a:r>
            <a:endParaRPr lang="en-GB" dirty="0"/>
          </a:p>
        </p:txBody>
      </p:sp>
      <p:pic>
        <p:nvPicPr>
          <p:cNvPr id="5" name="Picture 4">
            <a:extLst>
              <a:ext uri="{FF2B5EF4-FFF2-40B4-BE49-F238E27FC236}">
                <a16:creationId xmlns:a16="http://schemas.microsoft.com/office/drawing/2014/main" id="{29DE8CC7-B4F3-CABB-B43C-3E0FB551D45F}"/>
              </a:ext>
            </a:extLst>
          </p:cNvPr>
          <p:cNvPicPr>
            <a:picLocks noChangeAspect="1"/>
          </p:cNvPicPr>
          <p:nvPr/>
        </p:nvPicPr>
        <p:blipFill>
          <a:blip r:embed="rId3"/>
          <a:stretch>
            <a:fillRect/>
          </a:stretch>
        </p:blipFill>
        <p:spPr>
          <a:xfrm>
            <a:off x="2664172" y="1060213"/>
            <a:ext cx="6863656" cy="4737573"/>
          </a:xfrm>
          <a:prstGeom prst="rect">
            <a:avLst/>
          </a:prstGeom>
        </p:spPr>
      </p:pic>
    </p:spTree>
    <p:extLst>
      <p:ext uri="{BB962C8B-B14F-4D97-AF65-F5344CB8AC3E}">
        <p14:creationId xmlns:p14="http://schemas.microsoft.com/office/powerpoint/2010/main" val="40214226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l-GR" dirty="0"/>
              <a:t>«Πάντα να σκέφτεστε καινοτόμα και να αδράσσετε τις ευκαιρίες </a:t>
            </a:r>
            <a:r>
              <a:rPr lang="el-GR"/>
              <a:t>που προκύπτουν, </a:t>
            </a:r>
            <a:r>
              <a:rPr lang="el-GR" dirty="0"/>
              <a:t>όπου κι αν αυτές βρίσκονται».</a:t>
            </a:r>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r>
              <a:rPr lang="en-IE" sz="2200" b="1" i="0" dirty="0"/>
              <a:t>Lakshmi Mittal</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Student constructing electric prototype">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blip>
          <a:srcRect l="14161" r="14161"/>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90292"/>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2346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6974019" cy="3995028"/>
          </a:xfrm>
        </p:spPr>
        <p:txBody>
          <a:bodyPr/>
          <a:lstStyle/>
          <a:p>
            <a:pPr marL="457200" indent="-457200">
              <a:buClr>
                <a:schemeClr val="accent2"/>
              </a:buClr>
              <a:buBlip>
                <a:blip r:embed="rId3"/>
              </a:buBlip>
            </a:pPr>
            <a:r>
              <a:rPr lang="el-GR" dirty="0"/>
              <a:t>Οι Βασικοί Δείκτες Επίδοσης</a:t>
            </a:r>
            <a:r>
              <a:rPr lang="en-GB" dirty="0"/>
              <a:t> </a:t>
            </a:r>
            <a:r>
              <a:rPr lang="el-GR" dirty="0"/>
              <a:t>είναι δείκτες που χρησιμοποιούνται συνήθως για τη μέτρηση της απόδοσης του οργανισμού. Βοηθούν στην αξιολόγηση του κατά πόσον οι δράσεις που πραγματοποιήθηκαν είχαν επιτυχή αποτελέσματα, ή εάν υπάρχουν κενά που πρέπει να ληφθούν υπόψη. </a:t>
            </a:r>
          </a:p>
          <a:p>
            <a:pPr marL="457200" indent="-457200">
              <a:buClr>
                <a:schemeClr val="accent2"/>
              </a:buClr>
              <a:buBlip>
                <a:blip r:embed="rId3"/>
              </a:buBlip>
            </a:pPr>
            <a:r>
              <a:rPr lang="el-GR" dirty="0"/>
              <a:t>Συνήθως εκφράζεται σε ποσοστιαίες τιμές. Στην παρούσα ενότητα, οι Βασικοί Δείκτες Επίδοσης που εξετάζονται αφορούν τις στρατηγικές επικοινωνίας.</a:t>
            </a:r>
            <a:endParaRPr lang="en-GB" dirty="0"/>
          </a:p>
          <a:p>
            <a:pPr marL="0" indent="0"/>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Βασικοί Δείκτες Επίδοσης (ΒΔΕ)</a:t>
            </a:r>
            <a:endParaRPr lang="en-GB" dirty="0"/>
          </a:p>
        </p:txBody>
      </p:sp>
      <p:pic>
        <p:nvPicPr>
          <p:cNvPr id="6" name="Imagen 4" descr="Un dibujo de un personaje animado&#10;&#10;Descripción generada automáticamente con confianza baja">
            <a:extLst>
              <a:ext uri="{FF2B5EF4-FFF2-40B4-BE49-F238E27FC236}">
                <a16:creationId xmlns:a16="http://schemas.microsoft.com/office/drawing/2014/main" id="{2FD144F0-3908-68B0-3543-9619BCCFFD5D}"/>
              </a:ext>
            </a:extLst>
          </p:cNvPr>
          <p:cNvPicPr>
            <a:picLocks noChangeAspect="1"/>
          </p:cNvPicPr>
          <p:nvPr/>
        </p:nvPicPr>
        <p:blipFill rotWithShape="1">
          <a:blip r:embed="rId4">
            <a:grayscl/>
          </a:blip>
          <a:srcRect l="16777" t="4505" r="21153" b="3138"/>
          <a:stretch/>
        </p:blipFill>
        <p:spPr>
          <a:xfrm>
            <a:off x="7881077" y="1565257"/>
            <a:ext cx="3354959" cy="3325398"/>
          </a:xfrm>
          <a:prstGeom prst="rect">
            <a:avLst/>
          </a:prstGeom>
        </p:spPr>
      </p:pic>
    </p:spTree>
    <p:extLst>
      <p:ext uri="{BB962C8B-B14F-4D97-AF65-F5344CB8AC3E}">
        <p14:creationId xmlns:p14="http://schemas.microsoft.com/office/powerpoint/2010/main" val="100991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457200" indent="-457200">
              <a:buClr>
                <a:schemeClr val="accent2"/>
              </a:buClr>
              <a:buFont typeface="+mj-lt"/>
              <a:buAutoNum type="arabicParenR"/>
            </a:pPr>
            <a:r>
              <a:rPr lang="el-GR" b="1" dirty="0">
                <a:solidFill>
                  <a:schemeClr val="accent2"/>
                </a:solidFill>
              </a:rPr>
              <a:t>Προπαρασκευαστικό στάδιο: </a:t>
            </a:r>
            <a:r>
              <a:rPr lang="el-GR" dirty="0"/>
              <a:t>Σε αυτό το στάδιο, η χρήση των στόχων SMART (</a:t>
            </a:r>
            <a:r>
              <a:rPr lang="el-GR" dirty="0" err="1"/>
              <a:t>Specific</a:t>
            </a:r>
            <a:r>
              <a:rPr lang="el-GR" dirty="0"/>
              <a:t>, </a:t>
            </a:r>
            <a:r>
              <a:rPr lang="el-GR" dirty="0" err="1"/>
              <a:t>Measurable</a:t>
            </a:r>
            <a:r>
              <a:rPr lang="el-GR" dirty="0"/>
              <a:t>, </a:t>
            </a:r>
            <a:r>
              <a:rPr lang="el-GR" dirty="0" err="1"/>
              <a:t>Achievable</a:t>
            </a:r>
            <a:r>
              <a:rPr lang="el-GR" dirty="0"/>
              <a:t>, </a:t>
            </a:r>
            <a:r>
              <a:rPr lang="el-GR" dirty="0" err="1"/>
              <a:t>Relevant</a:t>
            </a:r>
            <a:r>
              <a:rPr lang="el-GR" dirty="0"/>
              <a:t>, </a:t>
            </a:r>
            <a:r>
              <a:rPr lang="el-GR" dirty="0" err="1"/>
              <a:t>Time-Bound</a:t>
            </a:r>
            <a:r>
              <a:rPr lang="el-GR" dirty="0"/>
              <a:t>), δηλαδή Συγκεκριμένος, Μετρήσιμος, Επιτεύξιμος, Σχετικός, Με Προθεσμία, θα καθορίσει τους προηγούμενους στόχους και τα αναμενόμενα αποτελέσματα που προσπαθεί να επιτύχει ο οργανισμός. Η χρήση μιας σύντομης δήλωσης θα βοηθήσει στον προσδιορισμό των βασικών δεικτών. </a:t>
            </a:r>
          </a:p>
          <a:p>
            <a:pPr marL="0" indent="0">
              <a:buClr>
                <a:schemeClr val="accent2"/>
              </a:buClr>
            </a:pPr>
            <a:endParaRPr lang="el-GR" dirty="0"/>
          </a:p>
          <a:p>
            <a:pPr marL="342900" indent="-342900">
              <a:buClr>
                <a:schemeClr val="accent2"/>
              </a:buClr>
              <a:buFont typeface="Arial" panose="020B0604020202020204" pitchFamily="34" charset="0"/>
              <a:buChar char="•"/>
            </a:pPr>
            <a:r>
              <a:rPr lang="el-GR" dirty="0">
                <a:solidFill>
                  <a:schemeClr val="accent2"/>
                </a:solidFill>
              </a:rPr>
              <a:t>Συγκεκριμένος: </a:t>
            </a:r>
            <a:r>
              <a:rPr lang="el-GR" dirty="0"/>
              <a:t>Με την αύξηση των ακολούθων του Μη Κυβερνητικού Οργανισμού (ΜΚΟ) μου στο LinkedIn</a:t>
            </a:r>
          </a:p>
          <a:p>
            <a:pPr marL="342900" indent="-342900">
              <a:buClr>
                <a:schemeClr val="accent2"/>
              </a:buClr>
              <a:buFont typeface="Arial" panose="020B0604020202020204" pitchFamily="34" charset="0"/>
              <a:buChar char="•"/>
            </a:pPr>
            <a:r>
              <a:rPr lang="el-GR" dirty="0">
                <a:solidFill>
                  <a:schemeClr val="accent2"/>
                </a:solidFill>
              </a:rPr>
              <a:t>Μετρήσιμος: </a:t>
            </a:r>
            <a:r>
              <a:rPr lang="el-GR" dirty="0"/>
              <a:t>Από 10.000 σε 20.000 </a:t>
            </a:r>
            <a:endParaRPr lang="en-GB" dirty="0"/>
          </a:p>
          <a:p>
            <a:pPr marL="0" indent="0"/>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Βασικοί Δείκτες Επίδοσης (ΒΔΕ)</a:t>
            </a:r>
            <a:endParaRPr lang="en-GB" dirty="0"/>
          </a:p>
        </p:txBody>
      </p:sp>
    </p:spTree>
    <p:extLst>
      <p:ext uri="{BB962C8B-B14F-4D97-AF65-F5344CB8AC3E}">
        <p14:creationId xmlns:p14="http://schemas.microsoft.com/office/powerpoint/2010/main" val="19157820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457200" indent="-457200">
              <a:buClr>
                <a:schemeClr val="accent2"/>
              </a:buClr>
              <a:buFont typeface="+mj-lt"/>
              <a:buAutoNum type="arabicParenR"/>
            </a:pPr>
            <a:r>
              <a:rPr lang="el-GR" b="1" dirty="0">
                <a:solidFill>
                  <a:schemeClr val="accent2"/>
                </a:solidFill>
              </a:rPr>
              <a:t>Προπαρασκευαστικό στάδιο (Συν.):</a:t>
            </a:r>
          </a:p>
          <a:p>
            <a:pPr marL="457200" indent="-457200">
              <a:buClr>
                <a:schemeClr val="accent2"/>
              </a:buClr>
              <a:buFont typeface="+mj-lt"/>
              <a:buAutoNum type="arabicParenR"/>
            </a:pPr>
            <a:endParaRPr lang="el-GR" b="1" dirty="0">
              <a:solidFill>
                <a:schemeClr val="accent2"/>
              </a:solidFill>
            </a:endParaRPr>
          </a:p>
          <a:p>
            <a:pPr marL="342900" indent="-342900">
              <a:buClr>
                <a:schemeClr val="accent2"/>
              </a:buClr>
              <a:buFont typeface="Arial" panose="020B0604020202020204" pitchFamily="34" charset="0"/>
              <a:buChar char="•"/>
            </a:pPr>
            <a:r>
              <a:rPr lang="el-GR" dirty="0">
                <a:solidFill>
                  <a:schemeClr val="accent2"/>
                </a:solidFill>
              </a:rPr>
              <a:t>Εφικτός: </a:t>
            </a:r>
            <a:r>
              <a:rPr lang="el-GR" dirty="0"/>
              <a:t>Μέσω τριών εκστρατειών στο LinkedIn με συνεργάτες που ασκούν επιρροή (</a:t>
            </a:r>
            <a:r>
              <a:rPr lang="en-GB"/>
              <a:t>influencers)</a:t>
            </a:r>
            <a:r>
              <a:rPr lang="el-GR"/>
              <a:t>. </a:t>
            </a:r>
            <a:endParaRPr lang="el-GR" dirty="0"/>
          </a:p>
          <a:p>
            <a:pPr marL="457200" indent="-457200">
              <a:buClr>
                <a:schemeClr val="accent2"/>
              </a:buClr>
              <a:buFont typeface="+mj-lt"/>
              <a:buAutoNum type="arabicParenR"/>
            </a:pPr>
            <a:endParaRPr lang="el-GR" dirty="0">
              <a:solidFill>
                <a:schemeClr val="accent2"/>
              </a:solidFill>
            </a:endParaRPr>
          </a:p>
          <a:p>
            <a:pPr marL="342900" indent="-342900">
              <a:buClr>
                <a:schemeClr val="accent2"/>
              </a:buClr>
              <a:buFont typeface="Arial" panose="020B0604020202020204" pitchFamily="34" charset="0"/>
              <a:buChar char="•"/>
            </a:pPr>
            <a:r>
              <a:rPr lang="el-GR" dirty="0">
                <a:solidFill>
                  <a:schemeClr val="accent2"/>
                </a:solidFill>
              </a:rPr>
              <a:t>Σχετικός: </a:t>
            </a:r>
            <a:r>
              <a:rPr lang="el-GR" dirty="0"/>
              <a:t>Αύξηση της αναγνωρισιμότητας της εμπορικής επωνυμίας</a:t>
            </a:r>
          </a:p>
          <a:p>
            <a:pPr marL="457200" indent="-457200">
              <a:buClr>
                <a:schemeClr val="accent2"/>
              </a:buClr>
              <a:buFont typeface="+mj-lt"/>
              <a:buAutoNum type="arabicParenR"/>
            </a:pPr>
            <a:endParaRPr lang="el-GR" dirty="0">
              <a:solidFill>
                <a:schemeClr val="accent2"/>
              </a:solidFill>
            </a:endParaRPr>
          </a:p>
          <a:p>
            <a:pPr marL="342900" indent="-342900">
              <a:buClr>
                <a:schemeClr val="accent2"/>
              </a:buClr>
              <a:buFont typeface="Arial" panose="020B0604020202020204" pitchFamily="34" charset="0"/>
              <a:buChar char="•"/>
            </a:pPr>
            <a:r>
              <a:rPr lang="el-GR" dirty="0">
                <a:solidFill>
                  <a:schemeClr val="accent2"/>
                </a:solidFill>
              </a:rPr>
              <a:t>Με Προθεσμία: </a:t>
            </a:r>
            <a:r>
              <a:rPr lang="el-GR" dirty="0"/>
              <a:t>Φέτος</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Βασικοί Δείκτες Επίδοσης (ΒΔΕ)</a:t>
            </a:r>
            <a:endParaRPr lang="en-GB" dirty="0"/>
          </a:p>
        </p:txBody>
      </p:sp>
    </p:spTree>
    <p:extLst>
      <p:ext uri="{BB962C8B-B14F-4D97-AF65-F5344CB8AC3E}">
        <p14:creationId xmlns:p14="http://schemas.microsoft.com/office/powerpoint/2010/main" val="39316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457200" indent="-457200">
              <a:buClr>
                <a:schemeClr val="accent2"/>
              </a:buClr>
              <a:buFont typeface="+mj-lt"/>
              <a:buAutoNum type="arabicParenR" startAt="2"/>
            </a:pPr>
            <a:r>
              <a:rPr lang="el-GR" b="1" dirty="0">
                <a:solidFill>
                  <a:schemeClr val="accent2"/>
                </a:solidFill>
              </a:rPr>
              <a:t>Στάδιο ανάπτυξης: </a:t>
            </a:r>
            <a:r>
              <a:rPr lang="el-GR" dirty="0"/>
              <a:t>Οι Βασικοί Δείκτες Επίδοσης πρέπει να είναι σχετικοί με τους πραγματικούς στόχους του Οργανισμού. Ως εκ τούτου, οι ΒΔΕ που θα παρακολουθούνται θα πρέπει να ευθυγραμμίζονται με τις τρέχουσες προτεραιότητες.</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Βασικοί Δείκτες Επίδοσης (ΒΔΕ)</a:t>
            </a:r>
            <a:endParaRPr lang="en-GB" dirty="0"/>
          </a:p>
        </p:txBody>
      </p:sp>
    </p:spTree>
    <p:extLst>
      <p:ext uri="{BB962C8B-B14F-4D97-AF65-F5344CB8AC3E}">
        <p14:creationId xmlns:p14="http://schemas.microsoft.com/office/powerpoint/2010/main" val="40204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Clr>
                <a:schemeClr val="accent2"/>
              </a:buClr>
              <a:buBlip>
                <a:blip r:embed="rId2"/>
              </a:buBlip>
            </a:pPr>
            <a:r>
              <a:rPr lang="el-GR" b="1" dirty="0">
                <a:solidFill>
                  <a:schemeClr val="accent2"/>
                </a:solidFill>
              </a:rPr>
              <a:t>Μαθησιακοί Στόχοι (Συν.)</a:t>
            </a:r>
            <a:r>
              <a:rPr lang="en-US" b="1" dirty="0">
                <a:solidFill>
                  <a:schemeClr val="accent2"/>
                </a:solidFill>
              </a:rPr>
              <a:t>:</a:t>
            </a:r>
          </a:p>
          <a:p>
            <a:pPr marL="0" indent="0">
              <a:buClr>
                <a:schemeClr val="accent2"/>
              </a:buClr>
            </a:pPr>
            <a:endParaRPr lang="en-US" b="1" dirty="0">
              <a:solidFill>
                <a:schemeClr val="accent2"/>
              </a:solidFill>
            </a:endParaRPr>
          </a:p>
          <a:p>
            <a:pPr marL="342900" indent="-342900">
              <a:buClr>
                <a:schemeClr val="accent2"/>
              </a:buClr>
              <a:buFont typeface="Arial" panose="020B0604020202020204" pitchFamily="34" charset="0"/>
              <a:buChar char="•"/>
            </a:pPr>
            <a:r>
              <a:rPr lang="el-GR" dirty="0"/>
              <a:t>Οι εκπαιδευόμενοι θα είναι σε θέση να ελέγχουν τι λειτουργεί και να εντοπίζουν πιθανά κενά, ενώ θα είναι σε θέση να επικοινωνούν, τόσο εντός του οργανισμού, όσο και με άτομα εκτός του οργανισμού.</a:t>
            </a:r>
            <a:endParaRPr lang="en-US" dirty="0"/>
          </a:p>
          <a:p>
            <a:pPr marL="342900" indent="-342900">
              <a:buClr>
                <a:schemeClr val="accent2"/>
              </a:buClr>
              <a:buFont typeface="Arial" panose="020B0604020202020204" pitchFamily="34" charset="0"/>
              <a:buChar char="•"/>
            </a:pPr>
            <a:endParaRPr lang="en-US" dirty="0"/>
          </a:p>
          <a:p>
            <a:pPr marL="342900" indent="-342900">
              <a:buClr>
                <a:schemeClr val="accent2"/>
              </a:buClr>
              <a:buFont typeface="Arial" panose="020B0604020202020204" pitchFamily="34" charset="0"/>
              <a:buChar char="•"/>
            </a:pPr>
            <a:endParaRPr lang="en-US"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Διδακτικοί &amp; Μαθησιακοί Στόχοι</a:t>
            </a:r>
            <a:endParaRPr lang="en-US" dirty="0"/>
          </a:p>
        </p:txBody>
      </p:sp>
    </p:spTree>
    <p:extLst>
      <p:ext uri="{BB962C8B-B14F-4D97-AF65-F5344CB8AC3E}">
        <p14:creationId xmlns:p14="http://schemas.microsoft.com/office/powerpoint/2010/main" val="179363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567480"/>
            <a:ext cx="10595237" cy="3723040"/>
          </a:xfrm>
        </p:spPr>
        <p:txBody>
          <a:bodyPr/>
          <a:lstStyle/>
          <a:p>
            <a:pPr marL="457200" indent="-457200">
              <a:buClr>
                <a:schemeClr val="accent2"/>
              </a:buClr>
              <a:buFont typeface="+mj-lt"/>
              <a:buAutoNum type="arabicParenR" startAt="2"/>
            </a:pPr>
            <a:r>
              <a:rPr lang="el-GR" b="1" dirty="0">
                <a:solidFill>
                  <a:schemeClr val="accent2"/>
                </a:solidFill>
              </a:rPr>
              <a:t>Στάδιο Ανάπτυξης </a:t>
            </a:r>
            <a:r>
              <a:rPr lang="en-GB" b="1" dirty="0">
                <a:solidFill>
                  <a:schemeClr val="accent2"/>
                </a:solidFill>
              </a:rPr>
              <a:t>(</a:t>
            </a:r>
            <a:r>
              <a:rPr lang="el-GR" b="1" dirty="0">
                <a:solidFill>
                  <a:schemeClr val="accent2"/>
                </a:solidFill>
              </a:rPr>
              <a:t>Συν</a:t>
            </a:r>
            <a:r>
              <a:rPr lang="en-GB" b="1" dirty="0">
                <a:solidFill>
                  <a:schemeClr val="accent2"/>
                </a:solidFill>
              </a:rPr>
              <a:t>.): </a:t>
            </a:r>
            <a:r>
              <a:rPr lang="el-GR" dirty="0"/>
              <a:t>Παραδείγματα ΒΔΕ που αναλύονται</a:t>
            </a:r>
            <a:r>
              <a:rPr lang="en-GB" dirty="0"/>
              <a:t>:</a:t>
            </a:r>
          </a:p>
          <a:p>
            <a:pPr marL="0" indent="0"/>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Βασικοί Δείκτες Επίδοσης (ΒΔΕ)</a:t>
            </a:r>
            <a:endParaRPr lang="en-GB" dirty="0"/>
          </a:p>
        </p:txBody>
      </p:sp>
      <p:graphicFrame>
        <p:nvGraphicFramePr>
          <p:cNvPr id="6" name="Table 6">
            <a:extLst>
              <a:ext uri="{FF2B5EF4-FFF2-40B4-BE49-F238E27FC236}">
                <a16:creationId xmlns:a16="http://schemas.microsoft.com/office/drawing/2014/main" id="{43D76976-04B2-4504-3DAA-EB216F3E4015}"/>
              </a:ext>
            </a:extLst>
          </p:cNvPr>
          <p:cNvGraphicFramePr>
            <a:graphicFrameLocks noGrp="1"/>
          </p:cNvGraphicFramePr>
          <p:nvPr>
            <p:extLst>
              <p:ext uri="{D42A27DB-BD31-4B8C-83A1-F6EECF244321}">
                <p14:modId xmlns:p14="http://schemas.microsoft.com/office/powerpoint/2010/main" val="2165463113"/>
              </p:ext>
            </p:extLst>
          </p:nvPr>
        </p:nvGraphicFramePr>
        <p:xfrm>
          <a:off x="1026941" y="2039234"/>
          <a:ext cx="10366678" cy="3550920"/>
        </p:xfrm>
        <a:graphic>
          <a:graphicData uri="http://schemas.openxmlformats.org/drawingml/2006/table">
            <a:tbl>
              <a:tblPr bandRow="1">
                <a:tableStyleId>{5C22544A-7EE6-4342-B048-85BDC9FD1C3A}</a:tableStyleId>
              </a:tblPr>
              <a:tblGrid>
                <a:gridCol w="5183339">
                  <a:extLst>
                    <a:ext uri="{9D8B030D-6E8A-4147-A177-3AD203B41FA5}">
                      <a16:colId xmlns:a16="http://schemas.microsoft.com/office/drawing/2014/main" val="2389506028"/>
                    </a:ext>
                  </a:extLst>
                </a:gridCol>
                <a:gridCol w="5183339">
                  <a:extLst>
                    <a:ext uri="{9D8B030D-6E8A-4147-A177-3AD203B41FA5}">
                      <a16:colId xmlns:a16="http://schemas.microsoft.com/office/drawing/2014/main" val="72292267"/>
                    </a:ext>
                  </a:extLst>
                </a:gridCol>
              </a:tblGrid>
              <a:tr h="370840">
                <a:tc>
                  <a:txBody>
                    <a:bodyPr/>
                    <a:lstStyle/>
                    <a:p>
                      <a:r>
                        <a:rPr lang="el-GR" sz="1700" b="1">
                          <a:solidFill>
                            <a:srgbClr val="000000"/>
                          </a:solidFill>
                        </a:rPr>
                        <a:t>Δείκτης </a:t>
                      </a:r>
                      <a:r>
                        <a:rPr lang="el-GR" sz="1700" b="1" dirty="0">
                          <a:solidFill>
                            <a:srgbClr val="000000"/>
                          </a:solidFill>
                        </a:rPr>
                        <a:t>προσέκλυσης </a:t>
                      </a:r>
                      <a:r>
                        <a:rPr lang="en-ZA" sz="1700" dirty="0">
                          <a:solidFill>
                            <a:srgbClr val="000000"/>
                          </a:solidFill>
                        </a:rPr>
                        <a:t>(</a:t>
                      </a:r>
                      <a:r>
                        <a:rPr lang="el-GR" sz="1700" dirty="0">
                          <a:solidFill>
                            <a:srgbClr val="000000"/>
                          </a:solidFill>
                        </a:rPr>
                        <a:t>προσελκύσεις</a:t>
                      </a:r>
                      <a:r>
                        <a:rPr lang="en-ZA" sz="1700" dirty="0">
                          <a:solidFill>
                            <a:srgbClr val="000000"/>
                          </a:solidFill>
                        </a:rPr>
                        <a:t>/</a:t>
                      </a:r>
                      <a:r>
                        <a:rPr lang="el-GR" sz="1700" dirty="0">
                          <a:solidFill>
                            <a:srgbClr val="000000"/>
                          </a:solidFill>
                        </a:rPr>
                        <a:t>επισκέψεις</a:t>
                      </a:r>
                      <a:r>
                        <a:rPr lang="en-ZA" sz="1700" dirty="0">
                          <a:solidFill>
                            <a:srgbClr val="000000"/>
                          </a:solidFill>
                        </a:rPr>
                        <a:t>)</a:t>
                      </a:r>
                    </a:p>
                  </a:txBody>
                  <a:tcPr/>
                </a:tc>
                <a:tc>
                  <a:txBody>
                    <a:bodyPr/>
                    <a:lstStyle/>
                    <a:p>
                      <a:r>
                        <a:rPr lang="el-GR" sz="1700" dirty="0">
                          <a:solidFill>
                            <a:srgbClr val="000000"/>
                          </a:solidFill>
                        </a:rPr>
                        <a:t>Εγγράφονται ως συνδρομητές;</a:t>
                      </a:r>
                      <a:endParaRPr lang="en-ZA" sz="1700" dirty="0">
                        <a:solidFill>
                          <a:srgbClr val="000000"/>
                        </a:solidFill>
                      </a:endParaRPr>
                    </a:p>
                  </a:txBody>
                  <a:tcPr/>
                </a:tc>
                <a:extLst>
                  <a:ext uri="{0D108BD9-81ED-4DB2-BD59-A6C34878D82A}">
                    <a16:rowId xmlns:a16="http://schemas.microsoft.com/office/drawing/2014/main" val="583695376"/>
                  </a:ext>
                </a:extLst>
              </a:tr>
              <a:tr h="370840">
                <a:tc>
                  <a:txBody>
                    <a:bodyPr/>
                    <a:lstStyle/>
                    <a:p>
                      <a:r>
                        <a:rPr lang="el-GR" sz="1700" b="1" kern="1200" dirty="0">
                          <a:solidFill>
                            <a:srgbClr val="000000"/>
                          </a:solidFill>
                          <a:latin typeface="+mn-lt"/>
                          <a:ea typeface="+mn-ea"/>
                          <a:cs typeface="+mn-cs"/>
                        </a:rPr>
                        <a:t>Έκταση επίσκεψης </a:t>
                      </a:r>
                      <a:r>
                        <a:rPr lang="en-ZA" sz="1700" dirty="0">
                          <a:solidFill>
                            <a:srgbClr val="000000"/>
                          </a:solidFill>
                        </a:rPr>
                        <a:t>(</a:t>
                      </a:r>
                      <a:r>
                        <a:rPr lang="el-GR" sz="1700" dirty="0">
                          <a:solidFill>
                            <a:srgbClr val="000000"/>
                          </a:solidFill>
                        </a:rPr>
                        <a:t>προβολές σελίδας</a:t>
                      </a:r>
                      <a:r>
                        <a:rPr lang="en-ZA" sz="1700" dirty="0">
                          <a:solidFill>
                            <a:srgbClr val="000000"/>
                          </a:solidFill>
                        </a:rPr>
                        <a:t>/</a:t>
                      </a:r>
                      <a:r>
                        <a:rPr lang="el-GR" sz="1700" dirty="0">
                          <a:solidFill>
                            <a:srgbClr val="000000"/>
                          </a:solidFill>
                        </a:rPr>
                        <a:t>επισκέψεις</a:t>
                      </a:r>
                      <a:r>
                        <a:rPr lang="en-ZA" sz="1700" dirty="0">
                          <a:solidFill>
                            <a:srgbClr val="000000"/>
                          </a:solidFill>
                        </a:rPr>
                        <a:t>)</a:t>
                      </a:r>
                    </a:p>
                  </a:txBody>
                  <a:tcPr/>
                </a:tc>
                <a:tc>
                  <a:txBody>
                    <a:bodyPr/>
                    <a:lstStyle/>
                    <a:p>
                      <a:r>
                        <a:rPr lang="el-GR" sz="1700" dirty="0">
                          <a:solidFill>
                            <a:srgbClr val="000000"/>
                          </a:solidFill>
                        </a:rPr>
                        <a:t>Ενδιαφέρονται για το περιεχόμενο;</a:t>
                      </a:r>
                      <a:endParaRPr lang="en-ZA" sz="1700" dirty="0">
                        <a:solidFill>
                          <a:srgbClr val="000000"/>
                        </a:solidFill>
                      </a:endParaRPr>
                    </a:p>
                  </a:txBody>
                  <a:tcPr/>
                </a:tc>
                <a:extLst>
                  <a:ext uri="{0D108BD9-81ED-4DB2-BD59-A6C34878D82A}">
                    <a16:rowId xmlns:a16="http://schemas.microsoft.com/office/drawing/2014/main" val="4006270701"/>
                  </a:ext>
                </a:extLst>
              </a:tr>
              <a:tr h="370840">
                <a:tc>
                  <a:txBody>
                    <a:bodyPr/>
                    <a:lstStyle/>
                    <a:p>
                      <a:r>
                        <a:rPr lang="el-GR" sz="1700" b="1" kern="1200" dirty="0">
                          <a:solidFill>
                            <a:srgbClr val="000000"/>
                          </a:solidFill>
                          <a:latin typeface="+mn-lt"/>
                          <a:ea typeface="+mn-ea"/>
                          <a:cs typeface="+mn-cs"/>
                        </a:rPr>
                        <a:t>Έκταση περιεχομένου </a:t>
                      </a:r>
                      <a:r>
                        <a:rPr lang="en-ZA" sz="1700" dirty="0">
                          <a:solidFill>
                            <a:srgbClr val="000000"/>
                          </a:solidFill>
                        </a:rPr>
                        <a:t>(</a:t>
                      </a:r>
                      <a:r>
                        <a:rPr lang="el-GR" sz="1700" dirty="0">
                          <a:solidFill>
                            <a:srgbClr val="000000"/>
                          </a:solidFill>
                        </a:rPr>
                        <a:t>προβολές σελίδας</a:t>
                      </a:r>
                      <a:r>
                        <a:rPr lang="en-ZA" sz="1700" dirty="0">
                          <a:solidFill>
                            <a:srgbClr val="000000"/>
                          </a:solidFill>
                        </a:rPr>
                        <a:t>/</a:t>
                      </a:r>
                      <a:r>
                        <a:rPr lang="el-GR" sz="1700" dirty="0">
                          <a:solidFill>
                            <a:srgbClr val="000000"/>
                          </a:solidFill>
                        </a:rPr>
                        <a:t>επισκέψεις περιεχομένου</a:t>
                      </a:r>
                      <a:r>
                        <a:rPr lang="en-ZA" sz="1700" dirty="0">
                          <a:solidFill>
                            <a:srgbClr val="000000"/>
                          </a:solidFill>
                        </a:rPr>
                        <a:t>)</a:t>
                      </a:r>
                    </a:p>
                  </a:txBody>
                  <a:tcPr/>
                </a:tc>
                <a:tc>
                  <a:txBody>
                    <a:bodyPr/>
                    <a:lstStyle/>
                    <a:p>
                      <a:r>
                        <a:rPr lang="el-GR" sz="1700" dirty="0">
                          <a:solidFill>
                            <a:srgbClr val="000000"/>
                          </a:solidFill>
                        </a:rPr>
                        <a:t>Ποιο είδος περιεχομένου είναι πιο ενδιαφέρον;</a:t>
                      </a:r>
                      <a:endParaRPr lang="en-ZA" sz="1700" dirty="0">
                        <a:solidFill>
                          <a:srgbClr val="000000"/>
                        </a:solidFill>
                      </a:endParaRPr>
                    </a:p>
                  </a:txBody>
                  <a:tcPr/>
                </a:tc>
                <a:extLst>
                  <a:ext uri="{0D108BD9-81ED-4DB2-BD59-A6C34878D82A}">
                    <a16:rowId xmlns:a16="http://schemas.microsoft.com/office/drawing/2014/main" val="386382934"/>
                  </a:ext>
                </a:extLst>
              </a:tr>
              <a:tr h="370840">
                <a:tc>
                  <a:txBody>
                    <a:bodyPr/>
                    <a:lstStyle/>
                    <a:p>
                      <a:r>
                        <a:rPr lang="el-GR" sz="1700" b="1" kern="1200" dirty="0">
                          <a:solidFill>
                            <a:srgbClr val="000000"/>
                          </a:solidFill>
                          <a:latin typeface="+mn-lt"/>
                          <a:ea typeface="+mn-ea"/>
                          <a:cs typeface="+mn-cs"/>
                        </a:rPr>
                        <a:t>Ποσοστό νέων επισκεπτών </a:t>
                      </a:r>
                      <a:r>
                        <a:rPr lang="en-ZA" sz="1700" dirty="0">
                          <a:solidFill>
                            <a:srgbClr val="000000"/>
                          </a:solidFill>
                        </a:rPr>
                        <a:t>(</a:t>
                      </a:r>
                      <a:r>
                        <a:rPr lang="el-GR" sz="1700" dirty="0">
                          <a:solidFill>
                            <a:srgbClr val="000000"/>
                          </a:solidFill>
                        </a:rPr>
                        <a:t>νέοι επισκέπτες</a:t>
                      </a:r>
                      <a:r>
                        <a:rPr lang="en-ZA" sz="1700" dirty="0">
                          <a:solidFill>
                            <a:srgbClr val="000000"/>
                          </a:solidFill>
                        </a:rPr>
                        <a:t>/</a:t>
                      </a:r>
                      <a:r>
                        <a:rPr lang="el-GR" sz="1700" dirty="0">
                          <a:solidFill>
                            <a:srgbClr val="000000"/>
                          </a:solidFill>
                        </a:rPr>
                        <a:t>αποκλειστικοί επισκέπτες</a:t>
                      </a:r>
                      <a:r>
                        <a:rPr lang="en-ZA" sz="1700" dirty="0">
                          <a:solidFill>
                            <a:srgbClr val="000000"/>
                          </a:solidFill>
                        </a:rPr>
                        <a:t>)</a:t>
                      </a:r>
                    </a:p>
                  </a:txBody>
                  <a:tcPr/>
                </a:tc>
                <a:tc>
                  <a:txBody>
                    <a:bodyPr/>
                    <a:lstStyle/>
                    <a:p>
                      <a:r>
                        <a:rPr lang="el-GR" sz="1700" dirty="0">
                          <a:solidFill>
                            <a:srgbClr val="000000"/>
                          </a:solidFill>
                        </a:rPr>
                        <a:t>Προσελκύονται νέοι επισκέπτες;</a:t>
                      </a:r>
                      <a:endParaRPr lang="en-ZA" sz="1700" dirty="0">
                        <a:solidFill>
                          <a:srgbClr val="000000"/>
                        </a:solidFill>
                      </a:endParaRPr>
                    </a:p>
                  </a:txBody>
                  <a:tcPr/>
                </a:tc>
                <a:extLst>
                  <a:ext uri="{0D108BD9-81ED-4DB2-BD59-A6C34878D82A}">
                    <a16:rowId xmlns:a16="http://schemas.microsoft.com/office/drawing/2014/main" val="3430237310"/>
                  </a:ext>
                </a:extLst>
              </a:tr>
              <a:tr h="370840">
                <a:tc>
                  <a:txBody>
                    <a:bodyPr/>
                    <a:lstStyle/>
                    <a:p>
                      <a:r>
                        <a:rPr lang="el-GR" sz="1700" b="1" kern="1200" dirty="0">
                          <a:solidFill>
                            <a:srgbClr val="000000"/>
                          </a:solidFill>
                          <a:latin typeface="+mn-lt"/>
                          <a:ea typeface="+mn-ea"/>
                          <a:cs typeface="+mn-cs"/>
                        </a:rPr>
                        <a:t>Μερίδιο αφοσιωμένων επισκεπτών </a:t>
                      </a:r>
                      <a:r>
                        <a:rPr lang="el-GR" sz="1700" b="0" kern="1200" dirty="0">
                          <a:solidFill>
                            <a:srgbClr val="000000"/>
                          </a:solidFill>
                          <a:latin typeface="+mn-lt"/>
                          <a:ea typeface="+mn-ea"/>
                          <a:cs typeface="+mn-cs"/>
                        </a:rPr>
                        <a:t>(επισκέψεις άνω των 5 λεπτών/συνολικές επισκέψεις)</a:t>
                      </a:r>
                      <a:endParaRPr lang="en-ZA" sz="1700" b="0" dirty="0">
                        <a:solidFill>
                          <a:srgbClr val="000000"/>
                        </a:solidFill>
                      </a:endParaRPr>
                    </a:p>
                  </a:txBody>
                  <a:tcPr/>
                </a:tc>
                <a:tc>
                  <a:txBody>
                    <a:bodyPr/>
                    <a:lstStyle/>
                    <a:p>
                      <a:r>
                        <a:rPr lang="el-GR" sz="1700" dirty="0">
                          <a:solidFill>
                            <a:srgbClr val="000000"/>
                          </a:solidFill>
                        </a:rPr>
                        <a:t>Είναι αφοσιωμένοι/τακτικοί επισκέπτες</a:t>
                      </a:r>
                      <a:endParaRPr lang="en-ZA" sz="1700" dirty="0">
                        <a:solidFill>
                          <a:srgbClr val="000000"/>
                        </a:solidFill>
                      </a:endParaRPr>
                    </a:p>
                  </a:txBody>
                  <a:tcPr/>
                </a:tc>
                <a:extLst>
                  <a:ext uri="{0D108BD9-81ED-4DB2-BD59-A6C34878D82A}">
                    <a16:rowId xmlns:a16="http://schemas.microsoft.com/office/drawing/2014/main" val="3598257301"/>
                  </a:ext>
                </a:extLst>
              </a:tr>
              <a:tr h="370840">
                <a:tc>
                  <a:txBody>
                    <a:bodyPr/>
                    <a:lstStyle/>
                    <a:p>
                      <a:r>
                        <a:rPr lang="el-GR" sz="1700" b="1" dirty="0">
                          <a:solidFill>
                            <a:srgbClr val="000000"/>
                          </a:solidFill>
                        </a:rPr>
                        <a:t>Συμμετοχή του κοινού </a:t>
                      </a:r>
                      <a:r>
                        <a:rPr lang="el-GR" sz="1700" b="0" dirty="0">
                          <a:solidFill>
                            <a:srgbClr val="000000"/>
                          </a:solidFill>
                        </a:rPr>
                        <a:t>(σχόλια, κοινοποιήσεις κ.λπ.)</a:t>
                      </a:r>
                      <a:endParaRPr lang="en-ZA" sz="1700" b="0" dirty="0">
                        <a:solidFill>
                          <a:srgbClr val="000000"/>
                        </a:solidFill>
                      </a:endParaRPr>
                    </a:p>
                  </a:txBody>
                  <a:tcPr/>
                </a:tc>
                <a:tc>
                  <a:txBody>
                    <a:bodyPr/>
                    <a:lstStyle/>
                    <a:p>
                      <a:r>
                        <a:rPr lang="el-GR" sz="1700" dirty="0">
                          <a:solidFill>
                            <a:srgbClr val="000000"/>
                          </a:solidFill>
                        </a:rPr>
                        <a:t>Συνολικές εντυπώσεις</a:t>
                      </a:r>
                      <a:endParaRPr lang="en-ZA" sz="1700" dirty="0">
                        <a:solidFill>
                          <a:srgbClr val="000000"/>
                        </a:solidFill>
                      </a:endParaRPr>
                    </a:p>
                  </a:txBody>
                  <a:tcPr/>
                </a:tc>
                <a:extLst>
                  <a:ext uri="{0D108BD9-81ED-4DB2-BD59-A6C34878D82A}">
                    <a16:rowId xmlns:a16="http://schemas.microsoft.com/office/drawing/2014/main" val="3062113809"/>
                  </a:ext>
                </a:extLst>
              </a:tr>
              <a:tr h="370840">
                <a:tc>
                  <a:txBody>
                    <a:bodyPr/>
                    <a:lstStyle/>
                    <a:p>
                      <a:r>
                        <a:rPr lang="el-GR" sz="1700" b="1" dirty="0">
                          <a:solidFill>
                            <a:srgbClr val="000000"/>
                          </a:solidFill>
                        </a:rPr>
                        <a:t>Αναλογία εντυπώσεων</a:t>
                      </a:r>
                      <a:endParaRPr lang="en-ZA" sz="1700" b="1" dirty="0">
                        <a:solidFill>
                          <a:srgbClr val="000000"/>
                        </a:solidFill>
                      </a:endParaRPr>
                    </a:p>
                  </a:txBody>
                  <a:tcPr/>
                </a:tc>
                <a:tc>
                  <a:txBody>
                    <a:bodyPr/>
                    <a:lstStyle/>
                    <a:p>
                      <a:r>
                        <a:rPr lang="el-GR" sz="1700" dirty="0">
                          <a:solidFill>
                            <a:srgbClr val="000000"/>
                          </a:solidFill>
                        </a:rPr>
                        <a:t>Θετικές-ουδέτερες-αρνητικές αναφορές εμπορικής επωνυμίας/όλες τις αναφορές</a:t>
                      </a:r>
                      <a:endParaRPr lang="en-ZA" sz="1700" dirty="0">
                        <a:solidFill>
                          <a:srgbClr val="000000"/>
                        </a:solidFill>
                      </a:endParaRPr>
                    </a:p>
                  </a:txBody>
                  <a:tcPr/>
                </a:tc>
                <a:extLst>
                  <a:ext uri="{0D108BD9-81ED-4DB2-BD59-A6C34878D82A}">
                    <a16:rowId xmlns:a16="http://schemas.microsoft.com/office/drawing/2014/main" val="1159617049"/>
                  </a:ext>
                </a:extLst>
              </a:tr>
            </a:tbl>
          </a:graphicData>
        </a:graphic>
      </p:graphicFrame>
      <p:sp>
        <p:nvSpPr>
          <p:cNvPr id="2" name="TextBox 1">
            <a:extLst>
              <a:ext uri="{FF2B5EF4-FFF2-40B4-BE49-F238E27FC236}">
                <a16:creationId xmlns:a16="http://schemas.microsoft.com/office/drawing/2014/main" id="{A8387D7F-7366-E886-3CD8-B2B8D63DD0D8}"/>
              </a:ext>
            </a:extLst>
          </p:cNvPr>
          <p:cNvSpPr txBox="1"/>
          <p:nvPr/>
        </p:nvSpPr>
        <p:spPr>
          <a:xfrm>
            <a:off x="1026941" y="5558135"/>
            <a:ext cx="10366677" cy="276999"/>
          </a:xfrm>
          <a:prstGeom prst="rect">
            <a:avLst/>
          </a:prstGeom>
          <a:noFill/>
        </p:spPr>
        <p:txBody>
          <a:bodyPr wrap="square" rtlCol="0">
            <a:spAutoFit/>
          </a:bodyPr>
          <a:lstStyle/>
          <a:p>
            <a:r>
              <a:rPr lang="el-GR" sz="1200" dirty="0">
                <a:solidFill>
                  <a:srgbClr val="000000"/>
                </a:solidFill>
              </a:rPr>
              <a:t>Πηγή</a:t>
            </a:r>
            <a:r>
              <a:rPr lang="es-ES" sz="1200" dirty="0">
                <a:solidFill>
                  <a:srgbClr val="000000"/>
                </a:solidFill>
              </a:rPr>
              <a:t>: </a:t>
            </a:r>
            <a:r>
              <a:rPr lang="el-GR" sz="1200" dirty="0">
                <a:solidFill>
                  <a:srgbClr val="000000"/>
                </a:solidFill>
              </a:rPr>
              <a:t>Οι πληροφορίες λήφθηκαν από</a:t>
            </a:r>
            <a:r>
              <a:rPr lang="es-ES" sz="1200" dirty="0">
                <a:solidFill>
                  <a:srgbClr val="000000"/>
                </a:solidFill>
              </a:rPr>
              <a:t>: Castelló (2012) Del ROI al IOR el retorno de la inversión de la comunicación empresarial y publicitaria en medios sociales</a:t>
            </a:r>
          </a:p>
        </p:txBody>
      </p:sp>
    </p:spTree>
    <p:extLst>
      <p:ext uri="{BB962C8B-B14F-4D97-AF65-F5344CB8AC3E}">
        <p14:creationId xmlns:p14="http://schemas.microsoft.com/office/powerpoint/2010/main" val="173733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457200" indent="-457200">
              <a:buClr>
                <a:schemeClr val="accent2"/>
              </a:buClr>
              <a:buFont typeface="+mj-lt"/>
              <a:buAutoNum type="arabicParenR" startAt="3"/>
            </a:pPr>
            <a:r>
              <a:rPr lang="el-GR" b="1" dirty="0">
                <a:solidFill>
                  <a:schemeClr val="accent2"/>
                </a:solidFill>
              </a:rPr>
              <a:t>Στάδιο Αξιολόγησης: </a:t>
            </a:r>
            <a:r>
              <a:rPr lang="el-GR" dirty="0"/>
              <a:t>Αυτό το στάδιο αφορά την παρακολούθηση των επιδόσεων που αναπτύχθηκαν κατά το στάδιο της ανάπτυξης. Στο στάδιο αυτό, πρέπει να περιγραφεί πόσο συχνά θα παρακολουθούνται οι ΒΔΕ. Ένας εύκολος τρόπος για την παρακολούθηση των ΒΔΕ είναι η χρήση των ακόλουθων εργαλείων: </a:t>
            </a:r>
            <a:endParaRPr lang="el-GR" b="1" dirty="0">
              <a:solidFill>
                <a:schemeClr val="accent2"/>
              </a:solidFill>
            </a:endParaRPr>
          </a:p>
          <a:p>
            <a:pPr marL="342900" indent="-342900">
              <a:buClr>
                <a:schemeClr val="accent2"/>
              </a:buClr>
              <a:buFont typeface="Arial" panose="020B0604020202020204" pitchFamily="34" charset="0"/>
              <a:buChar char="•"/>
            </a:pPr>
            <a:r>
              <a:rPr lang="el-GR" dirty="0">
                <a:solidFill>
                  <a:schemeClr val="accent2"/>
                </a:solidFill>
              </a:rPr>
              <a:t>Excel και </a:t>
            </a:r>
            <a:r>
              <a:rPr lang="el-GR" dirty="0" err="1">
                <a:solidFill>
                  <a:schemeClr val="accent2"/>
                </a:solidFill>
              </a:rPr>
              <a:t>google</a:t>
            </a:r>
            <a:r>
              <a:rPr lang="el-GR" dirty="0">
                <a:solidFill>
                  <a:schemeClr val="accent2"/>
                </a:solidFill>
              </a:rPr>
              <a:t> </a:t>
            </a:r>
            <a:r>
              <a:rPr lang="el-GR" dirty="0" err="1">
                <a:solidFill>
                  <a:schemeClr val="accent2"/>
                </a:solidFill>
              </a:rPr>
              <a:t>sheets</a:t>
            </a:r>
            <a:r>
              <a:rPr lang="el-GR" dirty="0">
                <a:solidFill>
                  <a:schemeClr val="accent2"/>
                </a:solidFill>
              </a:rPr>
              <a:t>. </a:t>
            </a:r>
            <a:r>
              <a:rPr lang="el-GR" dirty="0"/>
              <a:t>Η συχνή καταχώριση της προόδου των επιδόσεων θα δείξει πώς εξελίσσεται η πρόοδος, και συνεπώς θα καθορίσει συγκεκριμένες δράσεις και στρατηγικές για την ενίσχυση των επιδόσεων. </a:t>
            </a:r>
            <a:endParaRPr lang="el-GR" dirty="0">
              <a:solidFill>
                <a:schemeClr val="accent2"/>
              </a:solidFill>
            </a:endParaRPr>
          </a:p>
          <a:p>
            <a:pPr marL="342900" indent="-342900">
              <a:buClr>
                <a:schemeClr val="accent2"/>
              </a:buClr>
              <a:buFont typeface="Arial" panose="020B0604020202020204" pitchFamily="34" charset="0"/>
              <a:buChar char="•"/>
            </a:pPr>
            <a:r>
              <a:rPr lang="el-GR" b="1" dirty="0"/>
              <a:t>Για παράδειγμα: </a:t>
            </a:r>
            <a:r>
              <a:rPr lang="el-GR" dirty="0"/>
              <a:t>Για να αξιολογηθεί πόσοι άνθρωποι έχουν εγγραφεί στη λίστα του ηλεκτρονικού ταχυδρομείου σας, μπορεί να χρησιμοποιηθεί παρακολούθηση σε εβδομαδιαία βάση.</a:t>
            </a:r>
            <a:endParaRPr lang="en-GB" spc="0"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Βασικοί Δείκτες Επίδοσης (ΒΔΕ)</a:t>
            </a:r>
            <a:endParaRPr lang="en-GB" dirty="0"/>
          </a:p>
        </p:txBody>
      </p:sp>
    </p:spTree>
    <p:extLst>
      <p:ext uri="{BB962C8B-B14F-4D97-AF65-F5344CB8AC3E}">
        <p14:creationId xmlns:p14="http://schemas.microsoft.com/office/powerpoint/2010/main" val="70597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C48A82-700F-1E77-37CA-C24978B478FF}"/>
              </a:ext>
            </a:extLst>
          </p:cNvPr>
          <p:cNvSpPr>
            <a:spLocks noGrp="1"/>
          </p:cNvSpPr>
          <p:nvPr>
            <p:ph type="body" sz="quarter" idx="16"/>
          </p:nvPr>
        </p:nvSpPr>
        <p:spPr>
          <a:xfrm>
            <a:off x="798382" y="761603"/>
            <a:ext cx="10595236" cy="803654"/>
          </a:xfrm>
        </p:spPr>
        <p:txBody>
          <a:bodyPr/>
          <a:lstStyle/>
          <a:p>
            <a:r>
              <a:rPr lang="el-GR" dirty="0"/>
              <a:t>Ατομική Εργασία</a:t>
            </a:r>
            <a:endParaRPr lang="en-GB" dirty="0"/>
          </a:p>
        </p:txBody>
      </p:sp>
      <p:sp>
        <p:nvSpPr>
          <p:cNvPr id="8" name="TextBox 7">
            <a:extLst>
              <a:ext uri="{FF2B5EF4-FFF2-40B4-BE49-F238E27FC236}">
                <a16:creationId xmlns:a16="http://schemas.microsoft.com/office/drawing/2014/main" id="{2310624A-F787-9EBD-C303-2E876C299A22}"/>
              </a:ext>
            </a:extLst>
          </p:cNvPr>
          <p:cNvSpPr txBox="1"/>
          <p:nvPr/>
        </p:nvSpPr>
        <p:spPr>
          <a:xfrm>
            <a:off x="798382" y="1570162"/>
            <a:ext cx="10595236" cy="4920321"/>
          </a:xfrm>
          <a:prstGeom prst="rect">
            <a:avLst/>
          </a:prstGeom>
          <a:noFill/>
        </p:spPr>
        <p:txBody>
          <a:bodyPr wrap="square">
            <a:spAutoFit/>
          </a:bodyPr>
          <a:lstStyle/>
          <a:p>
            <a:pPr marL="457200" lvl="0" indent="-457200">
              <a:lnSpc>
                <a:spcPct val="90000"/>
              </a:lnSpc>
              <a:spcBef>
                <a:spcPts val="1000"/>
              </a:spcBef>
              <a:buClr>
                <a:srgbClr val="0D9390"/>
              </a:buClr>
              <a:buBlip>
                <a:blip r:embed="rId3"/>
              </a:buBlip>
              <a:defRPr/>
            </a:pPr>
            <a:r>
              <a:rPr lang="el-GR" sz="2200" dirty="0">
                <a:solidFill>
                  <a:srgbClr val="000000"/>
                </a:solidFill>
              </a:rPr>
              <a:t>Παρακαλώ προσθέστε μία προτεινόμενη πρακτική άσκηση, προετοιμασία για αξιολόγηση ή άλλες ατομικές μελέτες.</a:t>
            </a:r>
          </a:p>
          <a:p>
            <a:pPr marL="457200" lvl="0" indent="-457200">
              <a:lnSpc>
                <a:spcPct val="90000"/>
              </a:lnSpc>
              <a:spcBef>
                <a:spcPts val="1000"/>
              </a:spcBef>
              <a:buClr>
                <a:srgbClr val="0D9390"/>
              </a:buClr>
              <a:buBlip>
                <a:blip r:embed="rId3"/>
              </a:buBlip>
              <a:defRPr/>
            </a:pPr>
            <a:r>
              <a:rPr lang="el-GR" sz="2200" dirty="0">
                <a:solidFill>
                  <a:srgbClr val="000000"/>
                </a:solidFill>
              </a:rPr>
              <a:t>Για παράδειγμα, θα μπορούσε να ήταν μια εργασία για την ανάπτυξη και υλοποίηση ενός καινοτόμου έργου, η προσέγγιση του οποίου να βασίζεται στην πρόκληση. Συνιστάται η ανάπτυξη και υλοποίηση ενός καινοτόμου έργου σε συνεργασία με ενδιαφερόμενους τοπικούς φορείς για την αντιμετώπιση των τοπικών προκλήσεων (ενότητα 2.3). Μετά την ολοκλήρωση των 6 ενοτήτων, οι ηγέτες των Οργανισμών του Τριτογενούς Τομέα θα μπορούσαν να παρουσιάσουν τα καινοτόμα έργα τους στους ενδιαφερόμενους φορείς (περιοχή/ πόλη/ τομέας). Αυτό θα τονώσει τη νοοτροπία της προσέγγισης "από τη βάση προς τα πάνω" (</a:t>
            </a:r>
            <a:r>
              <a:rPr lang="el-GR" sz="2200" dirty="0" err="1">
                <a:solidFill>
                  <a:srgbClr val="000000"/>
                </a:solidFill>
              </a:rPr>
              <a:t>bottom-up</a:t>
            </a:r>
            <a:r>
              <a:rPr lang="el-GR" sz="2200" dirty="0">
                <a:solidFill>
                  <a:srgbClr val="000000"/>
                </a:solidFill>
              </a:rPr>
              <a:t>), την οποία ακολουθούν τα άτομα που βρίσκονται στις ηγετικές θέσεις των Οργανισμών του Τριτογενούς Τομέα, καθώς και οι εργαζόμενοι σε αυτούς, και θα ενισχύσει την αλληλεπίδραση, τη δέσμευση και τη θετική επίδραση στην τοπική και περιφερειακή κοινότητα.</a:t>
            </a:r>
            <a:endParaRPr lang="en-GB" sz="2200" dirty="0">
              <a:solidFill>
                <a:srgbClr val="000000"/>
              </a:solidFill>
            </a:endParaRPr>
          </a:p>
          <a:p>
            <a:pPr marL="457200" marR="0" lvl="0" indent="-457200" algn="l" defTabSz="914400" rtl="0" eaLnBrk="1" fontAlgn="auto" latinLnBrk="0" hangingPunct="1">
              <a:lnSpc>
                <a:spcPct val="100000"/>
              </a:lnSpc>
              <a:spcBef>
                <a:spcPts val="0"/>
              </a:spcBef>
              <a:spcAft>
                <a:spcPts val="0"/>
              </a:spcAft>
              <a:buClr>
                <a:srgbClr val="0D9390"/>
              </a:buClr>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srgbClr val="0D9390"/>
              </a:buClr>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0221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l-GR" dirty="0"/>
              <a:t>Αναφορές</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34604283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Clr>
                <a:srgbClr val="000000"/>
              </a:buClr>
              <a:buFont typeface="Arial" panose="020B0604020202020204" pitchFamily="34" charset="0"/>
              <a:buChar char="•"/>
            </a:pPr>
            <a:r>
              <a:rPr lang="en-GB" dirty="0" err="1">
                <a:solidFill>
                  <a:schemeClr val="accent2">
                    <a:lumMod val="75000"/>
                  </a:schemeClr>
                </a:solidFill>
              </a:rPr>
              <a:t>Keyton</a:t>
            </a:r>
            <a:r>
              <a:rPr lang="en-GB" dirty="0">
                <a:solidFill>
                  <a:schemeClr val="accent2">
                    <a:lumMod val="75000"/>
                  </a:schemeClr>
                </a:solidFill>
              </a:rPr>
              <a:t>, J. (2010). </a:t>
            </a:r>
            <a:r>
              <a:rPr lang="en-GB" i="1" dirty="0">
                <a:solidFill>
                  <a:schemeClr val="accent2">
                    <a:lumMod val="75000"/>
                  </a:schemeClr>
                </a:solidFill>
              </a:rPr>
              <a:t>Case studies for organizational communication: Understanding communication processes</a:t>
            </a:r>
            <a:r>
              <a:rPr lang="en-GB" dirty="0">
                <a:solidFill>
                  <a:schemeClr val="accent2">
                    <a:lumMod val="75000"/>
                  </a:schemeClr>
                </a:solidFill>
              </a:rPr>
              <a:t>. New York, NY: Oxford University Press. </a:t>
            </a: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r>
              <a:rPr lang="en-GB" dirty="0">
                <a:solidFill>
                  <a:schemeClr val="accent2">
                    <a:lumMod val="75000"/>
                  </a:schemeClr>
                </a:solidFill>
              </a:rPr>
              <a:t>Welch, M., &amp; Jackson, P. (2007). Re-Thinking Internal Communication: A Stakeholder Approach. </a:t>
            </a:r>
            <a:r>
              <a:rPr lang="en-GB" i="1" dirty="0">
                <a:solidFill>
                  <a:schemeClr val="accent2">
                    <a:lumMod val="75000"/>
                  </a:schemeClr>
                </a:solidFill>
              </a:rPr>
              <a:t>Corporate Communications: An International Journal</a:t>
            </a:r>
            <a:r>
              <a:rPr lang="en-GB" dirty="0">
                <a:solidFill>
                  <a:schemeClr val="accent2">
                    <a:lumMod val="75000"/>
                  </a:schemeClr>
                </a:solidFill>
              </a:rPr>
              <a:t>, 12, 177-198.</a:t>
            </a: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r>
              <a:rPr lang="en-GB" dirty="0">
                <a:solidFill>
                  <a:schemeClr val="accent2">
                    <a:lumMod val="75000"/>
                  </a:schemeClr>
                </a:solidFill>
              </a:rPr>
              <a:t>K Ruck, M Welch - Public relations review, 2012 </a:t>
            </a: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Valuing internal communication; management and employee perspectives</a:t>
            </a:r>
            <a:endPar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Font typeface="Arial" panose="020B0604020202020204" pitchFamily="34" charset="0"/>
              <a:buChar char="•"/>
            </a:pPr>
            <a:endParaRPr lang="en-GB" dirty="0">
              <a:solidFill>
                <a:schemeClr val="accent2">
                  <a:lumMod val="75000"/>
                </a:schemeClr>
              </a:solidFill>
            </a:endParaRPr>
          </a:p>
          <a:p>
            <a:pPr marL="342900" indent="-342900">
              <a:buClr>
                <a:schemeClr val="accent2"/>
              </a:buClr>
              <a:buFont typeface="Arial" panose="020B0604020202020204" pitchFamily="34" charset="0"/>
              <a:buChar char="•"/>
            </a:pP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Αναφορές</a:t>
            </a:r>
            <a:endParaRPr lang="en-US" dirty="0"/>
          </a:p>
          <a:p>
            <a:endParaRPr lang="en-GB" dirty="0"/>
          </a:p>
        </p:txBody>
      </p:sp>
    </p:spTree>
    <p:extLst>
      <p:ext uri="{BB962C8B-B14F-4D97-AF65-F5344CB8AC3E}">
        <p14:creationId xmlns:p14="http://schemas.microsoft.com/office/powerpoint/2010/main" val="103733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Clr>
                <a:srgbClr val="000000"/>
              </a:buClr>
              <a:buFont typeface="Arial" panose="020B0604020202020204" pitchFamily="34" charset="0"/>
              <a:buChar char="•"/>
            </a:pPr>
            <a:r>
              <a:rPr lang="en-GB" dirty="0">
                <a:solidFill>
                  <a:schemeClr val="accent2">
                    <a:lumMod val="75000"/>
                  </a:schemeClr>
                </a:solidFill>
              </a:rPr>
              <a:t>Bui, Thuy Linh (2019). </a:t>
            </a:r>
            <a:r>
              <a:rPr lang="en-GB" i="1" dirty="0">
                <a:solidFill>
                  <a:schemeClr val="accent2">
                    <a:lumMod val="75000"/>
                  </a:schemeClr>
                </a:solidFill>
              </a:rPr>
              <a:t>Internal communication in the digital workplace: digital communication channels and employee engagement</a:t>
            </a:r>
          </a:p>
          <a:p>
            <a:pPr marL="342900" indent="-342900">
              <a:buClr>
                <a:srgbClr val="000000"/>
              </a:buClr>
              <a:buFont typeface="Arial" panose="020B0604020202020204" pitchFamily="34" charset="0"/>
              <a:buChar char="•"/>
            </a:pPr>
            <a:endParaRPr lang="en-GB" i="1" dirty="0">
              <a:solidFill>
                <a:schemeClr val="accent2">
                  <a:lumMod val="75000"/>
                </a:schemeClr>
              </a:solidFill>
            </a:endParaRPr>
          </a:p>
          <a:p>
            <a:pPr marL="342900" indent="-342900">
              <a:buClr>
                <a:srgbClr val="000000"/>
              </a:buClr>
              <a:buFont typeface="Arial" panose="020B0604020202020204" pitchFamily="34" charset="0"/>
              <a:buChar char="•"/>
            </a:pPr>
            <a:r>
              <a:rPr lang="en-GB" dirty="0" err="1">
                <a:solidFill>
                  <a:schemeClr val="accent2">
                    <a:lumMod val="75000"/>
                  </a:schemeClr>
                </a:solidFill>
              </a:rPr>
              <a:t>Kuşçu</a:t>
            </a:r>
            <a:r>
              <a:rPr lang="en-GB" dirty="0">
                <a:solidFill>
                  <a:schemeClr val="accent2">
                    <a:lumMod val="75000"/>
                  </a:schemeClr>
                </a:solidFill>
              </a:rPr>
              <a:t>,(2020). Impacts of Online Advertising on Business Performance</a:t>
            </a: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r>
              <a:rPr lang="en-GB" dirty="0">
                <a:solidFill>
                  <a:schemeClr val="accent2">
                    <a:lumMod val="75000"/>
                  </a:schemeClr>
                </a:solidFill>
              </a:rPr>
              <a:t>Jackson, T. W., &amp; van den </a:t>
            </a:r>
            <a:r>
              <a:rPr lang="en-GB" dirty="0" err="1">
                <a:solidFill>
                  <a:schemeClr val="accent2">
                    <a:lumMod val="75000"/>
                  </a:schemeClr>
                </a:solidFill>
              </a:rPr>
              <a:t>Hooff</a:t>
            </a:r>
            <a:r>
              <a:rPr lang="en-GB" dirty="0">
                <a:solidFill>
                  <a:schemeClr val="accent2">
                    <a:lumMod val="75000"/>
                  </a:schemeClr>
                </a:solidFill>
              </a:rPr>
              <a:t>, B. (2012). Understanding the factors that affect information overload and miscommunication within the workplace. </a:t>
            </a:r>
            <a:r>
              <a:rPr lang="en-GB" i="1" dirty="0">
                <a:solidFill>
                  <a:schemeClr val="accent2">
                    <a:lumMod val="75000"/>
                  </a:schemeClr>
                </a:solidFill>
              </a:rPr>
              <a:t>Journal of Emerging Trends in Computing and Information Sciences</a:t>
            </a:r>
            <a:r>
              <a:rPr lang="en-GB" dirty="0">
                <a:solidFill>
                  <a:schemeClr val="accent2">
                    <a:lumMod val="75000"/>
                  </a:schemeClr>
                </a:solidFill>
              </a:rPr>
              <a:t>. 3(8). 1240-1252.</a:t>
            </a:r>
          </a:p>
          <a:p>
            <a:pPr marL="342900" indent="-342900">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Αναφορές</a:t>
            </a:r>
            <a:endParaRPr lang="en-US" dirty="0"/>
          </a:p>
        </p:txBody>
      </p:sp>
    </p:spTree>
    <p:extLst>
      <p:ext uri="{BB962C8B-B14F-4D97-AF65-F5344CB8AC3E}">
        <p14:creationId xmlns:p14="http://schemas.microsoft.com/office/powerpoint/2010/main" val="394438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Clr>
                <a:srgbClr val="000000"/>
              </a:buClr>
              <a:buFont typeface="Arial" panose="020B0604020202020204" pitchFamily="34" charset="0"/>
              <a:buChar char="•"/>
            </a:pPr>
            <a:r>
              <a:rPr lang="en-GB" dirty="0">
                <a:solidFill>
                  <a:schemeClr val="accent2">
                    <a:lumMod val="75000"/>
                  </a:schemeClr>
                </a:solidFill>
              </a:rPr>
              <a:t>3 models of communication: </a:t>
            </a:r>
            <a:r>
              <a:rPr lang="en-GB" dirty="0">
                <a:solidFill>
                  <a:schemeClr val="accent2">
                    <a:lumMod val="75000"/>
                  </a:schemeClr>
                </a:solidFill>
                <a:hlinkClick r:id="rId3">
                  <a:extLst>
                    <a:ext uri="{A12FA001-AC4F-418D-AE19-62706E023703}">
                      <ahyp:hlinkClr xmlns:ahyp="http://schemas.microsoft.com/office/drawing/2018/hyperlinkcolor" val="tx"/>
                    </a:ext>
                  </a:extLst>
                </a:hlinkClick>
              </a:rPr>
              <a:t>https://www.youtube.com/embed/5a9AQeSFI1Y?start=3&amp;feature=oembed</a:t>
            </a: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r>
              <a:rPr lang="en-GB" dirty="0">
                <a:solidFill>
                  <a:schemeClr val="accent2">
                    <a:lumMod val="75000"/>
                  </a:schemeClr>
                </a:solidFill>
              </a:rPr>
              <a:t>Internal communication: </a:t>
            </a:r>
            <a:r>
              <a:rPr lang="en-GB" dirty="0">
                <a:solidFill>
                  <a:schemeClr val="accent2">
                    <a:lumMod val="75000"/>
                  </a:schemeClr>
                </a:solidFill>
                <a:hlinkClick r:id="rId4">
                  <a:extLst>
                    <a:ext uri="{A12FA001-AC4F-418D-AE19-62706E023703}">
                      <ahyp:hlinkClr xmlns:ahyp="http://schemas.microsoft.com/office/drawing/2018/hyperlinkcolor" val="tx"/>
                    </a:ext>
                  </a:extLst>
                </a:hlinkClick>
              </a:rPr>
              <a:t>https://blog.jostle.me/blog/7-ways-to-improve-internal-communication-at-your-business-2-2/</a:t>
            </a:r>
            <a:endParaRPr lang="en-GB" dirty="0">
              <a:solidFill>
                <a:schemeClr val="accent2">
                  <a:lumMod val="75000"/>
                </a:schemeClr>
              </a:solidFill>
            </a:endParaRPr>
          </a:p>
          <a:p>
            <a:pPr marL="0" indent="0">
              <a:buClr>
                <a:srgbClr val="000000"/>
              </a:buClr>
            </a:pPr>
            <a:endParaRPr lang="en-GB" dirty="0">
              <a:solidFill>
                <a:schemeClr val="accent2">
                  <a:lumMod val="75000"/>
                </a:schemeClr>
              </a:solidFill>
            </a:endParaRPr>
          </a:p>
          <a:p>
            <a:pPr marL="342900" indent="-342900">
              <a:buClr>
                <a:srgbClr val="000000"/>
              </a:buClr>
              <a:buFont typeface="Arial" panose="020B0604020202020204" pitchFamily="34" charset="0"/>
              <a:buChar char="•"/>
            </a:pPr>
            <a:r>
              <a:rPr lang="en-GB" dirty="0">
                <a:solidFill>
                  <a:schemeClr val="accent2">
                    <a:lumMod val="75000"/>
                  </a:schemeClr>
                </a:solidFill>
              </a:rPr>
              <a:t>Emails at the workplace: Jackson, T. W., &amp; van den </a:t>
            </a:r>
            <a:r>
              <a:rPr lang="en-GB" dirty="0" err="1">
                <a:solidFill>
                  <a:schemeClr val="accent2">
                    <a:lumMod val="75000"/>
                  </a:schemeClr>
                </a:solidFill>
              </a:rPr>
              <a:t>Hooff</a:t>
            </a:r>
            <a:r>
              <a:rPr lang="en-GB" dirty="0">
                <a:solidFill>
                  <a:schemeClr val="accent2">
                    <a:lumMod val="75000"/>
                  </a:schemeClr>
                </a:solidFill>
              </a:rPr>
              <a:t>, B. (2012). Understanding the factors that affect information overload and miscommunication within the workplace. </a:t>
            </a:r>
            <a:r>
              <a:rPr lang="en-GB" i="1" dirty="0">
                <a:solidFill>
                  <a:schemeClr val="accent2">
                    <a:lumMod val="75000"/>
                  </a:schemeClr>
                </a:solidFill>
              </a:rPr>
              <a:t>Journal of Emerging Trends in Computing and Information Sciences</a:t>
            </a:r>
            <a:r>
              <a:rPr lang="en-GB" dirty="0">
                <a:solidFill>
                  <a:schemeClr val="accent2">
                    <a:lumMod val="75000"/>
                  </a:schemeClr>
                </a:solidFill>
              </a:rPr>
              <a:t>. 3(8). 1240-1252.</a:t>
            </a:r>
          </a:p>
          <a:p>
            <a:pPr marL="0" indent="0"/>
            <a:endParaRPr lang="en-GB" dirty="0"/>
          </a:p>
          <a:p>
            <a:pPr marL="342900" indent="-342900">
              <a:buClr>
                <a:schemeClr val="accent2"/>
              </a:buClr>
              <a:buFont typeface="Arial" panose="020B0604020202020204" pitchFamily="34" charset="0"/>
              <a:buChar char="•"/>
            </a:pP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Αναφορές</a:t>
            </a:r>
            <a:endParaRPr lang="en-US" dirty="0"/>
          </a:p>
          <a:p>
            <a:endParaRPr lang="en-GB" dirty="0"/>
          </a:p>
        </p:txBody>
      </p:sp>
    </p:spTree>
    <p:extLst>
      <p:ext uri="{BB962C8B-B14F-4D97-AF65-F5344CB8AC3E}">
        <p14:creationId xmlns:p14="http://schemas.microsoft.com/office/powerpoint/2010/main" val="325229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342900" indent="-342900">
              <a:buClr>
                <a:srgbClr val="000000"/>
              </a:buClr>
              <a:buFont typeface="Arial" panose="020B0604020202020204" pitchFamily="34" charset="0"/>
              <a:buChar char="•"/>
            </a:pPr>
            <a:r>
              <a:rPr lang="en-GB" dirty="0">
                <a:solidFill>
                  <a:schemeClr val="accent2">
                    <a:lumMod val="75000"/>
                  </a:schemeClr>
                </a:solidFill>
              </a:rPr>
              <a:t>Miscommunication: </a:t>
            </a:r>
            <a:r>
              <a:rPr lang="en-GB" dirty="0">
                <a:solidFill>
                  <a:schemeClr val="accent2">
                    <a:lumMod val="75000"/>
                  </a:schemeClr>
                </a:solidFill>
                <a:hlinkClick r:id="rId3">
                  <a:extLst>
                    <a:ext uri="{A12FA001-AC4F-418D-AE19-62706E023703}">
                      <ahyp:hlinkClr xmlns:ahyp="http://schemas.microsoft.com/office/drawing/2018/hyperlinkcolor" val="tx"/>
                    </a:ext>
                  </a:extLst>
                </a:hlinkClick>
              </a:rPr>
              <a:t>https://www.youtube.com/embed/gCfzeONu3Mo?feature=oembed</a:t>
            </a: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r>
              <a:rPr lang="en-GB" dirty="0">
                <a:solidFill>
                  <a:schemeClr val="accent2">
                    <a:lumMod val="75000"/>
                  </a:schemeClr>
                </a:solidFill>
              </a:rPr>
              <a:t>Parkinson &amp; Laura (2019). Establishing Trust through Storytelling: A Model for Co-Design. </a:t>
            </a: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r>
              <a:rPr lang="en-GB" dirty="0">
                <a:solidFill>
                  <a:schemeClr val="accent2">
                    <a:lumMod val="75000"/>
                  </a:schemeClr>
                </a:solidFill>
              </a:rPr>
              <a:t>Jerome Bruner (1990). The Narrative Construction of Reality. </a:t>
            </a: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r>
              <a:rPr lang="en-GB" dirty="0">
                <a:solidFill>
                  <a:schemeClr val="accent2">
                    <a:lumMod val="75000"/>
                  </a:schemeClr>
                </a:solidFill>
              </a:rPr>
              <a:t>The Brain and Business of Story: Creating Engaging and Influential Presentations Using Story Structure. </a:t>
            </a:r>
            <a:r>
              <a:rPr lang="en-GB" dirty="0" err="1">
                <a:solidFill>
                  <a:schemeClr val="accent2">
                    <a:lumMod val="75000"/>
                  </a:schemeClr>
                </a:solidFill>
              </a:rPr>
              <a:t>SagePresence</a:t>
            </a:r>
            <a:r>
              <a:rPr lang="en-GB" dirty="0">
                <a:solidFill>
                  <a:schemeClr val="accent2">
                    <a:lumMod val="75000"/>
                  </a:schemeClr>
                </a:solidFill>
              </a:rPr>
              <a:t>. 2018. </a:t>
            </a:r>
          </a:p>
          <a:p>
            <a:pPr marL="342900" indent="-342900">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Αναφορές</a:t>
            </a:r>
            <a:endParaRPr lang="en-US" dirty="0"/>
          </a:p>
          <a:p>
            <a:endParaRPr lang="en-GB" dirty="0"/>
          </a:p>
        </p:txBody>
      </p:sp>
    </p:spTree>
    <p:extLst>
      <p:ext uri="{BB962C8B-B14F-4D97-AF65-F5344CB8AC3E}">
        <p14:creationId xmlns:p14="http://schemas.microsoft.com/office/powerpoint/2010/main" val="394303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r>
              <a:rPr kumimoji="0" lang="en-US"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https://uxplanet.org/storytelling-elements-31b2a6a7e373</a:t>
            </a: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ES"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r>
              <a:rPr kumimoji="0" lang="en-US"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https://www.softschools.com/examples/grammar/plot_examples/186/</a:t>
            </a: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ES"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r>
              <a:rPr kumimoji="0" lang="en-US"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https://wp.nyu.edu/steinhardt-appsych_opus/finding-nemo-the-role-of-loss-in-empathy-and-satisfaction/</a:t>
            </a: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n-US"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r>
              <a:rPr kumimoji="0" lang="en-US"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Good dialogues within the film industry.</a:t>
            </a:r>
            <a:endParaRPr kumimoji="0" lang="en-US"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ES"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indent="-342900">
              <a:buClr>
                <a:schemeClr val="accent2"/>
              </a:buClr>
              <a:buFont typeface="Arial" panose="020B0604020202020204" pitchFamily="34" charset="0"/>
              <a:buChar char="•"/>
            </a:pP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Αναφορές</a:t>
            </a:r>
            <a:endParaRPr lang="en-US" dirty="0"/>
          </a:p>
          <a:p>
            <a:endParaRPr lang="en-GB" dirty="0"/>
          </a:p>
        </p:txBody>
      </p:sp>
    </p:spTree>
    <p:extLst>
      <p:ext uri="{BB962C8B-B14F-4D97-AF65-F5344CB8AC3E}">
        <p14:creationId xmlns:p14="http://schemas.microsoft.com/office/powerpoint/2010/main" val="288507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r>
              <a:rPr kumimoji="0" lang="en-US"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20 best songs that tell a story</a:t>
            </a:r>
            <a:endParaRPr kumimoji="0" lang="en-US"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n-US"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r>
              <a:rPr kumimoji="0" lang="en-US"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21 beautiful examples of visual Storytelling on Instagram</a:t>
            </a:r>
            <a:endParaRPr kumimoji="0" lang="en-US"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ES"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r>
              <a:rPr kumimoji="0" lang="en-US"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25 Plot Twist Ideas and Prompts for Writers</a:t>
            </a:r>
            <a:endParaRPr kumimoji="0" lang="en-US"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lang="en-US" u="sng"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r>
              <a:rPr kumimoji="0" lang="es-ES"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mn-cs"/>
              </a:rPr>
              <a:t>Castelló (2012) Del ROI al IOR el retorno de la inversión de la comunicación empresarial y publicitaria en medios sociales.</a:t>
            </a: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ES"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mn-cs"/>
            </a:endParaRPr>
          </a:p>
          <a:p>
            <a:pPr marL="342900" indent="-342900">
              <a:buClr>
                <a:schemeClr val="accent2"/>
              </a:buClr>
              <a:buFont typeface="Arial" panose="020B0604020202020204" pitchFamily="34" charset="0"/>
              <a:buChar char="•"/>
            </a:pP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Αναφορές</a:t>
            </a:r>
            <a:endParaRPr lang="en-US" dirty="0"/>
          </a:p>
          <a:p>
            <a:endParaRPr lang="en-GB" dirty="0"/>
          </a:p>
        </p:txBody>
      </p:sp>
    </p:spTree>
    <p:extLst>
      <p:ext uri="{BB962C8B-B14F-4D97-AF65-F5344CB8AC3E}">
        <p14:creationId xmlns:p14="http://schemas.microsoft.com/office/powerpoint/2010/main" val="307691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565257"/>
            <a:ext cx="10803594" cy="3995028"/>
          </a:xfrm>
        </p:spPr>
        <p:txBody>
          <a:bodyPr/>
          <a:lstStyle/>
          <a:p>
            <a:pPr marL="342900" indent="-342900">
              <a:buBlip>
                <a:blip r:embed="rId3"/>
              </a:buBlip>
            </a:pPr>
            <a:r>
              <a:rPr lang="el-GR" dirty="0"/>
              <a:t>Οι εκπαιδευόμενοι θα είναι σε θέση να προσαρμόζουν τις ρυθμίσεις απορρήτου, να βρίσκουν και να χρησιμοποιούν τόσο κάποιες βασικές ετικέτες (</a:t>
            </a:r>
            <a:r>
              <a:rPr lang="el-GR" dirty="0" err="1"/>
              <a:t>hashtags</a:t>
            </a:r>
            <a:r>
              <a:rPr lang="el-GR" dirty="0"/>
              <a:t>), όσο και να δημιουργούν νέες, ισχυρές και επώνυμες ετικέτες.</a:t>
            </a:r>
          </a:p>
          <a:p>
            <a:pPr marL="0" indent="0">
              <a:lnSpc>
                <a:spcPct val="100000"/>
              </a:lnSpc>
              <a:spcBef>
                <a:spcPts val="0"/>
              </a:spcBef>
            </a:pPr>
            <a:endParaRPr lang="el-GR" dirty="0"/>
          </a:p>
          <a:p>
            <a:pPr marL="342900" indent="-342900">
              <a:buBlip>
                <a:blip r:embed="rId3"/>
              </a:buBlip>
            </a:pPr>
            <a:r>
              <a:rPr lang="el-GR" dirty="0"/>
              <a:t>Οι εκπαιδευόμενοι θα μπορούν να καλύπτουν ζωντανά εκδηλώσεις στα μέσα κοινωνικής δικτύωσης (ζωντανός σχολιασμός στο Twitter, αναρτήσεις), καθώς και να επικοινωνούν με τους διαδικτυακούς συμμετέχοντες κατά τη διάρκεια μιας εκδήλωσης.</a:t>
            </a:r>
          </a:p>
          <a:p>
            <a:pPr marL="342900" indent="-342900">
              <a:buBlip>
                <a:blip r:embed="rId3"/>
              </a:buBlip>
            </a:pPr>
            <a:endParaRPr lang="el-GR" dirty="0"/>
          </a:p>
          <a:p>
            <a:pPr marL="342900" indent="-342900">
              <a:buBlip>
                <a:blip r:embed="rId3"/>
              </a:buBlip>
            </a:pPr>
            <a:r>
              <a:rPr lang="el-GR" dirty="0"/>
              <a:t>Οι εκπαιδευόμενοι θα είναι σε θέση να επιδείξουν βασικές δεξιότητες επεξεργασίας φωτογραφιών, καθώς και την ικανότητα επικάλυψης κειμένου, όπως επίσης να χειρίζονται διάφορες εφαρμογές επεξεργασίας φωτογραφιών.</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Ικανότητες που θα Αποκτηθούν</a:t>
            </a:r>
            <a:endParaRPr lang="en-US" dirty="0"/>
          </a:p>
        </p:txBody>
      </p:sp>
    </p:spTree>
    <p:extLst>
      <p:ext uri="{BB962C8B-B14F-4D97-AF65-F5344CB8AC3E}">
        <p14:creationId xmlns:p14="http://schemas.microsoft.com/office/powerpoint/2010/main" val="47585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5095"/>
            <a:ext cx="10595237" cy="3995028"/>
          </a:xfrm>
        </p:spPr>
        <p:txBody>
          <a:bodyPr/>
          <a:lstStyle/>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r>
              <a:rPr kumimoji="0" lang="es-ES" i="0" u="none" strike="noStrike" kern="1200" cap="none" spc="0" normalizeH="0" baseline="0" noProof="0" dirty="0">
                <a:ln>
                  <a:noFill/>
                </a:ln>
                <a:solidFill>
                  <a:schemeClr val="accent2">
                    <a:lumMod val="75000"/>
                  </a:schemeClr>
                </a:solidFill>
                <a:effectLst/>
                <a:uLnTx/>
                <a:uFillTx/>
                <a:latin typeface="Calibri" panose="020F0502020204030204"/>
                <a:ea typeface="Times New Roman" panose="02020603050405020304" pitchFamily="18" charset="0"/>
                <a:cs typeface="+mn-cs"/>
                <a:hlinkClick r:id="rId3">
                  <a:extLst>
                    <a:ext uri="{A12FA001-AC4F-418D-AE19-62706E023703}">
                      <ahyp:hlinkClr xmlns:ahyp="http://schemas.microsoft.com/office/drawing/2018/hyperlinkcolor" val="tx"/>
                    </a:ext>
                  </a:extLst>
                </a:hlinkClick>
              </a:rPr>
              <a:t>https://www.youtube.com/embed/D-hfFocz5OY?feature=oembed</a:t>
            </a:r>
            <a:r>
              <a:rPr kumimoji="0" lang="es-ES" i="0" u="none" strike="noStrike" kern="1200" cap="none" spc="0" normalizeH="0" baseline="0" noProof="0" dirty="0">
                <a:ln>
                  <a:noFill/>
                </a:ln>
                <a:solidFill>
                  <a:schemeClr val="accent2">
                    <a:lumMod val="75000"/>
                  </a:schemeClr>
                </a:solidFill>
                <a:effectLst/>
                <a:uLnTx/>
                <a:uFillTx/>
                <a:latin typeface="Calibri" panose="020F0502020204030204"/>
                <a:ea typeface="Times New Roman" panose="02020603050405020304" pitchFamily="18" charset="0"/>
                <a:cs typeface="+mn-cs"/>
              </a:rPr>
              <a:t> </a:t>
            </a:r>
          </a:p>
          <a:p>
            <a:pPr marL="0" marR="0" lvl="0" indent="0" algn="l" defTabSz="914400" rtl="0" eaLnBrk="1" fontAlgn="auto" latinLnBrk="0" hangingPunct="1">
              <a:lnSpc>
                <a:spcPct val="90000"/>
              </a:lnSpc>
              <a:spcBef>
                <a:spcPts val="1000"/>
              </a:spcBef>
              <a:spcAft>
                <a:spcPts val="0"/>
              </a:spcAft>
              <a:buClr>
                <a:srgbClr val="000000"/>
              </a:buClr>
              <a:buSzTx/>
              <a:tabLst/>
              <a:defRPr/>
            </a:pPr>
            <a:endParaRPr kumimoji="0" lang="es-ES" i="0" u="none" strike="noStrike" kern="1200" cap="none" spc="0" normalizeH="0" baseline="0" noProof="0" dirty="0">
              <a:ln>
                <a:noFill/>
              </a:ln>
              <a:solidFill>
                <a:schemeClr val="accent2">
                  <a:lumMod val="75000"/>
                </a:schemeClr>
              </a:solidFill>
              <a:effectLst/>
              <a:uLnTx/>
              <a:uFillTx/>
              <a:latin typeface="Calibri" panose="020F0502020204030204"/>
              <a:ea typeface="Times New Roman" panose="02020603050405020304" pitchFamily="18" charset="0"/>
              <a:cs typeface="+mn-cs"/>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r>
              <a:rPr kumimoji="0" lang="es-ES" i="0" u="none" strike="noStrike" kern="1200" cap="none" spc="0" normalizeH="0" baseline="0" noProof="0" dirty="0">
                <a:ln>
                  <a:noFill/>
                </a:ln>
                <a:solidFill>
                  <a:schemeClr val="accent2">
                    <a:lumMod val="75000"/>
                  </a:schemeClr>
                </a:solidFill>
                <a:effectLst/>
                <a:uLnTx/>
                <a:uFillTx/>
                <a:latin typeface="Calibri" panose="020F0502020204030204"/>
                <a:ea typeface="Times New Roman" panose="02020603050405020304" pitchFamily="18" charset="0"/>
                <a:cs typeface="+mn-cs"/>
                <a:hlinkClick r:id="rId4">
                  <a:extLst>
                    <a:ext uri="{A12FA001-AC4F-418D-AE19-62706E023703}">
                      <ahyp:hlinkClr xmlns:ahyp="http://schemas.microsoft.com/office/drawing/2018/hyperlinkcolor" val="tx"/>
                    </a:ext>
                  </a:extLst>
                </a:hlinkClick>
              </a:rPr>
              <a:t>https://callhub.io/examples-of-great-nonprofit-storytelling/</a:t>
            </a:r>
            <a:endParaRPr kumimoji="0" lang="es-ES" i="0" u="none" strike="noStrike" kern="1200" cap="none" spc="0" normalizeH="0" baseline="0" noProof="0" dirty="0">
              <a:ln>
                <a:noFill/>
              </a:ln>
              <a:solidFill>
                <a:schemeClr val="accent2">
                  <a:lumMod val="75000"/>
                </a:schemeClr>
              </a:solidFill>
              <a:effectLst/>
              <a:uLnTx/>
              <a:uFillTx/>
              <a:latin typeface="Calibri" panose="020F0502020204030204"/>
              <a:ea typeface="Times New Roman" panose="02020603050405020304" pitchFamily="18" charset="0"/>
              <a:cs typeface="+mn-cs"/>
            </a:endParaRPr>
          </a:p>
          <a:p>
            <a:pPr marL="0" marR="0" lvl="0" indent="0" algn="l" defTabSz="914400" rtl="0" eaLnBrk="1" fontAlgn="auto" latinLnBrk="0" hangingPunct="1">
              <a:lnSpc>
                <a:spcPct val="90000"/>
              </a:lnSpc>
              <a:spcBef>
                <a:spcPts val="1000"/>
              </a:spcBef>
              <a:spcAft>
                <a:spcPts val="0"/>
              </a:spcAft>
              <a:buClr>
                <a:srgbClr val="000000"/>
              </a:buClr>
              <a:buSzTx/>
              <a:tabLst/>
              <a:defRPr/>
            </a:pPr>
            <a:r>
              <a:rPr kumimoji="0" lang="es-ES" i="0" u="none" strike="noStrike" kern="1200" cap="none" spc="0" normalizeH="0" baseline="0" noProof="0" dirty="0">
                <a:ln>
                  <a:noFill/>
                </a:ln>
                <a:solidFill>
                  <a:schemeClr val="accent2">
                    <a:lumMod val="75000"/>
                  </a:schemeClr>
                </a:solidFill>
                <a:effectLst/>
                <a:uLnTx/>
                <a:uFillTx/>
                <a:latin typeface="Calibri" panose="020F0502020204030204"/>
                <a:ea typeface="Times New Roman" panose="02020603050405020304" pitchFamily="18" charset="0"/>
                <a:cs typeface="+mn-cs"/>
              </a:rPr>
              <a:t> </a:t>
            </a: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r>
              <a:rPr kumimoji="0" lang="en-US" i="0" u="sng" strike="noStrike" kern="1200" cap="none" spc="0" normalizeH="0" baseline="0" noProof="0" dirty="0">
                <a:ln>
                  <a:noFill/>
                </a:ln>
                <a:solidFill>
                  <a:schemeClr val="accent2">
                    <a:lumMod val="75000"/>
                  </a:schemeClr>
                </a:solidFill>
                <a:effectLst/>
                <a:uLnTx/>
                <a:uFillTx/>
                <a:latin typeface="Calibri" panose="020F0502020204030204"/>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How to build brand Consistency</a:t>
            </a:r>
            <a:r>
              <a:rPr kumimoji="0" lang="es-ES" i="0" u="sng" strike="noStrike" kern="1200" cap="none" spc="0" normalizeH="0" baseline="0" noProof="0" dirty="0">
                <a:ln>
                  <a:noFill/>
                </a:ln>
                <a:solidFill>
                  <a:schemeClr val="accent2">
                    <a:lumMod val="75000"/>
                  </a:schemeClr>
                </a:solidFill>
                <a:effectLst/>
                <a:uLnTx/>
                <a:uFillTx/>
                <a:latin typeface="Calibri" panose="020F0502020204030204"/>
                <a:ea typeface="Calibri" panose="020F0502020204030204" pitchFamily="34" charset="0"/>
                <a:cs typeface="Times New Roman" panose="02020603050405020304" pitchFamily="18" charset="0"/>
              </a:rPr>
              <a:t> </a:t>
            </a: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ES"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GB" dirty="0">
              <a:solidFill>
                <a:schemeClr val="accent2">
                  <a:lumMod val="75000"/>
                </a:schemeClr>
              </a:solidFill>
            </a:endParaRPr>
          </a:p>
          <a:p>
            <a:pPr marL="342900" indent="-342900">
              <a:buFont typeface="Arial" panose="020B0604020202020204" pitchFamily="34" charset="0"/>
              <a:buChar char="•"/>
            </a:pPr>
            <a:endParaRPr lang="en-GB" dirty="0">
              <a:solidFill>
                <a:schemeClr val="accent2">
                  <a:lumMod val="75000"/>
                </a:schemeClr>
              </a:solidFill>
            </a:endParaRPr>
          </a:p>
          <a:p>
            <a:pPr marL="342900" indent="-342900">
              <a:buBlip>
                <a:blip r:embed="rId6"/>
              </a:buBlip>
            </a:pPr>
            <a:endParaRPr lang="en-GB" dirty="0">
              <a:solidFill>
                <a:schemeClr val="accent2">
                  <a:lumMod val="75000"/>
                </a:schemeClr>
              </a:solidFill>
            </a:endParaRPr>
          </a:p>
          <a:p>
            <a:pPr marL="342900" indent="-342900">
              <a:buClr>
                <a:schemeClr val="accent2"/>
              </a:buClr>
              <a:buFont typeface="Arial" panose="020B0604020202020204" pitchFamily="34" charset="0"/>
              <a:buChar char="•"/>
            </a:pP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Αναφορές</a:t>
            </a:r>
            <a:endParaRPr lang="en-US" dirty="0"/>
          </a:p>
        </p:txBody>
      </p:sp>
    </p:spTree>
    <p:extLst>
      <p:ext uri="{BB962C8B-B14F-4D97-AF65-F5344CB8AC3E}">
        <p14:creationId xmlns:p14="http://schemas.microsoft.com/office/powerpoint/2010/main" val="158951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p:txBody>
          <a:bodyPr/>
          <a:lstStyle/>
          <a:p>
            <a:r>
              <a:rPr lang="el-GR" dirty="0"/>
              <a:t>Ερωτήσεις;</a:t>
            </a:r>
            <a:endParaRPr lang="en-US" dirty="0"/>
          </a:p>
        </p:txBody>
      </p:sp>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p:txBody>
          <a:bodyPr>
            <a:normAutofit fontScale="77500" lnSpcReduction="20000"/>
          </a:bodyPr>
          <a:lstStyle/>
          <a:p>
            <a:r>
              <a:rPr lang="el-GR" dirty="0"/>
              <a:t>Ευχαριστούμε</a:t>
            </a:r>
            <a:endParaRPr lang="en-US" dirty="0"/>
          </a:p>
        </p:txBody>
      </p:sp>
      <p:sp>
        <p:nvSpPr>
          <p:cNvPr id="2" name="Text Placeholder 1">
            <a:extLst>
              <a:ext uri="{FF2B5EF4-FFF2-40B4-BE49-F238E27FC236}">
                <a16:creationId xmlns:a16="http://schemas.microsoft.com/office/drawing/2014/main" id="{00576451-99CA-2BBC-49EC-1C073AE46CE3}"/>
              </a:ext>
            </a:extLst>
          </p:cNvPr>
          <p:cNvSpPr>
            <a:spLocks noGrp="1"/>
          </p:cNvSpPr>
          <p:nvPr>
            <p:ph type="body" sz="quarter" idx="28"/>
          </p:nvPr>
        </p:nvSpPr>
        <p:spPr/>
        <p:txBody>
          <a:bodyPr/>
          <a:lstStyle/>
          <a:p>
            <a:r>
              <a:rPr lang="en-US" dirty="0" err="1"/>
              <a:t>www.</a:t>
            </a:r>
            <a:r>
              <a:rPr lang="en-US" sz="3600" b="1" dirty="0" err="1"/>
              <a:t>leaderseeds</a:t>
            </a:r>
            <a:r>
              <a:rPr lang="en-US" dirty="0" err="1"/>
              <a:t>.eu</a:t>
            </a:r>
            <a:endParaRPr lang="en-US" dirty="0"/>
          </a:p>
        </p:txBody>
      </p:sp>
      <p:pic>
        <p:nvPicPr>
          <p:cNvPr id="4" name="Picture 3" descr="Text&#10;&#10;Description automatically generated">
            <a:extLst>
              <a:ext uri="{FF2B5EF4-FFF2-40B4-BE49-F238E27FC236}">
                <a16:creationId xmlns:a16="http://schemas.microsoft.com/office/drawing/2014/main" id="{A5E3FFA1-A8C9-003D-CF92-0F5A0BFA1E6B}"/>
              </a:ext>
            </a:extLst>
          </p:cNvPr>
          <p:cNvPicPr>
            <a:picLocks noChangeAspect="1"/>
          </p:cNvPicPr>
          <p:nvPr/>
        </p:nvPicPr>
        <p:blipFill>
          <a:blip r:embed="rId3"/>
          <a:stretch>
            <a:fillRect/>
          </a:stretch>
        </p:blipFill>
        <p:spPr>
          <a:xfrm>
            <a:off x="9769111" y="5943599"/>
            <a:ext cx="2422889" cy="548623"/>
          </a:xfrm>
          <a:prstGeom prst="rect">
            <a:avLst/>
          </a:prstGeom>
        </p:spPr>
      </p:pic>
    </p:spTree>
    <p:extLst>
      <p:ext uri="{BB962C8B-B14F-4D97-AF65-F5344CB8AC3E}">
        <p14:creationId xmlns:p14="http://schemas.microsoft.com/office/powerpoint/2010/main" val="117655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565257"/>
            <a:ext cx="10595237" cy="3995028"/>
          </a:xfrm>
        </p:spPr>
        <p:txBody>
          <a:bodyPr/>
          <a:lstStyle/>
          <a:p>
            <a:pPr marL="342900" indent="-342900">
              <a:buBlip>
                <a:blip r:embed="rId3"/>
              </a:buBlip>
            </a:pPr>
            <a:r>
              <a:rPr lang="el-GR" dirty="0"/>
              <a:t>Οι εκπαιδευόμενοι θα είναι σε θέση, υπό επίβλεψη, να συνεισφέρουν ιδέες σε ευρύτερες στρατηγικές, και θα αποκτήσουν βασικές γνώσεις εργαλείων προγραμματισμού εντός της πλατφόρμας.</a:t>
            </a:r>
          </a:p>
          <a:p>
            <a:pPr marL="342900" indent="-342900">
              <a:buBlip>
                <a:blip r:embed="rId3"/>
              </a:buBlip>
            </a:pPr>
            <a:r>
              <a:rPr lang="el-GR" dirty="0"/>
              <a:t>Οι εκπαιδευόμενοι θα αποκτήσουν βασικές γνώσεις σχετικά με τα φίλτρα για τη στόχευση των αναρτήσεών τους, σύμφωνα με δημογραφικά στοιχεία, όπως και γνώσεις σχετικά με το πότε και πώς να ενισχύουν τις αναρτήσεις τους. Θα αποκτήσουν επίσης την ικανότητα δημιουργίας συνδέσμων με δυνατότητα παρακολούθησης.</a:t>
            </a:r>
          </a:p>
          <a:p>
            <a:pPr marL="342900" indent="-342900">
              <a:buBlip>
                <a:blip r:embed="rId3"/>
              </a:buBlip>
            </a:pPr>
            <a:r>
              <a:rPr lang="el-GR" dirty="0"/>
              <a:t>Οι εκπαιδευόμενοι θα αποκτήσουν βασική κατανόηση βασικών όρων όπως κλικ, προβολές, αντιδράσεις κ.λπ., καθώς και κατανόηση του </a:t>
            </a:r>
            <a:r>
              <a:rPr lang="el-GR" dirty="0" err="1"/>
              <a:t>Google</a:t>
            </a:r>
            <a:r>
              <a:rPr lang="el-GR" dirty="0"/>
              <a:t> </a:t>
            </a:r>
            <a:r>
              <a:rPr lang="el-GR" dirty="0" err="1"/>
              <a:t>Analytics</a:t>
            </a:r>
            <a:r>
              <a:rPr lang="el-GR" dirty="0"/>
              <a:t>.</a:t>
            </a:r>
            <a:endParaRPr lang="en-GB" dirty="0"/>
          </a:p>
          <a:p>
            <a:pPr marL="342900" indent="-342900">
              <a:buBlip>
                <a:blip r:embed="rId3"/>
              </a:buBlip>
            </a:pPr>
            <a:endParaRPr lang="en-GB" dirty="0"/>
          </a:p>
          <a:p>
            <a:pPr marL="342900" indent="-342900">
              <a:buBlip>
                <a:blip r:embed="rId3"/>
              </a:buBlip>
            </a:pPr>
            <a:endParaRPr lang="en-GB" dirty="0"/>
          </a:p>
          <a:p>
            <a:pPr marL="342900" indent="-342900">
              <a:buBlip>
                <a:blip r:embed="rId3"/>
              </a:buBlip>
            </a:pPr>
            <a:endParaRPr lang="en-GB" dirty="0"/>
          </a:p>
          <a:p>
            <a:pPr marL="342900" indent="-342900">
              <a:buBlip>
                <a:blip r:embed="rId3"/>
              </a:buBlip>
            </a:pPr>
            <a:endParaRPr lang="en-GB" dirty="0"/>
          </a:p>
          <a:p>
            <a:pPr marL="342900" indent="-342900">
              <a:buBlip>
                <a:blip r:embed="rId3"/>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Ικανότητες που θα Αποκτηθούν</a:t>
            </a:r>
            <a:endParaRPr lang="en-US" dirty="0"/>
          </a:p>
        </p:txBody>
      </p:sp>
    </p:spTree>
    <p:extLst>
      <p:ext uri="{BB962C8B-B14F-4D97-AF65-F5344CB8AC3E}">
        <p14:creationId xmlns:p14="http://schemas.microsoft.com/office/powerpoint/2010/main" val="398428628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6038</TotalTime>
  <Words>4973</Words>
  <Application>Microsoft Office PowerPoint</Application>
  <PresentationFormat>Widescreen</PresentationFormat>
  <Paragraphs>459</Paragraphs>
  <Slides>81</Slides>
  <Notes>66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81</vt:i4>
      </vt:variant>
    </vt:vector>
  </HeadingPairs>
  <TitlesOfParts>
    <vt:vector size="85" baseType="lpstr">
      <vt:lpstr>Arial</vt:lpstr>
      <vt:lpstr>Calibri</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Andria Xenofontos</cp:lastModifiedBy>
  <cp:revision>201</cp:revision>
  <dcterms:created xsi:type="dcterms:W3CDTF">2020-10-14T13:32:04Z</dcterms:created>
  <dcterms:modified xsi:type="dcterms:W3CDTF">2022-10-12T07:44:02Z</dcterms:modified>
</cp:coreProperties>
</file>